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1.xml" ContentType="application/inkml+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4" r:id="rId6"/>
  </p:sldMasterIdLst>
  <p:notesMasterIdLst>
    <p:notesMasterId r:id="rId42"/>
  </p:notesMasterIdLst>
  <p:sldIdLst>
    <p:sldId id="268" r:id="rId7"/>
    <p:sldId id="267" r:id="rId8"/>
    <p:sldId id="274" r:id="rId9"/>
    <p:sldId id="303" r:id="rId10"/>
    <p:sldId id="296" r:id="rId11"/>
    <p:sldId id="270" r:id="rId12"/>
    <p:sldId id="301" r:id="rId13"/>
    <p:sldId id="302" r:id="rId14"/>
    <p:sldId id="297" r:id="rId15"/>
    <p:sldId id="275" r:id="rId16"/>
    <p:sldId id="298" r:id="rId17"/>
    <p:sldId id="272" r:id="rId18"/>
    <p:sldId id="276" r:id="rId19"/>
    <p:sldId id="277" r:id="rId20"/>
    <p:sldId id="278" r:id="rId21"/>
    <p:sldId id="279" r:id="rId22"/>
    <p:sldId id="299" r:id="rId23"/>
    <p:sldId id="273" r:id="rId24"/>
    <p:sldId id="281" r:id="rId25"/>
    <p:sldId id="282" r:id="rId26"/>
    <p:sldId id="283" r:id="rId27"/>
    <p:sldId id="300" r:id="rId28"/>
    <p:sldId id="284" r:id="rId29"/>
    <p:sldId id="285" r:id="rId30"/>
    <p:sldId id="286" r:id="rId31"/>
    <p:sldId id="287" r:id="rId32"/>
    <p:sldId id="288" r:id="rId33"/>
    <p:sldId id="289" r:id="rId34"/>
    <p:sldId id="290" r:id="rId35"/>
    <p:sldId id="291" r:id="rId36"/>
    <p:sldId id="292" r:id="rId37"/>
    <p:sldId id="293" r:id="rId38"/>
    <p:sldId id="294" r:id="rId39"/>
    <p:sldId id="271" r:id="rId40"/>
    <p:sldId id="295" r:id="rId41"/>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1D9DD9"/>
    <a:srgbClr val="FFD817"/>
    <a:srgbClr val="3EAB36"/>
    <a:srgbClr val="E60B15"/>
    <a:srgbClr val="1EA3E2"/>
    <a:srgbClr val="77BF32"/>
    <a:srgbClr val="3F6D03"/>
    <a:srgbClr val="558C0E"/>
    <a:srgbClr val="F9CA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07311A-5535-4740-A98C-5FB84A5DF5AA}" v="1" dt="2023-03-30T09:25:10.54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647" autoAdjust="0"/>
  </p:normalViewPr>
  <p:slideViewPr>
    <p:cSldViewPr snapToGrid="0">
      <p:cViewPr varScale="1">
        <p:scale>
          <a:sx n="61" d="100"/>
          <a:sy n="61" d="100"/>
        </p:scale>
        <p:origin x="107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4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HN Stephane [CEGEE]" userId="70069e50-c76b-40ea-827e-0da7eed2485a" providerId="ADAL" clId="{A207311A-5535-4740-A98C-5FB84A5DF5AA}"/>
    <pc:docChg chg="custSel modSld">
      <pc:chgData name="BOHN Stephane [CEGEE]" userId="70069e50-c76b-40ea-827e-0da7eed2485a" providerId="ADAL" clId="{A207311A-5535-4740-A98C-5FB84A5DF5AA}" dt="2023-03-30T09:43:46.678" v="207" actId="13926"/>
      <pc:docMkLst>
        <pc:docMk/>
      </pc:docMkLst>
      <pc:sldChg chg="delSp modSp mod">
        <pc:chgData name="BOHN Stephane [CEGEE]" userId="70069e50-c76b-40ea-827e-0da7eed2485a" providerId="ADAL" clId="{A207311A-5535-4740-A98C-5FB84A5DF5AA}" dt="2023-03-30T09:43:46.678" v="207" actId="13926"/>
        <pc:sldMkLst>
          <pc:docMk/>
          <pc:sldMk cId="3648899451" sldId="275"/>
        </pc:sldMkLst>
        <pc:spChg chg="del">
          <ac:chgData name="BOHN Stephane [CEGEE]" userId="70069e50-c76b-40ea-827e-0da7eed2485a" providerId="ADAL" clId="{A207311A-5535-4740-A98C-5FB84A5DF5AA}" dt="2023-03-30T09:39:34.819" v="4" actId="478"/>
          <ac:spMkLst>
            <pc:docMk/>
            <pc:sldMk cId="3648899451" sldId="275"/>
            <ac:spMk id="2" creationId="{C53B8E46-497B-4A68-B05B-0A9E65EF6A68}"/>
          </ac:spMkLst>
        </pc:spChg>
        <pc:spChg chg="mod">
          <ac:chgData name="BOHN Stephane [CEGEE]" userId="70069e50-c76b-40ea-827e-0da7eed2485a" providerId="ADAL" clId="{A207311A-5535-4740-A98C-5FB84A5DF5AA}" dt="2023-03-30T09:43:42.616" v="206" actId="13926"/>
          <ac:spMkLst>
            <pc:docMk/>
            <pc:sldMk cId="3648899451" sldId="275"/>
            <ac:spMk id="6" creationId="{FABD058F-8247-49B7-878F-6F6E7B0A0567}"/>
          </ac:spMkLst>
        </pc:spChg>
        <pc:spChg chg="mod">
          <ac:chgData name="BOHN Stephane [CEGEE]" userId="70069e50-c76b-40ea-827e-0da7eed2485a" providerId="ADAL" clId="{A207311A-5535-4740-A98C-5FB84A5DF5AA}" dt="2023-03-30T09:43:32.431" v="205" actId="403"/>
          <ac:spMkLst>
            <pc:docMk/>
            <pc:sldMk cId="3648899451" sldId="275"/>
            <ac:spMk id="8" creationId="{909E0FA3-C1B8-415A-A4F5-9E3C7C1F64B9}"/>
          </ac:spMkLst>
        </pc:spChg>
        <pc:spChg chg="mod">
          <ac:chgData name="BOHN Stephane [CEGEE]" userId="70069e50-c76b-40ea-827e-0da7eed2485a" providerId="ADAL" clId="{A207311A-5535-4740-A98C-5FB84A5DF5AA}" dt="2023-03-30T09:43:46.678" v="207" actId="13926"/>
          <ac:spMkLst>
            <pc:docMk/>
            <pc:sldMk cId="3648899451" sldId="275"/>
            <ac:spMk id="9" creationId="{67B7E774-FE9D-471E-975A-C91CDBA6FC35}"/>
          </ac:spMkLst>
        </pc:spChg>
        <pc:picChg chg="del">
          <ac:chgData name="BOHN Stephane [CEGEE]" userId="70069e50-c76b-40ea-827e-0da7eed2485a" providerId="ADAL" clId="{A207311A-5535-4740-A98C-5FB84A5DF5AA}" dt="2023-03-30T09:25:10.546" v="0" actId="478"/>
          <ac:picMkLst>
            <pc:docMk/>
            <pc:sldMk cId="3648899451" sldId="275"/>
            <ac:picMk id="1026" creationId="{4F86AD19-CE40-484E-B370-889EFB53E080}"/>
          </ac:picMkLst>
        </pc:picChg>
        <pc:cxnChg chg="del">
          <ac:chgData name="BOHN Stephane [CEGEE]" userId="70069e50-c76b-40ea-827e-0da7eed2485a" providerId="ADAL" clId="{A207311A-5535-4740-A98C-5FB84A5DF5AA}" dt="2023-03-30T09:25:16.206" v="2" actId="478"/>
          <ac:cxnSpMkLst>
            <pc:docMk/>
            <pc:sldMk cId="3648899451" sldId="275"/>
            <ac:cxnSpMk id="4" creationId="{1E4F2120-2BD6-4164-BD38-A404B6A8E3E2}"/>
          </ac:cxnSpMkLst>
        </pc:cxnChg>
        <pc:cxnChg chg="del">
          <ac:chgData name="BOHN Stephane [CEGEE]" userId="70069e50-c76b-40ea-827e-0da7eed2485a" providerId="ADAL" clId="{A207311A-5535-4740-A98C-5FB84A5DF5AA}" dt="2023-03-30T09:25:20.496" v="3" actId="478"/>
          <ac:cxnSpMkLst>
            <pc:docMk/>
            <pc:sldMk cId="3648899451" sldId="275"/>
            <ac:cxnSpMk id="11" creationId="{AF80C5E8-84CC-466B-8461-CF2429E42893}"/>
          </ac:cxnSpMkLst>
        </pc:cxnChg>
        <pc:cxnChg chg="del">
          <ac:chgData name="BOHN Stephane [CEGEE]" userId="70069e50-c76b-40ea-827e-0da7eed2485a" providerId="ADAL" clId="{A207311A-5535-4740-A98C-5FB84A5DF5AA}" dt="2023-03-30T09:25:14.143" v="1" actId="478"/>
          <ac:cxnSpMkLst>
            <pc:docMk/>
            <pc:sldMk cId="3648899451" sldId="275"/>
            <ac:cxnSpMk id="14" creationId="{EC715509-1102-473B-9D21-EEDDE2463070}"/>
          </ac:cxnSpMkLst>
        </pc:cxnChg>
        <pc:cxnChg chg="del">
          <ac:chgData name="BOHN Stephane [CEGEE]" userId="70069e50-c76b-40ea-827e-0da7eed2485a" providerId="ADAL" clId="{A207311A-5535-4740-A98C-5FB84A5DF5AA}" dt="2023-03-30T09:41:12.659" v="57" actId="478"/>
          <ac:cxnSpMkLst>
            <pc:docMk/>
            <pc:sldMk cId="3648899451" sldId="275"/>
            <ac:cxnSpMk id="17" creationId="{775E0811-71F3-4CD4-A4EE-0B62434A4F94}"/>
          </ac:cxnSpMkLst>
        </pc:cxnChg>
        <pc:cxnChg chg="del">
          <ac:chgData name="BOHN Stephane [CEGEE]" userId="70069e50-c76b-40ea-827e-0da7eed2485a" providerId="ADAL" clId="{A207311A-5535-4740-A98C-5FB84A5DF5AA}" dt="2023-03-30T09:41:10.985" v="56" actId="478"/>
          <ac:cxnSpMkLst>
            <pc:docMk/>
            <pc:sldMk cId="3648899451" sldId="275"/>
            <ac:cxnSpMk id="20" creationId="{CDFC3E45-0CEA-45F7-AFEE-4DCBA235406B}"/>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8B3ED6-C475-4997-BA41-E8D4D13F8875}"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fr-FR"/>
        </a:p>
      </dgm:t>
    </dgm:pt>
    <dgm:pt modelId="{80CB4DD0-023C-4EE4-8C09-F7352B91C307}">
      <dgm:prSet phldrT="[Texte]" custT="1"/>
      <dgm:spPr>
        <a:xfrm>
          <a:off x="161432" y="450261"/>
          <a:ext cx="1643258" cy="716797"/>
        </a:xfrm>
        <a:prstGeom prst="roundRect">
          <a:avLst>
            <a:gd name="adj" fmla="val 10000"/>
          </a:avLst>
        </a:prstGeom>
        <a:solidFill>
          <a:srgbClr val="FFFFFF"/>
        </a:solidFill>
        <a:ln w="19050" cap="flat" cmpd="sng" algn="ctr">
          <a:solidFill>
            <a:srgbClr val="A5CC74"/>
          </a:solidFill>
          <a:prstDash val="solid"/>
          <a:miter lim="800000"/>
        </a:ln>
        <a:effectLst/>
      </dgm:spPr>
      <dgm:t>
        <a:bodyPr/>
        <a:lstStyle/>
        <a:p>
          <a:pPr>
            <a:buNone/>
          </a:pPr>
          <a:r>
            <a:rPr lang="fr-FR" sz="1200">
              <a:solidFill>
                <a:srgbClr val="3E454A"/>
              </a:solidFill>
              <a:latin typeface="Arial Narrow" panose="020B0606020202030204" pitchFamily="34" charset="0"/>
              <a:ea typeface="+mn-ea"/>
              <a:cs typeface="+mn-cs"/>
            </a:rPr>
            <a:t>Investissement simple / identifiable</a:t>
          </a:r>
        </a:p>
      </dgm:t>
    </dgm:pt>
    <dgm:pt modelId="{BFB674A4-0741-43FF-AA5E-FFBEAEC15DB0}" type="parTrans" cxnId="{AA9369AD-1BF9-45B9-8484-33A94EA6C880}">
      <dgm:prSet/>
      <dgm:spPr/>
      <dgm:t>
        <a:bodyPr/>
        <a:lstStyle/>
        <a:p>
          <a:endParaRPr lang="fr-FR" sz="1200">
            <a:latin typeface="Arial Narrow" panose="020B0606020202030204" pitchFamily="34" charset="0"/>
          </a:endParaRPr>
        </a:p>
      </dgm:t>
    </dgm:pt>
    <dgm:pt modelId="{31B421FE-6DBB-41EE-BF72-25120DB813B3}" type="sibTrans" cxnId="{AA9369AD-1BF9-45B9-8484-33A94EA6C880}">
      <dgm:prSet/>
      <dgm:spPr/>
      <dgm:t>
        <a:bodyPr/>
        <a:lstStyle/>
        <a:p>
          <a:endParaRPr lang="fr-FR" sz="1200">
            <a:latin typeface="Arial Narrow" panose="020B0606020202030204" pitchFamily="34" charset="0"/>
          </a:endParaRPr>
        </a:p>
      </dgm:t>
    </dgm:pt>
    <dgm:pt modelId="{045E1CB0-7839-4626-A8C9-30D658DE534E}">
      <dgm:prSet phldrT="[Texte]" custT="1"/>
      <dgm:spPr>
        <a:xfrm>
          <a:off x="2427143" y="1617064"/>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gm:spPr>
      <dgm:t>
        <a:bodyPr/>
        <a:lstStyle/>
        <a:p>
          <a:pPr>
            <a:buNone/>
          </a:pPr>
          <a:r>
            <a:rPr lang="fr-FR" sz="1200">
              <a:solidFill>
                <a:srgbClr val="FFFFFF"/>
              </a:solidFill>
              <a:latin typeface="Arial Narrow" panose="020B0606020202030204" pitchFamily="34" charset="0"/>
              <a:ea typeface="+mn-ea"/>
              <a:cs typeface="+mn-cs"/>
            </a:rPr>
            <a:t>Factures précisant les travaux / équipements à caractère énergétique </a:t>
          </a:r>
          <a:r>
            <a:rPr lang="fr-FR" sz="1200" b="1">
              <a:solidFill>
                <a:srgbClr val="FFFFFF"/>
              </a:solidFill>
              <a:latin typeface="Arial Narrow" panose="020B0606020202030204" pitchFamily="34" charset="0"/>
              <a:ea typeface="+mn-ea"/>
              <a:cs typeface="+mn-cs"/>
            </a:rPr>
            <a:t>*</a:t>
          </a:r>
          <a:endParaRPr lang="fr-FR" sz="1200">
            <a:solidFill>
              <a:srgbClr val="FFFFFF"/>
            </a:solidFill>
            <a:latin typeface="Arial Narrow" panose="020B0606020202030204" pitchFamily="34" charset="0"/>
            <a:ea typeface="+mn-ea"/>
            <a:cs typeface="+mn-cs"/>
          </a:endParaRPr>
        </a:p>
      </dgm:t>
    </dgm:pt>
    <dgm:pt modelId="{44317EE9-61B5-4E78-B49A-46BC3A272C4D}" type="parTrans" cxnId="{8B532E13-0460-4BB9-869D-49509844F0A7}">
      <dgm:prSet custT="1"/>
      <dgm:spPr>
        <a:xfrm rot="19683487">
          <a:off x="1749158" y="2149285"/>
          <a:ext cx="733518" cy="40429"/>
        </a:xfrm>
        <a:custGeom>
          <a:avLst/>
          <a:gdLst/>
          <a:ahLst/>
          <a:cxnLst/>
          <a:rect l="0" t="0" r="0" b="0"/>
          <a:pathLst>
            <a:path>
              <a:moveTo>
                <a:pt x="0" y="20214"/>
              </a:moveTo>
              <a:lnTo>
                <a:pt x="733518" y="20214"/>
              </a:lnTo>
            </a:path>
          </a:pathLst>
        </a:custGeom>
        <a:noFill/>
        <a:ln w="12700" cap="flat" cmpd="sng" algn="ctr">
          <a:solidFill>
            <a:srgbClr val="A5CC74">
              <a:shade val="60000"/>
              <a:hueOff val="0"/>
              <a:satOff val="0"/>
              <a:lumOff val="0"/>
              <a:alphaOff val="0"/>
            </a:srgbClr>
          </a:solidFill>
          <a:prstDash val="solid"/>
          <a:miter lim="800000"/>
        </a:ln>
        <a:effectLst/>
      </dgm:spPr>
      <dgm:t>
        <a:bodyPr/>
        <a:lstStyle/>
        <a:p>
          <a:pPr>
            <a:buNone/>
          </a:pPr>
          <a:endParaRPr lang="fr-FR" sz="1200">
            <a:solidFill>
              <a:srgbClr val="3E454A">
                <a:hueOff val="0"/>
                <a:satOff val="0"/>
                <a:lumOff val="0"/>
                <a:alphaOff val="0"/>
              </a:srgbClr>
            </a:solidFill>
            <a:latin typeface="Arial Narrow" panose="020B0606020202030204" pitchFamily="34" charset="0"/>
            <a:ea typeface="+mn-ea"/>
            <a:cs typeface="+mn-cs"/>
          </a:endParaRPr>
        </a:p>
      </dgm:t>
    </dgm:pt>
    <dgm:pt modelId="{54001706-5360-434E-992C-809B850D14F9}" type="sibTrans" cxnId="{8B532E13-0460-4BB9-869D-49509844F0A7}">
      <dgm:prSet/>
      <dgm:spPr/>
      <dgm:t>
        <a:bodyPr/>
        <a:lstStyle/>
        <a:p>
          <a:endParaRPr lang="fr-FR" sz="1200">
            <a:latin typeface="Arial Narrow" panose="020B0606020202030204" pitchFamily="34" charset="0"/>
          </a:endParaRPr>
        </a:p>
      </dgm:t>
    </dgm:pt>
    <dgm:pt modelId="{540EAC7F-DC4E-43E6-94FC-6E0813B47FF4}">
      <dgm:prSet phldrT="[Texte]" custT="1"/>
      <dgm:spPr>
        <a:xfrm>
          <a:off x="161432" y="2005139"/>
          <a:ext cx="1643258" cy="716797"/>
        </a:xfrm>
        <a:prstGeom prst="roundRect">
          <a:avLst>
            <a:gd name="adj" fmla="val 10000"/>
          </a:avLst>
        </a:prstGeom>
        <a:solidFill>
          <a:srgbClr val="FFFFFF"/>
        </a:solidFill>
        <a:ln w="19050" cap="flat" cmpd="sng" algn="ctr">
          <a:solidFill>
            <a:srgbClr val="A5CC74"/>
          </a:solidFill>
          <a:prstDash val="solid"/>
          <a:miter lim="800000"/>
        </a:ln>
        <a:effectLst/>
      </dgm:spPr>
      <dgm:t>
        <a:bodyPr/>
        <a:lstStyle/>
        <a:p>
          <a:pPr>
            <a:buNone/>
          </a:pPr>
          <a:r>
            <a:rPr lang="fr-FR" sz="1200">
              <a:solidFill>
                <a:srgbClr val="3E454A"/>
              </a:solidFill>
              <a:latin typeface="Arial Narrow" panose="020B0606020202030204" pitchFamily="34" charset="0"/>
              <a:ea typeface="+mn-ea"/>
              <a:cs typeface="+mn-cs"/>
            </a:rPr>
            <a:t>Investissement multiple / non-identifiable</a:t>
          </a:r>
        </a:p>
      </dgm:t>
    </dgm:pt>
    <dgm:pt modelId="{0159EFBC-1D64-4502-81AA-198F2647B568}" type="parTrans" cxnId="{11A61703-F0D7-4E6F-8C7D-9D51D189C724}">
      <dgm:prSet/>
      <dgm:spPr/>
      <dgm:t>
        <a:bodyPr/>
        <a:lstStyle/>
        <a:p>
          <a:endParaRPr lang="fr-FR" sz="1200">
            <a:latin typeface="Arial Narrow" panose="020B0606020202030204" pitchFamily="34" charset="0"/>
          </a:endParaRPr>
        </a:p>
      </dgm:t>
    </dgm:pt>
    <dgm:pt modelId="{619DF5C4-1459-4DE8-B45B-9D90F6BFE8E4}" type="sibTrans" cxnId="{11A61703-F0D7-4E6F-8C7D-9D51D189C724}">
      <dgm:prSet/>
      <dgm:spPr/>
      <dgm:t>
        <a:bodyPr/>
        <a:lstStyle/>
        <a:p>
          <a:endParaRPr lang="fr-FR" sz="1200">
            <a:latin typeface="Arial Narrow" panose="020B0606020202030204" pitchFamily="34" charset="0"/>
          </a:endParaRPr>
        </a:p>
      </dgm:t>
    </dgm:pt>
    <dgm:pt modelId="{F77678DE-96D9-4F7C-A0AA-AB461D2D1F3E}">
      <dgm:prSet phldrT="[Texte]" custT="1"/>
      <dgm:spPr>
        <a:xfrm>
          <a:off x="4381936" y="2298703"/>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gm:spPr>
      <dgm:t>
        <a:bodyPr/>
        <a:lstStyle/>
        <a:p>
          <a:pPr>
            <a:buNone/>
          </a:pPr>
          <a:r>
            <a:rPr lang="fr-FR" sz="1200">
              <a:solidFill>
                <a:srgbClr val="FFFFFF"/>
              </a:solidFill>
              <a:latin typeface="Arial Narrow" panose="020B0606020202030204" pitchFamily="34" charset="0"/>
              <a:ea typeface="+mn-ea"/>
              <a:cs typeface="+mn-cs"/>
            </a:rPr>
            <a:t>Rapport d’audit + Factures afférentes</a:t>
          </a:r>
        </a:p>
      </dgm:t>
    </dgm:pt>
    <dgm:pt modelId="{4CD1E08D-39D4-4AAB-B274-226694C64792}" type="parTrans" cxnId="{398A983F-29F0-445C-BB5E-086850759FD3}">
      <dgm:prSet custT="1"/>
      <dgm:spPr>
        <a:xfrm rot="389900">
          <a:off x="1796358" y="2490105"/>
          <a:ext cx="2593911" cy="40429"/>
        </a:xfrm>
        <a:custGeom>
          <a:avLst/>
          <a:gdLst/>
          <a:ahLst/>
          <a:cxnLst/>
          <a:rect l="0" t="0" r="0" b="0"/>
          <a:pathLst>
            <a:path>
              <a:moveTo>
                <a:pt x="0" y="20214"/>
              </a:moveTo>
              <a:lnTo>
                <a:pt x="2593911" y="20214"/>
              </a:lnTo>
            </a:path>
          </a:pathLst>
        </a:custGeom>
        <a:noFill/>
        <a:ln w="12700" cap="flat" cmpd="sng" algn="ctr">
          <a:solidFill>
            <a:srgbClr val="A5CC74">
              <a:shade val="60000"/>
              <a:hueOff val="0"/>
              <a:satOff val="0"/>
              <a:lumOff val="0"/>
              <a:alphaOff val="0"/>
            </a:srgbClr>
          </a:solidFill>
          <a:prstDash val="solid"/>
          <a:miter lim="800000"/>
        </a:ln>
        <a:effectLst/>
      </dgm:spPr>
      <dgm:t>
        <a:bodyPr/>
        <a:lstStyle/>
        <a:p>
          <a:pPr>
            <a:buNone/>
          </a:pPr>
          <a:endParaRPr lang="fr-FR" sz="1200">
            <a:solidFill>
              <a:srgbClr val="3E454A">
                <a:hueOff val="0"/>
                <a:satOff val="0"/>
                <a:lumOff val="0"/>
                <a:alphaOff val="0"/>
              </a:srgbClr>
            </a:solidFill>
            <a:latin typeface="Arial Narrow" panose="020B0606020202030204" pitchFamily="34" charset="0"/>
            <a:ea typeface="+mn-ea"/>
            <a:cs typeface="+mn-cs"/>
          </a:endParaRPr>
        </a:p>
      </dgm:t>
    </dgm:pt>
    <dgm:pt modelId="{C41C788B-A384-4AE7-B815-098B6304E410}" type="sibTrans" cxnId="{398A983F-29F0-445C-BB5E-086850759FD3}">
      <dgm:prSet/>
      <dgm:spPr/>
      <dgm:t>
        <a:bodyPr/>
        <a:lstStyle/>
        <a:p>
          <a:endParaRPr lang="fr-FR" sz="1200">
            <a:latin typeface="Arial Narrow" panose="020B0606020202030204" pitchFamily="34" charset="0"/>
          </a:endParaRPr>
        </a:p>
      </dgm:t>
    </dgm:pt>
    <dgm:pt modelId="{80B735E3-7FC9-4AF2-BBA9-EDCD92FC4A10}">
      <dgm:prSet phldrT="[Texte]" custT="1"/>
      <dgm:spPr>
        <a:xfrm>
          <a:off x="2427143" y="62187"/>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gm:spPr>
      <dgm:t>
        <a:bodyPr/>
        <a:lstStyle/>
        <a:p>
          <a:pPr>
            <a:buNone/>
          </a:pPr>
          <a:r>
            <a:rPr lang="fr-FR" sz="1200">
              <a:solidFill>
                <a:srgbClr val="FFFFFF"/>
              </a:solidFill>
              <a:latin typeface="Arial Narrow" panose="020B0606020202030204" pitchFamily="34" charset="0"/>
              <a:ea typeface="+mn-ea"/>
              <a:cs typeface="+mn-cs"/>
            </a:rPr>
            <a:t>Factures</a:t>
          </a:r>
        </a:p>
      </dgm:t>
    </dgm:pt>
    <dgm:pt modelId="{F7DBFB5C-843A-45FC-B79F-B8D65ADB7FDF}" type="parTrans" cxnId="{6B0C5C93-8246-4B2F-94BD-0F88C6C1E192}">
      <dgm:prSet custT="1"/>
      <dgm:spPr>
        <a:xfrm rot="19683487">
          <a:off x="1749158" y="594408"/>
          <a:ext cx="733518" cy="40429"/>
        </a:xfrm>
        <a:custGeom>
          <a:avLst/>
          <a:gdLst/>
          <a:ahLst/>
          <a:cxnLst/>
          <a:rect l="0" t="0" r="0" b="0"/>
          <a:pathLst>
            <a:path>
              <a:moveTo>
                <a:pt x="0" y="20214"/>
              </a:moveTo>
              <a:lnTo>
                <a:pt x="733518" y="20214"/>
              </a:lnTo>
            </a:path>
          </a:pathLst>
        </a:custGeom>
        <a:noFill/>
        <a:ln w="12700" cap="flat" cmpd="sng" algn="ctr">
          <a:solidFill>
            <a:srgbClr val="A5CC74">
              <a:shade val="60000"/>
              <a:hueOff val="0"/>
              <a:satOff val="0"/>
              <a:lumOff val="0"/>
              <a:alphaOff val="0"/>
            </a:srgbClr>
          </a:solidFill>
          <a:prstDash val="solid"/>
          <a:miter lim="800000"/>
        </a:ln>
        <a:effectLst/>
      </dgm:spPr>
      <dgm:t>
        <a:bodyPr/>
        <a:lstStyle/>
        <a:p>
          <a:pPr>
            <a:buNone/>
          </a:pPr>
          <a:endParaRPr lang="fr-FR" sz="1200">
            <a:solidFill>
              <a:srgbClr val="3E454A">
                <a:hueOff val="0"/>
                <a:satOff val="0"/>
                <a:lumOff val="0"/>
                <a:alphaOff val="0"/>
              </a:srgbClr>
            </a:solidFill>
            <a:latin typeface="Arial Narrow" panose="020B0606020202030204" pitchFamily="34" charset="0"/>
            <a:ea typeface="+mn-ea"/>
            <a:cs typeface="+mn-cs"/>
          </a:endParaRPr>
        </a:p>
      </dgm:t>
    </dgm:pt>
    <dgm:pt modelId="{537112F2-3F85-4FC8-90B7-AA455776B274}" type="sibTrans" cxnId="{6B0C5C93-8246-4B2F-94BD-0F88C6C1E192}">
      <dgm:prSet/>
      <dgm:spPr/>
      <dgm:t>
        <a:bodyPr/>
        <a:lstStyle/>
        <a:p>
          <a:endParaRPr lang="fr-FR" sz="1200">
            <a:latin typeface="Arial Narrow" panose="020B0606020202030204" pitchFamily="34" charset="0"/>
          </a:endParaRPr>
        </a:p>
      </dgm:t>
    </dgm:pt>
    <dgm:pt modelId="{E152BB0E-CD36-4C04-900E-B6726F8E55EE}">
      <dgm:prSet phldrT="[Texte]" custT="1"/>
      <dgm:spPr>
        <a:xfrm>
          <a:off x="4381936" y="808366"/>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gm:spPr>
      <dgm:t>
        <a:bodyPr/>
        <a:lstStyle/>
        <a:p>
          <a:pPr>
            <a:buNone/>
          </a:pPr>
          <a:r>
            <a:rPr lang="fr-FR" sz="1200">
              <a:solidFill>
                <a:srgbClr val="FFFFFF"/>
              </a:solidFill>
              <a:latin typeface="Arial Narrow" panose="020B0606020202030204" pitchFamily="34" charset="0"/>
              <a:ea typeface="+mn-ea"/>
              <a:cs typeface="+mn-cs"/>
            </a:rPr>
            <a:t>Rapport d’audit + Factures afférentes</a:t>
          </a:r>
        </a:p>
      </dgm:t>
    </dgm:pt>
    <dgm:pt modelId="{5C1FA30E-5AD7-4527-B35C-AFCE409FA6C7}" type="parTrans" cxnId="{B41CBF30-877F-4132-AB10-39FD02685BDE}">
      <dgm:prSet custT="1"/>
      <dgm:spPr>
        <a:xfrm rot="474631">
          <a:off x="1792310" y="967497"/>
          <a:ext cx="2602006" cy="40429"/>
        </a:xfrm>
        <a:custGeom>
          <a:avLst/>
          <a:gdLst/>
          <a:ahLst/>
          <a:cxnLst/>
          <a:rect l="0" t="0" r="0" b="0"/>
          <a:pathLst>
            <a:path>
              <a:moveTo>
                <a:pt x="0" y="20214"/>
              </a:moveTo>
              <a:lnTo>
                <a:pt x="2602006" y="20214"/>
              </a:lnTo>
            </a:path>
          </a:pathLst>
        </a:custGeom>
        <a:noFill/>
        <a:ln w="12700" cap="flat" cmpd="sng" algn="ctr">
          <a:solidFill>
            <a:srgbClr val="A5CC74">
              <a:shade val="60000"/>
              <a:hueOff val="0"/>
              <a:satOff val="0"/>
              <a:lumOff val="0"/>
              <a:alphaOff val="0"/>
            </a:srgbClr>
          </a:solidFill>
          <a:prstDash val="solid"/>
          <a:miter lim="800000"/>
        </a:ln>
        <a:effectLst/>
      </dgm:spPr>
      <dgm:t>
        <a:bodyPr/>
        <a:lstStyle/>
        <a:p>
          <a:pPr>
            <a:buNone/>
          </a:pPr>
          <a:endParaRPr lang="fr-FR" sz="1200">
            <a:solidFill>
              <a:srgbClr val="3E454A">
                <a:hueOff val="0"/>
                <a:satOff val="0"/>
                <a:lumOff val="0"/>
                <a:alphaOff val="0"/>
              </a:srgbClr>
            </a:solidFill>
            <a:latin typeface="Arial Narrow" panose="020B0606020202030204" pitchFamily="34" charset="0"/>
            <a:ea typeface="+mn-ea"/>
            <a:cs typeface="+mn-cs"/>
          </a:endParaRPr>
        </a:p>
      </dgm:t>
    </dgm:pt>
    <dgm:pt modelId="{00E0983E-27BF-44ED-B4F1-8CAD4630F339}" type="sibTrans" cxnId="{B41CBF30-877F-4132-AB10-39FD02685BDE}">
      <dgm:prSet/>
      <dgm:spPr/>
      <dgm:t>
        <a:bodyPr/>
        <a:lstStyle/>
        <a:p>
          <a:endParaRPr lang="fr-FR" sz="1200">
            <a:latin typeface="Arial Narrow" panose="020B0606020202030204" pitchFamily="34" charset="0"/>
          </a:endParaRPr>
        </a:p>
      </dgm:t>
    </dgm:pt>
    <dgm:pt modelId="{E0BDC703-DC91-4822-A8E2-FBD4A4541BC6}" type="pres">
      <dgm:prSet presAssocID="{7E8B3ED6-C475-4997-BA41-E8D4D13F8875}" presName="diagram" presStyleCnt="0">
        <dgm:presLayoutVars>
          <dgm:chPref val="1"/>
          <dgm:dir/>
          <dgm:animOne val="branch"/>
          <dgm:animLvl val="lvl"/>
          <dgm:resizeHandles val="exact"/>
        </dgm:presLayoutVars>
      </dgm:prSet>
      <dgm:spPr/>
    </dgm:pt>
    <dgm:pt modelId="{792542D0-01DA-420B-9648-5ED5459BCF05}" type="pres">
      <dgm:prSet presAssocID="{80CB4DD0-023C-4EE4-8C09-F7352B91C307}" presName="root1" presStyleCnt="0"/>
      <dgm:spPr/>
    </dgm:pt>
    <dgm:pt modelId="{447571FC-246E-4965-A5DE-8516B7CE0C06}" type="pres">
      <dgm:prSet presAssocID="{80CB4DD0-023C-4EE4-8C09-F7352B91C307}" presName="LevelOneTextNode" presStyleLbl="node0" presStyleIdx="0" presStyleCnt="2" custScaleX="114625" custLinFactNeighborX="-83152" custLinFactNeighborY="5207">
        <dgm:presLayoutVars>
          <dgm:chPref val="3"/>
        </dgm:presLayoutVars>
      </dgm:prSet>
      <dgm:spPr/>
    </dgm:pt>
    <dgm:pt modelId="{C46955AD-28D3-440A-ACF3-DCEC28ABF81B}" type="pres">
      <dgm:prSet presAssocID="{80CB4DD0-023C-4EE4-8C09-F7352B91C307}" presName="level2hierChild" presStyleCnt="0"/>
      <dgm:spPr/>
    </dgm:pt>
    <dgm:pt modelId="{6F9D58AC-6CA3-49B6-8439-C45B8D7E459D}" type="pres">
      <dgm:prSet presAssocID="{F7DBFB5C-843A-45FC-B79F-B8D65ADB7FDF}" presName="conn2-1" presStyleLbl="parChTrans1D2" presStyleIdx="0" presStyleCnt="4"/>
      <dgm:spPr/>
    </dgm:pt>
    <dgm:pt modelId="{7525B071-37F0-4D26-929F-8332B586C08C}" type="pres">
      <dgm:prSet presAssocID="{F7DBFB5C-843A-45FC-B79F-B8D65ADB7FDF}" presName="connTx" presStyleLbl="parChTrans1D2" presStyleIdx="0" presStyleCnt="4"/>
      <dgm:spPr/>
    </dgm:pt>
    <dgm:pt modelId="{11EFCB6D-3183-4E3E-BDC9-3B28BBEAF2F6}" type="pres">
      <dgm:prSet presAssocID="{80B735E3-7FC9-4AF2-BBA9-EDCD92FC4A10}" presName="root2" presStyleCnt="0"/>
      <dgm:spPr/>
    </dgm:pt>
    <dgm:pt modelId="{B7AA7849-FE1B-43DB-9A06-BD071F7D2B8D}" type="pres">
      <dgm:prSet presAssocID="{80B735E3-7FC9-4AF2-BBA9-EDCD92FC4A10}" presName="LevelTwoTextNode" presStyleLbl="node2" presStyleIdx="0" presStyleCnt="4" custLinFactNeighborX="-79733" custLinFactNeighborY="8567">
        <dgm:presLayoutVars>
          <dgm:chPref val="3"/>
        </dgm:presLayoutVars>
      </dgm:prSet>
      <dgm:spPr/>
    </dgm:pt>
    <dgm:pt modelId="{AE952E19-3D9B-4A76-B398-6DEDC61DEE58}" type="pres">
      <dgm:prSet presAssocID="{80B735E3-7FC9-4AF2-BBA9-EDCD92FC4A10}" presName="level3hierChild" presStyleCnt="0"/>
      <dgm:spPr/>
    </dgm:pt>
    <dgm:pt modelId="{D55050DA-AFC8-48F1-8323-F544A86AEB85}" type="pres">
      <dgm:prSet presAssocID="{5C1FA30E-5AD7-4527-B35C-AFCE409FA6C7}" presName="conn2-1" presStyleLbl="parChTrans1D2" presStyleIdx="1" presStyleCnt="4"/>
      <dgm:spPr/>
    </dgm:pt>
    <dgm:pt modelId="{37E8836A-C8E6-40D4-91A7-79917625B14F}" type="pres">
      <dgm:prSet presAssocID="{5C1FA30E-5AD7-4527-B35C-AFCE409FA6C7}" presName="connTx" presStyleLbl="parChTrans1D2" presStyleIdx="1" presStyleCnt="4"/>
      <dgm:spPr/>
    </dgm:pt>
    <dgm:pt modelId="{A8476797-166B-4430-8A8D-5A82F804CF1C}" type="pres">
      <dgm:prSet presAssocID="{E152BB0E-CD36-4C04-900E-B6726F8E55EE}" presName="root2" presStyleCnt="0"/>
      <dgm:spPr/>
    </dgm:pt>
    <dgm:pt modelId="{E7295DCA-449E-4B40-B478-E9297DFD368C}" type="pres">
      <dgm:prSet presAssocID="{E152BB0E-CD36-4C04-900E-B6726F8E55EE}" presName="LevelTwoTextNode" presStyleLbl="node2" presStyleIdx="1" presStyleCnt="4" custLinFactNeighborX="56623" custLinFactNeighborY="-2334">
        <dgm:presLayoutVars>
          <dgm:chPref val="3"/>
        </dgm:presLayoutVars>
      </dgm:prSet>
      <dgm:spPr/>
    </dgm:pt>
    <dgm:pt modelId="{E8550F20-7534-4390-8398-F679E34F5E14}" type="pres">
      <dgm:prSet presAssocID="{E152BB0E-CD36-4C04-900E-B6726F8E55EE}" presName="level3hierChild" presStyleCnt="0"/>
      <dgm:spPr/>
    </dgm:pt>
    <dgm:pt modelId="{86331D00-4163-4787-8EC1-7336F85A209D}" type="pres">
      <dgm:prSet presAssocID="{540EAC7F-DC4E-43E6-94FC-6E0813B47FF4}" presName="root1" presStyleCnt="0"/>
      <dgm:spPr/>
    </dgm:pt>
    <dgm:pt modelId="{0609862F-20E0-471C-9730-6DC011B4E079}" type="pres">
      <dgm:prSet presAssocID="{540EAC7F-DC4E-43E6-94FC-6E0813B47FF4}" presName="LevelOneTextNode" presStyleLbl="node0" presStyleIdx="1" presStyleCnt="2" custScaleX="114625" custLinFactNeighborX="-83152" custLinFactNeighborY="-7873">
        <dgm:presLayoutVars>
          <dgm:chPref val="3"/>
        </dgm:presLayoutVars>
      </dgm:prSet>
      <dgm:spPr/>
    </dgm:pt>
    <dgm:pt modelId="{B3FB6E1C-4479-4356-BA5F-18E83D1815E3}" type="pres">
      <dgm:prSet presAssocID="{540EAC7F-DC4E-43E6-94FC-6E0813B47FF4}" presName="level2hierChild" presStyleCnt="0"/>
      <dgm:spPr/>
    </dgm:pt>
    <dgm:pt modelId="{C3D38D3B-BFAB-4E03-9C6A-E3084CF5A4AF}" type="pres">
      <dgm:prSet presAssocID="{44317EE9-61B5-4E78-B49A-46BC3A272C4D}" presName="conn2-1" presStyleLbl="parChTrans1D2" presStyleIdx="2" presStyleCnt="4"/>
      <dgm:spPr/>
    </dgm:pt>
    <dgm:pt modelId="{6809B2D6-1E67-47C0-B254-6DC253949B75}" type="pres">
      <dgm:prSet presAssocID="{44317EE9-61B5-4E78-B49A-46BC3A272C4D}" presName="connTx" presStyleLbl="parChTrans1D2" presStyleIdx="2" presStyleCnt="4"/>
      <dgm:spPr/>
    </dgm:pt>
    <dgm:pt modelId="{CCB9C32E-E7CC-4E23-9BB3-8B06F277A1FB}" type="pres">
      <dgm:prSet presAssocID="{045E1CB0-7839-4626-A8C9-30D658DE534E}" presName="root2" presStyleCnt="0"/>
      <dgm:spPr/>
    </dgm:pt>
    <dgm:pt modelId="{26D9047B-B7AA-43DE-BAFE-EFBCD530739A}" type="pres">
      <dgm:prSet presAssocID="{045E1CB0-7839-4626-A8C9-30D658DE534E}" presName="LevelTwoTextNode" presStyleLbl="node2" presStyleIdx="2" presStyleCnt="4" custLinFactNeighborX="-79733" custLinFactNeighborY="-4513">
        <dgm:presLayoutVars>
          <dgm:chPref val="3"/>
        </dgm:presLayoutVars>
      </dgm:prSet>
      <dgm:spPr/>
    </dgm:pt>
    <dgm:pt modelId="{BBCBD9C0-1339-4C10-8AF7-98641EE67668}" type="pres">
      <dgm:prSet presAssocID="{045E1CB0-7839-4626-A8C9-30D658DE534E}" presName="level3hierChild" presStyleCnt="0"/>
      <dgm:spPr/>
    </dgm:pt>
    <dgm:pt modelId="{92A32E0D-8DD9-49BA-9580-F3E42B59E7A1}" type="pres">
      <dgm:prSet presAssocID="{4CD1E08D-39D4-4AAB-B274-226694C64792}" presName="conn2-1" presStyleLbl="parChTrans1D2" presStyleIdx="3" presStyleCnt="4"/>
      <dgm:spPr/>
    </dgm:pt>
    <dgm:pt modelId="{D6AB2E6D-D156-4D63-8A48-71FB6F937B7D}" type="pres">
      <dgm:prSet presAssocID="{4CD1E08D-39D4-4AAB-B274-226694C64792}" presName="connTx" presStyleLbl="parChTrans1D2" presStyleIdx="3" presStyleCnt="4"/>
      <dgm:spPr/>
    </dgm:pt>
    <dgm:pt modelId="{679EE0E5-A734-418F-937D-0F1C18840616}" type="pres">
      <dgm:prSet presAssocID="{F77678DE-96D9-4F7C-A0AA-AB461D2D1F3E}" presName="root2" presStyleCnt="0"/>
      <dgm:spPr/>
    </dgm:pt>
    <dgm:pt modelId="{4EB3D122-F52D-49D7-8ED7-740FDA399B48}" type="pres">
      <dgm:prSet presAssocID="{F77678DE-96D9-4F7C-A0AA-AB461D2D1F3E}" presName="LevelTwoTextNode" presStyleLbl="node2" presStyleIdx="3" presStyleCnt="4" custLinFactNeighborX="56623" custLinFactNeighborY="-24418">
        <dgm:presLayoutVars>
          <dgm:chPref val="3"/>
        </dgm:presLayoutVars>
      </dgm:prSet>
      <dgm:spPr/>
    </dgm:pt>
    <dgm:pt modelId="{7D125FAD-C368-4EF0-A4F1-3E86AF41A9A7}" type="pres">
      <dgm:prSet presAssocID="{F77678DE-96D9-4F7C-A0AA-AB461D2D1F3E}" presName="level3hierChild" presStyleCnt="0"/>
      <dgm:spPr/>
    </dgm:pt>
  </dgm:ptLst>
  <dgm:cxnLst>
    <dgm:cxn modelId="{11A61703-F0D7-4E6F-8C7D-9D51D189C724}" srcId="{7E8B3ED6-C475-4997-BA41-E8D4D13F8875}" destId="{540EAC7F-DC4E-43E6-94FC-6E0813B47FF4}" srcOrd="1" destOrd="0" parTransId="{0159EFBC-1D64-4502-81AA-198F2647B568}" sibTransId="{619DF5C4-1459-4DE8-B45B-9D90F6BFE8E4}"/>
    <dgm:cxn modelId="{8B532E13-0460-4BB9-869D-49509844F0A7}" srcId="{540EAC7F-DC4E-43E6-94FC-6E0813B47FF4}" destId="{045E1CB0-7839-4626-A8C9-30D658DE534E}" srcOrd="0" destOrd="0" parTransId="{44317EE9-61B5-4E78-B49A-46BC3A272C4D}" sibTransId="{54001706-5360-434E-992C-809B850D14F9}"/>
    <dgm:cxn modelId="{B41CBF30-877F-4132-AB10-39FD02685BDE}" srcId="{80CB4DD0-023C-4EE4-8C09-F7352B91C307}" destId="{E152BB0E-CD36-4C04-900E-B6726F8E55EE}" srcOrd="1" destOrd="0" parTransId="{5C1FA30E-5AD7-4527-B35C-AFCE409FA6C7}" sibTransId="{00E0983E-27BF-44ED-B4F1-8CAD4630F339}"/>
    <dgm:cxn modelId="{C706043C-58EE-4118-A613-B8DB8AA6B562}" type="presOf" srcId="{5C1FA30E-5AD7-4527-B35C-AFCE409FA6C7}" destId="{37E8836A-C8E6-40D4-91A7-79917625B14F}" srcOrd="1" destOrd="0" presId="urn:microsoft.com/office/officeart/2005/8/layout/hierarchy2"/>
    <dgm:cxn modelId="{398A983F-29F0-445C-BB5E-086850759FD3}" srcId="{540EAC7F-DC4E-43E6-94FC-6E0813B47FF4}" destId="{F77678DE-96D9-4F7C-A0AA-AB461D2D1F3E}" srcOrd="1" destOrd="0" parTransId="{4CD1E08D-39D4-4AAB-B274-226694C64792}" sibTransId="{C41C788B-A384-4AE7-B815-098B6304E410}"/>
    <dgm:cxn modelId="{9C20745D-F9F1-4007-AEE9-A9C0FE6361FC}" type="presOf" srcId="{F77678DE-96D9-4F7C-A0AA-AB461D2D1F3E}" destId="{4EB3D122-F52D-49D7-8ED7-740FDA399B48}" srcOrd="0" destOrd="0" presId="urn:microsoft.com/office/officeart/2005/8/layout/hierarchy2"/>
    <dgm:cxn modelId="{CACA6B41-F79A-41E1-9516-9BB7BE6DC8A1}" type="presOf" srcId="{4CD1E08D-39D4-4AAB-B274-226694C64792}" destId="{92A32E0D-8DD9-49BA-9580-F3E42B59E7A1}" srcOrd="0" destOrd="0" presId="urn:microsoft.com/office/officeart/2005/8/layout/hierarchy2"/>
    <dgm:cxn modelId="{676A346D-D3BA-4541-9D64-74B887B482DB}" type="presOf" srcId="{045E1CB0-7839-4626-A8C9-30D658DE534E}" destId="{26D9047B-B7AA-43DE-BAFE-EFBCD530739A}" srcOrd="0" destOrd="0" presId="urn:microsoft.com/office/officeart/2005/8/layout/hierarchy2"/>
    <dgm:cxn modelId="{DAFF0B51-3A9D-426E-B407-DD7FDE435EDF}" type="presOf" srcId="{F7DBFB5C-843A-45FC-B79F-B8D65ADB7FDF}" destId="{7525B071-37F0-4D26-929F-8332B586C08C}" srcOrd="1" destOrd="0" presId="urn:microsoft.com/office/officeart/2005/8/layout/hierarchy2"/>
    <dgm:cxn modelId="{1380D686-B865-4806-8ACC-D635054513FB}" type="presOf" srcId="{7E8B3ED6-C475-4997-BA41-E8D4D13F8875}" destId="{E0BDC703-DC91-4822-A8E2-FBD4A4541BC6}" srcOrd="0" destOrd="0" presId="urn:microsoft.com/office/officeart/2005/8/layout/hierarchy2"/>
    <dgm:cxn modelId="{20F38F92-2B0C-4EE1-A4A8-34AE6103209E}" type="presOf" srcId="{4CD1E08D-39D4-4AAB-B274-226694C64792}" destId="{D6AB2E6D-D156-4D63-8A48-71FB6F937B7D}" srcOrd="1" destOrd="0" presId="urn:microsoft.com/office/officeart/2005/8/layout/hierarchy2"/>
    <dgm:cxn modelId="{6B0C5C93-8246-4B2F-94BD-0F88C6C1E192}" srcId="{80CB4DD0-023C-4EE4-8C09-F7352B91C307}" destId="{80B735E3-7FC9-4AF2-BBA9-EDCD92FC4A10}" srcOrd="0" destOrd="0" parTransId="{F7DBFB5C-843A-45FC-B79F-B8D65ADB7FDF}" sibTransId="{537112F2-3F85-4FC8-90B7-AA455776B274}"/>
    <dgm:cxn modelId="{D7ADAFA4-A68D-45E9-9C03-A9633357A52D}" type="presOf" srcId="{E152BB0E-CD36-4C04-900E-B6726F8E55EE}" destId="{E7295DCA-449E-4B40-B478-E9297DFD368C}" srcOrd="0" destOrd="0" presId="urn:microsoft.com/office/officeart/2005/8/layout/hierarchy2"/>
    <dgm:cxn modelId="{1F4BB9AC-8073-48DE-B81D-7528976C6B55}" type="presOf" srcId="{44317EE9-61B5-4E78-B49A-46BC3A272C4D}" destId="{6809B2D6-1E67-47C0-B254-6DC253949B75}" srcOrd="1" destOrd="0" presId="urn:microsoft.com/office/officeart/2005/8/layout/hierarchy2"/>
    <dgm:cxn modelId="{AA9369AD-1BF9-45B9-8484-33A94EA6C880}" srcId="{7E8B3ED6-C475-4997-BA41-E8D4D13F8875}" destId="{80CB4DD0-023C-4EE4-8C09-F7352B91C307}" srcOrd="0" destOrd="0" parTransId="{BFB674A4-0741-43FF-AA5E-FFBEAEC15DB0}" sibTransId="{31B421FE-6DBB-41EE-BF72-25120DB813B3}"/>
    <dgm:cxn modelId="{38A9E2C9-C200-4827-9C65-E098699D1E03}" type="presOf" srcId="{5C1FA30E-5AD7-4527-B35C-AFCE409FA6C7}" destId="{D55050DA-AFC8-48F1-8323-F544A86AEB85}" srcOrd="0" destOrd="0" presId="urn:microsoft.com/office/officeart/2005/8/layout/hierarchy2"/>
    <dgm:cxn modelId="{D1217ACB-1904-4852-A6C4-9A0B850EC638}" type="presOf" srcId="{44317EE9-61B5-4E78-B49A-46BC3A272C4D}" destId="{C3D38D3B-BFAB-4E03-9C6A-E3084CF5A4AF}" srcOrd="0" destOrd="0" presId="urn:microsoft.com/office/officeart/2005/8/layout/hierarchy2"/>
    <dgm:cxn modelId="{5AB95FE1-9054-46DE-8187-5B78295CDC9B}" type="presOf" srcId="{80B735E3-7FC9-4AF2-BBA9-EDCD92FC4A10}" destId="{B7AA7849-FE1B-43DB-9A06-BD071F7D2B8D}" srcOrd="0" destOrd="0" presId="urn:microsoft.com/office/officeart/2005/8/layout/hierarchy2"/>
    <dgm:cxn modelId="{56B029E4-4B1F-4B55-AA4F-DA6A0553C6EC}" type="presOf" srcId="{80CB4DD0-023C-4EE4-8C09-F7352B91C307}" destId="{447571FC-246E-4965-A5DE-8516B7CE0C06}" srcOrd="0" destOrd="0" presId="urn:microsoft.com/office/officeart/2005/8/layout/hierarchy2"/>
    <dgm:cxn modelId="{BC4201E5-7244-4D2C-822C-D629D9CA9B02}" type="presOf" srcId="{F7DBFB5C-843A-45FC-B79F-B8D65ADB7FDF}" destId="{6F9D58AC-6CA3-49B6-8439-C45B8D7E459D}" srcOrd="0" destOrd="0" presId="urn:microsoft.com/office/officeart/2005/8/layout/hierarchy2"/>
    <dgm:cxn modelId="{5BE364EE-59FE-4BDE-BC24-4D88CA657400}" type="presOf" srcId="{540EAC7F-DC4E-43E6-94FC-6E0813B47FF4}" destId="{0609862F-20E0-471C-9730-6DC011B4E079}" srcOrd="0" destOrd="0" presId="urn:microsoft.com/office/officeart/2005/8/layout/hierarchy2"/>
    <dgm:cxn modelId="{77D04803-EA2F-46B2-87DD-1FEBF638B3B9}" type="presParOf" srcId="{E0BDC703-DC91-4822-A8E2-FBD4A4541BC6}" destId="{792542D0-01DA-420B-9648-5ED5459BCF05}" srcOrd="0" destOrd="0" presId="urn:microsoft.com/office/officeart/2005/8/layout/hierarchy2"/>
    <dgm:cxn modelId="{47A59B15-DDF1-449E-874D-CEEABE14895A}" type="presParOf" srcId="{792542D0-01DA-420B-9648-5ED5459BCF05}" destId="{447571FC-246E-4965-A5DE-8516B7CE0C06}" srcOrd="0" destOrd="0" presId="urn:microsoft.com/office/officeart/2005/8/layout/hierarchy2"/>
    <dgm:cxn modelId="{4BF088E3-5D9F-440F-8F1D-00854AFB7B01}" type="presParOf" srcId="{792542D0-01DA-420B-9648-5ED5459BCF05}" destId="{C46955AD-28D3-440A-ACF3-DCEC28ABF81B}" srcOrd="1" destOrd="0" presId="urn:microsoft.com/office/officeart/2005/8/layout/hierarchy2"/>
    <dgm:cxn modelId="{DAF83C72-0A6A-4378-84A7-7932CC46EA0F}" type="presParOf" srcId="{C46955AD-28D3-440A-ACF3-DCEC28ABF81B}" destId="{6F9D58AC-6CA3-49B6-8439-C45B8D7E459D}" srcOrd="0" destOrd="0" presId="urn:microsoft.com/office/officeart/2005/8/layout/hierarchy2"/>
    <dgm:cxn modelId="{3E9175A0-2B9C-473B-8C44-A19B495F4ACC}" type="presParOf" srcId="{6F9D58AC-6CA3-49B6-8439-C45B8D7E459D}" destId="{7525B071-37F0-4D26-929F-8332B586C08C}" srcOrd="0" destOrd="0" presId="urn:microsoft.com/office/officeart/2005/8/layout/hierarchy2"/>
    <dgm:cxn modelId="{916AFBFD-65C6-4072-A677-22439576707E}" type="presParOf" srcId="{C46955AD-28D3-440A-ACF3-DCEC28ABF81B}" destId="{11EFCB6D-3183-4E3E-BDC9-3B28BBEAF2F6}" srcOrd="1" destOrd="0" presId="urn:microsoft.com/office/officeart/2005/8/layout/hierarchy2"/>
    <dgm:cxn modelId="{46509C33-E32B-4F6D-BAE5-3611E61E846D}" type="presParOf" srcId="{11EFCB6D-3183-4E3E-BDC9-3B28BBEAF2F6}" destId="{B7AA7849-FE1B-43DB-9A06-BD071F7D2B8D}" srcOrd="0" destOrd="0" presId="urn:microsoft.com/office/officeart/2005/8/layout/hierarchy2"/>
    <dgm:cxn modelId="{BA89355E-998A-45BA-807E-03B70BB08DB3}" type="presParOf" srcId="{11EFCB6D-3183-4E3E-BDC9-3B28BBEAF2F6}" destId="{AE952E19-3D9B-4A76-B398-6DEDC61DEE58}" srcOrd="1" destOrd="0" presId="urn:microsoft.com/office/officeart/2005/8/layout/hierarchy2"/>
    <dgm:cxn modelId="{4B5EFB7A-AB63-4A07-9DD8-F9BDD3849DD4}" type="presParOf" srcId="{C46955AD-28D3-440A-ACF3-DCEC28ABF81B}" destId="{D55050DA-AFC8-48F1-8323-F544A86AEB85}" srcOrd="2" destOrd="0" presId="urn:microsoft.com/office/officeart/2005/8/layout/hierarchy2"/>
    <dgm:cxn modelId="{72C04F72-3756-45CC-98FB-89FEE96AB26A}" type="presParOf" srcId="{D55050DA-AFC8-48F1-8323-F544A86AEB85}" destId="{37E8836A-C8E6-40D4-91A7-79917625B14F}" srcOrd="0" destOrd="0" presId="urn:microsoft.com/office/officeart/2005/8/layout/hierarchy2"/>
    <dgm:cxn modelId="{8B4E7633-1ED9-4925-93FC-980ABA223182}" type="presParOf" srcId="{C46955AD-28D3-440A-ACF3-DCEC28ABF81B}" destId="{A8476797-166B-4430-8A8D-5A82F804CF1C}" srcOrd="3" destOrd="0" presId="urn:microsoft.com/office/officeart/2005/8/layout/hierarchy2"/>
    <dgm:cxn modelId="{780140EE-AD2E-452C-B791-D23D39C1A8C5}" type="presParOf" srcId="{A8476797-166B-4430-8A8D-5A82F804CF1C}" destId="{E7295DCA-449E-4B40-B478-E9297DFD368C}" srcOrd="0" destOrd="0" presId="urn:microsoft.com/office/officeart/2005/8/layout/hierarchy2"/>
    <dgm:cxn modelId="{1B1B6861-32F2-4018-9328-A5ED038720E4}" type="presParOf" srcId="{A8476797-166B-4430-8A8D-5A82F804CF1C}" destId="{E8550F20-7534-4390-8398-F679E34F5E14}" srcOrd="1" destOrd="0" presId="urn:microsoft.com/office/officeart/2005/8/layout/hierarchy2"/>
    <dgm:cxn modelId="{6038C641-EA49-4FB5-8ACA-BC81E7BD6A5C}" type="presParOf" srcId="{E0BDC703-DC91-4822-A8E2-FBD4A4541BC6}" destId="{86331D00-4163-4787-8EC1-7336F85A209D}" srcOrd="1" destOrd="0" presId="urn:microsoft.com/office/officeart/2005/8/layout/hierarchy2"/>
    <dgm:cxn modelId="{4DE42CB2-B661-4FE0-86B3-46B74D5CC356}" type="presParOf" srcId="{86331D00-4163-4787-8EC1-7336F85A209D}" destId="{0609862F-20E0-471C-9730-6DC011B4E079}" srcOrd="0" destOrd="0" presId="urn:microsoft.com/office/officeart/2005/8/layout/hierarchy2"/>
    <dgm:cxn modelId="{5C9F0296-7C5C-4675-92E9-CA9276F381FF}" type="presParOf" srcId="{86331D00-4163-4787-8EC1-7336F85A209D}" destId="{B3FB6E1C-4479-4356-BA5F-18E83D1815E3}" srcOrd="1" destOrd="0" presId="urn:microsoft.com/office/officeart/2005/8/layout/hierarchy2"/>
    <dgm:cxn modelId="{E79DC031-0C4E-45F9-8082-F4F7AD382E8E}" type="presParOf" srcId="{B3FB6E1C-4479-4356-BA5F-18E83D1815E3}" destId="{C3D38D3B-BFAB-4E03-9C6A-E3084CF5A4AF}" srcOrd="0" destOrd="0" presId="urn:microsoft.com/office/officeart/2005/8/layout/hierarchy2"/>
    <dgm:cxn modelId="{394C1496-B923-444F-89FE-7BB1991C6DF2}" type="presParOf" srcId="{C3D38D3B-BFAB-4E03-9C6A-E3084CF5A4AF}" destId="{6809B2D6-1E67-47C0-B254-6DC253949B75}" srcOrd="0" destOrd="0" presId="urn:microsoft.com/office/officeart/2005/8/layout/hierarchy2"/>
    <dgm:cxn modelId="{5681A813-C052-4643-8B7E-ADD7F8778301}" type="presParOf" srcId="{B3FB6E1C-4479-4356-BA5F-18E83D1815E3}" destId="{CCB9C32E-E7CC-4E23-9BB3-8B06F277A1FB}" srcOrd="1" destOrd="0" presId="urn:microsoft.com/office/officeart/2005/8/layout/hierarchy2"/>
    <dgm:cxn modelId="{AABC0C08-7353-4BC2-992E-F11B6935A57F}" type="presParOf" srcId="{CCB9C32E-E7CC-4E23-9BB3-8B06F277A1FB}" destId="{26D9047B-B7AA-43DE-BAFE-EFBCD530739A}" srcOrd="0" destOrd="0" presId="urn:microsoft.com/office/officeart/2005/8/layout/hierarchy2"/>
    <dgm:cxn modelId="{B0DFB98C-60AC-48EF-BDD6-04DA37CF5157}" type="presParOf" srcId="{CCB9C32E-E7CC-4E23-9BB3-8B06F277A1FB}" destId="{BBCBD9C0-1339-4C10-8AF7-98641EE67668}" srcOrd="1" destOrd="0" presId="urn:microsoft.com/office/officeart/2005/8/layout/hierarchy2"/>
    <dgm:cxn modelId="{3512F1A0-3926-4DE4-A190-4C05483F2943}" type="presParOf" srcId="{B3FB6E1C-4479-4356-BA5F-18E83D1815E3}" destId="{92A32E0D-8DD9-49BA-9580-F3E42B59E7A1}" srcOrd="2" destOrd="0" presId="urn:microsoft.com/office/officeart/2005/8/layout/hierarchy2"/>
    <dgm:cxn modelId="{D2CC78E9-5FAA-4933-AC0F-CF26ED5F01FF}" type="presParOf" srcId="{92A32E0D-8DD9-49BA-9580-F3E42B59E7A1}" destId="{D6AB2E6D-D156-4D63-8A48-71FB6F937B7D}" srcOrd="0" destOrd="0" presId="urn:microsoft.com/office/officeart/2005/8/layout/hierarchy2"/>
    <dgm:cxn modelId="{D94AC685-8C61-49AF-8987-29CDA26AFB45}" type="presParOf" srcId="{B3FB6E1C-4479-4356-BA5F-18E83D1815E3}" destId="{679EE0E5-A734-418F-937D-0F1C18840616}" srcOrd="3" destOrd="0" presId="urn:microsoft.com/office/officeart/2005/8/layout/hierarchy2"/>
    <dgm:cxn modelId="{E061DAD5-8F42-4931-9192-FEF26769DC92}" type="presParOf" srcId="{679EE0E5-A734-418F-937D-0F1C18840616}" destId="{4EB3D122-F52D-49D7-8ED7-740FDA399B48}" srcOrd="0" destOrd="0" presId="urn:microsoft.com/office/officeart/2005/8/layout/hierarchy2"/>
    <dgm:cxn modelId="{34D09360-352F-46AC-A2EB-FF104C0C466E}" type="presParOf" srcId="{679EE0E5-A734-418F-937D-0F1C18840616}" destId="{7D125FAD-C368-4EF0-A4F1-3E86AF41A9A7}"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8B3ED6-C475-4997-BA41-E8D4D13F8875}"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fr-FR"/>
        </a:p>
      </dgm:t>
    </dgm:pt>
    <dgm:pt modelId="{80CB4DD0-023C-4EE4-8C09-F7352B91C307}">
      <dgm:prSet phldrT="[Texte]" custT="1"/>
      <dgm:spPr>
        <a:xfrm>
          <a:off x="1872" y="111047"/>
          <a:ext cx="1876225" cy="515127"/>
        </a:xfrm>
        <a:prstGeom prst="roundRect">
          <a:avLst>
            <a:gd name="adj" fmla="val 10000"/>
          </a:avLst>
        </a:prstGeom>
        <a:solidFill>
          <a:srgbClr val="FFFFFF"/>
        </a:solidFill>
        <a:ln w="19050" cap="flat" cmpd="sng" algn="ctr">
          <a:solidFill>
            <a:srgbClr val="A5CC74"/>
          </a:solidFill>
          <a:prstDash val="solid"/>
          <a:miter lim="800000"/>
        </a:ln>
        <a:effectLst/>
      </dgm:spPr>
      <dgm:t>
        <a:bodyPr/>
        <a:lstStyle/>
        <a:p>
          <a:pPr>
            <a:buNone/>
          </a:pPr>
          <a:r>
            <a:rPr lang="fr-FR" sz="1200">
              <a:solidFill>
                <a:srgbClr val="3E454A"/>
              </a:solidFill>
              <a:latin typeface="Arial Narrow" panose="020B0606020202030204" pitchFamily="34" charset="0"/>
              <a:ea typeface="+mn-ea"/>
              <a:cs typeface="+mn-cs"/>
            </a:rPr>
            <a:t>Opération de production ou stockage d’</a:t>
          </a:r>
          <a:r>
            <a:rPr lang="fr-FR" sz="1200" err="1">
              <a:solidFill>
                <a:srgbClr val="3E454A"/>
              </a:solidFill>
              <a:latin typeface="Arial Narrow" panose="020B0606020202030204" pitchFamily="34" charset="0"/>
              <a:ea typeface="+mn-ea"/>
              <a:cs typeface="+mn-cs"/>
            </a:rPr>
            <a:t>EnR</a:t>
          </a:r>
          <a:endParaRPr lang="fr-FR" sz="1200">
            <a:solidFill>
              <a:srgbClr val="3E454A"/>
            </a:solidFill>
            <a:latin typeface="Arial Narrow" panose="020B0606020202030204" pitchFamily="34" charset="0"/>
            <a:ea typeface="+mn-ea"/>
            <a:cs typeface="+mn-cs"/>
          </a:endParaRPr>
        </a:p>
      </dgm:t>
    </dgm:pt>
    <dgm:pt modelId="{BFB674A4-0741-43FF-AA5E-FFBEAEC15DB0}" type="parTrans" cxnId="{AA9369AD-1BF9-45B9-8484-33A94EA6C880}">
      <dgm:prSet/>
      <dgm:spPr/>
      <dgm:t>
        <a:bodyPr/>
        <a:lstStyle/>
        <a:p>
          <a:endParaRPr lang="fr-FR" sz="1200">
            <a:latin typeface="Arial Narrow" panose="020B0606020202030204" pitchFamily="34" charset="0"/>
          </a:endParaRPr>
        </a:p>
      </dgm:t>
    </dgm:pt>
    <dgm:pt modelId="{31B421FE-6DBB-41EE-BF72-25120DB813B3}" type="sibTrans" cxnId="{AA9369AD-1BF9-45B9-8484-33A94EA6C880}">
      <dgm:prSet/>
      <dgm:spPr/>
      <dgm:t>
        <a:bodyPr/>
        <a:lstStyle/>
        <a:p>
          <a:endParaRPr lang="fr-FR" sz="1200">
            <a:latin typeface="Arial Narrow" panose="020B0606020202030204" pitchFamily="34" charset="0"/>
          </a:endParaRPr>
        </a:p>
      </dgm:t>
    </dgm:pt>
    <dgm:pt modelId="{045E1CB0-7839-4626-A8C9-30D658DE534E}">
      <dgm:prSet phldrT="[Texte]" custT="1"/>
      <dgm:spPr>
        <a:xfrm>
          <a:off x="2628588" y="111047"/>
          <a:ext cx="1876225" cy="51512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gm:spPr>
      <dgm:t>
        <a:bodyPr/>
        <a:lstStyle/>
        <a:p>
          <a:pPr>
            <a:buNone/>
          </a:pPr>
          <a:r>
            <a:rPr lang="fr-FR" sz="1200">
              <a:solidFill>
                <a:srgbClr val="FFFFFF"/>
              </a:solidFill>
              <a:latin typeface="Arial Narrow" panose="020B0606020202030204" pitchFamily="34" charset="0"/>
              <a:ea typeface="+mn-ea"/>
              <a:cs typeface="+mn-cs"/>
            </a:rPr>
            <a:t>Facture</a:t>
          </a:r>
        </a:p>
      </dgm:t>
    </dgm:pt>
    <dgm:pt modelId="{44317EE9-61B5-4E78-B49A-46BC3A272C4D}" type="parTrans" cxnId="{8B532E13-0460-4BB9-869D-49509844F0A7}">
      <dgm:prSet custT="1"/>
      <dgm:spPr>
        <a:xfrm>
          <a:off x="1878098" y="300584"/>
          <a:ext cx="750490" cy="136054"/>
        </a:xfrm>
        <a:custGeom>
          <a:avLst/>
          <a:gdLst/>
          <a:ahLst/>
          <a:cxnLst/>
          <a:rect l="0" t="0" r="0" b="0"/>
          <a:pathLst>
            <a:path>
              <a:moveTo>
                <a:pt x="0" y="68027"/>
              </a:moveTo>
              <a:lnTo>
                <a:pt x="750490" y="68027"/>
              </a:lnTo>
            </a:path>
          </a:pathLst>
        </a:custGeom>
        <a:noFill/>
        <a:ln w="12700" cap="flat" cmpd="sng" algn="ctr">
          <a:solidFill>
            <a:srgbClr val="A5CC74">
              <a:shade val="60000"/>
              <a:hueOff val="0"/>
              <a:satOff val="0"/>
              <a:lumOff val="0"/>
              <a:alphaOff val="0"/>
            </a:srgbClr>
          </a:solidFill>
          <a:prstDash val="solid"/>
          <a:miter lim="800000"/>
        </a:ln>
        <a:effectLst/>
      </dgm:spPr>
      <dgm:t>
        <a:bodyPr/>
        <a:lstStyle/>
        <a:p>
          <a:pPr>
            <a:buNone/>
          </a:pPr>
          <a:endParaRPr lang="fr-FR" sz="1200">
            <a:solidFill>
              <a:srgbClr val="3E454A">
                <a:hueOff val="0"/>
                <a:satOff val="0"/>
                <a:lumOff val="0"/>
                <a:alphaOff val="0"/>
              </a:srgbClr>
            </a:solidFill>
            <a:latin typeface="Arial Narrow" panose="020B0606020202030204" pitchFamily="34" charset="0"/>
            <a:ea typeface="+mn-ea"/>
            <a:cs typeface="+mn-cs"/>
          </a:endParaRPr>
        </a:p>
      </dgm:t>
    </dgm:pt>
    <dgm:pt modelId="{54001706-5360-434E-992C-809B850D14F9}" type="sibTrans" cxnId="{8B532E13-0460-4BB9-869D-49509844F0A7}">
      <dgm:prSet/>
      <dgm:spPr/>
      <dgm:t>
        <a:bodyPr/>
        <a:lstStyle/>
        <a:p>
          <a:endParaRPr lang="fr-FR" sz="1200">
            <a:latin typeface="Arial Narrow" panose="020B0606020202030204" pitchFamily="34" charset="0"/>
          </a:endParaRPr>
        </a:p>
      </dgm:t>
    </dgm:pt>
    <dgm:pt modelId="{6A0687D3-F404-41EE-8526-0B626E3F7E06}" type="pres">
      <dgm:prSet presAssocID="{7E8B3ED6-C475-4997-BA41-E8D4D13F8875}" presName="diagram" presStyleCnt="0">
        <dgm:presLayoutVars>
          <dgm:chPref val="1"/>
          <dgm:dir/>
          <dgm:animOne val="branch"/>
          <dgm:animLvl val="lvl"/>
          <dgm:resizeHandles val="exact"/>
        </dgm:presLayoutVars>
      </dgm:prSet>
      <dgm:spPr/>
    </dgm:pt>
    <dgm:pt modelId="{107FF95F-8F70-45FA-9108-84F892D57B2C}" type="pres">
      <dgm:prSet presAssocID="{80CB4DD0-023C-4EE4-8C09-F7352B91C307}" presName="root1" presStyleCnt="0"/>
      <dgm:spPr/>
    </dgm:pt>
    <dgm:pt modelId="{B583D0D1-A4B0-4664-9F0A-235B2CDDE080}" type="pres">
      <dgm:prSet presAssocID="{80CB4DD0-023C-4EE4-8C09-F7352B91C307}" presName="LevelOneTextNode" presStyleLbl="node0" presStyleIdx="0" presStyleCnt="1" custScaleY="54911" custLinFactNeighborY="-26857">
        <dgm:presLayoutVars>
          <dgm:chPref val="3"/>
        </dgm:presLayoutVars>
      </dgm:prSet>
      <dgm:spPr/>
    </dgm:pt>
    <dgm:pt modelId="{9719D18B-1C38-402C-900B-341B1C248D7F}" type="pres">
      <dgm:prSet presAssocID="{80CB4DD0-023C-4EE4-8C09-F7352B91C307}" presName="level2hierChild" presStyleCnt="0"/>
      <dgm:spPr/>
    </dgm:pt>
    <dgm:pt modelId="{273A1652-5665-4A8D-BF73-73AB4E50610B}" type="pres">
      <dgm:prSet presAssocID="{44317EE9-61B5-4E78-B49A-46BC3A272C4D}" presName="conn2-1" presStyleLbl="parChTrans1D2" presStyleIdx="0" presStyleCnt="1"/>
      <dgm:spPr/>
    </dgm:pt>
    <dgm:pt modelId="{67FF6C0A-FE7C-4CF1-8013-1F1458C262C8}" type="pres">
      <dgm:prSet presAssocID="{44317EE9-61B5-4E78-B49A-46BC3A272C4D}" presName="connTx" presStyleLbl="parChTrans1D2" presStyleIdx="0" presStyleCnt="1"/>
      <dgm:spPr/>
    </dgm:pt>
    <dgm:pt modelId="{49A19DE0-91FD-428E-8F86-8047A2F440B7}" type="pres">
      <dgm:prSet presAssocID="{045E1CB0-7839-4626-A8C9-30D658DE534E}" presName="root2" presStyleCnt="0"/>
      <dgm:spPr/>
    </dgm:pt>
    <dgm:pt modelId="{98EBD2BB-F102-48BF-9D3D-3C2660CB2189}" type="pres">
      <dgm:prSet presAssocID="{045E1CB0-7839-4626-A8C9-30D658DE534E}" presName="LevelTwoTextNode" presStyleLbl="node2" presStyleIdx="0" presStyleCnt="1" custScaleY="54911" custLinFactNeighborY="-26857">
        <dgm:presLayoutVars>
          <dgm:chPref val="3"/>
        </dgm:presLayoutVars>
      </dgm:prSet>
      <dgm:spPr/>
    </dgm:pt>
    <dgm:pt modelId="{D2AE0F40-D871-47DB-A81F-68844FE6CF2B}" type="pres">
      <dgm:prSet presAssocID="{045E1CB0-7839-4626-A8C9-30D658DE534E}" presName="level3hierChild" presStyleCnt="0"/>
      <dgm:spPr/>
    </dgm:pt>
  </dgm:ptLst>
  <dgm:cxnLst>
    <dgm:cxn modelId="{8B532E13-0460-4BB9-869D-49509844F0A7}" srcId="{80CB4DD0-023C-4EE4-8C09-F7352B91C307}" destId="{045E1CB0-7839-4626-A8C9-30D658DE534E}" srcOrd="0" destOrd="0" parTransId="{44317EE9-61B5-4E78-B49A-46BC3A272C4D}" sibTransId="{54001706-5360-434E-992C-809B850D14F9}"/>
    <dgm:cxn modelId="{445EFA2D-8465-4E7F-8D10-FA333B5AEDF4}" type="presOf" srcId="{045E1CB0-7839-4626-A8C9-30D658DE534E}" destId="{98EBD2BB-F102-48BF-9D3D-3C2660CB2189}" srcOrd="0" destOrd="0" presId="urn:microsoft.com/office/officeart/2005/8/layout/hierarchy2"/>
    <dgm:cxn modelId="{94838D47-30D9-4E87-A7C3-12850F0302D9}" type="presOf" srcId="{80CB4DD0-023C-4EE4-8C09-F7352B91C307}" destId="{B583D0D1-A4B0-4664-9F0A-235B2CDDE080}" srcOrd="0" destOrd="0" presId="urn:microsoft.com/office/officeart/2005/8/layout/hierarchy2"/>
    <dgm:cxn modelId="{66ACBD6A-6005-4EF1-A9D0-6FF1CFAA4778}" type="presOf" srcId="{44317EE9-61B5-4E78-B49A-46BC3A272C4D}" destId="{67FF6C0A-FE7C-4CF1-8013-1F1458C262C8}" srcOrd="1" destOrd="0" presId="urn:microsoft.com/office/officeart/2005/8/layout/hierarchy2"/>
    <dgm:cxn modelId="{02E1DF7E-D6F5-4E8D-A968-63EC0AC14C6E}" type="presOf" srcId="{7E8B3ED6-C475-4997-BA41-E8D4D13F8875}" destId="{6A0687D3-F404-41EE-8526-0B626E3F7E06}" srcOrd="0" destOrd="0" presId="urn:microsoft.com/office/officeart/2005/8/layout/hierarchy2"/>
    <dgm:cxn modelId="{AA9369AD-1BF9-45B9-8484-33A94EA6C880}" srcId="{7E8B3ED6-C475-4997-BA41-E8D4D13F8875}" destId="{80CB4DD0-023C-4EE4-8C09-F7352B91C307}" srcOrd="0" destOrd="0" parTransId="{BFB674A4-0741-43FF-AA5E-FFBEAEC15DB0}" sibTransId="{31B421FE-6DBB-41EE-BF72-25120DB813B3}"/>
    <dgm:cxn modelId="{37CD55C1-4382-4E7A-99C7-EA0B4120076B}" type="presOf" srcId="{44317EE9-61B5-4E78-B49A-46BC3A272C4D}" destId="{273A1652-5665-4A8D-BF73-73AB4E50610B}" srcOrd="0" destOrd="0" presId="urn:microsoft.com/office/officeart/2005/8/layout/hierarchy2"/>
    <dgm:cxn modelId="{F9DD19B2-4B7B-4074-80B3-3F88512DAAD9}" type="presParOf" srcId="{6A0687D3-F404-41EE-8526-0B626E3F7E06}" destId="{107FF95F-8F70-45FA-9108-84F892D57B2C}" srcOrd="0" destOrd="0" presId="urn:microsoft.com/office/officeart/2005/8/layout/hierarchy2"/>
    <dgm:cxn modelId="{662ABFA8-84FF-4421-9CD5-CCBAFA9A7ED1}" type="presParOf" srcId="{107FF95F-8F70-45FA-9108-84F892D57B2C}" destId="{B583D0D1-A4B0-4664-9F0A-235B2CDDE080}" srcOrd="0" destOrd="0" presId="urn:microsoft.com/office/officeart/2005/8/layout/hierarchy2"/>
    <dgm:cxn modelId="{08B82A27-75DC-4077-AAF1-DB2A47608C73}" type="presParOf" srcId="{107FF95F-8F70-45FA-9108-84F892D57B2C}" destId="{9719D18B-1C38-402C-900B-341B1C248D7F}" srcOrd="1" destOrd="0" presId="urn:microsoft.com/office/officeart/2005/8/layout/hierarchy2"/>
    <dgm:cxn modelId="{33C1DD0A-C4F2-4368-9C53-B468A0B8F54B}" type="presParOf" srcId="{9719D18B-1C38-402C-900B-341B1C248D7F}" destId="{273A1652-5665-4A8D-BF73-73AB4E50610B}" srcOrd="0" destOrd="0" presId="urn:microsoft.com/office/officeart/2005/8/layout/hierarchy2"/>
    <dgm:cxn modelId="{07FD790B-6179-40C7-BF4A-3159BE67B2D0}" type="presParOf" srcId="{273A1652-5665-4A8D-BF73-73AB4E50610B}" destId="{67FF6C0A-FE7C-4CF1-8013-1F1458C262C8}" srcOrd="0" destOrd="0" presId="urn:microsoft.com/office/officeart/2005/8/layout/hierarchy2"/>
    <dgm:cxn modelId="{6A7B28AD-5457-4385-90A9-AA2930469714}" type="presParOf" srcId="{9719D18B-1C38-402C-900B-341B1C248D7F}" destId="{49A19DE0-91FD-428E-8F86-8047A2F440B7}" srcOrd="1" destOrd="0" presId="urn:microsoft.com/office/officeart/2005/8/layout/hierarchy2"/>
    <dgm:cxn modelId="{F42D14EC-053D-41C3-A2B7-EB5100174EE1}" type="presParOf" srcId="{49A19DE0-91FD-428E-8F86-8047A2F440B7}" destId="{98EBD2BB-F102-48BF-9D3D-3C2660CB2189}" srcOrd="0" destOrd="0" presId="urn:microsoft.com/office/officeart/2005/8/layout/hierarchy2"/>
    <dgm:cxn modelId="{BBBE654F-1368-4981-BE55-9CE96C3BC7D5}" type="presParOf" srcId="{49A19DE0-91FD-428E-8F86-8047A2F440B7}" destId="{D2AE0F40-D871-47DB-A81F-68844FE6CF2B}"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8B3ED6-C475-4997-BA41-E8D4D13F8875}"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fr-FR"/>
        </a:p>
      </dgm:t>
    </dgm:pt>
    <dgm:pt modelId="{80CB4DD0-023C-4EE4-8C09-F7352B91C307}">
      <dgm:prSet phldrT="[Texte]" custT="1"/>
      <dgm:spPr>
        <a:xfrm>
          <a:off x="2158" y="295174"/>
          <a:ext cx="1875987" cy="475694"/>
        </a:xfrm>
        <a:prstGeom prst="roundRect">
          <a:avLst>
            <a:gd name="adj" fmla="val 10000"/>
          </a:avLst>
        </a:prstGeom>
        <a:solidFill>
          <a:srgbClr val="FFFFFF"/>
        </a:solidFill>
        <a:ln w="19050" cap="flat" cmpd="sng" algn="ctr">
          <a:solidFill>
            <a:srgbClr val="A5CC74"/>
          </a:solidFill>
          <a:prstDash val="solid"/>
          <a:miter lim="800000"/>
        </a:ln>
        <a:effectLst/>
      </dgm:spPr>
      <dgm:t>
        <a:bodyPr/>
        <a:lstStyle/>
        <a:p>
          <a:pPr>
            <a:buNone/>
          </a:pPr>
          <a:r>
            <a:rPr lang="fr-FR" sz="1200">
              <a:solidFill>
                <a:srgbClr val="3E454A"/>
              </a:solidFill>
              <a:latin typeface="Arial Narrow" panose="020B0606020202030204" pitchFamily="34" charset="0"/>
              <a:ea typeface="+mn-ea"/>
              <a:cs typeface="+mn-cs"/>
            </a:rPr>
            <a:t>Véhicules (+ bornes / travaux)</a:t>
          </a:r>
        </a:p>
      </dgm:t>
    </dgm:pt>
    <dgm:pt modelId="{BFB674A4-0741-43FF-AA5E-FFBEAEC15DB0}" type="parTrans" cxnId="{AA9369AD-1BF9-45B9-8484-33A94EA6C880}">
      <dgm:prSet/>
      <dgm:spPr/>
      <dgm:t>
        <a:bodyPr/>
        <a:lstStyle/>
        <a:p>
          <a:endParaRPr lang="fr-FR" sz="1200">
            <a:latin typeface="Arial Narrow" panose="020B0606020202030204" pitchFamily="34" charset="0"/>
          </a:endParaRPr>
        </a:p>
      </dgm:t>
    </dgm:pt>
    <dgm:pt modelId="{31B421FE-6DBB-41EE-BF72-25120DB813B3}" type="sibTrans" cxnId="{AA9369AD-1BF9-45B9-8484-33A94EA6C880}">
      <dgm:prSet/>
      <dgm:spPr/>
      <dgm:t>
        <a:bodyPr/>
        <a:lstStyle/>
        <a:p>
          <a:endParaRPr lang="fr-FR" sz="1200">
            <a:latin typeface="Arial Narrow" panose="020B0606020202030204" pitchFamily="34" charset="0"/>
          </a:endParaRPr>
        </a:p>
      </dgm:t>
    </dgm:pt>
    <dgm:pt modelId="{045E1CB0-7839-4626-A8C9-30D658DE534E}">
      <dgm:prSet phldrT="[Texte]" custT="1"/>
      <dgm:spPr>
        <a:xfrm>
          <a:off x="2628541" y="64025"/>
          <a:ext cx="1875987" cy="937993"/>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gm:spPr>
      <dgm:t>
        <a:bodyPr/>
        <a:lstStyle/>
        <a:p>
          <a:pPr>
            <a:buNone/>
          </a:pPr>
          <a:r>
            <a:rPr lang="fr-FR" sz="1000">
              <a:solidFill>
                <a:srgbClr val="FFFFFF"/>
              </a:solidFill>
              <a:latin typeface="Arial Narrow" panose="020B0606020202030204" pitchFamily="34" charset="0"/>
              <a:ea typeface="+mn-ea"/>
              <a:cs typeface="+mn-cs"/>
            </a:rPr>
            <a:t>Bon de commande</a:t>
          </a:r>
        </a:p>
        <a:p>
          <a:pPr>
            <a:buNone/>
          </a:pPr>
          <a:r>
            <a:rPr lang="fr-FR" sz="1000">
              <a:solidFill>
                <a:srgbClr val="FFFFFF"/>
              </a:solidFill>
              <a:latin typeface="Arial Narrow" panose="020B0606020202030204" pitchFamily="34" charset="0"/>
              <a:ea typeface="+mn-ea"/>
              <a:cs typeface="+mn-cs"/>
            </a:rPr>
            <a:t>Certificat d’immatriculation</a:t>
          </a:r>
        </a:p>
        <a:p>
          <a:pPr>
            <a:buNone/>
          </a:pPr>
          <a:r>
            <a:rPr lang="fr-FR" sz="1000">
              <a:solidFill>
                <a:srgbClr val="FFFFFF"/>
              </a:solidFill>
              <a:latin typeface="Arial Narrow" panose="020B0606020202030204" pitchFamily="34" charset="0"/>
              <a:ea typeface="+mn-ea"/>
              <a:cs typeface="+mn-cs"/>
            </a:rPr>
            <a:t>Facture fourniture et travaux borne(s)</a:t>
          </a:r>
        </a:p>
      </dgm:t>
    </dgm:pt>
    <dgm:pt modelId="{44317EE9-61B5-4E78-B49A-46BC3A272C4D}" type="parTrans" cxnId="{8B532E13-0460-4BB9-869D-49509844F0A7}">
      <dgm:prSet custT="1"/>
      <dgm:spPr>
        <a:xfrm>
          <a:off x="1878145" y="453832"/>
          <a:ext cx="750395" cy="158378"/>
        </a:xfrm>
        <a:custGeom>
          <a:avLst/>
          <a:gdLst/>
          <a:ahLst/>
          <a:cxnLst/>
          <a:rect l="0" t="0" r="0" b="0"/>
          <a:pathLst>
            <a:path>
              <a:moveTo>
                <a:pt x="0" y="79189"/>
              </a:moveTo>
              <a:lnTo>
                <a:pt x="750395" y="79189"/>
              </a:lnTo>
            </a:path>
          </a:pathLst>
        </a:custGeom>
        <a:noFill/>
        <a:ln w="12700" cap="flat" cmpd="sng" algn="ctr">
          <a:solidFill>
            <a:srgbClr val="A5CC74">
              <a:shade val="60000"/>
              <a:hueOff val="0"/>
              <a:satOff val="0"/>
              <a:lumOff val="0"/>
              <a:alphaOff val="0"/>
            </a:srgbClr>
          </a:solidFill>
          <a:prstDash val="solid"/>
          <a:miter lim="800000"/>
        </a:ln>
        <a:effectLst/>
      </dgm:spPr>
      <dgm:t>
        <a:bodyPr/>
        <a:lstStyle/>
        <a:p>
          <a:pPr>
            <a:buNone/>
          </a:pPr>
          <a:endParaRPr lang="fr-FR" sz="1200">
            <a:solidFill>
              <a:srgbClr val="3E454A">
                <a:hueOff val="0"/>
                <a:satOff val="0"/>
                <a:lumOff val="0"/>
                <a:alphaOff val="0"/>
              </a:srgbClr>
            </a:solidFill>
            <a:latin typeface="Arial Narrow" panose="020B0606020202030204" pitchFamily="34" charset="0"/>
            <a:ea typeface="+mn-ea"/>
            <a:cs typeface="+mn-cs"/>
          </a:endParaRPr>
        </a:p>
      </dgm:t>
    </dgm:pt>
    <dgm:pt modelId="{54001706-5360-434E-992C-809B850D14F9}" type="sibTrans" cxnId="{8B532E13-0460-4BB9-869D-49509844F0A7}">
      <dgm:prSet/>
      <dgm:spPr/>
      <dgm:t>
        <a:bodyPr/>
        <a:lstStyle/>
        <a:p>
          <a:endParaRPr lang="fr-FR" sz="1200">
            <a:latin typeface="Arial Narrow" panose="020B0606020202030204" pitchFamily="34" charset="0"/>
          </a:endParaRPr>
        </a:p>
      </dgm:t>
    </dgm:pt>
    <dgm:pt modelId="{6A0687D3-F404-41EE-8526-0B626E3F7E06}" type="pres">
      <dgm:prSet presAssocID="{7E8B3ED6-C475-4997-BA41-E8D4D13F8875}" presName="diagram" presStyleCnt="0">
        <dgm:presLayoutVars>
          <dgm:chPref val="1"/>
          <dgm:dir/>
          <dgm:animOne val="branch"/>
          <dgm:animLvl val="lvl"/>
          <dgm:resizeHandles val="exact"/>
        </dgm:presLayoutVars>
      </dgm:prSet>
      <dgm:spPr/>
    </dgm:pt>
    <dgm:pt modelId="{107FF95F-8F70-45FA-9108-84F892D57B2C}" type="pres">
      <dgm:prSet presAssocID="{80CB4DD0-023C-4EE4-8C09-F7352B91C307}" presName="root1" presStyleCnt="0"/>
      <dgm:spPr/>
    </dgm:pt>
    <dgm:pt modelId="{B583D0D1-A4B0-4664-9F0A-235B2CDDE080}" type="pres">
      <dgm:prSet presAssocID="{80CB4DD0-023C-4EE4-8C09-F7352B91C307}" presName="LevelOneTextNode" presStyleLbl="node0" presStyleIdx="0" presStyleCnt="1" custScaleY="50714">
        <dgm:presLayoutVars>
          <dgm:chPref val="3"/>
        </dgm:presLayoutVars>
      </dgm:prSet>
      <dgm:spPr/>
    </dgm:pt>
    <dgm:pt modelId="{9719D18B-1C38-402C-900B-341B1C248D7F}" type="pres">
      <dgm:prSet presAssocID="{80CB4DD0-023C-4EE4-8C09-F7352B91C307}" presName="level2hierChild" presStyleCnt="0"/>
      <dgm:spPr/>
    </dgm:pt>
    <dgm:pt modelId="{273A1652-5665-4A8D-BF73-73AB4E50610B}" type="pres">
      <dgm:prSet presAssocID="{44317EE9-61B5-4E78-B49A-46BC3A272C4D}" presName="conn2-1" presStyleLbl="parChTrans1D2" presStyleIdx="0" presStyleCnt="1"/>
      <dgm:spPr/>
    </dgm:pt>
    <dgm:pt modelId="{67FF6C0A-FE7C-4CF1-8013-1F1458C262C8}" type="pres">
      <dgm:prSet presAssocID="{44317EE9-61B5-4E78-B49A-46BC3A272C4D}" presName="connTx" presStyleLbl="parChTrans1D2" presStyleIdx="0" presStyleCnt="1"/>
      <dgm:spPr/>
    </dgm:pt>
    <dgm:pt modelId="{49A19DE0-91FD-428E-8F86-8047A2F440B7}" type="pres">
      <dgm:prSet presAssocID="{045E1CB0-7839-4626-A8C9-30D658DE534E}" presName="root2" presStyleCnt="0"/>
      <dgm:spPr/>
    </dgm:pt>
    <dgm:pt modelId="{98EBD2BB-F102-48BF-9D3D-3C2660CB2189}" type="pres">
      <dgm:prSet presAssocID="{045E1CB0-7839-4626-A8C9-30D658DE534E}" presName="LevelTwoTextNode" presStyleLbl="node2" presStyleIdx="0" presStyleCnt="1">
        <dgm:presLayoutVars>
          <dgm:chPref val="3"/>
        </dgm:presLayoutVars>
      </dgm:prSet>
      <dgm:spPr/>
    </dgm:pt>
    <dgm:pt modelId="{D2AE0F40-D871-47DB-A81F-68844FE6CF2B}" type="pres">
      <dgm:prSet presAssocID="{045E1CB0-7839-4626-A8C9-30D658DE534E}" presName="level3hierChild" presStyleCnt="0"/>
      <dgm:spPr/>
    </dgm:pt>
  </dgm:ptLst>
  <dgm:cxnLst>
    <dgm:cxn modelId="{8B532E13-0460-4BB9-869D-49509844F0A7}" srcId="{80CB4DD0-023C-4EE4-8C09-F7352B91C307}" destId="{045E1CB0-7839-4626-A8C9-30D658DE534E}" srcOrd="0" destOrd="0" parTransId="{44317EE9-61B5-4E78-B49A-46BC3A272C4D}" sibTransId="{54001706-5360-434E-992C-809B850D14F9}"/>
    <dgm:cxn modelId="{445EFA2D-8465-4E7F-8D10-FA333B5AEDF4}" type="presOf" srcId="{045E1CB0-7839-4626-A8C9-30D658DE534E}" destId="{98EBD2BB-F102-48BF-9D3D-3C2660CB2189}" srcOrd="0" destOrd="0" presId="urn:microsoft.com/office/officeart/2005/8/layout/hierarchy2"/>
    <dgm:cxn modelId="{94838D47-30D9-4E87-A7C3-12850F0302D9}" type="presOf" srcId="{80CB4DD0-023C-4EE4-8C09-F7352B91C307}" destId="{B583D0D1-A4B0-4664-9F0A-235B2CDDE080}" srcOrd="0" destOrd="0" presId="urn:microsoft.com/office/officeart/2005/8/layout/hierarchy2"/>
    <dgm:cxn modelId="{66ACBD6A-6005-4EF1-A9D0-6FF1CFAA4778}" type="presOf" srcId="{44317EE9-61B5-4E78-B49A-46BC3A272C4D}" destId="{67FF6C0A-FE7C-4CF1-8013-1F1458C262C8}" srcOrd="1" destOrd="0" presId="urn:microsoft.com/office/officeart/2005/8/layout/hierarchy2"/>
    <dgm:cxn modelId="{02E1DF7E-D6F5-4E8D-A968-63EC0AC14C6E}" type="presOf" srcId="{7E8B3ED6-C475-4997-BA41-E8D4D13F8875}" destId="{6A0687D3-F404-41EE-8526-0B626E3F7E06}" srcOrd="0" destOrd="0" presId="urn:microsoft.com/office/officeart/2005/8/layout/hierarchy2"/>
    <dgm:cxn modelId="{AA9369AD-1BF9-45B9-8484-33A94EA6C880}" srcId="{7E8B3ED6-C475-4997-BA41-E8D4D13F8875}" destId="{80CB4DD0-023C-4EE4-8C09-F7352B91C307}" srcOrd="0" destOrd="0" parTransId="{BFB674A4-0741-43FF-AA5E-FFBEAEC15DB0}" sibTransId="{31B421FE-6DBB-41EE-BF72-25120DB813B3}"/>
    <dgm:cxn modelId="{37CD55C1-4382-4E7A-99C7-EA0B4120076B}" type="presOf" srcId="{44317EE9-61B5-4E78-B49A-46BC3A272C4D}" destId="{273A1652-5665-4A8D-BF73-73AB4E50610B}" srcOrd="0" destOrd="0" presId="urn:microsoft.com/office/officeart/2005/8/layout/hierarchy2"/>
    <dgm:cxn modelId="{F9DD19B2-4B7B-4074-80B3-3F88512DAAD9}" type="presParOf" srcId="{6A0687D3-F404-41EE-8526-0B626E3F7E06}" destId="{107FF95F-8F70-45FA-9108-84F892D57B2C}" srcOrd="0" destOrd="0" presId="urn:microsoft.com/office/officeart/2005/8/layout/hierarchy2"/>
    <dgm:cxn modelId="{662ABFA8-84FF-4421-9CD5-CCBAFA9A7ED1}" type="presParOf" srcId="{107FF95F-8F70-45FA-9108-84F892D57B2C}" destId="{B583D0D1-A4B0-4664-9F0A-235B2CDDE080}" srcOrd="0" destOrd="0" presId="urn:microsoft.com/office/officeart/2005/8/layout/hierarchy2"/>
    <dgm:cxn modelId="{08B82A27-75DC-4077-AAF1-DB2A47608C73}" type="presParOf" srcId="{107FF95F-8F70-45FA-9108-84F892D57B2C}" destId="{9719D18B-1C38-402C-900B-341B1C248D7F}" srcOrd="1" destOrd="0" presId="urn:microsoft.com/office/officeart/2005/8/layout/hierarchy2"/>
    <dgm:cxn modelId="{33C1DD0A-C4F2-4368-9C53-B468A0B8F54B}" type="presParOf" srcId="{9719D18B-1C38-402C-900B-341B1C248D7F}" destId="{273A1652-5665-4A8D-BF73-73AB4E50610B}" srcOrd="0" destOrd="0" presId="urn:microsoft.com/office/officeart/2005/8/layout/hierarchy2"/>
    <dgm:cxn modelId="{07FD790B-6179-40C7-BF4A-3159BE67B2D0}" type="presParOf" srcId="{273A1652-5665-4A8D-BF73-73AB4E50610B}" destId="{67FF6C0A-FE7C-4CF1-8013-1F1458C262C8}" srcOrd="0" destOrd="0" presId="urn:microsoft.com/office/officeart/2005/8/layout/hierarchy2"/>
    <dgm:cxn modelId="{6A7B28AD-5457-4385-90A9-AA2930469714}" type="presParOf" srcId="{9719D18B-1C38-402C-900B-341B1C248D7F}" destId="{49A19DE0-91FD-428E-8F86-8047A2F440B7}" srcOrd="1" destOrd="0" presId="urn:microsoft.com/office/officeart/2005/8/layout/hierarchy2"/>
    <dgm:cxn modelId="{F42D14EC-053D-41C3-A2B7-EB5100174EE1}" type="presParOf" srcId="{49A19DE0-91FD-428E-8F86-8047A2F440B7}" destId="{98EBD2BB-F102-48BF-9D3D-3C2660CB2189}" srcOrd="0" destOrd="0" presId="urn:microsoft.com/office/officeart/2005/8/layout/hierarchy2"/>
    <dgm:cxn modelId="{BBBE654F-1368-4981-BE55-9CE96C3BC7D5}" type="presParOf" srcId="{49A19DE0-91FD-428E-8F86-8047A2F440B7}" destId="{D2AE0F40-D871-47DB-A81F-68844FE6CF2B}"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8B3ED6-C475-4997-BA41-E8D4D13F8875}"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fr-FR"/>
        </a:p>
      </dgm:t>
    </dgm:pt>
    <dgm:pt modelId="{80CB4DD0-023C-4EE4-8C09-F7352B91C307}">
      <dgm:prSet phldrT="[Texte]" custT="1"/>
      <dgm:spPr>
        <a:xfrm>
          <a:off x="161432" y="450261"/>
          <a:ext cx="1643258" cy="716797"/>
        </a:xfrm>
        <a:prstGeom prst="roundRect">
          <a:avLst>
            <a:gd name="adj" fmla="val 10000"/>
          </a:avLst>
        </a:prstGeom>
        <a:solidFill>
          <a:srgbClr val="FFFFFF"/>
        </a:solidFill>
        <a:ln w="19050" cap="flat" cmpd="sng" algn="ctr">
          <a:solidFill>
            <a:srgbClr val="A5CC74"/>
          </a:solidFill>
          <a:prstDash val="solid"/>
          <a:miter lim="800000"/>
        </a:ln>
        <a:effectLst/>
      </dgm:spPr>
      <dgm:t>
        <a:bodyPr/>
        <a:lstStyle/>
        <a:p>
          <a:pPr>
            <a:buNone/>
          </a:pPr>
          <a:r>
            <a:rPr lang="fr-FR" sz="1200">
              <a:solidFill>
                <a:srgbClr val="3E454A"/>
              </a:solidFill>
              <a:latin typeface="Arial Narrow" panose="020B0606020202030204" pitchFamily="34" charset="0"/>
              <a:ea typeface="+mn-ea"/>
              <a:cs typeface="+mn-cs"/>
            </a:rPr>
            <a:t>Investissement simple / identifiable</a:t>
          </a:r>
        </a:p>
      </dgm:t>
    </dgm:pt>
    <dgm:pt modelId="{BFB674A4-0741-43FF-AA5E-FFBEAEC15DB0}" type="parTrans" cxnId="{AA9369AD-1BF9-45B9-8484-33A94EA6C880}">
      <dgm:prSet/>
      <dgm:spPr/>
      <dgm:t>
        <a:bodyPr/>
        <a:lstStyle/>
        <a:p>
          <a:endParaRPr lang="fr-FR" sz="1200">
            <a:latin typeface="Arial Narrow" panose="020B0606020202030204" pitchFamily="34" charset="0"/>
          </a:endParaRPr>
        </a:p>
      </dgm:t>
    </dgm:pt>
    <dgm:pt modelId="{31B421FE-6DBB-41EE-BF72-25120DB813B3}" type="sibTrans" cxnId="{AA9369AD-1BF9-45B9-8484-33A94EA6C880}">
      <dgm:prSet/>
      <dgm:spPr/>
      <dgm:t>
        <a:bodyPr/>
        <a:lstStyle/>
        <a:p>
          <a:endParaRPr lang="fr-FR" sz="1200">
            <a:latin typeface="Arial Narrow" panose="020B0606020202030204" pitchFamily="34" charset="0"/>
          </a:endParaRPr>
        </a:p>
      </dgm:t>
    </dgm:pt>
    <dgm:pt modelId="{045E1CB0-7839-4626-A8C9-30D658DE534E}">
      <dgm:prSet phldrT="[Texte]" custT="1"/>
      <dgm:spPr>
        <a:xfrm>
          <a:off x="2427143" y="1617064"/>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gm:spPr>
      <dgm:t>
        <a:bodyPr/>
        <a:lstStyle/>
        <a:p>
          <a:pPr>
            <a:buNone/>
          </a:pPr>
          <a:r>
            <a:rPr lang="fr-FR" sz="1200">
              <a:solidFill>
                <a:srgbClr val="FFFFFF"/>
              </a:solidFill>
              <a:latin typeface="Arial Narrow" panose="020B0606020202030204" pitchFamily="34" charset="0"/>
              <a:ea typeface="+mn-ea"/>
              <a:cs typeface="+mn-cs"/>
            </a:rPr>
            <a:t>Factures précisant les travaux / équipements à caractère énergétique </a:t>
          </a:r>
          <a:r>
            <a:rPr lang="fr-FR" sz="1200" b="1">
              <a:solidFill>
                <a:srgbClr val="FFFFFF"/>
              </a:solidFill>
              <a:latin typeface="Arial Narrow" panose="020B0606020202030204" pitchFamily="34" charset="0"/>
              <a:ea typeface="+mn-ea"/>
              <a:cs typeface="+mn-cs"/>
            </a:rPr>
            <a:t>*</a:t>
          </a:r>
          <a:endParaRPr lang="fr-FR" sz="1200">
            <a:solidFill>
              <a:srgbClr val="FFFFFF"/>
            </a:solidFill>
            <a:latin typeface="Arial Narrow" panose="020B0606020202030204" pitchFamily="34" charset="0"/>
            <a:ea typeface="+mn-ea"/>
            <a:cs typeface="+mn-cs"/>
          </a:endParaRPr>
        </a:p>
      </dgm:t>
    </dgm:pt>
    <dgm:pt modelId="{44317EE9-61B5-4E78-B49A-46BC3A272C4D}" type="parTrans" cxnId="{8B532E13-0460-4BB9-869D-49509844F0A7}">
      <dgm:prSet custT="1"/>
      <dgm:spPr>
        <a:xfrm rot="19683487">
          <a:off x="1749158" y="2149285"/>
          <a:ext cx="733518" cy="40429"/>
        </a:xfrm>
        <a:custGeom>
          <a:avLst/>
          <a:gdLst/>
          <a:ahLst/>
          <a:cxnLst/>
          <a:rect l="0" t="0" r="0" b="0"/>
          <a:pathLst>
            <a:path>
              <a:moveTo>
                <a:pt x="0" y="20214"/>
              </a:moveTo>
              <a:lnTo>
                <a:pt x="733518" y="20214"/>
              </a:lnTo>
            </a:path>
          </a:pathLst>
        </a:custGeom>
        <a:noFill/>
        <a:ln w="12700" cap="flat" cmpd="sng" algn="ctr">
          <a:solidFill>
            <a:srgbClr val="A5CC74">
              <a:shade val="60000"/>
              <a:hueOff val="0"/>
              <a:satOff val="0"/>
              <a:lumOff val="0"/>
              <a:alphaOff val="0"/>
            </a:srgbClr>
          </a:solidFill>
          <a:prstDash val="solid"/>
          <a:miter lim="800000"/>
        </a:ln>
        <a:effectLst/>
      </dgm:spPr>
      <dgm:t>
        <a:bodyPr/>
        <a:lstStyle/>
        <a:p>
          <a:pPr>
            <a:buNone/>
          </a:pPr>
          <a:endParaRPr lang="fr-FR" sz="1200">
            <a:solidFill>
              <a:srgbClr val="3E454A">
                <a:hueOff val="0"/>
                <a:satOff val="0"/>
                <a:lumOff val="0"/>
                <a:alphaOff val="0"/>
              </a:srgbClr>
            </a:solidFill>
            <a:latin typeface="Arial Narrow" panose="020B0606020202030204" pitchFamily="34" charset="0"/>
            <a:ea typeface="+mn-ea"/>
            <a:cs typeface="+mn-cs"/>
          </a:endParaRPr>
        </a:p>
      </dgm:t>
    </dgm:pt>
    <dgm:pt modelId="{54001706-5360-434E-992C-809B850D14F9}" type="sibTrans" cxnId="{8B532E13-0460-4BB9-869D-49509844F0A7}">
      <dgm:prSet/>
      <dgm:spPr/>
      <dgm:t>
        <a:bodyPr/>
        <a:lstStyle/>
        <a:p>
          <a:endParaRPr lang="fr-FR" sz="1200">
            <a:latin typeface="Arial Narrow" panose="020B0606020202030204" pitchFamily="34" charset="0"/>
          </a:endParaRPr>
        </a:p>
      </dgm:t>
    </dgm:pt>
    <dgm:pt modelId="{540EAC7F-DC4E-43E6-94FC-6E0813B47FF4}">
      <dgm:prSet phldrT="[Texte]" custT="1"/>
      <dgm:spPr>
        <a:xfrm>
          <a:off x="161432" y="2005139"/>
          <a:ext cx="1643258" cy="716797"/>
        </a:xfrm>
        <a:prstGeom prst="roundRect">
          <a:avLst>
            <a:gd name="adj" fmla="val 10000"/>
          </a:avLst>
        </a:prstGeom>
        <a:solidFill>
          <a:srgbClr val="FFFFFF"/>
        </a:solidFill>
        <a:ln w="19050" cap="flat" cmpd="sng" algn="ctr">
          <a:solidFill>
            <a:srgbClr val="A5CC74"/>
          </a:solidFill>
          <a:prstDash val="solid"/>
          <a:miter lim="800000"/>
        </a:ln>
        <a:effectLst/>
      </dgm:spPr>
      <dgm:t>
        <a:bodyPr/>
        <a:lstStyle/>
        <a:p>
          <a:pPr>
            <a:buNone/>
          </a:pPr>
          <a:r>
            <a:rPr lang="fr-FR" sz="1200">
              <a:solidFill>
                <a:srgbClr val="3E454A"/>
              </a:solidFill>
              <a:latin typeface="Arial Narrow" panose="020B0606020202030204" pitchFamily="34" charset="0"/>
              <a:ea typeface="+mn-ea"/>
              <a:cs typeface="+mn-cs"/>
            </a:rPr>
            <a:t>Investissement multiple / non-identifiable</a:t>
          </a:r>
        </a:p>
      </dgm:t>
    </dgm:pt>
    <dgm:pt modelId="{0159EFBC-1D64-4502-81AA-198F2647B568}" type="parTrans" cxnId="{11A61703-F0D7-4E6F-8C7D-9D51D189C724}">
      <dgm:prSet/>
      <dgm:spPr/>
      <dgm:t>
        <a:bodyPr/>
        <a:lstStyle/>
        <a:p>
          <a:endParaRPr lang="fr-FR" sz="1200">
            <a:latin typeface="Arial Narrow" panose="020B0606020202030204" pitchFamily="34" charset="0"/>
          </a:endParaRPr>
        </a:p>
      </dgm:t>
    </dgm:pt>
    <dgm:pt modelId="{619DF5C4-1459-4DE8-B45B-9D90F6BFE8E4}" type="sibTrans" cxnId="{11A61703-F0D7-4E6F-8C7D-9D51D189C724}">
      <dgm:prSet/>
      <dgm:spPr/>
      <dgm:t>
        <a:bodyPr/>
        <a:lstStyle/>
        <a:p>
          <a:endParaRPr lang="fr-FR" sz="1200">
            <a:latin typeface="Arial Narrow" panose="020B0606020202030204" pitchFamily="34" charset="0"/>
          </a:endParaRPr>
        </a:p>
      </dgm:t>
    </dgm:pt>
    <dgm:pt modelId="{F77678DE-96D9-4F7C-A0AA-AB461D2D1F3E}">
      <dgm:prSet phldrT="[Texte]" custT="1"/>
      <dgm:spPr>
        <a:xfrm>
          <a:off x="4381936" y="2298703"/>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gm:spPr>
      <dgm:t>
        <a:bodyPr/>
        <a:lstStyle/>
        <a:p>
          <a:pPr>
            <a:buNone/>
          </a:pPr>
          <a:r>
            <a:rPr lang="fr-FR" sz="1200">
              <a:solidFill>
                <a:srgbClr val="FFFFFF"/>
              </a:solidFill>
              <a:latin typeface="Arial Narrow" panose="020B0606020202030204" pitchFamily="34" charset="0"/>
              <a:ea typeface="+mn-ea"/>
              <a:cs typeface="+mn-cs"/>
            </a:rPr>
            <a:t>Rapport d’audit + Factures afférentes</a:t>
          </a:r>
        </a:p>
      </dgm:t>
    </dgm:pt>
    <dgm:pt modelId="{4CD1E08D-39D4-4AAB-B274-226694C64792}" type="parTrans" cxnId="{398A983F-29F0-445C-BB5E-086850759FD3}">
      <dgm:prSet custT="1"/>
      <dgm:spPr>
        <a:xfrm rot="389900">
          <a:off x="1796358" y="2490105"/>
          <a:ext cx="2593911" cy="40429"/>
        </a:xfrm>
        <a:custGeom>
          <a:avLst/>
          <a:gdLst/>
          <a:ahLst/>
          <a:cxnLst/>
          <a:rect l="0" t="0" r="0" b="0"/>
          <a:pathLst>
            <a:path>
              <a:moveTo>
                <a:pt x="0" y="20214"/>
              </a:moveTo>
              <a:lnTo>
                <a:pt x="2593911" y="20214"/>
              </a:lnTo>
            </a:path>
          </a:pathLst>
        </a:custGeom>
        <a:noFill/>
        <a:ln w="12700" cap="flat" cmpd="sng" algn="ctr">
          <a:solidFill>
            <a:srgbClr val="A5CC74">
              <a:shade val="60000"/>
              <a:hueOff val="0"/>
              <a:satOff val="0"/>
              <a:lumOff val="0"/>
              <a:alphaOff val="0"/>
            </a:srgbClr>
          </a:solidFill>
          <a:prstDash val="solid"/>
          <a:miter lim="800000"/>
        </a:ln>
        <a:effectLst/>
      </dgm:spPr>
      <dgm:t>
        <a:bodyPr/>
        <a:lstStyle/>
        <a:p>
          <a:pPr>
            <a:buNone/>
          </a:pPr>
          <a:endParaRPr lang="fr-FR" sz="1200">
            <a:solidFill>
              <a:srgbClr val="3E454A">
                <a:hueOff val="0"/>
                <a:satOff val="0"/>
                <a:lumOff val="0"/>
                <a:alphaOff val="0"/>
              </a:srgbClr>
            </a:solidFill>
            <a:latin typeface="Arial Narrow" panose="020B0606020202030204" pitchFamily="34" charset="0"/>
            <a:ea typeface="+mn-ea"/>
            <a:cs typeface="+mn-cs"/>
          </a:endParaRPr>
        </a:p>
      </dgm:t>
    </dgm:pt>
    <dgm:pt modelId="{C41C788B-A384-4AE7-B815-098B6304E410}" type="sibTrans" cxnId="{398A983F-29F0-445C-BB5E-086850759FD3}">
      <dgm:prSet/>
      <dgm:spPr/>
      <dgm:t>
        <a:bodyPr/>
        <a:lstStyle/>
        <a:p>
          <a:endParaRPr lang="fr-FR" sz="1200">
            <a:latin typeface="Arial Narrow" panose="020B0606020202030204" pitchFamily="34" charset="0"/>
          </a:endParaRPr>
        </a:p>
      </dgm:t>
    </dgm:pt>
    <dgm:pt modelId="{80B735E3-7FC9-4AF2-BBA9-EDCD92FC4A10}">
      <dgm:prSet phldrT="[Texte]" custT="1"/>
      <dgm:spPr>
        <a:xfrm>
          <a:off x="2427143" y="62187"/>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gm:spPr>
      <dgm:t>
        <a:bodyPr/>
        <a:lstStyle/>
        <a:p>
          <a:pPr>
            <a:buNone/>
          </a:pPr>
          <a:r>
            <a:rPr lang="fr-FR" sz="1200">
              <a:solidFill>
                <a:srgbClr val="FFFFFF"/>
              </a:solidFill>
              <a:latin typeface="Arial Narrow" panose="020B0606020202030204" pitchFamily="34" charset="0"/>
              <a:ea typeface="+mn-ea"/>
              <a:cs typeface="+mn-cs"/>
            </a:rPr>
            <a:t>Factures</a:t>
          </a:r>
        </a:p>
      </dgm:t>
    </dgm:pt>
    <dgm:pt modelId="{F7DBFB5C-843A-45FC-B79F-B8D65ADB7FDF}" type="parTrans" cxnId="{6B0C5C93-8246-4B2F-94BD-0F88C6C1E192}">
      <dgm:prSet custT="1"/>
      <dgm:spPr>
        <a:xfrm rot="19683487">
          <a:off x="1749158" y="594408"/>
          <a:ext cx="733518" cy="40429"/>
        </a:xfrm>
        <a:custGeom>
          <a:avLst/>
          <a:gdLst/>
          <a:ahLst/>
          <a:cxnLst/>
          <a:rect l="0" t="0" r="0" b="0"/>
          <a:pathLst>
            <a:path>
              <a:moveTo>
                <a:pt x="0" y="20214"/>
              </a:moveTo>
              <a:lnTo>
                <a:pt x="733518" y="20214"/>
              </a:lnTo>
            </a:path>
          </a:pathLst>
        </a:custGeom>
        <a:noFill/>
        <a:ln w="12700" cap="flat" cmpd="sng" algn="ctr">
          <a:solidFill>
            <a:srgbClr val="A5CC74">
              <a:shade val="60000"/>
              <a:hueOff val="0"/>
              <a:satOff val="0"/>
              <a:lumOff val="0"/>
              <a:alphaOff val="0"/>
            </a:srgbClr>
          </a:solidFill>
          <a:prstDash val="solid"/>
          <a:miter lim="800000"/>
        </a:ln>
        <a:effectLst/>
      </dgm:spPr>
      <dgm:t>
        <a:bodyPr/>
        <a:lstStyle/>
        <a:p>
          <a:pPr>
            <a:buNone/>
          </a:pPr>
          <a:endParaRPr lang="fr-FR" sz="1200">
            <a:solidFill>
              <a:srgbClr val="3E454A">
                <a:hueOff val="0"/>
                <a:satOff val="0"/>
                <a:lumOff val="0"/>
                <a:alphaOff val="0"/>
              </a:srgbClr>
            </a:solidFill>
            <a:latin typeface="Arial Narrow" panose="020B0606020202030204" pitchFamily="34" charset="0"/>
            <a:ea typeface="+mn-ea"/>
            <a:cs typeface="+mn-cs"/>
          </a:endParaRPr>
        </a:p>
      </dgm:t>
    </dgm:pt>
    <dgm:pt modelId="{537112F2-3F85-4FC8-90B7-AA455776B274}" type="sibTrans" cxnId="{6B0C5C93-8246-4B2F-94BD-0F88C6C1E192}">
      <dgm:prSet/>
      <dgm:spPr/>
      <dgm:t>
        <a:bodyPr/>
        <a:lstStyle/>
        <a:p>
          <a:endParaRPr lang="fr-FR" sz="1200">
            <a:latin typeface="Arial Narrow" panose="020B0606020202030204" pitchFamily="34" charset="0"/>
          </a:endParaRPr>
        </a:p>
      </dgm:t>
    </dgm:pt>
    <dgm:pt modelId="{E152BB0E-CD36-4C04-900E-B6726F8E55EE}">
      <dgm:prSet phldrT="[Texte]" custT="1"/>
      <dgm:spPr>
        <a:xfrm>
          <a:off x="4381936" y="808366"/>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gm:spPr>
      <dgm:t>
        <a:bodyPr/>
        <a:lstStyle/>
        <a:p>
          <a:pPr>
            <a:buNone/>
          </a:pPr>
          <a:r>
            <a:rPr lang="fr-FR" sz="1200">
              <a:solidFill>
                <a:srgbClr val="FFFFFF"/>
              </a:solidFill>
              <a:latin typeface="Arial Narrow" panose="020B0606020202030204" pitchFamily="34" charset="0"/>
              <a:ea typeface="+mn-ea"/>
              <a:cs typeface="+mn-cs"/>
            </a:rPr>
            <a:t>Rapport d’audit + Factures afférentes</a:t>
          </a:r>
        </a:p>
      </dgm:t>
    </dgm:pt>
    <dgm:pt modelId="{5C1FA30E-5AD7-4527-B35C-AFCE409FA6C7}" type="parTrans" cxnId="{B41CBF30-877F-4132-AB10-39FD02685BDE}">
      <dgm:prSet custT="1"/>
      <dgm:spPr>
        <a:xfrm rot="474631">
          <a:off x="1792310" y="967497"/>
          <a:ext cx="2602006" cy="40429"/>
        </a:xfrm>
        <a:custGeom>
          <a:avLst/>
          <a:gdLst/>
          <a:ahLst/>
          <a:cxnLst/>
          <a:rect l="0" t="0" r="0" b="0"/>
          <a:pathLst>
            <a:path>
              <a:moveTo>
                <a:pt x="0" y="20214"/>
              </a:moveTo>
              <a:lnTo>
                <a:pt x="2602006" y="20214"/>
              </a:lnTo>
            </a:path>
          </a:pathLst>
        </a:custGeom>
        <a:noFill/>
        <a:ln w="12700" cap="flat" cmpd="sng" algn="ctr">
          <a:solidFill>
            <a:srgbClr val="A5CC74">
              <a:shade val="60000"/>
              <a:hueOff val="0"/>
              <a:satOff val="0"/>
              <a:lumOff val="0"/>
              <a:alphaOff val="0"/>
            </a:srgbClr>
          </a:solidFill>
          <a:prstDash val="solid"/>
          <a:miter lim="800000"/>
        </a:ln>
        <a:effectLst/>
      </dgm:spPr>
      <dgm:t>
        <a:bodyPr/>
        <a:lstStyle/>
        <a:p>
          <a:pPr>
            <a:buNone/>
          </a:pPr>
          <a:endParaRPr lang="fr-FR" sz="1200">
            <a:solidFill>
              <a:srgbClr val="3E454A">
                <a:hueOff val="0"/>
                <a:satOff val="0"/>
                <a:lumOff val="0"/>
                <a:alphaOff val="0"/>
              </a:srgbClr>
            </a:solidFill>
            <a:latin typeface="Arial Narrow" panose="020B0606020202030204" pitchFamily="34" charset="0"/>
            <a:ea typeface="+mn-ea"/>
            <a:cs typeface="+mn-cs"/>
          </a:endParaRPr>
        </a:p>
      </dgm:t>
    </dgm:pt>
    <dgm:pt modelId="{00E0983E-27BF-44ED-B4F1-8CAD4630F339}" type="sibTrans" cxnId="{B41CBF30-877F-4132-AB10-39FD02685BDE}">
      <dgm:prSet/>
      <dgm:spPr/>
      <dgm:t>
        <a:bodyPr/>
        <a:lstStyle/>
        <a:p>
          <a:endParaRPr lang="fr-FR" sz="1200">
            <a:latin typeface="Arial Narrow" panose="020B0606020202030204" pitchFamily="34" charset="0"/>
          </a:endParaRPr>
        </a:p>
      </dgm:t>
    </dgm:pt>
    <dgm:pt modelId="{E0BDC703-DC91-4822-A8E2-FBD4A4541BC6}" type="pres">
      <dgm:prSet presAssocID="{7E8B3ED6-C475-4997-BA41-E8D4D13F8875}" presName="diagram" presStyleCnt="0">
        <dgm:presLayoutVars>
          <dgm:chPref val="1"/>
          <dgm:dir/>
          <dgm:animOne val="branch"/>
          <dgm:animLvl val="lvl"/>
          <dgm:resizeHandles val="exact"/>
        </dgm:presLayoutVars>
      </dgm:prSet>
      <dgm:spPr/>
    </dgm:pt>
    <dgm:pt modelId="{792542D0-01DA-420B-9648-5ED5459BCF05}" type="pres">
      <dgm:prSet presAssocID="{80CB4DD0-023C-4EE4-8C09-F7352B91C307}" presName="root1" presStyleCnt="0"/>
      <dgm:spPr/>
    </dgm:pt>
    <dgm:pt modelId="{447571FC-246E-4965-A5DE-8516B7CE0C06}" type="pres">
      <dgm:prSet presAssocID="{80CB4DD0-023C-4EE4-8C09-F7352B91C307}" presName="LevelOneTextNode" presStyleLbl="node0" presStyleIdx="0" presStyleCnt="2" custScaleX="114625" custLinFactNeighborX="-83152" custLinFactNeighborY="5207">
        <dgm:presLayoutVars>
          <dgm:chPref val="3"/>
        </dgm:presLayoutVars>
      </dgm:prSet>
      <dgm:spPr/>
    </dgm:pt>
    <dgm:pt modelId="{C46955AD-28D3-440A-ACF3-DCEC28ABF81B}" type="pres">
      <dgm:prSet presAssocID="{80CB4DD0-023C-4EE4-8C09-F7352B91C307}" presName="level2hierChild" presStyleCnt="0"/>
      <dgm:spPr/>
    </dgm:pt>
    <dgm:pt modelId="{6F9D58AC-6CA3-49B6-8439-C45B8D7E459D}" type="pres">
      <dgm:prSet presAssocID="{F7DBFB5C-843A-45FC-B79F-B8D65ADB7FDF}" presName="conn2-1" presStyleLbl="parChTrans1D2" presStyleIdx="0" presStyleCnt="4"/>
      <dgm:spPr/>
    </dgm:pt>
    <dgm:pt modelId="{7525B071-37F0-4D26-929F-8332B586C08C}" type="pres">
      <dgm:prSet presAssocID="{F7DBFB5C-843A-45FC-B79F-B8D65ADB7FDF}" presName="connTx" presStyleLbl="parChTrans1D2" presStyleIdx="0" presStyleCnt="4"/>
      <dgm:spPr/>
    </dgm:pt>
    <dgm:pt modelId="{11EFCB6D-3183-4E3E-BDC9-3B28BBEAF2F6}" type="pres">
      <dgm:prSet presAssocID="{80B735E3-7FC9-4AF2-BBA9-EDCD92FC4A10}" presName="root2" presStyleCnt="0"/>
      <dgm:spPr/>
    </dgm:pt>
    <dgm:pt modelId="{B7AA7849-FE1B-43DB-9A06-BD071F7D2B8D}" type="pres">
      <dgm:prSet presAssocID="{80B735E3-7FC9-4AF2-BBA9-EDCD92FC4A10}" presName="LevelTwoTextNode" presStyleLbl="node2" presStyleIdx="0" presStyleCnt="4" custLinFactNeighborX="-79733" custLinFactNeighborY="8567">
        <dgm:presLayoutVars>
          <dgm:chPref val="3"/>
        </dgm:presLayoutVars>
      </dgm:prSet>
      <dgm:spPr/>
    </dgm:pt>
    <dgm:pt modelId="{AE952E19-3D9B-4A76-B398-6DEDC61DEE58}" type="pres">
      <dgm:prSet presAssocID="{80B735E3-7FC9-4AF2-BBA9-EDCD92FC4A10}" presName="level3hierChild" presStyleCnt="0"/>
      <dgm:spPr/>
    </dgm:pt>
    <dgm:pt modelId="{D55050DA-AFC8-48F1-8323-F544A86AEB85}" type="pres">
      <dgm:prSet presAssocID="{5C1FA30E-5AD7-4527-B35C-AFCE409FA6C7}" presName="conn2-1" presStyleLbl="parChTrans1D2" presStyleIdx="1" presStyleCnt="4"/>
      <dgm:spPr/>
    </dgm:pt>
    <dgm:pt modelId="{37E8836A-C8E6-40D4-91A7-79917625B14F}" type="pres">
      <dgm:prSet presAssocID="{5C1FA30E-5AD7-4527-B35C-AFCE409FA6C7}" presName="connTx" presStyleLbl="parChTrans1D2" presStyleIdx="1" presStyleCnt="4"/>
      <dgm:spPr/>
    </dgm:pt>
    <dgm:pt modelId="{A8476797-166B-4430-8A8D-5A82F804CF1C}" type="pres">
      <dgm:prSet presAssocID="{E152BB0E-CD36-4C04-900E-B6726F8E55EE}" presName="root2" presStyleCnt="0"/>
      <dgm:spPr/>
    </dgm:pt>
    <dgm:pt modelId="{E7295DCA-449E-4B40-B478-E9297DFD368C}" type="pres">
      <dgm:prSet presAssocID="{E152BB0E-CD36-4C04-900E-B6726F8E55EE}" presName="LevelTwoTextNode" presStyleLbl="node2" presStyleIdx="1" presStyleCnt="4" custLinFactNeighborX="56623" custLinFactNeighborY="-2334">
        <dgm:presLayoutVars>
          <dgm:chPref val="3"/>
        </dgm:presLayoutVars>
      </dgm:prSet>
      <dgm:spPr/>
    </dgm:pt>
    <dgm:pt modelId="{E8550F20-7534-4390-8398-F679E34F5E14}" type="pres">
      <dgm:prSet presAssocID="{E152BB0E-CD36-4C04-900E-B6726F8E55EE}" presName="level3hierChild" presStyleCnt="0"/>
      <dgm:spPr/>
    </dgm:pt>
    <dgm:pt modelId="{86331D00-4163-4787-8EC1-7336F85A209D}" type="pres">
      <dgm:prSet presAssocID="{540EAC7F-DC4E-43E6-94FC-6E0813B47FF4}" presName="root1" presStyleCnt="0"/>
      <dgm:spPr/>
    </dgm:pt>
    <dgm:pt modelId="{0609862F-20E0-471C-9730-6DC011B4E079}" type="pres">
      <dgm:prSet presAssocID="{540EAC7F-DC4E-43E6-94FC-6E0813B47FF4}" presName="LevelOneTextNode" presStyleLbl="node0" presStyleIdx="1" presStyleCnt="2" custScaleX="114625" custLinFactNeighborX="-83152" custLinFactNeighborY="-7873">
        <dgm:presLayoutVars>
          <dgm:chPref val="3"/>
        </dgm:presLayoutVars>
      </dgm:prSet>
      <dgm:spPr/>
    </dgm:pt>
    <dgm:pt modelId="{B3FB6E1C-4479-4356-BA5F-18E83D1815E3}" type="pres">
      <dgm:prSet presAssocID="{540EAC7F-DC4E-43E6-94FC-6E0813B47FF4}" presName="level2hierChild" presStyleCnt="0"/>
      <dgm:spPr/>
    </dgm:pt>
    <dgm:pt modelId="{C3D38D3B-BFAB-4E03-9C6A-E3084CF5A4AF}" type="pres">
      <dgm:prSet presAssocID="{44317EE9-61B5-4E78-B49A-46BC3A272C4D}" presName="conn2-1" presStyleLbl="parChTrans1D2" presStyleIdx="2" presStyleCnt="4"/>
      <dgm:spPr/>
    </dgm:pt>
    <dgm:pt modelId="{6809B2D6-1E67-47C0-B254-6DC253949B75}" type="pres">
      <dgm:prSet presAssocID="{44317EE9-61B5-4E78-B49A-46BC3A272C4D}" presName="connTx" presStyleLbl="parChTrans1D2" presStyleIdx="2" presStyleCnt="4"/>
      <dgm:spPr/>
    </dgm:pt>
    <dgm:pt modelId="{CCB9C32E-E7CC-4E23-9BB3-8B06F277A1FB}" type="pres">
      <dgm:prSet presAssocID="{045E1CB0-7839-4626-A8C9-30D658DE534E}" presName="root2" presStyleCnt="0"/>
      <dgm:spPr/>
    </dgm:pt>
    <dgm:pt modelId="{26D9047B-B7AA-43DE-BAFE-EFBCD530739A}" type="pres">
      <dgm:prSet presAssocID="{045E1CB0-7839-4626-A8C9-30D658DE534E}" presName="LevelTwoTextNode" presStyleLbl="node2" presStyleIdx="2" presStyleCnt="4" custLinFactNeighborX="-79733" custLinFactNeighborY="-4513">
        <dgm:presLayoutVars>
          <dgm:chPref val="3"/>
        </dgm:presLayoutVars>
      </dgm:prSet>
      <dgm:spPr/>
    </dgm:pt>
    <dgm:pt modelId="{BBCBD9C0-1339-4C10-8AF7-98641EE67668}" type="pres">
      <dgm:prSet presAssocID="{045E1CB0-7839-4626-A8C9-30D658DE534E}" presName="level3hierChild" presStyleCnt="0"/>
      <dgm:spPr/>
    </dgm:pt>
    <dgm:pt modelId="{92A32E0D-8DD9-49BA-9580-F3E42B59E7A1}" type="pres">
      <dgm:prSet presAssocID="{4CD1E08D-39D4-4AAB-B274-226694C64792}" presName="conn2-1" presStyleLbl="parChTrans1D2" presStyleIdx="3" presStyleCnt="4"/>
      <dgm:spPr/>
    </dgm:pt>
    <dgm:pt modelId="{D6AB2E6D-D156-4D63-8A48-71FB6F937B7D}" type="pres">
      <dgm:prSet presAssocID="{4CD1E08D-39D4-4AAB-B274-226694C64792}" presName="connTx" presStyleLbl="parChTrans1D2" presStyleIdx="3" presStyleCnt="4"/>
      <dgm:spPr/>
    </dgm:pt>
    <dgm:pt modelId="{679EE0E5-A734-418F-937D-0F1C18840616}" type="pres">
      <dgm:prSet presAssocID="{F77678DE-96D9-4F7C-A0AA-AB461D2D1F3E}" presName="root2" presStyleCnt="0"/>
      <dgm:spPr/>
    </dgm:pt>
    <dgm:pt modelId="{4EB3D122-F52D-49D7-8ED7-740FDA399B48}" type="pres">
      <dgm:prSet presAssocID="{F77678DE-96D9-4F7C-A0AA-AB461D2D1F3E}" presName="LevelTwoTextNode" presStyleLbl="node2" presStyleIdx="3" presStyleCnt="4" custLinFactNeighborX="56623" custLinFactNeighborY="-24418">
        <dgm:presLayoutVars>
          <dgm:chPref val="3"/>
        </dgm:presLayoutVars>
      </dgm:prSet>
      <dgm:spPr/>
    </dgm:pt>
    <dgm:pt modelId="{7D125FAD-C368-4EF0-A4F1-3E86AF41A9A7}" type="pres">
      <dgm:prSet presAssocID="{F77678DE-96D9-4F7C-A0AA-AB461D2D1F3E}" presName="level3hierChild" presStyleCnt="0"/>
      <dgm:spPr/>
    </dgm:pt>
  </dgm:ptLst>
  <dgm:cxnLst>
    <dgm:cxn modelId="{11A61703-F0D7-4E6F-8C7D-9D51D189C724}" srcId="{7E8B3ED6-C475-4997-BA41-E8D4D13F8875}" destId="{540EAC7F-DC4E-43E6-94FC-6E0813B47FF4}" srcOrd="1" destOrd="0" parTransId="{0159EFBC-1D64-4502-81AA-198F2647B568}" sibTransId="{619DF5C4-1459-4DE8-B45B-9D90F6BFE8E4}"/>
    <dgm:cxn modelId="{8B532E13-0460-4BB9-869D-49509844F0A7}" srcId="{540EAC7F-DC4E-43E6-94FC-6E0813B47FF4}" destId="{045E1CB0-7839-4626-A8C9-30D658DE534E}" srcOrd="0" destOrd="0" parTransId="{44317EE9-61B5-4E78-B49A-46BC3A272C4D}" sibTransId="{54001706-5360-434E-992C-809B850D14F9}"/>
    <dgm:cxn modelId="{B41CBF30-877F-4132-AB10-39FD02685BDE}" srcId="{80CB4DD0-023C-4EE4-8C09-F7352B91C307}" destId="{E152BB0E-CD36-4C04-900E-B6726F8E55EE}" srcOrd="1" destOrd="0" parTransId="{5C1FA30E-5AD7-4527-B35C-AFCE409FA6C7}" sibTransId="{00E0983E-27BF-44ED-B4F1-8CAD4630F339}"/>
    <dgm:cxn modelId="{C706043C-58EE-4118-A613-B8DB8AA6B562}" type="presOf" srcId="{5C1FA30E-5AD7-4527-B35C-AFCE409FA6C7}" destId="{37E8836A-C8E6-40D4-91A7-79917625B14F}" srcOrd="1" destOrd="0" presId="urn:microsoft.com/office/officeart/2005/8/layout/hierarchy2"/>
    <dgm:cxn modelId="{398A983F-29F0-445C-BB5E-086850759FD3}" srcId="{540EAC7F-DC4E-43E6-94FC-6E0813B47FF4}" destId="{F77678DE-96D9-4F7C-A0AA-AB461D2D1F3E}" srcOrd="1" destOrd="0" parTransId="{4CD1E08D-39D4-4AAB-B274-226694C64792}" sibTransId="{C41C788B-A384-4AE7-B815-098B6304E410}"/>
    <dgm:cxn modelId="{9C20745D-F9F1-4007-AEE9-A9C0FE6361FC}" type="presOf" srcId="{F77678DE-96D9-4F7C-A0AA-AB461D2D1F3E}" destId="{4EB3D122-F52D-49D7-8ED7-740FDA399B48}" srcOrd="0" destOrd="0" presId="urn:microsoft.com/office/officeart/2005/8/layout/hierarchy2"/>
    <dgm:cxn modelId="{CACA6B41-F79A-41E1-9516-9BB7BE6DC8A1}" type="presOf" srcId="{4CD1E08D-39D4-4AAB-B274-226694C64792}" destId="{92A32E0D-8DD9-49BA-9580-F3E42B59E7A1}" srcOrd="0" destOrd="0" presId="urn:microsoft.com/office/officeart/2005/8/layout/hierarchy2"/>
    <dgm:cxn modelId="{676A346D-D3BA-4541-9D64-74B887B482DB}" type="presOf" srcId="{045E1CB0-7839-4626-A8C9-30D658DE534E}" destId="{26D9047B-B7AA-43DE-BAFE-EFBCD530739A}" srcOrd="0" destOrd="0" presId="urn:microsoft.com/office/officeart/2005/8/layout/hierarchy2"/>
    <dgm:cxn modelId="{DAFF0B51-3A9D-426E-B407-DD7FDE435EDF}" type="presOf" srcId="{F7DBFB5C-843A-45FC-B79F-B8D65ADB7FDF}" destId="{7525B071-37F0-4D26-929F-8332B586C08C}" srcOrd="1" destOrd="0" presId="urn:microsoft.com/office/officeart/2005/8/layout/hierarchy2"/>
    <dgm:cxn modelId="{1380D686-B865-4806-8ACC-D635054513FB}" type="presOf" srcId="{7E8B3ED6-C475-4997-BA41-E8D4D13F8875}" destId="{E0BDC703-DC91-4822-A8E2-FBD4A4541BC6}" srcOrd="0" destOrd="0" presId="urn:microsoft.com/office/officeart/2005/8/layout/hierarchy2"/>
    <dgm:cxn modelId="{20F38F92-2B0C-4EE1-A4A8-34AE6103209E}" type="presOf" srcId="{4CD1E08D-39D4-4AAB-B274-226694C64792}" destId="{D6AB2E6D-D156-4D63-8A48-71FB6F937B7D}" srcOrd="1" destOrd="0" presId="urn:microsoft.com/office/officeart/2005/8/layout/hierarchy2"/>
    <dgm:cxn modelId="{6B0C5C93-8246-4B2F-94BD-0F88C6C1E192}" srcId="{80CB4DD0-023C-4EE4-8C09-F7352B91C307}" destId="{80B735E3-7FC9-4AF2-BBA9-EDCD92FC4A10}" srcOrd="0" destOrd="0" parTransId="{F7DBFB5C-843A-45FC-B79F-B8D65ADB7FDF}" sibTransId="{537112F2-3F85-4FC8-90B7-AA455776B274}"/>
    <dgm:cxn modelId="{D7ADAFA4-A68D-45E9-9C03-A9633357A52D}" type="presOf" srcId="{E152BB0E-CD36-4C04-900E-B6726F8E55EE}" destId="{E7295DCA-449E-4B40-B478-E9297DFD368C}" srcOrd="0" destOrd="0" presId="urn:microsoft.com/office/officeart/2005/8/layout/hierarchy2"/>
    <dgm:cxn modelId="{1F4BB9AC-8073-48DE-B81D-7528976C6B55}" type="presOf" srcId="{44317EE9-61B5-4E78-B49A-46BC3A272C4D}" destId="{6809B2D6-1E67-47C0-B254-6DC253949B75}" srcOrd="1" destOrd="0" presId="urn:microsoft.com/office/officeart/2005/8/layout/hierarchy2"/>
    <dgm:cxn modelId="{AA9369AD-1BF9-45B9-8484-33A94EA6C880}" srcId="{7E8B3ED6-C475-4997-BA41-E8D4D13F8875}" destId="{80CB4DD0-023C-4EE4-8C09-F7352B91C307}" srcOrd="0" destOrd="0" parTransId="{BFB674A4-0741-43FF-AA5E-FFBEAEC15DB0}" sibTransId="{31B421FE-6DBB-41EE-BF72-25120DB813B3}"/>
    <dgm:cxn modelId="{38A9E2C9-C200-4827-9C65-E098699D1E03}" type="presOf" srcId="{5C1FA30E-5AD7-4527-B35C-AFCE409FA6C7}" destId="{D55050DA-AFC8-48F1-8323-F544A86AEB85}" srcOrd="0" destOrd="0" presId="urn:microsoft.com/office/officeart/2005/8/layout/hierarchy2"/>
    <dgm:cxn modelId="{D1217ACB-1904-4852-A6C4-9A0B850EC638}" type="presOf" srcId="{44317EE9-61B5-4E78-B49A-46BC3A272C4D}" destId="{C3D38D3B-BFAB-4E03-9C6A-E3084CF5A4AF}" srcOrd="0" destOrd="0" presId="urn:microsoft.com/office/officeart/2005/8/layout/hierarchy2"/>
    <dgm:cxn modelId="{5AB95FE1-9054-46DE-8187-5B78295CDC9B}" type="presOf" srcId="{80B735E3-7FC9-4AF2-BBA9-EDCD92FC4A10}" destId="{B7AA7849-FE1B-43DB-9A06-BD071F7D2B8D}" srcOrd="0" destOrd="0" presId="urn:microsoft.com/office/officeart/2005/8/layout/hierarchy2"/>
    <dgm:cxn modelId="{56B029E4-4B1F-4B55-AA4F-DA6A0553C6EC}" type="presOf" srcId="{80CB4DD0-023C-4EE4-8C09-F7352B91C307}" destId="{447571FC-246E-4965-A5DE-8516B7CE0C06}" srcOrd="0" destOrd="0" presId="urn:microsoft.com/office/officeart/2005/8/layout/hierarchy2"/>
    <dgm:cxn modelId="{BC4201E5-7244-4D2C-822C-D629D9CA9B02}" type="presOf" srcId="{F7DBFB5C-843A-45FC-B79F-B8D65ADB7FDF}" destId="{6F9D58AC-6CA3-49B6-8439-C45B8D7E459D}" srcOrd="0" destOrd="0" presId="urn:microsoft.com/office/officeart/2005/8/layout/hierarchy2"/>
    <dgm:cxn modelId="{5BE364EE-59FE-4BDE-BC24-4D88CA657400}" type="presOf" srcId="{540EAC7F-DC4E-43E6-94FC-6E0813B47FF4}" destId="{0609862F-20E0-471C-9730-6DC011B4E079}" srcOrd="0" destOrd="0" presId="urn:microsoft.com/office/officeart/2005/8/layout/hierarchy2"/>
    <dgm:cxn modelId="{77D04803-EA2F-46B2-87DD-1FEBF638B3B9}" type="presParOf" srcId="{E0BDC703-DC91-4822-A8E2-FBD4A4541BC6}" destId="{792542D0-01DA-420B-9648-5ED5459BCF05}" srcOrd="0" destOrd="0" presId="urn:microsoft.com/office/officeart/2005/8/layout/hierarchy2"/>
    <dgm:cxn modelId="{47A59B15-DDF1-449E-874D-CEEABE14895A}" type="presParOf" srcId="{792542D0-01DA-420B-9648-5ED5459BCF05}" destId="{447571FC-246E-4965-A5DE-8516B7CE0C06}" srcOrd="0" destOrd="0" presId="urn:microsoft.com/office/officeart/2005/8/layout/hierarchy2"/>
    <dgm:cxn modelId="{4BF088E3-5D9F-440F-8F1D-00854AFB7B01}" type="presParOf" srcId="{792542D0-01DA-420B-9648-5ED5459BCF05}" destId="{C46955AD-28D3-440A-ACF3-DCEC28ABF81B}" srcOrd="1" destOrd="0" presId="urn:microsoft.com/office/officeart/2005/8/layout/hierarchy2"/>
    <dgm:cxn modelId="{DAF83C72-0A6A-4378-84A7-7932CC46EA0F}" type="presParOf" srcId="{C46955AD-28D3-440A-ACF3-DCEC28ABF81B}" destId="{6F9D58AC-6CA3-49B6-8439-C45B8D7E459D}" srcOrd="0" destOrd="0" presId="urn:microsoft.com/office/officeart/2005/8/layout/hierarchy2"/>
    <dgm:cxn modelId="{3E9175A0-2B9C-473B-8C44-A19B495F4ACC}" type="presParOf" srcId="{6F9D58AC-6CA3-49B6-8439-C45B8D7E459D}" destId="{7525B071-37F0-4D26-929F-8332B586C08C}" srcOrd="0" destOrd="0" presId="urn:microsoft.com/office/officeart/2005/8/layout/hierarchy2"/>
    <dgm:cxn modelId="{916AFBFD-65C6-4072-A677-22439576707E}" type="presParOf" srcId="{C46955AD-28D3-440A-ACF3-DCEC28ABF81B}" destId="{11EFCB6D-3183-4E3E-BDC9-3B28BBEAF2F6}" srcOrd="1" destOrd="0" presId="urn:microsoft.com/office/officeart/2005/8/layout/hierarchy2"/>
    <dgm:cxn modelId="{46509C33-E32B-4F6D-BAE5-3611E61E846D}" type="presParOf" srcId="{11EFCB6D-3183-4E3E-BDC9-3B28BBEAF2F6}" destId="{B7AA7849-FE1B-43DB-9A06-BD071F7D2B8D}" srcOrd="0" destOrd="0" presId="urn:microsoft.com/office/officeart/2005/8/layout/hierarchy2"/>
    <dgm:cxn modelId="{BA89355E-998A-45BA-807E-03B70BB08DB3}" type="presParOf" srcId="{11EFCB6D-3183-4E3E-BDC9-3B28BBEAF2F6}" destId="{AE952E19-3D9B-4A76-B398-6DEDC61DEE58}" srcOrd="1" destOrd="0" presId="urn:microsoft.com/office/officeart/2005/8/layout/hierarchy2"/>
    <dgm:cxn modelId="{4B5EFB7A-AB63-4A07-9DD8-F9BDD3849DD4}" type="presParOf" srcId="{C46955AD-28D3-440A-ACF3-DCEC28ABF81B}" destId="{D55050DA-AFC8-48F1-8323-F544A86AEB85}" srcOrd="2" destOrd="0" presId="urn:microsoft.com/office/officeart/2005/8/layout/hierarchy2"/>
    <dgm:cxn modelId="{72C04F72-3756-45CC-98FB-89FEE96AB26A}" type="presParOf" srcId="{D55050DA-AFC8-48F1-8323-F544A86AEB85}" destId="{37E8836A-C8E6-40D4-91A7-79917625B14F}" srcOrd="0" destOrd="0" presId="urn:microsoft.com/office/officeart/2005/8/layout/hierarchy2"/>
    <dgm:cxn modelId="{8B4E7633-1ED9-4925-93FC-980ABA223182}" type="presParOf" srcId="{C46955AD-28D3-440A-ACF3-DCEC28ABF81B}" destId="{A8476797-166B-4430-8A8D-5A82F804CF1C}" srcOrd="3" destOrd="0" presId="urn:microsoft.com/office/officeart/2005/8/layout/hierarchy2"/>
    <dgm:cxn modelId="{780140EE-AD2E-452C-B791-D23D39C1A8C5}" type="presParOf" srcId="{A8476797-166B-4430-8A8D-5A82F804CF1C}" destId="{E7295DCA-449E-4B40-B478-E9297DFD368C}" srcOrd="0" destOrd="0" presId="urn:microsoft.com/office/officeart/2005/8/layout/hierarchy2"/>
    <dgm:cxn modelId="{1B1B6861-32F2-4018-9328-A5ED038720E4}" type="presParOf" srcId="{A8476797-166B-4430-8A8D-5A82F804CF1C}" destId="{E8550F20-7534-4390-8398-F679E34F5E14}" srcOrd="1" destOrd="0" presId="urn:microsoft.com/office/officeart/2005/8/layout/hierarchy2"/>
    <dgm:cxn modelId="{6038C641-EA49-4FB5-8ACA-BC81E7BD6A5C}" type="presParOf" srcId="{E0BDC703-DC91-4822-A8E2-FBD4A4541BC6}" destId="{86331D00-4163-4787-8EC1-7336F85A209D}" srcOrd="1" destOrd="0" presId="urn:microsoft.com/office/officeart/2005/8/layout/hierarchy2"/>
    <dgm:cxn modelId="{4DE42CB2-B661-4FE0-86B3-46B74D5CC356}" type="presParOf" srcId="{86331D00-4163-4787-8EC1-7336F85A209D}" destId="{0609862F-20E0-471C-9730-6DC011B4E079}" srcOrd="0" destOrd="0" presId="urn:microsoft.com/office/officeart/2005/8/layout/hierarchy2"/>
    <dgm:cxn modelId="{5C9F0296-7C5C-4675-92E9-CA9276F381FF}" type="presParOf" srcId="{86331D00-4163-4787-8EC1-7336F85A209D}" destId="{B3FB6E1C-4479-4356-BA5F-18E83D1815E3}" srcOrd="1" destOrd="0" presId="urn:microsoft.com/office/officeart/2005/8/layout/hierarchy2"/>
    <dgm:cxn modelId="{E79DC031-0C4E-45F9-8082-F4F7AD382E8E}" type="presParOf" srcId="{B3FB6E1C-4479-4356-BA5F-18E83D1815E3}" destId="{C3D38D3B-BFAB-4E03-9C6A-E3084CF5A4AF}" srcOrd="0" destOrd="0" presId="urn:microsoft.com/office/officeart/2005/8/layout/hierarchy2"/>
    <dgm:cxn modelId="{394C1496-B923-444F-89FE-7BB1991C6DF2}" type="presParOf" srcId="{C3D38D3B-BFAB-4E03-9C6A-E3084CF5A4AF}" destId="{6809B2D6-1E67-47C0-B254-6DC253949B75}" srcOrd="0" destOrd="0" presId="urn:microsoft.com/office/officeart/2005/8/layout/hierarchy2"/>
    <dgm:cxn modelId="{5681A813-C052-4643-8B7E-ADD7F8778301}" type="presParOf" srcId="{B3FB6E1C-4479-4356-BA5F-18E83D1815E3}" destId="{CCB9C32E-E7CC-4E23-9BB3-8B06F277A1FB}" srcOrd="1" destOrd="0" presId="urn:microsoft.com/office/officeart/2005/8/layout/hierarchy2"/>
    <dgm:cxn modelId="{AABC0C08-7353-4BC2-992E-F11B6935A57F}" type="presParOf" srcId="{CCB9C32E-E7CC-4E23-9BB3-8B06F277A1FB}" destId="{26D9047B-B7AA-43DE-BAFE-EFBCD530739A}" srcOrd="0" destOrd="0" presId="urn:microsoft.com/office/officeart/2005/8/layout/hierarchy2"/>
    <dgm:cxn modelId="{B0DFB98C-60AC-48EF-BDD6-04DA37CF5157}" type="presParOf" srcId="{CCB9C32E-E7CC-4E23-9BB3-8B06F277A1FB}" destId="{BBCBD9C0-1339-4C10-8AF7-98641EE67668}" srcOrd="1" destOrd="0" presId="urn:microsoft.com/office/officeart/2005/8/layout/hierarchy2"/>
    <dgm:cxn modelId="{3512F1A0-3926-4DE4-A190-4C05483F2943}" type="presParOf" srcId="{B3FB6E1C-4479-4356-BA5F-18E83D1815E3}" destId="{92A32E0D-8DD9-49BA-9580-F3E42B59E7A1}" srcOrd="2" destOrd="0" presId="urn:microsoft.com/office/officeart/2005/8/layout/hierarchy2"/>
    <dgm:cxn modelId="{D2CC78E9-5FAA-4933-AC0F-CF26ED5F01FF}" type="presParOf" srcId="{92A32E0D-8DD9-49BA-9580-F3E42B59E7A1}" destId="{D6AB2E6D-D156-4D63-8A48-71FB6F937B7D}" srcOrd="0" destOrd="0" presId="urn:microsoft.com/office/officeart/2005/8/layout/hierarchy2"/>
    <dgm:cxn modelId="{D94AC685-8C61-49AF-8987-29CDA26AFB45}" type="presParOf" srcId="{B3FB6E1C-4479-4356-BA5F-18E83D1815E3}" destId="{679EE0E5-A734-418F-937D-0F1C18840616}" srcOrd="3" destOrd="0" presId="urn:microsoft.com/office/officeart/2005/8/layout/hierarchy2"/>
    <dgm:cxn modelId="{E061DAD5-8F42-4931-9192-FEF26769DC92}" type="presParOf" srcId="{679EE0E5-A734-418F-937D-0F1C18840616}" destId="{4EB3D122-F52D-49D7-8ED7-740FDA399B48}" srcOrd="0" destOrd="0" presId="urn:microsoft.com/office/officeart/2005/8/layout/hierarchy2"/>
    <dgm:cxn modelId="{34D09360-352F-46AC-A2EB-FF104C0C466E}" type="presParOf" srcId="{679EE0E5-A734-418F-937D-0F1C18840616}" destId="{7D125FAD-C368-4EF0-A4F1-3E86AF41A9A7}"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E8B3ED6-C475-4997-BA41-E8D4D13F8875}"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fr-FR"/>
        </a:p>
      </dgm:t>
    </dgm:pt>
    <dgm:pt modelId="{80CB4DD0-023C-4EE4-8C09-F7352B91C307}">
      <dgm:prSet phldrT="[Texte]" custT="1"/>
      <dgm:spPr>
        <a:xfrm>
          <a:off x="114080" y="262705"/>
          <a:ext cx="1293601" cy="540633"/>
        </a:xfrm>
        <a:prstGeom prst="roundRect">
          <a:avLst>
            <a:gd name="adj" fmla="val 10000"/>
          </a:avLst>
        </a:prstGeom>
        <a:solidFill>
          <a:srgbClr val="FFFFFF"/>
        </a:solidFill>
        <a:ln w="19050" cap="flat" cmpd="sng" algn="ctr">
          <a:solidFill>
            <a:srgbClr val="A5CC74"/>
          </a:solidFill>
          <a:prstDash val="solid"/>
          <a:miter lim="800000"/>
        </a:ln>
        <a:effectLst/>
      </dgm:spPr>
      <dgm:t>
        <a:bodyPr/>
        <a:lstStyle/>
        <a:p>
          <a:pPr>
            <a:buNone/>
          </a:pPr>
          <a:r>
            <a:rPr lang="fr-FR" sz="1200">
              <a:solidFill>
                <a:srgbClr val="3E454A"/>
              </a:solidFill>
              <a:latin typeface="Arial Narrow" panose="020B0606020202030204" pitchFamily="34" charset="0"/>
              <a:ea typeface="+mn-ea"/>
              <a:cs typeface="+mn-cs"/>
            </a:rPr>
            <a:t>Véhicules </a:t>
          </a:r>
        </a:p>
        <a:p>
          <a:pPr>
            <a:buNone/>
          </a:pPr>
          <a:r>
            <a:rPr lang="fr-FR" sz="1200">
              <a:solidFill>
                <a:srgbClr val="3E454A"/>
              </a:solidFill>
              <a:latin typeface="Arial Narrow" panose="020B0606020202030204" pitchFamily="34" charset="0"/>
              <a:ea typeface="+mn-ea"/>
              <a:cs typeface="+mn-cs"/>
            </a:rPr>
            <a:t>(+ bornes / travaux)</a:t>
          </a:r>
        </a:p>
      </dgm:t>
    </dgm:pt>
    <dgm:pt modelId="{BFB674A4-0741-43FF-AA5E-FFBEAEC15DB0}" type="parTrans" cxnId="{AA9369AD-1BF9-45B9-8484-33A94EA6C880}">
      <dgm:prSet/>
      <dgm:spPr/>
      <dgm:t>
        <a:bodyPr/>
        <a:lstStyle/>
        <a:p>
          <a:endParaRPr lang="fr-FR" sz="1200">
            <a:latin typeface="Arial Narrow" panose="020B0606020202030204" pitchFamily="34" charset="0"/>
          </a:endParaRPr>
        </a:p>
      </dgm:t>
    </dgm:pt>
    <dgm:pt modelId="{31B421FE-6DBB-41EE-BF72-25120DB813B3}" type="sibTrans" cxnId="{AA9369AD-1BF9-45B9-8484-33A94EA6C880}">
      <dgm:prSet/>
      <dgm:spPr/>
      <dgm:t>
        <a:bodyPr/>
        <a:lstStyle/>
        <a:p>
          <a:endParaRPr lang="fr-FR" sz="1200">
            <a:latin typeface="Arial Narrow" panose="020B0606020202030204" pitchFamily="34" charset="0"/>
          </a:endParaRPr>
        </a:p>
      </dgm:t>
    </dgm:pt>
    <dgm:pt modelId="{045E1CB0-7839-4626-A8C9-30D658DE534E}">
      <dgm:prSet phldrT="[Texte]" custT="1"/>
      <dgm:spPr>
        <a:xfrm>
          <a:off x="2260517" y="0"/>
          <a:ext cx="2132088" cy="1066044"/>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gm:spPr>
      <dgm:t>
        <a:bodyPr/>
        <a:lstStyle/>
        <a:p>
          <a:pPr>
            <a:buNone/>
          </a:pPr>
          <a:r>
            <a:rPr lang="fr-FR" sz="1200">
              <a:solidFill>
                <a:srgbClr val="FFFFFF"/>
              </a:solidFill>
              <a:latin typeface="Arial Narrow" panose="020B0606020202030204" pitchFamily="34" charset="0"/>
              <a:ea typeface="+mn-ea"/>
              <a:cs typeface="+mn-cs"/>
            </a:rPr>
            <a:t>Bon de commande</a:t>
          </a:r>
        </a:p>
        <a:p>
          <a:pPr>
            <a:buNone/>
          </a:pPr>
          <a:r>
            <a:rPr lang="fr-FR" sz="1200">
              <a:solidFill>
                <a:srgbClr val="FFFFFF"/>
              </a:solidFill>
              <a:latin typeface="Arial Narrow" panose="020B0606020202030204" pitchFamily="34" charset="0"/>
              <a:ea typeface="+mn-ea"/>
              <a:cs typeface="+mn-cs"/>
            </a:rPr>
            <a:t>Certificat d’immatriculation</a:t>
          </a:r>
        </a:p>
        <a:p>
          <a:pPr>
            <a:buNone/>
          </a:pPr>
          <a:r>
            <a:rPr lang="fr-FR" sz="1200">
              <a:solidFill>
                <a:srgbClr val="FFFFFF"/>
              </a:solidFill>
              <a:latin typeface="Arial Narrow" panose="020B0606020202030204" pitchFamily="34" charset="0"/>
              <a:ea typeface="+mn-ea"/>
              <a:cs typeface="+mn-cs"/>
            </a:rPr>
            <a:t>Facture fourniture et travaux borne(s)</a:t>
          </a:r>
        </a:p>
      </dgm:t>
    </dgm:pt>
    <dgm:pt modelId="{44317EE9-61B5-4E78-B49A-46BC3A272C4D}" type="parTrans" cxnId="{8B532E13-0460-4BB9-869D-49509844F0A7}">
      <dgm:prSet custT="1"/>
      <dgm:spPr>
        <a:xfrm>
          <a:off x="1407682" y="443022"/>
          <a:ext cx="852835" cy="180000"/>
        </a:xfrm>
        <a:custGeom>
          <a:avLst/>
          <a:gdLst/>
          <a:ahLst/>
          <a:cxnLst/>
          <a:rect l="0" t="0" r="0" b="0"/>
          <a:pathLst>
            <a:path>
              <a:moveTo>
                <a:pt x="0" y="79189"/>
              </a:moveTo>
              <a:lnTo>
                <a:pt x="750395" y="79189"/>
              </a:lnTo>
            </a:path>
          </a:pathLst>
        </a:custGeom>
        <a:noFill/>
        <a:ln w="12700" cap="flat" cmpd="sng" algn="ctr">
          <a:solidFill>
            <a:srgbClr val="A5CC74">
              <a:shade val="60000"/>
              <a:hueOff val="0"/>
              <a:satOff val="0"/>
              <a:lumOff val="0"/>
              <a:alphaOff val="0"/>
            </a:srgbClr>
          </a:solidFill>
          <a:prstDash val="solid"/>
          <a:miter lim="800000"/>
        </a:ln>
        <a:effectLst/>
      </dgm:spPr>
      <dgm:t>
        <a:bodyPr/>
        <a:lstStyle/>
        <a:p>
          <a:pPr>
            <a:buNone/>
          </a:pPr>
          <a:endParaRPr lang="fr-FR" sz="1200">
            <a:solidFill>
              <a:srgbClr val="3E454A">
                <a:hueOff val="0"/>
                <a:satOff val="0"/>
                <a:lumOff val="0"/>
                <a:alphaOff val="0"/>
              </a:srgbClr>
            </a:solidFill>
            <a:latin typeface="Arial Narrow" panose="020B0606020202030204" pitchFamily="34" charset="0"/>
            <a:ea typeface="+mn-ea"/>
            <a:cs typeface="+mn-cs"/>
          </a:endParaRPr>
        </a:p>
      </dgm:t>
    </dgm:pt>
    <dgm:pt modelId="{54001706-5360-434E-992C-809B850D14F9}" type="sibTrans" cxnId="{8B532E13-0460-4BB9-869D-49509844F0A7}">
      <dgm:prSet/>
      <dgm:spPr/>
      <dgm:t>
        <a:bodyPr/>
        <a:lstStyle/>
        <a:p>
          <a:endParaRPr lang="fr-FR" sz="1200">
            <a:latin typeface="Arial Narrow" panose="020B0606020202030204" pitchFamily="34" charset="0"/>
          </a:endParaRPr>
        </a:p>
      </dgm:t>
    </dgm:pt>
    <dgm:pt modelId="{6A0687D3-F404-41EE-8526-0B626E3F7E06}" type="pres">
      <dgm:prSet presAssocID="{7E8B3ED6-C475-4997-BA41-E8D4D13F8875}" presName="diagram" presStyleCnt="0">
        <dgm:presLayoutVars>
          <dgm:chPref val="1"/>
          <dgm:dir/>
          <dgm:animOne val="branch"/>
          <dgm:animLvl val="lvl"/>
          <dgm:resizeHandles val="exact"/>
        </dgm:presLayoutVars>
      </dgm:prSet>
      <dgm:spPr/>
    </dgm:pt>
    <dgm:pt modelId="{107FF95F-8F70-45FA-9108-84F892D57B2C}" type="pres">
      <dgm:prSet presAssocID="{80CB4DD0-023C-4EE4-8C09-F7352B91C307}" presName="root1" presStyleCnt="0"/>
      <dgm:spPr/>
    </dgm:pt>
    <dgm:pt modelId="{B583D0D1-A4B0-4664-9F0A-235B2CDDE080}" type="pres">
      <dgm:prSet presAssocID="{80CB4DD0-023C-4EE4-8C09-F7352B91C307}" presName="LevelOneTextNode" presStyleLbl="node0" presStyleIdx="0" presStyleCnt="1" custScaleX="60673" custScaleY="50714">
        <dgm:presLayoutVars>
          <dgm:chPref val="3"/>
        </dgm:presLayoutVars>
      </dgm:prSet>
      <dgm:spPr/>
    </dgm:pt>
    <dgm:pt modelId="{9719D18B-1C38-402C-900B-341B1C248D7F}" type="pres">
      <dgm:prSet presAssocID="{80CB4DD0-023C-4EE4-8C09-F7352B91C307}" presName="level2hierChild" presStyleCnt="0"/>
      <dgm:spPr/>
    </dgm:pt>
    <dgm:pt modelId="{273A1652-5665-4A8D-BF73-73AB4E50610B}" type="pres">
      <dgm:prSet presAssocID="{44317EE9-61B5-4E78-B49A-46BC3A272C4D}" presName="conn2-1" presStyleLbl="parChTrans1D2" presStyleIdx="0" presStyleCnt="1"/>
      <dgm:spPr/>
    </dgm:pt>
    <dgm:pt modelId="{67FF6C0A-FE7C-4CF1-8013-1F1458C262C8}" type="pres">
      <dgm:prSet presAssocID="{44317EE9-61B5-4E78-B49A-46BC3A272C4D}" presName="connTx" presStyleLbl="parChTrans1D2" presStyleIdx="0" presStyleCnt="1"/>
      <dgm:spPr/>
    </dgm:pt>
    <dgm:pt modelId="{49A19DE0-91FD-428E-8F86-8047A2F440B7}" type="pres">
      <dgm:prSet presAssocID="{045E1CB0-7839-4626-A8C9-30D658DE534E}" presName="root2" presStyleCnt="0"/>
      <dgm:spPr/>
    </dgm:pt>
    <dgm:pt modelId="{98EBD2BB-F102-48BF-9D3D-3C2660CB2189}" type="pres">
      <dgm:prSet presAssocID="{045E1CB0-7839-4626-A8C9-30D658DE534E}" presName="LevelTwoTextNode" presStyleLbl="node2" presStyleIdx="0" presStyleCnt="1">
        <dgm:presLayoutVars>
          <dgm:chPref val="3"/>
        </dgm:presLayoutVars>
      </dgm:prSet>
      <dgm:spPr/>
    </dgm:pt>
    <dgm:pt modelId="{D2AE0F40-D871-47DB-A81F-68844FE6CF2B}" type="pres">
      <dgm:prSet presAssocID="{045E1CB0-7839-4626-A8C9-30D658DE534E}" presName="level3hierChild" presStyleCnt="0"/>
      <dgm:spPr/>
    </dgm:pt>
  </dgm:ptLst>
  <dgm:cxnLst>
    <dgm:cxn modelId="{8B532E13-0460-4BB9-869D-49509844F0A7}" srcId="{80CB4DD0-023C-4EE4-8C09-F7352B91C307}" destId="{045E1CB0-7839-4626-A8C9-30D658DE534E}" srcOrd="0" destOrd="0" parTransId="{44317EE9-61B5-4E78-B49A-46BC3A272C4D}" sibTransId="{54001706-5360-434E-992C-809B850D14F9}"/>
    <dgm:cxn modelId="{445EFA2D-8465-4E7F-8D10-FA333B5AEDF4}" type="presOf" srcId="{045E1CB0-7839-4626-A8C9-30D658DE534E}" destId="{98EBD2BB-F102-48BF-9D3D-3C2660CB2189}" srcOrd="0" destOrd="0" presId="urn:microsoft.com/office/officeart/2005/8/layout/hierarchy2"/>
    <dgm:cxn modelId="{94838D47-30D9-4E87-A7C3-12850F0302D9}" type="presOf" srcId="{80CB4DD0-023C-4EE4-8C09-F7352B91C307}" destId="{B583D0D1-A4B0-4664-9F0A-235B2CDDE080}" srcOrd="0" destOrd="0" presId="urn:microsoft.com/office/officeart/2005/8/layout/hierarchy2"/>
    <dgm:cxn modelId="{66ACBD6A-6005-4EF1-A9D0-6FF1CFAA4778}" type="presOf" srcId="{44317EE9-61B5-4E78-B49A-46BC3A272C4D}" destId="{67FF6C0A-FE7C-4CF1-8013-1F1458C262C8}" srcOrd="1" destOrd="0" presId="urn:microsoft.com/office/officeart/2005/8/layout/hierarchy2"/>
    <dgm:cxn modelId="{02E1DF7E-D6F5-4E8D-A968-63EC0AC14C6E}" type="presOf" srcId="{7E8B3ED6-C475-4997-BA41-E8D4D13F8875}" destId="{6A0687D3-F404-41EE-8526-0B626E3F7E06}" srcOrd="0" destOrd="0" presId="urn:microsoft.com/office/officeart/2005/8/layout/hierarchy2"/>
    <dgm:cxn modelId="{AA9369AD-1BF9-45B9-8484-33A94EA6C880}" srcId="{7E8B3ED6-C475-4997-BA41-E8D4D13F8875}" destId="{80CB4DD0-023C-4EE4-8C09-F7352B91C307}" srcOrd="0" destOrd="0" parTransId="{BFB674A4-0741-43FF-AA5E-FFBEAEC15DB0}" sibTransId="{31B421FE-6DBB-41EE-BF72-25120DB813B3}"/>
    <dgm:cxn modelId="{37CD55C1-4382-4E7A-99C7-EA0B4120076B}" type="presOf" srcId="{44317EE9-61B5-4E78-B49A-46BC3A272C4D}" destId="{273A1652-5665-4A8D-BF73-73AB4E50610B}" srcOrd="0" destOrd="0" presId="urn:microsoft.com/office/officeart/2005/8/layout/hierarchy2"/>
    <dgm:cxn modelId="{F9DD19B2-4B7B-4074-80B3-3F88512DAAD9}" type="presParOf" srcId="{6A0687D3-F404-41EE-8526-0B626E3F7E06}" destId="{107FF95F-8F70-45FA-9108-84F892D57B2C}" srcOrd="0" destOrd="0" presId="urn:microsoft.com/office/officeart/2005/8/layout/hierarchy2"/>
    <dgm:cxn modelId="{662ABFA8-84FF-4421-9CD5-CCBAFA9A7ED1}" type="presParOf" srcId="{107FF95F-8F70-45FA-9108-84F892D57B2C}" destId="{B583D0D1-A4B0-4664-9F0A-235B2CDDE080}" srcOrd="0" destOrd="0" presId="urn:microsoft.com/office/officeart/2005/8/layout/hierarchy2"/>
    <dgm:cxn modelId="{08B82A27-75DC-4077-AAF1-DB2A47608C73}" type="presParOf" srcId="{107FF95F-8F70-45FA-9108-84F892D57B2C}" destId="{9719D18B-1C38-402C-900B-341B1C248D7F}" srcOrd="1" destOrd="0" presId="urn:microsoft.com/office/officeart/2005/8/layout/hierarchy2"/>
    <dgm:cxn modelId="{33C1DD0A-C4F2-4368-9C53-B468A0B8F54B}" type="presParOf" srcId="{9719D18B-1C38-402C-900B-341B1C248D7F}" destId="{273A1652-5665-4A8D-BF73-73AB4E50610B}" srcOrd="0" destOrd="0" presId="urn:microsoft.com/office/officeart/2005/8/layout/hierarchy2"/>
    <dgm:cxn modelId="{07FD790B-6179-40C7-BF4A-3159BE67B2D0}" type="presParOf" srcId="{273A1652-5665-4A8D-BF73-73AB4E50610B}" destId="{67FF6C0A-FE7C-4CF1-8013-1F1458C262C8}" srcOrd="0" destOrd="0" presId="urn:microsoft.com/office/officeart/2005/8/layout/hierarchy2"/>
    <dgm:cxn modelId="{6A7B28AD-5457-4385-90A9-AA2930469714}" type="presParOf" srcId="{9719D18B-1C38-402C-900B-341B1C248D7F}" destId="{49A19DE0-91FD-428E-8F86-8047A2F440B7}" srcOrd="1" destOrd="0" presId="urn:microsoft.com/office/officeart/2005/8/layout/hierarchy2"/>
    <dgm:cxn modelId="{F42D14EC-053D-41C3-A2B7-EB5100174EE1}" type="presParOf" srcId="{49A19DE0-91FD-428E-8F86-8047A2F440B7}" destId="{98EBD2BB-F102-48BF-9D3D-3C2660CB2189}" srcOrd="0" destOrd="0" presId="urn:microsoft.com/office/officeart/2005/8/layout/hierarchy2"/>
    <dgm:cxn modelId="{BBBE654F-1368-4981-BE55-9CE96C3BC7D5}" type="presParOf" srcId="{49A19DE0-91FD-428E-8F86-8047A2F440B7}" destId="{D2AE0F40-D871-47DB-A81F-68844FE6CF2B}"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571FC-246E-4965-A5DE-8516B7CE0C06}">
      <dsp:nvSpPr>
        <dsp:cNvPr id="0" name=""/>
        <dsp:cNvSpPr/>
      </dsp:nvSpPr>
      <dsp:spPr>
        <a:xfrm>
          <a:off x="161432" y="450261"/>
          <a:ext cx="1643258" cy="716797"/>
        </a:xfrm>
        <a:prstGeom prst="roundRect">
          <a:avLst>
            <a:gd name="adj" fmla="val 10000"/>
          </a:avLst>
        </a:prstGeom>
        <a:solidFill>
          <a:srgbClr val="FFFFFF"/>
        </a:solidFill>
        <a:ln w="19050" cap="flat" cmpd="sng" algn="ctr">
          <a:solidFill>
            <a:srgbClr val="A5CC7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3E454A"/>
              </a:solidFill>
              <a:latin typeface="Arial Narrow" panose="020B0606020202030204" pitchFamily="34" charset="0"/>
              <a:ea typeface="+mn-ea"/>
              <a:cs typeface="+mn-cs"/>
            </a:rPr>
            <a:t>Investissement simple / identifiable</a:t>
          </a:r>
        </a:p>
      </dsp:txBody>
      <dsp:txXfrm>
        <a:off x="182426" y="471255"/>
        <a:ext cx="1601270" cy="674809"/>
      </dsp:txXfrm>
    </dsp:sp>
    <dsp:sp modelId="{6F9D58AC-6CA3-49B6-8439-C45B8D7E459D}">
      <dsp:nvSpPr>
        <dsp:cNvPr id="0" name=""/>
        <dsp:cNvSpPr/>
      </dsp:nvSpPr>
      <dsp:spPr>
        <a:xfrm rot="19683487">
          <a:off x="1749158" y="594408"/>
          <a:ext cx="733518" cy="40429"/>
        </a:xfrm>
        <a:custGeom>
          <a:avLst/>
          <a:gdLst/>
          <a:ahLst/>
          <a:cxnLst/>
          <a:rect l="0" t="0" r="0" b="0"/>
          <a:pathLst>
            <a:path>
              <a:moveTo>
                <a:pt x="0" y="20214"/>
              </a:moveTo>
              <a:lnTo>
                <a:pt x="733518" y="20214"/>
              </a:lnTo>
            </a:path>
          </a:pathLst>
        </a:custGeom>
        <a:noFill/>
        <a:ln w="12700" cap="flat" cmpd="sng" algn="ctr">
          <a:solidFill>
            <a:srgbClr val="A5CC7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fr-FR" sz="1200" kern="1200">
            <a:solidFill>
              <a:srgbClr val="3E454A">
                <a:hueOff val="0"/>
                <a:satOff val="0"/>
                <a:lumOff val="0"/>
                <a:alphaOff val="0"/>
              </a:srgbClr>
            </a:solidFill>
            <a:latin typeface="Arial Narrow" panose="020B0606020202030204" pitchFamily="34" charset="0"/>
            <a:ea typeface="+mn-ea"/>
            <a:cs typeface="+mn-cs"/>
          </a:endParaRPr>
        </a:p>
      </dsp:txBody>
      <dsp:txXfrm>
        <a:off x="2090654" y="608763"/>
        <a:ext cx="0" cy="0"/>
      </dsp:txXfrm>
    </dsp:sp>
    <dsp:sp modelId="{B7AA7849-FE1B-43DB-9A06-BD071F7D2B8D}">
      <dsp:nvSpPr>
        <dsp:cNvPr id="0" name=""/>
        <dsp:cNvSpPr/>
      </dsp:nvSpPr>
      <dsp:spPr>
        <a:xfrm>
          <a:off x="2427143" y="62187"/>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FFFFFF"/>
              </a:solidFill>
              <a:latin typeface="Arial Narrow" panose="020B0606020202030204" pitchFamily="34" charset="0"/>
              <a:ea typeface="+mn-ea"/>
              <a:cs typeface="+mn-cs"/>
            </a:rPr>
            <a:t>Factures</a:t>
          </a:r>
        </a:p>
      </dsp:txBody>
      <dsp:txXfrm>
        <a:off x="2448137" y="83181"/>
        <a:ext cx="1391607" cy="674809"/>
      </dsp:txXfrm>
    </dsp:sp>
    <dsp:sp modelId="{D55050DA-AFC8-48F1-8323-F544A86AEB85}">
      <dsp:nvSpPr>
        <dsp:cNvPr id="0" name=""/>
        <dsp:cNvSpPr/>
      </dsp:nvSpPr>
      <dsp:spPr>
        <a:xfrm rot="474631">
          <a:off x="1792310" y="967497"/>
          <a:ext cx="2602006" cy="40429"/>
        </a:xfrm>
        <a:custGeom>
          <a:avLst/>
          <a:gdLst/>
          <a:ahLst/>
          <a:cxnLst/>
          <a:rect l="0" t="0" r="0" b="0"/>
          <a:pathLst>
            <a:path>
              <a:moveTo>
                <a:pt x="0" y="20214"/>
              </a:moveTo>
              <a:lnTo>
                <a:pt x="2602006" y="20214"/>
              </a:lnTo>
            </a:path>
          </a:pathLst>
        </a:custGeom>
        <a:noFill/>
        <a:ln w="12700" cap="flat" cmpd="sng" algn="ctr">
          <a:solidFill>
            <a:srgbClr val="A5CC7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fr-FR" sz="1200" kern="1200">
            <a:solidFill>
              <a:srgbClr val="3E454A">
                <a:hueOff val="0"/>
                <a:satOff val="0"/>
                <a:lumOff val="0"/>
                <a:alphaOff val="0"/>
              </a:srgbClr>
            </a:solidFill>
            <a:latin typeface="Arial Narrow" panose="020B0606020202030204" pitchFamily="34" charset="0"/>
            <a:ea typeface="+mn-ea"/>
            <a:cs typeface="+mn-cs"/>
          </a:endParaRPr>
        </a:p>
      </dsp:txBody>
      <dsp:txXfrm>
        <a:off x="3037835" y="914328"/>
        <a:ext cx="0" cy="0"/>
      </dsp:txXfrm>
    </dsp:sp>
    <dsp:sp modelId="{E7295DCA-449E-4B40-B478-E9297DFD368C}">
      <dsp:nvSpPr>
        <dsp:cNvPr id="0" name=""/>
        <dsp:cNvSpPr/>
      </dsp:nvSpPr>
      <dsp:spPr>
        <a:xfrm>
          <a:off x="4381936" y="808366"/>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FFFFFF"/>
              </a:solidFill>
              <a:latin typeface="Arial Narrow" panose="020B0606020202030204" pitchFamily="34" charset="0"/>
              <a:ea typeface="+mn-ea"/>
              <a:cs typeface="+mn-cs"/>
            </a:rPr>
            <a:t>Rapport d’audit + Factures afférentes</a:t>
          </a:r>
        </a:p>
      </dsp:txBody>
      <dsp:txXfrm>
        <a:off x="4402930" y="829360"/>
        <a:ext cx="1391607" cy="674809"/>
      </dsp:txXfrm>
    </dsp:sp>
    <dsp:sp modelId="{0609862F-20E0-471C-9730-6DC011B4E079}">
      <dsp:nvSpPr>
        <dsp:cNvPr id="0" name=""/>
        <dsp:cNvSpPr/>
      </dsp:nvSpPr>
      <dsp:spPr>
        <a:xfrm>
          <a:off x="161432" y="2005139"/>
          <a:ext cx="1643258" cy="716797"/>
        </a:xfrm>
        <a:prstGeom prst="roundRect">
          <a:avLst>
            <a:gd name="adj" fmla="val 10000"/>
          </a:avLst>
        </a:prstGeom>
        <a:solidFill>
          <a:srgbClr val="FFFFFF"/>
        </a:solidFill>
        <a:ln w="19050" cap="flat" cmpd="sng" algn="ctr">
          <a:solidFill>
            <a:srgbClr val="A5CC7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3E454A"/>
              </a:solidFill>
              <a:latin typeface="Arial Narrow" panose="020B0606020202030204" pitchFamily="34" charset="0"/>
              <a:ea typeface="+mn-ea"/>
              <a:cs typeface="+mn-cs"/>
            </a:rPr>
            <a:t>Investissement multiple / non-identifiable</a:t>
          </a:r>
        </a:p>
      </dsp:txBody>
      <dsp:txXfrm>
        <a:off x="182426" y="2026133"/>
        <a:ext cx="1601270" cy="674809"/>
      </dsp:txXfrm>
    </dsp:sp>
    <dsp:sp modelId="{C3D38D3B-BFAB-4E03-9C6A-E3084CF5A4AF}">
      <dsp:nvSpPr>
        <dsp:cNvPr id="0" name=""/>
        <dsp:cNvSpPr/>
      </dsp:nvSpPr>
      <dsp:spPr>
        <a:xfrm rot="19683487">
          <a:off x="1749158" y="2149285"/>
          <a:ext cx="733518" cy="40429"/>
        </a:xfrm>
        <a:custGeom>
          <a:avLst/>
          <a:gdLst/>
          <a:ahLst/>
          <a:cxnLst/>
          <a:rect l="0" t="0" r="0" b="0"/>
          <a:pathLst>
            <a:path>
              <a:moveTo>
                <a:pt x="0" y="20214"/>
              </a:moveTo>
              <a:lnTo>
                <a:pt x="733518" y="20214"/>
              </a:lnTo>
            </a:path>
          </a:pathLst>
        </a:custGeom>
        <a:noFill/>
        <a:ln w="12700" cap="flat" cmpd="sng" algn="ctr">
          <a:solidFill>
            <a:srgbClr val="A5CC7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fr-FR" sz="1200" kern="1200">
            <a:solidFill>
              <a:srgbClr val="3E454A">
                <a:hueOff val="0"/>
                <a:satOff val="0"/>
                <a:lumOff val="0"/>
                <a:alphaOff val="0"/>
              </a:srgbClr>
            </a:solidFill>
            <a:latin typeface="Arial Narrow" panose="020B0606020202030204" pitchFamily="34" charset="0"/>
            <a:ea typeface="+mn-ea"/>
            <a:cs typeface="+mn-cs"/>
          </a:endParaRPr>
        </a:p>
      </dsp:txBody>
      <dsp:txXfrm>
        <a:off x="2090654" y="2163640"/>
        <a:ext cx="0" cy="0"/>
      </dsp:txXfrm>
    </dsp:sp>
    <dsp:sp modelId="{26D9047B-B7AA-43DE-BAFE-EFBCD530739A}">
      <dsp:nvSpPr>
        <dsp:cNvPr id="0" name=""/>
        <dsp:cNvSpPr/>
      </dsp:nvSpPr>
      <dsp:spPr>
        <a:xfrm>
          <a:off x="2427143" y="1617064"/>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FFFFFF"/>
              </a:solidFill>
              <a:latin typeface="Arial Narrow" panose="020B0606020202030204" pitchFamily="34" charset="0"/>
              <a:ea typeface="+mn-ea"/>
              <a:cs typeface="+mn-cs"/>
            </a:rPr>
            <a:t>Factures précisant les travaux / équipements à caractère énergétique </a:t>
          </a:r>
          <a:r>
            <a:rPr lang="fr-FR" sz="1200" b="1" kern="1200">
              <a:solidFill>
                <a:srgbClr val="FFFFFF"/>
              </a:solidFill>
              <a:latin typeface="Arial Narrow" panose="020B0606020202030204" pitchFamily="34" charset="0"/>
              <a:ea typeface="+mn-ea"/>
              <a:cs typeface="+mn-cs"/>
            </a:rPr>
            <a:t>*</a:t>
          </a:r>
          <a:endParaRPr lang="fr-FR" sz="1200" kern="1200">
            <a:solidFill>
              <a:srgbClr val="FFFFFF"/>
            </a:solidFill>
            <a:latin typeface="Arial Narrow" panose="020B0606020202030204" pitchFamily="34" charset="0"/>
            <a:ea typeface="+mn-ea"/>
            <a:cs typeface="+mn-cs"/>
          </a:endParaRPr>
        </a:p>
      </dsp:txBody>
      <dsp:txXfrm>
        <a:off x="2448137" y="1638058"/>
        <a:ext cx="1391607" cy="674809"/>
      </dsp:txXfrm>
    </dsp:sp>
    <dsp:sp modelId="{92A32E0D-8DD9-49BA-9580-F3E42B59E7A1}">
      <dsp:nvSpPr>
        <dsp:cNvPr id="0" name=""/>
        <dsp:cNvSpPr/>
      </dsp:nvSpPr>
      <dsp:spPr>
        <a:xfrm rot="389900">
          <a:off x="1796358" y="2490105"/>
          <a:ext cx="2593911" cy="40429"/>
        </a:xfrm>
        <a:custGeom>
          <a:avLst/>
          <a:gdLst/>
          <a:ahLst/>
          <a:cxnLst/>
          <a:rect l="0" t="0" r="0" b="0"/>
          <a:pathLst>
            <a:path>
              <a:moveTo>
                <a:pt x="0" y="20214"/>
              </a:moveTo>
              <a:lnTo>
                <a:pt x="2593911" y="20214"/>
              </a:lnTo>
            </a:path>
          </a:pathLst>
        </a:custGeom>
        <a:noFill/>
        <a:ln w="12700" cap="flat" cmpd="sng" algn="ctr">
          <a:solidFill>
            <a:srgbClr val="A5CC7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fr-FR" sz="1200" kern="1200">
            <a:solidFill>
              <a:srgbClr val="3E454A">
                <a:hueOff val="0"/>
                <a:satOff val="0"/>
                <a:lumOff val="0"/>
                <a:alphaOff val="0"/>
              </a:srgbClr>
            </a:solidFill>
            <a:latin typeface="Arial Narrow" panose="020B0606020202030204" pitchFamily="34" charset="0"/>
            <a:ea typeface="+mn-ea"/>
            <a:cs typeface="+mn-cs"/>
          </a:endParaRPr>
        </a:p>
      </dsp:txBody>
      <dsp:txXfrm>
        <a:off x="3036222" y="2438550"/>
        <a:ext cx="0" cy="0"/>
      </dsp:txXfrm>
    </dsp:sp>
    <dsp:sp modelId="{4EB3D122-F52D-49D7-8ED7-740FDA399B48}">
      <dsp:nvSpPr>
        <dsp:cNvPr id="0" name=""/>
        <dsp:cNvSpPr/>
      </dsp:nvSpPr>
      <dsp:spPr>
        <a:xfrm>
          <a:off x="4381936" y="2298703"/>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FFFFFF"/>
              </a:solidFill>
              <a:latin typeface="Arial Narrow" panose="020B0606020202030204" pitchFamily="34" charset="0"/>
              <a:ea typeface="+mn-ea"/>
              <a:cs typeface="+mn-cs"/>
            </a:rPr>
            <a:t>Rapport d’audit + Factures afférentes</a:t>
          </a:r>
        </a:p>
      </dsp:txBody>
      <dsp:txXfrm>
        <a:off x="4402930" y="2319697"/>
        <a:ext cx="1391607" cy="6748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3D0D1-A4B0-4664-9F0A-235B2CDDE080}">
      <dsp:nvSpPr>
        <dsp:cNvPr id="0" name=""/>
        <dsp:cNvSpPr/>
      </dsp:nvSpPr>
      <dsp:spPr>
        <a:xfrm>
          <a:off x="1872" y="111047"/>
          <a:ext cx="1876225" cy="515127"/>
        </a:xfrm>
        <a:prstGeom prst="roundRect">
          <a:avLst>
            <a:gd name="adj" fmla="val 10000"/>
          </a:avLst>
        </a:prstGeom>
        <a:solidFill>
          <a:srgbClr val="FFFFFF"/>
        </a:solidFill>
        <a:ln w="19050" cap="flat" cmpd="sng" algn="ctr">
          <a:solidFill>
            <a:srgbClr val="A5CC7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3E454A"/>
              </a:solidFill>
              <a:latin typeface="Arial Narrow" panose="020B0606020202030204" pitchFamily="34" charset="0"/>
              <a:ea typeface="+mn-ea"/>
              <a:cs typeface="+mn-cs"/>
            </a:rPr>
            <a:t>Opération de production ou stockage d’</a:t>
          </a:r>
          <a:r>
            <a:rPr lang="fr-FR" sz="1200" kern="1200" err="1">
              <a:solidFill>
                <a:srgbClr val="3E454A"/>
              </a:solidFill>
              <a:latin typeface="Arial Narrow" panose="020B0606020202030204" pitchFamily="34" charset="0"/>
              <a:ea typeface="+mn-ea"/>
              <a:cs typeface="+mn-cs"/>
            </a:rPr>
            <a:t>EnR</a:t>
          </a:r>
          <a:endParaRPr lang="fr-FR" sz="1200" kern="1200">
            <a:solidFill>
              <a:srgbClr val="3E454A"/>
            </a:solidFill>
            <a:latin typeface="Arial Narrow" panose="020B0606020202030204" pitchFamily="34" charset="0"/>
            <a:ea typeface="+mn-ea"/>
            <a:cs typeface="+mn-cs"/>
          </a:endParaRPr>
        </a:p>
      </dsp:txBody>
      <dsp:txXfrm>
        <a:off x="16960" y="126135"/>
        <a:ext cx="1846049" cy="484951"/>
      </dsp:txXfrm>
    </dsp:sp>
    <dsp:sp modelId="{273A1652-5665-4A8D-BF73-73AB4E50610B}">
      <dsp:nvSpPr>
        <dsp:cNvPr id="0" name=""/>
        <dsp:cNvSpPr/>
      </dsp:nvSpPr>
      <dsp:spPr>
        <a:xfrm>
          <a:off x="1878098" y="300584"/>
          <a:ext cx="750490" cy="136054"/>
        </a:xfrm>
        <a:custGeom>
          <a:avLst/>
          <a:gdLst/>
          <a:ahLst/>
          <a:cxnLst/>
          <a:rect l="0" t="0" r="0" b="0"/>
          <a:pathLst>
            <a:path>
              <a:moveTo>
                <a:pt x="0" y="68027"/>
              </a:moveTo>
              <a:lnTo>
                <a:pt x="750490" y="68027"/>
              </a:lnTo>
            </a:path>
          </a:pathLst>
        </a:custGeom>
        <a:noFill/>
        <a:ln w="12700" cap="flat" cmpd="sng" algn="ctr">
          <a:solidFill>
            <a:srgbClr val="A5CC7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fr-FR" sz="1200" kern="1200">
            <a:solidFill>
              <a:srgbClr val="3E454A">
                <a:hueOff val="0"/>
                <a:satOff val="0"/>
                <a:lumOff val="0"/>
                <a:alphaOff val="0"/>
              </a:srgbClr>
            </a:solidFill>
            <a:latin typeface="Arial Narrow" panose="020B0606020202030204" pitchFamily="34" charset="0"/>
            <a:ea typeface="+mn-ea"/>
            <a:cs typeface="+mn-cs"/>
          </a:endParaRPr>
        </a:p>
      </dsp:txBody>
      <dsp:txXfrm>
        <a:off x="2234581" y="349849"/>
        <a:ext cx="0" cy="0"/>
      </dsp:txXfrm>
    </dsp:sp>
    <dsp:sp modelId="{98EBD2BB-F102-48BF-9D3D-3C2660CB2189}">
      <dsp:nvSpPr>
        <dsp:cNvPr id="0" name=""/>
        <dsp:cNvSpPr/>
      </dsp:nvSpPr>
      <dsp:spPr>
        <a:xfrm>
          <a:off x="2628588" y="111047"/>
          <a:ext cx="1876225" cy="51512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FFFFFF"/>
              </a:solidFill>
              <a:latin typeface="Arial Narrow" panose="020B0606020202030204" pitchFamily="34" charset="0"/>
              <a:ea typeface="+mn-ea"/>
              <a:cs typeface="+mn-cs"/>
            </a:rPr>
            <a:t>Facture</a:t>
          </a:r>
        </a:p>
      </dsp:txBody>
      <dsp:txXfrm>
        <a:off x="2643676" y="126135"/>
        <a:ext cx="1846049" cy="4849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3D0D1-A4B0-4664-9F0A-235B2CDDE080}">
      <dsp:nvSpPr>
        <dsp:cNvPr id="0" name=""/>
        <dsp:cNvSpPr/>
      </dsp:nvSpPr>
      <dsp:spPr>
        <a:xfrm>
          <a:off x="2158" y="295174"/>
          <a:ext cx="1875987" cy="475694"/>
        </a:xfrm>
        <a:prstGeom prst="roundRect">
          <a:avLst>
            <a:gd name="adj" fmla="val 10000"/>
          </a:avLst>
        </a:prstGeom>
        <a:solidFill>
          <a:srgbClr val="FFFFFF"/>
        </a:solidFill>
        <a:ln w="19050" cap="flat" cmpd="sng" algn="ctr">
          <a:solidFill>
            <a:srgbClr val="A5CC7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3E454A"/>
              </a:solidFill>
              <a:latin typeface="Arial Narrow" panose="020B0606020202030204" pitchFamily="34" charset="0"/>
              <a:ea typeface="+mn-ea"/>
              <a:cs typeface="+mn-cs"/>
            </a:rPr>
            <a:t>Véhicules (+ bornes / travaux)</a:t>
          </a:r>
        </a:p>
      </dsp:txBody>
      <dsp:txXfrm>
        <a:off x="16091" y="309107"/>
        <a:ext cx="1848121" cy="447828"/>
      </dsp:txXfrm>
    </dsp:sp>
    <dsp:sp modelId="{273A1652-5665-4A8D-BF73-73AB4E50610B}">
      <dsp:nvSpPr>
        <dsp:cNvPr id="0" name=""/>
        <dsp:cNvSpPr/>
      </dsp:nvSpPr>
      <dsp:spPr>
        <a:xfrm>
          <a:off x="1878145" y="453832"/>
          <a:ext cx="750395" cy="158378"/>
        </a:xfrm>
        <a:custGeom>
          <a:avLst/>
          <a:gdLst/>
          <a:ahLst/>
          <a:cxnLst/>
          <a:rect l="0" t="0" r="0" b="0"/>
          <a:pathLst>
            <a:path>
              <a:moveTo>
                <a:pt x="0" y="79189"/>
              </a:moveTo>
              <a:lnTo>
                <a:pt x="750395" y="79189"/>
              </a:lnTo>
            </a:path>
          </a:pathLst>
        </a:custGeom>
        <a:noFill/>
        <a:ln w="12700" cap="flat" cmpd="sng" algn="ctr">
          <a:solidFill>
            <a:srgbClr val="A5CC7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fr-FR" sz="1200" kern="1200">
            <a:solidFill>
              <a:srgbClr val="3E454A">
                <a:hueOff val="0"/>
                <a:satOff val="0"/>
                <a:lumOff val="0"/>
                <a:alphaOff val="0"/>
              </a:srgbClr>
            </a:solidFill>
            <a:latin typeface="Arial Narrow" panose="020B0606020202030204" pitchFamily="34" charset="0"/>
            <a:ea typeface="+mn-ea"/>
            <a:cs typeface="+mn-cs"/>
          </a:endParaRPr>
        </a:p>
      </dsp:txBody>
      <dsp:txXfrm>
        <a:off x="2234583" y="514262"/>
        <a:ext cx="0" cy="0"/>
      </dsp:txXfrm>
    </dsp:sp>
    <dsp:sp modelId="{98EBD2BB-F102-48BF-9D3D-3C2660CB2189}">
      <dsp:nvSpPr>
        <dsp:cNvPr id="0" name=""/>
        <dsp:cNvSpPr/>
      </dsp:nvSpPr>
      <dsp:spPr>
        <a:xfrm>
          <a:off x="2628541" y="64025"/>
          <a:ext cx="1875987" cy="937993"/>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r-FR" sz="1000" kern="1200">
              <a:solidFill>
                <a:srgbClr val="FFFFFF"/>
              </a:solidFill>
              <a:latin typeface="Arial Narrow" panose="020B0606020202030204" pitchFamily="34" charset="0"/>
              <a:ea typeface="+mn-ea"/>
              <a:cs typeface="+mn-cs"/>
            </a:rPr>
            <a:t>Bon de commande</a:t>
          </a:r>
        </a:p>
        <a:p>
          <a:pPr marL="0" lvl="0" indent="0" algn="ctr" defTabSz="444500">
            <a:lnSpc>
              <a:spcPct val="90000"/>
            </a:lnSpc>
            <a:spcBef>
              <a:spcPct val="0"/>
            </a:spcBef>
            <a:spcAft>
              <a:spcPct val="35000"/>
            </a:spcAft>
            <a:buNone/>
          </a:pPr>
          <a:r>
            <a:rPr lang="fr-FR" sz="1000" kern="1200">
              <a:solidFill>
                <a:srgbClr val="FFFFFF"/>
              </a:solidFill>
              <a:latin typeface="Arial Narrow" panose="020B0606020202030204" pitchFamily="34" charset="0"/>
              <a:ea typeface="+mn-ea"/>
              <a:cs typeface="+mn-cs"/>
            </a:rPr>
            <a:t>Certificat d’immatriculation</a:t>
          </a:r>
        </a:p>
        <a:p>
          <a:pPr marL="0" lvl="0" indent="0" algn="ctr" defTabSz="444500">
            <a:lnSpc>
              <a:spcPct val="90000"/>
            </a:lnSpc>
            <a:spcBef>
              <a:spcPct val="0"/>
            </a:spcBef>
            <a:spcAft>
              <a:spcPct val="35000"/>
            </a:spcAft>
            <a:buNone/>
          </a:pPr>
          <a:r>
            <a:rPr lang="fr-FR" sz="1000" kern="1200">
              <a:solidFill>
                <a:srgbClr val="FFFFFF"/>
              </a:solidFill>
              <a:latin typeface="Arial Narrow" panose="020B0606020202030204" pitchFamily="34" charset="0"/>
              <a:ea typeface="+mn-ea"/>
              <a:cs typeface="+mn-cs"/>
            </a:rPr>
            <a:t>Facture fourniture et travaux borne(s)</a:t>
          </a:r>
        </a:p>
      </dsp:txBody>
      <dsp:txXfrm>
        <a:off x="2656014" y="91498"/>
        <a:ext cx="1821041" cy="8830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571FC-246E-4965-A5DE-8516B7CE0C06}">
      <dsp:nvSpPr>
        <dsp:cNvPr id="0" name=""/>
        <dsp:cNvSpPr/>
      </dsp:nvSpPr>
      <dsp:spPr>
        <a:xfrm>
          <a:off x="161432" y="450261"/>
          <a:ext cx="1643258" cy="716797"/>
        </a:xfrm>
        <a:prstGeom prst="roundRect">
          <a:avLst>
            <a:gd name="adj" fmla="val 10000"/>
          </a:avLst>
        </a:prstGeom>
        <a:solidFill>
          <a:srgbClr val="FFFFFF"/>
        </a:solidFill>
        <a:ln w="19050" cap="flat" cmpd="sng" algn="ctr">
          <a:solidFill>
            <a:srgbClr val="A5CC7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3E454A"/>
              </a:solidFill>
              <a:latin typeface="Arial Narrow" panose="020B0606020202030204" pitchFamily="34" charset="0"/>
              <a:ea typeface="+mn-ea"/>
              <a:cs typeface="+mn-cs"/>
            </a:rPr>
            <a:t>Investissement simple / identifiable</a:t>
          </a:r>
        </a:p>
      </dsp:txBody>
      <dsp:txXfrm>
        <a:off x="182426" y="471255"/>
        <a:ext cx="1601270" cy="674809"/>
      </dsp:txXfrm>
    </dsp:sp>
    <dsp:sp modelId="{6F9D58AC-6CA3-49B6-8439-C45B8D7E459D}">
      <dsp:nvSpPr>
        <dsp:cNvPr id="0" name=""/>
        <dsp:cNvSpPr/>
      </dsp:nvSpPr>
      <dsp:spPr>
        <a:xfrm rot="19683487">
          <a:off x="1749158" y="594408"/>
          <a:ext cx="733518" cy="40429"/>
        </a:xfrm>
        <a:custGeom>
          <a:avLst/>
          <a:gdLst/>
          <a:ahLst/>
          <a:cxnLst/>
          <a:rect l="0" t="0" r="0" b="0"/>
          <a:pathLst>
            <a:path>
              <a:moveTo>
                <a:pt x="0" y="20214"/>
              </a:moveTo>
              <a:lnTo>
                <a:pt x="733518" y="20214"/>
              </a:lnTo>
            </a:path>
          </a:pathLst>
        </a:custGeom>
        <a:noFill/>
        <a:ln w="12700" cap="flat" cmpd="sng" algn="ctr">
          <a:solidFill>
            <a:srgbClr val="A5CC7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fr-FR" sz="1200" kern="1200">
            <a:solidFill>
              <a:srgbClr val="3E454A">
                <a:hueOff val="0"/>
                <a:satOff val="0"/>
                <a:lumOff val="0"/>
                <a:alphaOff val="0"/>
              </a:srgbClr>
            </a:solidFill>
            <a:latin typeface="Arial Narrow" panose="020B0606020202030204" pitchFamily="34" charset="0"/>
            <a:ea typeface="+mn-ea"/>
            <a:cs typeface="+mn-cs"/>
          </a:endParaRPr>
        </a:p>
      </dsp:txBody>
      <dsp:txXfrm>
        <a:off x="2090654" y="608763"/>
        <a:ext cx="0" cy="0"/>
      </dsp:txXfrm>
    </dsp:sp>
    <dsp:sp modelId="{B7AA7849-FE1B-43DB-9A06-BD071F7D2B8D}">
      <dsp:nvSpPr>
        <dsp:cNvPr id="0" name=""/>
        <dsp:cNvSpPr/>
      </dsp:nvSpPr>
      <dsp:spPr>
        <a:xfrm>
          <a:off x="2427143" y="62187"/>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FFFFFF"/>
              </a:solidFill>
              <a:latin typeface="Arial Narrow" panose="020B0606020202030204" pitchFamily="34" charset="0"/>
              <a:ea typeface="+mn-ea"/>
              <a:cs typeface="+mn-cs"/>
            </a:rPr>
            <a:t>Factures</a:t>
          </a:r>
        </a:p>
      </dsp:txBody>
      <dsp:txXfrm>
        <a:off x="2448137" y="83181"/>
        <a:ext cx="1391607" cy="674809"/>
      </dsp:txXfrm>
    </dsp:sp>
    <dsp:sp modelId="{D55050DA-AFC8-48F1-8323-F544A86AEB85}">
      <dsp:nvSpPr>
        <dsp:cNvPr id="0" name=""/>
        <dsp:cNvSpPr/>
      </dsp:nvSpPr>
      <dsp:spPr>
        <a:xfrm rot="474631">
          <a:off x="1792310" y="967497"/>
          <a:ext cx="2602006" cy="40429"/>
        </a:xfrm>
        <a:custGeom>
          <a:avLst/>
          <a:gdLst/>
          <a:ahLst/>
          <a:cxnLst/>
          <a:rect l="0" t="0" r="0" b="0"/>
          <a:pathLst>
            <a:path>
              <a:moveTo>
                <a:pt x="0" y="20214"/>
              </a:moveTo>
              <a:lnTo>
                <a:pt x="2602006" y="20214"/>
              </a:lnTo>
            </a:path>
          </a:pathLst>
        </a:custGeom>
        <a:noFill/>
        <a:ln w="12700" cap="flat" cmpd="sng" algn="ctr">
          <a:solidFill>
            <a:srgbClr val="A5CC7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fr-FR" sz="1200" kern="1200">
            <a:solidFill>
              <a:srgbClr val="3E454A">
                <a:hueOff val="0"/>
                <a:satOff val="0"/>
                <a:lumOff val="0"/>
                <a:alphaOff val="0"/>
              </a:srgbClr>
            </a:solidFill>
            <a:latin typeface="Arial Narrow" panose="020B0606020202030204" pitchFamily="34" charset="0"/>
            <a:ea typeface="+mn-ea"/>
            <a:cs typeface="+mn-cs"/>
          </a:endParaRPr>
        </a:p>
      </dsp:txBody>
      <dsp:txXfrm>
        <a:off x="3037835" y="914328"/>
        <a:ext cx="0" cy="0"/>
      </dsp:txXfrm>
    </dsp:sp>
    <dsp:sp modelId="{E7295DCA-449E-4B40-B478-E9297DFD368C}">
      <dsp:nvSpPr>
        <dsp:cNvPr id="0" name=""/>
        <dsp:cNvSpPr/>
      </dsp:nvSpPr>
      <dsp:spPr>
        <a:xfrm>
          <a:off x="4381936" y="808366"/>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FFFFFF"/>
              </a:solidFill>
              <a:latin typeface="Arial Narrow" panose="020B0606020202030204" pitchFamily="34" charset="0"/>
              <a:ea typeface="+mn-ea"/>
              <a:cs typeface="+mn-cs"/>
            </a:rPr>
            <a:t>Rapport d’audit + Factures afférentes</a:t>
          </a:r>
        </a:p>
      </dsp:txBody>
      <dsp:txXfrm>
        <a:off x="4402930" y="829360"/>
        <a:ext cx="1391607" cy="674809"/>
      </dsp:txXfrm>
    </dsp:sp>
    <dsp:sp modelId="{0609862F-20E0-471C-9730-6DC011B4E079}">
      <dsp:nvSpPr>
        <dsp:cNvPr id="0" name=""/>
        <dsp:cNvSpPr/>
      </dsp:nvSpPr>
      <dsp:spPr>
        <a:xfrm>
          <a:off x="161432" y="2005139"/>
          <a:ext cx="1643258" cy="716797"/>
        </a:xfrm>
        <a:prstGeom prst="roundRect">
          <a:avLst>
            <a:gd name="adj" fmla="val 10000"/>
          </a:avLst>
        </a:prstGeom>
        <a:solidFill>
          <a:srgbClr val="FFFFFF"/>
        </a:solidFill>
        <a:ln w="19050" cap="flat" cmpd="sng" algn="ctr">
          <a:solidFill>
            <a:srgbClr val="A5CC7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3E454A"/>
              </a:solidFill>
              <a:latin typeface="Arial Narrow" panose="020B0606020202030204" pitchFamily="34" charset="0"/>
              <a:ea typeface="+mn-ea"/>
              <a:cs typeface="+mn-cs"/>
            </a:rPr>
            <a:t>Investissement multiple / non-identifiable</a:t>
          </a:r>
        </a:p>
      </dsp:txBody>
      <dsp:txXfrm>
        <a:off x="182426" y="2026133"/>
        <a:ext cx="1601270" cy="674809"/>
      </dsp:txXfrm>
    </dsp:sp>
    <dsp:sp modelId="{C3D38D3B-BFAB-4E03-9C6A-E3084CF5A4AF}">
      <dsp:nvSpPr>
        <dsp:cNvPr id="0" name=""/>
        <dsp:cNvSpPr/>
      </dsp:nvSpPr>
      <dsp:spPr>
        <a:xfrm rot="19683487">
          <a:off x="1749158" y="2149285"/>
          <a:ext cx="733518" cy="40429"/>
        </a:xfrm>
        <a:custGeom>
          <a:avLst/>
          <a:gdLst/>
          <a:ahLst/>
          <a:cxnLst/>
          <a:rect l="0" t="0" r="0" b="0"/>
          <a:pathLst>
            <a:path>
              <a:moveTo>
                <a:pt x="0" y="20214"/>
              </a:moveTo>
              <a:lnTo>
                <a:pt x="733518" y="20214"/>
              </a:lnTo>
            </a:path>
          </a:pathLst>
        </a:custGeom>
        <a:noFill/>
        <a:ln w="12700" cap="flat" cmpd="sng" algn="ctr">
          <a:solidFill>
            <a:srgbClr val="A5CC7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fr-FR" sz="1200" kern="1200">
            <a:solidFill>
              <a:srgbClr val="3E454A">
                <a:hueOff val="0"/>
                <a:satOff val="0"/>
                <a:lumOff val="0"/>
                <a:alphaOff val="0"/>
              </a:srgbClr>
            </a:solidFill>
            <a:latin typeface="Arial Narrow" panose="020B0606020202030204" pitchFamily="34" charset="0"/>
            <a:ea typeface="+mn-ea"/>
            <a:cs typeface="+mn-cs"/>
          </a:endParaRPr>
        </a:p>
      </dsp:txBody>
      <dsp:txXfrm>
        <a:off x="2090654" y="2163640"/>
        <a:ext cx="0" cy="0"/>
      </dsp:txXfrm>
    </dsp:sp>
    <dsp:sp modelId="{26D9047B-B7AA-43DE-BAFE-EFBCD530739A}">
      <dsp:nvSpPr>
        <dsp:cNvPr id="0" name=""/>
        <dsp:cNvSpPr/>
      </dsp:nvSpPr>
      <dsp:spPr>
        <a:xfrm>
          <a:off x="2427143" y="1617064"/>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FFFFFF"/>
              </a:solidFill>
              <a:latin typeface="Arial Narrow" panose="020B0606020202030204" pitchFamily="34" charset="0"/>
              <a:ea typeface="+mn-ea"/>
              <a:cs typeface="+mn-cs"/>
            </a:rPr>
            <a:t>Factures précisant les travaux / équipements à caractère énergétique </a:t>
          </a:r>
          <a:r>
            <a:rPr lang="fr-FR" sz="1200" b="1" kern="1200">
              <a:solidFill>
                <a:srgbClr val="FFFFFF"/>
              </a:solidFill>
              <a:latin typeface="Arial Narrow" panose="020B0606020202030204" pitchFamily="34" charset="0"/>
              <a:ea typeface="+mn-ea"/>
              <a:cs typeface="+mn-cs"/>
            </a:rPr>
            <a:t>*</a:t>
          </a:r>
          <a:endParaRPr lang="fr-FR" sz="1200" kern="1200">
            <a:solidFill>
              <a:srgbClr val="FFFFFF"/>
            </a:solidFill>
            <a:latin typeface="Arial Narrow" panose="020B0606020202030204" pitchFamily="34" charset="0"/>
            <a:ea typeface="+mn-ea"/>
            <a:cs typeface="+mn-cs"/>
          </a:endParaRPr>
        </a:p>
      </dsp:txBody>
      <dsp:txXfrm>
        <a:off x="2448137" y="1638058"/>
        <a:ext cx="1391607" cy="674809"/>
      </dsp:txXfrm>
    </dsp:sp>
    <dsp:sp modelId="{92A32E0D-8DD9-49BA-9580-F3E42B59E7A1}">
      <dsp:nvSpPr>
        <dsp:cNvPr id="0" name=""/>
        <dsp:cNvSpPr/>
      </dsp:nvSpPr>
      <dsp:spPr>
        <a:xfrm rot="389900">
          <a:off x="1796358" y="2490105"/>
          <a:ext cx="2593911" cy="40429"/>
        </a:xfrm>
        <a:custGeom>
          <a:avLst/>
          <a:gdLst/>
          <a:ahLst/>
          <a:cxnLst/>
          <a:rect l="0" t="0" r="0" b="0"/>
          <a:pathLst>
            <a:path>
              <a:moveTo>
                <a:pt x="0" y="20214"/>
              </a:moveTo>
              <a:lnTo>
                <a:pt x="2593911" y="20214"/>
              </a:lnTo>
            </a:path>
          </a:pathLst>
        </a:custGeom>
        <a:noFill/>
        <a:ln w="12700" cap="flat" cmpd="sng" algn="ctr">
          <a:solidFill>
            <a:srgbClr val="A5CC7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fr-FR" sz="1200" kern="1200">
            <a:solidFill>
              <a:srgbClr val="3E454A">
                <a:hueOff val="0"/>
                <a:satOff val="0"/>
                <a:lumOff val="0"/>
                <a:alphaOff val="0"/>
              </a:srgbClr>
            </a:solidFill>
            <a:latin typeface="Arial Narrow" panose="020B0606020202030204" pitchFamily="34" charset="0"/>
            <a:ea typeface="+mn-ea"/>
            <a:cs typeface="+mn-cs"/>
          </a:endParaRPr>
        </a:p>
      </dsp:txBody>
      <dsp:txXfrm>
        <a:off x="3036222" y="2438550"/>
        <a:ext cx="0" cy="0"/>
      </dsp:txXfrm>
    </dsp:sp>
    <dsp:sp modelId="{4EB3D122-F52D-49D7-8ED7-740FDA399B48}">
      <dsp:nvSpPr>
        <dsp:cNvPr id="0" name=""/>
        <dsp:cNvSpPr/>
      </dsp:nvSpPr>
      <dsp:spPr>
        <a:xfrm>
          <a:off x="4381936" y="2298703"/>
          <a:ext cx="1433595" cy="716797"/>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FFFFFF"/>
              </a:solidFill>
              <a:latin typeface="Arial Narrow" panose="020B0606020202030204" pitchFamily="34" charset="0"/>
              <a:ea typeface="+mn-ea"/>
              <a:cs typeface="+mn-cs"/>
            </a:rPr>
            <a:t>Rapport d’audit + Factures afférentes</a:t>
          </a:r>
        </a:p>
      </dsp:txBody>
      <dsp:txXfrm>
        <a:off x="4402930" y="2319697"/>
        <a:ext cx="1391607" cy="6748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3D0D1-A4B0-4664-9F0A-235B2CDDE080}">
      <dsp:nvSpPr>
        <dsp:cNvPr id="0" name=""/>
        <dsp:cNvSpPr/>
      </dsp:nvSpPr>
      <dsp:spPr>
        <a:xfrm>
          <a:off x="114080" y="262705"/>
          <a:ext cx="1293601" cy="540633"/>
        </a:xfrm>
        <a:prstGeom prst="roundRect">
          <a:avLst>
            <a:gd name="adj" fmla="val 10000"/>
          </a:avLst>
        </a:prstGeom>
        <a:solidFill>
          <a:srgbClr val="FFFFFF"/>
        </a:solidFill>
        <a:ln w="19050" cap="flat" cmpd="sng" algn="ctr">
          <a:solidFill>
            <a:srgbClr val="A5CC7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3E454A"/>
              </a:solidFill>
              <a:latin typeface="Arial Narrow" panose="020B0606020202030204" pitchFamily="34" charset="0"/>
              <a:ea typeface="+mn-ea"/>
              <a:cs typeface="+mn-cs"/>
            </a:rPr>
            <a:t>Véhicules </a:t>
          </a:r>
        </a:p>
        <a:p>
          <a:pPr marL="0" lvl="0" indent="0" algn="ctr" defTabSz="533400">
            <a:lnSpc>
              <a:spcPct val="90000"/>
            </a:lnSpc>
            <a:spcBef>
              <a:spcPct val="0"/>
            </a:spcBef>
            <a:spcAft>
              <a:spcPct val="35000"/>
            </a:spcAft>
            <a:buNone/>
          </a:pPr>
          <a:r>
            <a:rPr lang="fr-FR" sz="1200" kern="1200">
              <a:solidFill>
                <a:srgbClr val="3E454A"/>
              </a:solidFill>
              <a:latin typeface="Arial Narrow" panose="020B0606020202030204" pitchFamily="34" charset="0"/>
              <a:ea typeface="+mn-ea"/>
              <a:cs typeface="+mn-cs"/>
            </a:rPr>
            <a:t>(+ bornes / travaux)</a:t>
          </a:r>
        </a:p>
      </dsp:txBody>
      <dsp:txXfrm>
        <a:off x="129915" y="278540"/>
        <a:ext cx="1261931" cy="508963"/>
      </dsp:txXfrm>
    </dsp:sp>
    <dsp:sp modelId="{273A1652-5665-4A8D-BF73-73AB4E50610B}">
      <dsp:nvSpPr>
        <dsp:cNvPr id="0" name=""/>
        <dsp:cNvSpPr/>
      </dsp:nvSpPr>
      <dsp:spPr>
        <a:xfrm>
          <a:off x="1407682" y="443022"/>
          <a:ext cx="852835" cy="180000"/>
        </a:xfrm>
        <a:custGeom>
          <a:avLst/>
          <a:gdLst/>
          <a:ahLst/>
          <a:cxnLst/>
          <a:rect l="0" t="0" r="0" b="0"/>
          <a:pathLst>
            <a:path>
              <a:moveTo>
                <a:pt x="0" y="79189"/>
              </a:moveTo>
              <a:lnTo>
                <a:pt x="750395" y="79189"/>
              </a:lnTo>
            </a:path>
          </a:pathLst>
        </a:custGeom>
        <a:noFill/>
        <a:ln w="12700" cap="flat" cmpd="sng" algn="ctr">
          <a:solidFill>
            <a:srgbClr val="A5CC7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fr-FR" sz="1200" kern="1200">
            <a:solidFill>
              <a:srgbClr val="3E454A">
                <a:hueOff val="0"/>
                <a:satOff val="0"/>
                <a:lumOff val="0"/>
                <a:alphaOff val="0"/>
              </a:srgbClr>
            </a:solidFill>
            <a:latin typeface="Arial Narrow" panose="020B0606020202030204" pitchFamily="34" charset="0"/>
            <a:ea typeface="+mn-ea"/>
            <a:cs typeface="+mn-cs"/>
          </a:endParaRPr>
        </a:p>
      </dsp:txBody>
      <dsp:txXfrm>
        <a:off x="1812778" y="511701"/>
        <a:ext cx="0" cy="0"/>
      </dsp:txXfrm>
    </dsp:sp>
    <dsp:sp modelId="{98EBD2BB-F102-48BF-9D3D-3C2660CB2189}">
      <dsp:nvSpPr>
        <dsp:cNvPr id="0" name=""/>
        <dsp:cNvSpPr/>
      </dsp:nvSpPr>
      <dsp:spPr>
        <a:xfrm>
          <a:off x="2260517" y="0"/>
          <a:ext cx="2132088" cy="1066044"/>
        </a:xfrm>
        <a:prstGeom prst="roundRect">
          <a:avLst>
            <a:gd name="adj" fmla="val 10000"/>
          </a:avLst>
        </a:prstGeom>
        <a:solidFill>
          <a:srgbClr val="0066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FFFFFF"/>
              </a:solidFill>
              <a:latin typeface="Arial Narrow" panose="020B0606020202030204" pitchFamily="34" charset="0"/>
              <a:ea typeface="+mn-ea"/>
              <a:cs typeface="+mn-cs"/>
            </a:rPr>
            <a:t>Bon de commande</a:t>
          </a:r>
        </a:p>
        <a:p>
          <a:pPr marL="0" lvl="0" indent="0" algn="ctr" defTabSz="533400">
            <a:lnSpc>
              <a:spcPct val="90000"/>
            </a:lnSpc>
            <a:spcBef>
              <a:spcPct val="0"/>
            </a:spcBef>
            <a:spcAft>
              <a:spcPct val="35000"/>
            </a:spcAft>
            <a:buNone/>
          </a:pPr>
          <a:r>
            <a:rPr lang="fr-FR" sz="1200" kern="1200">
              <a:solidFill>
                <a:srgbClr val="FFFFFF"/>
              </a:solidFill>
              <a:latin typeface="Arial Narrow" panose="020B0606020202030204" pitchFamily="34" charset="0"/>
              <a:ea typeface="+mn-ea"/>
              <a:cs typeface="+mn-cs"/>
            </a:rPr>
            <a:t>Certificat d’immatriculation</a:t>
          </a:r>
        </a:p>
        <a:p>
          <a:pPr marL="0" lvl="0" indent="0" algn="ctr" defTabSz="533400">
            <a:lnSpc>
              <a:spcPct val="90000"/>
            </a:lnSpc>
            <a:spcBef>
              <a:spcPct val="0"/>
            </a:spcBef>
            <a:spcAft>
              <a:spcPct val="35000"/>
            </a:spcAft>
            <a:buNone/>
          </a:pPr>
          <a:r>
            <a:rPr lang="fr-FR" sz="1200" kern="1200">
              <a:solidFill>
                <a:srgbClr val="FFFFFF"/>
              </a:solidFill>
              <a:latin typeface="Arial Narrow" panose="020B0606020202030204" pitchFamily="34" charset="0"/>
              <a:ea typeface="+mn-ea"/>
              <a:cs typeface="+mn-cs"/>
            </a:rPr>
            <a:t>Facture fourniture et travaux borne(s)</a:t>
          </a:r>
        </a:p>
      </dsp:txBody>
      <dsp:txXfrm>
        <a:off x="2291740" y="31223"/>
        <a:ext cx="2069642" cy="100359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10T13:07:30.14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28,'1200'-23,"-464"19,-409 5,-29 13,8-2,-18-15,374 6,-372 23,-48-2,-12 0,106 4,414 16,-722-40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5F69CA9-12A0-4F85-A1CD-6A4C7AC5E8F4}" type="datetimeFigureOut">
              <a:rPr lang="fr-FR" smtClean="0"/>
              <a:t>30/03/2023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8EA46EC-0FFC-4818-A18C-E8FAEC96FACA}" type="slidenum">
              <a:rPr lang="fr-FR" smtClean="0"/>
              <a:t>‹N°›</a:t>
            </a:fld>
            <a:endParaRPr lang="fr-FR"/>
          </a:p>
        </p:txBody>
      </p:sp>
    </p:spTree>
    <p:extLst>
      <p:ext uri="{BB962C8B-B14F-4D97-AF65-F5344CB8AC3E}">
        <p14:creationId xmlns:p14="http://schemas.microsoft.com/office/powerpoint/2010/main" val="1898402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1</a:t>
            </a:fld>
            <a:endParaRPr lang="fr-FR"/>
          </a:p>
        </p:txBody>
      </p:sp>
    </p:spTree>
    <p:extLst>
      <p:ext uri="{BB962C8B-B14F-4D97-AF65-F5344CB8AC3E}">
        <p14:creationId xmlns:p14="http://schemas.microsoft.com/office/powerpoint/2010/main" val="4127060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2</a:t>
            </a:fld>
            <a:endParaRPr lang="fr-FR"/>
          </a:p>
        </p:txBody>
      </p:sp>
    </p:spTree>
    <p:extLst>
      <p:ext uri="{BB962C8B-B14F-4D97-AF65-F5344CB8AC3E}">
        <p14:creationId xmlns:p14="http://schemas.microsoft.com/office/powerpoint/2010/main" val="443119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3</a:t>
            </a:fld>
            <a:endParaRPr lang="fr-FR"/>
          </a:p>
        </p:txBody>
      </p:sp>
    </p:spTree>
    <p:extLst>
      <p:ext uri="{BB962C8B-B14F-4D97-AF65-F5344CB8AC3E}">
        <p14:creationId xmlns:p14="http://schemas.microsoft.com/office/powerpoint/2010/main" val="687636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4</a:t>
            </a:fld>
            <a:endParaRPr lang="fr-FR"/>
          </a:p>
        </p:txBody>
      </p:sp>
    </p:spTree>
    <p:extLst>
      <p:ext uri="{BB962C8B-B14F-4D97-AF65-F5344CB8AC3E}">
        <p14:creationId xmlns:p14="http://schemas.microsoft.com/office/powerpoint/2010/main" val="3596570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5</a:t>
            </a:fld>
            <a:endParaRPr lang="fr-FR"/>
          </a:p>
        </p:txBody>
      </p:sp>
    </p:spTree>
    <p:extLst>
      <p:ext uri="{BB962C8B-B14F-4D97-AF65-F5344CB8AC3E}">
        <p14:creationId xmlns:p14="http://schemas.microsoft.com/office/powerpoint/2010/main" val="3098027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6</a:t>
            </a:fld>
            <a:endParaRPr lang="fr-FR"/>
          </a:p>
        </p:txBody>
      </p:sp>
    </p:spTree>
    <p:extLst>
      <p:ext uri="{BB962C8B-B14F-4D97-AF65-F5344CB8AC3E}">
        <p14:creationId xmlns:p14="http://schemas.microsoft.com/office/powerpoint/2010/main" val="1168693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7</a:t>
            </a:fld>
            <a:endParaRPr lang="fr-FR"/>
          </a:p>
        </p:txBody>
      </p:sp>
    </p:spTree>
    <p:extLst>
      <p:ext uri="{BB962C8B-B14F-4D97-AF65-F5344CB8AC3E}">
        <p14:creationId xmlns:p14="http://schemas.microsoft.com/office/powerpoint/2010/main" val="2436401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8</a:t>
            </a:fld>
            <a:endParaRPr lang="fr-FR"/>
          </a:p>
        </p:txBody>
      </p:sp>
    </p:spTree>
    <p:extLst>
      <p:ext uri="{BB962C8B-B14F-4D97-AF65-F5344CB8AC3E}">
        <p14:creationId xmlns:p14="http://schemas.microsoft.com/office/powerpoint/2010/main" val="3145076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9</a:t>
            </a:fld>
            <a:endParaRPr lang="fr-FR"/>
          </a:p>
        </p:txBody>
      </p:sp>
    </p:spTree>
    <p:extLst>
      <p:ext uri="{BB962C8B-B14F-4D97-AF65-F5344CB8AC3E}">
        <p14:creationId xmlns:p14="http://schemas.microsoft.com/office/powerpoint/2010/main" val="721338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Eléments soumis à discussion sur le volet Risques :</a:t>
            </a:r>
          </a:p>
          <a:p>
            <a:pPr marL="171450" indent="-171450">
              <a:buFontTx/>
              <a:buChar char="-"/>
            </a:pPr>
            <a:r>
              <a:rPr lang="fr-FR" b="1" u="sng" dirty="0"/>
              <a:t>Clients PRO</a:t>
            </a:r>
            <a:r>
              <a:rPr lang="fr-FR" dirty="0"/>
              <a:t> : BPCE propose NET de 1 à 8 sur </a:t>
            </a:r>
            <a:r>
              <a:rPr lang="fr-FR" dirty="0" err="1"/>
              <a:t>Retail</a:t>
            </a:r>
            <a:r>
              <a:rPr lang="fr-FR" dirty="0"/>
              <a:t> et 1 à 14 en </a:t>
            </a:r>
            <a:r>
              <a:rPr lang="fr-FR" dirty="0" err="1"/>
              <a:t>Corporate</a:t>
            </a:r>
            <a:r>
              <a:rPr lang="fr-FR" dirty="0"/>
              <a:t>. Actuellement en CEGEE sur Crédit Express Pro « classique » nous sommes à des notations respectivement de 1 à 6 et de 1 à 12. Proposition Marché : maintien de ces conditions CEGEE, à la fois pour des raisons de risques et pour des raisons de simplification dans l’esprit des commerciaux</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b="1" u="sng" dirty="0"/>
              <a:t>Repérés Pros</a:t>
            </a:r>
            <a:r>
              <a:rPr lang="fr-FR" dirty="0"/>
              <a:t> :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fr-FR" u="sng" dirty="0"/>
              <a:t>Ancienneté</a:t>
            </a:r>
            <a:r>
              <a:rPr lang="fr-FR" dirty="0"/>
              <a:t> : BPCE propose d’ouvrir l’accès pour des entreprises de plus de 3 ans d’existence. En CEGEE, sur les Repérés Pros, l’accès au Crédit Express Pro « classique » indique que l’entreprise doit exister depuis au moins 5 ans. Proposition Marché : rester sur ces 5 ans.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fr-FR" u="sng" dirty="0"/>
              <a:t>NET à titre Particulier</a:t>
            </a:r>
            <a:r>
              <a:rPr lang="fr-FR" dirty="0"/>
              <a:t> comprise entre 1 et 7. Actuellement en CEGEE sur Crédit Express Pro « classique » nous sommes à des notations de 1 à 6 et de 1 à 12. Proposition Marché : maintien de ces conditions CEGEE, à la fois pour des raisons de risques et pour des raisons de simplification dans l’esprit des commerciaux</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b="1" u="sng" dirty="0"/>
              <a:t>Prospects purs</a:t>
            </a:r>
            <a:r>
              <a:rPr lang="fr-FR" b="1" u="none" dirty="0"/>
              <a:t> </a:t>
            </a:r>
            <a:r>
              <a:rPr lang="fr-FR" dirty="0"/>
              <a:t>: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fr-FR" u="sng" dirty="0"/>
              <a:t>Ancienneté</a:t>
            </a:r>
            <a:r>
              <a:rPr lang="fr-FR" dirty="0"/>
              <a:t> : BPCE propose d’ouvrir l’accès pour des entreprises de plus de 3 ans d’existence. En CEGEE, aucun accès actuellement pour des Prospects purs au Crédit Express Pro « classique ». Proposition Marché : si on décide d’ouvrir l’accès à des prospects purs, nous préconisons que l’entreprise existe depuis au mois 5 ans.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fr-FR" u="sng" dirty="0"/>
              <a:t>NET de 1 à 8 sur </a:t>
            </a:r>
            <a:r>
              <a:rPr lang="fr-FR" u="sng" dirty="0" err="1"/>
              <a:t>Retail</a:t>
            </a:r>
            <a:r>
              <a:rPr lang="fr-FR" u="sng" dirty="0"/>
              <a:t> et 1 à 14 en </a:t>
            </a:r>
            <a:r>
              <a:rPr lang="fr-FR" u="sng" dirty="0" err="1"/>
              <a:t>Corporate</a:t>
            </a:r>
            <a:r>
              <a:rPr lang="fr-FR" dirty="0"/>
              <a:t>. En CEGEE, aucun accès actuellement pour des Prospects purs au Crédit Express Pro « classique ». Proposition Marché : si on décide d’ouvrir l’accès à des prospects purs, nous préconisons de rester sur les notations actuellement admises en CEGEE pour le Crédit Express Pro « classique », càd respectivement de 1 à 6 et de 1 à 12, à la fois pour des raisons de risques et pour des raisons de simplification dans l’esprit des commerciaux</a:t>
            </a:r>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fr-FR"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b="1" dirty="0">
                <a:effectLst>
                  <a:outerShdw blurRad="38100" dist="38100" dir="2700000" algn="tl">
                    <a:srgbClr val="000000">
                      <a:alpha val="43137"/>
                    </a:srgbClr>
                  </a:outerShdw>
                </a:effectLst>
              </a:rPr>
              <a:t>POUR TOUS </a:t>
            </a:r>
            <a:r>
              <a:rPr lang="fr-FR" dirty="0"/>
              <a:t>: BPCE ne prévoit aucune exclusion relative au secteur d’activité de l’emprunteur. A l’instar de ce que nous pratiquons sur le Crédit Express Pro « classique », nous proposons de maintenir les exclusions/restrictions actuellement notifiées dans le schéma délégataire Pro, à savoir restriction sur secteur Tourisme </a:t>
            </a:r>
            <a:r>
              <a:rPr lang="fr-FR" dirty="0" err="1"/>
              <a:t>Hotel</a:t>
            </a:r>
            <a:r>
              <a:rPr lang="fr-FR" dirty="0"/>
              <a:t> Resto (ressort DCE) et exclusions en EER sur bars, clubs sportifs, …</a:t>
            </a:r>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fr-FR" dirty="0"/>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fr-FR" dirty="0"/>
          </a:p>
          <a:p>
            <a:pPr marL="171450" indent="-171450">
              <a:buFontTx/>
              <a:buChar char="-"/>
            </a:pPr>
            <a:endParaRPr lang="fr-FR" dirty="0"/>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10</a:t>
            </a:fld>
            <a:endParaRPr lang="fr-FR"/>
          </a:p>
        </p:txBody>
      </p:sp>
    </p:spTree>
    <p:extLst>
      <p:ext uri="{BB962C8B-B14F-4D97-AF65-F5344CB8AC3E}">
        <p14:creationId xmlns:p14="http://schemas.microsoft.com/office/powerpoint/2010/main" val="3999722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11</a:t>
            </a:fld>
            <a:endParaRPr lang="fr-FR"/>
          </a:p>
        </p:txBody>
      </p:sp>
    </p:spTree>
    <p:extLst>
      <p:ext uri="{BB962C8B-B14F-4D97-AF65-F5344CB8AC3E}">
        <p14:creationId xmlns:p14="http://schemas.microsoft.com/office/powerpoint/2010/main" val="2337111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12</a:t>
            </a:fld>
            <a:endParaRPr lang="fr-FR"/>
          </a:p>
        </p:txBody>
      </p:sp>
    </p:spTree>
    <p:extLst>
      <p:ext uri="{BB962C8B-B14F-4D97-AF65-F5344CB8AC3E}">
        <p14:creationId xmlns:p14="http://schemas.microsoft.com/office/powerpoint/2010/main" val="824954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13</a:t>
            </a:fld>
            <a:endParaRPr lang="fr-FR"/>
          </a:p>
        </p:txBody>
      </p:sp>
    </p:spTree>
    <p:extLst>
      <p:ext uri="{BB962C8B-B14F-4D97-AF65-F5344CB8AC3E}">
        <p14:creationId xmlns:p14="http://schemas.microsoft.com/office/powerpoint/2010/main" val="1978309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14</a:t>
            </a:fld>
            <a:endParaRPr lang="fr-FR"/>
          </a:p>
        </p:txBody>
      </p:sp>
    </p:spTree>
    <p:extLst>
      <p:ext uri="{BB962C8B-B14F-4D97-AF65-F5344CB8AC3E}">
        <p14:creationId xmlns:p14="http://schemas.microsoft.com/office/powerpoint/2010/main" val="202392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15</a:t>
            </a:fld>
            <a:endParaRPr lang="fr-FR"/>
          </a:p>
        </p:txBody>
      </p:sp>
    </p:spTree>
    <p:extLst>
      <p:ext uri="{BB962C8B-B14F-4D97-AF65-F5344CB8AC3E}">
        <p14:creationId xmlns:p14="http://schemas.microsoft.com/office/powerpoint/2010/main" val="130505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16</a:t>
            </a:fld>
            <a:endParaRPr lang="fr-FR"/>
          </a:p>
        </p:txBody>
      </p:sp>
    </p:spTree>
    <p:extLst>
      <p:ext uri="{BB962C8B-B14F-4D97-AF65-F5344CB8AC3E}">
        <p14:creationId xmlns:p14="http://schemas.microsoft.com/office/powerpoint/2010/main" val="3966294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17</a:t>
            </a:fld>
            <a:endParaRPr lang="fr-FR"/>
          </a:p>
        </p:txBody>
      </p:sp>
    </p:spTree>
    <p:extLst>
      <p:ext uri="{BB962C8B-B14F-4D97-AF65-F5344CB8AC3E}">
        <p14:creationId xmlns:p14="http://schemas.microsoft.com/office/powerpoint/2010/main" val="42505987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18</a:t>
            </a:fld>
            <a:endParaRPr lang="fr-FR"/>
          </a:p>
        </p:txBody>
      </p:sp>
    </p:spTree>
    <p:extLst>
      <p:ext uri="{BB962C8B-B14F-4D97-AF65-F5344CB8AC3E}">
        <p14:creationId xmlns:p14="http://schemas.microsoft.com/office/powerpoint/2010/main" val="968324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19</a:t>
            </a:fld>
            <a:endParaRPr lang="fr-FR"/>
          </a:p>
        </p:txBody>
      </p:sp>
    </p:spTree>
    <p:extLst>
      <p:ext uri="{BB962C8B-B14F-4D97-AF65-F5344CB8AC3E}">
        <p14:creationId xmlns:p14="http://schemas.microsoft.com/office/powerpoint/2010/main" val="3918395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20</a:t>
            </a:fld>
            <a:endParaRPr lang="fr-FR"/>
          </a:p>
        </p:txBody>
      </p:sp>
    </p:spTree>
    <p:extLst>
      <p:ext uri="{BB962C8B-B14F-4D97-AF65-F5344CB8AC3E}">
        <p14:creationId xmlns:p14="http://schemas.microsoft.com/office/powerpoint/2010/main" val="371039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21</a:t>
            </a:fld>
            <a:endParaRPr lang="fr-FR"/>
          </a:p>
        </p:txBody>
      </p:sp>
    </p:spTree>
    <p:extLst>
      <p:ext uri="{BB962C8B-B14F-4D97-AF65-F5344CB8AC3E}">
        <p14:creationId xmlns:p14="http://schemas.microsoft.com/office/powerpoint/2010/main" val="1354514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22</a:t>
            </a:fld>
            <a:endParaRPr lang="fr-FR"/>
          </a:p>
        </p:txBody>
      </p:sp>
    </p:spTree>
    <p:extLst>
      <p:ext uri="{BB962C8B-B14F-4D97-AF65-F5344CB8AC3E}">
        <p14:creationId xmlns:p14="http://schemas.microsoft.com/office/powerpoint/2010/main" val="11914072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23</a:t>
            </a:fld>
            <a:endParaRPr lang="fr-FR"/>
          </a:p>
        </p:txBody>
      </p:sp>
    </p:spTree>
    <p:extLst>
      <p:ext uri="{BB962C8B-B14F-4D97-AF65-F5344CB8AC3E}">
        <p14:creationId xmlns:p14="http://schemas.microsoft.com/office/powerpoint/2010/main" val="111129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24</a:t>
            </a:fld>
            <a:endParaRPr lang="fr-FR"/>
          </a:p>
        </p:txBody>
      </p:sp>
    </p:spTree>
    <p:extLst>
      <p:ext uri="{BB962C8B-B14F-4D97-AF65-F5344CB8AC3E}">
        <p14:creationId xmlns:p14="http://schemas.microsoft.com/office/powerpoint/2010/main" val="38848798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25</a:t>
            </a:fld>
            <a:endParaRPr lang="fr-FR"/>
          </a:p>
        </p:txBody>
      </p:sp>
    </p:spTree>
    <p:extLst>
      <p:ext uri="{BB962C8B-B14F-4D97-AF65-F5344CB8AC3E}">
        <p14:creationId xmlns:p14="http://schemas.microsoft.com/office/powerpoint/2010/main" val="35270258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26</a:t>
            </a:fld>
            <a:endParaRPr lang="fr-FR"/>
          </a:p>
        </p:txBody>
      </p:sp>
    </p:spTree>
    <p:extLst>
      <p:ext uri="{BB962C8B-B14F-4D97-AF65-F5344CB8AC3E}">
        <p14:creationId xmlns:p14="http://schemas.microsoft.com/office/powerpoint/2010/main" val="14043031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27</a:t>
            </a:fld>
            <a:endParaRPr lang="fr-FR"/>
          </a:p>
        </p:txBody>
      </p:sp>
    </p:spTree>
    <p:extLst>
      <p:ext uri="{BB962C8B-B14F-4D97-AF65-F5344CB8AC3E}">
        <p14:creationId xmlns:p14="http://schemas.microsoft.com/office/powerpoint/2010/main" val="6651195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28</a:t>
            </a:fld>
            <a:endParaRPr lang="fr-FR"/>
          </a:p>
        </p:txBody>
      </p:sp>
    </p:spTree>
    <p:extLst>
      <p:ext uri="{BB962C8B-B14F-4D97-AF65-F5344CB8AC3E}">
        <p14:creationId xmlns:p14="http://schemas.microsoft.com/office/powerpoint/2010/main" val="18723724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29</a:t>
            </a:fld>
            <a:endParaRPr lang="fr-FR"/>
          </a:p>
        </p:txBody>
      </p:sp>
    </p:spTree>
    <p:extLst>
      <p:ext uri="{BB962C8B-B14F-4D97-AF65-F5344CB8AC3E}">
        <p14:creationId xmlns:p14="http://schemas.microsoft.com/office/powerpoint/2010/main" val="2421477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30</a:t>
            </a:fld>
            <a:endParaRPr lang="fr-FR"/>
          </a:p>
        </p:txBody>
      </p:sp>
    </p:spTree>
    <p:extLst>
      <p:ext uri="{BB962C8B-B14F-4D97-AF65-F5344CB8AC3E}">
        <p14:creationId xmlns:p14="http://schemas.microsoft.com/office/powerpoint/2010/main" val="34809175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31</a:t>
            </a:fld>
            <a:endParaRPr lang="fr-FR"/>
          </a:p>
        </p:txBody>
      </p:sp>
    </p:spTree>
    <p:extLst>
      <p:ext uri="{BB962C8B-B14F-4D97-AF65-F5344CB8AC3E}">
        <p14:creationId xmlns:p14="http://schemas.microsoft.com/office/powerpoint/2010/main" val="29087969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32</a:t>
            </a:fld>
            <a:endParaRPr lang="fr-FR"/>
          </a:p>
        </p:txBody>
      </p:sp>
    </p:spTree>
    <p:extLst>
      <p:ext uri="{BB962C8B-B14F-4D97-AF65-F5344CB8AC3E}">
        <p14:creationId xmlns:p14="http://schemas.microsoft.com/office/powerpoint/2010/main" val="1599530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8EA46EC-0FFC-4818-A18C-E8FAEC96FACA}" type="slidenum">
              <a:rPr lang="fr-FR" smtClean="0"/>
              <a:t>33</a:t>
            </a:fld>
            <a:endParaRPr lang="fr-FR"/>
          </a:p>
        </p:txBody>
      </p:sp>
    </p:spTree>
    <p:extLst>
      <p:ext uri="{BB962C8B-B14F-4D97-AF65-F5344CB8AC3E}">
        <p14:creationId xmlns:p14="http://schemas.microsoft.com/office/powerpoint/2010/main" val="31334888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5426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9.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14.jpeg"/><Relationship Id="rId4" Type="http://schemas.openxmlformats.org/officeDocument/2006/relationships/image" Target="../media/image13.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a:t>Première partie</a:t>
            </a:r>
          </a:p>
          <a:p>
            <a:pPr lvl="0"/>
            <a:r>
              <a:rPr lang="fr-FR"/>
              <a:t>Deuxième partie</a:t>
            </a:r>
          </a:p>
          <a:p>
            <a:pPr lvl="0"/>
            <a:r>
              <a:rPr lang="fr-FR"/>
              <a:t>Troisième partie</a:t>
            </a:r>
          </a:p>
          <a:p>
            <a:pPr lvl="0"/>
            <a:r>
              <a:rPr lang="fr-FR"/>
              <a:t>Quatrième partie</a:t>
            </a:r>
          </a:p>
          <a:p>
            <a:pPr lvl="0"/>
            <a:endParaRPr lang="fr-FR"/>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Première idée</a:t>
            </a:r>
          </a:p>
          <a:p>
            <a:pPr lvl="0"/>
            <a:r>
              <a:rPr lang="fr-FR"/>
              <a:t>Deuxième idée </a:t>
            </a:r>
          </a:p>
          <a:p>
            <a:pPr lvl="0"/>
            <a:r>
              <a:rPr lang="fr-FR"/>
              <a:t>Troisième idée </a:t>
            </a:r>
          </a:p>
          <a:p>
            <a:pPr lvl="0"/>
            <a:r>
              <a:rPr lang="fr-FR"/>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age de garde Ambitions">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02E8B6D-AD4C-4C0D-B737-51B3C841CA47}"/>
              </a:ext>
            </a:extLst>
          </p:cNvPr>
          <p:cNvPicPr>
            <a:picLocks noChangeAspect="1"/>
          </p:cNvPicPr>
          <p:nvPr userDrawn="1"/>
        </p:nvPicPr>
        <p:blipFill>
          <a:blip r:embed="rId2"/>
          <a:stretch>
            <a:fillRect/>
          </a:stretch>
        </p:blipFill>
        <p:spPr>
          <a:xfrm>
            <a:off x="496299" y="253474"/>
            <a:ext cx="5711844" cy="2389145"/>
          </a:xfrm>
          <a:prstGeom prst="rect">
            <a:avLst/>
          </a:prstGeom>
        </p:spPr>
      </p:pic>
      <p:sp>
        <p:nvSpPr>
          <p:cNvPr id="15" name="Espace réservé du texte 12">
            <a:extLst>
              <a:ext uri="{FF2B5EF4-FFF2-40B4-BE49-F238E27FC236}">
                <a16:creationId xmlns:a16="http://schemas.microsoft.com/office/drawing/2014/main" id="{FCE8692A-F9B6-45BC-88E8-14CEB965CE6C}"/>
              </a:ext>
            </a:extLst>
          </p:cNvPr>
          <p:cNvSpPr>
            <a:spLocks noGrp="1" noChangeAspect="1"/>
          </p:cNvSpPr>
          <p:nvPr>
            <p:ph type="body" sz="quarter" idx="14" hasCustomPrompt="1"/>
          </p:nvPr>
        </p:nvSpPr>
        <p:spPr>
          <a:xfrm>
            <a:off x="4375712" y="267337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16" name="Titre 1">
            <a:extLst>
              <a:ext uri="{FF2B5EF4-FFF2-40B4-BE49-F238E27FC236}">
                <a16:creationId xmlns:a16="http://schemas.microsoft.com/office/drawing/2014/main" id="{D09214EB-6DA5-4BAC-BB80-9F21CE89D432}"/>
              </a:ext>
            </a:extLst>
          </p:cNvPr>
          <p:cNvSpPr>
            <a:spLocks noGrp="1"/>
          </p:cNvSpPr>
          <p:nvPr>
            <p:ph type="ctrTitle"/>
          </p:nvPr>
        </p:nvSpPr>
        <p:spPr>
          <a:xfrm>
            <a:off x="4719934" y="2694041"/>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17" name="Sous-titre 2">
            <a:extLst>
              <a:ext uri="{FF2B5EF4-FFF2-40B4-BE49-F238E27FC236}">
                <a16:creationId xmlns:a16="http://schemas.microsoft.com/office/drawing/2014/main" id="{5DD27775-1622-4BE0-84E4-076D877B069D}"/>
              </a:ext>
            </a:extLst>
          </p:cNvPr>
          <p:cNvSpPr>
            <a:spLocks noGrp="1"/>
          </p:cNvSpPr>
          <p:nvPr>
            <p:ph type="subTitle" idx="1"/>
          </p:nvPr>
        </p:nvSpPr>
        <p:spPr>
          <a:xfrm>
            <a:off x="4719934" y="4599868"/>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18" name="Espace réservé de la date 3">
            <a:extLst>
              <a:ext uri="{FF2B5EF4-FFF2-40B4-BE49-F238E27FC236}">
                <a16:creationId xmlns:a16="http://schemas.microsoft.com/office/drawing/2014/main" id="{59562A5E-7194-493C-94B7-039D2B7C4CBD}"/>
              </a:ext>
            </a:extLst>
          </p:cNvPr>
          <p:cNvSpPr>
            <a:spLocks noGrp="1"/>
          </p:cNvSpPr>
          <p:nvPr>
            <p:ph type="dt" sz="half" idx="10"/>
          </p:nvPr>
        </p:nvSpPr>
        <p:spPr>
          <a:xfrm>
            <a:off x="4719934" y="5605696"/>
            <a:ext cx="2520000" cy="540000"/>
          </a:xfrm>
          <a:prstGeom prst="rect">
            <a:avLst/>
          </a:prstGeom>
        </p:spPr>
        <p:txBody>
          <a:bodyPr/>
          <a:lstStyle>
            <a:lvl1pPr>
              <a:defRPr sz="2300" b="1">
                <a:solidFill>
                  <a:schemeClr val="tx1"/>
                </a:solidFill>
              </a:defRPr>
            </a:lvl1pPr>
          </a:lstStyle>
          <a:p>
            <a:fld id="{DB350AE3-29B6-4386-B026-0A546C7293A4}" type="datetime4">
              <a:rPr lang="fr-FR" smtClean="0"/>
              <a:t>30 mars 2023</a:t>
            </a:fld>
            <a:endParaRPr lang="fr-FR"/>
          </a:p>
        </p:txBody>
      </p:sp>
      <p:pic>
        <p:nvPicPr>
          <p:cNvPr id="3" name="Image 2" descr="Une image contenant texte, signe&#10;&#10;Description générée automatiquement">
            <a:extLst>
              <a:ext uri="{FF2B5EF4-FFF2-40B4-BE49-F238E27FC236}">
                <a16:creationId xmlns:a16="http://schemas.microsoft.com/office/drawing/2014/main" id="{99434CAB-2E72-4EAF-8A0D-07400C250E83}"/>
              </a:ext>
            </a:extLst>
          </p:cNvPr>
          <p:cNvPicPr>
            <a:picLocks noChangeAspect="1"/>
          </p:cNvPicPr>
          <p:nvPr userDrawn="1"/>
        </p:nvPicPr>
        <p:blipFill>
          <a:blip r:embed="rId3"/>
          <a:stretch>
            <a:fillRect/>
          </a:stretch>
        </p:blipFill>
        <p:spPr>
          <a:xfrm>
            <a:off x="371471" y="5367908"/>
            <a:ext cx="2624819" cy="862641"/>
          </a:xfrm>
          <a:prstGeom prst="rect">
            <a:avLst/>
          </a:prstGeom>
        </p:spPr>
      </p:pic>
    </p:spTree>
    <p:extLst>
      <p:ext uri="{BB962C8B-B14F-4D97-AF65-F5344CB8AC3E}">
        <p14:creationId xmlns:p14="http://schemas.microsoft.com/office/powerpoint/2010/main" val="1200994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8" name="Image 27">
            <a:extLst>
              <a:ext uri="{FF2B5EF4-FFF2-40B4-BE49-F238E27FC236}">
                <a16:creationId xmlns:a16="http://schemas.microsoft.com/office/drawing/2014/main" id="{286A5727-7035-4CCC-B80A-FA4136BACC0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16200000">
            <a:off x="9505746" y="765094"/>
            <a:ext cx="2400299" cy="1961849"/>
          </a:xfrm>
          <a:prstGeom prst="rect">
            <a:avLst/>
          </a:prstGeom>
        </p:spPr>
      </p:pic>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a:xfrm>
            <a:off x="7410945" y="6407880"/>
            <a:ext cx="1440000" cy="252000"/>
          </a:xfrm>
          <a:prstGeom prst="rect">
            <a:avLst/>
          </a:prstGeom>
        </p:spPr>
        <p:txBody>
          <a:bodyPr/>
          <a:lstStyle/>
          <a:p>
            <a:fld id="{E6F018A5-85D1-4064-B0AD-3926A1177DF6}" type="datetime4">
              <a:rPr lang="fr-FR" smtClean="0"/>
              <a:t>30 mars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pic>
        <p:nvPicPr>
          <p:cNvPr id="25" name="Image 2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785092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AA7E1279-586B-4661-A07E-59E7DF9BEAC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16200000">
            <a:off x="9505746" y="765094"/>
            <a:ext cx="2400299" cy="1961849"/>
          </a:xfrm>
          <a:prstGeom prst="rect">
            <a:avLst/>
          </a:prstGeom>
        </p:spPr>
      </p:pic>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a:xfrm>
            <a:off x="7410945" y="6407880"/>
            <a:ext cx="1440000" cy="252000"/>
          </a:xfrm>
          <a:prstGeom prst="rect">
            <a:avLst/>
          </a:prstGeom>
        </p:spPr>
        <p:txBody>
          <a:bodyPr/>
          <a:lstStyle/>
          <a:p>
            <a:fld id="{4B19E2FB-B350-4985-8A70-7A7E3BA7E98A}" type="datetime4">
              <a:rPr lang="fr-FR" smtClean="0"/>
              <a:t>30 mars 2023</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pic>
        <p:nvPicPr>
          <p:cNvPr id="9" name="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3006877120"/>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409D93C2-F6EC-43F9-8D17-1214F835F46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16200000">
            <a:off x="9496221" y="755569"/>
            <a:ext cx="2400299" cy="1961849"/>
          </a:xfrm>
          <a:prstGeom prst="rect">
            <a:avLst/>
          </a:prstGeom>
        </p:spPr>
      </p:pic>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a:xfrm>
            <a:off x="7410945" y="6407880"/>
            <a:ext cx="1440000" cy="252000"/>
          </a:xfrm>
          <a:prstGeom prst="rect">
            <a:avLst/>
          </a:prstGeom>
        </p:spPr>
        <p:txBody>
          <a:bodyPr/>
          <a:lstStyle/>
          <a:p>
            <a:fld id="{B8A66726-2892-477F-A1EE-14DCEF1B7188}" type="datetime4">
              <a:rPr lang="fr-FR" smtClean="0"/>
              <a:t>30 mars 2023</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pic>
        <p:nvPicPr>
          <p:cNvPr id="6" name="Imag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578089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322FC784-F728-472B-B3D8-D619606893F0}" type="datetime4">
              <a:rPr lang="fr-FR" smtClean="0"/>
              <a:t>30 mars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lvl1pPr>
              <a:defRPr/>
            </a:lvl1p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131209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973BF550-35A2-4900-A77E-8403C8B6D509}" type="datetime4">
              <a:rPr lang="fr-FR" smtClean="0"/>
              <a:t>30 mars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19105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66AF9F3A-6419-45A1-BBAF-E26D3B665A19}" type="datetime4">
              <a:rPr lang="fr-FR" smtClean="0"/>
              <a:t>30 mars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185796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F58E8A10-65BF-4F33-B234-1FEC0F6AAC10}" type="datetime4">
              <a:rPr lang="fr-FR" smtClean="0"/>
              <a:t>30 mars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972703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6E44E043-3B10-4E97-BAD4-2F5CEF8C1B3C}" type="datetime4">
              <a:rPr lang="fr-FR" smtClean="0"/>
              <a:t>30 mars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007592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0B7ED774-1FCF-4974-8904-50CF3906F1D7}" type="datetime4">
              <a:rPr lang="fr-FR" smtClean="0"/>
              <a:t>30 mars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1265963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570EA844-F0EB-4CED-A11B-7177DE06BF99}" type="datetime4">
              <a:rPr lang="fr-FR" smtClean="0"/>
              <a:t>30 mars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5203155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6C398FC0-143E-47DF-A67B-13F29D66C0B4}" type="datetime4">
              <a:rPr lang="fr-FR" smtClean="0"/>
              <a:t>30 mars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74155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1A4F3B96-6CD4-4648-A64C-1BAA554CFDD7}" type="datetime4">
              <a:rPr lang="fr-FR" smtClean="0"/>
              <a:t>30 mars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501838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8777547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2735071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image" Target="../media/image4.pn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image" Target="../media/image3.jpeg"/><Relationship Id="rId2" Type="http://schemas.openxmlformats.org/officeDocument/2006/relationships/slideLayout" Target="../slideLayouts/slideLayout9.xml"/><Relationship Id="rId16" Type="http://schemas.openxmlformats.org/officeDocument/2006/relationships/theme" Target="../theme/theme2.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19" Type="http://schemas.openxmlformats.org/officeDocument/2006/relationships/image" Target="../media/image5.jpeg"/><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8CAFB180-39F1-4601-8F4A-019B80244B17}"/>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a:stretch/>
        </p:blipFill>
        <p:spPr>
          <a:xfrm rot="16200000">
            <a:off x="10010927" y="219225"/>
            <a:ext cx="2400299" cy="1961849"/>
          </a:xfrm>
          <a:prstGeom prst="rect">
            <a:avLst/>
          </a:prstGeom>
        </p:spPr>
      </p:pic>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
        <p:nvSpPr>
          <p:cNvPr id="14" name="Espace réservé du pied de page 4">
            <a:extLst>
              <a:ext uri="{FF2B5EF4-FFF2-40B4-BE49-F238E27FC236}">
                <a16:creationId xmlns:a16="http://schemas.microsoft.com/office/drawing/2014/main" id="{E72FDF03-BBE1-452C-BF95-1DA8C119FF76}"/>
              </a:ext>
            </a:extLst>
          </p:cNvPr>
          <p:cNvSpPr>
            <a:spLocks noGrp="1"/>
          </p:cNvSpPr>
          <p:nvPr>
            <p:ph type="ftr" sz="quarter" idx="11"/>
          </p:nvPr>
        </p:nvSpPr>
        <p:spPr>
          <a:xfrm>
            <a:off x="632384" y="6468977"/>
            <a:ext cx="4138024" cy="252000"/>
          </a:xfrm>
          <a:prstGeom prst="rect">
            <a:avLst/>
          </a:prstGeom>
        </p:spPr>
        <p:txBody>
          <a:bodyPr/>
          <a:lstStyle>
            <a:lvl1pPr>
              <a:defRPr sz="900"/>
            </a:lvl1pPr>
          </a:lstStyle>
          <a:p>
            <a:r>
              <a:rPr lang="fr-FR"/>
              <a:t>Conquête des Professionnels de Santé – Présentation Comité des Prix</a:t>
            </a:r>
          </a:p>
        </p:txBody>
      </p:sp>
    </p:spTree>
    <p:extLst>
      <p:ext uri="{BB962C8B-B14F-4D97-AF65-F5344CB8AC3E}">
        <p14:creationId xmlns:p14="http://schemas.microsoft.com/office/powerpoint/2010/main" val="194073429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hf hdr="0" dt="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1.png"/><Relationship Id="rId7" Type="http://schemas.openxmlformats.org/officeDocument/2006/relationships/diagramQuickStyle" Target="../diagrams/quickStyle1.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2.png"/><Relationship Id="rId4" Type="http://schemas.microsoft.com/office/2007/relationships/hdphoto" Target="../media/hdphoto2.wdp"/><Relationship Id="rId9" Type="http://schemas.microsoft.com/office/2007/relationships/diagramDrawing" Target="../diagrams/drawing1.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3.png"/><Relationship Id="rId7" Type="http://schemas.openxmlformats.org/officeDocument/2006/relationships/diagramQuickStyle" Target="../diagrams/quickStyle2.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Layout" Target="../diagrams/layout2.xml"/><Relationship Id="rId5" Type="http://schemas.openxmlformats.org/officeDocument/2006/relationships/diagramData" Target="../diagrams/data2.xml"/><Relationship Id="rId4" Type="http://schemas.microsoft.com/office/2007/relationships/hdphoto" Target="../media/hdphoto3.wdp"/><Relationship Id="rId9" Type="http://schemas.microsoft.com/office/2007/relationships/diagramDrawing" Target="../diagrams/drawing2.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4.png"/><Relationship Id="rId7" Type="http://schemas.openxmlformats.org/officeDocument/2006/relationships/diagramQuickStyle" Target="../diagrams/quickStyle3.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Layout" Target="../diagrams/layout3.xml"/><Relationship Id="rId5" Type="http://schemas.openxmlformats.org/officeDocument/2006/relationships/diagramData" Target="../diagrams/data3.xml"/><Relationship Id="rId4" Type="http://schemas.microsoft.com/office/2007/relationships/hdphoto" Target="../media/hdphoto4.wdp"/><Relationship Id="rId9" Type="http://schemas.microsoft.com/office/2007/relationships/diagramDrawing" Target="../diagrams/drawing3.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5.png"/><Relationship Id="rId7" Type="http://schemas.openxmlformats.org/officeDocument/2006/relationships/diagramQuickStyle" Target="../diagrams/quickStyle4.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22.png"/><Relationship Id="rId4" Type="http://schemas.microsoft.com/office/2007/relationships/hdphoto" Target="../media/hdphoto5.wdp"/><Relationship Id="rId9" Type="http://schemas.microsoft.com/office/2007/relationships/diagramDrawing" Target="../diagrams/drawing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7.jpeg"/><Relationship Id="rId7" Type="http://schemas.openxmlformats.org/officeDocument/2006/relationships/diagramColors" Target="../diagrams/colors5.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microsoft.com/office/2007/relationships/hdphoto" Target="../media/hdphoto3.wdp"/></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microsoft.com/office/2007/relationships/hdphoto" Target="../media/hdphoto4.wdp"/></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microsoft.com/office/2007/relationships/hdphoto" Target="../media/hdphoto5.wdp"/></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microsoft.com/office/2007/relationships/hdphoto" Target="../media/hdphoto5.wdp"/></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microsoft.com/office/2007/relationships/hdphoto" Target="../media/hdphoto5.wdp"/></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microsoft.com/office/2007/relationships/hdphoto" Target="../media/hdphoto5.wdp"/></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a:t>Support de mise en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Mars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cap="all"/>
              <a:t>Crédits Express Pros </a:t>
            </a:r>
            <a:r>
              <a:rPr lang="fr-FR" cap="all">
                <a:solidFill>
                  <a:srgbClr val="006600"/>
                </a:solidFill>
              </a:rPr>
              <a:t>Verts</a:t>
            </a:r>
          </a:p>
        </p:txBody>
      </p:sp>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
                <a:srgbClr val="006600"/>
              </a:buClr>
              <a:buFont typeface="+mj-lt"/>
              <a:buAutoNum type="arabicPeriod"/>
            </a:pPr>
            <a:r>
              <a:rPr lang="fr-FR" b="1"/>
              <a:t>Contexte &amp; présentation de la gamme des Crédits Express Pros </a:t>
            </a:r>
            <a:r>
              <a:rPr lang="fr-FR" b="1">
                <a:solidFill>
                  <a:srgbClr val="006600"/>
                </a:solidFill>
              </a:rPr>
              <a:t>Verts</a:t>
            </a:r>
          </a:p>
          <a:p>
            <a:pPr>
              <a:buClr>
                <a:srgbClr val="006600"/>
              </a:buClr>
            </a:pPr>
            <a:r>
              <a:rPr lang="fr-FR"/>
              <a:t>Principales caractéristiques de la gamme des Crédits Express Pros </a:t>
            </a:r>
            <a:r>
              <a:rPr lang="fr-FR">
                <a:solidFill>
                  <a:srgbClr val="006600"/>
                </a:solidFill>
              </a:rPr>
              <a:t>Verts</a:t>
            </a:r>
          </a:p>
          <a:p>
            <a:pPr>
              <a:buClr>
                <a:srgbClr val="006600"/>
              </a:buClr>
            </a:pPr>
            <a:r>
              <a:rPr lang="fr-FR"/>
              <a:t>Conditions d’éligibilité à la gamme des Crédits Express Pros </a:t>
            </a:r>
            <a:r>
              <a:rPr lang="fr-FR">
                <a:solidFill>
                  <a:srgbClr val="006600"/>
                </a:solidFill>
              </a:rPr>
              <a:t>Verts</a:t>
            </a:r>
          </a:p>
          <a:p>
            <a:pPr>
              <a:buClr>
                <a:srgbClr val="006600"/>
              </a:buClr>
            </a:pPr>
            <a:r>
              <a:rPr lang="fr-FR"/>
              <a:t>Pièces justificatives à produire</a:t>
            </a:r>
          </a:p>
          <a:p>
            <a:pPr>
              <a:buClr>
                <a:srgbClr val="006600"/>
              </a:buClr>
            </a:pPr>
            <a:r>
              <a:rPr lang="fr-FR"/>
              <a:t>Objets</a:t>
            </a:r>
            <a:r>
              <a:rPr lang="fr-FR">
                <a:solidFill>
                  <a:srgbClr val="006600"/>
                </a:solidFill>
              </a:rPr>
              <a:t> verts </a:t>
            </a:r>
            <a:r>
              <a:rPr lang="fr-FR"/>
              <a:t>finançables avec nos Crédits Express Pros </a:t>
            </a:r>
            <a:r>
              <a:rPr lang="fr-FR">
                <a:solidFill>
                  <a:srgbClr val="006600"/>
                </a:solidFill>
              </a:rPr>
              <a:t>Verts</a:t>
            </a:r>
          </a:p>
          <a:p>
            <a:pPr>
              <a:buClr>
                <a:srgbClr val="006600"/>
              </a:buClr>
            </a:pPr>
            <a:endParaRPr lang="fr-FR">
              <a:solidFill>
                <a:srgbClr val="006600"/>
              </a:solidFill>
            </a:endParaRPr>
          </a:p>
          <a:p>
            <a:pPr>
              <a:buClr>
                <a:srgbClr val="006600"/>
              </a:buClr>
            </a:pPr>
            <a:r>
              <a:rPr lang="fr-FR"/>
              <a:t>Annexes : liste des principaux investissements </a:t>
            </a:r>
            <a:r>
              <a:rPr lang="fr-FR">
                <a:solidFill>
                  <a:srgbClr val="006600"/>
                </a:solidFill>
              </a:rPr>
              <a:t>verts</a:t>
            </a:r>
          </a:p>
          <a:p>
            <a:endParaRPr lang="fr-FR" b="1">
              <a:solidFill>
                <a:srgbClr val="006600"/>
              </a:solidFill>
            </a:endParaRPr>
          </a:p>
          <a:p>
            <a:endParaRPr lang="fr-FR" b="1"/>
          </a:p>
        </p:txBody>
      </p:sp>
      <p:sp>
        <p:nvSpPr>
          <p:cNvPr id="3" name="Rectangle 2">
            <a:extLst>
              <a:ext uri="{FF2B5EF4-FFF2-40B4-BE49-F238E27FC236}">
                <a16:creationId xmlns:a16="http://schemas.microsoft.com/office/drawing/2014/main" id="{9ADF4C20-1357-438A-BEE4-082974747E7E}"/>
              </a:ext>
            </a:extLst>
          </p:cNvPr>
          <p:cNvSpPr/>
          <p:nvPr/>
        </p:nvSpPr>
        <p:spPr>
          <a:xfrm>
            <a:off x="3483429" y="1752925"/>
            <a:ext cx="7994468" cy="702891"/>
          </a:xfrm>
          <a:prstGeom prst="rect">
            <a:avLst/>
          </a:prstGeom>
          <a:noFill/>
          <a:ln w="28575">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 name="Connecteur droit 4">
            <a:extLst>
              <a:ext uri="{FF2B5EF4-FFF2-40B4-BE49-F238E27FC236}">
                <a16:creationId xmlns:a16="http://schemas.microsoft.com/office/drawing/2014/main" id="{03DE930D-C6C2-46D8-9FBF-C1595D0DE730}"/>
              </a:ext>
            </a:extLst>
          </p:cNvPr>
          <p:cNvCxnSpPr/>
          <p:nvPr/>
        </p:nvCxnSpPr>
        <p:spPr>
          <a:xfrm>
            <a:off x="3716163" y="4685207"/>
            <a:ext cx="7620201" cy="0"/>
          </a:xfrm>
          <a:prstGeom prst="line">
            <a:avLst/>
          </a:prstGeom>
          <a:ln>
            <a:solidFill>
              <a:srgbClr val="0066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223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Contexte et présentation de la gamme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1</a:t>
            </a:r>
          </a:p>
        </p:txBody>
      </p:sp>
      <p:sp>
        <p:nvSpPr>
          <p:cNvPr id="16" name="Espace réservé du contenu 5">
            <a:extLst>
              <a:ext uri="{FF2B5EF4-FFF2-40B4-BE49-F238E27FC236}">
                <a16:creationId xmlns:a16="http://schemas.microsoft.com/office/drawing/2014/main" id="{F0E6F0E2-60E8-4B9F-A92B-7053201AA1A4}"/>
              </a:ext>
            </a:extLst>
          </p:cNvPr>
          <p:cNvSpPr txBox="1">
            <a:spLocks/>
          </p:cNvSpPr>
          <p:nvPr/>
        </p:nvSpPr>
        <p:spPr>
          <a:xfrm>
            <a:off x="695324" y="1184147"/>
            <a:ext cx="10720536" cy="2244853"/>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1595" marR="109855" algn="just">
              <a:spcAft>
                <a:spcPts val="0"/>
              </a:spcAft>
            </a:pPr>
            <a:r>
              <a:rPr lang="fr-FR" sz="1600">
                <a:solidFill>
                  <a:schemeClr val="tx1">
                    <a:lumMod val="75000"/>
                    <a:lumOff val="25000"/>
                  </a:schemeClr>
                </a:solidFill>
                <a:latin typeface="Calibri" panose="020F0502020204030204" pitchFamily="34" charset="0"/>
                <a:ea typeface="Times New Roman" panose="02020603050405020304" pitchFamily="18" charset="0"/>
              </a:rPr>
              <a:t>Le produit « Crédit Express Pro » est un crédit destiné au Marché des Professionnels des Caisses d’Epargne et qui a reçu l’agrément du CAPG depuis le 01/06/2006. </a:t>
            </a:r>
            <a:endParaRPr lang="fr-FR" sz="1600">
              <a:solidFill>
                <a:schemeClr val="tx1">
                  <a:lumMod val="75000"/>
                  <a:lumOff val="25000"/>
                </a:schemeClr>
              </a:solidFill>
              <a:latin typeface="Arial" panose="020B0604020202020204" pitchFamily="34" charset="0"/>
              <a:ea typeface="Times New Roman" panose="02020603050405020304" pitchFamily="18" charset="0"/>
            </a:endParaRPr>
          </a:p>
          <a:p>
            <a:pPr marL="61595" marR="109855" algn="just">
              <a:spcAft>
                <a:spcPts val="0"/>
              </a:spcAft>
            </a:pPr>
            <a:r>
              <a:rPr lang="fr-FR" sz="1600">
                <a:solidFill>
                  <a:schemeClr val="tx1">
                    <a:lumMod val="75000"/>
                    <a:lumOff val="25000"/>
                  </a:schemeClr>
                </a:solidFill>
                <a:latin typeface="Calibri" panose="020F0502020204030204" pitchFamily="34" charset="0"/>
                <a:ea typeface="Times New Roman" panose="02020603050405020304" pitchFamily="18" charset="0"/>
              </a:rPr>
              <a:t>Il vise, pour des investissements corporels de petits montants et pour des professionnels sains, à accélérer la rapidité de décision et la simplification des garanties, l’octroi se faisant en dehors des critères du schéma délégataire. Il est aujourd’hui bien connu et largement utilisé par l’ensemble de nos collaborateurs, faisant de cette offre un incontournable de l’activité des Conseillers Pros.</a:t>
            </a:r>
            <a:endParaRPr lang="fr-FR" sz="1600">
              <a:solidFill>
                <a:schemeClr val="tx1">
                  <a:lumMod val="75000"/>
                  <a:lumOff val="25000"/>
                </a:schemeClr>
              </a:solidFill>
              <a:latin typeface="Arial" panose="020B0604020202020204" pitchFamily="34" charset="0"/>
              <a:ea typeface="Times New Roman" panose="02020603050405020304" pitchFamily="18" charset="0"/>
            </a:endParaRPr>
          </a:p>
          <a:p>
            <a:pPr marL="61595" marR="109855" algn="just">
              <a:spcAft>
                <a:spcPts val="0"/>
              </a:spcAft>
            </a:pPr>
            <a:r>
              <a:rPr lang="fr-FR" sz="1600">
                <a:solidFill>
                  <a:schemeClr val="tx1">
                    <a:lumMod val="75000"/>
                    <a:lumOff val="25000"/>
                  </a:schemeClr>
                </a:solidFill>
                <a:latin typeface="Calibri" panose="020F0502020204030204" pitchFamily="34" charset="0"/>
                <a:ea typeface="Times New Roman" panose="02020603050405020304" pitchFamily="18" charset="0"/>
              </a:rPr>
              <a:t>En parallèle, l’évolution des attentes et comportements de nos clients nous impose d’accélérer sur les marchés de la </a:t>
            </a:r>
            <a:r>
              <a:rPr lang="fr-FR" sz="1600">
                <a:solidFill>
                  <a:srgbClr val="006600"/>
                </a:solidFill>
                <a:latin typeface="Calibri" panose="020F0502020204030204" pitchFamily="34" charset="0"/>
                <a:ea typeface="Times New Roman" panose="02020603050405020304" pitchFamily="18" charset="0"/>
              </a:rPr>
              <a:t>croissance verte</a:t>
            </a:r>
            <a:r>
              <a:rPr lang="fr-FR" sz="1600">
                <a:solidFill>
                  <a:schemeClr val="tx1">
                    <a:lumMod val="75000"/>
                    <a:lumOff val="25000"/>
                  </a:schemeClr>
                </a:solidFill>
                <a:latin typeface="Calibri" panose="020F0502020204030204" pitchFamily="34" charset="0"/>
                <a:ea typeface="Times New Roman" panose="02020603050405020304" pitchFamily="18" charset="0"/>
              </a:rPr>
              <a:t>. Aussi, après la mise en marché en février 2022 de la gamme des </a:t>
            </a:r>
            <a:r>
              <a:rPr lang="fr-FR" sz="1600">
                <a:solidFill>
                  <a:srgbClr val="006600"/>
                </a:solidFill>
                <a:latin typeface="Calibri" panose="020F0502020204030204" pitchFamily="34" charset="0"/>
                <a:ea typeface="Times New Roman" panose="02020603050405020304" pitchFamily="18" charset="0"/>
              </a:rPr>
              <a:t>Prêts Verts </a:t>
            </a:r>
            <a:r>
              <a:rPr lang="fr-FR" sz="1600">
                <a:solidFill>
                  <a:schemeClr val="tx1">
                    <a:lumMod val="75000"/>
                    <a:lumOff val="25000"/>
                  </a:schemeClr>
                </a:solidFill>
                <a:latin typeface="Calibri" panose="020F0502020204030204" pitchFamily="34" charset="0"/>
                <a:ea typeface="Times New Roman" panose="02020603050405020304" pitchFamily="18" charset="0"/>
              </a:rPr>
              <a:t>en CEGEE, l’idée de bénéficier de la même rapidité d’octroi pour nos nouveaux prêts </a:t>
            </a:r>
            <a:r>
              <a:rPr lang="fr-FR" sz="1600">
                <a:solidFill>
                  <a:srgbClr val="006600"/>
                </a:solidFill>
                <a:latin typeface="Calibri" panose="020F0502020204030204" pitchFamily="34" charset="0"/>
                <a:ea typeface="Times New Roman" panose="02020603050405020304" pitchFamily="18" charset="0"/>
              </a:rPr>
              <a:t>verts</a:t>
            </a:r>
            <a:r>
              <a:rPr lang="fr-FR" sz="1600">
                <a:solidFill>
                  <a:schemeClr val="tx1">
                    <a:lumMod val="75000"/>
                    <a:lumOff val="25000"/>
                  </a:schemeClr>
                </a:solidFill>
                <a:latin typeface="Calibri" panose="020F0502020204030204" pitchFamily="34" charset="0"/>
                <a:ea typeface="Times New Roman" panose="02020603050405020304" pitchFamily="18" charset="0"/>
              </a:rPr>
              <a:t> s’est donc imposée comme une évidence</a:t>
            </a:r>
            <a:endParaRPr kumimoji="0" lang="fr-FR" sz="1600" b="1" i="0" u="none" strike="noStrike" kern="1200" cap="none" spc="0" normalizeH="0" baseline="0" noProof="0">
              <a:ln>
                <a:noFill/>
              </a:ln>
              <a:solidFill>
                <a:schemeClr val="tx1">
                  <a:lumMod val="75000"/>
                  <a:lumOff val="25000"/>
                </a:scheme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600" b="1" i="0" u="none" strike="noStrike" kern="1200" cap="none" spc="0" normalizeH="0" baseline="0" noProof="0">
              <a:ln>
                <a:noFill/>
              </a:ln>
              <a:solidFill>
                <a:schemeClr val="tx1">
                  <a:lumMod val="75000"/>
                  <a:lumOff val="25000"/>
                </a:scheme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600" b="1" i="0" u="none" strike="noStrike" kern="1200" cap="none" spc="0" normalizeH="0" baseline="0" noProof="0">
              <a:ln>
                <a:noFill/>
              </a:ln>
              <a:solidFill>
                <a:schemeClr val="tx1">
                  <a:lumMod val="75000"/>
                  <a:lumOff val="25000"/>
                </a:schemeClr>
              </a:solidFill>
              <a:effectLst/>
              <a:uLnTx/>
              <a:uFillTx/>
              <a:latin typeface="Arial" panose="020B0604020202020204"/>
              <a:ea typeface="+mn-ea"/>
              <a:cs typeface="+mn-cs"/>
            </a:endParaRPr>
          </a:p>
          <a:p>
            <a:pPr marL="448722" marR="0" lvl="1" indent="0" algn="l" defTabSz="914400" rtl="0" eaLnBrk="1" fontAlgn="auto" latinLnBrk="0" hangingPunct="1">
              <a:lnSpc>
                <a:spcPct val="100000"/>
              </a:lnSpc>
              <a:spcBef>
                <a:spcPts val="1300"/>
              </a:spcBef>
              <a:spcAft>
                <a:spcPts val="0"/>
              </a:spcAft>
              <a:buClr>
                <a:srgbClr val="D7000F"/>
              </a:buClr>
              <a:buSzTx/>
              <a:buFont typeface="Wingdings 2" panose="05020102010507070707" pitchFamily="18" charset="2"/>
              <a:buNone/>
              <a:tabLst/>
              <a:defRPr/>
            </a:pPr>
            <a:endParaRPr kumimoji="0" lang="fr-FR" sz="1100" b="0" i="0" u="none" strike="noStrike" kern="1200" cap="none" spc="0" normalizeH="0" baseline="0" noProof="0">
              <a:ln>
                <a:noFill/>
              </a:ln>
              <a:solidFill>
                <a:schemeClr val="tx1">
                  <a:lumMod val="75000"/>
                  <a:lumOff val="25000"/>
                </a:schemeClr>
              </a:solidFill>
              <a:effectLst/>
              <a:uLnTx/>
              <a:uFillTx/>
              <a:latin typeface="Arial" panose="020B0604020202020204"/>
              <a:ea typeface="+mn-ea"/>
              <a:cs typeface="+mn-cs"/>
            </a:endParaRPr>
          </a:p>
        </p:txBody>
      </p:sp>
      <p:sp>
        <p:nvSpPr>
          <p:cNvPr id="18" name="ZoneTexte 17">
            <a:extLst>
              <a:ext uri="{FF2B5EF4-FFF2-40B4-BE49-F238E27FC236}">
                <a16:creationId xmlns:a16="http://schemas.microsoft.com/office/drawing/2014/main" id="{ABA7422C-08FE-46E6-AD07-C7C8C674C1AF}"/>
              </a:ext>
            </a:extLst>
          </p:cNvPr>
          <p:cNvSpPr txBox="1"/>
          <p:nvPr/>
        </p:nvSpPr>
        <p:spPr>
          <a:xfrm>
            <a:off x="780004" y="3452561"/>
            <a:ext cx="10551175" cy="523220"/>
          </a:xfrm>
          <a:prstGeom prst="rect">
            <a:avLst/>
          </a:prstGeom>
          <a:noFill/>
          <a:ln w="38100" cap="flat" cmpd="sng" algn="ctr">
            <a:solidFill>
              <a:srgbClr val="006600"/>
            </a:solidFill>
            <a:prstDash val="solid"/>
            <a:miter lim="800000"/>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C30F0F"/>
                </a:solidFill>
                <a:effectLst/>
                <a:uLnTx/>
                <a:uFillTx/>
                <a:latin typeface="Arial" panose="020B0604020202020204"/>
                <a:ea typeface="+mn-ea"/>
                <a:cs typeface="+mn-cs"/>
              </a:rPr>
              <a:t>« Ecureuil Crédit Express » </a:t>
            </a:r>
            <a:r>
              <a:rPr kumimoji="0" lang="fr-FR" sz="1400" b="1" i="0" u="none" strike="noStrike" kern="0" cap="none" spc="0" normalizeH="0" baseline="0" noProof="0">
                <a:ln>
                  <a:noFill/>
                </a:ln>
                <a:solidFill>
                  <a:srgbClr val="3E454A"/>
                </a:solidFill>
                <a:effectLst/>
                <a:uLnTx/>
                <a:uFillTx/>
                <a:latin typeface="Arial" panose="020B0604020202020204"/>
                <a:ea typeface="+mn-ea"/>
                <a:cs typeface="+mn-cs"/>
              </a:rPr>
              <a:t>est devenu un incontournable de l’activité des Conseillers Pros.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3E454A"/>
                </a:solidFill>
                <a:effectLst/>
                <a:uLnTx/>
                <a:uFillTx/>
                <a:latin typeface="Arial" panose="020B0604020202020204"/>
                <a:ea typeface="+mn-ea"/>
                <a:cs typeface="+mn-cs"/>
              </a:rPr>
              <a:t>Ne pas pouvoir bénéficier de la même rapidité d’octroi avec les nouveaux </a:t>
            </a:r>
            <a:r>
              <a:rPr kumimoji="0" lang="fr-FR" sz="1400" b="1" i="0" u="none" strike="noStrike" kern="0" cap="none" spc="0" normalizeH="0" baseline="0" noProof="0">
                <a:ln>
                  <a:noFill/>
                </a:ln>
                <a:solidFill>
                  <a:srgbClr val="006600"/>
                </a:solidFill>
                <a:effectLst/>
                <a:uLnTx/>
                <a:uFillTx/>
                <a:latin typeface="Arial" panose="020B0604020202020204"/>
                <a:ea typeface="+mn-ea"/>
                <a:cs typeface="+mn-cs"/>
              </a:rPr>
              <a:t>prêts verts </a:t>
            </a:r>
            <a:r>
              <a:rPr kumimoji="0" lang="fr-FR" sz="1400" b="1" i="0" u="none" strike="noStrike" kern="0" cap="none" spc="0" normalizeH="0" baseline="0" noProof="0">
                <a:ln>
                  <a:noFill/>
                </a:ln>
                <a:solidFill>
                  <a:srgbClr val="3E454A"/>
                </a:solidFill>
                <a:effectLst/>
                <a:uLnTx/>
                <a:uFillTx/>
                <a:latin typeface="Arial" panose="020B0604020202020204"/>
                <a:ea typeface="+mn-ea"/>
                <a:cs typeface="+mn-cs"/>
              </a:rPr>
              <a:t>en limite fortement le développement</a:t>
            </a:r>
            <a:endParaRPr kumimoji="0" lang="fr-FR" sz="1400" b="0" i="0" u="none" strike="noStrike" kern="0" cap="none" spc="0" normalizeH="0" baseline="0" noProof="0">
              <a:ln>
                <a:noFill/>
              </a:ln>
              <a:solidFill>
                <a:srgbClr val="3E454A"/>
              </a:solidFill>
              <a:effectLst/>
              <a:uLnTx/>
              <a:uFillTx/>
              <a:latin typeface="Arial" panose="020B0604020202020204"/>
              <a:ea typeface="+mn-ea"/>
              <a:cs typeface="+mn-cs"/>
            </a:endParaRPr>
          </a:p>
        </p:txBody>
      </p:sp>
      <p:sp>
        <p:nvSpPr>
          <p:cNvPr id="20" name="ZoneTexte 19">
            <a:extLst>
              <a:ext uri="{FF2B5EF4-FFF2-40B4-BE49-F238E27FC236}">
                <a16:creationId xmlns:a16="http://schemas.microsoft.com/office/drawing/2014/main" id="{1B3344C8-0071-4429-98D1-E32B8837D560}"/>
              </a:ext>
            </a:extLst>
          </p:cNvPr>
          <p:cNvSpPr txBox="1"/>
          <p:nvPr/>
        </p:nvSpPr>
        <p:spPr>
          <a:xfrm>
            <a:off x="3937033" y="5217340"/>
            <a:ext cx="4317934" cy="1076641"/>
          </a:xfrm>
          <a:prstGeom prst="rect">
            <a:avLst/>
          </a:prstGeom>
          <a:solidFill>
            <a:schemeClr val="bg1">
              <a:lumMod val="75000"/>
            </a:schemeClr>
          </a:solidFill>
          <a:ln w="38100" cap="flat" cmpd="sng" algn="ctr">
            <a:solidFill>
              <a:srgbClr val="006600"/>
            </a:solidFill>
            <a:prstDash val="solid"/>
            <a:miter lim="800000"/>
          </a:ln>
          <a:effectLst/>
        </p:spPr>
        <p:txBody>
          <a:bodyPr wrap="square" rtlCol="0">
            <a:spAutoFit/>
          </a:bodyPr>
          <a:lstStyle/>
          <a:p>
            <a:pPr marL="228600" marR="0" lvl="0" indent="-228600" algn="ctr" defTabSz="914400" rtl="0" eaLnBrk="1" fontAlgn="auto" latinLnBrk="0" hangingPunct="1">
              <a:lnSpc>
                <a:spcPct val="150000"/>
              </a:lnSpc>
              <a:spcBef>
                <a:spcPts val="0"/>
              </a:spcBef>
              <a:spcAft>
                <a:spcPts val="0"/>
              </a:spcAft>
              <a:buClrTx/>
              <a:buSzTx/>
              <a:buFont typeface="+mj-lt"/>
              <a:buAutoNum type="arabicPeriod"/>
              <a:tabLst/>
              <a:defRPr/>
            </a:pPr>
            <a:r>
              <a:rPr kumimoji="0" lang="fr-FR" sz="1100" b="1" i="0" u="none" strike="noStrike" kern="0" cap="none" spc="0" normalizeH="0" baseline="0" noProof="0">
                <a:ln>
                  <a:noFill/>
                </a:ln>
                <a:solidFill>
                  <a:srgbClr val="FFFFFF"/>
                </a:solidFill>
                <a:effectLst/>
                <a:uLnTx/>
                <a:uFillTx/>
                <a:latin typeface="Arial" panose="020B0604020202020204"/>
                <a:ea typeface="+mn-ea"/>
                <a:cs typeface="+mn-cs"/>
              </a:rPr>
              <a:t>CREDIT EXPRESS PROS </a:t>
            </a:r>
            <a:r>
              <a:rPr kumimoji="0" lang="fr-FR" sz="1100" b="1" i="0" u="none" strike="noStrike" kern="0" cap="none" spc="0" normalizeH="0" baseline="0" noProof="0">
                <a:ln>
                  <a:noFill/>
                </a:ln>
                <a:solidFill>
                  <a:srgbClr val="006600"/>
                </a:solidFill>
                <a:effectLst/>
                <a:uLnTx/>
                <a:uFillTx/>
                <a:latin typeface="Arial" panose="020B0604020202020204"/>
                <a:ea typeface="+mn-ea"/>
                <a:cs typeface="+mn-cs"/>
              </a:rPr>
              <a:t>RENOVATION ENERGETIQUE</a:t>
            </a:r>
          </a:p>
          <a:p>
            <a:pPr marL="228600" marR="0" lvl="0" indent="-228600" algn="ctr" defTabSz="914400" rtl="0" eaLnBrk="1" fontAlgn="auto" latinLnBrk="0" hangingPunct="1">
              <a:lnSpc>
                <a:spcPct val="150000"/>
              </a:lnSpc>
              <a:spcBef>
                <a:spcPts val="0"/>
              </a:spcBef>
              <a:spcAft>
                <a:spcPts val="0"/>
              </a:spcAft>
              <a:buClrTx/>
              <a:buSzTx/>
              <a:buFont typeface="+mj-lt"/>
              <a:buAutoNum type="arabicPeriod"/>
              <a:tabLst/>
              <a:defRPr/>
            </a:pPr>
            <a:r>
              <a:rPr kumimoji="0" lang="fr-FR" sz="1100" b="1" i="0" u="none" strike="noStrike" kern="0" cap="none" spc="0" normalizeH="0" baseline="0" noProof="0">
                <a:ln>
                  <a:noFill/>
                </a:ln>
                <a:solidFill>
                  <a:srgbClr val="FFFFFF"/>
                </a:solidFill>
                <a:effectLst/>
                <a:uLnTx/>
                <a:uFillTx/>
                <a:latin typeface="Arial" panose="020B0604020202020204"/>
                <a:ea typeface="+mn-ea"/>
                <a:cs typeface="+mn-cs"/>
              </a:rPr>
              <a:t>CREDIT EXPRESS PROS </a:t>
            </a:r>
            <a:r>
              <a:rPr kumimoji="0" lang="fr-FR" sz="1100" b="1" i="0" u="none" strike="noStrike" kern="0" cap="none" spc="0" normalizeH="0" baseline="0" noProof="0">
                <a:ln>
                  <a:noFill/>
                </a:ln>
                <a:solidFill>
                  <a:srgbClr val="006600"/>
                </a:solidFill>
                <a:effectLst/>
                <a:uLnTx/>
                <a:uFillTx/>
                <a:latin typeface="Arial" panose="020B0604020202020204"/>
                <a:ea typeface="+mn-ea"/>
                <a:cs typeface="+mn-cs"/>
              </a:rPr>
              <a:t>ENERGIES RENOUVELABLES</a:t>
            </a:r>
          </a:p>
          <a:p>
            <a:pPr marL="228600" marR="0" lvl="0" indent="-228600" algn="ctr" defTabSz="914400" rtl="0" eaLnBrk="1" fontAlgn="auto" latinLnBrk="0" hangingPunct="1">
              <a:lnSpc>
                <a:spcPct val="150000"/>
              </a:lnSpc>
              <a:spcBef>
                <a:spcPts val="0"/>
              </a:spcBef>
              <a:spcAft>
                <a:spcPts val="0"/>
              </a:spcAft>
              <a:buClrTx/>
              <a:buSzTx/>
              <a:buFont typeface="+mj-lt"/>
              <a:buAutoNum type="arabicPeriod"/>
              <a:tabLst/>
              <a:defRPr/>
            </a:pPr>
            <a:r>
              <a:rPr kumimoji="0" lang="fr-FR" sz="1100" b="1" i="0" u="none" strike="noStrike" kern="0" cap="none" spc="0" normalizeH="0" baseline="0" noProof="0">
                <a:ln>
                  <a:noFill/>
                </a:ln>
                <a:solidFill>
                  <a:srgbClr val="FFFFFF"/>
                </a:solidFill>
                <a:effectLst/>
                <a:uLnTx/>
                <a:uFillTx/>
                <a:latin typeface="Arial" panose="020B0604020202020204"/>
                <a:ea typeface="+mn-ea"/>
                <a:cs typeface="+mn-cs"/>
              </a:rPr>
              <a:t>CREDIT EXPRESS </a:t>
            </a:r>
            <a:r>
              <a:rPr kumimoji="0" lang="fr-FR" sz="1100" b="1" i="0" u="none" strike="noStrike" kern="0" cap="none" spc="0" normalizeH="0" baseline="0" noProof="0">
                <a:ln>
                  <a:noFill/>
                </a:ln>
                <a:solidFill>
                  <a:schemeClr val="bg1"/>
                </a:solidFill>
                <a:effectLst/>
                <a:uLnTx/>
                <a:uFillTx/>
                <a:latin typeface="Arial" panose="020B0604020202020204"/>
                <a:ea typeface="+mn-ea"/>
                <a:cs typeface="+mn-cs"/>
              </a:rPr>
              <a:t>PROS</a:t>
            </a:r>
            <a:r>
              <a:rPr kumimoji="0" lang="fr-FR" sz="1100" b="1" i="0" u="none" strike="noStrike" kern="0" cap="none" spc="0" normalizeH="0" baseline="0" noProof="0">
                <a:ln>
                  <a:noFill/>
                </a:ln>
                <a:solidFill>
                  <a:srgbClr val="C30F0F"/>
                </a:solidFill>
                <a:effectLst/>
                <a:uLnTx/>
                <a:uFillTx/>
                <a:latin typeface="Arial" panose="020B0604020202020204"/>
                <a:ea typeface="+mn-ea"/>
                <a:cs typeface="+mn-cs"/>
              </a:rPr>
              <a:t> </a:t>
            </a:r>
            <a:r>
              <a:rPr kumimoji="0" lang="fr-FR" sz="1100" b="1" i="0" u="none" strike="noStrike" kern="0" cap="none" spc="0" normalizeH="0" baseline="0" noProof="0">
                <a:ln>
                  <a:noFill/>
                </a:ln>
                <a:solidFill>
                  <a:srgbClr val="006600"/>
                </a:solidFill>
                <a:effectLst/>
                <a:uLnTx/>
                <a:uFillTx/>
                <a:latin typeface="Arial" panose="020B0604020202020204"/>
                <a:ea typeface="+mn-ea"/>
                <a:cs typeface="+mn-cs"/>
              </a:rPr>
              <a:t>MOBILITE VERTE</a:t>
            </a:r>
          </a:p>
          <a:p>
            <a:pPr marL="228600" marR="0" lvl="0" indent="-228600" algn="ctr" defTabSz="914400" rtl="0" eaLnBrk="1" fontAlgn="auto" latinLnBrk="0" hangingPunct="1">
              <a:lnSpc>
                <a:spcPct val="150000"/>
              </a:lnSpc>
              <a:spcBef>
                <a:spcPts val="0"/>
              </a:spcBef>
              <a:spcAft>
                <a:spcPts val="0"/>
              </a:spcAft>
              <a:buClrTx/>
              <a:buSzTx/>
              <a:buFont typeface="+mj-lt"/>
              <a:buAutoNum type="arabicPeriod"/>
              <a:tabLst/>
              <a:defRPr/>
            </a:pPr>
            <a:r>
              <a:rPr kumimoji="0" lang="fr-FR" sz="1100" b="1" i="0" u="none" strike="noStrike" kern="0" cap="none" spc="0" normalizeH="0" baseline="0" noProof="0">
                <a:ln>
                  <a:noFill/>
                </a:ln>
                <a:solidFill>
                  <a:srgbClr val="FFFFFF"/>
                </a:solidFill>
                <a:effectLst/>
                <a:uLnTx/>
                <a:uFillTx/>
                <a:latin typeface="Arial" panose="020B0604020202020204"/>
                <a:ea typeface="+mn-ea"/>
                <a:cs typeface="+mn-cs"/>
              </a:rPr>
              <a:t>CREDIT EXPRESS PROS </a:t>
            </a:r>
            <a:r>
              <a:rPr kumimoji="0" lang="fr-FR" sz="1100" b="1" i="0" u="none" strike="noStrike" kern="0" cap="none" spc="0" normalizeH="0" baseline="0" noProof="0">
                <a:ln>
                  <a:noFill/>
                </a:ln>
                <a:solidFill>
                  <a:srgbClr val="006600"/>
                </a:solidFill>
                <a:effectLst/>
                <a:uLnTx/>
                <a:uFillTx/>
                <a:latin typeface="Arial" panose="020B0604020202020204"/>
                <a:ea typeface="+mn-ea"/>
                <a:cs typeface="+mn-cs"/>
              </a:rPr>
              <a:t>TRANSITION D’ACTIVITE</a:t>
            </a:r>
          </a:p>
        </p:txBody>
      </p:sp>
      <p:sp>
        <p:nvSpPr>
          <p:cNvPr id="2" name="Triangle isocèle 1">
            <a:extLst>
              <a:ext uri="{FF2B5EF4-FFF2-40B4-BE49-F238E27FC236}">
                <a16:creationId xmlns:a16="http://schemas.microsoft.com/office/drawing/2014/main" id="{FDD0E77A-05F2-49A9-AF63-031AF4F71EAD}"/>
              </a:ext>
            </a:extLst>
          </p:cNvPr>
          <p:cNvSpPr/>
          <p:nvPr/>
        </p:nvSpPr>
        <p:spPr>
          <a:xfrm flipV="1">
            <a:off x="5490754" y="4080027"/>
            <a:ext cx="1210492" cy="391886"/>
          </a:xfrm>
          <a:prstGeom prs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9D55037B-2C8F-487C-9183-5339EBE94C75}"/>
              </a:ext>
            </a:extLst>
          </p:cNvPr>
          <p:cNvSpPr txBox="1"/>
          <p:nvPr/>
        </p:nvSpPr>
        <p:spPr>
          <a:xfrm>
            <a:off x="780004" y="4570903"/>
            <a:ext cx="10551175" cy="1785104"/>
          </a:xfrm>
          <a:prstGeom prst="rect">
            <a:avLst/>
          </a:prstGeom>
          <a:noFill/>
          <a:ln w="38100" cap="flat" cmpd="sng" algn="ctr">
            <a:solidFill>
              <a:srgbClr val="006600"/>
            </a:solidFill>
            <a:prstDash val="solid"/>
            <a:miter lim="800000"/>
          </a:ln>
          <a:effectLst/>
        </p:spPr>
        <p:txBody>
          <a:bodyPr wrap="square" rtlCol="0">
            <a:spAutoFit/>
          </a:bodyPr>
          <a:lstStyle/>
          <a:p>
            <a:pPr marL="61595" marR="109855" algn="just">
              <a:spcAft>
                <a:spcPts val="0"/>
              </a:spcAft>
            </a:pPr>
            <a:r>
              <a:rPr kumimoji="0" lang="fr-FR" sz="1600" i="0" u="none" strike="noStrike" kern="0" cap="none" spc="0" normalizeH="0" baseline="0" noProof="0" dirty="0">
                <a:ln>
                  <a:noFill/>
                </a:ln>
                <a:solidFill>
                  <a:schemeClr val="tx1">
                    <a:lumMod val="75000"/>
                    <a:lumOff val="25000"/>
                  </a:schemeClr>
                </a:solidFill>
                <a:effectLst/>
                <a:uLnTx/>
                <a:uFillTx/>
                <a:latin typeface="+mj-lt"/>
                <a:ea typeface="+mn-ea"/>
                <a:cs typeface="+mn-cs"/>
              </a:rPr>
              <a:t>Voilà pourquoi la </a:t>
            </a:r>
            <a:r>
              <a:rPr lang="fr-FR" sz="1600" dirty="0">
                <a:solidFill>
                  <a:schemeClr val="tx1">
                    <a:lumMod val="75000"/>
                    <a:lumOff val="25000"/>
                  </a:schemeClr>
                </a:solidFill>
                <a:latin typeface="+mj-lt"/>
                <a:ea typeface="Times New Roman" panose="02020603050405020304" pitchFamily="18" charset="0"/>
              </a:rPr>
              <a:t>logique du « </a:t>
            </a:r>
            <a:r>
              <a:rPr lang="fr-FR" sz="1600" i="1" dirty="0">
                <a:solidFill>
                  <a:schemeClr val="tx1">
                    <a:lumMod val="75000"/>
                    <a:lumOff val="25000"/>
                  </a:schemeClr>
                </a:solidFill>
                <a:latin typeface="+mj-lt"/>
                <a:ea typeface="Times New Roman" panose="02020603050405020304" pitchFamily="18" charset="0"/>
              </a:rPr>
              <a:t>Crédit Express Pro </a:t>
            </a:r>
            <a:r>
              <a:rPr lang="fr-FR" sz="1600" dirty="0">
                <a:solidFill>
                  <a:schemeClr val="tx1">
                    <a:lumMod val="75000"/>
                    <a:lumOff val="25000"/>
                  </a:schemeClr>
                </a:solidFill>
                <a:latin typeface="+mj-lt"/>
                <a:ea typeface="Times New Roman" panose="02020603050405020304" pitchFamily="18" charset="0"/>
              </a:rPr>
              <a:t>» est donc désormais aussi appliquée aux quatre prêts </a:t>
            </a:r>
            <a:r>
              <a:rPr lang="fr-FR" sz="1600" dirty="0">
                <a:solidFill>
                  <a:srgbClr val="006600"/>
                </a:solidFill>
                <a:latin typeface="+mj-lt"/>
                <a:ea typeface="Times New Roman" panose="02020603050405020304" pitchFamily="18" charset="0"/>
              </a:rPr>
              <a:t>verts</a:t>
            </a:r>
            <a:r>
              <a:rPr lang="fr-FR" sz="1600" dirty="0">
                <a:solidFill>
                  <a:schemeClr val="tx1">
                    <a:lumMod val="75000"/>
                    <a:lumOff val="25000"/>
                  </a:schemeClr>
                </a:solidFill>
                <a:latin typeface="+mj-lt"/>
                <a:ea typeface="Times New Roman" panose="02020603050405020304" pitchFamily="18" charset="0"/>
              </a:rPr>
              <a:t> de notre gamme : duplication des 4 prêts </a:t>
            </a:r>
            <a:r>
              <a:rPr lang="fr-FR" sz="1600" dirty="0">
                <a:solidFill>
                  <a:srgbClr val="006600"/>
                </a:solidFill>
                <a:latin typeface="+mj-lt"/>
                <a:ea typeface="Times New Roman" panose="02020603050405020304" pitchFamily="18" charset="0"/>
              </a:rPr>
              <a:t>verts</a:t>
            </a:r>
            <a:r>
              <a:rPr lang="fr-FR" sz="1600" dirty="0">
                <a:solidFill>
                  <a:schemeClr val="tx1">
                    <a:lumMod val="75000"/>
                    <a:lumOff val="25000"/>
                  </a:schemeClr>
                </a:solidFill>
                <a:latin typeface="+mj-lt"/>
                <a:ea typeface="Times New Roman" panose="02020603050405020304" pitchFamily="18" charset="0"/>
              </a:rPr>
              <a:t> existants en </a:t>
            </a:r>
            <a:r>
              <a:rPr lang="fr-FR" sz="2400" b="1" dirty="0">
                <a:solidFill>
                  <a:schemeClr val="tx1">
                    <a:lumMod val="75000"/>
                    <a:lumOff val="25000"/>
                  </a:schemeClr>
                </a:solidFill>
                <a:latin typeface="+mj-lt"/>
                <a:ea typeface="Times New Roman" panose="02020603050405020304" pitchFamily="18" charset="0"/>
              </a:rPr>
              <a:t>4 Crédits Express Pros</a:t>
            </a:r>
            <a:r>
              <a:rPr lang="fr-FR" sz="2400" dirty="0">
                <a:solidFill>
                  <a:schemeClr val="tx1">
                    <a:lumMod val="75000"/>
                    <a:lumOff val="25000"/>
                  </a:schemeClr>
                </a:solidFill>
                <a:latin typeface="+mj-lt"/>
                <a:ea typeface="Times New Roman" panose="02020603050405020304" pitchFamily="18" charset="0"/>
              </a:rPr>
              <a:t> </a:t>
            </a:r>
            <a:r>
              <a:rPr lang="fr-FR" sz="2400" b="1" dirty="0">
                <a:solidFill>
                  <a:srgbClr val="006600"/>
                </a:solidFill>
                <a:latin typeface="+mj-lt"/>
                <a:ea typeface="Times New Roman" panose="02020603050405020304" pitchFamily="18" charset="0"/>
              </a:rPr>
              <a:t>verts</a:t>
            </a:r>
            <a:r>
              <a:rPr lang="fr-FR" sz="2400" dirty="0">
                <a:solidFill>
                  <a:schemeClr val="tx1">
                    <a:lumMod val="75000"/>
                    <a:lumOff val="25000"/>
                  </a:schemeClr>
                </a:solidFill>
                <a:latin typeface="+mj-lt"/>
                <a:ea typeface="Times New Roman" panose="02020603050405020304" pitchFamily="18" charset="0"/>
              </a:rPr>
              <a:t> </a:t>
            </a:r>
            <a:r>
              <a:rPr lang="fr-FR" sz="1600" dirty="0">
                <a:solidFill>
                  <a:schemeClr val="tx1">
                    <a:lumMod val="75000"/>
                    <a:lumOff val="25000"/>
                  </a:schemeClr>
                </a:solidFill>
                <a:latin typeface="+mj-lt"/>
                <a:ea typeface="Times New Roman" panose="02020603050405020304" pitchFamily="18" charset="0"/>
              </a:rPr>
              <a:t>:</a:t>
            </a:r>
            <a:endParaRPr kumimoji="0" lang="fr-FR" sz="1600" b="0" i="0" u="none" strike="noStrike" kern="0" cap="none" spc="0" normalizeH="0" baseline="0" noProof="0" dirty="0">
              <a:ln>
                <a:noFill/>
              </a:ln>
              <a:solidFill>
                <a:schemeClr val="tx1">
                  <a:lumMod val="75000"/>
                  <a:lumOff val="25000"/>
                </a:schemeClr>
              </a:solidFill>
              <a:effectLst/>
              <a:uLnTx/>
              <a:uFillTx/>
              <a:latin typeface="+mj-lt"/>
              <a:cs typeface="+mn-cs"/>
            </a:endParaRPr>
          </a:p>
          <a:p>
            <a:pPr marL="61595" marR="109855" algn="just">
              <a:spcAft>
                <a:spcPts val="0"/>
              </a:spcAft>
            </a:pPr>
            <a:endParaRPr lang="fr-FR" sz="1400" kern="0" dirty="0">
              <a:solidFill>
                <a:schemeClr val="tx1">
                  <a:lumMod val="75000"/>
                  <a:lumOff val="25000"/>
                </a:schemeClr>
              </a:solidFill>
              <a:latin typeface="+mj-lt"/>
              <a:ea typeface="+mn-ea"/>
            </a:endParaRPr>
          </a:p>
          <a:p>
            <a:pPr marL="61595" marR="109855" algn="just">
              <a:spcAft>
                <a:spcPts val="0"/>
              </a:spcAft>
            </a:pPr>
            <a:endParaRPr kumimoji="0" lang="fr-FR" sz="1400" b="0" i="0" u="none" strike="noStrike" kern="0" cap="none" spc="0" normalizeH="0" baseline="0" noProof="0" dirty="0">
              <a:ln>
                <a:noFill/>
              </a:ln>
              <a:solidFill>
                <a:schemeClr val="tx1">
                  <a:lumMod val="75000"/>
                  <a:lumOff val="25000"/>
                </a:schemeClr>
              </a:solidFill>
              <a:effectLst/>
              <a:uLnTx/>
              <a:uFillTx/>
              <a:latin typeface="+mj-lt"/>
              <a:cs typeface="+mn-cs"/>
            </a:endParaRPr>
          </a:p>
          <a:p>
            <a:pPr marL="61595" marR="109855" algn="just">
              <a:spcAft>
                <a:spcPts val="0"/>
              </a:spcAft>
            </a:pPr>
            <a:endParaRPr lang="fr-FR" sz="1400" kern="0" dirty="0">
              <a:solidFill>
                <a:schemeClr val="tx1">
                  <a:lumMod val="75000"/>
                  <a:lumOff val="25000"/>
                </a:schemeClr>
              </a:solidFill>
              <a:latin typeface="+mj-lt"/>
              <a:ea typeface="+mn-ea"/>
            </a:endParaRPr>
          </a:p>
          <a:p>
            <a:pPr marL="61595" marR="109855" algn="just">
              <a:spcAft>
                <a:spcPts val="0"/>
              </a:spcAft>
            </a:pPr>
            <a:endParaRPr kumimoji="0" lang="fr-FR" sz="1400" b="0" i="0" u="none" strike="noStrike" kern="0" cap="none" spc="0" normalizeH="0" baseline="0" noProof="0" dirty="0">
              <a:ln>
                <a:noFill/>
              </a:ln>
              <a:solidFill>
                <a:schemeClr val="tx1">
                  <a:lumMod val="75000"/>
                  <a:lumOff val="25000"/>
                </a:schemeClr>
              </a:solidFill>
              <a:effectLst/>
              <a:uLnTx/>
              <a:uFillTx/>
              <a:latin typeface="+mj-lt"/>
              <a:cs typeface="+mn-cs"/>
            </a:endParaRPr>
          </a:p>
          <a:p>
            <a:pPr marL="61595" marR="109855" algn="just">
              <a:spcAft>
                <a:spcPts val="0"/>
              </a:spcAft>
            </a:pPr>
            <a:endParaRPr kumimoji="0" lang="fr-FR" sz="1400" b="0" i="0" u="none" strike="noStrike" kern="0" cap="none" spc="0" normalizeH="0" baseline="0" noProof="0" dirty="0">
              <a:ln>
                <a:noFill/>
              </a:ln>
              <a:solidFill>
                <a:srgbClr val="3E454A"/>
              </a:solidFill>
              <a:effectLst/>
              <a:uLnTx/>
              <a:uFillTx/>
              <a:latin typeface="+mj-lt"/>
              <a:ea typeface="+mn-ea"/>
              <a:cs typeface="+mn-cs"/>
            </a:endParaRPr>
          </a:p>
        </p:txBody>
      </p:sp>
    </p:spTree>
    <p:extLst>
      <p:ext uri="{BB962C8B-B14F-4D97-AF65-F5344CB8AC3E}">
        <p14:creationId xmlns:p14="http://schemas.microsoft.com/office/powerpoint/2010/main" val="1806203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Contexte et présentation de la gamme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1</a:t>
            </a:r>
          </a:p>
        </p:txBody>
      </p:sp>
      <p:sp>
        <p:nvSpPr>
          <p:cNvPr id="10" name="Rectangle : coins arrondis 9">
            <a:extLst>
              <a:ext uri="{FF2B5EF4-FFF2-40B4-BE49-F238E27FC236}">
                <a16:creationId xmlns:a16="http://schemas.microsoft.com/office/drawing/2014/main" id="{C78362AE-752C-4D2A-8317-856CA109C99E}"/>
              </a:ext>
            </a:extLst>
          </p:cNvPr>
          <p:cNvSpPr/>
          <p:nvPr/>
        </p:nvSpPr>
        <p:spPr>
          <a:xfrm>
            <a:off x="409515" y="2050303"/>
            <a:ext cx="2218763" cy="1465215"/>
          </a:xfrm>
          <a:prstGeom prst="roundRect">
            <a:avLst>
              <a:gd name="adj" fmla="val 10000"/>
            </a:avLst>
          </a:prstGeom>
          <a:blipFill>
            <a:blip r:embed="rId3" cstate="print">
              <a:extLst>
                <a:ext uri="{28A0092B-C50C-407E-A947-70E740481C1C}">
                  <a14:useLocalDpi xmlns:a14="http://schemas.microsoft.com/office/drawing/2010/main" val="0"/>
                </a:ext>
              </a:extLst>
            </a:blip>
            <a:srcRect/>
            <a:stretch>
              <a:fillRect t="-24000" b="-24000"/>
            </a:stretch>
          </a:blipFill>
          <a:ln w="12700" cap="flat" cmpd="sng" algn="ctr">
            <a:solidFill>
              <a:srgbClr val="FFFFFF">
                <a:hueOff val="0"/>
                <a:satOff val="0"/>
                <a:lumOff val="0"/>
                <a:alphaOff val="0"/>
              </a:srgbClr>
            </a:solidFill>
            <a:prstDash val="solid"/>
            <a:miter lim="800000"/>
          </a:ln>
          <a:effectLst/>
        </p:spPr>
      </p:sp>
      <p:grpSp>
        <p:nvGrpSpPr>
          <p:cNvPr id="12" name="Groupe 11">
            <a:extLst>
              <a:ext uri="{FF2B5EF4-FFF2-40B4-BE49-F238E27FC236}">
                <a16:creationId xmlns:a16="http://schemas.microsoft.com/office/drawing/2014/main" id="{E41642F8-380B-44F1-A7FD-0F6C488CDB22}"/>
              </a:ext>
            </a:extLst>
          </p:cNvPr>
          <p:cNvGrpSpPr/>
          <p:nvPr/>
        </p:nvGrpSpPr>
        <p:grpSpPr>
          <a:xfrm>
            <a:off x="409516" y="3805198"/>
            <a:ext cx="2218763" cy="2442025"/>
            <a:chOff x="273140" y="1998021"/>
            <a:chExt cx="2218763" cy="2442025"/>
          </a:xfrm>
          <a:solidFill>
            <a:srgbClr val="EBAE03"/>
          </a:solidFill>
        </p:grpSpPr>
        <p:sp>
          <p:nvSpPr>
            <p:cNvPr id="13" name="Rectangle : avec coins arrondis en haut 12">
              <a:extLst>
                <a:ext uri="{FF2B5EF4-FFF2-40B4-BE49-F238E27FC236}">
                  <a16:creationId xmlns:a16="http://schemas.microsoft.com/office/drawing/2014/main" id="{4D1BDCC6-6508-4CF2-A78E-FC91EDC517FE}"/>
                </a:ext>
              </a:extLst>
            </p:cNvPr>
            <p:cNvSpPr/>
            <p:nvPr/>
          </p:nvSpPr>
          <p:spPr>
            <a:xfrm rot="10800000">
              <a:off x="273140" y="1998021"/>
              <a:ext cx="2218763" cy="2442025"/>
            </a:xfrm>
            <a:prstGeom prst="round2SameRect">
              <a:avLst>
                <a:gd name="adj1" fmla="val 10500"/>
                <a:gd name="adj2" fmla="val 0"/>
              </a:avLst>
            </a:prstGeom>
            <a:grpFill/>
            <a:ln w="12700" cap="flat" cmpd="sng" algn="ctr">
              <a:solidFill>
                <a:srgbClr val="FFFFFF">
                  <a:hueOff val="0"/>
                  <a:satOff val="0"/>
                  <a:lumOff val="0"/>
                  <a:alphaOff val="0"/>
                </a:srgbClr>
              </a:solidFill>
              <a:prstDash val="solid"/>
              <a:miter lim="800000"/>
            </a:ln>
            <a:effectLst/>
          </p:spPr>
        </p:sp>
        <p:sp>
          <p:nvSpPr>
            <p:cNvPr id="14" name="Rectangle : avec coins arrondis en haut 5">
              <a:extLst>
                <a:ext uri="{FF2B5EF4-FFF2-40B4-BE49-F238E27FC236}">
                  <a16:creationId xmlns:a16="http://schemas.microsoft.com/office/drawing/2014/main" id="{90F174E7-36D9-48BA-959B-1483C073BC90}"/>
                </a:ext>
              </a:extLst>
            </p:cNvPr>
            <p:cNvSpPr txBox="1"/>
            <p:nvPr/>
          </p:nvSpPr>
          <p:spPr>
            <a:xfrm rot="21600000">
              <a:off x="341375" y="1998021"/>
              <a:ext cx="2082293" cy="2373790"/>
            </a:xfrm>
            <a:prstGeom prst="rect">
              <a:avLst/>
            </a:prstGeom>
            <a:grpFill/>
            <a:ln>
              <a:noFill/>
            </a:ln>
            <a:effectLst/>
          </p:spPr>
          <p:txBody>
            <a:bodyPr spcFirstLastPara="0" vert="horz" wrap="square" lIns="113792" tIns="113792" rIns="113792" bIns="113792" numCol="1" spcCol="1270" anchor="t"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b="1" i="0" u="none" strike="noStrike" kern="0" cap="none" spc="0" normalizeH="0" baseline="0" noProof="0" dirty="0">
                  <a:ln>
                    <a:noFill/>
                  </a:ln>
                  <a:solidFill>
                    <a:srgbClr val="00B050"/>
                  </a:solidFill>
                  <a:effectLst/>
                  <a:uLnTx/>
                  <a:uFillTx/>
                </a:rPr>
                <a:t>Prêt Rénovation </a:t>
              </a:r>
              <a:r>
                <a:rPr kumimoji="0" lang="fr-FR" b="1" i="0" u="none" strike="noStrike" kern="0" cap="none" spc="0" normalizeH="0" baseline="0" noProof="0" dirty="0" err="1">
                  <a:ln>
                    <a:noFill/>
                  </a:ln>
                  <a:solidFill>
                    <a:srgbClr val="00B050"/>
                  </a:solidFill>
                  <a:effectLst/>
                  <a:uLnTx/>
                  <a:uFillTx/>
                </a:rPr>
                <a:t>Energetique</a:t>
              </a:r>
              <a:endParaRPr kumimoji="0" lang="fr-FR" b="1" i="0" u="none" strike="noStrike" kern="0" cap="none" spc="0" normalizeH="0" baseline="0" noProof="0" dirty="0">
                <a:ln>
                  <a:noFill/>
                </a:ln>
                <a:solidFill>
                  <a:srgbClr val="00B050"/>
                </a:solidFill>
                <a:effectLst/>
                <a:uLnTx/>
                <a:uFillTx/>
              </a:endParaRP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sz="1600" b="0" i="0" u="none" strike="noStrike" kern="0" cap="none" spc="0" normalizeH="0" baseline="0" noProof="0" dirty="0">
                  <a:ln>
                    <a:noFill/>
                  </a:ln>
                  <a:solidFill>
                    <a:srgbClr val="FFFFFF"/>
                  </a:solidFill>
                  <a:effectLst/>
                  <a:uLnTx/>
                  <a:uFillTx/>
                </a:rPr>
                <a:t>Financer les travaux améliorant l’efficacité énergétique du bâtiment, à l’éclairage et à leur gestion</a:t>
              </a:r>
            </a:p>
          </p:txBody>
        </p:sp>
      </p:grpSp>
      <p:sp>
        <p:nvSpPr>
          <p:cNvPr id="15" name="ZoneTexte 14">
            <a:extLst>
              <a:ext uri="{FF2B5EF4-FFF2-40B4-BE49-F238E27FC236}">
                <a16:creationId xmlns:a16="http://schemas.microsoft.com/office/drawing/2014/main" id="{45618508-A39F-42FD-BC25-E86B9718E03F}"/>
              </a:ext>
            </a:extLst>
          </p:cNvPr>
          <p:cNvSpPr txBox="1"/>
          <p:nvPr/>
        </p:nvSpPr>
        <p:spPr>
          <a:xfrm>
            <a:off x="0" y="1283104"/>
            <a:ext cx="3037796" cy="923330"/>
          </a:xfrm>
          <a:prstGeom prst="rect">
            <a:avLst/>
          </a:prstGeom>
          <a:noFill/>
        </p:spPr>
        <p:txBody>
          <a:bodyPr wrap="square" rtlCol="0">
            <a:spAutoFit/>
          </a:bodyPr>
          <a:lstStyle/>
          <a:p>
            <a:pPr marL="0" lvl="2" algn="ctr"/>
            <a:r>
              <a:rPr lang="fr-FR" b="1" cap="all" dirty="0">
                <a:solidFill>
                  <a:schemeClr val="tx1">
                    <a:lumMod val="75000"/>
                    <a:lumOff val="25000"/>
                  </a:schemeClr>
                </a:solidFill>
                <a:latin typeface="Arial Black" panose="020B0A04020102020204" pitchFamily="34" charset="0"/>
              </a:rPr>
              <a:t>Crédit express pro </a:t>
            </a:r>
          </a:p>
          <a:p>
            <a:pPr marL="0" lvl="2" algn="ctr"/>
            <a:r>
              <a:rPr lang="fr-FR" b="1" cap="all" dirty="0">
                <a:solidFill>
                  <a:srgbClr val="00B050"/>
                </a:solidFill>
                <a:latin typeface="Arial Black" panose="020B0A04020102020204" pitchFamily="34" charset="0"/>
              </a:rPr>
              <a:t>« Rénovation énergétique »</a:t>
            </a:r>
            <a:endParaRPr lang="fr-FR" dirty="0">
              <a:solidFill>
                <a:srgbClr val="000000"/>
              </a:solidFill>
              <a:latin typeface="Arial Narrow"/>
            </a:endParaRPr>
          </a:p>
        </p:txBody>
      </p:sp>
      <p:sp>
        <p:nvSpPr>
          <p:cNvPr id="17" name="Rectangle : coins arrondis 16">
            <a:extLst>
              <a:ext uri="{FF2B5EF4-FFF2-40B4-BE49-F238E27FC236}">
                <a16:creationId xmlns:a16="http://schemas.microsoft.com/office/drawing/2014/main" id="{258DF6DE-6F92-4190-8183-96496481B47E}"/>
              </a:ext>
            </a:extLst>
          </p:cNvPr>
          <p:cNvSpPr/>
          <p:nvPr/>
        </p:nvSpPr>
        <p:spPr>
          <a:xfrm>
            <a:off x="3351750" y="2235956"/>
            <a:ext cx="2218763" cy="1465215"/>
          </a:xfrm>
          <a:prstGeom prst="roundRect">
            <a:avLst>
              <a:gd name="adj" fmla="val 10000"/>
            </a:avLst>
          </a:prstGeom>
          <a:blipFill>
            <a:blip r:embed="rId4" cstate="print">
              <a:extLst>
                <a:ext uri="{28A0092B-C50C-407E-A947-70E740481C1C}">
                  <a14:useLocalDpi xmlns:a14="http://schemas.microsoft.com/office/drawing/2010/main" val="0"/>
                </a:ext>
              </a:extLst>
            </a:blip>
            <a:srcRect/>
            <a:stretch>
              <a:fillRect t="-15000" b="-15000"/>
            </a:stretch>
          </a:blipFill>
          <a:ln w="12700" cap="flat" cmpd="sng" algn="ctr">
            <a:solidFill>
              <a:srgbClr val="FFFFFF">
                <a:hueOff val="0"/>
                <a:satOff val="0"/>
                <a:lumOff val="0"/>
                <a:alphaOff val="0"/>
              </a:srgbClr>
            </a:solidFill>
            <a:prstDash val="solid"/>
            <a:miter lim="800000"/>
          </a:ln>
          <a:effectLst/>
        </p:spPr>
      </p:sp>
      <p:grpSp>
        <p:nvGrpSpPr>
          <p:cNvPr id="19" name="Groupe 18">
            <a:extLst>
              <a:ext uri="{FF2B5EF4-FFF2-40B4-BE49-F238E27FC236}">
                <a16:creationId xmlns:a16="http://schemas.microsoft.com/office/drawing/2014/main" id="{CE390AAB-7F0C-4623-957F-84AFC448EF66}"/>
              </a:ext>
            </a:extLst>
          </p:cNvPr>
          <p:cNvGrpSpPr/>
          <p:nvPr/>
        </p:nvGrpSpPr>
        <p:grpSpPr>
          <a:xfrm>
            <a:off x="3339570" y="3776738"/>
            <a:ext cx="2218763" cy="2442025"/>
            <a:chOff x="2633083" y="1998021"/>
            <a:chExt cx="2218763" cy="2442025"/>
          </a:xfrm>
        </p:grpSpPr>
        <p:sp>
          <p:nvSpPr>
            <p:cNvPr id="21" name="Rectangle : avec coins arrondis en haut 20">
              <a:extLst>
                <a:ext uri="{FF2B5EF4-FFF2-40B4-BE49-F238E27FC236}">
                  <a16:creationId xmlns:a16="http://schemas.microsoft.com/office/drawing/2014/main" id="{73E79D5B-8BCE-4366-99C9-18E889ABF8CE}"/>
                </a:ext>
              </a:extLst>
            </p:cNvPr>
            <p:cNvSpPr/>
            <p:nvPr/>
          </p:nvSpPr>
          <p:spPr>
            <a:xfrm rot="10800000">
              <a:off x="2633083" y="1998021"/>
              <a:ext cx="2218763" cy="2442025"/>
            </a:xfrm>
            <a:prstGeom prst="round2SameRect">
              <a:avLst>
                <a:gd name="adj1" fmla="val 10500"/>
                <a:gd name="adj2" fmla="val 0"/>
              </a:avLst>
            </a:prstGeom>
            <a:solidFill>
              <a:srgbClr val="00B050"/>
            </a:solidFill>
            <a:ln w="12700" cap="flat" cmpd="sng" algn="ctr">
              <a:solidFill>
                <a:srgbClr val="FFFFFF">
                  <a:hueOff val="0"/>
                  <a:satOff val="0"/>
                  <a:lumOff val="0"/>
                  <a:alphaOff val="0"/>
                </a:srgbClr>
              </a:solidFill>
              <a:prstDash val="solid"/>
              <a:miter lim="800000"/>
            </a:ln>
            <a:effectLst/>
          </p:spPr>
        </p:sp>
        <p:sp>
          <p:nvSpPr>
            <p:cNvPr id="22" name="Rectangle : avec coins arrondis en haut 5">
              <a:extLst>
                <a:ext uri="{FF2B5EF4-FFF2-40B4-BE49-F238E27FC236}">
                  <a16:creationId xmlns:a16="http://schemas.microsoft.com/office/drawing/2014/main" id="{B4A48211-F5E2-47F3-A088-444B2BCCF1FB}"/>
                </a:ext>
              </a:extLst>
            </p:cNvPr>
            <p:cNvSpPr txBox="1"/>
            <p:nvPr/>
          </p:nvSpPr>
          <p:spPr>
            <a:xfrm rot="21600000">
              <a:off x="2701318" y="1998021"/>
              <a:ext cx="2082293" cy="2373790"/>
            </a:xfrm>
            <a:prstGeom prst="rect">
              <a:avLst/>
            </a:prstGeom>
            <a:noFill/>
            <a:ln>
              <a:noFill/>
            </a:ln>
            <a:effectLst/>
          </p:spPr>
          <p:txBody>
            <a:bodyPr spcFirstLastPara="0" vert="horz" wrap="square" lIns="113792" tIns="113792" rIns="113792" bIns="113792" numCol="1" spcCol="1270" anchor="t"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b="1" i="0" u="none" strike="noStrike" kern="0" cap="none" spc="0" normalizeH="0" baseline="0" noProof="0" dirty="0">
                  <a:ln>
                    <a:noFill/>
                  </a:ln>
                  <a:solidFill>
                    <a:srgbClr val="FFFFFF"/>
                  </a:solidFill>
                  <a:effectLst/>
                  <a:uLnTx/>
                  <a:uFillTx/>
                  <a:latin typeface="Arial Narrow"/>
                  <a:ea typeface="+mn-ea"/>
                  <a:cs typeface="+mn-cs"/>
                </a:rPr>
                <a:t>Prêt Energies Renouvelables</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b="0" i="0" u="none" strike="noStrike" kern="0" cap="none" spc="0" normalizeH="0" baseline="0" noProof="0" dirty="0">
                  <a:ln>
                    <a:noFill/>
                  </a:ln>
                  <a:solidFill>
                    <a:srgbClr val="FFFFFF"/>
                  </a:solidFill>
                  <a:effectLst/>
                  <a:uLnTx/>
                  <a:uFillTx/>
                  <a:latin typeface="Arial Narrow"/>
                  <a:ea typeface="+mn-ea"/>
                  <a:cs typeface="+mn-cs"/>
                </a:rPr>
                <a:t>Financer l’investissement dans les énergies renouvelables liées au bâtiment</a:t>
              </a:r>
            </a:p>
          </p:txBody>
        </p:sp>
      </p:grpSp>
      <p:sp>
        <p:nvSpPr>
          <p:cNvPr id="23" name="ZoneTexte 22">
            <a:extLst>
              <a:ext uri="{FF2B5EF4-FFF2-40B4-BE49-F238E27FC236}">
                <a16:creationId xmlns:a16="http://schemas.microsoft.com/office/drawing/2014/main" id="{CE809EE4-1F9A-46B7-AB4D-7F6A8EAEA9C8}"/>
              </a:ext>
            </a:extLst>
          </p:cNvPr>
          <p:cNvSpPr txBox="1"/>
          <p:nvPr/>
        </p:nvSpPr>
        <p:spPr>
          <a:xfrm>
            <a:off x="2942233" y="1283104"/>
            <a:ext cx="3037796" cy="1200329"/>
          </a:xfrm>
          <a:prstGeom prst="rect">
            <a:avLst/>
          </a:prstGeom>
          <a:noFill/>
        </p:spPr>
        <p:txBody>
          <a:bodyPr wrap="square" rtlCol="0">
            <a:spAutoFit/>
          </a:bodyPr>
          <a:lstStyle/>
          <a:p>
            <a:pPr marL="0" lvl="2" algn="ctr"/>
            <a:r>
              <a:rPr lang="fr-FR" b="1" cap="all" dirty="0">
                <a:solidFill>
                  <a:schemeClr val="tx1">
                    <a:lumMod val="75000"/>
                    <a:lumOff val="25000"/>
                  </a:schemeClr>
                </a:solidFill>
                <a:latin typeface="Arial Black" panose="020B0A04020102020204" pitchFamily="34" charset="0"/>
              </a:rPr>
              <a:t>Crédit express pro </a:t>
            </a:r>
          </a:p>
          <a:p>
            <a:pPr marL="0" lvl="2" algn="ctr"/>
            <a:r>
              <a:rPr lang="fr-FR" b="1" cap="all" dirty="0">
                <a:solidFill>
                  <a:srgbClr val="00B050"/>
                </a:solidFill>
                <a:latin typeface="Arial Black" panose="020B0A04020102020204" pitchFamily="34" charset="0"/>
              </a:rPr>
              <a:t>« Energies Renouvelables »</a:t>
            </a:r>
          </a:p>
          <a:p>
            <a:pPr lvl="2" algn="ctr"/>
            <a:endParaRPr lang="fr-FR" dirty="0">
              <a:solidFill>
                <a:srgbClr val="000000"/>
              </a:solidFill>
              <a:latin typeface="Arial Narrow"/>
            </a:endParaRPr>
          </a:p>
        </p:txBody>
      </p:sp>
      <p:sp>
        <p:nvSpPr>
          <p:cNvPr id="24" name="ZoneTexte 23">
            <a:extLst>
              <a:ext uri="{FF2B5EF4-FFF2-40B4-BE49-F238E27FC236}">
                <a16:creationId xmlns:a16="http://schemas.microsoft.com/office/drawing/2014/main" id="{958D869D-C02A-4B51-AF8F-EC6BC5574A8E}"/>
              </a:ext>
            </a:extLst>
          </p:cNvPr>
          <p:cNvSpPr txBox="1"/>
          <p:nvPr/>
        </p:nvSpPr>
        <p:spPr>
          <a:xfrm>
            <a:off x="5854143" y="1283104"/>
            <a:ext cx="3269264" cy="923330"/>
          </a:xfrm>
          <a:prstGeom prst="rect">
            <a:avLst/>
          </a:prstGeom>
          <a:noFill/>
        </p:spPr>
        <p:txBody>
          <a:bodyPr wrap="square" rtlCol="0">
            <a:spAutoFit/>
          </a:bodyPr>
          <a:lstStyle/>
          <a:p>
            <a:pPr marL="0" lvl="2" algn="ctr"/>
            <a:r>
              <a:rPr lang="fr-FR" b="1" cap="all" dirty="0">
                <a:solidFill>
                  <a:schemeClr val="tx1">
                    <a:lumMod val="75000"/>
                    <a:lumOff val="25000"/>
                  </a:schemeClr>
                </a:solidFill>
                <a:latin typeface="Arial Black" panose="020B0A04020102020204" pitchFamily="34" charset="0"/>
              </a:rPr>
              <a:t>Crédit express pro </a:t>
            </a:r>
          </a:p>
          <a:p>
            <a:pPr marL="0" lvl="2" algn="ctr"/>
            <a:r>
              <a:rPr lang="fr-FR" b="1" cap="all" dirty="0">
                <a:solidFill>
                  <a:srgbClr val="00B050"/>
                </a:solidFill>
                <a:latin typeface="Arial Black" panose="020B0A04020102020204" pitchFamily="34" charset="0"/>
              </a:rPr>
              <a:t>« Mobilité verte »</a:t>
            </a:r>
          </a:p>
          <a:p>
            <a:pPr lvl="2" algn="ctr"/>
            <a:endParaRPr lang="fr-FR" dirty="0">
              <a:solidFill>
                <a:srgbClr val="000000"/>
              </a:solidFill>
              <a:latin typeface="Arial Narrow"/>
            </a:endParaRPr>
          </a:p>
        </p:txBody>
      </p:sp>
      <p:sp>
        <p:nvSpPr>
          <p:cNvPr id="25" name="Rectangle : coins arrondis 24">
            <a:extLst>
              <a:ext uri="{FF2B5EF4-FFF2-40B4-BE49-F238E27FC236}">
                <a16:creationId xmlns:a16="http://schemas.microsoft.com/office/drawing/2014/main" id="{76434911-B802-48B6-8513-0C4268CF8D03}"/>
              </a:ext>
            </a:extLst>
          </p:cNvPr>
          <p:cNvSpPr/>
          <p:nvPr/>
        </p:nvSpPr>
        <p:spPr>
          <a:xfrm>
            <a:off x="6442336" y="1923904"/>
            <a:ext cx="2218763" cy="1663384"/>
          </a:xfrm>
          <a:prstGeom prst="roundRect">
            <a:avLst>
              <a:gd name="adj" fmla="val 10000"/>
            </a:avLst>
          </a:prstGeom>
          <a:blipFill>
            <a:blip r:embed="rId5">
              <a:extLst>
                <a:ext uri="{28A0092B-C50C-407E-A947-70E740481C1C}">
                  <a14:useLocalDpi xmlns:a14="http://schemas.microsoft.com/office/drawing/2010/main" val="0"/>
                </a:ext>
              </a:extLst>
            </a:blip>
            <a:srcRect/>
            <a:stretch>
              <a:fillRect l="-3000" r="-3000"/>
            </a:stretch>
          </a:blipFill>
          <a:ln w="12700" cap="flat" cmpd="sng" algn="ctr">
            <a:solidFill>
              <a:srgbClr val="FFFFFF">
                <a:hueOff val="0"/>
                <a:satOff val="0"/>
                <a:lumOff val="0"/>
                <a:alphaOff val="0"/>
              </a:srgbClr>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hueOff val="0"/>
                  <a:satOff val="0"/>
                  <a:lumOff val="0"/>
                  <a:alphaOff val="0"/>
                </a:prstClr>
              </a:solidFill>
              <a:effectLst/>
              <a:uLnTx/>
              <a:uFillTx/>
              <a:latin typeface="Arial Narrow"/>
              <a:ea typeface="+mn-ea"/>
              <a:cs typeface="+mn-cs"/>
            </a:endParaRPr>
          </a:p>
        </p:txBody>
      </p:sp>
      <p:grpSp>
        <p:nvGrpSpPr>
          <p:cNvPr id="26" name="Groupe 25">
            <a:extLst>
              <a:ext uri="{FF2B5EF4-FFF2-40B4-BE49-F238E27FC236}">
                <a16:creationId xmlns:a16="http://schemas.microsoft.com/office/drawing/2014/main" id="{487D5FBA-CA82-44F2-8EE5-8B678B8A4745}"/>
              </a:ext>
            </a:extLst>
          </p:cNvPr>
          <p:cNvGrpSpPr/>
          <p:nvPr/>
        </p:nvGrpSpPr>
        <p:grpSpPr>
          <a:xfrm>
            <a:off x="6442335" y="3776738"/>
            <a:ext cx="2218763" cy="2442025"/>
            <a:chOff x="5188744" y="1998021"/>
            <a:chExt cx="2218763" cy="2442025"/>
          </a:xfrm>
        </p:grpSpPr>
        <p:sp>
          <p:nvSpPr>
            <p:cNvPr id="27" name="Rectangle : avec coins arrondis en haut 26">
              <a:extLst>
                <a:ext uri="{FF2B5EF4-FFF2-40B4-BE49-F238E27FC236}">
                  <a16:creationId xmlns:a16="http://schemas.microsoft.com/office/drawing/2014/main" id="{1B322E48-B7D9-4A05-971A-8F384EC3800D}"/>
                </a:ext>
              </a:extLst>
            </p:cNvPr>
            <p:cNvSpPr/>
            <p:nvPr/>
          </p:nvSpPr>
          <p:spPr>
            <a:xfrm rot="10800000">
              <a:off x="5188744" y="1998021"/>
              <a:ext cx="2218763" cy="2442025"/>
            </a:xfrm>
            <a:prstGeom prst="round2SameRect">
              <a:avLst>
                <a:gd name="adj1" fmla="val 10500"/>
                <a:gd name="adj2" fmla="val 0"/>
              </a:avLst>
            </a:prstGeom>
            <a:solidFill>
              <a:srgbClr val="47D12C"/>
            </a:solidFill>
            <a:ln w="12700" cap="flat" cmpd="sng" algn="ctr">
              <a:solidFill>
                <a:srgbClr val="FFFFFF">
                  <a:hueOff val="0"/>
                  <a:satOff val="0"/>
                  <a:lumOff val="0"/>
                  <a:alphaOff val="0"/>
                </a:srgbClr>
              </a:solidFill>
              <a:prstDash val="solid"/>
              <a:miter lim="800000"/>
            </a:ln>
            <a:effectLst/>
          </p:spPr>
        </p:sp>
        <p:sp>
          <p:nvSpPr>
            <p:cNvPr id="28" name="Rectangle : avec coins arrondis en haut 5">
              <a:extLst>
                <a:ext uri="{FF2B5EF4-FFF2-40B4-BE49-F238E27FC236}">
                  <a16:creationId xmlns:a16="http://schemas.microsoft.com/office/drawing/2014/main" id="{AA28B005-47AC-4EAC-8A34-3D0D188FFA03}"/>
                </a:ext>
              </a:extLst>
            </p:cNvPr>
            <p:cNvSpPr txBox="1"/>
            <p:nvPr/>
          </p:nvSpPr>
          <p:spPr>
            <a:xfrm rot="21600000">
              <a:off x="5256979" y="1998021"/>
              <a:ext cx="2082293" cy="2373790"/>
            </a:xfrm>
            <a:prstGeom prst="rect">
              <a:avLst/>
            </a:prstGeom>
            <a:noFill/>
            <a:ln>
              <a:noFill/>
            </a:ln>
            <a:effectLst/>
          </p:spPr>
          <p:txBody>
            <a:bodyPr spcFirstLastPara="0" vert="horz" wrap="square" lIns="113792" tIns="113792" rIns="113792" bIns="113792" numCol="1" spcCol="1270" anchor="t"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b="1" i="0" u="none" strike="noStrike" kern="0" cap="none" spc="0" normalizeH="0" baseline="0" noProof="0" dirty="0">
                  <a:ln>
                    <a:noFill/>
                  </a:ln>
                  <a:solidFill>
                    <a:srgbClr val="FFFFFF"/>
                  </a:solidFill>
                  <a:effectLst/>
                  <a:uLnTx/>
                  <a:uFillTx/>
                  <a:latin typeface="Arial Narrow"/>
                  <a:ea typeface="+mn-ea"/>
                  <a:cs typeface="+mn-cs"/>
                </a:rPr>
                <a:t>Prêt Mobilité Verte</a:t>
              </a:r>
              <a:endParaRPr kumimoji="0" lang="fr-FR" b="0" i="0" u="none" strike="noStrike" kern="0" cap="none" spc="0" normalizeH="0" baseline="0" noProof="0" dirty="0">
                <a:ln>
                  <a:noFill/>
                </a:ln>
                <a:solidFill>
                  <a:srgbClr val="FFFFFF"/>
                </a:solidFill>
                <a:effectLst/>
                <a:uLnTx/>
                <a:uFillTx/>
                <a:latin typeface="Arial Narrow"/>
                <a:ea typeface="+mn-ea"/>
                <a:cs typeface="+mn-cs"/>
              </a:endParaRP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b="0" i="0" u="none" strike="noStrike" kern="0" cap="none" spc="0" normalizeH="0" baseline="0" noProof="0" dirty="0">
                  <a:ln>
                    <a:noFill/>
                  </a:ln>
                  <a:solidFill>
                    <a:srgbClr val="FFFFFF"/>
                  </a:solidFill>
                  <a:effectLst/>
                  <a:uLnTx/>
                  <a:uFillTx/>
                  <a:latin typeface="Arial Narrow"/>
                  <a:ea typeface="+mn-ea"/>
                  <a:cs typeface="+mn-cs"/>
                </a:rPr>
                <a:t>Financer un véhicule ou une flotte de véhicules de tourisme et/ou utilitaire propre et sa/leurs borne(s) de rechargement</a:t>
              </a:r>
            </a:p>
          </p:txBody>
        </p:sp>
      </p:grpSp>
      <p:sp>
        <p:nvSpPr>
          <p:cNvPr id="29" name="ZoneTexte 28">
            <a:extLst>
              <a:ext uri="{FF2B5EF4-FFF2-40B4-BE49-F238E27FC236}">
                <a16:creationId xmlns:a16="http://schemas.microsoft.com/office/drawing/2014/main" id="{64D81902-D464-449B-A33B-B354DF298471}"/>
              </a:ext>
            </a:extLst>
          </p:cNvPr>
          <p:cNvSpPr txBox="1"/>
          <p:nvPr/>
        </p:nvSpPr>
        <p:spPr>
          <a:xfrm>
            <a:off x="9097181" y="1283104"/>
            <a:ext cx="3180670" cy="923330"/>
          </a:xfrm>
          <a:prstGeom prst="rect">
            <a:avLst/>
          </a:prstGeom>
          <a:noFill/>
        </p:spPr>
        <p:txBody>
          <a:bodyPr wrap="square" rtlCol="0">
            <a:spAutoFit/>
          </a:bodyPr>
          <a:lstStyle/>
          <a:p>
            <a:pPr marL="0" lvl="2" algn="ctr"/>
            <a:r>
              <a:rPr lang="fr-FR" b="1" cap="all" dirty="0">
                <a:solidFill>
                  <a:schemeClr val="tx1">
                    <a:lumMod val="75000"/>
                    <a:lumOff val="25000"/>
                  </a:schemeClr>
                </a:solidFill>
                <a:latin typeface="Arial Black" panose="020B0A04020102020204" pitchFamily="34" charset="0"/>
              </a:rPr>
              <a:t>Crédit express pro </a:t>
            </a:r>
          </a:p>
          <a:p>
            <a:pPr marL="0" lvl="2" algn="ctr"/>
            <a:r>
              <a:rPr lang="fr-FR" b="1" cap="all" dirty="0">
                <a:solidFill>
                  <a:srgbClr val="00B050"/>
                </a:solidFill>
                <a:latin typeface="Arial Black" panose="020B0A04020102020204" pitchFamily="34" charset="0"/>
              </a:rPr>
              <a:t>« Transition d’activité » </a:t>
            </a:r>
            <a:endParaRPr lang="fr-FR" dirty="0">
              <a:solidFill>
                <a:srgbClr val="000000"/>
              </a:solidFill>
              <a:latin typeface="Arial Narrow"/>
            </a:endParaRPr>
          </a:p>
        </p:txBody>
      </p:sp>
      <p:sp>
        <p:nvSpPr>
          <p:cNvPr id="30" name="Rectangle : coins arrondis 29">
            <a:extLst>
              <a:ext uri="{FF2B5EF4-FFF2-40B4-BE49-F238E27FC236}">
                <a16:creationId xmlns:a16="http://schemas.microsoft.com/office/drawing/2014/main" id="{9FC7A964-9CEC-466B-9EF5-5006FE6A456F}"/>
              </a:ext>
            </a:extLst>
          </p:cNvPr>
          <p:cNvSpPr/>
          <p:nvPr/>
        </p:nvSpPr>
        <p:spPr>
          <a:xfrm>
            <a:off x="9578134" y="2290134"/>
            <a:ext cx="2218763" cy="1465215"/>
          </a:xfrm>
          <a:prstGeom prst="roundRect">
            <a:avLst>
              <a:gd name="adj" fmla="val 10000"/>
            </a:avLst>
          </a:prstGeom>
          <a:blipFill>
            <a:blip r:embed="rId6" cstate="print">
              <a:extLst>
                <a:ext uri="{28A0092B-C50C-407E-A947-70E740481C1C}">
                  <a14:useLocalDpi xmlns:a14="http://schemas.microsoft.com/office/drawing/2010/main" val="0"/>
                </a:ext>
              </a:extLst>
            </a:blip>
            <a:srcRect/>
            <a:stretch>
              <a:fillRect t="-13000" b="-13000"/>
            </a:stretch>
          </a:blipFill>
          <a:ln w="12700" cap="flat" cmpd="sng" algn="ctr">
            <a:solidFill>
              <a:srgbClr val="FFFFFF">
                <a:hueOff val="0"/>
                <a:satOff val="0"/>
                <a:lumOff val="0"/>
                <a:alphaOff val="0"/>
              </a:srgbClr>
            </a:solidFill>
            <a:prstDash val="solid"/>
            <a:miter lim="800000"/>
          </a:ln>
          <a:effectLst/>
        </p:spPr>
      </p:sp>
      <p:grpSp>
        <p:nvGrpSpPr>
          <p:cNvPr id="31" name="Groupe 30">
            <a:extLst>
              <a:ext uri="{FF2B5EF4-FFF2-40B4-BE49-F238E27FC236}">
                <a16:creationId xmlns:a16="http://schemas.microsoft.com/office/drawing/2014/main" id="{F538AA2D-9FB6-4A90-9E05-0EC77DC2798A}"/>
              </a:ext>
            </a:extLst>
          </p:cNvPr>
          <p:cNvGrpSpPr/>
          <p:nvPr/>
        </p:nvGrpSpPr>
        <p:grpSpPr>
          <a:xfrm>
            <a:off x="9578134" y="3779585"/>
            <a:ext cx="2218763" cy="2442025"/>
            <a:chOff x="7629383" y="1998021"/>
            <a:chExt cx="2218763" cy="2442025"/>
          </a:xfrm>
        </p:grpSpPr>
        <p:sp>
          <p:nvSpPr>
            <p:cNvPr id="32" name="Rectangle : avec coins arrondis en haut 31">
              <a:extLst>
                <a:ext uri="{FF2B5EF4-FFF2-40B4-BE49-F238E27FC236}">
                  <a16:creationId xmlns:a16="http://schemas.microsoft.com/office/drawing/2014/main" id="{96131CE1-E500-4D06-BFC0-38701C7E9653}"/>
                </a:ext>
              </a:extLst>
            </p:cNvPr>
            <p:cNvSpPr/>
            <p:nvPr/>
          </p:nvSpPr>
          <p:spPr>
            <a:xfrm rot="10800000">
              <a:off x="7629383" y="1998021"/>
              <a:ext cx="2218763" cy="2442025"/>
            </a:xfrm>
            <a:prstGeom prst="round2SameRect">
              <a:avLst>
                <a:gd name="adj1" fmla="val 10500"/>
                <a:gd name="adj2" fmla="val 0"/>
              </a:avLst>
            </a:prstGeom>
            <a:solidFill>
              <a:srgbClr val="92D050"/>
            </a:solidFill>
            <a:ln w="12700" cap="flat" cmpd="sng" algn="ctr">
              <a:solidFill>
                <a:srgbClr val="FFFFFF">
                  <a:hueOff val="0"/>
                  <a:satOff val="0"/>
                  <a:lumOff val="0"/>
                  <a:alphaOff val="0"/>
                </a:srgbClr>
              </a:solidFill>
              <a:prstDash val="solid"/>
              <a:miter lim="800000"/>
            </a:ln>
            <a:effectLst/>
          </p:spPr>
        </p:sp>
        <p:sp>
          <p:nvSpPr>
            <p:cNvPr id="33" name="Rectangle : avec coins arrondis en haut 5">
              <a:extLst>
                <a:ext uri="{FF2B5EF4-FFF2-40B4-BE49-F238E27FC236}">
                  <a16:creationId xmlns:a16="http://schemas.microsoft.com/office/drawing/2014/main" id="{30A9F46C-9320-436F-8E1D-09936D7EE142}"/>
                </a:ext>
              </a:extLst>
            </p:cNvPr>
            <p:cNvSpPr txBox="1"/>
            <p:nvPr/>
          </p:nvSpPr>
          <p:spPr>
            <a:xfrm rot="21600000">
              <a:off x="7697618" y="1998021"/>
              <a:ext cx="2082293" cy="2373790"/>
            </a:xfrm>
            <a:prstGeom prst="rect">
              <a:avLst/>
            </a:prstGeom>
            <a:noFill/>
            <a:ln>
              <a:noFill/>
            </a:ln>
            <a:effectLst/>
          </p:spPr>
          <p:txBody>
            <a:bodyPr spcFirstLastPara="0" vert="horz" wrap="square" lIns="113792" tIns="113792" rIns="113792" bIns="113792" numCol="1" spcCol="1270" anchor="t"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b="1" i="0" u="none" strike="noStrike" kern="0" cap="none" spc="0" normalizeH="0" baseline="0" noProof="0" dirty="0">
                  <a:ln>
                    <a:noFill/>
                  </a:ln>
                  <a:solidFill>
                    <a:srgbClr val="FFFFFF"/>
                  </a:solidFill>
                  <a:effectLst/>
                  <a:uLnTx/>
                  <a:uFillTx/>
                  <a:latin typeface="Arial Narrow"/>
                  <a:ea typeface="+mn-ea"/>
                  <a:cs typeface="+mn-cs"/>
                </a:rPr>
                <a:t>Prêt Transition </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b="1" i="0" u="none" strike="noStrike" kern="0" cap="none" spc="0" normalizeH="0" baseline="0" noProof="0" dirty="0">
                  <a:ln>
                    <a:noFill/>
                  </a:ln>
                  <a:solidFill>
                    <a:srgbClr val="FFFFFF"/>
                  </a:solidFill>
                  <a:effectLst/>
                  <a:uLnTx/>
                  <a:uFillTx/>
                  <a:latin typeface="Arial Narrow"/>
                  <a:ea typeface="+mn-ea"/>
                  <a:cs typeface="+mn-cs"/>
                </a:rPr>
                <a:t>d’ Activité</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b="0" i="0" u="none" strike="noStrike" kern="0" cap="none" spc="0" normalizeH="0" baseline="0" noProof="0" dirty="0">
                  <a:ln>
                    <a:noFill/>
                  </a:ln>
                  <a:solidFill>
                    <a:srgbClr val="FFFFFF"/>
                  </a:solidFill>
                  <a:effectLst/>
                  <a:uLnTx/>
                  <a:uFillTx/>
                  <a:latin typeface="Arial Narrow"/>
                  <a:ea typeface="+mn-ea"/>
                  <a:cs typeface="+mn-cs"/>
                </a:rPr>
                <a:t>Financer le matériel permettant de réduire la consommation d’énergie et/ou de ressource(s) naturelle(s)  </a:t>
              </a:r>
            </a:p>
          </p:txBody>
        </p:sp>
      </p:grpSp>
      <p:cxnSp>
        <p:nvCxnSpPr>
          <p:cNvPr id="7" name="Connecteur droit 6">
            <a:extLst>
              <a:ext uri="{FF2B5EF4-FFF2-40B4-BE49-F238E27FC236}">
                <a16:creationId xmlns:a16="http://schemas.microsoft.com/office/drawing/2014/main" id="{F2542797-7583-4021-B032-0D5CCE418DD5}"/>
              </a:ext>
            </a:extLst>
          </p:cNvPr>
          <p:cNvCxnSpPr/>
          <p:nvPr/>
        </p:nvCxnSpPr>
        <p:spPr>
          <a:xfrm>
            <a:off x="2979177" y="1283104"/>
            <a:ext cx="0" cy="4935659"/>
          </a:xfrm>
          <a:prstGeom prst="line">
            <a:avLst/>
          </a:prstGeom>
          <a:ln>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BCD0ADF9-D791-4CDF-B4CF-CBD3E782AAFA}"/>
              </a:ext>
            </a:extLst>
          </p:cNvPr>
          <p:cNvCxnSpPr/>
          <p:nvPr/>
        </p:nvCxnSpPr>
        <p:spPr>
          <a:xfrm>
            <a:off x="5985616" y="1290436"/>
            <a:ext cx="0" cy="4935659"/>
          </a:xfrm>
          <a:prstGeom prst="line">
            <a:avLst/>
          </a:prstGeom>
          <a:ln>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AFFA414A-0DD7-48E4-A56E-2CBF8090DC5B}"/>
              </a:ext>
            </a:extLst>
          </p:cNvPr>
          <p:cNvCxnSpPr/>
          <p:nvPr/>
        </p:nvCxnSpPr>
        <p:spPr>
          <a:xfrm>
            <a:off x="9121375" y="1308908"/>
            <a:ext cx="0" cy="4935659"/>
          </a:xfrm>
          <a:prstGeom prst="line">
            <a:avLst/>
          </a:prstGeom>
          <a:ln>
            <a:solidFill>
              <a:srgbClr val="00B05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2360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
                <a:srgbClr val="006600"/>
              </a:buClr>
              <a:buFont typeface="+mj-lt"/>
              <a:buAutoNum type="arabicPeriod"/>
            </a:pPr>
            <a:r>
              <a:rPr lang="fr-FR"/>
              <a:t>Contexte &amp; présentation de la gamme des Crédits Express Pros </a:t>
            </a:r>
            <a:r>
              <a:rPr lang="fr-FR">
                <a:solidFill>
                  <a:srgbClr val="006600"/>
                </a:solidFill>
              </a:rPr>
              <a:t>Verts</a:t>
            </a:r>
          </a:p>
          <a:p>
            <a:pPr>
              <a:buClr>
                <a:srgbClr val="006600"/>
              </a:buClr>
            </a:pPr>
            <a:r>
              <a:rPr lang="fr-FR" b="1"/>
              <a:t>Principales caractéristiques de la gamme des Crédits Express Pros </a:t>
            </a:r>
            <a:r>
              <a:rPr lang="fr-FR" b="1">
                <a:solidFill>
                  <a:srgbClr val="006600"/>
                </a:solidFill>
              </a:rPr>
              <a:t>Verts</a:t>
            </a:r>
          </a:p>
          <a:p>
            <a:pPr>
              <a:buClr>
                <a:srgbClr val="006600"/>
              </a:buClr>
            </a:pPr>
            <a:r>
              <a:rPr lang="fr-FR"/>
              <a:t>Conditions d’éligibilité à la gamme des Crédits Express Pros </a:t>
            </a:r>
            <a:r>
              <a:rPr lang="fr-FR">
                <a:solidFill>
                  <a:srgbClr val="006600"/>
                </a:solidFill>
              </a:rPr>
              <a:t>Verts</a:t>
            </a:r>
          </a:p>
          <a:p>
            <a:pPr>
              <a:buClr>
                <a:srgbClr val="006600"/>
              </a:buClr>
            </a:pPr>
            <a:r>
              <a:rPr lang="fr-FR"/>
              <a:t>Pièces justificatives à produire</a:t>
            </a:r>
          </a:p>
          <a:p>
            <a:pPr>
              <a:buClr>
                <a:srgbClr val="006600"/>
              </a:buClr>
            </a:pPr>
            <a:r>
              <a:rPr lang="fr-FR"/>
              <a:t>Objets</a:t>
            </a:r>
            <a:r>
              <a:rPr lang="fr-FR">
                <a:solidFill>
                  <a:srgbClr val="006600"/>
                </a:solidFill>
              </a:rPr>
              <a:t> verts </a:t>
            </a:r>
            <a:r>
              <a:rPr lang="fr-FR"/>
              <a:t>finançables avec nos Crédits Express Pros </a:t>
            </a:r>
            <a:r>
              <a:rPr lang="fr-FR">
                <a:solidFill>
                  <a:srgbClr val="006600"/>
                </a:solidFill>
              </a:rPr>
              <a:t>Verts</a:t>
            </a:r>
          </a:p>
          <a:p>
            <a:pPr>
              <a:buClr>
                <a:srgbClr val="006600"/>
              </a:buClr>
            </a:pPr>
            <a:endParaRPr lang="fr-FR">
              <a:solidFill>
                <a:srgbClr val="006600"/>
              </a:solidFill>
            </a:endParaRPr>
          </a:p>
          <a:p>
            <a:pPr>
              <a:buClr>
                <a:srgbClr val="006600"/>
              </a:buClr>
            </a:pPr>
            <a:r>
              <a:rPr lang="fr-FR"/>
              <a:t>Annexes : liste des principaux investissements </a:t>
            </a:r>
            <a:r>
              <a:rPr lang="fr-FR">
                <a:solidFill>
                  <a:srgbClr val="006600"/>
                </a:solidFill>
              </a:rPr>
              <a:t>verts</a:t>
            </a:r>
          </a:p>
          <a:p>
            <a:endParaRPr lang="fr-FR" b="1">
              <a:solidFill>
                <a:srgbClr val="006600"/>
              </a:solidFill>
            </a:endParaRPr>
          </a:p>
          <a:p>
            <a:endParaRPr lang="fr-FR" b="1"/>
          </a:p>
        </p:txBody>
      </p:sp>
      <p:cxnSp>
        <p:nvCxnSpPr>
          <p:cNvPr id="5" name="Connecteur droit 4">
            <a:extLst>
              <a:ext uri="{FF2B5EF4-FFF2-40B4-BE49-F238E27FC236}">
                <a16:creationId xmlns:a16="http://schemas.microsoft.com/office/drawing/2014/main" id="{03DE930D-C6C2-46D8-9FBF-C1595D0DE730}"/>
              </a:ext>
            </a:extLst>
          </p:cNvPr>
          <p:cNvCxnSpPr/>
          <p:nvPr/>
        </p:nvCxnSpPr>
        <p:spPr>
          <a:xfrm>
            <a:off x="3716163" y="4685207"/>
            <a:ext cx="7620201" cy="0"/>
          </a:xfrm>
          <a:prstGeom prst="line">
            <a:avLst/>
          </a:prstGeom>
          <a:ln>
            <a:solidFill>
              <a:srgbClr val="006600"/>
            </a:solidFill>
            <a:prstDash val="dash"/>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EE211432-B0DD-4F6C-8687-CE65006C1750}"/>
              </a:ext>
            </a:extLst>
          </p:cNvPr>
          <p:cNvSpPr/>
          <p:nvPr/>
        </p:nvSpPr>
        <p:spPr>
          <a:xfrm>
            <a:off x="3483429" y="2440908"/>
            <a:ext cx="7994468" cy="702891"/>
          </a:xfrm>
          <a:prstGeom prst="rect">
            <a:avLst/>
          </a:prstGeom>
          <a:noFill/>
          <a:ln w="28575">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53234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570320" y="1162235"/>
            <a:ext cx="11186251" cy="392216"/>
          </a:xfrm>
        </p:spPr>
        <p:txBody>
          <a:bodyPr/>
          <a:lstStyle/>
          <a:p>
            <a:r>
              <a:rPr lang="fr-FR" dirty="0"/>
              <a:t>Reprise des caractéristiques validées pour les Crédits Express Pros, appliquées au financement des « </a:t>
            </a:r>
            <a:r>
              <a:rPr lang="fr-FR" b="1" dirty="0">
                <a:solidFill>
                  <a:srgbClr val="006600"/>
                </a:solidFill>
              </a:rPr>
              <a:t>objets verts </a:t>
            </a:r>
            <a:r>
              <a:rPr lang="fr-FR" dirty="0"/>
              <a:t>» :</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fontScale="92500"/>
          </a:bodyPr>
          <a:lstStyle/>
          <a:p>
            <a:r>
              <a:rPr lang="fr-FR" sz="2400" dirty="0"/>
              <a:t>Principales caractéristiques de la Gamme Crédits Express Pros </a:t>
            </a:r>
            <a:r>
              <a:rPr lang="fr-FR" sz="2400" dirty="0">
                <a:solidFill>
                  <a:srgbClr val="006600"/>
                </a:solidFill>
              </a:rPr>
              <a:t>Verts</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graphicFrame>
        <p:nvGraphicFramePr>
          <p:cNvPr id="7" name="Tableau 3">
            <a:extLst>
              <a:ext uri="{FF2B5EF4-FFF2-40B4-BE49-F238E27FC236}">
                <a16:creationId xmlns:a16="http://schemas.microsoft.com/office/drawing/2014/main" id="{88A0ED6B-AFDC-4F8A-89DC-A7498E3E6CB5}"/>
              </a:ext>
            </a:extLst>
          </p:cNvPr>
          <p:cNvGraphicFramePr>
            <a:graphicFrameLocks noGrp="1"/>
          </p:cNvGraphicFramePr>
          <p:nvPr>
            <p:extLst>
              <p:ext uri="{D42A27DB-BD31-4B8C-83A1-F6EECF244321}">
                <p14:modId xmlns:p14="http://schemas.microsoft.com/office/powerpoint/2010/main" val="402983741"/>
              </p:ext>
            </p:extLst>
          </p:nvPr>
        </p:nvGraphicFramePr>
        <p:xfrm>
          <a:off x="147687" y="1478190"/>
          <a:ext cx="11896626" cy="5100355"/>
        </p:xfrm>
        <a:graphic>
          <a:graphicData uri="http://schemas.openxmlformats.org/drawingml/2006/table">
            <a:tbl>
              <a:tblPr firstRow="1" bandRow="1"/>
              <a:tblGrid>
                <a:gridCol w="2578096">
                  <a:extLst>
                    <a:ext uri="{9D8B030D-6E8A-4147-A177-3AD203B41FA5}">
                      <a16:colId xmlns:a16="http://schemas.microsoft.com/office/drawing/2014/main" val="3617890217"/>
                    </a:ext>
                  </a:extLst>
                </a:gridCol>
                <a:gridCol w="9318530">
                  <a:extLst>
                    <a:ext uri="{9D8B030D-6E8A-4147-A177-3AD203B41FA5}">
                      <a16:colId xmlns:a16="http://schemas.microsoft.com/office/drawing/2014/main" val="401297920"/>
                    </a:ext>
                  </a:extLst>
                </a:gridCol>
              </a:tblGrid>
              <a:tr h="613970">
                <a:tc>
                  <a:txBody>
                    <a:bodyPr/>
                    <a:lstStyle>
                      <a:lvl1pPr marL="0" algn="l" defTabSz="914400" rtl="0" eaLnBrk="1" latinLnBrk="0" hangingPunct="1">
                        <a:defRPr sz="1800" b="1" kern="1200">
                          <a:solidFill>
                            <a:schemeClr val="dk1"/>
                          </a:solidFill>
                          <a:latin typeface="Arial" panose="020B0604020202020204"/>
                        </a:defRPr>
                      </a:lvl1pPr>
                      <a:lvl2pPr marL="457200" algn="l" defTabSz="914400" rtl="0" eaLnBrk="1" latinLnBrk="0" hangingPunct="1">
                        <a:defRPr sz="1800" b="1" kern="1200">
                          <a:solidFill>
                            <a:schemeClr val="dk1"/>
                          </a:solidFill>
                          <a:latin typeface="Arial" panose="020B0604020202020204"/>
                        </a:defRPr>
                      </a:lvl2pPr>
                      <a:lvl3pPr marL="914400" algn="l" defTabSz="914400" rtl="0" eaLnBrk="1" latinLnBrk="0" hangingPunct="1">
                        <a:defRPr sz="1800" b="1" kern="1200">
                          <a:solidFill>
                            <a:schemeClr val="dk1"/>
                          </a:solidFill>
                          <a:latin typeface="Arial" panose="020B0604020202020204"/>
                        </a:defRPr>
                      </a:lvl3pPr>
                      <a:lvl4pPr marL="1371600" algn="l" defTabSz="914400" rtl="0" eaLnBrk="1" latinLnBrk="0" hangingPunct="1">
                        <a:defRPr sz="1800" b="1" kern="1200">
                          <a:solidFill>
                            <a:schemeClr val="dk1"/>
                          </a:solidFill>
                          <a:latin typeface="Arial" panose="020B0604020202020204"/>
                        </a:defRPr>
                      </a:lvl4pPr>
                      <a:lvl5pPr marL="1828800" algn="l" defTabSz="914400" rtl="0" eaLnBrk="1" latinLnBrk="0" hangingPunct="1">
                        <a:defRPr sz="1800" b="1" kern="1200">
                          <a:solidFill>
                            <a:schemeClr val="dk1"/>
                          </a:solidFill>
                          <a:latin typeface="Arial" panose="020B0604020202020204"/>
                        </a:defRPr>
                      </a:lvl5pPr>
                      <a:lvl6pPr marL="2286000" algn="l" defTabSz="914400" rtl="0" eaLnBrk="1" latinLnBrk="0" hangingPunct="1">
                        <a:defRPr sz="1800" b="1" kern="1200">
                          <a:solidFill>
                            <a:schemeClr val="dk1"/>
                          </a:solidFill>
                          <a:latin typeface="Arial" panose="020B0604020202020204"/>
                        </a:defRPr>
                      </a:lvl6pPr>
                      <a:lvl7pPr marL="2743200" algn="l" defTabSz="914400" rtl="0" eaLnBrk="1" latinLnBrk="0" hangingPunct="1">
                        <a:defRPr sz="1800" b="1" kern="1200">
                          <a:solidFill>
                            <a:schemeClr val="dk1"/>
                          </a:solidFill>
                          <a:latin typeface="Arial" panose="020B0604020202020204"/>
                        </a:defRPr>
                      </a:lvl7pPr>
                      <a:lvl8pPr marL="3200400" algn="l" defTabSz="914400" rtl="0" eaLnBrk="1" latinLnBrk="0" hangingPunct="1">
                        <a:defRPr sz="1800" b="1" kern="1200">
                          <a:solidFill>
                            <a:schemeClr val="dk1"/>
                          </a:solidFill>
                          <a:latin typeface="Arial" panose="020B0604020202020204"/>
                        </a:defRPr>
                      </a:lvl8pPr>
                      <a:lvl9pPr marL="3657600" algn="l" defTabSz="914400" rtl="0" eaLnBrk="1" latinLnBrk="0" hangingPunct="1">
                        <a:defRPr sz="1800" b="1" kern="1200">
                          <a:solidFill>
                            <a:schemeClr val="dk1"/>
                          </a:solidFill>
                          <a:latin typeface="Arial" panose="020B0604020202020204"/>
                        </a:defRPr>
                      </a:lvl9pPr>
                    </a:lstStyle>
                    <a:p>
                      <a:pPr algn="ctr"/>
                      <a:r>
                        <a:rPr lang="fr-FR" sz="1200">
                          <a:solidFill>
                            <a:schemeClr val="tx1"/>
                          </a:solidFill>
                        </a:rPr>
                        <a:t>Objet </a:t>
                      </a:r>
                    </a:p>
                  </a:txBody>
                  <a:tcPr anchor="ct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dk1"/>
                          </a:solidFill>
                          <a:latin typeface="Arial" panose="020B0604020202020204"/>
                        </a:defRPr>
                      </a:lvl1pPr>
                      <a:lvl2pPr marL="457200" algn="l" defTabSz="914400" rtl="0" eaLnBrk="1" latinLnBrk="0" hangingPunct="1">
                        <a:defRPr sz="1800" b="1" kern="1200">
                          <a:solidFill>
                            <a:schemeClr val="dk1"/>
                          </a:solidFill>
                          <a:latin typeface="Arial" panose="020B0604020202020204"/>
                        </a:defRPr>
                      </a:lvl2pPr>
                      <a:lvl3pPr marL="914400" algn="l" defTabSz="914400" rtl="0" eaLnBrk="1" latinLnBrk="0" hangingPunct="1">
                        <a:defRPr sz="1800" b="1" kern="1200">
                          <a:solidFill>
                            <a:schemeClr val="dk1"/>
                          </a:solidFill>
                          <a:latin typeface="Arial" panose="020B0604020202020204"/>
                        </a:defRPr>
                      </a:lvl3pPr>
                      <a:lvl4pPr marL="1371600" algn="l" defTabSz="914400" rtl="0" eaLnBrk="1" latinLnBrk="0" hangingPunct="1">
                        <a:defRPr sz="1800" b="1" kern="1200">
                          <a:solidFill>
                            <a:schemeClr val="dk1"/>
                          </a:solidFill>
                          <a:latin typeface="Arial" panose="020B0604020202020204"/>
                        </a:defRPr>
                      </a:lvl4pPr>
                      <a:lvl5pPr marL="1828800" algn="l" defTabSz="914400" rtl="0" eaLnBrk="1" latinLnBrk="0" hangingPunct="1">
                        <a:defRPr sz="1800" b="1" kern="1200">
                          <a:solidFill>
                            <a:schemeClr val="dk1"/>
                          </a:solidFill>
                          <a:latin typeface="Arial" panose="020B0604020202020204"/>
                        </a:defRPr>
                      </a:lvl5pPr>
                      <a:lvl6pPr marL="2286000" algn="l" defTabSz="914400" rtl="0" eaLnBrk="1" latinLnBrk="0" hangingPunct="1">
                        <a:defRPr sz="1800" b="1" kern="1200">
                          <a:solidFill>
                            <a:schemeClr val="dk1"/>
                          </a:solidFill>
                          <a:latin typeface="Arial" panose="020B0604020202020204"/>
                        </a:defRPr>
                      </a:lvl6pPr>
                      <a:lvl7pPr marL="2743200" algn="l" defTabSz="914400" rtl="0" eaLnBrk="1" latinLnBrk="0" hangingPunct="1">
                        <a:defRPr sz="1800" b="1" kern="1200">
                          <a:solidFill>
                            <a:schemeClr val="dk1"/>
                          </a:solidFill>
                          <a:latin typeface="Arial" panose="020B0604020202020204"/>
                        </a:defRPr>
                      </a:lvl7pPr>
                      <a:lvl8pPr marL="3200400" algn="l" defTabSz="914400" rtl="0" eaLnBrk="1" latinLnBrk="0" hangingPunct="1">
                        <a:defRPr sz="1800" b="1" kern="1200">
                          <a:solidFill>
                            <a:schemeClr val="dk1"/>
                          </a:solidFill>
                          <a:latin typeface="Arial" panose="020B0604020202020204"/>
                        </a:defRPr>
                      </a:lvl8pPr>
                      <a:lvl9pPr marL="3657600" algn="l" defTabSz="914400" rtl="0" eaLnBrk="1" latinLnBrk="0" hangingPunct="1">
                        <a:defRPr sz="1800" b="1" kern="1200">
                          <a:solidFill>
                            <a:schemeClr val="dk1"/>
                          </a:solidFill>
                          <a:latin typeface="Arial" panose="020B0604020202020204"/>
                        </a:defRPr>
                      </a:lvl9pPr>
                    </a:lstStyle>
                    <a:p>
                      <a:r>
                        <a:rPr kumimoji="0" lang="fr-FR"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Acquisition ou renouvellement d’immobilisations corporelles de montant moyen (véhicule, matériel, outillage…) ou de travaux d’amélioration / aménagement (</a:t>
                      </a:r>
                      <a:r>
                        <a:rPr kumimoji="0" lang="fr-FR" sz="12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sont exclus les projets de création/reprise et le financement du Besoin en Fonds de Roulement en totalité ainsi que les rachats de prêts</a:t>
                      </a:r>
                      <a:r>
                        <a:rPr kumimoji="0" lang="fr-FR"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fr-FR" sz="1200" b="0" i="0" u="sng" strike="noStrike" kern="1200" cap="none" spc="0" normalizeH="0" baseline="0" noProof="0" dirty="0">
                          <a:ln>
                            <a:noFill/>
                          </a:ln>
                          <a:solidFill>
                            <a:srgbClr val="00B050"/>
                          </a:solidFill>
                          <a:effectLst/>
                          <a:uLnTx/>
                          <a:uFillTx/>
                          <a:latin typeface="Arial" panose="020B0604020202020204" pitchFamily="34" charset="0"/>
                          <a:ea typeface="+mn-ea"/>
                          <a:cs typeface="+mn-cs"/>
                        </a:rPr>
                        <a:t>COMPATIBLES AVEC LES OBJETS VERTS (VOIR ANNEXE) </a:t>
                      </a:r>
                      <a:endParaRPr lang="fr-FR" sz="1200" dirty="0"/>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rgbClr val="A5CC74">
                        <a:tint val="20000"/>
                      </a:srgbClr>
                    </a:solidFill>
                  </a:tcPr>
                </a:tc>
                <a:extLst>
                  <a:ext uri="{0D108BD9-81ED-4DB2-BD59-A6C34878D82A}">
                    <a16:rowId xmlns:a16="http://schemas.microsoft.com/office/drawing/2014/main" val="1213863585"/>
                  </a:ext>
                </a:extLst>
              </a:tr>
              <a:tr h="65583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200" b="1">
                          <a:solidFill>
                            <a:schemeClr val="tx1"/>
                          </a:solidFill>
                          <a:latin typeface="Arial" panose="020B0604020202020204" pitchFamily="34" charset="0"/>
                        </a:rPr>
                        <a:t>Montant </a:t>
                      </a:r>
                      <a:endParaRPr lang="fr-FR" sz="1200" b="1">
                        <a:solidFill>
                          <a:schemeClr val="tx1"/>
                        </a:solidFill>
                      </a:endParaRPr>
                    </a:p>
                  </a:txBody>
                  <a:tcPr anchor="ct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bg2"/>
                          </a:solidFill>
                          <a:latin typeface="Arial" panose="020B0604020202020204" pitchFamily="34" charset="0"/>
                        </a:rPr>
                        <a:t>1.500 € à 40.000 € </a:t>
                      </a:r>
                      <a:r>
                        <a:rPr lang="fr-FR" sz="1200" b="0" dirty="0">
                          <a:solidFill>
                            <a:srgbClr val="000000"/>
                          </a:solidFill>
                          <a:latin typeface="Arial" panose="020B0604020202020204" pitchFamily="34" charset="0"/>
                        </a:rPr>
                        <a:t>avec deux limites à respecter :</a:t>
                      </a:r>
                    </a:p>
                    <a:p>
                      <a:pPr marL="171450" lvl="0" indent="-171450">
                        <a:lnSpc>
                          <a:spcPct val="120000"/>
                        </a:lnSpc>
                        <a:spcBef>
                          <a:spcPts val="0"/>
                        </a:spcBef>
                        <a:buFontTx/>
                        <a:buChar char="-"/>
                      </a:pPr>
                      <a:r>
                        <a:rPr kumimoji="0" lang="fr-FR" sz="1200" b="0" i="0" u="none" strike="noStrike" kern="1200" cap="none" spc="0" normalizeH="0" baseline="0" dirty="0">
                          <a:ln>
                            <a:noFill/>
                          </a:ln>
                          <a:solidFill>
                            <a:srgbClr val="000000"/>
                          </a:solidFill>
                          <a:effectLst/>
                          <a:uLnTx/>
                          <a:uFillTx/>
                          <a:latin typeface="Arial" panose="020B0604020202020204" pitchFamily="34" charset="0"/>
                          <a:ea typeface="+mn-ea"/>
                          <a:cs typeface="+mn-cs"/>
                        </a:rPr>
                        <a:t>Deux dossiers par an et par client </a:t>
                      </a:r>
                    </a:p>
                    <a:p>
                      <a:pPr marL="171450" lvl="0" indent="-171450">
                        <a:lnSpc>
                          <a:spcPct val="120000"/>
                        </a:lnSpc>
                        <a:spcBef>
                          <a:spcPts val="0"/>
                        </a:spcBef>
                        <a:buFontTx/>
                        <a:buChar char="-"/>
                      </a:pPr>
                      <a:r>
                        <a:rPr kumimoji="0" lang="fr-FR" sz="1200" b="0" i="0" u="none" strike="noStrike" kern="1200" cap="none" spc="0" normalizeH="0" baseline="0" dirty="0">
                          <a:ln>
                            <a:noFill/>
                          </a:ln>
                          <a:solidFill>
                            <a:srgbClr val="000000"/>
                          </a:solidFill>
                          <a:effectLst/>
                          <a:uLnTx/>
                          <a:uFillTx/>
                          <a:latin typeface="Arial" panose="020B0604020202020204" pitchFamily="34" charset="0"/>
                          <a:ea typeface="+mn-ea"/>
                          <a:cs typeface="+mn-cs"/>
                        </a:rPr>
                        <a:t>Montant maximum d’encours « Ecureuil Crédit Express » de 80.000 € par client </a:t>
                      </a:r>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2239345483"/>
                  </a:ext>
                </a:extLst>
              </a:tr>
              <a:tr h="25957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ctr" defTabSz="914400" rtl="0" eaLnBrk="1" latinLnBrk="0" hangingPunct="1"/>
                      <a:r>
                        <a:rPr lang="fr-FR" sz="1200" b="1" kern="1200">
                          <a:solidFill>
                            <a:schemeClr val="tx1"/>
                          </a:solidFill>
                          <a:latin typeface="Arial" panose="020B0604020202020204" pitchFamily="34" charset="0"/>
                          <a:ea typeface="+mn-ea"/>
                          <a:cs typeface="+mn-cs"/>
                        </a:rPr>
                        <a:t>Quotité de financement </a:t>
                      </a:r>
                    </a:p>
                  </a:txBody>
                  <a:tcPr anchor="ct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kumimoji="0" lang="fr-FR" sz="1200" b="0" i="0" u="none" strike="noStrike" kern="1200" cap="none" spc="0" normalizeH="0" baseline="0">
                          <a:ln>
                            <a:noFill/>
                          </a:ln>
                          <a:solidFill>
                            <a:srgbClr val="000000"/>
                          </a:solidFill>
                          <a:effectLst/>
                          <a:uLnTx/>
                          <a:uFillTx/>
                          <a:latin typeface="Arial" panose="020B0604020202020204" pitchFamily="34" charset="0"/>
                          <a:ea typeface="+mn-ea"/>
                          <a:cs typeface="+mn-cs"/>
                        </a:rPr>
                        <a:t>Jusqu’à 100% du HT ou du TTC si TVA non récupérable (justificatifs à fournir) </a:t>
                      </a:r>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rgbClr val="A5CC74">
                        <a:tint val="20000"/>
                      </a:srgbClr>
                    </a:solidFill>
                  </a:tcPr>
                </a:tc>
                <a:extLst>
                  <a:ext uri="{0D108BD9-81ED-4DB2-BD59-A6C34878D82A}">
                    <a16:rowId xmlns:a16="http://schemas.microsoft.com/office/drawing/2014/main" val="4268221336"/>
                  </a:ext>
                </a:extLst>
              </a:tr>
              <a:tr h="25957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200" b="1">
                          <a:solidFill>
                            <a:schemeClr val="tx1"/>
                          </a:solidFill>
                          <a:latin typeface="Arial" panose="020B0604020202020204" pitchFamily="34" charset="0"/>
                        </a:rPr>
                        <a:t>Durée</a:t>
                      </a:r>
                      <a:endParaRPr lang="fr-FR" sz="1200" b="1">
                        <a:solidFill>
                          <a:schemeClr val="tx1"/>
                        </a:solidFill>
                      </a:endParaRPr>
                    </a:p>
                  </a:txBody>
                  <a:tcPr anchor="ct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0">
                          <a:solidFill>
                            <a:srgbClr val="000000"/>
                          </a:solidFill>
                          <a:latin typeface="Arial" panose="020B0604020202020204" pitchFamily="34" charset="0"/>
                        </a:rPr>
                        <a:t>24 à </a:t>
                      </a:r>
                      <a:r>
                        <a:rPr lang="fr-FR" sz="1200" b="1">
                          <a:solidFill>
                            <a:schemeClr val="bg2"/>
                          </a:solidFill>
                          <a:latin typeface="Arial" panose="020B0604020202020204" pitchFamily="34" charset="0"/>
                        </a:rPr>
                        <a:t>60 mois </a:t>
                      </a:r>
                      <a:endParaRPr lang="fr-FR" sz="1200" b="1"/>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2938645991"/>
                  </a:ext>
                </a:extLst>
              </a:tr>
              <a:tr h="25957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200" b="1">
                          <a:solidFill>
                            <a:schemeClr val="tx1"/>
                          </a:solidFill>
                          <a:latin typeface="Arial" panose="020B0604020202020204" pitchFamily="34" charset="0"/>
                        </a:rPr>
                        <a:t>Garanties </a:t>
                      </a:r>
                      <a:endParaRPr lang="fr-FR" sz="1200" b="1">
                        <a:solidFill>
                          <a:schemeClr val="tx1"/>
                        </a:solidFill>
                      </a:endParaRPr>
                    </a:p>
                  </a:txBody>
                  <a:tcPr anchor="ct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solidFill>
                            <a:schemeClr val="bg2"/>
                          </a:solidFill>
                          <a:latin typeface="Arial" panose="020B0604020202020204" pitchFamily="34" charset="0"/>
                        </a:rPr>
                        <a:t>sans garanties </a:t>
                      </a:r>
                      <a:endParaRPr lang="fr-FR" sz="1200" b="1"/>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rgbClr val="A5CC74">
                        <a:tint val="20000"/>
                      </a:srgbClr>
                    </a:solidFill>
                  </a:tcPr>
                </a:tc>
                <a:extLst>
                  <a:ext uri="{0D108BD9-81ED-4DB2-BD59-A6C34878D82A}">
                    <a16:rowId xmlns:a16="http://schemas.microsoft.com/office/drawing/2014/main" val="3433638536"/>
                  </a:ext>
                </a:extLst>
              </a:tr>
              <a:tr h="25957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200" b="1">
                          <a:solidFill>
                            <a:schemeClr val="tx1"/>
                          </a:solidFill>
                          <a:latin typeface="Arial" panose="020B0604020202020204" pitchFamily="34" charset="0"/>
                        </a:rPr>
                        <a:t>Périodicité </a:t>
                      </a:r>
                      <a:endParaRPr lang="fr-FR" sz="1200" b="1">
                        <a:solidFill>
                          <a:schemeClr val="tx1"/>
                        </a:solidFill>
                      </a:endParaRPr>
                    </a:p>
                  </a:txBody>
                  <a:tcPr anchor="ct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0">
                          <a:solidFill>
                            <a:srgbClr val="000000"/>
                          </a:solidFill>
                          <a:latin typeface="Arial" panose="020B0604020202020204" pitchFamily="34" charset="0"/>
                        </a:rPr>
                        <a:t>mensuelle, trimestrielle</a:t>
                      </a:r>
                      <a:endParaRPr lang="fr-FR" sz="1200"/>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1803517983"/>
                  </a:ext>
                </a:extLst>
              </a:tr>
              <a:tr h="25957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200" b="1">
                          <a:solidFill>
                            <a:schemeClr val="tx1"/>
                          </a:solidFill>
                          <a:latin typeface="Arial" panose="020B0604020202020204" pitchFamily="34" charset="0"/>
                        </a:rPr>
                        <a:t>Assurance décès emprunteur </a:t>
                      </a:r>
                      <a:endParaRPr lang="fr-FR" sz="1200" b="1">
                        <a:solidFill>
                          <a:schemeClr val="tx1"/>
                        </a:solidFill>
                      </a:endParaRPr>
                    </a:p>
                  </a:txBody>
                  <a:tcPr anchor="ct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0">
                          <a:solidFill>
                            <a:srgbClr val="000000"/>
                          </a:solidFill>
                          <a:latin typeface="Arial" panose="020B0604020202020204" pitchFamily="34" charset="0"/>
                        </a:rPr>
                        <a:t>liasse </a:t>
                      </a:r>
                      <a:r>
                        <a:rPr lang="fr-FR" sz="1200" b="1">
                          <a:solidFill>
                            <a:schemeClr val="bg2"/>
                          </a:solidFill>
                          <a:latin typeface="Arial" panose="020B0604020202020204" pitchFamily="34" charset="0"/>
                        </a:rPr>
                        <a:t>CNP </a:t>
                      </a:r>
                      <a:r>
                        <a:rPr lang="fr-FR" sz="1200" b="1" i="1">
                          <a:solidFill>
                            <a:schemeClr val="bg2"/>
                          </a:solidFill>
                          <a:latin typeface="Arial" panose="020B0604020202020204" pitchFamily="34" charset="0"/>
                        </a:rPr>
                        <a:t>2234D </a:t>
                      </a:r>
                      <a:endParaRPr lang="fr-FR" sz="1200" b="1"/>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rgbClr val="A5CC74">
                        <a:tint val="20000"/>
                      </a:srgbClr>
                    </a:solidFill>
                  </a:tcPr>
                </a:tc>
                <a:extLst>
                  <a:ext uri="{0D108BD9-81ED-4DB2-BD59-A6C34878D82A}">
                    <a16:rowId xmlns:a16="http://schemas.microsoft.com/office/drawing/2014/main" val="3555888449"/>
                  </a:ext>
                </a:extLst>
              </a:tr>
              <a:tr h="25957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200" b="1">
                          <a:solidFill>
                            <a:schemeClr val="tx1"/>
                          </a:solidFill>
                          <a:latin typeface="Arial" panose="020B0604020202020204" pitchFamily="34" charset="0"/>
                        </a:rPr>
                        <a:t>Taux</a:t>
                      </a:r>
                      <a:endParaRPr lang="fr-FR" sz="1200" b="1">
                        <a:solidFill>
                          <a:schemeClr val="tx1"/>
                        </a:solidFill>
                      </a:endParaRPr>
                    </a:p>
                  </a:txBody>
                  <a:tcPr anchor="ct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0" kern="1200">
                          <a:solidFill>
                            <a:srgbClr val="000000"/>
                          </a:solidFill>
                          <a:latin typeface="Arial" panose="020B0604020202020204" pitchFamily="34" charset="0"/>
                          <a:ea typeface="+mn-ea"/>
                          <a:cs typeface="+mn-cs"/>
                        </a:rPr>
                        <a:t>PCM fixe</a:t>
                      </a:r>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15876817"/>
                  </a:ext>
                </a:extLst>
              </a:tr>
              <a:tr h="25957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200" b="1">
                          <a:solidFill>
                            <a:schemeClr val="tx1"/>
                          </a:solidFill>
                          <a:latin typeface="Arial" panose="020B0604020202020204" pitchFamily="34" charset="0"/>
                        </a:rPr>
                        <a:t>Frais de dossier </a:t>
                      </a:r>
                      <a:endParaRPr lang="fr-FR" sz="1200" b="1">
                        <a:solidFill>
                          <a:schemeClr val="tx1"/>
                        </a:solidFill>
                      </a:endParaRPr>
                    </a:p>
                  </a:txBody>
                  <a:tcPr anchor="ct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solidFill>
                            <a:schemeClr val="bg2"/>
                          </a:solidFill>
                          <a:latin typeface="Arial" panose="020B0604020202020204" pitchFamily="34" charset="0"/>
                        </a:rPr>
                        <a:t>1%</a:t>
                      </a:r>
                      <a:r>
                        <a:rPr lang="fr-FR" sz="1200" b="1">
                          <a:solidFill>
                            <a:srgbClr val="000000"/>
                          </a:solidFill>
                          <a:latin typeface="Arial" panose="020B0604020202020204" pitchFamily="34" charset="0"/>
                        </a:rPr>
                        <a:t> </a:t>
                      </a:r>
                      <a:r>
                        <a:rPr lang="fr-FR" sz="1200" b="0">
                          <a:solidFill>
                            <a:srgbClr val="000000"/>
                          </a:solidFill>
                          <a:latin typeface="Arial" panose="020B0604020202020204" pitchFamily="34" charset="0"/>
                        </a:rPr>
                        <a:t>du capital emprunté </a:t>
                      </a:r>
                      <a:endParaRPr lang="fr-FR" sz="1200"/>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rgbClr val="A5CC74">
                        <a:tint val="20000"/>
                      </a:srgbClr>
                    </a:solidFill>
                  </a:tcPr>
                </a:tc>
                <a:extLst>
                  <a:ext uri="{0D108BD9-81ED-4DB2-BD59-A6C34878D82A}">
                    <a16:rowId xmlns:a16="http://schemas.microsoft.com/office/drawing/2014/main" val="1603912249"/>
                  </a:ext>
                </a:extLst>
              </a:tr>
              <a:tr h="25957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200" b="1">
                          <a:solidFill>
                            <a:schemeClr val="tx1"/>
                          </a:solidFill>
                          <a:latin typeface="Arial" panose="020B0604020202020204" pitchFamily="34" charset="0"/>
                        </a:rPr>
                        <a:t>IRA</a:t>
                      </a:r>
                      <a:endParaRPr lang="fr-FR" sz="1200" b="1">
                        <a:solidFill>
                          <a:schemeClr val="tx1"/>
                        </a:solidFill>
                      </a:endParaRPr>
                    </a:p>
                  </a:txBody>
                  <a:tcPr anchor="ct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a:solidFill>
                            <a:srgbClr val="000000"/>
                          </a:solidFill>
                          <a:latin typeface="Arial" panose="020B0604020202020204" pitchFamily="34" charset="0"/>
                        </a:rPr>
                        <a:t>indemnité forfaitaire de </a:t>
                      </a:r>
                      <a:r>
                        <a:rPr lang="fr-FR" sz="1200" b="1">
                          <a:solidFill>
                            <a:schemeClr val="bg2"/>
                          </a:solidFill>
                          <a:latin typeface="Arial" panose="020B0604020202020204" pitchFamily="34" charset="0"/>
                        </a:rPr>
                        <a:t>3%</a:t>
                      </a:r>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4177164289"/>
                  </a:ext>
                </a:extLst>
              </a:tr>
              <a:tr h="25957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200" b="1">
                          <a:solidFill>
                            <a:schemeClr val="tx1"/>
                          </a:solidFill>
                          <a:latin typeface="Arial" panose="020B0604020202020204" pitchFamily="34" charset="0"/>
                        </a:rPr>
                        <a:t>Accord</a:t>
                      </a:r>
                      <a:endParaRPr lang="fr-FR" sz="1200" b="1">
                        <a:solidFill>
                          <a:schemeClr val="tx1"/>
                        </a:solidFill>
                      </a:endParaRPr>
                    </a:p>
                  </a:txBody>
                  <a:tcPr anchor="ct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0">
                          <a:solidFill>
                            <a:srgbClr val="000000"/>
                          </a:solidFill>
                          <a:latin typeface="Arial" panose="020B0604020202020204" pitchFamily="34" charset="0"/>
                        </a:rPr>
                        <a:t>Réponse pour l’accord du financement </a:t>
                      </a:r>
                      <a:r>
                        <a:rPr lang="fr-FR" sz="1200" b="1">
                          <a:solidFill>
                            <a:schemeClr val="bg2"/>
                          </a:solidFill>
                          <a:latin typeface="Arial" panose="020B0604020202020204" pitchFamily="34" charset="0"/>
                        </a:rPr>
                        <a:t>sous 48 heures </a:t>
                      </a:r>
                      <a:endParaRPr lang="fr-FR" sz="1200" b="1">
                        <a:solidFill>
                          <a:schemeClr val="bg2"/>
                        </a:solidFill>
                      </a:endParaRPr>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rgbClr val="A5CC74">
                        <a:tint val="20000"/>
                      </a:srgbClr>
                    </a:solidFill>
                  </a:tcPr>
                </a:tc>
                <a:extLst>
                  <a:ext uri="{0D108BD9-81ED-4DB2-BD59-A6C34878D82A}">
                    <a16:rowId xmlns:a16="http://schemas.microsoft.com/office/drawing/2014/main" val="2223913629"/>
                  </a:ext>
                </a:extLst>
              </a:tr>
              <a:tr h="47533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200" b="1">
                          <a:solidFill>
                            <a:schemeClr val="tx1"/>
                          </a:solidFill>
                          <a:latin typeface="Arial" panose="020B0604020202020204" pitchFamily="34" charset="0"/>
                        </a:rPr>
                        <a:t>Délégataire</a:t>
                      </a:r>
                      <a:endParaRPr lang="fr-FR" sz="1200" b="1">
                        <a:solidFill>
                          <a:schemeClr val="tx1"/>
                        </a:solidFill>
                      </a:endParaRPr>
                    </a:p>
                  </a:txBody>
                  <a:tcPr anchor="ct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0">
                          <a:solidFill>
                            <a:srgbClr val="000000"/>
                          </a:solidFill>
                          <a:latin typeface="Arial" panose="020B0604020202020204" pitchFamily="34" charset="0"/>
                        </a:rPr>
                        <a:t>Toute personne bénéficiant d’une délégation sur le marché des professionnels sans tenir compte de l’encours de crédit du client (hors schéma délégataire). Néanmoins, le CRD de ce crédit est à intégrer dans l’encours pour tout autre engagement ultérieur</a:t>
                      </a:r>
                      <a:endParaRPr lang="fr-FR" sz="1200"/>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3717503762"/>
                  </a:ext>
                </a:extLst>
              </a:tr>
              <a:tr h="25957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200" b="1">
                          <a:solidFill>
                            <a:schemeClr val="tx1"/>
                          </a:solidFill>
                        </a:rPr>
                        <a:t>Validité de la proposition</a:t>
                      </a:r>
                    </a:p>
                  </a:txBody>
                  <a:tcPr anchor="ct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solidFill>
                            <a:schemeClr val="bg2"/>
                          </a:solidFill>
                          <a:latin typeface="Arial" panose="020B0604020202020204" pitchFamily="34" charset="0"/>
                        </a:rPr>
                        <a:t>1 mois </a:t>
                      </a:r>
                      <a:endParaRPr lang="fr-FR" sz="1200" b="1">
                        <a:solidFill>
                          <a:schemeClr val="bg2"/>
                        </a:solidFill>
                      </a:endParaRPr>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rgbClr val="A5CC74">
                        <a:tint val="20000"/>
                      </a:srgbClr>
                    </a:solidFill>
                  </a:tcPr>
                </a:tc>
                <a:extLst>
                  <a:ext uri="{0D108BD9-81ED-4DB2-BD59-A6C34878D82A}">
                    <a16:rowId xmlns:a16="http://schemas.microsoft.com/office/drawing/2014/main" val="2787139369"/>
                  </a:ext>
                </a:extLst>
              </a:tr>
              <a:tr h="25957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200" b="1">
                          <a:solidFill>
                            <a:schemeClr val="tx1"/>
                          </a:solidFill>
                          <a:latin typeface="Arial" panose="020B0604020202020204" pitchFamily="34" charset="0"/>
                        </a:rPr>
                        <a:t>Validité du contrat </a:t>
                      </a:r>
                      <a:endParaRPr lang="fr-FR" sz="1200" b="1">
                        <a:solidFill>
                          <a:schemeClr val="tx1"/>
                        </a:solidFill>
                      </a:endParaRPr>
                    </a:p>
                  </a:txBody>
                  <a:tcPr anchor="ct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solidFill>
                            <a:schemeClr val="bg2"/>
                          </a:solidFill>
                          <a:latin typeface="Arial" panose="020B0604020202020204" pitchFamily="34" charset="0"/>
                        </a:rPr>
                        <a:t>1 mois </a:t>
                      </a:r>
                      <a:endParaRPr lang="fr-FR" sz="1200" b="1">
                        <a:solidFill>
                          <a:schemeClr val="bg2"/>
                        </a:solidFill>
                      </a:endParaRPr>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1274935897"/>
                  </a:ext>
                </a:extLst>
              </a:tr>
              <a:tr h="25957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ctr" defTabSz="914400" rtl="0" eaLnBrk="1" latinLnBrk="0" hangingPunct="1"/>
                      <a:r>
                        <a:rPr lang="fr-FR" sz="1200" b="1" kern="1200" dirty="0">
                          <a:solidFill>
                            <a:schemeClr val="tx1"/>
                          </a:solidFill>
                          <a:latin typeface="Arial" panose="020B0604020202020204" pitchFamily="34" charset="0"/>
                          <a:ea typeface="+mn-ea"/>
                          <a:cs typeface="+mn-cs"/>
                        </a:rPr>
                        <a:t>Déblocage des fonds</a:t>
                      </a:r>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0" dirty="0">
                          <a:solidFill>
                            <a:srgbClr val="000000"/>
                          </a:solidFill>
                          <a:latin typeface="Arial" panose="020B0604020202020204" pitchFamily="34" charset="0"/>
                        </a:rPr>
                        <a:t>En 1 seule fois sous 3 mois</a:t>
                      </a:r>
                      <a:endParaRPr lang="fr-FR" sz="1200" dirty="0"/>
                    </a:p>
                  </a:txBody>
                  <a:tcPr>
                    <a:lnL w="12700" cmpd="sng">
                      <a:solidFill>
                        <a:srgbClr val="A5CC74"/>
                      </a:solidFill>
                    </a:lnL>
                    <a:lnR w="12700" cmpd="sng">
                      <a:solidFill>
                        <a:srgbClr val="A5CC74"/>
                      </a:solidFill>
                    </a:lnR>
                    <a:lnT w="12700" cmpd="sng">
                      <a:solidFill>
                        <a:srgbClr val="A5CC74"/>
                      </a:solidFill>
                    </a:lnT>
                    <a:lnB w="12700" cmpd="sng">
                      <a:solidFill>
                        <a:srgbClr val="A5CC74"/>
                      </a:solidFill>
                    </a:lnB>
                    <a:lnTlToBr w="12700" cmpd="sng">
                      <a:noFill/>
                      <a:prstDash val="solid"/>
                    </a:lnTlToBr>
                    <a:lnBlToTr w="12700" cmpd="sng">
                      <a:noFill/>
                      <a:prstDash val="solid"/>
                    </a:lnBlToTr>
                    <a:solidFill>
                      <a:srgbClr val="A5CC74">
                        <a:tint val="20000"/>
                      </a:srgbClr>
                    </a:solidFill>
                  </a:tcPr>
                </a:tc>
                <a:extLst>
                  <a:ext uri="{0D108BD9-81ED-4DB2-BD59-A6C34878D82A}">
                    <a16:rowId xmlns:a16="http://schemas.microsoft.com/office/drawing/2014/main" val="2191865440"/>
                  </a:ext>
                </a:extLst>
              </a:tr>
            </a:tbl>
          </a:graphicData>
        </a:graphic>
      </p:graphicFrame>
    </p:spTree>
    <p:extLst>
      <p:ext uri="{BB962C8B-B14F-4D97-AF65-F5344CB8AC3E}">
        <p14:creationId xmlns:p14="http://schemas.microsoft.com/office/powerpoint/2010/main" val="1976527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fontScale="92500"/>
          </a:bodyPr>
          <a:lstStyle/>
          <a:p>
            <a:r>
              <a:rPr lang="fr-FR" sz="2400" dirty="0"/>
              <a:t>Principales caractéristiques de la Gamme Crédits Express Pros </a:t>
            </a:r>
            <a:r>
              <a:rPr lang="fr-FR" sz="2400" dirty="0">
                <a:solidFill>
                  <a:srgbClr val="006600"/>
                </a:solidFill>
              </a:rPr>
              <a:t>Verts</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pic>
        <p:nvPicPr>
          <p:cNvPr id="8" name="Image 7">
            <a:extLst>
              <a:ext uri="{FF2B5EF4-FFF2-40B4-BE49-F238E27FC236}">
                <a16:creationId xmlns:a16="http://schemas.microsoft.com/office/drawing/2014/main" id="{C0796945-20A1-4846-831D-9BD02B68B109}"/>
              </a:ext>
            </a:extLst>
          </p:cNvPr>
          <p:cNvPicPr>
            <a:picLocks noChangeAspect="1"/>
          </p:cNvPicPr>
          <p:nvPr/>
        </p:nvPicPr>
        <p:blipFill>
          <a:blip r:embed="rId3"/>
          <a:stretch>
            <a:fillRect/>
          </a:stretch>
        </p:blipFill>
        <p:spPr>
          <a:xfrm>
            <a:off x="396240" y="1674189"/>
            <a:ext cx="11399520" cy="481553"/>
          </a:xfrm>
          <a:prstGeom prst="rect">
            <a:avLst/>
          </a:prstGeom>
          <a:ln>
            <a:noFill/>
          </a:ln>
          <a:effectLst>
            <a:outerShdw blurRad="292100" dist="139700" dir="2700000" algn="tl" rotWithShape="0">
              <a:srgbClr val="333333">
                <a:alpha val="65000"/>
              </a:srgbClr>
            </a:outerShdw>
          </a:effectLst>
        </p:spPr>
      </p:pic>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570320" y="1275442"/>
            <a:ext cx="11186251" cy="392216"/>
          </a:xfrm>
        </p:spPr>
        <p:txBody>
          <a:bodyPr/>
          <a:lstStyle/>
          <a:p>
            <a:r>
              <a:rPr lang="fr-FR" dirty="0"/>
              <a:t>Focus sur le délégataire d’un Crédit Express Pro </a:t>
            </a:r>
            <a:r>
              <a:rPr lang="fr-FR" dirty="0">
                <a:solidFill>
                  <a:srgbClr val="006600"/>
                </a:solidFill>
              </a:rPr>
              <a:t>Vert</a:t>
            </a:r>
            <a:r>
              <a:rPr lang="fr-FR" dirty="0"/>
              <a:t> :</a:t>
            </a:r>
          </a:p>
        </p:txBody>
      </p:sp>
      <p:sp>
        <p:nvSpPr>
          <p:cNvPr id="10" name="Rectangle 9">
            <a:extLst>
              <a:ext uri="{FF2B5EF4-FFF2-40B4-BE49-F238E27FC236}">
                <a16:creationId xmlns:a16="http://schemas.microsoft.com/office/drawing/2014/main" id="{78555DD7-8C7F-44F9-BF6A-97A377F7CCBE}"/>
              </a:ext>
            </a:extLst>
          </p:cNvPr>
          <p:cNvSpPr/>
          <p:nvPr/>
        </p:nvSpPr>
        <p:spPr>
          <a:xfrm>
            <a:off x="1524000" y="2971891"/>
            <a:ext cx="9152709" cy="2031325"/>
          </a:xfrm>
          <a:prstGeom prst="rect">
            <a:avLst/>
          </a:prstGeom>
        </p:spPr>
        <p:txBody>
          <a:bodyPr wrap="square">
            <a:spAutoFit/>
          </a:bodyPr>
          <a:lstStyle/>
          <a:p>
            <a:pPr marL="342900" marR="108585" lvl="0" indent="-342900" algn="just">
              <a:spcAft>
                <a:spcPts val="0"/>
              </a:spcAft>
              <a:buFont typeface="Symbol" panose="05050102010706020507" pitchFamily="18" charset="2"/>
              <a:buChar char=""/>
            </a:pPr>
            <a:r>
              <a:rPr lang="fr-FR" dirty="0">
                <a:latin typeface="Calibri" panose="020F0502020204030204" pitchFamily="34" charset="0"/>
                <a:ea typeface="Times New Roman" panose="02020603050405020304" pitchFamily="18" charset="0"/>
              </a:rPr>
              <a:t>A l’instar du Crédit Express Pro « classique », l’octroi d’un Crédit Express Pro </a:t>
            </a:r>
            <a:r>
              <a:rPr lang="fr-FR" dirty="0">
                <a:solidFill>
                  <a:srgbClr val="006600"/>
                </a:solidFill>
                <a:latin typeface="Calibri" panose="020F0502020204030204" pitchFamily="34" charset="0"/>
                <a:ea typeface="Times New Roman" panose="02020603050405020304" pitchFamily="18" charset="0"/>
              </a:rPr>
              <a:t>Vert</a:t>
            </a:r>
            <a:r>
              <a:rPr lang="fr-FR" dirty="0">
                <a:latin typeface="Calibri" panose="020F0502020204030204" pitchFamily="34" charset="0"/>
                <a:ea typeface="Times New Roman" panose="02020603050405020304" pitchFamily="18" charset="0"/>
              </a:rPr>
              <a:t> se fait en dehors des critères d’encours du schéma délégataire</a:t>
            </a:r>
          </a:p>
          <a:p>
            <a:pPr marL="342900" marR="108585" lvl="0" indent="-342900" algn="just">
              <a:spcAft>
                <a:spcPts val="0"/>
              </a:spcAft>
              <a:buFont typeface="Symbol" panose="05050102010706020507" pitchFamily="18" charset="2"/>
              <a:buChar char=""/>
            </a:pPr>
            <a:endParaRPr lang="fr-FR" dirty="0">
              <a:latin typeface="Arial" panose="020B0604020202020204" pitchFamily="34" charset="0"/>
              <a:ea typeface="Times New Roman" panose="02020603050405020304" pitchFamily="18" charset="0"/>
            </a:endParaRPr>
          </a:p>
          <a:p>
            <a:pPr marL="342900" marR="108585" lvl="0" indent="-342900" algn="just">
              <a:spcAft>
                <a:spcPts val="0"/>
              </a:spcAft>
              <a:buFont typeface="Symbol" panose="05050102010706020507" pitchFamily="18" charset="2"/>
              <a:buChar char=""/>
            </a:pPr>
            <a:r>
              <a:rPr lang="fr-FR" dirty="0">
                <a:latin typeface="Calibri" panose="020F0502020204030204" pitchFamily="34" charset="0"/>
                <a:ea typeface="Times New Roman" panose="02020603050405020304" pitchFamily="18" charset="0"/>
              </a:rPr>
              <a:t>Le Crédit Express Pro </a:t>
            </a:r>
            <a:r>
              <a:rPr lang="fr-FR" dirty="0">
                <a:solidFill>
                  <a:srgbClr val="006600"/>
                </a:solidFill>
                <a:latin typeface="Calibri" panose="020F0502020204030204" pitchFamily="34" charset="0"/>
                <a:ea typeface="Times New Roman" panose="02020603050405020304" pitchFamily="18" charset="0"/>
              </a:rPr>
              <a:t>Vert</a:t>
            </a:r>
            <a:r>
              <a:rPr lang="fr-FR" dirty="0">
                <a:latin typeface="Calibri" panose="020F0502020204030204" pitchFamily="34" charset="0"/>
                <a:ea typeface="Times New Roman" panose="02020603050405020304" pitchFamily="18" charset="0"/>
              </a:rPr>
              <a:t> ne tient pas compte de l’encours au moment de son octroi. Il sera toutefois à intégrer dans tout financement futur.</a:t>
            </a:r>
          </a:p>
          <a:p>
            <a:pPr marL="342900" marR="108585" lvl="0" indent="-342900" algn="just">
              <a:spcAft>
                <a:spcPts val="0"/>
              </a:spcAft>
              <a:buFont typeface="Symbol" panose="05050102010706020507" pitchFamily="18" charset="2"/>
              <a:buChar char=""/>
            </a:pPr>
            <a:endParaRPr lang="fr-FR" dirty="0">
              <a:latin typeface="Arial" panose="020B0604020202020204" pitchFamily="34" charset="0"/>
              <a:ea typeface="Times New Roman" panose="02020603050405020304" pitchFamily="18" charset="0"/>
            </a:endParaRPr>
          </a:p>
          <a:p>
            <a:pPr marL="342900" marR="108585" lvl="0" indent="-342900">
              <a:spcAft>
                <a:spcPts val="0"/>
              </a:spcAft>
              <a:buFont typeface="Symbol" panose="05050102010706020507" pitchFamily="18" charset="2"/>
              <a:buChar char=""/>
            </a:pPr>
            <a:r>
              <a:rPr lang="fr-FR" dirty="0">
                <a:latin typeface="Calibri" panose="020F0502020204030204" pitchFamily="34" charset="0"/>
                <a:ea typeface="Times New Roman" panose="02020603050405020304" pitchFamily="18" charset="0"/>
              </a:rPr>
              <a:t>La révision reste obligatoire</a:t>
            </a:r>
            <a:endParaRPr lang="fr-FR" dirty="0">
              <a:latin typeface="Arial" panose="020B0604020202020204" pitchFamily="34" charset="0"/>
              <a:ea typeface="Times New Roman" panose="02020603050405020304" pitchFamily="18" charset="0"/>
            </a:endParaRPr>
          </a:p>
        </p:txBody>
      </p:sp>
      <p:sp>
        <p:nvSpPr>
          <p:cNvPr id="11" name="Triangle isocèle 10">
            <a:extLst>
              <a:ext uri="{FF2B5EF4-FFF2-40B4-BE49-F238E27FC236}">
                <a16:creationId xmlns:a16="http://schemas.microsoft.com/office/drawing/2014/main" id="{505F68F4-87FD-4FE4-8B17-09B03C986C4A}"/>
              </a:ext>
            </a:extLst>
          </p:cNvPr>
          <p:cNvSpPr/>
          <p:nvPr/>
        </p:nvSpPr>
        <p:spPr>
          <a:xfrm flipV="1">
            <a:off x="5560423" y="2352389"/>
            <a:ext cx="1071154" cy="42285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767126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fontScale="92500"/>
          </a:bodyPr>
          <a:lstStyle/>
          <a:p>
            <a:r>
              <a:rPr lang="fr-FR" sz="2400" dirty="0"/>
              <a:t>Principales caractéristiques de la Gamme Crédits Express Pros </a:t>
            </a:r>
            <a:r>
              <a:rPr lang="fr-FR" sz="2400" dirty="0">
                <a:solidFill>
                  <a:srgbClr val="006600"/>
                </a:solidFill>
              </a:rPr>
              <a:t>Verts</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4" name="Espace réservé du contenu 1">
            <a:extLst>
              <a:ext uri="{FF2B5EF4-FFF2-40B4-BE49-F238E27FC236}">
                <a16:creationId xmlns:a16="http://schemas.microsoft.com/office/drawing/2014/main" id="{9DE5347E-F444-4BB3-A6FB-CEE21BE77133}"/>
              </a:ext>
            </a:extLst>
          </p:cNvPr>
          <p:cNvSpPr>
            <a:spLocks noGrp="1"/>
          </p:cNvSpPr>
          <p:nvPr>
            <p:ph idx="17"/>
          </p:nvPr>
        </p:nvSpPr>
        <p:spPr>
          <a:xfrm>
            <a:off x="570320" y="1275442"/>
            <a:ext cx="11186251" cy="392216"/>
          </a:xfrm>
        </p:spPr>
        <p:txBody>
          <a:bodyPr/>
          <a:lstStyle/>
          <a:p>
            <a:r>
              <a:rPr lang="fr-FR" dirty="0"/>
              <a:t>Focus sur la quotité financée dans le cadre d’un Crédit Express Pro </a:t>
            </a:r>
            <a:r>
              <a:rPr lang="fr-FR" dirty="0">
                <a:solidFill>
                  <a:srgbClr val="006600"/>
                </a:solidFill>
              </a:rPr>
              <a:t>Vert</a:t>
            </a:r>
            <a:r>
              <a:rPr lang="fr-FR" dirty="0"/>
              <a:t> :</a:t>
            </a:r>
          </a:p>
        </p:txBody>
      </p:sp>
      <p:pic>
        <p:nvPicPr>
          <p:cNvPr id="6" name="Image 5">
            <a:extLst>
              <a:ext uri="{FF2B5EF4-FFF2-40B4-BE49-F238E27FC236}">
                <a16:creationId xmlns:a16="http://schemas.microsoft.com/office/drawing/2014/main" id="{A5DE1900-513A-433B-A3F8-182AF3DEB6C9}"/>
              </a:ext>
            </a:extLst>
          </p:cNvPr>
          <p:cNvPicPr>
            <a:picLocks noChangeAspect="1"/>
          </p:cNvPicPr>
          <p:nvPr/>
        </p:nvPicPr>
        <p:blipFill>
          <a:blip r:embed="rId3"/>
          <a:stretch>
            <a:fillRect/>
          </a:stretch>
        </p:blipFill>
        <p:spPr>
          <a:xfrm>
            <a:off x="1685925" y="1760309"/>
            <a:ext cx="8820150" cy="371475"/>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B8AE30BF-FF71-46EA-90E6-C19B1B16A941}"/>
              </a:ext>
            </a:extLst>
          </p:cNvPr>
          <p:cNvSpPr/>
          <p:nvPr/>
        </p:nvSpPr>
        <p:spPr>
          <a:xfrm>
            <a:off x="2342607" y="2971891"/>
            <a:ext cx="7724502" cy="1754326"/>
          </a:xfrm>
          <a:prstGeom prst="rect">
            <a:avLst/>
          </a:prstGeom>
        </p:spPr>
        <p:txBody>
          <a:bodyPr wrap="square">
            <a:spAutoFit/>
          </a:bodyPr>
          <a:lstStyle/>
          <a:p>
            <a:pPr marL="61595" marR="109855" algn="just">
              <a:spcAft>
                <a:spcPts val="0"/>
              </a:spcAft>
            </a:pPr>
            <a:r>
              <a:rPr lang="fr-FR" b="1" dirty="0">
                <a:latin typeface="Calibri" panose="020F0502020204030204" pitchFamily="34" charset="0"/>
                <a:ea typeface="Times New Roman" panose="02020603050405020304" pitchFamily="18" charset="0"/>
              </a:rPr>
              <a:t>Dans le cadre d’un Crédit Express Pro </a:t>
            </a:r>
            <a:r>
              <a:rPr lang="fr-FR" b="1" dirty="0">
                <a:solidFill>
                  <a:srgbClr val="006600"/>
                </a:solidFill>
                <a:latin typeface="Calibri" panose="020F0502020204030204" pitchFamily="34" charset="0"/>
                <a:ea typeface="Times New Roman" panose="02020603050405020304" pitchFamily="18" charset="0"/>
              </a:rPr>
              <a:t>Vert</a:t>
            </a:r>
            <a:r>
              <a:rPr lang="fr-FR" b="1" dirty="0">
                <a:latin typeface="Calibri" panose="020F0502020204030204" pitchFamily="34" charset="0"/>
                <a:ea typeface="Times New Roman" panose="02020603050405020304" pitchFamily="18" charset="0"/>
              </a:rPr>
              <a:t>, le financement peut aller jusqu’à 100% du HT, voire 100% du TTC si TVA non-récupérable</a:t>
            </a:r>
            <a:r>
              <a:rPr lang="fr-FR" dirty="0">
                <a:latin typeface="Calibri" panose="020F0502020204030204" pitchFamily="34" charset="0"/>
                <a:ea typeface="Times New Roman" panose="02020603050405020304" pitchFamily="18" charset="0"/>
              </a:rPr>
              <a:t>. </a:t>
            </a:r>
          </a:p>
          <a:p>
            <a:pPr marL="61595" marR="109855" algn="just">
              <a:spcAft>
                <a:spcPts val="0"/>
              </a:spcAft>
            </a:pPr>
            <a:endParaRPr lang="fr-FR" dirty="0">
              <a:latin typeface="Calibri" panose="020F0502020204030204" pitchFamily="34" charset="0"/>
              <a:ea typeface="Times New Roman" panose="02020603050405020304" pitchFamily="18" charset="0"/>
            </a:endParaRPr>
          </a:p>
          <a:p>
            <a:pPr marL="61595" marR="109855" algn="just">
              <a:spcAft>
                <a:spcPts val="0"/>
              </a:spcAft>
            </a:pPr>
            <a:r>
              <a:rPr lang="fr-FR" dirty="0">
                <a:latin typeface="Calibri" panose="020F0502020204030204" pitchFamily="34" charset="0"/>
                <a:ea typeface="Times New Roman" panose="02020603050405020304" pitchFamily="18" charset="0"/>
              </a:rPr>
              <a:t>Ainsi, pour nos clients Professionnels soumis à la TVA, un véhicule hybride peut être financé à hauteur de 100% HT avec un Crédit Express Pro Vert </a:t>
            </a:r>
            <a:r>
              <a:rPr lang="fr-FR" sz="1400" dirty="0">
                <a:latin typeface="Calibri" panose="020F0502020204030204" pitchFamily="34" charset="0"/>
                <a:ea typeface="Times New Roman" panose="02020603050405020304" pitchFamily="18" charset="0"/>
              </a:rPr>
              <a:t>(</a:t>
            </a:r>
            <a:r>
              <a:rPr lang="fr-FR" sz="1400" i="1" dirty="0">
                <a:latin typeface="Calibri" panose="020F0502020204030204" pitchFamily="34" charset="0"/>
                <a:ea typeface="Times New Roman" panose="02020603050405020304" pitchFamily="18" charset="0"/>
              </a:rPr>
              <a:t>il aurait pu être financé à hauteur de 100% TTC avec un crédit Express Pro « classique »</a:t>
            </a:r>
            <a:r>
              <a:rPr lang="fr-FR" sz="1400" dirty="0">
                <a:latin typeface="Calibri" panose="020F0502020204030204" pitchFamily="34" charset="0"/>
                <a:ea typeface="Times New Roman" panose="02020603050405020304" pitchFamily="18" charset="0"/>
              </a:rPr>
              <a:t>)</a:t>
            </a:r>
            <a:r>
              <a:rPr lang="fr-FR" dirty="0">
                <a:latin typeface="Calibri" panose="020F0502020204030204" pitchFamily="34" charset="0"/>
                <a:ea typeface="Times New Roman" panose="02020603050405020304" pitchFamily="18" charset="0"/>
              </a:rPr>
              <a:t>.</a:t>
            </a:r>
            <a:endParaRPr lang="fr-FR" dirty="0">
              <a:latin typeface="Arial" panose="020B0604020202020204" pitchFamily="34" charset="0"/>
              <a:ea typeface="Times New Roman" panose="02020603050405020304" pitchFamily="18" charset="0"/>
            </a:endParaRPr>
          </a:p>
        </p:txBody>
      </p:sp>
      <p:sp>
        <p:nvSpPr>
          <p:cNvPr id="8" name="Triangle isocèle 7">
            <a:extLst>
              <a:ext uri="{FF2B5EF4-FFF2-40B4-BE49-F238E27FC236}">
                <a16:creationId xmlns:a16="http://schemas.microsoft.com/office/drawing/2014/main" id="{5501CE5A-1C01-480E-AAD7-5AE55CB504A7}"/>
              </a:ext>
            </a:extLst>
          </p:cNvPr>
          <p:cNvSpPr/>
          <p:nvPr/>
        </p:nvSpPr>
        <p:spPr>
          <a:xfrm flipV="1">
            <a:off x="5627868" y="2340410"/>
            <a:ext cx="1071154" cy="42285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95371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
                <a:srgbClr val="006600"/>
              </a:buClr>
              <a:buFont typeface="+mj-lt"/>
              <a:buAutoNum type="arabicPeriod"/>
            </a:pPr>
            <a:r>
              <a:rPr lang="fr-FR"/>
              <a:t>Contexte &amp; présentation de la gamme des Crédits Express Pros </a:t>
            </a:r>
            <a:r>
              <a:rPr lang="fr-FR">
                <a:solidFill>
                  <a:srgbClr val="006600"/>
                </a:solidFill>
              </a:rPr>
              <a:t>Verts</a:t>
            </a:r>
          </a:p>
          <a:p>
            <a:pPr>
              <a:buClr>
                <a:srgbClr val="006600"/>
              </a:buClr>
            </a:pPr>
            <a:r>
              <a:rPr lang="fr-FR"/>
              <a:t>Principales caractéristiques de la gamme des Crédits Express Pros </a:t>
            </a:r>
            <a:r>
              <a:rPr lang="fr-FR">
                <a:solidFill>
                  <a:srgbClr val="006600"/>
                </a:solidFill>
              </a:rPr>
              <a:t>Verts</a:t>
            </a:r>
          </a:p>
          <a:p>
            <a:pPr>
              <a:buClr>
                <a:srgbClr val="006600"/>
              </a:buClr>
            </a:pPr>
            <a:r>
              <a:rPr lang="fr-FR" b="1"/>
              <a:t>Conditions d’éligibilité à la gamme des Crédits Express Pros </a:t>
            </a:r>
            <a:r>
              <a:rPr lang="fr-FR" b="1">
                <a:solidFill>
                  <a:srgbClr val="006600"/>
                </a:solidFill>
              </a:rPr>
              <a:t>Verts</a:t>
            </a:r>
          </a:p>
          <a:p>
            <a:pPr>
              <a:buClr>
                <a:srgbClr val="006600"/>
              </a:buClr>
            </a:pPr>
            <a:r>
              <a:rPr lang="fr-FR"/>
              <a:t>Pièces justificatives à produire</a:t>
            </a:r>
          </a:p>
          <a:p>
            <a:pPr>
              <a:buClr>
                <a:srgbClr val="006600"/>
              </a:buClr>
            </a:pPr>
            <a:r>
              <a:rPr lang="fr-FR"/>
              <a:t>Objets</a:t>
            </a:r>
            <a:r>
              <a:rPr lang="fr-FR">
                <a:solidFill>
                  <a:srgbClr val="006600"/>
                </a:solidFill>
              </a:rPr>
              <a:t> verts </a:t>
            </a:r>
            <a:r>
              <a:rPr lang="fr-FR"/>
              <a:t>finançables avec nos Crédits Express Pros </a:t>
            </a:r>
            <a:r>
              <a:rPr lang="fr-FR">
                <a:solidFill>
                  <a:srgbClr val="006600"/>
                </a:solidFill>
              </a:rPr>
              <a:t>Verts</a:t>
            </a:r>
          </a:p>
          <a:p>
            <a:pPr>
              <a:buClr>
                <a:srgbClr val="006600"/>
              </a:buClr>
            </a:pPr>
            <a:endParaRPr lang="fr-FR">
              <a:solidFill>
                <a:srgbClr val="006600"/>
              </a:solidFill>
            </a:endParaRPr>
          </a:p>
          <a:p>
            <a:pPr>
              <a:buClr>
                <a:srgbClr val="006600"/>
              </a:buClr>
            </a:pPr>
            <a:r>
              <a:rPr lang="fr-FR"/>
              <a:t>Annexes : liste des principaux investissements </a:t>
            </a:r>
            <a:r>
              <a:rPr lang="fr-FR">
                <a:solidFill>
                  <a:srgbClr val="006600"/>
                </a:solidFill>
              </a:rPr>
              <a:t>verts</a:t>
            </a:r>
          </a:p>
          <a:p>
            <a:endParaRPr lang="fr-FR" b="1">
              <a:solidFill>
                <a:srgbClr val="006600"/>
              </a:solidFill>
            </a:endParaRPr>
          </a:p>
          <a:p>
            <a:endParaRPr lang="fr-FR" b="1"/>
          </a:p>
        </p:txBody>
      </p:sp>
      <p:cxnSp>
        <p:nvCxnSpPr>
          <p:cNvPr id="5" name="Connecteur droit 4">
            <a:extLst>
              <a:ext uri="{FF2B5EF4-FFF2-40B4-BE49-F238E27FC236}">
                <a16:creationId xmlns:a16="http://schemas.microsoft.com/office/drawing/2014/main" id="{03DE930D-C6C2-46D8-9FBF-C1595D0DE730}"/>
              </a:ext>
            </a:extLst>
          </p:cNvPr>
          <p:cNvCxnSpPr/>
          <p:nvPr/>
        </p:nvCxnSpPr>
        <p:spPr>
          <a:xfrm>
            <a:off x="3716163" y="4955181"/>
            <a:ext cx="7620201" cy="0"/>
          </a:xfrm>
          <a:prstGeom prst="line">
            <a:avLst/>
          </a:prstGeom>
          <a:ln>
            <a:solidFill>
              <a:srgbClr val="006600"/>
            </a:solidFill>
            <a:prstDash val="dash"/>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EE211432-B0DD-4F6C-8687-CE65006C1750}"/>
              </a:ext>
            </a:extLst>
          </p:cNvPr>
          <p:cNvSpPr/>
          <p:nvPr/>
        </p:nvSpPr>
        <p:spPr>
          <a:xfrm>
            <a:off x="3483429" y="3155017"/>
            <a:ext cx="7994468" cy="702891"/>
          </a:xfrm>
          <a:prstGeom prst="rect">
            <a:avLst/>
          </a:prstGeom>
          <a:noFill/>
          <a:ln w="28575">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668491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Conditions d’éligibilité à la Gamme Crédits Express Pros </a:t>
            </a:r>
            <a:r>
              <a:rPr lang="fr-FR" sz="2400" dirty="0">
                <a:solidFill>
                  <a:srgbClr val="006600"/>
                </a:solidFill>
              </a:rPr>
              <a:t>Verts</a:t>
            </a:r>
            <a:r>
              <a:rPr lang="fr-FR" sz="2400" dirty="0"/>
              <a:t> </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sp>
        <p:nvSpPr>
          <p:cNvPr id="7" name="Espace réservé du contenu 1">
            <a:extLst>
              <a:ext uri="{FF2B5EF4-FFF2-40B4-BE49-F238E27FC236}">
                <a16:creationId xmlns:a16="http://schemas.microsoft.com/office/drawing/2014/main" id="{4EF620B3-8D23-468E-8EDB-77120C565428}"/>
              </a:ext>
            </a:extLst>
          </p:cNvPr>
          <p:cNvSpPr>
            <a:spLocks noGrp="1"/>
          </p:cNvSpPr>
          <p:nvPr>
            <p:ph idx="17"/>
          </p:nvPr>
        </p:nvSpPr>
        <p:spPr>
          <a:xfrm>
            <a:off x="339634" y="1162235"/>
            <a:ext cx="11791406" cy="392216"/>
          </a:xfrm>
        </p:spPr>
        <p:txBody>
          <a:bodyPr/>
          <a:lstStyle/>
          <a:p>
            <a:r>
              <a:rPr lang="fr-FR" dirty="0"/>
              <a:t>Les conditions d’éligibilité validées pour les Crédits Express Pros sont reprise pour la gamme des Crédits Express Pros </a:t>
            </a:r>
            <a:r>
              <a:rPr lang="fr-FR" dirty="0">
                <a:solidFill>
                  <a:srgbClr val="006600"/>
                </a:solidFill>
              </a:rPr>
              <a:t>Verts</a:t>
            </a:r>
            <a:r>
              <a:rPr lang="fr-FR" dirty="0"/>
              <a:t> :</a:t>
            </a:r>
          </a:p>
        </p:txBody>
      </p:sp>
      <p:sp>
        <p:nvSpPr>
          <p:cNvPr id="9" name="Espace réservé du contenu 1">
            <a:extLst>
              <a:ext uri="{FF2B5EF4-FFF2-40B4-BE49-F238E27FC236}">
                <a16:creationId xmlns:a16="http://schemas.microsoft.com/office/drawing/2014/main" id="{67B7E774-FE9D-471E-975A-C91CDBA6FC35}"/>
              </a:ext>
            </a:extLst>
          </p:cNvPr>
          <p:cNvSpPr txBox="1">
            <a:spLocks/>
          </p:cNvSpPr>
          <p:nvPr/>
        </p:nvSpPr>
        <p:spPr>
          <a:xfrm>
            <a:off x="1876697" y="1717320"/>
            <a:ext cx="4380412" cy="1835777"/>
          </a:xfrm>
          <a:prstGeom prst="rect">
            <a:avLst/>
          </a:prstGeom>
          <a:solidFill>
            <a:schemeClr val="bg1">
              <a:lumMod val="95000"/>
            </a:schemeClr>
          </a:solidFill>
          <a:ln>
            <a:solidFill>
              <a:srgbClr val="C00000"/>
            </a:solidFill>
          </a:ln>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400" b="1" i="0" u="sng" strike="noStrike" kern="1200" cap="none" spc="0" normalizeH="0" baseline="0" noProof="0" dirty="0">
                <a:ln>
                  <a:noFill/>
                </a:ln>
                <a:solidFill>
                  <a:srgbClr val="C30F0F"/>
                </a:solidFill>
                <a:effectLst/>
                <a:uLnTx/>
                <a:uFillTx/>
                <a:latin typeface="Arial" panose="020B0604020202020204"/>
                <a:ea typeface="+mn-ea"/>
                <a:cs typeface="+mn-cs"/>
              </a:rPr>
              <a:t>Clients PROS existants</a:t>
            </a:r>
            <a:r>
              <a:rPr kumimoji="0" lang="fr-FR" sz="1400" b="1" i="0" u="none" strike="noStrike" kern="1200" cap="none" spc="0" normalizeH="0" baseline="0" noProof="0" dirty="0">
                <a:ln>
                  <a:noFill/>
                </a:ln>
                <a:solidFill>
                  <a:srgbClr val="C30F0F"/>
                </a:solidFill>
                <a:effectLst/>
                <a:uLnTx/>
                <a:uFillTx/>
                <a:latin typeface="Arial" panose="020B0604020202020204"/>
                <a:ea typeface="+mn-ea"/>
                <a:cs typeface="+mn-cs"/>
              </a:rPr>
              <a:t> :</a:t>
            </a:r>
          </a:p>
          <a:p>
            <a:pPr marR="0" lvl="0" algn="l" defTabSz="914400" rtl="0" eaLnBrk="1" fontAlgn="auto" latinLnBrk="0" hangingPunct="1">
              <a:lnSpc>
                <a:spcPct val="100000"/>
              </a:lnSpc>
              <a:spcBef>
                <a:spcPts val="0"/>
              </a:spcBef>
              <a:spcAft>
                <a:spcPts val="0"/>
              </a:spcAft>
              <a:buClrTx/>
              <a:buSzTx/>
              <a:tabLst/>
              <a:defRPr/>
            </a:pPr>
            <a:endParaRPr kumimoji="0" lang="fr-FR" sz="800" b="1" i="0" u="none" strike="noStrike" kern="1200" cap="none" spc="0" normalizeH="0" baseline="0" noProof="0" dirty="0">
              <a:ln>
                <a:noFill/>
              </a:ln>
              <a:solidFill>
                <a:srgbClr val="C30F0F"/>
              </a:solidFill>
              <a:effectLst/>
              <a:uLnTx/>
              <a:uFillTx/>
              <a:latin typeface="Arial" panose="020B0604020202020204"/>
              <a:ea typeface="+mn-ea"/>
              <a:cs typeface="+mn-cs"/>
            </a:endParaRPr>
          </a:p>
          <a:p>
            <a:pPr marL="2857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b="0" i="0" u="none" strike="noStrike" kern="1200" cap="none" spc="0" normalizeH="0" baseline="0" noProof="0" dirty="0">
                <a:ln>
                  <a:noFill/>
                </a:ln>
                <a:solidFill>
                  <a:srgbClr val="000000"/>
                </a:solidFill>
                <a:effectLst/>
                <a:uLnTx/>
                <a:uFillTx/>
                <a:latin typeface="Arial" panose="020B0604020202020204"/>
                <a:ea typeface="+mn-ea"/>
                <a:cs typeface="+mn-cs"/>
              </a:rPr>
              <a:t>L’entreprise a plus de </a:t>
            </a:r>
            <a:r>
              <a:rPr kumimoji="0" lang="fr-FR" b="1" i="0" u="none" strike="noStrike" kern="1200" cap="none" spc="0" normalizeH="0" baseline="0" noProof="0" dirty="0">
                <a:ln>
                  <a:noFill/>
                </a:ln>
                <a:solidFill>
                  <a:srgbClr val="000000"/>
                </a:solidFill>
                <a:effectLst/>
                <a:uLnTx/>
                <a:uFillTx/>
                <a:latin typeface="Arial" panose="020B0604020202020204"/>
                <a:ea typeface="+mn-ea"/>
                <a:cs typeface="+mn-cs"/>
              </a:rPr>
              <a:t>2 années d’existence </a:t>
            </a:r>
            <a:r>
              <a:rPr kumimoji="0" lang="fr-FR" sz="1200" b="0" i="1" u="none" strike="noStrike" kern="1200" cap="none" spc="0" normalizeH="0" baseline="0" noProof="0" dirty="0">
                <a:ln>
                  <a:noFill/>
                </a:ln>
                <a:solidFill>
                  <a:srgbClr val="000000"/>
                </a:solidFill>
                <a:effectLst/>
                <a:uLnTx/>
                <a:uFillTx/>
                <a:latin typeface="Arial" panose="020B0604020202020204"/>
                <a:ea typeface="+mn-ea"/>
                <a:cs typeface="+mn-cs"/>
              </a:rPr>
              <a:t>(justifiant au moins deux liasses fiscales ou deux 2035 avec 24 mois d’exercice)</a:t>
            </a:r>
          </a:p>
          <a:p>
            <a:pPr marL="2857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b="0" i="0" u="none" strike="noStrike" kern="1200" cap="none" spc="0" normalizeH="0" baseline="0" noProof="0" dirty="0">
                <a:ln>
                  <a:noFill/>
                </a:ln>
                <a:solidFill>
                  <a:srgbClr val="000000"/>
                </a:solidFill>
                <a:effectLst/>
                <a:uLnTx/>
                <a:uFillTx/>
                <a:latin typeface="Arial" panose="020B0604020202020204"/>
                <a:ea typeface="+mn-ea"/>
                <a:cs typeface="+mn-cs"/>
              </a:rPr>
              <a:t>Ayant une note NET mensuelle comprise entre </a:t>
            </a:r>
            <a:r>
              <a:rPr kumimoji="0" lang="fr-FR" b="1" i="0" u="none" strike="noStrike" kern="1200" cap="none" spc="0" normalizeH="0" baseline="0" noProof="0" dirty="0">
                <a:ln>
                  <a:noFill/>
                </a:ln>
                <a:solidFill>
                  <a:srgbClr val="000000"/>
                </a:solidFill>
                <a:effectLst/>
                <a:uLnTx/>
                <a:uFillTx/>
                <a:latin typeface="Arial" panose="020B0604020202020204"/>
                <a:ea typeface="+mn-ea"/>
                <a:cs typeface="+mn-cs"/>
              </a:rPr>
              <a:t>1 et 6 inclus </a:t>
            </a:r>
            <a:r>
              <a:rPr kumimoji="0" lang="fr-FR" b="1" i="0" u="none" strike="noStrike" kern="1200" cap="none" spc="0" normalizeH="0" baseline="0" noProof="0" dirty="0" err="1">
                <a:ln>
                  <a:noFill/>
                </a:ln>
                <a:solidFill>
                  <a:srgbClr val="000000"/>
                </a:solidFill>
                <a:effectLst/>
                <a:uLnTx/>
                <a:uFillTx/>
                <a:latin typeface="Arial" panose="020B0604020202020204"/>
                <a:ea typeface="+mn-ea"/>
                <a:cs typeface="+mn-cs"/>
              </a:rPr>
              <a:t>Retail</a:t>
            </a:r>
            <a:r>
              <a:rPr kumimoji="0" lang="fr-FR" b="1" i="0" u="none" strike="noStrike" kern="1200" cap="none" spc="0" normalizeH="0" baseline="0" noProof="0" dirty="0">
                <a:ln>
                  <a:noFill/>
                </a:ln>
                <a:solidFill>
                  <a:srgbClr val="000000"/>
                </a:solidFill>
                <a:effectLst/>
                <a:uLnTx/>
                <a:uFillTx/>
                <a:latin typeface="Arial" panose="020B0604020202020204"/>
                <a:ea typeface="+mn-ea"/>
                <a:cs typeface="+mn-cs"/>
              </a:rPr>
              <a:t> ou 1 à 12 </a:t>
            </a:r>
            <a:r>
              <a:rPr kumimoji="0" lang="fr-FR" b="1" i="0" u="none" strike="noStrike" kern="1200" cap="none" spc="0" normalizeH="0" baseline="0" noProof="0" dirty="0" err="1">
                <a:ln>
                  <a:noFill/>
                </a:ln>
                <a:solidFill>
                  <a:srgbClr val="000000"/>
                </a:solidFill>
                <a:effectLst/>
                <a:uLnTx/>
                <a:uFillTx/>
                <a:latin typeface="Arial" panose="020B0604020202020204"/>
                <a:ea typeface="+mn-ea"/>
                <a:cs typeface="+mn-cs"/>
              </a:rPr>
              <a:t>Corporate</a:t>
            </a:r>
            <a:r>
              <a:rPr kumimoji="0" lang="fr-FR" b="1" i="0" u="none" strike="noStrike" kern="1200" cap="none" spc="0" normalizeH="0" baseline="0" noProof="0" dirty="0">
                <a:ln>
                  <a:noFill/>
                </a:ln>
                <a:solidFill>
                  <a:srgbClr val="000000"/>
                </a:solidFill>
                <a:effectLst/>
                <a:uLnTx/>
                <a:uFillTx/>
                <a:latin typeface="Arial" panose="020B0604020202020204"/>
                <a:ea typeface="+mn-ea"/>
                <a:cs typeface="+mn-cs"/>
              </a:rPr>
              <a:t> </a:t>
            </a:r>
          </a:p>
          <a:p>
            <a:pPr marL="2857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b="1" i="0" u="none" strike="noStrike" kern="1200" cap="none" spc="0" normalizeH="0" baseline="0" noProof="0" dirty="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1500"/>
              </a:spcBef>
              <a:spcAft>
                <a:spcPts val="0"/>
              </a:spcAft>
              <a:buClrTx/>
              <a:buSzTx/>
              <a:buFont typeface="Wingdings" panose="05000000000000000000" pitchFamily="2" charset="2"/>
              <a:buChar char="q"/>
              <a:tabLst/>
              <a:defRPr/>
            </a:pPr>
            <a:endParaRPr kumimoji="0" lang="fr-FR"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 name="Espace réservé du contenu 1">
            <a:extLst>
              <a:ext uri="{FF2B5EF4-FFF2-40B4-BE49-F238E27FC236}">
                <a16:creationId xmlns:a16="http://schemas.microsoft.com/office/drawing/2014/main" id="{FABD058F-8247-49B7-878F-6F6E7B0A0567}"/>
              </a:ext>
            </a:extLst>
          </p:cNvPr>
          <p:cNvSpPr txBox="1">
            <a:spLocks/>
          </p:cNvSpPr>
          <p:nvPr/>
        </p:nvSpPr>
        <p:spPr>
          <a:xfrm>
            <a:off x="6574221" y="1717320"/>
            <a:ext cx="3741082" cy="1843974"/>
          </a:xfrm>
          <a:prstGeom prst="rect">
            <a:avLst/>
          </a:prstGeom>
          <a:solidFill>
            <a:schemeClr val="bg1">
              <a:lumMod val="95000"/>
            </a:schemeClr>
          </a:solidFill>
          <a:ln>
            <a:solidFill>
              <a:srgbClr val="C00000"/>
            </a:solidFill>
          </a:ln>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400" b="1" i="0" u="sng" strike="noStrike" kern="1200" cap="none" spc="0" normalizeH="0" baseline="0" noProof="0" dirty="0">
                <a:ln>
                  <a:noFill/>
                </a:ln>
                <a:solidFill>
                  <a:srgbClr val="C30F0F"/>
                </a:solidFill>
                <a:effectLst/>
                <a:uLnTx/>
                <a:uFillTx/>
                <a:latin typeface="Arial" panose="020B0604020202020204"/>
                <a:ea typeface="+mn-ea"/>
                <a:cs typeface="+mn-cs"/>
              </a:rPr>
              <a:t>Clients REPERES PROS</a:t>
            </a:r>
            <a:r>
              <a:rPr kumimoji="0" lang="fr-FR" sz="1400" b="1" i="0" strike="noStrike" kern="1200" cap="none" spc="0" normalizeH="0" baseline="0" noProof="0" dirty="0">
                <a:ln>
                  <a:noFill/>
                </a:ln>
                <a:solidFill>
                  <a:srgbClr val="C30F0F"/>
                </a:solidFill>
                <a:effectLst/>
                <a:uLnTx/>
                <a:uFillTx/>
                <a:latin typeface="Arial" panose="020B0604020202020204"/>
                <a:ea typeface="+mn-ea"/>
                <a:cs typeface="+mn-cs"/>
              </a:rPr>
              <a:t> </a:t>
            </a:r>
            <a:r>
              <a:rPr kumimoji="0" lang="fr-FR" sz="1400" b="1" i="0" u="none" strike="noStrike" kern="1200" cap="none" spc="0" normalizeH="0" baseline="0" noProof="0" dirty="0">
                <a:ln>
                  <a:noFill/>
                </a:ln>
                <a:solidFill>
                  <a:srgbClr val="C30F0F"/>
                </a:solidFill>
                <a:effectLst/>
                <a:uLnTx/>
                <a:uFillTx/>
                <a:latin typeface="Arial" panose="020B060402020202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800" b="1" i="0" u="none" strike="noStrike" kern="1200" cap="none" spc="0" normalizeH="0" baseline="0" noProof="0" dirty="0">
              <a:ln>
                <a:noFill/>
              </a:ln>
              <a:solidFill>
                <a:srgbClr val="C30F0F"/>
              </a:solidFill>
              <a:effectLst/>
              <a:uLnTx/>
              <a:uFillTx/>
              <a:latin typeface="Arial" panose="020B0604020202020204"/>
              <a:ea typeface="+mn-ea"/>
              <a:cs typeface="+mn-cs"/>
            </a:endParaRPr>
          </a:p>
          <a:p>
            <a:pPr marL="2857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b="0" i="0" u="none" strike="noStrike" kern="1200" cap="none" spc="0" normalizeH="0" baseline="0" noProof="0" dirty="0">
                <a:ln>
                  <a:noFill/>
                </a:ln>
                <a:solidFill>
                  <a:srgbClr val="000000"/>
                </a:solidFill>
                <a:effectLst/>
                <a:uLnTx/>
                <a:uFillTx/>
                <a:latin typeface="Arial" panose="020B0604020202020204"/>
                <a:ea typeface="+mn-ea"/>
                <a:cs typeface="+mn-cs"/>
              </a:rPr>
              <a:t>L’entreprise a plus de </a:t>
            </a:r>
            <a:r>
              <a:rPr kumimoji="0" lang="fr-FR" b="1" i="0" u="none" strike="noStrike" kern="1200" cap="none" spc="0" normalizeH="0" baseline="0" noProof="0" dirty="0">
                <a:ln>
                  <a:noFill/>
                </a:ln>
                <a:solidFill>
                  <a:srgbClr val="000000"/>
                </a:solidFill>
                <a:effectLst/>
                <a:uLnTx/>
                <a:uFillTx/>
                <a:latin typeface="Arial" panose="020B0604020202020204"/>
                <a:ea typeface="+mn-ea"/>
                <a:cs typeface="+mn-cs"/>
              </a:rPr>
              <a:t>5 ans d’existence</a:t>
            </a:r>
          </a:p>
          <a:p>
            <a:pPr marL="2857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800" b="1"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800" b="1"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b="0" i="0" u="none" strike="noStrike" kern="1200" cap="none" spc="0" normalizeH="0" baseline="0" noProof="0" dirty="0">
                <a:ln>
                  <a:noFill/>
                </a:ln>
                <a:solidFill>
                  <a:srgbClr val="000000"/>
                </a:solidFill>
                <a:effectLst/>
                <a:uLnTx/>
                <a:uFillTx/>
                <a:latin typeface="Arial" panose="020B0604020202020204"/>
                <a:ea typeface="+mn-ea"/>
                <a:cs typeface="+mn-cs"/>
              </a:rPr>
              <a:t>La NET à titre particulier doit être comprise </a:t>
            </a:r>
            <a:r>
              <a:rPr kumimoji="0" lang="fr-FR" b="1" i="0" u="none" strike="noStrike" kern="1200" cap="none" spc="0" normalizeH="0" baseline="0" noProof="0" dirty="0">
                <a:ln>
                  <a:noFill/>
                </a:ln>
                <a:solidFill>
                  <a:srgbClr val="000000"/>
                </a:solidFill>
                <a:effectLst/>
                <a:uLnTx/>
                <a:uFillTx/>
                <a:latin typeface="Arial" panose="020B0604020202020204"/>
                <a:ea typeface="+mn-ea"/>
                <a:cs typeface="+mn-cs"/>
              </a:rPr>
              <a:t>entre 1 et 6</a:t>
            </a:r>
          </a:p>
          <a:p>
            <a:pPr marL="0" marR="0" lvl="1" indent="0" algn="l" defTabSz="914400" rtl="0" eaLnBrk="1" fontAlgn="auto" latinLnBrk="0" hangingPunct="1">
              <a:lnSpc>
                <a:spcPct val="100000"/>
              </a:lnSpc>
              <a:spcBef>
                <a:spcPts val="0"/>
              </a:spcBef>
              <a:spcAft>
                <a:spcPts val="0"/>
              </a:spcAft>
              <a:buClrTx/>
              <a:buSzTx/>
              <a:buFont typeface="Wingdings 2" panose="05020102010507070707" pitchFamily="18" charset="2"/>
              <a:buNone/>
              <a:tabLst/>
              <a:defRPr/>
            </a:pPr>
            <a:endParaRPr kumimoji="0" lang="fr-FR"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 name="Espace réservé du contenu 1">
            <a:extLst>
              <a:ext uri="{FF2B5EF4-FFF2-40B4-BE49-F238E27FC236}">
                <a16:creationId xmlns:a16="http://schemas.microsoft.com/office/drawing/2014/main" id="{909E0FA3-C1B8-415A-A4F5-9E3C7C1F64B9}"/>
              </a:ext>
            </a:extLst>
          </p:cNvPr>
          <p:cNvSpPr txBox="1">
            <a:spLocks/>
          </p:cNvSpPr>
          <p:nvPr/>
        </p:nvSpPr>
        <p:spPr>
          <a:xfrm>
            <a:off x="1876697" y="3882213"/>
            <a:ext cx="8438606" cy="2511639"/>
          </a:xfrm>
          <a:prstGeom prst="rect">
            <a:avLst/>
          </a:prstGeom>
          <a:solidFill>
            <a:schemeClr val="bg1">
              <a:lumMod val="95000"/>
            </a:schemeClr>
          </a:solidFill>
          <a:ln>
            <a:solidFill>
              <a:srgbClr val="C00000"/>
            </a:solidFill>
          </a:ln>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400" b="1" i="0" u="sng" strike="noStrike" kern="1200" cap="none" spc="0" normalizeH="0" baseline="0" noProof="0" dirty="0">
                <a:ln>
                  <a:noFill/>
                </a:ln>
                <a:solidFill>
                  <a:srgbClr val="C30F0F"/>
                </a:solidFill>
                <a:effectLst/>
                <a:uLnTx/>
                <a:uFillTx/>
                <a:latin typeface="Arial" panose="020B0604020202020204"/>
                <a:ea typeface="+mn-ea"/>
                <a:cs typeface="+mn-cs"/>
              </a:rPr>
              <a:t>+ Pour tous</a:t>
            </a:r>
            <a:r>
              <a:rPr kumimoji="0" lang="fr-FR" sz="1400" b="1" i="0" strike="noStrike" kern="1200" cap="none" spc="0" normalizeH="0" baseline="0" noProof="0" dirty="0">
                <a:ln>
                  <a:noFill/>
                </a:ln>
                <a:solidFill>
                  <a:srgbClr val="C30F0F"/>
                </a:solidFill>
                <a:effectLst/>
                <a:uLnTx/>
                <a:uFillTx/>
                <a:latin typeface="Arial" panose="020B0604020202020204"/>
                <a:ea typeface="+mn-ea"/>
                <a:cs typeface="+mn-cs"/>
              </a:rPr>
              <a:t> </a:t>
            </a:r>
            <a:r>
              <a:rPr kumimoji="0" lang="fr-FR" sz="1400" b="1" i="0" u="none" strike="noStrike" kern="1200" cap="none" spc="0" normalizeH="0" baseline="0" noProof="0" dirty="0">
                <a:ln>
                  <a:noFill/>
                </a:ln>
                <a:solidFill>
                  <a:srgbClr val="C30F0F"/>
                </a:solidFill>
                <a:effectLst/>
                <a:uLnTx/>
                <a:uFillTx/>
                <a:latin typeface="Arial" panose="020B060402020202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800" b="1" i="0" u="none" strike="noStrike" kern="1200" cap="none" spc="0" normalizeH="0" baseline="0" noProof="0" dirty="0">
              <a:ln>
                <a:noFill/>
              </a:ln>
              <a:solidFill>
                <a:srgbClr val="C30F0F"/>
              </a:solidFill>
              <a:effectLst/>
              <a:uLnTx/>
              <a:uFillTx/>
              <a:latin typeface="Arial" panose="020B0604020202020204"/>
              <a:ea typeface="+mn-ea"/>
              <a:cs typeface="+mn-cs"/>
            </a:endParaRPr>
          </a:p>
          <a:p>
            <a:pPr marL="2857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b="1" i="0" u="none" strike="noStrike" kern="1200" cap="none" spc="0" normalizeH="0" baseline="0" noProof="0" dirty="0">
                <a:ln>
                  <a:noFill/>
                </a:ln>
                <a:solidFill>
                  <a:srgbClr val="000000"/>
                </a:solidFill>
                <a:effectLst/>
                <a:uLnTx/>
                <a:uFillTx/>
                <a:latin typeface="Arial" panose="020B0604020202020204"/>
                <a:ea typeface="+mn-ea"/>
                <a:cs typeface="+mn-cs"/>
              </a:rPr>
              <a:t>Analyse de solvabilité </a:t>
            </a:r>
            <a:r>
              <a:rPr kumimoji="0" lang="fr-FR" b="0" i="0" u="none" strike="noStrike" kern="1200" cap="none" spc="0" normalizeH="0" baseline="0" noProof="0" dirty="0">
                <a:ln>
                  <a:noFill/>
                </a:ln>
                <a:solidFill>
                  <a:srgbClr val="000000"/>
                </a:solidFill>
                <a:effectLst/>
                <a:uLnTx/>
                <a:uFillTx/>
                <a:latin typeface="Arial" panose="020B0604020202020204"/>
                <a:ea typeface="+mn-ea"/>
                <a:cs typeface="+mn-cs"/>
              </a:rPr>
              <a:t>et </a:t>
            </a:r>
            <a:r>
              <a:rPr kumimoji="0" lang="fr-FR" b="1" i="0" u="none" strike="noStrike" kern="1200" cap="none" spc="0" normalizeH="0" baseline="0" noProof="0" dirty="0">
                <a:ln>
                  <a:noFill/>
                </a:ln>
                <a:solidFill>
                  <a:srgbClr val="000000"/>
                </a:solidFill>
                <a:effectLst/>
                <a:uLnTx/>
                <a:uFillTx/>
                <a:latin typeface="Arial" panose="020B0604020202020204"/>
                <a:ea typeface="+mn-ea"/>
                <a:cs typeface="+mn-cs"/>
              </a:rPr>
              <a:t>révision annuelle </a:t>
            </a:r>
            <a:r>
              <a:rPr kumimoji="0" lang="fr-FR" b="0" i="0" u="none" strike="noStrike" kern="1200" cap="none" spc="0" normalizeH="0" baseline="0" noProof="0" dirty="0">
                <a:ln>
                  <a:noFill/>
                </a:ln>
                <a:solidFill>
                  <a:srgbClr val="000000"/>
                </a:solidFill>
                <a:effectLst/>
                <a:uLnTx/>
                <a:uFillTx/>
                <a:latin typeface="Arial" panose="020B0604020202020204"/>
                <a:ea typeface="+mn-ea"/>
                <a:cs typeface="+mn-cs"/>
              </a:rPr>
              <a:t>requise dans le Dossier Suivi Client </a:t>
            </a:r>
          </a:p>
          <a:p>
            <a:pPr marL="2857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b="0" i="0" u="none" strike="noStrike" kern="1200" cap="none" spc="0" normalizeH="0" baseline="0" noProof="0" dirty="0">
                <a:ln>
                  <a:noFill/>
                </a:ln>
                <a:solidFill>
                  <a:srgbClr val="000000"/>
                </a:solidFill>
                <a:effectLst/>
                <a:uLnTx/>
                <a:uFillTx/>
                <a:latin typeface="Arial" panose="020B0604020202020204"/>
                <a:ea typeface="+mn-ea"/>
                <a:cs typeface="+mn-cs"/>
              </a:rPr>
              <a:t>Cotation BDF comprise entre 1</a:t>
            </a:r>
            <a:r>
              <a:rPr kumimoji="0" lang="fr-FR" b="1" i="0" u="none" strike="noStrike" kern="1200" cap="none" spc="0" normalizeH="0" baseline="0" noProof="0" dirty="0">
                <a:ln>
                  <a:noFill/>
                </a:ln>
                <a:solidFill>
                  <a:srgbClr val="000000"/>
                </a:solidFill>
                <a:effectLst/>
                <a:uLnTx/>
                <a:uFillTx/>
                <a:latin typeface="Arial" panose="020B0604020202020204"/>
                <a:ea typeface="+mn-ea"/>
                <a:cs typeface="+mn-cs"/>
              </a:rPr>
              <a:t>+ et 5+ ainsi que la cote 0</a:t>
            </a:r>
          </a:p>
          <a:p>
            <a:pPr marL="2857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b="0" i="0" u="none" strike="noStrike" kern="1200" cap="none" spc="0" normalizeH="0" baseline="0" noProof="0" dirty="0">
                <a:ln>
                  <a:noFill/>
                </a:ln>
                <a:solidFill>
                  <a:srgbClr val="000000"/>
                </a:solidFill>
                <a:effectLst/>
                <a:uLnTx/>
                <a:uFillTx/>
                <a:latin typeface="Arial" panose="020B0604020202020204"/>
                <a:ea typeface="+mn-ea"/>
                <a:cs typeface="+mn-cs"/>
              </a:rPr>
              <a:t>Indicateur dirigeant égal à </a:t>
            </a:r>
            <a:r>
              <a:rPr kumimoji="0" lang="fr-FR" b="1" i="0" u="none" strike="noStrike" kern="1200" cap="none" spc="0" normalizeH="0" baseline="0" noProof="0" dirty="0">
                <a:ln>
                  <a:noFill/>
                </a:ln>
                <a:solidFill>
                  <a:srgbClr val="000000"/>
                </a:solidFill>
                <a:effectLst/>
                <a:uLnTx/>
                <a:uFillTx/>
                <a:latin typeface="Arial" panose="020B0604020202020204"/>
                <a:ea typeface="+mn-ea"/>
                <a:cs typeface="+mn-cs"/>
              </a:rPr>
              <a:t>000</a:t>
            </a:r>
          </a:p>
          <a:p>
            <a:pPr marL="2857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b="0" i="0" u="none" strike="noStrike" kern="1200" cap="none" spc="0" normalizeH="0" baseline="0" noProof="0" dirty="0">
                <a:ln>
                  <a:noFill/>
                </a:ln>
                <a:solidFill>
                  <a:srgbClr val="000000"/>
                </a:solidFill>
                <a:effectLst/>
                <a:uLnTx/>
                <a:uFillTx/>
                <a:latin typeface="Arial" panose="020B0604020202020204"/>
                <a:ea typeface="+mn-ea"/>
                <a:cs typeface="+mn-cs"/>
              </a:rPr>
              <a:t>Client à jour de ses </a:t>
            </a:r>
            <a:r>
              <a:rPr kumimoji="0" lang="fr-FR" b="1" i="0" u="none" strike="noStrike" kern="1200" cap="none" spc="0" normalizeH="0" baseline="0" noProof="0" dirty="0">
                <a:ln>
                  <a:noFill/>
                </a:ln>
                <a:solidFill>
                  <a:srgbClr val="000000"/>
                </a:solidFill>
                <a:effectLst/>
                <a:uLnTx/>
                <a:uFillTx/>
                <a:latin typeface="Arial" panose="020B0604020202020204"/>
                <a:ea typeface="+mn-ea"/>
                <a:cs typeface="+mn-cs"/>
              </a:rPr>
              <a:t>dettes fiscales et sociales</a:t>
            </a:r>
          </a:p>
          <a:p>
            <a:pPr marL="2857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b="1" i="0" u="none" strike="noStrike" kern="1200" cap="none" spc="0" normalizeH="0" baseline="0" noProof="0" dirty="0">
                <a:ln>
                  <a:noFill/>
                </a:ln>
                <a:solidFill>
                  <a:srgbClr val="000000"/>
                </a:solidFill>
                <a:effectLst/>
                <a:uLnTx/>
                <a:uFillTx/>
                <a:latin typeface="Arial" panose="020B0604020202020204"/>
                <a:ea typeface="+mn-ea"/>
                <a:cs typeface="+mn-cs"/>
              </a:rPr>
              <a:t>Pas d’inscription </a:t>
            </a:r>
            <a:r>
              <a:rPr kumimoji="0" lang="fr-FR" b="0" i="0" u="none" strike="noStrike" kern="1200" cap="none" spc="0" normalizeH="0" baseline="0" noProof="0" dirty="0">
                <a:ln>
                  <a:noFill/>
                </a:ln>
                <a:solidFill>
                  <a:srgbClr val="000000"/>
                </a:solidFill>
                <a:effectLst/>
                <a:uLnTx/>
                <a:uFillTx/>
                <a:latin typeface="Arial" panose="020B0604020202020204"/>
                <a:ea typeface="+mn-ea"/>
                <a:cs typeface="+mn-cs"/>
              </a:rPr>
              <a:t>au fichier FCC et FICP</a:t>
            </a:r>
          </a:p>
          <a:p>
            <a:pPr marL="2857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b="0" i="0" u="none" strike="noStrike" kern="1200" cap="none" spc="0" normalizeH="0" baseline="0" noProof="0" dirty="0">
                <a:ln>
                  <a:noFill/>
                </a:ln>
                <a:solidFill>
                  <a:srgbClr val="000000"/>
                </a:solidFill>
                <a:effectLst/>
                <a:uLnTx/>
                <a:uFillTx/>
                <a:latin typeface="Arial" panose="020B0604020202020204"/>
                <a:ea typeface="+mn-ea"/>
                <a:cs typeface="+mn-cs"/>
              </a:rPr>
              <a:t>Sont </a:t>
            </a:r>
            <a:r>
              <a:rPr kumimoji="0" lang="fr-FR" b="1" i="0" u="none" strike="noStrike" kern="1200" cap="none" spc="0" normalizeH="0" baseline="0" noProof="0" dirty="0">
                <a:ln>
                  <a:noFill/>
                </a:ln>
                <a:solidFill>
                  <a:srgbClr val="000000"/>
                </a:solidFill>
                <a:effectLst/>
                <a:uLnTx/>
                <a:uFillTx/>
                <a:latin typeface="Arial" panose="020B0604020202020204"/>
                <a:ea typeface="+mn-ea"/>
                <a:cs typeface="+mn-cs"/>
              </a:rPr>
              <a:t>exclus,</a:t>
            </a:r>
            <a:r>
              <a:rPr kumimoji="0" lang="fr-FR" b="0" i="0" u="none" strike="noStrike" kern="1200" cap="none" spc="0" normalizeH="0" baseline="0" noProof="0" dirty="0">
                <a:ln>
                  <a:noFill/>
                </a:ln>
                <a:solidFill>
                  <a:srgbClr val="000000"/>
                </a:solidFill>
                <a:effectLst/>
                <a:uLnTx/>
                <a:uFillTx/>
                <a:latin typeface="Arial" panose="020B0604020202020204"/>
                <a:ea typeface="+mn-ea"/>
                <a:cs typeface="+mn-cs"/>
              </a:rPr>
              <a:t> les clients étant dans au moins une des situations suivantes : </a:t>
            </a:r>
          </a:p>
          <a:p>
            <a:pPr marL="4657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0000"/>
                </a:solidFill>
                <a:effectLst/>
                <a:uLnTx/>
                <a:uFillTx/>
                <a:latin typeface="Arial" panose="020B0604020202020204"/>
                <a:ea typeface="+mn-ea"/>
                <a:cs typeface="+mn-cs"/>
              </a:rPr>
              <a:t>Statut douteux (note X) pour la relation à titre particulier </a:t>
            </a:r>
          </a:p>
          <a:p>
            <a:pPr marL="4657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0000"/>
                </a:solidFill>
                <a:effectLst/>
                <a:uLnTx/>
                <a:uFillTx/>
                <a:latin typeface="Arial" panose="020B0604020202020204"/>
                <a:ea typeface="+mn-ea"/>
                <a:cs typeface="+mn-cs"/>
              </a:rPr>
              <a:t>Procédure de sauvegarde ou RJ / LJ </a:t>
            </a:r>
          </a:p>
          <a:p>
            <a:pPr marL="4657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0000"/>
                </a:solidFill>
                <a:effectLst/>
                <a:uLnTx/>
                <a:uFillTx/>
                <a:latin typeface="Arial" panose="020B0604020202020204"/>
                <a:ea typeface="+mn-ea"/>
                <a:cs typeface="+mn-cs"/>
              </a:rPr>
              <a:t>Présence d’impayé en cours pour la relation à titre professionnel ou particulier (incidents 0739 + Notation 0749)</a:t>
            </a:r>
          </a:p>
          <a:p>
            <a:pPr marL="285750" lvl="1" indent="-285750">
              <a:spcBef>
                <a:spcPts val="0"/>
              </a:spcBef>
              <a:buClrTx/>
              <a:buFont typeface="Courier New" panose="02070309020205020404" pitchFamily="49" charset="0"/>
              <a:buChar char="o"/>
              <a:defRPr/>
            </a:pPr>
            <a:r>
              <a:rPr lang="fr-FR" dirty="0">
                <a:solidFill>
                  <a:srgbClr val="000000"/>
                </a:solidFill>
                <a:latin typeface="Arial" panose="020B0604020202020204"/>
              </a:rPr>
              <a:t>Application des exclusions / restrictions habituelles du schéma délégataire</a:t>
            </a:r>
            <a:endParaRPr kumimoji="0" lang="fr-FR"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48899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
                <a:srgbClr val="006600"/>
              </a:buClr>
              <a:buFont typeface="+mj-lt"/>
              <a:buAutoNum type="arabicPeriod"/>
            </a:pPr>
            <a:r>
              <a:rPr lang="fr-FR"/>
              <a:t>Contexte &amp; présentation de la gamme des Crédits Express Pros </a:t>
            </a:r>
            <a:r>
              <a:rPr lang="fr-FR">
                <a:solidFill>
                  <a:srgbClr val="006600"/>
                </a:solidFill>
              </a:rPr>
              <a:t>Verts</a:t>
            </a:r>
          </a:p>
          <a:p>
            <a:pPr>
              <a:buClr>
                <a:srgbClr val="006600"/>
              </a:buClr>
            </a:pPr>
            <a:r>
              <a:rPr lang="fr-FR"/>
              <a:t>Principales caractéristiques de la gamme des Crédits Express Pros </a:t>
            </a:r>
            <a:r>
              <a:rPr lang="fr-FR">
                <a:solidFill>
                  <a:srgbClr val="006600"/>
                </a:solidFill>
              </a:rPr>
              <a:t>Verts</a:t>
            </a:r>
          </a:p>
          <a:p>
            <a:pPr>
              <a:buClr>
                <a:srgbClr val="006600"/>
              </a:buClr>
            </a:pPr>
            <a:r>
              <a:rPr lang="fr-FR"/>
              <a:t>Conditions d’éligibilité à la gamme des Crédits Express Pros </a:t>
            </a:r>
            <a:r>
              <a:rPr lang="fr-FR">
                <a:solidFill>
                  <a:srgbClr val="006600"/>
                </a:solidFill>
              </a:rPr>
              <a:t>Verts</a:t>
            </a:r>
          </a:p>
          <a:p>
            <a:pPr>
              <a:buClr>
                <a:srgbClr val="006600"/>
              </a:buClr>
            </a:pPr>
            <a:r>
              <a:rPr lang="fr-FR" b="1"/>
              <a:t>Pièces justificatives à produire</a:t>
            </a:r>
          </a:p>
          <a:p>
            <a:pPr>
              <a:buClr>
                <a:srgbClr val="006600"/>
              </a:buClr>
            </a:pPr>
            <a:r>
              <a:rPr lang="fr-FR"/>
              <a:t>Objets</a:t>
            </a:r>
            <a:r>
              <a:rPr lang="fr-FR">
                <a:solidFill>
                  <a:srgbClr val="006600"/>
                </a:solidFill>
              </a:rPr>
              <a:t> verts </a:t>
            </a:r>
            <a:r>
              <a:rPr lang="fr-FR"/>
              <a:t>finançables avec nos Crédits Express Pros </a:t>
            </a:r>
            <a:r>
              <a:rPr lang="fr-FR">
                <a:solidFill>
                  <a:srgbClr val="006600"/>
                </a:solidFill>
              </a:rPr>
              <a:t>Verts</a:t>
            </a:r>
          </a:p>
          <a:p>
            <a:pPr>
              <a:buClr>
                <a:srgbClr val="006600"/>
              </a:buClr>
            </a:pPr>
            <a:endParaRPr lang="fr-FR">
              <a:solidFill>
                <a:srgbClr val="006600"/>
              </a:solidFill>
            </a:endParaRPr>
          </a:p>
          <a:p>
            <a:pPr>
              <a:buClr>
                <a:srgbClr val="006600"/>
              </a:buClr>
            </a:pPr>
            <a:r>
              <a:rPr lang="fr-FR"/>
              <a:t>Annexes : liste des principaux investissements </a:t>
            </a:r>
            <a:r>
              <a:rPr lang="fr-FR">
                <a:solidFill>
                  <a:srgbClr val="006600"/>
                </a:solidFill>
              </a:rPr>
              <a:t>verts</a:t>
            </a:r>
          </a:p>
          <a:p>
            <a:endParaRPr lang="fr-FR" b="1">
              <a:solidFill>
                <a:srgbClr val="006600"/>
              </a:solidFill>
            </a:endParaRPr>
          </a:p>
          <a:p>
            <a:endParaRPr lang="fr-FR" b="1"/>
          </a:p>
        </p:txBody>
      </p:sp>
      <p:cxnSp>
        <p:nvCxnSpPr>
          <p:cNvPr id="5" name="Connecteur droit 4">
            <a:extLst>
              <a:ext uri="{FF2B5EF4-FFF2-40B4-BE49-F238E27FC236}">
                <a16:creationId xmlns:a16="http://schemas.microsoft.com/office/drawing/2014/main" id="{03DE930D-C6C2-46D8-9FBF-C1595D0DE730}"/>
              </a:ext>
            </a:extLst>
          </p:cNvPr>
          <p:cNvCxnSpPr/>
          <p:nvPr/>
        </p:nvCxnSpPr>
        <p:spPr>
          <a:xfrm>
            <a:off x="3716163" y="4641671"/>
            <a:ext cx="7620201" cy="0"/>
          </a:xfrm>
          <a:prstGeom prst="line">
            <a:avLst/>
          </a:prstGeom>
          <a:ln>
            <a:solidFill>
              <a:srgbClr val="006600"/>
            </a:solidFill>
            <a:prstDash val="dash"/>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EE211432-B0DD-4F6C-8687-CE65006C1750}"/>
              </a:ext>
            </a:extLst>
          </p:cNvPr>
          <p:cNvSpPr/>
          <p:nvPr/>
        </p:nvSpPr>
        <p:spPr>
          <a:xfrm>
            <a:off x="3483429" y="3535678"/>
            <a:ext cx="7994468" cy="513818"/>
          </a:xfrm>
          <a:prstGeom prst="rect">
            <a:avLst/>
          </a:prstGeom>
          <a:noFill/>
          <a:ln w="28575">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45893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Pièces justificatives à produire </a:t>
            </a:r>
            <a:r>
              <a:rPr lang="fr-FR" dirty="0"/>
              <a:t>[1/5]</a:t>
            </a:r>
            <a:endParaRPr lang="fr-FR" sz="2400" dirty="0"/>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sp>
        <p:nvSpPr>
          <p:cNvPr id="7" name="Espace réservé du contenu 1">
            <a:extLst>
              <a:ext uri="{FF2B5EF4-FFF2-40B4-BE49-F238E27FC236}">
                <a16:creationId xmlns:a16="http://schemas.microsoft.com/office/drawing/2014/main" id="{E77BF97C-C42C-4485-A2CE-04C280C1ED79}"/>
              </a:ext>
            </a:extLst>
          </p:cNvPr>
          <p:cNvSpPr>
            <a:spLocks noGrp="1"/>
          </p:cNvSpPr>
          <p:nvPr>
            <p:ph idx="17"/>
          </p:nvPr>
        </p:nvSpPr>
        <p:spPr>
          <a:xfrm>
            <a:off x="570320" y="1162235"/>
            <a:ext cx="11186251" cy="596896"/>
          </a:xfrm>
        </p:spPr>
        <p:txBody>
          <a:bodyPr/>
          <a:lstStyle/>
          <a:p>
            <a:r>
              <a:rPr lang="fr-FR" dirty="0"/>
              <a:t>Reprise des pièces justificatives habituellement collectées pour les Crédits Express Pros, complétées des justificatifs spécifiques aux </a:t>
            </a:r>
            <a:r>
              <a:rPr lang="fr-FR" b="1" dirty="0">
                <a:solidFill>
                  <a:srgbClr val="006600"/>
                </a:solidFill>
              </a:rPr>
              <a:t>objets verts </a:t>
            </a:r>
            <a:r>
              <a:rPr lang="fr-FR" dirty="0"/>
              <a:t>financés :</a:t>
            </a:r>
          </a:p>
        </p:txBody>
      </p:sp>
      <mc:AlternateContent xmlns:mc="http://schemas.openxmlformats.org/markup-compatibility/2006" xmlns:p14="http://schemas.microsoft.com/office/powerpoint/2010/main">
        <mc:Choice Requires="p14">
          <p:contentPart p14:bwMode="auto" r:id="rId3">
            <p14:nvContentPartPr>
              <p14:cNvPr id="14" name="Encre 13">
                <a:extLst>
                  <a:ext uri="{FF2B5EF4-FFF2-40B4-BE49-F238E27FC236}">
                    <a16:creationId xmlns:a16="http://schemas.microsoft.com/office/drawing/2014/main" id="{FE8F877D-6821-4CFD-8D85-981BB44C6505}"/>
                  </a:ext>
                </a:extLst>
              </p14:cNvPr>
              <p14:cNvContentPartPr/>
              <p14:nvPr/>
            </p14:nvContentPartPr>
            <p14:xfrm>
              <a:off x="3489094" y="4399439"/>
              <a:ext cx="2050080" cy="64320"/>
            </p14:xfrm>
          </p:contentPart>
        </mc:Choice>
        <mc:Fallback xmlns="">
          <p:pic>
            <p:nvPicPr>
              <p:cNvPr id="14" name="Encre 13">
                <a:extLst>
                  <a:ext uri="{FF2B5EF4-FFF2-40B4-BE49-F238E27FC236}">
                    <a16:creationId xmlns:a16="http://schemas.microsoft.com/office/drawing/2014/main" id="{FE8F877D-6821-4CFD-8D85-981BB44C6505}"/>
                  </a:ext>
                </a:extLst>
              </p:cNvPr>
              <p:cNvPicPr/>
              <p:nvPr/>
            </p:nvPicPr>
            <p:blipFill>
              <a:blip r:embed="rId4"/>
              <a:stretch>
                <a:fillRect/>
              </a:stretch>
            </p:blipFill>
            <p:spPr>
              <a:xfrm>
                <a:off x="3435088" y="4291035"/>
                <a:ext cx="2157733" cy="280768"/>
              </a:xfrm>
              <a:prstGeom prst="rect">
                <a:avLst/>
              </a:prstGeom>
            </p:spPr>
          </p:pic>
        </mc:Fallback>
      </mc:AlternateContent>
      <p:sp>
        <p:nvSpPr>
          <p:cNvPr id="15" name="ZoneTexte 14">
            <a:extLst>
              <a:ext uri="{FF2B5EF4-FFF2-40B4-BE49-F238E27FC236}">
                <a16:creationId xmlns:a16="http://schemas.microsoft.com/office/drawing/2014/main" id="{9F8F830F-92E3-4BE6-9712-7D8FD5F75D6F}"/>
              </a:ext>
            </a:extLst>
          </p:cNvPr>
          <p:cNvSpPr txBox="1"/>
          <p:nvPr/>
        </p:nvSpPr>
        <p:spPr>
          <a:xfrm>
            <a:off x="8456023" y="4096900"/>
            <a:ext cx="2774414" cy="830997"/>
          </a:xfrm>
          <a:prstGeom prst="rect">
            <a:avLst/>
          </a:prstGeom>
          <a:solidFill>
            <a:srgbClr val="00B050"/>
          </a:solidFill>
          <a:ln>
            <a:noFill/>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FFFFFF"/>
                </a:solidFill>
                <a:effectLst/>
                <a:uLnTx/>
                <a:uFillTx/>
                <a:latin typeface="Arial" panose="020B0604020202020204"/>
                <a:ea typeface="+mn-ea"/>
                <a:cs typeface="+mn-cs"/>
              </a:rPr>
              <a:t>Voir les justificatifs spécifiques aux « objets verts » (diapos suivantes)</a:t>
            </a:r>
          </a:p>
        </p:txBody>
      </p:sp>
      <p:cxnSp>
        <p:nvCxnSpPr>
          <p:cNvPr id="17" name="Connecteur droit avec flèche 16">
            <a:extLst>
              <a:ext uri="{FF2B5EF4-FFF2-40B4-BE49-F238E27FC236}">
                <a16:creationId xmlns:a16="http://schemas.microsoft.com/office/drawing/2014/main" id="{7C0AEBF3-D238-4EBE-8434-49433849BF74}"/>
              </a:ext>
            </a:extLst>
          </p:cNvPr>
          <p:cNvCxnSpPr>
            <a:cxnSpLocks/>
          </p:cNvCxnSpPr>
          <p:nvPr/>
        </p:nvCxnSpPr>
        <p:spPr>
          <a:xfrm>
            <a:off x="5974080" y="4433341"/>
            <a:ext cx="2481943" cy="0"/>
          </a:xfrm>
          <a:prstGeom prst="straightConnector1">
            <a:avLst/>
          </a:prstGeom>
          <a:noFill/>
          <a:ln w="12700" cap="flat" cmpd="sng" algn="ctr">
            <a:solidFill>
              <a:srgbClr val="00B050"/>
            </a:solidFill>
            <a:prstDash val="solid"/>
            <a:miter lim="800000"/>
            <a:tailEnd type="triangle"/>
          </a:ln>
          <a:effectLst/>
        </p:spPr>
      </p:cxnSp>
      <p:graphicFrame>
        <p:nvGraphicFramePr>
          <p:cNvPr id="10" name="Tableau 5">
            <a:extLst>
              <a:ext uri="{FF2B5EF4-FFF2-40B4-BE49-F238E27FC236}">
                <a16:creationId xmlns:a16="http://schemas.microsoft.com/office/drawing/2014/main" id="{A4DAD3DC-5008-4220-ACBC-6D8DE781CFFA}"/>
              </a:ext>
            </a:extLst>
          </p:cNvPr>
          <p:cNvGraphicFramePr>
            <a:graphicFrameLocks noGrp="1"/>
          </p:cNvGraphicFramePr>
          <p:nvPr>
            <p:extLst>
              <p:ext uri="{D42A27DB-BD31-4B8C-83A1-F6EECF244321}">
                <p14:modId xmlns:p14="http://schemas.microsoft.com/office/powerpoint/2010/main" val="2541710547"/>
              </p:ext>
            </p:extLst>
          </p:nvPr>
        </p:nvGraphicFramePr>
        <p:xfrm>
          <a:off x="1778333" y="1749940"/>
          <a:ext cx="5376598" cy="4693920"/>
        </p:xfrm>
        <a:graphic>
          <a:graphicData uri="http://schemas.openxmlformats.org/drawingml/2006/table">
            <a:tbl>
              <a:tblPr firstRow="1" bandRow="1"/>
              <a:tblGrid>
                <a:gridCol w="2688299">
                  <a:extLst>
                    <a:ext uri="{9D8B030D-6E8A-4147-A177-3AD203B41FA5}">
                      <a16:colId xmlns:a16="http://schemas.microsoft.com/office/drawing/2014/main" val="267524265"/>
                    </a:ext>
                  </a:extLst>
                </a:gridCol>
                <a:gridCol w="2688299">
                  <a:extLst>
                    <a:ext uri="{9D8B030D-6E8A-4147-A177-3AD203B41FA5}">
                      <a16:colId xmlns:a16="http://schemas.microsoft.com/office/drawing/2014/main" val="2098050348"/>
                    </a:ext>
                  </a:extLst>
                </a:gridCol>
              </a:tblGrid>
              <a:tr h="487680">
                <a:tc>
                  <a:txBody>
                    <a:bodyPr/>
                    <a:lstStyle>
                      <a:lvl1pPr marL="0" algn="l" defTabSz="914400" rtl="0" eaLnBrk="1" latinLnBrk="0" hangingPunct="1">
                        <a:defRPr sz="1800" b="1" kern="1200">
                          <a:solidFill>
                            <a:schemeClr val="bg1"/>
                          </a:solidFill>
                          <a:latin typeface="Arial" panose="020B0604020202020204"/>
                        </a:defRPr>
                      </a:lvl1pPr>
                      <a:lvl2pPr marL="457200" algn="l" defTabSz="914400" rtl="0" eaLnBrk="1" latinLnBrk="0" hangingPunct="1">
                        <a:defRPr sz="1800" b="1" kern="1200">
                          <a:solidFill>
                            <a:schemeClr val="bg1"/>
                          </a:solidFill>
                          <a:latin typeface="Arial" panose="020B0604020202020204"/>
                        </a:defRPr>
                      </a:lvl2pPr>
                      <a:lvl3pPr marL="914400" algn="l" defTabSz="914400" rtl="0" eaLnBrk="1" latinLnBrk="0" hangingPunct="1">
                        <a:defRPr sz="1800" b="1" kern="1200">
                          <a:solidFill>
                            <a:schemeClr val="bg1"/>
                          </a:solidFill>
                          <a:latin typeface="Arial" panose="020B0604020202020204"/>
                        </a:defRPr>
                      </a:lvl3pPr>
                      <a:lvl4pPr marL="1371600" algn="l" defTabSz="914400" rtl="0" eaLnBrk="1" latinLnBrk="0" hangingPunct="1">
                        <a:defRPr sz="1800" b="1" kern="1200">
                          <a:solidFill>
                            <a:schemeClr val="bg1"/>
                          </a:solidFill>
                          <a:latin typeface="Arial" panose="020B0604020202020204"/>
                        </a:defRPr>
                      </a:lvl4pPr>
                      <a:lvl5pPr marL="1828800" algn="l" defTabSz="914400" rtl="0" eaLnBrk="1" latinLnBrk="0" hangingPunct="1">
                        <a:defRPr sz="1800" b="1" kern="1200">
                          <a:solidFill>
                            <a:schemeClr val="bg1"/>
                          </a:solidFill>
                          <a:latin typeface="Arial" panose="020B0604020202020204"/>
                        </a:defRPr>
                      </a:lvl5pPr>
                      <a:lvl6pPr marL="2286000" algn="l" defTabSz="914400" rtl="0" eaLnBrk="1" latinLnBrk="0" hangingPunct="1">
                        <a:defRPr sz="1800" b="1" kern="1200">
                          <a:solidFill>
                            <a:schemeClr val="bg1"/>
                          </a:solidFill>
                          <a:latin typeface="Arial" panose="020B0604020202020204"/>
                        </a:defRPr>
                      </a:lvl6pPr>
                      <a:lvl7pPr marL="2743200" algn="l" defTabSz="914400" rtl="0" eaLnBrk="1" latinLnBrk="0" hangingPunct="1">
                        <a:defRPr sz="1800" b="1" kern="1200">
                          <a:solidFill>
                            <a:schemeClr val="bg1"/>
                          </a:solidFill>
                          <a:latin typeface="Arial" panose="020B0604020202020204"/>
                        </a:defRPr>
                      </a:lvl7pPr>
                      <a:lvl8pPr marL="3200400" algn="l" defTabSz="914400" rtl="0" eaLnBrk="1" latinLnBrk="0" hangingPunct="1">
                        <a:defRPr sz="1800" b="1" kern="1200">
                          <a:solidFill>
                            <a:schemeClr val="bg1"/>
                          </a:solidFill>
                          <a:latin typeface="Arial" panose="020B0604020202020204"/>
                        </a:defRPr>
                      </a:lvl8pPr>
                      <a:lvl9pPr marL="3657600" algn="l" defTabSz="914400" rtl="0" eaLnBrk="1" latinLnBrk="0" hangingPunct="1">
                        <a:defRPr sz="1800" b="1" kern="1200">
                          <a:solidFill>
                            <a:schemeClr val="bg1"/>
                          </a:solidFill>
                          <a:latin typeface="Arial" panose="020B0604020202020204"/>
                        </a:defRPr>
                      </a:lvl9pPr>
                    </a:lstStyle>
                    <a:p>
                      <a:pPr algn="ctr"/>
                      <a:r>
                        <a:rPr lang="fr-FR" sz="2400" b="1" dirty="0">
                          <a:solidFill>
                            <a:schemeClr val="tx1"/>
                          </a:solidFill>
                        </a:rPr>
                        <a:t>Client</a:t>
                      </a:r>
                    </a:p>
                  </a:txBody>
                  <a:tcPr marL="121920" marR="121920" marT="60960" marB="60960">
                    <a:lnL w="6350" cap="flat" cmpd="sng" algn="ctr">
                      <a:solidFill>
                        <a:srgbClr val="A5CC74"/>
                      </a:solidFill>
                      <a:prstDash val="solid"/>
                      <a:miter lim="800000"/>
                    </a:lnL>
                    <a:lnR>
                      <a:noFill/>
                    </a:lnR>
                    <a:lnT w="6350" cap="flat" cmpd="sng" algn="ctr">
                      <a:solidFill>
                        <a:srgbClr val="A5CC74"/>
                      </a:solidFill>
                      <a:prstDash val="solid"/>
                      <a:miter lim="800000"/>
                    </a:lnT>
                    <a:lnB w="6350" cap="flat" cmpd="sng" algn="ctr">
                      <a:solidFill>
                        <a:srgbClr val="A5CC74"/>
                      </a:solidFill>
                      <a:prstDash val="solid"/>
                      <a:miter lim="800000"/>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bg1"/>
                          </a:solidFill>
                          <a:latin typeface="Arial" panose="020B0604020202020204"/>
                        </a:defRPr>
                      </a:lvl1pPr>
                      <a:lvl2pPr marL="457200" algn="l" defTabSz="914400" rtl="0" eaLnBrk="1" latinLnBrk="0" hangingPunct="1">
                        <a:defRPr sz="1800" b="1" kern="1200">
                          <a:solidFill>
                            <a:schemeClr val="bg1"/>
                          </a:solidFill>
                          <a:latin typeface="Arial" panose="020B0604020202020204"/>
                        </a:defRPr>
                      </a:lvl2pPr>
                      <a:lvl3pPr marL="914400" algn="l" defTabSz="914400" rtl="0" eaLnBrk="1" latinLnBrk="0" hangingPunct="1">
                        <a:defRPr sz="1800" b="1" kern="1200">
                          <a:solidFill>
                            <a:schemeClr val="bg1"/>
                          </a:solidFill>
                          <a:latin typeface="Arial" panose="020B0604020202020204"/>
                        </a:defRPr>
                      </a:lvl3pPr>
                      <a:lvl4pPr marL="1371600" algn="l" defTabSz="914400" rtl="0" eaLnBrk="1" latinLnBrk="0" hangingPunct="1">
                        <a:defRPr sz="1800" b="1" kern="1200">
                          <a:solidFill>
                            <a:schemeClr val="bg1"/>
                          </a:solidFill>
                          <a:latin typeface="Arial" panose="020B0604020202020204"/>
                        </a:defRPr>
                      </a:lvl4pPr>
                      <a:lvl5pPr marL="1828800" algn="l" defTabSz="914400" rtl="0" eaLnBrk="1" latinLnBrk="0" hangingPunct="1">
                        <a:defRPr sz="1800" b="1" kern="1200">
                          <a:solidFill>
                            <a:schemeClr val="bg1"/>
                          </a:solidFill>
                          <a:latin typeface="Arial" panose="020B0604020202020204"/>
                        </a:defRPr>
                      </a:lvl5pPr>
                      <a:lvl6pPr marL="2286000" algn="l" defTabSz="914400" rtl="0" eaLnBrk="1" latinLnBrk="0" hangingPunct="1">
                        <a:defRPr sz="1800" b="1" kern="1200">
                          <a:solidFill>
                            <a:schemeClr val="bg1"/>
                          </a:solidFill>
                          <a:latin typeface="Arial" panose="020B0604020202020204"/>
                        </a:defRPr>
                      </a:lvl6pPr>
                      <a:lvl7pPr marL="2743200" algn="l" defTabSz="914400" rtl="0" eaLnBrk="1" latinLnBrk="0" hangingPunct="1">
                        <a:defRPr sz="1800" b="1" kern="1200">
                          <a:solidFill>
                            <a:schemeClr val="bg1"/>
                          </a:solidFill>
                          <a:latin typeface="Arial" panose="020B0604020202020204"/>
                        </a:defRPr>
                      </a:lvl7pPr>
                      <a:lvl8pPr marL="3200400" algn="l" defTabSz="914400" rtl="0" eaLnBrk="1" latinLnBrk="0" hangingPunct="1">
                        <a:defRPr sz="1800" b="1" kern="1200">
                          <a:solidFill>
                            <a:schemeClr val="bg1"/>
                          </a:solidFill>
                          <a:latin typeface="Arial" panose="020B0604020202020204"/>
                        </a:defRPr>
                      </a:lvl8pPr>
                      <a:lvl9pPr marL="3657600" algn="l" defTabSz="914400" rtl="0" eaLnBrk="1" latinLnBrk="0" hangingPunct="1">
                        <a:defRPr sz="1800" b="1" kern="1200">
                          <a:solidFill>
                            <a:schemeClr val="bg1"/>
                          </a:solidFill>
                          <a:latin typeface="Arial" panose="020B0604020202020204"/>
                        </a:defRPr>
                      </a:lvl9pPr>
                    </a:lstStyle>
                    <a:p>
                      <a:pPr algn="ctr"/>
                      <a:r>
                        <a:rPr lang="fr-FR" sz="2400" b="1" dirty="0">
                          <a:solidFill>
                            <a:srgbClr val="C00000"/>
                          </a:solidFill>
                        </a:rPr>
                        <a:t>Prospect</a:t>
                      </a:r>
                    </a:p>
                  </a:txBody>
                  <a:tcPr marL="121920" marR="121920" marT="60960" marB="60960">
                    <a:lnL>
                      <a:noFill/>
                    </a:lnL>
                    <a:lnR w="6350" cap="flat" cmpd="sng" algn="ctr">
                      <a:solidFill>
                        <a:srgbClr val="A5CC74"/>
                      </a:solidFill>
                      <a:prstDash val="solid"/>
                      <a:miter lim="800000"/>
                    </a:lnR>
                    <a:lnT w="6350" cap="flat" cmpd="sng" algn="ctr">
                      <a:solidFill>
                        <a:srgbClr val="A5CC74"/>
                      </a:solidFill>
                      <a:prstDash val="solid"/>
                      <a:miter lim="800000"/>
                    </a:lnT>
                    <a:lnB w="6350" cap="flat" cmpd="sng" algn="ctr">
                      <a:solidFill>
                        <a:srgbClr val="A5CC74"/>
                      </a:solidFill>
                      <a:prstDash val="solid"/>
                      <a:miter lim="800000"/>
                    </a:lnB>
                    <a:lnTlToBr w="12700" cmpd="sng">
                      <a:noFill/>
                      <a:prstDash val="solid"/>
                    </a:lnTlToBr>
                    <a:lnBlToTr w="12700" cmpd="sng">
                      <a:noFill/>
                      <a:prstDash val="solid"/>
                    </a:lnBlToTr>
                    <a:solidFill>
                      <a:srgbClr val="A5CC74"/>
                    </a:solidFill>
                  </a:tcPr>
                </a:tc>
                <a:extLst>
                  <a:ext uri="{0D108BD9-81ED-4DB2-BD59-A6C34878D82A}">
                    <a16:rowId xmlns:a16="http://schemas.microsoft.com/office/drawing/2014/main" val="2463297534"/>
                  </a:ext>
                </a:extLst>
              </a:tr>
              <a:tr h="325120">
                <a:tc grid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fr-FR" sz="1400" b="1" dirty="0"/>
                        <a:t>Interrogation SYNAPSE </a:t>
                      </a:r>
                      <a:r>
                        <a:rPr lang="fr-FR" sz="1400" b="1" i="1" dirty="0"/>
                        <a:t>(scénario crédit)</a:t>
                      </a:r>
                    </a:p>
                  </a:txBody>
                  <a:tcPr marL="121920" marR="121920" marT="60960" marB="60960" anchor="ctr">
                    <a:lnL w="6350" cap="flat" cmpd="sng" algn="ctr">
                      <a:solidFill>
                        <a:srgbClr val="A5CC74"/>
                      </a:solidFill>
                      <a:prstDash val="solid"/>
                      <a:miter lim="800000"/>
                    </a:lnL>
                    <a:lnR w="6350" cap="flat" cmpd="sng" algn="ctr">
                      <a:solidFill>
                        <a:srgbClr val="A5CC74"/>
                      </a:solidFill>
                      <a:prstDash val="solid"/>
                      <a:miter lim="800000"/>
                    </a:lnR>
                    <a:lnT w="6350" cap="flat" cmpd="sng" algn="ctr">
                      <a:solidFill>
                        <a:srgbClr val="A5CC74"/>
                      </a:solidFill>
                      <a:prstDash val="solid"/>
                      <a:miter lim="800000"/>
                    </a:lnT>
                    <a:lnB w="6350" cap="flat" cmpd="sng" algn="ctr">
                      <a:solidFill>
                        <a:srgbClr val="A5CC74"/>
                      </a:solidFill>
                      <a:prstDash val="solid"/>
                      <a:miter lim="800000"/>
                    </a:lnB>
                    <a:lnTlToBr w="12700" cmpd="sng">
                      <a:noFill/>
                      <a:prstDash val="solid"/>
                    </a:lnTlToBr>
                    <a:lnBlToTr w="12700" cmpd="sng">
                      <a:noFill/>
                      <a:prstDash val="solid"/>
                    </a:lnBlToTr>
                    <a:noFill/>
                  </a:tcPr>
                </a:tc>
                <a:tc hMerge="1">
                  <a:txBody>
                    <a:bodyPr/>
                    <a:lstStyle/>
                    <a:p>
                      <a:endParaRPr lang="fr-FR" dirty="0"/>
                    </a:p>
                  </a:txBody>
                  <a:tcPr/>
                </a:tc>
                <a:extLst>
                  <a:ext uri="{0D108BD9-81ED-4DB2-BD59-A6C34878D82A}">
                    <a16:rowId xmlns:a16="http://schemas.microsoft.com/office/drawing/2014/main" val="984728776"/>
                  </a:ext>
                </a:extLst>
              </a:tr>
              <a:tr h="325120">
                <a:tc grid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fr-FR" sz="1400" b="1" dirty="0"/>
                        <a:t>Synthèse client</a:t>
                      </a:r>
                    </a:p>
                  </a:txBody>
                  <a:tcPr marL="121920" marR="121920" marT="60960" marB="60960" anchor="ctr">
                    <a:lnL w="6350" cap="flat" cmpd="sng" algn="ctr">
                      <a:solidFill>
                        <a:srgbClr val="A5CC74"/>
                      </a:solidFill>
                      <a:prstDash val="solid"/>
                      <a:miter lim="800000"/>
                    </a:lnL>
                    <a:lnR w="6350" cap="flat" cmpd="sng" algn="ctr">
                      <a:solidFill>
                        <a:srgbClr val="A5CC74"/>
                      </a:solidFill>
                      <a:prstDash val="solid"/>
                      <a:miter lim="800000"/>
                    </a:lnR>
                    <a:lnT w="6350" cap="flat" cmpd="sng" algn="ctr">
                      <a:solidFill>
                        <a:srgbClr val="A5CC74"/>
                      </a:solidFill>
                      <a:prstDash val="solid"/>
                      <a:miter lim="800000"/>
                    </a:lnT>
                    <a:lnB w="6350" cap="flat" cmpd="sng" algn="ctr">
                      <a:solidFill>
                        <a:srgbClr val="A5CC74"/>
                      </a:solidFill>
                      <a:prstDash val="solid"/>
                      <a:miter lim="800000"/>
                    </a:lnB>
                    <a:lnTlToBr w="12700" cmpd="sng">
                      <a:noFill/>
                      <a:prstDash val="solid"/>
                    </a:lnTlToBr>
                    <a:lnBlToTr w="12700" cmpd="sng">
                      <a:noFill/>
                      <a:prstDash val="solid"/>
                    </a:lnBlToTr>
                    <a:noFill/>
                  </a:tcPr>
                </a:tc>
                <a:tc hMerge="1">
                  <a:txBody>
                    <a:bodyPr/>
                    <a:lstStyle/>
                    <a:p>
                      <a:endParaRPr lang="fr-FR" dirty="0"/>
                    </a:p>
                  </a:txBody>
                  <a:tcPr/>
                </a:tc>
                <a:extLst>
                  <a:ext uri="{0D108BD9-81ED-4DB2-BD59-A6C34878D82A}">
                    <a16:rowId xmlns:a16="http://schemas.microsoft.com/office/drawing/2014/main" val="258283800"/>
                  </a:ext>
                </a:extLst>
              </a:tr>
              <a:tr h="325120">
                <a:tc grid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fr-FR" sz="1400" b="1" dirty="0"/>
                        <a:t>Accord CNP</a:t>
                      </a:r>
                    </a:p>
                  </a:txBody>
                  <a:tcPr marL="121920" marR="121920" marT="60960" marB="60960" anchor="ctr">
                    <a:lnL w="6350" cap="flat" cmpd="sng" algn="ctr">
                      <a:solidFill>
                        <a:srgbClr val="A5CC74"/>
                      </a:solidFill>
                      <a:prstDash val="solid"/>
                      <a:miter lim="800000"/>
                    </a:lnL>
                    <a:lnR w="6350" cap="flat" cmpd="sng" algn="ctr">
                      <a:solidFill>
                        <a:srgbClr val="A5CC74"/>
                      </a:solidFill>
                      <a:prstDash val="solid"/>
                      <a:miter lim="800000"/>
                    </a:lnR>
                    <a:lnT w="6350" cap="flat" cmpd="sng" algn="ctr">
                      <a:solidFill>
                        <a:srgbClr val="A5CC74"/>
                      </a:solidFill>
                      <a:prstDash val="solid"/>
                      <a:miter lim="800000"/>
                    </a:lnT>
                    <a:lnB w="6350" cap="flat" cmpd="sng" algn="ctr">
                      <a:solidFill>
                        <a:srgbClr val="A5CC74"/>
                      </a:solidFill>
                      <a:prstDash val="solid"/>
                      <a:miter lim="800000"/>
                    </a:lnB>
                    <a:lnTlToBr w="12700" cmpd="sng">
                      <a:noFill/>
                      <a:prstDash val="solid"/>
                    </a:lnTlToBr>
                    <a:lnBlToTr w="12700" cmpd="sng">
                      <a:noFill/>
                      <a:prstDash val="solid"/>
                    </a:lnBlToTr>
                    <a:noFill/>
                  </a:tcPr>
                </a:tc>
                <a:tc hMerge="1">
                  <a:txBody>
                    <a:bodyPr/>
                    <a:lstStyle/>
                    <a:p>
                      <a:endParaRPr lang="fr-FR" dirty="0"/>
                    </a:p>
                  </a:txBody>
                  <a:tcPr/>
                </a:tc>
                <a:extLst>
                  <a:ext uri="{0D108BD9-81ED-4DB2-BD59-A6C34878D82A}">
                    <a16:rowId xmlns:a16="http://schemas.microsoft.com/office/drawing/2014/main" val="52349747"/>
                  </a:ext>
                </a:extLst>
              </a:tr>
              <a:tr h="325120">
                <a:tc grid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fr-FR" sz="1400" b="1" dirty="0"/>
                        <a:t>Statuts de la société certifiés conformes</a:t>
                      </a:r>
                    </a:p>
                  </a:txBody>
                  <a:tcPr marL="121920" marR="121920" marT="60960" marB="60960" anchor="ctr">
                    <a:lnL w="6350" cap="flat" cmpd="sng" algn="ctr">
                      <a:solidFill>
                        <a:srgbClr val="A5CC74"/>
                      </a:solidFill>
                      <a:prstDash val="solid"/>
                      <a:miter lim="800000"/>
                    </a:lnL>
                    <a:lnR w="6350" cap="flat" cmpd="sng" algn="ctr">
                      <a:solidFill>
                        <a:srgbClr val="A5CC74"/>
                      </a:solidFill>
                      <a:prstDash val="solid"/>
                      <a:miter lim="800000"/>
                    </a:lnR>
                    <a:lnT w="6350" cap="flat" cmpd="sng" algn="ctr">
                      <a:solidFill>
                        <a:srgbClr val="A5CC74"/>
                      </a:solidFill>
                      <a:prstDash val="solid"/>
                      <a:miter lim="800000"/>
                    </a:lnT>
                    <a:lnB w="6350" cap="flat" cmpd="sng" algn="ctr">
                      <a:solidFill>
                        <a:srgbClr val="A5CC74"/>
                      </a:solidFill>
                      <a:prstDash val="solid"/>
                      <a:miter lim="800000"/>
                    </a:lnB>
                    <a:lnTlToBr w="12700" cmpd="sng">
                      <a:noFill/>
                      <a:prstDash val="solid"/>
                    </a:lnTlToBr>
                    <a:lnBlToTr w="12700" cmpd="sng">
                      <a:noFill/>
                      <a:prstDash val="solid"/>
                    </a:lnBlToTr>
                    <a:noFill/>
                  </a:tcPr>
                </a:tc>
                <a:tc hMerge="1">
                  <a:txBody>
                    <a:bodyPr/>
                    <a:lstStyle/>
                    <a:p>
                      <a:endParaRPr lang="fr-FR" dirty="0"/>
                    </a:p>
                  </a:txBody>
                  <a:tcPr/>
                </a:tc>
                <a:extLst>
                  <a:ext uri="{0D108BD9-81ED-4DB2-BD59-A6C34878D82A}">
                    <a16:rowId xmlns:a16="http://schemas.microsoft.com/office/drawing/2014/main" val="699392222"/>
                  </a:ext>
                </a:extLst>
              </a:tr>
              <a:tr h="325120">
                <a:tc grid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fr-FR" sz="1400" b="1" dirty="0"/>
                        <a:t>Justificatifs des pouvoirs du signataire du contrat</a:t>
                      </a:r>
                    </a:p>
                  </a:txBody>
                  <a:tcPr marL="121920" marR="121920" marT="60960" marB="60960" anchor="ctr">
                    <a:lnL w="6350" cap="flat" cmpd="sng" algn="ctr">
                      <a:solidFill>
                        <a:srgbClr val="A5CC74"/>
                      </a:solidFill>
                      <a:prstDash val="solid"/>
                      <a:miter lim="800000"/>
                    </a:lnL>
                    <a:lnR w="6350" cap="flat" cmpd="sng" algn="ctr">
                      <a:solidFill>
                        <a:srgbClr val="A5CC74"/>
                      </a:solidFill>
                      <a:prstDash val="solid"/>
                      <a:miter lim="800000"/>
                    </a:lnR>
                    <a:lnT w="6350" cap="flat" cmpd="sng" algn="ctr">
                      <a:solidFill>
                        <a:srgbClr val="A5CC74"/>
                      </a:solidFill>
                      <a:prstDash val="solid"/>
                      <a:miter lim="800000"/>
                    </a:lnT>
                    <a:lnB w="6350" cap="flat" cmpd="sng" algn="ctr">
                      <a:solidFill>
                        <a:srgbClr val="A5CC74"/>
                      </a:solidFill>
                      <a:prstDash val="solid"/>
                      <a:miter lim="800000"/>
                    </a:lnB>
                    <a:lnTlToBr w="12700" cmpd="sng">
                      <a:noFill/>
                      <a:prstDash val="solid"/>
                    </a:lnTlToBr>
                    <a:lnBlToTr w="12700" cmpd="sng">
                      <a:noFill/>
                      <a:prstDash val="solid"/>
                    </a:lnBlToTr>
                    <a:noFill/>
                  </a:tcPr>
                </a:tc>
                <a:tc hMerge="1">
                  <a:txBody>
                    <a:bodyPr/>
                    <a:lstStyle/>
                    <a:p>
                      <a:endParaRPr lang="fr-FR" dirty="0"/>
                    </a:p>
                  </a:txBody>
                  <a:tcPr/>
                </a:tc>
                <a:extLst>
                  <a:ext uri="{0D108BD9-81ED-4DB2-BD59-A6C34878D82A}">
                    <a16:rowId xmlns:a16="http://schemas.microsoft.com/office/drawing/2014/main" val="1088395805"/>
                  </a:ext>
                </a:extLst>
              </a:tr>
              <a:tr h="325120">
                <a:tc grid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fr-FR" sz="1400" b="1" dirty="0"/>
                        <a:t>Contrat de prêt</a:t>
                      </a:r>
                    </a:p>
                  </a:txBody>
                  <a:tcPr marL="121920" marR="121920" marT="60960" marB="60960" anchor="ctr">
                    <a:lnL w="6350" cap="flat" cmpd="sng" algn="ctr">
                      <a:solidFill>
                        <a:srgbClr val="A5CC74"/>
                      </a:solidFill>
                      <a:prstDash val="solid"/>
                      <a:miter lim="800000"/>
                    </a:lnL>
                    <a:lnR w="6350" cap="flat" cmpd="sng" algn="ctr">
                      <a:solidFill>
                        <a:srgbClr val="A5CC74"/>
                      </a:solidFill>
                      <a:prstDash val="solid"/>
                      <a:miter lim="800000"/>
                    </a:lnR>
                    <a:lnT w="6350" cap="flat" cmpd="sng" algn="ctr">
                      <a:solidFill>
                        <a:srgbClr val="A5CC74"/>
                      </a:solidFill>
                      <a:prstDash val="solid"/>
                      <a:miter lim="800000"/>
                    </a:lnT>
                    <a:lnB w="6350" cap="flat" cmpd="sng" algn="ctr">
                      <a:solidFill>
                        <a:srgbClr val="A5CC74"/>
                      </a:solidFill>
                      <a:prstDash val="solid"/>
                      <a:miter lim="800000"/>
                    </a:lnB>
                    <a:lnTlToBr w="12700" cmpd="sng">
                      <a:noFill/>
                      <a:prstDash val="solid"/>
                    </a:lnTlToBr>
                    <a:lnBlToTr w="12700" cmpd="sng">
                      <a:noFill/>
                      <a:prstDash val="solid"/>
                    </a:lnBlToTr>
                    <a:noFill/>
                  </a:tcPr>
                </a:tc>
                <a:tc hMerge="1">
                  <a:txBody>
                    <a:bodyPr/>
                    <a:lstStyle/>
                    <a:p>
                      <a:endParaRPr lang="fr-FR" dirty="0"/>
                    </a:p>
                  </a:txBody>
                  <a:tcPr/>
                </a:tc>
                <a:extLst>
                  <a:ext uri="{0D108BD9-81ED-4DB2-BD59-A6C34878D82A}">
                    <a16:rowId xmlns:a16="http://schemas.microsoft.com/office/drawing/2014/main" val="3013962176"/>
                  </a:ext>
                </a:extLst>
              </a:tr>
              <a:tr h="325120">
                <a:tc grid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fr-FR" sz="1400" b="1" dirty="0"/>
                        <a:t>Justificatifs de dépense</a:t>
                      </a:r>
                    </a:p>
                  </a:txBody>
                  <a:tcPr marL="121920" marR="121920" marT="60960" marB="60960" anchor="ctr">
                    <a:lnL w="6350" cap="flat" cmpd="sng" algn="ctr">
                      <a:solidFill>
                        <a:srgbClr val="A5CC74"/>
                      </a:solidFill>
                      <a:prstDash val="solid"/>
                      <a:miter lim="800000"/>
                    </a:lnL>
                    <a:lnR w="6350" cap="flat" cmpd="sng" algn="ctr">
                      <a:solidFill>
                        <a:srgbClr val="A5CC74"/>
                      </a:solidFill>
                      <a:prstDash val="solid"/>
                      <a:miter lim="800000"/>
                    </a:lnR>
                    <a:lnT w="6350" cap="flat" cmpd="sng" algn="ctr">
                      <a:solidFill>
                        <a:srgbClr val="A5CC74"/>
                      </a:solidFill>
                      <a:prstDash val="solid"/>
                      <a:miter lim="800000"/>
                    </a:lnT>
                    <a:lnB w="6350" cap="flat" cmpd="sng" algn="ctr">
                      <a:solidFill>
                        <a:srgbClr val="A5CC74"/>
                      </a:solidFill>
                      <a:prstDash val="solid"/>
                      <a:miter lim="800000"/>
                    </a:lnB>
                    <a:lnTlToBr w="12700" cmpd="sng">
                      <a:noFill/>
                      <a:prstDash val="solid"/>
                    </a:lnTlToBr>
                    <a:lnBlToTr w="12700" cmpd="sng">
                      <a:noFill/>
                      <a:prstDash val="solid"/>
                    </a:lnBlToTr>
                    <a:noFill/>
                  </a:tcPr>
                </a:tc>
                <a:tc hMerge="1">
                  <a:txBody>
                    <a:bodyPr/>
                    <a:lstStyle/>
                    <a:p>
                      <a:endParaRPr lang="fr-FR" dirty="0"/>
                    </a:p>
                  </a:txBody>
                  <a:tcPr/>
                </a:tc>
                <a:extLst>
                  <a:ext uri="{0D108BD9-81ED-4DB2-BD59-A6C34878D82A}">
                    <a16:rowId xmlns:a16="http://schemas.microsoft.com/office/drawing/2014/main" val="2974886638"/>
                  </a:ext>
                </a:extLst>
              </a:tr>
              <a:tr h="52832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fr-FR" sz="1400" b="1" dirty="0">
                          <a:solidFill>
                            <a:schemeClr val="tx1"/>
                          </a:solidFill>
                        </a:rPr>
                        <a:t>Extrait </a:t>
                      </a:r>
                      <a:r>
                        <a:rPr lang="fr-FR" sz="1400" b="1" dirty="0" err="1">
                          <a:solidFill>
                            <a:schemeClr val="tx1"/>
                          </a:solidFill>
                        </a:rPr>
                        <a:t>Kbis</a:t>
                      </a:r>
                      <a:r>
                        <a:rPr lang="fr-FR" sz="1400" b="1" dirty="0">
                          <a:solidFill>
                            <a:schemeClr val="tx1"/>
                          </a:solidFill>
                        </a:rPr>
                        <a:t> &lt; 3 mois ou </a:t>
                      </a:r>
                    </a:p>
                    <a:p>
                      <a:pPr algn="ctr"/>
                      <a:r>
                        <a:rPr lang="fr-FR" sz="1400" b="1" dirty="0">
                          <a:solidFill>
                            <a:schemeClr val="tx1"/>
                          </a:solidFill>
                        </a:rPr>
                        <a:t>K-bis automatique </a:t>
                      </a:r>
                      <a:r>
                        <a:rPr lang="fr-FR" sz="1200" b="1" i="1" dirty="0">
                          <a:solidFill>
                            <a:schemeClr val="tx1"/>
                          </a:solidFill>
                        </a:rPr>
                        <a:t>(dans PDC) </a:t>
                      </a:r>
                      <a:endParaRPr lang="fr-FR" sz="1400" b="1" i="1" dirty="0">
                        <a:solidFill>
                          <a:schemeClr val="tx1"/>
                        </a:solidFill>
                      </a:endParaRPr>
                    </a:p>
                    <a:p>
                      <a:pPr algn="ctr"/>
                      <a:r>
                        <a:rPr lang="fr-FR" sz="1400" b="1" dirty="0">
                          <a:solidFill>
                            <a:srgbClr val="C00000"/>
                          </a:solidFill>
                        </a:rPr>
                        <a:t>si changement majeur</a:t>
                      </a:r>
                    </a:p>
                  </a:txBody>
                  <a:tcPr marL="121920" marR="121920" marT="60960" marB="60960" anchor="ctr">
                    <a:lnL w="6350" cap="flat" cmpd="sng" algn="ctr">
                      <a:solidFill>
                        <a:srgbClr val="A5CC74"/>
                      </a:solidFill>
                      <a:prstDash val="solid"/>
                      <a:miter lim="800000"/>
                    </a:lnL>
                    <a:lnR w="12700" cap="flat" cmpd="sng" algn="ctr">
                      <a:solidFill>
                        <a:srgbClr val="3E454A"/>
                      </a:solidFill>
                      <a:prstDash val="solid"/>
                      <a:round/>
                      <a:headEnd type="none" w="med" len="med"/>
                      <a:tailEnd type="none" w="med" len="med"/>
                    </a:lnR>
                    <a:lnT w="6350" cap="flat" cmpd="sng" algn="ctr">
                      <a:solidFill>
                        <a:srgbClr val="A5CC74"/>
                      </a:solidFill>
                      <a:prstDash val="solid"/>
                      <a:miter lim="800000"/>
                    </a:lnT>
                    <a:lnB w="6350" cap="flat" cmpd="sng" algn="ctr">
                      <a:solidFill>
                        <a:srgbClr val="A5CC74"/>
                      </a:solidFill>
                      <a:prstDash val="solid"/>
                      <a:miter lim="800000"/>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fr-FR" sz="1400" b="1" dirty="0">
                          <a:solidFill>
                            <a:srgbClr val="C00000"/>
                          </a:solidFill>
                        </a:rPr>
                        <a:t>Extrait </a:t>
                      </a:r>
                      <a:r>
                        <a:rPr lang="fr-FR" sz="1400" b="1" dirty="0" err="1">
                          <a:solidFill>
                            <a:srgbClr val="C00000"/>
                          </a:solidFill>
                        </a:rPr>
                        <a:t>Kbis</a:t>
                      </a:r>
                      <a:r>
                        <a:rPr lang="fr-FR" sz="1400" b="1" dirty="0">
                          <a:solidFill>
                            <a:srgbClr val="C00000"/>
                          </a:solidFill>
                        </a:rPr>
                        <a:t> &lt; 3 mois ou </a:t>
                      </a:r>
                    </a:p>
                    <a:p>
                      <a:pPr algn="ctr"/>
                      <a:r>
                        <a:rPr lang="fr-FR" sz="1400" b="1" dirty="0">
                          <a:solidFill>
                            <a:srgbClr val="C00000"/>
                          </a:solidFill>
                        </a:rPr>
                        <a:t>K-bis automatique </a:t>
                      </a:r>
                      <a:r>
                        <a:rPr lang="fr-FR" sz="1200" b="1" i="1" dirty="0">
                          <a:solidFill>
                            <a:srgbClr val="C00000"/>
                          </a:solidFill>
                        </a:rPr>
                        <a:t>(dans PDC) </a:t>
                      </a:r>
                      <a:endParaRPr lang="fr-FR" sz="1400" b="1" i="1" dirty="0">
                        <a:solidFill>
                          <a:srgbClr val="C00000"/>
                        </a:solidFill>
                      </a:endParaRPr>
                    </a:p>
                    <a:p>
                      <a:pPr algn="ctr"/>
                      <a:endParaRPr lang="fr-FR" sz="1400" b="1" dirty="0">
                        <a:solidFill>
                          <a:srgbClr val="C00000"/>
                        </a:solidFill>
                      </a:endParaRPr>
                    </a:p>
                  </a:txBody>
                  <a:tcPr marL="121920" marR="121920" marT="60960" marB="60960" anchor="ctr">
                    <a:lnL w="12700" cap="flat" cmpd="sng" algn="ctr">
                      <a:solidFill>
                        <a:srgbClr val="3E454A"/>
                      </a:solidFill>
                      <a:prstDash val="solid"/>
                      <a:round/>
                      <a:headEnd type="none" w="med" len="med"/>
                      <a:tailEnd type="none" w="med" len="med"/>
                    </a:lnL>
                    <a:lnR w="6350" cap="flat" cmpd="sng" algn="ctr">
                      <a:solidFill>
                        <a:srgbClr val="A5CC74"/>
                      </a:solidFill>
                      <a:prstDash val="solid"/>
                      <a:miter lim="800000"/>
                    </a:lnR>
                    <a:lnT w="6350" cap="flat" cmpd="sng" algn="ctr">
                      <a:solidFill>
                        <a:srgbClr val="A5CC74"/>
                      </a:solidFill>
                      <a:prstDash val="solid"/>
                      <a:miter lim="800000"/>
                    </a:lnT>
                    <a:lnB w="6350" cap="flat" cmpd="sng" algn="ctr">
                      <a:solidFill>
                        <a:srgbClr val="A5CC74"/>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548499406"/>
                  </a:ext>
                </a:extLst>
              </a:tr>
              <a:tr h="52832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fr-FR" sz="1400" b="1" dirty="0">
                          <a:solidFill>
                            <a:schemeClr val="tx1"/>
                          </a:solidFill>
                        </a:rPr>
                        <a:t>X</a:t>
                      </a:r>
                    </a:p>
                  </a:txBody>
                  <a:tcPr marL="121920" marR="121920" marT="60960" marB="60960" anchor="ctr">
                    <a:lnL w="6350" cap="flat" cmpd="sng" algn="ctr">
                      <a:solidFill>
                        <a:srgbClr val="A5CC74"/>
                      </a:solidFill>
                      <a:prstDash val="solid"/>
                      <a:miter lim="800000"/>
                    </a:lnL>
                    <a:lnR w="12700" cap="flat" cmpd="sng" algn="ctr">
                      <a:solidFill>
                        <a:srgbClr val="3E454A"/>
                      </a:solidFill>
                      <a:prstDash val="solid"/>
                      <a:round/>
                      <a:headEnd type="none" w="med" len="med"/>
                      <a:tailEnd type="none" w="med" len="med"/>
                    </a:lnR>
                    <a:lnT w="6350" cap="flat" cmpd="sng" algn="ctr">
                      <a:solidFill>
                        <a:srgbClr val="A5CC74"/>
                      </a:solidFill>
                      <a:prstDash val="solid"/>
                      <a:miter lim="800000"/>
                    </a:lnT>
                    <a:lnB w="6350" cap="flat" cmpd="sng" algn="ctr">
                      <a:solidFill>
                        <a:srgbClr val="A5CC74"/>
                      </a:solidFill>
                      <a:prstDash val="solid"/>
                      <a:miter lim="800000"/>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fr-FR" sz="1400" b="1" dirty="0">
                          <a:solidFill>
                            <a:srgbClr val="C00000"/>
                          </a:solidFill>
                        </a:rPr>
                        <a:t>3 derniers relevés de compte professionnel</a:t>
                      </a:r>
                    </a:p>
                  </a:txBody>
                  <a:tcPr marL="121920" marR="121920" marT="60960" marB="60960" anchor="ctr">
                    <a:lnL w="12700" cap="flat" cmpd="sng" algn="ctr">
                      <a:solidFill>
                        <a:srgbClr val="3E454A"/>
                      </a:solidFill>
                      <a:prstDash val="solid"/>
                      <a:round/>
                      <a:headEnd type="none" w="med" len="med"/>
                      <a:tailEnd type="none" w="med" len="med"/>
                    </a:lnL>
                    <a:lnR w="6350" cap="flat" cmpd="sng" algn="ctr">
                      <a:solidFill>
                        <a:srgbClr val="A5CC74"/>
                      </a:solidFill>
                      <a:prstDash val="solid"/>
                      <a:miter lim="800000"/>
                    </a:lnR>
                    <a:lnT w="6350" cap="flat" cmpd="sng" algn="ctr">
                      <a:solidFill>
                        <a:srgbClr val="A5CC74"/>
                      </a:solidFill>
                      <a:prstDash val="solid"/>
                      <a:miter lim="800000"/>
                    </a:lnT>
                    <a:lnB w="6350" cap="flat" cmpd="sng" algn="ctr">
                      <a:solidFill>
                        <a:srgbClr val="A5CC74"/>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702238678"/>
                  </a:ext>
                </a:extLst>
              </a:tr>
              <a:tr h="52832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fr-FR" sz="1400" b="1" dirty="0">
                          <a:solidFill>
                            <a:schemeClr val="tx1"/>
                          </a:solidFill>
                        </a:rPr>
                        <a:t>X</a:t>
                      </a:r>
                    </a:p>
                  </a:txBody>
                  <a:tcPr marL="121920" marR="121920" marT="60960" marB="60960" anchor="ctr">
                    <a:lnL w="6350" cap="flat" cmpd="sng" algn="ctr">
                      <a:solidFill>
                        <a:srgbClr val="A5CC74"/>
                      </a:solidFill>
                      <a:prstDash val="solid"/>
                      <a:miter lim="800000"/>
                    </a:lnL>
                    <a:lnR w="12700" cap="flat" cmpd="sng" algn="ctr">
                      <a:solidFill>
                        <a:srgbClr val="3E454A"/>
                      </a:solidFill>
                      <a:prstDash val="solid"/>
                      <a:round/>
                      <a:headEnd type="none" w="med" len="med"/>
                      <a:tailEnd type="none" w="med" len="med"/>
                    </a:lnR>
                    <a:lnT w="6350" cap="flat" cmpd="sng" algn="ctr">
                      <a:solidFill>
                        <a:srgbClr val="A5CC74"/>
                      </a:solidFill>
                      <a:prstDash val="solid"/>
                      <a:miter lim="800000"/>
                    </a:lnT>
                    <a:lnB w="6350" cap="flat" cmpd="sng" algn="ctr">
                      <a:solidFill>
                        <a:srgbClr val="A5CC74"/>
                      </a:solidFill>
                      <a:prstDash val="solid"/>
                      <a:miter lim="800000"/>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fr-FR" sz="1400" b="1" dirty="0">
                          <a:solidFill>
                            <a:srgbClr val="C00000"/>
                          </a:solidFill>
                        </a:rPr>
                        <a:t>Tableau d’amortissement des autres prêts</a:t>
                      </a:r>
                    </a:p>
                  </a:txBody>
                  <a:tcPr marL="121920" marR="121920" marT="60960" marB="60960" anchor="ctr">
                    <a:lnL w="12700" cap="flat" cmpd="sng" algn="ctr">
                      <a:solidFill>
                        <a:srgbClr val="3E454A"/>
                      </a:solidFill>
                      <a:prstDash val="solid"/>
                      <a:round/>
                      <a:headEnd type="none" w="med" len="med"/>
                      <a:tailEnd type="none" w="med" len="med"/>
                    </a:lnL>
                    <a:lnR w="6350" cap="flat" cmpd="sng" algn="ctr">
                      <a:solidFill>
                        <a:srgbClr val="A5CC74"/>
                      </a:solidFill>
                      <a:prstDash val="solid"/>
                      <a:miter lim="800000"/>
                    </a:lnR>
                    <a:lnT w="6350" cap="flat" cmpd="sng" algn="ctr">
                      <a:solidFill>
                        <a:srgbClr val="A5CC74"/>
                      </a:solidFill>
                      <a:prstDash val="solid"/>
                      <a:miter lim="800000"/>
                    </a:lnT>
                    <a:lnB w="6350" cap="flat" cmpd="sng" algn="ctr">
                      <a:solidFill>
                        <a:srgbClr val="A5CC74"/>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313406595"/>
                  </a:ext>
                </a:extLst>
              </a:tr>
            </a:tbl>
          </a:graphicData>
        </a:graphic>
      </p:graphicFrame>
    </p:spTree>
    <p:extLst>
      <p:ext uri="{BB962C8B-B14F-4D97-AF65-F5344CB8AC3E}">
        <p14:creationId xmlns:p14="http://schemas.microsoft.com/office/powerpoint/2010/main" val="301371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Pièces justificatives à produire </a:t>
            </a:r>
            <a:r>
              <a:rPr lang="fr-FR">
                <a:solidFill>
                  <a:prstClr val="black">
                    <a:lumMod val="75000"/>
                    <a:lumOff val="25000"/>
                  </a:prstClr>
                </a:solidFill>
              </a:rPr>
              <a:t>[2/5]</a:t>
            </a:r>
            <a:endParaRPr lang="fr-FR" sz="2400"/>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sp>
        <p:nvSpPr>
          <p:cNvPr id="7" name="Espace réservé du contenu 1">
            <a:extLst>
              <a:ext uri="{FF2B5EF4-FFF2-40B4-BE49-F238E27FC236}">
                <a16:creationId xmlns:a16="http://schemas.microsoft.com/office/drawing/2014/main" id="{E77BF97C-C42C-4485-A2CE-04C280C1ED79}"/>
              </a:ext>
            </a:extLst>
          </p:cNvPr>
          <p:cNvSpPr>
            <a:spLocks noGrp="1"/>
          </p:cNvSpPr>
          <p:nvPr>
            <p:ph idx="17"/>
          </p:nvPr>
        </p:nvSpPr>
        <p:spPr>
          <a:xfrm>
            <a:off x="570320" y="1162235"/>
            <a:ext cx="11186251" cy="596896"/>
          </a:xfrm>
        </p:spPr>
        <p:txBody>
          <a:bodyPr/>
          <a:lstStyle/>
          <a:p>
            <a:r>
              <a:rPr lang="fr-FR" dirty="0"/>
              <a:t>Justificatifs spécifiques au « Crédit Express Pros </a:t>
            </a:r>
            <a:r>
              <a:rPr lang="fr-FR" b="1" dirty="0">
                <a:solidFill>
                  <a:srgbClr val="006600"/>
                </a:solidFill>
              </a:rPr>
              <a:t>RENOVATION ENERGETIQUE</a:t>
            </a:r>
            <a:r>
              <a:rPr lang="fr-FR" b="1" dirty="0">
                <a:solidFill>
                  <a:schemeClr val="tx1"/>
                </a:solidFill>
              </a:rPr>
              <a:t> </a:t>
            </a:r>
            <a:r>
              <a:rPr lang="fr-FR" b="1" dirty="0"/>
              <a:t>»</a:t>
            </a:r>
            <a:r>
              <a:rPr lang="fr-FR" b="1" dirty="0">
                <a:solidFill>
                  <a:srgbClr val="006600"/>
                </a:solidFill>
              </a:rPr>
              <a:t> </a:t>
            </a:r>
            <a:r>
              <a:rPr lang="fr-FR" dirty="0"/>
              <a:t>:</a:t>
            </a:r>
          </a:p>
        </p:txBody>
      </p:sp>
      <p:grpSp>
        <p:nvGrpSpPr>
          <p:cNvPr id="12" name="Groupe 11">
            <a:extLst>
              <a:ext uri="{FF2B5EF4-FFF2-40B4-BE49-F238E27FC236}">
                <a16:creationId xmlns:a16="http://schemas.microsoft.com/office/drawing/2014/main" id="{35AF326A-49B5-42E6-96BC-55E7EF46DF08}"/>
              </a:ext>
            </a:extLst>
          </p:cNvPr>
          <p:cNvGrpSpPr/>
          <p:nvPr/>
        </p:nvGrpSpPr>
        <p:grpSpPr>
          <a:xfrm>
            <a:off x="9779658" y="175365"/>
            <a:ext cx="2218763" cy="1295517"/>
            <a:chOff x="273140" y="1998021"/>
            <a:chExt cx="2218763" cy="2442025"/>
          </a:xfrm>
          <a:solidFill>
            <a:srgbClr val="EBAE03"/>
          </a:solidFill>
        </p:grpSpPr>
        <p:sp>
          <p:nvSpPr>
            <p:cNvPr id="16" name="Rectangle : avec coins arrondis en haut 15">
              <a:extLst>
                <a:ext uri="{FF2B5EF4-FFF2-40B4-BE49-F238E27FC236}">
                  <a16:creationId xmlns:a16="http://schemas.microsoft.com/office/drawing/2014/main" id="{188C3B0E-7ADD-41DE-9871-7B2DB5C54928}"/>
                </a:ext>
              </a:extLst>
            </p:cNvPr>
            <p:cNvSpPr/>
            <p:nvPr/>
          </p:nvSpPr>
          <p:spPr>
            <a:xfrm rot="10800000">
              <a:off x="273140" y="1998021"/>
              <a:ext cx="2218763" cy="2442025"/>
            </a:xfrm>
            <a:prstGeom prst="round2SameRect">
              <a:avLst>
                <a:gd name="adj1" fmla="val 10500"/>
                <a:gd name="adj2" fmla="val 0"/>
              </a:avLst>
            </a:prstGeom>
            <a:grpFill/>
            <a:ln w="12700" cap="flat" cmpd="sng" algn="ctr">
              <a:solidFill>
                <a:srgbClr val="FFFFFF">
                  <a:hueOff val="0"/>
                  <a:satOff val="0"/>
                  <a:lumOff val="0"/>
                  <a:alphaOff val="0"/>
                </a:srgbClr>
              </a:solidFill>
              <a:prstDash val="solid"/>
              <a:miter lim="800000"/>
            </a:ln>
            <a:effectLst/>
          </p:spPr>
        </p:sp>
        <p:sp>
          <p:nvSpPr>
            <p:cNvPr id="18" name="Rectangle : avec coins arrondis en haut 5">
              <a:extLst>
                <a:ext uri="{FF2B5EF4-FFF2-40B4-BE49-F238E27FC236}">
                  <a16:creationId xmlns:a16="http://schemas.microsoft.com/office/drawing/2014/main" id="{37175E42-9DB4-4C79-BCD9-EB7F5E4EEE51}"/>
                </a:ext>
              </a:extLst>
            </p:cNvPr>
            <p:cNvSpPr txBox="1"/>
            <p:nvPr/>
          </p:nvSpPr>
          <p:spPr>
            <a:xfrm rot="21600000">
              <a:off x="341375" y="1998021"/>
              <a:ext cx="2082293" cy="2373790"/>
            </a:xfrm>
            <a:prstGeom prst="rect">
              <a:avLst/>
            </a:prstGeom>
            <a:grpFill/>
            <a:ln>
              <a:noFill/>
            </a:ln>
            <a:effectLst/>
          </p:spPr>
          <p:txBody>
            <a:bodyPr spcFirstLastPara="0" vert="horz" wrap="square" lIns="113792" tIns="113792" rIns="113792" bIns="113792" numCol="1" spcCol="1270" anchor="t"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400" b="1" i="0" u="none" strike="noStrike" kern="1200" cap="none" spc="0" normalizeH="0" baseline="0" noProof="0">
                  <a:ln>
                    <a:noFill/>
                  </a:ln>
                  <a:solidFill>
                    <a:srgbClr val="00B050"/>
                  </a:solidFill>
                  <a:effectLst/>
                  <a:uLnTx/>
                  <a:uFillTx/>
                  <a:latin typeface="Arial" panose="020B0604020202020204"/>
                  <a:ea typeface="+mn-ea"/>
                  <a:cs typeface="+mn-cs"/>
                </a:rPr>
                <a:t>Prêt Rénovation Energetique</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Financer les travaux améliorant l’efficacité énergétique du bâtiment, à l’éclairage et à leur gestion</a:t>
              </a:r>
            </a:p>
          </p:txBody>
        </p:sp>
      </p:grpSp>
      <p:pic>
        <p:nvPicPr>
          <p:cNvPr id="2" name="Image 1">
            <a:extLst>
              <a:ext uri="{FF2B5EF4-FFF2-40B4-BE49-F238E27FC236}">
                <a16:creationId xmlns:a16="http://schemas.microsoft.com/office/drawing/2014/main" id="{D0DCBE18-9A27-4737-89BE-560BDBAB151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21" b="98810" l="9914" r="89871">
                        <a14:foregroundMark x1="33836" y1="33730" x2="41810" y2="29762"/>
                        <a14:foregroundMark x1="49353" y1="33730" x2="35345" y2="37698"/>
                        <a14:foregroundMark x1="35345" y1="37698" x2="27155" y2="57937"/>
                        <a14:foregroundMark x1="27155" y1="57937" x2="35991" y2="54365"/>
                        <a14:foregroundMark x1="20043" y1="88095" x2="32112" y2="99603"/>
                        <a14:foregroundMark x1="32112" y1="99603" x2="64871" y2="98810"/>
                        <a14:foregroundMark x1="64871" y1="98810" x2="73276" y2="84921"/>
                        <a14:foregroundMark x1="49353" y1="84524" x2="49569" y2="94841"/>
                        <a14:foregroundMark x1="35560" y1="39683" x2="27155" y2="54365"/>
                      </a14:backgroundRemoval>
                    </a14:imgEffect>
                  </a14:imgLayer>
                </a14:imgProps>
              </a:ext>
            </a:extLst>
          </a:blip>
          <a:stretch>
            <a:fillRect/>
          </a:stretch>
        </p:blipFill>
        <p:spPr>
          <a:xfrm>
            <a:off x="8920610" y="-183143"/>
            <a:ext cx="1468085" cy="1088879"/>
          </a:xfrm>
          <a:prstGeom prst="rect">
            <a:avLst/>
          </a:prstGeom>
        </p:spPr>
      </p:pic>
      <p:sp>
        <p:nvSpPr>
          <p:cNvPr id="27" name="Rectangle 26">
            <a:extLst>
              <a:ext uri="{FF2B5EF4-FFF2-40B4-BE49-F238E27FC236}">
                <a16:creationId xmlns:a16="http://schemas.microsoft.com/office/drawing/2014/main" id="{56B52B83-FCA2-42E8-8FB9-3088F00A2D65}"/>
              </a:ext>
            </a:extLst>
          </p:cNvPr>
          <p:cNvSpPr/>
          <p:nvPr/>
        </p:nvSpPr>
        <p:spPr>
          <a:xfrm>
            <a:off x="417748" y="1685557"/>
            <a:ext cx="6338299" cy="4198293"/>
          </a:xfrm>
          <a:prstGeom prst="rect">
            <a:avLst/>
          </a:prstGeom>
          <a:solidFill>
            <a:srgbClr val="FFFFFF"/>
          </a:solidFill>
          <a:ln w="12700" cap="flat" cmpd="sng" algn="ctr">
            <a:solidFill>
              <a:srgbClr val="A5CC74"/>
            </a:solidFill>
            <a:prstDash val="solid"/>
            <a:miter lim="800000"/>
          </a:ln>
          <a:effectLst/>
        </p:spPr>
        <p:txBody>
          <a:bodyPr rtlCol="0" anchor="t"/>
          <a:lstStyle/>
          <a:p>
            <a:pPr marL="0" marR="0" lvl="0" indent="0" defTabSz="914377"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a:ln>
                  <a:noFill/>
                </a:ln>
                <a:solidFill>
                  <a:srgbClr val="C30F0F"/>
                </a:solidFill>
                <a:effectLst/>
                <a:uLnTx/>
                <a:uFillTx/>
                <a:latin typeface="Arial Narrow" panose="020B0606020202030204" pitchFamily="34" charset="0"/>
                <a:ea typeface="+mn-ea"/>
                <a:cs typeface="+mn-cs"/>
              </a:rPr>
              <a:t>Justificatifs</a:t>
            </a:r>
            <a:endParaRPr kumimoji="0" lang="fr-FR" sz="1400" b="1" i="1" u="none" strike="noStrike" kern="0" cap="none" spc="0" normalizeH="0" baseline="0" noProof="0">
              <a:ln>
                <a:noFill/>
              </a:ln>
              <a:solidFill>
                <a:srgbClr val="581D74"/>
              </a:solidFill>
              <a:effectLst/>
              <a:uLnTx/>
              <a:uFillTx/>
              <a:latin typeface="Arial Narrow" panose="020B0606020202030204" pitchFamily="34" charset="0"/>
              <a:ea typeface="+mn-ea"/>
              <a:cs typeface="+mn-cs"/>
            </a:endParaRPr>
          </a:p>
        </p:txBody>
      </p:sp>
      <p:graphicFrame>
        <p:nvGraphicFramePr>
          <p:cNvPr id="28" name="Diagramme 27">
            <a:extLst>
              <a:ext uri="{FF2B5EF4-FFF2-40B4-BE49-F238E27FC236}">
                <a16:creationId xmlns:a16="http://schemas.microsoft.com/office/drawing/2014/main" id="{4E5B8EF4-0BBE-4FEF-A2BB-56966B801971}"/>
              </a:ext>
            </a:extLst>
          </p:cNvPr>
          <p:cNvGraphicFramePr/>
          <p:nvPr>
            <p:extLst>
              <p:ext uri="{D42A27DB-BD31-4B8C-83A1-F6EECF244321}">
                <p14:modId xmlns:p14="http://schemas.microsoft.com/office/powerpoint/2010/main" val="2815468716"/>
              </p:ext>
            </p:extLst>
          </p:nvPr>
        </p:nvGraphicFramePr>
        <p:xfrm>
          <a:off x="417747" y="2600187"/>
          <a:ext cx="6357283" cy="319130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9" name="Rectangle 28">
            <a:extLst>
              <a:ext uri="{FF2B5EF4-FFF2-40B4-BE49-F238E27FC236}">
                <a16:creationId xmlns:a16="http://schemas.microsoft.com/office/drawing/2014/main" id="{07C1BA32-D47B-43FC-B8B3-829BE6BA3894}"/>
              </a:ext>
            </a:extLst>
          </p:cNvPr>
          <p:cNvSpPr/>
          <p:nvPr/>
        </p:nvSpPr>
        <p:spPr>
          <a:xfrm>
            <a:off x="2639616" y="2331202"/>
            <a:ext cx="1758821" cy="3376803"/>
          </a:xfrm>
          <a:prstGeom prst="rect">
            <a:avLst/>
          </a:prstGeom>
          <a:noFill/>
          <a:ln w="38100" cap="flat" cmpd="sng" algn="ctr">
            <a:solidFill>
              <a:srgbClr val="00AAD0"/>
            </a:solidFill>
            <a:prstDash val="solid"/>
            <a:miter lim="800000"/>
          </a:ln>
          <a:effectLst/>
        </p:spPr>
        <p:txBody>
          <a:bodyPr rtlCol="0" anchor="t"/>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00AAD0"/>
                </a:solidFill>
                <a:effectLst/>
                <a:uLnTx/>
                <a:uFillTx/>
                <a:latin typeface="Arial Narrow" panose="020B0606020202030204" pitchFamily="34" charset="0"/>
                <a:ea typeface="+mn-ea"/>
                <a:cs typeface="+mn-cs"/>
              </a:rPr>
              <a:t>NON</a:t>
            </a:r>
          </a:p>
        </p:txBody>
      </p:sp>
      <p:sp>
        <p:nvSpPr>
          <p:cNvPr id="30" name="Rectangle 29">
            <a:extLst>
              <a:ext uri="{FF2B5EF4-FFF2-40B4-BE49-F238E27FC236}">
                <a16:creationId xmlns:a16="http://schemas.microsoft.com/office/drawing/2014/main" id="{C9E278C8-7A82-407A-836C-ACA337AA3D41}"/>
              </a:ext>
            </a:extLst>
          </p:cNvPr>
          <p:cNvSpPr/>
          <p:nvPr/>
        </p:nvSpPr>
        <p:spPr>
          <a:xfrm>
            <a:off x="4609908" y="2331201"/>
            <a:ext cx="1758821" cy="3376803"/>
          </a:xfrm>
          <a:prstGeom prst="rect">
            <a:avLst/>
          </a:prstGeom>
          <a:noFill/>
          <a:ln w="38100" cap="flat" cmpd="sng" algn="ctr">
            <a:solidFill>
              <a:srgbClr val="FCBE04"/>
            </a:solidFill>
            <a:prstDash val="solid"/>
            <a:miter lim="800000"/>
          </a:ln>
          <a:effectLst/>
        </p:spPr>
        <p:txBody>
          <a:bodyPr rtlCol="0" anchor="t"/>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FCBE04"/>
                </a:solidFill>
                <a:effectLst/>
                <a:uLnTx/>
                <a:uFillTx/>
                <a:latin typeface="Arial Narrow" panose="020B0606020202030204" pitchFamily="34" charset="0"/>
                <a:ea typeface="+mn-ea"/>
                <a:cs typeface="+mn-cs"/>
              </a:rPr>
              <a:t>OUI</a:t>
            </a:r>
          </a:p>
        </p:txBody>
      </p:sp>
      <p:sp>
        <p:nvSpPr>
          <p:cNvPr id="31" name="ZoneTexte 30">
            <a:extLst>
              <a:ext uri="{FF2B5EF4-FFF2-40B4-BE49-F238E27FC236}">
                <a16:creationId xmlns:a16="http://schemas.microsoft.com/office/drawing/2014/main" id="{4F77858E-EDE6-4E6F-AD53-ECD90025F6E1}"/>
              </a:ext>
            </a:extLst>
          </p:cNvPr>
          <p:cNvSpPr txBox="1"/>
          <p:nvPr/>
        </p:nvSpPr>
        <p:spPr>
          <a:xfrm>
            <a:off x="2241221" y="2016776"/>
            <a:ext cx="4533808" cy="307777"/>
          </a:xfrm>
          <a:prstGeom prst="rect">
            <a:avLst/>
          </a:prstGeom>
          <a:noFill/>
        </p:spPr>
        <p:txBody>
          <a:bodyPr wrap="square" rtlCol="0">
            <a:spAutoFit/>
          </a:bodyPr>
          <a:lstStyle/>
          <a:p>
            <a:pPr algn="ctr" defTabSz="914377">
              <a:defRPr/>
            </a:pPr>
            <a:r>
              <a:rPr lang="fr-FR" sz="1400" b="1">
                <a:solidFill>
                  <a:srgbClr val="3E454A"/>
                </a:solidFill>
                <a:latin typeface="Arial Narrow" panose="020B0606020202030204" pitchFamily="34" charset="0"/>
              </a:rPr>
              <a:t>L’investissement fait-il suite à un(e) audit/étude énergétique ?</a:t>
            </a:r>
          </a:p>
        </p:txBody>
      </p:sp>
      <p:sp>
        <p:nvSpPr>
          <p:cNvPr id="32" name="ZoneTexte 31">
            <a:extLst>
              <a:ext uri="{FF2B5EF4-FFF2-40B4-BE49-F238E27FC236}">
                <a16:creationId xmlns:a16="http://schemas.microsoft.com/office/drawing/2014/main" id="{4E90F183-5E36-454C-A949-F8343828B546}"/>
              </a:ext>
            </a:extLst>
          </p:cNvPr>
          <p:cNvSpPr txBox="1"/>
          <p:nvPr/>
        </p:nvSpPr>
        <p:spPr>
          <a:xfrm>
            <a:off x="349876" y="6067129"/>
            <a:ext cx="6338299" cy="276999"/>
          </a:xfrm>
          <a:prstGeom prst="rect">
            <a:avLst/>
          </a:prstGeom>
          <a:noFill/>
        </p:spPr>
        <p:txBody>
          <a:bodyPr wrap="square" rtlCol="0">
            <a:spAutoFit/>
          </a:bodyPr>
          <a:lstStyle/>
          <a:p>
            <a:pPr defTabSz="914377">
              <a:defRPr/>
            </a:pPr>
            <a:r>
              <a:rPr lang="fr-FR" sz="1200" b="1" i="1">
                <a:solidFill>
                  <a:srgbClr val="3E454A"/>
                </a:solidFill>
                <a:latin typeface="Arial Narrow" panose="020B0606020202030204" pitchFamily="34" charset="0"/>
              </a:rPr>
              <a:t>* la somme de ces investissements verts doit représenter au moins 70% du montant du prêt accordé</a:t>
            </a:r>
          </a:p>
        </p:txBody>
      </p:sp>
      <p:sp>
        <p:nvSpPr>
          <p:cNvPr id="33" name="ZoneTexte 32">
            <a:extLst>
              <a:ext uri="{FF2B5EF4-FFF2-40B4-BE49-F238E27FC236}">
                <a16:creationId xmlns:a16="http://schemas.microsoft.com/office/drawing/2014/main" id="{98A91C03-D1B6-49BB-BEFE-9B3E756007DE}"/>
              </a:ext>
            </a:extLst>
          </p:cNvPr>
          <p:cNvSpPr txBox="1"/>
          <p:nvPr/>
        </p:nvSpPr>
        <p:spPr>
          <a:xfrm>
            <a:off x="6986500" y="2723052"/>
            <a:ext cx="4899315" cy="1569660"/>
          </a:xfrm>
          <a:prstGeom prst="rect">
            <a:avLst/>
          </a:prstGeom>
          <a:solidFill>
            <a:srgbClr val="C30F0F">
              <a:lumMod val="20000"/>
              <a:lumOff val="80000"/>
            </a:srgbClr>
          </a:solidFill>
          <a:ln>
            <a:solidFill>
              <a:srgbClr val="C00000"/>
            </a:solidFill>
          </a:ln>
        </p:spPr>
        <p:txBody>
          <a:bodyPr wrap="square" rtlCol="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fr-FR" sz="1200" b="1" i="0" u="sng" strike="noStrike" kern="0" cap="none" spc="0" normalizeH="0" baseline="0" noProof="0" dirty="0">
                <a:ln>
                  <a:noFill/>
                </a:ln>
                <a:solidFill>
                  <a:srgbClr val="C00000"/>
                </a:solidFill>
                <a:effectLst/>
                <a:uLnTx/>
                <a:uFillTx/>
                <a:latin typeface="Arial Narrow" panose="020B0606020202030204" pitchFamily="34" charset="0"/>
              </a:rPr>
              <a:t>Pièces à collecter pour ce prêt dans le DNC PROBDR :</a:t>
            </a:r>
          </a:p>
          <a:p>
            <a:pPr marL="0" marR="0" lvl="0" indent="0" defTabSz="914377"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3E454A"/>
                </a:solidFill>
                <a:effectLst/>
                <a:uLnTx/>
                <a:uFillTx/>
                <a:latin typeface="Arial Narrow" panose="020B0606020202030204" pitchFamily="34" charset="0"/>
              </a:rPr>
              <a:t>- Facture définitive Prêt Green</a:t>
            </a:r>
          </a:p>
          <a:p>
            <a:pPr marL="0" marR="0" lvl="0" indent="0" defTabSz="914377"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3E454A"/>
                </a:solidFill>
                <a:effectLst/>
                <a:uLnTx/>
                <a:uFillTx/>
                <a:latin typeface="Arial Narrow" panose="020B0606020202030204" pitchFamily="34" charset="0"/>
              </a:rPr>
              <a:t>- Audit ou étude énergétique</a:t>
            </a:r>
          </a:p>
          <a:p>
            <a:pPr marL="0" marR="0" lvl="0" indent="0" defTabSz="914377"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dirty="0">
              <a:ln>
                <a:noFill/>
              </a:ln>
              <a:solidFill>
                <a:srgbClr val="3E454A"/>
              </a:solidFill>
              <a:effectLst/>
              <a:uLnTx/>
              <a:uFillTx/>
              <a:latin typeface="Arial Narrow" panose="020B0606020202030204" pitchFamily="34" charset="0"/>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Arial Narrow" panose="020B0606020202030204" pitchFamily="34" charset="0"/>
              </a:rPr>
              <a:t>Ces 2 pièces sont à collecter au plus tard pour l’étape </a:t>
            </a:r>
            <a:r>
              <a:rPr kumimoji="0" lang="fr-FR" sz="1200" b="1" i="0" u="none" strike="noStrike" kern="0" cap="none" spc="0" normalizeH="0" baseline="0" noProof="0" dirty="0">
                <a:ln>
                  <a:noFill/>
                </a:ln>
                <a:solidFill>
                  <a:srgbClr val="3E454A"/>
                </a:solidFill>
                <a:effectLst/>
                <a:uLnTx/>
                <a:uFillTx/>
                <a:latin typeface="Arial Narrow" panose="020B0606020202030204" pitchFamily="34" charset="0"/>
              </a:rPr>
              <a:t>Déblocage de fonds </a:t>
            </a:r>
            <a:r>
              <a:rPr kumimoji="0" lang="fr-FR" sz="1200" b="0" i="0" u="none" strike="noStrike" kern="0" cap="none" spc="0" normalizeH="0" baseline="0" noProof="0" dirty="0">
                <a:ln>
                  <a:noFill/>
                </a:ln>
                <a:solidFill>
                  <a:srgbClr val="3E454A"/>
                </a:solidFill>
                <a:effectLst/>
                <a:uLnTx/>
                <a:uFillTx/>
                <a:latin typeface="Arial Narrow" panose="020B0606020202030204" pitchFamily="34" charset="0"/>
              </a:rPr>
              <a:t>(caractère obligatoire) et à déposer </a:t>
            </a:r>
            <a:r>
              <a:rPr kumimoji="0" lang="fr-FR" sz="1200" b="1" i="0" u="none" strike="noStrike" kern="0" cap="none" spc="0" normalizeH="0" baseline="0" noProof="0" dirty="0">
                <a:ln>
                  <a:noFill/>
                </a:ln>
                <a:solidFill>
                  <a:srgbClr val="3E454A"/>
                </a:solidFill>
                <a:effectLst/>
                <a:uLnTx/>
                <a:uFillTx/>
                <a:latin typeface="Arial Narrow" panose="020B0606020202030204" pitchFamily="34" charset="0"/>
              </a:rPr>
              <a:t>dans un premier temps dans le thème « Objet de Financement » au niveau de la pièce « Pièces complémentaires justifiant l’objet ».</a:t>
            </a:r>
          </a:p>
        </p:txBody>
      </p:sp>
      <p:pic>
        <p:nvPicPr>
          <p:cNvPr id="34" name="Image 4">
            <a:extLst>
              <a:ext uri="{FF2B5EF4-FFF2-40B4-BE49-F238E27FC236}">
                <a16:creationId xmlns:a16="http://schemas.microsoft.com/office/drawing/2014/main" id="{C33FFD6E-E7A2-49E1-9624-651F46788F7E}"/>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bwMode="auto">
          <a:xfrm>
            <a:off x="11771656" y="2617938"/>
            <a:ext cx="226765" cy="21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5986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Pièces justificatives à produire </a:t>
            </a:r>
            <a:r>
              <a:rPr lang="fr-FR">
                <a:solidFill>
                  <a:prstClr val="black">
                    <a:lumMod val="75000"/>
                    <a:lumOff val="25000"/>
                  </a:prstClr>
                </a:solidFill>
              </a:rPr>
              <a:t>[3/5]</a:t>
            </a:r>
            <a:endParaRPr lang="fr-FR" sz="2400"/>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sp>
        <p:nvSpPr>
          <p:cNvPr id="7" name="Espace réservé du contenu 1">
            <a:extLst>
              <a:ext uri="{FF2B5EF4-FFF2-40B4-BE49-F238E27FC236}">
                <a16:creationId xmlns:a16="http://schemas.microsoft.com/office/drawing/2014/main" id="{E77BF97C-C42C-4485-A2CE-04C280C1ED79}"/>
              </a:ext>
            </a:extLst>
          </p:cNvPr>
          <p:cNvSpPr>
            <a:spLocks noGrp="1"/>
          </p:cNvSpPr>
          <p:nvPr>
            <p:ph idx="17"/>
          </p:nvPr>
        </p:nvSpPr>
        <p:spPr>
          <a:xfrm>
            <a:off x="570320" y="1162235"/>
            <a:ext cx="11186251" cy="596896"/>
          </a:xfrm>
        </p:spPr>
        <p:txBody>
          <a:bodyPr/>
          <a:lstStyle/>
          <a:p>
            <a:r>
              <a:rPr lang="fr-FR" dirty="0"/>
              <a:t>Justificatifs spécifiques au « Crédit Express Pros </a:t>
            </a:r>
            <a:r>
              <a:rPr lang="fr-FR" b="1" dirty="0">
                <a:solidFill>
                  <a:srgbClr val="006600"/>
                </a:solidFill>
              </a:rPr>
              <a:t>ENERGIES RENOUVELABLES </a:t>
            </a:r>
            <a:r>
              <a:rPr lang="fr-FR" b="1" dirty="0"/>
              <a:t>»</a:t>
            </a:r>
            <a:r>
              <a:rPr lang="fr-FR" b="1" dirty="0">
                <a:solidFill>
                  <a:srgbClr val="006600"/>
                </a:solidFill>
              </a:rPr>
              <a:t> </a:t>
            </a:r>
            <a:r>
              <a:rPr lang="fr-FR" dirty="0"/>
              <a:t>:</a:t>
            </a:r>
          </a:p>
        </p:txBody>
      </p:sp>
      <p:grpSp>
        <p:nvGrpSpPr>
          <p:cNvPr id="19" name="Groupe 18">
            <a:extLst>
              <a:ext uri="{FF2B5EF4-FFF2-40B4-BE49-F238E27FC236}">
                <a16:creationId xmlns:a16="http://schemas.microsoft.com/office/drawing/2014/main" id="{F1763317-6272-467B-A1F5-C07558CFE1C4}"/>
              </a:ext>
            </a:extLst>
          </p:cNvPr>
          <p:cNvGrpSpPr/>
          <p:nvPr/>
        </p:nvGrpSpPr>
        <p:grpSpPr>
          <a:xfrm>
            <a:off x="9779657" y="184064"/>
            <a:ext cx="2218763" cy="1322566"/>
            <a:chOff x="2633083" y="4956688"/>
            <a:chExt cx="2218763" cy="2442023"/>
          </a:xfrm>
        </p:grpSpPr>
        <p:sp>
          <p:nvSpPr>
            <p:cNvPr id="20" name="Rectangle : avec coins arrondis en haut 19">
              <a:extLst>
                <a:ext uri="{FF2B5EF4-FFF2-40B4-BE49-F238E27FC236}">
                  <a16:creationId xmlns:a16="http://schemas.microsoft.com/office/drawing/2014/main" id="{3DFD7D29-4221-417A-A501-7FA6949ABB65}"/>
                </a:ext>
              </a:extLst>
            </p:cNvPr>
            <p:cNvSpPr/>
            <p:nvPr/>
          </p:nvSpPr>
          <p:spPr>
            <a:xfrm rot="10800000">
              <a:off x="2633083" y="4956688"/>
              <a:ext cx="2218763" cy="2442023"/>
            </a:xfrm>
            <a:prstGeom prst="round2SameRect">
              <a:avLst>
                <a:gd name="adj1" fmla="val 10500"/>
                <a:gd name="adj2" fmla="val 0"/>
              </a:avLst>
            </a:prstGeom>
            <a:solidFill>
              <a:srgbClr val="00B050"/>
            </a:solid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21" name="Rectangle : avec coins arrondis en haut 5">
              <a:extLst>
                <a:ext uri="{FF2B5EF4-FFF2-40B4-BE49-F238E27FC236}">
                  <a16:creationId xmlns:a16="http://schemas.microsoft.com/office/drawing/2014/main" id="{585D28E5-4548-4176-98D4-D8C6116DF8E3}"/>
                </a:ext>
              </a:extLst>
            </p:cNvPr>
            <p:cNvSpPr txBox="1"/>
            <p:nvPr/>
          </p:nvSpPr>
          <p:spPr>
            <a:xfrm>
              <a:off x="2701318" y="4988861"/>
              <a:ext cx="2082293" cy="23737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t"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panose="020B0604020202020204"/>
                  <a:ea typeface="+mn-ea"/>
                  <a:cs typeface="+mn-cs"/>
                </a:rPr>
                <a:t>Prêt Energies Renouvelables</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Financer l’investissement dans les énergies renouvelables liées au bâtiment</a:t>
              </a:r>
            </a:p>
          </p:txBody>
        </p:sp>
      </p:grpSp>
      <p:pic>
        <p:nvPicPr>
          <p:cNvPr id="4" name="Image 3">
            <a:extLst>
              <a:ext uri="{FF2B5EF4-FFF2-40B4-BE49-F238E27FC236}">
                <a16:creationId xmlns:a16="http://schemas.microsoft.com/office/drawing/2014/main" id="{79DEBEAC-124C-476D-BF85-8EE0C6607EF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26" b="98462" l="1706" r="89420">
                        <a14:foregroundMark x1="50171" y1="23590" x2="50171" y2="23590"/>
                        <a14:foregroundMark x1="82935" y1="8718" x2="82935" y2="8718"/>
                        <a14:foregroundMark x1="83959" y1="1026" x2="83959" y2="1026"/>
                        <a14:foregroundMark x1="82935" y1="87179" x2="36860" y2="92821"/>
                        <a14:foregroundMark x1="36860" y1="92821" x2="59386" y2="87692"/>
                        <a14:foregroundMark x1="59386" y1="87692" x2="66894" y2="88718"/>
                        <a14:foregroundMark x1="72014" y1="93846" x2="54266" y2="99487"/>
                        <a14:foregroundMark x1="22184" y1="19487" x2="22184" y2="19487"/>
                        <a14:foregroundMark x1="21843" y1="19487" x2="24915" y2="25641"/>
                        <a14:foregroundMark x1="19113" y1="17436" x2="18089" y2="31282"/>
                        <a14:foregroundMark x1="20478" y1="20000" x2="10922" y2="33846"/>
                        <a14:foregroundMark x1="11945" y1="35897" x2="14334" y2="3590"/>
                        <a14:foregroundMark x1="14334" y1="3590" x2="31741" y2="25641"/>
                        <a14:foregroundMark x1="31741" y1="25641" x2="11263" y2="34359"/>
                        <a14:foregroundMark x1="13652" y1="12308" x2="3754" y2="41538"/>
                        <a14:foregroundMark x1="3754" y1="41538" x2="24915" y2="43590"/>
                        <a14:foregroundMark x1="24915" y1="43590" x2="30034" y2="29231"/>
                        <a14:foregroundMark x1="16041" y1="6667" x2="1706" y2="31282"/>
                        <a14:foregroundMark x1="1706" y1="31282" x2="5461" y2="41538"/>
                      </a14:backgroundRemoval>
                    </a14:imgEffect>
                  </a14:imgLayer>
                </a14:imgProps>
              </a:ext>
            </a:extLst>
          </a:blip>
          <a:stretch>
            <a:fillRect/>
          </a:stretch>
        </p:blipFill>
        <p:spPr>
          <a:xfrm>
            <a:off x="8650908" y="300816"/>
            <a:ext cx="1539754" cy="1024751"/>
          </a:xfrm>
          <a:prstGeom prst="rect">
            <a:avLst/>
          </a:prstGeom>
        </p:spPr>
      </p:pic>
      <p:sp>
        <p:nvSpPr>
          <p:cNvPr id="35" name="Rectangle 34">
            <a:extLst>
              <a:ext uri="{FF2B5EF4-FFF2-40B4-BE49-F238E27FC236}">
                <a16:creationId xmlns:a16="http://schemas.microsoft.com/office/drawing/2014/main" id="{890FC687-E62A-492E-97E2-32C8EDB04A55}"/>
              </a:ext>
            </a:extLst>
          </p:cNvPr>
          <p:cNvSpPr/>
          <p:nvPr/>
        </p:nvSpPr>
        <p:spPr>
          <a:xfrm>
            <a:off x="3292463" y="2409636"/>
            <a:ext cx="4954555" cy="1197375"/>
          </a:xfrm>
          <a:prstGeom prst="rect">
            <a:avLst/>
          </a:prstGeom>
          <a:solidFill>
            <a:srgbClr val="C30F0F">
              <a:lumMod val="20000"/>
              <a:lumOff val="80000"/>
            </a:srgbClr>
          </a:solidFill>
          <a:ln w="12700" cap="flat" cmpd="sng" algn="ctr">
            <a:noFill/>
            <a:prstDash val="solid"/>
            <a:miter lim="800000"/>
          </a:ln>
          <a:effectLst/>
        </p:spPr>
        <p:txBody>
          <a:bodyPr rtlCol="0" anchor="t"/>
          <a:lstStyle/>
          <a:p>
            <a:pPr marL="0" marR="0" lvl="0" indent="0" defTabSz="914377"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a:ln>
                  <a:noFill/>
                </a:ln>
                <a:solidFill>
                  <a:srgbClr val="C30F0F"/>
                </a:solidFill>
                <a:effectLst/>
                <a:uLnTx/>
                <a:uFillTx/>
                <a:latin typeface="Arial Narrow" panose="020B0606020202030204" pitchFamily="34" charset="0"/>
                <a:ea typeface="+mn-ea"/>
                <a:cs typeface="+mn-cs"/>
              </a:rPr>
              <a:t>Types d’opérations financées par le prêt</a:t>
            </a:r>
          </a:p>
          <a:p>
            <a:pPr marL="174621" marR="0" lvl="0" indent="-174621" defTabSz="914377"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a:ln>
                  <a:noFill/>
                </a:ln>
                <a:solidFill>
                  <a:srgbClr val="000000"/>
                </a:solidFill>
                <a:effectLst/>
                <a:uLnTx/>
                <a:uFillTx/>
                <a:latin typeface="Arial Narrow" panose="020B0606020202030204" pitchFamily="34" charset="0"/>
                <a:ea typeface="+mn-ea"/>
                <a:cs typeface="+mn-cs"/>
              </a:rPr>
              <a:t> Production d’EnR à partir de : énergie solaire, biomasse, biogaz, énergie éolienne</a:t>
            </a:r>
          </a:p>
          <a:p>
            <a:pPr marL="174621" marR="0" lvl="0" indent="-174621" defTabSz="914377"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a:ln>
                  <a:noFill/>
                </a:ln>
                <a:solidFill>
                  <a:srgbClr val="000000"/>
                </a:solidFill>
                <a:effectLst/>
                <a:uLnTx/>
                <a:uFillTx/>
                <a:latin typeface="Arial Narrow" panose="020B0606020202030204" pitchFamily="34" charset="0"/>
                <a:ea typeface="+mn-ea"/>
                <a:cs typeface="+mn-cs"/>
              </a:rPr>
              <a:t>Stockage d’Energies Renouvelables</a:t>
            </a:r>
          </a:p>
        </p:txBody>
      </p:sp>
      <p:sp>
        <p:nvSpPr>
          <p:cNvPr id="36" name="Rectangle 35">
            <a:extLst>
              <a:ext uri="{FF2B5EF4-FFF2-40B4-BE49-F238E27FC236}">
                <a16:creationId xmlns:a16="http://schemas.microsoft.com/office/drawing/2014/main" id="{7230C930-386E-4586-BA1E-506B818F1823}"/>
              </a:ext>
            </a:extLst>
          </p:cNvPr>
          <p:cNvSpPr/>
          <p:nvPr/>
        </p:nvSpPr>
        <p:spPr>
          <a:xfrm>
            <a:off x="3292463" y="3729151"/>
            <a:ext cx="4954555" cy="1481491"/>
          </a:xfrm>
          <a:prstGeom prst="rect">
            <a:avLst/>
          </a:prstGeom>
          <a:solidFill>
            <a:srgbClr val="FFFFFF"/>
          </a:solidFill>
          <a:ln w="12700" cap="flat" cmpd="sng" algn="ctr">
            <a:solidFill>
              <a:srgbClr val="A5CC74"/>
            </a:solidFill>
            <a:prstDash val="solid"/>
            <a:miter lim="800000"/>
          </a:ln>
          <a:effectLst/>
        </p:spPr>
        <p:txBody>
          <a:bodyPr rtlCol="0" anchor="t"/>
          <a:lstStyle/>
          <a:p>
            <a:pPr marL="0" marR="0" lvl="0" indent="0" defTabSz="914377"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a:ln>
                  <a:noFill/>
                </a:ln>
                <a:solidFill>
                  <a:srgbClr val="C30F0F"/>
                </a:solidFill>
                <a:effectLst/>
                <a:uLnTx/>
                <a:uFillTx/>
                <a:latin typeface="Arial Narrow" panose="020B0606020202030204" pitchFamily="34" charset="0"/>
                <a:ea typeface="+mn-ea"/>
                <a:cs typeface="+mn-cs"/>
              </a:rPr>
              <a:t>Justificatifs :</a:t>
            </a:r>
          </a:p>
        </p:txBody>
      </p:sp>
      <p:graphicFrame>
        <p:nvGraphicFramePr>
          <p:cNvPr id="37" name="Diagramme 36">
            <a:extLst>
              <a:ext uri="{FF2B5EF4-FFF2-40B4-BE49-F238E27FC236}">
                <a16:creationId xmlns:a16="http://schemas.microsoft.com/office/drawing/2014/main" id="{1EF2FB81-29A1-4F07-9290-F1114B45C297}"/>
              </a:ext>
            </a:extLst>
          </p:cNvPr>
          <p:cNvGraphicFramePr/>
          <p:nvPr>
            <p:extLst>
              <p:ext uri="{D42A27DB-BD31-4B8C-83A1-F6EECF244321}">
                <p14:modId xmlns:p14="http://schemas.microsoft.com/office/powerpoint/2010/main" val="1241216726"/>
              </p:ext>
            </p:extLst>
          </p:nvPr>
        </p:nvGraphicFramePr>
        <p:xfrm>
          <a:off x="3539724" y="4257554"/>
          <a:ext cx="4506687" cy="12411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43076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Pièces justificatives à produire </a:t>
            </a:r>
            <a:r>
              <a:rPr lang="fr-FR">
                <a:solidFill>
                  <a:prstClr val="black">
                    <a:lumMod val="75000"/>
                    <a:lumOff val="25000"/>
                  </a:prstClr>
                </a:solidFill>
              </a:rPr>
              <a:t>[4/5]</a:t>
            </a:r>
            <a:endParaRPr lang="fr-FR" sz="2400"/>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sp>
        <p:nvSpPr>
          <p:cNvPr id="7" name="Espace réservé du contenu 1">
            <a:extLst>
              <a:ext uri="{FF2B5EF4-FFF2-40B4-BE49-F238E27FC236}">
                <a16:creationId xmlns:a16="http://schemas.microsoft.com/office/drawing/2014/main" id="{E77BF97C-C42C-4485-A2CE-04C280C1ED79}"/>
              </a:ext>
            </a:extLst>
          </p:cNvPr>
          <p:cNvSpPr>
            <a:spLocks noGrp="1"/>
          </p:cNvSpPr>
          <p:nvPr>
            <p:ph idx="17"/>
          </p:nvPr>
        </p:nvSpPr>
        <p:spPr>
          <a:xfrm>
            <a:off x="570320" y="1162235"/>
            <a:ext cx="11186251" cy="596896"/>
          </a:xfrm>
        </p:spPr>
        <p:txBody>
          <a:bodyPr/>
          <a:lstStyle/>
          <a:p>
            <a:r>
              <a:rPr lang="fr-FR" dirty="0"/>
              <a:t>Justificatifs spécifiques au « Crédit Express Pros </a:t>
            </a:r>
            <a:r>
              <a:rPr lang="fr-FR" b="1" dirty="0">
                <a:solidFill>
                  <a:srgbClr val="006600"/>
                </a:solidFill>
              </a:rPr>
              <a:t>MOBILITE VERTE </a:t>
            </a:r>
            <a:r>
              <a:rPr lang="fr-FR" b="1" dirty="0"/>
              <a:t>»</a:t>
            </a:r>
            <a:r>
              <a:rPr lang="fr-FR" b="1" dirty="0">
                <a:solidFill>
                  <a:srgbClr val="006600"/>
                </a:solidFill>
              </a:rPr>
              <a:t> </a:t>
            </a:r>
            <a:r>
              <a:rPr lang="fr-FR" dirty="0"/>
              <a:t>:</a:t>
            </a:r>
          </a:p>
        </p:txBody>
      </p:sp>
      <p:grpSp>
        <p:nvGrpSpPr>
          <p:cNvPr id="13" name="Groupe 12">
            <a:extLst>
              <a:ext uri="{FF2B5EF4-FFF2-40B4-BE49-F238E27FC236}">
                <a16:creationId xmlns:a16="http://schemas.microsoft.com/office/drawing/2014/main" id="{B0F1A4F0-84E3-4D26-B8EE-95508644C507}"/>
              </a:ext>
            </a:extLst>
          </p:cNvPr>
          <p:cNvGrpSpPr/>
          <p:nvPr/>
        </p:nvGrpSpPr>
        <p:grpSpPr>
          <a:xfrm>
            <a:off x="9779656" y="134332"/>
            <a:ext cx="2218763" cy="1269352"/>
            <a:chOff x="5188744" y="1998021"/>
            <a:chExt cx="2218763" cy="2442025"/>
          </a:xfrm>
        </p:grpSpPr>
        <p:sp>
          <p:nvSpPr>
            <p:cNvPr id="14" name="Rectangle : avec coins arrondis en haut 13">
              <a:extLst>
                <a:ext uri="{FF2B5EF4-FFF2-40B4-BE49-F238E27FC236}">
                  <a16:creationId xmlns:a16="http://schemas.microsoft.com/office/drawing/2014/main" id="{B63B42F5-60EB-4C4A-885D-C057769BC23A}"/>
                </a:ext>
              </a:extLst>
            </p:cNvPr>
            <p:cNvSpPr/>
            <p:nvPr/>
          </p:nvSpPr>
          <p:spPr>
            <a:xfrm rot="10800000">
              <a:off x="5188744" y="1998021"/>
              <a:ext cx="2218763" cy="2442025"/>
            </a:xfrm>
            <a:prstGeom prst="round2SameRect">
              <a:avLst>
                <a:gd name="adj1" fmla="val 10500"/>
                <a:gd name="adj2" fmla="val 0"/>
              </a:avLst>
            </a:prstGeom>
            <a:solidFill>
              <a:srgbClr val="47D12C"/>
            </a:solid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15" name="Rectangle : avec coins arrondis en haut 5">
              <a:extLst>
                <a:ext uri="{FF2B5EF4-FFF2-40B4-BE49-F238E27FC236}">
                  <a16:creationId xmlns:a16="http://schemas.microsoft.com/office/drawing/2014/main" id="{474F68DA-8FBA-418D-9540-445C3ADA08AE}"/>
                </a:ext>
              </a:extLst>
            </p:cNvPr>
            <p:cNvSpPr txBox="1"/>
            <p:nvPr/>
          </p:nvSpPr>
          <p:spPr>
            <a:xfrm rot="21600000">
              <a:off x="5256979" y="1998021"/>
              <a:ext cx="2082293" cy="23737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t"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panose="020B0604020202020204"/>
                  <a:ea typeface="+mn-ea"/>
                  <a:cs typeface="+mn-cs"/>
                </a:rPr>
                <a:t>Prêt Mobilité Verte</a:t>
              </a:r>
              <a:endParaRPr kumimoji="0" lang="fr-FR" sz="12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Financer un véhicule ou une flotte de véhicules tourisme et/ou utilitaire propre et sa/leurs borne(s) de rechargement</a:t>
              </a:r>
            </a:p>
          </p:txBody>
        </p:sp>
      </p:grpSp>
      <p:pic>
        <p:nvPicPr>
          <p:cNvPr id="2" name="Image 1">
            <a:extLst>
              <a:ext uri="{FF2B5EF4-FFF2-40B4-BE49-F238E27FC236}">
                <a16:creationId xmlns:a16="http://schemas.microsoft.com/office/drawing/2014/main" id="{D260CFA4-66F2-448E-B312-59FEE026116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35473" y1="38318" x2="46284" y2="48598"/>
                        <a14:foregroundMark x1="46284" y1="48598" x2="59459" y2="53738"/>
                        <a14:foregroundMark x1="59459" y1="53738" x2="61149" y2="53738"/>
                      </a14:backgroundRemoval>
                    </a14:imgEffect>
                  </a14:imgLayer>
                </a14:imgProps>
              </a:ext>
            </a:extLst>
          </a:blip>
          <a:stretch>
            <a:fillRect/>
          </a:stretch>
        </p:blipFill>
        <p:spPr>
          <a:xfrm>
            <a:off x="8630194" y="89527"/>
            <a:ext cx="1768653" cy="1278689"/>
          </a:xfrm>
          <a:prstGeom prst="rect">
            <a:avLst/>
          </a:prstGeom>
        </p:spPr>
      </p:pic>
      <p:sp>
        <p:nvSpPr>
          <p:cNvPr id="23" name="Rectangle 22">
            <a:extLst>
              <a:ext uri="{FF2B5EF4-FFF2-40B4-BE49-F238E27FC236}">
                <a16:creationId xmlns:a16="http://schemas.microsoft.com/office/drawing/2014/main" id="{6E53D4F9-D412-49C7-8EC3-61BB6ECF39E1}"/>
              </a:ext>
            </a:extLst>
          </p:cNvPr>
          <p:cNvSpPr/>
          <p:nvPr/>
        </p:nvSpPr>
        <p:spPr>
          <a:xfrm>
            <a:off x="3440508" y="2066855"/>
            <a:ext cx="4954555" cy="1859769"/>
          </a:xfrm>
          <a:prstGeom prst="rect">
            <a:avLst/>
          </a:prstGeom>
          <a:solidFill>
            <a:srgbClr val="C30F0F">
              <a:lumMod val="20000"/>
              <a:lumOff val="80000"/>
            </a:srgbClr>
          </a:solidFill>
          <a:ln w="12700" cap="flat" cmpd="sng" algn="ctr">
            <a:noFill/>
            <a:prstDash val="solid"/>
            <a:miter lim="800000"/>
          </a:ln>
          <a:effectLst/>
        </p:spPr>
        <p:txBody>
          <a:bodyPr rtlCol="0" anchor="t"/>
          <a:lstStyle/>
          <a:p>
            <a:pPr marL="0" marR="0" lvl="0" indent="0" defTabSz="914377"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a:ln>
                  <a:noFill/>
                </a:ln>
                <a:solidFill>
                  <a:srgbClr val="C30F0F"/>
                </a:solidFill>
                <a:effectLst/>
                <a:uLnTx/>
                <a:uFillTx/>
                <a:latin typeface="Arial Narrow" panose="020B0606020202030204" pitchFamily="34" charset="0"/>
                <a:ea typeface="+mn-ea"/>
                <a:cs typeface="+mn-cs"/>
              </a:rPr>
              <a:t>Types d’opérations financées par le prêt (exemples)</a:t>
            </a:r>
          </a:p>
          <a:p>
            <a:pPr marL="174621" marR="0" lvl="0" indent="-174621" defTabSz="914377"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a:ln>
                  <a:noFill/>
                </a:ln>
                <a:solidFill>
                  <a:srgbClr val="000000"/>
                </a:solidFill>
                <a:effectLst/>
                <a:uLnTx/>
                <a:uFillTx/>
                <a:latin typeface="Arial Narrow" panose="020B0606020202030204" pitchFamily="34" charset="0"/>
                <a:ea typeface="+mn-ea"/>
                <a:cs typeface="+mn-cs"/>
              </a:rPr>
              <a:t>Achat / Remplacement d’un utilitaire par un utilitaire neuf électrique</a:t>
            </a:r>
          </a:p>
          <a:p>
            <a:pPr marL="174621" marR="0" lvl="0" indent="-174621" defTabSz="914377"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a:ln>
                  <a:noFill/>
                </a:ln>
                <a:solidFill>
                  <a:srgbClr val="000000"/>
                </a:solidFill>
                <a:effectLst/>
                <a:uLnTx/>
                <a:uFillTx/>
                <a:latin typeface="Arial Narrow" panose="020B0606020202030204" pitchFamily="34" charset="0"/>
                <a:ea typeface="+mn-ea"/>
                <a:cs typeface="+mn-cs"/>
              </a:rPr>
              <a:t>Achat / Remplacement d’un camion de transport de fret par un camion GNV (gaz naturel)</a:t>
            </a:r>
          </a:p>
          <a:p>
            <a:pPr marL="174621" marR="0" lvl="0" indent="-174621" defTabSz="914377"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a:ln>
                  <a:noFill/>
                </a:ln>
                <a:solidFill>
                  <a:srgbClr val="000000"/>
                </a:solidFill>
                <a:effectLst/>
                <a:uLnTx/>
                <a:uFillTx/>
                <a:latin typeface="Arial Narrow" panose="020B0606020202030204" pitchFamily="34" charset="0"/>
                <a:ea typeface="+mn-ea"/>
                <a:cs typeface="+mn-cs"/>
              </a:rPr>
              <a:t>Achat de vélos électriques, </a:t>
            </a:r>
          </a:p>
          <a:p>
            <a:pPr marL="174621" marR="0" lvl="0" indent="-174621" defTabSz="914377"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a:ln>
                  <a:noFill/>
                </a:ln>
                <a:solidFill>
                  <a:srgbClr val="000000"/>
                </a:solidFill>
                <a:effectLst/>
                <a:uLnTx/>
                <a:uFillTx/>
                <a:latin typeface="Arial Narrow" panose="020B0606020202030204" pitchFamily="34" charset="0"/>
                <a:ea typeface="+mn-ea"/>
                <a:cs typeface="+mn-cs"/>
              </a:rPr>
              <a:t>bornes de charges pour voitures électriques / à hydrogène</a:t>
            </a:r>
          </a:p>
        </p:txBody>
      </p:sp>
      <p:sp>
        <p:nvSpPr>
          <p:cNvPr id="24" name="Rectangle 23">
            <a:extLst>
              <a:ext uri="{FF2B5EF4-FFF2-40B4-BE49-F238E27FC236}">
                <a16:creationId xmlns:a16="http://schemas.microsoft.com/office/drawing/2014/main" id="{9795D03D-A25C-4C7D-A67D-D42B8D65A8A5}"/>
              </a:ext>
            </a:extLst>
          </p:cNvPr>
          <p:cNvSpPr/>
          <p:nvPr/>
        </p:nvSpPr>
        <p:spPr>
          <a:xfrm>
            <a:off x="3440508" y="4042577"/>
            <a:ext cx="4954555" cy="1541667"/>
          </a:xfrm>
          <a:prstGeom prst="rect">
            <a:avLst/>
          </a:prstGeom>
          <a:solidFill>
            <a:srgbClr val="FFFFFF"/>
          </a:solidFill>
          <a:ln w="12700" cap="flat" cmpd="sng" algn="ctr">
            <a:solidFill>
              <a:srgbClr val="A5CC74"/>
            </a:solidFill>
            <a:prstDash val="solid"/>
            <a:miter lim="800000"/>
          </a:ln>
          <a:effectLst/>
        </p:spPr>
        <p:txBody>
          <a:bodyPr rtlCol="0" anchor="t"/>
          <a:lstStyle/>
          <a:p>
            <a:pPr marL="0" marR="0" lvl="0" indent="0" defTabSz="914377"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a:ln>
                  <a:noFill/>
                </a:ln>
                <a:solidFill>
                  <a:srgbClr val="C30F0F"/>
                </a:solidFill>
                <a:effectLst/>
                <a:uLnTx/>
                <a:uFillTx/>
                <a:latin typeface="Arial Narrow" panose="020B0606020202030204" pitchFamily="34" charset="0"/>
                <a:ea typeface="+mn-ea"/>
                <a:cs typeface="+mn-cs"/>
              </a:rPr>
              <a:t>Justificatifs </a:t>
            </a:r>
          </a:p>
        </p:txBody>
      </p:sp>
      <p:graphicFrame>
        <p:nvGraphicFramePr>
          <p:cNvPr id="25" name="Diagramme 24">
            <a:extLst>
              <a:ext uri="{FF2B5EF4-FFF2-40B4-BE49-F238E27FC236}">
                <a16:creationId xmlns:a16="http://schemas.microsoft.com/office/drawing/2014/main" id="{EB8898D6-A83C-435A-AB56-34C934B2483C}"/>
              </a:ext>
            </a:extLst>
          </p:cNvPr>
          <p:cNvGraphicFramePr/>
          <p:nvPr>
            <p:extLst>
              <p:ext uri="{D42A27DB-BD31-4B8C-83A1-F6EECF244321}">
                <p14:modId xmlns:p14="http://schemas.microsoft.com/office/powerpoint/2010/main" val="3386425353"/>
              </p:ext>
            </p:extLst>
          </p:nvPr>
        </p:nvGraphicFramePr>
        <p:xfrm>
          <a:off x="3687769" y="4338576"/>
          <a:ext cx="4506687" cy="10660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727644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Pièces justificatives à produire </a:t>
            </a:r>
            <a:r>
              <a:rPr lang="fr-FR">
                <a:solidFill>
                  <a:prstClr val="black">
                    <a:lumMod val="75000"/>
                    <a:lumOff val="25000"/>
                  </a:prstClr>
                </a:solidFill>
              </a:rPr>
              <a:t>[5/5]</a:t>
            </a:r>
            <a:endParaRPr lang="fr-FR" sz="2400"/>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sp>
        <p:nvSpPr>
          <p:cNvPr id="7" name="Espace réservé du contenu 1">
            <a:extLst>
              <a:ext uri="{FF2B5EF4-FFF2-40B4-BE49-F238E27FC236}">
                <a16:creationId xmlns:a16="http://schemas.microsoft.com/office/drawing/2014/main" id="{E77BF97C-C42C-4485-A2CE-04C280C1ED79}"/>
              </a:ext>
            </a:extLst>
          </p:cNvPr>
          <p:cNvSpPr>
            <a:spLocks noGrp="1"/>
          </p:cNvSpPr>
          <p:nvPr>
            <p:ph idx="17"/>
          </p:nvPr>
        </p:nvSpPr>
        <p:spPr>
          <a:xfrm>
            <a:off x="570320" y="1162235"/>
            <a:ext cx="11186251" cy="596896"/>
          </a:xfrm>
        </p:spPr>
        <p:txBody>
          <a:bodyPr/>
          <a:lstStyle/>
          <a:p>
            <a:r>
              <a:rPr lang="fr-FR" dirty="0"/>
              <a:t>Justificatifs spécifiques au « Crédit Express Pros </a:t>
            </a:r>
            <a:r>
              <a:rPr lang="fr-FR" b="1" dirty="0">
                <a:solidFill>
                  <a:srgbClr val="006600"/>
                </a:solidFill>
              </a:rPr>
              <a:t>TRANSITION D’ACTIVITE </a:t>
            </a:r>
            <a:r>
              <a:rPr lang="fr-FR" b="1" dirty="0"/>
              <a:t>»</a:t>
            </a:r>
            <a:r>
              <a:rPr lang="fr-FR" b="1" dirty="0">
                <a:solidFill>
                  <a:srgbClr val="006600"/>
                </a:solidFill>
              </a:rPr>
              <a:t> </a:t>
            </a:r>
            <a:r>
              <a:rPr lang="fr-FR" dirty="0"/>
              <a:t>:</a:t>
            </a:r>
          </a:p>
        </p:txBody>
      </p:sp>
      <p:grpSp>
        <p:nvGrpSpPr>
          <p:cNvPr id="16" name="Groupe 15">
            <a:extLst>
              <a:ext uri="{FF2B5EF4-FFF2-40B4-BE49-F238E27FC236}">
                <a16:creationId xmlns:a16="http://schemas.microsoft.com/office/drawing/2014/main" id="{CAB59F17-1BEC-49B1-85AD-DDDFFA7B28C2}"/>
              </a:ext>
            </a:extLst>
          </p:cNvPr>
          <p:cNvGrpSpPr/>
          <p:nvPr/>
        </p:nvGrpSpPr>
        <p:grpSpPr>
          <a:xfrm>
            <a:off x="9779656" y="161385"/>
            <a:ext cx="2218763" cy="1391272"/>
            <a:chOff x="7629383" y="1998021"/>
            <a:chExt cx="2218763" cy="2442025"/>
          </a:xfrm>
        </p:grpSpPr>
        <p:sp>
          <p:nvSpPr>
            <p:cNvPr id="17" name="Rectangle : avec coins arrondis en haut 16">
              <a:extLst>
                <a:ext uri="{FF2B5EF4-FFF2-40B4-BE49-F238E27FC236}">
                  <a16:creationId xmlns:a16="http://schemas.microsoft.com/office/drawing/2014/main" id="{1BFDE5AF-9DCA-4834-92C6-065B37D026CB}"/>
                </a:ext>
              </a:extLst>
            </p:cNvPr>
            <p:cNvSpPr/>
            <p:nvPr/>
          </p:nvSpPr>
          <p:spPr>
            <a:xfrm rot="10800000">
              <a:off x="7629383" y="1998021"/>
              <a:ext cx="2218763" cy="2442025"/>
            </a:xfrm>
            <a:prstGeom prst="round2SameRect">
              <a:avLst>
                <a:gd name="adj1" fmla="val 10500"/>
                <a:gd name="adj2" fmla="val 0"/>
              </a:avLst>
            </a:prstGeom>
            <a:solidFill>
              <a:srgbClr val="92D050"/>
            </a:solid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18" name="Rectangle : avec coins arrondis en haut 5">
              <a:extLst>
                <a:ext uri="{FF2B5EF4-FFF2-40B4-BE49-F238E27FC236}">
                  <a16:creationId xmlns:a16="http://schemas.microsoft.com/office/drawing/2014/main" id="{D331F5EE-1EAF-48F6-9052-ED5AEDDCB417}"/>
                </a:ext>
              </a:extLst>
            </p:cNvPr>
            <p:cNvSpPr txBox="1"/>
            <p:nvPr/>
          </p:nvSpPr>
          <p:spPr>
            <a:xfrm rot="21600000">
              <a:off x="7697618" y="1998021"/>
              <a:ext cx="2082293" cy="23737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t"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panose="020B0604020202020204"/>
                  <a:ea typeface="+mn-ea"/>
                  <a:cs typeface="+mn-cs"/>
                </a:rPr>
                <a:t>Prêt Transition </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panose="020B0604020202020204"/>
                  <a:ea typeface="+mn-ea"/>
                  <a:cs typeface="+mn-cs"/>
                </a:rPr>
                <a:t>d’ Activité</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Financer le matériel permettant de réduire la consommation d’énergie et/ou de ressource(s) naturelle(s) de l’activité  </a:t>
              </a:r>
            </a:p>
          </p:txBody>
        </p:sp>
      </p:grpSp>
      <p:pic>
        <p:nvPicPr>
          <p:cNvPr id="4" name="Image 3">
            <a:extLst>
              <a:ext uri="{FF2B5EF4-FFF2-40B4-BE49-F238E27FC236}">
                <a16:creationId xmlns:a16="http://schemas.microsoft.com/office/drawing/2014/main" id="{69E2FEAE-2DB4-4C4A-AF75-8E91BCBD24F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154" b="89744" l="9898" r="89761">
                        <a14:foregroundMark x1="34471" y1="29231" x2="40956" y2="25641"/>
                        <a14:foregroundMark x1="53584" y1="27179" x2="62799" y2="22051"/>
                        <a14:foregroundMark x1="69625" y1="31282" x2="86689" y2="17949"/>
                        <a14:foregroundMark x1="71331" y1="17949" x2="77474" y2="6154"/>
                        <a14:foregroundMark x1="50512" y1="20513" x2="52218" y2="13333"/>
                      </a14:backgroundRemoval>
                    </a14:imgEffect>
                  </a14:imgLayer>
                </a14:imgProps>
              </a:ext>
            </a:extLst>
          </a:blip>
          <a:stretch>
            <a:fillRect/>
          </a:stretch>
        </p:blipFill>
        <p:spPr>
          <a:xfrm>
            <a:off x="8290559" y="255359"/>
            <a:ext cx="1978479" cy="1316735"/>
          </a:xfrm>
          <a:prstGeom prst="rect">
            <a:avLst/>
          </a:prstGeom>
        </p:spPr>
      </p:pic>
      <p:sp>
        <p:nvSpPr>
          <p:cNvPr id="30" name="Rectangle 29">
            <a:extLst>
              <a:ext uri="{FF2B5EF4-FFF2-40B4-BE49-F238E27FC236}">
                <a16:creationId xmlns:a16="http://schemas.microsoft.com/office/drawing/2014/main" id="{AEDB0DB1-061E-455B-8243-7B547DB8BFEA}"/>
              </a:ext>
            </a:extLst>
          </p:cNvPr>
          <p:cNvSpPr/>
          <p:nvPr/>
        </p:nvSpPr>
        <p:spPr>
          <a:xfrm>
            <a:off x="381949" y="1607756"/>
            <a:ext cx="6338299" cy="4198293"/>
          </a:xfrm>
          <a:prstGeom prst="rect">
            <a:avLst/>
          </a:prstGeom>
          <a:solidFill>
            <a:srgbClr val="FFFFFF"/>
          </a:solidFill>
          <a:ln w="12700" cap="flat" cmpd="sng" algn="ctr">
            <a:solidFill>
              <a:srgbClr val="A5CC74"/>
            </a:solidFill>
            <a:prstDash val="solid"/>
            <a:miter lim="800000"/>
          </a:ln>
          <a:effectLst/>
        </p:spPr>
        <p:txBody>
          <a:bodyPr rtlCol="0" anchor="t"/>
          <a:lstStyle/>
          <a:p>
            <a:pPr marL="0" marR="0" lvl="0" indent="0" defTabSz="914377"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a:ln>
                  <a:noFill/>
                </a:ln>
                <a:solidFill>
                  <a:srgbClr val="C30F0F"/>
                </a:solidFill>
                <a:effectLst/>
                <a:uLnTx/>
                <a:uFillTx/>
                <a:latin typeface="Arial Narrow" panose="020B0606020202030204" pitchFamily="34" charset="0"/>
                <a:ea typeface="+mn-ea"/>
                <a:cs typeface="+mn-cs"/>
              </a:rPr>
              <a:t>Justificatifs</a:t>
            </a:r>
            <a:endParaRPr kumimoji="0" lang="fr-FR" sz="1400" b="1" i="1" u="none" strike="noStrike" kern="0" cap="none" spc="0" normalizeH="0" baseline="0" noProof="0">
              <a:ln>
                <a:noFill/>
              </a:ln>
              <a:solidFill>
                <a:srgbClr val="581D74"/>
              </a:solidFill>
              <a:effectLst/>
              <a:uLnTx/>
              <a:uFillTx/>
              <a:latin typeface="Arial Narrow" panose="020B0606020202030204" pitchFamily="34" charset="0"/>
              <a:ea typeface="+mn-ea"/>
              <a:cs typeface="+mn-cs"/>
            </a:endParaRPr>
          </a:p>
        </p:txBody>
      </p:sp>
      <p:graphicFrame>
        <p:nvGraphicFramePr>
          <p:cNvPr id="31" name="Diagramme 30">
            <a:extLst>
              <a:ext uri="{FF2B5EF4-FFF2-40B4-BE49-F238E27FC236}">
                <a16:creationId xmlns:a16="http://schemas.microsoft.com/office/drawing/2014/main" id="{1690AF39-FE8C-47DE-917F-9B4BA76022FA}"/>
              </a:ext>
            </a:extLst>
          </p:cNvPr>
          <p:cNvGraphicFramePr/>
          <p:nvPr>
            <p:extLst>
              <p:ext uri="{D42A27DB-BD31-4B8C-83A1-F6EECF244321}">
                <p14:modId xmlns:p14="http://schemas.microsoft.com/office/powerpoint/2010/main" val="2400362195"/>
              </p:ext>
            </p:extLst>
          </p:nvPr>
        </p:nvGraphicFramePr>
        <p:xfrm>
          <a:off x="381948" y="2522385"/>
          <a:ext cx="6357283" cy="319130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2" name="Rectangle 31">
            <a:extLst>
              <a:ext uri="{FF2B5EF4-FFF2-40B4-BE49-F238E27FC236}">
                <a16:creationId xmlns:a16="http://schemas.microsoft.com/office/drawing/2014/main" id="{B15E4450-FD09-40E1-8465-8C7FF820621D}"/>
              </a:ext>
            </a:extLst>
          </p:cNvPr>
          <p:cNvSpPr/>
          <p:nvPr/>
        </p:nvSpPr>
        <p:spPr>
          <a:xfrm>
            <a:off x="2603817" y="2253401"/>
            <a:ext cx="1758821" cy="3376803"/>
          </a:xfrm>
          <a:prstGeom prst="rect">
            <a:avLst/>
          </a:prstGeom>
          <a:noFill/>
          <a:ln w="38100" cap="flat" cmpd="sng" algn="ctr">
            <a:solidFill>
              <a:srgbClr val="00AAD0"/>
            </a:solidFill>
            <a:prstDash val="solid"/>
            <a:miter lim="800000"/>
          </a:ln>
          <a:effectLst/>
        </p:spPr>
        <p:txBody>
          <a:bodyPr rtlCol="0" anchor="t"/>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00AAD0"/>
                </a:solidFill>
                <a:effectLst/>
                <a:uLnTx/>
                <a:uFillTx/>
                <a:latin typeface="Arial Narrow" panose="020B0606020202030204" pitchFamily="34" charset="0"/>
                <a:ea typeface="+mn-ea"/>
                <a:cs typeface="+mn-cs"/>
              </a:rPr>
              <a:t>NON</a:t>
            </a:r>
          </a:p>
        </p:txBody>
      </p:sp>
      <p:sp>
        <p:nvSpPr>
          <p:cNvPr id="33" name="Rectangle 32">
            <a:extLst>
              <a:ext uri="{FF2B5EF4-FFF2-40B4-BE49-F238E27FC236}">
                <a16:creationId xmlns:a16="http://schemas.microsoft.com/office/drawing/2014/main" id="{84958FEF-8AD7-422A-9E26-60DCC9DEBB9D}"/>
              </a:ext>
            </a:extLst>
          </p:cNvPr>
          <p:cNvSpPr/>
          <p:nvPr/>
        </p:nvSpPr>
        <p:spPr>
          <a:xfrm>
            <a:off x="4574109" y="2253399"/>
            <a:ext cx="1758821" cy="3376803"/>
          </a:xfrm>
          <a:prstGeom prst="rect">
            <a:avLst/>
          </a:prstGeom>
          <a:noFill/>
          <a:ln w="38100" cap="flat" cmpd="sng" algn="ctr">
            <a:solidFill>
              <a:srgbClr val="FCBE04"/>
            </a:solidFill>
            <a:prstDash val="solid"/>
            <a:miter lim="800000"/>
          </a:ln>
          <a:effectLst/>
        </p:spPr>
        <p:txBody>
          <a:bodyPr rtlCol="0" anchor="t"/>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FCBE04"/>
                </a:solidFill>
                <a:effectLst/>
                <a:uLnTx/>
                <a:uFillTx/>
                <a:latin typeface="Arial Narrow" panose="020B0606020202030204" pitchFamily="34" charset="0"/>
                <a:ea typeface="+mn-ea"/>
                <a:cs typeface="+mn-cs"/>
              </a:rPr>
              <a:t>OUI</a:t>
            </a:r>
          </a:p>
        </p:txBody>
      </p:sp>
      <p:sp>
        <p:nvSpPr>
          <p:cNvPr id="34" name="ZoneTexte 33">
            <a:extLst>
              <a:ext uri="{FF2B5EF4-FFF2-40B4-BE49-F238E27FC236}">
                <a16:creationId xmlns:a16="http://schemas.microsoft.com/office/drawing/2014/main" id="{3E518599-1D5B-4873-87FF-945C21F8DF7D}"/>
              </a:ext>
            </a:extLst>
          </p:cNvPr>
          <p:cNvSpPr txBox="1"/>
          <p:nvPr/>
        </p:nvSpPr>
        <p:spPr>
          <a:xfrm>
            <a:off x="2205422" y="1938974"/>
            <a:ext cx="4533808" cy="307777"/>
          </a:xfrm>
          <a:prstGeom prst="rect">
            <a:avLst/>
          </a:prstGeom>
          <a:noFill/>
        </p:spPr>
        <p:txBody>
          <a:bodyPr wrap="square" rtlCol="0">
            <a:spAutoFit/>
          </a:bodyPr>
          <a:lstStyle/>
          <a:p>
            <a:pPr algn="ctr" defTabSz="914377">
              <a:defRPr/>
            </a:pPr>
            <a:r>
              <a:rPr lang="fr-FR" sz="1400" b="1">
                <a:solidFill>
                  <a:srgbClr val="3E454A"/>
                </a:solidFill>
                <a:latin typeface="Arial Narrow" panose="020B0606020202030204" pitchFamily="34" charset="0"/>
              </a:rPr>
              <a:t>L’investissement fait-il suite à un(e) audit/étude énergétique ?</a:t>
            </a:r>
          </a:p>
        </p:txBody>
      </p:sp>
      <p:sp>
        <p:nvSpPr>
          <p:cNvPr id="35" name="ZoneTexte 34">
            <a:extLst>
              <a:ext uri="{FF2B5EF4-FFF2-40B4-BE49-F238E27FC236}">
                <a16:creationId xmlns:a16="http://schemas.microsoft.com/office/drawing/2014/main" id="{DB82D556-67B4-4B0A-B2D7-D25F0123EEE9}"/>
              </a:ext>
            </a:extLst>
          </p:cNvPr>
          <p:cNvSpPr txBox="1"/>
          <p:nvPr/>
        </p:nvSpPr>
        <p:spPr>
          <a:xfrm>
            <a:off x="314077" y="5989327"/>
            <a:ext cx="6338299" cy="276999"/>
          </a:xfrm>
          <a:prstGeom prst="rect">
            <a:avLst/>
          </a:prstGeom>
          <a:noFill/>
        </p:spPr>
        <p:txBody>
          <a:bodyPr wrap="square" rtlCol="0">
            <a:spAutoFit/>
          </a:bodyPr>
          <a:lstStyle/>
          <a:p>
            <a:pPr defTabSz="914377">
              <a:defRPr/>
            </a:pPr>
            <a:r>
              <a:rPr lang="fr-FR" sz="1200" b="1" i="1">
                <a:solidFill>
                  <a:srgbClr val="3E454A"/>
                </a:solidFill>
                <a:latin typeface="Arial Narrow" panose="020B0606020202030204" pitchFamily="34" charset="0"/>
              </a:rPr>
              <a:t>* la somme de ces investissements verts doit représenter au moins 70% du montant du prêt accordé</a:t>
            </a:r>
          </a:p>
        </p:txBody>
      </p:sp>
      <p:sp>
        <p:nvSpPr>
          <p:cNvPr id="36" name="ZoneTexte 35">
            <a:extLst>
              <a:ext uri="{FF2B5EF4-FFF2-40B4-BE49-F238E27FC236}">
                <a16:creationId xmlns:a16="http://schemas.microsoft.com/office/drawing/2014/main" id="{D3443F0B-E244-45B8-8F4C-DCF43BD6220C}"/>
              </a:ext>
            </a:extLst>
          </p:cNvPr>
          <p:cNvSpPr txBox="1"/>
          <p:nvPr/>
        </p:nvSpPr>
        <p:spPr>
          <a:xfrm>
            <a:off x="6950701" y="2645250"/>
            <a:ext cx="4899315" cy="1569660"/>
          </a:xfrm>
          <a:prstGeom prst="rect">
            <a:avLst/>
          </a:prstGeom>
          <a:solidFill>
            <a:srgbClr val="C30F0F">
              <a:lumMod val="20000"/>
              <a:lumOff val="80000"/>
            </a:srgbClr>
          </a:solidFill>
          <a:ln>
            <a:solidFill>
              <a:srgbClr val="C00000"/>
            </a:solidFill>
          </a:ln>
        </p:spPr>
        <p:txBody>
          <a:bodyPr wrap="square" rtlCol="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fr-FR" sz="1200" b="1" i="0" u="sng" strike="noStrike" kern="0" cap="none" spc="0" normalizeH="0" baseline="0" noProof="0" dirty="0">
                <a:ln>
                  <a:noFill/>
                </a:ln>
                <a:solidFill>
                  <a:srgbClr val="C00000"/>
                </a:solidFill>
                <a:effectLst/>
                <a:uLnTx/>
                <a:uFillTx/>
                <a:latin typeface="Arial Narrow" panose="020B0606020202030204" pitchFamily="34" charset="0"/>
              </a:rPr>
              <a:t>Pièces à collecter pour ce prêt dans le DNC PROBDR :</a:t>
            </a:r>
          </a:p>
          <a:p>
            <a:pPr marL="0" marR="0" lvl="0" indent="0" defTabSz="914377"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3E454A"/>
                </a:solidFill>
                <a:effectLst/>
                <a:uLnTx/>
                <a:uFillTx/>
                <a:latin typeface="Arial Narrow" panose="020B0606020202030204" pitchFamily="34" charset="0"/>
              </a:rPr>
              <a:t>- Facture définitive Prêt Green</a:t>
            </a:r>
          </a:p>
          <a:p>
            <a:pPr marL="0" marR="0" lvl="0" indent="0" defTabSz="914377"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3E454A"/>
                </a:solidFill>
                <a:effectLst/>
                <a:uLnTx/>
                <a:uFillTx/>
                <a:latin typeface="Arial Narrow" panose="020B0606020202030204" pitchFamily="34" charset="0"/>
              </a:rPr>
              <a:t>- Audit ou étude énergétique</a:t>
            </a:r>
          </a:p>
          <a:p>
            <a:pPr marL="0" marR="0" lvl="0" indent="0" defTabSz="914377"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dirty="0">
              <a:ln>
                <a:noFill/>
              </a:ln>
              <a:solidFill>
                <a:srgbClr val="3E454A"/>
              </a:solidFill>
              <a:effectLst/>
              <a:uLnTx/>
              <a:uFillTx/>
              <a:latin typeface="Arial Narrow" panose="020B0606020202030204" pitchFamily="34" charset="0"/>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Arial Narrow" panose="020B0606020202030204" pitchFamily="34" charset="0"/>
              </a:rPr>
              <a:t>Ces 2 pièces sont à collecter au plus tard pour l’étape </a:t>
            </a:r>
            <a:r>
              <a:rPr kumimoji="0" lang="fr-FR" sz="1200" b="1" i="0" u="none" strike="noStrike" kern="0" cap="none" spc="0" normalizeH="0" baseline="0" noProof="0" dirty="0">
                <a:ln>
                  <a:noFill/>
                </a:ln>
                <a:solidFill>
                  <a:srgbClr val="3E454A"/>
                </a:solidFill>
                <a:effectLst/>
                <a:uLnTx/>
                <a:uFillTx/>
                <a:latin typeface="Arial Narrow" panose="020B0606020202030204" pitchFamily="34" charset="0"/>
              </a:rPr>
              <a:t>Déblocage de fonds </a:t>
            </a:r>
            <a:r>
              <a:rPr kumimoji="0" lang="fr-FR" sz="1200" b="0" i="0" u="none" strike="noStrike" kern="0" cap="none" spc="0" normalizeH="0" baseline="0" noProof="0" dirty="0">
                <a:ln>
                  <a:noFill/>
                </a:ln>
                <a:solidFill>
                  <a:srgbClr val="3E454A"/>
                </a:solidFill>
                <a:effectLst/>
                <a:uLnTx/>
                <a:uFillTx/>
                <a:latin typeface="Arial Narrow" panose="020B0606020202030204" pitchFamily="34" charset="0"/>
              </a:rPr>
              <a:t>(caractère obligatoire) et à déposer </a:t>
            </a:r>
            <a:r>
              <a:rPr kumimoji="0" lang="fr-FR" sz="1200" b="1" i="0" u="none" strike="noStrike" kern="0" cap="none" spc="0" normalizeH="0" baseline="0" noProof="0" dirty="0">
                <a:ln>
                  <a:noFill/>
                </a:ln>
                <a:solidFill>
                  <a:srgbClr val="3E454A"/>
                </a:solidFill>
                <a:effectLst/>
                <a:uLnTx/>
                <a:uFillTx/>
                <a:latin typeface="Arial Narrow" panose="020B0606020202030204" pitchFamily="34" charset="0"/>
              </a:rPr>
              <a:t>dans un premier temps dans le thème « Objet de Financement » au niveau de la pièce « Pièces complémentaires justifiant l’objet ».</a:t>
            </a:r>
          </a:p>
        </p:txBody>
      </p:sp>
      <p:pic>
        <p:nvPicPr>
          <p:cNvPr id="37" name="Image 4">
            <a:extLst>
              <a:ext uri="{FF2B5EF4-FFF2-40B4-BE49-F238E27FC236}">
                <a16:creationId xmlns:a16="http://schemas.microsoft.com/office/drawing/2014/main" id="{121CDE91-4F27-49B6-8E1D-30892A96957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bwMode="auto">
          <a:xfrm>
            <a:off x="11735857" y="2540136"/>
            <a:ext cx="226765" cy="21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6695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
                <a:srgbClr val="006600"/>
              </a:buClr>
              <a:buFont typeface="+mj-lt"/>
              <a:buAutoNum type="arabicPeriod"/>
            </a:pPr>
            <a:r>
              <a:rPr lang="fr-FR"/>
              <a:t>Contexte &amp; présentation de la gamme des Crédits Express Pros </a:t>
            </a:r>
            <a:r>
              <a:rPr lang="fr-FR">
                <a:solidFill>
                  <a:srgbClr val="006600"/>
                </a:solidFill>
              </a:rPr>
              <a:t>Verts</a:t>
            </a:r>
          </a:p>
          <a:p>
            <a:pPr>
              <a:buClr>
                <a:srgbClr val="006600"/>
              </a:buClr>
            </a:pPr>
            <a:r>
              <a:rPr lang="fr-FR"/>
              <a:t>Principales caractéristiques de la gamme des Crédits Express Pros </a:t>
            </a:r>
            <a:r>
              <a:rPr lang="fr-FR">
                <a:solidFill>
                  <a:srgbClr val="006600"/>
                </a:solidFill>
              </a:rPr>
              <a:t>Verts</a:t>
            </a:r>
          </a:p>
          <a:p>
            <a:pPr>
              <a:buClr>
                <a:srgbClr val="006600"/>
              </a:buClr>
            </a:pPr>
            <a:r>
              <a:rPr lang="fr-FR"/>
              <a:t>Conditions d’éligibilité à la gamme des Crédits Express Pros </a:t>
            </a:r>
            <a:r>
              <a:rPr lang="fr-FR">
                <a:solidFill>
                  <a:srgbClr val="006600"/>
                </a:solidFill>
              </a:rPr>
              <a:t>Verts</a:t>
            </a:r>
          </a:p>
          <a:p>
            <a:pPr>
              <a:buClr>
                <a:srgbClr val="006600"/>
              </a:buClr>
            </a:pPr>
            <a:r>
              <a:rPr lang="fr-FR"/>
              <a:t>Pièces justificatives à produire</a:t>
            </a:r>
          </a:p>
          <a:p>
            <a:pPr>
              <a:buClr>
                <a:srgbClr val="006600"/>
              </a:buClr>
            </a:pPr>
            <a:r>
              <a:rPr lang="fr-FR" b="1"/>
              <a:t>Objets</a:t>
            </a:r>
            <a:r>
              <a:rPr lang="fr-FR" b="1">
                <a:solidFill>
                  <a:srgbClr val="006600"/>
                </a:solidFill>
              </a:rPr>
              <a:t> verts </a:t>
            </a:r>
            <a:r>
              <a:rPr lang="fr-FR" b="1"/>
              <a:t>finançables avec nos Crédits Express Pros </a:t>
            </a:r>
            <a:r>
              <a:rPr lang="fr-FR" b="1">
                <a:solidFill>
                  <a:srgbClr val="006600"/>
                </a:solidFill>
              </a:rPr>
              <a:t>Verts</a:t>
            </a:r>
          </a:p>
          <a:p>
            <a:pPr>
              <a:buClr>
                <a:srgbClr val="006600"/>
              </a:buClr>
            </a:pPr>
            <a:endParaRPr lang="fr-FR">
              <a:solidFill>
                <a:srgbClr val="006600"/>
              </a:solidFill>
            </a:endParaRPr>
          </a:p>
          <a:p>
            <a:pPr>
              <a:buClr>
                <a:srgbClr val="006600"/>
              </a:buClr>
            </a:pPr>
            <a:r>
              <a:rPr lang="fr-FR"/>
              <a:t>Annexes : liste des principaux investissements </a:t>
            </a:r>
            <a:r>
              <a:rPr lang="fr-FR">
                <a:solidFill>
                  <a:srgbClr val="006600"/>
                </a:solidFill>
              </a:rPr>
              <a:t>verts</a:t>
            </a:r>
          </a:p>
          <a:p>
            <a:endParaRPr lang="fr-FR" b="1">
              <a:solidFill>
                <a:srgbClr val="006600"/>
              </a:solidFill>
            </a:endParaRPr>
          </a:p>
          <a:p>
            <a:endParaRPr lang="fr-FR" b="1"/>
          </a:p>
        </p:txBody>
      </p:sp>
      <p:cxnSp>
        <p:nvCxnSpPr>
          <p:cNvPr id="5" name="Connecteur droit 4">
            <a:extLst>
              <a:ext uri="{FF2B5EF4-FFF2-40B4-BE49-F238E27FC236}">
                <a16:creationId xmlns:a16="http://schemas.microsoft.com/office/drawing/2014/main" id="{03DE930D-C6C2-46D8-9FBF-C1595D0DE730}"/>
              </a:ext>
            </a:extLst>
          </p:cNvPr>
          <p:cNvCxnSpPr/>
          <p:nvPr/>
        </p:nvCxnSpPr>
        <p:spPr>
          <a:xfrm>
            <a:off x="3716163" y="4641671"/>
            <a:ext cx="7620201" cy="0"/>
          </a:xfrm>
          <a:prstGeom prst="line">
            <a:avLst/>
          </a:prstGeom>
          <a:ln>
            <a:solidFill>
              <a:srgbClr val="006600"/>
            </a:solidFill>
            <a:prstDash val="dash"/>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EE211432-B0DD-4F6C-8687-CE65006C1750}"/>
              </a:ext>
            </a:extLst>
          </p:cNvPr>
          <p:cNvSpPr/>
          <p:nvPr/>
        </p:nvSpPr>
        <p:spPr>
          <a:xfrm>
            <a:off x="3483429" y="3979821"/>
            <a:ext cx="7994468" cy="513818"/>
          </a:xfrm>
          <a:prstGeom prst="rect">
            <a:avLst/>
          </a:prstGeom>
          <a:noFill/>
          <a:ln w="28575">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610486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Objets </a:t>
            </a:r>
            <a:r>
              <a:rPr lang="fr-FR" sz="2400" dirty="0">
                <a:solidFill>
                  <a:srgbClr val="006600"/>
                </a:solidFill>
              </a:rPr>
              <a:t>verts</a:t>
            </a:r>
            <a:r>
              <a:rPr lang="fr-FR" sz="2400" dirty="0"/>
              <a:t> finançables avec nos Crédits Express Pros </a:t>
            </a:r>
            <a:r>
              <a:rPr lang="fr-FR" sz="2400" dirty="0">
                <a:solidFill>
                  <a:srgbClr val="006600"/>
                </a:solidFill>
              </a:rPr>
              <a:t>Verts </a:t>
            </a:r>
            <a:r>
              <a:rPr lang="fr-FR" dirty="0"/>
              <a:t>[1/4]</a:t>
            </a:r>
            <a:endParaRPr lang="fr-FR" sz="2400" dirty="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5</a:t>
            </a:r>
          </a:p>
        </p:txBody>
      </p:sp>
      <p:sp>
        <p:nvSpPr>
          <p:cNvPr id="16" name="Rectangle 15">
            <a:extLst>
              <a:ext uri="{FF2B5EF4-FFF2-40B4-BE49-F238E27FC236}">
                <a16:creationId xmlns:a16="http://schemas.microsoft.com/office/drawing/2014/main" id="{48C9DE5F-ED8F-4635-87CB-3E3F566A4E5D}"/>
              </a:ext>
            </a:extLst>
          </p:cNvPr>
          <p:cNvSpPr/>
          <p:nvPr/>
        </p:nvSpPr>
        <p:spPr>
          <a:xfrm>
            <a:off x="6821537" y="3471679"/>
            <a:ext cx="1219200" cy="1247001"/>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17" name="Rectangle : coins arrondis 16">
            <a:extLst>
              <a:ext uri="{FF2B5EF4-FFF2-40B4-BE49-F238E27FC236}">
                <a16:creationId xmlns:a16="http://schemas.microsoft.com/office/drawing/2014/main" id="{FFCA4A37-99F4-46B7-B0EA-ECABA4D52945}"/>
              </a:ext>
            </a:extLst>
          </p:cNvPr>
          <p:cNvSpPr/>
          <p:nvPr/>
        </p:nvSpPr>
        <p:spPr>
          <a:xfrm>
            <a:off x="1067510" y="2006464"/>
            <a:ext cx="2218763" cy="1465215"/>
          </a:xfrm>
          <a:prstGeom prst="roundRect">
            <a:avLst>
              <a:gd name="adj" fmla="val 10000"/>
            </a:avLst>
          </a:prstGeom>
          <a:blipFill>
            <a:blip r:embed="rId3" cstate="print">
              <a:extLst>
                <a:ext uri="{28A0092B-C50C-407E-A947-70E740481C1C}">
                  <a14:useLocalDpi xmlns:a14="http://schemas.microsoft.com/office/drawing/2010/main" val="0"/>
                </a:ext>
              </a:extLst>
            </a:blip>
            <a:srcRect/>
            <a:stretch>
              <a:fillRect t="-24000" b="-24000"/>
            </a:stretch>
          </a:blipFill>
          <a:ln w="12700" cap="flat" cmpd="sng" algn="ctr">
            <a:solidFill>
              <a:srgbClr val="FFFFFF">
                <a:hueOff val="0"/>
                <a:satOff val="0"/>
                <a:lumOff val="0"/>
                <a:alphaOff val="0"/>
              </a:srgbClr>
            </a:solidFill>
            <a:prstDash val="solid"/>
            <a:miter lim="800000"/>
          </a:ln>
          <a:effectLst/>
        </p:spPr>
      </p:sp>
      <p:grpSp>
        <p:nvGrpSpPr>
          <p:cNvPr id="18" name="Groupe 17">
            <a:extLst>
              <a:ext uri="{FF2B5EF4-FFF2-40B4-BE49-F238E27FC236}">
                <a16:creationId xmlns:a16="http://schemas.microsoft.com/office/drawing/2014/main" id="{C61967DA-4DBB-4FF6-8BD8-07FE3C8B1416}"/>
              </a:ext>
            </a:extLst>
          </p:cNvPr>
          <p:cNvGrpSpPr/>
          <p:nvPr/>
        </p:nvGrpSpPr>
        <p:grpSpPr>
          <a:xfrm>
            <a:off x="1033185" y="3738083"/>
            <a:ext cx="2218763" cy="2442025"/>
            <a:chOff x="273140" y="1998021"/>
            <a:chExt cx="2218763" cy="2442025"/>
          </a:xfrm>
          <a:solidFill>
            <a:srgbClr val="EBAE03"/>
          </a:solidFill>
        </p:grpSpPr>
        <p:sp>
          <p:nvSpPr>
            <p:cNvPr id="19" name="Rectangle : avec coins arrondis en haut 18">
              <a:extLst>
                <a:ext uri="{FF2B5EF4-FFF2-40B4-BE49-F238E27FC236}">
                  <a16:creationId xmlns:a16="http://schemas.microsoft.com/office/drawing/2014/main" id="{FB8D1053-A66F-4E57-BCE2-33206E056A19}"/>
                </a:ext>
              </a:extLst>
            </p:cNvPr>
            <p:cNvSpPr/>
            <p:nvPr/>
          </p:nvSpPr>
          <p:spPr>
            <a:xfrm rot="10800000">
              <a:off x="273140" y="1998021"/>
              <a:ext cx="2218763" cy="2442025"/>
            </a:xfrm>
            <a:prstGeom prst="round2SameRect">
              <a:avLst>
                <a:gd name="adj1" fmla="val 10500"/>
                <a:gd name="adj2" fmla="val 0"/>
              </a:avLst>
            </a:prstGeom>
            <a:grpFill/>
            <a:ln w="12700" cap="flat" cmpd="sng" algn="ctr">
              <a:solidFill>
                <a:srgbClr val="FFFFFF">
                  <a:hueOff val="0"/>
                  <a:satOff val="0"/>
                  <a:lumOff val="0"/>
                  <a:alphaOff val="0"/>
                </a:srgbClr>
              </a:solidFill>
              <a:prstDash val="solid"/>
              <a:miter lim="800000"/>
            </a:ln>
            <a:effectLst/>
          </p:spPr>
        </p:sp>
        <p:sp>
          <p:nvSpPr>
            <p:cNvPr id="20" name="Rectangle : avec coins arrondis en haut 5">
              <a:extLst>
                <a:ext uri="{FF2B5EF4-FFF2-40B4-BE49-F238E27FC236}">
                  <a16:creationId xmlns:a16="http://schemas.microsoft.com/office/drawing/2014/main" id="{170D711E-399D-49F9-8439-C081CBB07CFF}"/>
                </a:ext>
              </a:extLst>
            </p:cNvPr>
            <p:cNvSpPr txBox="1"/>
            <p:nvPr/>
          </p:nvSpPr>
          <p:spPr>
            <a:xfrm rot="21600000">
              <a:off x="341375" y="1998021"/>
              <a:ext cx="2082293" cy="2373790"/>
            </a:xfrm>
            <a:prstGeom prst="rect">
              <a:avLst/>
            </a:prstGeom>
            <a:grpFill/>
            <a:ln>
              <a:noFill/>
            </a:ln>
            <a:effectLst/>
          </p:spPr>
          <p:txBody>
            <a:bodyPr spcFirstLastPara="0" vert="horz" wrap="square" lIns="113792" tIns="113792" rIns="113792" bIns="113792" numCol="1" spcCol="1270" anchor="t"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sz="1800" b="1" i="0" u="none" strike="noStrike" kern="0" cap="none" spc="0" normalizeH="0" baseline="0" noProof="0">
                  <a:ln>
                    <a:noFill/>
                  </a:ln>
                  <a:solidFill>
                    <a:srgbClr val="00B050"/>
                  </a:solidFill>
                  <a:effectLst/>
                  <a:uLnTx/>
                  <a:uFillTx/>
                </a:rPr>
                <a:t>Prêt Rénovation Energetique</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sz="1600" b="0" i="0" u="none" strike="noStrike" kern="0" cap="none" spc="0" normalizeH="0" baseline="0" noProof="0">
                  <a:ln>
                    <a:noFill/>
                  </a:ln>
                  <a:solidFill>
                    <a:srgbClr val="FFFFFF"/>
                  </a:solidFill>
                  <a:effectLst/>
                  <a:uLnTx/>
                  <a:uFillTx/>
                </a:rPr>
                <a:t>Financer les travaux améliorant l’efficacité énergétique du bâtiment, à l’éclairage et à leur gestion</a:t>
              </a:r>
            </a:p>
          </p:txBody>
        </p:sp>
      </p:grpSp>
      <p:sp>
        <p:nvSpPr>
          <p:cNvPr id="21" name="ZoneTexte 20">
            <a:extLst>
              <a:ext uri="{FF2B5EF4-FFF2-40B4-BE49-F238E27FC236}">
                <a16:creationId xmlns:a16="http://schemas.microsoft.com/office/drawing/2014/main" id="{B25801F9-7735-406A-AA34-08214AFA6B13}"/>
              </a:ext>
            </a:extLst>
          </p:cNvPr>
          <p:cNvSpPr txBox="1"/>
          <p:nvPr/>
        </p:nvSpPr>
        <p:spPr>
          <a:xfrm>
            <a:off x="287388" y="1232228"/>
            <a:ext cx="3755496" cy="1015663"/>
          </a:xfrm>
          <a:prstGeom prst="rect">
            <a:avLst/>
          </a:prstGeom>
          <a:noFill/>
        </p:spPr>
        <p:txBody>
          <a:bodyPr wrap="square" rtlCol="0">
            <a:spAutoFit/>
          </a:bodyPr>
          <a:lstStyle/>
          <a:p>
            <a:pPr marL="0" lvl="2" algn="ctr"/>
            <a:r>
              <a:rPr lang="fr-FR" sz="2000" b="1" cap="all" dirty="0">
                <a:solidFill>
                  <a:srgbClr val="00B050"/>
                </a:solidFill>
                <a:latin typeface="Arial Black" panose="020B0A04020102020204" pitchFamily="34" charset="0"/>
              </a:rPr>
              <a:t>Le Crédit express pro </a:t>
            </a:r>
          </a:p>
          <a:p>
            <a:pPr marL="0" lvl="2" algn="ctr"/>
            <a:r>
              <a:rPr lang="fr-FR" sz="2000" b="1" cap="all" dirty="0">
                <a:solidFill>
                  <a:srgbClr val="00B050"/>
                </a:solidFill>
                <a:latin typeface="Arial Black" panose="020B0A04020102020204" pitchFamily="34" charset="0"/>
              </a:rPr>
              <a:t>« Rénovation énergétique »</a:t>
            </a:r>
            <a:endParaRPr lang="fr-FR" sz="2000" dirty="0">
              <a:solidFill>
                <a:srgbClr val="000000"/>
              </a:solidFill>
              <a:latin typeface="Arial Narrow"/>
            </a:endParaRPr>
          </a:p>
        </p:txBody>
      </p:sp>
      <p:sp>
        <p:nvSpPr>
          <p:cNvPr id="22" name="ZoneTexte 21">
            <a:extLst>
              <a:ext uri="{FF2B5EF4-FFF2-40B4-BE49-F238E27FC236}">
                <a16:creationId xmlns:a16="http://schemas.microsoft.com/office/drawing/2014/main" id="{8D80090F-5F8F-41EB-9ABE-BDC86A81F76C}"/>
              </a:ext>
            </a:extLst>
          </p:cNvPr>
          <p:cNvSpPr txBox="1"/>
          <p:nvPr/>
        </p:nvSpPr>
        <p:spPr>
          <a:xfrm>
            <a:off x="4356432" y="1316763"/>
            <a:ext cx="6716194" cy="800219"/>
          </a:xfrm>
          <a:prstGeom prst="rect">
            <a:avLst/>
          </a:prstGeom>
          <a:noFill/>
        </p:spPr>
        <p:txBody>
          <a:bodyPr wrap="square" rtlCol="0">
            <a:spAutoFit/>
          </a:bodyPr>
          <a:lstStyle/>
          <a:p>
            <a:r>
              <a:rPr lang="fr-FR" b="1">
                <a:solidFill>
                  <a:srgbClr val="000000"/>
                </a:solidFill>
                <a:latin typeface="Arial Narrow"/>
              </a:rPr>
              <a:t>A retenir :</a:t>
            </a:r>
          </a:p>
          <a:p>
            <a:r>
              <a:rPr lang="fr-FR" sz="1400">
                <a:solidFill>
                  <a:srgbClr val="000000"/>
                </a:solidFill>
                <a:latin typeface="Arial Narrow"/>
              </a:rPr>
              <a:t>Le décret Tertiaire impose de réduire la consommation des bâtiments tertiaires de plus de 1000 M2 de 40% à horizon 2030.</a:t>
            </a:r>
            <a:endParaRPr lang="fr-FR">
              <a:solidFill>
                <a:srgbClr val="000000"/>
              </a:solidFill>
              <a:latin typeface="Arial Narrow"/>
            </a:endParaRPr>
          </a:p>
        </p:txBody>
      </p:sp>
      <p:sp>
        <p:nvSpPr>
          <p:cNvPr id="23" name="Rectangle 22">
            <a:extLst>
              <a:ext uri="{FF2B5EF4-FFF2-40B4-BE49-F238E27FC236}">
                <a16:creationId xmlns:a16="http://schemas.microsoft.com/office/drawing/2014/main" id="{7B7144E1-8EE2-4015-9D64-3F2850FB9862}"/>
              </a:ext>
            </a:extLst>
          </p:cNvPr>
          <p:cNvSpPr/>
          <p:nvPr/>
        </p:nvSpPr>
        <p:spPr>
          <a:xfrm>
            <a:off x="4344206" y="2181934"/>
            <a:ext cx="6858470" cy="2373790"/>
          </a:xfrm>
          <a:custGeom>
            <a:avLst/>
            <a:gdLst>
              <a:gd name="connsiteX0" fmla="*/ 0 w 6858470"/>
              <a:gd name="connsiteY0" fmla="*/ 0 h 2373790"/>
              <a:gd name="connsiteX1" fmla="*/ 6858470 w 6858470"/>
              <a:gd name="connsiteY1" fmla="*/ 0 h 2373790"/>
              <a:gd name="connsiteX2" fmla="*/ 6858470 w 6858470"/>
              <a:gd name="connsiteY2" fmla="*/ 2373790 h 2373790"/>
              <a:gd name="connsiteX3" fmla="*/ 0 w 6858470"/>
              <a:gd name="connsiteY3" fmla="*/ 2373790 h 2373790"/>
              <a:gd name="connsiteX4" fmla="*/ 0 w 6858470"/>
              <a:gd name="connsiteY4" fmla="*/ 0 h 2373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470" h="2373790" fill="none" extrusionOk="0">
                <a:moveTo>
                  <a:pt x="0" y="0"/>
                </a:moveTo>
                <a:cubicBezTo>
                  <a:pt x="890939" y="98267"/>
                  <a:pt x="5426778" y="113279"/>
                  <a:pt x="6858470" y="0"/>
                </a:cubicBezTo>
                <a:cubicBezTo>
                  <a:pt x="6947990" y="602888"/>
                  <a:pt x="6940531" y="1488215"/>
                  <a:pt x="6858470" y="2373790"/>
                </a:cubicBezTo>
                <a:cubicBezTo>
                  <a:pt x="6020959" y="2515856"/>
                  <a:pt x="872578" y="2278703"/>
                  <a:pt x="0" y="2373790"/>
                </a:cubicBezTo>
                <a:cubicBezTo>
                  <a:pt x="34316" y="1417369"/>
                  <a:pt x="143039" y="928804"/>
                  <a:pt x="0" y="0"/>
                </a:cubicBezTo>
                <a:close/>
              </a:path>
              <a:path w="6858470" h="2373790" stroke="0" extrusionOk="0">
                <a:moveTo>
                  <a:pt x="0" y="0"/>
                </a:moveTo>
                <a:cubicBezTo>
                  <a:pt x="1052546" y="109306"/>
                  <a:pt x="3729414" y="70022"/>
                  <a:pt x="6858470" y="0"/>
                </a:cubicBezTo>
                <a:cubicBezTo>
                  <a:pt x="6885619" y="889858"/>
                  <a:pt x="6855045" y="1733553"/>
                  <a:pt x="6858470" y="2373790"/>
                </a:cubicBezTo>
                <a:cubicBezTo>
                  <a:pt x="5228812" y="2399150"/>
                  <a:pt x="1385303" y="2315536"/>
                  <a:pt x="0" y="2373790"/>
                </a:cubicBezTo>
                <a:cubicBezTo>
                  <a:pt x="115972" y="1835651"/>
                  <a:pt x="-6242" y="592415"/>
                  <a:pt x="0" y="0"/>
                </a:cubicBezTo>
                <a:close/>
              </a:path>
            </a:pathLst>
          </a:custGeom>
          <a:solidFill>
            <a:srgbClr val="FFFFFF"/>
          </a:solidFill>
          <a:ln w="12700" cap="flat" cmpd="sng" algn="ctr">
            <a:solidFill>
              <a:srgbClr val="A5CC74"/>
            </a:solidFill>
            <a:prstDash val="solid"/>
            <a:miter lim="800000"/>
            <a:extLst>
              <a:ext uri="{C807C97D-BFC1-408E-A445-0C87EB9F89A2}">
                <ask:lineSketchStyleProps xmlns:ask="http://schemas.microsoft.com/office/drawing/2018/sketchyshapes" sd="3978248048">
                  <a:prstGeom prst="rect">
                    <a:avLst/>
                  </a:prstGeom>
                  <ask:type>
                    <ask:lineSketchCurved/>
                  </ask:type>
                </ask:lineSketchStyleProps>
              </a:ext>
            </a:extLst>
          </a:ln>
          <a:effectLst/>
        </p:spPr>
        <p:txBody>
          <a:bodyPr lIns="108000" tIns="108000"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a:ln>
                  <a:noFill/>
                </a:ln>
                <a:solidFill>
                  <a:srgbClr val="C30F0F"/>
                </a:solidFill>
                <a:effectLst/>
                <a:uLnTx/>
                <a:uFillTx/>
              </a:rPr>
              <a:t>Les dépenses finançables :</a:t>
            </a:r>
          </a:p>
          <a:p>
            <a:pPr marL="285750" marR="0" lvl="0" indent="-285750"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a:ln>
                  <a:noFill/>
                </a:ln>
                <a:solidFill>
                  <a:srgbClr val="000000"/>
                </a:solidFill>
                <a:effectLst/>
                <a:uLnTx/>
                <a:uFillTx/>
              </a:rPr>
              <a:t>Investissements et dépenses immatérielles :</a:t>
            </a:r>
          </a:p>
          <a:p>
            <a:pPr marL="742950" marR="0" lvl="1" indent="-285750" defTabSz="914400" eaLnBrk="1" fontAlgn="auto" latinLnBrk="0" hangingPunct="1">
              <a:lnSpc>
                <a:spcPct val="100000"/>
              </a:lnSpc>
              <a:spcBef>
                <a:spcPts val="0"/>
              </a:spcBef>
              <a:spcAft>
                <a:spcPts val="0"/>
              </a:spcAft>
              <a:buClr>
                <a:srgbClr val="C30F0F"/>
              </a:buClr>
              <a:buSzPct val="70000"/>
              <a:buFont typeface="Wingdings" panose="05000000000000000000" pitchFamily="2" charset="2"/>
              <a:buChar char="§"/>
              <a:tabLst/>
              <a:defRPr/>
            </a:pPr>
            <a:r>
              <a:rPr kumimoji="0" lang="fr-FR" sz="1200" b="0" i="1" u="none" strike="noStrike" kern="0" cap="none" spc="0" normalizeH="0" baseline="0" noProof="0">
                <a:ln>
                  <a:noFill/>
                </a:ln>
                <a:solidFill>
                  <a:srgbClr val="000000"/>
                </a:solidFill>
                <a:effectLst/>
                <a:uLnTx/>
                <a:uFillTx/>
              </a:rPr>
              <a:t>Frais d’étude</a:t>
            </a:r>
          </a:p>
          <a:p>
            <a:pPr marL="742950" marR="0" lvl="1" indent="-285750" defTabSz="914400" eaLnBrk="1" fontAlgn="auto" latinLnBrk="0" hangingPunct="1">
              <a:lnSpc>
                <a:spcPct val="100000"/>
              </a:lnSpc>
              <a:spcBef>
                <a:spcPts val="0"/>
              </a:spcBef>
              <a:spcAft>
                <a:spcPts val="0"/>
              </a:spcAft>
              <a:buClr>
                <a:srgbClr val="C30F0F"/>
              </a:buClr>
              <a:buSzPct val="70000"/>
              <a:buFont typeface="Wingdings" panose="05000000000000000000" pitchFamily="2" charset="2"/>
              <a:buChar char="§"/>
              <a:tabLst/>
              <a:defRPr/>
            </a:pPr>
            <a:r>
              <a:rPr kumimoji="0" lang="fr-FR" sz="1200" b="0" i="1" u="none" strike="noStrike" kern="0" cap="none" spc="0" normalizeH="0" baseline="0" noProof="0">
                <a:ln>
                  <a:noFill/>
                </a:ln>
                <a:solidFill>
                  <a:srgbClr val="000000"/>
                </a:solidFill>
                <a:effectLst/>
                <a:uLnTx/>
                <a:uFillTx/>
              </a:rPr>
              <a:t>Achats de services liés à l’optimisation des bâtiments</a:t>
            </a:r>
          </a:p>
          <a:p>
            <a:pPr marL="742950" marR="0" lvl="1" indent="-285750" defTabSz="914400" eaLnBrk="1" fontAlgn="auto" latinLnBrk="0" hangingPunct="1">
              <a:lnSpc>
                <a:spcPct val="100000"/>
              </a:lnSpc>
              <a:spcBef>
                <a:spcPts val="0"/>
              </a:spcBef>
              <a:spcAft>
                <a:spcPts val="0"/>
              </a:spcAft>
              <a:buClr>
                <a:srgbClr val="C30F0F"/>
              </a:buClr>
              <a:buSzPct val="70000"/>
              <a:buFont typeface="Wingdings" panose="05000000000000000000" pitchFamily="2" charset="2"/>
              <a:buChar char="§"/>
              <a:tabLst/>
              <a:defRPr/>
            </a:pPr>
            <a:r>
              <a:rPr kumimoji="0" lang="fr-FR" sz="1200" b="0" i="1" u="none" strike="noStrike" kern="0" cap="none" spc="0" normalizeH="0" baseline="0" noProof="0">
                <a:ln>
                  <a:noFill/>
                </a:ln>
                <a:solidFill>
                  <a:srgbClr val="000000"/>
                </a:solidFill>
                <a:effectLst/>
                <a:uLnTx/>
                <a:uFillTx/>
              </a:rPr>
              <a:t>Dépenses liées à des bureaux d’étude ou d’ingénierie</a:t>
            </a:r>
          </a:p>
          <a:p>
            <a:pPr marL="742950" marR="0" lvl="1" indent="-285750" defTabSz="914400" eaLnBrk="1" fontAlgn="auto" latinLnBrk="0" hangingPunct="1">
              <a:lnSpc>
                <a:spcPct val="100000"/>
              </a:lnSpc>
              <a:spcBef>
                <a:spcPts val="0"/>
              </a:spcBef>
              <a:spcAft>
                <a:spcPts val="600"/>
              </a:spcAft>
              <a:buClr>
                <a:srgbClr val="C30F0F"/>
              </a:buClr>
              <a:buSzPct val="70000"/>
              <a:buFont typeface="Wingdings" panose="05000000000000000000" pitchFamily="2" charset="2"/>
              <a:buChar char="§"/>
              <a:tabLst/>
              <a:defRPr/>
            </a:pPr>
            <a:r>
              <a:rPr kumimoji="0" lang="fr-FR" sz="1200" b="0" i="1" u="none" strike="noStrike" kern="0" cap="none" spc="0" normalizeH="0" baseline="0" noProof="0">
                <a:ln>
                  <a:noFill/>
                </a:ln>
                <a:solidFill>
                  <a:srgbClr val="000000"/>
                </a:solidFill>
                <a:effectLst/>
                <a:uLnTx/>
                <a:uFillTx/>
              </a:rPr>
              <a:t>Mise en œuvre de labels et de certifications</a:t>
            </a:r>
          </a:p>
          <a:p>
            <a:pPr marL="285750" marR="0" lvl="0" indent="-285750"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a:ln>
                  <a:noFill/>
                </a:ln>
                <a:solidFill>
                  <a:srgbClr val="000000"/>
                </a:solidFill>
                <a:effectLst/>
                <a:uLnTx/>
                <a:uFillTx/>
              </a:rPr>
              <a:t>Investissements matériels : </a:t>
            </a:r>
            <a:r>
              <a:rPr kumimoji="0" lang="fr-FR" sz="1200" b="0" i="1" u="none" strike="noStrike" kern="0" cap="none" spc="0" normalizeH="0" baseline="0" noProof="0">
                <a:ln>
                  <a:noFill/>
                </a:ln>
                <a:solidFill>
                  <a:srgbClr val="000000"/>
                </a:solidFill>
                <a:effectLst/>
                <a:uLnTx/>
                <a:uFillTx/>
              </a:rPr>
              <a:t>travaux de rénovation (isolation thermique des locaux, calorifugeage des réseaux de chaleur, dispositif de traitement de l’air avec double flux, double ou triple vitrages isolants dans les ateliers ou bureaux, dispositif de gestion automatisée de l’énergie, ...)</a:t>
            </a:r>
            <a:endParaRPr kumimoji="0" lang="fr-FR" sz="1200" b="1" i="1" u="none" strike="noStrike" kern="0" cap="none" spc="0" normalizeH="0" baseline="0" noProof="0">
              <a:ln>
                <a:noFill/>
              </a:ln>
              <a:solidFill>
                <a:srgbClr val="000000"/>
              </a:solidFill>
              <a:effectLst/>
              <a:uLnTx/>
              <a:uFillTx/>
            </a:endParaRPr>
          </a:p>
        </p:txBody>
      </p:sp>
      <p:sp>
        <p:nvSpPr>
          <p:cNvPr id="24" name="Rectangle 23">
            <a:extLst>
              <a:ext uri="{FF2B5EF4-FFF2-40B4-BE49-F238E27FC236}">
                <a16:creationId xmlns:a16="http://schemas.microsoft.com/office/drawing/2014/main" id="{9346B45C-610B-48B2-8871-FA77620EFEDE}"/>
              </a:ext>
            </a:extLst>
          </p:cNvPr>
          <p:cNvSpPr/>
          <p:nvPr/>
        </p:nvSpPr>
        <p:spPr>
          <a:xfrm>
            <a:off x="4356431" y="4718681"/>
            <a:ext cx="6846245" cy="1539074"/>
          </a:xfrm>
          <a:prstGeom prst="rect">
            <a:avLst/>
          </a:prstGeom>
          <a:solidFill>
            <a:srgbClr val="FFFFFF"/>
          </a:solidFill>
          <a:ln w="12700" cap="flat" cmpd="sng" algn="ctr">
            <a:solidFill>
              <a:srgbClr val="A5CC74"/>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dirty="0">
                <a:ln>
                  <a:noFill/>
                </a:ln>
                <a:solidFill>
                  <a:srgbClr val="C30F0F"/>
                </a:solidFill>
                <a:effectLst/>
                <a:uLnTx/>
                <a:uFillTx/>
              </a:rPr>
              <a:t>Eligibilité côté marché PRO</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rPr>
              <a:t>Bénéficiaires</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rPr>
              <a:t>Professionnels (artisans, commerçants, prof. lib., exploitants agricoles, SCI professionnelles – de toute forme juridique)</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rPr>
              <a:t>Petites Entreprises (CA &lt; 750 000 € ou &lt; 10 salariés)</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rPr>
              <a:t>Secteur d’activité</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highlight>
                  <a:srgbClr val="FFFF00"/>
                </a:highlight>
                <a:uLnTx/>
                <a:uFillTx/>
              </a:rPr>
              <a:t>Tout secteur d’activité</a:t>
            </a:r>
            <a:endParaRPr kumimoji="0" lang="fr-FR" sz="1400" b="0" i="0" u="none" strike="noStrike" kern="0" cap="none" spc="0" normalizeH="0" baseline="0" noProof="0" dirty="0">
              <a:ln>
                <a:noFill/>
              </a:ln>
              <a:solidFill>
                <a:srgbClr val="000000"/>
              </a:solidFill>
              <a:effectLst/>
              <a:highlight>
                <a:srgbClr val="FFFF00"/>
              </a:highlight>
              <a:uLnTx/>
              <a:uFillTx/>
            </a:endParaRPr>
          </a:p>
        </p:txBody>
      </p:sp>
      <p:sp>
        <p:nvSpPr>
          <p:cNvPr id="2" name="Rectangle 1">
            <a:extLst>
              <a:ext uri="{FF2B5EF4-FFF2-40B4-BE49-F238E27FC236}">
                <a16:creationId xmlns:a16="http://schemas.microsoft.com/office/drawing/2014/main" id="{AA427F7A-0790-421F-9974-BAFD4B0F4026}"/>
              </a:ext>
            </a:extLst>
          </p:cNvPr>
          <p:cNvSpPr/>
          <p:nvPr/>
        </p:nvSpPr>
        <p:spPr>
          <a:xfrm>
            <a:off x="6741268" y="5992238"/>
            <a:ext cx="3647872" cy="401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Sauf si décision de maintenir les exclusions/restrictions actuellement notifiées dans le schéma délégataire Pro</a:t>
            </a:r>
          </a:p>
        </p:txBody>
      </p:sp>
    </p:spTree>
    <p:extLst>
      <p:ext uri="{BB962C8B-B14F-4D97-AF65-F5344CB8AC3E}">
        <p14:creationId xmlns:p14="http://schemas.microsoft.com/office/powerpoint/2010/main" val="4287771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Objets </a:t>
            </a:r>
            <a:r>
              <a:rPr lang="fr-FR" sz="2400">
                <a:solidFill>
                  <a:srgbClr val="006600"/>
                </a:solidFill>
              </a:rPr>
              <a:t>verts</a:t>
            </a:r>
            <a:r>
              <a:rPr lang="fr-FR" sz="2400"/>
              <a:t> finançables avec nos Crédits Express Pros </a:t>
            </a:r>
            <a:r>
              <a:rPr lang="fr-FR" sz="2400">
                <a:solidFill>
                  <a:srgbClr val="006600"/>
                </a:solidFill>
              </a:rPr>
              <a:t>Verts </a:t>
            </a:r>
            <a:r>
              <a:rPr lang="fr-FR"/>
              <a:t>[2/4]</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5</a:t>
            </a:r>
          </a:p>
        </p:txBody>
      </p:sp>
      <p:sp>
        <p:nvSpPr>
          <p:cNvPr id="31" name="Rectangle 30">
            <a:extLst>
              <a:ext uri="{FF2B5EF4-FFF2-40B4-BE49-F238E27FC236}">
                <a16:creationId xmlns:a16="http://schemas.microsoft.com/office/drawing/2014/main" id="{34212A18-5AC1-4C30-BC89-4D7E0654750B}"/>
              </a:ext>
            </a:extLst>
          </p:cNvPr>
          <p:cNvSpPr/>
          <p:nvPr/>
        </p:nvSpPr>
        <p:spPr>
          <a:xfrm>
            <a:off x="7435448" y="3732180"/>
            <a:ext cx="1397201" cy="1247001"/>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32" name="Rectangle 31">
            <a:extLst>
              <a:ext uri="{FF2B5EF4-FFF2-40B4-BE49-F238E27FC236}">
                <a16:creationId xmlns:a16="http://schemas.microsoft.com/office/drawing/2014/main" id="{B6B23349-D1F6-4616-A4C9-5D4D2F9908EE}"/>
              </a:ext>
            </a:extLst>
          </p:cNvPr>
          <p:cNvSpPr/>
          <p:nvPr/>
        </p:nvSpPr>
        <p:spPr>
          <a:xfrm>
            <a:off x="6734449" y="3541343"/>
            <a:ext cx="1219200" cy="1247001"/>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33" name="Rectangle 32">
            <a:extLst>
              <a:ext uri="{FF2B5EF4-FFF2-40B4-BE49-F238E27FC236}">
                <a16:creationId xmlns:a16="http://schemas.microsoft.com/office/drawing/2014/main" id="{2039BADC-C01D-4D60-84BE-F5BC1036FB32}"/>
              </a:ext>
            </a:extLst>
          </p:cNvPr>
          <p:cNvSpPr/>
          <p:nvPr/>
        </p:nvSpPr>
        <p:spPr>
          <a:xfrm>
            <a:off x="4269343" y="4105936"/>
            <a:ext cx="7029743" cy="1888236"/>
          </a:xfrm>
          <a:prstGeom prst="rect">
            <a:avLst/>
          </a:prstGeom>
          <a:solidFill>
            <a:srgbClr val="FFFFFF"/>
          </a:solidFill>
          <a:ln w="12700" cap="flat" cmpd="sng" algn="ctr">
            <a:solidFill>
              <a:srgbClr val="A5CC74"/>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dirty="0">
                <a:ln>
                  <a:noFill/>
                </a:ln>
                <a:solidFill>
                  <a:srgbClr val="C30F0F"/>
                </a:solidFill>
                <a:effectLst/>
                <a:uLnTx/>
                <a:uFillTx/>
              </a:rPr>
              <a:t>Eligibilité côté marché PRO</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rPr>
              <a:t>Bénéficiaires</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rPr>
              <a:t>Professionnels (artisans, commerçants, prof. lib., exploitants agricoles, SCI professionnelles – de toute forme juridique)</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rPr>
              <a:t>Petites Entreprises (CA &lt; 750 000 € ou &lt; 10 salariés)</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endParaRPr kumimoji="0" lang="fr-FR" sz="1400" b="0" i="0" u="none" strike="noStrike" kern="0" cap="none" spc="0" normalizeH="0" baseline="0" noProof="0" dirty="0">
              <a:ln>
                <a:noFill/>
              </a:ln>
              <a:solidFill>
                <a:srgbClr val="000000"/>
              </a:solidFill>
              <a:effectLst/>
              <a:uLnTx/>
              <a:uFillTx/>
            </a:endParaRP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rPr>
              <a:t>Secteur d’activité</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highlight>
                  <a:srgbClr val="FFFF00"/>
                </a:highlight>
                <a:uLnTx/>
                <a:uFillTx/>
              </a:rPr>
              <a:t>Tout secteur d’activité</a:t>
            </a:r>
            <a:endParaRPr kumimoji="0" lang="fr-FR" sz="1400" b="0" i="0" u="none" strike="noStrike" kern="0" cap="none" spc="0" normalizeH="0" baseline="0" noProof="0" dirty="0">
              <a:ln>
                <a:noFill/>
              </a:ln>
              <a:solidFill>
                <a:srgbClr val="000000"/>
              </a:solidFill>
              <a:effectLst/>
              <a:highlight>
                <a:srgbClr val="FFFF00"/>
              </a:highlight>
              <a:uLnTx/>
              <a:uFillTx/>
            </a:endParaRPr>
          </a:p>
        </p:txBody>
      </p:sp>
      <p:sp>
        <p:nvSpPr>
          <p:cNvPr id="34" name="Rectangle : coins arrondis 33">
            <a:extLst>
              <a:ext uri="{FF2B5EF4-FFF2-40B4-BE49-F238E27FC236}">
                <a16:creationId xmlns:a16="http://schemas.microsoft.com/office/drawing/2014/main" id="{9C9BC562-05CB-4CF2-AF3C-BECDAC5DB2DD}"/>
              </a:ext>
            </a:extLst>
          </p:cNvPr>
          <p:cNvSpPr/>
          <p:nvPr/>
        </p:nvSpPr>
        <p:spPr>
          <a:xfrm>
            <a:off x="992338" y="2266965"/>
            <a:ext cx="2218763" cy="1465215"/>
          </a:xfrm>
          <a:prstGeom prst="roundRect">
            <a:avLst>
              <a:gd name="adj" fmla="val 10000"/>
            </a:avLst>
          </a:prstGeom>
          <a:blipFill>
            <a:blip r:embed="rId3" cstate="print">
              <a:extLst>
                <a:ext uri="{28A0092B-C50C-407E-A947-70E740481C1C}">
                  <a14:useLocalDpi xmlns:a14="http://schemas.microsoft.com/office/drawing/2010/main" val="0"/>
                </a:ext>
              </a:extLst>
            </a:blip>
            <a:srcRect/>
            <a:stretch>
              <a:fillRect t="-15000" b="-15000"/>
            </a:stretch>
          </a:blipFill>
          <a:ln w="12700" cap="flat" cmpd="sng" algn="ctr">
            <a:solidFill>
              <a:srgbClr val="FFFFFF">
                <a:hueOff val="0"/>
                <a:satOff val="0"/>
                <a:lumOff val="0"/>
                <a:alphaOff val="0"/>
              </a:srgbClr>
            </a:solidFill>
            <a:prstDash val="solid"/>
            <a:miter lim="800000"/>
          </a:ln>
          <a:effectLst/>
        </p:spPr>
      </p:sp>
      <p:grpSp>
        <p:nvGrpSpPr>
          <p:cNvPr id="35" name="Groupe 34">
            <a:extLst>
              <a:ext uri="{FF2B5EF4-FFF2-40B4-BE49-F238E27FC236}">
                <a16:creationId xmlns:a16="http://schemas.microsoft.com/office/drawing/2014/main" id="{C72A8478-624F-44E9-91A7-91377DB2FF30}"/>
              </a:ext>
            </a:extLst>
          </p:cNvPr>
          <p:cNvGrpSpPr/>
          <p:nvPr/>
        </p:nvGrpSpPr>
        <p:grpSpPr>
          <a:xfrm>
            <a:off x="980158" y="3807747"/>
            <a:ext cx="2218763" cy="2442025"/>
            <a:chOff x="2633083" y="1998021"/>
            <a:chExt cx="2218763" cy="2442025"/>
          </a:xfrm>
        </p:grpSpPr>
        <p:sp>
          <p:nvSpPr>
            <p:cNvPr id="36" name="Rectangle : avec coins arrondis en haut 35">
              <a:extLst>
                <a:ext uri="{FF2B5EF4-FFF2-40B4-BE49-F238E27FC236}">
                  <a16:creationId xmlns:a16="http://schemas.microsoft.com/office/drawing/2014/main" id="{CD00FEF4-D1BA-443A-BE2D-1B11799432FA}"/>
                </a:ext>
              </a:extLst>
            </p:cNvPr>
            <p:cNvSpPr/>
            <p:nvPr/>
          </p:nvSpPr>
          <p:spPr>
            <a:xfrm rot="10800000">
              <a:off x="2633083" y="1998021"/>
              <a:ext cx="2218763" cy="2442025"/>
            </a:xfrm>
            <a:prstGeom prst="round2SameRect">
              <a:avLst>
                <a:gd name="adj1" fmla="val 10500"/>
                <a:gd name="adj2" fmla="val 0"/>
              </a:avLst>
            </a:prstGeom>
            <a:solidFill>
              <a:srgbClr val="00B050"/>
            </a:solidFill>
            <a:ln w="12700" cap="flat" cmpd="sng" algn="ctr">
              <a:solidFill>
                <a:srgbClr val="FFFFFF">
                  <a:hueOff val="0"/>
                  <a:satOff val="0"/>
                  <a:lumOff val="0"/>
                  <a:alphaOff val="0"/>
                </a:srgbClr>
              </a:solidFill>
              <a:prstDash val="solid"/>
              <a:miter lim="800000"/>
            </a:ln>
            <a:effectLst/>
          </p:spPr>
        </p:sp>
        <p:sp>
          <p:nvSpPr>
            <p:cNvPr id="37" name="Rectangle : avec coins arrondis en haut 5">
              <a:extLst>
                <a:ext uri="{FF2B5EF4-FFF2-40B4-BE49-F238E27FC236}">
                  <a16:creationId xmlns:a16="http://schemas.microsoft.com/office/drawing/2014/main" id="{274AC95A-92DF-46F0-A4C4-6594993BAF15}"/>
                </a:ext>
              </a:extLst>
            </p:cNvPr>
            <p:cNvSpPr txBox="1"/>
            <p:nvPr/>
          </p:nvSpPr>
          <p:spPr>
            <a:xfrm rot="21600000">
              <a:off x="2701318" y="1998021"/>
              <a:ext cx="2082293" cy="2373790"/>
            </a:xfrm>
            <a:prstGeom prst="rect">
              <a:avLst/>
            </a:prstGeom>
            <a:noFill/>
            <a:ln>
              <a:noFill/>
            </a:ln>
            <a:effectLst/>
          </p:spPr>
          <p:txBody>
            <a:bodyPr spcFirstLastPara="0" vert="horz" wrap="square" lIns="113792" tIns="113792" rIns="113792" bIns="113792" numCol="1" spcCol="1270" anchor="t"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sz="1600" b="1" i="0" u="none" strike="noStrike" kern="0" cap="none" spc="0" normalizeH="0" baseline="0" noProof="0">
                  <a:ln>
                    <a:noFill/>
                  </a:ln>
                  <a:solidFill>
                    <a:srgbClr val="FFFFFF"/>
                  </a:solidFill>
                  <a:effectLst/>
                  <a:uLnTx/>
                  <a:uFillTx/>
                  <a:latin typeface="Arial Narrow"/>
                  <a:ea typeface="+mn-ea"/>
                  <a:cs typeface="+mn-cs"/>
                </a:rPr>
                <a:t>Prêt Energies Renouvelables</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sz="1600" b="0" i="0" u="none" strike="noStrike" kern="0" cap="none" spc="0" normalizeH="0" baseline="0" noProof="0">
                  <a:ln>
                    <a:noFill/>
                  </a:ln>
                  <a:solidFill>
                    <a:srgbClr val="FFFFFF"/>
                  </a:solidFill>
                  <a:effectLst/>
                  <a:uLnTx/>
                  <a:uFillTx/>
                  <a:latin typeface="Arial Narrow"/>
                  <a:ea typeface="+mn-ea"/>
                  <a:cs typeface="+mn-cs"/>
                </a:rPr>
                <a:t>Financer l’investissement dans les énergies renouvelables liées au bâtiment</a:t>
              </a:r>
            </a:p>
          </p:txBody>
        </p:sp>
      </p:grpSp>
      <p:sp>
        <p:nvSpPr>
          <p:cNvPr id="38" name="ZoneTexte 37">
            <a:extLst>
              <a:ext uri="{FF2B5EF4-FFF2-40B4-BE49-F238E27FC236}">
                <a16:creationId xmlns:a16="http://schemas.microsoft.com/office/drawing/2014/main" id="{AB5DACA1-6362-4B46-A45C-6DFA710803B7}"/>
              </a:ext>
            </a:extLst>
          </p:cNvPr>
          <p:cNvSpPr txBox="1"/>
          <p:nvPr/>
        </p:nvSpPr>
        <p:spPr>
          <a:xfrm>
            <a:off x="283756" y="1346440"/>
            <a:ext cx="3865232" cy="1323439"/>
          </a:xfrm>
          <a:prstGeom prst="rect">
            <a:avLst/>
          </a:prstGeom>
          <a:noFill/>
        </p:spPr>
        <p:txBody>
          <a:bodyPr wrap="square" rtlCol="0">
            <a:spAutoFit/>
          </a:bodyPr>
          <a:lstStyle/>
          <a:p>
            <a:pPr marL="0" lvl="2" algn="ctr"/>
            <a:r>
              <a:rPr lang="fr-FR" sz="2000" b="1" cap="all">
                <a:solidFill>
                  <a:srgbClr val="00B050"/>
                </a:solidFill>
                <a:latin typeface="Arial Black" panose="020B0A04020102020204" pitchFamily="34" charset="0"/>
              </a:rPr>
              <a:t>Le Crédit express pro </a:t>
            </a:r>
          </a:p>
          <a:p>
            <a:pPr marL="0" lvl="2" algn="ctr"/>
            <a:r>
              <a:rPr lang="fr-FR" sz="2000" b="1" cap="all">
                <a:solidFill>
                  <a:srgbClr val="00B050"/>
                </a:solidFill>
                <a:latin typeface="Arial Black" panose="020B0A04020102020204" pitchFamily="34" charset="0"/>
              </a:rPr>
              <a:t>« Energies Renouvelables »</a:t>
            </a:r>
          </a:p>
          <a:p>
            <a:pPr lvl="2" algn="ctr"/>
            <a:endParaRPr lang="fr-FR" sz="2000">
              <a:solidFill>
                <a:srgbClr val="000000"/>
              </a:solidFill>
              <a:latin typeface="Arial Narrow"/>
            </a:endParaRPr>
          </a:p>
        </p:txBody>
      </p:sp>
      <p:sp>
        <p:nvSpPr>
          <p:cNvPr id="39" name="Rectangle 38">
            <a:extLst>
              <a:ext uri="{FF2B5EF4-FFF2-40B4-BE49-F238E27FC236}">
                <a16:creationId xmlns:a16="http://schemas.microsoft.com/office/drawing/2014/main" id="{25FCBDE9-E82F-4377-AA52-1AE146C71DFD}"/>
              </a:ext>
            </a:extLst>
          </p:cNvPr>
          <p:cNvSpPr/>
          <p:nvPr/>
        </p:nvSpPr>
        <p:spPr>
          <a:xfrm>
            <a:off x="4126231" y="1677124"/>
            <a:ext cx="7654836" cy="2156356"/>
          </a:xfrm>
          <a:custGeom>
            <a:avLst/>
            <a:gdLst>
              <a:gd name="connsiteX0" fmla="*/ 0 w 7654836"/>
              <a:gd name="connsiteY0" fmla="*/ 0 h 2156356"/>
              <a:gd name="connsiteX1" fmla="*/ 7654836 w 7654836"/>
              <a:gd name="connsiteY1" fmla="*/ 0 h 2156356"/>
              <a:gd name="connsiteX2" fmla="*/ 7654836 w 7654836"/>
              <a:gd name="connsiteY2" fmla="*/ 2156356 h 2156356"/>
              <a:gd name="connsiteX3" fmla="*/ 0 w 7654836"/>
              <a:gd name="connsiteY3" fmla="*/ 2156356 h 2156356"/>
              <a:gd name="connsiteX4" fmla="*/ 0 w 7654836"/>
              <a:gd name="connsiteY4" fmla="*/ 0 h 2156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4836" h="2156356" fill="none" extrusionOk="0">
                <a:moveTo>
                  <a:pt x="0" y="0"/>
                </a:moveTo>
                <a:cubicBezTo>
                  <a:pt x="3492147" y="98267"/>
                  <a:pt x="5388156" y="113279"/>
                  <a:pt x="7654836" y="0"/>
                </a:cubicBezTo>
                <a:cubicBezTo>
                  <a:pt x="7744356" y="559379"/>
                  <a:pt x="7736897" y="1219655"/>
                  <a:pt x="7654836" y="2156356"/>
                </a:cubicBezTo>
                <a:cubicBezTo>
                  <a:pt x="5893478" y="2298422"/>
                  <a:pt x="2265820" y="2061269"/>
                  <a:pt x="0" y="2156356"/>
                </a:cubicBezTo>
                <a:cubicBezTo>
                  <a:pt x="34316" y="1454773"/>
                  <a:pt x="143039" y="348875"/>
                  <a:pt x="0" y="0"/>
                </a:cubicBezTo>
                <a:close/>
              </a:path>
              <a:path w="7654836" h="2156356" stroke="0" extrusionOk="0">
                <a:moveTo>
                  <a:pt x="0" y="0"/>
                </a:moveTo>
                <a:cubicBezTo>
                  <a:pt x="2652386" y="109306"/>
                  <a:pt x="6779007" y="70022"/>
                  <a:pt x="7654836" y="0"/>
                </a:cubicBezTo>
                <a:cubicBezTo>
                  <a:pt x="7681985" y="1022946"/>
                  <a:pt x="7651411" y="1553479"/>
                  <a:pt x="7654836" y="2156356"/>
                </a:cubicBezTo>
                <a:cubicBezTo>
                  <a:pt x="6181018" y="2181716"/>
                  <a:pt x="2389549" y="2098102"/>
                  <a:pt x="0" y="2156356"/>
                </a:cubicBezTo>
                <a:cubicBezTo>
                  <a:pt x="115972" y="1661632"/>
                  <a:pt x="-6242" y="509344"/>
                  <a:pt x="0" y="0"/>
                </a:cubicBezTo>
                <a:close/>
              </a:path>
            </a:pathLst>
          </a:custGeom>
          <a:solidFill>
            <a:srgbClr val="FFFFFF"/>
          </a:solidFill>
          <a:ln w="12700" cap="flat" cmpd="sng" algn="ctr">
            <a:solidFill>
              <a:srgbClr val="A5CC74"/>
            </a:solidFill>
            <a:prstDash val="solid"/>
            <a:miter lim="800000"/>
            <a:extLst>
              <a:ext uri="{C807C97D-BFC1-408E-A445-0C87EB9F89A2}">
                <ask:lineSketchStyleProps xmlns:ask="http://schemas.microsoft.com/office/drawing/2018/sketchyshapes" sd="3978248048">
                  <a:prstGeom prst="rect">
                    <a:avLst/>
                  </a:prstGeom>
                  <ask:type>
                    <ask:lineSketchCurved/>
                  </ask:type>
                </ask:lineSketchStyleProps>
              </a:ext>
            </a:extLst>
          </a:ln>
          <a:effectLst/>
        </p:spPr>
        <p:txBody>
          <a:bodyPr lIns="108000" tIns="108000"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a:ln>
                  <a:noFill/>
                </a:ln>
                <a:solidFill>
                  <a:srgbClr val="C30F0F"/>
                </a:solidFill>
                <a:effectLst/>
                <a:uLnTx/>
                <a:uFillTx/>
              </a:rPr>
              <a:t>Types de dépenses financées par le prêt</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a:ln>
                  <a:noFill/>
                </a:ln>
                <a:solidFill>
                  <a:srgbClr val="000000"/>
                </a:solidFill>
                <a:effectLst/>
                <a:uLnTx/>
                <a:uFillTx/>
              </a:rPr>
              <a:t>Investissements et dépenses immatérielles :</a:t>
            </a:r>
          </a:p>
          <a:p>
            <a:pPr marL="625475" marR="0" lvl="1" indent="-16827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a:ln>
                  <a:noFill/>
                </a:ln>
                <a:solidFill>
                  <a:srgbClr val="000000"/>
                </a:solidFill>
                <a:effectLst/>
                <a:uLnTx/>
                <a:uFillTx/>
              </a:rPr>
              <a:t>Frais d’étude</a:t>
            </a:r>
          </a:p>
          <a:p>
            <a:pPr marL="625475" marR="0" lvl="1" indent="-16827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a:ln>
                  <a:noFill/>
                </a:ln>
                <a:solidFill>
                  <a:srgbClr val="000000"/>
                </a:solidFill>
                <a:effectLst/>
                <a:uLnTx/>
                <a:uFillTx/>
              </a:rPr>
              <a:t>Achats de services liés à l’optimisation des bâtiments</a:t>
            </a:r>
          </a:p>
          <a:p>
            <a:pPr marL="625475" marR="0" lvl="1" indent="-16827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a:ln>
                  <a:noFill/>
                </a:ln>
                <a:solidFill>
                  <a:srgbClr val="000000"/>
                </a:solidFill>
                <a:effectLst/>
                <a:uLnTx/>
                <a:uFillTx/>
              </a:rPr>
              <a:t>Dépenses liées à des bureaux d’étude ou d’ingénierie</a:t>
            </a:r>
          </a:p>
          <a:p>
            <a:pPr marL="625475" marR="0" lvl="1" indent="-168275" defTabSz="914400" eaLnBrk="1" fontAlgn="auto" latinLnBrk="0" hangingPunct="1">
              <a:lnSpc>
                <a:spcPct val="100000"/>
              </a:lnSpc>
              <a:spcBef>
                <a:spcPts val="0"/>
              </a:spcBef>
              <a:spcAft>
                <a:spcPts val="60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a:ln>
                  <a:noFill/>
                </a:ln>
                <a:solidFill>
                  <a:srgbClr val="000000"/>
                </a:solidFill>
                <a:effectLst/>
                <a:uLnTx/>
                <a:uFillTx/>
              </a:rPr>
              <a:t>Mise en œuvre de labels et de certifications</a:t>
            </a:r>
          </a:p>
          <a:p>
            <a:pPr marL="174625" marR="0" lvl="0" indent="-174625"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a:ln>
                  <a:noFill/>
                </a:ln>
                <a:solidFill>
                  <a:srgbClr val="000000"/>
                </a:solidFill>
                <a:effectLst/>
                <a:uLnTx/>
                <a:uFillTx/>
              </a:rPr>
              <a:t>Investissements matériels : </a:t>
            </a:r>
            <a:r>
              <a:rPr kumimoji="0" lang="fr-FR" sz="1200" b="0" i="1" u="none" strike="noStrike" kern="0" cap="none" spc="0" normalizeH="0" baseline="0" noProof="0">
                <a:ln>
                  <a:noFill/>
                </a:ln>
                <a:solidFill>
                  <a:srgbClr val="000000"/>
                </a:solidFill>
                <a:effectLst/>
                <a:uLnTx/>
                <a:uFillTx/>
              </a:rPr>
              <a:t>installation d’unité(s) d’énergies renouvelables liée(s) au bâtiment(s) (chaudière à bois, solaire thermique ou photovoltaïque, mat éolien, remplacement d’une chaudière fioul par une pompe à chaleur, ...)</a:t>
            </a:r>
            <a:endParaRPr kumimoji="0" lang="fr-FR" sz="1200" b="1" i="1" u="none" strike="noStrike" kern="0" cap="none" spc="0" normalizeH="0" baseline="0" noProof="0">
              <a:ln>
                <a:noFill/>
              </a:ln>
              <a:solidFill>
                <a:srgbClr val="000000"/>
              </a:solidFill>
              <a:effectLst/>
              <a:uLnTx/>
              <a:uFillTx/>
            </a:endParaRPr>
          </a:p>
        </p:txBody>
      </p:sp>
      <p:sp>
        <p:nvSpPr>
          <p:cNvPr id="13" name="Rectangle 12">
            <a:extLst>
              <a:ext uri="{FF2B5EF4-FFF2-40B4-BE49-F238E27FC236}">
                <a16:creationId xmlns:a16="http://schemas.microsoft.com/office/drawing/2014/main" id="{ED7FE461-2BAC-4240-8C0C-A9F54C832C3E}"/>
              </a:ext>
            </a:extLst>
          </p:cNvPr>
          <p:cNvSpPr/>
          <p:nvPr/>
        </p:nvSpPr>
        <p:spPr>
          <a:xfrm>
            <a:off x="6643992" y="5697699"/>
            <a:ext cx="3647872" cy="401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Sauf si décision de maintenir les exclusions/restrictions actuellement notifiées dans le schéma délégataire Pro</a:t>
            </a:r>
          </a:p>
        </p:txBody>
      </p:sp>
    </p:spTree>
    <p:extLst>
      <p:ext uri="{BB962C8B-B14F-4D97-AF65-F5344CB8AC3E}">
        <p14:creationId xmlns:p14="http://schemas.microsoft.com/office/powerpoint/2010/main" val="1592653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Objets </a:t>
            </a:r>
            <a:r>
              <a:rPr lang="fr-FR" sz="2400">
                <a:solidFill>
                  <a:srgbClr val="006600"/>
                </a:solidFill>
              </a:rPr>
              <a:t>verts</a:t>
            </a:r>
            <a:r>
              <a:rPr lang="fr-FR" sz="2400"/>
              <a:t> finançables avec nos Crédits Express Pros </a:t>
            </a:r>
            <a:r>
              <a:rPr lang="fr-FR" sz="2400">
                <a:solidFill>
                  <a:srgbClr val="006600"/>
                </a:solidFill>
              </a:rPr>
              <a:t>Verts </a:t>
            </a:r>
            <a:r>
              <a:rPr lang="fr-FR"/>
              <a:t>[3/4]</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5</a:t>
            </a:r>
          </a:p>
        </p:txBody>
      </p:sp>
      <p:sp>
        <p:nvSpPr>
          <p:cNvPr id="25" name="Rectangle 24">
            <a:extLst>
              <a:ext uri="{FF2B5EF4-FFF2-40B4-BE49-F238E27FC236}">
                <a16:creationId xmlns:a16="http://schemas.microsoft.com/office/drawing/2014/main" id="{6D039E50-2E1F-4376-9323-E424C79C85F8}"/>
              </a:ext>
            </a:extLst>
          </p:cNvPr>
          <p:cNvSpPr/>
          <p:nvPr/>
        </p:nvSpPr>
        <p:spPr>
          <a:xfrm>
            <a:off x="7348366" y="3662515"/>
            <a:ext cx="1397201" cy="1247001"/>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26" name="Rectangle 25">
            <a:extLst>
              <a:ext uri="{FF2B5EF4-FFF2-40B4-BE49-F238E27FC236}">
                <a16:creationId xmlns:a16="http://schemas.microsoft.com/office/drawing/2014/main" id="{C47A7797-5AE9-43CB-96C2-C4D68B2F1E16}"/>
              </a:ext>
            </a:extLst>
          </p:cNvPr>
          <p:cNvSpPr/>
          <p:nvPr/>
        </p:nvSpPr>
        <p:spPr>
          <a:xfrm>
            <a:off x="6647367" y="3471678"/>
            <a:ext cx="1219200" cy="1247001"/>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27" name="ZoneTexte 26">
            <a:extLst>
              <a:ext uri="{FF2B5EF4-FFF2-40B4-BE49-F238E27FC236}">
                <a16:creationId xmlns:a16="http://schemas.microsoft.com/office/drawing/2014/main" id="{91D90D36-8AAE-4B17-8771-408E60DD0E52}"/>
              </a:ext>
            </a:extLst>
          </p:cNvPr>
          <p:cNvSpPr txBox="1"/>
          <p:nvPr/>
        </p:nvSpPr>
        <p:spPr>
          <a:xfrm>
            <a:off x="113217" y="1281703"/>
            <a:ext cx="3755496" cy="1015663"/>
          </a:xfrm>
          <a:prstGeom prst="rect">
            <a:avLst/>
          </a:prstGeom>
          <a:noFill/>
        </p:spPr>
        <p:txBody>
          <a:bodyPr wrap="square" rtlCol="0">
            <a:spAutoFit/>
          </a:bodyPr>
          <a:lstStyle/>
          <a:p>
            <a:pPr marL="0" lvl="2" algn="ctr"/>
            <a:r>
              <a:rPr lang="fr-FR" sz="2000" b="1" cap="all">
                <a:solidFill>
                  <a:srgbClr val="00B050"/>
                </a:solidFill>
                <a:latin typeface="Arial Black" panose="020B0A04020102020204" pitchFamily="34" charset="0"/>
              </a:rPr>
              <a:t>Le Crédit express pro </a:t>
            </a:r>
          </a:p>
          <a:p>
            <a:pPr marL="0" lvl="2" algn="ctr"/>
            <a:r>
              <a:rPr lang="fr-FR" sz="2000" b="1" cap="all">
                <a:solidFill>
                  <a:srgbClr val="00B050"/>
                </a:solidFill>
                <a:latin typeface="Arial Black" panose="020B0A04020102020204" pitchFamily="34" charset="0"/>
              </a:rPr>
              <a:t>« Mobilité verte »</a:t>
            </a:r>
          </a:p>
          <a:p>
            <a:pPr lvl="2" algn="ctr"/>
            <a:endParaRPr lang="fr-FR" sz="2000">
              <a:solidFill>
                <a:srgbClr val="000000"/>
              </a:solidFill>
              <a:latin typeface="Arial Narrow"/>
            </a:endParaRPr>
          </a:p>
        </p:txBody>
      </p:sp>
      <p:sp>
        <p:nvSpPr>
          <p:cNvPr id="28" name="Rectangle : coins arrondis 27">
            <a:extLst>
              <a:ext uri="{FF2B5EF4-FFF2-40B4-BE49-F238E27FC236}">
                <a16:creationId xmlns:a16="http://schemas.microsoft.com/office/drawing/2014/main" id="{B7AC08D6-330A-4344-B7D9-9B7271215BF2}"/>
              </a:ext>
            </a:extLst>
          </p:cNvPr>
          <p:cNvSpPr/>
          <p:nvPr/>
        </p:nvSpPr>
        <p:spPr>
          <a:xfrm>
            <a:off x="1083164" y="1898772"/>
            <a:ext cx="2218763" cy="1663384"/>
          </a:xfrm>
          <a:prstGeom prst="roundRect">
            <a:avLst>
              <a:gd name="adj" fmla="val 10000"/>
            </a:avLst>
          </a:prstGeom>
          <a:blipFill>
            <a:blip r:embed="rId3">
              <a:extLst>
                <a:ext uri="{28A0092B-C50C-407E-A947-70E740481C1C}">
                  <a14:useLocalDpi xmlns:a14="http://schemas.microsoft.com/office/drawing/2010/main" val="0"/>
                </a:ext>
              </a:extLst>
            </a:blip>
            <a:srcRect/>
            <a:stretch>
              <a:fillRect l="-3000" r="-3000"/>
            </a:stretch>
          </a:blipFill>
          <a:ln w="12700" cap="flat" cmpd="sng" algn="ctr">
            <a:solidFill>
              <a:srgbClr val="FFFFFF">
                <a:hueOff val="0"/>
                <a:satOff val="0"/>
                <a:lumOff val="0"/>
                <a:alphaOff val="0"/>
              </a:srgbClr>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hueOff val="0"/>
                  <a:satOff val="0"/>
                  <a:lumOff val="0"/>
                  <a:alphaOff val="0"/>
                </a:prstClr>
              </a:solidFill>
              <a:effectLst/>
              <a:uLnTx/>
              <a:uFillTx/>
              <a:latin typeface="Arial Narrow"/>
              <a:ea typeface="+mn-ea"/>
              <a:cs typeface="+mn-cs"/>
            </a:endParaRPr>
          </a:p>
        </p:txBody>
      </p:sp>
      <p:grpSp>
        <p:nvGrpSpPr>
          <p:cNvPr id="29" name="Groupe 28">
            <a:extLst>
              <a:ext uri="{FF2B5EF4-FFF2-40B4-BE49-F238E27FC236}">
                <a16:creationId xmlns:a16="http://schemas.microsoft.com/office/drawing/2014/main" id="{C81B2FCB-F1ED-4EE9-B67E-B8CB50F2B150}"/>
              </a:ext>
            </a:extLst>
          </p:cNvPr>
          <p:cNvGrpSpPr/>
          <p:nvPr/>
        </p:nvGrpSpPr>
        <p:grpSpPr>
          <a:xfrm>
            <a:off x="1083165" y="3738082"/>
            <a:ext cx="2218763" cy="2442025"/>
            <a:chOff x="5188744" y="1998021"/>
            <a:chExt cx="2218763" cy="2442025"/>
          </a:xfrm>
        </p:grpSpPr>
        <p:sp>
          <p:nvSpPr>
            <p:cNvPr id="30" name="Rectangle : avec coins arrondis en haut 29">
              <a:extLst>
                <a:ext uri="{FF2B5EF4-FFF2-40B4-BE49-F238E27FC236}">
                  <a16:creationId xmlns:a16="http://schemas.microsoft.com/office/drawing/2014/main" id="{D60CCF0F-B5F4-4ADD-9B14-484E4EA4955F}"/>
                </a:ext>
              </a:extLst>
            </p:cNvPr>
            <p:cNvSpPr/>
            <p:nvPr/>
          </p:nvSpPr>
          <p:spPr>
            <a:xfrm rot="10800000">
              <a:off x="5188744" y="1998021"/>
              <a:ext cx="2218763" cy="2442025"/>
            </a:xfrm>
            <a:prstGeom prst="round2SameRect">
              <a:avLst>
                <a:gd name="adj1" fmla="val 10500"/>
                <a:gd name="adj2" fmla="val 0"/>
              </a:avLst>
            </a:prstGeom>
            <a:solidFill>
              <a:srgbClr val="47D12C"/>
            </a:solidFill>
            <a:ln w="12700" cap="flat" cmpd="sng" algn="ctr">
              <a:solidFill>
                <a:srgbClr val="FFFFFF">
                  <a:hueOff val="0"/>
                  <a:satOff val="0"/>
                  <a:lumOff val="0"/>
                  <a:alphaOff val="0"/>
                </a:srgbClr>
              </a:solidFill>
              <a:prstDash val="solid"/>
              <a:miter lim="800000"/>
            </a:ln>
            <a:effectLst/>
          </p:spPr>
        </p:sp>
        <p:sp>
          <p:nvSpPr>
            <p:cNvPr id="40" name="Rectangle : avec coins arrondis en haut 5">
              <a:extLst>
                <a:ext uri="{FF2B5EF4-FFF2-40B4-BE49-F238E27FC236}">
                  <a16:creationId xmlns:a16="http://schemas.microsoft.com/office/drawing/2014/main" id="{BECAE4A4-3C56-4660-8163-3F6FEBFC1856}"/>
                </a:ext>
              </a:extLst>
            </p:cNvPr>
            <p:cNvSpPr txBox="1"/>
            <p:nvPr/>
          </p:nvSpPr>
          <p:spPr>
            <a:xfrm rot="21600000">
              <a:off x="5256979" y="1998021"/>
              <a:ext cx="2082293" cy="2373790"/>
            </a:xfrm>
            <a:prstGeom prst="rect">
              <a:avLst/>
            </a:prstGeom>
            <a:noFill/>
            <a:ln>
              <a:noFill/>
            </a:ln>
            <a:effectLst/>
          </p:spPr>
          <p:txBody>
            <a:bodyPr spcFirstLastPara="0" vert="horz" wrap="square" lIns="113792" tIns="113792" rIns="113792" bIns="113792" numCol="1" spcCol="1270" anchor="t"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sz="1600" b="1" i="0" u="none" strike="noStrike" kern="0" cap="none" spc="0" normalizeH="0" baseline="0" noProof="0">
                  <a:ln>
                    <a:noFill/>
                  </a:ln>
                  <a:solidFill>
                    <a:srgbClr val="FFFFFF"/>
                  </a:solidFill>
                  <a:effectLst/>
                  <a:uLnTx/>
                  <a:uFillTx/>
                  <a:latin typeface="Arial Narrow"/>
                  <a:ea typeface="+mn-ea"/>
                  <a:cs typeface="+mn-cs"/>
                </a:rPr>
                <a:t>Prêt Mobilité Verte</a:t>
              </a:r>
              <a:endParaRPr kumimoji="0" lang="fr-FR" sz="1600" b="0" i="0" u="none" strike="noStrike" kern="0" cap="none" spc="0" normalizeH="0" baseline="0" noProof="0">
                <a:ln>
                  <a:noFill/>
                </a:ln>
                <a:solidFill>
                  <a:srgbClr val="FFFFFF"/>
                </a:solidFill>
                <a:effectLst/>
                <a:uLnTx/>
                <a:uFillTx/>
                <a:latin typeface="Arial Narrow"/>
                <a:ea typeface="+mn-ea"/>
                <a:cs typeface="+mn-cs"/>
              </a:endParaRP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sz="1600" b="0" i="0" u="none" strike="noStrike" kern="0" cap="none" spc="0" normalizeH="0" baseline="0" noProof="0">
                  <a:ln>
                    <a:noFill/>
                  </a:ln>
                  <a:solidFill>
                    <a:srgbClr val="FFFFFF"/>
                  </a:solidFill>
                  <a:effectLst/>
                  <a:uLnTx/>
                  <a:uFillTx/>
                  <a:latin typeface="Arial Narrow"/>
                  <a:ea typeface="+mn-ea"/>
                  <a:cs typeface="+mn-cs"/>
                </a:rPr>
                <a:t>Financer un véhicule ou une flotte de véhicules tourisme et/ou utilitaire propre et sa/leurs borne(s) de rechargement</a:t>
              </a:r>
            </a:p>
          </p:txBody>
        </p:sp>
      </p:grpSp>
      <p:sp>
        <p:nvSpPr>
          <p:cNvPr id="41" name="Rectangle 40">
            <a:extLst>
              <a:ext uri="{FF2B5EF4-FFF2-40B4-BE49-F238E27FC236}">
                <a16:creationId xmlns:a16="http://schemas.microsoft.com/office/drawing/2014/main" id="{48232D27-6561-47AB-99AB-74C3118DAD0D}"/>
              </a:ext>
            </a:extLst>
          </p:cNvPr>
          <p:cNvSpPr/>
          <p:nvPr/>
        </p:nvSpPr>
        <p:spPr>
          <a:xfrm>
            <a:off x="3799763" y="1315889"/>
            <a:ext cx="3249386" cy="4400389"/>
          </a:xfrm>
          <a:custGeom>
            <a:avLst/>
            <a:gdLst>
              <a:gd name="connsiteX0" fmla="*/ 0 w 3249386"/>
              <a:gd name="connsiteY0" fmla="*/ 0 h 4400389"/>
              <a:gd name="connsiteX1" fmla="*/ 3249386 w 3249386"/>
              <a:gd name="connsiteY1" fmla="*/ 0 h 4400389"/>
              <a:gd name="connsiteX2" fmla="*/ 3249386 w 3249386"/>
              <a:gd name="connsiteY2" fmla="*/ 4400389 h 4400389"/>
              <a:gd name="connsiteX3" fmla="*/ 0 w 3249386"/>
              <a:gd name="connsiteY3" fmla="*/ 4400389 h 4400389"/>
              <a:gd name="connsiteX4" fmla="*/ 0 w 3249386"/>
              <a:gd name="connsiteY4" fmla="*/ 0 h 4400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9386" h="4400389" fill="none" extrusionOk="0">
                <a:moveTo>
                  <a:pt x="0" y="0"/>
                </a:moveTo>
                <a:cubicBezTo>
                  <a:pt x="434511" y="98267"/>
                  <a:pt x="1859909" y="113279"/>
                  <a:pt x="3249386" y="0"/>
                </a:cubicBezTo>
                <a:cubicBezTo>
                  <a:pt x="3338906" y="605548"/>
                  <a:pt x="3331447" y="3055839"/>
                  <a:pt x="3249386" y="4400389"/>
                </a:cubicBezTo>
                <a:cubicBezTo>
                  <a:pt x="2494888" y="4542455"/>
                  <a:pt x="571559" y="4305302"/>
                  <a:pt x="0" y="4400389"/>
                </a:cubicBezTo>
                <a:cubicBezTo>
                  <a:pt x="34316" y="3665383"/>
                  <a:pt x="143039" y="1801283"/>
                  <a:pt x="0" y="0"/>
                </a:cubicBezTo>
                <a:close/>
              </a:path>
              <a:path w="3249386" h="4400389" stroke="0" extrusionOk="0">
                <a:moveTo>
                  <a:pt x="0" y="0"/>
                </a:moveTo>
                <a:cubicBezTo>
                  <a:pt x="1496530" y="109306"/>
                  <a:pt x="1885901" y="70022"/>
                  <a:pt x="3249386" y="0"/>
                </a:cubicBezTo>
                <a:cubicBezTo>
                  <a:pt x="3276535" y="1421549"/>
                  <a:pt x="3245961" y="3442689"/>
                  <a:pt x="3249386" y="4400389"/>
                </a:cubicBezTo>
                <a:cubicBezTo>
                  <a:pt x="2252484" y="4425749"/>
                  <a:pt x="735284" y="4342135"/>
                  <a:pt x="0" y="4400389"/>
                </a:cubicBezTo>
                <a:cubicBezTo>
                  <a:pt x="115972" y="3041014"/>
                  <a:pt x="-6242" y="692292"/>
                  <a:pt x="0" y="0"/>
                </a:cubicBezTo>
                <a:close/>
              </a:path>
            </a:pathLst>
          </a:custGeom>
          <a:solidFill>
            <a:srgbClr val="FFFFFF"/>
          </a:solidFill>
          <a:ln w="12700" cap="flat" cmpd="sng" algn="ctr">
            <a:solidFill>
              <a:srgbClr val="A5CC74"/>
            </a:solidFill>
            <a:prstDash val="solid"/>
            <a:miter lim="800000"/>
            <a:extLst>
              <a:ext uri="{C807C97D-BFC1-408E-A445-0C87EB9F89A2}">
                <ask:lineSketchStyleProps xmlns:ask="http://schemas.microsoft.com/office/drawing/2018/sketchyshapes" sd="3978248048">
                  <a:prstGeom prst="rect">
                    <a:avLst/>
                  </a:prstGeom>
                  <ask:type>
                    <ask:lineSketchCurved/>
                  </ask:type>
                </ask:lineSketchStyleProps>
              </a:ext>
            </a:extLst>
          </a:ln>
          <a:effectLst/>
        </p:spPr>
        <p:txBody>
          <a:bodyPr lIns="108000" tIns="108000"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a:ln>
                  <a:noFill/>
                </a:ln>
                <a:solidFill>
                  <a:srgbClr val="C30F0F"/>
                </a:solidFill>
                <a:effectLst/>
                <a:uLnTx/>
                <a:uFillTx/>
              </a:rPr>
              <a:t>Types de dépenses financées par le prêt </a:t>
            </a:r>
            <a:r>
              <a:rPr kumimoji="0" lang="fr-FR" sz="1400" b="1" i="0" u="none" strike="noStrike" kern="0" cap="none" spc="0" normalizeH="0" baseline="0" noProof="0">
                <a:ln>
                  <a:noFill/>
                </a:ln>
                <a:solidFill>
                  <a:srgbClr val="00B050"/>
                </a:solidFill>
                <a:effectLst/>
                <a:uLnTx/>
                <a:uFillTx/>
              </a:rPr>
              <a:t>Mobilité Verte</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a:ln>
                  <a:noFill/>
                </a:ln>
                <a:solidFill>
                  <a:srgbClr val="000000"/>
                </a:solidFill>
                <a:effectLst/>
                <a:uLnTx/>
                <a:uFillTx/>
              </a:rPr>
              <a:t>Investissements et dépenses immatérielles :</a:t>
            </a:r>
          </a:p>
          <a:p>
            <a:pPr marL="628650" marR="0" lvl="1" indent="-171450" defTabSz="914400" eaLnBrk="1" fontAlgn="auto" latinLnBrk="0" hangingPunct="1">
              <a:lnSpc>
                <a:spcPct val="100000"/>
              </a:lnSpc>
              <a:spcBef>
                <a:spcPts val="0"/>
              </a:spcBef>
              <a:spcAft>
                <a:spcPts val="0"/>
              </a:spcAft>
              <a:buClr>
                <a:srgbClr val="C30F0F"/>
              </a:buClr>
              <a:buSzPct val="70000"/>
              <a:buFont typeface="Wingdings" panose="05000000000000000000" pitchFamily="2" charset="2"/>
              <a:buChar char="ü"/>
              <a:tabLst/>
              <a:defRPr/>
            </a:pPr>
            <a:r>
              <a:rPr kumimoji="0" lang="fr-FR" sz="1200" b="0" i="1" u="none" strike="noStrike" kern="0" cap="none" spc="0" normalizeH="0" baseline="0" noProof="0">
                <a:ln>
                  <a:noFill/>
                </a:ln>
                <a:solidFill>
                  <a:srgbClr val="000000"/>
                </a:solidFill>
                <a:effectLst/>
                <a:uLnTx/>
                <a:uFillTx/>
              </a:rPr>
              <a:t>Frais d’étude</a:t>
            </a:r>
          </a:p>
          <a:p>
            <a:pPr marL="628650" marR="0" lvl="1" indent="-171450" defTabSz="914400" eaLnBrk="1" fontAlgn="auto" latinLnBrk="0" hangingPunct="1">
              <a:lnSpc>
                <a:spcPct val="100000"/>
              </a:lnSpc>
              <a:spcBef>
                <a:spcPts val="0"/>
              </a:spcBef>
              <a:spcAft>
                <a:spcPts val="0"/>
              </a:spcAft>
              <a:buClr>
                <a:srgbClr val="C30F0F"/>
              </a:buClr>
              <a:buSzPct val="70000"/>
              <a:buFont typeface="Wingdings" panose="05000000000000000000" pitchFamily="2" charset="2"/>
              <a:buChar char="ü"/>
              <a:tabLst/>
              <a:defRPr/>
            </a:pPr>
            <a:r>
              <a:rPr kumimoji="0" lang="fr-FR" sz="1200" b="0" i="1" u="none" strike="noStrike" kern="0" cap="none" spc="0" normalizeH="0" baseline="0" noProof="0">
                <a:ln>
                  <a:noFill/>
                </a:ln>
                <a:solidFill>
                  <a:srgbClr val="000000"/>
                </a:solidFill>
                <a:effectLst/>
                <a:uLnTx/>
                <a:uFillTx/>
              </a:rPr>
              <a:t>Achats de services liés à l’optimisation du parc de véhicules</a:t>
            </a:r>
          </a:p>
          <a:p>
            <a:pPr marL="628650" marR="0" lvl="1" indent="-171450" defTabSz="914400" eaLnBrk="1" fontAlgn="auto" latinLnBrk="0" hangingPunct="1">
              <a:lnSpc>
                <a:spcPct val="100000"/>
              </a:lnSpc>
              <a:spcBef>
                <a:spcPts val="0"/>
              </a:spcBef>
              <a:spcAft>
                <a:spcPts val="600"/>
              </a:spcAft>
              <a:buClr>
                <a:srgbClr val="C30F0F"/>
              </a:buClr>
              <a:buSzPct val="70000"/>
              <a:buFont typeface="Wingdings" panose="05000000000000000000" pitchFamily="2" charset="2"/>
              <a:buChar char="ü"/>
              <a:tabLst/>
              <a:defRPr/>
            </a:pPr>
            <a:r>
              <a:rPr kumimoji="0" lang="fr-FR" sz="1200" b="0" i="1" u="none" strike="noStrike" kern="0" cap="none" spc="0" normalizeH="0" baseline="0" noProof="0">
                <a:ln>
                  <a:noFill/>
                </a:ln>
                <a:solidFill>
                  <a:srgbClr val="000000"/>
                </a:solidFill>
                <a:effectLst/>
                <a:uLnTx/>
                <a:uFillTx/>
              </a:rPr>
              <a:t>Mise en œuvre de labels et de certifications</a:t>
            </a:r>
          </a:p>
          <a:p>
            <a:pPr marL="285750" marR="0" lvl="0" indent="-285750"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a:ln>
                  <a:noFill/>
                </a:ln>
                <a:solidFill>
                  <a:srgbClr val="000000"/>
                </a:solidFill>
                <a:effectLst/>
                <a:uLnTx/>
                <a:uFillTx/>
              </a:rPr>
              <a:t>Investissements matériels :</a:t>
            </a:r>
          </a:p>
          <a:p>
            <a:pPr marL="742950" marR="0" lvl="1" indent="-285750"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ü"/>
              <a:tabLst/>
              <a:defRPr/>
            </a:pPr>
            <a:r>
              <a:rPr kumimoji="0" lang="fr-FR" sz="1200" b="0" i="1" u="none" strike="noStrike" kern="0" cap="none" spc="0" normalizeH="0" baseline="0" noProof="0">
                <a:ln>
                  <a:noFill/>
                </a:ln>
                <a:solidFill>
                  <a:srgbClr val="000000"/>
                </a:solidFill>
                <a:effectLst/>
                <a:uLnTx/>
                <a:uFillTx/>
              </a:rPr>
              <a:t>Acquisition de véhicules propres de tourisme, utilitaires ou véhicules lourds électriques, hybrides, biocarburants, gaz naturel (GNC ou GNL), bicarburation ou hydrogène</a:t>
            </a:r>
          </a:p>
          <a:p>
            <a:pPr marL="742950" marR="0" lvl="1" indent="-285750"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ü"/>
              <a:tabLst/>
              <a:defRPr/>
            </a:pPr>
            <a:r>
              <a:rPr kumimoji="0" lang="fr-FR" sz="1200" b="0" i="1" u="none" strike="noStrike" kern="0" cap="none" spc="0" normalizeH="0" baseline="0" noProof="0">
                <a:ln>
                  <a:noFill/>
                </a:ln>
                <a:solidFill>
                  <a:srgbClr val="000000"/>
                </a:solidFill>
                <a:effectLst/>
                <a:uLnTx/>
                <a:uFillTx/>
              </a:rPr>
              <a:t>Bornes de rechargement et travaux d’installation des bornes</a:t>
            </a:r>
            <a:endParaRPr kumimoji="0" lang="fr-FR" sz="1200" b="1" i="1" u="none" strike="noStrike" kern="0" cap="none" spc="0" normalizeH="0" baseline="0" noProof="0">
              <a:ln>
                <a:noFill/>
              </a:ln>
              <a:solidFill>
                <a:srgbClr val="000000"/>
              </a:solidFill>
              <a:effectLst/>
              <a:uLnTx/>
              <a:uFillTx/>
            </a:endParaRPr>
          </a:p>
        </p:txBody>
      </p:sp>
      <p:sp>
        <p:nvSpPr>
          <p:cNvPr id="42" name="Rectangle 41">
            <a:extLst>
              <a:ext uri="{FF2B5EF4-FFF2-40B4-BE49-F238E27FC236}">
                <a16:creationId xmlns:a16="http://schemas.microsoft.com/office/drawing/2014/main" id="{4EE8766A-B355-41A7-9F81-5CD1EF93EC2C}"/>
              </a:ext>
            </a:extLst>
          </p:cNvPr>
          <p:cNvSpPr/>
          <p:nvPr/>
        </p:nvSpPr>
        <p:spPr>
          <a:xfrm>
            <a:off x="7182310" y="4628200"/>
            <a:ext cx="4691621" cy="1562255"/>
          </a:xfrm>
          <a:prstGeom prst="rect">
            <a:avLst/>
          </a:prstGeom>
          <a:solidFill>
            <a:srgbClr val="FFFFFF"/>
          </a:solidFill>
          <a:ln w="12700" cap="flat" cmpd="sng" algn="ctr">
            <a:solidFill>
              <a:srgbClr val="A5CC74"/>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dirty="0">
                <a:ln>
                  <a:noFill/>
                </a:ln>
                <a:solidFill>
                  <a:srgbClr val="C30F0F"/>
                </a:solidFill>
                <a:effectLst/>
                <a:uLnTx/>
                <a:uFillTx/>
              </a:rPr>
              <a:t>Eligibilité</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rPr>
              <a:t>Bénéficiaires</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rPr>
              <a:t>Professionnels (artisans, commerçants, prof. lib., exploitants agricoles, SCI professionnelles – de toute forme juridique)</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rPr>
              <a:t>Petites Entreprises (CA &lt; 750 000 € ou &lt; 10 salariés)</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highlight>
                  <a:srgbClr val="FFFF00"/>
                </a:highlight>
                <a:uLnTx/>
                <a:uFillTx/>
              </a:rPr>
              <a:t>Tout secteur d’activité</a:t>
            </a:r>
          </a:p>
        </p:txBody>
      </p:sp>
      <p:sp>
        <p:nvSpPr>
          <p:cNvPr id="43" name="Rectangle 42">
            <a:extLst>
              <a:ext uri="{FF2B5EF4-FFF2-40B4-BE49-F238E27FC236}">
                <a16:creationId xmlns:a16="http://schemas.microsoft.com/office/drawing/2014/main" id="{0AD0125C-9BC3-4E76-9709-9EA259B78550}"/>
              </a:ext>
            </a:extLst>
          </p:cNvPr>
          <p:cNvSpPr/>
          <p:nvPr/>
        </p:nvSpPr>
        <p:spPr>
          <a:xfrm>
            <a:off x="7178165" y="1365555"/>
            <a:ext cx="4752583" cy="1562255"/>
          </a:xfrm>
          <a:prstGeom prst="rect">
            <a:avLst/>
          </a:prstGeom>
          <a:solidFill>
            <a:sysClr val="window" lastClr="FFFFFF">
              <a:lumMod val="85000"/>
            </a:sysClr>
          </a:solidFill>
          <a:ln w="12700" cap="flat" cmpd="sng" algn="ctr">
            <a:no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a:ln>
                  <a:noFill/>
                </a:ln>
                <a:solidFill>
                  <a:srgbClr val="C30F0F"/>
                </a:solidFill>
                <a:effectLst/>
                <a:uLnTx/>
                <a:uFillTx/>
              </a:rPr>
              <a:t>Types d’opérations financées par le prêt</a:t>
            </a:r>
          </a:p>
          <a:p>
            <a:pPr marL="174625" marR="0" lvl="0" indent="-174625"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200" b="0" i="0" u="none" strike="noStrike" kern="0" cap="none" spc="0" normalizeH="0" baseline="0" noProof="0">
                <a:ln>
                  <a:noFill/>
                </a:ln>
                <a:solidFill>
                  <a:srgbClr val="000000"/>
                </a:solidFill>
                <a:effectLst/>
                <a:uLnTx/>
                <a:uFillTx/>
              </a:rPr>
              <a:t>Achat / Remplacement de véhicules légers, utilitaires, industriels, autobus, par des véhicules neufs performants</a:t>
            </a:r>
          </a:p>
          <a:p>
            <a:pPr marL="174625" marR="0" lvl="0" indent="-174625"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200" b="0" i="0" u="none" strike="noStrike" kern="0" cap="none" spc="0" normalizeH="0" baseline="0" noProof="0">
                <a:ln>
                  <a:noFill/>
                </a:ln>
                <a:solidFill>
                  <a:srgbClr val="000000"/>
                </a:solidFill>
                <a:effectLst/>
                <a:uLnTx/>
                <a:uFillTx/>
              </a:rPr>
              <a:t>Transports publics</a:t>
            </a:r>
          </a:p>
          <a:p>
            <a:pPr marL="174625" marR="0" lvl="0" indent="-174625"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200" b="0" i="0" u="none" strike="noStrike" kern="0" cap="none" spc="0" normalizeH="0" baseline="0" noProof="0">
                <a:ln>
                  <a:noFill/>
                </a:ln>
                <a:solidFill>
                  <a:srgbClr val="000000"/>
                </a:solidFill>
                <a:effectLst/>
                <a:uLnTx/>
                <a:uFillTx/>
              </a:rPr>
              <a:t>Achat de vélos électriques, bornes de charges pour voitures électriques / à hydrogène</a:t>
            </a:r>
          </a:p>
        </p:txBody>
      </p:sp>
      <p:sp>
        <p:nvSpPr>
          <p:cNvPr id="44" name="Rectangle 43">
            <a:extLst>
              <a:ext uri="{FF2B5EF4-FFF2-40B4-BE49-F238E27FC236}">
                <a16:creationId xmlns:a16="http://schemas.microsoft.com/office/drawing/2014/main" id="{1DA5A72F-AC9A-4C7A-92C3-E2A762D97110}"/>
              </a:ext>
            </a:extLst>
          </p:cNvPr>
          <p:cNvSpPr/>
          <p:nvPr/>
        </p:nvSpPr>
        <p:spPr>
          <a:xfrm>
            <a:off x="7178165" y="3129006"/>
            <a:ext cx="4691622" cy="1309026"/>
          </a:xfrm>
          <a:prstGeom prst="rect">
            <a:avLst/>
          </a:prstGeom>
          <a:solidFill>
            <a:srgbClr val="FFFFFF"/>
          </a:solidFill>
          <a:ln w="12700" cap="flat" cmpd="sng" algn="ctr">
            <a:solidFill>
              <a:srgbClr val="A5CC74"/>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a:ln>
                  <a:noFill/>
                </a:ln>
                <a:solidFill>
                  <a:srgbClr val="C30F0F"/>
                </a:solidFill>
                <a:effectLst/>
                <a:uLnTx/>
                <a:uFillTx/>
              </a:rPr>
              <a:t>Justificatifs </a:t>
            </a:r>
          </a:p>
        </p:txBody>
      </p:sp>
      <p:graphicFrame>
        <p:nvGraphicFramePr>
          <p:cNvPr id="45" name="Diagramme 44">
            <a:extLst>
              <a:ext uri="{FF2B5EF4-FFF2-40B4-BE49-F238E27FC236}">
                <a16:creationId xmlns:a16="http://schemas.microsoft.com/office/drawing/2014/main" id="{0CC97CDF-8ECF-4790-AEC1-33A67347D84C}"/>
              </a:ext>
            </a:extLst>
          </p:cNvPr>
          <p:cNvGraphicFramePr/>
          <p:nvPr>
            <p:extLst>
              <p:ext uri="{D42A27DB-BD31-4B8C-83A1-F6EECF244321}">
                <p14:modId xmlns:p14="http://schemas.microsoft.com/office/powerpoint/2010/main" val="2683551048"/>
              </p:ext>
            </p:extLst>
          </p:nvPr>
        </p:nvGraphicFramePr>
        <p:xfrm>
          <a:off x="7256966" y="3281509"/>
          <a:ext cx="4506686" cy="10660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Rectangle 15">
            <a:extLst>
              <a:ext uri="{FF2B5EF4-FFF2-40B4-BE49-F238E27FC236}">
                <a16:creationId xmlns:a16="http://schemas.microsoft.com/office/drawing/2014/main" id="{704E694F-41F3-49FD-A7E5-ED46D5945857}"/>
              </a:ext>
            </a:extLst>
          </p:cNvPr>
          <p:cNvSpPr/>
          <p:nvPr/>
        </p:nvSpPr>
        <p:spPr>
          <a:xfrm>
            <a:off x="8028191" y="6150930"/>
            <a:ext cx="3647872" cy="401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Sauf si décision de maintenir les exclusions/restrictions actuellement notifiées dans le schéma délégataire Pro</a:t>
            </a:r>
          </a:p>
        </p:txBody>
      </p:sp>
    </p:spTree>
    <p:extLst>
      <p:ext uri="{BB962C8B-B14F-4D97-AF65-F5344CB8AC3E}">
        <p14:creationId xmlns:p14="http://schemas.microsoft.com/office/powerpoint/2010/main" val="17187293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Objets </a:t>
            </a:r>
            <a:r>
              <a:rPr lang="fr-FR" sz="2400">
                <a:solidFill>
                  <a:srgbClr val="006600"/>
                </a:solidFill>
              </a:rPr>
              <a:t>verts</a:t>
            </a:r>
            <a:r>
              <a:rPr lang="fr-FR" sz="2400"/>
              <a:t> finançables avec nos Crédits Express Pros </a:t>
            </a:r>
            <a:r>
              <a:rPr lang="fr-FR" sz="2400">
                <a:solidFill>
                  <a:srgbClr val="006600"/>
                </a:solidFill>
              </a:rPr>
              <a:t>Verts </a:t>
            </a:r>
            <a:r>
              <a:rPr lang="fr-FR"/>
              <a:t>[4/4]</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5</a:t>
            </a:r>
          </a:p>
        </p:txBody>
      </p:sp>
      <p:sp>
        <p:nvSpPr>
          <p:cNvPr id="23" name="ZoneTexte 22">
            <a:extLst>
              <a:ext uri="{FF2B5EF4-FFF2-40B4-BE49-F238E27FC236}">
                <a16:creationId xmlns:a16="http://schemas.microsoft.com/office/drawing/2014/main" id="{87936D0D-ACC7-4F63-9C77-E7985C78AA2B}"/>
              </a:ext>
            </a:extLst>
          </p:cNvPr>
          <p:cNvSpPr txBox="1"/>
          <p:nvPr/>
        </p:nvSpPr>
        <p:spPr>
          <a:xfrm>
            <a:off x="200295" y="1470403"/>
            <a:ext cx="3793403" cy="1015663"/>
          </a:xfrm>
          <a:prstGeom prst="rect">
            <a:avLst/>
          </a:prstGeom>
          <a:noFill/>
        </p:spPr>
        <p:txBody>
          <a:bodyPr wrap="square" rtlCol="0">
            <a:spAutoFit/>
          </a:bodyPr>
          <a:lstStyle/>
          <a:p>
            <a:pPr marL="0" lvl="2" algn="ctr"/>
            <a:r>
              <a:rPr lang="fr-FR" sz="2000" b="1" cap="all">
                <a:solidFill>
                  <a:srgbClr val="00B050"/>
                </a:solidFill>
                <a:latin typeface="Arial Black" panose="020B0A04020102020204" pitchFamily="34" charset="0"/>
              </a:rPr>
              <a:t>Le Crédit express pro </a:t>
            </a:r>
          </a:p>
          <a:p>
            <a:pPr marL="0" lvl="2" algn="ctr"/>
            <a:r>
              <a:rPr lang="fr-FR" sz="2000" b="1" cap="all">
                <a:solidFill>
                  <a:srgbClr val="00B050"/>
                </a:solidFill>
                <a:latin typeface="Arial Black" panose="020B0A04020102020204" pitchFamily="34" charset="0"/>
              </a:rPr>
              <a:t>« Transition d’activité » </a:t>
            </a:r>
            <a:endParaRPr lang="fr-FR" sz="2000">
              <a:solidFill>
                <a:srgbClr val="000000"/>
              </a:solidFill>
              <a:latin typeface="Arial Narrow"/>
            </a:endParaRPr>
          </a:p>
        </p:txBody>
      </p:sp>
      <p:sp>
        <p:nvSpPr>
          <p:cNvPr id="24" name="Rectangle : coins arrondis 23">
            <a:extLst>
              <a:ext uri="{FF2B5EF4-FFF2-40B4-BE49-F238E27FC236}">
                <a16:creationId xmlns:a16="http://schemas.microsoft.com/office/drawing/2014/main" id="{5E5DD6FA-7BF3-4C99-97BD-935341AD7C79}"/>
              </a:ext>
            </a:extLst>
          </p:cNvPr>
          <p:cNvSpPr/>
          <p:nvPr/>
        </p:nvSpPr>
        <p:spPr>
          <a:xfrm>
            <a:off x="1185108" y="2398353"/>
            <a:ext cx="2218763" cy="1465215"/>
          </a:xfrm>
          <a:prstGeom prst="roundRect">
            <a:avLst>
              <a:gd name="adj" fmla="val 10000"/>
            </a:avLst>
          </a:prstGeom>
          <a:blipFill>
            <a:blip r:embed="rId3" cstate="print">
              <a:extLst>
                <a:ext uri="{28A0092B-C50C-407E-A947-70E740481C1C}">
                  <a14:useLocalDpi xmlns:a14="http://schemas.microsoft.com/office/drawing/2010/main" val="0"/>
                </a:ext>
              </a:extLst>
            </a:blip>
            <a:srcRect/>
            <a:stretch>
              <a:fillRect t="-13000" b="-13000"/>
            </a:stretch>
          </a:blipFill>
          <a:ln w="12700" cap="flat" cmpd="sng" algn="ctr">
            <a:solidFill>
              <a:srgbClr val="FFFFFF">
                <a:hueOff val="0"/>
                <a:satOff val="0"/>
                <a:lumOff val="0"/>
                <a:alphaOff val="0"/>
              </a:srgbClr>
            </a:solidFill>
            <a:prstDash val="solid"/>
            <a:miter lim="800000"/>
          </a:ln>
          <a:effectLst/>
        </p:spPr>
      </p:sp>
      <p:grpSp>
        <p:nvGrpSpPr>
          <p:cNvPr id="31" name="Groupe 30">
            <a:extLst>
              <a:ext uri="{FF2B5EF4-FFF2-40B4-BE49-F238E27FC236}">
                <a16:creationId xmlns:a16="http://schemas.microsoft.com/office/drawing/2014/main" id="{95428884-5D1F-4449-AB21-A7187C94BDE3}"/>
              </a:ext>
            </a:extLst>
          </p:cNvPr>
          <p:cNvGrpSpPr/>
          <p:nvPr/>
        </p:nvGrpSpPr>
        <p:grpSpPr>
          <a:xfrm>
            <a:off x="1185108" y="3868706"/>
            <a:ext cx="2218763" cy="2442025"/>
            <a:chOff x="7629383" y="1998021"/>
            <a:chExt cx="2218763" cy="2442025"/>
          </a:xfrm>
        </p:grpSpPr>
        <p:sp>
          <p:nvSpPr>
            <p:cNvPr id="32" name="Rectangle : avec coins arrondis en haut 31">
              <a:extLst>
                <a:ext uri="{FF2B5EF4-FFF2-40B4-BE49-F238E27FC236}">
                  <a16:creationId xmlns:a16="http://schemas.microsoft.com/office/drawing/2014/main" id="{12220433-0A8C-4F54-B8AD-88F5B4546B27}"/>
                </a:ext>
              </a:extLst>
            </p:cNvPr>
            <p:cNvSpPr/>
            <p:nvPr/>
          </p:nvSpPr>
          <p:spPr>
            <a:xfrm rot="10800000">
              <a:off x="7629383" y="1998021"/>
              <a:ext cx="2218763" cy="2442025"/>
            </a:xfrm>
            <a:prstGeom prst="round2SameRect">
              <a:avLst>
                <a:gd name="adj1" fmla="val 10500"/>
                <a:gd name="adj2" fmla="val 0"/>
              </a:avLst>
            </a:prstGeom>
            <a:solidFill>
              <a:srgbClr val="92D050"/>
            </a:solidFill>
            <a:ln w="12700" cap="flat" cmpd="sng" algn="ctr">
              <a:solidFill>
                <a:srgbClr val="FFFFFF">
                  <a:hueOff val="0"/>
                  <a:satOff val="0"/>
                  <a:lumOff val="0"/>
                  <a:alphaOff val="0"/>
                </a:srgbClr>
              </a:solidFill>
              <a:prstDash val="solid"/>
              <a:miter lim="800000"/>
            </a:ln>
            <a:effectLst/>
          </p:spPr>
        </p:sp>
        <p:sp>
          <p:nvSpPr>
            <p:cNvPr id="33" name="Rectangle : avec coins arrondis en haut 5">
              <a:extLst>
                <a:ext uri="{FF2B5EF4-FFF2-40B4-BE49-F238E27FC236}">
                  <a16:creationId xmlns:a16="http://schemas.microsoft.com/office/drawing/2014/main" id="{9741E977-8C0F-43C5-953E-37796B30A098}"/>
                </a:ext>
              </a:extLst>
            </p:cNvPr>
            <p:cNvSpPr txBox="1"/>
            <p:nvPr/>
          </p:nvSpPr>
          <p:spPr>
            <a:xfrm rot="21600000">
              <a:off x="7697618" y="1998021"/>
              <a:ext cx="2082293" cy="2373790"/>
            </a:xfrm>
            <a:prstGeom prst="rect">
              <a:avLst/>
            </a:prstGeom>
            <a:noFill/>
            <a:ln>
              <a:noFill/>
            </a:ln>
            <a:effectLst/>
          </p:spPr>
          <p:txBody>
            <a:bodyPr spcFirstLastPara="0" vert="horz" wrap="square" lIns="113792" tIns="113792" rIns="113792" bIns="113792" numCol="1" spcCol="1270" anchor="t"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sz="1600" b="1" i="0" u="none" strike="noStrike" kern="0" cap="none" spc="0" normalizeH="0" baseline="0" noProof="0">
                  <a:ln>
                    <a:noFill/>
                  </a:ln>
                  <a:solidFill>
                    <a:srgbClr val="FFFFFF"/>
                  </a:solidFill>
                  <a:effectLst/>
                  <a:uLnTx/>
                  <a:uFillTx/>
                  <a:latin typeface="Arial Narrow"/>
                  <a:ea typeface="+mn-ea"/>
                  <a:cs typeface="+mn-cs"/>
                </a:rPr>
                <a:t>Prêt Transition </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sz="1600" b="1" i="0" u="none" strike="noStrike" kern="0" cap="none" spc="0" normalizeH="0" baseline="0" noProof="0">
                  <a:ln>
                    <a:noFill/>
                  </a:ln>
                  <a:solidFill>
                    <a:srgbClr val="FFFFFF"/>
                  </a:solidFill>
                  <a:effectLst/>
                  <a:uLnTx/>
                  <a:uFillTx/>
                  <a:latin typeface="Arial Narrow"/>
                  <a:ea typeface="+mn-ea"/>
                  <a:cs typeface="+mn-cs"/>
                </a:rPr>
                <a:t>d’ Activité</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sz="1600" b="0" i="0" u="none" strike="noStrike" kern="0" cap="none" spc="0" normalizeH="0" baseline="0" noProof="0">
                  <a:ln>
                    <a:noFill/>
                  </a:ln>
                  <a:solidFill>
                    <a:srgbClr val="FFFFFF"/>
                  </a:solidFill>
                  <a:effectLst/>
                  <a:uLnTx/>
                  <a:uFillTx/>
                  <a:latin typeface="Arial Narrow"/>
                  <a:ea typeface="+mn-ea"/>
                  <a:cs typeface="+mn-cs"/>
                </a:rPr>
                <a:t>Financer le matériel permettant de réduire la consommation d’énergie et/ou de ressource(s) naturelle(s)  </a:t>
              </a:r>
            </a:p>
          </p:txBody>
        </p:sp>
      </p:grpSp>
      <p:sp>
        <p:nvSpPr>
          <p:cNvPr id="34" name="Rectangle 33">
            <a:extLst>
              <a:ext uri="{FF2B5EF4-FFF2-40B4-BE49-F238E27FC236}">
                <a16:creationId xmlns:a16="http://schemas.microsoft.com/office/drawing/2014/main" id="{3EB194D5-49DF-4A77-8DCD-9B6415CAB5B6}"/>
              </a:ext>
            </a:extLst>
          </p:cNvPr>
          <p:cNvSpPr/>
          <p:nvPr/>
        </p:nvSpPr>
        <p:spPr>
          <a:xfrm>
            <a:off x="8187107" y="1579989"/>
            <a:ext cx="3773640" cy="2990373"/>
          </a:xfrm>
          <a:prstGeom prst="rect">
            <a:avLst/>
          </a:prstGeom>
          <a:solidFill>
            <a:srgbClr val="FFFFFF"/>
          </a:solidFill>
          <a:ln w="12700" cap="flat" cmpd="sng" algn="ctr">
            <a:solidFill>
              <a:srgbClr val="A5CC74"/>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dirty="0">
                <a:ln>
                  <a:noFill/>
                </a:ln>
                <a:solidFill>
                  <a:srgbClr val="C30F0F"/>
                </a:solidFill>
                <a:effectLst/>
                <a:uLnTx/>
                <a:uFillTx/>
              </a:rPr>
              <a:t>Eligibilité</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rPr>
              <a:t>Bénéficiaires</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400" b="0" i="1" u="none" strike="noStrike" kern="0" cap="none" spc="0" normalizeH="0" baseline="0" noProof="0" dirty="0">
                <a:ln>
                  <a:noFill/>
                </a:ln>
                <a:solidFill>
                  <a:srgbClr val="000000"/>
                </a:solidFill>
                <a:effectLst/>
                <a:uLnTx/>
                <a:uFillTx/>
              </a:rPr>
              <a:t>Professionnels (artisans, commerçants, prof. lib., exploitants agricoles, SCI professionnelles – de toute forme juridique)</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400" b="0" i="1" u="none" strike="noStrike" kern="0" cap="none" spc="0" normalizeH="0" baseline="0" noProof="0" dirty="0">
                <a:ln>
                  <a:noFill/>
                </a:ln>
                <a:solidFill>
                  <a:srgbClr val="000000"/>
                </a:solidFill>
                <a:effectLst/>
                <a:uLnTx/>
                <a:uFillTx/>
              </a:rPr>
              <a:t>Petites Entreprises (CA &lt; 750 000 € ou &lt; 10 salariés)</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endParaRPr kumimoji="0" lang="fr-FR" sz="1400" b="0" i="0" u="none" strike="noStrike" kern="0" cap="none" spc="0" normalizeH="0" baseline="0" noProof="0" dirty="0">
              <a:ln>
                <a:noFill/>
              </a:ln>
              <a:solidFill>
                <a:srgbClr val="000000"/>
              </a:solidFill>
              <a:effectLst/>
              <a:uLnTx/>
              <a:uFillTx/>
            </a:endParaRP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rPr>
              <a:t>Secteurs d’activité</a:t>
            </a:r>
          </a:p>
          <a:p>
            <a:pPr marL="631825" marR="0" lvl="1" indent="-174625" defTabSz="914400" eaLnBrk="1" fontAlgn="auto" latinLnBrk="0" hangingPunct="1">
              <a:lnSpc>
                <a:spcPct val="100000"/>
              </a:lnSpc>
              <a:spcBef>
                <a:spcPts val="0"/>
              </a:spcBef>
              <a:spcAft>
                <a:spcPts val="600"/>
              </a:spcAft>
              <a:buClr>
                <a:srgbClr val="C30F0F"/>
              </a:buClr>
              <a:buSzPct val="70000"/>
              <a:buFont typeface="Arial Narrow" panose="020B0606020202030204" pitchFamily="34" charset="0"/>
              <a:buChar char="►"/>
              <a:tabLst/>
              <a:defRPr/>
            </a:pPr>
            <a:r>
              <a:rPr kumimoji="0" lang="fr-FR" sz="1400" b="0" i="0" u="none" strike="noStrike" kern="0" cap="none" spc="0" normalizeH="0" baseline="0" noProof="0" dirty="0">
                <a:ln>
                  <a:noFill/>
                </a:ln>
                <a:solidFill>
                  <a:srgbClr val="000000"/>
                </a:solidFill>
                <a:effectLst/>
                <a:highlight>
                  <a:srgbClr val="FFFF00"/>
                </a:highlight>
                <a:uLnTx/>
                <a:uFillTx/>
              </a:rPr>
              <a:t>Tout secteur d’activité</a:t>
            </a:r>
            <a:r>
              <a:rPr kumimoji="0" lang="fr-FR" sz="1400" b="0" i="0" u="none" strike="noStrike" kern="0" cap="none" spc="0" normalizeH="0" baseline="0" noProof="0" dirty="0">
                <a:ln>
                  <a:noFill/>
                </a:ln>
                <a:solidFill>
                  <a:srgbClr val="000000"/>
                </a:solidFill>
                <a:effectLst/>
                <a:uLnTx/>
                <a:uFillTx/>
              </a:rPr>
              <a:t> </a:t>
            </a:r>
            <a:r>
              <a:rPr kumimoji="0" lang="fr-FR" sz="1200" b="0" i="0" u="none" strike="noStrike" kern="0" cap="none" spc="0" normalizeH="0" baseline="0" noProof="0" dirty="0">
                <a:ln>
                  <a:noFill/>
                </a:ln>
                <a:solidFill>
                  <a:srgbClr val="000000"/>
                </a:solidFill>
                <a:effectLst/>
                <a:uLnTx/>
                <a:uFillTx/>
              </a:rPr>
              <a:t>(en particulier l’industrie)</a:t>
            </a:r>
            <a:endParaRPr kumimoji="0" lang="fr-FR" sz="1400" b="0" i="0" u="none" strike="noStrike" kern="0" cap="none" spc="0" normalizeH="0" baseline="0" noProof="0" dirty="0">
              <a:ln>
                <a:noFill/>
              </a:ln>
              <a:solidFill>
                <a:srgbClr val="000000"/>
              </a:solidFill>
              <a:effectLst/>
              <a:uLnTx/>
              <a:uFillTx/>
            </a:endParaRPr>
          </a:p>
        </p:txBody>
      </p:sp>
      <p:sp>
        <p:nvSpPr>
          <p:cNvPr id="35" name="Rectangle 34">
            <a:extLst>
              <a:ext uri="{FF2B5EF4-FFF2-40B4-BE49-F238E27FC236}">
                <a16:creationId xmlns:a16="http://schemas.microsoft.com/office/drawing/2014/main" id="{B34ACCF0-EA3E-433C-8880-F2E4C7E5DE26}"/>
              </a:ext>
            </a:extLst>
          </p:cNvPr>
          <p:cNvSpPr/>
          <p:nvPr/>
        </p:nvSpPr>
        <p:spPr>
          <a:xfrm>
            <a:off x="4079881" y="1551346"/>
            <a:ext cx="3249386" cy="4542907"/>
          </a:xfrm>
          <a:custGeom>
            <a:avLst/>
            <a:gdLst>
              <a:gd name="connsiteX0" fmla="*/ 0 w 3249386"/>
              <a:gd name="connsiteY0" fmla="*/ 0 h 4542907"/>
              <a:gd name="connsiteX1" fmla="*/ 3249386 w 3249386"/>
              <a:gd name="connsiteY1" fmla="*/ 0 h 4542907"/>
              <a:gd name="connsiteX2" fmla="*/ 3249386 w 3249386"/>
              <a:gd name="connsiteY2" fmla="*/ 4542907 h 4542907"/>
              <a:gd name="connsiteX3" fmla="*/ 0 w 3249386"/>
              <a:gd name="connsiteY3" fmla="*/ 4542907 h 4542907"/>
              <a:gd name="connsiteX4" fmla="*/ 0 w 3249386"/>
              <a:gd name="connsiteY4" fmla="*/ 0 h 454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9386" h="4542907" fill="none" extrusionOk="0">
                <a:moveTo>
                  <a:pt x="0" y="0"/>
                </a:moveTo>
                <a:cubicBezTo>
                  <a:pt x="434511" y="98267"/>
                  <a:pt x="1859909" y="113279"/>
                  <a:pt x="3249386" y="0"/>
                </a:cubicBezTo>
                <a:cubicBezTo>
                  <a:pt x="3338906" y="2183040"/>
                  <a:pt x="3331447" y="2653636"/>
                  <a:pt x="3249386" y="4542907"/>
                </a:cubicBezTo>
                <a:cubicBezTo>
                  <a:pt x="2494888" y="4684973"/>
                  <a:pt x="571559" y="4447820"/>
                  <a:pt x="0" y="4542907"/>
                </a:cubicBezTo>
                <a:cubicBezTo>
                  <a:pt x="34316" y="3091160"/>
                  <a:pt x="143039" y="1654851"/>
                  <a:pt x="0" y="0"/>
                </a:cubicBezTo>
                <a:close/>
              </a:path>
              <a:path w="3249386" h="4542907" stroke="0" extrusionOk="0">
                <a:moveTo>
                  <a:pt x="0" y="0"/>
                </a:moveTo>
                <a:cubicBezTo>
                  <a:pt x="1496530" y="109306"/>
                  <a:pt x="1885901" y="70022"/>
                  <a:pt x="3249386" y="0"/>
                </a:cubicBezTo>
                <a:cubicBezTo>
                  <a:pt x="3276535" y="1238411"/>
                  <a:pt x="3245961" y="2417626"/>
                  <a:pt x="3249386" y="4542907"/>
                </a:cubicBezTo>
                <a:cubicBezTo>
                  <a:pt x="2252484" y="4568267"/>
                  <a:pt x="735284" y="4484653"/>
                  <a:pt x="0" y="4542907"/>
                </a:cubicBezTo>
                <a:cubicBezTo>
                  <a:pt x="115972" y="2811681"/>
                  <a:pt x="-6242" y="547757"/>
                  <a:pt x="0" y="0"/>
                </a:cubicBezTo>
                <a:close/>
              </a:path>
            </a:pathLst>
          </a:custGeom>
          <a:solidFill>
            <a:srgbClr val="FFFFFF"/>
          </a:solidFill>
          <a:ln w="12700" cap="flat" cmpd="sng" algn="ctr">
            <a:solidFill>
              <a:srgbClr val="A5CC74"/>
            </a:solidFill>
            <a:prstDash val="solid"/>
            <a:miter lim="800000"/>
            <a:extLst>
              <a:ext uri="{C807C97D-BFC1-408E-A445-0C87EB9F89A2}">
                <ask:lineSketchStyleProps xmlns:ask="http://schemas.microsoft.com/office/drawing/2018/sketchyshapes" sd="3978248048">
                  <a:prstGeom prst="rect">
                    <a:avLst/>
                  </a:prstGeom>
                  <ask:type>
                    <ask:lineSketchCurved/>
                  </ask:type>
                </ask:lineSketchStyleProps>
              </a:ext>
            </a:extLst>
          </a:ln>
          <a:effectLst/>
        </p:spPr>
        <p:txBody>
          <a:bodyPr lIns="108000" tIns="108000"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a:ln>
                  <a:noFill/>
                </a:ln>
                <a:solidFill>
                  <a:srgbClr val="C30F0F"/>
                </a:solidFill>
                <a:effectLst/>
                <a:uLnTx/>
                <a:uFillTx/>
              </a:rPr>
              <a:t>Types de dépenses financées par le prêt</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a:ln>
                  <a:noFill/>
                </a:ln>
                <a:solidFill>
                  <a:srgbClr val="000000"/>
                </a:solidFill>
                <a:effectLst/>
                <a:uLnTx/>
                <a:uFillTx/>
              </a:rPr>
              <a:t>Investissements et dépenses immatérielles :</a:t>
            </a:r>
          </a:p>
          <a:p>
            <a:pPr marL="625475" marR="0" lvl="1" indent="-16827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400" b="0" i="0" u="none" strike="noStrike" kern="0" cap="none" spc="0" normalizeH="0" baseline="0" noProof="0">
                <a:ln>
                  <a:noFill/>
                </a:ln>
                <a:solidFill>
                  <a:srgbClr val="000000"/>
                </a:solidFill>
                <a:effectLst/>
                <a:uLnTx/>
                <a:uFillTx/>
              </a:rPr>
              <a:t>Frais d’étude</a:t>
            </a:r>
          </a:p>
          <a:p>
            <a:pPr marL="625475" marR="0" lvl="1" indent="-16827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400" b="0" i="0" u="none" strike="noStrike" kern="0" cap="none" spc="0" normalizeH="0" baseline="0" noProof="0">
                <a:ln>
                  <a:noFill/>
                </a:ln>
                <a:solidFill>
                  <a:srgbClr val="000000"/>
                </a:solidFill>
                <a:effectLst/>
                <a:uLnTx/>
                <a:uFillTx/>
              </a:rPr>
              <a:t>Achats de services liés à l’optimisation de l’outil productif</a:t>
            </a:r>
          </a:p>
          <a:p>
            <a:pPr marL="625475" marR="0" lvl="1" indent="-168275" defTabSz="914400" eaLnBrk="1" fontAlgn="auto" latinLnBrk="0" hangingPunct="1">
              <a:lnSpc>
                <a:spcPct val="100000"/>
              </a:lnSpc>
              <a:spcBef>
                <a:spcPts val="0"/>
              </a:spcBef>
              <a:spcAft>
                <a:spcPts val="600"/>
              </a:spcAft>
              <a:buClr>
                <a:srgbClr val="C30F0F"/>
              </a:buClr>
              <a:buSzPct val="70000"/>
              <a:buFont typeface="Arial Narrow" panose="020B0606020202030204" pitchFamily="34" charset="0"/>
              <a:buChar char="►"/>
              <a:tabLst/>
              <a:defRPr/>
            </a:pPr>
            <a:r>
              <a:rPr kumimoji="0" lang="fr-FR" sz="1400" b="0" i="0" u="none" strike="noStrike" kern="0" cap="none" spc="0" normalizeH="0" baseline="0" noProof="0">
                <a:ln>
                  <a:noFill/>
                </a:ln>
                <a:solidFill>
                  <a:srgbClr val="000000"/>
                </a:solidFill>
                <a:effectLst/>
                <a:uLnTx/>
                <a:uFillTx/>
              </a:rPr>
              <a:t>Mise en œuvre de labels et de certifications (éco-conception)</a:t>
            </a:r>
          </a:p>
          <a:p>
            <a:pPr marL="174625" marR="0" lvl="0" indent="-174625"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a:ln>
                  <a:noFill/>
                </a:ln>
                <a:solidFill>
                  <a:srgbClr val="000000"/>
                </a:solidFill>
                <a:effectLst/>
                <a:uLnTx/>
                <a:uFillTx/>
              </a:rPr>
              <a:t>Investissements matériels : travaux et acquisition de matériel lié à l’activité avec pour finalité de réduire les consommations énergétiques et/ou de ressources naturelles (ex. variateur de vitesse, robots agricoles)</a:t>
            </a:r>
            <a:endParaRPr kumimoji="0" lang="fr-FR" sz="1400" b="1" i="0" u="none" strike="noStrike" kern="0" cap="none" spc="0" normalizeH="0" baseline="0" noProof="0">
              <a:ln>
                <a:noFill/>
              </a:ln>
              <a:solidFill>
                <a:srgbClr val="000000"/>
              </a:solidFill>
              <a:effectLst/>
              <a:uLnTx/>
              <a:uFillTx/>
            </a:endParaRPr>
          </a:p>
        </p:txBody>
      </p:sp>
      <p:sp>
        <p:nvSpPr>
          <p:cNvPr id="11" name="Rectangle 10">
            <a:extLst>
              <a:ext uri="{FF2B5EF4-FFF2-40B4-BE49-F238E27FC236}">
                <a16:creationId xmlns:a16="http://schemas.microsoft.com/office/drawing/2014/main" id="{500FEF55-7322-4228-B6B1-F6BCBCE11344}"/>
              </a:ext>
            </a:extLst>
          </p:cNvPr>
          <p:cNvSpPr/>
          <p:nvPr/>
        </p:nvSpPr>
        <p:spPr>
          <a:xfrm>
            <a:off x="8443609" y="4250987"/>
            <a:ext cx="3647872" cy="401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Sauf si décision de maintenir les exclusions/restrictions actuellement notifiées dans le schéma délégataire Pro</a:t>
            </a:r>
          </a:p>
        </p:txBody>
      </p:sp>
    </p:spTree>
    <p:extLst>
      <p:ext uri="{BB962C8B-B14F-4D97-AF65-F5344CB8AC3E}">
        <p14:creationId xmlns:p14="http://schemas.microsoft.com/office/powerpoint/2010/main" val="1951751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
                <a:srgbClr val="006600"/>
              </a:buClr>
              <a:buFont typeface="+mj-lt"/>
              <a:buAutoNum type="arabicPeriod"/>
            </a:pPr>
            <a:r>
              <a:rPr lang="fr-FR"/>
              <a:t>Contexte &amp; présentation de la gamme des Crédits Express Pros </a:t>
            </a:r>
            <a:r>
              <a:rPr lang="fr-FR">
                <a:solidFill>
                  <a:srgbClr val="006600"/>
                </a:solidFill>
              </a:rPr>
              <a:t>Verts</a:t>
            </a:r>
          </a:p>
          <a:p>
            <a:pPr>
              <a:buClr>
                <a:srgbClr val="006600"/>
              </a:buClr>
            </a:pPr>
            <a:r>
              <a:rPr lang="fr-FR"/>
              <a:t>Principales caractéristiques de la gamme des Crédits Express Pros </a:t>
            </a:r>
            <a:r>
              <a:rPr lang="fr-FR">
                <a:solidFill>
                  <a:srgbClr val="006600"/>
                </a:solidFill>
              </a:rPr>
              <a:t>Verts</a:t>
            </a:r>
          </a:p>
          <a:p>
            <a:pPr>
              <a:buClr>
                <a:srgbClr val="006600"/>
              </a:buClr>
            </a:pPr>
            <a:r>
              <a:rPr lang="fr-FR"/>
              <a:t>Conditions d’éligibilité à la gamme des Crédits Express Pros </a:t>
            </a:r>
            <a:r>
              <a:rPr lang="fr-FR">
                <a:solidFill>
                  <a:srgbClr val="006600"/>
                </a:solidFill>
              </a:rPr>
              <a:t>Verts</a:t>
            </a:r>
          </a:p>
          <a:p>
            <a:pPr>
              <a:buClr>
                <a:srgbClr val="006600"/>
              </a:buClr>
            </a:pPr>
            <a:r>
              <a:rPr lang="fr-FR"/>
              <a:t>Pièces justificatives à produire</a:t>
            </a:r>
          </a:p>
          <a:p>
            <a:pPr>
              <a:buClr>
                <a:srgbClr val="006600"/>
              </a:buClr>
            </a:pPr>
            <a:r>
              <a:rPr lang="fr-FR"/>
              <a:t>Objets</a:t>
            </a:r>
            <a:r>
              <a:rPr lang="fr-FR">
                <a:solidFill>
                  <a:srgbClr val="006600"/>
                </a:solidFill>
              </a:rPr>
              <a:t> verts </a:t>
            </a:r>
            <a:r>
              <a:rPr lang="fr-FR"/>
              <a:t>finançables avec nos Crédits Express Pros </a:t>
            </a:r>
            <a:r>
              <a:rPr lang="fr-FR">
                <a:solidFill>
                  <a:srgbClr val="006600"/>
                </a:solidFill>
              </a:rPr>
              <a:t>Verts</a:t>
            </a:r>
          </a:p>
          <a:p>
            <a:pPr>
              <a:buClr>
                <a:srgbClr val="006600"/>
              </a:buClr>
            </a:pPr>
            <a:endParaRPr lang="fr-FR">
              <a:solidFill>
                <a:srgbClr val="006600"/>
              </a:solidFill>
            </a:endParaRPr>
          </a:p>
          <a:p>
            <a:pPr>
              <a:buClr>
                <a:srgbClr val="006600"/>
              </a:buClr>
            </a:pPr>
            <a:r>
              <a:rPr lang="fr-FR" b="1"/>
              <a:t>Annexes : liste des principaux investissements </a:t>
            </a:r>
            <a:r>
              <a:rPr lang="fr-FR" b="1">
                <a:solidFill>
                  <a:srgbClr val="006600"/>
                </a:solidFill>
              </a:rPr>
              <a:t>verts</a:t>
            </a:r>
          </a:p>
          <a:p>
            <a:endParaRPr lang="fr-FR" b="1">
              <a:solidFill>
                <a:srgbClr val="006600"/>
              </a:solidFill>
            </a:endParaRPr>
          </a:p>
          <a:p>
            <a:endParaRPr lang="fr-FR" b="1"/>
          </a:p>
        </p:txBody>
      </p:sp>
      <p:cxnSp>
        <p:nvCxnSpPr>
          <p:cNvPr id="5" name="Connecteur droit 4">
            <a:extLst>
              <a:ext uri="{FF2B5EF4-FFF2-40B4-BE49-F238E27FC236}">
                <a16:creationId xmlns:a16="http://schemas.microsoft.com/office/drawing/2014/main" id="{03DE930D-C6C2-46D8-9FBF-C1595D0DE730}"/>
              </a:ext>
            </a:extLst>
          </p:cNvPr>
          <p:cNvCxnSpPr/>
          <p:nvPr/>
        </p:nvCxnSpPr>
        <p:spPr>
          <a:xfrm>
            <a:off x="3716163" y="4641671"/>
            <a:ext cx="7620201" cy="0"/>
          </a:xfrm>
          <a:prstGeom prst="line">
            <a:avLst/>
          </a:prstGeom>
          <a:ln>
            <a:solidFill>
              <a:srgbClr val="006600"/>
            </a:solidFill>
            <a:prstDash val="dash"/>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EE211432-B0DD-4F6C-8687-CE65006C1750}"/>
              </a:ext>
            </a:extLst>
          </p:cNvPr>
          <p:cNvSpPr/>
          <p:nvPr/>
        </p:nvSpPr>
        <p:spPr>
          <a:xfrm>
            <a:off x="3483429" y="4798416"/>
            <a:ext cx="7994468" cy="513818"/>
          </a:xfrm>
          <a:prstGeom prst="rect">
            <a:avLst/>
          </a:prstGeom>
          <a:noFill/>
          <a:ln w="28575">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186539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Annexe : liste des principaux investissements </a:t>
            </a:r>
            <a:r>
              <a:rPr lang="fr-FR" sz="2400" dirty="0">
                <a:solidFill>
                  <a:srgbClr val="006600"/>
                </a:solidFill>
              </a:rPr>
              <a:t>verts</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0" y="627016"/>
            <a:ext cx="695325" cy="392216"/>
          </a:xfrm>
        </p:spPr>
        <p:txBody>
          <a:bodyPr lIns="36000" rIns="36000"/>
          <a:lstStyle/>
          <a:p>
            <a:r>
              <a:rPr lang="fr-FR" sz="1600"/>
              <a:t>1.1.1</a:t>
            </a:r>
          </a:p>
        </p:txBody>
      </p:sp>
      <p:sp>
        <p:nvSpPr>
          <p:cNvPr id="9" name="Espace réservé du contenu 1">
            <a:extLst>
              <a:ext uri="{FF2B5EF4-FFF2-40B4-BE49-F238E27FC236}">
                <a16:creationId xmlns:a16="http://schemas.microsoft.com/office/drawing/2014/main" id="{FC9D5681-B494-49A0-819D-6DA841A7005F}"/>
              </a:ext>
            </a:extLst>
          </p:cNvPr>
          <p:cNvSpPr>
            <a:spLocks noGrp="1"/>
          </p:cNvSpPr>
          <p:nvPr>
            <p:ph idx="17"/>
          </p:nvPr>
        </p:nvSpPr>
        <p:spPr>
          <a:xfrm>
            <a:off x="339634" y="1162235"/>
            <a:ext cx="11791406" cy="392216"/>
          </a:xfrm>
        </p:spPr>
        <p:txBody>
          <a:bodyPr/>
          <a:lstStyle/>
          <a:p>
            <a:r>
              <a:rPr lang="fr-FR" b="1" dirty="0">
                <a:solidFill>
                  <a:srgbClr val="006600"/>
                </a:solidFill>
              </a:rPr>
              <a:t>Rénovation énergétique </a:t>
            </a:r>
            <a:r>
              <a:rPr lang="fr-FR" dirty="0"/>
              <a:t>/ Secteur </a:t>
            </a:r>
            <a:r>
              <a:rPr lang="fr-FR" dirty="0">
                <a:solidFill>
                  <a:srgbClr val="C00000"/>
                </a:solidFill>
              </a:rPr>
              <a:t>Tertiaire</a:t>
            </a:r>
            <a:r>
              <a:rPr lang="fr-FR" dirty="0"/>
              <a:t> </a:t>
            </a:r>
            <a:r>
              <a:rPr lang="fr-FR" dirty="0">
                <a:sym typeface="Wingdings" panose="05000000000000000000" pitchFamily="2" charset="2"/>
              </a:rPr>
              <a:t> objets liés à l’enveloppe du bâtiment </a:t>
            </a:r>
            <a:r>
              <a:rPr lang="fr-FR" dirty="0"/>
              <a:t>:</a:t>
            </a:r>
          </a:p>
        </p:txBody>
      </p:sp>
      <p:grpSp>
        <p:nvGrpSpPr>
          <p:cNvPr id="10" name="Groupe 9">
            <a:extLst>
              <a:ext uri="{FF2B5EF4-FFF2-40B4-BE49-F238E27FC236}">
                <a16:creationId xmlns:a16="http://schemas.microsoft.com/office/drawing/2014/main" id="{FA9A5E02-4FC8-4D3C-86A9-95608EC8E22E}"/>
              </a:ext>
            </a:extLst>
          </p:cNvPr>
          <p:cNvGrpSpPr/>
          <p:nvPr/>
        </p:nvGrpSpPr>
        <p:grpSpPr>
          <a:xfrm>
            <a:off x="9779658" y="175365"/>
            <a:ext cx="2218763" cy="1295517"/>
            <a:chOff x="273140" y="1998021"/>
            <a:chExt cx="2218763" cy="2442025"/>
          </a:xfrm>
          <a:solidFill>
            <a:srgbClr val="EBAE03"/>
          </a:solidFill>
        </p:grpSpPr>
        <p:sp>
          <p:nvSpPr>
            <p:cNvPr id="12" name="Rectangle : avec coins arrondis en haut 11">
              <a:extLst>
                <a:ext uri="{FF2B5EF4-FFF2-40B4-BE49-F238E27FC236}">
                  <a16:creationId xmlns:a16="http://schemas.microsoft.com/office/drawing/2014/main" id="{F8E3672B-424B-4113-94F4-251728A7471A}"/>
                </a:ext>
              </a:extLst>
            </p:cNvPr>
            <p:cNvSpPr/>
            <p:nvPr/>
          </p:nvSpPr>
          <p:spPr>
            <a:xfrm rot="10800000">
              <a:off x="273140" y="1998021"/>
              <a:ext cx="2218763" cy="2442025"/>
            </a:xfrm>
            <a:prstGeom prst="round2SameRect">
              <a:avLst>
                <a:gd name="adj1" fmla="val 10500"/>
                <a:gd name="adj2" fmla="val 0"/>
              </a:avLst>
            </a:prstGeom>
            <a:grpFill/>
            <a:ln w="12700" cap="flat" cmpd="sng" algn="ctr">
              <a:solidFill>
                <a:srgbClr val="FFFFFF">
                  <a:hueOff val="0"/>
                  <a:satOff val="0"/>
                  <a:lumOff val="0"/>
                  <a:alphaOff val="0"/>
                </a:srgbClr>
              </a:solidFill>
              <a:prstDash val="solid"/>
              <a:miter lim="800000"/>
            </a:ln>
            <a:effectLst/>
          </p:spPr>
        </p:sp>
        <p:sp>
          <p:nvSpPr>
            <p:cNvPr id="13" name="Rectangle : avec coins arrondis en haut 5">
              <a:extLst>
                <a:ext uri="{FF2B5EF4-FFF2-40B4-BE49-F238E27FC236}">
                  <a16:creationId xmlns:a16="http://schemas.microsoft.com/office/drawing/2014/main" id="{20D8AA7E-D5A1-46C4-8120-AEDB9C34CD67}"/>
                </a:ext>
              </a:extLst>
            </p:cNvPr>
            <p:cNvSpPr txBox="1"/>
            <p:nvPr/>
          </p:nvSpPr>
          <p:spPr>
            <a:xfrm rot="21600000">
              <a:off x="341375" y="1998021"/>
              <a:ext cx="2082293" cy="2373790"/>
            </a:xfrm>
            <a:prstGeom prst="rect">
              <a:avLst/>
            </a:prstGeom>
            <a:grpFill/>
            <a:ln>
              <a:noFill/>
            </a:ln>
            <a:effectLst/>
          </p:spPr>
          <p:txBody>
            <a:bodyPr spcFirstLastPara="0" vert="horz" wrap="square" lIns="113792" tIns="113792" rIns="113792" bIns="113792" numCol="1" spcCol="1270" anchor="t"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400" b="1" i="0" u="none" strike="noStrike" kern="1200" cap="none" spc="0" normalizeH="0" baseline="0" noProof="0">
                  <a:ln>
                    <a:noFill/>
                  </a:ln>
                  <a:solidFill>
                    <a:srgbClr val="00B050"/>
                  </a:solidFill>
                  <a:effectLst/>
                  <a:uLnTx/>
                  <a:uFillTx/>
                  <a:latin typeface="Arial" panose="020B0604020202020204"/>
                  <a:ea typeface="+mn-ea"/>
                  <a:cs typeface="+mn-cs"/>
                </a:rPr>
                <a:t>Prêt Rénovation Energetique</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Financer les travaux améliorant l’efficacité énergétique du bâtiment, à l’éclairage et à leur gestion</a:t>
              </a:r>
            </a:p>
          </p:txBody>
        </p:sp>
      </p:grpSp>
      <p:pic>
        <p:nvPicPr>
          <p:cNvPr id="14" name="Image 13">
            <a:extLst>
              <a:ext uri="{FF2B5EF4-FFF2-40B4-BE49-F238E27FC236}">
                <a16:creationId xmlns:a16="http://schemas.microsoft.com/office/drawing/2014/main" id="{0CAE0FFE-1C9B-4EE3-A8CB-1EF5E0B91A6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21" b="98810" l="9914" r="89871">
                        <a14:foregroundMark x1="33836" y1="33730" x2="41810" y2="29762"/>
                        <a14:foregroundMark x1="49353" y1="33730" x2="35345" y2="37698"/>
                        <a14:foregroundMark x1="35345" y1="37698" x2="27155" y2="57937"/>
                        <a14:foregroundMark x1="27155" y1="57937" x2="35991" y2="54365"/>
                        <a14:foregroundMark x1="20043" y1="88095" x2="32112" y2="99603"/>
                        <a14:foregroundMark x1="32112" y1="99603" x2="64871" y2="98810"/>
                        <a14:foregroundMark x1="64871" y1="98810" x2="73276" y2="84921"/>
                        <a14:foregroundMark x1="49353" y1="84524" x2="49569" y2="94841"/>
                        <a14:foregroundMark x1="35560" y1="39683" x2="27155" y2="54365"/>
                      </a14:backgroundRemoval>
                    </a14:imgEffect>
                  </a14:imgLayer>
                </a14:imgProps>
              </a:ext>
            </a:extLst>
          </a:blip>
          <a:stretch>
            <a:fillRect/>
          </a:stretch>
        </p:blipFill>
        <p:spPr>
          <a:xfrm>
            <a:off x="9281756" y="-118580"/>
            <a:ext cx="1132274" cy="839808"/>
          </a:xfrm>
          <a:prstGeom prst="rect">
            <a:avLst/>
          </a:prstGeom>
        </p:spPr>
      </p:pic>
      <p:graphicFrame>
        <p:nvGraphicFramePr>
          <p:cNvPr id="17" name="Tableau 5">
            <a:extLst>
              <a:ext uri="{FF2B5EF4-FFF2-40B4-BE49-F238E27FC236}">
                <a16:creationId xmlns:a16="http://schemas.microsoft.com/office/drawing/2014/main" id="{48482236-C119-4BE4-BF11-03132E45E386}"/>
              </a:ext>
            </a:extLst>
          </p:cNvPr>
          <p:cNvGraphicFramePr>
            <a:graphicFrameLocks noGrp="1"/>
          </p:cNvGraphicFramePr>
          <p:nvPr>
            <p:extLst>
              <p:ext uri="{D42A27DB-BD31-4B8C-83A1-F6EECF244321}">
                <p14:modId xmlns:p14="http://schemas.microsoft.com/office/powerpoint/2010/main" val="1528934251"/>
              </p:ext>
            </p:extLst>
          </p:nvPr>
        </p:nvGraphicFramePr>
        <p:xfrm>
          <a:off x="76465" y="1566333"/>
          <a:ext cx="11865057" cy="4614337"/>
        </p:xfrm>
        <a:graphic>
          <a:graphicData uri="http://schemas.openxmlformats.org/drawingml/2006/table">
            <a:tbl>
              <a:tblPr firstRow="1" bandRow="1"/>
              <a:tblGrid>
                <a:gridCol w="3838261">
                  <a:extLst>
                    <a:ext uri="{9D8B030D-6E8A-4147-A177-3AD203B41FA5}">
                      <a16:colId xmlns:a16="http://schemas.microsoft.com/office/drawing/2014/main" val="1797895665"/>
                    </a:ext>
                  </a:extLst>
                </a:gridCol>
                <a:gridCol w="4873675">
                  <a:extLst>
                    <a:ext uri="{9D8B030D-6E8A-4147-A177-3AD203B41FA5}">
                      <a16:colId xmlns:a16="http://schemas.microsoft.com/office/drawing/2014/main" val="4139480888"/>
                    </a:ext>
                  </a:extLst>
                </a:gridCol>
                <a:gridCol w="3153121">
                  <a:extLst>
                    <a:ext uri="{9D8B030D-6E8A-4147-A177-3AD203B41FA5}">
                      <a16:colId xmlns:a16="http://schemas.microsoft.com/office/drawing/2014/main" val="197350750"/>
                    </a:ext>
                  </a:extLst>
                </a:gridCol>
              </a:tblGrid>
              <a:tr h="705872">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dirty="0"/>
                        <a:t>OPERATION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a:t>DESCRIPTION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a:t>JUSTIFICATIF</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extLst>
                  <a:ext uri="{0D108BD9-81ED-4DB2-BD59-A6C34878D82A}">
                    <a16:rowId xmlns:a16="http://schemas.microsoft.com/office/drawing/2014/main" val="4138327524"/>
                  </a:ext>
                </a:extLst>
              </a:tr>
              <a:tr h="75421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t>Isolation de combles ou de toitures</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t>Isolation thermique en plancher de combles perdus ou en rampant de toiture</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rowSpan="5">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nSpc>
                          <a:spcPct val="100000"/>
                        </a:lnSpc>
                        <a:spcAft>
                          <a:spcPts val="600"/>
                        </a:spcAft>
                      </a:pPr>
                      <a:r>
                        <a:rPr lang="fr-FR" sz="1400"/>
                        <a:t>Si l’investissement ne fait pas suite à un audit/étude énergétique</a:t>
                      </a:r>
                    </a:p>
                    <a:p>
                      <a:pPr>
                        <a:lnSpc>
                          <a:spcPct val="100000"/>
                        </a:lnSpc>
                        <a:spcAft>
                          <a:spcPts val="600"/>
                        </a:spcAft>
                      </a:pPr>
                      <a:r>
                        <a:rPr lang="fr-FR" sz="1400"/>
                        <a:t>- Investissement simple/identifiable : Factures</a:t>
                      </a:r>
                    </a:p>
                    <a:p>
                      <a:pPr>
                        <a:lnSpc>
                          <a:spcPct val="100000"/>
                        </a:lnSpc>
                        <a:spcAft>
                          <a:spcPts val="1200"/>
                        </a:spcAft>
                      </a:pPr>
                      <a:r>
                        <a:rPr lang="fr-FR" sz="1400"/>
                        <a:t>- Investissement multiple/non-identifiable : Factures précisant les travaux / équipements à caractère énergétique</a:t>
                      </a:r>
                    </a:p>
                    <a:p>
                      <a:pPr>
                        <a:lnSpc>
                          <a:spcPct val="100000"/>
                        </a:lnSpc>
                        <a:spcAft>
                          <a:spcPts val="600"/>
                        </a:spcAft>
                      </a:pPr>
                      <a:r>
                        <a:rPr lang="fr-FR" sz="1400"/>
                        <a:t>Si l’investissement fait suite à un audit/étude énergétique</a:t>
                      </a:r>
                    </a:p>
                    <a:p>
                      <a:pPr marL="171450" indent="-171450">
                        <a:lnSpc>
                          <a:spcPct val="100000"/>
                        </a:lnSpc>
                        <a:spcAft>
                          <a:spcPts val="1200"/>
                        </a:spcAft>
                        <a:buFontTx/>
                        <a:buChar char="-"/>
                      </a:pPr>
                      <a:r>
                        <a:rPr lang="fr-FR" sz="1400"/>
                        <a:t>Investissement simple/identifiable &amp; multiple/non-</a:t>
                      </a:r>
                      <a:r>
                        <a:rPr lang="fr-FR" sz="1400" err="1"/>
                        <a:t>identiffiable</a:t>
                      </a:r>
                      <a:r>
                        <a:rPr lang="fr-FR" sz="1400"/>
                        <a:t> : Rapport d’audit + Factures afférentes</a:t>
                      </a: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1564987199"/>
                  </a:ext>
                </a:extLst>
              </a:tr>
              <a:tr h="75421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t>Isolation des murs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t>Mise en place d’un doublage isolant (complexe ou sur ossature) sur murs par l’intérieur ou par l’extérieur</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endParaRPr lang="fr-FR" sz="1000"/>
                    </a:p>
                  </a:txBody>
                  <a:tcPr/>
                </a:tc>
                <a:extLst>
                  <a:ext uri="{0D108BD9-81ED-4DB2-BD59-A6C34878D82A}">
                    <a16:rowId xmlns:a16="http://schemas.microsoft.com/office/drawing/2014/main" val="919501628"/>
                  </a:ext>
                </a:extLst>
              </a:tr>
              <a:tr h="75421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t>Isolation d’un plancher</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t>Mise en place d’un doublage isolant sur/sous plancher bas situé sur un sous-sol non chauffé, sur vide sanitaire ou sur un passage ouvert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endParaRPr lang="fr-FR" sz="1000"/>
                    </a:p>
                  </a:txBody>
                  <a:tcPr/>
                </a:tc>
                <a:extLst>
                  <a:ext uri="{0D108BD9-81ED-4DB2-BD59-A6C34878D82A}">
                    <a16:rowId xmlns:a16="http://schemas.microsoft.com/office/drawing/2014/main" val="324833864"/>
                  </a:ext>
                </a:extLst>
              </a:tr>
              <a:tr h="74442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t>Fenêtre ou porte-fenêtre complète avec vitrage isolant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t>Mise en place d’une fenêtre, fenêtre de toiture ou porte-fenêtre complète avec vitrage isolant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endParaRPr lang="fr-FR" sz="1000"/>
                    </a:p>
                  </a:txBody>
                  <a:tcPr/>
                </a:tc>
                <a:extLst>
                  <a:ext uri="{0D108BD9-81ED-4DB2-BD59-A6C34878D82A}">
                    <a16:rowId xmlns:a16="http://schemas.microsoft.com/office/drawing/2014/main" val="4121297637"/>
                  </a:ext>
                </a:extLst>
              </a:tr>
              <a:tr h="901388">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dirty="0"/>
                        <a:t>Isolation des toitures terrasses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dirty="0"/>
                        <a:t>Mise en place d’un doublage extérieur isolant en toiture terrasse ou couverture de pente inférieure à 5 %</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endParaRPr lang="fr-FR" sz="1000"/>
                    </a:p>
                  </a:txBody>
                  <a:tcPr/>
                </a:tc>
                <a:extLst>
                  <a:ext uri="{0D108BD9-81ED-4DB2-BD59-A6C34878D82A}">
                    <a16:rowId xmlns:a16="http://schemas.microsoft.com/office/drawing/2014/main" val="3246603774"/>
                  </a:ext>
                </a:extLst>
              </a:tr>
            </a:tbl>
          </a:graphicData>
        </a:graphic>
      </p:graphicFrame>
    </p:spTree>
    <p:extLst>
      <p:ext uri="{BB962C8B-B14F-4D97-AF65-F5344CB8AC3E}">
        <p14:creationId xmlns:p14="http://schemas.microsoft.com/office/powerpoint/2010/main" val="1468084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Annexe : liste des principaux investissements </a:t>
            </a:r>
            <a:r>
              <a:rPr lang="fr-FR" sz="2400">
                <a:solidFill>
                  <a:srgbClr val="006600"/>
                </a:solidFill>
              </a:rPr>
              <a:t>verts</a:t>
            </a:r>
          </a:p>
        </p:txBody>
      </p:sp>
      <p:sp>
        <p:nvSpPr>
          <p:cNvPr id="9" name="Espace réservé du contenu 1">
            <a:extLst>
              <a:ext uri="{FF2B5EF4-FFF2-40B4-BE49-F238E27FC236}">
                <a16:creationId xmlns:a16="http://schemas.microsoft.com/office/drawing/2014/main" id="{FC9D5681-B494-49A0-819D-6DA841A7005F}"/>
              </a:ext>
            </a:extLst>
          </p:cNvPr>
          <p:cNvSpPr>
            <a:spLocks noGrp="1"/>
          </p:cNvSpPr>
          <p:nvPr>
            <p:ph idx="17"/>
          </p:nvPr>
        </p:nvSpPr>
        <p:spPr>
          <a:xfrm>
            <a:off x="339634" y="1162235"/>
            <a:ext cx="11791406" cy="392216"/>
          </a:xfrm>
        </p:spPr>
        <p:txBody>
          <a:bodyPr/>
          <a:lstStyle/>
          <a:p>
            <a:r>
              <a:rPr lang="fr-FR" b="1" dirty="0">
                <a:solidFill>
                  <a:srgbClr val="006600"/>
                </a:solidFill>
              </a:rPr>
              <a:t>Rénovation énergétique </a:t>
            </a:r>
            <a:r>
              <a:rPr lang="fr-FR" dirty="0"/>
              <a:t>/ Secteur </a:t>
            </a:r>
            <a:r>
              <a:rPr lang="fr-FR" dirty="0">
                <a:solidFill>
                  <a:srgbClr val="C00000"/>
                </a:solidFill>
              </a:rPr>
              <a:t>Tertiaire</a:t>
            </a:r>
            <a:r>
              <a:rPr lang="fr-FR" dirty="0"/>
              <a:t> </a:t>
            </a:r>
            <a:r>
              <a:rPr lang="fr-FR" dirty="0">
                <a:sym typeface="Wingdings" panose="05000000000000000000" pitchFamily="2" charset="2"/>
              </a:rPr>
              <a:t> objets liés à l’équipement </a:t>
            </a:r>
            <a:r>
              <a:rPr lang="fr-FR" dirty="0"/>
              <a:t>:</a:t>
            </a:r>
          </a:p>
        </p:txBody>
      </p:sp>
      <p:grpSp>
        <p:nvGrpSpPr>
          <p:cNvPr id="10" name="Groupe 9">
            <a:extLst>
              <a:ext uri="{FF2B5EF4-FFF2-40B4-BE49-F238E27FC236}">
                <a16:creationId xmlns:a16="http://schemas.microsoft.com/office/drawing/2014/main" id="{FA9A5E02-4FC8-4D3C-86A9-95608EC8E22E}"/>
              </a:ext>
            </a:extLst>
          </p:cNvPr>
          <p:cNvGrpSpPr/>
          <p:nvPr/>
        </p:nvGrpSpPr>
        <p:grpSpPr>
          <a:xfrm>
            <a:off x="9779658" y="175365"/>
            <a:ext cx="2218763" cy="1295517"/>
            <a:chOff x="273140" y="1998021"/>
            <a:chExt cx="2218763" cy="2442025"/>
          </a:xfrm>
          <a:solidFill>
            <a:srgbClr val="EBAE03"/>
          </a:solidFill>
        </p:grpSpPr>
        <p:sp>
          <p:nvSpPr>
            <p:cNvPr id="12" name="Rectangle : avec coins arrondis en haut 11">
              <a:extLst>
                <a:ext uri="{FF2B5EF4-FFF2-40B4-BE49-F238E27FC236}">
                  <a16:creationId xmlns:a16="http://schemas.microsoft.com/office/drawing/2014/main" id="{F8E3672B-424B-4113-94F4-251728A7471A}"/>
                </a:ext>
              </a:extLst>
            </p:cNvPr>
            <p:cNvSpPr/>
            <p:nvPr/>
          </p:nvSpPr>
          <p:spPr>
            <a:xfrm rot="10800000">
              <a:off x="273140" y="1998021"/>
              <a:ext cx="2218763" cy="2442025"/>
            </a:xfrm>
            <a:prstGeom prst="round2SameRect">
              <a:avLst>
                <a:gd name="adj1" fmla="val 10500"/>
                <a:gd name="adj2" fmla="val 0"/>
              </a:avLst>
            </a:prstGeom>
            <a:grpFill/>
            <a:ln w="12700" cap="flat" cmpd="sng" algn="ctr">
              <a:solidFill>
                <a:srgbClr val="FFFFFF">
                  <a:hueOff val="0"/>
                  <a:satOff val="0"/>
                  <a:lumOff val="0"/>
                  <a:alphaOff val="0"/>
                </a:srgbClr>
              </a:solidFill>
              <a:prstDash val="solid"/>
              <a:miter lim="800000"/>
            </a:ln>
            <a:effectLst/>
          </p:spPr>
        </p:sp>
        <p:sp>
          <p:nvSpPr>
            <p:cNvPr id="13" name="Rectangle : avec coins arrondis en haut 5">
              <a:extLst>
                <a:ext uri="{FF2B5EF4-FFF2-40B4-BE49-F238E27FC236}">
                  <a16:creationId xmlns:a16="http://schemas.microsoft.com/office/drawing/2014/main" id="{20D8AA7E-D5A1-46C4-8120-AEDB9C34CD67}"/>
                </a:ext>
              </a:extLst>
            </p:cNvPr>
            <p:cNvSpPr txBox="1"/>
            <p:nvPr/>
          </p:nvSpPr>
          <p:spPr>
            <a:xfrm rot="21600000">
              <a:off x="341375" y="1998021"/>
              <a:ext cx="2082293" cy="2373790"/>
            </a:xfrm>
            <a:prstGeom prst="rect">
              <a:avLst/>
            </a:prstGeom>
            <a:grpFill/>
            <a:ln>
              <a:noFill/>
            </a:ln>
            <a:effectLst/>
          </p:spPr>
          <p:txBody>
            <a:bodyPr spcFirstLastPara="0" vert="horz" wrap="square" lIns="113792" tIns="113792" rIns="113792" bIns="113792" numCol="1" spcCol="1270" anchor="t"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400" b="1" i="0" u="none" strike="noStrike" kern="1200" cap="none" spc="0" normalizeH="0" baseline="0" noProof="0">
                  <a:ln>
                    <a:noFill/>
                  </a:ln>
                  <a:solidFill>
                    <a:srgbClr val="00B050"/>
                  </a:solidFill>
                  <a:effectLst/>
                  <a:uLnTx/>
                  <a:uFillTx/>
                  <a:latin typeface="Arial" panose="020B0604020202020204"/>
                  <a:ea typeface="+mn-ea"/>
                  <a:cs typeface="+mn-cs"/>
                </a:rPr>
                <a:t>Prêt Rénovation Energetique</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Financer les travaux améliorant l’efficacité énergétique du bâtiment, à l’éclairage et à leur gestion</a:t>
              </a:r>
            </a:p>
          </p:txBody>
        </p:sp>
      </p:grpSp>
      <p:pic>
        <p:nvPicPr>
          <p:cNvPr id="14" name="Image 13">
            <a:extLst>
              <a:ext uri="{FF2B5EF4-FFF2-40B4-BE49-F238E27FC236}">
                <a16:creationId xmlns:a16="http://schemas.microsoft.com/office/drawing/2014/main" id="{0CAE0FFE-1C9B-4EE3-A8CB-1EF5E0B91A6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21" b="98810" l="9914" r="89871">
                        <a14:foregroundMark x1="33836" y1="33730" x2="41810" y2="29762"/>
                        <a14:foregroundMark x1="49353" y1="33730" x2="35345" y2="37698"/>
                        <a14:foregroundMark x1="35345" y1="37698" x2="27155" y2="57937"/>
                        <a14:foregroundMark x1="27155" y1="57937" x2="35991" y2="54365"/>
                        <a14:foregroundMark x1="20043" y1="88095" x2="32112" y2="99603"/>
                        <a14:foregroundMark x1="32112" y1="99603" x2="64871" y2="98810"/>
                        <a14:foregroundMark x1="64871" y1="98810" x2="73276" y2="84921"/>
                        <a14:foregroundMark x1="49353" y1="84524" x2="49569" y2="94841"/>
                        <a14:foregroundMark x1="35560" y1="39683" x2="27155" y2="54365"/>
                      </a14:backgroundRemoval>
                    </a14:imgEffect>
                  </a14:imgLayer>
                </a14:imgProps>
              </a:ext>
            </a:extLst>
          </a:blip>
          <a:stretch>
            <a:fillRect/>
          </a:stretch>
        </p:blipFill>
        <p:spPr>
          <a:xfrm>
            <a:off x="9281756" y="-118580"/>
            <a:ext cx="1132274" cy="839808"/>
          </a:xfrm>
          <a:prstGeom prst="rect">
            <a:avLst/>
          </a:prstGeom>
        </p:spPr>
      </p:pic>
      <p:sp>
        <p:nvSpPr>
          <p:cNvPr id="4" name="Espace réservé du texte 3">
            <a:extLst>
              <a:ext uri="{FF2B5EF4-FFF2-40B4-BE49-F238E27FC236}">
                <a16:creationId xmlns:a16="http://schemas.microsoft.com/office/drawing/2014/main" id="{1AC82861-B9EE-47C8-A46C-158958177089}"/>
              </a:ext>
            </a:extLst>
          </p:cNvPr>
          <p:cNvSpPr>
            <a:spLocks noGrp="1"/>
          </p:cNvSpPr>
          <p:nvPr>
            <p:ph type="body" sz="quarter" idx="16"/>
          </p:nvPr>
        </p:nvSpPr>
        <p:spPr/>
        <p:txBody>
          <a:bodyPr/>
          <a:lstStyle/>
          <a:p>
            <a:endParaRPr lang="fr-FR"/>
          </a:p>
        </p:txBody>
      </p:sp>
      <p:sp>
        <p:nvSpPr>
          <p:cNvPr id="11" name="Espace réservé du texte 4">
            <a:extLst>
              <a:ext uri="{FF2B5EF4-FFF2-40B4-BE49-F238E27FC236}">
                <a16:creationId xmlns:a16="http://schemas.microsoft.com/office/drawing/2014/main" id="{CA5E52E0-8402-43A1-A335-83297DA6D6D5}"/>
              </a:ext>
            </a:extLst>
          </p:cNvPr>
          <p:cNvSpPr txBox="1">
            <a:spLocks/>
          </p:cNvSpPr>
          <p:nvPr/>
        </p:nvSpPr>
        <p:spPr>
          <a:xfrm>
            <a:off x="0" y="627016"/>
            <a:ext cx="695325" cy="392216"/>
          </a:xfrm>
          <a:prstGeom prst="rect">
            <a:avLst/>
          </a:prstGeom>
          <a:solidFill>
            <a:schemeClr val="accent4">
              <a:lumMod val="75000"/>
            </a:schemeClr>
          </a:solidFill>
        </p:spPr>
        <p:txBody>
          <a:bodyPr lIns="36000" rIns="36000"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a:t>1.1.2</a:t>
            </a:r>
          </a:p>
        </p:txBody>
      </p:sp>
      <p:graphicFrame>
        <p:nvGraphicFramePr>
          <p:cNvPr id="16" name="Tableau 5">
            <a:extLst>
              <a:ext uri="{FF2B5EF4-FFF2-40B4-BE49-F238E27FC236}">
                <a16:creationId xmlns:a16="http://schemas.microsoft.com/office/drawing/2014/main" id="{A77F527B-8AEB-4B7D-A19E-5B596CA590A8}"/>
              </a:ext>
            </a:extLst>
          </p:cNvPr>
          <p:cNvGraphicFramePr>
            <a:graphicFrameLocks noGrp="1"/>
          </p:cNvGraphicFramePr>
          <p:nvPr>
            <p:extLst>
              <p:ext uri="{D42A27DB-BD31-4B8C-83A1-F6EECF244321}">
                <p14:modId xmlns:p14="http://schemas.microsoft.com/office/powerpoint/2010/main" val="1903424436"/>
              </p:ext>
            </p:extLst>
          </p:nvPr>
        </p:nvGraphicFramePr>
        <p:xfrm>
          <a:off x="81480" y="1500609"/>
          <a:ext cx="11697078" cy="4664801"/>
        </p:xfrm>
        <a:graphic>
          <a:graphicData uri="http://schemas.openxmlformats.org/drawingml/2006/table">
            <a:tbl>
              <a:tblPr firstRow="1" bandRow="1"/>
              <a:tblGrid>
                <a:gridCol w="3975811">
                  <a:extLst>
                    <a:ext uri="{9D8B030D-6E8A-4147-A177-3AD203B41FA5}">
                      <a16:colId xmlns:a16="http://schemas.microsoft.com/office/drawing/2014/main" val="1797895665"/>
                    </a:ext>
                  </a:extLst>
                </a:gridCol>
                <a:gridCol w="4544020">
                  <a:extLst>
                    <a:ext uri="{9D8B030D-6E8A-4147-A177-3AD203B41FA5}">
                      <a16:colId xmlns:a16="http://schemas.microsoft.com/office/drawing/2014/main" val="4139480888"/>
                    </a:ext>
                  </a:extLst>
                </a:gridCol>
                <a:gridCol w="3177247">
                  <a:extLst>
                    <a:ext uri="{9D8B030D-6E8A-4147-A177-3AD203B41FA5}">
                      <a16:colId xmlns:a16="http://schemas.microsoft.com/office/drawing/2014/main" val="197350750"/>
                    </a:ext>
                  </a:extLst>
                </a:gridCol>
              </a:tblGrid>
              <a:tr h="532879">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a:t>OPERATION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a:t>DESCRIPTION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a:t>JUSTIFICATIF</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extLst>
                  <a:ext uri="{0D108BD9-81ED-4DB2-BD59-A6C34878D82A}">
                    <a16:rowId xmlns:a16="http://schemas.microsoft.com/office/drawing/2014/main" val="4138327524"/>
                  </a:ext>
                </a:extLst>
              </a:tr>
              <a:tr h="1094087">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dirty="0"/>
                        <a:t>Luminaire d’éclairage général à module LED</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b="0" i="0" u="none" strike="noStrike" kern="1200" baseline="0">
                          <a:solidFill>
                            <a:schemeClr val="dk1"/>
                          </a:solidFill>
                          <a:latin typeface="+mn-lt"/>
                          <a:ea typeface="+mn-ea"/>
                          <a:cs typeface="+mn-cs"/>
                        </a:rPr>
                        <a:t>Mise en place d’un luminaire d’éclairage général à modules LED avec ou sans dispositif de gestion.</a:t>
                      </a:r>
                      <a:endParaRPr lang="fr-FR" sz="110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rowSpan="4">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nSpc>
                          <a:spcPct val="100000"/>
                        </a:lnSpc>
                        <a:spcAft>
                          <a:spcPts val="600"/>
                        </a:spcAft>
                      </a:pPr>
                      <a:r>
                        <a:rPr lang="fr-FR" sz="1400"/>
                        <a:t>Si l’investissement ne fait pas suite à un audit/étude énergétique</a:t>
                      </a:r>
                    </a:p>
                    <a:p>
                      <a:pPr>
                        <a:lnSpc>
                          <a:spcPct val="100000"/>
                        </a:lnSpc>
                        <a:spcAft>
                          <a:spcPts val="600"/>
                        </a:spcAft>
                      </a:pPr>
                      <a:r>
                        <a:rPr lang="fr-FR" sz="1400"/>
                        <a:t>- Investissement simple/identifiable : Factures</a:t>
                      </a:r>
                    </a:p>
                    <a:p>
                      <a:pPr>
                        <a:lnSpc>
                          <a:spcPct val="100000"/>
                        </a:lnSpc>
                        <a:spcAft>
                          <a:spcPts val="1200"/>
                        </a:spcAft>
                      </a:pPr>
                      <a:r>
                        <a:rPr lang="fr-FR" sz="1400"/>
                        <a:t>- Investissement multiple/non-identifiable : Factures précisant les travaux / équipements à caractère énergétique</a:t>
                      </a:r>
                    </a:p>
                    <a:p>
                      <a:pPr>
                        <a:lnSpc>
                          <a:spcPct val="100000"/>
                        </a:lnSpc>
                        <a:spcAft>
                          <a:spcPts val="600"/>
                        </a:spcAft>
                      </a:pPr>
                      <a:r>
                        <a:rPr lang="fr-FR" sz="1400"/>
                        <a:t>Si l’investissement fait suite à un audit/étude énergétique</a:t>
                      </a:r>
                    </a:p>
                    <a:p>
                      <a:pPr marL="171450" indent="-171450">
                        <a:lnSpc>
                          <a:spcPct val="100000"/>
                        </a:lnSpc>
                        <a:spcAft>
                          <a:spcPts val="1200"/>
                        </a:spcAft>
                        <a:buFontTx/>
                        <a:buChar char="-"/>
                      </a:pPr>
                      <a:r>
                        <a:rPr lang="fr-FR" sz="1400"/>
                        <a:t>Investissement simple/identifiable &amp; multiple/non-</a:t>
                      </a:r>
                      <a:r>
                        <a:rPr lang="fr-FR" sz="1400" err="1"/>
                        <a:t>identiffiable</a:t>
                      </a:r>
                      <a:r>
                        <a:rPr lang="fr-FR" sz="1400"/>
                        <a:t> : Rapport d’audit + Factures afférentes</a:t>
                      </a:r>
                    </a:p>
                    <a:p>
                      <a:pPr>
                        <a:lnSpc>
                          <a:spcPct val="100000"/>
                        </a:lnSpc>
                        <a:spcAft>
                          <a:spcPts val="600"/>
                        </a:spcAft>
                      </a:pPr>
                      <a:endParaRPr lang="fr-FR" sz="900"/>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1564987199"/>
                  </a:ext>
                </a:extLst>
              </a:tr>
              <a:tr h="1182551">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t>Lanterneaux d’éclairage zénithal</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t>Mise en place de lanterneaux d’éclairage zénithal, avec costière, ponctuels ou continus avec pilotage automatique de l’éclairage électrique.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fr-FR" sz="1000"/>
                    </a:p>
                  </a:txBody>
                  <a:tcPr/>
                </a:tc>
                <a:extLst>
                  <a:ext uri="{0D108BD9-81ED-4DB2-BD59-A6C34878D82A}">
                    <a16:rowId xmlns:a16="http://schemas.microsoft.com/office/drawing/2014/main" val="919501628"/>
                  </a:ext>
                </a:extLst>
              </a:tr>
              <a:tr h="83216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t>Conduits de lumière naturelle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t>Mise en place de conduits de lumière naturelle avec pilotage de l’éclairage électrique en fonction des apports de</a:t>
                      </a:r>
                    </a:p>
                    <a:p>
                      <a:r>
                        <a:rPr lang="fr-FR" sz="1100"/>
                        <a:t>lumière naturelle.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endParaRPr lang="fr-FR" sz="1000"/>
                    </a:p>
                  </a:txBody>
                  <a:tcPr/>
                </a:tc>
                <a:extLst>
                  <a:ext uri="{0D108BD9-81ED-4DB2-BD59-A6C34878D82A}">
                    <a16:rowId xmlns:a16="http://schemas.microsoft.com/office/drawing/2014/main" val="324833864"/>
                  </a:ext>
                </a:extLst>
              </a:tr>
              <a:tr h="102311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t>Système hydro-économes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dirty="0"/>
                        <a:t>Mise en place de pommes de douche hydro-économes et/ou mise en place de régulateurs de jets sur tout ou partie</a:t>
                      </a:r>
                    </a:p>
                    <a:p>
                      <a:r>
                        <a:rPr lang="fr-FR" sz="1100" dirty="0"/>
                        <a:t>des points de puisage de type lavabo ou évier.</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endParaRPr lang="fr-FR" sz="1000"/>
                    </a:p>
                  </a:txBody>
                  <a:tcPr/>
                </a:tc>
                <a:extLst>
                  <a:ext uri="{0D108BD9-81ED-4DB2-BD59-A6C34878D82A}">
                    <a16:rowId xmlns:a16="http://schemas.microsoft.com/office/drawing/2014/main" val="4121297637"/>
                  </a:ext>
                </a:extLst>
              </a:tr>
            </a:tbl>
          </a:graphicData>
        </a:graphic>
      </p:graphicFrame>
    </p:spTree>
    <p:extLst>
      <p:ext uri="{BB962C8B-B14F-4D97-AF65-F5344CB8AC3E}">
        <p14:creationId xmlns:p14="http://schemas.microsoft.com/office/powerpoint/2010/main" val="442652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Annexe : liste des principaux investissements </a:t>
            </a:r>
            <a:r>
              <a:rPr lang="fr-FR" sz="2400">
                <a:solidFill>
                  <a:srgbClr val="006600"/>
                </a:solidFill>
              </a:rPr>
              <a:t>verts</a:t>
            </a:r>
          </a:p>
        </p:txBody>
      </p:sp>
      <p:grpSp>
        <p:nvGrpSpPr>
          <p:cNvPr id="10" name="Groupe 9">
            <a:extLst>
              <a:ext uri="{FF2B5EF4-FFF2-40B4-BE49-F238E27FC236}">
                <a16:creationId xmlns:a16="http://schemas.microsoft.com/office/drawing/2014/main" id="{FA9A5E02-4FC8-4D3C-86A9-95608EC8E22E}"/>
              </a:ext>
            </a:extLst>
          </p:cNvPr>
          <p:cNvGrpSpPr/>
          <p:nvPr/>
        </p:nvGrpSpPr>
        <p:grpSpPr>
          <a:xfrm>
            <a:off x="9779658" y="175365"/>
            <a:ext cx="2218763" cy="1295517"/>
            <a:chOff x="273140" y="1998021"/>
            <a:chExt cx="2218763" cy="2442025"/>
          </a:xfrm>
          <a:solidFill>
            <a:srgbClr val="EBAE03"/>
          </a:solidFill>
        </p:grpSpPr>
        <p:sp>
          <p:nvSpPr>
            <p:cNvPr id="12" name="Rectangle : avec coins arrondis en haut 11">
              <a:extLst>
                <a:ext uri="{FF2B5EF4-FFF2-40B4-BE49-F238E27FC236}">
                  <a16:creationId xmlns:a16="http://schemas.microsoft.com/office/drawing/2014/main" id="{F8E3672B-424B-4113-94F4-251728A7471A}"/>
                </a:ext>
              </a:extLst>
            </p:cNvPr>
            <p:cNvSpPr/>
            <p:nvPr/>
          </p:nvSpPr>
          <p:spPr>
            <a:xfrm rot="10800000">
              <a:off x="273140" y="1998021"/>
              <a:ext cx="2218763" cy="2442025"/>
            </a:xfrm>
            <a:prstGeom prst="round2SameRect">
              <a:avLst>
                <a:gd name="adj1" fmla="val 10500"/>
                <a:gd name="adj2" fmla="val 0"/>
              </a:avLst>
            </a:prstGeom>
            <a:grpFill/>
            <a:ln w="12700" cap="flat" cmpd="sng" algn="ctr">
              <a:solidFill>
                <a:srgbClr val="FFFFFF">
                  <a:hueOff val="0"/>
                  <a:satOff val="0"/>
                  <a:lumOff val="0"/>
                  <a:alphaOff val="0"/>
                </a:srgbClr>
              </a:solidFill>
              <a:prstDash val="solid"/>
              <a:miter lim="800000"/>
            </a:ln>
            <a:effectLst/>
          </p:spPr>
        </p:sp>
        <p:sp>
          <p:nvSpPr>
            <p:cNvPr id="13" name="Rectangle : avec coins arrondis en haut 5">
              <a:extLst>
                <a:ext uri="{FF2B5EF4-FFF2-40B4-BE49-F238E27FC236}">
                  <a16:creationId xmlns:a16="http://schemas.microsoft.com/office/drawing/2014/main" id="{20D8AA7E-D5A1-46C4-8120-AEDB9C34CD67}"/>
                </a:ext>
              </a:extLst>
            </p:cNvPr>
            <p:cNvSpPr txBox="1"/>
            <p:nvPr/>
          </p:nvSpPr>
          <p:spPr>
            <a:xfrm rot="21600000">
              <a:off x="341375" y="1998021"/>
              <a:ext cx="2082293" cy="2373790"/>
            </a:xfrm>
            <a:prstGeom prst="rect">
              <a:avLst/>
            </a:prstGeom>
            <a:grpFill/>
            <a:ln>
              <a:noFill/>
            </a:ln>
            <a:effectLst/>
          </p:spPr>
          <p:txBody>
            <a:bodyPr spcFirstLastPara="0" vert="horz" wrap="square" lIns="113792" tIns="113792" rIns="113792" bIns="113792" numCol="1" spcCol="1270" anchor="t"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400" b="1" i="0" u="none" strike="noStrike" kern="1200" cap="none" spc="0" normalizeH="0" baseline="0" noProof="0">
                  <a:ln>
                    <a:noFill/>
                  </a:ln>
                  <a:solidFill>
                    <a:srgbClr val="00B050"/>
                  </a:solidFill>
                  <a:effectLst/>
                  <a:uLnTx/>
                  <a:uFillTx/>
                  <a:latin typeface="Arial" panose="020B0604020202020204"/>
                  <a:ea typeface="+mn-ea"/>
                  <a:cs typeface="+mn-cs"/>
                </a:rPr>
                <a:t>Prêt Rénovation Energetique</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Financer les travaux améliorant l’efficacité énergétique du bâtiment, à l’éclairage et à leur gestion</a:t>
              </a:r>
            </a:p>
          </p:txBody>
        </p:sp>
      </p:grpSp>
      <p:pic>
        <p:nvPicPr>
          <p:cNvPr id="14" name="Image 13">
            <a:extLst>
              <a:ext uri="{FF2B5EF4-FFF2-40B4-BE49-F238E27FC236}">
                <a16:creationId xmlns:a16="http://schemas.microsoft.com/office/drawing/2014/main" id="{0CAE0FFE-1C9B-4EE3-A8CB-1EF5E0B91A6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21" b="98810" l="9914" r="89871">
                        <a14:foregroundMark x1="33836" y1="33730" x2="41810" y2="29762"/>
                        <a14:foregroundMark x1="49353" y1="33730" x2="35345" y2="37698"/>
                        <a14:foregroundMark x1="35345" y1="37698" x2="27155" y2="57937"/>
                        <a14:foregroundMark x1="27155" y1="57937" x2="35991" y2="54365"/>
                        <a14:foregroundMark x1="20043" y1="88095" x2="32112" y2="99603"/>
                        <a14:foregroundMark x1="32112" y1="99603" x2="64871" y2="98810"/>
                        <a14:foregroundMark x1="64871" y1="98810" x2="73276" y2="84921"/>
                        <a14:foregroundMark x1="49353" y1="84524" x2="49569" y2="94841"/>
                        <a14:foregroundMark x1="35560" y1="39683" x2="27155" y2="54365"/>
                      </a14:backgroundRemoval>
                    </a14:imgEffect>
                  </a14:imgLayer>
                </a14:imgProps>
              </a:ext>
            </a:extLst>
          </a:blip>
          <a:stretch>
            <a:fillRect/>
          </a:stretch>
        </p:blipFill>
        <p:spPr>
          <a:xfrm>
            <a:off x="9281756" y="-118580"/>
            <a:ext cx="1132274" cy="839808"/>
          </a:xfrm>
          <a:prstGeom prst="rect">
            <a:avLst/>
          </a:prstGeom>
        </p:spPr>
      </p:pic>
      <p:sp>
        <p:nvSpPr>
          <p:cNvPr id="9" name="Espace réservé du contenu 1">
            <a:extLst>
              <a:ext uri="{FF2B5EF4-FFF2-40B4-BE49-F238E27FC236}">
                <a16:creationId xmlns:a16="http://schemas.microsoft.com/office/drawing/2014/main" id="{FC9D5681-B494-49A0-819D-6DA841A7005F}"/>
              </a:ext>
            </a:extLst>
          </p:cNvPr>
          <p:cNvSpPr>
            <a:spLocks noGrp="1"/>
          </p:cNvSpPr>
          <p:nvPr>
            <p:ph idx="17"/>
          </p:nvPr>
        </p:nvSpPr>
        <p:spPr>
          <a:xfrm>
            <a:off x="339634" y="1162235"/>
            <a:ext cx="11791406" cy="392216"/>
          </a:xfrm>
        </p:spPr>
        <p:txBody>
          <a:bodyPr/>
          <a:lstStyle/>
          <a:p>
            <a:r>
              <a:rPr lang="fr-FR" b="1" dirty="0">
                <a:solidFill>
                  <a:srgbClr val="006600"/>
                </a:solidFill>
              </a:rPr>
              <a:t>Rénovation énergétique </a:t>
            </a:r>
            <a:r>
              <a:rPr lang="fr-FR" dirty="0"/>
              <a:t>/ Secteur </a:t>
            </a:r>
            <a:r>
              <a:rPr lang="fr-FR" dirty="0">
                <a:solidFill>
                  <a:srgbClr val="C00000"/>
                </a:solidFill>
              </a:rPr>
              <a:t>Tertiaire</a:t>
            </a:r>
            <a:r>
              <a:rPr lang="fr-FR" dirty="0"/>
              <a:t> </a:t>
            </a:r>
            <a:r>
              <a:rPr lang="fr-FR" dirty="0">
                <a:sym typeface="Wingdings" panose="05000000000000000000" pitchFamily="2" charset="2"/>
              </a:rPr>
              <a:t> objets liés à la production / régulation thermique (1/2) </a:t>
            </a:r>
            <a:r>
              <a:rPr lang="fr-FR" dirty="0"/>
              <a:t>:</a:t>
            </a:r>
          </a:p>
        </p:txBody>
      </p:sp>
      <p:sp>
        <p:nvSpPr>
          <p:cNvPr id="4" name="Espace réservé du texte 3">
            <a:extLst>
              <a:ext uri="{FF2B5EF4-FFF2-40B4-BE49-F238E27FC236}">
                <a16:creationId xmlns:a16="http://schemas.microsoft.com/office/drawing/2014/main" id="{ACC1FB73-1011-4502-B7D7-CE4C89F3F47D}"/>
              </a:ext>
            </a:extLst>
          </p:cNvPr>
          <p:cNvSpPr>
            <a:spLocks noGrp="1"/>
          </p:cNvSpPr>
          <p:nvPr>
            <p:ph type="body" sz="quarter" idx="16"/>
          </p:nvPr>
        </p:nvSpPr>
        <p:spPr/>
        <p:txBody>
          <a:bodyPr/>
          <a:lstStyle/>
          <a:p>
            <a:endParaRPr lang="fr-FR"/>
          </a:p>
        </p:txBody>
      </p:sp>
      <p:sp>
        <p:nvSpPr>
          <p:cNvPr id="11" name="Espace réservé du texte 4">
            <a:extLst>
              <a:ext uri="{FF2B5EF4-FFF2-40B4-BE49-F238E27FC236}">
                <a16:creationId xmlns:a16="http://schemas.microsoft.com/office/drawing/2014/main" id="{85DBC38D-36DA-4812-8CAD-AD150433C0E3}"/>
              </a:ext>
            </a:extLst>
          </p:cNvPr>
          <p:cNvSpPr txBox="1">
            <a:spLocks/>
          </p:cNvSpPr>
          <p:nvPr/>
        </p:nvSpPr>
        <p:spPr>
          <a:xfrm>
            <a:off x="0" y="627016"/>
            <a:ext cx="695325" cy="392216"/>
          </a:xfrm>
          <a:prstGeom prst="rect">
            <a:avLst/>
          </a:prstGeom>
          <a:solidFill>
            <a:schemeClr val="accent4">
              <a:lumMod val="75000"/>
            </a:schemeClr>
          </a:solidFill>
        </p:spPr>
        <p:txBody>
          <a:bodyPr lIns="36000" rIns="36000"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a:t>1.1.3</a:t>
            </a:r>
          </a:p>
        </p:txBody>
      </p:sp>
      <p:graphicFrame>
        <p:nvGraphicFramePr>
          <p:cNvPr id="16" name="Tableau 5">
            <a:extLst>
              <a:ext uri="{FF2B5EF4-FFF2-40B4-BE49-F238E27FC236}">
                <a16:creationId xmlns:a16="http://schemas.microsoft.com/office/drawing/2014/main" id="{98615E6F-8A8C-4B5B-9C3F-9D90DAD635F2}"/>
              </a:ext>
            </a:extLst>
          </p:cNvPr>
          <p:cNvGraphicFramePr>
            <a:graphicFrameLocks noGrp="1"/>
          </p:cNvGraphicFramePr>
          <p:nvPr>
            <p:extLst>
              <p:ext uri="{D42A27DB-BD31-4B8C-83A1-F6EECF244321}">
                <p14:modId xmlns:p14="http://schemas.microsoft.com/office/powerpoint/2010/main" val="63105777"/>
              </p:ext>
            </p:extLst>
          </p:nvPr>
        </p:nvGraphicFramePr>
        <p:xfrm>
          <a:off x="81482" y="1514243"/>
          <a:ext cx="11805719" cy="4977763"/>
        </p:xfrm>
        <a:graphic>
          <a:graphicData uri="http://schemas.openxmlformats.org/drawingml/2006/table">
            <a:tbl>
              <a:tblPr firstRow="1" bandRow="1"/>
              <a:tblGrid>
                <a:gridCol w="3321819">
                  <a:extLst>
                    <a:ext uri="{9D8B030D-6E8A-4147-A177-3AD203B41FA5}">
                      <a16:colId xmlns:a16="http://schemas.microsoft.com/office/drawing/2014/main" val="1797895665"/>
                    </a:ext>
                  </a:extLst>
                </a:gridCol>
                <a:gridCol w="5497751">
                  <a:extLst>
                    <a:ext uri="{9D8B030D-6E8A-4147-A177-3AD203B41FA5}">
                      <a16:colId xmlns:a16="http://schemas.microsoft.com/office/drawing/2014/main" val="4139480888"/>
                    </a:ext>
                  </a:extLst>
                </a:gridCol>
                <a:gridCol w="2986149">
                  <a:extLst>
                    <a:ext uri="{9D8B030D-6E8A-4147-A177-3AD203B41FA5}">
                      <a16:colId xmlns:a16="http://schemas.microsoft.com/office/drawing/2014/main" val="197350750"/>
                    </a:ext>
                  </a:extLst>
                </a:gridCol>
              </a:tblGrid>
              <a:tr h="322848">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100"/>
                        <a:t>OPERATION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100"/>
                        <a:t>DESCRIPTION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100"/>
                        <a:t>JUSTIFICATIF</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extLst>
                  <a:ext uri="{0D108BD9-81ED-4DB2-BD59-A6C34878D82A}">
                    <a16:rowId xmlns:a16="http://schemas.microsoft.com/office/drawing/2014/main" val="4138327524"/>
                  </a:ext>
                </a:extLst>
              </a:tr>
              <a:tr h="49233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dirty="0"/>
                        <a:t>Chaudière collective à haute performance énergétique</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t>Mise en place d’une chaudière à haute performance énergétique pour un système de chauffage central à combustible.</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rowSpan="9">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nSpc>
                          <a:spcPct val="100000"/>
                        </a:lnSpc>
                        <a:spcAft>
                          <a:spcPts val="600"/>
                        </a:spcAft>
                      </a:pPr>
                      <a:r>
                        <a:rPr lang="fr-FR" sz="1200"/>
                        <a:t>Si l’investissement ne fait pas suite à un audit/étude énergétique</a:t>
                      </a:r>
                    </a:p>
                    <a:p>
                      <a:pPr>
                        <a:lnSpc>
                          <a:spcPct val="100000"/>
                        </a:lnSpc>
                        <a:spcAft>
                          <a:spcPts val="600"/>
                        </a:spcAft>
                      </a:pPr>
                      <a:r>
                        <a:rPr lang="fr-FR" sz="1200"/>
                        <a:t>- Investissement simple/identifiable : Factures</a:t>
                      </a:r>
                    </a:p>
                    <a:p>
                      <a:pPr>
                        <a:lnSpc>
                          <a:spcPct val="100000"/>
                        </a:lnSpc>
                        <a:spcAft>
                          <a:spcPts val="1200"/>
                        </a:spcAft>
                      </a:pPr>
                      <a:r>
                        <a:rPr lang="fr-FR" sz="1200"/>
                        <a:t>- Investissement multiple/non-identifiable : Factures précisant les travaux / équipements à caractère énergétique</a:t>
                      </a:r>
                    </a:p>
                    <a:p>
                      <a:pPr>
                        <a:lnSpc>
                          <a:spcPct val="100000"/>
                        </a:lnSpc>
                        <a:spcAft>
                          <a:spcPts val="600"/>
                        </a:spcAft>
                      </a:pPr>
                      <a:r>
                        <a:rPr lang="fr-FR" sz="1200"/>
                        <a:t>Si l’investissement fait suite à un audit/étude énergétique</a:t>
                      </a:r>
                    </a:p>
                    <a:p>
                      <a:pPr marL="171450" indent="-171450">
                        <a:lnSpc>
                          <a:spcPct val="100000"/>
                        </a:lnSpc>
                        <a:spcAft>
                          <a:spcPts val="1200"/>
                        </a:spcAft>
                        <a:buFontTx/>
                        <a:buChar char="-"/>
                      </a:pPr>
                      <a:r>
                        <a:rPr lang="fr-FR" sz="1200"/>
                        <a:t>Investissement simple/identifiable &amp; multiple/non-</a:t>
                      </a:r>
                      <a:r>
                        <a:rPr lang="fr-FR" sz="1200" err="1"/>
                        <a:t>identiffiable</a:t>
                      </a:r>
                      <a:r>
                        <a:rPr lang="fr-FR" sz="1200"/>
                        <a:t> : Rapport d’audit + Factures afférentes</a:t>
                      </a: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1564987199"/>
                  </a:ext>
                </a:extLst>
              </a:tr>
              <a:tr h="46642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latin typeface="+mj-lt"/>
                        </a:rPr>
                        <a:t>Plancher chauffant hydraulique à basse température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latin typeface="+mj-lt"/>
                        </a:rPr>
                        <a:t>Mise en place d’un plancher chauffant hydraulique à basse température pour un système de chauffage central à combustible associé à un dispositif de régulation.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endParaRPr lang="fr-FR" sz="900">
                        <a:latin typeface="+mj-lt"/>
                      </a:endParaRPr>
                    </a:p>
                  </a:txBody>
                  <a:tcPr/>
                </a:tc>
                <a:extLst>
                  <a:ext uri="{0D108BD9-81ED-4DB2-BD59-A6C34878D82A}">
                    <a16:rowId xmlns:a16="http://schemas.microsoft.com/office/drawing/2014/main" val="919501628"/>
                  </a:ext>
                </a:extLst>
              </a:tr>
              <a:tr h="906931">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latin typeface="+mj-lt"/>
                        </a:rPr>
                        <a:t>Pompe à chaleur de type air/eau ou eau/eau</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latin typeface="+mj-lt"/>
                        </a:rPr>
                        <a:t>Mise en place d’une pompe à chaleur (PAC) de type air/eau ou eau/eau. </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endParaRPr lang="fr-FR" sz="900">
                        <a:latin typeface="+mj-lt"/>
                      </a:endParaRPr>
                    </a:p>
                  </a:txBody>
                  <a:tcPr/>
                </a:tc>
                <a:extLst>
                  <a:ext uri="{0D108BD9-81ED-4DB2-BD59-A6C34878D82A}">
                    <a16:rowId xmlns:a16="http://schemas.microsoft.com/office/drawing/2014/main" val="324833864"/>
                  </a:ext>
                </a:extLst>
              </a:tr>
              <a:tr h="46642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latin typeface="+mj-lt"/>
                        </a:rPr>
                        <a:t>Radiateur basse température pour un chauffage central</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latin typeface="+mj-lt"/>
                        </a:rPr>
                        <a:t>Mise en place de radiateurs basse température pour un système de chauffage central. </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mj-lt"/>
                        <a:ea typeface="+mn-ea"/>
                        <a:cs typeface="+mn-cs"/>
                      </a:endParaRPr>
                    </a:p>
                  </a:txBody>
                  <a:tcPr/>
                </a:tc>
                <a:extLst>
                  <a:ext uri="{0D108BD9-81ED-4DB2-BD59-A6C34878D82A}">
                    <a16:rowId xmlns:a16="http://schemas.microsoft.com/office/drawing/2014/main" val="4121297637"/>
                  </a:ext>
                </a:extLst>
              </a:tr>
              <a:tr h="46642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latin typeface="+mj-lt"/>
                        </a:rPr>
                        <a:t>Système de régulation par programmation d’intermittence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latin typeface="+mj-lt"/>
                        </a:rPr>
                        <a:t>Mise en place, sur un système de chauffage existant, d’un équipement ayant la fonction de programmation d’intermittence à heures fixes.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mj-lt"/>
                        <a:ea typeface="+mn-ea"/>
                        <a:cs typeface="+mn-cs"/>
                      </a:endParaRPr>
                    </a:p>
                  </a:txBody>
                  <a:tcPr/>
                </a:tc>
                <a:extLst>
                  <a:ext uri="{0D108BD9-81ED-4DB2-BD59-A6C34878D82A}">
                    <a16:rowId xmlns:a16="http://schemas.microsoft.com/office/drawing/2014/main" val="3246603774"/>
                  </a:ext>
                </a:extLst>
              </a:tr>
              <a:tr h="388684">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latin typeface="+mj-lt"/>
                        </a:rPr>
                        <a:t>Optimisateur de relance en chauffage collectif</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latin typeface="+mj-lt"/>
                        </a:rPr>
                        <a:t>Mise en place d’un optimiseur de relance sur un circuit de chauffage collectif à combustible existant.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mj-lt"/>
                        <a:ea typeface="+mn-ea"/>
                        <a:cs typeface="+mn-cs"/>
                      </a:endParaRPr>
                    </a:p>
                  </a:txBody>
                  <a:tcPr/>
                </a:tc>
                <a:extLst>
                  <a:ext uri="{0D108BD9-81ED-4DB2-BD59-A6C34878D82A}">
                    <a16:rowId xmlns:a16="http://schemas.microsoft.com/office/drawing/2014/main" val="3372907658"/>
                  </a:ext>
                </a:extLst>
              </a:tr>
              <a:tr h="46642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b="1">
                          <a:latin typeface="+mj-lt"/>
                        </a:rPr>
                        <a:t>Chauffe-eau solaire collectif</a:t>
                      </a:r>
                    </a:p>
                    <a:p>
                      <a:endParaRPr lang="fr-FR" sz="1200" b="1">
                        <a:latin typeface="+mj-lt"/>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050">
                          <a:latin typeface="+mj-lt"/>
                        </a:rPr>
                        <a:t>Mise en place d’un chauffe-eau solaire collectif pour la production d’eau chaude sanitaire</a:t>
                      </a:r>
                    </a:p>
                    <a:p>
                      <a:endParaRPr lang="fr-FR" sz="1050">
                        <a:latin typeface="+mj-lt"/>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endParaRPr lang="fr-FR" sz="900">
                        <a:latin typeface="+mj-lt"/>
                      </a:endParaRPr>
                    </a:p>
                  </a:txBody>
                  <a:tcPr/>
                </a:tc>
                <a:extLst>
                  <a:ext uri="{0D108BD9-81ED-4DB2-BD59-A6C34878D82A}">
                    <a16:rowId xmlns:a16="http://schemas.microsoft.com/office/drawing/2014/main" val="4185990718"/>
                  </a:ext>
                </a:extLst>
              </a:tr>
              <a:tr h="46633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b="1">
                          <a:latin typeface="+mj-lt"/>
                        </a:rPr>
                        <a:t>Robinet thermostatique</a:t>
                      </a:r>
                    </a:p>
                    <a:p>
                      <a:endParaRPr lang="fr-FR" sz="1200" b="1">
                        <a:latin typeface="+mj-lt"/>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050">
                          <a:latin typeface="+mj-lt"/>
                        </a:rPr>
                        <a:t>Mise en place de robinets thermostatiques sur des radiateurs existants raccordés à un système de chauffage central à combustible avec chaudière existante. </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900">
                          <a:latin typeface="+mj-lt"/>
                        </a:rPr>
                        <a:t>Facture</a:t>
                      </a:r>
                    </a:p>
                    <a:p>
                      <a:pPr marL="0" marR="0" lvl="0" indent="0" algn="l" defTabSz="1219170" rtl="0" eaLnBrk="1" fontAlgn="auto" latinLnBrk="0" hangingPunct="1">
                        <a:lnSpc>
                          <a:spcPct val="100000"/>
                        </a:lnSpc>
                        <a:spcBef>
                          <a:spcPts val="0"/>
                        </a:spcBef>
                        <a:spcAft>
                          <a:spcPts val="0"/>
                        </a:spcAft>
                        <a:buClrTx/>
                        <a:buSzTx/>
                        <a:buFontTx/>
                        <a:buNone/>
                        <a:tabLst/>
                        <a:defRPr/>
                      </a:pPr>
                      <a:endParaRPr lang="fr-FR" sz="900">
                        <a:latin typeface="+mj-lt"/>
                      </a:endParaRPr>
                    </a:p>
                  </a:txBody>
                  <a:tcPr anchor="ctr"/>
                </a:tc>
                <a:extLst>
                  <a:ext uri="{0D108BD9-81ED-4DB2-BD59-A6C34878D82A}">
                    <a16:rowId xmlns:a16="http://schemas.microsoft.com/office/drawing/2014/main" val="1197845632"/>
                  </a:ext>
                </a:extLst>
              </a:tr>
              <a:tr h="46642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b="1">
                          <a:latin typeface="+mj-lt"/>
                        </a:rPr>
                        <a:t>Récupérateur de chaleur à condensation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050" dirty="0">
                          <a:latin typeface="+mj-lt"/>
                        </a:rPr>
                        <a:t>Mise en place d’un récupérateur de chaleur à condensation sur une chaudière existante pour un système de chauffage collectif à combustible.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900">
                          <a:latin typeface="+mj-lt"/>
                        </a:rPr>
                        <a:t>Facture</a:t>
                      </a:r>
                    </a:p>
                    <a:p>
                      <a:pPr marL="0" marR="0" lvl="0" indent="0" algn="l" defTabSz="1219170" rtl="0" eaLnBrk="1" fontAlgn="auto" latinLnBrk="0" hangingPunct="1">
                        <a:lnSpc>
                          <a:spcPct val="100000"/>
                        </a:lnSpc>
                        <a:spcBef>
                          <a:spcPts val="0"/>
                        </a:spcBef>
                        <a:spcAft>
                          <a:spcPts val="0"/>
                        </a:spcAft>
                        <a:buClrTx/>
                        <a:buSzTx/>
                        <a:buFontTx/>
                        <a:buNone/>
                        <a:tabLst/>
                        <a:defRPr/>
                      </a:pPr>
                      <a:endParaRPr lang="fr-FR" sz="900">
                        <a:latin typeface="+mj-lt"/>
                      </a:endParaRPr>
                    </a:p>
                  </a:txBody>
                  <a:tcPr anchor="ctr"/>
                </a:tc>
                <a:extLst>
                  <a:ext uri="{0D108BD9-81ED-4DB2-BD59-A6C34878D82A}">
                    <a16:rowId xmlns:a16="http://schemas.microsoft.com/office/drawing/2014/main" val="2353803793"/>
                  </a:ext>
                </a:extLst>
              </a:tr>
            </a:tbl>
          </a:graphicData>
        </a:graphic>
      </p:graphicFrame>
    </p:spTree>
    <p:extLst>
      <p:ext uri="{BB962C8B-B14F-4D97-AF65-F5344CB8AC3E}">
        <p14:creationId xmlns:p14="http://schemas.microsoft.com/office/powerpoint/2010/main" val="1200459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Annexe : liste des principaux investissements </a:t>
            </a:r>
            <a:r>
              <a:rPr lang="fr-FR" sz="2400">
                <a:solidFill>
                  <a:srgbClr val="006600"/>
                </a:solidFill>
              </a:rPr>
              <a:t>verts</a:t>
            </a:r>
          </a:p>
        </p:txBody>
      </p:sp>
      <p:grpSp>
        <p:nvGrpSpPr>
          <p:cNvPr id="10" name="Groupe 9">
            <a:extLst>
              <a:ext uri="{FF2B5EF4-FFF2-40B4-BE49-F238E27FC236}">
                <a16:creationId xmlns:a16="http://schemas.microsoft.com/office/drawing/2014/main" id="{FA9A5E02-4FC8-4D3C-86A9-95608EC8E22E}"/>
              </a:ext>
            </a:extLst>
          </p:cNvPr>
          <p:cNvGrpSpPr/>
          <p:nvPr/>
        </p:nvGrpSpPr>
        <p:grpSpPr>
          <a:xfrm>
            <a:off x="9779658" y="175365"/>
            <a:ext cx="2218763" cy="1295517"/>
            <a:chOff x="273140" y="1998021"/>
            <a:chExt cx="2218763" cy="2442025"/>
          </a:xfrm>
          <a:solidFill>
            <a:srgbClr val="EBAE03"/>
          </a:solidFill>
        </p:grpSpPr>
        <p:sp>
          <p:nvSpPr>
            <p:cNvPr id="12" name="Rectangle : avec coins arrondis en haut 11">
              <a:extLst>
                <a:ext uri="{FF2B5EF4-FFF2-40B4-BE49-F238E27FC236}">
                  <a16:creationId xmlns:a16="http://schemas.microsoft.com/office/drawing/2014/main" id="{F8E3672B-424B-4113-94F4-251728A7471A}"/>
                </a:ext>
              </a:extLst>
            </p:cNvPr>
            <p:cNvSpPr/>
            <p:nvPr/>
          </p:nvSpPr>
          <p:spPr>
            <a:xfrm rot="10800000">
              <a:off x="273140" y="1998021"/>
              <a:ext cx="2218763" cy="2442025"/>
            </a:xfrm>
            <a:prstGeom prst="round2SameRect">
              <a:avLst>
                <a:gd name="adj1" fmla="val 10500"/>
                <a:gd name="adj2" fmla="val 0"/>
              </a:avLst>
            </a:prstGeom>
            <a:grpFill/>
            <a:ln w="12700" cap="flat" cmpd="sng" algn="ctr">
              <a:solidFill>
                <a:srgbClr val="FFFFFF">
                  <a:hueOff val="0"/>
                  <a:satOff val="0"/>
                  <a:lumOff val="0"/>
                  <a:alphaOff val="0"/>
                </a:srgbClr>
              </a:solidFill>
              <a:prstDash val="solid"/>
              <a:miter lim="800000"/>
            </a:ln>
            <a:effectLst/>
          </p:spPr>
        </p:sp>
        <p:sp>
          <p:nvSpPr>
            <p:cNvPr id="13" name="Rectangle : avec coins arrondis en haut 5">
              <a:extLst>
                <a:ext uri="{FF2B5EF4-FFF2-40B4-BE49-F238E27FC236}">
                  <a16:creationId xmlns:a16="http://schemas.microsoft.com/office/drawing/2014/main" id="{20D8AA7E-D5A1-46C4-8120-AEDB9C34CD67}"/>
                </a:ext>
              </a:extLst>
            </p:cNvPr>
            <p:cNvSpPr txBox="1"/>
            <p:nvPr/>
          </p:nvSpPr>
          <p:spPr>
            <a:xfrm rot="21600000">
              <a:off x="341375" y="1998021"/>
              <a:ext cx="2082293" cy="2373790"/>
            </a:xfrm>
            <a:prstGeom prst="rect">
              <a:avLst/>
            </a:prstGeom>
            <a:grpFill/>
            <a:ln>
              <a:noFill/>
            </a:ln>
            <a:effectLst/>
          </p:spPr>
          <p:txBody>
            <a:bodyPr spcFirstLastPara="0" vert="horz" wrap="square" lIns="113792" tIns="113792" rIns="113792" bIns="113792" numCol="1" spcCol="1270" anchor="t"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400" b="1" i="0" u="none" strike="noStrike" kern="1200" cap="none" spc="0" normalizeH="0" baseline="0" noProof="0">
                  <a:ln>
                    <a:noFill/>
                  </a:ln>
                  <a:solidFill>
                    <a:srgbClr val="00B050"/>
                  </a:solidFill>
                  <a:effectLst/>
                  <a:uLnTx/>
                  <a:uFillTx/>
                  <a:latin typeface="Arial" panose="020B0604020202020204"/>
                  <a:ea typeface="+mn-ea"/>
                  <a:cs typeface="+mn-cs"/>
                </a:rPr>
                <a:t>Prêt Rénovation Energetique</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Financer les travaux améliorant l’efficacité énergétique du bâtiment, à l’éclairage et à leur gestion</a:t>
              </a:r>
            </a:p>
          </p:txBody>
        </p:sp>
      </p:grpSp>
      <p:pic>
        <p:nvPicPr>
          <p:cNvPr id="14" name="Image 13">
            <a:extLst>
              <a:ext uri="{FF2B5EF4-FFF2-40B4-BE49-F238E27FC236}">
                <a16:creationId xmlns:a16="http://schemas.microsoft.com/office/drawing/2014/main" id="{0CAE0FFE-1C9B-4EE3-A8CB-1EF5E0B91A6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21" b="98810" l="9914" r="89871">
                        <a14:foregroundMark x1="33836" y1="33730" x2="41810" y2="29762"/>
                        <a14:foregroundMark x1="49353" y1="33730" x2="35345" y2="37698"/>
                        <a14:foregroundMark x1="35345" y1="37698" x2="27155" y2="57937"/>
                        <a14:foregroundMark x1="27155" y1="57937" x2="35991" y2="54365"/>
                        <a14:foregroundMark x1="20043" y1="88095" x2="32112" y2="99603"/>
                        <a14:foregroundMark x1="32112" y1="99603" x2="64871" y2="98810"/>
                        <a14:foregroundMark x1="64871" y1="98810" x2="73276" y2="84921"/>
                        <a14:foregroundMark x1="49353" y1="84524" x2="49569" y2="94841"/>
                        <a14:foregroundMark x1="35560" y1="39683" x2="27155" y2="54365"/>
                      </a14:backgroundRemoval>
                    </a14:imgEffect>
                  </a14:imgLayer>
                </a14:imgProps>
              </a:ext>
            </a:extLst>
          </a:blip>
          <a:stretch>
            <a:fillRect/>
          </a:stretch>
        </p:blipFill>
        <p:spPr>
          <a:xfrm>
            <a:off x="9281756" y="-118580"/>
            <a:ext cx="1132274" cy="839808"/>
          </a:xfrm>
          <a:prstGeom prst="rect">
            <a:avLst/>
          </a:prstGeom>
        </p:spPr>
      </p:pic>
      <p:sp>
        <p:nvSpPr>
          <p:cNvPr id="9" name="Espace réservé du contenu 1">
            <a:extLst>
              <a:ext uri="{FF2B5EF4-FFF2-40B4-BE49-F238E27FC236}">
                <a16:creationId xmlns:a16="http://schemas.microsoft.com/office/drawing/2014/main" id="{FC9D5681-B494-49A0-819D-6DA841A7005F}"/>
              </a:ext>
            </a:extLst>
          </p:cNvPr>
          <p:cNvSpPr>
            <a:spLocks noGrp="1"/>
          </p:cNvSpPr>
          <p:nvPr>
            <p:ph idx="17"/>
          </p:nvPr>
        </p:nvSpPr>
        <p:spPr>
          <a:xfrm>
            <a:off x="339634" y="1162235"/>
            <a:ext cx="11791406" cy="392216"/>
          </a:xfrm>
        </p:spPr>
        <p:txBody>
          <a:bodyPr/>
          <a:lstStyle/>
          <a:p>
            <a:r>
              <a:rPr lang="fr-FR" b="1">
                <a:solidFill>
                  <a:srgbClr val="006600"/>
                </a:solidFill>
              </a:rPr>
              <a:t>Rénovation énergétique </a:t>
            </a:r>
            <a:r>
              <a:rPr lang="fr-FR"/>
              <a:t>/ Secteur </a:t>
            </a:r>
            <a:r>
              <a:rPr lang="fr-FR">
                <a:solidFill>
                  <a:srgbClr val="C00000"/>
                </a:solidFill>
              </a:rPr>
              <a:t>Tertiaire</a:t>
            </a:r>
            <a:r>
              <a:rPr lang="fr-FR"/>
              <a:t> </a:t>
            </a:r>
            <a:r>
              <a:rPr lang="fr-FR">
                <a:sym typeface="Wingdings" panose="05000000000000000000" pitchFamily="2" charset="2"/>
              </a:rPr>
              <a:t> objets liés à la production / régulation thermique (2/2) </a:t>
            </a:r>
            <a:r>
              <a:rPr lang="fr-FR"/>
              <a:t>:</a:t>
            </a:r>
          </a:p>
        </p:txBody>
      </p:sp>
      <p:sp>
        <p:nvSpPr>
          <p:cNvPr id="4" name="Espace réservé du texte 3">
            <a:extLst>
              <a:ext uri="{FF2B5EF4-FFF2-40B4-BE49-F238E27FC236}">
                <a16:creationId xmlns:a16="http://schemas.microsoft.com/office/drawing/2014/main" id="{1970D9B4-DDFC-451F-BB8F-57281387D303}"/>
              </a:ext>
            </a:extLst>
          </p:cNvPr>
          <p:cNvSpPr>
            <a:spLocks noGrp="1"/>
          </p:cNvSpPr>
          <p:nvPr>
            <p:ph type="body" sz="quarter" idx="16"/>
          </p:nvPr>
        </p:nvSpPr>
        <p:spPr/>
        <p:txBody>
          <a:bodyPr/>
          <a:lstStyle/>
          <a:p>
            <a:endParaRPr lang="fr-FR"/>
          </a:p>
        </p:txBody>
      </p:sp>
      <p:sp>
        <p:nvSpPr>
          <p:cNvPr id="11" name="Espace réservé du texte 4">
            <a:extLst>
              <a:ext uri="{FF2B5EF4-FFF2-40B4-BE49-F238E27FC236}">
                <a16:creationId xmlns:a16="http://schemas.microsoft.com/office/drawing/2014/main" id="{41FC2B91-4E65-4300-88B4-359F5E3EB61C}"/>
              </a:ext>
            </a:extLst>
          </p:cNvPr>
          <p:cNvSpPr txBox="1">
            <a:spLocks/>
          </p:cNvSpPr>
          <p:nvPr/>
        </p:nvSpPr>
        <p:spPr>
          <a:xfrm>
            <a:off x="0" y="627016"/>
            <a:ext cx="695325" cy="392216"/>
          </a:xfrm>
          <a:prstGeom prst="rect">
            <a:avLst/>
          </a:prstGeom>
          <a:solidFill>
            <a:schemeClr val="accent4">
              <a:lumMod val="75000"/>
            </a:schemeClr>
          </a:solidFill>
        </p:spPr>
        <p:txBody>
          <a:bodyPr lIns="36000" rIns="36000"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a:t>1.1.3</a:t>
            </a:r>
          </a:p>
        </p:txBody>
      </p:sp>
      <p:graphicFrame>
        <p:nvGraphicFramePr>
          <p:cNvPr id="16" name="Tableau 5">
            <a:extLst>
              <a:ext uri="{FF2B5EF4-FFF2-40B4-BE49-F238E27FC236}">
                <a16:creationId xmlns:a16="http://schemas.microsoft.com/office/drawing/2014/main" id="{B10FB356-C672-4A2C-AB76-9850EBFD3888}"/>
              </a:ext>
            </a:extLst>
          </p:cNvPr>
          <p:cNvGraphicFramePr>
            <a:graphicFrameLocks noGrp="1"/>
          </p:cNvGraphicFramePr>
          <p:nvPr>
            <p:extLst>
              <p:ext uri="{D42A27DB-BD31-4B8C-83A1-F6EECF244321}">
                <p14:modId xmlns:p14="http://schemas.microsoft.com/office/powerpoint/2010/main" val="732595872"/>
              </p:ext>
            </p:extLst>
          </p:nvPr>
        </p:nvGraphicFramePr>
        <p:xfrm>
          <a:off x="136871" y="1492842"/>
          <a:ext cx="11861550" cy="5023483"/>
        </p:xfrm>
        <a:graphic>
          <a:graphicData uri="http://schemas.openxmlformats.org/drawingml/2006/table">
            <a:tbl>
              <a:tblPr firstRow="1" bandRow="1"/>
              <a:tblGrid>
                <a:gridCol w="3807355">
                  <a:extLst>
                    <a:ext uri="{9D8B030D-6E8A-4147-A177-3AD203B41FA5}">
                      <a16:colId xmlns:a16="http://schemas.microsoft.com/office/drawing/2014/main" val="1797895665"/>
                    </a:ext>
                  </a:extLst>
                </a:gridCol>
                <a:gridCol w="5289368">
                  <a:extLst>
                    <a:ext uri="{9D8B030D-6E8A-4147-A177-3AD203B41FA5}">
                      <a16:colId xmlns:a16="http://schemas.microsoft.com/office/drawing/2014/main" val="4139480888"/>
                    </a:ext>
                  </a:extLst>
                </a:gridCol>
                <a:gridCol w="2764827">
                  <a:extLst>
                    <a:ext uri="{9D8B030D-6E8A-4147-A177-3AD203B41FA5}">
                      <a16:colId xmlns:a16="http://schemas.microsoft.com/office/drawing/2014/main" val="197350750"/>
                    </a:ext>
                  </a:extLst>
                </a:gridCol>
              </a:tblGrid>
              <a:tr h="323223">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100"/>
                        <a:t>OPERATION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100"/>
                        <a:t>DESCRIPTION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100"/>
                        <a:t>JUSTIFICATIF</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extLst>
                  <a:ext uri="{0D108BD9-81ED-4DB2-BD59-A6C34878D82A}">
                    <a16:rowId xmlns:a16="http://schemas.microsoft.com/office/drawing/2014/main" val="4138327524"/>
                  </a:ext>
                </a:extLst>
              </a:tr>
              <a:tr h="4668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t>Système de gestion technique du bâtiment pour le chauffage et l’ECS</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t>Mise en place d’un système de gestion technique du bâtiment pour un usage chauffage ou chauffage et eau chaude sanitaire. </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rowSpan="8">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nSpc>
                          <a:spcPct val="100000"/>
                        </a:lnSpc>
                        <a:spcAft>
                          <a:spcPts val="600"/>
                        </a:spcAft>
                      </a:pPr>
                      <a:r>
                        <a:rPr lang="fr-FR" sz="1200"/>
                        <a:t>Si l’investissement ne fait pas suite à un audit/étude énergétique</a:t>
                      </a:r>
                    </a:p>
                    <a:p>
                      <a:pPr>
                        <a:lnSpc>
                          <a:spcPct val="100000"/>
                        </a:lnSpc>
                        <a:spcAft>
                          <a:spcPts val="600"/>
                        </a:spcAft>
                      </a:pPr>
                      <a:r>
                        <a:rPr lang="fr-FR" sz="1200"/>
                        <a:t>- Investissement simple/identifiable : Factures</a:t>
                      </a:r>
                    </a:p>
                    <a:p>
                      <a:pPr>
                        <a:lnSpc>
                          <a:spcPct val="100000"/>
                        </a:lnSpc>
                        <a:spcAft>
                          <a:spcPts val="1200"/>
                        </a:spcAft>
                      </a:pPr>
                      <a:r>
                        <a:rPr lang="fr-FR" sz="1200"/>
                        <a:t>- Investissement multiple/non-identifiable : Factures précisant les travaux / équipements à caractère énergétique</a:t>
                      </a:r>
                    </a:p>
                    <a:p>
                      <a:pPr>
                        <a:lnSpc>
                          <a:spcPct val="100000"/>
                        </a:lnSpc>
                        <a:spcAft>
                          <a:spcPts val="600"/>
                        </a:spcAft>
                      </a:pPr>
                      <a:r>
                        <a:rPr lang="fr-FR" sz="1200"/>
                        <a:t>Si l’investissement fait suite à un audit/étude énergétique</a:t>
                      </a:r>
                    </a:p>
                    <a:p>
                      <a:pPr marL="171450" indent="-171450">
                        <a:lnSpc>
                          <a:spcPct val="100000"/>
                        </a:lnSpc>
                        <a:spcAft>
                          <a:spcPts val="1200"/>
                        </a:spcAft>
                        <a:buFontTx/>
                        <a:buChar char="-"/>
                      </a:pPr>
                      <a:r>
                        <a:rPr lang="fr-FR" sz="1200"/>
                        <a:t>Investissement simple/identifiable &amp; multiple/non-</a:t>
                      </a:r>
                      <a:r>
                        <a:rPr lang="fr-FR" sz="1200" err="1"/>
                        <a:t>identiffiable</a:t>
                      </a:r>
                      <a:r>
                        <a:rPr lang="fr-FR" sz="1200"/>
                        <a:t> : Rapport d’audit + Factures afférentes</a:t>
                      </a: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2249731123"/>
                  </a:ext>
                </a:extLst>
              </a:tr>
              <a:tr h="60683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t>Ventilation mécanique simple flux à débit d’air constant ou modulé</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t>Mise en place d’une ventilation mécanique simple flux à débit d’air constant ou modulée à débit d’air variable. Hors locaux sportifs et salles &gt; 250m3</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endParaRPr lang="fr-FR" sz="900"/>
                    </a:p>
                  </a:txBody>
                  <a:tcPr/>
                </a:tc>
                <a:extLst>
                  <a:ext uri="{0D108BD9-81ED-4DB2-BD59-A6C34878D82A}">
                    <a16:rowId xmlns:a16="http://schemas.microsoft.com/office/drawing/2014/main" val="104187235"/>
                  </a:ext>
                </a:extLst>
              </a:tr>
              <a:tr h="113451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dirty="0"/>
                        <a:t>Système de ventilation double flux avec échangeur à débit d’air constant ou modulé</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t>Mise en place d’une ventilation mécanique double flux avec échangeur, à débit d’air constant ou modulée à débit d’air variable. Hors locaux sportifs et salles &gt; 250m3</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endParaRPr lang="fr-FR" sz="900"/>
                    </a:p>
                  </a:txBody>
                  <a:tcPr/>
                </a:tc>
                <a:extLst>
                  <a:ext uri="{0D108BD9-81ED-4DB2-BD59-A6C34878D82A}">
                    <a16:rowId xmlns:a16="http://schemas.microsoft.com/office/drawing/2014/main" val="327978646"/>
                  </a:ext>
                </a:extLst>
              </a:tr>
              <a:tr h="4668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t>Raccordement d’un bâtiment tertiaire à un réseau de chaleur</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t>Raccordement d’un bâtiment tertiaire existant à un réseau de chaleur existant (première livraison de chaleur ≥ 1 an). </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endParaRPr lang="fr-FR" sz="900"/>
                    </a:p>
                  </a:txBody>
                  <a:tcPr/>
                </a:tc>
                <a:extLst>
                  <a:ext uri="{0D108BD9-81ED-4DB2-BD59-A6C34878D82A}">
                    <a16:rowId xmlns:a16="http://schemas.microsoft.com/office/drawing/2014/main" val="1507677832"/>
                  </a:ext>
                </a:extLst>
              </a:tr>
              <a:tr h="43533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t>Ventilo-convecteurs haute performance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t>Remplacement de ventilo-convecteurs existants par des ventilo-convecteurs haute performance pour assurer le chauffage et le rafraichissement des locaux.</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endParaRPr lang="fr-FR" sz="900"/>
                    </a:p>
                  </a:txBody>
                  <a:tcPr/>
                </a:tc>
                <a:extLst>
                  <a:ext uri="{0D108BD9-81ED-4DB2-BD59-A6C34878D82A}">
                    <a16:rowId xmlns:a16="http://schemas.microsoft.com/office/drawing/2014/main" val="1190520205"/>
                  </a:ext>
                </a:extLst>
              </a:tr>
              <a:tr h="60683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t>Isolation d’un réseau hydraulique de chauffage ou d'eau chaude sanitaire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t>Mise en place d'une isolation pour un réseau hydraulique de chauffage existant ou d'eau chaude sanitaire existant, situé hors du volume chauffé, pour un système de chauffage collectif existant maintenu en température (bouclé ou tracé)</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endParaRPr lang="fr-FR" sz="900"/>
                    </a:p>
                  </a:txBody>
                  <a:tcPr/>
                </a:tc>
                <a:extLst>
                  <a:ext uri="{0D108BD9-81ED-4DB2-BD59-A6C34878D82A}">
                    <a16:rowId xmlns:a16="http://schemas.microsoft.com/office/drawing/2014/main" val="107200313"/>
                  </a:ext>
                </a:extLst>
              </a:tr>
              <a:tr h="50129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t>Récupération instantanée de chaleur sur eaux grises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t>Mise en place d’un système de récupération instantanée de la chaleur sur les eaux grises pour la production d’eau chaude sanitaire ou le préchauffage des eaux de bassin de piscine.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endParaRPr lang="fr-FR" sz="900"/>
                    </a:p>
                  </a:txBody>
                  <a:tcPr/>
                </a:tc>
                <a:extLst>
                  <a:ext uri="{0D108BD9-81ED-4DB2-BD59-A6C34878D82A}">
                    <a16:rowId xmlns:a16="http://schemas.microsoft.com/office/drawing/2014/main" val="3931553913"/>
                  </a:ext>
                </a:extLst>
              </a:tr>
              <a:tr h="39576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t>Chaudière biomasse collective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dirty="0"/>
                        <a:t>Mise en place d'une chaudière biomasse pour un système de chauffage central collectif</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endParaRPr lang="fr-FR" sz="900"/>
                    </a:p>
                  </a:txBody>
                  <a:tcPr/>
                </a:tc>
                <a:extLst>
                  <a:ext uri="{0D108BD9-81ED-4DB2-BD59-A6C34878D82A}">
                    <a16:rowId xmlns:a16="http://schemas.microsoft.com/office/drawing/2014/main" val="2404611446"/>
                  </a:ext>
                </a:extLst>
              </a:tr>
            </a:tbl>
          </a:graphicData>
        </a:graphic>
      </p:graphicFrame>
    </p:spTree>
    <p:extLst>
      <p:ext uri="{BB962C8B-B14F-4D97-AF65-F5344CB8AC3E}">
        <p14:creationId xmlns:p14="http://schemas.microsoft.com/office/powerpoint/2010/main" val="38973174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Annexe : liste des principaux investissements </a:t>
            </a:r>
            <a:r>
              <a:rPr lang="fr-FR" sz="2400">
                <a:solidFill>
                  <a:srgbClr val="006600"/>
                </a:solidFill>
              </a:rPr>
              <a:t>verts</a:t>
            </a:r>
          </a:p>
        </p:txBody>
      </p:sp>
      <p:sp>
        <p:nvSpPr>
          <p:cNvPr id="9" name="Espace réservé du contenu 1">
            <a:extLst>
              <a:ext uri="{FF2B5EF4-FFF2-40B4-BE49-F238E27FC236}">
                <a16:creationId xmlns:a16="http://schemas.microsoft.com/office/drawing/2014/main" id="{FC9D5681-B494-49A0-819D-6DA841A7005F}"/>
              </a:ext>
            </a:extLst>
          </p:cNvPr>
          <p:cNvSpPr>
            <a:spLocks noGrp="1"/>
          </p:cNvSpPr>
          <p:nvPr>
            <p:ph idx="17"/>
          </p:nvPr>
        </p:nvSpPr>
        <p:spPr>
          <a:xfrm>
            <a:off x="339634" y="1162235"/>
            <a:ext cx="11791406" cy="392216"/>
          </a:xfrm>
        </p:spPr>
        <p:txBody>
          <a:bodyPr/>
          <a:lstStyle/>
          <a:p>
            <a:r>
              <a:rPr lang="fr-FR" b="1" dirty="0">
                <a:solidFill>
                  <a:srgbClr val="006600"/>
                </a:solidFill>
              </a:rPr>
              <a:t>Rénovation énergétique </a:t>
            </a:r>
            <a:r>
              <a:rPr lang="fr-FR" dirty="0"/>
              <a:t>/ Secteur </a:t>
            </a:r>
            <a:r>
              <a:rPr lang="fr-FR" dirty="0">
                <a:solidFill>
                  <a:srgbClr val="C00000"/>
                </a:solidFill>
              </a:rPr>
              <a:t>Industrie</a:t>
            </a:r>
            <a:r>
              <a:rPr lang="fr-FR" dirty="0"/>
              <a:t> </a:t>
            </a:r>
            <a:r>
              <a:rPr lang="fr-FR" dirty="0">
                <a:sym typeface="Wingdings" panose="05000000000000000000" pitchFamily="2" charset="2"/>
              </a:rPr>
              <a:t> objets liés à la production / régulation thermique </a:t>
            </a:r>
            <a:r>
              <a:rPr lang="fr-FR" dirty="0"/>
              <a:t>:</a:t>
            </a:r>
          </a:p>
        </p:txBody>
      </p:sp>
      <p:grpSp>
        <p:nvGrpSpPr>
          <p:cNvPr id="10" name="Groupe 9">
            <a:extLst>
              <a:ext uri="{FF2B5EF4-FFF2-40B4-BE49-F238E27FC236}">
                <a16:creationId xmlns:a16="http://schemas.microsoft.com/office/drawing/2014/main" id="{FA9A5E02-4FC8-4D3C-86A9-95608EC8E22E}"/>
              </a:ext>
            </a:extLst>
          </p:cNvPr>
          <p:cNvGrpSpPr/>
          <p:nvPr/>
        </p:nvGrpSpPr>
        <p:grpSpPr>
          <a:xfrm>
            <a:off x="9779658" y="175365"/>
            <a:ext cx="2218763" cy="1295517"/>
            <a:chOff x="273140" y="1998021"/>
            <a:chExt cx="2218763" cy="2442025"/>
          </a:xfrm>
          <a:solidFill>
            <a:srgbClr val="EBAE03"/>
          </a:solidFill>
        </p:grpSpPr>
        <p:sp>
          <p:nvSpPr>
            <p:cNvPr id="12" name="Rectangle : avec coins arrondis en haut 11">
              <a:extLst>
                <a:ext uri="{FF2B5EF4-FFF2-40B4-BE49-F238E27FC236}">
                  <a16:creationId xmlns:a16="http://schemas.microsoft.com/office/drawing/2014/main" id="{F8E3672B-424B-4113-94F4-251728A7471A}"/>
                </a:ext>
              </a:extLst>
            </p:cNvPr>
            <p:cNvSpPr/>
            <p:nvPr/>
          </p:nvSpPr>
          <p:spPr>
            <a:xfrm rot="10800000">
              <a:off x="273140" y="1998021"/>
              <a:ext cx="2218763" cy="2442025"/>
            </a:xfrm>
            <a:prstGeom prst="round2SameRect">
              <a:avLst>
                <a:gd name="adj1" fmla="val 10500"/>
                <a:gd name="adj2" fmla="val 0"/>
              </a:avLst>
            </a:prstGeom>
            <a:grpFill/>
            <a:ln w="12700" cap="flat" cmpd="sng" algn="ctr">
              <a:solidFill>
                <a:srgbClr val="FFFFFF">
                  <a:hueOff val="0"/>
                  <a:satOff val="0"/>
                  <a:lumOff val="0"/>
                  <a:alphaOff val="0"/>
                </a:srgbClr>
              </a:solidFill>
              <a:prstDash val="solid"/>
              <a:miter lim="800000"/>
            </a:ln>
            <a:effectLst/>
          </p:spPr>
        </p:sp>
        <p:sp>
          <p:nvSpPr>
            <p:cNvPr id="13" name="Rectangle : avec coins arrondis en haut 5">
              <a:extLst>
                <a:ext uri="{FF2B5EF4-FFF2-40B4-BE49-F238E27FC236}">
                  <a16:creationId xmlns:a16="http://schemas.microsoft.com/office/drawing/2014/main" id="{20D8AA7E-D5A1-46C4-8120-AEDB9C34CD67}"/>
                </a:ext>
              </a:extLst>
            </p:cNvPr>
            <p:cNvSpPr txBox="1"/>
            <p:nvPr/>
          </p:nvSpPr>
          <p:spPr>
            <a:xfrm rot="21600000">
              <a:off x="341375" y="1998021"/>
              <a:ext cx="2082293" cy="2373790"/>
            </a:xfrm>
            <a:prstGeom prst="rect">
              <a:avLst/>
            </a:prstGeom>
            <a:grpFill/>
            <a:ln>
              <a:noFill/>
            </a:ln>
            <a:effectLst/>
          </p:spPr>
          <p:txBody>
            <a:bodyPr spcFirstLastPara="0" vert="horz" wrap="square" lIns="113792" tIns="113792" rIns="113792" bIns="113792" numCol="1" spcCol="1270" anchor="t"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400" b="1" i="0" u="none" strike="noStrike" kern="1200" cap="none" spc="0" normalizeH="0" baseline="0" noProof="0">
                  <a:ln>
                    <a:noFill/>
                  </a:ln>
                  <a:solidFill>
                    <a:srgbClr val="00B050"/>
                  </a:solidFill>
                  <a:effectLst/>
                  <a:uLnTx/>
                  <a:uFillTx/>
                  <a:latin typeface="Arial" panose="020B0604020202020204"/>
                  <a:ea typeface="+mn-ea"/>
                  <a:cs typeface="+mn-cs"/>
                </a:rPr>
                <a:t>Prêt Rénovation Energetique</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Financer les travaux améliorant l’efficacité énergétique du bâtiment, à l’éclairage et à leur gestion</a:t>
              </a:r>
            </a:p>
          </p:txBody>
        </p:sp>
      </p:grpSp>
      <p:pic>
        <p:nvPicPr>
          <p:cNvPr id="14" name="Image 13">
            <a:extLst>
              <a:ext uri="{FF2B5EF4-FFF2-40B4-BE49-F238E27FC236}">
                <a16:creationId xmlns:a16="http://schemas.microsoft.com/office/drawing/2014/main" id="{0CAE0FFE-1C9B-4EE3-A8CB-1EF5E0B91A6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21" b="98810" l="9914" r="89871">
                        <a14:foregroundMark x1="33836" y1="33730" x2="41810" y2="29762"/>
                        <a14:foregroundMark x1="49353" y1="33730" x2="35345" y2="37698"/>
                        <a14:foregroundMark x1="35345" y1="37698" x2="27155" y2="57937"/>
                        <a14:foregroundMark x1="27155" y1="57937" x2="35991" y2="54365"/>
                        <a14:foregroundMark x1="20043" y1="88095" x2="32112" y2="99603"/>
                        <a14:foregroundMark x1="32112" y1="99603" x2="64871" y2="98810"/>
                        <a14:foregroundMark x1="64871" y1="98810" x2="73276" y2="84921"/>
                        <a14:foregroundMark x1="49353" y1="84524" x2="49569" y2="94841"/>
                        <a14:foregroundMark x1="35560" y1="39683" x2="27155" y2="54365"/>
                      </a14:backgroundRemoval>
                    </a14:imgEffect>
                  </a14:imgLayer>
                </a14:imgProps>
              </a:ext>
            </a:extLst>
          </a:blip>
          <a:stretch>
            <a:fillRect/>
          </a:stretch>
        </p:blipFill>
        <p:spPr>
          <a:xfrm>
            <a:off x="9281756" y="-118580"/>
            <a:ext cx="1132274" cy="839808"/>
          </a:xfrm>
          <a:prstGeom prst="rect">
            <a:avLst/>
          </a:prstGeom>
        </p:spPr>
      </p:pic>
      <p:sp>
        <p:nvSpPr>
          <p:cNvPr id="4" name="Espace réservé du texte 3">
            <a:extLst>
              <a:ext uri="{FF2B5EF4-FFF2-40B4-BE49-F238E27FC236}">
                <a16:creationId xmlns:a16="http://schemas.microsoft.com/office/drawing/2014/main" id="{A5FE1073-2C41-48C7-9659-86BB6D30C2AF}"/>
              </a:ext>
            </a:extLst>
          </p:cNvPr>
          <p:cNvSpPr>
            <a:spLocks noGrp="1"/>
          </p:cNvSpPr>
          <p:nvPr>
            <p:ph type="body" sz="quarter" idx="16"/>
          </p:nvPr>
        </p:nvSpPr>
        <p:spPr/>
        <p:txBody>
          <a:bodyPr/>
          <a:lstStyle/>
          <a:p>
            <a:endParaRPr lang="fr-FR"/>
          </a:p>
        </p:txBody>
      </p:sp>
      <p:sp>
        <p:nvSpPr>
          <p:cNvPr id="11" name="Espace réservé du texte 4">
            <a:extLst>
              <a:ext uri="{FF2B5EF4-FFF2-40B4-BE49-F238E27FC236}">
                <a16:creationId xmlns:a16="http://schemas.microsoft.com/office/drawing/2014/main" id="{E6233438-72CB-4EAF-B36A-31413A6E2716}"/>
              </a:ext>
            </a:extLst>
          </p:cNvPr>
          <p:cNvSpPr txBox="1">
            <a:spLocks/>
          </p:cNvSpPr>
          <p:nvPr/>
        </p:nvSpPr>
        <p:spPr>
          <a:xfrm>
            <a:off x="0" y="627016"/>
            <a:ext cx="695325" cy="392216"/>
          </a:xfrm>
          <a:prstGeom prst="rect">
            <a:avLst/>
          </a:prstGeom>
          <a:solidFill>
            <a:schemeClr val="accent4">
              <a:lumMod val="75000"/>
            </a:schemeClr>
          </a:solidFill>
        </p:spPr>
        <p:txBody>
          <a:bodyPr lIns="36000" rIns="36000"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a:t>1.2</a:t>
            </a:r>
          </a:p>
        </p:txBody>
      </p:sp>
      <p:graphicFrame>
        <p:nvGraphicFramePr>
          <p:cNvPr id="16" name="Tableau 5">
            <a:extLst>
              <a:ext uri="{FF2B5EF4-FFF2-40B4-BE49-F238E27FC236}">
                <a16:creationId xmlns:a16="http://schemas.microsoft.com/office/drawing/2014/main" id="{0F814AAB-6FCA-41EF-8F57-671C4F454A3C}"/>
              </a:ext>
            </a:extLst>
          </p:cNvPr>
          <p:cNvGraphicFramePr>
            <a:graphicFrameLocks noGrp="1"/>
          </p:cNvGraphicFramePr>
          <p:nvPr>
            <p:extLst>
              <p:ext uri="{D42A27DB-BD31-4B8C-83A1-F6EECF244321}">
                <p14:modId xmlns:p14="http://schemas.microsoft.com/office/powerpoint/2010/main" val="2204550725"/>
              </p:ext>
            </p:extLst>
          </p:nvPr>
        </p:nvGraphicFramePr>
        <p:xfrm>
          <a:off x="129011" y="1554451"/>
          <a:ext cx="11933978" cy="4928507"/>
        </p:xfrm>
        <a:graphic>
          <a:graphicData uri="http://schemas.openxmlformats.org/drawingml/2006/table">
            <a:tbl>
              <a:tblPr firstRow="1" bandRow="1"/>
              <a:tblGrid>
                <a:gridCol w="3585040">
                  <a:extLst>
                    <a:ext uri="{9D8B030D-6E8A-4147-A177-3AD203B41FA5}">
                      <a16:colId xmlns:a16="http://schemas.microsoft.com/office/drawing/2014/main" val="1797895665"/>
                    </a:ext>
                  </a:extLst>
                </a:gridCol>
                <a:gridCol w="5173015">
                  <a:extLst>
                    <a:ext uri="{9D8B030D-6E8A-4147-A177-3AD203B41FA5}">
                      <a16:colId xmlns:a16="http://schemas.microsoft.com/office/drawing/2014/main" val="4139480888"/>
                    </a:ext>
                  </a:extLst>
                </a:gridCol>
                <a:gridCol w="3175923">
                  <a:extLst>
                    <a:ext uri="{9D8B030D-6E8A-4147-A177-3AD203B41FA5}">
                      <a16:colId xmlns:a16="http://schemas.microsoft.com/office/drawing/2014/main" val="197350750"/>
                    </a:ext>
                  </a:extLst>
                </a:gridCol>
              </a:tblGrid>
              <a:tr h="356695">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a:t>OPERATION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a:t>DESCRIPTION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a:t>JUSTIFICATIF</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extLst>
                  <a:ext uri="{0D108BD9-81ED-4DB2-BD59-A6C34878D82A}">
                    <a16:rowId xmlns:a16="http://schemas.microsoft.com/office/drawing/2014/main" val="4138327524"/>
                  </a:ext>
                </a:extLst>
              </a:tr>
              <a:tr h="83355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t>Luminaire d’éclairage général à module LED</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b="0" i="0" u="none" strike="noStrike" kern="1200" baseline="0">
                          <a:solidFill>
                            <a:schemeClr val="dk1"/>
                          </a:solidFill>
                          <a:latin typeface="+mn-lt"/>
                          <a:ea typeface="+mn-ea"/>
                          <a:cs typeface="+mn-cs"/>
                        </a:rPr>
                        <a:t>Mise en place d’un luminaire d’éclairage général à modules LED avec ou sans dispositif de gestion.</a:t>
                      </a:r>
                      <a:endParaRPr lang="fr-FR" sz="110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rowSpan="5">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nSpc>
                          <a:spcPct val="100000"/>
                        </a:lnSpc>
                        <a:spcAft>
                          <a:spcPts val="600"/>
                        </a:spcAft>
                      </a:pPr>
                      <a:r>
                        <a:rPr lang="fr-FR" sz="1400"/>
                        <a:t>Si l’investissement ne fait pas suite à un audit/étude énergétique</a:t>
                      </a:r>
                    </a:p>
                    <a:p>
                      <a:pPr>
                        <a:lnSpc>
                          <a:spcPct val="100000"/>
                        </a:lnSpc>
                        <a:spcAft>
                          <a:spcPts val="600"/>
                        </a:spcAft>
                      </a:pPr>
                      <a:r>
                        <a:rPr lang="fr-FR" sz="1400"/>
                        <a:t>- Investissement simple/identifiable : Factures</a:t>
                      </a:r>
                    </a:p>
                    <a:p>
                      <a:pPr>
                        <a:lnSpc>
                          <a:spcPct val="100000"/>
                        </a:lnSpc>
                        <a:spcAft>
                          <a:spcPts val="1200"/>
                        </a:spcAft>
                      </a:pPr>
                      <a:r>
                        <a:rPr lang="fr-FR" sz="1400"/>
                        <a:t>- Investissement multiple/non-identifiable : Factures précisant les travaux / équipements à caractère énergétique</a:t>
                      </a:r>
                    </a:p>
                    <a:p>
                      <a:pPr>
                        <a:lnSpc>
                          <a:spcPct val="100000"/>
                        </a:lnSpc>
                        <a:spcAft>
                          <a:spcPts val="600"/>
                        </a:spcAft>
                      </a:pPr>
                      <a:r>
                        <a:rPr lang="fr-FR" sz="1400"/>
                        <a:t>Si l’investissement fait suite à un audit/étude énergétique</a:t>
                      </a:r>
                    </a:p>
                    <a:p>
                      <a:pPr marL="171450" indent="-171450">
                        <a:lnSpc>
                          <a:spcPct val="100000"/>
                        </a:lnSpc>
                        <a:spcAft>
                          <a:spcPts val="1200"/>
                        </a:spcAft>
                        <a:buFontTx/>
                        <a:buChar char="-"/>
                      </a:pPr>
                      <a:r>
                        <a:rPr lang="fr-FR" sz="1400"/>
                        <a:t>Investissement simple/identifiable &amp; multiple/non-</a:t>
                      </a:r>
                      <a:r>
                        <a:rPr lang="fr-FR" sz="1400" err="1"/>
                        <a:t>identiffiable</a:t>
                      </a:r>
                      <a:r>
                        <a:rPr lang="fr-FR" sz="1400"/>
                        <a:t> : Rapport d’audit + Factures afférentes</a:t>
                      </a: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2249731123"/>
                  </a:ext>
                </a:extLst>
              </a:tr>
              <a:tr h="786984">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dirty="0"/>
                        <a:t>Lanterneaux d’éclairage zénithal</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t>Mise en place de lanterneaux d’éclairage zénithal, avec costière, ponctuels ou continus avec pilotage automatique de l’éclairage électrique.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fr-FR" sz="1000"/>
                    </a:p>
                  </a:txBody>
                  <a:tcPr/>
                </a:tc>
                <a:extLst>
                  <a:ext uri="{0D108BD9-81ED-4DB2-BD59-A6C34878D82A}">
                    <a16:rowId xmlns:a16="http://schemas.microsoft.com/office/drawing/2014/main" val="104187235"/>
                  </a:ext>
                </a:extLst>
              </a:tr>
              <a:tr h="92077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t>Conduits de lumière naturelle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t>Mise en place de conduits de lumière naturelle avec pilotage de l’éclairage électrique en fonction des apports de</a:t>
                      </a:r>
                    </a:p>
                    <a:p>
                      <a:r>
                        <a:rPr lang="fr-FR" sz="1100"/>
                        <a:t>lumière naturelle.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endParaRPr lang="fr-FR" sz="1000"/>
                    </a:p>
                  </a:txBody>
                  <a:tcPr/>
                </a:tc>
                <a:extLst>
                  <a:ext uri="{0D108BD9-81ED-4DB2-BD59-A6C34878D82A}">
                    <a16:rowId xmlns:a16="http://schemas.microsoft.com/office/drawing/2014/main" val="327978646"/>
                  </a:ext>
                </a:extLst>
              </a:tr>
              <a:tr h="92077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t>Déstratificateur ou brasseur d’air</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t>Mise en place de </a:t>
                      </a:r>
                      <a:r>
                        <a:rPr lang="fr-FR" sz="1100" err="1"/>
                        <a:t>déstratificateurs</a:t>
                      </a:r>
                      <a:r>
                        <a:rPr lang="fr-FR" sz="1100"/>
                        <a:t> ou brasseurs d’air pour l’homogénéisation de la température de l’air d’un local</a:t>
                      </a:r>
                    </a:p>
                    <a:p>
                      <a:r>
                        <a:rPr lang="fr-FR" sz="1100"/>
                        <a:t>industriel de grande hauteur chauffé par un système convectif et/ou radiatif.</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171450" indent="-171450">
                        <a:lnSpc>
                          <a:spcPct val="100000"/>
                        </a:lnSpc>
                        <a:spcAft>
                          <a:spcPts val="600"/>
                        </a:spcAft>
                        <a:buFontTx/>
                        <a:buChar char="-"/>
                      </a:pPr>
                      <a:endParaRPr lang="fr-FR" sz="1000"/>
                    </a:p>
                  </a:txBody>
                  <a:tcPr anchor="ctr"/>
                </a:tc>
                <a:extLst>
                  <a:ext uri="{0D108BD9-81ED-4DB2-BD59-A6C34878D82A}">
                    <a16:rowId xmlns:a16="http://schemas.microsoft.com/office/drawing/2014/main" val="3178589884"/>
                  </a:ext>
                </a:extLst>
              </a:tr>
              <a:tr h="110971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t>Chauffage décentralisé performant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dirty="0"/>
                        <a:t>Les appareils produisent et émettent la chaleur directement à l’intérieur du volume à chauffer du bâtiment. Ils sont</a:t>
                      </a:r>
                    </a:p>
                    <a:p>
                      <a:r>
                        <a:rPr lang="fr-FR" sz="1100" dirty="0"/>
                        <a:t>de type panneau radiant lumineux, tube radiant, aérotherme à condensation ou générateur d’air chaud à</a:t>
                      </a:r>
                    </a:p>
                    <a:p>
                      <a:r>
                        <a:rPr lang="fr-FR" sz="1100" dirty="0"/>
                        <a:t>condensation.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pPr marL="171450" indent="-171450">
                        <a:lnSpc>
                          <a:spcPct val="100000"/>
                        </a:lnSpc>
                        <a:spcAft>
                          <a:spcPts val="600"/>
                        </a:spcAft>
                        <a:buFontTx/>
                        <a:buChar char="-"/>
                      </a:pPr>
                      <a:endParaRPr lang="fr-FR" sz="1000"/>
                    </a:p>
                  </a:txBody>
                  <a:tcPr anchor="ctr"/>
                </a:tc>
                <a:extLst>
                  <a:ext uri="{0D108BD9-81ED-4DB2-BD59-A6C34878D82A}">
                    <a16:rowId xmlns:a16="http://schemas.microsoft.com/office/drawing/2014/main" val="2374440896"/>
                  </a:ext>
                </a:extLst>
              </a:tr>
            </a:tbl>
          </a:graphicData>
        </a:graphic>
      </p:graphicFrame>
    </p:spTree>
    <p:extLst>
      <p:ext uri="{BB962C8B-B14F-4D97-AF65-F5344CB8AC3E}">
        <p14:creationId xmlns:p14="http://schemas.microsoft.com/office/powerpoint/2010/main" val="2064728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Annexe : liste des principaux investissements </a:t>
            </a:r>
            <a:r>
              <a:rPr lang="fr-FR" sz="2400">
                <a:solidFill>
                  <a:srgbClr val="006600"/>
                </a:solidFill>
              </a:rPr>
              <a:t>verts</a:t>
            </a:r>
          </a:p>
        </p:txBody>
      </p:sp>
      <p:sp>
        <p:nvSpPr>
          <p:cNvPr id="9" name="Espace réservé du contenu 1">
            <a:extLst>
              <a:ext uri="{FF2B5EF4-FFF2-40B4-BE49-F238E27FC236}">
                <a16:creationId xmlns:a16="http://schemas.microsoft.com/office/drawing/2014/main" id="{FC9D5681-B494-49A0-819D-6DA841A7005F}"/>
              </a:ext>
            </a:extLst>
          </p:cNvPr>
          <p:cNvSpPr>
            <a:spLocks noGrp="1"/>
          </p:cNvSpPr>
          <p:nvPr>
            <p:ph idx="17"/>
          </p:nvPr>
        </p:nvSpPr>
        <p:spPr>
          <a:xfrm>
            <a:off x="339634" y="1162235"/>
            <a:ext cx="11791406" cy="392216"/>
          </a:xfrm>
        </p:spPr>
        <p:txBody>
          <a:bodyPr/>
          <a:lstStyle/>
          <a:p>
            <a:r>
              <a:rPr lang="fr-FR" b="1" dirty="0">
                <a:solidFill>
                  <a:srgbClr val="006600"/>
                </a:solidFill>
              </a:rPr>
              <a:t>Energies renouvelables </a:t>
            </a:r>
            <a:r>
              <a:rPr lang="fr-FR" dirty="0">
                <a:sym typeface="Wingdings" panose="05000000000000000000" pitchFamily="2" charset="2"/>
              </a:rPr>
              <a:t> objets liés au bâtiment / à l’activité </a:t>
            </a:r>
            <a:r>
              <a:rPr lang="fr-FR" dirty="0"/>
              <a:t>:</a:t>
            </a:r>
          </a:p>
        </p:txBody>
      </p:sp>
      <p:grpSp>
        <p:nvGrpSpPr>
          <p:cNvPr id="11" name="Groupe 10">
            <a:extLst>
              <a:ext uri="{FF2B5EF4-FFF2-40B4-BE49-F238E27FC236}">
                <a16:creationId xmlns:a16="http://schemas.microsoft.com/office/drawing/2014/main" id="{FF6014B6-2E5A-4383-B8C0-5947F3ACFF44}"/>
              </a:ext>
            </a:extLst>
          </p:cNvPr>
          <p:cNvGrpSpPr/>
          <p:nvPr/>
        </p:nvGrpSpPr>
        <p:grpSpPr>
          <a:xfrm>
            <a:off x="9779657" y="184064"/>
            <a:ext cx="2218763" cy="1322566"/>
            <a:chOff x="2633083" y="4956688"/>
            <a:chExt cx="2218763" cy="2442023"/>
          </a:xfrm>
        </p:grpSpPr>
        <p:sp>
          <p:nvSpPr>
            <p:cNvPr id="15" name="Rectangle : avec coins arrondis en haut 14">
              <a:extLst>
                <a:ext uri="{FF2B5EF4-FFF2-40B4-BE49-F238E27FC236}">
                  <a16:creationId xmlns:a16="http://schemas.microsoft.com/office/drawing/2014/main" id="{D384CC87-229A-4251-B480-8561DFF8F3BA}"/>
                </a:ext>
              </a:extLst>
            </p:cNvPr>
            <p:cNvSpPr/>
            <p:nvPr/>
          </p:nvSpPr>
          <p:spPr>
            <a:xfrm rot="10800000">
              <a:off x="2633083" y="4956688"/>
              <a:ext cx="2218763" cy="2442023"/>
            </a:xfrm>
            <a:prstGeom prst="round2SameRect">
              <a:avLst>
                <a:gd name="adj1" fmla="val 10500"/>
                <a:gd name="adj2" fmla="val 0"/>
              </a:avLst>
            </a:prstGeom>
            <a:solidFill>
              <a:srgbClr val="00B050"/>
            </a:solid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16" name="Rectangle : avec coins arrondis en haut 5">
              <a:extLst>
                <a:ext uri="{FF2B5EF4-FFF2-40B4-BE49-F238E27FC236}">
                  <a16:creationId xmlns:a16="http://schemas.microsoft.com/office/drawing/2014/main" id="{8ECB7D78-0240-4623-B0A6-5A205A22862E}"/>
                </a:ext>
              </a:extLst>
            </p:cNvPr>
            <p:cNvSpPr txBox="1"/>
            <p:nvPr/>
          </p:nvSpPr>
          <p:spPr>
            <a:xfrm>
              <a:off x="2701318" y="4988861"/>
              <a:ext cx="2082293" cy="23737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t"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panose="020B0604020202020204"/>
                  <a:ea typeface="+mn-ea"/>
                  <a:cs typeface="+mn-cs"/>
                </a:rPr>
                <a:t>Prêt Energies Renouvelables</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Financer l’investissement dans les énergies renouvelables liées au bâtiment</a:t>
              </a:r>
            </a:p>
          </p:txBody>
        </p:sp>
      </p:grpSp>
      <p:pic>
        <p:nvPicPr>
          <p:cNvPr id="17" name="Image 16">
            <a:extLst>
              <a:ext uri="{FF2B5EF4-FFF2-40B4-BE49-F238E27FC236}">
                <a16:creationId xmlns:a16="http://schemas.microsoft.com/office/drawing/2014/main" id="{ADA71483-4C0F-49A3-AA7A-18EA1125A99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26" b="98462" l="1706" r="89420">
                        <a14:foregroundMark x1="50171" y1="23590" x2="50171" y2="23590"/>
                        <a14:foregroundMark x1="82935" y1="8718" x2="82935" y2="8718"/>
                        <a14:foregroundMark x1="83959" y1="1026" x2="83959" y2="1026"/>
                        <a14:foregroundMark x1="82935" y1="87179" x2="36860" y2="92821"/>
                        <a14:foregroundMark x1="36860" y1="92821" x2="59386" y2="87692"/>
                        <a14:foregroundMark x1="59386" y1="87692" x2="66894" y2="88718"/>
                        <a14:foregroundMark x1="72014" y1="93846" x2="54266" y2="99487"/>
                        <a14:foregroundMark x1="22184" y1="19487" x2="22184" y2="19487"/>
                        <a14:foregroundMark x1="21843" y1="19487" x2="24915" y2="25641"/>
                        <a14:foregroundMark x1="19113" y1="17436" x2="18089" y2="31282"/>
                        <a14:foregroundMark x1="20478" y1="20000" x2="10922" y2="33846"/>
                        <a14:foregroundMark x1="11945" y1="35897" x2="14334" y2="3590"/>
                        <a14:foregroundMark x1="14334" y1="3590" x2="31741" y2="25641"/>
                        <a14:foregroundMark x1="31741" y1="25641" x2="11263" y2="34359"/>
                        <a14:foregroundMark x1="13652" y1="12308" x2="3754" y2="41538"/>
                        <a14:foregroundMark x1="3754" y1="41538" x2="24915" y2="43590"/>
                        <a14:foregroundMark x1="24915" y1="43590" x2="30034" y2="29231"/>
                        <a14:foregroundMark x1="16041" y1="6667" x2="1706" y2="31282"/>
                        <a14:foregroundMark x1="1706" y1="31282" x2="5461" y2="41538"/>
                      </a14:backgroundRemoval>
                    </a14:imgEffect>
                  </a14:imgLayer>
                </a14:imgProps>
              </a:ext>
            </a:extLst>
          </a:blip>
          <a:stretch>
            <a:fillRect/>
          </a:stretch>
        </p:blipFill>
        <p:spPr>
          <a:xfrm>
            <a:off x="9190463" y="67050"/>
            <a:ext cx="1049618" cy="698551"/>
          </a:xfrm>
          <a:prstGeom prst="rect">
            <a:avLst/>
          </a:prstGeom>
        </p:spPr>
      </p:pic>
      <p:sp>
        <p:nvSpPr>
          <p:cNvPr id="18" name="Espace réservé du texte 4">
            <a:extLst>
              <a:ext uri="{FF2B5EF4-FFF2-40B4-BE49-F238E27FC236}">
                <a16:creationId xmlns:a16="http://schemas.microsoft.com/office/drawing/2014/main" id="{32D19B57-76BE-4DD5-806A-29551BFC48ED}"/>
              </a:ext>
            </a:extLst>
          </p:cNvPr>
          <p:cNvSpPr txBox="1">
            <a:spLocks/>
          </p:cNvSpPr>
          <p:nvPr/>
        </p:nvSpPr>
        <p:spPr>
          <a:xfrm>
            <a:off x="0" y="627016"/>
            <a:ext cx="695325" cy="392216"/>
          </a:xfrm>
          <a:prstGeom prst="rect">
            <a:avLst/>
          </a:prstGeom>
          <a:solidFill>
            <a:schemeClr val="accent4">
              <a:lumMod val="75000"/>
            </a:schemeClr>
          </a:solidFill>
        </p:spPr>
        <p:txBody>
          <a:bodyPr lIns="36000" rIns="36000"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a:t>2.</a:t>
            </a:r>
          </a:p>
        </p:txBody>
      </p:sp>
      <p:graphicFrame>
        <p:nvGraphicFramePr>
          <p:cNvPr id="20" name="Tableau 5">
            <a:extLst>
              <a:ext uri="{FF2B5EF4-FFF2-40B4-BE49-F238E27FC236}">
                <a16:creationId xmlns:a16="http://schemas.microsoft.com/office/drawing/2014/main" id="{A50142B4-1BA3-47A7-BCA1-0DE10537718E}"/>
              </a:ext>
            </a:extLst>
          </p:cNvPr>
          <p:cNvGraphicFramePr>
            <a:graphicFrameLocks noGrp="1"/>
          </p:cNvGraphicFramePr>
          <p:nvPr>
            <p:extLst>
              <p:ext uri="{D42A27DB-BD31-4B8C-83A1-F6EECF244321}">
                <p14:modId xmlns:p14="http://schemas.microsoft.com/office/powerpoint/2010/main" val="2385682440"/>
              </p:ext>
            </p:extLst>
          </p:nvPr>
        </p:nvGraphicFramePr>
        <p:xfrm>
          <a:off x="178787" y="1524055"/>
          <a:ext cx="11751398" cy="4954508"/>
        </p:xfrm>
        <a:graphic>
          <a:graphicData uri="http://schemas.openxmlformats.org/drawingml/2006/table">
            <a:tbl>
              <a:tblPr firstRow="1" bandRow="1"/>
              <a:tblGrid>
                <a:gridCol w="3427401">
                  <a:extLst>
                    <a:ext uri="{9D8B030D-6E8A-4147-A177-3AD203B41FA5}">
                      <a16:colId xmlns:a16="http://schemas.microsoft.com/office/drawing/2014/main" val="1797895665"/>
                    </a:ext>
                  </a:extLst>
                </a:gridCol>
                <a:gridCol w="5694397">
                  <a:extLst>
                    <a:ext uri="{9D8B030D-6E8A-4147-A177-3AD203B41FA5}">
                      <a16:colId xmlns:a16="http://schemas.microsoft.com/office/drawing/2014/main" val="4139480888"/>
                    </a:ext>
                  </a:extLst>
                </a:gridCol>
                <a:gridCol w="2629600">
                  <a:extLst>
                    <a:ext uri="{9D8B030D-6E8A-4147-A177-3AD203B41FA5}">
                      <a16:colId xmlns:a16="http://schemas.microsoft.com/office/drawing/2014/main" val="197350750"/>
                    </a:ext>
                  </a:extLst>
                </a:gridCol>
              </a:tblGrid>
              <a:tr h="504685">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dirty="0"/>
                        <a:t>OPERATION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a:t>DESCRIPTION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a:t>JUSTIFICATIF</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extLst>
                  <a:ext uri="{0D108BD9-81ED-4DB2-BD59-A6C34878D82A}">
                    <a16:rowId xmlns:a16="http://schemas.microsoft.com/office/drawing/2014/main" val="4138327524"/>
                  </a:ext>
                </a:extLst>
              </a:tr>
              <a:tr h="82838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t>Production d'énergie d’origine renouvelable à partir de l’énergie solaire</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t>Pose de panneaux solaires ou photovoltaïques en toiture ou en ombrière</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rowSpan="5">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indent="-171450">
                        <a:spcAft>
                          <a:spcPts val="1200"/>
                        </a:spcAft>
                        <a:buFontTx/>
                        <a:buChar char="-"/>
                      </a:pPr>
                      <a:r>
                        <a:rPr kumimoji="0" lang="fr-FR" sz="1400" b="0" i="0" u="none" strike="noStrike" kern="1200" cap="none" spc="0" normalizeH="0" baseline="0" noProof="0">
                          <a:ln>
                            <a:noFill/>
                          </a:ln>
                          <a:solidFill>
                            <a:srgbClr val="000000"/>
                          </a:solidFill>
                          <a:effectLst/>
                          <a:uLnTx/>
                          <a:uFillTx/>
                          <a:latin typeface="+mj-lt"/>
                          <a:ea typeface="+mn-ea"/>
                          <a:cs typeface="+mn-cs"/>
                        </a:rPr>
                        <a:t>Factures</a:t>
                      </a: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1564987199"/>
                  </a:ext>
                </a:extLst>
              </a:tr>
              <a:tr h="82838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latin typeface="+mj-lt"/>
                        </a:rPr>
                        <a:t>Production d’énergie d’origine renouvelable à partir de la biomasse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latin typeface="+mj-lt"/>
                        </a:rPr>
                        <a:t>- Combustion de biomasse solide </a:t>
                      </a:r>
                    </a:p>
                    <a:p>
                      <a:r>
                        <a:rPr lang="fr-FR" sz="1100">
                          <a:latin typeface="+mj-lt"/>
                        </a:rPr>
                        <a:t>- Centrales de cogénération à la biomasse et centrales à chaleur seule </a:t>
                      </a:r>
                    </a:p>
                    <a:p>
                      <a:endParaRPr lang="fr-FR" sz="1100">
                        <a:latin typeface="+mj-lt"/>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r>
                        <a:rPr lang="fr-FR" sz="900">
                          <a:latin typeface="+mj-lt"/>
                        </a:rPr>
                        <a:t>Description de l’investissement, y compris la production énergétique estimée (MWh/an)</a:t>
                      </a:r>
                    </a:p>
                  </a:txBody>
                  <a:tcPr anchor="ctr"/>
                </a:tc>
                <a:extLst>
                  <a:ext uri="{0D108BD9-81ED-4DB2-BD59-A6C34878D82A}">
                    <a16:rowId xmlns:a16="http://schemas.microsoft.com/office/drawing/2014/main" val="919501628"/>
                  </a:ext>
                </a:extLst>
              </a:tr>
              <a:tr h="128023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latin typeface="+mj-lt"/>
                        </a:rPr>
                        <a:t>Production d'énergie d’origine renouvelable à partir de biogaz</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latin typeface="+mj-lt"/>
                        </a:rPr>
                        <a:t>- Installations destinées à la production de biogaz à partir de biomasse humide par digestion anaérobie (pouvant inclure des usines de traitement mécanique et biologique)</a:t>
                      </a:r>
                    </a:p>
                    <a:p>
                      <a:r>
                        <a:rPr lang="fr-FR" sz="1100">
                          <a:latin typeface="+mj-lt"/>
                        </a:rPr>
                        <a:t>- Installations pour la production d’électricité, de chaleur et (ou) de gaz naturel synthétique à partir de biogaz</a:t>
                      </a:r>
                    </a:p>
                    <a:p>
                      <a:r>
                        <a:rPr lang="fr-FR" sz="1100">
                          <a:latin typeface="+mj-lt"/>
                        </a:rPr>
                        <a:t>- Installations destinées à la distribution de biogaz</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r>
                        <a:rPr lang="fr-FR" sz="900">
                          <a:latin typeface="+mj-lt"/>
                        </a:rPr>
                        <a:t>Description de l’investissement, y compris la production énergétique estimée (MWh/an)</a:t>
                      </a:r>
                    </a:p>
                  </a:txBody>
                  <a:tcPr anchor="ctr"/>
                </a:tc>
                <a:extLst>
                  <a:ext uri="{0D108BD9-81ED-4DB2-BD59-A6C34878D82A}">
                    <a16:rowId xmlns:a16="http://schemas.microsoft.com/office/drawing/2014/main" val="324833864"/>
                  </a:ext>
                </a:extLst>
              </a:tr>
              <a:tr h="82838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latin typeface="+mj-lt"/>
                        </a:rPr>
                        <a:t>Production d'énergie d’origine renouvelable à partir de l’énergie éolienne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latin typeface="+mj-lt"/>
                        </a:rPr>
                        <a:t>Mâts éoliens de petite et moyenne puissance compatible avec le milieu urbain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mj-lt"/>
                          <a:ea typeface="+mn-ea"/>
                          <a:cs typeface="+mn-cs"/>
                        </a:rPr>
                        <a:t>Description de l’investissement, y compris la production énergétique estimée (MWh/an)</a:t>
                      </a:r>
                    </a:p>
                  </a:txBody>
                  <a:tcPr anchor="ctr"/>
                </a:tc>
                <a:extLst>
                  <a:ext uri="{0D108BD9-81ED-4DB2-BD59-A6C34878D82A}">
                    <a16:rowId xmlns:a16="http://schemas.microsoft.com/office/drawing/2014/main" val="4121297637"/>
                  </a:ext>
                </a:extLst>
              </a:tr>
              <a:tr h="68443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latin typeface="+mj-lt"/>
                        </a:rPr>
                        <a:t>Stockage de l’énergie d’origine renouvelable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dirty="0">
                          <a:latin typeface="+mj-lt"/>
                        </a:rPr>
                        <a:t>Batteries ou autres mécanismes de stockage de l’électricité intégrés à des installations fonctionnant aux énergies renouvelables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mj-lt"/>
                          <a:ea typeface="+mn-ea"/>
                          <a:cs typeface="+mn-cs"/>
                        </a:rPr>
                        <a:t>Facture</a:t>
                      </a:r>
                    </a:p>
                  </a:txBody>
                  <a:tcPr anchor="ctr"/>
                </a:tc>
                <a:extLst>
                  <a:ext uri="{0D108BD9-81ED-4DB2-BD59-A6C34878D82A}">
                    <a16:rowId xmlns:a16="http://schemas.microsoft.com/office/drawing/2014/main" val="3246603774"/>
                  </a:ext>
                </a:extLst>
              </a:tr>
            </a:tbl>
          </a:graphicData>
        </a:graphic>
      </p:graphicFrame>
    </p:spTree>
    <p:extLst>
      <p:ext uri="{BB962C8B-B14F-4D97-AF65-F5344CB8AC3E}">
        <p14:creationId xmlns:p14="http://schemas.microsoft.com/office/powerpoint/2010/main" val="2356566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Annexe : liste des principaux investissements </a:t>
            </a:r>
            <a:r>
              <a:rPr lang="fr-FR" sz="2400">
                <a:solidFill>
                  <a:srgbClr val="006600"/>
                </a:solidFill>
              </a:rPr>
              <a:t>verts</a:t>
            </a:r>
          </a:p>
        </p:txBody>
      </p:sp>
      <p:sp>
        <p:nvSpPr>
          <p:cNvPr id="9" name="Espace réservé du contenu 1">
            <a:extLst>
              <a:ext uri="{FF2B5EF4-FFF2-40B4-BE49-F238E27FC236}">
                <a16:creationId xmlns:a16="http://schemas.microsoft.com/office/drawing/2014/main" id="{FC9D5681-B494-49A0-819D-6DA841A7005F}"/>
              </a:ext>
            </a:extLst>
          </p:cNvPr>
          <p:cNvSpPr>
            <a:spLocks noGrp="1"/>
          </p:cNvSpPr>
          <p:nvPr>
            <p:ph idx="17"/>
          </p:nvPr>
        </p:nvSpPr>
        <p:spPr>
          <a:xfrm>
            <a:off x="339634" y="1162235"/>
            <a:ext cx="11791406" cy="392216"/>
          </a:xfrm>
        </p:spPr>
        <p:txBody>
          <a:bodyPr/>
          <a:lstStyle/>
          <a:p>
            <a:r>
              <a:rPr lang="fr-FR" b="1" dirty="0">
                <a:solidFill>
                  <a:srgbClr val="006600"/>
                </a:solidFill>
              </a:rPr>
              <a:t>Mobilité verte </a:t>
            </a:r>
            <a:r>
              <a:rPr lang="fr-FR" dirty="0">
                <a:sym typeface="Wingdings" panose="05000000000000000000" pitchFamily="2" charset="2"/>
              </a:rPr>
              <a:t> mobilité et transport des personnes et des biens </a:t>
            </a:r>
            <a:r>
              <a:rPr lang="fr-FR" dirty="0"/>
              <a:t>:</a:t>
            </a:r>
          </a:p>
        </p:txBody>
      </p:sp>
      <p:grpSp>
        <p:nvGrpSpPr>
          <p:cNvPr id="10" name="Groupe 9">
            <a:extLst>
              <a:ext uri="{FF2B5EF4-FFF2-40B4-BE49-F238E27FC236}">
                <a16:creationId xmlns:a16="http://schemas.microsoft.com/office/drawing/2014/main" id="{1AC6023F-9830-4423-847F-9924F02A4780}"/>
              </a:ext>
            </a:extLst>
          </p:cNvPr>
          <p:cNvGrpSpPr/>
          <p:nvPr/>
        </p:nvGrpSpPr>
        <p:grpSpPr>
          <a:xfrm>
            <a:off x="9779656" y="134332"/>
            <a:ext cx="2218763" cy="1269352"/>
            <a:chOff x="5188744" y="1998021"/>
            <a:chExt cx="2218763" cy="2442025"/>
          </a:xfrm>
        </p:grpSpPr>
        <p:sp>
          <p:nvSpPr>
            <p:cNvPr id="12" name="Rectangle : avec coins arrondis en haut 11">
              <a:extLst>
                <a:ext uri="{FF2B5EF4-FFF2-40B4-BE49-F238E27FC236}">
                  <a16:creationId xmlns:a16="http://schemas.microsoft.com/office/drawing/2014/main" id="{74A5E3B0-F80E-42FE-B8CF-C8CE111C0202}"/>
                </a:ext>
              </a:extLst>
            </p:cNvPr>
            <p:cNvSpPr/>
            <p:nvPr/>
          </p:nvSpPr>
          <p:spPr>
            <a:xfrm rot="10800000">
              <a:off x="5188744" y="1998021"/>
              <a:ext cx="2218763" cy="2442025"/>
            </a:xfrm>
            <a:prstGeom prst="round2SameRect">
              <a:avLst>
                <a:gd name="adj1" fmla="val 10500"/>
                <a:gd name="adj2" fmla="val 0"/>
              </a:avLst>
            </a:prstGeom>
            <a:solidFill>
              <a:srgbClr val="47D12C"/>
            </a:solid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13" name="Rectangle : avec coins arrondis en haut 5">
              <a:extLst>
                <a:ext uri="{FF2B5EF4-FFF2-40B4-BE49-F238E27FC236}">
                  <a16:creationId xmlns:a16="http://schemas.microsoft.com/office/drawing/2014/main" id="{409FF3D3-F8AA-46C4-A861-A1639573E34D}"/>
                </a:ext>
              </a:extLst>
            </p:cNvPr>
            <p:cNvSpPr txBox="1"/>
            <p:nvPr/>
          </p:nvSpPr>
          <p:spPr>
            <a:xfrm rot="21600000">
              <a:off x="5256979" y="1998021"/>
              <a:ext cx="2082293" cy="23737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t"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panose="020B0604020202020204"/>
                  <a:ea typeface="+mn-ea"/>
                  <a:cs typeface="+mn-cs"/>
                </a:rPr>
                <a:t>Prêt Mobilité Verte</a:t>
              </a:r>
              <a:endParaRPr kumimoji="0" lang="fr-FR" sz="12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Financer un véhicule ou une flotte de véhicules tourisme et/ou utilitaire propre et sa/leurs borne(s) de rechargement</a:t>
              </a:r>
            </a:p>
          </p:txBody>
        </p:sp>
      </p:grpSp>
      <p:pic>
        <p:nvPicPr>
          <p:cNvPr id="14" name="Image 13">
            <a:extLst>
              <a:ext uri="{FF2B5EF4-FFF2-40B4-BE49-F238E27FC236}">
                <a16:creationId xmlns:a16="http://schemas.microsoft.com/office/drawing/2014/main" id="{4F7FEAAF-E7C9-4F05-9E1E-F42F8C04366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35473" y1="38318" x2="46284" y2="48598"/>
                        <a14:foregroundMark x1="46284" y1="48598" x2="59459" y2="53738"/>
                        <a14:foregroundMark x1="59459" y1="53738" x2="61149" y2="53738"/>
                      </a14:backgroundRemoval>
                    </a14:imgEffect>
                  </a14:imgLayer>
                </a14:imgProps>
              </a:ext>
            </a:extLst>
          </a:blip>
          <a:stretch>
            <a:fillRect/>
          </a:stretch>
        </p:blipFill>
        <p:spPr>
          <a:xfrm>
            <a:off x="9029407" y="87496"/>
            <a:ext cx="1250487" cy="904069"/>
          </a:xfrm>
          <a:prstGeom prst="rect">
            <a:avLst/>
          </a:prstGeom>
        </p:spPr>
      </p:pic>
      <p:sp>
        <p:nvSpPr>
          <p:cNvPr id="4" name="Espace réservé du texte 3">
            <a:extLst>
              <a:ext uri="{FF2B5EF4-FFF2-40B4-BE49-F238E27FC236}">
                <a16:creationId xmlns:a16="http://schemas.microsoft.com/office/drawing/2014/main" id="{8893F195-0A19-4A4D-9FA4-84207DA5C908}"/>
              </a:ext>
            </a:extLst>
          </p:cNvPr>
          <p:cNvSpPr>
            <a:spLocks noGrp="1"/>
          </p:cNvSpPr>
          <p:nvPr>
            <p:ph type="body" sz="quarter" idx="16"/>
          </p:nvPr>
        </p:nvSpPr>
        <p:spPr/>
        <p:txBody>
          <a:bodyPr/>
          <a:lstStyle/>
          <a:p>
            <a:endParaRPr lang="fr-FR"/>
          </a:p>
        </p:txBody>
      </p:sp>
      <p:sp>
        <p:nvSpPr>
          <p:cNvPr id="18" name="Espace réservé du texte 4">
            <a:extLst>
              <a:ext uri="{FF2B5EF4-FFF2-40B4-BE49-F238E27FC236}">
                <a16:creationId xmlns:a16="http://schemas.microsoft.com/office/drawing/2014/main" id="{8E84432F-1FBC-4272-88D6-EE35A32873FC}"/>
              </a:ext>
            </a:extLst>
          </p:cNvPr>
          <p:cNvSpPr txBox="1">
            <a:spLocks/>
          </p:cNvSpPr>
          <p:nvPr/>
        </p:nvSpPr>
        <p:spPr>
          <a:xfrm>
            <a:off x="0" y="627016"/>
            <a:ext cx="695325" cy="392216"/>
          </a:xfrm>
          <a:prstGeom prst="rect">
            <a:avLst/>
          </a:prstGeom>
          <a:solidFill>
            <a:schemeClr val="accent4">
              <a:lumMod val="75000"/>
            </a:schemeClr>
          </a:solidFill>
        </p:spPr>
        <p:txBody>
          <a:bodyPr lIns="36000" rIns="36000"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a:t>3.</a:t>
            </a:r>
          </a:p>
        </p:txBody>
      </p:sp>
      <p:graphicFrame>
        <p:nvGraphicFramePr>
          <p:cNvPr id="20" name="Tableau 5">
            <a:extLst>
              <a:ext uri="{FF2B5EF4-FFF2-40B4-BE49-F238E27FC236}">
                <a16:creationId xmlns:a16="http://schemas.microsoft.com/office/drawing/2014/main" id="{7876B916-6A13-4D56-BAFA-C06499BE1D56}"/>
              </a:ext>
            </a:extLst>
          </p:cNvPr>
          <p:cNvGraphicFramePr>
            <a:graphicFrameLocks noGrp="1"/>
          </p:cNvGraphicFramePr>
          <p:nvPr>
            <p:extLst>
              <p:ext uri="{D42A27DB-BD31-4B8C-83A1-F6EECF244321}">
                <p14:modId xmlns:p14="http://schemas.microsoft.com/office/powerpoint/2010/main" val="542076185"/>
              </p:ext>
            </p:extLst>
          </p:nvPr>
        </p:nvGraphicFramePr>
        <p:xfrm>
          <a:off x="79197" y="1492815"/>
          <a:ext cx="11850987" cy="5222573"/>
        </p:xfrm>
        <a:graphic>
          <a:graphicData uri="http://schemas.openxmlformats.org/drawingml/2006/table">
            <a:tbl>
              <a:tblPr firstRow="1" bandRow="1"/>
              <a:tblGrid>
                <a:gridCol w="3419371">
                  <a:extLst>
                    <a:ext uri="{9D8B030D-6E8A-4147-A177-3AD203B41FA5}">
                      <a16:colId xmlns:a16="http://schemas.microsoft.com/office/drawing/2014/main" val="1797895665"/>
                    </a:ext>
                  </a:extLst>
                </a:gridCol>
                <a:gridCol w="6583881">
                  <a:extLst>
                    <a:ext uri="{9D8B030D-6E8A-4147-A177-3AD203B41FA5}">
                      <a16:colId xmlns:a16="http://schemas.microsoft.com/office/drawing/2014/main" val="4139480888"/>
                    </a:ext>
                  </a:extLst>
                </a:gridCol>
                <a:gridCol w="1847735">
                  <a:extLst>
                    <a:ext uri="{9D8B030D-6E8A-4147-A177-3AD203B41FA5}">
                      <a16:colId xmlns:a16="http://schemas.microsoft.com/office/drawing/2014/main" val="197350750"/>
                    </a:ext>
                  </a:extLst>
                </a:gridCol>
              </a:tblGrid>
              <a:tr h="331655">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100" dirty="0"/>
                        <a:t>OPERATION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100"/>
                        <a:t>DESCRIPTION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100"/>
                        <a:t>JUSTIFICATIF</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extLst>
                  <a:ext uri="{0D108BD9-81ED-4DB2-BD59-A6C34878D82A}">
                    <a16:rowId xmlns:a16="http://schemas.microsoft.com/office/drawing/2014/main" val="4138327524"/>
                  </a:ext>
                </a:extLst>
              </a:tr>
              <a:tr h="59386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b="1"/>
                        <a:t>Achat / remplacement de véhicules de tourisme par des véhicules neufs performants</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rowSpan="4">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t>Investissements comprenant :</a:t>
                      </a:r>
                    </a:p>
                    <a:p>
                      <a:endParaRPr lang="fr-FR" sz="1050"/>
                    </a:p>
                    <a:p>
                      <a:pPr marL="171450" indent="-171450">
                        <a:buFontTx/>
                        <a:buChar char="-"/>
                      </a:pPr>
                      <a:r>
                        <a:rPr lang="fr-FR" sz="1050"/>
                        <a:t>Les véhicules de tourisme ou utilitaires électriques à pile à combustible ou à batterie (zéro émissions)</a:t>
                      </a:r>
                    </a:p>
                    <a:p>
                      <a:pPr marL="0" indent="0">
                        <a:buFontTx/>
                        <a:buNone/>
                      </a:pPr>
                      <a:endParaRPr lang="fr-FR" sz="1050"/>
                    </a:p>
                    <a:p>
                      <a:pPr marL="171450" indent="-171450">
                        <a:buFontTx/>
                        <a:buChar char="-"/>
                      </a:pPr>
                      <a:r>
                        <a:rPr lang="fr-FR" sz="1050"/>
                        <a:t>Les véhicules de tourisme ou utilitaires utilisant des carburants ou des technologies à faible teneur en carbone (hybride rechargeables)</a:t>
                      </a:r>
                    </a:p>
                    <a:p>
                      <a:pPr marL="0" indent="0">
                        <a:buFontTx/>
                        <a:buNone/>
                      </a:pPr>
                      <a:endParaRPr lang="fr-FR" sz="1050"/>
                    </a:p>
                    <a:p>
                      <a:pPr marL="171450" indent="-171450">
                        <a:buFontTx/>
                        <a:buChar char="-"/>
                      </a:pPr>
                      <a:r>
                        <a:rPr lang="fr-FR" sz="1050"/>
                        <a:t>Les véhicules lourds (poids supérieur à 3,5 t) électriques ou à hydrogène (zéro émissions)</a:t>
                      </a:r>
                    </a:p>
                    <a:p>
                      <a:pPr marL="0" indent="0">
                        <a:buFontTx/>
                        <a:buNone/>
                      </a:pPr>
                      <a:endParaRPr lang="fr-FR" sz="105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050"/>
                        <a:t>Les véhicules lourds (poids supérieur à 3,5 t) utilisant des carburants ou des technologies à faible teneur en carbone, comme les camions hybrides, biocarburants, au gaz naturel (GNC ou GNL) ou bicarburation</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rowSpan="9">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a:t>Bon de commande </a:t>
                      </a:r>
                    </a:p>
                    <a:p>
                      <a:r>
                        <a:rPr lang="fr-FR" sz="1200"/>
                        <a:t>Certificat d’immatriculation </a:t>
                      </a:r>
                    </a:p>
                    <a:p>
                      <a:endParaRPr lang="fr-FR" sz="1200"/>
                    </a:p>
                    <a:p>
                      <a:r>
                        <a:rPr lang="fr-FR" sz="1200"/>
                        <a:t>/ Facture fourniture et travaux bornes</a:t>
                      </a:r>
                    </a:p>
                    <a:p>
                      <a:endParaRPr lang="fr-FR" sz="1050">
                        <a:latin typeface="+mj-lt"/>
                      </a:endParaRP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1564987199"/>
                  </a:ext>
                </a:extLst>
              </a:tr>
              <a:tr h="41656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latin typeface="+mj-lt"/>
                        </a:rPr>
                        <a:t>Achat / remplacement de véhicules utilitaires par des véhicules neufs performants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endParaRPr lang="fr-FR" sz="900">
                        <a:latin typeface="+mj-lt"/>
                      </a:endParaRPr>
                    </a:p>
                  </a:txBody>
                  <a:tcPr/>
                </a:tc>
                <a:tc vMerge="1">
                  <a:txBody>
                    <a:bodyPr/>
                    <a:lstStyle/>
                    <a:p>
                      <a:endParaRPr lang="fr-FR" sz="900">
                        <a:latin typeface="+mj-lt"/>
                      </a:endParaRPr>
                    </a:p>
                  </a:txBody>
                  <a:tcPr/>
                </a:tc>
                <a:extLst>
                  <a:ext uri="{0D108BD9-81ED-4DB2-BD59-A6C34878D82A}">
                    <a16:rowId xmlns:a16="http://schemas.microsoft.com/office/drawing/2014/main" val="919501628"/>
                  </a:ext>
                </a:extLst>
              </a:tr>
              <a:tr h="41656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latin typeface="+mj-lt"/>
                        </a:rPr>
                        <a:t>Achat / remplacement de véhicules industriels par des véhicules neufs performants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endParaRPr lang="fr-FR" sz="900">
                        <a:latin typeface="+mj-lt"/>
                      </a:endParaRPr>
                    </a:p>
                  </a:txBody>
                  <a:tcPr/>
                </a:tc>
                <a:tc vMerge="1">
                  <a:txBody>
                    <a:bodyPr/>
                    <a:lstStyle/>
                    <a:p>
                      <a:endParaRPr lang="fr-FR" sz="900">
                        <a:latin typeface="+mj-lt"/>
                      </a:endParaRPr>
                    </a:p>
                  </a:txBody>
                  <a:tcPr/>
                </a:tc>
                <a:extLst>
                  <a:ext uri="{0D108BD9-81ED-4DB2-BD59-A6C34878D82A}">
                    <a16:rowId xmlns:a16="http://schemas.microsoft.com/office/drawing/2014/main" val="324833864"/>
                  </a:ext>
                </a:extLst>
              </a:tr>
              <a:tr h="46084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000000"/>
                          </a:solidFill>
                          <a:effectLst/>
                          <a:uLnTx/>
                          <a:uFillTx/>
                          <a:latin typeface="+mn-lt"/>
                          <a:ea typeface="+mn-ea"/>
                          <a:cs typeface="+mn-cs"/>
                        </a:rPr>
                        <a:t>Achat / remplacement d’autobus par des véhicules neufs performants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endParaRPr lang="fr-FR" sz="900">
                        <a:latin typeface="+mj-lt"/>
                      </a:endParaRPr>
                    </a:p>
                  </a:txBody>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mj-lt"/>
                        <a:ea typeface="+mn-ea"/>
                        <a:cs typeface="+mn-cs"/>
                      </a:endParaRPr>
                    </a:p>
                  </a:txBody>
                  <a:tcPr/>
                </a:tc>
                <a:extLst>
                  <a:ext uri="{0D108BD9-81ED-4DB2-BD59-A6C34878D82A}">
                    <a16:rowId xmlns:a16="http://schemas.microsoft.com/office/drawing/2014/main" val="4121297637"/>
                  </a:ext>
                </a:extLst>
              </a:tr>
              <a:tr h="59330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kumimoji="0" lang="fr-FR" sz="1200" b="1" i="0" u="none" strike="noStrike" kern="1200" cap="none" spc="0" normalizeH="0" baseline="0">
                          <a:ln>
                            <a:noFill/>
                          </a:ln>
                          <a:solidFill>
                            <a:srgbClr val="000000"/>
                          </a:solidFill>
                          <a:effectLst/>
                          <a:uLnTx/>
                          <a:uFillTx/>
                          <a:latin typeface="+mn-lt"/>
                          <a:ea typeface="+mn-ea"/>
                          <a:cs typeface="+mn-cs"/>
                        </a:rPr>
                        <a:t>Transport ferroviaire de marchandises ou de passagers en surface et souterrain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row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latin typeface="+mj-lt"/>
                        </a:rPr>
                        <a:t>Investissements comprenant :</a:t>
                      </a:r>
                    </a:p>
                    <a:p>
                      <a:pPr marL="171450" indent="-171450">
                        <a:buFontTx/>
                        <a:buChar char="-"/>
                      </a:pPr>
                      <a:r>
                        <a:rPr lang="fr-FR" sz="1050">
                          <a:latin typeface="+mj-lt"/>
                        </a:rPr>
                        <a:t>Toutes les sous-catégories de moyens de transport public et les infrastructures connexes (voies, arrêts, installations de délestage, systèmes de gestion, guichets, garages, etc.)</a:t>
                      </a:r>
                    </a:p>
                    <a:p>
                      <a:pPr marL="171450" indent="-171450">
                        <a:buFontTx/>
                        <a:buChar char="-"/>
                      </a:pPr>
                      <a:endParaRPr lang="fr-FR" sz="1050">
                        <a:latin typeface="+mj-lt"/>
                      </a:endParaRPr>
                    </a:p>
                    <a:p>
                      <a:r>
                        <a:rPr lang="fr-FR" sz="1050">
                          <a:latin typeface="+mj-lt"/>
                        </a:rPr>
                        <a:t>- La construction ou le remplacement et la remise à neuf d’infrastructures et de matériels roulants existants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mj-lt"/>
                          <a:ea typeface="+mn-ea"/>
                          <a:cs typeface="+mn-cs"/>
                        </a:rPr>
                        <a:t>Description de l’investissement</a:t>
                      </a:r>
                    </a:p>
                  </a:txBody>
                  <a:tcPr anchor="ctr"/>
                </a:tc>
                <a:extLst>
                  <a:ext uri="{0D108BD9-81ED-4DB2-BD59-A6C34878D82A}">
                    <a16:rowId xmlns:a16="http://schemas.microsoft.com/office/drawing/2014/main" val="3246603774"/>
                  </a:ext>
                </a:extLst>
              </a:tr>
              <a:tr h="54493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latin typeface="+mj-lt"/>
                        </a:rPr>
                        <a:t>Tramways, métro léger, métro</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endParaRPr lang="fr-FR" sz="900">
                        <a:latin typeface="+mj-lt"/>
                      </a:endParaRPr>
                    </a:p>
                  </a:txBody>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mj-lt"/>
                        <a:ea typeface="+mn-ea"/>
                        <a:cs typeface="+mn-cs"/>
                      </a:endParaRPr>
                    </a:p>
                  </a:txBody>
                  <a:tcPr/>
                </a:tc>
                <a:extLst>
                  <a:ext uri="{0D108BD9-81ED-4DB2-BD59-A6C34878D82A}">
                    <a16:rowId xmlns:a16="http://schemas.microsoft.com/office/drawing/2014/main" val="3372907658"/>
                  </a:ext>
                </a:extLst>
              </a:tr>
              <a:tr h="243778">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latin typeface="+mj-lt"/>
                        </a:rPr>
                        <a:t>Vélos à assistance électrique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endParaRPr lang="fr-FR" sz="1050">
                        <a:latin typeface="+mj-lt"/>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r>
                        <a:rPr lang="fr-FR" sz="900">
                          <a:latin typeface="+mj-lt"/>
                        </a:rPr>
                        <a:t>Facture</a:t>
                      </a:r>
                    </a:p>
                  </a:txBody>
                  <a:tcPr anchor="ctr"/>
                </a:tc>
                <a:extLst>
                  <a:ext uri="{0D108BD9-81ED-4DB2-BD59-A6C34878D82A}">
                    <a16:rowId xmlns:a16="http://schemas.microsoft.com/office/drawing/2014/main" val="4185990718"/>
                  </a:ext>
                </a:extLst>
              </a:tr>
              <a:tr h="59386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latin typeface="+mj-lt"/>
                        </a:rPr>
                        <a:t>Stations de recharge pour véhicules électriques et infrastructures connexes pour véhicules électriques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latin typeface="+mj-lt"/>
                        </a:rPr>
                        <a:t>Pour tous les types de véhicules (voitures, camionnettes, camions, autobus, etc.)</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endParaRPr lang="fr-FR" sz="900">
                        <a:latin typeface="+mj-lt"/>
                      </a:endParaRPr>
                    </a:p>
                  </a:txBody>
                  <a:tcPr/>
                </a:tc>
                <a:extLst>
                  <a:ext uri="{0D108BD9-81ED-4DB2-BD59-A6C34878D82A}">
                    <a16:rowId xmlns:a16="http://schemas.microsoft.com/office/drawing/2014/main" val="1197845632"/>
                  </a:ext>
                </a:extLst>
              </a:tr>
              <a:tr h="42890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b="1">
                          <a:latin typeface="+mj-lt"/>
                        </a:rPr>
                        <a:t>Postes de charge pour véhicules à hydrogène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endParaRPr lang="fr-FR" sz="1050" dirty="0">
                        <a:latin typeface="+mj-lt"/>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endParaRPr lang="fr-FR" sz="900">
                        <a:latin typeface="+mj-lt"/>
                      </a:endParaRPr>
                    </a:p>
                  </a:txBody>
                  <a:tcPr/>
                </a:tc>
                <a:extLst>
                  <a:ext uri="{0D108BD9-81ED-4DB2-BD59-A6C34878D82A}">
                    <a16:rowId xmlns:a16="http://schemas.microsoft.com/office/drawing/2014/main" val="1163131259"/>
                  </a:ext>
                </a:extLst>
              </a:tr>
            </a:tbl>
          </a:graphicData>
        </a:graphic>
      </p:graphicFrame>
    </p:spTree>
    <p:extLst>
      <p:ext uri="{BB962C8B-B14F-4D97-AF65-F5344CB8AC3E}">
        <p14:creationId xmlns:p14="http://schemas.microsoft.com/office/powerpoint/2010/main" val="3021153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Annexe : liste des principaux investissements </a:t>
            </a:r>
            <a:r>
              <a:rPr lang="fr-FR" sz="2400">
                <a:solidFill>
                  <a:srgbClr val="006600"/>
                </a:solidFill>
              </a:rPr>
              <a:t>verts</a:t>
            </a:r>
          </a:p>
        </p:txBody>
      </p:sp>
      <p:sp>
        <p:nvSpPr>
          <p:cNvPr id="9" name="Espace réservé du contenu 1">
            <a:extLst>
              <a:ext uri="{FF2B5EF4-FFF2-40B4-BE49-F238E27FC236}">
                <a16:creationId xmlns:a16="http://schemas.microsoft.com/office/drawing/2014/main" id="{FC9D5681-B494-49A0-819D-6DA841A7005F}"/>
              </a:ext>
            </a:extLst>
          </p:cNvPr>
          <p:cNvSpPr>
            <a:spLocks noGrp="1"/>
          </p:cNvSpPr>
          <p:nvPr>
            <p:ph idx="17"/>
          </p:nvPr>
        </p:nvSpPr>
        <p:spPr>
          <a:xfrm>
            <a:off x="339634" y="1162235"/>
            <a:ext cx="11791406" cy="392216"/>
          </a:xfrm>
        </p:spPr>
        <p:txBody>
          <a:bodyPr/>
          <a:lstStyle/>
          <a:p>
            <a:r>
              <a:rPr lang="fr-FR" b="1" dirty="0">
                <a:solidFill>
                  <a:srgbClr val="006600"/>
                </a:solidFill>
              </a:rPr>
              <a:t>Transition d’activité </a:t>
            </a:r>
            <a:r>
              <a:rPr lang="fr-FR" dirty="0">
                <a:sym typeface="Wingdings" panose="05000000000000000000" pitchFamily="2" charset="2"/>
              </a:rPr>
              <a:t> Industrie (1/4) </a:t>
            </a:r>
            <a:r>
              <a:rPr lang="fr-FR" dirty="0"/>
              <a:t>:</a:t>
            </a:r>
          </a:p>
        </p:txBody>
      </p:sp>
      <p:grpSp>
        <p:nvGrpSpPr>
          <p:cNvPr id="11" name="Groupe 10">
            <a:extLst>
              <a:ext uri="{FF2B5EF4-FFF2-40B4-BE49-F238E27FC236}">
                <a16:creationId xmlns:a16="http://schemas.microsoft.com/office/drawing/2014/main" id="{54A47FC6-63CC-4528-8832-D20E97BF3E9F}"/>
              </a:ext>
            </a:extLst>
          </p:cNvPr>
          <p:cNvGrpSpPr/>
          <p:nvPr/>
        </p:nvGrpSpPr>
        <p:grpSpPr>
          <a:xfrm>
            <a:off x="9779656" y="161385"/>
            <a:ext cx="2218763" cy="1391272"/>
            <a:chOff x="7629383" y="1998021"/>
            <a:chExt cx="2218763" cy="2442025"/>
          </a:xfrm>
        </p:grpSpPr>
        <p:sp>
          <p:nvSpPr>
            <p:cNvPr id="15" name="Rectangle : avec coins arrondis en haut 14">
              <a:extLst>
                <a:ext uri="{FF2B5EF4-FFF2-40B4-BE49-F238E27FC236}">
                  <a16:creationId xmlns:a16="http://schemas.microsoft.com/office/drawing/2014/main" id="{C136E4DA-0EA1-4247-8F30-783A71A8B908}"/>
                </a:ext>
              </a:extLst>
            </p:cNvPr>
            <p:cNvSpPr/>
            <p:nvPr/>
          </p:nvSpPr>
          <p:spPr>
            <a:xfrm rot="10800000">
              <a:off x="7629383" y="1998021"/>
              <a:ext cx="2218763" cy="2442025"/>
            </a:xfrm>
            <a:prstGeom prst="round2SameRect">
              <a:avLst>
                <a:gd name="adj1" fmla="val 10500"/>
                <a:gd name="adj2" fmla="val 0"/>
              </a:avLst>
            </a:prstGeom>
            <a:solidFill>
              <a:srgbClr val="92D050"/>
            </a:solid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16" name="Rectangle : avec coins arrondis en haut 5">
              <a:extLst>
                <a:ext uri="{FF2B5EF4-FFF2-40B4-BE49-F238E27FC236}">
                  <a16:creationId xmlns:a16="http://schemas.microsoft.com/office/drawing/2014/main" id="{D837EC96-E237-4049-8F6F-D95331A13112}"/>
                </a:ext>
              </a:extLst>
            </p:cNvPr>
            <p:cNvSpPr txBox="1"/>
            <p:nvPr/>
          </p:nvSpPr>
          <p:spPr>
            <a:xfrm rot="21600000">
              <a:off x="7697618" y="1998021"/>
              <a:ext cx="2082293" cy="23737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t"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panose="020B0604020202020204"/>
                  <a:ea typeface="+mn-ea"/>
                  <a:cs typeface="+mn-cs"/>
                </a:rPr>
                <a:t>Prêt Transition </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panose="020B0604020202020204"/>
                  <a:ea typeface="+mn-ea"/>
                  <a:cs typeface="+mn-cs"/>
                </a:rPr>
                <a:t>d’ Activité</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Financer le matériel permettant de réduire la consommation d’énergie et/ou de ressource(s) naturelle(s) de l’activité  </a:t>
              </a:r>
            </a:p>
          </p:txBody>
        </p:sp>
      </p:grpSp>
      <p:pic>
        <p:nvPicPr>
          <p:cNvPr id="17" name="Image 16">
            <a:extLst>
              <a:ext uri="{FF2B5EF4-FFF2-40B4-BE49-F238E27FC236}">
                <a16:creationId xmlns:a16="http://schemas.microsoft.com/office/drawing/2014/main" id="{831E51DD-3FFC-4D56-B475-CC9F80DE51A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154" b="89744" l="9898" r="89761">
                        <a14:foregroundMark x1="34471" y1="29231" x2="40956" y2="25641"/>
                        <a14:foregroundMark x1="53584" y1="27179" x2="62799" y2="22051"/>
                        <a14:foregroundMark x1="69625" y1="31282" x2="86689" y2="17949"/>
                        <a14:foregroundMark x1="71331" y1="17949" x2="77474" y2="6154"/>
                        <a14:foregroundMark x1="50512" y1="20513" x2="52218" y2="13333"/>
                      </a14:backgroundRemoval>
                    </a14:imgEffect>
                  </a14:imgLayer>
                </a14:imgProps>
              </a:ext>
            </a:extLst>
          </a:blip>
          <a:stretch>
            <a:fillRect/>
          </a:stretch>
        </p:blipFill>
        <p:spPr>
          <a:xfrm>
            <a:off x="8961120" y="10732"/>
            <a:ext cx="1226839" cy="816497"/>
          </a:xfrm>
          <a:prstGeom prst="rect">
            <a:avLst/>
          </a:prstGeom>
        </p:spPr>
      </p:pic>
      <p:sp>
        <p:nvSpPr>
          <p:cNvPr id="4" name="Espace réservé du texte 3">
            <a:extLst>
              <a:ext uri="{FF2B5EF4-FFF2-40B4-BE49-F238E27FC236}">
                <a16:creationId xmlns:a16="http://schemas.microsoft.com/office/drawing/2014/main" id="{A49349BC-CBAB-4565-9DD2-8131B6F33DF7}"/>
              </a:ext>
            </a:extLst>
          </p:cNvPr>
          <p:cNvSpPr>
            <a:spLocks noGrp="1"/>
          </p:cNvSpPr>
          <p:nvPr>
            <p:ph type="body" sz="quarter" idx="16"/>
          </p:nvPr>
        </p:nvSpPr>
        <p:spPr/>
        <p:txBody>
          <a:bodyPr/>
          <a:lstStyle/>
          <a:p>
            <a:endParaRPr lang="fr-FR"/>
          </a:p>
        </p:txBody>
      </p:sp>
      <p:sp>
        <p:nvSpPr>
          <p:cNvPr id="18" name="Espace réservé du texte 4">
            <a:extLst>
              <a:ext uri="{FF2B5EF4-FFF2-40B4-BE49-F238E27FC236}">
                <a16:creationId xmlns:a16="http://schemas.microsoft.com/office/drawing/2014/main" id="{B648B350-3F2F-459B-8C0A-1BCEDFA4BB54}"/>
              </a:ext>
            </a:extLst>
          </p:cNvPr>
          <p:cNvSpPr txBox="1">
            <a:spLocks/>
          </p:cNvSpPr>
          <p:nvPr/>
        </p:nvSpPr>
        <p:spPr>
          <a:xfrm>
            <a:off x="0" y="627016"/>
            <a:ext cx="695325" cy="392216"/>
          </a:xfrm>
          <a:prstGeom prst="rect">
            <a:avLst/>
          </a:prstGeom>
          <a:solidFill>
            <a:schemeClr val="accent4">
              <a:lumMod val="75000"/>
            </a:schemeClr>
          </a:solidFill>
        </p:spPr>
        <p:txBody>
          <a:bodyPr lIns="36000" rIns="36000"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a:t>4.</a:t>
            </a:r>
          </a:p>
        </p:txBody>
      </p:sp>
      <p:graphicFrame>
        <p:nvGraphicFramePr>
          <p:cNvPr id="20" name="Tableau 5">
            <a:extLst>
              <a:ext uri="{FF2B5EF4-FFF2-40B4-BE49-F238E27FC236}">
                <a16:creationId xmlns:a16="http://schemas.microsoft.com/office/drawing/2014/main" id="{C0AC7539-D534-4371-9415-A6FCF1EF902F}"/>
              </a:ext>
            </a:extLst>
          </p:cNvPr>
          <p:cNvGraphicFramePr>
            <a:graphicFrameLocks noGrp="1"/>
          </p:cNvGraphicFramePr>
          <p:nvPr>
            <p:extLst>
              <p:ext uri="{D42A27DB-BD31-4B8C-83A1-F6EECF244321}">
                <p14:modId xmlns:p14="http://schemas.microsoft.com/office/powerpoint/2010/main" val="742736431"/>
              </p:ext>
            </p:extLst>
          </p:nvPr>
        </p:nvGraphicFramePr>
        <p:xfrm>
          <a:off x="142572" y="1578697"/>
          <a:ext cx="11787612" cy="5259730"/>
        </p:xfrm>
        <a:graphic>
          <a:graphicData uri="http://schemas.openxmlformats.org/drawingml/2006/table">
            <a:tbl>
              <a:tblPr firstRow="1" bandRow="1"/>
              <a:tblGrid>
                <a:gridCol w="3431481">
                  <a:extLst>
                    <a:ext uri="{9D8B030D-6E8A-4147-A177-3AD203B41FA5}">
                      <a16:colId xmlns:a16="http://schemas.microsoft.com/office/drawing/2014/main" val="1797895665"/>
                    </a:ext>
                  </a:extLst>
                </a:gridCol>
                <a:gridCol w="5874747">
                  <a:extLst>
                    <a:ext uri="{9D8B030D-6E8A-4147-A177-3AD203B41FA5}">
                      <a16:colId xmlns:a16="http://schemas.microsoft.com/office/drawing/2014/main" val="4139480888"/>
                    </a:ext>
                  </a:extLst>
                </a:gridCol>
                <a:gridCol w="2481384">
                  <a:extLst>
                    <a:ext uri="{9D8B030D-6E8A-4147-A177-3AD203B41FA5}">
                      <a16:colId xmlns:a16="http://schemas.microsoft.com/office/drawing/2014/main" val="197350750"/>
                    </a:ext>
                  </a:extLst>
                </a:gridCol>
              </a:tblGrid>
              <a:tr h="280137">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050"/>
                        <a:t>OPERATION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050"/>
                        <a:t>DESCRIPTION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050"/>
                        <a:t>JUSTIFICATIF</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extLst>
                  <a:ext uri="{0D108BD9-81ED-4DB2-BD59-A6C34878D82A}">
                    <a16:rowId xmlns:a16="http://schemas.microsoft.com/office/drawing/2014/main" val="4138327524"/>
                  </a:ext>
                </a:extLst>
              </a:tr>
              <a:tr h="57912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100" b="1" kern="1200" dirty="0">
                          <a:solidFill>
                            <a:schemeClr val="dk1"/>
                          </a:solidFill>
                          <a:latin typeface="+mj-lt"/>
                          <a:ea typeface="+mn-ea"/>
                          <a:cs typeface="+mn-cs"/>
                        </a:rPr>
                        <a:t>Système de variation électronique de vitesse sur un moteur asynchrone</a:t>
                      </a:r>
                    </a:p>
                    <a:p>
                      <a:endParaRPr lang="fr-FR" sz="1100" b="1"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00"/>
                        <a:t>Mise en place d’un système de variation électronique de vitesse (VEV) sur un moteur asynchrone existant dépourvu de ce système, ou neuf de puissance nominale inférieure ou égale à 3 MW.</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rowSpan="9">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nSpc>
                          <a:spcPct val="100000"/>
                        </a:lnSpc>
                        <a:spcAft>
                          <a:spcPts val="600"/>
                        </a:spcAft>
                      </a:pPr>
                      <a:r>
                        <a:rPr lang="fr-FR" sz="1100"/>
                        <a:t>Si l’investissement ne fait pas suite à un audit/étude énergétique</a:t>
                      </a:r>
                    </a:p>
                    <a:p>
                      <a:pPr>
                        <a:lnSpc>
                          <a:spcPct val="100000"/>
                        </a:lnSpc>
                        <a:spcAft>
                          <a:spcPts val="600"/>
                        </a:spcAft>
                      </a:pPr>
                      <a:r>
                        <a:rPr lang="fr-FR" sz="1100"/>
                        <a:t>- Investissement simple/identifiable : Factures</a:t>
                      </a:r>
                    </a:p>
                    <a:p>
                      <a:pPr>
                        <a:lnSpc>
                          <a:spcPct val="100000"/>
                        </a:lnSpc>
                        <a:spcAft>
                          <a:spcPts val="1200"/>
                        </a:spcAft>
                      </a:pPr>
                      <a:r>
                        <a:rPr lang="fr-FR" sz="1100"/>
                        <a:t>- Investissement multiple/non-identifiable : Factures précisant les travaux / équipements à caractère énergétique</a:t>
                      </a:r>
                    </a:p>
                    <a:p>
                      <a:pPr>
                        <a:lnSpc>
                          <a:spcPct val="100000"/>
                        </a:lnSpc>
                        <a:spcAft>
                          <a:spcPts val="600"/>
                        </a:spcAft>
                      </a:pPr>
                      <a:r>
                        <a:rPr lang="fr-FR" sz="1100"/>
                        <a:t>Si l’investissement fait suite à un audit/étude énergétique</a:t>
                      </a:r>
                    </a:p>
                    <a:p>
                      <a:pPr marL="171450" indent="-171450">
                        <a:lnSpc>
                          <a:spcPct val="100000"/>
                        </a:lnSpc>
                        <a:spcAft>
                          <a:spcPts val="1200"/>
                        </a:spcAft>
                        <a:buFontTx/>
                        <a:buChar char="-"/>
                      </a:pPr>
                      <a:r>
                        <a:rPr lang="fr-FR" sz="1100"/>
                        <a:t>Investissement simple/identifiable &amp; multiple/non-</a:t>
                      </a:r>
                      <a:r>
                        <a:rPr lang="fr-FR" sz="1100" err="1"/>
                        <a:t>identiffiable</a:t>
                      </a:r>
                      <a:r>
                        <a:rPr lang="fr-FR" sz="1100"/>
                        <a:t> : Rapport d’audit + Factures afférentes</a:t>
                      </a: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1564987199"/>
                  </a:ext>
                </a:extLst>
              </a:tr>
              <a:tr h="65690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b="1">
                          <a:latin typeface="+mj-lt"/>
                        </a:rPr>
                        <a:t>Système de récupération de chaleur sur une tour aéroréfrigérante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00">
                          <a:latin typeface="+mj-lt"/>
                        </a:rPr>
                        <a:t>Mise en place d’un système de récupération de chaleur en amont d’une tour aéroréfrigérante (TAR), pour une utilisation sur site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919501628"/>
                  </a:ext>
                </a:extLst>
              </a:tr>
              <a:tr h="47125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b="1">
                          <a:latin typeface="+mj-lt"/>
                        </a:rPr>
                        <a:t>Système de récupération de chaleur sur un</a:t>
                      </a:r>
                    </a:p>
                    <a:p>
                      <a:r>
                        <a:rPr lang="fr-FR" sz="1100" b="1">
                          <a:latin typeface="+mj-lt"/>
                        </a:rPr>
                        <a:t>compresseur d’air</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00">
                          <a:latin typeface="+mj-lt"/>
                        </a:rPr>
                        <a:t>Mise en place d’un système de récupération de chaleur sur un compresseur d'air pour une valorisation sur site en chauffage de locaux, production d’eau chaude sanitaire ou dans un procédé industriel</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324833864"/>
                  </a:ext>
                </a:extLst>
              </a:tr>
              <a:tr h="47125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b="1">
                          <a:latin typeface="+mj-lt"/>
                        </a:rPr>
                        <a:t>Économiseur sur les effluents gazeux d’une chaudière de production de vapeur</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00">
                          <a:latin typeface="+mj-lt"/>
                        </a:rPr>
                        <a:t>Mise en place d’un économiseur sur les effluents gazeux d’une chaudière de production de vapeur de puissance thermique nominale inférieure à 20 MW et alimentée au gaz naturel ou au GPL</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4121297637"/>
                  </a:ext>
                </a:extLst>
              </a:tr>
              <a:tr h="54265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b="1">
                          <a:latin typeface="+mj-lt"/>
                        </a:rPr>
                        <a:t>Brûleur micro-modulant sur chaudière industrielle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00">
                          <a:latin typeface="+mj-lt"/>
                        </a:rPr>
                        <a:t>Mise en place d’un brûleur micro-modulant sur une chaudière industrielle de puissance thermique nominale inférieure à 20 MW.</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3246603774"/>
                  </a:ext>
                </a:extLst>
              </a:tr>
              <a:tr h="57912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b="1">
                          <a:latin typeface="+mj-lt"/>
                        </a:rPr>
                        <a:t>Système de régulation sur un groupe de production de froid permettant d’avoir une basse pression flottante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00">
                          <a:latin typeface="+mj-lt"/>
                        </a:rPr>
                        <a:t>Ce système de régulation adapte automatiquement la consigne de la pression d’évaporation (basse pression) ou de température en sortie de l’évaporateur en fonction du besoin de froid</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3372907658"/>
                  </a:ext>
                </a:extLst>
              </a:tr>
              <a:tr h="57912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b="1">
                          <a:latin typeface="+mj-lt"/>
                        </a:rPr>
                        <a:t>Système de régulation sur un groupe de production de froid permettant d’avoir une haute pression flottante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00">
                          <a:latin typeface="+mj-lt"/>
                        </a:rPr>
                        <a:t>Ce système de régulation calcule en continu la consigne optimale de pression de condensation en fonction de la température extérieure mesurée et régule la pression de condensation en ajustant la puissance de refroidissement au condenseur. </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437695084"/>
                  </a:ext>
                </a:extLst>
              </a:tr>
              <a:tr h="42841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b="1">
                          <a:latin typeface="+mj-lt"/>
                        </a:rPr>
                        <a:t>Système de récupération de chaleur sur un groupe de production de froid</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00">
                          <a:latin typeface="+mj-lt"/>
                        </a:rPr>
                        <a:t>Mise en place d’un système de récupération de chaleur sur un groupe de production de froid afin de chauffer ou préchauffer un fluide caloporteur (e.g. de l’eau), sur site.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4185990718"/>
                  </a:ext>
                </a:extLst>
              </a:tr>
              <a:tr h="51816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b="1">
                          <a:latin typeface="+mj-lt"/>
                        </a:rPr>
                        <a:t>Brûleur avec le dispositif de récupération de chaleur sur four industriel</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00" dirty="0">
                          <a:latin typeface="+mj-lt"/>
                        </a:rPr>
                        <a:t>Mise en place d’un brûleur auto-récupérateur ou d’un brûleur régénératif (autorégénératif ou paire de brûleurs régénératifs) ou d’un récupérateur de chaleur sur les fumées pour préchauffer l’air comburant sur un four industriel.</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1197845632"/>
                  </a:ext>
                </a:extLst>
              </a:tr>
            </a:tbl>
          </a:graphicData>
        </a:graphic>
      </p:graphicFrame>
    </p:spTree>
    <p:extLst>
      <p:ext uri="{BB962C8B-B14F-4D97-AF65-F5344CB8AC3E}">
        <p14:creationId xmlns:p14="http://schemas.microsoft.com/office/powerpoint/2010/main" val="33745152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Annexe : liste des principaux investissements </a:t>
            </a:r>
            <a:r>
              <a:rPr lang="fr-FR" sz="2400">
                <a:solidFill>
                  <a:srgbClr val="006600"/>
                </a:solidFill>
              </a:rPr>
              <a:t>verts</a:t>
            </a:r>
          </a:p>
        </p:txBody>
      </p:sp>
      <p:sp>
        <p:nvSpPr>
          <p:cNvPr id="9" name="Espace réservé du contenu 1">
            <a:extLst>
              <a:ext uri="{FF2B5EF4-FFF2-40B4-BE49-F238E27FC236}">
                <a16:creationId xmlns:a16="http://schemas.microsoft.com/office/drawing/2014/main" id="{FC9D5681-B494-49A0-819D-6DA841A7005F}"/>
              </a:ext>
            </a:extLst>
          </p:cNvPr>
          <p:cNvSpPr>
            <a:spLocks noGrp="1"/>
          </p:cNvSpPr>
          <p:nvPr>
            <p:ph idx="17"/>
          </p:nvPr>
        </p:nvSpPr>
        <p:spPr>
          <a:xfrm>
            <a:off x="339634" y="1162235"/>
            <a:ext cx="11791406" cy="392216"/>
          </a:xfrm>
        </p:spPr>
        <p:txBody>
          <a:bodyPr/>
          <a:lstStyle/>
          <a:p>
            <a:r>
              <a:rPr lang="fr-FR" b="1" dirty="0">
                <a:solidFill>
                  <a:srgbClr val="006600"/>
                </a:solidFill>
              </a:rPr>
              <a:t>Transition d’activité </a:t>
            </a:r>
            <a:r>
              <a:rPr lang="fr-FR" dirty="0">
                <a:sym typeface="Wingdings" panose="05000000000000000000" pitchFamily="2" charset="2"/>
              </a:rPr>
              <a:t> Industrie (2/4) </a:t>
            </a:r>
            <a:r>
              <a:rPr lang="fr-FR" dirty="0"/>
              <a:t>:</a:t>
            </a:r>
          </a:p>
        </p:txBody>
      </p:sp>
      <p:grpSp>
        <p:nvGrpSpPr>
          <p:cNvPr id="11" name="Groupe 10">
            <a:extLst>
              <a:ext uri="{FF2B5EF4-FFF2-40B4-BE49-F238E27FC236}">
                <a16:creationId xmlns:a16="http://schemas.microsoft.com/office/drawing/2014/main" id="{54A47FC6-63CC-4528-8832-D20E97BF3E9F}"/>
              </a:ext>
            </a:extLst>
          </p:cNvPr>
          <p:cNvGrpSpPr/>
          <p:nvPr/>
        </p:nvGrpSpPr>
        <p:grpSpPr>
          <a:xfrm>
            <a:off x="9779656" y="126549"/>
            <a:ext cx="2218763" cy="1391272"/>
            <a:chOff x="7629383" y="1998021"/>
            <a:chExt cx="2218763" cy="2442025"/>
          </a:xfrm>
        </p:grpSpPr>
        <p:sp>
          <p:nvSpPr>
            <p:cNvPr id="15" name="Rectangle : avec coins arrondis en haut 14">
              <a:extLst>
                <a:ext uri="{FF2B5EF4-FFF2-40B4-BE49-F238E27FC236}">
                  <a16:creationId xmlns:a16="http://schemas.microsoft.com/office/drawing/2014/main" id="{C136E4DA-0EA1-4247-8F30-783A71A8B908}"/>
                </a:ext>
              </a:extLst>
            </p:cNvPr>
            <p:cNvSpPr/>
            <p:nvPr/>
          </p:nvSpPr>
          <p:spPr>
            <a:xfrm rot="10800000">
              <a:off x="7629383" y="1998021"/>
              <a:ext cx="2218763" cy="2442025"/>
            </a:xfrm>
            <a:prstGeom prst="round2SameRect">
              <a:avLst>
                <a:gd name="adj1" fmla="val 10500"/>
                <a:gd name="adj2" fmla="val 0"/>
              </a:avLst>
            </a:prstGeom>
            <a:solidFill>
              <a:srgbClr val="92D050"/>
            </a:solid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16" name="Rectangle : avec coins arrondis en haut 5">
              <a:extLst>
                <a:ext uri="{FF2B5EF4-FFF2-40B4-BE49-F238E27FC236}">
                  <a16:creationId xmlns:a16="http://schemas.microsoft.com/office/drawing/2014/main" id="{D837EC96-E237-4049-8F6F-D95331A13112}"/>
                </a:ext>
              </a:extLst>
            </p:cNvPr>
            <p:cNvSpPr txBox="1"/>
            <p:nvPr/>
          </p:nvSpPr>
          <p:spPr>
            <a:xfrm rot="21600000">
              <a:off x="7697618" y="1998021"/>
              <a:ext cx="2082293" cy="23737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t"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panose="020B0604020202020204"/>
                  <a:ea typeface="+mn-ea"/>
                  <a:cs typeface="+mn-cs"/>
                </a:rPr>
                <a:t>Prêt Transition </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panose="020B0604020202020204"/>
                  <a:ea typeface="+mn-ea"/>
                  <a:cs typeface="+mn-cs"/>
                </a:rPr>
                <a:t>d’ Activité</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Financer le matériel permettant de réduire la consommation d’énergie et/ou de ressource(s) naturelle(s) de l’activité  </a:t>
              </a:r>
            </a:p>
          </p:txBody>
        </p:sp>
      </p:grpSp>
      <p:pic>
        <p:nvPicPr>
          <p:cNvPr id="17" name="Image 16">
            <a:extLst>
              <a:ext uri="{FF2B5EF4-FFF2-40B4-BE49-F238E27FC236}">
                <a16:creationId xmlns:a16="http://schemas.microsoft.com/office/drawing/2014/main" id="{831E51DD-3FFC-4D56-B475-CC9F80DE51A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154" b="89744" l="9898" r="89761">
                        <a14:foregroundMark x1="34471" y1="29231" x2="40956" y2="25641"/>
                        <a14:foregroundMark x1="53584" y1="27179" x2="62799" y2="22051"/>
                        <a14:foregroundMark x1="69625" y1="31282" x2="86689" y2="17949"/>
                        <a14:foregroundMark x1="71331" y1="17949" x2="77474" y2="6154"/>
                        <a14:foregroundMark x1="50512" y1="20513" x2="52218" y2="13333"/>
                      </a14:backgroundRemoval>
                    </a14:imgEffect>
                  </a14:imgLayer>
                </a14:imgProps>
              </a:ext>
            </a:extLst>
          </a:blip>
          <a:stretch>
            <a:fillRect/>
          </a:stretch>
        </p:blipFill>
        <p:spPr>
          <a:xfrm>
            <a:off x="8961120" y="10732"/>
            <a:ext cx="1226839" cy="816497"/>
          </a:xfrm>
          <a:prstGeom prst="rect">
            <a:avLst/>
          </a:prstGeom>
        </p:spPr>
      </p:pic>
      <p:sp>
        <p:nvSpPr>
          <p:cNvPr id="4" name="Espace réservé du texte 3">
            <a:extLst>
              <a:ext uri="{FF2B5EF4-FFF2-40B4-BE49-F238E27FC236}">
                <a16:creationId xmlns:a16="http://schemas.microsoft.com/office/drawing/2014/main" id="{0B314A37-3455-4B90-BCBE-22DBACA6C337}"/>
              </a:ext>
            </a:extLst>
          </p:cNvPr>
          <p:cNvSpPr>
            <a:spLocks noGrp="1"/>
          </p:cNvSpPr>
          <p:nvPr>
            <p:ph type="body" sz="quarter" idx="16"/>
          </p:nvPr>
        </p:nvSpPr>
        <p:spPr/>
        <p:txBody>
          <a:bodyPr/>
          <a:lstStyle/>
          <a:p>
            <a:endParaRPr lang="fr-FR"/>
          </a:p>
        </p:txBody>
      </p:sp>
      <p:sp>
        <p:nvSpPr>
          <p:cNvPr id="12" name="Espace réservé du texte 4">
            <a:extLst>
              <a:ext uri="{FF2B5EF4-FFF2-40B4-BE49-F238E27FC236}">
                <a16:creationId xmlns:a16="http://schemas.microsoft.com/office/drawing/2014/main" id="{DBF7697D-368A-4A80-87E3-FBF51631046E}"/>
              </a:ext>
            </a:extLst>
          </p:cNvPr>
          <p:cNvSpPr txBox="1">
            <a:spLocks/>
          </p:cNvSpPr>
          <p:nvPr/>
        </p:nvSpPr>
        <p:spPr>
          <a:xfrm>
            <a:off x="0" y="627016"/>
            <a:ext cx="695325" cy="392216"/>
          </a:xfrm>
          <a:prstGeom prst="rect">
            <a:avLst/>
          </a:prstGeom>
          <a:solidFill>
            <a:schemeClr val="accent4">
              <a:lumMod val="75000"/>
            </a:schemeClr>
          </a:solidFill>
        </p:spPr>
        <p:txBody>
          <a:bodyPr lIns="36000" rIns="36000"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a:t>4.</a:t>
            </a:r>
          </a:p>
        </p:txBody>
      </p:sp>
      <p:graphicFrame>
        <p:nvGraphicFramePr>
          <p:cNvPr id="14" name="Tableau 5">
            <a:extLst>
              <a:ext uri="{FF2B5EF4-FFF2-40B4-BE49-F238E27FC236}">
                <a16:creationId xmlns:a16="http://schemas.microsoft.com/office/drawing/2014/main" id="{107E7311-A7F8-44AB-835D-42454196B2E1}"/>
              </a:ext>
            </a:extLst>
          </p:cNvPr>
          <p:cNvGraphicFramePr>
            <a:graphicFrameLocks noGrp="1"/>
          </p:cNvGraphicFramePr>
          <p:nvPr>
            <p:extLst>
              <p:ext uri="{D42A27DB-BD31-4B8C-83A1-F6EECF244321}">
                <p14:modId xmlns:p14="http://schemas.microsoft.com/office/powerpoint/2010/main" val="3284806263"/>
              </p:ext>
            </p:extLst>
          </p:nvPr>
        </p:nvGraphicFramePr>
        <p:xfrm>
          <a:off x="158332" y="1542282"/>
          <a:ext cx="11771852" cy="5285899"/>
        </p:xfrm>
        <a:graphic>
          <a:graphicData uri="http://schemas.openxmlformats.org/drawingml/2006/table">
            <a:tbl>
              <a:tblPr firstRow="1" bandRow="1"/>
              <a:tblGrid>
                <a:gridCol w="3090031">
                  <a:extLst>
                    <a:ext uri="{9D8B030D-6E8A-4147-A177-3AD203B41FA5}">
                      <a16:colId xmlns:a16="http://schemas.microsoft.com/office/drawing/2014/main" val="1797895665"/>
                    </a:ext>
                  </a:extLst>
                </a:gridCol>
                <a:gridCol w="5788257">
                  <a:extLst>
                    <a:ext uri="{9D8B030D-6E8A-4147-A177-3AD203B41FA5}">
                      <a16:colId xmlns:a16="http://schemas.microsoft.com/office/drawing/2014/main" val="4139480888"/>
                    </a:ext>
                  </a:extLst>
                </a:gridCol>
                <a:gridCol w="2893564">
                  <a:extLst>
                    <a:ext uri="{9D8B030D-6E8A-4147-A177-3AD203B41FA5}">
                      <a16:colId xmlns:a16="http://schemas.microsoft.com/office/drawing/2014/main" val="197350750"/>
                    </a:ext>
                  </a:extLst>
                </a:gridCol>
              </a:tblGrid>
              <a:tr h="369224">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100"/>
                        <a:t>OPERATION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100"/>
                        <a:t>DESCRIPTION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100"/>
                        <a:t>JUSTIFICATIF</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extLst>
                  <a:ext uri="{0D108BD9-81ED-4DB2-BD59-A6C34878D82A}">
                    <a16:rowId xmlns:a16="http://schemas.microsoft.com/office/drawing/2014/main" val="4138327524"/>
                  </a:ext>
                </a:extLst>
              </a:tr>
              <a:tr h="827404">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400" b="1"/>
                        <a:t>Matelas pour l’isolation de points singuliers</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t>Mise en place de matelas pour l’isolation de points singuliers dans un réseau de fluide caloporteur.</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rowSpan="7">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nSpc>
                          <a:spcPct val="100000"/>
                        </a:lnSpc>
                        <a:spcAft>
                          <a:spcPts val="600"/>
                        </a:spcAft>
                      </a:pPr>
                      <a:r>
                        <a:rPr lang="fr-FR" sz="1200"/>
                        <a:t>Si</a:t>
                      </a:r>
                      <a:r>
                        <a:rPr lang="fr-FR" sz="800"/>
                        <a:t> </a:t>
                      </a:r>
                      <a:r>
                        <a:rPr lang="fr-FR" sz="1200"/>
                        <a:t>l’investissement ne fait pas suite à un audit/étude énergétique</a:t>
                      </a:r>
                    </a:p>
                    <a:p>
                      <a:pPr>
                        <a:lnSpc>
                          <a:spcPct val="100000"/>
                        </a:lnSpc>
                        <a:spcAft>
                          <a:spcPts val="600"/>
                        </a:spcAft>
                      </a:pPr>
                      <a:r>
                        <a:rPr lang="fr-FR" sz="1200"/>
                        <a:t>- Investissement simple/identifiable : Factures</a:t>
                      </a:r>
                    </a:p>
                    <a:p>
                      <a:pPr>
                        <a:lnSpc>
                          <a:spcPct val="100000"/>
                        </a:lnSpc>
                        <a:spcAft>
                          <a:spcPts val="1200"/>
                        </a:spcAft>
                      </a:pPr>
                      <a:r>
                        <a:rPr lang="fr-FR" sz="1200"/>
                        <a:t>- Investissement multiple/non-identifiable : Factures précisant les travaux / équipements à caractère énergétique</a:t>
                      </a:r>
                    </a:p>
                    <a:p>
                      <a:pPr>
                        <a:lnSpc>
                          <a:spcPct val="100000"/>
                        </a:lnSpc>
                        <a:spcAft>
                          <a:spcPts val="600"/>
                        </a:spcAft>
                      </a:pPr>
                      <a:r>
                        <a:rPr lang="fr-FR" sz="1200"/>
                        <a:t>Si l’investissement fait suite à un audit/étude énergétique</a:t>
                      </a:r>
                    </a:p>
                    <a:p>
                      <a:pPr marL="171450" indent="-171450">
                        <a:lnSpc>
                          <a:spcPct val="100000"/>
                        </a:lnSpc>
                        <a:spcAft>
                          <a:spcPts val="1200"/>
                        </a:spcAft>
                        <a:buFontTx/>
                        <a:buChar char="-"/>
                      </a:pPr>
                      <a:r>
                        <a:rPr lang="fr-FR" sz="1200"/>
                        <a:t>Investissement simple/identifiable &amp; multiple/non-identifiable : Rapport d’audit + Factures afférentes</a:t>
                      </a: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1564987199"/>
                  </a:ext>
                </a:extLst>
              </a:tr>
              <a:tr h="86152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400" b="1">
                          <a:latin typeface="+mj-lt"/>
                        </a:rPr>
                        <a:t>Sécheur d’air comprimé à adsorption utilisant un apport calorifique pour sa régénération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latin typeface="+mj-lt"/>
                        </a:rPr>
                        <a:t>Mise en place d’un sécheur d’air comprimé à adsorption utilisant un apport calorifique pour sa régénération.</a:t>
                      </a:r>
                    </a:p>
                    <a:p>
                      <a:r>
                        <a:rPr lang="fr-FR" sz="1050">
                          <a:latin typeface="+mj-lt"/>
                        </a:rPr>
                        <a:t>La chaleur nécessaire à la régénération du sécheur d’air à adsorption est issue de résistances électriques ou bien</a:t>
                      </a:r>
                    </a:p>
                    <a:p>
                      <a:r>
                        <a:rPr lang="fr-FR" sz="1050">
                          <a:latin typeface="+mj-lt"/>
                        </a:rPr>
                        <a:t>récupérée sur un compresseur d’air ou sur un procédé industriel</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919501628"/>
                  </a:ext>
                </a:extLst>
              </a:tr>
              <a:tr h="356277">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400" b="1">
                          <a:latin typeface="+mj-lt"/>
                        </a:rPr>
                        <a:t>Moteur premium de classe IE3</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latin typeface="+mj-lt"/>
                        </a:rPr>
                        <a:t>Mise en place d’un moteur premium de classe IE3 selon la norme NF EN CEI 60034-30-1</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324833864"/>
                  </a:ext>
                </a:extLst>
              </a:tr>
              <a:tr h="533324">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400" b="1">
                          <a:latin typeface="+mj-lt"/>
                        </a:rPr>
                        <a:t>Séquence électronique pour le pilotage d’une centrale de production d’air comprimé</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latin typeface="+mj-lt"/>
                        </a:rPr>
                        <a:t>Mise en place d’un séquenceur électronique, avec ou sans optimisation d’énergie, assurant le pilotage des</a:t>
                      </a:r>
                    </a:p>
                    <a:p>
                      <a:r>
                        <a:rPr lang="fr-FR" sz="1050">
                          <a:latin typeface="+mj-lt"/>
                        </a:rPr>
                        <a:t>compresseurs d’une centrale de production d’air comprimé.</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4121297637"/>
                  </a:ext>
                </a:extLst>
              </a:tr>
              <a:tr h="86152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400" b="1">
                          <a:latin typeface="+mj-lt"/>
                        </a:rPr>
                        <a:t>Traitement d’eau performant sur chaudière de production de vapeur</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latin typeface="+mj-lt"/>
                        </a:rPr>
                        <a:t>Mise en place d’un traitement d’eau performant pour l’alimentation de chaudière(s) de production de vapeur d’une chaufferie dont la puissance thermique nominale totale est inférieure à 20 MW. Le traitement performant de l’eau d’alimentation d’une chaudière est soit un traitement par osmose inverse, soit une déminéralisation sur résines échangeuses d’ions.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3246603774"/>
                  </a:ext>
                </a:extLst>
              </a:tr>
              <a:tr h="676911">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400" b="1">
                          <a:latin typeface="+mj-lt"/>
                        </a:rPr>
                        <a:t>Système de transmission performant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a:latin typeface="+mj-lt"/>
                        </a:rPr>
                        <a:t>Mise en place d’une transmission par poulie et courroie synchrone (dentée) ou d’une transmission directe dans le cas d’un pompe, d’un ventilateur ou d’un compresseur en remplacement d’un système de transmission par adhérence existant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3372907658"/>
                  </a:ext>
                </a:extLst>
              </a:tr>
              <a:tr h="49229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400" b="1">
                          <a:latin typeface="+mj-lt"/>
                        </a:rPr>
                        <a:t>Presse à injecter toute électrique ou hybride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050" dirty="0">
                          <a:latin typeface="+mj-lt"/>
                        </a:rPr>
                        <a:t>Mise en place d’une presse à injecter toute électrique ou d’une presse à injecter hybride (électrique et hydraulique) ou transformation d’une presse à injecter hydraulique en presse à injecter hybride.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4185990718"/>
                  </a:ext>
                </a:extLst>
              </a:tr>
            </a:tbl>
          </a:graphicData>
        </a:graphic>
      </p:graphicFrame>
    </p:spTree>
    <p:extLst>
      <p:ext uri="{BB962C8B-B14F-4D97-AF65-F5344CB8AC3E}">
        <p14:creationId xmlns:p14="http://schemas.microsoft.com/office/powerpoint/2010/main" val="1613994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Annexe : liste des principaux investissements </a:t>
            </a:r>
            <a:r>
              <a:rPr lang="fr-FR" sz="2400">
                <a:solidFill>
                  <a:srgbClr val="006600"/>
                </a:solidFill>
              </a:rPr>
              <a:t>verts</a:t>
            </a:r>
          </a:p>
        </p:txBody>
      </p:sp>
      <p:sp>
        <p:nvSpPr>
          <p:cNvPr id="9" name="Espace réservé du contenu 1">
            <a:extLst>
              <a:ext uri="{FF2B5EF4-FFF2-40B4-BE49-F238E27FC236}">
                <a16:creationId xmlns:a16="http://schemas.microsoft.com/office/drawing/2014/main" id="{FC9D5681-B494-49A0-819D-6DA841A7005F}"/>
              </a:ext>
            </a:extLst>
          </p:cNvPr>
          <p:cNvSpPr>
            <a:spLocks noGrp="1"/>
          </p:cNvSpPr>
          <p:nvPr>
            <p:ph idx="17"/>
          </p:nvPr>
        </p:nvSpPr>
        <p:spPr>
          <a:xfrm>
            <a:off x="339634" y="1162235"/>
            <a:ext cx="11791406" cy="392216"/>
          </a:xfrm>
        </p:spPr>
        <p:txBody>
          <a:bodyPr/>
          <a:lstStyle/>
          <a:p>
            <a:r>
              <a:rPr lang="fr-FR" b="1" dirty="0">
                <a:solidFill>
                  <a:srgbClr val="006600"/>
                </a:solidFill>
              </a:rPr>
              <a:t>Transition d’activité </a:t>
            </a:r>
            <a:r>
              <a:rPr lang="fr-FR" dirty="0">
                <a:sym typeface="Wingdings" panose="05000000000000000000" pitchFamily="2" charset="2"/>
              </a:rPr>
              <a:t> Industrie (3/4) </a:t>
            </a:r>
            <a:r>
              <a:rPr lang="fr-FR" dirty="0"/>
              <a:t>:</a:t>
            </a:r>
          </a:p>
        </p:txBody>
      </p:sp>
      <p:grpSp>
        <p:nvGrpSpPr>
          <p:cNvPr id="11" name="Groupe 10">
            <a:extLst>
              <a:ext uri="{FF2B5EF4-FFF2-40B4-BE49-F238E27FC236}">
                <a16:creationId xmlns:a16="http://schemas.microsoft.com/office/drawing/2014/main" id="{54A47FC6-63CC-4528-8832-D20E97BF3E9F}"/>
              </a:ext>
            </a:extLst>
          </p:cNvPr>
          <p:cNvGrpSpPr/>
          <p:nvPr/>
        </p:nvGrpSpPr>
        <p:grpSpPr>
          <a:xfrm>
            <a:off x="9779656" y="161385"/>
            <a:ext cx="2218763" cy="1391272"/>
            <a:chOff x="7629383" y="1998021"/>
            <a:chExt cx="2218763" cy="2442025"/>
          </a:xfrm>
        </p:grpSpPr>
        <p:sp>
          <p:nvSpPr>
            <p:cNvPr id="15" name="Rectangle : avec coins arrondis en haut 14">
              <a:extLst>
                <a:ext uri="{FF2B5EF4-FFF2-40B4-BE49-F238E27FC236}">
                  <a16:creationId xmlns:a16="http://schemas.microsoft.com/office/drawing/2014/main" id="{C136E4DA-0EA1-4247-8F30-783A71A8B908}"/>
                </a:ext>
              </a:extLst>
            </p:cNvPr>
            <p:cNvSpPr/>
            <p:nvPr/>
          </p:nvSpPr>
          <p:spPr>
            <a:xfrm rot="10800000">
              <a:off x="7629383" y="1998021"/>
              <a:ext cx="2218763" cy="2442025"/>
            </a:xfrm>
            <a:prstGeom prst="round2SameRect">
              <a:avLst>
                <a:gd name="adj1" fmla="val 10500"/>
                <a:gd name="adj2" fmla="val 0"/>
              </a:avLst>
            </a:prstGeom>
            <a:solidFill>
              <a:srgbClr val="92D050"/>
            </a:solid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16" name="Rectangle : avec coins arrondis en haut 5">
              <a:extLst>
                <a:ext uri="{FF2B5EF4-FFF2-40B4-BE49-F238E27FC236}">
                  <a16:creationId xmlns:a16="http://schemas.microsoft.com/office/drawing/2014/main" id="{D837EC96-E237-4049-8F6F-D95331A13112}"/>
                </a:ext>
              </a:extLst>
            </p:cNvPr>
            <p:cNvSpPr txBox="1"/>
            <p:nvPr/>
          </p:nvSpPr>
          <p:spPr>
            <a:xfrm rot="21600000">
              <a:off x="7697618" y="1998021"/>
              <a:ext cx="2082293" cy="23737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t"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panose="020B0604020202020204"/>
                  <a:ea typeface="+mn-ea"/>
                  <a:cs typeface="+mn-cs"/>
                </a:rPr>
                <a:t>Prêt Transition </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panose="020B0604020202020204"/>
                  <a:ea typeface="+mn-ea"/>
                  <a:cs typeface="+mn-cs"/>
                </a:rPr>
                <a:t>d’ Activité</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Financer le matériel permettant de réduire la consommation d’énergie et/ou de ressource(s) naturelle(s) de l’activité  </a:t>
              </a:r>
            </a:p>
          </p:txBody>
        </p:sp>
      </p:grpSp>
      <p:pic>
        <p:nvPicPr>
          <p:cNvPr id="17" name="Image 16">
            <a:extLst>
              <a:ext uri="{FF2B5EF4-FFF2-40B4-BE49-F238E27FC236}">
                <a16:creationId xmlns:a16="http://schemas.microsoft.com/office/drawing/2014/main" id="{831E51DD-3FFC-4D56-B475-CC9F80DE51A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154" b="89744" l="9898" r="89761">
                        <a14:foregroundMark x1="34471" y1="29231" x2="40956" y2="25641"/>
                        <a14:foregroundMark x1="53584" y1="27179" x2="62799" y2="22051"/>
                        <a14:foregroundMark x1="69625" y1="31282" x2="86689" y2="17949"/>
                        <a14:foregroundMark x1="71331" y1="17949" x2="77474" y2="6154"/>
                        <a14:foregroundMark x1="50512" y1="20513" x2="52218" y2="13333"/>
                      </a14:backgroundRemoval>
                    </a14:imgEffect>
                  </a14:imgLayer>
                </a14:imgProps>
              </a:ext>
            </a:extLst>
          </a:blip>
          <a:stretch>
            <a:fillRect/>
          </a:stretch>
        </p:blipFill>
        <p:spPr>
          <a:xfrm>
            <a:off x="8961120" y="10732"/>
            <a:ext cx="1226839" cy="816497"/>
          </a:xfrm>
          <a:prstGeom prst="rect">
            <a:avLst/>
          </a:prstGeom>
        </p:spPr>
      </p:pic>
      <p:sp>
        <p:nvSpPr>
          <p:cNvPr id="4" name="Espace réservé du texte 3">
            <a:extLst>
              <a:ext uri="{FF2B5EF4-FFF2-40B4-BE49-F238E27FC236}">
                <a16:creationId xmlns:a16="http://schemas.microsoft.com/office/drawing/2014/main" id="{BF32A87E-C377-4CAC-8593-AA6C4EAADEC7}"/>
              </a:ext>
            </a:extLst>
          </p:cNvPr>
          <p:cNvSpPr>
            <a:spLocks noGrp="1"/>
          </p:cNvSpPr>
          <p:nvPr>
            <p:ph type="body" sz="quarter" idx="16"/>
          </p:nvPr>
        </p:nvSpPr>
        <p:spPr/>
        <p:txBody>
          <a:bodyPr/>
          <a:lstStyle/>
          <a:p>
            <a:endParaRPr lang="fr-FR"/>
          </a:p>
        </p:txBody>
      </p:sp>
      <p:sp>
        <p:nvSpPr>
          <p:cNvPr id="12" name="Espace réservé du texte 4">
            <a:extLst>
              <a:ext uri="{FF2B5EF4-FFF2-40B4-BE49-F238E27FC236}">
                <a16:creationId xmlns:a16="http://schemas.microsoft.com/office/drawing/2014/main" id="{9D74C6AF-02B4-458F-9BB8-D9315A645368}"/>
              </a:ext>
            </a:extLst>
          </p:cNvPr>
          <p:cNvSpPr txBox="1">
            <a:spLocks/>
          </p:cNvSpPr>
          <p:nvPr/>
        </p:nvSpPr>
        <p:spPr>
          <a:xfrm>
            <a:off x="0" y="627016"/>
            <a:ext cx="695325" cy="392216"/>
          </a:xfrm>
          <a:prstGeom prst="rect">
            <a:avLst/>
          </a:prstGeom>
          <a:solidFill>
            <a:schemeClr val="accent4">
              <a:lumMod val="75000"/>
            </a:schemeClr>
          </a:solidFill>
        </p:spPr>
        <p:txBody>
          <a:bodyPr lIns="36000" rIns="36000"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a:t>4.</a:t>
            </a:r>
          </a:p>
        </p:txBody>
      </p:sp>
      <p:graphicFrame>
        <p:nvGraphicFramePr>
          <p:cNvPr id="14" name="Tableau 5">
            <a:extLst>
              <a:ext uri="{FF2B5EF4-FFF2-40B4-BE49-F238E27FC236}">
                <a16:creationId xmlns:a16="http://schemas.microsoft.com/office/drawing/2014/main" id="{D3DE412E-CACF-4FDC-A256-A9D7C4B797DA}"/>
              </a:ext>
            </a:extLst>
          </p:cNvPr>
          <p:cNvGraphicFramePr>
            <a:graphicFrameLocks noGrp="1"/>
          </p:cNvGraphicFramePr>
          <p:nvPr>
            <p:extLst>
              <p:ext uri="{D42A27DB-BD31-4B8C-83A1-F6EECF244321}">
                <p14:modId xmlns:p14="http://schemas.microsoft.com/office/powerpoint/2010/main" val="2198429114"/>
              </p:ext>
            </p:extLst>
          </p:nvPr>
        </p:nvGraphicFramePr>
        <p:xfrm>
          <a:off x="120271" y="1602914"/>
          <a:ext cx="11878148" cy="4816849"/>
        </p:xfrm>
        <a:graphic>
          <a:graphicData uri="http://schemas.openxmlformats.org/drawingml/2006/table">
            <a:tbl>
              <a:tblPr firstRow="1" bandRow="1"/>
              <a:tblGrid>
                <a:gridCol w="3747605">
                  <a:extLst>
                    <a:ext uri="{9D8B030D-6E8A-4147-A177-3AD203B41FA5}">
                      <a16:colId xmlns:a16="http://schemas.microsoft.com/office/drawing/2014/main" val="1797895665"/>
                    </a:ext>
                  </a:extLst>
                </a:gridCol>
                <a:gridCol w="5077847">
                  <a:extLst>
                    <a:ext uri="{9D8B030D-6E8A-4147-A177-3AD203B41FA5}">
                      <a16:colId xmlns:a16="http://schemas.microsoft.com/office/drawing/2014/main" val="4139480888"/>
                    </a:ext>
                  </a:extLst>
                </a:gridCol>
                <a:gridCol w="3052696">
                  <a:extLst>
                    <a:ext uri="{9D8B030D-6E8A-4147-A177-3AD203B41FA5}">
                      <a16:colId xmlns:a16="http://schemas.microsoft.com/office/drawing/2014/main" val="197350750"/>
                    </a:ext>
                  </a:extLst>
                </a:gridCol>
              </a:tblGrid>
              <a:tr h="269138">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a:t>OPERATION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a:t>DESCRIPTION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a:t>JUSTIFICATIF</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extLst>
                  <a:ext uri="{0D108BD9-81ED-4DB2-BD59-A6C34878D82A}">
                    <a16:rowId xmlns:a16="http://schemas.microsoft.com/office/drawing/2014/main" val="4138327524"/>
                  </a:ext>
                </a:extLst>
              </a:tr>
              <a:tr h="52188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t>Moteur asynchrone de classe IE4</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t>Mise en place d’un moteur asynchrone haut rendement de classe IE4 selon la norme CEI 60034-30-1</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rowSpan="5">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nSpc>
                          <a:spcPct val="100000"/>
                        </a:lnSpc>
                        <a:spcAft>
                          <a:spcPts val="600"/>
                        </a:spcAft>
                      </a:pPr>
                      <a:r>
                        <a:rPr lang="fr-FR" sz="1400" dirty="0"/>
                        <a:t>Si l’investissement ne fait pas suite à un audit/étude énergétique</a:t>
                      </a:r>
                    </a:p>
                    <a:p>
                      <a:pPr>
                        <a:lnSpc>
                          <a:spcPct val="100000"/>
                        </a:lnSpc>
                        <a:spcAft>
                          <a:spcPts val="600"/>
                        </a:spcAft>
                      </a:pPr>
                      <a:r>
                        <a:rPr lang="fr-FR" sz="1400" dirty="0"/>
                        <a:t>- Investissement simple/identifiable : Factures</a:t>
                      </a:r>
                    </a:p>
                    <a:p>
                      <a:pPr>
                        <a:lnSpc>
                          <a:spcPct val="100000"/>
                        </a:lnSpc>
                        <a:spcAft>
                          <a:spcPts val="1200"/>
                        </a:spcAft>
                      </a:pPr>
                      <a:r>
                        <a:rPr lang="fr-FR" sz="1400" dirty="0"/>
                        <a:t>- Investissement multiple/non-identifiable : Factures précisant les travaux / équipements à caractère énergétique</a:t>
                      </a:r>
                    </a:p>
                    <a:p>
                      <a:pPr>
                        <a:lnSpc>
                          <a:spcPct val="100000"/>
                        </a:lnSpc>
                        <a:spcAft>
                          <a:spcPts val="600"/>
                        </a:spcAft>
                      </a:pPr>
                      <a:r>
                        <a:rPr lang="fr-FR" sz="1400" dirty="0"/>
                        <a:t>Si l’investissement fait suite à un audit/étude énergétique</a:t>
                      </a:r>
                    </a:p>
                    <a:p>
                      <a:pPr marL="171450" indent="-171450">
                        <a:lnSpc>
                          <a:spcPct val="100000"/>
                        </a:lnSpc>
                        <a:spcAft>
                          <a:spcPts val="1200"/>
                        </a:spcAft>
                        <a:buFontTx/>
                        <a:buChar char="-"/>
                      </a:pPr>
                      <a:r>
                        <a:rPr lang="fr-FR" sz="1400" dirty="0"/>
                        <a:t>Investissement simple/identifiable &amp; multiple/non-identifiable : Rapport d’audit + Factures afférentes</a:t>
                      </a: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1564987199"/>
                  </a:ext>
                </a:extLst>
              </a:tr>
              <a:tr h="85250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latin typeface="+mj-lt"/>
                        </a:rPr>
                        <a:t>Système électronique de pilotage d’un moteur électrique avec récupération d’énergie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latin typeface="+mj-lt"/>
                        </a:rPr>
                        <a:t>Mise en place d’un système électronique de pilotage d’un moteur électrique neuf ou existant permettant de récupérer l’énergie de freinage d’une application industrielle de levage ou de centrifugation.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919501628"/>
                  </a:ext>
                </a:extLst>
              </a:tr>
              <a:tr h="107655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dirty="0">
                          <a:latin typeface="+mj-lt"/>
                        </a:rPr>
                        <a:t>Système de mesurage d’indicateurs de performance énergétique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latin typeface="+mj-lt"/>
                        </a:rPr>
                        <a:t>Mise en place d’un système de mesurage d’Indicateurs de Performance Energétique (IPE) sur un ou plusieurs équipements ou ensembles d’équipements constituant un usage énergétique (production et distribution de chaleur, production et distribution</a:t>
                      </a:r>
                    </a:p>
                    <a:p>
                      <a:r>
                        <a:rPr lang="fr-FR" sz="1100">
                          <a:latin typeface="+mj-lt"/>
                        </a:rPr>
                        <a:t>d’air comprimé, production et distribution de froid, procédé industriel thermique ou électrique, autres systèmes motorisés)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endParaRPr lang="fr-FR" sz="900">
                        <a:latin typeface="+mj-lt"/>
                      </a:endParaRPr>
                    </a:p>
                  </a:txBody>
                  <a:tcPr/>
                </a:tc>
                <a:extLst>
                  <a:ext uri="{0D108BD9-81ED-4DB2-BD59-A6C34878D82A}">
                    <a16:rowId xmlns:a16="http://schemas.microsoft.com/office/drawing/2014/main" val="324833864"/>
                  </a:ext>
                </a:extLst>
              </a:tr>
              <a:tr h="972284">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latin typeface="+mj-lt"/>
                        </a:rPr>
                        <a:t>Condenseur sur les effluents gazeux d’une chaudière de production de vapeur</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t>Mise en place d’un condenseur sur les effluents gazeux d’une chaudière de production de vapeur de puissance thermique nominale inférieure à 20 MW, équipée d’un économiseur et alimentée au gaz naturel ou au GPL</a:t>
                      </a:r>
                      <a:endParaRPr lang="fr-FR" sz="1100">
                        <a:latin typeface="+mj-lt"/>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4185990718"/>
                  </a:ext>
                </a:extLst>
              </a:tr>
              <a:tr h="109858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dirty="0">
                          <a:latin typeface="+mj-lt"/>
                        </a:rPr>
                        <a:t>Isolation thermique des parois planes ou cylindriques sur des installations industrielles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dirty="0">
                          <a:latin typeface="+mj-lt"/>
                        </a:rPr>
                        <a:t>Mise en place d’une isolation thermique performante sur les surfaces planes ou cylindriques d’une installation industrielle fixe utilisant un fluide à des températures comprises entre -60°C et 0°C ou 40°C et 600°C</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tc>
                <a:extLst>
                  <a:ext uri="{0D108BD9-81ED-4DB2-BD59-A6C34878D82A}">
                    <a16:rowId xmlns:a16="http://schemas.microsoft.com/office/drawing/2014/main" val="1197845632"/>
                  </a:ext>
                </a:extLst>
              </a:tr>
            </a:tbl>
          </a:graphicData>
        </a:graphic>
      </p:graphicFrame>
    </p:spTree>
    <p:extLst>
      <p:ext uri="{BB962C8B-B14F-4D97-AF65-F5344CB8AC3E}">
        <p14:creationId xmlns:p14="http://schemas.microsoft.com/office/powerpoint/2010/main" val="31847735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Annexe : liste des principaux investissements </a:t>
            </a:r>
            <a:r>
              <a:rPr lang="fr-FR" sz="2400">
                <a:solidFill>
                  <a:srgbClr val="006600"/>
                </a:solidFill>
              </a:rPr>
              <a:t>verts</a:t>
            </a:r>
          </a:p>
        </p:txBody>
      </p:sp>
      <p:sp>
        <p:nvSpPr>
          <p:cNvPr id="9" name="Espace réservé du contenu 1">
            <a:extLst>
              <a:ext uri="{FF2B5EF4-FFF2-40B4-BE49-F238E27FC236}">
                <a16:creationId xmlns:a16="http://schemas.microsoft.com/office/drawing/2014/main" id="{FC9D5681-B494-49A0-819D-6DA841A7005F}"/>
              </a:ext>
            </a:extLst>
          </p:cNvPr>
          <p:cNvSpPr>
            <a:spLocks noGrp="1"/>
          </p:cNvSpPr>
          <p:nvPr>
            <p:ph idx="17"/>
          </p:nvPr>
        </p:nvSpPr>
        <p:spPr>
          <a:xfrm>
            <a:off x="339634" y="1162235"/>
            <a:ext cx="11791406" cy="392216"/>
          </a:xfrm>
        </p:spPr>
        <p:txBody>
          <a:bodyPr/>
          <a:lstStyle/>
          <a:p>
            <a:r>
              <a:rPr lang="fr-FR" b="1" dirty="0">
                <a:solidFill>
                  <a:srgbClr val="006600"/>
                </a:solidFill>
              </a:rPr>
              <a:t>Transition d’activité </a:t>
            </a:r>
            <a:r>
              <a:rPr lang="fr-FR" dirty="0">
                <a:sym typeface="Wingdings" panose="05000000000000000000" pitchFamily="2" charset="2"/>
              </a:rPr>
              <a:t> Industrie (4/4) </a:t>
            </a:r>
            <a:r>
              <a:rPr lang="fr-FR" dirty="0"/>
              <a:t>:</a:t>
            </a:r>
          </a:p>
        </p:txBody>
      </p:sp>
      <p:grpSp>
        <p:nvGrpSpPr>
          <p:cNvPr id="11" name="Groupe 10">
            <a:extLst>
              <a:ext uri="{FF2B5EF4-FFF2-40B4-BE49-F238E27FC236}">
                <a16:creationId xmlns:a16="http://schemas.microsoft.com/office/drawing/2014/main" id="{54A47FC6-63CC-4528-8832-D20E97BF3E9F}"/>
              </a:ext>
            </a:extLst>
          </p:cNvPr>
          <p:cNvGrpSpPr/>
          <p:nvPr/>
        </p:nvGrpSpPr>
        <p:grpSpPr>
          <a:xfrm>
            <a:off x="9779656" y="161385"/>
            <a:ext cx="2218763" cy="1391272"/>
            <a:chOff x="7629383" y="1998021"/>
            <a:chExt cx="2218763" cy="2442025"/>
          </a:xfrm>
        </p:grpSpPr>
        <p:sp>
          <p:nvSpPr>
            <p:cNvPr id="15" name="Rectangle : avec coins arrondis en haut 14">
              <a:extLst>
                <a:ext uri="{FF2B5EF4-FFF2-40B4-BE49-F238E27FC236}">
                  <a16:creationId xmlns:a16="http://schemas.microsoft.com/office/drawing/2014/main" id="{C136E4DA-0EA1-4247-8F30-783A71A8B908}"/>
                </a:ext>
              </a:extLst>
            </p:cNvPr>
            <p:cNvSpPr/>
            <p:nvPr/>
          </p:nvSpPr>
          <p:spPr>
            <a:xfrm rot="10800000">
              <a:off x="7629383" y="1998021"/>
              <a:ext cx="2218763" cy="2442025"/>
            </a:xfrm>
            <a:prstGeom prst="round2SameRect">
              <a:avLst>
                <a:gd name="adj1" fmla="val 10500"/>
                <a:gd name="adj2" fmla="val 0"/>
              </a:avLst>
            </a:prstGeom>
            <a:solidFill>
              <a:srgbClr val="92D050"/>
            </a:solid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16" name="Rectangle : avec coins arrondis en haut 5">
              <a:extLst>
                <a:ext uri="{FF2B5EF4-FFF2-40B4-BE49-F238E27FC236}">
                  <a16:creationId xmlns:a16="http://schemas.microsoft.com/office/drawing/2014/main" id="{D837EC96-E237-4049-8F6F-D95331A13112}"/>
                </a:ext>
              </a:extLst>
            </p:cNvPr>
            <p:cNvSpPr txBox="1"/>
            <p:nvPr/>
          </p:nvSpPr>
          <p:spPr>
            <a:xfrm rot="21600000">
              <a:off x="7697618" y="1998021"/>
              <a:ext cx="2082293" cy="23737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t"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panose="020B0604020202020204"/>
                  <a:ea typeface="+mn-ea"/>
                  <a:cs typeface="+mn-cs"/>
                </a:rPr>
                <a:t>Prêt Transition </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1" i="0" u="none" strike="noStrike" kern="1200" cap="none" spc="0" normalizeH="0" baseline="0" noProof="0">
                  <a:ln>
                    <a:noFill/>
                  </a:ln>
                  <a:solidFill>
                    <a:srgbClr val="FFFFFF"/>
                  </a:solidFill>
                  <a:effectLst/>
                  <a:uLnTx/>
                  <a:uFillTx/>
                  <a:latin typeface="Arial" panose="020B0604020202020204"/>
                  <a:ea typeface="+mn-ea"/>
                  <a:cs typeface="+mn-cs"/>
                </a:rPr>
                <a:t>d’ Activité</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Financer le matériel permettant de réduire la consommation d’énergie et/ou de ressource(s) naturelle(s) de l’activité  </a:t>
              </a:r>
            </a:p>
          </p:txBody>
        </p:sp>
      </p:grpSp>
      <p:pic>
        <p:nvPicPr>
          <p:cNvPr id="17" name="Image 16">
            <a:extLst>
              <a:ext uri="{FF2B5EF4-FFF2-40B4-BE49-F238E27FC236}">
                <a16:creationId xmlns:a16="http://schemas.microsoft.com/office/drawing/2014/main" id="{831E51DD-3FFC-4D56-B475-CC9F80DE51A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154" b="89744" l="9898" r="89761">
                        <a14:foregroundMark x1="34471" y1="29231" x2="40956" y2="25641"/>
                        <a14:foregroundMark x1="53584" y1="27179" x2="62799" y2="22051"/>
                        <a14:foregroundMark x1="69625" y1="31282" x2="86689" y2="17949"/>
                        <a14:foregroundMark x1="71331" y1="17949" x2="77474" y2="6154"/>
                        <a14:foregroundMark x1="50512" y1="20513" x2="52218" y2="13333"/>
                      </a14:backgroundRemoval>
                    </a14:imgEffect>
                  </a14:imgLayer>
                </a14:imgProps>
              </a:ext>
            </a:extLst>
          </a:blip>
          <a:stretch>
            <a:fillRect/>
          </a:stretch>
        </p:blipFill>
        <p:spPr>
          <a:xfrm>
            <a:off x="8961120" y="10732"/>
            <a:ext cx="1226839" cy="816497"/>
          </a:xfrm>
          <a:prstGeom prst="rect">
            <a:avLst/>
          </a:prstGeom>
        </p:spPr>
      </p:pic>
      <p:sp>
        <p:nvSpPr>
          <p:cNvPr id="12" name="Espace réservé du texte 4">
            <a:extLst>
              <a:ext uri="{FF2B5EF4-FFF2-40B4-BE49-F238E27FC236}">
                <a16:creationId xmlns:a16="http://schemas.microsoft.com/office/drawing/2014/main" id="{CAF9FE89-9E8C-46E3-9B30-F2B728130489}"/>
              </a:ext>
            </a:extLst>
          </p:cNvPr>
          <p:cNvSpPr txBox="1">
            <a:spLocks/>
          </p:cNvSpPr>
          <p:nvPr/>
        </p:nvSpPr>
        <p:spPr>
          <a:xfrm>
            <a:off x="0" y="627016"/>
            <a:ext cx="695325" cy="392216"/>
          </a:xfrm>
          <a:prstGeom prst="rect">
            <a:avLst/>
          </a:prstGeom>
          <a:solidFill>
            <a:schemeClr val="accent4">
              <a:lumMod val="75000"/>
            </a:schemeClr>
          </a:solidFill>
        </p:spPr>
        <p:txBody>
          <a:bodyPr lIns="36000" rIns="36000"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a:t>4.</a:t>
            </a:r>
          </a:p>
        </p:txBody>
      </p:sp>
      <p:graphicFrame>
        <p:nvGraphicFramePr>
          <p:cNvPr id="14" name="Tableau 5">
            <a:extLst>
              <a:ext uri="{FF2B5EF4-FFF2-40B4-BE49-F238E27FC236}">
                <a16:creationId xmlns:a16="http://schemas.microsoft.com/office/drawing/2014/main" id="{18178E20-EA19-4871-AB3D-F82E6075E2C3}"/>
              </a:ext>
            </a:extLst>
          </p:cNvPr>
          <p:cNvGraphicFramePr>
            <a:graphicFrameLocks noGrp="1"/>
          </p:cNvGraphicFramePr>
          <p:nvPr>
            <p:extLst>
              <p:ext uri="{D42A27DB-BD31-4B8C-83A1-F6EECF244321}">
                <p14:modId xmlns:p14="http://schemas.microsoft.com/office/powerpoint/2010/main" val="1439823664"/>
              </p:ext>
            </p:extLst>
          </p:nvPr>
        </p:nvGraphicFramePr>
        <p:xfrm>
          <a:off x="193140" y="1585308"/>
          <a:ext cx="11805720" cy="4808545"/>
        </p:xfrm>
        <a:graphic>
          <a:graphicData uri="http://schemas.openxmlformats.org/drawingml/2006/table">
            <a:tbl>
              <a:tblPr firstRow="1" bandRow="1"/>
              <a:tblGrid>
                <a:gridCol w="3709076">
                  <a:extLst>
                    <a:ext uri="{9D8B030D-6E8A-4147-A177-3AD203B41FA5}">
                      <a16:colId xmlns:a16="http://schemas.microsoft.com/office/drawing/2014/main" val="1797895665"/>
                    </a:ext>
                  </a:extLst>
                </a:gridCol>
                <a:gridCol w="4961487">
                  <a:extLst>
                    <a:ext uri="{9D8B030D-6E8A-4147-A177-3AD203B41FA5}">
                      <a16:colId xmlns:a16="http://schemas.microsoft.com/office/drawing/2014/main" val="4139480888"/>
                    </a:ext>
                  </a:extLst>
                </a:gridCol>
                <a:gridCol w="3135157">
                  <a:extLst>
                    <a:ext uri="{9D8B030D-6E8A-4147-A177-3AD203B41FA5}">
                      <a16:colId xmlns:a16="http://schemas.microsoft.com/office/drawing/2014/main" val="197350750"/>
                    </a:ext>
                  </a:extLst>
                </a:gridCol>
              </a:tblGrid>
              <a:tr h="478343">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dirty="0"/>
                        <a:t>OPERATION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a:t>DESCRIPTION</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200"/>
                        <a:t>JUSTIFICATIF</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5CC74"/>
                    </a:solidFill>
                  </a:tcPr>
                </a:tc>
                <a:extLst>
                  <a:ext uri="{0D108BD9-81ED-4DB2-BD59-A6C34878D82A}">
                    <a16:rowId xmlns:a16="http://schemas.microsoft.com/office/drawing/2014/main" val="4138327524"/>
                  </a:ext>
                </a:extLst>
              </a:tr>
              <a:tr h="1855801">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err="1">
                          <a:latin typeface="+mj-lt"/>
                        </a:rPr>
                        <a:t>Freecooling</a:t>
                      </a:r>
                      <a:r>
                        <a:rPr lang="fr-FR" sz="1600" b="1">
                          <a:latin typeface="+mj-lt"/>
                        </a:rPr>
                        <a:t> par eau de refroidissement en substitution d’un groupe froid</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100"/>
                        <a:t>Mise en place ou intégration dans une installation de production de froid existante ou neuve d’un système de </a:t>
                      </a:r>
                      <a:r>
                        <a:rPr lang="fr-FR" sz="1100" err="1"/>
                        <a:t>freecooling</a:t>
                      </a:r>
                      <a:r>
                        <a:rPr lang="fr-FR" sz="1100"/>
                        <a:t> par eau de refroidissement, en substitution d’un groupe froid, permettant de refroidir un réseau hydraulique en utilisant l’air extérieur. Le système peut être constitué d’un aéroréfrigérant neuf avec ou sans échangeur ou d’une tour aéroréfrigérante (TAR) neuve avec échangeurs, et comporte dans tous les cas un système d’automatisme et de régulation. </a:t>
                      </a:r>
                      <a:endParaRPr lang="fr-FR" sz="1100">
                        <a:latin typeface="+mj-lt"/>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rowSpan="3">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nSpc>
                          <a:spcPct val="100000"/>
                        </a:lnSpc>
                        <a:spcAft>
                          <a:spcPts val="600"/>
                        </a:spcAft>
                      </a:pPr>
                      <a:r>
                        <a:rPr lang="fr-FR" sz="1400"/>
                        <a:t>Si l’investissement ne fait pas suite à un audit/étude énergétique</a:t>
                      </a:r>
                    </a:p>
                    <a:p>
                      <a:pPr>
                        <a:lnSpc>
                          <a:spcPct val="100000"/>
                        </a:lnSpc>
                        <a:spcAft>
                          <a:spcPts val="600"/>
                        </a:spcAft>
                      </a:pPr>
                      <a:r>
                        <a:rPr lang="fr-FR" sz="1400"/>
                        <a:t>- Investissement simple/identifiable : Factures</a:t>
                      </a:r>
                    </a:p>
                    <a:p>
                      <a:pPr>
                        <a:lnSpc>
                          <a:spcPct val="100000"/>
                        </a:lnSpc>
                        <a:spcAft>
                          <a:spcPts val="1200"/>
                        </a:spcAft>
                      </a:pPr>
                      <a:r>
                        <a:rPr lang="fr-FR" sz="1400"/>
                        <a:t>- Investissement multiple/non-identifiable : Factures précisant les travaux / équipements à caractère énergétique</a:t>
                      </a:r>
                    </a:p>
                    <a:p>
                      <a:pPr>
                        <a:lnSpc>
                          <a:spcPct val="100000"/>
                        </a:lnSpc>
                        <a:spcAft>
                          <a:spcPts val="600"/>
                        </a:spcAft>
                      </a:pPr>
                      <a:r>
                        <a:rPr lang="fr-FR" sz="1400"/>
                        <a:t>Si l’investissement fait suite à un audit/étude énergétique</a:t>
                      </a:r>
                    </a:p>
                    <a:p>
                      <a:pPr marL="171450" indent="-171450">
                        <a:lnSpc>
                          <a:spcPct val="100000"/>
                        </a:lnSpc>
                        <a:spcAft>
                          <a:spcPts val="1200"/>
                        </a:spcAft>
                        <a:buFontTx/>
                        <a:buChar char="-"/>
                      </a:pPr>
                      <a:r>
                        <a:rPr lang="fr-FR" sz="1400"/>
                        <a:t>Investissement simple/identifiable &amp; multiple/non-identifiable : Rapport d’audit + Factures afférentes</a:t>
                      </a: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extLst>
                  <a:ext uri="{0D108BD9-81ED-4DB2-BD59-A6C34878D82A}">
                    <a16:rowId xmlns:a16="http://schemas.microsoft.com/office/drawing/2014/main" val="1564987199"/>
                  </a:ext>
                </a:extLst>
              </a:tr>
              <a:tr h="1475124">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latin typeface="+mj-lt"/>
                        </a:rPr>
                        <a:t>Systèmes moto-régulés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a:latin typeface="+mj-lt"/>
                        </a:rPr>
                        <a:t>Mise en place d’un système moto-régulé neuf sur une installation fixe existante ou neuve de pompage, de ventilation, de production de froid par compression mécanique ou de compression d’air de puissance nominale inférieure ou égale à 1 MW. </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2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nchor="ctr"/>
                </a:tc>
                <a:extLst>
                  <a:ext uri="{0D108BD9-81ED-4DB2-BD59-A6C34878D82A}">
                    <a16:rowId xmlns:a16="http://schemas.microsoft.com/office/drawing/2014/main" val="919501628"/>
                  </a:ext>
                </a:extLst>
              </a:tr>
              <a:tr h="999277">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600" b="1">
                          <a:latin typeface="+mj-lt"/>
                        </a:rPr>
                        <a:t>Compresseur d’air basse pression à vis ou centrifuge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fr-FR" sz="1200" dirty="0">
                          <a:latin typeface="+mj-lt"/>
                        </a:rPr>
                        <a:t>Mise en place d’un compresseur d’air à vis ou d’un compresseur d’air centrifuge de puissance électrique nominale inférieure à 400 kW pour des applications nécessitant de l’air à basse pression (&lt;1.5 bar relatif)</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5CC74">
                        <a:tint val="40000"/>
                      </a:srgbClr>
                    </a:solidFill>
                  </a:tcPr>
                </a:tc>
                <a:tc v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mn-cs"/>
                      </a:endParaRPr>
                    </a:p>
                  </a:txBody>
                  <a:tcPr anchor="ctr"/>
                </a:tc>
                <a:extLst>
                  <a:ext uri="{0D108BD9-81ED-4DB2-BD59-A6C34878D82A}">
                    <a16:rowId xmlns:a16="http://schemas.microsoft.com/office/drawing/2014/main" val="324833864"/>
                  </a:ext>
                </a:extLst>
              </a:tr>
            </a:tbl>
          </a:graphicData>
        </a:graphic>
      </p:graphicFrame>
    </p:spTree>
    <p:extLst>
      <p:ext uri="{BB962C8B-B14F-4D97-AF65-F5344CB8AC3E}">
        <p14:creationId xmlns:p14="http://schemas.microsoft.com/office/powerpoint/2010/main" val="12617640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CF1864B0-3D4E-4B65-B7FC-819A385FB87B}"/>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927A869F-3AE8-479E-8594-E06AB283FBCE}"/>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9E056450-088D-4FC9-84F4-787DC1DE508A}"/>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AF03EC4B-CEC8-4680-ADA2-1844576FD0AF}"/>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 name="Connecteur droit 5">
              <a:extLst>
                <a:ext uri="{FF2B5EF4-FFF2-40B4-BE49-F238E27FC236}">
                  <a16:creationId xmlns:a16="http://schemas.microsoft.com/office/drawing/2014/main" id="{4E19F3B7-8B0F-417A-888F-C9D97FA5DEBB}"/>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7779AC40-68FD-451C-A581-9CC95E880FA3}"/>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D0092C64-F9EC-4643-90C4-F3522E66D739}"/>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803713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F1B93D31-E97C-4757-816B-1C2F6C0AAF71}"/>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719DF98A-4E16-48D1-BA40-A4833E521EEB}"/>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36F23D84-A91B-4349-9125-E60CB3A0E7EE}"/>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63A0EC83-6A64-46C7-A2F5-526EBE17882D}"/>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 name="Connecteur droit 5">
              <a:extLst>
                <a:ext uri="{FF2B5EF4-FFF2-40B4-BE49-F238E27FC236}">
                  <a16:creationId xmlns:a16="http://schemas.microsoft.com/office/drawing/2014/main" id="{C77FFB29-8749-4CAB-9EBF-CEF9E9385880}"/>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D04684C2-7125-4BF8-9231-4D76228BF754}"/>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2A0DA5C2-2FC4-4035-90E9-0CBA4082399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40934099"/>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p:properties xmlns:p="http://schemas.microsoft.com/office/2006/metadata/properties" xmlns:xsi="http://www.w3.org/2001/XMLSchema-instance" xmlns:pc="http://schemas.microsoft.com/office/infopath/2007/PartnerControls">
  <documentManagement>
    <TaxCatchAll xmlns="e85a251b-a9eb-4960-a579-a2f6573062c1" xsi:nil="true"/>
    <lcf76f155ced4ddcb4097134ff3c332f xmlns="9c2a82c5-7382-469d-9a70-51880d8bc67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7685D50FC222545853BED558FEC142C" ma:contentTypeVersion="14" ma:contentTypeDescription="Crée un document." ma:contentTypeScope="" ma:versionID="a1a00701321c2eacd05476243acbd794">
  <xsd:schema xmlns:xsd="http://www.w3.org/2001/XMLSchema" xmlns:xs="http://www.w3.org/2001/XMLSchema" xmlns:p="http://schemas.microsoft.com/office/2006/metadata/properties" xmlns:ns2="e85a251b-a9eb-4960-a579-a2f6573062c1" xmlns:ns3="9c2a82c5-7382-469d-9a70-51880d8bc67c" targetNamespace="http://schemas.microsoft.com/office/2006/metadata/properties" ma:root="true" ma:fieldsID="edba5b487621e8f541a418dcbd05b42d" ns2:_="" ns3:_="">
    <xsd:import namespace="e85a251b-a9eb-4960-a579-a2f6573062c1"/>
    <xsd:import namespace="9c2a82c5-7382-469d-9a70-51880d8bc67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a251b-a9eb-4960-a579-a2f6573062c1"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b6a2abaa-9f04-47b4-b3e8-4ef882d4f22d}" ma:internalName="TaxCatchAll" ma:showField="CatchAllData" ma:web="e85a251b-a9eb-4960-a579-a2f6573062c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2a82c5-7382-469d-9a70-51880d8bc67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e85a251b-a9eb-4960-a579-a2f6573062c1"/>
    <ds:schemaRef ds:uri="9c2a82c5-7382-469d-9a70-51880d8bc67c"/>
    <ds:schemaRef ds:uri="http://www.w3.org/XML/1998/namespace"/>
    <ds:schemaRef ds:uri="http://purl.org/dc/dcmitype/"/>
  </ds:schemaRefs>
</ds:datastoreItem>
</file>

<file path=customXml/itemProps3.xml><?xml version="1.0" encoding="utf-8"?>
<ds:datastoreItem xmlns:ds="http://schemas.openxmlformats.org/officeDocument/2006/customXml" ds:itemID="{2E105879-58CA-4117-9F74-FD449742F3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5a251b-a9eb-4960-a579-a2f6573062c1"/>
    <ds:schemaRef ds:uri="9c2a82c5-7382-469d-9a70-51880d8bc6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911</TotalTime>
  <Words>6542</Words>
  <Application>Microsoft Office PowerPoint</Application>
  <PresentationFormat>Grand écran</PresentationFormat>
  <Paragraphs>685</Paragraphs>
  <Slides>35</Slides>
  <Notes>35</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35</vt:i4>
      </vt:variant>
    </vt:vector>
  </HeadingPairs>
  <TitlesOfParts>
    <vt:vector size="46" baseType="lpstr">
      <vt:lpstr>Arial</vt:lpstr>
      <vt:lpstr>Arial Black</vt:lpstr>
      <vt:lpstr>Arial Narrow</vt:lpstr>
      <vt:lpstr>Calibri</vt:lpstr>
      <vt:lpstr>Courier New</vt:lpstr>
      <vt:lpstr>Montserrat Black</vt:lpstr>
      <vt:lpstr>Symbol</vt:lpstr>
      <vt:lpstr>Wingdings</vt:lpstr>
      <vt:lpstr>Wingdings 2</vt:lpstr>
      <vt:lpstr>Thème Office</vt:lpstr>
      <vt:lpstr>Caisse d'Epargne</vt:lpstr>
      <vt:lpstr>Crédits Express Pros Verts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BOHN Stephane [CEGEE]</cp:lastModifiedBy>
  <cp:revision>4</cp:revision>
  <cp:lastPrinted>2023-03-14T10:07:09Z</cp:lastPrinted>
  <dcterms:created xsi:type="dcterms:W3CDTF">2020-06-24T09:20:11Z</dcterms:created>
  <dcterms:modified xsi:type="dcterms:W3CDTF">2023-03-30T09:43:51Z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2023-01-02T11:06:39Z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ContentBits">
    <vt:lpwstr>0</vt:lpwstr>
  </property>
  <property fmtid="{D5CDD505-2E9C-101B-9397-08002B2CF9AE}" pid="8" name="ContentTypeId">
    <vt:lpwstr>0x010100D7685D50FC222545853BED558FEC142C</vt:lpwstr>
  </property>
  <property fmtid="{D5CDD505-2E9C-101B-9397-08002B2CF9AE}" pid="9" name="MediaServiceImageTags">
    <vt:lpwstr/>
  </property>
</Properties>
</file>