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3"/>
  </p:notesMasterIdLst>
  <p:sldIdLst>
    <p:sldId id="256" r:id="rId6"/>
    <p:sldId id="257" r:id="rId7"/>
    <p:sldId id="263" r:id="rId8"/>
    <p:sldId id="264" r:id="rId9"/>
    <p:sldId id="265" r:id="rId10"/>
    <p:sldId id="396" r:id="rId11"/>
    <p:sldId id="397" r:id="rId12"/>
    <p:sldId id="409" r:id="rId13"/>
    <p:sldId id="266" r:id="rId14"/>
    <p:sldId id="267" r:id="rId15"/>
    <p:sldId id="268" r:id="rId16"/>
    <p:sldId id="269" r:id="rId17"/>
    <p:sldId id="271" r:id="rId18"/>
    <p:sldId id="395" r:id="rId19"/>
    <p:sldId id="398" r:id="rId20"/>
    <p:sldId id="270" r:id="rId21"/>
    <p:sldId id="394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  <p:sldId id="411" r:id="rId31"/>
    <p:sldId id="412" r:id="rId3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3C4"/>
    <a:srgbClr val="7ECEF1"/>
    <a:srgbClr val="000000"/>
    <a:srgbClr val="FBDCDD"/>
    <a:srgbClr val="C31632"/>
    <a:srgbClr val="EC1B24"/>
    <a:srgbClr val="E7302A"/>
    <a:srgbClr val="F5F5F5"/>
    <a:srgbClr val="D119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59" autoAdjust="0"/>
    <p:restoredTop sz="96224" autoAdjust="0"/>
  </p:normalViewPr>
  <p:slideViewPr>
    <p:cSldViewPr snapToGrid="0">
      <p:cViewPr varScale="1">
        <p:scale>
          <a:sx n="126" d="100"/>
          <a:sy n="126" d="100"/>
        </p:scale>
        <p:origin x="4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172-4C41-9EEE-F38B6D2B07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172-4C41-9EEE-F38B6D2B072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172-4C41-9EEE-F38B6D2B0721}"/>
              </c:ext>
            </c:extLst>
          </c:dPt>
          <c:dLbls>
            <c:dLbl>
              <c:idx val="0"/>
              <c:layout>
                <c:manualLayout>
                  <c:x val="-0.22356833489486658"/>
                  <c:y val="-2.442443161043565E-2"/>
                </c:manualLayout>
              </c:layout>
              <c:tx>
                <c:rich>
                  <a:bodyPr/>
                  <a:lstStyle/>
                  <a:p>
                    <a:fld id="{02DE616F-B4DD-46A3-B195-B895FC6F4E53}" type="CATEGORYNAME">
                      <a:rPr lang="en-US" sz="1400"/>
                      <a:pPr/>
                      <a:t>[NOM DE CATÉGORIE]</a:t>
                    </a:fld>
                    <a:r>
                      <a:rPr lang="en-US"/>
                      <a:t>
</a:t>
                    </a:r>
                    <a:fld id="{BAFB283A-5525-4A47-823B-280E212227F1}" type="PERCENTAGE">
                      <a:rPr lang="en-US" sz="2000"/>
                      <a:pPr/>
                      <a:t>[POURCENTAGE]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41435696088228"/>
                      <c:h val="0.30397457479149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172-4C41-9EEE-F38B6D2B0721}"/>
                </c:ext>
              </c:extLst>
            </c:dLbl>
            <c:dLbl>
              <c:idx val="1"/>
              <c:layout>
                <c:manualLayout>
                  <c:x val="0.10250853500564837"/>
                  <c:y val="-6.218626861095209E-2"/>
                </c:manualLayout>
              </c:layout>
              <c:tx>
                <c:rich>
                  <a:bodyPr/>
                  <a:lstStyle/>
                  <a:p>
                    <a:fld id="{270926AD-ADB5-434A-BDD1-CE3E1AA5A5D8}" type="CATEGORYNAME">
                      <a:rPr lang="en-US" sz="2000"/>
                      <a:pPr/>
                      <a:t>[NOM DE CATÉGORIE]</a:t>
                    </a:fld>
                    <a:r>
                      <a:rPr lang="en-US" sz="2000"/>
                      <a:t>
</a:t>
                    </a:r>
                    <a:fld id="{F9113EA2-7934-4C6D-AA4A-71EEAF7E5C8F}" type="PERCENTAGE">
                      <a:rPr lang="en-US" sz="2000"/>
                      <a:pPr/>
                      <a:t>[POURCENTAGE]</a:t>
                    </a:fld>
                    <a:endParaRPr lang="en-US" sz="200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172-4C41-9EEE-F38B6D2B0721}"/>
                </c:ext>
              </c:extLst>
            </c:dLbl>
            <c:dLbl>
              <c:idx val="2"/>
              <c:layout>
                <c:manualLayout>
                  <c:x val="0.17745247499014699"/>
                  <c:y val="6.1688514250692439E-2"/>
                </c:manualLayout>
              </c:layout>
              <c:tx>
                <c:rich>
                  <a:bodyPr/>
                  <a:lstStyle/>
                  <a:p>
                    <a:fld id="{9C40174D-D882-4162-B6AD-7F595967801F}" type="CATEGORYNAME">
                      <a:rPr lang="en-US" sz="2000"/>
                      <a:pPr/>
                      <a:t>[NOM DE CATÉGORIE]</a:t>
                    </a:fld>
                    <a:r>
                      <a:rPr lang="en-US" sz="2000"/>
                      <a:t>
</a:t>
                    </a:r>
                    <a:fld id="{EA4B3E0A-097F-4F54-A58B-542EA42DAE19}" type="PERCENTAGE">
                      <a:rPr lang="en-US" sz="2000"/>
                      <a:pPr/>
                      <a:t>[POURCENTAGE]</a:t>
                    </a:fld>
                    <a:endParaRPr lang="en-US" sz="200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172-4C41-9EEE-F38B6D2B07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Feuil1!$B$1:$B$3</c:f>
              <c:strCache>
                <c:ptCount val="3"/>
                <c:pt idx="0">
                  <c:v>Financements classiques</c:v>
                </c:pt>
                <c:pt idx="1">
                  <c:v>CBM</c:v>
                </c:pt>
                <c:pt idx="2">
                  <c:v>LLD</c:v>
                </c:pt>
              </c:strCache>
            </c:strRef>
          </c:cat>
          <c:val>
            <c:numRef>
              <c:f>Feuil1!$C$1:$C$3</c:f>
              <c:numCache>
                <c:formatCode>0%</c:formatCode>
                <c:ptCount val="3"/>
                <c:pt idx="0">
                  <c:v>0.52</c:v>
                </c:pt>
                <c:pt idx="1">
                  <c:v>0.09</c:v>
                </c:pt>
                <c:pt idx="2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72-4C41-9EEE-F38B6D2B072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923311613415295"/>
          <c:y val="3.863181326780729E-3"/>
          <c:w val="0.47624634188023868"/>
          <c:h val="6.51916411706838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207692888229228"/>
          <c:y val="0.21628007199400645"/>
          <c:w val="0.48862586266173597"/>
          <c:h val="0.763744894176884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BA3-4E64-BDE0-58C56C63AF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BA3-4E64-BDE0-58C56C63AF3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BA3-4E64-BDE0-58C56C63AF37}"/>
              </c:ext>
            </c:extLst>
          </c:dPt>
          <c:dLbls>
            <c:dLbl>
              <c:idx val="0"/>
              <c:layout>
                <c:manualLayout>
                  <c:x val="-0.2187195290684511"/>
                  <c:y val="-0.16132933063714078"/>
                </c:manualLayout>
              </c:layout>
              <c:tx>
                <c:rich>
                  <a:bodyPr/>
                  <a:lstStyle/>
                  <a:p>
                    <a:fld id="{02DE616F-B4DD-46A3-B195-B895FC6F4E53}" type="CATEGORYNAME">
                      <a:rPr lang="en-US" sz="1400"/>
                      <a:pPr/>
                      <a:t>[NOM DE CATÉGORIE]</a:t>
                    </a:fld>
                    <a:r>
                      <a:rPr lang="en-US"/>
                      <a:t>
</a:t>
                    </a:r>
                    <a:fld id="{BAFB283A-5525-4A47-823B-280E212227F1}" type="PERCENTAGE">
                      <a:rPr lang="en-US" sz="2000"/>
                      <a:pPr/>
                      <a:t>[POURCENTAGE]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BA3-4E64-BDE0-58C56C63AF37}"/>
                </c:ext>
              </c:extLst>
            </c:dLbl>
            <c:dLbl>
              <c:idx val="1"/>
              <c:layout>
                <c:manualLayout>
                  <c:x val="0.1308616135443133"/>
                  <c:y val="-3.9950067658218194E-2"/>
                </c:manualLayout>
              </c:layout>
              <c:tx>
                <c:rich>
                  <a:bodyPr/>
                  <a:lstStyle/>
                  <a:p>
                    <a:fld id="{270926AD-ADB5-434A-BDD1-CE3E1AA5A5D8}" type="CATEGORYNAME">
                      <a:rPr lang="en-US" sz="2000"/>
                      <a:pPr/>
                      <a:t>[NOM DE CATÉGORIE]</a:t>
                    </a:fld>
                    <a:r>
                      <a:rPr lang="en-US" sz="2000"/>
                      <a:t>
</a:t>
                    </a:r>
                    <a:fld id="{F9113EA2-7934-4C6D-AA4A-71EEAF7E5C8F}" type="PERCENTAGE">
                      <a:rPr lang="en-US" sz="2000"/>
                      <a:pPr/>
                      <a:t>[POURCENTAGE]</a:t>
                    </a:fld>
                    <a:endParaRPr lang="en-US" sz="200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BA3-4E64-BDE0-58C56C63AF37}"/>
                </c:ext>
              </c:extLst>
            </c:dLbl>
            <c:dLbl>
              <c:idx val="2"/>
              <c:layout>
                <c:manualLayout>
                  <c:x val="0.11142478595926308"/>
                  <c:y val="0.21150126796901092"/>
                </c:manualLayout>
              </c:layout>
              <c:tx>
                <c:rich>
                  <a:bodyPr/>
                  <a:lstStyle/>
                  <a:p>
                    <a:fld id="{9C40174D-D882-4162-B6AD-7F595967801F}" type="CATEGORYNAME">
                      <a:rPr lang="en-US" sz="2000"/>
                      <a:pPr/>
                      <a:t>[NOM DE CATÉGORIE]</a:t>
                    </a:fld>
                    <a:r>
                      <a:rPr lang="en-US" sz="2000"/>
                      <a:t>
</a:t>
                    </a:r>
                    <a:fld id="{EA4B3E0A-097F-4F54-A58B-542EA42DAE19}" type="PERCENTAGE">
                      <a:rPr lang="en-US" sz="2000"/>
                      <a:pPr/>
                      <a:t>[POURCENTAGE]</a:t>
                    </a:fld>
                    <a:endParaRPr lang="en-US" sz="200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BA3-4E64-BDE0-58C56C63AF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Feuil1!$B$1:$B$3</c:f>
              <c:strCache>
                <c:ptCount val="3"/>
                <c:pt idx="0">
                  <c:v>Financements classiques</c:v>
                </c:pt>
                <c:pt idx="1">
                  <c:v>CBM</c:v>
                </c:pt>
                <c:pt idx="2">
                  <c:v>LLD</c:v>
                </c:pt>
              </c:strCache>
            </c:strRef>
          </c:cat>
          <c:val>
            <c:numRef>
              <c:f>Feuil1!$C$1:$C$3</c:f>
              <c:numCache>
                <c:formatCode>0%</c:formatCode>
                <c:ptCount val="3"/>
                <c:pt idx="0">
                  <c:v>0.65300000000000002</c:v>
                </c:pt>
                <c:pt idx="1">
                  <c:v>0.14299999999999999</c:v>
                </c:pt>
                <c:pt idx="2">
                  <c:v>0.20499999999999999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A3-4E64-BDE0-58C56C63AF3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509052179382627"/>
          <c:y val="6.5168215813412506E-2"/>
          <c:w val="0.40721476086007008"/>
          <c:h val="6.10956299380388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68306-39AC-441A-A227-DDDD457BA437}" type="datetimeFigureOut">
              <a:rPr lang="fr-FR" smtClean="0"/>
              <a:t>25/08/2023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8FA8E-4A92-4456-9955-1098832178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30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8FA8E-4A92-4456-9955-1098832178F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28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8FA8E-4A92-4456-9955-1098832178F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232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8FA8E-4A92-4456-9955-1098832178F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321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</p:spPr>
        <p:txBody>
          <a:bodyPr/>
          <a:lstStyle>
            <a:lvl1pPr marL="514350" indent="-514350"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851102"/>
            <a:ext cx="10980738" cy="4386186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856619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416613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79546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362037" y="1639229"/>
            <a:ext cx="6314026" cy="4598058"/>
          </a:xfr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32" name="Image 3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869823"/>
          </a:xfrm>
        </p:spPr>
        <p:txBody>
          <a:bodyPr anchor="ctr">
            <a:normAutofit/>
          </a:bodyPr>
          <a:lstStyle>
            <a:lvl1pPr>
              <a:defRPr sz="19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2037" y="137054"/>
            <a:ext cx="6314026" cy="172178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362037" y="1413974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352287" y="653286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163547"/>
          </a:xfrm>
        </p:spPr>
        <p:txBody>
          <a:bodyPr>
            <a:noAutofit/>
          </a:bodyPr>
          <a:lstStyle>
            <a:lvl1pPr algn="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BC93A1-9C97-4691-996F-82EDEB176C1D}"/>
              </a:ext>
            </a:extLst>
          </p:cNvPr>
          <p:cNvSpPr/>
          <p:nvPr userDrawn="1"/>
        </p:nvSpPr>
        <p:spPr>
          <a:xfrm>
            <a:off x="0" y="463550"/>
            <a:ext cx="12192000" cy="5989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14AC36-56F2-4639-95F2-6EFCBDE38409}"/>
              </a:ext>
            </a:extLst>
          </p:cNvPr>
          <p:cNvSpPr/>
          <p:nvPr userDrawn="1"/>
        </p:nvSpPr>
        <p:spPr>
          <a:xfrm>
            <a:off x="695325" y="1114425"/>
            <a:ext cx="887413" cy="698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396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9434" y="1484313"/>
            <a:ext cx="1097227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■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Modifier le texte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□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Deuxième niveau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Troisième niveau 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▫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Quatrième niveau 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A4E55">
                  <a:lumMod val="75000"/>
                </a:srgbClr>
              </a:buClr>
              <a:buSzTx/>
              <a:buFont typeface="Arial" panose="020B0604020202020204" pitchFamily="34" charset="0"/>
              <a:buChar char="▪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Cinquième niveau </a:t>
            </a: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792259" y="6505883"/>
            <a:ext cx="997009" cy="280555"/>
          </a:xfrm>
          <a:prstGeom prst="rect">
            <a:avLst/>
          </a:prstGeom>
        </p:spPr>
      </p:pic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68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hyperlink" Target="http://m2.neo.caisse-epargne.fr/nl/jsp/m.jsp?c=%404KCPHr92%2FOuPCgjIJWavjFIiHotfN%2BQuZ8p7At4pBus%3D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m2.neo.caisse-epargne.fr/nl/jsp/m.jsp?c=%40HU2T89g5O21QlExQIZOU0mCDckwd2a%2FjBGmfP4aAAu0%3D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://m2.neo.caisse-epargne.fr/nl/jsp/m.jsp?c=%406TZSmADhGwp9AJECwDp2fQcYfFKvcl%2BaOKJyWkFrnvk%3D" TargetMode="External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407/location-longue-duree-lld/22732/fiche-synthese-arguments-lld.pdf" TargetMode="External"/><Relationship Id="rId13" Type="http://schemas.openxmlformats.org/officeDocument/2006/relationships/image" Target="../media/image32.png"/><Relationship Id="rId3" Type="http://schemas.openxmlformats.org/officeDocument/2006/relationships/hyperlink" Target="http://commerciaux.celca.caisse-epargne.fr/download/407/location-longue-duree-lld/24837/le-memo-lld.pdf" TargetMode="External"/><Relationship Id="rId7" Type="http://schemas.openxmlformats.org/officeDocument/2006/relationships/hyperlink" Target="http://commerciaux.celca.caisse-epargne.fr/download/407/location-longue-duree-lld/22733/fiche-synthese-repondre-aux-questions-lld.pdf" TargetMode="External"/><Relationship Id="rId12" Type="http://schemas.openxmlformats.org/officeDocument/2006/relationships/hyperlink" Target="http://commerciaux.celca.caisse-epargne.fr/download/401/credit-bail/21127/arbre-de-decision-ce-v2-0.pdf" TargetMode="External"/><Relationship Id="rId2" Type="http://schemas.openxmlformats.org/officeDocument/2006/relationships/hyperlink" Target="http://commerciaux.celca.caisse-epargne.fr/download/407/location-longue-duree-lld/25189/memo-action-dataneo-002.pdf" TargetMode="Externa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commerciaux.celca.caisse-epargne.fr/download/407/location-longue-duree-lld/22734/lantiseche-de-la-lld.pdf" TargetMode="External"/><Relationship Id="rId11" Type="http://schemas.openxmlformats.org/officeDocument/2006/relationships/hyperlink" Target="http://commerciaux.celca.caisse-epargne.fr/download/402/documents-commerciaux-front-lease/24826/etapes-parcours-client-signature-electronique-du-contrat.pdf" TargetMode="External"/><Relationship Id="rId5" Type="http://schemas.openxmlformats.org/officeDocument/2006/relationships/hyperlink" Target="https://bdigit.bpce.fr/training/la-lld-pour-les-pros" TargetMode="External"/><Relationship Id="rId15" Type="http://schemas.openxmlformats.org/officeDocument/2006/relationships/image" Target="../media/image34.png"/><Relationship Id="rId10" Type="http://schemas.openxmlformats.org/officeDocument/2006/relationships/hyperlink" Target="http://commerciaux.celca.caisse-epargne.fr/download/401/credit-bail/23922/la-minute-credit-bail-videos-2.pptx" TargetMode="External"/><Relationship Id="rId4" Type="http://schemas.openxmlformats.org/officeDocument/2006/relationships/hyperlink" Target="http://commerciaux.celca.caisse-epargne.fr/download/407/location-longue-duree-lld/22736/lld-opportunites-de-rebond-commercial.pdf" TargetMode="External"/><Relationship Id="rId9" Type="http://schemas.openxmlformats.org/officeDocument/2006/relationships/hyperlink" Target="http://commerciaux.celca.caisse-epargne.fr/download/402/documents-commerciaux-front-lease/22302/fiche-memo-2021.pptx" TargetMode="External"/><Relationship Id="rId1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monexpert.d.bbg/folders/folders/new/leaseautomobile" TargetMode="Externa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mycarlease.fr/bpce-car-lease/professionnels/lld" TargetMode="External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407/location-longue-duree-lld/1029/fiche-de-decision-lld.pdf" TargetMode="External"/><Relationship Id="rId2" Type="http://schemas.openxmlformats.org/officeDocument/2006/relationships/hyperlink" Target="http://commerciaux.celca.caisse-epargne.fr/download/407/location-longue-duree-lld/1032/lld-criteres-dexclusion.xlsx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Camille.dalu@bpce.fr" TargetMode="External"/><Relationship Id="rId2" Type="http://schemas.openxmlformats.org/officeDocument/2006/relationships/hyperlink" Target="mailto:stephanie.viallon@bpce.fr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valerie.landour@natixi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20 Janvier 2022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Action Fichier des Immatriculations B to B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Direction du marché des Professionnels, Agriculture –Viticulture et Associations de Proximité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9A7D3-7B2E-41CD-937F-0038E9509061}"/>
              </a:ext>
            </a:extLst>
          </p:cNvPr>
          <p:cNvSpPr/>
          <p:nvPr/>
        </p:nvSpPr>
        <p:spPr>
          <a:xfrm>
            <a:off x="2110440" y="3820258"/>
            <a:ext cx="757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SemiBold" panose="00000700000000000000" pitchFamily="50" charset="0"/>
                <a:cs typeface="Arial"/>
                <a:sym typeface="Arial"/>
              </a:rPr>
              <a:t>Lancement de la CAMPAGNE DATANEO</a:t>
            </a:r>
            <a:endParaRPr kumimoji="0" lang="fr-FR" sz="2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B3EC1E-3213-44F4-9591-3A23271D2FCE}"/>
              </a:ext>
            </a:extLst>
          </p:cNvPr>
          <p:cNvSpPr txBox="1">
            <a:spLocks/>
          </p:cNvSpPr>
          <p:nvPr/>
        </p:nvSpPr>
        <p:spPr>
          <a:xfrm>
            <a:off x="4839311" y="191017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pt-B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Constats, objectifs et enjeux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AE4CC1C-46D4-4277-B852-24F17F7C1812}"/>
              </a:ext>
            </a:extLst>
          </p:cNvPr>
          <p:cNvSpPr txBox="1">
            <a:spLocks/>
          </p:cNvSpPr>
          <p:nvPr/>
        </p:nvSpPr>
        <p:spPr>
          <a:xfrm>
            <a:off x="4839311" y="891522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pt-BR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Une action clé en main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5325A89-D3F3-4EC0-9885-74973F35CB6C}"/>
              </a:ext>
            </a:extLst>
          </p:cNvPr>
          <p:cNvSpPr txBox="1">
            <a:spLocks/>
          </p:cNvSpPr>
          <p:nvPr/>
        </p:nvSpPr>
        <p:spPr>
          <a:xfrm>
            <a:off x="4839311" y="1592027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pt-BR" alt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 ciblage</a:t>
            </a:r>
            <a:endParaRPr kumimoji="0" lang="pt-BR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sym typeface="Arial"/>
            </a:endParaRP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0F90D2-F8AA-4FCC-A63D-E3BC08E63A47}"/>
              </a:ext>
            </a:extLst>
          </p:cNvPr>
          <p:cNvSpPr txBox="1">
            <a:spLocks/>
          </p:cNvSpPr>
          <p:nvPr/>
        </p:nvSpPr>
        <p:spPr>
          <a:xfrm>
            <a:off x="4839311" y="2198748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pt-BR" alt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 parcours marketing relationnel</a:t>
            </a:r>
          </a:p>
        </p:txBody>
      </p:sp>
      <p:sp>
        <p:nvSpPr>
          <p:cNvPr id="7" name="Espace réservé du texte 10">
            <a:extLst>
              <a:ext uri="{FF2B5EF4-FFF2-40B4-BE49-F238E27FC236}">
                <a16:creationId xmlns:a16="http://schemas.microsoft.com/office/drawing/2014/main" id="{3FF9BE56-DD7A-43BA-9EFB-CED98D6DE4DC}"/>
              </a:ext>
            </a:extLst>
          </p:cNvPr>
          <p:cNvSpPr txBox="1">
            <a:spLocks/>
          </p:cNvSpPr>
          <p:nvPr/>
        </p:nvSpPr>
        <p:spPr>
          <a:xfrm>
            <a:off x="4839311" y="2899253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pt-BR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Le kit de lancement</a:t>
            </a:r>
            <a:endParaRPr kumimoji="0" lang="pt-BR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E394A4F6-C75A-4406-92F3-8E99DF092259}"/>
              </a:ext>
            </a:extLst>
          </p:cNvPr>
          <p:cNvSpPr txBox="1">
            <a:spLocks/>
          </p:cNvSpPr>
          <p:nvPr/>
        </p:nvSpPr>
        <p:spPr>
          <a:xfrm>
            <a:off x="4839311" y="3662007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Les outils d’aide à la vente</a:t>
            </a: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36B9CB61-6622-4A37-AE02-D64D18DE51EE}"/>
              </a:ext>
            </a:extLst>
          </p:cNvPr>
          <p:cNvSpPr txBox="1">
            <a:spLocks/>
          </p:cNvSpPr>
          <p:nvPr/>
        </p:nvSpPr>
        <p:spPr>
          <a:xfrm>
            <a:off x="4839310" y="4875489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fr-FR" alt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 pilotage et l’animation “au quotidien”: facteurs clés de succès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E9E746-50CD-46B8-9483-1765D2940A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7" y="76737"/>
            <a:ext cx="626647" cy="7694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433EE44-1E3E-4511-B826-887F671E85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7" y="736681"/>
            <a:ext cx="626647" cy="7694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B6DC28C-3874-4933-8B68-3142476C8C4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7" y="1396625"/>
            <a:ext cx="626647" cy="76944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2407DA-860C-453D-AFA1-FAB6F4BFB89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6" y="2056569"/>
            <a:ext cx="626647" cy="7694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150AD8D-0A7F-40E4-922A-6FF5FB9C054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6" y="2716513"/>
            <a:ext cx="626647" cy="76944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173022-01B5-415C-8ED8-0A74095CA1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5" y="3376457"/>
            <a:ext cx="626647" cy="76944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D6EB346-F5DA-40AF-A5BA-9187CF49EF9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5" y="4036401"/>
            <a:ext cx="626647" cy="76944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5A6B8ED-7314-43F8-97B2-06C8EBBAA823}"/>
              </a:ext>
            </a:extLst>
          </p:cNvPr>
          <p:cNvSpPr/>
          <p:nvPr/>
        </p:nvSpPr>
        <p:spPr>
          <a:xfrm>
            <a:off x="4757248" y="5567850"/>
            <a:ext cx="2129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offres PROMO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1DC4F3B-5557-4EF2-8F4E-2B31245D62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4" y="4696345"/>
            <a:ext cx="626647" cy="7694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F3B3CE2-2785-41CA-A843-47AFF22EDB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13463" y="5356289"/>
            <a:ext cx="626647" cy="769441"/>
          </a:xfrm>
          <a:prstGeom prst="rect">
            <a:avLst/>
          </a:prstGeom>
        </p:spPr>
      </p:pic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EE2F4DC2-B144-4FA2-A1DF-06B706C008A4}"/>
              </a:ext>
            </a:extLst>
          </p:cNvPr>
          <p:cNvSpPr txBox="1">
            <a:spLocks/>
          </p:cNvSpPr>
          <p:nvPr/>
        </p:nvSpPr>
        <p:spPr>
          <a:xfrm>
            <a:off x="4839310" y="4297541"/>
            <a:ext cx="6924091" cy="54088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Font typeface="Cambria Math" panose="02040503050406030204" pitchFamily="18" charset="0"/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541338" marR="0" lvl="1" indent="-20478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Char char="·"/>
              <a:defRPr sz="18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808038" marR="0" lvl="2" indent="-19843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24A"/>
              </a:buClr>
              <a:buFont typeface="Courier New" panose="02070309020205020404" pitchFamily="49" charset="0"/>
              <a:buChar char="o"/>
              <a:defRPr sz="16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165225" marR="0" lvl="3" indent="-1968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Les outils de saisie CBM et LLD</a:t>
            </a:r>
          </a:p>
          <a:p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49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660809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Financer son véhicule PRO : CBM,LLD ou crédit classique ?</a:t>
            </a:r>
            <a:endParaRPr lang="fr-FR" sz="1600" b="1" dirty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Quel constat sur la typologie des financements de véhicules chez nos concurrents?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03659" y="-110669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Constats</a:t>
            </a:r>
            <a:r>
              <a:rPr lang="fr-FR" dirty="0"/>
              <a:t>, enjeux et objectifs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8CE77C94-F552-49BA-B80B-B0A2AABB64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598562"/>
              </p:ext>
            </p:extLst>
          </p:nvPr>
        </p:nvGraphicFramePr>
        <p:xfrm>
          <a:off x="419894" y="2870200"/>
          <a:ext cx="4804039" cy="3287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8CE77C94-F552-49BA-B80B-B0A2AABB64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689870"/>
              </p:ext>
            </p:extLst>
          </p:nvPr>
        </p:nvGraphicFramePr>
        <p:xfrm>
          <a:off x="6421174" y="2608411"/>
          <a:ext cx="5618426" cy="3507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48C1970-CE53-4CEA-903F-211DBE052BF4}"/>
              </a:ext>
            </a:extLst>
          </p:cNvPr>
          <p:cNvSpPr txBox="1"/>
          <p:nvPr/>
        </p:nvSpPr>
        <p:spPr>
          <a:xfrm>
            <a:off x="6320026" y="2357057"/>
            <a:ext cx="590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C00000"/>
                </a:solidFill>
              </a:rPr>
              <a:t>Typologie des financements de </a:t>
            </a:r>
            <a:r>
              <a:rPr lang="fr-FR" sz="1200" b="1" u="sng" dirty="0">
                <a:solidFill>
                  <a:srgbClr val="C00000"/>
                </a:solidFill>
              </a:rPr>
              <a:t>nos clients CEGEE </a:t>
            </a:r>
            <a:r>
              <a:rPr lang="fr-FR" sz="1200" dirty="0">
                <a:solidFill>
                  <a:srgbClr val="C00000"/>
                </a:solidFill>
              </a:rPr>
              <a:t>PROS à la concurrence</a:t>
            </a:r>
          </a:p>
          <a:p>
            <a:pPr algn="ctr"/>
            <a:r>
              <a:rPr lang="fr-FR" sz="1200" dirty="0">
                <a:solidFill>
                  <a:srgbClr val="C00000"/>
                </a:solidFill>
              </a:rPr>
              <a:t>(basé sur 5320 véhicules)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00C55F-298D-4945-912B-738B2C949469}"/>
              </a:ext>
            </a:extLst>
          </p:cNvPr>
          <p:cNvSpPr txBox="1"/>
          <p:nvPr/>
        </p:nvSpPr>
        <p:spPr>
          <a:xfrm>
            <a:off x="673894" y="2357057"/>
            <a:ext cx="469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00000"/>
                </a:solidFill>
              </a:rPr>
              <a:t>Typologie des financements de véhicules PROS à la concurrence (région Grand Est)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5E87BA-665F-44F0-8A59-484FDC435AFD}"/>
              </a:ext>
            </a:extLst>
          </p:cNvPr>
          <p:cNvSpPr txBox="1"/>
          <p:nvPr/>
        </p:nvSpPr>
        <p:spPr>
          <a:xfrm>
            <a:off x="8620276" y="6116256"/>
            <a:ext cx="1612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Données avril 2021</a:t>
            </a:r>
          </a:p>
        </p:txBody>
      </p:sp>
    </p:spTree>
    <p:extLst>
      <p:ext uri="{BB962C8B-B14F-4D97-AF65-F5344CB8AC3E}">
        <p14:creationId xmlns:p14="http://schemas.microsoft.com/office/powerpoint/2010/main" val="226533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660536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Les chiffres en CEGEE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Le financement CBM et LLD en CEGEE en 2021, quel constat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026060" y="8300"/>
            <a:ext cx="10980738" cy="720000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Constats</a:t>
            </a:r>
            <a:r>
              <a:rPr lang="fr-FR" dirty="0"/>
              <a:t>, enjeux et objectifs</a:t>
            </a:r>
          </a:p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00C55F-298D-4945-912B-738B2C949469}"/>
              </a:ext>
            </a:extLst>
          </p:cNvPr>
          <p:cNvSpPr txBox="1"/>
          <p:nvPr/>
        </p:nvSpPr>
        <p:spPr>
          <a:xfrm>
            <a:off x="970228" y="2690333"/>
            <a:ext cx="4550039" cy="169277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C00000"/>
                </a:solidFill>
              </a:rPr>
              <a:t>444 contrats CBM (+41% / 2020) pour 23 000 K€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4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4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C00000"/>
                </a:solidFill>
              </a:rPr>
              <a:t>29 contrats LLD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18DB23-57C7-4515-814E-7F420AAA961A}"/>
              </a:ext>
            </a:extLst>
          </p:cNvPr>
          <p:cNvSpPr txBox="1"/>
          <p:nvPr/>
        </p:nvSpPr>
        <p:spPr>
          <a:xfrm>
            <a:off x="6912239" y="2736500"/>
            <a:ext cx="4763823" cy="160043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r-FR" sz="1400" dirty="0"/>
          </a:p>
          <a:p>
            <a:r>
              <a:rPr lang="fr-FR" sz="1400" dirty="0"/>
              <a:t>Une activité en phase pour le CBM, à consolider</a:t>
            </a:r>
          </a:p>
          <a:p>
            <a:endParaRPr lang="fr-FR" sz="1400" dirty="0"/>
          </a:p>
          <a:p>
            <a:endParaRPr lang="fr-FR" sz="1400" dirty="0"/>
          </a:p>
          <a:p>
            <a:r>
              <a:rPr lang="fr-FR" sz="1400" dirty="0"/>
              <a:t>Une activité non représentative du marché pour la LLD</a:t>
            </a:r>
          </a:p>
          <a:p>
            <a:endParaRPr lang="fr-FR" sz="1400" dirty="0"/>
          </a:p>
          <a:p>
            <a:endParaRPr lang="fr-FR" sz="1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21CD0D9-A5DF-472A-BED6-AFEA0C23D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3532" y="3242733"/>
            <a:ext cx="778935" cy="50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4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652300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Quels enjeux?</a:t>
            </a:r>
          </a:p>
          <a:p>
            <a:endParaRPr lang="fr-FR" dirty="0"/>
          </a:p>
          <a:p>
            <a:pPr marL="753750" lvl="1" indent="-285750">
              <a:buFont typeface="Wingdings" panose="05000000000000000000" pitchFamily="2" charset="2"/>
              <a:buChar char="§"/>
            </a:pPr>
            <a:r>
              <a:rPr lang="fr-FR" dirty="0"/>
              <a:t>Nos ambitions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62925" y="19739"/>
            <a:ext cx="10980738" cy="720000"/>
          </a:xfrm>
        </p:spPr>
        <p:txBody>
          <a:bodyPr/>
          <a:lstStyle/>
          <a:p>
            <a:r>
              <a:rPr lang="fr-FR" dirty="0"/>
              <a:t>Constats, </a:t>
            </a:r>
            <a:r>
              <a:rPr lang="fr-FR" dirty="0">
                <a:solidFill>
                  <a:srgbClr val="C00000"/>
                </a:solidFill>
              </a:rPr>
              <a:t>enjeux</a:t>
            </a:r>
            <a:r>
              <a:rPr lang="fr-FR" dirty="0"/>
              <a:t> et objectifs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3FB417-6125-4F1B-9770-31BBF1F98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790" y="1734739"/>
            <a:ext cx="824637" cy="8529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FE3CB6C-509A-4648-AC9C-C346BC93D7C7}"/>
              </a:ext>
            </a:extLst>
          </p:cNvPr>
          <p:cNvSpPr/>
          <p:nvPr/>
        </p:nvSpPr>
        <p:spPr>
          <a:xfrm>
            <a:off x="2198931" y="1970534"/>
            <a:ext cx="96112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Accroitre l’équipement </a:t>
            </a:r>
            <a:r>
              <a:rPr lang="fr-FR" sz="1200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et la </a:t>
            </a:r>
            <a:r>
              <a:rPr lang="fr-FR" sz="1200" b="1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satisfaction </a:t>
            </a:r>
            <a:r>
              <a:rPr lang="fr-FR" sz="1200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de nos clients : consolider nos positions sur le CBM et gagner des parts de marché sur la LLD</a:t>
            </a:r>
          </a:p>
          <a:p>
            <a:pPr algn="just"/>
            <a:endParaRPr lang="fr-FR" sz="1200" kern="0" dirty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  <a:p>
            <a:pPr algn="just"/>
            <a:endParaRPr lang="fr-FR" sz="1200" kern="0" dirty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  <a:p>
            <a:pPr algn="just"/>
            <a:endParaRPr lang="fr-FR" sz="1200" kern="0" dirty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F613DC-BA39-4512-BF70-F10884951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17" y="2597197"/>
            <a:ext cx="5236403" cy="33396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996D3A-2256-432F-A09E-3AE1B7FCF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202" y="3078283"/>
            <a:ext cx="1972360" cy="3006479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56D40FA-B222-468B-974B-9A7646B6B4C9}"/>
              </a:ext>
            </a:extLst>
          </p:cNvPr>
          <p:cNvSpPr/>
          <p:nvPr/>
        </p:nvSpPr>
        <p:spPr>
          <a:xfrm>
            <a:off x="4920160" y="4528213"/>
            <a:ext cx="3889503" cy="276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7AD3A2-EA5A-48A8-AD3C-920E09848840}"/>
              </a:ext>
            </a:extLst>
          </p:cNvPr>
          <p:cNvSpPr txBox="1"/>
          <p:nvPr/>
        </p:nvSpPr>
        <p:spPr>
          <a:xfrm>
            <a:off x="5185401" y="4304524"/>
            <a:ext cx="335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La tendance du marché à fin novembre 2021</a:t>
            </a:r>
          </a:p>
        </p:txBody>
      </p:sp>
    </p:spTree>
    <p:extLst>
      <p:ext uri="{BB962C8B-B14F-4D97-AF65-F5344CB8AC3E}">
        <p14:creationId xmlns:p14="http://schemas.microsoft.com/office/powerpoint/2010/main" val="71893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469429" y="596316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Quels enjeux?</a:t>
            </a:r>
          </a:p>
          <a:p>
            <a:endParaRPr lang="fr-FR" dirty="0"/>
          </a:p>
          <a:p>
            <a:pPr marL="753750" lvl="1" indent="-285750">
              <a:buFont typeface="Wingdings" panose="05000000000000000000" pitchFamily="2" charset="2"/>
              <a:buChar char="§"/>
            </a:pPr>
            <a:r>
              <a:rPr lang="fr-FR" dirty="0"/>
              <a:t>Nos ambitions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62925" y="19739"/>
            <a:ext cx="10980738" cy="720000"/>
          </a:xfrm>
        </p:spPr>
        <p:txBody>
          <a:bodyPr/>
          <a:lstStyle/>
          <a:p>
            <a:r>
              <a:rPr lang="fr-FR" dirty="0"/>
              <a:t>Constats, </a:t>
            </a:r>
            <a:r>
              <a:rPr lang="fr-FR" dirty="0">
                <a:solidFill>
                  <a:srgbClr val="C00000"/>
                </a:solidFill>
              </a:rPr>
              <a:t>enjeux</a:t>
            </a:r>
            <a:r>
              <a:rPr lang="fr-FR" dirty="0"/>
              <a:t> et objectifs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D97764-D660-46DC-B426-95F655D97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483" y="1617432"/>
            <a:ext cx="824637" cy="79366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FE3CB6C-509A-4648-AC9C-C346BC93D7C7}"/>
              </a:ext>
            </a:extLst>
          </p:cNvPr>
          <p:cNvSpPr/>
          <p:nvPr/>
        </p:nvSpPr>
        <p:spPr>
          <a:xfrm>
            <a:off x="2331321" y="1640523"/>
            <a:ext cx="961129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200" b="1" kern="0" dirty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  <a:p>
            <a:pPr algn="just"/>
            <a:r>
              <a:rPr lang="fr-FR" sz="1200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Être moteur en matière de </a:t>
            </a:r>
            <a:r>
              <a:rPr lang="fr-FR" sz="1200" b="1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Green Business </a:t>
            </a:r>
            <a:r>
              <a:rPr lang="fr-FR" sz="1200" kern="0" dirty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face au </a:t>
            </a:r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enjeux sociétaux et de </a:t>
            </a:r>
            <a:r>
              <a:rPr lang="fr-FR" sz="1200" b="1" kern="0" dirty="0">
                <a:solidFill>
                  <a:srgbClr val="000000"/>
                </a:solidFill>
                <a:cs typeface="Arial"/>
                <a:sym typeface="Arial"/>
              </a:rPr>
              <a:t>transition environnementale</a:t>
            </a: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/>
            <a:r>
              <a:rPr lang="fr-FR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ea typeface="Verdana" panose="020B0604030504040204" pitchFamily="34" charset="0"/>
                <a:sym typeface="Cabin Condensed"/>
              </a:rPr>
              <a:t>                           </a:t>
            </a:r>
            <a:r>
              <a:rPr lang="fr-FR" sz="1400" b="1" kern="0" dirty="0">
                <a:solidFill>
                  <a:srgbClr val="C00000"/>
                </a:solidFill>
                <a:ea typeface="Verdana" panose="020B0604030504040204" pitchFamily="34" charset="0"/>
                <a:sym typeface="Cabin Condensed"/>
              </a:rPr>
              <a:t>Transition Energétique : Concrètement dans l'Automobile ?</a:t>
            </a:r>
            <a:endParaRPr lang="fr-FR" sz="1400" b="1" kern="0" dirty="0">
              <a:solidFill>
                <a:srgbClr val="C00000"/>
              </a:solidFill>
              <a:cs typeface="Arial"/>
              <a:sym typeface="Arial"/>
            </a:endParaRPr>
          </a:p>
          <a:p>
            <a:pPr algn="just"/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FE7825E-FF7A-44FD-914B-810E0ABA29C3}"/>
              </a:ext>
            </a:extLst>
          </p:cNvPr>
          <p:cNvSpPr txBox="1"/>
          <p:nvPr/>
        </p:nvSpPr>
        <p:spPr>
          <a:xfrm>
            <a:off x="3394568" y="2686963"/>
            <a:ext cx="7272424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L'Europe souhaite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interdire</a:t>
            </a:r>
            <a:r>
              <a:rPr lang="en-US" sz="1100" b="1" kern="0" dirty="0">
                <a:solidFill>
                  <a:srgbClr val="F53BB1"/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les moteurs thermiques (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Diesel et Essence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) dès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2035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6BD9BBD-C5C5-43C7-A814-21E52AE48EF5}"/>
              </a:ext>
            </a:extLst>
          </p:cNvPr>
          <p:cNvSpPr txBox="1"/>
          <p:nvPr/>
        </p:nvSpPr>
        <p:spPr>
          <a:xfrm>
            <a:off x="3394568" y="4561959"/>
            <a:ext cx="72724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Mise en Place</a:t>
            </a:r>
            <a:r>
              <a:rPr lang="en-US" sz="1100" kern="0" dirty="0">
                <a:solidFill>
                  <a:srgbClr val="C00000"/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de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ZFE</a:t>
            </a:r>
            <a:r>
              <a:rPr lang="en-US" sz="1100" b="1" kern="0" dirty="0">
                <a:solidFill>
                  <a:srgbClr val="F53BB1"/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dans les Grandes Métropoles avec des Objectifs </a:t>
            </a:r>
            <a:r>
              <a:rPr lang="en-US" sz="1100" kern="0" dirty="0">
                <a:solidFill>
                  <a:srgbClr val="C00000"/>
                </a:solidFill>
                <a:cs typeface="Arial"/>
                <a:sym typeface="Arial"/>
              </a:rPr>
              <a:t>d'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interdiction du Diesel</a:t>
            </a:r>
            <a:r>
              <a:rPr lang="en-US" sz="1100" kern="0" dirty="0">
                <a:solidFill>
                  <a:srgbClr val="C00000"/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(ex: Paris en 2024)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449EF905-E9AD-4715-9658-DA384CE24E4F}"/>
              </a:ext>
            </a:extLst>
          </p:cNvPr>
          <p:cNvSpPr txBox="1"/>
          <p:nvPr/>
        </p:nvSpPr>
        <p:spPr>
          <a:xfrm>
            <a:off x="3395955" y="3582361"/>
            <a:ext cx="72710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Plan de Relance [FR] qui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soutient</a:t>
            </a:r>
            <a:r>
              <a:rPr lang="en-US" sz="1100" b="1" kern="0" dirty="0">
                <a:solidFill>
                  <a:srgbClr val="581D74">
                    <a:lumMod val="60000"/>
                    <a:lumOff val="40000"/>
                  </a:srgbClr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l'Automobile avec 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8 milliards €</a:t>
            </a:r>
            <a:r>
              <a:rPr lang="en-US" sz="1100" kern="0" dirty="0">
                <a:solidFill>
                  <a:srgbClr val="C00000"/>
                </a:solidFill>
                <a:cs typeface="Arial"/>
                <a:sym typeface="Arial"/>
              </a:rPr>
              <a:t> 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en vue de devenir une économie décarbonée (Bonus, prime à la conversion, R&amp;D innovation, bornes de recharge...)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0F3F2B9E-34CC-426E-A459-970E497C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71" y="2594285"/>
            <a:ext cx="743557" cy="576063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8FBF9F57-213D-4800-B627-DDC9EB8FBF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840" b="934"/>
          <a:stretch/>
        </p:blipFill>
        <p:spPr>
          <a:xfrm>
            <a:off x="2091625" y="4464406"/>
            <a:ext cx="1008112" cy="656773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3530C670-81AD-45ED-BDCA-99E0B85341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740" t="292" r="18830" b="437"/>
          <a:stretch/>
        </p:blipFill>
        <p:spPr>
          <a:xfrm>
            <a:off x="2285492" y="3531375"/>
            <a:ext cx="749036" cy="622458"/>
          </a:xfrm>
          <a:prstGeom prst="rect">
            <a:avLst/>
          </a:prstGeom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E2F51020-ACEA-4634-B071-B9516D33F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9080" y="5447891"/>
            <a:ext cx="805044" cy="656773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F350360D-9A6E-4FD9-B37B-202B221DEB0E}"/>
              </a:ext>
            </a:extLst>
          </p:cNvPr>
          <p:cNvSpPr txBox="1"/>
          <p:nvPr/>
        </p:nvSpPr>
        <p:spPr>
          <a:xfrm>
            <a:off x="3394567" y="5581733"/>
            <a:ext cx="7272423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Norme Café </a:t>
            </a:r>
            <a:r>
              <a:rPr lang="en-US" sz="1100" kern="0" dirty="0">
                <a:solidFill>
                  <a:srgbClr val="C00000"/>
                </a:solidFill>
                <a:cs typeface="Arial"/>
                <a:sym typeface="Arial"/>
              </a:rPr>
              <a:t>: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amélioration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des émissions des véhicules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thermiques</a:t>
            </a:r>
            <a:r>
              <a:rPr lang="en-US" sz="1100" b="1" kern="0" dirty="0">
                <a:solidFill>
                  <a:srgbClr val="7030A0"/>
                </a:solidFill>
                <a:cs typeface="Arial"/>
                <a:sym typeface="Arial"/>
              </a:rPr>
              <a:t>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et production accrue de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véhicules</a:t>
            </a:r>
            <a:r>
              <a:rPr lang="en-US" sz="1100" b="1" kern="0" dirty="0">
                <a:solidFill>
                  <a:srgbClr val="B34A8C"/>
                </a:solidFill>
                <a:cs typeface="Arial"/>
                <a:sym typeface="Arial"/>
              </a:rPr>
              <a:t> </a:t>
            </a:r>
            <a:r>
              <a:rPr lang="en-US" sz="1100" b="1" kern="0" dirty="0">
                <a:solidFill>
                  <a:srgbClr val="C00000"/>
                </a:solidFill>
                <a:cs typeface="Arial"/>
                <a:sym typeface="Arial"/>
              </a:rPr>
              <a:t>propres</a:t>
            </a:r>
            <a:r>
              <a:rPr lang="en-US" sz="1100" kern="0" dirty="0">
                <a:solidFill>
                  <a:srgbClr val="B34A8C"/>
                </a:solidFill>
                <a:cs typeface="Arial"/>
                <a:sym typeface="Arial"/>
              </a:rPr>
              <a:t>. </a:t>
            </a:r>
            <a:r>
              <a:rPr lang="en-US" sz="1100" kern="0" dirty="0">
                <a:solidFill>
                  <a:srgbClr val="000000"/>
                </a:solidFill>
                <a:cs typeface="Arial"/>
                <a:sym typeface="Arial"/>
              </a:rPr>
              <a:t>Obligation pour les constructeurs d'abaisser le niveau de CO² dans leurs ventes sous peine d'amendes drastiques.</a:t>
            </a:r>
          </a:p>
        </p:txBody>
      </p:sp>
    </p:spTree>
    <p:extLst>
      <p:ext uri="{BB962C8B-B14F-4D97-AF65-F5344CB8AC3E}">
        <p14:creationId xmlns:p14="http://schemas.microsoft.com/office/powerpoint/2010/main" val="3671805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469429" y="596316"/>
            <a:ext cx="10288767" cy="1097185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Quels enjeux?</a:t>
            </a:r>
          </a:p>
          <a:p>
            <a:endParaRPr lang="fr-FR" dirty="0"/>
          </a:p>
          <a:p>
            <a:pPr marL="753750" lvl="1" indent="-285750">
              <a:buFont typeface="Wingdings" panose="05000000000000000000" pitchFamily="2" charset="2"/>
              <a:buChar char="§"/>
            </a:pPr>
            <a:r>
              <a:rPr lang="fr-FR" dirty="0"/>
              <a:t>Tous concernés !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62925" y="19739"/>
            <a:ext cx="10980738" cy="720000"/>
          </a:xfrm>
        </p:spPr>
        <p:txBody>
          <a:bodyPr/>
          <a:lstStyle/>
          <a:p>
            <a:r>
              <a:rPr lang="fr-FR" dirty="0"/>
              <a:t>Constats, </a:t>
            </a:r>
            <a:r>
              <a:rPr lang="fr-FR" dirty="0">
                <a:solidFill>
                  <a:srgbClr val="C00000"/>
                </a:solidFill>
              </a:rPr>
              <a:t>enjeux</a:t>
            </a:r>
            <a:r>
              <a:rPr lang="fr-FR" dirty="0"/>
              <a:t> et objectifs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D97764-D660-46DC-B426-95F655D97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67" y="1611794"/>
            <a:ext cx="824637" cy="7936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8EB485-4961-414B-AF48-503632D36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731" y="1843573"/>
            <a:ext cx="7716327" cy="43249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BB42CBD-CE15-4DFD-BBD6-44CD4D914FF4}"/>
              </a:ext>
            </a:extLst>
          </p:cNvPr>
          <p:cNvSpPr txBox="1"/>
          <p:nvPr/>
        </p:nvSpPr>
        <p:spPr>
          <a:xfrm>
            <a:off x="8332237" y="1183042"/>
            <a:ext cx="264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Focus ZFE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E112502-2E6C-42F9-B475-8977F8D096A8}"/>
              </a:ext>
            </a:extLst>
          </p:cNvPr>
          <p:cNvSpPr/>
          <p:nvPr/>
        </p:nvSpPr>
        <p:spPr>
          <a:xfrm>
            <a:off x="4945213" y="1843573"/>
            <a:ext cx="2118636" cy="206279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FAD3F9-BFEB-4B63-B679-990231068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420" y="2358999"/>
            <a:ext cx="2163422" cy="353815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8933193-78C6-4C69-9391-078C7759446C}"/>
              </a:ext>
            </a:extLst>
          </p:cNvPr>
          <p:cNvSpPr/>
          <p:nvPr/>
        </p:nvSpPr>
        <p:spPr>
          <a:xfrm>
            <a:off x="5541588" y="1870575"/>
            <a:ext cx="925887" cy="815475"/>
          </a:xfrm>
          <a:prstGeom prst="ellipse">
            <a:avLst/>
          </a:prstGeom>
          <a:solidFill>
            <a:srgbClr val="7EC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C7F0563-76CF-49A4-8C8F-05F7E0DE6B53}"/>
              </a:ext>
            </a:extLst>
          </p:cNvPr>
          <p:cNvSpPr/>
          <p:nvPr/>
        </p:nvSpPr>
        <p:spPr>
          <a:xfrm>
            <a:off x="5276851" y="3267076"/>
            <a:ext cx="419100" cy="323850"/>
          </a:xfrm>
          <a:prstGeom prst="ellipse">
            <a:avLst/>
          </a:prstGeom>
          <a:solidFill>
            <a:srgbClr val="CEE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995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500937" y="788072"/>
            <a:ext cx="10288767" cy="1097185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Quels enjeux?</a:t>
            </a:r>
          </a:p>
          <a:p>
            <a:pPr marL="0" indent="0">
              <a:buNone/>
            </a:pPr>
            <a:endParaRPr lang="fr-FR" sz="1600" b="1" dirty="0"/>
          </a:p>
          <a:p>
            <a:pPr marL="753750" lvl="1" indent="-285750">
              <a:buFont typeface="Wingdings" panose="05000000000000000000" pitchFamily="2" charset="2"/>
              <a:buChar char="§"/>
            </a:pPr>
            <a:r>
              <a:rPr lang="fr-FR" dirty="0"/>
              <a:t>Les tendances sur le Green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62925" y="19739"/>
            <a:ext cx="10980738" cy="720000"/>
          </a:xfrm>
        </p:spPr>
        <p:txBody>
          <a:bodyPr/>
          <a:lstStyle/>
          <a:p>
            <a:r>
              <a:rPr lang="fr-FR" dirty="0"/>
              <a:t>Constats, </a:t>
            </a:r>
            <a:r>
              <a:rPr lang="fr-FR" dirty="0">
                <a:solidFill>
                  <a:srgbClr val="C00000"/>
                </a:solidFill>
              </a:rPr>
              <a:t>enjeux</a:t>
            </a:r>
            <a:r>
              <a:rPr lang="fr-FR" dirty="0"/>
              <a:t> et objectifs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D97764-D660-46DC-B426-95F655D97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69" y="1879266"/>
            <a:ext cx="824637" cy="79366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20E644-867D-4BEB-87CF-2E5A25265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645" y="2541750"/>
            <a:ext cx="8192545" cy="37953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9BBC90-2A44-44B1-9FEA-DF93F0FAFBFA}"/>
              </a:ext>
            </a:extLst>
          </p:cNvPr>
          <p:cNvSpPr/>
          <p:nvPr/>
        </p:nvSpPr>
        <p:spPr>
          <a:xfrm>
            <a:off x="1618037" y="1884716"/>
            <a:ext cx="89559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Verdana" panose="020B0604030504040204" pitchFamily="34" charset="0"/>
                <a:sym typeface="Cabin Condensed"/>
              </a:rPr>
              <a:t>Pour exemple : la transition énergétique au sein de BPCE CAR LEASE (marché Pro)</a:t>
            </a:r>
            <a:endParaRPr kumimoji="0" lang="fr-FR" sz="1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C02967-AEEC-41BF-BDA8-ECE4875961F8}"/>
              </a:ext>
            </a:extLst>
          </p:cNvPr>
          <p:cNvSpPr/>
          <p:nvPr/>
        </p:nvSpPr>
        <p:spPr>
          <a:xfrm>
            <a:off x="7429500" y="3609975"/>
            <a:ext cx="1828800" cy="4476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26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6161" y="683925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Quels objectifs ?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chemeClr val="tx1"/>
                </a:solidFill>
              </a:rPr>
              <a:t>Equipez les clients </a:t>
            </a:r>
            <a:r>
              <a:rPr lang="fr-FR" sz="1400" dirty="0"/>
              <a:t>des offres LLD et CBM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kern="0" dirty="0">
                <a:solidFill>
                  <a:schemeClr val="tx1"/>
                </a:solidFill>
                <a:cs typeface="Arial"/>
                <a:sym typeface="Arial"/>
              </a:rPr>
              <a:t>Proposer systématiquement </a:t>
            </a:r>
            <a:r>
              <a:rPr lang="fr-FR" sz="1400" kern="0" dirty="0">
                <a:solidFill>
                  <a:srgbClr val="000000"/>
                </a:solidFill>
                <a:cs typeface="Arial"/>
                <a:sym typeface="Arial"/>
              </a:rPr>
              <a:t>l’assurance auto PRO à nos clients lors des financements (duo gagnant)</a:t>
            </a:r>
            <a:endParaRPr lang="fr-FR" sz="1400" kern="0" dirty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lvl="3" indent="0">
              <a:buNone/>
            </a:pPr>
            <a:endParaRPr lang="fr-FR" dirty="0"/>
          </a:p>
          <a:p>
            <a:pPr lvl="3" indent="0">
              <a:buNone/>
            </a:pPr>
            <a:endParaRPr lang="fr-FR" dirty="0"/>
          </a:p>
          <a:p>
            <a:pPr lvl="3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188325" y="-123431"/>
            <a:ext cx="10980738" cy="720000"/>
          </a:xfrm>
        </p:spPr>
        <p:txBody>
          <a:bodyPr/>
          <a:lstStyle/>
          <a:p>
            <a:r>
              <a:rPr lang="fr-FR" dirty="0"/>
              <a:t>Constats , enjeux, </a:t>
            </a:r>
            <a:r>
              <a:rPr lang="fr-FR" dirty="0">
                <a:solidFill>
                  <a:srgbClr val="C00000"/>
                </a:solidFill>
              </a:rPr>
              <a:t>Objectifs</a:t>
            </a:r>
            <a:r>
              <a:rPr lang="fr-FR" dirty="0"/>
              <a:t> 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BF2989D2-CF8B-44BD-914F-05DE514933BA}"/>
              </a:ext>
            </a:extLst>
          </p:cNvPr>
          <p:cNvSpPr/>
          <p:nvPr/>
        </p:nvSpPr>
        <p:spPr>
          <a:xfrm>
            <a:off x="2307166" y="2806868"/>
            <a:ext cx="46566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AB51744F-A637-4207-980E-A5A4616C543F}"/>
              </a:ext>
            </a:extLst>
          </p:cNvPr>
          <p:cNvSpPr/>
          <p:nvPr/>
        </p:nvSpPr>
        <p:spPr>
          <a:xfrm>
            <a:off x="2307165" y="3331360"/>
            <a:ext cx="46566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63E69A8-72AA-4EB0-91CB-65116D7B6282}"/>
              </a:ext>
            </a:extLst>
          </p:cNvPr>
          <p:cNvSpPr/>
          <p:nvPr/>
        </p:nvSpPr>
        <p:spPr>
          <a:xfrm>
            <a:off x="2307164" y="3806598"/>
            <a:ext cx="46566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9E4CC9-C50D-4A13-815E-44DA0CB82EDC}"/>
              </a:ext>
            </a:extLst>
          </p:cNvPr>
          <p:cNvSpPr/>
          <p:nvPr/>
        </p:nvSpPr>
        <p:spPr>
          <a:xfrm>
            <a:off x="1744130" y="2709472"/>
            <a:ext cx="835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indent="0">
              <a:buNone/>
            </a:pPr>
            <a:r>
              <a:rPr lang="fr-FR" sz="1400" dirty="0"/>
              <a:t>Faire savoir à nos clients que la banque a </a:t>
            </a:r>
            <a:r>
              <a:rPr lang="fr-FR" sz="1400" b="1" dirty="0"/>
              <a:t>une solution de financement automobile</a:t>
            </a:r>
            <a:r>
              <a:rPr lang="fr-FR" sz="1400" dirty="0"/>
              <a:t> pour les accompagner dans leur activité</a:t>
            </a:r>
          </a:p>
          <a:p>
            <a:pPr lvl="3" indent="0">
              <a:buNone/>
            </a:pPr>
            <a:endParaRPr lang="fr-FR" sz="1400" dirty="0"/>
          </a:p>
          <a:p>
            <a:pPr lvl="3" indent="0">
              <a:buNone/>
            </a:pPr>
            <a:r>
              <a:rPr lang="fr-FR" sz="1400" b="1" dirty="0"/>
              <a:t>Cibler les clients </a:t>
            </a:r>
            <a:r>
              <a:rPr lang="fr-FR" sz="1400" dirty="0"/>
              <a:t>au bon moment dans leur projet automobile</a:t>
            </a:r>
          </a:p>
          <a:p>
            <a:pPr lvl="3" indent="0">
              <a:buNone/>
            </a:pPr>
            <a:endParaRPr lang="fr-FR" sz="1400" dirty="0"/>
          </a:p>
          <a:p>
            <a:pPr lvl="3" indent="0">
              <a:buNone/>
            </a:pPr>
            <a:r>
              <a:rPr lang="fr-FR" sz="1400" b="1" dirty="0"/>
              <a:t>Faciliter la détection des</a:t>
            </a:r>
            <a:r>
              <a:rPr lang="fr-FR" sz="1400" b="1" i="1" dirty="0"/>
              <a:t> </a:t>
            </a:r>
            <a:r>
              <a:rPr lang="fr-FR" sz="1400" b="1" dirty="0"/>
              <a:t>besoins </a:t>
            </a:r>
            <a:r>
              <a:rPr lang="fr-FR" sz="1400" dirty="0"/>
              <a:t>automobiles et la </a:t>
            </a:r>
            <a:r>
              <a:rPr lang="fr-FR" sz="1400" b="1" dirty="0"/>
              <a:t>détection des leads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3BE7DE1-14FA-4FB4-A3ED-65EC8CFDE07B}"/>
              </a:ext>
            </a:extLst>
          </p:cNvPr>
          <p:cNvSpPr txBox="1"/>
          <p:nvPr/>
        </p:nvSpPr>
        <p:spPr>
          <a:xfrm>
            <a:off x="5062963" y="4882225"/>
            <a:ext cx="1718933" cy="4001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Arial"/>
              </a:rPr>
              <a:t>La solution 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6B9A6FE-5C05-4322-8F1D-5EFC04CD3437}"/>
              </a:ext>
            </a:extLst>
          </p:cNvPr>
          <p:cNvSpPr/>
          <p:nvPr/>
        </p:nvSpPr>
        <p:spPr>
          <a:xfrm>
            <a:off x="2772831" y="5362060"/>
            <a:ext cx="6413264" cy="1016471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Action « Fichier des immat’ » : récupérer le fichier des immatriculations avec les informations clés de vos clients pour répondre à ces objectifs !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C098CC08-91E8-4987-96B1-ED6BCBAAFF7B}"/>
              </a:ext>
            </a:extLst>
          </p:cNvPr>
          <p:cNvSpPr/>
          <p:nvPr/>
        </p:nvSpPr>
        <p:spPr>
          <a:xfrm>
            <a:off x="5062962" y="4208733"/>
            <a:ext cx="1718933" cy="5592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853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550912" y="716147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600" b="1" dirty="0"/>
              <a:t>Une action récurrente clé en main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899525" y="-111973"/>
            <a:ext cx="10980738" cy="720000"/>
          </a:xfrm>
        </p:spPr>
        <p:txBody>
          <a:bodyPr/>
          <a:lstStyle/>
          <a:p>
            <a:r>
              <a:rPr lang="fr-FR" dirty="0"/>
              <a:t>Une action clé en main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37B6BB-AAE4-45A9-89F1-E6EE6527D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851" y="3429000"/>
            <a:ext cx="6091997" cy="21868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5CB668-059F-4A9B-93EC-4442E00E1587}"/>
              </a:ext>
            </a:extLst>
          </p:cNvPr>
          <p:cNvSpPr/>
          <p:nvPr/>
        </p:nvSpPr>
        <p:spPr>
          <a:xfrm>
            <a:off x="904214" y="1519419"/>
            <a:ext cx="1038357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Lancement de l’action le 20 janvier 2022 : sur le stock 1300 clients (concerne près de 2000 véhicules)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Le fichier sera actualisé tous les 20 du mois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lvl="1"/>
            <a:r>
              <a:rPr lang="fr-FR" sz="1400" dirty="0">
                <a:sym typeface="Wingdings" panose="05000000000000000000" pitchFamily="2" charset="2"/>
              </a:rPr>
              <a:t> </a:t>
            </a:r>
            <a:r>
              <a:rPr lang="fr-FR" sz="1400" dirty="0"/>
              <a:t>La base clients sera enrichie des nouvelles immatriculations qui seront utilisées lorsque les clients rentreront dans le parcours relationnel</a:t>
            </a:r>
          </a:p>
          <a:p>
            <a:endParaRPr lang="fr-FR" dirty="0"/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194190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16147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800" b="1" dirty="0"/>
              <a:t>Trois cibles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0465859" y="-110669"/>
            <a:ext cx="10980738" cy="720000"/>
          </a:xfrm>
        </p:spPr>
        <p:txBody>
          <a:bodyPr/>
          <a:lstStyle/>
          <a:p>
            <a:r>
              <a:rPr lang="fr-FR" dirty="0"/>
              <a:t>Le ciblage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5CB668-059F-4A9B-93EC-4442E00E1587}"/>
              </a:ext>
            </a:extLst>
          </p:cNvPr>
          <p:cNvSpPr/>
          <p:nvPr/>
        </p:nvSpPr>
        <p:spPr>
          <a:xfrm>
            <a:off x="8408260" y="2770801"/>
            <a:ext cx="2948119" cy="187743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Ciblage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Clients professionnels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Hors SCI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Actifs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Notés entre 1 et 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/>
              <a:t>CA&gt; 0</a:t>
            </a:r>
            <a:endParaRPr lang="fr-FR" dirty="0"/>
          </a:p>
          <a:p>
            <a:endParaRPr lang="fr-FR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5CE3A1-8CA9-4828-861F-3C502C5AC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9" t="520" r="6043" b="3082"/>
          <a:stretch/>
        </p:blipFill>
        <p:spPr>
          <a:xfrm>
            <a:off x="2309680" y="748159"/>
            <a:ext cx="4944535" cy="548737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842FFF-CBF7-4B98-9868-94C65956C9AF}"/>
              </a:ext>
            </a:extLst>
          </p:cNvPr>
          <p:cNvSpPr txBox="1"/>
          <p:nvPr/>
        </p:nvSpPr>
        <p:spPr>
          <a:xfrm>
            <a:off x="8408260" y="4873338"/>
            <a:ext cx="2948119" cy="73866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Ces cibles seront présentes dans les portefeuilles Pros DA, CA et CA Experts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45A4CE-27FE-4225-AD1C-E8E702504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025" y="5034193"/>
            <a:ext cx="521560" cy="64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51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680676"/>
            <a:ext cx="10980738" cy="4860000"/>
          </a:xfrm>
        </p:spPr>
        <p:txBody>
          <a:bodyPr/>
          <a:lstStyle/>
          <a:p>
            <a:pPr marL="0" indent="0">
              <a:buNone/>
            </a:pPr>
            <a:r>
              <a:rPr lang="fr-FR" sz="1800" b="1" dirty="0"/>
              <a:t>Le parcours en détail</a:t>
            </a:r>
            <a:endParaRPr lang="fr-FR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7567046" y="-110705"/>
            <a:ext cx="10980738" cy="720000"/>
          </a:xfrm>
        </p:spPr>
        <p:txBody>
          <a:bodyPr/>
          <a:lstStyle/>
          <a:p>
            <a:r>
              <a:rPr lang="fr-FR" dirty="0"/>
              <a:t>Le parcours marketing relationnel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4AEEDC-8E52-44E9-8D06-8D381AC84977}"/>
              </a:ext>
            </a:extLst>
          </p:cNvPr>
          <p:cNvSpPr txBox="1"/>
          <p:nvPr/>
        </p:nvSpPr>
        <p:spPr>
          <a:xfrm>
            <a:off x="2077842" y="2626874"/>
            <a:ext cx="1006507" cy="3693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Envoi de l’email au client ciblé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5B8C79-949E-4D8B-88E8-CCE4D4661F2F}"/>
              </a:ext>
            </a:extLst>
          </p:cNvPr>
          <p:cNvSpPr txBox="1"/>
          <p:nvPr/>
        </p:nvSpPr>
        <p:spPr>
          <a:xfrm>
            <a:off x="3712167" y="3281641"/>
            <a:ext cx="161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Plan de contact dans le PDO du CC PROS</a:t>
            </a:r>
          </a:p>
          <a:p>
            <a:pPr algn="ctr"/>
            <a:r>
              <a:rPr lang="fr-FR" sz="500" i="1" dirty="0">
                <a:latin typeface="+mj-lt"/>
              </a:rPr>
              <a:t>OC à laisser active 2/3 semaines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4A5779-3CEF-41AA-826E-7FB298AB9A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29869" y="2220918"/>
            <a:ext cx="465158" cy="4651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1F1115A-22ED-4255-A8E4-C9628BE93B89}"/>
              </a:ext>
            </a:extLst>
          </p:cNvPr>
          <p:cNvSpPr txBox="1"/>
          <p:nvPr/>
        </p:nvSpPr>
        <p:spPr>
          <a:xfrm>
            <a:off x="856295" y="2626874"/>
            <a:ext cx="1459468" cy="3693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La banque </a:t>
            </a:r>
          </a:p>
          <a:p>
            <a:pPr algn="ctr"/>
            <a:r>
              <a:rPr lang="fr-FR" sz="900" dirty="0">
                <a:latin typeface="+mj-lt"/>
              </a:rPr>
              <a:t>déclenche l’action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E90D7E4-58A5-4AA4-B00B-770CA7EB55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1362" y="2215992"/>
            <a:ext cx="465158" cy="465158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573BADE-97DB-45A2-80E4-CF98303795FB}"/>
              </a:ext>
            </a:extLst>
          </p:cNvPr>
          <p:cNvCxnSpPr>
            <a:cxnSpLocks/>
          </p:cNvCxnSpPr>
          <p:nvPr/>
        </p:nvCxnSpPr>
        <p:spPr>
          <a:xfrm flipV="1">
            <a:off x="3219350" y="2010025"/>
            <a:ext cx="619198" cy="383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F61D4D2-64FB-4C97-B011-01E95C67D32E}"/>
              </a:ext>
            </a:extLst>
          </p:cNvPr>
          <p:cNvSpPr txBox="1"/>
          <p:nvPr/>
        </p:nvSpPr>
        <p:spPr>
          <a:xfrm rot="19621523">
            <a:off x="2984479" y="2021525"/>
            <a:ext cx="947695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Si email pas ouvert</a:t>
            </a:r>
          </a:p>
        </p:txBody>
      </p:sp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72922560-FF2C-4859-B3F7-66FC075FB634}"/>
              </a:ext>
            </a:extLst>
          </p:cNvPr>
          <p:cNvSpPr/>
          <p:nvPr/>
        </p:nvSpPr>
        <p:spPr>
          <a:xfrm>
            <a:off x="3007007" y="2268960"/>
            <a:ext cx="140682" cy="192058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26E6568-E9D9-4D5A-BCB8-52D5D0F35F09}"/>
              </a:ext>
            </a:extLst>
          </p:cNvPr>
          <p:cNvCxnSpPr>
            <a:cxnSpLocks/>
          </p:cNvCxnSpPr>
          <p:nvPr/>
        </p:nvCxnSpPr>
        <p:spPr>
          <a:xfrm>
            <a:off x="5230306" y="1885738"/>
            <a:ext cx="998682" cy="6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E793412-CB7E-43C8-ADC5-A145C49A7E09}"/>
              </a:ext>
            </a:extLst>
          </p:cNvPr>
          <p:cNvSpPr txBox="1"/>
          <p:nvPr/>
        </p:nvSpPr>
        <p:spPr>
          <a:xfrm>
            <a:off x="5119217" y="1678224"/>
            <a:ext cx="1170513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>
                <a:solidFill>
                  <a:schemeClr val="bg1">
                    <a:lumMod val="65000"/>
                  </a:schemeClr>
                </a:solidFill>
              </a:rPr>
              <a:t>Si email pas ouvert à j+7</a:t>
            </a:r>
          </a:p>
        </p:txBody>
      </p:sp>
      <p:sp>
        <p:nvSpPr>
          <p:cNvPr id="18" name="Signe de multiplication 17">
            <a:extLst>
              <a:ext uri="{FF2B5EF4-FFF2-40B4-BE49-F238E27FC236}">
                <a16:creationId xmlns:a16="http://schemas.microsoft.com/office/drawing/2014/main" id="{C2A5222C-694A-4145-A8DB-2F55602DF70B}"/>
              </a:ext>
            </a:extLst>
          </p:cNvPr>
          <p:cNvSpPr/>
          <p:nvPr/>
        </p:nvSpPr>
        <p:spPr>
          <a:xfrm>
            <a:off x="5056891" y="1699984"/>
            <a:ext cx="140682" cy="192058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68C683D-6A8C-4C0B-9278-902322AF1A55}"/>
              </a:ext>
            </a:extLst>
          </p:cNvPr>
          <p:cNvSpPr txBox="1"/>
          <p:nvPr/>
        </p:nvSpPr>
        <p:spPr>
          <a:xfrm>
            <a:off x="3726299" y="1778956"/>
            <a:ext cx="1459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Relance email </a:t>
            </a:r>
          </a:p>
          <a:p>
            <a:pPr algn="ctr"/>
            <a:r>
              <a:rPr lang="fr-FR" sz="900" dirty="0">
                <a:latin typeface="+mj-lt"/>
              </a:rPr>
              <a:t>à J+15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23A9C76-34D9-4476-B614-D4A746C4A8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23454" y="1412364"/>
            <a:ext cx="465158" cy="46515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A45BE43-9606-4AD4-8ACE-99B7B425FD3F}"/>
              </a:ext>
            </a:extLst>
          </p:cNvPr>
          <p:cNvCxnSpPr>
            <a:cxnSpLocks/>
          </p:cNvCxnSpPr>
          <p:nvPr/>
        </p:nvCxnSpPr>
        <p:spPr>
          <a:xfrm>
            <a:off x="3154462" y="2872956"/>
            <a:ext cx="634456" cy="407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E4E3089-4CC3-4E9E-ACD7-5A8728A99EF4}"/>
              </a:ext>
            </a:extLst>
          </p:cNvPr>
          <p:cNvSpPr txBox="1"/>
          <p:nvPr/>
        </p:nvSpPr>
        <p:spPr>
          <a:xfrm rot="2083772">
            <a:off x="3003955" y="2864805"/>
            <a:ext cx="950901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Si email ouvert J+1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3C6D4BA-68A1-4652-864A-135BC409D5F7}"/>
              </a:ext>
            </a:extLst>
          </p:cNvPr>
          <p:cNvSpPr/>
          <p:nvPr/>
        </p:nvSpPr>
        <p:spPr>
          <a:xfrm>
            <a:off x="3047054" y="2672838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4757B93-0780-4D21-8D0B-489102FD034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73374" y="2846581"/>
            <a:ext cx="415352" cy="415352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8E5988F-1622-4BE3-AC7B-F734C1A4BF1C}"/>
              </a:ext>
            </a:extLst>
          </p:cNvPr>
          <p:cNvCxnSpPr>
            <a:cxnSpLocks/>
          </p:cNvCxnSpPr>
          <p:nvPr/>
        </p:nvCxnSpPr>
        <p:spPr>
          <a:xfrm>
            <a:off x="4399062" y="2257065"/>
            <a:ext cx="0" cy="554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F2C2D64-5F10-49B2-8D6B-7727BD896B31}"/>
              </a:ext>
            </a:extLst>
          </p:cNvPr>
          <p:cNvSpPr txBox="1"/>
          <p:nvPr/>
        </p:nvSpPr>
        <p:spPr>
          <a:xfrm rot="5400000">
            <a:off x="4116809" y="2441319"/>
            <a:ext cx="777777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Si email ouvert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3B62481-A237-4D8F-9ABF-30D96D5AA0F9}"/>
              </a:ext>
            </a:extLst>
          </p:cNvPr>
          <p:cNvSpPr/>
          <p:nvPr/>
        </p:nvSpPr>
        <p:spPr>
          <a:xfrm rot="3266877">
            <a:off x="4459283" y="2111797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E467DE2-FD11-45D0-8C41-7B39CD5812E3}"/>
              </a:ext>
            </a:extLst>
          </p:cNvPr>
          <p:cNvSpPr txBox="1"/>
          <p:nvPr/>
        </p:nvSpPr>
        <p:spPr>
          <a:xfrm>
            <a:off x="5495827" y="5034603"/>
            <a:ext cx="976549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bg1">
                    <a:lumMod val="65000"/>
                  </a:schemeClr>
                </a:solidFill>
              </a:rPr>
              <a:t>Client non intéressé</a:t>
            </a:r>
          </a:p>
        </p:txBody>
      </p:sp>
      <p:sp>
        <p:nvSpPr>
          <p:cNvPr id="29" name="Signe de multiplication 28">
            <a:extLst>
              <a:ext uri="{FF2B5EF4-FFF2-40B4-BE49-F238E27FC236}">
                <a16:creationId xmlns:a16="http://schemas.microsoft.com/office/drawing/2014/main" id="{76DD2DD4-C013-41B7-9BDC-EF14CF77401F}"/>
              </a:ext>
            </a:extLst>
          </p:cNvPr>
          <p:cNvSpPr/>
          <p:nvPr/>
        </p:nvSpPr>
        <p:spPr>
          <a:xfrm>
            <a:off x="5435735" y="5066384"/>
            <a:ext cx="140682" cy="192058"/>
          </a:xfrm>
          <a:prstGeom prst="mathMultipl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E4EB4C4-23D7-4694-8DA9-242A325399D4}"/>
              </a:ext>
            </a:extLst>
          </p:cNvPr>
          <p:cNvSpPr txBox="1"/>
          <p:nvPr/>
        </p:nvSpPr>
        <p:spPr>
          <a:xfrm>
            <a:off x="6497098" y="5066384"/>
            <a:ext cx="1459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Le client sort de la campagne DATANEO 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B8AF253-4479-46DE-8E12-F951E865F9B7}"/>
              </a:ext>
            </a:extLst>
          </p:cNvPr>
          <p:cNvCxnSpPr>
            <a:cxnSpLocks/>
          </p:cNvCxnSpPr>
          <p:nvPr/>
        </p:nvCxnSpPr>
        <p:spPr>
          <a:xfrm>
            <a:off x="5555788" y="5251219"/>
            <a:ext cx="845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0AE71AC-1878-46E0-8ACF-5199690DE0FF}"/>
              </a:ext>
            </a:extLst>
          </p:cNvPr>
          <p:cNvCxnSpPr>
            <a:cxnSpLocks/>
          </p:cNvCxnSpPr>
          <p:nvPr/>
        </p:nvCxnSpPr>
        <p:spPr>
          <a:xfrm>
            <a:off x="5565246" y="3254312"/>
            <a:ext cx="845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F6D7727-B2C2-4987-BFFF-98F96E6D467E}"/>
              </a:ext>
            </a:extLst>
          </p:cNvPr>
          <p:cNvSpPr txBox="1"/>
          <p:nvPr/>
        </p:nvSpPr>
        <p:spPr>
          <a:xfrm>
            <a:off x="6325314" y="2986945"/>
            <a:ext cx="17678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latin typeface="+mj-lt"/>
              </a:rPr>
              <a:t>LLD</a:t>
            </a:r>
          </a:p>
          <a:p>
            <a:pPr algn="ctr"/>
            <a:r>
              <a:rPr lang="fr-FR" sz="900" dirty="0">
                <a:latin typeface="+mj-lt"/>
              </a:rPr>
              <a:t>Le CC PROS complète </a:t>
            </a:r>
          </a:p>
          <a:p>
            <a:pPr algn="ctr"/>
            <a:r>
              <a:rPr lang="fr-FR" sz="900" dirty="0">
                <a:latin typeface="+mj-lt"/>
              </a:rPr>
              <a:t>un lead sur mon expert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2C4BB094-A1B7-468E-AEC6-9CA3BF39431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15908" y="2576416"/>
            <a:ext cx="421848" cy="42184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49C4329-4174-4E0A-82C0-68ECFD70ECF1}"/>
              </a:ext>
            </a:extLst>
          </p:cNvPr>
          <p:cNvSpPr txBox="1"/>
          <p:nvPr/>
        </p:nvSpPr>
        <p:spPr>
          <a:xfrm>
            <a:off x="8867945" y="3025006"/>
            <a:ext cx="11646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Le client est pris en main par les équipes de la VAD 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001C3DF-F92A-4E15-90E2-9883218AABB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65386" y="2485399"/>
            <a:ext cx="464370" cy="464370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F8415107-5002-4C01-8161-71A9B9F4CB2B}"/>
              </a:ext>
            </a:extLst>
          </p:cNvPr>
          <p:cNvSpPr txBox="1"/>
          <p:nvPr/>
        </p:nvSpPr>
        <p:spPr>
          <a:xfrm>
            <a:off x="5579132" y="2974065"/>
            <a:ext cx="7955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Client contacté et intéressé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B8CE9293-01D9-48D1-9D06-5DF8E8135165}"/>
              </a:ext>
            </a:extLst>
          </p:cNvPr>
          <p:cNvSpPr/>
          <p:nvPr/>
        </p:nvSpPr>
        <p:spPr>
          <a:xfrm>
            <a:off x="5535316" y="3112466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D43D30D-41B3-41C2-B316-C5CF800AC5A4}"/>
              </a:ext>
            </a:extLst>
          </p:cNvPr>
          <p:cNvCxnSpPr>
            <a:cxnSpLocks/>
          </p:cNvCxnSpPr>
          <p:nvPr/>
        </p:nvCxnSpPr>
        <p:spPr>
          <a:xfrm>
            <a:off x="8022024" y="3240478"/>
            <a:ext cx="845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08DA0932-2CF9-4494-A723-397A3F90F896}"/>
              </a:ext>
            </a:extLst>
          </p:cNvPr>
          <p:cNvSpPr txBox="1"/>
          <p:nvPr/>
        </p:nvSpPr>
        <p:spPr>
          <a:xfrm>
            <a:off x="8041147" y="3054257"/>
            <a:ext cx="795514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Client transféré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73581E5-35C0-4C5C-B618-AC8981AE024D}"/>
              </a:ext>
            </a:extLst>
          </p:cNvPr>
          <p:cNvSpPr/>
          <p:nvPr/>
        </p:nvSpPr>
        <p:spPr>
          <a:xfrm>
            <a:off x="8013743" y="3110676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231B15BA-5645-48AA-BFBE-DDFE31247876}"/>
              </a:ext>
            </a:extLst>
          </p:cNvPr>
          <p:cNvCxnSpPr>
            <a:cxnSpLocks/>
          </p:cNvCxnSpPr>
          <p:nvPr/>
        </p:nvCxnSpPr>
        <p:spPr>
          <a:xfrm>
            <a:off x="1945971" y="2465869"/>
            <a:ext cx="3361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6A5D95A-C2E2-4324-8FDC-1FE4A26D1C93}"/>
              </a:ext>
            </a:extLst>
          </p:cNvPr>
          <p:cNvCxnSpPr>
            <a:cxnSpLocks/>
          </p:cNvCxnSpPr>
          <p:nvPr/>
        </p:nvCxnSpPr>
        <p:spPr>
          <a:xfrm>
            <a:off x="5525231" y="4630389"/>
            <a:ext cx="845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79759E6-4ACC-4A03-B6F3-5A79193780DB}"/>
              </a:ext>
            </a:extLst>
          </p:cNvPr>
          <p:cNvSpPr txBox="1"/>
          <p:nvPr/>
        </p:nvSpPr>
        <p:spPr>
          <a:xfrm>
            <a:off x="5555788" y="3694781"/>
            <a:ext cx="7955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Client contacté et intéressé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59490F9-8D06-4A45-83A9-FF251F60D4E1}"/>
              </a:ext>
            </a:extLst>
          </p:cNvPr>
          <p:cNvSpPr/>
          <p:nvPr/>
        </p:nvSpPr>
        <p:spPr>
          <a:xfrm>
            <a:off x="5525231" y="3832612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406290B-5EDD-48BB-A18A-98A84B6860DA}"/>
              </a:ext>
            </a:extLst>
          </p:cNvPr>
          <p:cNvSpPr txBox="1"/>
          <p:nvPr/>
        </p:nvSpPr>
        <p:spPr>
          <a:xfrm>
            <a:off x="6325314" y="3625557"/>
            <a:ext cx="17678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latin typeface="+mj-lt"/>
              </a:rPr>
              <a:t>CBM</a:t>
            </a:r>
          </a:p>
          <a:p>
            <a:pPr algn="ctr"/>
            <a:r>
              <a:rPr lang="fr-FR" sz="900" dirty="0">
                <a:latin typeface="+mj-lt"/>
              </a:rPr>
              <a:t>Le CC Pros instruit le</a:t>
            </a:r>
          </a:p>
          <a:p>
            <a:pPr algn="ctr"/>
            <a:r>
              <a:rPr lang="fr-FR" sz="900" dirty="0">
                <a:latin typeface="+mj-lt"/>
              </a:rPr>
              <a:t> dossier dans Front Lease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15BF51B-5730-4F04-9B88-BE5FF7EB1CDE}"/>
              </a:ext>
            </a:extLst>
          </p:cNvPr>
          <p:cNvSpPr txBox="1"/>
          <p:nvPr/>
        </p:nvSpPr>
        <p:spPr>
          <a:xfrm>
            <a:off x="6218317" y="1825359"/>
            <a:ext cx="2751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Plan de contact dans le PDO du CC PROS pour CBM et LLD + crédit à échéance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9DB05C42-DF64-485F-BC62-6F55E0FE70E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38695" y="1368412"/>
            <a:ext cx="415352" cy="415352"/>
          </a:xfrm>
          <a:prstGeom prst="rect">
            <a:avLst/>
          </a:prstGeom>
        </p:spPr>
      </p:pic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DB93553B-237D-45EC-9A64-360F2DC92DC0}"/>
              </a:ext>
            </a:extLst>
          </p:cNvPr>
          <p:cNvCxnSpPr>
            <a:cxnSpLocks/>
          </p:cNvCxnSpPr>
          <p:nvPr/>
        </p:nvCxnSpPr>
        <p:spPr>
          <a:xfrm>
            <a:off x="4381179" y="3976107"/>
            <a:ext cx="0" cy="910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09387B88-51AB-4FDA-A349-008D88DC19FE}"/>
              </a:ext>
            </a:extLst>
          </p:cNvPr>
          <p:cNvSpPr txBox="1"/>
          <p:nvPr/>
        </p:nvSpPr>
        <p:spPr>
          <a:xfrm rot="5400000">
            <a:off x="3885175" y="4399120"/>
            <a:ext cx="1241045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/>
              <a:t>Si client non contacté M+2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526F773B-4AA7-4181-AFED-F839271D5724}"/>
              </a:ext>
            </a:extLst>
          </p:cNvPr>
          <p:cNvSpPr/>
          <p:nvPr/>
        </p:nvSpPr>
        <p:spPr>
          <a:xfrm rot="3266877">
            <a:off x="4437733" y="3838685"/>
            <a:ext cx="89210" cy="8961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6E27C59-335C-49A3-B2E9-108DE865C5A4}"/>
              </a:ext>
            </a:extLst>
          </p:cNvPr>
          <p:cNvSpPr txBox="1"/>
          <p:nvPr/>
        </p:nvSpPr>
        <p:spPr>
          <a:xfrm>
            <a:off x="3712168" y="5017835"/>
            <a:ext cx="147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+mj-lt"/>
              </a:rPr>
              <a:t>Les clients non contactés dans le cadre du Plan de contact</a:t>
            </a:r>
            <a:r>
              <a:rPr lang="fr-FR" sz="900" i="1" dirty="0">
                <a:latin typeface="+mj-lt"/>
              </a:rPr>
              <a:t> </a:t>
            </a:r>
            <a:r>
              <a:rPr lang="fr-FR" sz="900" b="1" i="1" dirty="0">
                <a:latin typeface="+mj-lt"/>
              </a:rPr>
              <a:t>recommence le parcours 1 fois</a:t>
            </a:r>
            <a:endParaRPr lang="fr-FR" sz="500" b="1" i="1" dirty="0">
              <a:latin typeface="+mj-lt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2EADDBE-5268-484E-888F-DC8D54645338}"/>
              </a:ext>
            </a:extLst>
          </p:cNvPr>
          <p:cNvSpPr txBox="1"/>
          <p:nvPr/>
        </p:nvSpPr>
        <p:spPr>
          <a:xfrm>
            <a:off x="6325315" y="4332993"/>
            <a:ext cx="17678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latin typeface="+mj-lt"/>
              </a:rPr>
              <a:t>Prêt</a:t>
            </a:r>
          </a:p>
          <a:p>
            <a:pPr algn="ctr"/>
            <a:r>
              <a:rPr lang="fr-FR" sz="900" dirty="0">
                <a:latin typeface="+mj-lt"/>
              </a:rPr>
              <a:t>Le CC Pros instruit le </a:t>
            </a:r>
          </a:p>
          <a:p>
            <a:pPr algn="ctr"/>
            <a:r>
              <a:rPr lang="fr-FR" sz="900" dirty="0">
                <a:latin typeface="+mj-lt"/>
              </a:rPr>
              <a:t>dossier DEFI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77614A7-03FC-4FBA-AB97-0E815881AF1E}"/>
              </a:ext>
            </a:extLst>
          </p:cNvPr>
          <p:cNvSpPr txBox="1"/>
          <p:nvPr/>
        </p:nvSpPr>
        <p:spPr>
          <a:xfrm>
            <a:off x="5575264" y="4312453"/>
            <a:ext cx="7955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700" dirty="0"/>
              <a:t>Client contacté et intéressé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73C6257A-79E3-4461-8535-D3EFBD798B05}"/>
              </a:ext>
            </a:extLst>
          </p:cNvPr>
          <p:cNvCxnSpPr>
            <a:cxnSpLocks/>
          </p:cNvCxnSpPr>
          <p:nvPr/>
        </p:nvCxnSpPr>
        <p:spPr>
          <a:xfrm>
            <a:off x="5535980" y="3964636"/>
            <a:ext cx="8458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lipse 55">
            <a:extLst>
              <a:ext uri="{FF2B5EF4-FFF2-40B4-BE49-F238E27FC236}">
                <a16:creationId xmlns:a16="http://schemas.microsoft.com/office/drawing/2014/main" id="{33468DFD-8348-4000-9468-7434E1720B8E}"/>
              </a:ext>
            </a:extLst>
          </p:cNvPr>
          <p:cNvSpPr/>
          <p:nvPr/>
        </p:nvSpPr>
        <p:spPr>
          <a:xfrm>
            <a:off x="5514091" y="4484468"/>
            <a:ext cx="89210" cy="896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C572841-905A-4CAC-8122-EA872D1602D6}"/>
              </a:ext>
            </a:extLst>
          </p:cNvPr>
          <p:cNvSpPr txBox="1"/>
          <p:nvPr/>
        </p:nvSpPr>
        <p:spPr>
          <a:xfrm>
            <a:off x="5942025" y="5435737"/>
            <a:ext cx="28946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fr-FR" sz="600" dirty="0"/>
              <a:t>Les clients possédant plusieurs véhicules et ne répondant pas favorablement à la première  démarche commerciale du CC Pros seront à nouveau sollicités si un autre de leurs véhicules remplis les critères de ciblage de l’action.</a:t>
            </a:r>
            <a:endParaRPr lang="fr-FR" sz="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3148A8E-33D3-4DB7-95AA-DF40F386667F}"/>
              </a:ext>
            </a:extLst>
          </p:cNvPr>
          <p:cNvSpPr/>
          <p:nvPr/>
        </p:nvSpPr>
        <p:spPr>
          <a:xfrm>
            <a:off x="1092363" y="3368617"/>
            <a:ext cx="1627768" cy="23715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fr-FR" sz="800" dirty="0">
                <a:solidFill>
                  <a:schemeClr val="tx1"/>
                </a:solidFill>
              </a:rPr>
              <a:t>Envoi de l’email à tous les clients rentrant dans le parcours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fr-FR" sz="800" dirty="0">
                <a:solidFill>
                  <a:schemeClr val="tx1"/>
                </a:solidFill>
              </a:rPr>
              <a:t>Top priorité des OC: uniquement pour les contrats LLD entre 30 et 48 mois, CBM entre 42 et 60 mois, Autres financements cible totale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endParaRPr lang="fr-FR" sz="800" dirty="0">
              <a:solidFill>
                <a:schemeClr val="tx1"/>
              </a:solidFill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fr-FR" sz="800" dirty="0">
                <a:solidFill>
                  <a:schemeClr val="tx1"/>
                </a:solidFill>
              </a:rPr>
              <a:t>Les OC préciseront si le client est équipé en LLD/CBM ou autre à la concurrence 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4332450A-EFB2-4FD2-BD6E-F4A97790E23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1747" y="3261933"/>
            <a:ext cx="707886" cy="707886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BEB76E-04B2-4306-84B5-41CD59D081B5}"/>
              </a:ext>
            </a:extLst>
          </p:cNvPr>
          <p:cNvSpPr txBox="1"/>
          <p:nvPr/>
        </p:nvSpPr>
        <p:spPr>
          <a:xfrm>
            <a:off x="1615478" y="3493427"/>
            <a:ext cx="1188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À noter </a:t>
            </a:r>
          </a:p>
        </p:txBody>
      </p:sp>
    </p:spTree>
    <p:extLst>
      <p:ext uri="{BB962C8B-B14F-4D97-AF65-F5344CB8AC3E}">
        <p14:creationId xmlns:p14="http://schemas.microsoft.com/office/powerpoint/2010/main" val="3130272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/>
              <a:t>Quel pilotage, quelle animation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3598552" y="-119215"/>
            <a:ext cx="10980738" cy="720000"/>
          </a:xfrm>
        </p:spPr>
        <p:txBody>
          <a:bodyPr/>
          <a:lstStyle/>
          <a:p>
            <a:r>
              <a:rPr lang="fr-FR" dirty="0"/>
              <a:t>Le pilotage et l’animation “au quotidien”: facteurs clés de succès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5229B4-6C5B-4568-9983-D80C2B4F4B81}"/>
              </a:ext>
            </a:extLst>
          </p:cNvPr>
          <p:cNvSpPr/>
          <p:nvPr/>
        </p:nvSpPr>
        <p:spPr>
          <a:xfrm>
            <a:off x="3048000" y="12758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LE PILOTAGE ET L’ANIMATION “AU QUOTIDIEN”: FACTEURS CLÉS DE SUCCÈS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7436AB6-CD5E-4F83-BC83-26508A238E86}"/>
              </a:ext>
            </a:extLst>
          </p:cNvPr>
          <p:cNvSpPr/>
          <p:nvPr/>
        </p:nvSpPr>
        <p:spPr>
          <a:xfrm>
            <a:off x="1054145" y="2149076"/>
            <a:ext cx="857831" cy="86177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B90B49-9E0F-4121-AA58-581E0C1538B8}"/>
              </a:ext>
            </a:extLst>
          </p:cNvPr>
          <p:cNvSpPr/>
          <p:nvPr/>
        </p:nvSpPr>
        <p:spPr>
          <a:xfrm>
            <a:off x="1203217" y="2187532"/>
            <a:ext cx="2119263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3"/>
                </a:solidFill>
              </a:rPr>
              <a:t> Outils et accompagnement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56FB0A-8E94-4583-985B-9FE7AA98A2B4}"/>
              </a:ext>
            </a:extLst>
          </p:cNvPr>
          <p:cNvSpPr txBox="1"/>
          <p:nvPr/>
        </p:nvSpPr>
        <p:spPr>
          <a:xfrm>
            <a:off x="4022105" y="2401770"/>
            <a:ext cx="6772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000"/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Des formations disponibles pour être à l’aise  avec la LLD et CBM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Une boite à outils à disposition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Des promoteurs à vos côtés en région pour vous accompagner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04353B-AB29-4623-9E6A-404D22805BC2}"/>
              </a:ext>
            </a:extLst>
          </p:cNvPr>
          <p:cNvSpPr/>
          <p:nvPr/>
        </p:nvSpPr>
        <p:spPr>
          <a:xfrm>
            <a:off x="3940425" y="5236985"/>
            <a:ext cx="59939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/>
              <a:t>S’assurer </a:t>
            </a:r>
            <a:r>
              <a:rPr lang="fr-FR" sz="1200" dirty="0"/>
              <a:t>que le PDO est bien traité et que le </a:t>
            </a:r>
            <a:r>
              <a:rPr lang="fr-FR" sz="1200" b="1" dirty="0"/>
              <a:t>CRE ne valide que l’action traitée</a:t>
            </a:r>
            <a:endParaRPr lang="fr-FR" sz="12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1627019-78C3-4118-9BC8-B7D3926AA6BD}"/>
              </a:ext>
            </a:extLst>
          </p:cNvPr>
          <p:cNvSpPr/>
          <p:nvPr/>
        </p:nvSpPr>
        <p:spPr>
          <a:xfrm>
            <a:off x="1006332" y="5036934"/>
            <a:ext cx="857831" cy="8617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282B1-D39D-41C7-8195-38697C915B8E}"/>
              </a:ext>
            </a:extLst>
          </p:cNvPr>
          <p:cNvSpPr/>
          <p:nvPr/>
        </p:nvSpPr>
        <p:spPr>
          <a:xfrm>
            <a:off x="1225410" y="5240950"/>
            <a:ext cx="2050415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5"/>
                </a:solidFill>
              </a:rPr>
              <a:t>Suivi du PDO et maîtrise de son traitement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E47B4AB-9C74-424E-8F27-B6C86BEBBB7B}"/>
              </a:ext>
            </a:extLst>
          </p:cNvPr>
          <p:cNvSpPr/>
          <p:nvPr/>
        </p:nvSpPr>
        <p:spPr>
          <a:xfrm>
            <a:off x="1025939" y="3449645"/>
            <a:ext cx="857832" cy="86245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AEB11C-683A-487B-8B0F-032794935145}"/>
              </a:ext>
            </a:extLst>
          </p:cNvPr>
          <p:cNvSpPr/>
          <p:nvPr/>
        </p:nvSpPr>
        <p:spPr>
          <a:xfrm>
            <a:off x="1321214" y="3939497"/>
            <a:ext cx="221742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2"/>
                </a:solidFill>
              </a:rPr>
              <a:t>Suivi et animation de la Direction du Marché des Professionnels</a:t>
            </a:r>
          </a:p>
          <a:p>
            <a:endParaRPr lang="fr-FR" dirty="0">
              <a:solidFill>
                <a:schemeClr val="accent2"/>
              </a:solidFill>
            </a:endParaRPr>
          </a:p>
          <a:p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A575A2-7DC4-4828-AA02-16E944A90AB1}"/>
              </a:ext>
            </a:extLst>
          </p:cNvPr>
          <p:cNvSpPr txBox="1"/>
          <p:nvPr/>
        </p:nvSpPr>
        <p:spPr>
          <a:xfrm>
            <a:off x="3962187" y="3677474"/>
            <a:ext cx="5993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Un suivi hebdomadaire lors de l’Audio Marché Pro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Des points de situation réguliers avec la filiale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Une présentation aux promoteurs Pros et aux DCMPROS le 10/01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Un lancement de la campagne avec l’ensemble des CA le 20/01</a:t>
            </a:r>
          </a:p>
        </p:txBody>
      </p:sp>
    </p:spTree>
    <p:extLst>
      <p:ext uri="{BB962C8B-B14F-4D97-AF65-F5344CB8AC3E}">
        <p14:creationId xmlns:p14="http://schemas.microsoft.com/office/powerpoint/2010/main" val="1747466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/>
              <a:t>Quel pilotage, quelle animation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1342226" y="1361745"/>
            <a:ext cx="720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La saisie du CRE : la bonne méthode pour un suivi optimal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CDC6728-AE35-4013-9334-243646303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834" y="1715619"/>
            <a:ext cx="9273137" cy="4736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D7FC2B9-19CD-4F4C-BEF1-3FEB61583FA7}"/>
              </a:ext>
            </a:extLst>
          </p:cNvPr>
          <p:cNvSpPr/>
          <p:nvPr/>
        </p:nvSpPr>
        <p:spPr>
          <a:xfrm>
            <a:off x="5422316" y="49730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Lors de la saisie d’un CRE vous devez ne sélectionner </a:t>
            </a:r>
            <a:r>
              <a:rPr lang="fr-FR" sz="1400" b="1" dirty="0">
                <a:solidFill>
                  <a:srgbClr val="C00000"/>
                </a:solidFill>
              </a:rPr>
              <a:t>que</a:t>
            </a:r>
            <a:r>
              <a:rPr lang="fr-FR" sz="1400" dirty="0">
                <a:solidFill>
                  <a:srgbClr val="C00000"/>
                </a:solidFill>
              </a:rPr>
              <a:t> les opportunités traitées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7FAEB96E-2196-40C2-AA35-CD6993FBD049}"/>
              </a:ext>
            </a:extLst>
          </p:cNvPr>
          <p:cNvSpPr txBox="1">
            <a:spLocks/>
          </p:cNvSpPr>
          <p:nvPr/>
        </p:nvSpPr>
        <p:spPr>
          <a:xfrm>
            <a:off x="3598552" y="-119215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Le pilotage et l’animation “au quotidien”: facteurs clés de succès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795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Différentes offres à votre disposition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299441" y="-141792"/>
            <a:ext cx="10980738" cy="720000"/>
          </a:xfrm>
        </p:spPr>
        <p:txBody>
          <a:bodyPr/>
          <a:lstStyle/>
          <a:p>
            <a:r>
              <a:rPr lang="fr-FR" dirty="0"/>
              <a:t>Les offres PROMO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1659467" y="1727200"/>
            <a:ext cx="72023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Une offre dérogatoire sur le taux du CBM pour la cible DATANEO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Poursuite de l’offre Assurance auto sur les prêts Green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C362CC-9DB7-4E08-88B5-210C398FC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467" y="3429000"/>
            <a:ext cx="7969956" cy="20778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4DE137-06AA-44F5-95F9-CBB2D0327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918" y="2047686"/>
            <a:ext cx="698334" cy="64633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9151FE8-C909-4A0B-8713-697E073E2A64}"/>
              </a:ext>
            </a:extLst>
          </p:cNvPr>
          <p:cNvSpPr txBox="1"/>
          <p:nvPr/>
        </p:nvSpPr>
        <p:spPr>
          <a:xfrm>
            <a:off x="3133563" y="2254935"/>
            <a:ext cx="809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bénéficier du taux dérogatoire : saisir « Cible Datanéo » dans la zone de commentaire de dérogation</a:t>
            </a:r>
          </a:p>
        </p:txBody>
      </p:sp>
    </p:spTree>
    <p:extLst>
      <p:ext uri="{BB962C8B-B14F-4D97-AF65-F5344CB8AC3E}">
        <p14:creationId xmlns:p14="http://schemas.microsoft.com/office/powerpoint/2010/main" val="1817554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sz="1800" b="1" dirty="0"/>
              <a:t>La campagne marketing Pros, CBM, LLD ou crédit classique</a:t>
            </a:r>
            <a:endParaRPr lang="fr-FR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48258" y="-110669"/>
            <a:ext cx="10980738" cy="720000"/>
          </a:xfrm>
        </p:spPr>
        <p:txBody>
          <a:bodyPr/>
          <a:lstStyle/>
          <a:p>
            <a:r>
              <a:rPr lang="fr-FR" dirty="0"/>
              <a:t>Le kit de lancement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04ACDB-0306-4FE3-87A5-D26DCF13DF30}"/>
              </a:ext>
            </a:extLst>
          </p:cNvPr>
          <p:cNvSpPr txBox="1"/>
          <p:nvPr/>
        </p:nvSpPr>
        <p:spPr>
          <a:xfrm>
            <a:off x="695325" y="629668"/>
            <a:ext cx="4459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Modèles d’email adressés aux clients</a:t>
            </a:r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9CF01BD2-716E-445D-A518-06B4ED5FC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129" y="1770215"/>
            <a:ext cx="2423734" cy="4569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hlinkClick r:id="rId4"/>
            <a:extLst>
              <a:ext uri="{FF2B5EF4-FFF2-40B4-BE49-F238E27FC236}">
                <a16:creationId xmlns:a16="http://schemas.microsoft.com/office/drawing/2014/main" id="{D8AE8F8D-068E-4DAC-BD26-9DDBCEFCA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347" y="1778338"/>
            <a:ext cx="2623615" cy="4569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hlinkClick r:id="rId6"/>
            <a:extLst>
              <a:ext uri="{FF2B5EF4-FFF2-40B4-BE49-F238E27FC236}">
                <a16:creationId xmlns:a16="http://schemas.microsoft.com/office/drawing/2014/main" id="{F0B31B6E-9372-4D7E-A227-1499025E3C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4771" y="1791490"/>
            <a:ext cx="2728151" cy="4568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hlinkClick r:id="rId6"/>
            <a:extLst>
              <a:ext uri="{FF2B5EF4-FFF2-40B4-BE49-F238E27FC236}">
                <a16:creationId xmlns:a16="http://schemas.microsoft.com/office/drawing/2014/main" id="{8D186DC3-02D8-49E9-8F5C-B287292FD9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2" b="93697" l="9843" r="92126">
                        <a14:foregroundMark x1="14567" y1="34874" x2="14567" y2="34874"/>
                        <a14:foregroundMark x1="57874" y1="5882" x2="57874" y2="5882"/>
                        <a14:foregroundMark x1="75197" y1="10504" x2="76378" y2="10504"/>
                        <a14:foregroundMark x1="92126" y1="37815" x2="92126" y2="37815"/>
                        <a14:foregroundMark x1="86614" y1="76891" x2="86614" y2="76891"/>
                        <a14:foregroundMark x1="57480" y1="93697" x2="57480" y2="93697"/>
                        <a14:foregroundMark x1="57874" y1="93277" x2="57874" y2="93277"/>
                        <a14:foregroundMark x1="36614" y1="90756" x2="36614" y2="90756"/>
                        <a14:foregroundMark x1="26772" y1="81513" x2="26772" y2="81513"/>
                        <a14:foregroundMark x1="13386" y1="66807" x2="13386" y2="66807"/>
                        <a14:foregroundMark x1="11024" y1="44538" x2="12048" y2="44538"/>
                        <a14:foregroundMark x1="26378" y1="33613" x2="26378" y2="33613"/>
                        <a14:foregroundMark x1="48031" y1="35714" x2="48031" y2="35714"/>
                        <a14:foregroundMark x1="45276" y1="54622" x2="45276" y2="54622"/>
                        <a14:backgroundMark x1="18110" y1="23529" x2="18110" y2="23529"/>
                        <a14:backgroundMark x1="17717" y1="22269" x2="17717" y2="22269"/>
                        <a14:backgroundMark x1="19685" y1="22689" x2="19685" y2="22689"/>
                        <a14:backgroundMark x1="75984" y1="11765" x2="75984" y2="11765"/>
                        <a14:backgroundMark x1="77165" y1="10504" x2="77165" y2="10504"/>
                        <a14:backgroundMark x1="75591" y1="10504" x2="75591" y2="10504"/>
                        <a14:backgroundMark x1="75197" y1="10504" x2="75197" y2="10504"/>
                        <a14:backgroundMark x1="75197" y1="10504" x2="75197" y2="10504"/>
                        <a14:backgroundMark x1="92520" y1="36975" x2="92520" y2="36975"/>
                        <a14:backgroundMark x1="92520" y1="36975" x2="92520" y2="36975"/>
                        <a14:backgroundMark x1="92520" y1="37395" x2="92520" y2="37395"/>
                        <a14:backgroundMark x1="91732" y1="37395" x2="91732" y2="37395"/>
                        <a14:backgroundMark x1="91732" y1="37815" x2="91732" y2="37815"/>
                        <a14:backgroundMark x1="86220" y1="78151" x2="86220" y2="78151"/>
                        <a14:backgroundMark x1="86614" y1="78151" x2="86614" y2="78151"/>
                        <a14:backgroundMark x1="86614" y1="77731" x2="86614" y2="77731"/>
                        <a14:backgroundMark x1="27559" y1="81513" x2="27559" y2="81513"/>
                        <a14:backgroundMark x1="27559" y1="81513" x2="27559" y2="81513"/>
                        <a14:backgroundMark x1="26772" y1="81513" x2="26772" y2="81513"/>
                        <a14:backgroundMark x1="11417" y1="45378" x2="12598" y2="45798"/>
                        <a14:backgroundMark x1="12598" y1="45798" x2="12598" y2="45798"/>
                        <a14:backgroundMark x1="11417" y1="44958" x2="11417" y2="44958"/>
                        <a14:backgroundMark x1="12205" y1="44958" x2="12205" y2="44958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8898" y1="22269" x2="18898" y2="22269"/>
                        <a14:backgroundMark x1="20079" y1="21849" x2="20079" y2="21849"/>
                        <a14:backgroundMark x1="20472" y1="22269" x2="20472" y2="22269"/>
                        <a14:backgroundMark x1="17717" y1="22269" x2="19291" y2="22269"/>
                        <a14:backgroundMark x1="20079" y1="22269" x2="20079" y2="22269"/>
                        <a14:backgroundMark x1="20079" y1="22269" x2="20079" y2="22269"/>
                        <a14:backgroundMark x1="14567" y1="35294" x2="14567" y2="35294"/>
                        <a14:backgroundMark x1="15354" y1="35294" x2="15354" y2="35294"/>
                        <a14:backgroundMark x1="12598" y1="44958" x2="12598" y2="44958"/>
                        <a14:backgroundMark x1="11811" y1="44958" x2="11811" y2="44958"/>
                        <a14:backgroundMark x1="12205" y1="44958" x2="12205" y2="44958"/>
                        <a14:backgroundMark x1="12205" y1="44958" x2="12205" y2="44958"/>
                        <a14:backgroundMark x1="12205" y1="44958" x2="12205" y2="44958"/>
                        <a14:backgroundMark x1="57480" y1="6723" x2="57480" y2="6723"/>
                        <a14:backgroundMark x1="57480" y1="6723" x2="57480" y2="672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5882" x2="57480" y2="5882"/>
                        <a14:backgroundMark x1="57480" y1="5882" x2="57480" y2="5882"/>
                        <a14:backgroundMark x1="11811" y1="43697" x2="11811" y2="43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1015" y="3480452"/>
            <a:ext cx="721907" cy="676433"/>
          </a:xfrm>
          <a:prstGeom prst="rect">
            <a:avLst/>
          </a:prstGeom>
        </p:spPr>
      </p:pic>
      <p:pic>
        <p:nvPicPr>
          <p:cNvPr id="11" name="Image 10">
            <a:hlinkClick r:id="rId2"/>
            <a:extLst>
              <a:ext uri="{FF2B5EF4-FFF2-40B4-BE49-F238E27FC236}">
                <a16:creationId xmlns:a16="http://schemas.microsoft.com/office/drawing/2014/main" id="{8C516D59-2895-4003-A4FF-CD7CDE29D1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2" b="93697" l="9843" r="92126">
                        <a14:foregroundMark x1="14567" y1="34874" x2="14567" y2="34874"/>
                        <a14:foregroundMark x1="57874" y1="5882" x2="57874" y2="5882"/>
                        <a14:foregroundMark x1="75197" y1="10504" x2="76378" y2="10504"/>
                        <a14:foregroundMark x1="92126" y1="37815" x2="92126" y2="37815"/>
                        <a14:foregroundMark x1="86614" y1="76891" x2="86614" y2="76891"/>
                        <a14:foregroundMark x1="57480" y1="93697" x2="57480" y2="93697"/>
                        <a14:foregroundMark x1="57874" y1="93277" x2="57874" y2="93277"/>
                        <a14:foregroundMark x1="36614" y1="90756" x2="36614" y2="90756"/>
                        <a14:foregroundMark x1="26772" y1="81513" x2="26772" y2="81513"/>
                        <a14:foregroundMark x1="13386" y1="66807" x2="13386" y2="66807"/>
                        <a14:foregroundMark x1="11024" y1="44538" x2="12048" y2="44538"/>
                        <a14:foregroundMark x1="26378" y1="33613" x2="26378" y2="33613"/>
                        <a14:foregroundMark x1="48031" y1="35714" x2="48031" y2="35714"/>
                        <a14:foregroundMark x1="45276" y1="54622" x2="45276" y2="54622"/>
                        <a14:backgroundMark x1="18110" y1="23529" x2="18110" y2="23529"/>
                        <a14:backgroundMark x1="17717" y1="22269" x2="17717" y2="22269"/>
                        <a14:backgroundMark x1="19685" y1="22689" x2="19685" y2="22689"/>
                        <a14:backgroundMark x1="75984" y1="11765" x2="75984" y2="11765"/>
                        <a14:backgroundMark x1="77165" y1="10504" x2="77165" y2="10504"/>
                        <a14:backgroundMark x1="75591" y1="10504" x2="75591" y2="10504"/>
                        <a14:backgroundMark x1="75197" y1="10504" x2="75197" y2="10504"/>
                        <a14:backgroundMark x1="75197" y1="10504" x2="75197" y2="10504"/>
                        <a14:backgroundMark x1="92520" y1="36975" x2="92520" y2="36975"/>
                        <a14:backgroundMark x1="92520" y1="36975" x2="92520" y2="36975"/>
                        <a14:backgroundMark x1="92520" y1="37395" x2="92520" y2="37395"/>
                        <a14:backgroundMark x1="91732" y1="37395" x2="91732" y2="37395"/>
                        <a14:backgroundMark x1="91732" y1="37815" x2="91732" y2="37815"/>
                        <a14:backgroundMark x1="86220" y1="78151" x2="86220" y2="78151"/>
                        <a14:backgroundMark x1="86614" y1="78151" x2="86614" y2="78151"/>
                        <a14:backgroundMark x1="86614" y1="77731" x2="86614" y2="77731"/>
                        <a14:backgroundMark x1="27559" y1="81513" x2="27559" y2="81513"/>
                        <a14:backgroundMark x1="27559" y1="81513" x2="27559" y2="81513"/>
                        <a14:backgroundMark x1="26772" y1="81513" x2="26772" y2="81513"/>
                        <a14:backgroundMark x1="11417" y1="45378" x2="12598" y2="45798"/>
                        <a14:backgroundMark x1="12598" y1="45798" x2="12598" y2="45798"/>
                        <a14:backgroundMark x1="11417" y1="44958" x2="11417" y2="44958"/>
                        <a14:backgroundMark x1="12205" y1="44958" x2="12205" y2="44958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8898" y1="22269" x2="18898" y2="22269"/>
                        <a14:backgroundMark x1="20079" y1="21849" x2="20079" y2="21849"/>
                        <a14:backgroundMark x1="20472" y1="22269" x2="20472" y2="22269"/>
                        <a14:backgroundMark x1="17717" y1="22269" x2="19291" y2="22269"/>
                        <a14:backgroundMark x1="20079" y1="22269" x2="20079" y2="22269"/>
                        <a14:backgroundMark x1="20079" y1="22269" x2="20079" y2="22269"/>
                        <a14:backgroundMark x1="14567" y1="35294" x2="14567" y2="35294"/>
                        <a14:backgroundMark x1="15354" y1="35294" x2="15354" y2="35294"/>
                        <a14:backgroundMark x1="12598" y1="44958" x2="12598" y2="44958"/>
                        <a14:backgroundMark x1="11811" y1="44958" x2="11811" y2="44958"/>
                        <a14:backgroundMark x1="12205" y1="44958" x2="12205" y2="44958"/>
                        <a14:backgroundMark x1="12205" y1="44958" x2="12205" y2="44958"/>
                        <a14:backgroundMark x1="12205" y1="44958" x2="12205" y2="44958"/>
                        <a14:backgroundMark x1="57480" y1="6723" x2="57480" y2="6723"/>
                        <a14:backgroundMark x1="57480" y1="6723" x2="57480" y2="672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5882" x2="57480" y2="5882"/>
                        <a14:backgroundMark x1="57480" y1="5882" x2="57480" y2="5882"/>
                        <a14:backgroundMark x1="11811" y1="43697" x2="11811" y2="43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4414" y="3386636"/>
            <a:ext cx="721907" cy="676433"/>
          </a:xfrm>
          <a:prstGeom prst="rect">
            <a:avLst/>
          </a:prstGeom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71044EEA-FEE0-46CB-8689-D2B3B7522C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2" b="93697" l="9843" r="92126">
                        <a14:foregroundMark x1="14567" y1="34874" x2="14567" y2="34874"/>
                        <a14:foregroundMark x1="57874" y1="5882" x2="57874" y2="5882"/>
                        <a14:foregroundMark x1="75197" y1="10504" x2="76378" y2="10504"/>
                        <a14:foregroundMark x1="92126" y1="37815" x2="92126" y2="37815"/>
                        <a14:foregroundMark x1="86614" y1="76891" x2="86614" y2="76891"/>
                        <a14:foregroundMark x1="57480" y1="93697" x2="57480" y2="93697"/>
                        <a14:foregroundMark x1="57874" y1="93277" x2="57874" y2="93277"/>
                        <a14:foregroundMark x1="36614" y1="90756" x2="36614" y2="90756"/>
                        <a14:foregroundMark x1="26772" y1="81513" x2="26772" y2="81513"/>
                        <a14:foregroundMark x1="13386" y1="66807" x2="13386" y2="66807"/>
                        <a14:foregroundMark x1="11024" y1="44538" x2="12048" y2="44538"/>
                        <a14:foregroundMark x1="26378" y1="33613" x2="26378" y2="33613"/>
                        <a14:foregroundMark x1="48031" y1="35714" x2="48031" y2="35714"/>
                        <a14:foregroundMark x1="45276" y1="54622" x2="45276" y2="54622"/>
                        <a14:backgroundMark x1="18110" y1="23529" x2="18110" y2="23529"/>
                        <a14:backgroundMark x1="17717" y1="22269" x2="17717" y2="22269"/>
                        <a14:backgroundMark x1="19685" y1="22689" x2="19685" y2="22689"/>
                        <a14:backgroundMark x1="75984" y1="11765" x2="75984" y2="11765"/>
                        <a14:backgroundMark x1="77165" y1="10504" x2="77165" y2="10504"/>
                        <a14:backgroundMark x1="75591" y1="10504" x2="75591" y2="10504"/>
                        <a14:backgroundMark x1="75197" y1="10504" x2="75197" y2="10504"/>
                        <a14:backgroundMark x1="75197" y1="10504" x2="75197" y2="10504"/>
                        <a14:backgroundMark x1="92520" y1="36975" x2="92520" y2="36975"/>
                        <a14:backgroundMark x1="92520" y1="36975" x2="92520" y2="36975"/>
                        <a14:backgroundMark x1="92520" y1="37395" x2="92520" y2="37395"/>
                        <a14:backgroundMark x1="91732" y1="37395" x2="91732" y2="37395"/>
                        <a14:backgroundMark x1="91732" y1="37815" x2="91732" y2="37815"/>
                        <a14:backgroundMark x1="86220" y1="78151" x2="86220" y2="78151"/>
                        <a14:backgroundMark x1="86614" y1="78151" x2="86614" y2="78151"/>
                        <a14:backgroundMark x1="86614" y1="77731" x2="86614" y2="77731"/>
                        <a14:backgroundMark x1="27559" y1="81513" x2="27559" y2="81513"/>
                        <a14:backgroundMark x1="27559" y1="81513" x2="27559" y2="81513"/>
                        <a14:backgroundMark x1="26772" y1="81513" x2="26772" y2="81513"/>
                        <a14:backgroundMark x1="11417" y1="45378" x2="12598" y2="45798"/>
                        <a14:backgroundMark x1="12598" y1="45798" x2="12598" y2="45798"/>
                        <a14:backgroundMark x1="11417" y1="44958" x2="11417" y2="44958"/>
                        <a14:backgroundMark x1="12205" y1="44958" x2="12205" y2="44958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4961" y1="35294" x2="14961" y2="35294"/>
                        <a14:backgroundMark x1="18898" y1="22269" x2="18898" y2="22269"/>
                        <a14:backgroundMark x1="20079" y1="21849" x2="20079" y2="21849"/>
                        <a14:backgroundMark x1="20472" y1="22269" x2="20472" y2="22269"/>
                        <a14:backgroundMark x1="17717" y1="22269" x2="19291" y2="22269"/>
                        <a14:backgroundMark x1="20079" y1="22269" x2="20079" y2="22269"/>
                        <a14:backgroundMark x1="20079" y1="22269" x2="20079" y2="22269"/>
                        <a14:backgroundMark x1="14567" y1="35294" x2="14567" y2="35294"/>
                        <a14:backgroundMark x1="15354" y1="35294" x2="15354" y2="35294"/>
                        <a14:backgroundMark x1="12598" y1="44958" x2="12598" y2="44958"/>
                        <a14:backgroundMark x1="11811" y1="44958" x2="11811" y2="44958"/>
                        <a14:backgroundMark x1="12205" y1="44958" x2="12205" y2="44958"/>
                        <a14:backgroundMark x1="12205" y1="44958" x2="12205" y2="44958"/>
                        <a14:backgroundMark x1="12205" y1="44958" x2="12205" y2="44958"/>
                        <a14:backgroundMark x1="57480" y1="6723" x2="57480" y2="6723"/>
                        <a14:backgroundMark x1="57480" y1="6723" x2="57480" y2="672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6303" x2="57480" y2="6303"/>
                        <a14:backgroundMark x1="57480" y1="5882" x2="57480" y2="5882"/>
                        <a14:backgroundMark x1="57480" y1="5882" x2="57480" y2="5882"/>
                        <a14:backgroundMark x1="11811" y1="43697" x2="11811" y2="436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055" y="3440330"/>
            <a:ext cx="721907" cy="67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85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Tableau 99">
            <a:extLst>
              <a:ext uri="{FF2B5EF4-FFF2-40B4-BE49-F238E27FC236}">
                <a16:creationId xmlns:a16="http://schemas.microsoft.com/office/drawing/2014/main" id="{E659057F-6A78-483F-8893-29856E971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33973"/>
              </p:ext>
            </p:extLst>
          </p:nvPr>
        </p:nvGraphicFramePr>
        <p:xfrm>
          <a:off x="1321772" y="2135406"/>
          <a:ext cx="8216900" cy="445284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590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6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Le MEMO action DATANEO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Retrouver ici une fiche dédiée à cette action. Les questions à poser au client, les arguments et process CBM et LLD, le comparatif entre les 3 modes de financement de véhicule. </a:t>
                      </a:r>
                    </a:p>
                  </a:txBody>
                  <a:tcPr marL="5076" marR="5076" marT="6766" marB="0" anchor="ctr"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722885"/>
                  </a:ext>
                </a:extLst>
              </a:tr>
              <a:tr h="317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Le MEMO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Découvrir l’essentiel de la LLD pour mieux en parler aux Professionnels.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4"/>
                        </a:rPr>
                        <a:t>Opportunités de rebonds commercial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Trouver 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des opportunités et des rebonds sur la LLD.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B’DIGIT LLD</a:t>
                      </a: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Devenir 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incollable en LLD et savoir en parler à ses clients. 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6"/>
                        </a:rPr>
                        <a:t>L’antisèche de la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avoir l’essentiel à portée de main.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2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7"/>
                        </a:rPr>
                        <a:t>Les objections 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Répondre aux principales objections sur la LLD.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8"/>
                        </a:rPr>
                        <a:t>Les avantages de la LLD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livrer les arguments à mettre en avant.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94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9"/>
                        </a:rPr>
                        <a:t>Le MEMO CBM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livrer le parcours synthétique du CBM de la souscription sous DEFI à la signature électronique. Un incontournable.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28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10"/>
                        </a:rPr>
                        <a:t>La Minute du CREDIT-BAIL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Connaître l’essentiel de ce qu’il faut savoir sur le crédit-bail avec une série de vidéos de 2-3 minutes . Visionner celles qui vous conviennent ou la saga.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86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11"/>
                        </a:rPr>
                        <a:t>La signature électronique du CBM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hlinkClick r:id="" action="ppaction://noaction"/>
                      </a:endParaRPr>
                    </a:p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/>
                        </a:rPr>
                        <a:t>Suivi du dossier de vente CBM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 délivrer la vision client du parcours de signature.</a:t>
                      </a:r>
                    </a:p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Suivre le dossier en e-signature en agence.</a:t>
                      </a: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80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hlinkClick r:id="rId12"/>
                        </a:rPr>
                        <a:t>L’Arbre de décision</a:t>
                      </a:r>
                      <a:endParaRPr lang="fr-F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Proposer la solution adaptée à votre client en quelques clics. Crédit-bail mobilier, location longue durée ou crédit bancaire. Rapide et efficace.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76" marR="5076" marT="6766" marB="0" anchor="ctr"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3040" name="Espace réservé du texte 5">
            <a:extLst>
              <a:ext uri="{FF2B5EF4-FFF2-40B4-BE49-F238E27FC236}">
                <a16:creationId xmlns:a16="http://schemas.microsoft.com/office/drawing/2014/main" id="{7C9F5965-449F-4FB4-A202-E652D068030E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661989" y="463550"/>
            <a:ext cx="11014074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EA4E55"/>
              </a:buClr>
            </a:pPr>
            <a:r>
              <a:rPr lang="fr-FR" altLang="fr-FR" dirty="0">
                <a:solidFill>
                  <a:srgbClr val="404040"/>
                </a:solidFill>
                <a:latin typeface="+mn-lt"/>
              </a:rPr>
              <a:t>La boîte à outils </a:t>
            </a:r>
            <a:r>
              <a:rPr lang="fr-FR" altLang="fr-FR" dirty="0">
                <a:solidFill>
                  <a:srgbClr val="404040"/>
                </a:solidFill>
              </a:rPr>
              <a:t>– </a:t>
            </a:r>
            <a:r>
              <a:rPr lang="fr-FR" altLang="fr-FR" dirty="0"/>
              <a:t>CBM LLD</a:t>
            </a:r>
          </a:p>
        </p:txBody>
      </p:sp>
      <p:grpSp>
        <p:nvGrpSpPr>
          <p:cNvPr id="43042" name="Graphique 32">
            <a:extLst>
              <a:ext uri="{FF2B5EF4-FFF2-40B4-BE49-F238E27FC236}">
                <a16:creationId xmlns:a16="http://schemas.microsoft.com/office/drawing/2014/main" id="{E9B4873A-C88F-4909-832A-51543C10BB9E}"/>
              </a:ext>
            </a:extLst>
          </p:cNvPr>
          <p:cNvGrpSpPr>
            <a:grpSpLocks/>
          </p:cNvGrpSpPr>
          <p:nvPr/>
        </p:nvGrpSpPr>
        <p:grpSpPr bwMode="auto">
          <a:xfrm>
            <a:off x="10609263" y="935038"/>
            <a:ext cx="923925" cy="820737"/>
            <a:chOff x="5545034" y="304383"/>
            <a:chExt cx="673995" cy="690043"/>
          </a:xfrm>
        </p:grpSpPr>
        <p:grpSp>
          <p:nvGrpSpPr>
            <p:cNvPr id="56" name="Graphique 32">
              <a:extLst>
                <a:ext uri="{FF2B5EF4-FFF2-40B4-BE49-F238E27FC236}">
                  <a16:creationId xmlns:a16="http://schemas.microsoft.com/office/drawing/2014/main" id="{9A4F5D3F-463F-4BBF-9617-3F9724EAC6C9}"/>
                </a:ext>
              </a:extLst>
            </p:cNvPr>
            <p:cNvGrpSpPr/>
            <p:nvPr/>
          </p:nvGrpSpPr>
          <p:grpSpPr>
            <a:xfrm>
              <a:off x="5545034" y="304383"/>
              <a:ext cx="433924" cy="686512"/>
              <a:chOff x="5545034" y="304383"/>
              <a:chExt cx="433924" cy="686512"/>
            </a:xfrm>
            <a:noFill/>
          </p:grpSpPr>
          <p:grpSp>
            <p:nvGrpSpPr>
              <p:cNvPr id="66" name="Graphique 32">
                <a:extLst>
                  <a:ext uri="{FF2B5EF4-FFF2-40B4-BE49-F238E27FC236}">
                    <a16:creationId xmlns:a16="http://schemas.microsoft.com/office/drawing/2014/main" id="{41629453-70D9-458B-9DAE-9A236941EECE}"/>
                  </a:ext>
                </a:extLst>
              </p:cNvPr>
              <p:cNvGrpSpPr/>
              <p:nvPr/>
            </p:nvGrpSpPr>
            <p:grpSpPr>
              <a:xfrm>
                <a:off x="5776495" y="539047"/>
                <a:ext cx="202462" cy="260882"/>
                <a:chOff x="5776495" y="539047"/>
                <a:chExt cx="202462" cy="260882"/>
              </a:xfrm>
              <a:noFill/>
            </p:grpSpPr>
            <p:sp>
              <p:nvSpPr>
                <p:cNvPr id="75" name="Forme libre : forme 106">
                  <a:extLst>
                    <a:ext uri="{FF2B5EF4-FFF2-40B4-BE49-F238E27FC236}">
                      <a16:creationId xmlns:a16="http://schemas.microsoft.com/office/drawing/2014/main" id="{AEC16E3E-D100-4E7A-A963-F9286B2DC509}"/>
                    </a:ext>
                  </a:extLst>
                </p:cNvPr>
                <p:cNvSpPr/>
                <p:nvPr/>
              </p:nvSpPr>
              <p:spPr>
                <a:xfrm>
                  <a:off x="5840468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6" name="Forme libre : forme 107">
                  <a:extLst>
                    <a:ext uri="{FF2B5EF4-FFF2-40B4-BE49-F238E27FC236}">
                      <a16:creationId xmlns:a16="http://schemas.microsoft.com/office/drawing/2014/main" id="{B8EF4463-24A5-40EB-9F36-1D420A4BDFB9}"/>
                    </a:ext>
                  </a:extLst>
                </p:cNvPr>
                <p:cNvSpPr/>
                <p:nvPr/>
              </p:nvSpPr>
              <p:spPr>
                <a:xfrm>
                  <a:off x="5913003" y="691128"/>
                  <a:ext cx="16047" cy="11233"/>
                </a:xfrm>
                <a:custGeom>
                  <a:avLst/>
                  <a:gdLst>
                    <a:gd name="connsiteX0" fmla="*/ 0 w 16047"/>
                    <a:gd name="connsiteY0" fmla="*/ 0 h 11233"/>
                    <a:gd name="connsiteX1" fmla="*/ 0 w 16047"/>
                    <a:gd name="connsiteY1" fmla="*/ 11233 h 11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047" h="11233">
                      <a:moveTo>
                        <a:pt x="0" y="0"/>
                      </a:moveTo>
                      <a:lnTo>
                        <a:pt x="0" y="11233"/>
                      </a:lnTo>
                    </a:path>
                  </a:pathLst>
                </a:custGeom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7" name="Forme libre : forme 108">
                  <a:extLst>
                    <a:ext uri="{FF2B5EF4-FFF2-40B4-BE49-F238E27FC236}">
                      <a16:creationId xmlns:a16="http://schemas.microsoft.com/office/drawing/2014/main" id="{457BC6A8-7430-4D34-97E0-C27593A86B23}"/>
                    </a:ext>
                  </a:extLst>
                </p:cNvPr>
                <p:cNvSpPr/>
                <p:nvPr/>
              </p:nvSpPr>
              <p:spPr>
                <a:xfrm>
                  <a:off x="5863897" y="748417"/>
                  <a:ext cx="25836" cy="8344"/>
                </a:xfrm>
                <a:custGeom>
                  <a:avLst/>
                  <a:gdLst>
                    <a:gd name="connsiteX0" fmla="*/ 25836 w 25836"/>
                    <a:gd name="connsiteY0" fmla="*/ 0 h 8344"/>
                    <a:gd name="connsiteX1" fmla="*/ 12838 w 25836"/>
                    <a:gd name="connsiteY1" fmla="*/ 8345 h 8344"/>
                    <a:gd name="connsiteX2" fmla="*/ 0 w 25836"/>
                    <a:gd name="connsiteY2" fmla="*/ 160 h 8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36" h="8344">
                      <a:moveTo>
                        <a:pt x="25836" y="0"/>
                      </a:moveTo>
                      <a:cubicBezTo>
                        <a:pt x="23911" y="4814"/>
                        <a:pt x="18776" y="8345"/>
                        <a:pt x="12838" y="8345"/>
                      </a:cubicBezTo>
                      <a:cubicBezTo>
                        <a:pt x="6900" y="8345"/>
                        <a:pt x="1926" y="4975"/>
                        <a:pt x="0" y="16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8" name="Forme libre : forme 109">
                  <a:extLst>
                    <a:ext uri="{FF2B5EF4-FFF2-40B4-BE49-F238E27FC236}">
                      <a16:creationId xmlns:a16="http://schemas.microsoft.com/office/drawing/2014/main" id="{E70CA812-12C8-4087-89B7-E29FA69FDD1D}"/>
                    </a:ext>
                  </a:extLst>
                </p:cNvPr>
                <p:cNvSpPr/>
                <p:nvPr/>
              </p:nvSpPr>
              <p:spPr>
                <a:xfrm>
                  <a:off x="5792486" y="704447"/>
                  <a:ext cx="169461" cy="95482"/>
                </a:xfrm>
                <a:custGeom>
                  <a:avLst/>
                  <a:gdLst>
                    <a:gd name="connsiteX0" fmla="*/ 169462 w 169461"/>
                    <a:gd name="connsiteY0" fmla="*/ 0 h 95482"/>
                    <a:gd name="connsiteX1" fmla="*/ 84731 w 169461"/>
                    <a:gd name="connsiteY1" fmla="*/ 95483 h 95482"/>
                    <a:gd name="connsiteX2" fmla="*/ 0 w 169461"/>
                    <a:gd name="connsiteY2" fmla="*/ 0 h 9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461" h="95482">
                      <a:moveTo>
                        <a:pt x="169462" y="0"/>
                      </a:moveTo>
                      <a:cubicBezTo>
                        <a:pt x="169462" y="52796"/>
                        <a:pt x="131590" y="95483"/>
                        <a:pt x="84731" y="95483"/>
                      </a:cubicBezTo>
                      <a:cubicBezTo>
                        <a:pt x="37872" y="95483"/>
                        <a:pt x="0" y="52796"/>
                        <a:pt x="0" y="0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79" name="Forme libre : forme 110">
                  <a:extLst>
                    <a:ext uri="{FF2B5EF4-FFF2-40B4-BE49-F238E27FC236}">
                      <a16:creationId xmlns:a16="http://schemas.microsoft.com/office/drawing/2014/main" id="{BBA24DEB-EFA1-44EA-9207-E51CC18B9A69}"/>
                    </a:ext>
                  </a:extLst>
                </p:cNvPr>
                <p:cNvSpPr/>
                <p:nvPr/>
              </p:nvSpPr>
              <p:spPr>
                <a:xfrm>
                  <a:off x="5792005" y="604952"/>
                  <a:ext cx="168838" cy="83928"/>
                </a:xfrm>
                <a:custGeom>
                  <a:avLst/>
                  <a:gdLst>
                    <a:gd name="connsiteX0" fmla="*/ 0 w 168838"/>
                    <a:gd name="connsiteY0" fmla="*/ 82324 h 83928"/>
                    <a:gd name="connsiteX1" fmla="*/ 44773 w 168838"/>
                    <a:gd name="connsiteY1" fmla="*/ 642 h 83928"/>
                    <a:gd name="connsiteX2" fmla="*/ 97729 w 168838"/>
                    <a:gd name="connsiteY2" fmla="*/ 25997 h 83928"/>
                    <a:gd name="connsiteX3" fmla="*/ 120838 w 168838"/>
                    <a:gd name="connsiteY3" fmla="*/ 0 h 83928"/>
                    <a:gd name="connsiteX4" fmla="*/ 168820 w 168838"/>
                    <a:gd name="connsiteY4" fmla="*/ 83928 h 83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838" h="83928">
                      <a:moveTo>
                        <a:pt x="0" y="82324"/>
                      </a:moveTo>
                      <a:cubicBezTo>
                        <a:pt x="0" y="82324"/>
                        <a:pt x="3370" y="-7061"/>
                        <a:pt x="44773" y="642"/>
                      </a:cubicBezTo>
                      <a:cubicBezTo>
                        <a:pt x="86175" y="8345"/>
                        <a:pt x="97729" y="25997"/>
                        <a:pt x="97729" y="25997"/>
                      </a:cubicBezTo>
                      <a:cubicBezTo>
                        <a:pt x="97729" y="25997"/>
                        <a:pt x="125812" y="25997"/>
                        <a:pt x="120838" y="0"/>
                      </a:cubicBezTo>
                      <a:cubicBezTo>
                        <a:pt x="120838" y="0"/>
                        <a:pt x="169943" y="7221"/>
                        <a:pt x="168820" y="83928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80" name="Forme libre : forme 111">
                  <a:extLst>
                    <a:ext uri="{FF2B5EF4-FFF2-40B4-BE49-F238E27FC236}">
                      <a16:creationId xmlns:a16="http://schemas.microsoft.com/office/drawing/2014/main" id="{E5D0F335-1D8D-448B-90C0-B910C851CF89}"/>
                    </a:ext>
                  </a:extLst>
                </p:cNvPr>
                <p:cNvSpPr/>
                <p:nvPr/>
              </p:nvSpPr>
              <p:spPr>
                <a:xfrm>
                  <a:off x="5776495" y="539047"/>
                  <a:ext cx="202462" cy="148710"/>
                </a:xfrm>
                <a:custGeom>
                  <a:avLst/>
                  <a:gdLst>
                    <a:gd name="connsiteX0" fmla="*/ 5560 w 202462"/>
                    <a:gd name="connsiteY0" fmla="*/ 147748 h 148710"/>
                    <a:gd name="connsiteX1" fmla="*/ 15509 w 202462"/>
                    <a:gd name="connsiteY1" fmla="*/ 63819 h 148710"/>
                    <a:gd name="connsiteX2" fmla="*/ 49691 w 202462"/>
                    <a:gd name="connsiteY2" fmla="*/ 27873 h 148710"/>
                    <a:gd name="connsiteX3" fmla="*/ 49691 w 202462"/>
                    <a:gd name="connsiteY3" fmla="*/ 8616 h 148710"/>
                    <a:gd name="connsiteX4" fmla="*/ 132977 w 202462"/>
                    <a:gd name="connsiteY4" fmla="*/ 14072 h 148710"/>
                    <a:gd name="connsiteX5" fmla="*/ 160579 w 202462"/>
                    <a:gd name="connsiteY5" fmla="*/ 32206 h 148710"/>
                    <a:gd name="connsiteX6" fmla="*/ 202463 w 202462"/>
                    <a:gd name="connsiteY6" fmla="*/ 54833 h 148710"/>
                    <a:gd name="connsiteX7" fmla="*/ 190267 w 202462"/>
                    <a:gd name="connsiteY7" fmla="*/ 64782 h 148710"/>
                    <a:gd name="connsiteX8" fmla="*/ 191871 w 202462"/>
                    <a:gd name="connsiteY8" fmla="*/ 148711 h 148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2462" h="148710">
                      <a:moveTo>
                        <a:pt x="5560" y="147748"/>
                      </a:moveTo>
                      <a:cubicBezTo>
                        <a:pt x="5560" y="147748"/>
                        <a:pt x="-12092" y="83718"/>
                        <a:pt x="15509" y="63819"/>
                      </a:cubicBezTo>
                      <a:cubicBezTo>
                        <a:pt x="15509" y="63819"/>
                        <a:pt x="8288" y="31243"/>
                        <a:pt x="49691" y="27873"/>
                      </a:cubicBezTo>
                      <a:cubicBezTo>
                        <a:pt x="49691" y="27873"/>
                        <a:pt x="55789" y="16800"/>
                        <a:pt x="49691" y="8616"/>
                      </a:cubicBezTo>
                      <a:cubicBezTo>
                        <a:pt x="49691" y="8616"/>
                        <a:pt x="103289" y="-14011"/>
                        <a:pt x="132977" y="14072"/>
                      </a:cubicBezTo>
                      <a:cubicBezTo>
                        <a:pt x="132977" y="14072"/>
                        <a:pt x="156086" y="6369"/>
                        <a:pt x="160579" y="32206"/>
                      </a:cubicBezTo>
                      <a:cubicBezTo>
                        <a:pt x="160579" y="32206"/>
                        <a:pt x="191551" y="31082"/>
                        <a:pt x="202463" y="54833"/>
                      </a:cubicBezTo>
                      <a:cubicBezTo>
                        <a:pt x="202463" y="54833"/>
                        <a:pt x="191390" y="57079"/>
                        <a:pt x="190267" y="64782"/>
                      </a:cubicBezTo>
                      <a:cubicBezTo>
                        <a:pt x="190267" y="64782"/>
                        <a:pt x="211770" y="107308"/>
                        <a:pt x="191871" y="148711"/>
                      </a:cubicBezTo>
                    </a:path>
                  </a:pathLst>
                </a:custGeom>
                <a:noFill/>
                <a:ln w="9525" cap="rnd">
                  <a:solidFill>
                    <a:srgbClr val="E52A29"/>
                  </a:solidFill>
                  <a:prstDash val="solid"/>
                  <a:round/>
                </a:ln>
              </p:spPr>
              <p:txBody>
                <a:bodyPr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05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</p:grpSp>
          <p:sp>
            <p:nvSpPr>
              <p:cNvPr id="67" name="Forme libre : forme 112">
                <a:extLst>
                  <a:ext uri="{FF2B5EF4-FFF2-40B4-BE49-F238E27FC236}">
                    <a16:creationId xmlns:a16="http://schemas.microsoft.com/office/drawing/2014/main" id="{AB4C9485-9227-416E-B15B-596B349FD04D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8" name="Forme libre : forme 113">
                <a:extLst>
                  <a:ext uri="{FF2B5EF4-FFF2-40B4-BE49-F238E27FC236}">
                    <a16:creationId xmlns:a16="http://schemas.microsoft.com/office/drawing/2014/main" id="{50E5AE7E-09DA-4D65-8291-4BA773DC7FF3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69" name="Forme libre : forme 114">
                <a:extLst>
                  <a:ext uri="{FF2B5EF4-FFF2-40B4-BE49-F238E27FC236}">
                    <a16:creationId xmlns:a16="http://schemas.microsoft.com/office/drawing/2014/main" id="{9F2388F1-991B-46D5-994C-0BE96754BA1C}"/>
                  </a:ext>
                </a:extLst>
              </p:cNvPr>
              <p:cNvSpPr/>
              <p:nvPr/>
            </p:nvSpPr>
            <p:spPr>
              <a:xfrm>
                <a:off x="5875612" y="819829"/>
                <a:ext cx="46698" cy="171066"/>
              </a:xfrm>
              <a:custGeom>
                <a:avLst/>
                <a:gdLst>
                  <a:gd name="connsiteX0" fmla="*/ 46698 w 46698"/>
                  <a:gd name="connsiteY0" fmla="*/ 0 h 171066"/>
                  <a:gd name="connsiteX1" fmla="*/ 0 w 46698"/>
                  <a:gd name="connsiteY1" fmla="*/ 171066 h 171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698" h="171066">
                    <a:moveTo>
                      <a:pt x="46698" y="0"/>
                    </a:moveTo>
                    <a:lnTo>
                      <a:pt x="0" y="171066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0" name="Forme libre : forme 115">
                <a:extLst>
                  <a:ext uri="{FF2B5EF4-FFF2-40B4-BE49-F238E27FC236}">
                    <a16:creationId xmlns:a16="http://schemas.microsoft.com/office/drawing/2014/main" id="{D2A0D41A-8BCA-4171-BA57-4DC2EF2CE6DE}"/>
                  </a:ext>
                </a:extLst>
              </p:cNvPr>
              <p:cNvSpPr/>
              <p:nvPr/>
            </p:nvSpPr>
            <p:spPr>
              <a:xfrm>
                <a:off x="5545034" y="304383"/>
                <a:ext cx="16047" cy="16047"/>
              </a:xfrm>
              <a:custGeom>
                <a:avLst/>
                <a:gdLst/>
                <a:ahLst/>
                <a:cxnLst/>
                <a:rect l="l" t="t" r="r" b="b"/>
                <a:pathLst>
                  <a:path w="16047" h="16047"/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1" name="Forme libre : forme 116">
                <a:extLst>
                  <a:ext uri="{FF2B5EF4-FFF2-40B4-BE49-F238E27FC236}">
                    <a16:creationId xmlns:a16="http://schemas.microsoft.com/office/drawing/2014/main" id="{2D191506-1936-4B75-90E0-E962A7515C1E}"/>
                  </a:ext>
                </a:extLst>
              </p:cNvPr>
              <p:cNvSpPr/>
              <p:nvPr/>
            </p:nvSpPr>
            <p:spPr>
              <a:xfrm>
                <a:off x="5726460" y="818416"/>
                <a:ext cx="149152" cy="172478"/>
              </a:xfrm>
              <a:custGeom>
                <a:avLst/>
                <a:gdLst>
                  <a:gd name="connsiteX0" fmla="*/ 149152 w 149152"/>
                  <a:gd name="connsiteY0" fmla="*/ 172479 h 172478"/>
                  <a:gd name="connsiteX1" fmla="*/ 104540 w 149152"/>
                  <a:gd name="connsiteY1" fmla="*/ 128 h 172478"/>
                  <a:gd name="connsiteX2" fmla="*/ 232 w 149152"/>
                  <a:gd name="connsiteY2" fmla="*/ 160764 h 172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9152" h="172478">
                    <a:moveTo>
                      <a:pt x="149152" y="172479"/>
                    </a:moveTo>
                    <a:lnTo>
                      <a:pt x="104540" y="128"/>
                    </a:lnTo>
                    <a:cubicBezTo>
                      <a:pt x="104540" y="128"/>
                      <a:pt x="-5706" y="-10463"/>
                      <a:pt x="232" y="160764"/>
                    </a:cubicBezTo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2" name="Forme libre : forme 117">
                <a:extLst>
                  <a:ext uri="{FF2B5EF4-FFF2-40B4-BE49-F238E27FC236}">
                    <a16:creationId xmlns:a16="http://schemas.microsoft.com/office/drawing/2014/main" id="{975E0251-E150-47E4-9B4C-B6A379AA99A3}"/>
                  </a:ext>
                </a:extLst>
              </p:cNvPr>
              <p:cNvSpPr/>
              <p:nvPr/>
            </p:nvSpPr>
            <p:spPr>
              <a:xfrm>
                <a:off x="5854429" y="857701"/>
                <a:ext cx="42204" cy="50068"/>
              </a:xfrm>
              <a:custGeom>
                <a:avLst/>
                <a:gdLst>
                  <a:gd name="connsiteX0" fmla="*/ 0 w 42204"/>
                  <a:gd name="connsiteY0" fmla="*/ 50068 h 50068"/>
                  <a:gd name="connsiteX1" fmla="*/ 19899 w 42204"/>
                  <a:gd name="connsiteY1" fmla="*/ 0 h 50068"/>
                  <a:gd name="connsiteX2" fmla="*/ 42205 w 42204"/>
                  <a:gd name="connsiteY2" fmla="*/ 38193 h 50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204" h="50068">
                    <a:moveTo>
                      <a:pt x="0" y="50068"/>
                    </a:moveTo>
                    <a:lnTo>
                      <a:pt x="19899" y="0"/>
                    </a:lnTo>
                    <a:lnTo>
                      <a:pt x="42205" y="38193"/>
                    </a:lnTo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3" name="Forme libre : forme 118">
                <a:extLst>
                  <a:ext uri="{FF2B5EF4-FFF2-40B4-BE49-F238E27FC236}">
                    <a16:creationId xmlns:a16="http://schemas.microsoft.com/office/drawing/2014/main" id="{1797F19C-CE61-4B1F-A219-D6B837B46011}"/>
                  </a:ext>
                </a:extLst>
              </p:cNvPr>
              <p:cNvSpPr/>
              <p:nvPr/>
            </p:nvSpPr>
            <p:spPr>
              <a:xfrm>
                <a:off x="5857960" y="824964"/>
                <a:ext cx="32897" cy="32736"/>
              </a:xfrm>
              <a:custGeom>
                <a:avLst/>
                <a:gdLst>
                  <a:gd name="connsiteX0" fmla="*/ 16368 w 32897"/>
                  <a:gd name="connsiteY0" fmla="*/ 32737 h 32736"/>
                  <a:gd name="connsiteX1" fmla="*/ 0 w 32897"/>
                  <a:gd name="connsiteY1" fmla="*/ 0 h 32736"/>
                  <a:gd name="connsiteX2" fmla="*/ 32897 w 32897"/>
                  <a:gd name="connsiteY2" fmla="*/ 0 h 32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97" h="32736">
                    <a:moveTo>
                      <a:pt x="16368" y="32737"/>
                    </a:moveTo>
                    <a:lnTo>
                      <a:pt x="0" y="0"/>
                    </a:lnTo>
                    <a:lnTo>
                      <a:pt x="32897" y="0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74" name="Forme libre : forme 119">
                <a:extLst>
                  <a:ext uri="{FF2B5EF4-FFF2-40B4-BE49-F238E27FC236}">
                    <a16:creationId xmlns:a16="http://schemas.microsoft.com/office/drawing/2014/main" id="{F839E991-A05D-4362-BE98-043A7ED399B6}"/>
                  </a:ext>
                </a:extLst>
              </p:cNvPr>
              <p:cNvSpPr/>
              <p:nvPr/>
            </p:nvSpPr>
            <p:spPr>
              <a:xfrm>
                <a:off x="5831000" y="788696"/>
                <a:ext cx="16047" cy="29848"/>
              </a:xfrm>
              <a:custGeom>
                <a:avLst/>
                <a:gdLst>
                  <a:gd name="connsiteX0" fmla="*/ 0 w 16047"/>
                  <a:gd name="connsiteY0" fmla="*/ 29848 h 29848"/>
                  <a:gd name="connsiteX1" fmla="*/ 0 w 16047"/>
                  <a:gd name="connsiteY1" fmla="*/ 0 h 29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47" h="29848">
                    <a:moveTo>
                      <a:pt x="0" y="2984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E52A29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05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sp>
          <p:nvSpPr>
            <p:cNvPr id="57" name="Forme libre : forme 120">
              <a:extLst>
                <a:ext uri="{FF2B5EF4-FFF2-40B4-BE49-F238E27FC236}">
                  <a16:creationId xmlns:a16="http://schemas.microsoft.com/office/drawing/2014/main" id="{C5024AB8-1E31-425A-9363-420AFB0291AD}"/>
                </a:ext>
              </a:extLst>
            </p:cNvPr>
            <p:cNvSpPr/>
            <p:nvPr/>
          </p:nvSpPr>
          <p:spPr>
            <a:xfrm>
              <a:off x="5922564" y="819580"/>
              <a:ext cx="104226" cy="161499"/>
            </a:xfrm>
            <a:custGeom>
              <a:avLst/>
              <a:gdLst>
                <a:gd name="connsiteX0" fmla="*/ 0 w 104540"/>
                <a:gd name="connsiteY0" fmla="*/ 128 h 160763"/>
                <a:gd name="connsiteX1" fmla="*/ 104309 w 104540"/>
                <a:gd name="connsiteY1" fmla="*/ 160764 h 16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540" h="160763">
                  <a:moveTo>
                    <a:pt x="0" y="128"/>
                  </a:moveTo>
                  <a:cubicBezTo>
                    <a:pt x="0" y="128"/>
                    <a:pt x="110246" y="-10463"/>
                    <a:pt x="104309" y="160764"/>
                  </a:cubicBezTo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8" name="Forme libre : forme 121">
              <a:extLst>
                <a:ext uri="{FF2B5EF4-FFF2-40B4-BE49-F238E27FC236}">
                  <a16:creationId xmlns:a16="http://schemas.microsoft.com/office/drawing/2014/main" id="{8EE3AB6E-B7E4-49EC-8CC0-30F93352CE78}"/>
                </a:ext>
              </a:extLst>
            </p:cNvPr>
            <p:cNvSpPr/>
            <p:nvPr/>
          </p:nvSpPr>
          <p:spPr>
            <a:xfrm>
              <a:off x="5817179" y="309722"/>
              <a:ext cx="121597" cy="114785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9" name="Forme libre : forme 122">
              <a:extLst>
                <a:ext uri="{FF2B5EF4-FFF2-40B4-BE49-F238E27FC236}">
                  <a16:creationId xmlns:a16="http://schemas.microsoft.com/office/drawing/2014/main" id="{6878DB03-A1F9-422C-985C-8961DAE10C72}"/>
                </a:ext>
              </a:extLst>
            </p:cNvPr>
            <p:cNvSpPr/>
            <p:nvPr/>
          </p:nvSpPr>
          <p:spPr>
            <a:xfrm>
              <a:off x="6095115" y="421837"/>
              <a:ext cx="121597" cy="116119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637 h 115381"/>
                <a:gd name="connsiteX2" fmla="*/ 121480 w 121479"/>
                <a:gd name="connsiteY2" fmla="*/ 44131 h 115381"/>
                <a:gd name="connsiteX3" fmla="*/ 89224 w 121479"/>
                <a:gd name="connsiteY3" fmla="*/ 73177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256 w 121479"/>
                <a:gd name="connsiteY7" fmla="*/ 73177 h 115381"/>
                <a:gd name="connsiteX8" fmla="*/ 0 w 121479"/>
                <a:gd name="connsiteY8" fmla="*/ 44131 h 115381"/>
                <a:gd name="connsiteX9" fmla="*/ 43168 w 121479"/>
                <a:gd name="connsiteY9" fmla="*/ 3963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480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256" y="73177"/>
                  </a:lnTo>
                  <a:lnTo>
                    <a:pt x="0" y="44131"/>
                  </a:lnTo>
                  <a:lnTo>
                    <a:pt x="43168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0" name="Forme libre : forme 123">
              <a:extLst>
                <a:ext uri="{FF2B5EF4-FFF2-40B4-BE49-F238E27FC236}">
                  <a16:creationId xmlns:a16="http://schemas.microsoft.com/office/drawing/2014/main" id="{6D5ABE4B-CCA0-491A-B043-4159D5F1F248}"/>
                </a:ext>
              </a:extLst>
            </p:cNvPr>
            <p:cNvSpPr/>
            <p:nvPr/>
          </p:nvSpPr>
          <p:spPr>
            <a:xfrm>
              <a:off x="5549666" y="421837"/>
              <a:ext cx="121597" cy="116119"/>
            </a:xfrm>
            <a:custGeom>
              <a:avLst/>
              <a:gdLst>
                <a:gd name="connsiteX0" fmla="*/ 60660 w 121319"/>
                <a:gd name="connsiteY0" fmla="*/ 0 h 115381"/>
                <a:gd name="connsiteX1" fmla="*/ 78312 w 121319"/>
                <a:gd name="connsiteY1" fmla="*/ 39637 h 115381"/>
                <a:gd name="connsiteX2" fmla="*/ 121319 w 121319"/>
                <a:gd name="connsiteY2" fmla="*/ 44131 h 115381"/>
                <a:gd name="connsiteX3" fmla="*/ 89224 w 121319"/>
                <a:gd name="connsiteY3" fmla="*/ 73177 h 115381"/>
                <a:gd name="connsiteX4" fmla="*/ 98211 w 121319"/>
                <a:gd name="connsiteY4" fmla="*/ 115382 h 115381"/>
                <a:gd name="connsiteX5" fmla="*/ 60660 w 121319"/>
                <a:gd name="connsiteY5" fmla="*/ 93878 h 115381"/>
                <a:gd name="connsiteX6" fmla="*/ 23108 w 121319"/>
                <a:gd name="connsiteY6" fmla="*/ 115382 h 115381"/>
                <a:gd name="connsiteX7" fmla="*/ 32095 w 121319"/>
                <a:gd name="connsiteY7" fmla="*/ 73177 h 115381"/>
                <a:gd name="connsiteX8" fmla="*/ 0 w 121319"/>
                <a:gd name="connsiteY8" fmla="*/ 44131 h 115381"/>
                <a:gd name="connsiteX9" fmla="*/ 43007 w 121319"/>
                <a:gd name="connsiteY9" fmla="*/ 39637 h 115381"/>
                <a:gd name="connsiteX10" fmla="*/ 50550 w 12131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19" h="115381">
                  <a:moveTo>
                    <a:pt x="60660" y="0"/>
                  </a:moveTo>
                  <a:lnTo>
                    <a:pt x="78312" y="39637"/>
                  </a:lnTo>
                  <a:lnTo>
                    <a:pt x="121319" y="44131"/>
                  </a:lnTo>
                  <a:lnTo>
                    <a:pt x="89224" y="73177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108" y="115382"/>
                  </a:lnTo>
                  <a:lnTo>
                    <a:pt x="32095" y="73177"/>
                  </a:lnTo>
                  <a:lnTo>
                    <a:pt x="0" y="44131"/>
                  </a:lnTo>
                  <a:lnTo>
                    <a:pt x="43007" y="3963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1" name="Forme libre : forme 124">
              <a:extLst>
                <a:ext uri="{FF2B5EF4-FFF2-40B4-BE49-F238E27FC236}">
                  <a16:creationId xmlns:a16="http://schemas.microsoft.com/office/drawing/2014/main" id="{FC56FEFA-E5EF-4C96-9AC1-D102631A34A8}"/>
                </a:ext>
              </a:extLst>
            </p:cNvPr>
            <p:cNvSpPr/>
            <p:nvPr/>
          </p:nvSpPr>
          <p:spPr>
            <a:xfrm>
              <a:off x="5878557" y="441857"/>
              <a:ext cx="16213" cy="64066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2" name="Forme libre : forme 125">
              <a:extLst>
                <a:ext uri="{FF2B5EF4-FFF2-40B4-BE49-F238E27FC236}">
                  <a16:creationId xmlns:a16="http://schemas.microsoft.com/office/drawing/2014/main" id="{BD262116-E77D-49A4-BD94-6D408B574967}"/>
                </a:ext>
              </a:extLst>
            </p:cNvPr>
            <p:cNvSpPr/>
            <p:nvPr/>
          </p:nvSpPr>
          <p:spPr>
            <a:xfrm>
              <a:off x="5681686" y="528614"/>
              <a:ext cx="46323" cy="45380"/>
            </a:xfrm>
            <a:custGeom>
              <a:avLst/>
              <a:gdLst>
                <a:gd name="connsiteX0" fmla="*/ 0 w 45574"/>
                <a:gd name="connsiteY0" fmla="*/ 0 h 45414"/>
                <a:gd name="connsiteX1" fmla="*/ 45575 w 45574"/>
                <a:gd name="connsiteY1" fmla="*/ 45414 h 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414">
                  <a:moveTo>
                    <a:pt x="0" y="0"/>
                  </a:moveTo>
                  <a:lnTo>
                    <a:pt x="45575" y="45414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3" name="Forme libre : forme 126">
              <a:extLst>
                <a:ext uri="{FF2B5EF4-FFF2-40B4-BE49-F238E27FC236}">
                  <a16:creationId xmlns:a16="http://schemas.microsoft.com/office/drawing/2014/main" id="{8EE031C5-21BE-4544-9EC0-23EE05484734}"/>
                </a:ext>
              </a:extLst>
            </p:cNvPr>
            <p:cNvSpPr/>
            <p:nvPr/>
          </p:nvSpPr>
          <p:spPr>
            <a:xfrm>
              <a:off x="5817179" y="309722"/>
              <a:ext cx="121597" cy="114785"/>
            </a:xfrm>
            <a:custGeom>
              <a:avLst/>
              <a:gdLst>
                <a:gd name="connsiteX0" fmla="*/ 60660 w 121479"/>
                <a:gd name="connsiteY0" fmla="*/ 0 h 115381"/>
                <a:gd name="connsiteX1" fmla="*/ 78312 w 121479"/>
                <a:gd name="connsiteY1" fmla="*/ 39477 h 115381"/>
                <a:gd name="connsiteX2" fmla="*/ 121480 w 121479"/>
                <a:gd name="connsiteY2" fmla="*/ 44131 h 115381"/>
                <a:gd name="connsiteX3" fmla="*/ 89224 w 121479"/>
                <a:gd name="connsiteY3" fmla="*/ 73016 h 115381"/>
                <a:gd name="connsiteX4" fmla="*/ 98211 w 121479"/>
                <a:gd name="connsiteY4" fmla="*/ 115382 h 115381"/>
                <a:gd name="connsiteX5" fmla="*/ 60660 w 121479"/>
                <a:gd name="connsiteY5" fmla="*/ 93878 h 115381"/>
                <a:gd name="connsiteX6" fmla="*/ 23269 w 121479"/>
                <a:gd name="connsiteY6" fmla="*/ 115382 h 115381"/>
                <a:gd name="connsiteX7" fmla="*/ 32095 w 121479"/>
                <a:gd name="connsiteY7" fmla="*/ 73016 h 115381"/>
                <a:gd name="connsiteX8" fmla="*/ 0 w 121479"/>
                <a:gd name="connsiteY8" fmla="*/ 44131 h 115381"/>
                <a:gd name="connsiteX9" fmla="*/ 43168 w 121479"/>
                <a:gd name="connsiteY9" fmla="*/ 39477 h 115381"/>
                <a:gd name="connsiteX10" fmla="*/ 50550 w 121479"/>
                <a:gd name="connsiteY10" fmla="*/ 22627 h 11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479" h="115381">
                  <a:moveTo>
                    <a:pt x="60660" y="0"/>
                  </a:moveTo>
                  <a:lnTo>
                    <a:pt x="78312" y="39477"/>
                  </a:lnTo>
                  <a:lnTo>
                    <a:pt x="121480" y="44131"/>
                  </a:lnTo>
                  <a:lnTo>
                    <a:pt x="89224" y="73016"/>
                  </a:lnTo>
                  <a:lnTo>
                    <a:pt x="98211" y="115382"/>
                  </a:lnTo>
                  <a:lnTo>
                    <a:pt x="60660" y="93878"/>
                  </a:lnTo>
                  <a:lnTo>
                    <a:pt x="23269" y="115382"/>
                  </a:lnTo>
                  <a:lnTo>
                    <a:pt x="32095" y="73016"/>
                  </a:lnTo>
                  <a:lnTo>
                    <a:pt x="0" y="44131"/>
                  </a:lnTo>
                  <a:lnTo>
                    <a:pt x="43168" y="39477"/>
                  </a:lnTo>
                  <a:lnTo>
                    <a:pt x="50550" y="22627"/>
                  </a:lnTo>
                  <a:close/>
                </a:path>
              </a:pathLst>
            </a:custGeom>
            <a:noFill/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4" name="Forme libre : forme 127">
              <a:extLst>
                <a:ext uri="{FF2B5EF4-FFF2-40B4-BE49-F238E27FC236}">
                  <a16:creationId xmlns:a16="http://schemas.microsoft.com/office/drawing/2014/main" id="{DEA3F664-6577-4558-AD36-D3E58A4B92FF}"/>
                </a:ext>
              </a:extLst>
            </p:cNvPr>
            <p:cNvSpPr/>
            <p:nvPr/>
          </p:nvSpPr>
          <p:spPr>
            <a:xfrm>
              <a:off x="5878557" y="441857"/>
              <a:ext cx="16213" cy="64066"/>
            </a:xfrm>
            <a:custGeom>
              <a:avLst/>
              <a:gdLst>
                <a:gd name="connsiteX0" fmla="*/ 0 w 16047"/>
                <a:gd name="connsiteY0" fmla="*/ 0 h 64350"/>
                <a:gd name="connsiteX1" fmla="*/ 0 w 16047"/>
                <a:gd name="connsiteY1" fmla="*/ 64351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47" h="64350">
                  <a:moveTo>
                    <a:pt x="0" y="0"/>
                  </a:moveTo>
                  <a:lnTo>
                    <a:pt x="0" y="64351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5" name="Forme libre : forme 128">
              <a:extLst>
                <a:ext uri="{FF2B5EF4-FFF2-40B4-BE49-F238E27FC236}">
                  <a16:creationId xmlns:a16="http://schemas.microsoft.com/office/drawing/2014/main" id="{598A531E-9FDC-4B17-834C-F7F0E4EF5681}"/>
                </a:ext>
              </a:extLst>
            </p:cNvPr>
            <p:cNvSpPr/>
            <p:nvPr/>
          </p:nvSpPr>
          <p:spPr>
            <a:xfrm>
              <a:off x="6032580" y="519270"/>
              <a:ext cx="45165" cy="46715"/>
            </a:xfrm>
            <a:custGeom>
              <a:avLst/>
              <a:gdLst>
                <a:gd name="connsiteX0" fmla="*/ 45575 w 45574"/>
                <a:gd name="connsiteY0" fmla="*/ 0 h 45574"/>
                <a:gd name="connsiteX1" fmla="*/ 0 w 45574"/>
                <a:gd name="connsiteY1" fmla="*/ 45575 h 4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74" h="45574">
                  <a:moveTo>
                    <a:pt x="45575" y="0"/>
                  </a:moveTo>
                  <a:lnTo>
                    <a:pt x="0" y="45575"/>
                  </a:lnTo>
                </a:path>
              </a:pathLst>
            </a:custGeom>
            <a:ln w="9525" cap="rnd">
              <a:solidFill>
                <a:srgbClr val="E52A29"/>
              </a:solidFill>
              <a:prstDash val="solid"/>
              <a:rou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050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43043" name="Image 1">
            <a:extLst>
              <a:ext uri="{FF2B5EF4-FFF2-40B4-BE49-F238E27FC236}">
                <a16:creationId xmlns:a16="http://schemas.microsoft.com/office/drawing/2014/main" id="{85219213-49BD-410E-802F-D895B6161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" t="17838" r="68434" b="3719"/>
          <a:stretch>
            <a:fillRect/>
          </a:stretch>
        </p:blipFill>
        <p:spPr bwMode="auto">
          <a:xfrm>
            <a:off x="2277478" y="3429000"/>
            <a:ext cx="2301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4" name="Image 9">
            <a:extLst>
              <a:ext uri="{FF2B5EF4-FFF2-40B4-BE49-F238E27FC236}">
                <a16:creationId xmlns:a16="http://schemas.microsoft.com/office/drawing/2014/main" id="{C3E3F7E7-DBFE-42EA-84C6-727713FAE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3781">
            <a:off x="63500" y="4265613"/>
            <a:ext cx="10922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B60760F7-7AE0-492A-9F53-F42409E12F8A}"/>
              </a:ext>
            </a:extLst>
          </p:cNvPr>
          <p:cNvGrpSpPr/>
          <p:nvPr/>
        </p:nvGrpSpPr>
        <p:grpSpPr>
          <a:xfrm>
            <a:off x="1331912" y="1246188"/>
            <a:ext cx="8211035" cy="871972"/>
            <a:chOff x="1191226" y="1486528"/>
            <a:chExt cx="8211035" cy="871972"/>
          </a:xfrm>
          <a:solidFill>
            <a:srgbClr val="71BF44"/>
          </a:solidFill>
        </p:grpSpPr>
        <p:grpSp>
          <p:nvGrpSpPr>
            <p:cNvPr id="81" name="Groupe 14">
              <a:extLst>
                <a:ext uri="{FF2B5EF4-FFF2-40B4-BE49-F238E27FC236}">
                  <a16:creationId xmlns:a16="http://schemas.microsoft.com/office/drawing/2014/main" id="{6359C536-2AEF-45EE-B3BB-EC6DF2823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26" y="1486528"/>
              <a:ext cx="3446462" cy="871972"/>
              <a:chOff x="4802041" y="1571343"/>
              <a:chExt cx="2380893" cy="991061"/>
            </a:xfrm>
            <a:grpFill/>
          </p:grpSpPr>
          <p:sp>
            <p:nvSpPr>
              <p:cNvPr id="86" name="Rectangle 85" title="Arrière-plan d’icône">
                <a:extLst>
                  <a:ext uri="{FF2B5EF4-FFF2-40B4-BE49-F238E27FC236}">
                    <a16:creationId xmlns:a16="http://schemas.microsoft.com/office/drawing/2014/main" id="{F7F062AB-A7B6-4CD4-9491-7B54A64B2814}"/>
                  </a:ext>
                </a:extLst>
              </p:cNvPr>
              <p:cNvSpPr/>
              <p:nvPr/>
            </p:nvSpPr>
            <p:spPr>
              <a:xfrm>
                <a:off x="4802041" y="1571343"/>
                <a:ext cx="2380893" cy="99106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87" name="Espace réservé du contenu 13">
                <a:extLst>
                  <a:ext uri="{FF2B5EF4-FFF2-40B4-BE49-F238E27FC236}">
                    <a16:creationId xmlns:a16="http://schemas.microsoft.com/office/drawing/2014/main" id="{FF10DC63-527A-4597-90E4-26B9F481D8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70756" y="1971830"/>
                <a:ext cx="1257159" cy="29637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>
                <a:lvl1pPr>
                  <a:spcAft>
                    <a:spcPts val="300"/>
                  </a:spcAft>
                  <a:defRPr sz="2200"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1pPr>
                <a:lvl2pPr marL="542925" indent="-276225">
                  <a:defRPr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2pPr>
                <a:lvl3pPr marL="809625" indent="-266700">
                  <a:buClr>
                    <a:schemeClr val="accent1"/>
                  </a:buClr>
                  <a:defRPr sz="1600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3pPr>
                <a:lvl4pPr marL="1076325" indent="-266700">
                  <a:lnSpc>
                    <a:spcPts val="1600"/>
                  </a:lnSpc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1343025" indent="-26670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5pPr>
                <a:lvl6pPr marL="18002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6pPr>
                <a:lvl7pPr marL="22574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7pPr>
                <a:lvl8pPr marL="27146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8pPr>
                <a:lvl9pPr marL="31718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fontAlgn="auto" hangingPunct="1">
                  <a:spcBef>
                    <a:spcPts val="1000"/>
                  </a:spcBef>
                  <a:spcAft>
                    <a:spcPts val="500"/>
                  </a:spcAft>
                  <a:buClr>
                    <a:schemeClr val="accent1"/>
                  </a:buClr>
                  <a:defRPr/>
                </a:pPr>
                <a:r>
                  <a:rPr lang="fr-FR" altLang="fr-FR" sz="2400" b="0" dirty="0">
                    <a:solidFill>
                      <a:schemeClr val="bg1"/>
                    </a:solidFill>
                    <a:latin typeface="+mn-lt"/>
                  </a:rPr>
                  <a:t>OUTILS</a:t>
                </a:r>
              </a:p>
            </p:txBody>
          </p:sp>
        </p:grpSp>
        <p:grpSp>
          <p:nvGrpSpPr>
            <p:cNvPr id="82" name="Groupe 18">
              <a:extLst>
                <a:ext uri="{FF2B5EF4-FFF2-40B4-BE49-F238E27FC236}">
                  <a16:creationId xmlns:a16="http://schemas.microsoft.com/office/drawing/2014/main" id="{5DF23149-7CE8-44DA-BE1B-7F2EBCB7D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9136" y="1486529"/>
              <a:ext cx="4683125" cy="871066"/>
              <a:chOff x="7222936" y="1576838"/>
              <a:chExt cx="2380893" cy="990030"/>
            </a:xfrm>
            <a:grpFill/>
          </p:grpSpPr>
          <p:sp>
            <p:nvSpPr>
              <p:cNvPr id="84" name="Rectangle 83" title="Arrière-plan d’icône">
                <a:extLst>
                  <a:ext uri="{FF2B5EF4-FFF2-40B4-BE49-F238E27FC236}">
                    <a16:creationId xmlns:a16="http://schemas.microsoft.com/office/drawing/2014/main" id="{7B6F8C05-1E6E-40E5-BF07-312C2EAFD06A}"/>
                  </a:ext>
                </a:extLst>
              </p:cNvPr>
              <p:cNvSpPr/>
              <p:nvPr/>
            </p:nvSpPr>
            <p:spPr>
              <a:xfrm>
                <a:off x="7222936" y="1576838"/>
                <a:ext cx="2380893" cy="99003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85" name="Espace réservé du contenu 13">
                <a:extLst>
                  <a:ext uri="{FF2B5EF4-FFF2-40B4-BE49-F238E27FC236}">
                    <a16:creationId xmlns:a16="http://schemas.microsoft.com/office/drawing/2014/main" id="{4926C099-355D-46C4-A297-AF8C0823039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15744" y="1973226"/>
                <a:ext cx="1540520" cy="29637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>
                <a:lvl1pPr>
                  <a:spcAft>
                    <a:spcPts val="300"/>
                  </a:spcAft>
                  <a:defRPr sz="2200"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1pPr>
                <a:lvl2pPr marL="542925" indent="-276225">
                  <a:defRPr b="1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2pPr>
                <a:lvl3pPr marL="809625" indent="-266700">
                  <a:buClr>
                    <a:schemeClr val="accent1"/>
                  </a:buClr>
                  <a:defRPr sz="1600">
                    <a:solidFill>
                      <a:srgbClr val="7F7F7F"/>
                    </a:solidFill>
                    <a:latin typeface="Arial Narrow" panose="020B0606020202030204" pitchFamily="34" charset="0"/>
                  </a:defRPr>
                </a:lvl3pPr>
                <a:lvl4pPr marL="1076325" indent="-266700">
                  <a:lnSpc>
                    <a:spcPts val="1600"/>
                  </a:lnSpc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1343025" indent="-26670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5pPr>
                <a:lvl6pPr marL="18002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6pPr>
                <a:lvl7pPr marL="22574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7pPr>
                <a:lvl8pPr marL="27146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8pPr>
                <a:lvl9pPr marL="3171825" indent="-266700" eaLnBrk="0" fontAlgn="base" hangingPunct="0">
                  <a:spcBef>
                    <a:spcPts val="30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Britannic Bold" panose="020B0903060703020204" pitchFamily="34" charset="0"/>
                  <a:buChar char="&gt;"/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fontAlgn="auto" hangingPunct="1">
                  <a:spcBef>
                    <a:spcPts val="1000"/>
                  </a:spcBef>
                  <a:spcAft>
                    <a:spcPts val="500"/>
                  </a:spcAft>
                  <a:buClr>
                    <a:schemeClr val="accent1"/>
                  </a:buClr>
                  <a:defRPr/>
                </a:pPr>
                <a:r>
                  <a:rPr lang="fr-FR" altLang="fr-FR" sz="2400" b="0" dirty="0">
                    <a:solidFill>
                      <a:schemeClr val="bg1"/>
                    </a:solidFill>
                    <a:latin typeface="+mn-lt"/>
                  </a:rPr>
                  <a:t>OBJECTIFS</a:t>
                </a:r>
              </a:p>
            </p:txBody>
          </p:sp>
        </p:grpSp>
        <p:pic>
          <p:nvPicPr>
            <p:cNvPr id="83" name="Picture 2" descr="Tool box icon">
              <a:extLst>
                <a:ext uri="{FF2B5EF4-FFF2-40B4-BE49-F238E27FC236}">
                  <a16:creationId xmlns:a16="http://schemas.microsoft.com/office/drawing/2014/main" id="{07CF37E3-AAA2-4E1D-B500-9C849FA44D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370243" y="1554762"/>
              <a:ext cx="766549" cy="76654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</p:pic>
      </p:grpSp>
      <p:pic>
        <p:nvPicPr>
          <p:cNvPr id="43047" name="Image 6" descr="Illustration de concept en cours Vecteur gratuit">
            <a:extLst>
              <a:ext uri="{FF2B5EF4-FFF2-40B4-BE49-F238E27FC236}">
                <a16:creationId xmlns:a16="http://schemas.microsoft.com/office/drawing/2014/main" id="{DFEA6F94-ECD5-4D36-BB69-EA48AEBD5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484313"/>
            <a:ext cx="975438" cy="65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Espace réservé du texte 2">
            <a:extLst>
              <a:ext uri="{FF2B5EF4-FFF2-40B4-BE49-F238E27FC236}">
                <a16:creationId xmlns:a16="http://schemas.microsoft.com/office/drawing/2014/main" id="{30723117-3489-4631-B287-9CB457A1E620}"/>
              </a:ext>
            </a:extLst>
          </p:cNvPr>
          <p:cNvSpPr txBox="1">
            <a:spLocks/>
          </p:cNvSpPr>
          <p:nvPr/>
        </p:nvSpPr>
        <p:spPr>
          <a:xfrm>
            <a:off x="8510058" y="-110669"/>
            <a:ext cx="1098073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outils d’aide à la vente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le CBM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1110827" y="1404470"/>
            <a:ext cx="72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 parcours CBM sous DEFI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E0425C-85FF-4712-BD3B-17C4B0A2F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826" y="2050801"/>
            <a:ext cx="5516038" cy="39035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9A4AF1-DCD4-4C29-88B8-E995DC852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428" y="2050801"/>
            <a:ext cx="3654810" cy="37255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00DC735-DC6A-482B-BDAA-249BA83A9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86084">
            <a:off x="829929" y="3088747"/>
            <a:ext cx="1028844" cy="22720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DE7F96-A3D8-4A69-88F7-98D881D2C047}"/>
              </a:ext>
            </a:extLst>
          </p:cNvPr>
          <p:cNvSpPr txBox="1"/>
          <p:nvPr/>
        </p:nvSpPr>
        <p:spPr>
          <a:xfrm rot="20893480">
            <a:off x="508898" y="2434329"/>
            <a:ext cx="1036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C00000"/>
                </a:solidFill>
              </a:rPr>
              <a:t>A retrouver dans le Mémo CBM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A9099C-B501-420C-AA54-357DF73E85AA}"/>
              </a:ext>
            </a:extLst>
          </p:cNvPr>
          <p:cNvSpPr/>
          <p:nvPr/>
        </p:nvSpPr>
        <p:spPr>
          <a:xfrm>
            <a:off x="2377826" y="5904787"/>
            <a:ext cx="9208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Pour bénéficier du taux dérogatoire ne pas oublier de saisir « Cible Datanéo » dans la zone de commentaire de dérogation</a:t>
            </a:r>
          </a:p>
        </p:txBody>
      </p:sp>
    </p:spTree>
    <p:extLst>
      <p:ext uri="{BB962C8B-B14F-4D97-AF65-F5344CB8AC3E}">
        <p14:creationId xmlns:p14="http://schemas.microsoft.com/office/powerpoint/2010/main" val="2965755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95F28-1A40-4135-BAEF-3868A51EEA9F}"/>
              </a:ext>
            </a:extLst>
          </p:cNvPr>
          <p:cNvSpPr txBox="1"/>
          <p:nvPr/>
        </p:nvSpPr>
        <p:spPr>
          <a:xfrm>
            <a:off x="1110827" y="1404470"/>
            <a:ext cx="72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Les bons reflexes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FAF6DD-4F28-4885-A839-2B04754C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936" y="2639855"/>
            <a:ext cx="4362120" cy="34764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82B29A-0641-48DE-AB69-829497D3E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344" y="1727635"/>
            <a:ext cx="3742325" cy="8316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C92732-6ED8-43CA-90D0-404EBFD9B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848" y="2410685"/>
            <a:ext cx="2259287" cy="2211472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1202DA0-46F4-4282-A8B8-09DEFD9052F7}"/>
              </a:ext>
            </a:extLst>
          </p:cNvPr>
          <p:cNvSpPr/>
          <p:nvPr/>
        </p:nvSpPr>
        <p:spPr>
          <a:xfrm>
            <a:off x="8487518" y="1755753"/>
            <a:ext cx="3521336" cy="3521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5D483AD-9C7F-445B-AE2C-3B4C7512C005}"/>
              </a:ext>
            </a:extLst>
          </p:cNvPr>
          <p:cNvCxnSpPr/>
          <p:nvPr/>
        </p:nvCxnSpPr>
        <p:spPr>
          <a:xfrm flipV="1">
            <a:off x="7734748" y="4173967"/>
            <a:ext cx="849854" cy="448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90F2337-B57C-4BC0-8FF0-FE336221F544}"/>
              </a:ext>
            </a:extLst>
          </p:cNvPr>
          <p:cNvSpPr txBox="1"/>
          <p:nvPr/>
        </p:nvSpPr>
        <p:spPr>
          <a:xfrm>
            <a:off x="800457" y="2389169"/>
            <a:ext cx="18475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 avez proposé à votre client d’acheter son véhicule en LLD?</a:t>
            </a:r>
          </a:p>
          <a:p>
            <a:endParaRPr lang="fr-FR" dirty="0"/>
          </a:p>
          <a:p>
            <a:r>
              <a:rPr lang="fr-FR" dirty="0"/>
              <a:t>Ayez le reflexe </a:t>
            </a:r>
            <a:r>
              <a:rPr lang="fr-FR" dirty="0">
                <a:hlinkClick r:id="rId5"/>
              </a:rPr>
              <a:t>MONEXPERT</a:t>
            </a:r>
            <a:r>
              <a:rPr lang="fr-FR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4147412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0F2337-B57C-4BC0-8FF0-FE336221F544}"/>
              </a:ext>
            </a:extLst>
          </p:cNvPr>
          <p:cNvSpPr txBox="1"/>
          <p:nvPr/>
        </p:nvSpPr>
        <p:spPr>
          <a:xfrm>
            <a:off x="440401" y="2606101"/>
            <a:ext cx="2883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Votre client souhaite:</a:t>
            </a:r>
          </a:p>
          <a:p>
            <a:r>
              <a:rPr lang="fr-FR" sz="1600" dirty="0"/>
              <a:t> </a:t>
            </a:r>
          </a:p>
          <a:p>
            <a:r>
              <a:rPr lang="fr-FR" sz="1600" dirty="0"/>
              <a:t>-    Configurer son véhicule ?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Connaitre son futur loyer ?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Réaliser des simulations ?</a:t>
            </a:r>
          </a:p>
          <a:p>
            <a:endParaRPr lang="fr-FR" sz="1600" dirty="0"/>
          </a:p>
          <a:p>
            <a:r>
              <a:rPr lang="fr-FR" dirty="0"/>
              <a:t>Ayez le reflexe </a:t>
            </a:r>
            <a:r>
              <a:rPr lang="fr-FR" dirty="0">
                <a:hlinkClick r:id="rId2"/>
              </a:rPr>
              <a:t>MYCARLEASE</a:t>
            </a:r>
            <a:r>
              <a:rPr lang="fr-FR" dirty="0"/>
              <a:t> !</a:t>
            </a:r>
          </a:p>
        </p:txBody>
      </p:sp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5CCCD5D7-9B64-4FAC-BE0E-B0DD2253A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989" y="2050801"/>
            <a:ext cx="7528268" cy="3712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E10DC9-FB4F-499F-92C1-CEEF124BAE7E}"/>
              </a:ext>
            </a:extLst>
          </p:cNvPr>
          <p:cNvSpPr txBox="1"/>
          <p:nvPr/>
        </p:nvSpPr>
        <p:spPr>
          <a:xfrm>
            <a:off x="1972236" y="6050745"/>
            <a:ext cx="972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Aucune traçabilité ni suivi si le client ne réalise que des simulations     Réflexe Monexpert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B7CD3FD-8C51-48CC-B07A-9CF5081A3B39}"/>
              </a:ext>
            </a:extLst>
          </p:cNvPr>
          <p:cNvCxnSpPr/>
          <p:nvPr/>
        </p:nvCxnSpPr>
        <p:spPr>
          <a:xfrm>
            <a:off x="8928846" y="6250193"/>
            <a:ext cx="20439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70591240-20D3-4825-9BA6-1D9F02170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083" l="9963" r="89668">
                        <a14:foregroundMark x1="45756" y1="40833" x2="45756" y2="40833"/>
                        <a14:foregroundMark x1="47232" y1="36250" x2="47232" y2="36250"/>
                        <a14:foregroundMark x1="47232" y1="31667" x2="47232" y2="31667"/>
                        <a14:foregroundMark x1="47232" y1="48333" x2="47232" y2="48333"/>
                        <a14:foregroundMark x1="47232" y1="48333" x2="47232" y2="48333"/>
                        <a14:foregroundMark x1="46863" y1="66250" x2="46863" y2="66250"/>
                        <a14:foregroundMark x1="35793" y1="92083" x2="35793" y2="92083"/>
                        <a14:foregroundMark x1="47232" y1="43750" x2="47232" y2="43750"/>
                        <a14:foregroundMark x1="46863" y1="43750" x2="46863" y2="43750"/>
                        <a14:foregroundMark x1="48339" y1="64583" x2="48339" y2="64583"/>
                        <a14:foregroundMark x1="48339" y1="65000" x2="48339" y2="6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68284" flipH="1">
            <a:off x="1420430" y="5563634"/>
            <a:ext cx="681281" cy="69405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3662E5-ACCC-4640-B0E5-E5DD4E51442E}"/>
              </a:ext>
            </a:extLst>
          </p:cNvPr>
          <p:cNvSpPr txBox="1"/>
          <p:nvPr/>
        </p:nvSpPr>
        <p:spPr>
          <a:xfrm>
            <a:off x="1129486" y="1404470"/>
            <a:ext cx="720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Les bons reflexes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2528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95C86D-8A2C-4B90-B92F-493ABFFD8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45"/>
          <a:stretch/>
        </p:blipFill>
        <p:spPr>
          <a:xfrm>
            <a:off x="4099786" y="1312136"/>
            <a:ext cx="6124027" cy="494390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558C1C-4329-4C70-9CB3-15F006391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31" y="2990627"/>
            <a:ext cx="3176440" cy="6024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B570FA-2888-4030-9383-27FDE7113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265" y="5044794"/>
            <a:ext cx="1554362" cy="2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26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3E58A6-C422-49C9-A20D-6E6D1BCEAAB6}"/>
              </a:ext>
            </a:extLst>
          </p:cNvPr>
          <p:cNvSpPr txBox="1"/>
          <p:nvPr/>
        </p:nvSpPr>
        <p:spPr>
          <a:xfrm>
            <a:off x="1204856" y="2187554"/>
            <a:ext cx="9782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/>
              <a:t>Je détecte les opportunités en posant les bonnes questions.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Je vérifie les critères d’exclusion et de partage de risque à l’aide du document </a:t>
            </a:r>
            <a:r>
              <a:rPr lang="fr-FR" sz="1600" dirty="0">
                <a:hlinkClick r:id="rId2"/>
              </a:rPr>
              <a:t>LLD Critères d’exclusion</a:t>
            </a:r>
            <a:r>
              <a:rPr lang="fr-FR" sz="1600" dirty="0"/>
              <a:t> présent dans la RDC (cliquer sur le lien),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J’adresse un Lead à la VAD de </a:t>
            </a:r>
            <a:r>
              <a:rPr lang="fr-FR" sz="1600" dirty="0" err="1"/>
              <a:t>Carlease</a:t>
            </a:r>
            <a:r>
              <a:rPr lang="fr-FR" sz="1600" dirty="0"/>
              <a:t> via MONEXPERT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La VAD prend contact avec mon client sous 48h maximum et l’accompagne 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Sur la configuration du véhicule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Sur le choix des prestations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/>
              <a:t>Jusqu’à la signature du contrat électronique et livraison du véhicule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Dès validation du client sur les conditions la VAD sollicite votre accord via la </a:t>
            </a:r>
            <a:r>
              <a:rPr lang="fr-FR" sz="1600" dirty="0">
                <a:hlinkClick r:id="rId3"/>
              </a:rPr>
              <a:t>Fiche de décision  LLD </a:t>
            </a:r>
            <a:r>
              <a:rPr lang="fr-FR" sz="1600" dirty="0"/>
              <a:t>présente dans la RDC (cliquer sur le lien)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Avant de retourner la « fiche de décision » à la VAD, je saisie obligatoirement une demande de financement sous DEFI pour y enregistrer l’accord délégataire (décision banque), la fiche de décision et la fiche critères d’exclusion,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La VAD m’informe par mail lors de l’accord du client et de la signature du bon de commande et je peux suivre l’avancement du dossier sous Monexpert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0889BC-B84E-4FF2-9229-29072A43B09F}"/>
              </a:ext>
            </a:extLst>
          </p:cNvPr>
          <p:cNvSpPr txBox="1"/>
          <p:nvPr/>
        </p:nvSpPr>
        <p:spPr>
          <a:xfrm>
            <a:off x="605631" y="1464618"/>
            <a:ext cx="3955080" cy="367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Le process étape par étape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69121D0-8FC8-4CB0-9C4F-2B69DA03F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962" y="873453"/>
            <a:ext cx="2808034" cy="118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45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430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saisie de la LLD sous DEFI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BC9396-598A-4BEC-BF49-E31C98A90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28" y="2236141"/>
            <a:ext cx="7385365" cy="35427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5FC865-D120-406D-B6E3-D775ADFD4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197" y="1777362"/>
            <a:ext cx="4304867" cy="23643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1F420B-A142-4680-9A9D-F2A5A6A0E6AF}"/>
              </a:ext>
            </a:extLst>
          </p:cNvPr>
          <p:cNvSpPr/>
          <p:nvPr/>
        </p:nvSpPr>
        <p:spPr>
          <a:xfrm>
            <a:off x="8520056" y="3429000"/>
            <a:ext cx="527125" cy="26894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F1B15AB-6830-42E1-90E0-5173EBBD0C43}"/>
              </a:ext>
            </a:extLst>
          </p:cNvPr>
          <p:cNvSpPr txBox="1"/>
          <p:nvPr/>
        </p:nvSpPr>
        <p:spPr>
          <a:xfrm>
            <a:off x="9660879" y="2661718"/>
            <a:ext cx="16630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Demande de financement « classique », choisir le concours </a:t>
            </a:r>
            <a:r>
              <a:rPr lang="fr-FR" sz="1400" b="1" dirty="0">
                <a:solidFill>
                  <a:srgbClr val="C00000"/>
                </a:solidFill>
              </a:rPr>
              <a:t>LOCATION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764177-8641-40C3-AEC2-9C323F082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104" y="2775771"/>
            <a:ext cx="2841828" cy="150297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CBF4C1A-0365-4288-9215-3143D00597F8}"/>
              </a:ext>
            </a:extLst>
          </p:cNvPr>
          <p:cNvCxnSpPr/>
          <p:nvPr/>
        </p:nvCxnSpPr>
        <p:spPr>
          <a:xfrm flipV="1">
            <a:off x="2381061" y="3051018"/>
            <a:ext cx="336043" cy="280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5A658E8-AF86-41CD-9953-7490C504D2FF}"/>
              </a:ext>
            </a:extLst>
          </p:cNvPr>
          <p:cNvCxnSpPr>
            <a:cxnSpLocks/>
          </p:cNvCxnSpPr>
          <p:nvPr/>
        </p:nvCxnSpPr>
        <p:spPr>
          <a:xfrm flipV="1">
            <a:off x="7089830" y="2661719"/>
            <a:ext cx="434685" cy="389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CF8DA91-0582-498C-991B-C932E5E120FC}"/>
              </a:ext>
            </a:extLst>
          </p:cNvPr>
          <p:cNvSpPr txBox="1"/>
          <p:nvPr/>
        </p:nvSpPr>
        <p:spPr>
          <a:xfrm>
            <a:off x="2549082" y="2523219"/>
            <a:ext cx="3340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Analyse, NDS, DNC restent d’actualité</a:t>
            </a:r>
          </a:p>
        </p:txBody>
      </p:sp>
    </p:spTree>
    <p:extLst>
      <p:ext uri="{BB962C8B-B14F-4D97-AF65-F5344CB8AC3E}">
        <p14:creationId xmlns:p14="http://schemas.microsoft.com/office/powerpoint/2010/main" val="115072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324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LLD sous DEFI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DEDE67-2326-4504-83DA-513D691AC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831" y="2166506"/>
            <a:ext cx="6972763" cy="22586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3FACD7-90AF-45B5-87F2-D2A2435E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1" y="4801005"/>
            <a:ext cx="6192114" cy="24768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B1BE599-B7F2-4E1B-9881-8626B088CBC9}"/>
              </a:ext>
            </a:extLst>
          </p:cNvPr>
          <p:cNvCxnSpPr>
            <a:cxnSpLocks/>
          </p:cNvCxnSpPr>
          <p:nvPr/>
        </p:nvCxnSpPr>
        <p:spPr>
          <a:xfrm flipH="1">
            <a:off x="4480009" y="3840298"/>
            <a:ext cx="279561" cy="908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0CC38DC-6B54-4C9D-BFD6-AB927ECEB7F0}"/>
              </a:ext>
            </a:extLst>
          </p:cNvPr>
          <p:cNvSpPr txBox="1"/>
          <p:nvPr/>
        </p:nvSpPr>
        <p:spPr>
          <a:xfrm>
            <a:off x="1172583" y="4379909"/>
            <a:ext cx="288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Sélectionner le produit :</a:t>
            </a:r>
          </a:p>
        </p:txBody>
      </p:sp>
    </p:spTree>
    <p:extLst>
      <p:ext uri="{BB962C8B-B14F-4D97-AF65-F5344CB8AC3E}">
        <p14:creationId xmlns:p14="http://schemas.microsoft.com/office/powerpoint/2010/main" val="2817635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72584" y="1402784"/>
            <a:ext cx="324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LLD sous DEFI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ECE91B-C3C2-44A3-8043-D0E5E535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31" y="1862764"/>
            <a:ext cx="11136279" cy="38010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F5F3C0-36B9-47E4-9FFB-53F40EBB3A64}"/>
              </a:ext>
            </a:extLst>
          </p:cNvPr>
          <p:cNvSpPr txBox="1"/>
          <p:nvPr/>
        </p:nvSpPr>
        <p:spPr>
          <a:xfrm>
            <a:off x="9557358" y="3429000"/>
            <a:ext cx="145301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Se renseigne automatiquement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889DA6E-B93E-4826-954E-6CB58ECC64DD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8791575" y="3644444"/>
            <a:ext cx="765783" cy="118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BE53A8-FEF8-4950-BD88-A75F96FB831F}"/>
              </a:ext>
            </a:extLst>
          </p:cNvPr>
          <p:cNvSpPr txBox="1"/>
          <p:nvPr/>
        </p:nvSpPr>
        <p:spPr>
          <a:xfrm>
            <a:off x="4354718" y="4115216"/>
            <a:ext cx="1453019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100" dirty="0"/>
              <a:t>Ne pas renseigner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6F88243-F572-4477-8941-E71B3E2BFBA1}"/>
              </a:ext>
            </a:extLst>
          </p:cNvPr>
          <p:cNvCxnSpPr>
            <a:cxnSpLocks/>
          </p:cNvCxnSpPr>
          <p:nvPr/>
        </p:nvCxnSpPr>
        <p:spPr>
          <a:xfrm>
            <a:off x="3572527" y="4246021"/>
            <a:ext cx="7821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54BA6BEF-5B36-44E4-BF50-1AF5C9798CB0}"/>
              </a:ext>
            </a:extLst>
          </p:cNvPr>
          <p:cNvSpPr txBox="1"/>
          <p:nvPr/>
        </p:nvSpPr>
        <p:spPr>
          <a:xfrm>
            <a:off x="7009062" y="1632774"/>
            <a:ext cx="440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A compléter dès retour de mail de la VAD</a:t>
            </a:r>
          </a:p>
        </p:txBody>
      </p:sp>
    </p:spTree>
    <p:extLst>
      <p:ext uri="{BB962C8B-B14F-4D97-AF65-F5344CB8AC3E}">
        <p14:creationId xmlns:p14="http://schemas.microsoft.com/office/powerpoint/2010/main" val="4205527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800" b="1" dirty="0"/>
              <a:t>Quel process pour vendre la LLD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Les outils de saisie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196C37-ABBA-420C-B46E-2E11CC4C21A4}"/>
              </a:ext>
            </a:extLst>
          </p:cNvPr>
          <p:cNvSpPr txBox="1"/>
          <p:nvPr/>
        </p:nvSpPr>
        <p:spPr>
          <a:xfrm>
            <a:off x="1114425" y="1454333"/>
            <a:ext cx="422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Précision assurance du véhicule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785325-3DCA-49DE-A2F9-4002D292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011" y="2853104"/>
            <a:ext cx="7716327" cy="2457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3261FBF-58F2-4245-9111-DE5BD20662B0}"/>
              </a:ext>
            </a:extLst>
          </p:cNvPr>
          <p:cNvSpPr txBox="1"/>
          <p:nvPr/>
        </p:nvSpPr>
        <p:spPr>
          <a:xfrm>
            <a:off x="1114425" y="1967744"/>
            <a:ext cx="9963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Dans le cadre du « duo gagnant », vous devez préciser dans le </a:t>
            </a:r>
            <a:r>
              <a:rPr lang="fr-FR" sz="1600" b="1" dirty="0"/>
              <a:t>Lead </a:t>
            </a:r>
            <a:r>
              <a:rPr lang="fr-FR" sz="1600" dirty="0"/>
              <a:t>MONEXPERT que c’est </a:t>
            </a:r>
            <a:r>
              <a:rPr lang="fr-FR" sz="1600" b="1" dirty="0"/>
              <a:t>vous</a:t>
            </a:r>
            <a:r>
              <a:rPr lang="fr-FR" sz="1600" dirty="0"/>
              <a:t> qui proposerez l’assurance sur le véhicule. A défaut elle sera commercialisée par la VAD.</a:t>
            </a:r>
          </a:p>
        </p:txBody>
      </p:sp>
    </p:spTree>
    <p:extLst>
      <p:ext uri="{BB962C8B-B14F-4D97-AF65-F5344CB8AC3E}">
        <p14:creationId xmlns:p14="http://schemas.microsoft.com/office/powerpoint/2010/main" val="3153818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59E5EC-4448-4F8E-A44C-19ACC09986FF}"/>
              </a:ext>
            </a:extLst>
          </p:cNvPr>
          <p:cNvSpPr/>
          <p:nvPr/>
        </p:nvSpPr>
        <p:spPr>
          <a:xfrm>
            <a:off x="5747579" y="2871689"/>
            <a:ext cx="6170586" cy="2585323"/>
          </a:xfrm>
          <a:custGeom>
            <a:avLst/>
            <a:gdLst>
              <a:gd name="connsiteX0" fmla="*/ 0 w 6170586"/>
              <a:gd name="connsiteY0" fmla="*/ 0 h 2585323"/>
              <a:gd name="connsiteX1" fmla="*/ 6170586 w 6170586"/>
              <a:gd name="connsiteY1" fmla="*/ 0 h 2585323"/>
              <a:gd name="connsiteX2" fmla="*/ 6170586 w 6170586"/>
              <a:gd name="connsiteY2" fmla="*/ 2585323 h 2585323"/>
              <a:gd name="connsiteX3" fmla="*/ 0 w 6170586"/>
              <a:gd name="connsiteY3" fmla="*/ 2585323 h 2585323"/>
              <a:gd name="connsiteX4" fmla="*/ 0 w 6170586"/>
              <a:gd name="connsiteY4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0586" h="2585323" fill="none" extrusionOk="0">
                <a:moveTo>
                  <a:pt x="0" y="0"/>
                </a:moveTo>
                <a:cubicBezTo>
                  <a:pt x="2835063" y="29180"/>
                  <a:pt x="4524392" y="77926"/>
                  <a:pt x="6170586" y="0"/>
                </a:cubicBezTo>
                <a:cubicBezTo>
                  <a:pt x="6144571" y="1231730"/>
                  <a:pt x="6331309" y="1513322"/>
                  <a:pt x="6170586" y="2585323"/>
                </a:cubicBezTo>
                <a:cubicBezTo>
                  <a:pt x="3926873" y="2442225"/>
                  <a:pt x="1761307" y="2609395"/>
                  <a:pt x="0" y="2585323"/>
                </a:cubicBezTo>
                <a:cubicBezTo>
                  <a:pt x="73651" y="1927378"/>
                  <a:pt x="166587" y="928061"/>
                  <a:pt x="0" y="0"/>
                </a:cubicBezTo>
                <a:close/>
              </a:path>
              <a:path w="6170586" h="2585323" stroke="0" extrusionOk="0">
                <a:moveTo>
                  <a:pt x="0" y="0"/>
                </a:moveTo>
                <a:cubicBezTo>
                  <a:pt x="1611416" y="16168"/>
                  <a:pt x="4100398" y="-117622"/>
                  <a:pt x="6170586" y="0"/>
                </a:cubicBezTo>
                <a:cubicBezTo>
                  <a:pt x="6227227" y="417565"/>
                  <a:pt x="6264594" y="2118098"/>
                  <a:pt x="6170586" y="2585323"/>
                </a:cubicBezTo>
                <a:cubicBezTo>
                  <a:pt x="5542165" y="2556289"/>
                  <a:pt x="944471" y="2550389"/>
                  <a:pt x="0" y="2585323"/>
                </a:cubicBezTo>
                <a:cubicBezTo>
                  <a:pt x="147475" y="2205747"/>
                  <a:pt x="30659" y="1254292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12626274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>
          <a:xfrm>
            <a:off x="605631" y="741683"/>
            <a:ext cx="3955080" cy="36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/>
              <a:t>Qui contacter en cas de besoin?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9376316" y="-123332"/>
            <a:ext cx="2661491" cy="720000"/>
          </a:xfrm>
        </p:spPr>
        <p:txBody>
          <a:bodyPr/>
          <a:lstStyle/>
          <a:p>
            <a:r>
              <a:rPr lang="fr-FR" dirty="0"/>
              <a:t>Vos interlocuteurs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F639D-C487-4ED4-A15C-96CB07C2708D}"/>
              </a:ext>
            </a:extLst>
          </p:cNvPr>
          <p:cNvSpPr/>
          <p:nvPr/>
        </p:nvSpPr>
        <p:spPr>
          <a:xfrm>
            <a:off x="4421393" y="1312136"/>
            <a:ext cx="806824" cy="36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A27188-7223-4013-8D50-229754BFB2A7}"/>
              </a:ext>
            </a:extLst>
          </p:cNvPr>
          <p:cNvSpPr txBox="1"/>
          <p:nvPr/>
        </p:nvSpPr>
        <p:spPr>
          <a:xfrm>
            <a:off x="2308920" y="1829550"/>
            <a:ext cx="1288860" cy="369332"/>
          </a:xfrm>
          <a:custGeom>
            <a:avLst/>
            <a:gdLst>
              <a:gd name="connsiteX0" fmla="*/ 0 w 1288860"/>
              <a:gd name="connsiteY0" fmla="*/ 0 h 369332"/>
              <a:gd name="connsiteX1" fmla="*/ 1288860 w 1288860"/>
              <a:gd name="connsiteY1" fmla="*/ 0 h 369332"/>
              <a:gd name="connsiteX2" fmla="*/ 1288860 w 1288860"/>
              <a:gd name="connsiteY2" fmla="*/ 369332 h 369332"/>
              <a:gd name="connsiteX3" fmla="*/ 0 w 1288860"/>
              <a:gd name="connsiteY3" fmla="*/ 369332 h 369332"/>
              <a:gd name="connsiteX4" fmla="*/ 0 w 128886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8860" h="369332" fill="none" extrusionOk="0">
                <a:moveTo>
                  <a:pt x="0" y="0"/>
                </a:moveTo>
                <a:cubicBezTo>
                  <a:pt x="253547" y="-79137"/>
                  <a:pt x="865253" y="84766"/>
                  <a:pt x="1288860" y="0"/>
                </a:cubicBezTo>
                <a:cubicBezTo>
                  <a:pt x="1309688" y="159450"/>
                  <a:pt x="1317050" y="303604"/>
                  <a:pt x="1288860" y="369332"/>
                </a:cubicBezTo>
                <a:cubicBezTo>
                  <a:pt x="981949" y="370146"/>
                  <a:pt x="201531" y="445155"/>
                  <a:pt x="0" y="369332"/>
                </a:cubicBezTo>
                <a:cubicBezTo>
                  <a:pt x="-6741" y="272854"/>
                  <a:pt x="-2041" y="70979"/>
                  <a:pt x="0" y="0"/>
                </a:cubicBezTo>
                <a:close/>
              </a:path>
              <a:path w="1288860" h="369332" stroke="0" extrusionOk="0">
                <a:moveTo>
                  <a:pt x="0" y="0"/>
                </a:moveTo>
                <a:cubicBezTo>
                  <a:pt x="442012" y="44227"/>
                  <a:pt x="759834" y="-19007"/>
                  <a:pt x="1288860" y="0"/>
                </a:cubicBezTo>
                <a:cubicBezTo>
                  <a:pt x="1264831" y="95274"/>
                  <a:pt x="1305901" y="248545"/>
                  <a:pt x="1288860" y="369332"/>
                </a:cubicBezTo>
                <a:cubicBezTo>
                  <a:pt x="684320" y="368848"/>
                  <a:pt x="624813" y="416542"/>
                  <a:pt x="0" y="369332"/>
                </a:cubicBezTo>
                <a:cubicBezTo>
                  <a:pt x="-15678" y="217881"/>
                  <a:pt x="-2171" y="152840"/>
                  <a:pt x="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0031036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Côté LLD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BE696E-767C-4FA0-810C-E71398A37411}"/>
              </a:ext>
            </a:extLst>
          </p:cNvPr>
          <p:cNvSpPr txBox="1"/>
          <p:nvPr/>
        </p:nvSpPr>
        <p:spPr>
          <a:xfrm>
            <a:off x="7663980" y="1874060"/>
            <a:ext cx="1403108" cy="369332"/>
          </a:xfrm>
          <a:custGeom>
            <a:avLst/>
            <a:gdLst>
              <a:gd name="connsiteX0" fmla="*/ 0 w 1403108"/>
              <a:gd name="connsiteY0" fmla="*/ 0 h 369332"/>
              <a:gd name="connsiteX1" fmla="*/ 1403108 w 1403108"/>
              <a:gd name="connsiteY1" fmla="*/ 0 h 369332"/>
              <a:gd name="connsiteX2" fmla="*/ 1403108 w 1403108"/>
              <a:gd name="connsiteY2" fmla="*/ 369332 h 369332"/>
              <a:gd name="connsiteX3" fmla="*/ 0 w 1403108"/>
              <a:gd name="connsiteY3" fmla="*/ 369332 h 369332"/>
              <a:gd name="connsiteX4" fmla="*/ 0 w 1403108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108" h="369332" fill="none" extrusionOk="0">
                <a:moveTo>
                  <a:pt x="0" y="0"/>
                </a:moveTo>
                <a:cubicBezTo>
                  <a:pt x="581889" y="-45345"/>
                  <a:pt x="1244479" y="-49353"/>
                  <a:pt x="1403108" y="0"/>
                </a:cubicBezTo>
                <a:cubicBezTo>
                  <a:pt x="1378414" y="42845"/>
                  <a:pt x="1391627" y="261980"/>
                  <a:pt x="1403108" y="369332"/>
                </a:cubicBezTo>
                <a:cubicBezTo>
                  <a:pt x="1042648" y="268279"/>
                  <a:pt x="558893" y="475327"/>
                  <a:pt x="0" y="369332"/>
                </a:cubicBezTo>
                <a:cubicBezTo>
                  <a:pt x="-8148" y="221506"/>
                  <a:pt x="11086" y="132941"/>
                  <a:pt x="0" y="0"/>
                </a:cubicBezTo>
                <a:close/>
              </a:path>
              <a:path w="1403108" h="369332" stroke="0" extrusionOk="0">
                <a:moveTo>
                  <a:pt x="0" y="0"/>
                </a:moveTo>
                <a:cubicBezTo>
                  <a:pt x="325918" y="-30411"/>
                  <a:pt x="878865" y="-13043"/>
                  <a:pt x="1403108" y="0"/>
                </a:cubicBezTo>
                <a:cubicBezTo>
                  <a:pt x="1436014" y="69875"/>
                  <a:pt x="1432873" y="277588"/>
                  <a:pt x="1403108" y="369332"/>
                </a:cubicBezTo>
                <a:cubicBezTo>
                  <a:pt x="1213227" y="298605"/>
                  <a:pt x="543305" y="495371"/>
                  <a:pt x="0" y="369332"/>
                </a:cubicBezTo>
                <a:cubicBezTo>
                  <a:pt x="-14583" y="243548"/>
                  <a:pt x="-8899" y="155930"/>
                  <a:pt x="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777238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Côté CBM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D6A1D4-D1A8-434C-897D-E5E7B64D87FA}"/>
              </a:ext>
            </a:extLst>
          </p:cNvPr>
          <p:cNvSpPr/>
          <p:nvPr/>
        </p:nvSpPr>
        <p:spPr>
          <a:xfrm>
            <a:off x="5819250" y="4740561"/>
            <a:ext cx="1927002" cy="244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</a:pPr>
            <a:r>
              <a:rPr lang="fr-FR" sz="16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Valérie LANDOUR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8D277E-5E11-4001-9FAF-07A54CDEED5D}"/>
              </a:ext>
            </a:extLst>
          </p:cNvPr>
          <p:cNvSpPr/>
          <p:nvPr/>
        </p:nvSpPr>
        <p:spPr>
          <a:xfrm>
            <a:off x="5771025" y="3497185"/>
            <a:ext cx="2121093" cy="244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</a:pPr>
            <a:r>
              <a:rPr lang="fr-FR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Stéphanie VIALLON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B79B1-74D1-453D-A74F-FBF0F82622C4}"/>
              </a:ext>
            </a:extLst>
          </p:cNvPr>
          <p:cNvSpPr/>
          <p:nvPr/>
        </p:nvSpPr>
        <p:spPr>
          <a:xfrm>
            <a:off x="7915564" y="3384790"/>
            <a:ext cx="6096000" cy="4796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100"/>
              </a:lnSpc>
            </a:pPr>
            <a:r>
              <a:rPr lang="fr-FR" sz="1600" dirty="0">
                <a:ea typeface="Calibri" panose="020F0502020204030204" pitchFamily="34" charset="0"/>
                <a:cs typeface="Times New Roman" panose="02020603050405020304" pitchFamily="18" charset="0"/>
              </a:rPr>
              <a:t>03 88 52 58 57</a:t>
            </a:r>
          </a:p>
          <a:p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06 70 75 76 07</a:t>
            </a:r>
            <a:endParaRPr lang="fr-FR" sz="1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4290E4-113F-42CC-B82A-11501EA9598C}"/>
              </a:ext>
            </a:extLst>
          </p:cNvPr>
          <p:cNvSpPr/>
          <p:nvPr/>
        </p:nvSpPr>
        <p:spPr>
          <a:xfrm>
            <a:off x="9457766" y="3403442"/>
            <a:ext cx="25458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stephanie.viallon@bpce.fr</a:t>
            </a:r>
            <a:endParaRPr lang="fr-FR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1A5842-E728-449D-86B4-11C020935D08}"/>
              </a:ext>
            </a:extLst>
          </p:cNvPr>
          <p:cNvSpPr/>
          <p:nvPr/>
        </p:nvSpPr>
        <p:spPr>
          <a:xfrm>
            <a:off x="5783043" y="4100559"/>
            <a:ext cx="1540806" cy="244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</a:pPr>
            <a:r>
              <a:rPr lang="fr-FR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Camille DALU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E5FC90-33B0-4310-9CBC-635D6B2DEBF8}"/>
              </a:ext>
            </a:extLst>
          </p:cNvPr>
          <p:cNvSpPr/>
          <p:nvPr/>
        </p:nvSpPr>
        <p:spPr>
          <a:xfrm>
            <a:off x="7904136" y="3995073"/>
            <a:ext cx="1553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ea typeface="Calibri" panose="020F0502020204030204" pitchFamily="34" charset="0"/>
              </a:rPr>
              <a:t>03 88 52 57 81</a:t>
            </a:r>
            <a:endParaRPr lang="fr-FR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36B037-8730-46E6-8D56-233F219E9359}"/>
              </a:ext>
            </a:extLst>
          </p:cNvPr>
          <p:cNvSpPr/>
          <p:nvPr/>
        </p:nvSpPr>
        <p:spPr>
          <a:xfrm>
            <a:off x="9506797" y="3985022"/>
            <a:ext cx="21467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u="sng" dirty="0">
                <a:solidFill>
                  <a:srgbClr val="0000FF"/>
                </a:solidFill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Camille.dalu@bpce.fr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D1C0BA-D002-47F5-AF72-29155C4157F7}"/>
              </a:ext>
            </a:extLst>
          </p:cNvPr>
          <p:cNvSpPr/>
          <p:nvPr/>
        </p:nvSpPr>
        <p:spPr>
          <a:xfrm>
            <a:off x="307761" y="2871689"/>
            <a:ext cx="5334483" cy="2585323"/>
          </a:xfrm>
          <a:custGeom>
            <a:avLst/>
            <a:gdLst>
              <a:gd name="connsiteX0" fmla="*/ 0 w 5334483"/>
              <a:gd name="connsiteY0" fmla="*/ 0 h 2585323"/>
              <a:gd name="connsiteX1" fmla="*/ 5334483 w 5334483"/>
              <a:gd name="connsiteY1" fmla="*/ 0 h 2585323"/>
              <a:gd name="connsiteX2" fmla="*/ 5334483 w 5334483"/>
              <a:gd name="connsiteY2" fmla="*/ 2585323 h 2585323"/>
              <a:gd name="connsiteX3" fmla="*/ 0 w 5334483"/>
              <a:gd name="connsiteY3" fmla="*/ 2585323 h 2585323"/>
              <a:gd name="connsiteX4" fmla="*/ 0 w 5334483"/>
              <a:gd name="connsiteY4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483" h="2585323" fill="none" extrusionOk="0">
                <a:moveTo>
                  <a:pt x="0" y="0"/>
                </a:moveTo>
                <a:cubicBezTo>
                  <a:pt x="1335583" y="-166049"/>
                  <a:pt x="2737911" y="13720"/>
                  <a:pt x="5334483" y="0"/>
                </a:cubicBezTo>
                <a:cubicBezTo>
                  <a:pt x="5326268" y="790012"/>
                  <a:pt x="5369691" y="1945278"/>
                  <a:pt x="5334483" y="2585323"/>
                </a:cubicBezTo>
                <a:cubicBezTo>
                  <a:pt x="3711192" y="2679387"/>
                  <a:pt x="2281523" y="2636748"/>
                  <a:pt x="0" y="2585323"/>
                </a:cubicBezTo>
                <a:cubicBezTo>
                  <a:pt x="-104912" y="1632157"/>
                  <a:pt x="20434" y="1054572"/>
                  <a:pt x="0" y="0"/>
                </a:cubicBezTo>
                <a:close/>
              </a:path>
              <a:path w="5334483" h="2585323" stroke="0" extrusionOk="0">
                <a:moveTo>
                  <a:pt x="0" y="0"/>
                </a:moveTo>
                <a:cubicBezTo>
                  <a:pt x="632551" y="115100"/>
                  <a:pt x="2805902" y="115992"/>
                  <a:pt x="5334483" y="0"/>
                </a:cubicBezTo>
                <a:cubicBezTo>
                  <a:pt x="5364144" y="531060"/>
                  <a:pt x="5442034" y="2180135"/>
                  <a:pt x="5334483" y="2585323"/>
                </a:cubicBezTo>
                <a:cubicBezTo>
                  <a:pt x="3902249" y="2568933"/>
                  <a:pt x="1288436" y="2529945"/>
                  <a:pt x="0" y="2585323"/>
                </a:cubicBezTo>
                <a:cubicBezTo>
                  <a:pt x="-96760" y="1332398"/>
                  <a:pt x="-119131" y="101165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3988185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fr-FR" dirty="0"/>
              <a:t>Un service d’experts à l’écoute de votre client : </a:t>
            </a:r>
          </a:p>
          <a:p>
            <a:endParaRPr lang="fr-FR" dirty="0"/>
          </a:p>
          <a:p>
            <a:r>
              <a:rPr lang="fr-FR" dirty="0"/>
              <a:t>Des questions en fiscalité ? </a:t>
            </a:r>
          </a:p>
          <a:p>
            <a:r>
              <a:rPr lang="fr-FR" dirty="0"/>
              <a:t>Des interrogations sur les Taxes/Co2 (ex TVS) ? </a:t>
            </a:r>
          </a:p>
          <a:p>
            <a:r>
              <a:rPr lang="fr-FR" dirty="0"/>
              <a:t>Des doutes sur les indemnités kilométriques ? </a:t>
            </a:r>
          </a:p>
          <a:p>
            <a:r>
              <a:rPr lang="fr-FR" dirty="0"/>
              <a:t>Des souhaits en automobile ? </a:t>
            </a:r>
          </a:p>
          <a:p>
            <a:r>
              <a:rPr lang="fr-FR" dirty="0"/>
              <a:t>L’agence VAD répond du lundi au vendredi </a:t>
            </a:r>
          </a:p>
          <a:p>
            <a:r>
              <a:rPr lang="fr-FR" dirty="0"/>
              <a:t>de 8h30 à 18h00 au </a:t>
            </a:r>
            <a:r>
              <a:rPr lang="fr-FR" b="1" dirty="0"/>
              <a:t>01 58 32 58 58 </a:t>
            </a:r>
          </a:p>
          <a:p>
            <a:r>
              <a:rPr lang="fr-FR" dirty="0"/>
              <a:t>ou via le bouton de rappel sur le site MyCarLease.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CF84F0-9B28-48A7-B907-0977CB9BE0F0}"/>
              </a:ext>
            </a:extLst>
          </p:cNvPr>
          <p:cNvSpPr/>
          <p:nvPr/>
        </p:nvSpPr>
        <p:spPr>
          <a:xfrm>
            <a:off x="7940343" y="4634610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06 78 78 06 86</a:t>
            </a: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BE42DF-2789-4E02-A19F-DC8EFBD37823}"/>
              </a:ext>
            </a:extLst>
          </p:cNvPr>
          <p:cNvSpPr/>
          <p:nvPr/>
        </p:nvSpPr>
        <p:spPr>
          <a:xfrm>
            <a:off x="9626439" y="4634610"/>
            <a:ext cx="1824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solidFill>
                  <a:srgbClr val="215868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valerie.landour@natixis.com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9999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402bd0e2-1d78-4f7d-9dde-91cd55d66e87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8442</TotalTime>
  <Words>1968</Words>
  <Application>Microsoft Office PowerPoint</Application>
  <PresentationFormat>Grand écran</PresentationFormat>
  <Paragraphs>300</Paragraphs>
  <Slides>27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Calibri</vt:lpstr>
      <vt:lpstr>Cambria Math</vt:lpstr>
      <vt:lpstr>Courier New</vt:lpstr>
      <vt:lpstr>Montserrat Black</vt:lpstr>
      <vt:lpstr>Montserrat SemiBold</vt:lpstr>
      <vt:lpstr>Wingdings</vt:lpstr>
      <vt:lpstr>Thème Office</vt:lpstr>
      <vt:lpstr>Action Fichier des Immatriculations B to B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REFFORT Didier [CEGEE]</cp:lastModifiedBy>
  <cp:revision>349</cp:revision>
  <cp:lastPrinted>2022-01-19T07:57:43Z</cp:lastPrinted>
  <dcterms:created xsi:type="dcterms:W3CDTF">2020-06-24T09:20:11Z</dcterms:created>
  <dcterms:modified xsi:type="dcterms:W3CDTF">2023-08-25T09:00:15Z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2023-08-25T08:42:00Z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