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24"/>
  </p:notesMasterIdLst>
  <p:sldIdLst>
    <p:sldId id="256" r:id="rId6"/>
    <p:sldId id="400" r:id="rId7"/>
    <p:sldId id="415" r:id="rId8"/>
    <p:sldId id="416" r:id="rId9"/>
    <p:sldId id="417" r:id="rId10"/>
    <p:sldId id="418" r:id="rId11"/>
    <p:sldId id="419" r:id="rId12"/>
    <p:sldId id="414" r:id="rId13"/>
    <p:sldId id="401" r:id="rId14"/>
    <p:sldId id="402" r:id="rId15"/>
    <p:sldId id="403" r:id="rId16"/>
    <p:sldId id="421" r:id="rId17"/>
    <p:sldId id="404" r:id="rId18"/>
    <p:sldId id="405" r:id="rId19"/>
    <p:sldId id="406" r:id="rId20"/>
    <p:sldId id="411" r:id="rId21"/>
    <p:sldId id="407" r:id="rId22"/>
    <p:sldId id="394" r:id="rId23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E3C4"/>
    <a:srgbClr val="7ECEF1"/>
    <a:srgbClr val="000000"/>
    <a:srgbClr val="FBDCDD"/>
    <a:srgbClr val="C31632"/>
    <a:srgbClr val="EC1B24"/>
    <a:srgbClr val="E7302A"/>
    <a:srgbClr val="F5F5F5"/>
    <a:srgbClr val="D11921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059" autoAdjust="0"/>
    <p:restoredTop sz="96224" autoAdjust="0"/>
  </p:normalViewPr>
  <p:slideViewPr>
    <p:cSldViewPr snapToGrid="0">
      <p:cViewPr varScale="1">
        <p:scale>
          <a:sx n="110" d="100"/>
          <a:sy n="110" d="100"/>
        </p:scale>
        <p:origin x="108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FFORT Didier [CEGEE]" userId="1ee2bfa2-614f-445e-af1b-d096af47a93d" providerId="ADAL" clId="{25B93077-94C0-40B4-B0B0-10E575AC5C2D}"/>
    <pc:docChg chg="custSel modSld">
      <pc:chgData name="REFFORT Didier [CEGEE]" userId="1ee2bfa2-614f-445e-af1b-d096af47a93d" providerId="ADAL" clId="{25B93077-94C0-40B4-B0B0-10E575AC5C2D}" dt="2023-08-25T09:13:14.294" v="12" actId="6549"/>
      <pc:docMkLst>
        <pc:docMk/>
      </pc:docMkLst>
      <pc:sldChg chg="delSp modSp mod">
        <pc:chgData name="REFFORT Didier [CEGEE]" userId="1ee2bfa2-614f-445e-af1b-d096af47a93d" providerId="ADAL" clId="{25B93077-94C0-40B4-B0B0-10E575AC5C2D}" dt="2023-08-25T09:13:14.294" v="12" actId="6549"/>
        <pc:sldMkLst>
          <pc:docMk/>
          <pc:sldMk cId="1007399261" sldId="256"/>
        </pc:sldMkLst>
        <pc:spChg chg="mod">
          <ac:chgData name="REFFORT Didier [CEGEE]" userId="1ee2bfa2-614f-445e-af1b-d096af47a93d" providerId="ADAL" clId="{25B93077-94C0-40B4-B0B0-10E575AC5C2D}" dt="2023-08-25T09:13:14.294" v="12" actId="6549"/>
          <ac:spMkLst>
            <pc:docMk/>
            <pc:sldMk cId="1007399261" sldId="256"/>
            <ac:spMk id="4" creationId="{00000000-0000-0000-0000-000000000000}"/>
          </ac:spMkLst>
        </pc:spChg>
        <pc:spChg chg="del">
          <ac:chgData name="REFFORT Didier [CEGEE]" userId="1ee2bfa2-614f-445e-af1b-d096af47a93d" providerId="ADAL" clId="{25B93077-94C0-40B4-B0B0-10E575AC5C2D}" dt="2023-08-25T09:04:17.695" v="0" actId="478"/>
          <ac:spMkLst>
            <pc:docMk/>
            <pc:sldMk cId="1007399261" sldId="256"/>
            <ac:spMk id="7" creationId="{31C9A7D3-7B2E-41CD-937F-0038E9509061}"/>
          </ac:spMkLst>
        </pc:spChg>
      </pc:sldChg>
      <pc:sldChg chg="delSp mod">
        <pc:chgData name="REFFORT Didier [CEGEE]" userId="1ee2bfa2-614f-445e-af1b-d096af47a93d" providerId="ADAL" clId="{25B93077-94C0-40B4-B0B0-10E575AC5C2D}" dt="2023-08-25T09:04:39.826" v="1" actId="478"/>
        <pc:sldMkLst>
          <pc:docMk/>
          <pc:sldMk cId="3878280073" sldId="421"/>
        </pc:sldMkLst>
        <pc:spChg chg="del">
          <ac:chgData name="REFFORT Didier [CEGEE]" userId="1ee2bfa2-614f-445e-af1b-d096af47a93d" providerId="ADAL" clId="{25B93077-94C0-40B4-B0B0-10E575AC5C2D}" dt="2023-08-25T09:04:39.826" v="1" actId="478"/>
          <ac:spMkLst>
            <pc:docMk/>
            <pc:sldMk cId="3878280073" sldId="421"/>
            <ac:spMk id="15" creationId="{798DD362-5C28-8A91-67EC-8C20F04B65B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E68306-39AC-441A-A227-DDDD457BA437}" type="datetimeFigureOut">
              <a:rPr lang="fr-FR" smtClean="0"/>
              <a:t>25/08/2023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78FA8E-4A92-4456-9955-1098832178F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93016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Déf : </a:t>
            </a:r>
          </a:p>
          <a:p>
            <a:r>
              <a:rPr lang="fr-FR" dirty="0"/>
              <a:t>La location longue durée est une solution de financement automobile qui permet de mettre à disposition du client un véhicule pour une durée et un kilométrage déterminés à l’avance, sans option d’achat en fin de contrat. Elle propose un service complet intégrant des prestations destinées à simplifier la gestion du véhicule au quotidien. </a:t>
            </a:r>
          </a:p>
          <a:p>
            <a:r>
              <a:rPr lang="fr-FR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CARTE ACCRÉDITIVE </a:t>
            </a:r>
            <a:endParaRPr lang="fr-F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fr-F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Votre carte accréditive est la carte d’identité de votre véhicule de location. Joignez-la à vos papiers de bord. </a:t>
            </a:r>
          </a:p>
          <a:p>
            <a:r>
              <a:rPr lang="fr-F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Cette carte reprend les informations nécessaires à l’identification de votre véhicule et de votre contrat par nos partenaires. </a:t>
            </a:r>
          </a:p>
          <a:p>
            <a:r>
              <a:rPr lang="fr-F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Elle est indispensable pour faire exécuter sans frais les prestations prévues au contrat de location : </a:t>
            </a:r>
          </a:p>
          <a:p>
            <a:r>
              <a:rPr lang="fr-F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Les opérations d’entretien et de réparation. </a:t>
            </a:r>
          </a:p>
          <a:p>
            <a:r>
              <a:rPr lang="fr-F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La mise en œuvre de la prestation assistance. </a:t>
            </a:r>
          </a:p>
          <a:p>
            <a:r>
              <a:rPr lang="fr-F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Le remplacement des pneumatiques si cette prestation figure au contrat. </a:t>
            </a:r>
          </a:p>
          <a:p>
            <a:r>
              <a:rPr lang="fr-F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La mise à disposition d’un véhicule de remplacement si la prestation figure au contrat et en fonction des options souscrites </a:t>
            </a:r>
          </a:p>
          <a:p>
            <a:r>
              <a:rPr lang="fr-FR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ENTRETIEN / RÉPARATION : le service Maintenance </a:t>
            </a:r>
            <a:endParaRPr lang="fr-F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fr-F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Toutes les opérations prévues au carnet d’entretien et toutes les réparations mécaniques sont incluses dans votre contrat (sauf exceptions indiquées ci-après). Vous n’avez donc rien à payer, sous réserve du respect des préconisations du constructeur du véhicule. </a:t>
            </a:r>
          </a:p>
          <a:p>
            <a:r>
              <a:rPr lang="fr-FR" sz="1200" b="1" i="0" u="sng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Sont inclus dans la prestation : </a:t>
            </a:r>
            <a:endParaRPr lang="fr-F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fr-F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Les entretiens et contrôles périodiques prévus selon les normes du constructeur. </a:t>
            </a:r>
          </a:p>
          <a:p>
            <a:r>
              <a:rPr lang="fr-F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Les réparations mécaniques nécessaires à l’utilisation et à la sécurité de votre véhicule. </a:t>
            </a:r>
          </a:p>
          <a:p>
            <a:r>
              <a:rPr lang="fr-F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La fourniture des lubrifiants y compris les appoints d’huile entre les révisions effectuées dans le réseau du constructeur.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Les remplacements de batterie, ampoules, essuie-glaces. </a:t>
            </a:r>
          </a:p>
          <a:p>
            <a:r>
              <a:rPr lang="fr-F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</a:p>
          <a:p>
            <a:r>
              <a:rPr lang="fr-F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L’assistance 24/27 7js/7</a:t>
            </a:r>
          </a:p>
          <a:p>
            <a:r>
              <a:rPr lang="fr-FR" dirty="0"/>
              <a:t>En cas d’immobilisation totale d’un véhicule consécutive à une panne mécanique, un accident ou une tentative de vol, l’assistance* permet d’être dépanné et/ou assisté : dépannage et remorquage du véhicule, prise en charge du conducteur et des passagers (véhicule d’assistance, retour au domicile ou poursuite du voyage, hébergement) </a:t>
            </a:r>
            <a:endParaRPr lang="fr-F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fr-F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fr-F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Perte Financière:</a:t>
            </a:r>
          </a:p>
          <a:p>
            <a:r>
              <a:rPr lang="fr-FR" dirty="0"/>
              <a:t>En cas de vol ou de destruction totale du véhicule, la perte financière permet de couvrir intégralement la différence entre sa valeur financière et sa « valeur dite expert » **. Elle inclut la dispense de paiement de l’indemnité de restitution ou résiliation anticipée en cas de décès ou invalidité du conducteur. </a:t>
            </a:r>
          </a:p>
          <a:p>
            <a:endParaRPr lang="fr-FR" dirty="0"/>
          </a:p>
          <a:p>
            <a:r>
              <a:rPr lang="fr-FR" dirty="0"/>
              <a:t>Sécurité Plus comprend une assurance responsabilité civile, la protection juridique, la garantie conducteur. Elle est complétée par une option supplémentaire* couvrant les dommages tous accidents, vols, incendies, événements naturels, bris de glace. </a:t>
            </a:r>
          </a:p>
          <a:p>
            <a:r>
              <a:rPr lang="fr-FR" dirty="0"/>
              <a:t>*Les garanties d’assurance proposées par Caisse d’Epargne Car Lease sont des contrats souscrits auprès d’AXA, entreprise régie par le Code des Assurances. Cette option a pour objet d’exonérer le locataire (selon les modalités, réserves et conditions prévues dans les conditions générales remises au locataire en cas de souscription à cette option) des conséquences pécuniaires de la responsabilité lui incombant à l’égard du loueur, en qualité de gardien du véhicule loué, en cas de sinistre quel qu’il soit affectant ledit véhicule pendant la durée de la location.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78FA8E-4A92-4456-9955-1098832178F6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53784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pic>
        <p:nvPicPr>
          <p:cNvPr id="11" name="Image 10" descr="logoterritoiredavenir2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553" y="6249277"/>
            <a:ext cx="399093" cy="411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</p:spPr>
        <p:txBody>
          <a:bodyPr/>
          <a:lstStyle>
            <a:lvl1pPr marL="514350" indent="-514350"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726393" y="1779052"/>
            <a:ext cx="2315909" cy="14465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</a:t>
            </a:r>
          </a:p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851102"/>
            <a:ext cx="10980738" cy="4386186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856619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416613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851102"/>
            <a:ext cx="10980738" cy="4386186"/>
          </a:xfr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856619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416613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479546" y="669314"/>
            <a:ext cx="216000" cy="216000"/>
          </a:xfr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362037" y="1639229"/>
            <a:ext cx="6314026" cy="4598058"/>
          </a:xfr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32" name="Image 3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7" t="-5286" r="36598" b="25035"/>
          <a:stretch/>
        </p:blipFill>
        <p:spPr>
          <a:xfrm>
            <a:off x="792259" y="6505883"/>
            <a:ext cx="997009" cy="280555"/>
          </a:xfrm>
          <a:prstGeom prst="rect">
            <a:avLst/>
          </a:prstGeom>
        </p:spPr>
      </p:pic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869823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362037" y="137054"/>
            <a:ext cx="6314026" cy="172178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362037" y="1413974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352287" y="653286"/>
            <a:ext cx="216000" cy="216000"/>
          </a:xfr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163547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EXTE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ABC93A1-9C97-4691-996F-82EDEB176C1D}"/>
              </a:ext>
            </a:extLst>
          </p:cNvPr>
          <p:cNvSpPr/>
          <p:nvPr userDrawn="1"/>
        </p:nvSpPr>
        <p:spPr>
          <a:xfrm>
            <a:off x="0" y="463550"/>
            <a:ext cx="12192000" cy="59896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C14AC36-56F2-4639-95F2-6EFCBDE38409}"/>
              </a:ext>
            </a:extLst>
          </p:cNvPr>
          <p:cNvSpPr/>
          <p:nvPr userDrawn="1"/>
        </p:nvSpPr>
        <p:spPr>
          <a:xfrm>
            <a:off x="695325" y="1114425"/>
            <a:ext cx="887413" cy="6985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273967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89434" y="1484313"/>
            <a:ext cx="10972270" cy="4752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Modifier le texte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Deuxième niveau 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Troisième niveau 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▫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Quatrième niveau 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▪"/>
              <a:tabLst/>
              <a:defRPr/>
            </a:pPr>
            <a:r>
              <a:rPr kumimoji="0" lang="fr-FR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Cinquième niveau </a:t>
            </a:r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7" t="-5286" r="36598" b="25035"/>
          <a:stretch/>
        </p:blipFill>
        <p:spPr>
          <a:xfrm>
            <a:off x="792259" y="6505883"/>
            <a:ext cx="997009" cy="280555"/>
          </a:xfrm>
          <a:prstGeom prst="rect">
            <a:avLst/>
          </a:prstGeom>
        </p:spPr>
      </p:pic>
      <p:pic>
        <p:nvPicPr>
          <p:cNvPr id="6" name="Image 5" descr="logoterritoiredavenir2.png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88" y="6524819"/>
            <a:ext cx="214185" cy="23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  <p:sldLayoutId id="2147483684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3" Type="http://schemas.microsoft.com/office/2007/relationships/hdphoto" Target="../media/hdphoto1.wdp"/><Relationship Id="rId21" Type="http://schemas.openxmlformats.org/officeDocument/2006/relationships/image" Target="../media/image24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5" Type="http://schemas.openxmlformats.org/officeDocument/2006/relationships/image" Target="../media/image27.png"/><Relationship Id="rId2" Type="http://schemas.openxmlformats.org/officeDocument/2006/relationships/image" Target="../media/image4.png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24" Type="http://schemas.microsoft.com/office/2007/relationships/hdphoto" Target="../media/hdphoto4.wdp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23" Type="http://schemas.openxmlformats.org/officeDocument/2006/relationships/image" Target="../media/image26.png"/><Relationship Id="rId10" Type="http://schemas.openxmlformats.org/officeDocument/2006/relationships/image" Target="../media/image13.png"/><Relationship Id="rId19" Type="http://schemas.openxmlformats.org/officeDocument/2006/relationships/image" Target="../media/image22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Relationship Id="rId22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microsoft.com/office/2007/relationships/hdphoto" Target="../media/hdphoto5.wdp"/><Relationship Id="rId3" Type="http://schemas.microsoft.com/office/2007/relationships/hdphoto" Target="../media/hdphoto1.wdp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microsoft.com/office/2007/relationships/hdphoto" Target="../media/hdphoto1.wdp"/><Relationship Id="rId7" Type="http://schemas.openxmlformats.org/officeDocument/2006/relationships/image" Target="../media/image4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4.png"/><Relationship Id="rId18" Type="http://schemas.openxmlformats.org/officeDocument/2006/relationships/image" Target="../media/image58.png"/><Relationship Id="rId3" Type="http://schemas.microsoft.com/office/2007/relationships/hdphoto" Target="../media/hdphoto1.wdp"/><Relationship Id="rId21" Type="http://schemas.openxmlformats.org/officeDocument/2006/relationships/image" Target="../media/image59.png"/><Relationship Id="rId7" Type="http://schemas.openxmlformats.org/officeDocument/2006/relationships/image" Target="../media/image48.png"/><Relationship Id="rId12" Type="http://schemas.openxmlformats.org/officeDocument/2006/relationships/image" Target="../media/image53.png"/><Relationship Id="rId17" Type="http://schemas.microsoft.com/office/2007/relationships/hdphoto" Target="../media/hdphoto6.wdp"/><Relationship Id="rId2" Type="http://schemas.openxmlformats.org/officeDocument/2006/relationships/image" Target="../media/image4.png"/><Relationship Id="rId16" Type="http://schemas.openxmlformats.org/officeDocument/2006/relationships/image" Target="../media/image57.png"/><Relationship Id="rId20" Type="http://schemas.openxmlformats.org/officeDocument/2006/relationships/hyperlink" Target="https://bpce.speach.me/p/d7cffba7cbb/location-longue-duree--marche-professionnels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5" Type="http://schemas.openxmlformats.org/officeDocument/2006/relationships/image" Target="../media/image46.png"/><Relationship Id="rId15" Type="http://schemas.openxmlformats.org/officeDocument/2006/relationships/image" Target="../media/image56.png"/><Relationship Id="rId10" Type="http://schemas.openxmlformats.org/officeDocument/2006/relationships/image" Target="../media/image51.png"/><Relationship Id="rId19" Type="http://schemas.microsoft.com/office/2007/relationships/hdphoto" Target="../media/hdphoto7.wdp"/><Relationship Id="rId4" Type="http://schemas.openxmlformats.org/officeDocument/2006/relationships/image" Target="../media/image45.png"/><Relationship Id="rId9" Type="http://schemas.openxmlformats.org/officeDocument/2006/relationships/image" Target="../media/image50.png"/><Relationship Id="rId14" Type="http://schemas.openxmlformats.org/officeDocument/2006/relationships/image" Target="../media/image5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monexpert.d.bbg/folders/folders/new/leaseautomobile" TargetMode="External"/><Relationship Id="rId4" Type="http://schemas.openxmlformats.org/officeDocument/2006/relationships/image" Target="../media/image6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hyperlink" Target="https://www.mycarlease.fr/bpce-car-lease/professionnels/lld" TargetMode="External"/><Relationship Id="rId1" Type="http://schemas.openxmlformats.org/officeDocument/2006/relationships/slideLayout" Target="../slideLayouts/slideLayout7.xml"/><Relationship Id="rId5" Type="http://schemas.microsoft.com/office/2007/relationships/hdphoto" Target="../media/hdphoto8.wdp"/><Relationship Id="rId4" Type="http://schemas.openxmlformats.org/officeDocument/2006/relationships/image" Target="../media/image6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407/location-longue-duree-lld/1029/fiche-de-decision-lld.pdf" TargetMode="External"/><Relationship Id="rId2" Type="http://schemas.openxmlformats.org/officeDocument/2006/relationships/hyperlink" Target="http://commerciaux.celca.caisse-epargne.fr/download/407/location-longue-duree-lld/1032/lld-criteres-dexclusion.xlsx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commerciaux.celca.caisse-epargne.fr/download/407/location-longue-duree-lld/1029/fiche-de-decision-lld.pdf" TargetMode="External"/><Relationship Id="rId4" Type="http://schemas.openxmlformats.org/officeDocument/2006/relationships/hyperlink" Target="http://commerciaux.celca.caisse-epargne.fr/download/407/location-longue-duree-lld/1032/lld-criteres-dexclusion.xlsx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407/location-longue-duree-lld/22732/fiche-synthese-arguments-lld.pdf" TargetMode="External"/><Relationship Id="rId3" Type="http://schemas.openxmlformats.org/officeDocument/2006/relationships/hyperlink" Target="http://commerciaux.celca.caisse-epargne.fr/download/407/location-longue-duree-lld/24837/le-memo-lld.pdf" TargetMode="External"/><Relationship Id="rId7" Type="http://schemas.openxmlformats.org/officeDocument/2006/relationships/hyperlink" Target="http://commerciaux.celca.caisse-epargne.fr/download/407/location-longue-duree-lld/22733/fiche-synthese-repondre-aux-questions-lld.pdf" TargetMode="External"/><Relationship Id="rId12" Type="http://schemas.openxmlformats.org/officeDocument/2006/relationships/image" Target="../media/image81.jpeg"/><Relationship Id="rId2" Type="http://schemas.openxmlformats.org/officeDocument/2006/relationships/hyperlink" Target="http://commerciaux.celca.caisse-epargne.fr/download/407/location-longue-duree-lld/25189/memo-action-dataneo-002.pdf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commerciaux.celca.caisse-epargne.fr/download/407/location-longue-duree-lld/22734/lantiseche-de-la-lld.pdf" TargetMode="External"/><Relationship Id="rId11" Type="http://schemas.openxmlformats.org/officeDocument/2006/relationships/image" Target="../media/image80.png"/><Relationship Id="rId5" Type="http://schemas.openxmlformats.org/officeDocument/2006/relationships/hyperlink" Target="https://bdigit.bpce.fr/training/la-lld-pour-les-pros" TargetMode="External"/><Relationship Id="rId10" Type="http://schemas.openxmlformats.org/officeDocument/2006/relationships/image" Target="../media/image79.png"/><Relationship Id="rId4" Type="http://schemas.openxmlformats.org/officeDocument/2006/relationships/hyperlink" Target="http://commerciaux.celca.caisse-epargne.fr/download/407/location-longue-duree-lld/22736/lld-opportunites-de-rebond-commercial.pdf" TargetMode="External"/><Relationship Id="rId9" Type="http://schemas.openxmlformats.org/officeDocument/2006/relationships/image" Target="../media/image7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>
          <a:xfrm>
            <a:off x="2149150" y="5551289"/>
            <a:ext cx="7893700" cy="304887"/>
          </a:xfrm>
        </p:spPr>
        <p:txBody>
          <a:bodyPr>
            <a:normAutofit fontScale="92500" lnSpcReduction="10000"/>
          </a:bodyPr>
          <a:lstStyle/>
          <a:p>
            <a:r>
              <a:rPr lang="fr-FR" dirty="0"/>
              <a:t>24 février 2022</a:t>
            </a:r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2090678" y="1586280"/>
            <a:ext cx="9683309" cy="1958110"/>
          </a:xfrm>
        </p:spPr>
        <p:txBody>
          <a:bodyPr>
            <a:normAutofit fontScale="90000"/>
          </a:bodyPr>
          <a:lstStyle/>
          <a:p>
            <a:r>
              <a:rPr lang="fr-FR" dirty="0"/>
              <a:t>L’ ESSENTIEL </a:t>
            </a:r>
            <a:br>
              <a:rPr lang="fr-FR" dirty="0"/>
            </a:br>
            <a:r>
              <a:rPr lang="fr-FR" dirty="0"/>
              <a:t>SUR </a:t>
            </a:r>
            <a:br>
              <a:rPr lang="fr-FR" dirty="0"/>
            </a:br>
            <a:r>
              <a:rPr lang="fr-FR" dirty="0"/>
              <a:t>LA LOCATION LONGUE DURÉE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Direction du marché des Professionnels, Agriculture –Viticulture et Associations de Proximité</a:t>
            </a:r>
          </a:p>
        </p:txBody>
      </p:sp>
    </p:spTree>
    <p:extLst>
      <p:ext uri="{BB962C8B-B14F-4D97-AF65-F5344CB8AC3E}">
        <p14:creationId xmlns:p14="http://schemas.microsoft.com/office/powerpoint/2010/main" val="1007399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7"/>
          </p:nvPr>
        </p:nvSpPr>
        <p:spPr>
          <a:xfrm>
            <a:off x="8016625" y="29241"/>
            <a:ext cx="3955080" cy="36745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fr-FR" sz="1800" b="1" dirty="0"/>
              <a:t>Zoom sur la Location Longue Durée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4473A3F-B899-43AB-B96E-376B9339AA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047" b="91611" l="4064" r="97540">
                        <a14:foregroundMark x1="6524" y1="33893" x2="6524" y2="33893"/>
                        <a14:foregroundMark x1="4492" y1="60738" x2="4492" y2="60738"/>
                        <a14:foregroundMark x1="17968" y1="91946" x2="17968" y2="91946"/>
                        <a14:foregroundMark x1="20214" y1="79866" x2="20214" y2="79866"/>
                        <a14:foregroundMark x1="92086" y1="22483" x2="92086" y2="22483"/>
                        <a14:foregroundMark x1="94118" y1="68456" x2="94118" y2="68456"/>
                        <a14:foregroundMark x1="78503" y1="82550" x2="78503" y2="82550"/>
                        <a14:foregroundMark x1="78289" y1="81208" x2="78289" y2="81208"/>
                        <a14:foregroundMark x1="78289" y1="81208" x2="78289" y2="81208"/>
                        <a14:foregroundMark x1="78289" y1="81208" x2="78289" y2="81208"/>
                        <a14:foregroundMark x1="76043" y1="81879" x2="76043" y2="81879"/>
                        <a14:foregroundMark x1="76043" y1="81879" x2="76043" y2="81879"/>
                        <a14:foregroundMark x1="76043" y1="81879" x2="76043" y2="81879"/>
                        <a14:foregroundMark x1="77433" y1="80537" x2="77433" y2="80537"/>
                        <a14:foregroundMark x1="77647" y1="78523" x2="77647" y2="78523"/>
                        <a14:foregroundMark x1="77647" y1="78523" x2="77647" y2="78523"/>
                        <a14:foregroundMark x1="95401" y1="33221" x2="95401" y2="33221"/>
                        <a14:foregroundMark x1="84171" y1="9060" x2="84171" y2="9060"/>
                        <a14:foregroundMark x1="70053" y1="7718" x2="70053" y2="7718"/>
                        <a14:foregroundMark x1="69091" y1="7047" x2="69091" y2="7047"/>
                        <a14:foregroundMark x1="82888" y1="11409" x2="82888" y2="11409"/>
                        <a14:foregroundMark x1="97647" y1="35235" x2="97647" y2="35235"/>
                        <a14:foregroundMark x1="4706" y1="22483" x2="4706" y2="22483"/>
                        <a14:foregroundMark x1="4492" y1="17785" x2="4492" y2="17785"/>
                        <a14:foregroundMark x1="4064" y1="35906" x2="4064" y2="35906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4469" y="173315"/>
            <a:ext cx="3800907" cy="94527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DB95F28-1A40-4135-BAEF-3868A51EEA9F}"/>
              </a:ext>
            </a:extLst>
          </p:cNvPr>
          <p:cNvSpPr txBox="1"/>
          <p:nvPr/>
        </p:nvSpPr>
        <p:spPr>
          <a:xfrm>
            <a:off x="756746" y="349245"/>
            <a:ext cx="3249196" cy="4616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chemeClr val="bg1"/>
                </a:solidFill>
              </a:rPr>
              <a:t>La LLD c’est quoi ?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A415D01-7B30-4260-8236-B9FE1B8DACBC}"/>
              </a:ext>
            </a:extLst>
          </p:cNvPr>
          <p:cNvSpPr txBox="1"/>
          <p:nvPr/>
        </p:nvSpPr>
        <p:spPr>
          <a:xfrm>
            <a:off x="756746" y="1248139"/>
            <a:ext cx="11446132" cy="830997"/>
          </a:xfrm>
          <a:custGeom>
            <a:avLst/>
            <a:gdLst>
              <a:gd name="connsiteX0" fmla="*/ 0 w 11446132"/>
              <a:gd name="connsiteY0" fmla="*/ 0 h 830997"/>
              <a:gd name="connsiteX1" fmla="*/ 11446132 w 11446132"/>
              <a:gd name="connsiteY1" fmla="*/ 0 h 830997"/>
              <a:gd name="connsiteX2" fmla="*/ 11446132 w 11446132"/>
              <a:gd name="connsiteY2" fmla="*/ 830997 h 830997"/>
              <a:gd name="connsiteX3" fmla="*/ 0 w 11446132"/>
              <a:gd name="connsiteY3" fmla="*/ 830997 h 830997"/>
              <a:gd name="connsiteX4" fmla="*/ 0 w 11446132"/>
              <a:gd name="connsiteY4" fmla="*/ 0 h 83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46132" h="830997" extrusionOk="0">
                <a:moveTo>
                  <a:pt x="0" y="0"/>
                </a:moveTo>
                <a:cubicBezTo>
                  <a:pt x="5558393" y="-5264"/>
                  <a:pt x="6546687" y="84467"/>
                  <a:pt x="11446132" y="0"/>
                </a:cubicBezTo>
                <a:cubicBezTo>
                  <a:pt x="11475684" y="315550"/>
                  <a:pt x="11480569" y="496935"/>
                  <a:pt x="11446132" y="830997"/>
                </a:cubicBezTo>
                <a:cubicBezTo>
                  <a:pt x="7516687" y="937317"/>
                  <a:pt x="4135902" y="823348"/>
                  <a:pt x="0" y="830997"/>
                </a:cubicBezTo>
                <a:cubicBezTo>
                  <a:pt x="-73002" y="509287"/>
                  <a:pt x="-13314" y="166626"/>
                  <a:pt x="0" y="0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650216993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wrap="square" rtlCol="0">
            <a:spAutoFit/>
          </a:bodyPr>
          <a:lstStyle/>
          <a:p>
            <a:r>
              <a:rPr lang="fr-FR" sz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LA LLD, C’EST :</a:t>
            </a:r>
          </a:p>
          <a:p>
            <a:endParaRPr lang="fr-FR" sz="1600" dirty="0">
              <a:latin typeface="Montserrat Black" panose="00000A00000000000000" pitchFamily="2" charset="0"/>
            </a:endParaRPr>
          </a:p>
          <a:p>
            <a:r>
              <a:rPr lang="fr-FR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UN VÉHICULE + UN FINANCEMENT LOCATIF (</a:t>
            </a:r>
            <a:r>
              <a:rPr lang="fr-FR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yc</a:t>
            </a:r>
            <a:r>
              <a:rPr lang="fr-FR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borne de rechargement) + DES SERVICES SUR MESURE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18588E8-1F98-446D-B3CD-F7F0B81FAAC2}"/>
              </a:ext>
            </a:extLst>
          </p:cNvPr>
          <p:cNvSpPr txBox="1"/>
          <p:nvPr/>
        </p:nvSpPr>
        <p:spPr>
          <a:xfrm>
            <a:off x="481014" y="3013405"/>
            <a:ext cx="3452565" cy="1600438"/>
          </a:xfrm>
          <a:custGeom>
            <a:avLst/>
            <a:gdLst>
              <a:gd name="connsiteX0" fmla="*/ 0 w 3452565"/>
              <a:gd name="connsiteY0" fmla="*/ 0 h 1600438"/>
              <a:gd name="connsiteX1" fmla="*/ 3452565 w 3452565"/>
              <a:gd name="connsiteY1" fmla="*/ 0 h 1600438"/>
              <a:gd name="connsiteX2" fmla="*/ 3452565 w 3452565"/>
              <a:gd name="connsiteY2" fmla="*/ 1600438 h 1600438"/>
              <a:gd name="connsiteX3" fmla="*/ 0 w 3452565"/>
              <a:gd name="connsiteY3" fmla="*/ 1600438 h 1600438"/>
              <a:gd name="connsiteX4" fmla="*/ 0 w 3452565"/>
              <a:gd name="connsiteY4" fmla="*/ 0 h 1600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2565" h="1600438" fill="none" extrusionOk="0">
                <a:moveTo>
                  <a:pt x="0" y="0"/>
                </a:moveTo>
                <a:cubicBezTo>
                  <a:pt x="851838" y="-14931"/>
                  <a:pt x="2542918" y="31643"/>
                  <a:pt x="3452565" y="0"/>
                </a:cubicBezTo>
                <a:cubicBezTo>
                  <a:pt x="3338806" y="280883"/>
                  <a:pt x="3407196" y="954943"/>
                  <a:pt x="3452565" y="1600438"/>
                </a:cubicBezTo>
                <a:cubicBezTo>
                  <a:pt x="2906044" y="1538384"/>
                  <a:pt x="952950" y="1546735"/>
                  <a:pt x="0" y="1600438"/>
                </a:cubicBezTo>
                <a:cubicBezTo>
                  <a:pt x="34339" y="1222281"/>
                  <a:pt x="-113336" y="770513"/>
                  <a:pt x="0" y="0"/>
                </a:cubicBezTo>
                <a:close/>
              </a:path>
              <a:path w="3452565" h="1600438" stroke="0" extrusionOk="0">
                <a:moveTo>
                  <a:pt x="0" y="0"/>
                </a:moveTo>
                <a:cubicBezTo>
                  <a:pt x="1027686" y="-5264"/>
                  <a:pt x="2525726" y="84467"/>
                  <a:pt x="3452565" y="0"/>
                </a:cubicBezTo>
                <a:cubicBezTo>
                  <a:pt x="3595010" y="596726"/>
                  <a:pt x="3527480" y="1375637"/>
                  <a:pt x="3452565" y="1600438"/>
                </a:cubicBezTo>
                <a:cubicBezTo>
                  <a:pt x="2213786" y="1706758"/>
                  <a:pt x="1595590" y="1592789"/>
                  <a:pt x="0" y="1600438"/>
                </a:cubicBezTo>
                <a:cubicBezTo>
                  <a:pt x="-3263" y="923328"/>
                  <a:pt x="-4378" y="362888"/>
                  <a:pt x="0" y="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650216993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r>
              <a:rPr lang="fr-FR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LES SERVICES INCLUS :</a:t>
            </a:r>
          </a:p>
          <a:p>
            <a:endParaRPr lang="fr-FR" dirty="0"/>
          </a:p>
          <a:p>
            <a:pPr marL="285750" indent="-285750">
              <a:buFont typeface="Wingdings" panose="05000000000000000000" pitchFamily="2" charset="2"/>
              <a:buChar char="þ"/>
            </a:pPr>
            <a:r>
              <a:rPr lang="fr-FR" sz="1600" dirty="0">
                <a:sym typeface="Wingdings" panose="05000000000000000000" pitchFamily="2" charset="2"/>
              </a:rPr>
              <a:t>Le service Maintenance</a:t>
            </a:r>
          </a:p>
          <a:p>
            <a:pPr marL="285750" indent="-285750">
              <a:buFont typeface="Wingdings" panose="05000000000000000000" pitchFamily="2" charset="2"/>
              <a:buChar char="þ"/>
            </a:pPr>
            <a:r>
              <a:rPr lang="fr-FR" sz="1600" dirty="0">
                <a:sym typeface="Wingdings" panose="05000000000000000000" pitchFamily="2" charset="2"/>
              </a:rPr>
              <a:t>Assistance 24h24 et 7j/7</a:t>
            </a:r>
          </a:p>
          <a:p>
            <a:pPr marL="285750" indent="-285750" algn="just">
              <a:buFont typeface="Wingdings" panose="05000000000000000000" pitchFamily="2" charset="2"/>
              <a:buChar char="þ"/>
            </a:pPr>
            <a:r>
              <a:rPr lang="fr-FR" sz="1600" dirty="0">
                <a:sym typeface="Wingdings" panose="05000000000000000000" pitchFamily="2" charset="2"/>
              </a:rPr>
              <a:t>Option Perte Financière</a:t>
            </a:r>
          </a:p>
          <a:p>
            <a:pPr marL="285750" indent="-285750" algn="just">
              <a:buFont typeface="Wingdings" panose="05000000000000000000" pitchFamily="2" charset="2"/>
              <a:buChar char="þ"/>
            </a:pPr>
            <a:endParaRPr lang="fr-FR" sz="1400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F6C2471-A140-40DD-ACED-309289090157}"/>
              </a:ext>
            </a:extLst>
          </p:cNvPr>
          <p:cNvSpPr txBox="1"/>
          <p:nvPr/>
        </p:nvSpPr>
        <p:spPr>
          <a:xfrm>
            <a:off x="4312661" y="2407252"/>
            <a:ext cx="3594722" cy="2585323"/>
          </a:xfrm>
          <a:custGeom>
            <a:avLst/>
            <a:gdLst>
              <a:gd name="connsiteX0" fmla="*/ 0 w 3594722"/>
              <a:gd name="connsiteY0" fmla="*/ 0 h 2585323"/>
              <a:gd name="connsiteX1" fmla="*/ 3594722 w 3594722"/>
              <a:gd name="connsiteY1" fmla="*/ 0 h 2585323"/>
              <a:gd name="connsiteX2" fmla="*/ 3594722 w 3594722"/>
              <a:gd name="connsiteY2" fmla="*/ 2585323 h 2585323"/>
              <a:gd name="connsiteX3" fmla="*/ 0 w 3594722"/>
              <a:gd name="connsiteY3" fmla="*/ 2585323 h 2585323"/>
              <a:gd name="connsiteX4" fmla="*/ 0 w 3594722"/>
              <a:gd name="connsiteY4" fmla="*/ 0 h 2585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94722" h="2585323" fill="none" extrusionOk="0">
                <a:moveTo>
                  <a:pt x="0" y="0"/>
                </a:moveTo>
                <a:cubicBezTo>
                  <a:pt x="639420" y="-14931"/>
                  <a:pt x="2756562" y="31643"/>
                  <a:pt x="3594722" y="0"/>
                </a:cubicBezTo>
                <a:cubicBezTo>
                  <a:pt x="3700934" y="1218459"/>
                  <a:pt x="3484797" y="1892003"/>
                  <a:pt x="3594722" y="2585323"/>
                </a:cubicBezTo>
                <a:cubicBezTo>
                  <a:pt x="3122461" y="2523269"/>
                  <a:pt x="1035731" y="2531620"/>
                  <a:pt x="0" y="2585323"/>
                </a:cubicBezTo>
                <a:cubicBezTo>
                  <a:pt x="-26706" y="1516329"/>
                  <a:pt x="-6715" y="473322"/>
                  <a:pt x="0" y="0"/>
                </a:cubicBezTo>
                <a:close/>
              </a:path>
              <a:path w="3594722" h="2585323" stroke="0" extrusionOk="0">
                <a:moveTo>
                  <a:pt x="0" y="0"/>
                </a:moveTo>
                <a:cubicBezTo>
                  <a:pt x="636984" y="-5264"/>
                  <a:pt x="2998948" y="84467"/>
                  <a:pt x="3594722" y="0"/>
                </a:cubicBezTo>
                <a:cubicBezTo>
                  <a:pt x="3466549" y="352706"/>
                  <a:pt x="3723872" y="1819302"/>
                  <a:pt x="3594722" y="2585323"/>
                </a:cubicBezTo>
                <a:cubicBezTo>
                  <a:pt x="2796629" y="2691643"/>
                  <a:pt x="388385" y="2577674"/>
                  <a:pt x="0" y="2585323"/>
                </a:cubicBezTo>
                <a:cubicBezTo>
                  <a:pt x="160128" y="1413460"/>
                  <a:pt x="25049" y="263248"/>
                  <a:pt x="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650216993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r>
              <a:rPr lang="fr-FR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 OPTION :</a:t>
            </a:r>
          </a:p>
          <a:p>
            <a:endParaRPr lang="fr-FR" dirty="0"/>
          </a:p>
          <a:p>
            <a:pPr marL="285750" indent="-285750">
              <a:buFont typeface="Wingdings" panose="05000000000000000000" pitchFamily="2" charset="2"/>
              <a:buChar char="þ"/>
            </a:pPr>
            <a:r>
              <a:rPr lang="fr-FR" sz="1600" dirty="0">
                <a:sym typeface="Wingdings" panose="05000000000000000000" pitchFamily="2" charset="2"/>
              </a:rPr>
              <a:t>Véhicule de remplacement</a:t>
            </a:r>
          </a:p>
          <a:p>
            <a:pPr marL="285750" indent="-285750">
              <a:buFont typeface="Wingdings" panose="05000000000000000000" pitchFamily="2" charset="2"/>
              <a:buChar char="þ"/>
            </a:pPr>
            <a:r>
              <a:rPr lang="fr-FR" sz="1600" dirty="0">
                <a:sym typeface="Wingdings" panose="05000000000000000000" pitchFamily="2" charset="2"/>
              </a:rPr>
              <a:t>Assistance prémium</a:t>
            </a:r>
          </a:p>
          <a:p>
            <a:pPr marL="285750" indent="-285750">
              <a:buFont typeface="Wingdings" panose="05000000000000000000" pitchFamily="2" charset="2"/>
              <a:buChar char="þ"/>
            </a:pPr>
            <a:r>
              <a:rPr lang="fr-FR" sz="1600" dirty="0">
                <a:sym typeface="Wingdings" panose="05000000000000000000" pitchFamily="2" charset="2"/>
              </a:rPr>
              <a:t>Carte carburant</a:t>
            </a:r>
          </a:p>
          <a:p>
            <a:pPr marL="285750" indent="-285750">
              <a:buFont typeface="Wingdings" panose="05000000000000000000" pitchFamily="2" charset="2"/>
              <a:buChar char="þ"/>
            </a:pPr>
            <a:r>
              <a:rPr lang="fr-FR" sz="1600" dirty="0">
                <a:sym typeface="Wingdings" panose="05000000000000000000" pitchFamily="2" charset="2"/>
              </a:rPr>
              <a:t>Télébadge liber-t</a:t>
            </a:r>
          </a:p>
          <a:p>
            <a:pPr marL="285750" indent="-285750">
              <a:buFont typeface="Wingdings" panose="05000000000000000000" pitchFamily="2" charset="2"/>
              <a:buChar char="þ"/>
            </a:pPr>
            <a:r>
              <a:rPr lang="fr-FR" sz="1600" dirty="0">
                <a:sym typeface="Wingdings" panose="05000000000000000000" pitchFamily="2" charset="2"/>
              </a:rPr>
              <a:t>Remplacement des pneumatiques</a:t>
            </a:r>
          </a:p>
          <a:p>
            <a:r>
              <a:rPr lang="fr-FR" sz="1600" dirty="0">
                <a:sym typeface="Wingdings" panose="05000000000000000000" pitchFamily="2" charset="2"/>
              </a:rPr>
              <a:t>Assurances responsabilité civile et protection juridique (Sécurité plus</a:t>
            </a:r>
          </a:p>
          <a:p>
            <a:pPr marL="285750" indent="-285750" algn="just">
              <a:buFont typeface="Wingdings" panose="05000000000000000000" pitchFamily="2" charset="2"/>
              <a:buChar char="þ"/>
            </a:pPr>
            <a:endParaRPr lang="fr-FR" sz="1400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888934F-1717-4401-9F3E-A1C159105C0F}"/>
              </a:ext>
            </a:extLst>
          </p:cNvPr>
          <p:cNvSpPr txBox="1"/>
          <p:nvPr/>
        </p:nvSpPr>
        <p:spPr>
          <a:xfrm>
            <a:off x="8368036" y="2674947"/>
            <a:ext cx="3452565" cy="2831544"/>
          </a:xfrm>
          <a:custGeom>
            <a:avLst/>
            <a:gdLst>
              <a:gd name="connsiteX0" fmla="*/ 0 w 3452565"/>
              <a:gd name="connsiteY0" fmla="*/ 0 h 2831544"/>
              <a:gd name="connsiteX1" fmla="*/ 3452565 w 3452565"/>
              <a:gd name="connsiteY1" fmla="*/ 0 h 2831544"/>
              <a:gd name="connsiteX2" fmla="*/ 3452565 w 3452565"/>
              <a:gd name="connsiteY2" fmla="*/ 2831544 h 2831544"/>
              <a:gd name="connsiteX3" fmla="*/ 0 w 3452565"/>
              <a:gd name="connsiteY3" fmla="*/ 2831544 h 2831544"/>
              <a:gd name="connsiteX4" fmla="*/ 0 w 3452565"/>
              <a:gd name="connsiteY4" fmla="*/ 0 h 2831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2565" h="2831544" fill="none" extrusionOk="0">
                <a:moveTo>
                  <a:pt x="0" y="0"/>
                </a:moveTo>
                <a:cubicBezTo>
                  <a:pt x="851838" y="-14931"/>
                  <a:pt x="2542918" y="31643"/>
                  <a:pt x="3452565" y="0"/>
                </a:cubicBezTo>
                <a:cubicBezTo>
                  <a:pt x="3558777" y="504992"/>
                  <a:pt x="3342640" y="2163268"/>
                  <a:pt x="3452565" y="2831544"/>
                </a:cubicBezTo>
                <a:cubicBezTo>
                  <a:pt x="2906044" y="2769490"/>
                  <a:pt x="952950" y="2777841"/>
                  <a:pt x="0" y="2831544"/>
                </a:cubicBezTo>
                <a:cubicBezTo>
                  <a:pt x="-26706" y="2525415"/>
                  <a:pt x="-6715" y="1088363"/>
                  <a:pt x="0" y="0"/>
                </a:cubicBezTo>
                <a:close/>
              </a:path>
              <a:path w="3452565" h="2831544" stroke="0" extrusionOk="0">
                <a:moveTo>
                  <a:pt x="0" y="0"/>
                </a:moveTo>
                <a:cubicBezTo>
                  <a:pt x="1027686" y="-5264"/>
                  <a:pt x="2525726" y="84467"/>
                  <a:pt x="3452565" y="0"/>
                </a:cubicBezTo>
                <a:cubicBezTo>
                  <a:pt x="3324392" y="968915"/>
                  <a:pt x="3581715" y="1499353"/>
                  <a:pt x="3452565" y="2831544"/>
                </a:cubicBezTo>
                <a:cubicBezTo>
                  <a:pt x="2213786" y="2937864"/>
                  <a:pt x="1595590" y="2823895"/>
                  <a:pt x="0" y="2831544"/>
                </a:cubicBezTo>
                <a:cubicBezTo>
                  <a:pt x="160128" y="2274547"/>
                  <a:pt x="25049" y="533749"/>
                  <a:pt x="0" y="0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650216993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r>
              <a:rPr lang="fr-FR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LES PETITS + :</a:t>
            </a:r>
          </a:p>
          <a:p>
            <a:endParaRPr lang="fr-FR" dirty="0"/>
          </a:p>
          <a:p>
            <a:pPr marL="285750" indent="-285750">
              <a:buFont typeface="Wingdings" panose="05000000000000000000" pitchFamily="2" charset="2"/>
              <a:buChar char="þ"/>
            </a:pPr>
            <a:r>
              <a:rPr lang="fr-FR" sz="1600" dirty="0">
                <a:sym typeface="Wingdings" panose="05000000000000000000" pitchFamily="2" charset="2"/>
              </a:rPr>
              <a:t>Le client peut demander un 1</a:t>
            </a:r>
            <a:r>
              <a:rPr lang="fr-FR" sz="1600" baseline="30000" dirty="0">
                <a:sym typeface="Wingdings" panose="05000000000000000000" pitchFamily="2" charset="2"/>
              </a:rPr>
              <a:t>er</a:t>
            </a:r>
            <a:r>
              <a:rPr lang="fr-FR" sz="1600" dirty="0">
                <a:sym typeface="Wingdings" panose="05000000000000000000" pitchFamily="2" charset="2"/>
              </a:rPr>
              <a:t> loyer majoré à hauteur de 15% du prix net remisé du véhicule</a:t>
            </a:r>
          </a:p>
          <a:p>
            <a:pPr marL="285750" indent="-285750">
              <a:buFont typeface="Wingdings" panose="05000000000000000000" pitchFamily="2" charset="2"/>
              <a:buChar char="þ"/>
            </a:pPr>
            <a:r>
              <a:rPr lang="fr-FR" sz="1600" dirty="0">
                <a:sym typeface="Wingdings" panose="05000000000000000000" pitchFamily="2" charset="2"/>
              </a:rPr>
              <a:t>BPCE Car Lease peut mettre en relation le client avec un professionnel de l’automobile pour la reprise de l’ancien véhicule</a:t>
            </a:r>
          </a:p>
          <a:p>
            <a:pPr marL="285750" indent="-285750">
              <a:buFont typeface="Wingdings" panose="05000000000000000000" pitchFamily="2" charset="2"/>
              <a:buChar char="þ"/>
            </a:pP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4147412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7"/>
          </p:nvPr>
        </p:nvSpPr>
        <p:spPr>
          <a:xfrm>
            <a:off x="8016625" y="29241"/>
            <a:ext cx="3955080" cy="36745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fr-FR" sz="1800" b="1" dirty="0"/>
              <a:t>Zoom sur la Location Longue Durée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4473A3F-B899-43AB-B96E-376B9339AA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047" b="91611" l="4064" r="97540">
                        <a14:foregroundMark x1="6524" y1="33893" x2="6524" y2="33893"/>
                        <a14:foregroundMark x1="4492" y1="60738" x2="4492" y2="60738"/>
                        <a14:foregroundMark x1="17968" y1="91946" x2="17968" y2="91946"/>
                        <a14:foregroundMark x1="20214" y1="79866" x2="20214" y2="79866"/>
                        <a14:foregroundMark x1="92086" y1="22483" x2="92086" y2="22483"/>
                        <a14:foregroundMark x1="94118" y1="68456" x2="94118" y2="68456"/>
                        <a14:foregroundMark x1="78503" y1="82550" x2="78503" y2="82550"/>
                        <a14:foregroundMark x1="78289" y1="81208" x2="78289" y2="81208"/>
                        <a14:foregroundMark x1="78289" y1="81208" x2="78289" y2="81208"/>
                        <a14:foregroundMark x1="78289" y1="81208" x2="78289" y2="81208"/>
                        <a14:foregroundMark x1="76043" y1="81879" x2="76043" y2="81879"/>
                        <a14:foregroundMark x1="76043" y1="81879" x2="76043" y2="81879"/>
                        <a14:foregroundMark x1="76043" y1="81879" x2="76043" y2="81879"/>
                        <a14:foregroundMark x1="77433" y1="80537" x2="77433" y2="80537"/>
                        <a14:foregroundMark x1="77647" y1="78523" x2="77647" y2="78523"/>
                        <a14:foregroundMark x1="77647" y1="78523" x2="77647" y2="78523"/>
                        <a14:foregroundMark x1="95401" y1="33221" x2="95401" y2="33221"/>
                        <a14:foregroundMark x1="84171" y1="9060" x2="84171" y2="9060"/>
                        <a14:foregroundMark x1="70053" y1="7718" x2="70053" y2="7718"/>
                        <a14:foregroundMark x1="69091" y1="7047" x2="69091" y2="7047"/>
                        <a14:foregroundMark x1="82888" y1="11409" x2="82888" y2="11409"/>
                        <a14:foregroundMark x1="97647" y1="35235" x2="97647" y2="35235"/>
                        <a14:foregroundMark x1="4706" y1="22483" x2="4706" y2="22483"/>
                        <a14:foregroundMark x1="4492" y1="17785" x2="4492" y2="17785"/>
                        <a14:foregroundMark x1="4064" y1="35906" x2="4064" y2="35906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4469" y="173315"/>
            <a:ext cx="4717284" cy="94527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DB95F28-1A40-4135-BAEF-3868A51EEA9F}"/>
              </a:ext>
            </a:extLst>
          </p:cNvPr>
          <p:cNvSpPr txBox="1"/>
          <p:nvPr/>
        </p:nvSpPr>
        <p:spPr>
          <a:xfrm>
            <a:off x="654610" y="378240"/>
            <a:ext cx="4717284" cy="4616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chemeClr val="bg1"/>
                </a:solidFill>
              </a:rPr>
              <a:t>La LLD, pour qui, pour quoi ?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18588E8-1F98-446D-B3CD-F7F0B81FAAC2}"/>
              </a:ext>
            </a:extLst>
          </p:cNvPr>
          <p:cNvSpPr txBox="1"/>
          <p:nvPr/>
        </p:nvSpPr>
        <p:spPr>
          <a:xfrm>
            <a:off x="1332250" y="1588218"/>
            <a:ext cx="3452565" cy="1323439"/>
          </a:xfrm>
          <a:custGeom>
            <a:avLst/>
            <a:gdLst>
              <a:gd name="connsiteX0" fmla="*/ 0 w 3452565"/>
              <a:gd name="connsiteY0" fmla="*/ 0 h 1323439"/>
              <a:gd name="connsiteX1" fmla="*/ 3452565 w 3452565"/>
              <a:gd name="connsiteY1" fmla="*/ 0 h 1323439"/>
              <a:gd name="connsiteX2" fmla="*/ 3452565 w 3452565"/>
              <a:gd name="connsiteY2" fmla="*/ 1323439 h 1323439"/>
              <a:gd name="connsiteX3" fmla="*/ 0 w 3452565"/>
              <a:gd name="connsiteY3" fmla="*/ 1323439 h 1323439"/>
              <a:gd name="connsiteX4" fmla="*/ 0 w 3452565"/>
              <a:gd name="connsiteY4" fmla="*/ 0 h 1323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2565" h="1323439" fill="none" extrusionOk="0">
                <a:moveTo>
                  <a:pt x="0" y="0"/>
                </a:moveTo>
                <a:cubicBezTo>
                  <a:pt x="851838" y="-14931"/>
                  <a:pt x="2542918" y="31643"/>
                  <a:pt x="3452565" y="0"/>
                </a:cubicBezTo>
                <a:cubicBezTo>
                  <a:pt x="3380045" y="634006"/>
                  <a:pt x="3548383" y="840465"/>
                  <a:pt x="3452565" y="1323439"/>
                </a:cubicBezTo>
                <a:cubicBezTo>
                  <a:pt x="2906044" y="1261385"/>
                  <a:pt x="952950" y="1269736"/>
                  <a:pt x="0" y="1323439"/>
                </a:cubicBezTo>
                <a:cubicBezTo>
                  <a:pt x="-7112" y="751983"/>
                  <a:pt x="67014" y="460390"/>
                  <a:pt x="0" y="0"/>
                </a:cubicBezTo>
                <a:close/>
              </a:path>
              <a:path w="3452565" h="1323439" stroke="0" extrusionOk="0">
                <a:moveTo>
                  <a:pt x="0" y="0"/>
                </a:moveTo>
                <a:cubicBezTo>
                  <a:pt x="1027686" y="-5264"/>
                  <a:pt x="2525726" y="84467"/>
                  <a:pt x="3452565" y="0"/>
                </a:cubicBezTo>
                <a:cubicBezTo>
                  <a:pt x="3508999" y="137205"/>
                  <a:pt x="3446926" y="1126140"/>
                  <a:pt x="3452565" y="1323439"/>
                </a:cubicBezTo>
                <a:cubicBezTo>
                  <a:pt x="2213786" y="1429759"/>
                  <a:pt x="1595590" y="1315790"/>
                  <a:pt x="0" y="1323439"/>
                </a:cubicBezTo>
                <a:cubicBezTo>
                  <a:pt x="49469" y="687319"/>
                  <a:pt x="53923" y="446476"/>
                  <a:pt x="0" y="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650216993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endParaRPr lang="fr-FR" dirty="0"/>
          </a:p>
          <a:p>
            <a:pPr marL="285750" indent="-285750">
              <a:buFont typeface="Wingdings" panose="05000000000000000000" pitchFamily="2" charset="2"/>
              <a:buChar char="þ"/>
            </a:pPr>
            <a:r>
              <a:rPr lang="fr-FR" sz="1600" dirty="0">
                <a:sym typeface="Wingdings" panose="05000000000000000000" pitchFamily="2" charset="2"/>
              </a:rPr>
              <a:t>TPE, PME</a:t>
            </a:r>
          </a:p>
          <a:p>
            <a:pPr marL="285750" indent="-285750">
              <a:buFont typeface="Wingdings" panose="05000000000000000000" pitchFamily="2" charset="2"/>
              <a:buChar char="þ"/>
            </a:pPr>
            <a:r>
              <a:rPr lang="fr-FR" sz="1600" dirty="0">
                <a:sym typeface="Wingdings" panose="05000000000000000000" pitchFamily="2" charset="2"/>
              </a:rPr>
              <a:t>Artisans-Commerçants, </a:t>
            </a:r>
          </a:p>
          <a:p>
            <a:pPr marL="285750" indent="-285750" algn="just">
              <a:buFont typeface="Wingdings" panose="05000000000000000000" pitchFamily="2" charset="2"/>
              <a:buChar char="þ"/>
            </a:pPr>
            <a:r>
              <a:rPr lang="fr-FR" sz="1600" dirty="0">
                <a:sym typeface="Wingdings" panose="05000000000000000000" pitchFamily="2" charset="2"/>
              </a:rPr>
              <a:t>Professions Libérales</a:t>
            </a:r>
          </a:p>
          <a:p>
            <a:pPr marL="285750" indent="-285750" algn="just">
              <a:buFont typeface="Wingdings" panose="05000000000000000000" pitchFamily="2" charset="2"/>
              <a:buChar char="þ"/>
            </a:pPr>
            <a:endParaRPr lang="fr-FR" sz="1400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F6C2471-A140-40DD-ACED-309289090157}"/>
              </a:ext>
            </a:extLst>
          </p:cNvPr>
          <p:cNvSpPr txBox="1"/>
          <p:nvPr/>
        </p:nvSpPr>
        <p:spPr>
          <a:xfrm>
            <a:off x="6691786" y="3232086"/>
            <a:ext cx="3452565" cy="2831544"/>
          </a:xfrm>
          <a:custGeom>
            <a:avLst/>
            <a:gdLst>
              <a:gd name="connsiteX0" fmla="*/ 0 w 3452565"/>
              <a:gd name="connsiteY0" fmla="*/ 0 h 2831544"/>
              <a:gd name="connsiteX1" fmla="*/ 3452565 w 3452565"/>
              <a:gd name="connsiteY1" fmla="*/ 0 h 2831544"/>
              <a:gd name="connsiteX2" fmla="*/ 3452565 w 3452565"/>
              <a:gd name="connsiteY2" fmla="*/ 2831544 h 2831544"/>
              <a:gd name="connsiteX3" fmla="*/ 0 w 3452565"/>
              <a:gd name="connsiteY3" fmla="*/ 2831544 h 2831544"/>
              <a:gd name="connsiteX4" fmla="*/ 0 w 3452565"/>
              <a:gd name="connsiteY4" fmla="*/ 0 h 2831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2565" h="2831544" fill="none" extrusionOk="0">
                <a:moveTo>
                  <a:pt x="0" y="0"/>
                </a:moveTo>
                <a:cubicBezTo>
                  <a:pt x="851838" y="-14931"/>
                  <a:pt x="2542918" y="31643"/>
                  <a:pt x="3452565" y="0"/>
                </a:cubicBezTo>
                <a:cubicBezTo>
                  <a:pt x="3558777" y="504992"/>
                  <a:pt x="3342640" y="2163268"/>
                  <a:pt x="3452565" y="2831544"/>
                </a:cubicBezTo>
                <a:cubicBezTo>
                  <a:pt x="2906044" y="2769490"/>
                  <a:pt x="952950" y="2777841"/>
                  <a:pt x="0" y="2831544"/>
                </a:cubicBezTo>
                <a:cubicBezTo>
                  <a:pt x="-26706" y="2525415"/>
                  <a:pt x="-6715" y="1088363"/>
                  <a:pt x="0" y="0"/>
                </a:cubicBezTo>
                <a:close/>
              </a:path>
              <a:path w="3452565" h="2831544" stroke="0" extrusionOk="0">
                <a:moveTo>
                  <a:pt x="0" y="0"/>
                </a:moveTo>
                <a:cubicBezTo>
                  <a:pt x="1027686" y="-5264"/>
                  <a:pt x="2525726" y="84467"/>
                  <a:pt x="3452565" y="0"/>
                </a:cubicBezTo>
                <a:cubicBezTo>
                  <a:pt x="3324392" y="968915"/>
                  <a:pt x="3581715" y="1499353"/>
                  <a:pt x="3452565" y="2831544"/>
                </a:cubicBezTo>
                <a:cubicBezTo>
                  <a:pt x="2213786" y="2937864"/>
                  <a:pt x="1595590" y="2823895"/>
                  <a:pt x="0" y="2831544"/>
                </a:cubicBezTo>
                <a:cubicBezTo>
                  <a:pt x="160128" y="2274547"/>
                  <a:pt x="25049" y="533749"/>
                  <a:pt x="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650216993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r>
              <a:rPr lang="fr-FR" dirty="0"/>
              <a:t>Les exclusions : </a:t>
            </a:r>
          </a:p>
          <a:p>
            <a:endParaRPr lang="fr-FR" dirty="0"/>
          </a:p>
          <a:p>
            <a:pPr marL="285750" indent="-285750">
              <a:buFont typeface="Wingdings" panose="05000000000000000000" pitchFamily="2" charset="2"/>
              <a:buChar char="þ"/>
            </a:pPr>
            <a:r>
              <a:rPr lang="fr-FR" sz="1600" dirty="0">
                <a:sym typeface="Wingdings" panose="05000000000000000000" pitchFamily="2" charset="2"/>
              </a:rPr>
              <a:t>Deux-roues</a:t>
            </a:r>
          </a:p>
          <a:p>
            <a:pPr marL="285750" indent="-285750">
              <a:buFont typeface="Wingdings" panose="05000000000000000000" pitchFamily="2" charset="2"/>
              <a:buChar char="þ"/>
            </a:pPr>
            <a:r>
              <a:rPr lang="fr-FR" sz="1600" dirty="0">
                <a:sym typeface="Wingdings" panose="05000000000000000000" pitchFamily="2" charset="2"/>
              </a:rPr>
              <a:t>Auto-écoles</a:t>
            </a:r>
          </a:p>
          <a:p>
            <a:pPr marL="285750" indent="-285750">
              <a:buFont typeface="Wingdings" panose="05000000000000000000" pitchFamily="2" charset="2"/>
              <a:buChar char="þ"/>
            </a:pPr>
            <a:r>
              <a:rPr lang="fr-FR" sz="1600" dirty="0">
                <a:sym typeface="Wingdings" panose="05000000000000000000" pitchFamily="2" charset="2"/>
              </a:rPr>
              <a:t>Ambulances équipées</a:t>
            </a:r>
          </a:p>
          <a:p>
            <a:pPr marL="285750" indent="-285750">
              <a:buFont typeface="Wingdings" panose="05000000000000000000" pitchFamily="2" charset="2"/>
              <a:buChar char="þ"/>
            </a:pPr>
            <a:r>
              <a:rPr lang="fr-FR" sz="1600" dirty="0">
                <a:sym typeface="Wingdings" panose="05000000000000000000" pitchFamily="2" charset="2"/>
              </a:rPr>
              <a:t>Professionnels de l’automobile</a:t>
            </a:r>
          </a:p>
          <a:p>
            <a:pPr marL="285750" indent="-285750">
              <a:buFont typeface="Wingdings" panose="05000000000000000000" pitchFamily="2" charset="2"/>
              <a:buChar char="þ"/>
            </a:pPr>
            <a:r>
              <a:rPr lang="fr-FR" sz="1600" dirty="0">
                <a:sym typeface="Wingdings" panose="05000000000000000000" pitchFamily="2" charset="2"/>
              </a:rPr>
              <a:t>Déménageurs</a:t>
            </a:r>
          </a:p>
          <a:p>
            <a:pPr marL="285750" indent="-285750">
              <a:buFont typeface="Wingdings" panose="05000000000000000000" pitchFamily="2" charset="2"/>
              <a:buChar char="þ"/>
            </a:pPr>
            <a:r>
              <a:rPr lang="fr-FR" sz="1600" dirty="0">
                <a:sym typeface="Wingdings" panose="05000000000000000000" pitchFamily="2" charset="2"/>
              </a:rPr>
              <a:t>Taxis-VTC</a:t>
            </a:r>
          </a:p>
          <a:p>
            <a:pPr marL="285750" indent="-285750">
              <a:buFont typeface="Wingdings" panose="05000000000000000000" pitchFamily="2" charset="2"/>
              <a:buChar char="þ"/>
            </a:pPr>
            <a:r>
              <a:rPr lang="fr-FR" sz="1600" dirty="0">
                <a:sym typeface="Wingdings" panose="05000000000000000000" pitchFamily="2" charset="2"/>
              </a:rPr>
              <a:t>Pompes funèbres</a:t>
            </a:r>
          </a:p>
          <a:p>
            <a:pPr marL="285750" indent="-285750">
              <a:buFont typeface="Wingdings" panose="05000000000000000000" pitchFamily="2" charset="2"/>
              <a:buChar char="þ"/>
            </a:pPr>
            <a:r>
              <a:rPr lang="fr-FR" sz="1600" dirty="0">
                <a:sym typeface="Wingdings" panose="05000000000000000000" pitchFamily="2" charset="2"/>
              </a:rPr>
              <a:t>Loueurs de courte durée</a:t>
            </a:r>
          </a:p>
          <a:p>
            <a:pPr marL="285750" indent="-285750" algn="just">
              <a:buFont typeface="Wingdings" panose="05000000000000000000" pitchFamily="2" charset="2"/>
              <a:buChar char="þ"/>
            </a:pPr>
            <a:endParaRPr lang="fr-FR" sz="1400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E68FC3D-66BE-413C-90FE-CFBC067B91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219" b="93151" l="8333" r="94872">
                        <a14:foregroundMark x1="61538" y1="22603" x2="61538" y2="22603"/>
                        <a14:foregroundMark x1="55769" y1="45205" x2="55769" y2="45205"/>
                        <a14:foregroundMark x1="67949" y1="37671" x2="67949" y2="37671"/>
                        <a14:foregroundMark x1="76282" y1="31507" x2="76282" y2="31507"/>
                        <a14:foregroundMark x1="76282" y1="28767" x2="76282" y2="28767"/>
                        <a14:foregroundMark x1="73077" y1="26712" x2="66667" y2="25342"/>
                        <a14:foregroundMark x1="57692" y1="24658" x2="51282" y2="24658"/>
                        <a14:foregroundMark x1="45513" y1="24658" x2="45513" y2="24658"/>
                        <a14:foregroundMark x1="40385" y1="24658" x2="35256" y2="24658"/>
                        <a14:foregroundMark x1="26282" y1="42466" x2="26282" y2="42466"/>
                        <a14:foregroundMark x1="48718" y1="50000" x2="48718" y2="50000"/>
                        <a14:foregroundMark x1="62179" y1="57534" x2="62179" y2="57534"/>
                        <a14:foregroundMark x1="62179" y1="60959" x2="62179" y2="60959"/>
                        <a14:foregroundMark x1="62179" y1="63014" x2="62179" y2="63014"/>
                        <a14:foregroundMark x1="62179" y1="63014" x2="62179" y2="63014"/>
                        <a14:foregroundMark x1="41026" y1="67808" x2="41026" y2="67808"/>
                        <a14:foregroundMark x1="40385" y1="67808" x2="40385" y2="67808"/>
                        <a14:foregroundMark x1="37821" y1="67123" x2="37821" y2="67123"/>
                        <a14:foregroundMark x1="37821" y1="61644" x2="39744" y2="59589"/>
                        <a14:foregroundMark x1="42949" y1="35616" x2="42949" y2="35616"/>
                        <a14:foregroundMark x1="42949" y1="35616" x2="42949" y2="35616"/>
                        <a14:foregroundMark x1="48718" y1="41781" x2="48718" y2="41781"/>
                        <a14:foregroundMark x1="49359" y1="41781" x2="49359" y2="41781"/>
                        <a14:foregroundMark x1="49359" y1="41781" x2="49359" y2="41781"/>
                        <a14:foregroundMark x1="51282" y1="44521" x2="51282" y2="44521"/>
                        <a14:foregroundMark x1="53205" y1="48630" x2="50000" y2="54795"/>
                        <a14:foregroundMark x1="49359" y1="54795" x2="49359" y2="54795"/>
                        <a14:foregroundMark x1="49359" y1="54795" x2="49359" y2="54795"/>
                        <a14:foregroundMark x1="49359" y1="54795" x2="49359" y2="54795"/>
                        <a14:foregroundMark x1="49359" y1="54795" x2="49359" y2="54795"/>
                        <a14:foregroundMark x1="49359" y1="56849" x2="49359" y2="56849"/>
                        <a14:foregroundMark x1="49359" y1="57534" x2="46795" y2="60274"/>
                        <a14:foregroundMark x1="51923" y1="9589" x2="51923" y2="9589"/>
                        <a14:foregroundMark x1="92949" y1="48630" x2="92949" y2="48630"/>
                        <a14:foregroundMark x1="56410" y1="89041" x2="56410" y2="89041"/>
                        <a14:foregroundMark x1="58333" y1="93151" x2="58333" y2="93151"/>
                        <a14:foregroundMark x1="57692" y1="43836" x2="57692" y2="43836"/>
                        <a14:foregroundMark x1="67308" y1="41096" x2="67308" y2="41096"/>
                        <a14:foregroundMark x1="94872" y1="50685" x2="94872" y2="50685"/>
                        <a14:foregroundMark x1="92949" y1="50000" x2="92949" y2="50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118054" y="3035694"/>
            <a:ext cx="876111" cy="81995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FDAE599-86AC-449A-B6AE-14094A620E9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899" b="92029" l="9524" r="94558">
                        <a14:foregroundMark x1="89796" y1="58696" x2="89796" y2="58696"/>
                        <a14:foregroundMark x1="57823" y1="3623" x2="57823" y2="3623"/>
                        <a14:foregroundMark x1="95238" y1="50000" x2="95238" y2="50000"/>
                        <a14:foregroundMark x1="57823" y1="92029" x2="57823" y2="92029"/>
                        <a14:foregroundMark x1="53061" y1="54348" x2="53061" y2="54348"/>
                        <a14:foregroundMark x1="63946" y1="49275" x2="63946" y2="49275"/>
                        <a14:foregroundMark x1="63946" y1="47826" x2="63946" y2="47826"/>
                        <a14:foregroundMark x1="65986" y1="44203" x2="66667" y2="45652"/>
                        <a14:foregroundMark x1="63265" y1="49275" x2="60544" y2="50725"/>
                        <a14:foregroundMark x1="52381" y1="54348" x2="52381" y2="54348"/>
                        <a14:foregroundMark x1="46939" y1="55797" x2="46939" y2="55797"/>
                        <a14:foregroundMark x1="34694" y1="50725" x2="34694" y2="50725"/>
                        <a14:foregroundMark x1="35374" y1="49275" x2="35374" y2="49275"/>
                        <a14:foregroundMark x1="40136" y1="51449" x2="40136" y2="51449"/>
                        <a14:foregroundMark x1="44898" y1="52899" x2="44898" y2="52899"/>
                        <a14:foregroundMark x1="46939" y1="56522" x2="46939" y2="60870"/>
                        <a14:foregroundMark x1="57823" y1="5797" x2="57823" y2="579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44889" y="1305860"/>
            <a:ext cx="901304" cy="846122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9F38BAE-A1C7-4568-9C3D-2137F42CF7AF}"/>
              </a:ext>
            </a:extLst>
          </p:cNvPr>
          <p:cNvSpPr txBox="1"/>
          <p:nvPr/>
        </p:nvSpPr>
        <p:spPr>
          <a:xfrm>
            <a:off x="6465533" y="1510887"/>
            <a:ext cx="4228939" cy="1323439"/>
          </a:xfrm>
          <a:custGeom>
            <a:avLst/>
            <a:gdLst>
              <a:gd name="connsiteX0" fmla="*/ 0 w 4228939"/>
              <a:gd name="connsiteY0" fmla="*/ 0 h 1323439"/>
              <a:gd name="connsiteX1" fmla="*/ 4228939 w 4228939"/>
              <a:gd name="connsiteY1" fmla="*/ 0 h 1323439"/>
              <a:gd name="connsiteX2" fmla="*/ 4228939 w 4228939"/>
              <a:gd name="connsiteY2" fmla="*/ 1323439 h 1323439"/>
              <a:gd name="connsiteX3" fmla="*/ 0 w 4228939"/>
              <a:gd name="connsiteY3" fmla="*/ 1323439 h 1323439"/>
              <a:gd name="connsiteX4" fmla="*/ 0 w 4228939"/>
              <a:gd name="connsiteY4" fmla="*/ 0 h 1323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28939" h="1323439" fill="none" extrusionOk="0">
                <a:moveTo>
                  <a:pt x="0" y="0"/>
                </a:moveTo>
                <a:cubicBezTo>
                  <a:pt x="765693" y="-14931"/>
                  <a:pt x="3400898" y="31643"/>
                  <a:pt x="4228939" y="0"/>
                </a:cubicBezTo>
                <a:cubicBezTo>
                  <a:pt x="4156419" y="634006"/>
                  <a:pt x="4324757" y="840465"/>
                  <a:pt x="4228939" y="1323439"/>
                </a:cubicBezTo>
                <a:cubicBezTo>
                  <a:pt x="3594119" y="1261385"/>
                  <a:pt x="1108849" y="1269736"/>
                  <a:pt x="0" y="1323439"/>
                </a:cubicBezTo>
                <a:cubicBezTo>
                  <a:pt x="-7112" y="751983"/>
                  <a:pt x="67014" y="460390"/>
                  <a:pt x="0" y="0"/>
                </a:cubicBezTo>
                <a:close/>
              </a:path>
              <a:path w="4228939" h="1323439" stroke="0" extrusionOk="0">
                <a:moveTo>
                  <a:pt x="0" y="0"/>
                </a:moveTo>
                <a:cubicBezTo>
                  <a:pt x="721276" y="-5264"/>
                  <a:pt x="3467865" y="84467"/>
                  <a:pt x="4228939" y="0"/>
                </a:cubicBezTo>
                <a:cubicBezTo>
                  <a:pt x="4285373" y="137205"/>
                  <a:pt x="4223300" y="1126140"/>
                  <a:pt x="4228939" y="1323439"/>
                </a:cubicBezTo>
                <a:cubicBezTo>
                  <a:pt x="3705342" y="1429759"/>
                  <a:pt x="1250390" y="1315790"/>
                  <a:pt x="0" y="1323439"/>
                </a:cubicBezTo>
                <a:cubicBezTo>
                  <a:pt x="49469" y="687319"/>
                  <a:pt x="53923" y="446476"/>
                  <a:pt x="0" y="0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650216993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endParaRPr lang="fr-FR" dirty="0"/>
          </a:p>
          <a:p>
            <a:pPr marL="285750" indent="-285750">
              <a:buFont typeface="Wingdings" panose="05000000000000000000" pitchFamily="2" charset="2"/>
              <a:buChar char="þ"/>
            </a:pPr>
            <a:r>
              <a:rPr lang="fr-FR" sz="1600" dirty="0">
                <a:sym typeface="Wingdings" panose="05000000000000000000" pitchFamily="2" charset="2"/>
              </a:rPr>
              <a:t>Véhicules de particuliers</a:t>
            </a:r>
          </a:p>
          <a:p>
            <a:pPr marL="285750" indent="-285750">
              <a:buFont typeface="Wingdings" panose="05000000000000000000" pitchFamily="2" charset="2"/>
              <a:buChar char="þ"/>
            </a:pPr>
            <a:r>
              <a:rPr lang="fr-FR" sz="1600" dirty="0">
                <a:sym typeface="Wingdings" panose="05000000000000000000" pitchFamily="2" charset="2"/>
              </a:rPr>
              <a:t>Véhicules de sociétés</a:t>
            </a:r>
          </a:p>
          <a:p>
            <a:pPr marL="285750" indent="-285750">
              <a:buFont typeface="Wingdings" panose="05000000000000000000" pitchFamily="2" charset="2"/>
              <a:buChar char="þ"/>
            </a:pPr>
            <a:r>
              <a:rPr lang="fr-FR" sz="1600" dirty="0">
                <a:sym typeface="Wingdings" panose="05000000000000000000" pitchFamily="2" charset="2"/>
              </a:rPr>
              <a:t>Véhicules utilitaires légers jusqu’à 3,5T</a:t>
            </a:r>
          </a:p>
          <a:p>
            <a:pPr marL="285750" indent="-285750" algn="just">
              <a:buFont typeface="Wingdings" panose="05000000000000000000" pitchFamily="2" charset="2"/>
              <a:buChar char="þ"/>
            </a:pPr>
            <a:endParaRPr lang="fr-FR" sz="1400" dirty="0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5577686-3386-48F7-A0C3-79FE1920F3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899" b="92029" l="9524" r="94558">
                        <a14:foregroundMark x1="89796" y1="58696" x2="89796" y2="58696"/>
                        <a14:foregroundMark x1="57823" y1="3623" x2="57823" y2="3623"/>
                        <a14:foregroundMark x1="95238" y1="50000" x2="95238" y2="50000"/>
                        <a14:foregroundMark x1="57823" y1="92029" x2="57823" y2="92029"/>
                        <a14:foregroundMark x1="53061" y1="54348" x2="53061" y2="54348"/>
                        <a14:foregroundMark x1="63946" y1="49275" x2="63946" y2="49275"/>
                        <a14:foregroundMark x1="63946" y1="47826" x2="63946" y2="47826"/>
                        <a14:foregroundMark x1="65986" y1="44203" x2="66667" y2="45652"/>
                        <a14:foregroundMark x1="63265" y1="49275" x2="60544" y2="50725"/>
                        <a14:foregroundMark x1="52381" y1="54348" x2="52381" y2="54348"/>
                        <a14:foregroundMark x1="46939" y1="55797" x2="46939" y2="55797"/>
                        <a14:foregroundMark x1="34694" y1="50725" x2="34694" y2="50725"/>
                        <a14:foregroundMark x1="35374" y1="49275" x2="35374" y2="49275"/>
                        <a14:foregroundMark x1="40136" y1="51449" x2="40136" y2="51449"/>
                        <a14:foregroundMark x1="44898" y1="52899" x2="44898" y2="52899"/>
                        <a14:foregroundMark x1="46939" y1="56522" x2="46939" y2="60870"/>
                        <a14:foregroundMark x1="57823" y1="5797" x2="57823" y2="579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93168" y="1331821"/>
            <a:ext cx="901304" cy="846122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275F9106-CB06-4880-9472-A967B9AB0832}"/>
              </a:ext>
            </a:extLst>
          </p:cNvPr>
          <p:cNvSpPr txBox="1"/>
          <p:nvPr/>
        </p:nvSpPr>
        <p:spPr>
          <a:xfrm>
            <a:off x="1191220" y="3720699"/>
            <a:ext cx="4180674" cy="1785104"/>
          </a:xfrm>
          <a:custGeom>
            <a:avLst/>
            <a:gdLst>
              <a:gd name="connsiteX0" fmla="*/ 0 w 4180674"/>
              <a:gd name="connsiteY0" fmla="*/ 0 h 1785104"/>
              <a:gd name="connsiteX1" fmla="*/ 4180674 w 4180674"/>
              <a:gd name="connsiteY1" fmla="*/ 0 h 1785104"/>
              <a:gd name="connsiteX2" fmla="*/ 4180674 w 4180674"/>
              <a:gd name="connsiteY2" fmla="*/ 1785104 h 1785104"/>
              <a:gd name="connsiteX3" fmla="*/ 0 w 4180674"/>
              <a:gd name="connsiteY3" fmla="*/ 1785104 h 1785104"/>
              <a:gd name="connsiteX4" fmla="*/ 0 w 4180674"/>
              <a:gd name="connsiteY4" fmla="*/ 0 h 1785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0674" h="1785104" fill="none" extrusionOk="0">
                <a:moveTo>
                  <a:pt x="0" y="0"/>
                </a:moveTo>
                <a:cubicBezTo>
                  <a:pt x="954751" y="-14931"/>
                  <a:pt x="2560349" y="31643"/>
                  <a:pt x="4180674" y="0"/>
                </a:cubicBezTo>
                <a:cubicBezTo>
                  <a:pt x="4083688" y="348999"/>
                  <a:pt x="4218445" y="1540017"/>
                  <a:pt x="4180674" y="1785104"/>
                </a:cubicBezTo>
                <a:cubicBezTo>
                  <a:pt x="3760298" y="1723050"/>
                  <a:pt x="1457095" y="1731401"/>
                  <a:pt x="0" y="1785104"/>
                </a:cubicBezTo>
                <a:cubicBezTo>
                  <a:pt x="150629" y="1388184"/>
                  <a:pt x="58254" y="813240"/>
                  <a:pt x="0" y="0"/>
                </a:cubicBezTo>
                <a:close/>
              </a:path>
              <a:path w="4180674" h="1785104" stroke="0" extrusionOk="0">
                <a:moveTo>
                  <a:pt x="0" y="0"/>
                </a:moveTo>
                <a:cubicBezTo>
                  <a:pt x="919609" y="-5264"/>
                  <a:pt x="2233845" y="84467"/>
                  <a:pt x="4180674" y="0"/>
                </a:cubicBezTo>
                <a:cubicBezTo>
                  <a:pt x="4129290" y="418677"/>
                  <a:pt x="4072881" y="1221846"/>
                  <a:pt x="4180674" y="1785104"/>
                </a:cubicBezTo>
                <a:cubicBezTo>
                  <a:pt x="3526762" y="1891424"/>
                  <a:pt x="696751" y="1777455"/>
                  <a:pt x="0" y="1785104"/>
                </a:cubicBezTo>
                <a:cubicBezTo>
                  <a:pt x="90866" y="1310642"/>
                  <a:pt x="45417" y="430358"/>
                  <a:pt x="0" y="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650216993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þ"/>
            </a:pPr>
            <a:r>
              <a:rPr lang="fr-FR" sz="1600" dirty="0">
                <a:sym typeface="Wingdings" panose="05000000000000000000" pitchFamily="2" charset="2"/>
              </a:rPr>
              <a:t>Durée entre 12 et 60 mois</a:t>
            </a:r>
          </a:p>
          <a:p>
            <a:pPr marL="285750" indent="-285750" algn="just">
              <a:buFont typeface="Wingdings" panose="05000000000000000000" pitchFamily="2" charset="2"/>
              <a:buChar char="þ"/>
            </a:pPr>
            <a:endParaRPr lang="fr-FR" sz="1600" dirty="0"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þ"/>
            </a:pPr>
            <a:r>
              <a:rPr lang="fr-FR" sz="1600" dirty="0">
                <a:sym typeface="Wingdings" panose="05000000000000000000" pitchFamily="2" charset="2"/>
              </a:rPr>
              <a:t>Kilométrage maxi :</a:t>
            </a:r>
          </a:p>
          <a:p>
            <a:pPr marL="742950" lvl="1" indent="-285750">
              <a:buFontTx/>
              <a:buChar char="-"/>
            </a:pPr>
            <a:r>
              <a:rPr lang="fr-FR" sz="1600" dirty="0">
                <a:sym typeface="Wingdings" panose="05000000000000000000" pitchFamily="2" charset="2"/>
              </a:rPr>
              <a:t>150 000 km véhicules essence</a:t>
            </a:r>
          </a:p>
          <a:p>
            <a:pPr marL="742950" lvl="1" indent="-285750">
              <a:buFontTx/>
              <a:buChar char="-"/>
            </a:pPr>
            <a:r>
              <a:rPr lang="fr-FR" sz="1600" dirty="0">
                <a:sym typeface="Wingdings" panose="05000000000000000000" pitchFamily="2" charset="2"/>
              </a:rPr>
              <a:t>160 000 km véhicules diesel</a:t>
            </a:r>
          </a:p>
          <a:p>
            <a:pPr marL="742950" lvl="1" indent="-285750">
              <a:buFontTx/>
              <a:buChar char="-"/>
            </a:pPr>
            <a:r>
              <a:rPr lang="fr-FR" sz="1600" dirty="0">
                <a:sym typeface="Wingdings" panose="05000000000000000000" pitchFamily="2" charset="2"/>
              </a:rPr>
              <a:t>80 000 km véhicules électriques</a:t>
            </a:r>
          </a:p>
          <a:p>
            <a:pPr marL="742950" lvl="1" indent="-285750" algn="just">
              <a:buFontTx/>
              <a:buChar char="-"/>
            </a:pPr>
            <a:endParaRPr lang="fr-FR" sz="1400" dirty="0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779A5054-0F0F-468D-8BCD-6C2A48B024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899" b="92029" l="9524" r="94558">
                        <a14:foregroundMark x1="89796" y1="58696" x2="89796" y2="58696"/>
                        <a14:foregroundMark x1="57823" y1="3623" x2="57823" y2="3623"/>
                        <a14:foregroundMark x1="95238" y1="50000" x2="95238" y2="50000"/>
                        <a14:foregroundMark x1="57823" y1="92029" x2="57823" y2="92029"/>
                        <a14:foregroundMark x1="53061" y1="54348" x2="53061" y2="54348"/>
                        <a14:foregroundMark x1="63946" y1="49275" x2="63946" y2="49275"/>
                        <a14:foregroundMark x1="63946" y1="47826" x2="63946" y2="47826"/>
                        <a14:foregroundMark x1="65986" y1="44203" x2="66667" y2="45652"/>
                        <a14:foregroundMark x1="63265" y1="49275" x2="60544" y2="50725"/>
                        <a14:foregroundMark x1="52381" y1="54348" x2="52381" y2="54348"/>
                        <a14:foregroundMark x1="46939" y1="55797" x2="46939" y2="55797"/>
                        <a14:foregroundMark x1="34694" y1="50725" x2="34694" y2="50725"/>
                        <a14:foregroundMark x1="35374" y1="49275" x2="35374" y2="49275"/>
                        <a14:foregroundMark x1="40136" y1="51449" x2="40136" y2="51449"/>
                        <a14:foregroundMark x1="44898" y1="52899" x2="44898" y2="52899"/>
                        <a14:foregroundMark x1="46939" y1="56522" x2="46939" y2="60870"/>
                        <a14:foregroundMark x1="57823" y1="5797" x2="57823" y2="579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34163" y="3523283"/>
            <a:ext cx="901304" cy="846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572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9" grpId="0" animBg="1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7"/>
          </p:nvPr>
        </p:nvSpPr>
        <p:spPr>
          <a:xfrm>
            <a:off x="8016625" y="29241"/>
            <a:ext cx="3955080" cy="36745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fr-FR" sz="1800" b="1" dirty="0"/>
              <a:t>Zoom sur la Location Longue Durée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4473A3F-B899-43AB-B96E-376B9339AA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047" b="91611" l="4064" r="97540">
                        <a14:foregroundMark x1="6524" y1="33893" x2="6524" y2="33893"/>
                        <a14:foregroundMark x1="4492" y1="60738" x2="4492" y2="60738"/>
                        <a14:foregroundMark x1="17968" y1="91946" x2="17968" y2="91946"/>
                        <a14:foregroundMark x1="20214" y1="79866" x2="20214" y2="79866"/>
                        <a14:foregroundMark x1="92086" y1="22483" x2="92086" y2="22483"/>
                        <a14:foregroundMark x1="94118" y1="68456" x2="94118" y2="68456"/>
                        <a14:foregroundMark x1="78503" y1="82550" x2="78503" y2="82550"/>
                        <a14:foregroundMark x1="78289" y1="81208" x2="78289" y2="81208"/>
                        <a14:foregroundMark x1="78289" y1="81208" x2="78289" y2="81208"/>
                        <a14:foregroundMark x1="78289" y1="81208" x2="78289" y2="81208"/>
                        <a14:foregroundMark x1="76043" y1="81879" x2="76043" y2="81879"/>
                        <a14:foregroundMark x1="76043" y1="81879" x2="76043" y2="81879"/>
                        <a14:foregroundMark x1="76043" y1="81879" x2="76043" y2="81879"/>
                        <a14:foregroundMark x1="77433" y1="80537" x2="77433" y2="80537"/>
                        <a14:foregroundMark x1="77647" y1="78523" x2="77647" y2="78523"/>
                        <a14:foregroundMark x1="77647" y1="78523" x2="77647" y2="78523"/>
                        <a14:foregroundMark x1="95401" y1="33221" x2="95401" y2="33221"/>
                        <a14:foregroundMark x1="84171" y1="9060" x2="84171" y2="9060"/>
                        <a14:foregroundMark x1="70053" y1="7718" x2="70053" y2="7718"/>
                        <a14:foregroundMark x1="69091" y1="7047" x2="69091" y2="7047"/>
                        <a14:foregroundMark x1="82888" y1="11409" x2="82888" y2="11409"/>
                        <a14:foregroundMark x1="97647" y1="35235" x2="97647" y2="35235"/>
                        <a14:foregroundMark x1="4706" y1="22483" x2="4706" y2="22483"/>
                        <a14:foregroundMark x1="4492" y1="17785" x2="4492" y2="17785"/>
                        <a14:foregroundMark x1="4064" y1="35906" x2="4064" y2="35906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4705" y="205895"/>
            <a:ext cx="4253287" cy="94527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DB95F28-1A40-4135-BAEF-3868A51EEA9F}"/>
              </a:ext>
            </a:extLst>
          </p:cNvPr>
          <p:cNvSpPr txBox="1"/>
          <p:nvPr/>
        </p:nvSpPr>
        <p:spPr>
          <a:xfrm>
            <a:off x="658705" y="430910"/>
            <a:ext cx="3929287" cy="4616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chemeClr val="bg1"/>
                </a:solidFill>
              </a:rPr>
              <a:t>Pourquoi choisir la LLD?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40FFB6B-EDF6-4C16-9CE5-B478B1BA3F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6871" y="1221518"/>
            <a:ext cx="9875823" cy="68633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7938AE7-FC74-42FA-829A-1393019658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7641" y="1948497"/>
            <a:ext cx="3187872" cy="54050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627712F-EBAE-49F3-851C-FDFF51446A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87641" y="2607024"/>
            <a:ext cx="3000351" cy="71699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2E0F41A-3ADD-438F-B5BE-7296644E996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87641" y="3442042"/>
            <a:ext cx="3198903" cy="77214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F4EADA0-FC3F-4C14-9EF3-EA912E34CEA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87641" y="4332214"/>
            <a:ext cx="2614276" cy="52947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A6247DB-D8BD-40B0-99CB-17A6C430AF4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87641" y="4979711"/>
            <a:ext cx="2901074" cy="551534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D3A3106-475A-4E80-AB7D-EA5404EC8E4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87641" y="5649268"/>
            <a:ext cx="2923135" cy="705965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DA8A468-0BF0-4616-B847-FAE316A03FF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96312" y="1989315"/>
            <a:ext cx="3099627" cy="507412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FAF1934-AD94-4B5E-B9B4-9601EE944B5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96312" y="2572342"/>
            <a:ext cx="3607039" cy="716995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4843BA7-C0E4-4F9D-8A8A-4BECA06ED87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396312" y="3255542"/>
            <a:ext cx="3596008" cy="992763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D230BE4-DFE7-4081-BA6A-B6FA33533F2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396312" y="4300687"/>
            <a:ext cx="3176842" cy="518442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32FBB38C-3648-46E8-B528-E71888C2DFE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396312" y="4934498"/>
            <a:ext cx="3540855" cy="562566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A1C12F2-AF5A-450D-ADCE-07B70A09DBF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396312" y="5726483"/>
            <a:ext cx="3573947" cy="551534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85BDE340-CBFD-4DDE-916E-C5350C520D1E}"/>
              </a:ext>
            </a:extLst>
          </p:cNvPr>
          <p:cNvSpPr/>
          <p:nvPr/>
        </p:nvSpPr>
        <p:spPr>
          <a:xfrm>
            <a:off x="1450242" y="1885363"/>
            <a:ext cx="9782956" cy="620999"/>
          </a:xfrm>
          <a:prstGeom prst="rect">
            <a:avLst/>
          </a:prstGeom>
          <a:noFill/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51CA6B9-A386-4F47-AB53-059BC23DE777}"/>
              </a:ext>
            </a:extLst>
          </p:cNvPr>
          <p:cNvSpPr/>
          <p:nvPr/>
        </p:nvSpPr>
        <p:spPr>
          <a:xfrm>
            <a:off x="1450242" y="2513479"/>
            <a:ext cx="9782956" cy="772663"/>
          </a:xfrm>
          <a:prstGeom prst="rect">
            <a:avLst/>
          </a:prstGeom>
          <a:noFill/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9B72B91-79C0-4E73-B79A-81DD8D6A50D4}"/>
              </a:ext>
            </a:extLst>
          </p:cNvPr>
          <p:cNvSpPr/>
          <p:nvPr/>
        </p:nvSpPr>
        <p:spPr>
          <a:xfrm>
            <a:off x="1450242" y="3286141"/>
            <a:ext cx="9782956" cy="1005835"/>
          </a:xfrm>
          <a:prstGeom prst="rect">
            <a:avLst/>
          </a:prstGeom>
          <a:noFill/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8F20CDD-83DB-4735-B12F-82EA123B2618}"/>
              </a:ext>
            </a:extLst>
          </p:cNvPr>
          <p:cNvSpPr/>
          <p:nvPr/>
        </p:nvSpPr>
        <p:spPr>
          <a:xfrm>
            <a:off x="1454768" y="4299092"/>
            <a:ext cx="9782956" cy="591589"/>
          </a:xfrm>
          <a:prstGeom prst="rect">
            <a:avLst/>
          </a:prstGeom>
          <a:noFill/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508C301-FAB9-4ACF-92CE-294169CB9AF3}"/>
              </a:ext>
            </a:extLst>
          </p:cNvPr>
          <p:cNvSpPr/>
          <p:nvPr/>
        </p:nvSpPr>
        <p:spPr>
          <a:xfrm>
            <a:off x="1454768" y="4883981"/>
            <a:ext cx="9782956" cy="684358"/>
          </a:xfrm>
          <a:prstGeom prst="rect">
            <a:avLst/>
          </a:prstGeom>
          <a:noFill/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25293B0-6E53-437F-B667-28E4D727D6A8}"/>
              </a:ext>
            </a:extLst>
          </p:cNvPr>
          <p:cNvSpPr/>
          <p:nvPr/>
        </p:nvSpPr>
        <p:spPr>
          <a:xfrm>
            <a:off x="1450242" y="5555267"/>
            <a:ext cx="9782956" cy="803680"/>
          </a:xfrm>
          <a:prstGeom prst="rect">
            <a:avLst/>
          </a:prstGeom>
          <a:noFill/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C4EE3303-3170-4F28-B15E-65D5A657D169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746321" y="1921474"/>
            <a:ext cx="725410" cy="559309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E75B034C-4D41-4955-9418-563B4453E24A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746321" y="2537332"/>
            <a:ext cx="725409" cy="716995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56D303F8-1742-4D0E-94D3-DAAD978EE7D4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746321" y="3331226"/>
            <a:ext cx="753662" cy="929229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1ADA27DA-20F7-4105-8CF6-EDEE5C636226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746321" y="4318658"/>
            <a:ext cx="751337" cy="515990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565BBCD3-1B95-4183-88DD-C082F151DB78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746321" y="4910248"/>
            <a:ext cx="753662" cy="630486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4C69C528-A791-4072-A2EC-893587E4E8EF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746321" y="5594763"/>
            <a:ext cx="731675" cy="724053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F3FE575D-8458-436E-AB8F-437E4BCC70E1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4375" b="95000" l="10000" r="90000">
                        <a14:foregroundMark x1="22857" y1="13125" x2="22857" y2="13125"/>
                        <a14:foregroundMark x1="50571" y1="4375" x2="50571" y2="4375"/>
                        <a14:foregroundMark x1="53429" y1="14063" x2="53429" y2="14063"/>
                        <a14:foregroundMark x1="45143" y1="10313" x2="45143" y2="10313"/>
                        <a14:foregroundMark x1="39714" y1="13438" x2="39714" y2="13438"/>
                        <a14:foregroundMark x1="31429" y1="15937" x2="31429" y2="15937"/>
                        <a14:foregroundMark x1="25714" y1="21563" x2="25714" y2="21563"/>
                        <a14:foregroundMark x1="22286" y1="29063" x2="22286" y2="29063"/>
                        <a14:foregroundMark x1="56857" y1="13125" x2="56857" y2="13125"/>
                        <a14:foregroundMark x1="65143" y1="15625" x2="65143" y2="15625"/>
                        <a14:foregroundMark x1="72286" y1="20000" x2="72286" y2="20000"/>
                        <a14:foregroundMark x1="54857" y1="95000" x2="54857" y2="95000"/>
                      </a14:backgroundRemoval>
                    </a14:imgEffect>
                    <a14:imgEffect>
                      <a14:brightnessContrast bright="-4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97658" y="726024"/>
            <a:ext cx="1186971" cy="1085230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A3088546-0819-4E84-B59D-2CB0664F6AD0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5079478" y="1329577"/>
            <a:ext cx="666843" cy="495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769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7"/>
          </p:nvPr>
        </p:nvSpPr>
        <p:spPr>
          <a:xfrm>
            <a:off x="8016625" y="29241"/>
            <a:ext cx="3955080" cy="36745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fr-FR" sz="1800" b="1" dirty="0"/>
              <a:t>Zoom sur la Location Longue Durée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4473A3F-B899-43AB-B96E-376B9339AA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047" b="91611" l="4064" r="97540">
                        <a14:foregroundMark x1="6524" y1="33893" x2="6524" y2="33893"/>
                        <a14:foregroundMark x1="4492" y1="60738" x2="4492" y2="60738"/>
                        <a14:foregroundMark x1="17968" y1="91946" x2="17968" y2="91946"/>
                        <a14:foregroundMark x1="20214" y1="79866" x2="20214" y2="79866"/>
                        <a14:foregroundMark x1="92086" y1="22483" x2="92086" y2="22483"/>
                        <a14:foregroundMark x1="94118" y1="68456" x2="94118" y2="68456"/>
                        <a14:foregroundMark x1="78503" y1="82550" x2="78503" y2="82550"/>
                        <a14:foregroundMark x1="78289" y1="81208" x2="78289" y2="81208"/>
                        <a14:foregroundMark x1="78289" y1="81208" x2="78289" y2="81208"/>
                        <a14:foregroundMark x1="78289" y1="81208" x2="78289" y2="81208"/>
                        <a14:foregroundMark x1="76043" y1="81879" x2="76043" y2="81879"/>
                        <a14:foregroundMark x1="76043" y1="81879" x2="76043" y2="81879"/>
                        <a14:foregroundMark x1="76043" y1="81879" x2="76043" y2="81879"/>
                        <a14:foregroundMark x1="77433" y1="80537" x2="77433" y2="80537"/>
                        <a14:foregroundMark x1="77647" y1="78523" x2="77647" y2="78523"/>
                        <a14:foregroundMark x1="77647" y1="78523" x2="77647" y2="78523"/>
                        <a14:foregroundMark x1="95401" y1="33221" x2="95401" y2="33221"/>
                        <a14:foregroundMark x1="84171" y1="9060" x2="84171" y2="9060"/>
                        <a14:foregroundMark x1="70053" y1="7718" x2="70053" y2="7718"/>
                        <a14:foregroundMark x1="69091" y1="7047" x2="69091" y2="7047"/>
                        <a14:foregroundMark x1="82888" y1="11409" x2="82888" y2="11409"/>
                        <a14:foregroundMark x1="97647" y1="35235" x2="97647" y2="35235"/>
                        <a14:foregroundMark x1="4706" y1="22483" x2="4706" y2="22483"/>
                        <a14:foregroundMark x1="4492" y1="17785" x2="4492" y2="17785"/>
                        <a14:foregroundMark x1="4064" y1="35906" x2="4064" y2="35906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4469" y="173315"/>
            <a:ext cx="4717284" cy="94527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DB95F28-1A40-4135-BAEF-3868A51EEA9F}"/>
              </a:ext>
            </a:extLst>
          </p:cNvPr>
          <p:cNvSpPr txBox="1"/>
          <p:nvPr/>
        </p:nvSpPr>
        <p:spPr>
          <a:xfrm>
            <a:off x="654610" y="378240"/>
            <a:ext cx="4717284" cy="4616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chemeClr val="bg1"/>
                </a:solidFill>
              </a:rPr>
              <a:t>Les arguments de la LLD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691F6E2-F3C2-4516-9722-0C157B1DCC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7379" y="157837"/>
            <a:ext cx="1188823" cy="108518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12FD7CD-FA5D-4F33-82F4-A4ED92E79509}"/>
              </a:ext>
            </a:extLst>
          </p:cNvPr>
          <p:cNvSpPr txBox="1"/>
          <p:nvPr/>
        </p:nvSpPr>
        <p:spPr>
          <a:xfrm rot="21214369">
            <a:off x="6890776" y="516740"/>
            <a:ext cx="23330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rgbClr val="C00000"/>
                </a:solidFill>
                <a:latin typeface="Brush Script MT" panose="03060802040406070304" pitchFamily="66" charset="0"/>
              </a:rPr>
              <a:t>Résumons !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1365C56-78E0-49DB-81CA-A03D12CD0F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994" y="1404010"/>
            <a:ext cx="2875843" cy="22932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0B7A672-97DF-4E95-A1B1-A2A85649A0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7444" y="1405139"/>
            <a:ext cx="2773534" cy="22609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228A944-0F62-4941-A416-7F19D67EBB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6625" y="3666073"/>
            <a:ext cx="2838666" cy="26635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BF5E3A0-3279-4CE3-8E02-59E1E416973C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252" r="2220"/>
          <a:stretch/>
        </p:blipFill>
        <p:spPr>
          <a:xfrm>
            <a:off x="6162928" y="1399495"/>
            <a:ext cx="2773534" cy="14480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7FCB47B-1415-42B9-B0DF-B29006FFEB7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47482" y="4157376"/>
            <a:ext cx="2776769" cy="21576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67476C0-EACE-480C-B8D3-809CA616B83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28069" y="1382495"/>
            <a:ext cx="2943636" cy="19624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3783E8B-0402-4D4A-AB69-0BCFAE79DE4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09891" y="4052834"/>
            <a:ext cx="2972215" cy="22767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2DA5C456-C530-46CD-A96E-EE412BFA71FD}"/>
              </a:ext>
            </a:extLst>
          </p:cNvPr>
          <p:cNvSpPr txBox="1"/>
          <p:nvPr/>
        </p:nvSpPr>
        <p:spPr>
          <a:xfrm>
            <a:off x="3287444" y="6469808"/>
            <a:ext cx="6843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 principe de la LLD : on ne paie que ce que l’on consomme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668FB544-8CCD-47BE-B7D8-97CE00C0B8A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554" b="94268" l="9859" r="89437">
                        <a14:foregroundMark x1="45070" y1="33758" x2="45070" y2="33758"/>
                        <a14:foregroundMark x1="42254" y1="77070" x2="42254" y2="77070"/>
                        <a14:foregroundMark x1="45775" y1="45860" x2="45775" y2="45860"/>
                        <a14:foregroundMark x1="80282" y1="39490" x2="80282" y2="39490"/>
                        <a14:foregroundMark x1="54930" y1="94268" x2="54930" y2="9426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1060105">
            <a:off x="2689192" y="6190688"/>
            <a:ext cx="588094" cy="650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240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7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7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7"/>
          </p:nvPr>
        </p:nvSpPr>
        <p:spPr>
          <a:xfrm>
            <a:off x="8016625" y="29241"/>
            <a:ext cx="3955080" cy="36745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fr-FR" sz="1800" b="1" dirty="0"/>
              <a:t>Zoom sur la Location Longue Durée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4473A3F-B899-43AB-B96E-376B9339AA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047" b="91611" l="4064" r="97540">
                        <a14:foregroundMark x1="6524" y1="33893" x2="6524" y2="33893"/>
                        <a14:foregroundMark x1="4492" y1="60738" x2="4492" y2="60738"/>
                        <a14:foregroundMark x1="17968" y1="91946" x2="17968" y2="91946"/>
                        <a14:foregroundMark x1="20214" y1="79866" x2="20214" y2="79866"/>
                        <a14:foregroundMark x1="92086" y1="22483" x2="92086" y2="22483"/>
                        <a14:foregroundMark x1="94118" y1="68456" x2="94118" y2="68456"/>
                        <a14:foregroundMark x1="78503" y1="82550" x2="78503" y2="82550"/>
                        <a14:foregroundMark x1="78289" y1="81208" x2="78289" y2="81208"/>
                        <a14:foregroundMark x1="78289" y1="81208" x2="78289" y2="81208"/>
                        <a14:foregroundMark x1="78289" y1="81208" x2="78289" y2="81208"/>
                        <a14:foregroundMark x1="76043" y1="81879" x2="76043" y2="81879"/>
                        <a14:foregroundMark x1="76043" y1="81879" x2="76043" y2="81879"/>
                        <a14:foregroundMark x1="76043" y1="81879" x2="76043" y2="81879"/>
                        <a14:foregroundMark x1="77433" y1="80537" x2="77433" y2="80537"/>
                        <a14:foregroundMark x1="77647" y1="78523" x2="77647" y2="78523"/>
                        <a14:foregroundMark x1="77647" y1="78523" x2="77647" y2="78523"/>
                        <a14:foregroundMark x1="95401" y1="33221" x2="95401" y2="33221"/>
                        <a14:foregroundMark x1="84171" y1="9060" x2="84171" y2="9060"/>
                        <a14:foregroundMark x1="70053" y1="7718" x2="70053" y2="7718"/>
                        <a14:foregroundMark x1="69091" y1="7047" x2="69091" y2="7047"/>
                        <a14:foregroundMark x1="82888" y1="11409" x2="82888" y2="11409"/>
                        <a14:foregroundMark x1="97647" y1="35235" x2="97647" y2="35235"/>
                        <a14:foregroundMark x1="4706" y1="22483" x2="4706" y2="22483"/>
                        <a14:foregroundMark x1="4492" y1="17785" x2="4492" y2="17785"/>
                        <a14:foregroundMark x1="4064" y1="35906" x2="4064" y2="35906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4469" y="173315"/>
            <a:ext cx="4717284" cy="94527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DB95F28-1A40-4135-BAEF-3868A51EEA9F}"/>
              </a:ext>
            </a:extLst>
          </p:cNvPr>
          <p:cNvSpPr txBox="1"/>
          <p:nvPr/>
        </p:nvSpPr>
        <p:spPr>
          <a:xfrm>
            <a:off x="654610" y="378240"/>
            <a:ext cx="4717284" cy="4616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chemeClr val="bg1"/>
                </a:solidFill>
              </a:rPr>
              <a:t>Les réponses aux questions?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2999AE1-6123-41B1-AF9B-AF8097C046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745" y="1151486"/>
            <a:ext cx="3422974" cy="250447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4EBE313-5ACF-4DF9-B2AE-B734A2C60D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05798" y="605032"/>
            <a:ext cx="2831271" cy="2646258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1BC6F1E-AB3F-41F2-8B9E-4EA040DDF0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54671" y="3429000"/>
            <a:ext cx="3181741" cy="305076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FC0641F-C5B7-4725-A84E-BDEAD4FFC4A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766" t="7820" b="8036"/>
          <a:stretch/>
        </p:blipFill>
        <p:spPr>
          <a:xfrm>
            <a:off x="5451701" y="625460"/>
            <a:ext cx="2975425" cy="1444222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37C9863-15A0-47A7-B5F0-98A6A525ACC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55582" y="2069682"/>
            <a:ext cx="3582696" cy="254255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77BA706-BCF9-4349-B5AA-2417CFDEF12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45675" y="4612240"/>
            <a:ext cx="4132854" cy="186752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F88553A-235E-43B4-A7C5-328CC8B0302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6845" y="3655962"/>
            <a:ext cx="3737182" cy="2723603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6D1F18C-C68E-4928-8AFD-90FEA6B345D4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grayscl/>
          </a:blip>
          <a:srcRect l="5550"/>
          <a:stretch/>
        </p:blipFill>
        <p:spPr>
          <a:xfrm>
            <a:off x="7432508" y="2285315"/>
            <a:ext cx="1711552" cy="1894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463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7"/>
          </p:nvPr>
        </p:nvSpPr>
        <p:spPr>
          <a:xfrm>
            <a:off x="8016625" y="29241"/>
            <a:ext cx="3955080" cy="36745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fr-FR" sz="1800" b="1" dirty="0"/>
              <a:t>Zoom sur la Location Longue Durée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4473A3F-B899-43AB-B96E-376B9339AA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047" b="91611" l="4064" r="97540">
                        <a14:foregroundMark x1="6524" y1="33893" x2="6524" y2="33893"/>
                        <a14:foregroundMark x1="4492" y1="60738" x2="4492" y2="60738"/>
                        <a14:foregroundMark x1="17968" y1="91946" x2="17968" y2="91946"/>
                        <a14:foregroundMark x1="20214" y1="79866" x2="20214" y2="79866"/>
                        <a14:foregroundMark x1="92086" y1="22483" x2="92086" y2="22483"/>
                        <a14:foregroundMark x1="94118" y1="68456" x2="94118" y2="68456"/>
                        <a14:foregroundMark x1="78503" y1="82550" x2="78503" y2="82550"/>
                        <a14:foregroundMark x1="78289" y1="81208" x2="78289" y2="81208"/>
                        <a14:foregroundMark x1="78289" y1="81208" x2="78289" y2="81208"/>
                        <a14:foregroundMark x1="78289" y1="81208" x2="78289" y2="81208"/>
                        <a14:foregroundMark x1="76043" y1="81879" x2="76043" y2="81879"/>
                        <a14:foregroundMark x1="76043" y1="81879" x2="76043" y2="81879"/>
                        <a14:foregroundMark x1="76043" y1="81879" x2="76043" y2="81879"/>
                        <a14:foregroundMark x1="77433" y1="80537" x2="77433" y2="80537"/>
                        <a14:foregroundMark x1="77647" y1="78523" x2="77647" y2="78523"/>
                        <a14:foregroundMark x1="77647" y1="78523" x2="77647" y2="78523"/>
                        <a14:foregroundMark x1="95401" y1="33221" x2="95401" y2="33221"/>
                        <a14:foregroundMark x1="84171" y1="9060" x2="84171" y2="9060"/>
                        <a14:foregroundMark x1="70053" y1="7718" x2="70053" y2="7718"/>
                        <a14:foregroundMark x1="69091" y1="7047" x2="69091" y2="7047"/>
                        <a14:foregroundMark x1="82888" y1="11409" x2="82888" y2="11409"/>
                        <a14:foregroundMark x1="97647" y1="35235" x2="97647" y2="35235"/>
                        <a14:foregroundMark x1="4706" y1="22483" x2="4706" y2="22483"/>
                        <a14:foregroundMark x1="4492" y1="17785" x2="4492" y2="17785"/>
                        <a14:foregroundMark x1="4064" y1="35906" x2="4064" y2="35906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4469" y="173315"/>
            <a:ext cx="4717284" cy="94527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DB95F28-1A40-4135-BAEF-3868A51EEA9F}"/>
              </a:ext>
            </a:extLst>
          </p:cNvPr>
          <p:cNvSpPr txBox="1"/>
          <p:nvPr/>
        </p:nvSpPr>
        <p:spPr>
          <a:xfrm>
            <a:off x="654610" y="378240"/>
            <a:ext cx="4717284" cy="4616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chemeClr val="bg1"/>
                </a:solidFill>
              </a:rPr>
              <a:t>Quand proposer la LLD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B1C8C74-3724-4396-BD7E-F670EF8DD5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2801" y="1671791"/>
            <a:ext cx="3238952" cy="3524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49B00E0-E08C-47B6-AF7C-DD68AE90B6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9853" y="1671791"/>
            <a:ext cx="3200847" cy="3524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94FEA0-5D83-444A-ACFE-DF5A6B46AB2A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852801" y="2195468"/>
            <a:ext cx="3200847" cy="63826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0900986-3573-43D9-AE9B-6DE947F2AEF0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849390" y="2990789"/>
            <a:ext cx="3019846" cy="43821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D4B4B23-5E47-4DA8-B417-F77327A01889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849390" y="3539227"/>
            <a:ext cx="3515216" cy="71447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1C1EFE7-2853-450A-AABE-1865FADA1942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843275" y="4297648"/>
            <a:ext cx="3210373" cy="59063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1DBAE2B-7290-4D5A-A247-C75D9963FE8C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864430" y="4846086"/>
            <a:ext cx="3439005" cy="71447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7DEA40D-7986-40CF-BDE2-9FCFE2EFC7AA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879853" y="2328837"/>
            <a:ext cx="3686689" cy="50489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7162007-F087-41AA-A136-64FEECE2C298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879853" y="2912794"/>
            <a:ext cx="3372321" cy="428685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49FF8F0-ED77-4BF0-AE8C-BD9AB29C8F4A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879853" y="3436256"/>
            <a:ext cx="3629532" cy="590632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5C0CD7E-2B72-49E1-8202-E1EE61030FFE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879853" y="4247990"/>
            <a:ext cx="3448531" cy="447737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2D5C7FE-99E5-4691-82D2-6BCDDE043EC6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898905" y="4916829"/>
            <a:ext cx="3410426" cy="428685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85AB4AA-CFFB-4CB3-BF5E-1EF93515C20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7887" b="89881" l="9847" r="90985">
                        <a14:foregroundMark x1="78502" y1="7887" x2="78502" y2="7887"/>
                        <a14:foregroundMark x1="90985" y1="22173" x2="90985" y2="22173"/>
                      </a14:backgroundRemoval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76626" y="757234"/>
            <a:ext cx="1379831" cy="1270341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FE117A1-4760-4992-81BC-91F9D00F0248}"/>
              </a:ext>
            </a:extLst>
          </p:cNvPr>
          <p:cNvPicPr>
            <a:picLocks noChangeAspect="1"/>
          </p:cNvPicPr>
          <p:nvPr/>
        </p:nvPicPr>
        <p:blipFill>
          <a:blip r:embed="rId18">
            <a:duotone>
              <a:srgbClr val="A5CC74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6593" b="89011" l="4337" r="92602">
                        <a14:foregroundMark x1="7653" y1="52747" x2="7653" y2="52747"/>
                        <a14:foregroundMark x1="4337" y1="56044" x2="4337" y2="56044"/>
                        <a14:foregroundMark x1="90561" y1="47253" x2="90561" y2="47253"/>
                        <a14:foregroundMark x1="92602" y1="47253" x2="92602" y2="4725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27524" y="2512463"/>
            <a:ext cx="963594" cy="213645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56333CDB-EA06-4431-B3D3-04417CB2F850}"/>
              </a:ext>
            </a:extLst>
          </p:cNvPr>
          <p:cNvPicPr>
            <a:picLocks noChangeAspect="1"/>
          </p:cNvPicPr>
          <p:nvPr/>
        </p:nvPicPr>
        <p:blipFill>
          <a:blip r:embed="rId18">
            <a:duotone>
              <a:srgbClr val="A5CC74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6593" b="89011" l="4337" r="92602">
                        <a14:foregroundMark x1="7653" y1="52747" x2="7653" y2="52747"/>
                        <a14:foregroundMark x1="4337" y1="56044" x2="4337" y2="56044"/>
                        <a14:foregroundMark x1="90561" y1="47253" x2="90561" y2="47253"/>
                        <a14:foregroundMark x1="92602" y1="47253" x2="92602" y2="4725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20236" y="3103985"/>
            <a:ext cx="963594" cy="213645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6A87F25A-EA62-4320-92FB-8F8DC7FC8B77}"/>
              </a:ext>
            </a:extLst>
          </p:cNvPr>
          <p:cNvPicPr>
            <a:picLocks noChangeAspect="1"/>
          </p:cNvPicPr>
          <p:nvPr/>
        </p:nvPicPr>
        <p:blipFill>
          <a:blip r:embed="rId18">
            <a:duotone>
              <a:srgbClr val="A5CC74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6593" b="89011" l="4337" r="92602">
                        <a14:foregroundMark x1="7653" y1="52747" x2="7653" y2="52747"/>
                        <a14:foregroundMark x1="4337" y1="56044" x2="4337" y2="56044"/>
                        <a14:foregroundMark x1="90561" y1="47253" x2="90561" y2="47253"/>
                        <a14:foregroundMark x1="92602" y1="47253" x2="92602" y2="4725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27524" y="3681676"/>
            <a:ext cx="963594" cy="213645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5F1395A-05F1-434D-B619-2886B30C66C4}"/>
              </a:ext>
            </a:extLst>
          </p:cNvPr>
          <p:cNvPicPr>
            <a:picLocks noChangeAspect="1"/>
          </p:cNvPicPr>
          <p:nvPr/>
        </p:nvPicPr>
        <p:blipFill>
          <a:blip r:embed="rId18">
            <a:duotone>
              <a:srgbClr val="A5CC74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6593" b="89011" l="4337" r="92602">
                        <a14:foregroundMark x1="7653" y1="52747" x2="7653" y2="52747"/>
                        <a14:foregroundMark x1="4337" y1="56044" x2="4337" y2="56044"/>
                        <a14:foregroundMark x1="90561" y1="47253" x2="90561" y2="47253"/>
                        <a14:foregroundMark x1="92602" y1="47253" x2="92602" y2="4725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27524" y="4399809"/>
            <a:ext cx="963594" cy="213645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C72BE395-1340-4F05-A99D-0D00CAF46A18}"/>
              </a:ext>
            </a:extLst>
          </p:cNvPr>
          <p:cNvPicPr>
            <a:picLocks noChangeAspect="1"/>
          </p:cNvPicPr>
          <p:nvPr/>
        </p:nvPicPr>
        <p:blipFill>
          <a:blip r:embed="rId18">
            <a:duotone>
              <a:srgbClr val="A5CC74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6593" b="89011" l="4337" r="92602">
                        <a14:foregroundMark x1="7653" y1="52747" x2="7653" y2="52747"/>
                        <a14:foregroundMark x1="4337" y1="56044" x2="4337" y2="56044"/>
                        <a14:foregroundMark x1="90561" y1="47253" x2="90561" y2="47253"/>
                        <a14:foregroundMark x1="92602" y1="47253" x2="92602" y2="4725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27524" y="5062350"/>
            <a:ext cx="963594" cy="213645"/>
          </a:xfrm>
          <a:prstGeom prst="rect">
            <a:avLst/>
          </a:prstGeom>
        </p:spPr>
      </p:pic>
      <p:pic>
        <p:nvPicPr>
          <p:cNvPr id="30" name="Image 29">
            <a:hlinkClick r:id="rId20"/>
            <a:extLst>
              <a:ext uri="{FF2B5EF4-FFF2-40B4-BE49-F238E27FC236}">
                <a16:creationId xmlns:a16="http://schemas.microsoft.com/office/drawing/2014/main" id="{ABDA4F01-9D3C-4D73-9428-2BE16870A657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876626" y="5238127"/>
            <a:ext cx="1876262" cy="1069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463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7"/>
          </p:nvPr>
        </p:nvSpPr>
        <p:spPr>
          <a:xfrm>
            <a:off x="605631" y="741683"/>
            <a:ext cx="3955080" cy="36745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fr-FR" sz="1800" b="1" dirty="0"/>
              <a:t>Quel process pour vendre la LLD ?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9376316" y="-123332"/>
            <a:ext cx="2661491" cy="720000"/>
          </a:xfrm>
        </p:spPr>
        <p:txBody>
          <a:bodyPr/>
          <a:lstStyle/>
          <a:p>
            <a:r>
              <a:rPr lang="fr-FR" dirty="0"/>
              <a:t>Les outils de saisie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DB95F28-1A40-4135-BAEF-3868A51EEA9F}"/>
              </a:ext>
            </a:extLst>
          </p:cNvPr>
          <p:cNvSpPr txBox="1"/>
          <p:nvPr/>
        </p:nvSpPr>
        <p:spPr>
          <a:xfrm>
            <a:off x="1110827" y="1404470"/>
            <a:ext cx="72023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/>
              <a:t>Les bons reflexes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0FAF6DD-4F28-4885-A839-2B04754C14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8936" y="2639855"/>
            <a:ext cx="4362120" cy="347646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D82B29A-0641-48DE-AB69-829497D3EC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8344" y="1727635"/>
            <a:ext cx="3742325" cy="83162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5C92732-6ED8-43CA-90D0-404EBFD9B3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86848" y="2410685"/>
            <a:ext cx="2259287" cy="2211472"/>
          </a:xfrm>
          <a:prstGeom prst="rect">
            <a:avLst/>
          </a:prstGeom>
        </p:spPr>
      </p:pic>
      <p:sp>
        <p:nvSpPr>
          <p:cNvPr id="12" name="Ellipse 11">
            <a:extLst>
              <a:ext uri="{FF2B5EF4-FFF2-40B4-BE49-F238E27FC236}">
                <a16:creationId xmlns:a16="http://schemas.microsoft.com/office/drawing/2014/main" id="{F1202DA0-46F4-4282-A8B8-09DEFD9052F7}"/>
              </a:ext>
            </a:extLst>
          </p:cNvPr>
          <p:cNvSpPr/>
          <p:nvPr/>
        </p:nvSpPr>
        <p:spPr>
          <a:xfrm>
            <a:off x="8487518" y="1755753"/>
            <a:ext cx="3521336" cy="352133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A5D483AD-9C7F-445B-AE2C-3B4C7512C005}"/>
              </a:ext>
            </a:extLst>
          </p:cNvPr>
          <p:cNvCxnSpPr/>
          <p:nvPr/>
        </p:nvCxnSpPr>
        <p:spPr>
          <a:xfrm flipV="1">
            <a:off x="7734748" y="4173967"/>
            <a:ext cx="849854" cy="448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290F2337-B57C-4BC0-8FF0-FE336221F544}"/>
              </a:ext>
            </a:extLst>
          </p:cNvPr>
          <p:cNvSpPr txBox="1"/>
          <p:nvPr/>
        </p:nvSpPr>
        <p:spPr>
          <a:xfrm>
            <a:off x="800457" y="2389169"/>
            <a:ext cx="18475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Vous avez proposé à votre client d’acheter son véhicule en LLD?</a:t>
            </a:r>
          </a:p>
          <a:p>
            <a:endParaRPr lang="fr-FR" dirty="0"/>
          </a:p>
          <a:p>
            <a:r>
              <a:rPr lang="fr-FR" dirty="0"/>
              <a:t>Ayez le reflexe </a:t>
            </a:r>
            <a:r>
              <a:rPr lang="fr-FR" dirty="0">
                <a:hlinkClick r:id="rId5"/>
              </a:rPr>
              <a:t>MONEXPERT</a:t>
            </a:r>
            <a:r>
              <a:rPr lang="fr-FR" dirty="0"/>
              <a:t> !</a:t>
            </a:r>
          </a:p>
        </p:txBody>
      </p:sp>
    </p:spTree>
    <p:extLst>
      <p:ext uri="{BB962C8B-B14F-4D97-AF65-F5344CB8AC3E}">
        <p14:creationId xmlns:p14="http://schemas.microsoft.com/office/powerpoint/2010/main" val="23560849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7"/>
          </p:nvPr>
        </p:nvSpPr>
        <p:spPr>
          <a:xfrm>
            <a:off x="605631" y="741683"/>
            <a:ext cx="3955080" cy="36745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fr-FR" sz="1800" b="1" dirty="0"/>
              <a:t>Quel process pour vendre la LLD ?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9376316" y="-123332"/>
            <a:ext cx="2661491" cy="720000"/>
          </a:xfrm>
        </p:spPr>
        <p:txBody>
          <a:bodyPr/>
          <a:lstStyle/>
          <a:p>
            <a:r>
              <a:rPr lang="fr-FR" dirty="0"/>
              <a:t>Les outils de saisie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90F2337-B57C-4BC0-8FF0-FE336221F544}"/>
              </a:ext>
            </a:extLst>
          </p:cNvPr>
          <p:cNvSpPr txBox="1"/>
          <p:nvPr/>
        </p:nvSpPr>
        <p:spPr>
          <a:xfrm>
            <a:off x="440401" y="2606101"/>
            <a:ext cx="288382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Votre client souhaite:</a:t>
            </a:r>
          </a:p>
          <a:p>
            <a:r>
              <a:rPr lang="fr-FR" sz="1600" dirty="0"/>
              <a:t> </a:t>
            </a:r>
          </a:p>
          <a:p>
            <a:r>
              <a:rPr lang="fr-FR" sz="1600" dirty="0"/>
              <a:t>-    Configurer son véhicule ?</a:t>
            </a:r>
          </a:p>
          <a:p>
            <a:pPr marL="285750" indent="-285750">
              <a:buFontTx/>
              <a:buChar char="-"/>
            </a:pPr>
            <a:r>
              <a:rPr lang="fr-FR" sz="1600" dirty="0"/>
              <a:t>Connaitre son futur loyer ? </a:t>
            </a:r>
          </a:p>
          <a:p>
            <a:pPr marL="285750" indent="-285750">
              <a:buFontTx/>
              <a:buChar char="-"/>
            </a:pPr>
            <a:r>
              <a:rPr lang="fr-FR" sz="1600" dirty="0"/>
              <a:t>Réaliser des simulations ?</a:t>
            </a:r>
          </a:p>
          <a:p>
            <a:endParaRPr lang="fr-FR" sz="1600" dirty="0"/>
          </a:p>
          <a:p>
            <a:r>
              <a:rPr lang="fr-FR" dirty="0"/>
              <a:t>Ayez le reflexe </a:t>
            </a:r>
            <a:r>
              <a:rPr lang="fr-FR" dirty="0">
                <a:hlinkClick r:id="rId2"/>
              </a:rPr>
              <a:t>MYCARLEASE</a:t>
            </a:r>
            <a:r>
              <a:rPr lang="fr-FR" dirty="0"/>
              <a:t> !</a:t>
            </a:r>
          </a:p>
        </p:txBody>
      </p:sp>
      <p:pic>
        <p:nvPicPr>
          <p:cNvPr id="6" name="Image 5">
            <a:hlinkClick r:id="rId2"/>
            <a:extLst>
              <a:ext uri="{FF2B5EF4-FFF2-40B4-BE49-F238E27FC236}">
                <a16:creationId xmlns:a16="http://schemas.microsoft.com/office/drawing/2014/main" id="{5CCCD5D7-9B64-4FAC-BE0E-B0DD2253A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4989" y="2050801"/>
            <a:ext cx="7528268" cy="37121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8E10DC9-FB4F-499F-92C1-CEEF124BAE7E}"/>
              </a:ext>
            </a:extLst>
          </p:cNvPr>
          <p:cNvSpPr txBox="1"/>
          <p:nvPr/>
        </p:nvSpPr>
        <p:spPr>
          <a:xfrm>
            <a:off x="1972236" y="6050745"/>
            <a:ext cx="9721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Aucune traçabilité ni suivi si le client ne réalise que des simulations     Réflexe Monexpert</a:t>
            </a:r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6B7CD3FD-8C51-48CC-B07A-9CF5081A3B39}"/>
              </a:ext>
            </a:extLst>
          </p:cNvPr>
          <p:cNvCxnSpPr/>
          <p:nvPr/>
        </p:nvCxnSpPr>
        <p:spPr>
          <a:xfrm>
            <a:off x="8928846" y="6250193"/>
            <a:ext cx="204396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>
            <a:extLst>
              <a:ext uri="{FF2B5EF4-FFF2-40B4-BE49-F238E27FC236}">
                <a16:creationId xmlns:a16="http://schemas.microsoft.com/office/drawing/2014/main" id="{70591240-20D3-4825-9BA6-1D9F021700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2083" l="9963" r="89668">
                        <a14:foregroundMark x1="45756" y1="40833" x2="45756" y2="40833"/>
                        <a14:foregroundMark x1="47232" y1="36250" x2="47232" y2="36250"/>
                        <a14:foregroundMark x1="47232" y1="31667" x2="47232" y2="31667"/>
                        <a14:foregroundMark x1="47232" y1="48333" x2="47232" y2="48333"/>
                        <a14:foregroundMark x1="47232" y1="48333" x2="47232" y2="48333"/>
                        <a14:foregroundMark x1="46863" y1="66250" x2="46863" y2="66250"/>
                        <a14:foregroundMark x1="35793" y1="92083" x2="35793" y2="92083"/>
                        <a14:foregroundMark x1="47232" y1="43750" x2="47232" y2="43750"/>
                        <a14:foregroundMark x1="46863" y1="43750" x2="46863" y2="43750"/>
                        <a14:foregroundMark x1="48339" y1="64583" x2="48339" y2="64583"/>
                        <a14:foregroundMark x1="48339" y1="65000" x2="48339" y2="65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1268284" flipH="1">
            <a:off x="1420430" y="5563634"/>
            <a:ext cx="681281" cy="694058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3662E5-ACCC-4640-B0E5-E5DD4E51442E}"/>
              </a:ext>
            </a:extLst>
          </p:cNvPr>
          <p:cNvSpPr txBox="1"/>
          <p:nvPr/>
        </p:nvSpPr>
        <p:spPr>
          <a:xfrm>
            <a:off x="1129486" y="1404470"/>
            <a:ext cx="72023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/>
              <a:t>Les bons reflexes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525282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7"/>
          </p:nvPr>
        </p:nvSpPr>
        <p:spPr>
          <a:xfrm>
            <a:off x="605631" y="741683"/>
            <a:ext cx="3955080" cy="36745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fr-FR" sz="1800" b="1" dirty="0"/>
              <a:t>Quel process pour vendre la LLD ?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9376316" y="-123332"/>
            <a:ext cx="2661491" cy="720000"/>
          </a:xfrm>
        </p:spPr>
        <p:txBody>
          <a:bodyPr/>
          <a:lstStyle/>
          <a:p>
            <a:r>
              <a:rPr lang="fr-FR" dirty="0"/>
              <a:t>Les outils de saisie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795C86D-8A2C-4B90-B92F-493ABFFD8C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845"/>
          <a:stretch/>
        </p:blipFill>
        <p:spPr>
          <a:xfrm>
            <a:off x="4099786" y="1312136"/>
            <a:ext cx="6124027" cy="494390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0558C1C-4329-4C70-9CB3-15F0063915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631" y="2990627"/>
            <a:ext cx="3176440" cy="60242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47F639D-C487-4ED4-A15C-96CB07C2708D}"/>
              </a:ext>
            </a:extLst>
          </p:cNvPr>
          <p:cNvSpPr/>
          <p:nvPr/>
        </p:nvSpPr>
        <p:spPr>
          <a:xfrm>
            <a:off x="4421393" y="1312136"/>
            <a:ext cx="806824" cy="367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06B570FA-2888-4030-9383-27FDE71139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8265" y="5044794"/>
            <a:ext cx="1554362" cy="290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8269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7"/>
          </p:nvPr>
        </p:nvSpPr>
        <p:spPr>
          <a:xfrm>
            <a:off x="605631" y="741683"/>
            <a:ext cx="3955080" cy="36745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fr-FR" sz="1800" b="1" dirty="0"/>
              <a:t>Quel process pour vendre la LLD ?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9376316" y="-123332"/>
            <a:ext cx="2661491" cy="720000"/>
          </a:xfrm>
        </p:spPr>
        <p:txBody>
          <a:bodyPr/>
          <a:lstStyle/>
          <a:p>
            <a:r>
              <a:rPr lang="fr-FR" dirty="0"/>
              <a:t>Les outils de saisie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73E58A6-C422-49C9-A20D-6E6D1BCEAAB6}"/>
              </a:ext>
            </a:extLst>
          </p:cNvPr>
          <p:cNvSpPr txBox="1"/>
          <p:nvPr/>
        </p:nvSpPr>
        <p:spPr>
          <a:xfrm>
            <a:off x="1204856" y="2187554"/>
            <a:ext cx="9782288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fr-FR" sz="1600" dirty="0"/>
              <a:t>Je détecte les opportunités en posant les bonnes questions.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1600" dirty="0"/>
              <a:t>Je vérifie les critères d’exclusion et de partage de risque à l’aide du document </a:t>
            </a:r>
            <a:r>
              <a:rPr lang="fr-FR" sz="1600" dirty="0">
                <a:hlinkClick r:id="rId2"/>
              </a:rPr>
              <a:t>LLD Critères d’exclusion</a:t>
            </a:r>
            <a:r>
              <a:rPr lang="fr-FR" sz="1600" dirty="0"/>
              <a:t>  présent dans la RDC (cliquer sur le lien),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1600" dirty="0"/>
              <a:t>J’adresse un Lead à la VAD de Carlease via MONEXPERT 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1600" dirty="0"/>
              <a:t>Je peux proposer un RDV à 3 avec la LLD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1600" dirty="0"/>
              <a:t>La VAD prend contact avec mon client sous 48h maximum et l’accompagne :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fr-FR" sz="1400" dirty="0"/>
              <a:t>Sur la configuration du véhicule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fr-FR" sz="1400" dirty="0"/>
              <a:t>Sur le choix des prestations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fr-FR" sz="1400" dirty="0"/>
              <a:t>Jusqu’à la signature du contrat électronique et livraison du véhicule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1600" dirty="0"/>
              <a:t>Dès validation du client sur les conditions la VAD sollicite votre accord via la </a:t>
            </a:r>
            <a:r>
              <a:rPr lang="fr-FR" sz="1600" dirty="0">
                <a:hlinkClick r:id="rId3"/>
              </a:rPr>
              <a:t>Fiche de décision  LLD </a:t>
            </a:r>
            <a:r>
              <a:rPr lang="fr-FR" sz="1600" dirty="0"/>
              <a:t>présente dans la RDC (cliquer sur le lien) 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1600" dirty="0"/>
              <a:t>Avant de retourner la « fiche de décision » à la VAD, je saisie obligatoirement une demande de financement sous DEFI pour y enregistrer l’accord délégataire (décision banque), la fiche de décision et la fiche critères d’exclusion,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1600" dirty="0"/>
              <a:t>La VAD m’informe par mail lors de l’accord du client et de la signature du bon de commande et je peux suivre l’avancement du dossier sous Monexpert</a:t>
            </a:r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40889BC-B84E-4FF2-9229-29072A43B09F}"/>
              </a:ext>
            </a:extLst>
          </p:cNvPr>
          <p:cNvSpPr txBox="1"/>
          <p:nvPr/>
        </p:nvSpPr>
        <p:spPr>
          <a:xfrm>
            <a:off x="605631" y="1464618"/>
            <a:ext cx="3955080" cy="367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 process étape par étape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8165112-E575-4011-A75F-994DD2518B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0493" y="1421888"/>
            <a:ext cx="1267521" cy="49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1456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7"/>
          </p:nvPr>
        </p:nvSpPr>
        <p:spPr>
          <a:xfrm>
            <a:off x="666591" y="63503"/>
            <a:ext cx="3955080" cy="36745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fr-FR" sz="1800" b="1" dirty="0"/>
              <a:t>Quel process pour vendre la LLD ?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9376316" y="-123332"/>
            <a:ext cx="2661491" cy="720000"/>
          </a:xfrm>
        </p:spPr>
        <p:txBody>
          <a:bodyPr/>
          <a:lstStyle/>
          <a:p>
            <a:r>
              <a:rPr lang="fr-FR" dirty="0"/>
              <a:t>Les outils de saisie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A144AAA-3ECB-0D8F-8D37-057F78C725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860" y="1360456"/>
            <a:ext cx="4297680" cy="489897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7751E60-A1CC-5CE2-EAC2-07032325C3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1740" y="1015964"/>
            <a:ext cx="4078140" cy="5285776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FD2FDCF5-A33B-F11D-FEE9-4BA1036A5AE8}"/>
              </a:ext>
            </a:extLst>
          </p:cNvPr>
          <p:cNvSpPr txBox="1"/>
          <p:nvPr/>
        </p:nvSpPr>
        <p:spPr>
          <a:xfrm>
            <a:off x="1767840" y="697915"/>
            <a:ext cx="336042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100" dirty="0"/>
              <a:t>Je vérifie les critères d’exclusion et de partage de risque à l’aide du document </a:t>
            </a:r>
            <a:r>
              <a:rPr lang="fr-FR" sz="1100" dirty="0">
                <a:hlinkClick r:id="rId4"/>
              </a:rPr>
              <a:t>LLD Critères d’exclusion</a:t>
            </a:r>
            <a:r>
              <a:rPr lang="fr-FR" sz="1100" dirty="0"/>
              <a:t> 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C551C04-F99F-890F-B9B1-03E2482E1ADF}"/>
              </a:ext>
            </a:extLst>
          </p:cNvPr>
          <p:cNvSpPr txBox="1"/>
          <p:nvPr/>
        </p:nvSpPr>
        <p:spPr>
          <a:xfrm>
            <a:off x="6240780" y="484555"/>
            <a:ext cx="4953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dirty="0"/>
              <a:t>Dès validation du client sur les conditions la VAD sollicite votre accord via la </a:t>
            </a:r>
            <a:r>
              <a:rPr lang="fr-FR" sz="1200" dirty="0">
                <a:hlinkClick r:id="rId5"/>
              </a:rPr>
              <a:t>Fiche de décision  LLD 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38782800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7"/>
          </p:nvPr>
        </p:nvSpPr>
        <p:spPr>
          <a:xfrm>
            <a:off x="605631" y="741683"/>
            <a:ext cx="3955080" cy="36745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fr-FR" sz="1800" b="1" dirty="0"/>
              <a:t>Quel process pour vendre la LLD ?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9376316" y="-123332"/>
            <a:ext cx="2661491" cy="720000"/>
          </a:xfrm>
        </p:spPr>
        <p:txBody>
          <a:bodyPr/>
          <a:lstStyle/>
          <a:p>
            <a:r>
              <a:rPr lang="fr-FR" dirty="0"/>
              <a:t>Les outils de saisie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47F639D-C487-4ED4-A15C-96CB07C2708D}"/>
              </a:ext>
            </a:extLst>
          </p:cNvPr>
          <p:cNvSpPr/>
          <p:nvPr/>
        </p:nvSpPr>
        <p:spPr>
          <a:xfrm>
            <a:off x="4421393" y="1312136"/>
            <a:ext cx="806824" cy="367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9196C37-ABBA-420C-B46E-2E11CC4C21A4}"/>
              </a:ext>
            </a:extLst>
          </p:cNvPr>
          <p:cNvSpPr txBox="1"/>
          <p:nvPr/>
        </p:nvSpPr>
        <p:spPr>
          <a:xfrm>
            <a:off x="1172584" y="1402784"/>
            <a:ext cx="4304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La saisie de la LLD sous DEFI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CBC9396-598A-4BEC-BF49-E31C98A90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028" y="2236141"/>
            <a:ext cx="7385365" cy="354276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F5FC865-D120-406D-B6E3-D775ADFD4A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0197" y="1777362"/>
            <a:ext cx="4304867" cy="236433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41F420B-A142-4680-9A9D-F2A5A6A0E6AF}"/>
              </a:ext>
            </a:extLst>
          </p:cNvPr>
          <p:cNvSpPr/>
          <p:nvPr/>
        </p:nvSpPr>
        <p:spPr>
          <a:xfrm>
            <a:off x="8520056" y="3429000"/>
            <a:ext cx="527125" cy="268942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F1B15AB-6830-42E1-90E0-5173EBBD0C43}"/>
              </a:ext>
            </a:extLst>
          </p:cNvPr>
          <p:cNvSpPr txBox="1"/>
          <p:nvPr/>
        </p:nvSpPr>
        <p:spPr>
          <a:xfrm>
            <a:off x="9660879" y="2661718"/>
            <a:ext cx="166309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Demande de financement « classique », choisir le concours </a:t>
            </a:r>
            <a:r>
              <a:rPr lang="fr-FR" sz="1400" b="1" dirty="0">
                <a:solidFill>
                  <a:srgbClr val="C00000"/>
                </a:solidFill>
              </a:rPr>
              <a:t>LOCATION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E764177-8641-40C3-AEC2-9C323F0826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7104" y="2775771"/>
            <a:ext cx="2841828" cy="1502973"/>
          </a:xfrm>
          <a:prstGeom prst="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</p:pic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2CBF4C1A-0365-4288-9215-3143D00597F8}"/>
              </a:ext>
            </a:extLst>
          </p:cNvPr>
          <p:cNvCxnSpPr/>
          <p:nvPr/>
        </p:nvCxnSpPr>
        <p:spPr>
          <a:xfrm flipV="1">
            <a:off x="2381061" y="3051018"/>
            <a:ext cx="336043" cy="2806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75A658E8-AF86-41CD-9953-7490C504D2FF}"/>
              </a:ext>
            </a:extLst>
          </p:cNvPr>
          <p:cNvCxnSpPr>
            <a:cxnSpLocks/>
          </p:cNvCxnSpPr>
          <p:nvPr/>
        </p:nvCxnSpPr>
        <p:spPr>
          <a:xfrm flipV="1">
            <a:off x="7089830" y="2661719"/>
            <a:ext cx="434685" cy="3893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CCF8DA91-0582-498C-991B-C932E5E120FC}"/>
              </a:ext>
            </a:extLst>
          </p:cNvPr>
          <p:cNvSpPr txBox="1"/>
          <p:nvPr/>
        </p:nvSpPr>
        <p:spPr>
          <a:xfrm>
            <a:off x="2549082" y="2523219"/>
            <a:ext cx="33408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C00000"/>
                </a:solidFill>
              </a:rPr>
              <a:t>Analyse, NDS, DNC restent d’actualité</a:t>
            </a:r>
          </a:p>
        </p:txBody>
      </p:sp>
    </p:spTree>
    <p:extLst>
      <p:ext uri="{BB962C8B-B14F-4D97-AF65-F5344CB8AC3E}">
        <p14:creationId xmlns:p14="http://schemas.microsoft.com/office/powerpoint/2010/main" val="1150725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7"/>
          </p:nvPr>
        </p:nvSpPr>
        <p:spPr>
          <a:xfrm>
            <a:off x="605631" y="741683"/>
            <a:ext cx="3955080" cy="36745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fr-FR" sz="1800" b="1" dirty="0"/>
              <a:t>Quel process pour vendre la LLD ?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9376316" y="-123332"/>
            <a:ext cx="2661491" cy="720000"/>
          </a:xfrm>
        </p:spPr>
        <p:txBody>
          <a:bodyPr/>
          <a:lstStyle/>
          <a:p>
            <a:r>
              <a:rPr lang="fr-FR" dirty="0"/>
              <a:t>Les outils de saisie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47F639D-C487-4ED4-A15C-96CB07C2708D}"/>
              </a:ext>
            </a:extLst>
          </p:cNvPr>
          <p:cNvSpPr/>
          <p:nvPr/>
        </p:nvSpPr>
        <p:spPr>
          <a:xfrm>
            <a:off x="4421393" y="1312136"/>
            <a:ext cx="806824" cy="367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9196C37-ABBA-420C-B46E-2E11CC4C21A4}"/>
              </a:ext>
            </a:extLst>
          </p:cNvPr>
          <p:cNvSpPr txBox="1"/>
          <p:nvPr/>
        </p:nvSpPr>
        <p:spPr>
          <a:xfrm>
            <a:off x="1172584" y="1402784"/>
            <a:ext cx="32488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La LLD sous DEFI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5DEDE67-2326-4504-83DA-513D691AC9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8831" y="2166506"/>
            <a:ext cx="6972763" cy="225865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33FACD7-90AF-45B5-87F2-D2A2435EDC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201" y="4801005"/>
            <a:ext cx="6192114" cy="247685"/>
          </a:xfrm>
          <a:prstGeom prst="rect">
            <a:avLst/>
          </a:prstGeom>
        </p:spPr>
      </p:pic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AB1BE599-B7F2-4E1B-9881-8626B088CBC9}"/>
              </a:ext>
            </a:extLst>
          </p:cNvPr>
          <p:cNvCxnSpPr>
            <a:cxnSpLocks/>
          </p:cNvCxnSpPr>
          <p:nvPr/>
        </p:nvCxnSpPr>
        <p:spPr>
          <a:xfrm flipH="1">
            <a:off x="4480009" y="3840298"/>
            <a:ext cx="279561" cy="9089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A0CC38DC-6B54-4C9D-BFD6-AB927ECEB7F0}"/>
              </a:ext>
            </a:extLst>
          </p:cNvPr>
          <p:cNvSpPr txBox="1"/>
          <p:nvPr/>
        </p:nvSpPr>
        <p:spPr>
          <a:xfrm>
            <a:off x="1172583" y="4379909"/>
            <a:ext cx="28830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Sélectionner le produit :</a:t>
            </a:r>
          </a:p>
        </p:txBody>
      </p:sp>
    </p:spTree>
    <p:extLst>
      <p:ext uri="{BB962C8B-B14F-4D97-AF65-F5344CB8AC3E}">
        <p14:creationId xmlns:p14="http://schemas.microsoft.com/office/powerpoint/2010/main" val="28176353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7"/>
          </p:nvPr>
        </p:nvSpPr>
        <p:spPr>
          <a:xfrm>
            <a:off x="605631" y="741683"/>
            <a:ext cx="3955080" cy="36745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fr-FR" sz="1800" b="1" dirty="0"/>
              <a:t>Quel process pour vendre la LLD ?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9376316" y="-123332"/>
            <a:ext cx="2661491" cy="720000"/>
          </a:xfrm>
        </p:spPr>
        <p:txBody>
          <a:bodyPr/>
          <a:lstStyle/>
          <a:p>
            <a:r>
              <a:rPr lang="fr-FR" dirty="0"/>
              <a:t>Les outils de saisie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47F639D-C487-4ED4-A15C-96CB07C2708D}"/>
              </a:ext>
            </a:extLst>
          </p:cNvPr>
          <p:cNvSpPr/>
          <p:nvPr/>
        </p:nvSpPr>
        <p:spPr>
          <a:xfrm>
            <a:off x="4421393" y="1312136"/>
            <a:ext cx="806824" cy="367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9196C37-ABBA-420C-B46E-2E11CC4C21A4}"/>
              </a:ext>
            </a:extLst>
          </p:cNvPr>
          <p:cNvSpPr txBox="1"/>
          <p:nvPr/>
        </p:nvSpPr>
        <p:spPr>
          <a:xfrm>
            <a:off x="1172584" y="1402784"/>
            <a:ext cx="32488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La LLD sous DEFI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0ECE91B-C3C2-44A3-8043-D0E5E5350D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860" y="1862763"/>
            <a:ext cx="11136279" cy="380100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2F5F3C0-36B9-47E4-9FFB-53F40EBB3A64}"/>
              </a:ext>
            </a:extLst>
          </p:cNvPr>
          <p:cNvSpPr txBox="1"/>
          <p:nvPr/>
        </p:nvSpPr>
        <p:spPr>
          <a:xfrm>
            <a:off x="9557358" y="3429000"/>
            <a:ext cx="1453019" cy="430887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100" dirty="0"/>
              <a:t>Se renseigne automatiquement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E889DA6E-B93E-4826-954E-6CB58ECC64DD}"/>
              </a:ext>
            </a:extLst>
          </p:cNvPr>
          <p:cNvCxnSpPr>
            <a:cxnSpLocks/>
            <a:endCxn id="8" idx="1"/>
          </p:cNvCxnSpPr>
          <p:nvPr/>
        </p:nvCxnSpPr>
        <p:spPr>
          <a:xfrm flipV="1">
            <a:off x="8791575" y="3644444"/>
            <a:ext cx="765783" cy="1188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CDBE53A8-FEF8-4950-BD88-A75F96FB831F}"/>
              </a:ext>
            </a:extLst>
          </p:cNvPr>
          <p:cNvSpPr txBox="1"/>
          <p:nvPr/>
        </p:nvSpPr>
        <p:spPr>
          <a:xfrm>
            <a:off x="4354718" y="4115216"/>
            <a:ext cx="1336781" cy="261610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100" dirty="0"/>
              <a:t>Ne pas renseigner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16F88243-F572-4477-8941-E71B3E2BFBA1}"/>
              </a:ext>
            </a:extLst>
          </p:cNvPr>
          <p:cNvCxnSpPr>
            <a:cxnSpLocks/>
          </p:cNvCxnSpPr>
          <p:nvPr/>
        </p:nvCxnSpPr>
        <p:spPr>
          <a:xfrm>
            <a:off x="3144852" y="4178893"/>
            <a:ext cx="1209866" cy="671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54BA6BEF-5B36-44E4-BF50-1AF5C9798CB0}"/>
              </a:ext>
            </a:extLst>
          </p:cNvPr>
          <p:cNvSpPr txBox="1"/>
          <p:nvPr/>
        </p:nvSpPr>
        <p:spPr>
          <a:xfrm>
            <a:off x="7009062" y="1632774"/>
            <a:ext cx="44076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A compléter dès retour de mail de la VAD</a:t>
            </a:r>
          </a:p>
        </p:txBody>
      </p:sp>
    </p:spTree>
    <p:extLst>
      <p:ext uri="{BB962C8B-B14F-4D97-AF65-F5344CB8AC3E}">
        <p14:creationId xmlns:p14="http://schemas.microsoft.com/office/powerpoint/2010/main" val="42055272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7"/>
          </p:nvPr>
        </p:nvSpPr>
        <p:spPr>
          <a:xfrm>
            <a:off x="605631" y="741683"/>
            <a:ext cx="3955080" cy="36745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fr-FR" sz="1800" b="1" dirty="0"/>
              <a:t>Quel process pour vendre la LLD ?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9376316" y="-123332"/>
            <a:ext cx="2661491" cy="720000"/>
          </a:xfrm>
        </p:spPr>
        <p:txBody>
          <a:bodyPr/>
          <a:lstStyle/>
          <a:p>
            <a:r>
              <a:rPr lang="fr-FR" dirty="0"/>
              <a:t>Les outils de saisie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47F639D-C487-4ED4-A15C-96CB07C2708D}"/>
              </a:ext>
            </a:extLst>
          </p:cNvPr>
          <p:cNvSpPr/>
          <p:nvPr/>
        </p:nvSpPr>
        <p:spPr>
          <a:xfrm>
            <a:off x="4421393" y="1312136"/>
            <a:ext cx="806824" cy="367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9196C37-ABBA-420C-B46E-2E11CC4C21A4}"/>
              </a:ext>
            </a:extLst>
          </p:cNvPr>
          <p:cNvSpPr txBox="1"/>
          <p:nvPr/>
        </p:nvSpPr>
        <p:spPr>
          <a:xfrm>
            <a:off x="1114425" y="1454333"/>
            <a:ext cx="4228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Précision pour assurance du véhicule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D785325-3DCA-49DE-A2F9-4002D292B1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6011" y="2853104"/>
            <a:ext cx="7716327" cy="24577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3261FBF-58F2-4245-9111-DE5BD20662B0}"/>
              </a:ext>
            </a:extLst>
          </p:cNvPr>
          <p:cNvSpPr txBox="1"/>
          <p:nvPr/>
        </p:nvSpPr>
        <p:spPr>
          <a:xfrm>
            <a:off x="1114425" y="1967744"/>
            <a:ext cx="9963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Dans le cadre du « duo gagnant », vous devez préciser dans le </a:t>
            </a:r>
            <a:r>
              <a:rPr lang="fr-FR" sz="1600" b="1" dirty="0"/>
              <a:t>Lead </a:t>
            </a:r>
            <a:r>
              <a:rPr lang="fr-FR" sz="1600" dirty="0"/>
              <a:t>MONEXPERT que c’est </a:t>
            </a:r>
            <a:r>
              <a:rPr lang="fr-FR" sz="1600" b="1" dirty="0"/>
              <a:t>vous</a:t>
            </a:r>
            <a:r>
              <a:rPr lang="fr-FR" sz="1600" dirty="0"/>
              <a:t> qui proposerez l’assurance sur le véhicule. A défaut elle sera commercialisée par la VAD.</a:t>
            </a:r>
          </a:p>
        </p:txBody>
      </p:sp>
    </p:spTree>
    <p:extLst>
      <p:ext uri="{BB962C8B-B14F-4D97-AF65-F5344CB8AC3E}">
        <p14:creationId xmlns:p14="http://schemas.microsoft.com/office/powerpoint/2010/main" val="31538181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7"/>
          </p:nvPr>
        </p:nvSpPr>
        <p:spPr>
          <a:xfrm>
            <a:off x="605631" y="741683"/>
            <a:ext cx="3955080" cy="3674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1800" b="1" dirty="0"/>
              <a:t>Qui contacter en cas de besoin?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9376316" y="-123332"/>
            <a:ext cx="2661491" cy="720000"/>
          </a:xfrm>
        </p:spPr>
        <p:txBody>
          <a:bodyPr/>
          <a:lstStyle/>
          <a:p>
            <a:r>
              <a:rPr lang="fr-FR" dirty="0"/>
              <a:t>Vos interlocuteurs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47F639D-C487-4ED4-A15C-96CB07C2708D}"/>
              </a:ext>
            </a:extLst>
          </p:cNvPr>
          <p:cNvSpPr/>
          <p:nvPr/>
        </p:nvSpPr>
        <p:spPr>
          <a:xfrm>
            <a:off x="7256033" y="1159736"/>
            <a:ext cx="806824" cy="367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DA27188-7223-4013-8D50-229754BFB2A7}"/>
              </a:ext>
            </a:extLst>
          </p:cNvPr>
          <p:cNvSpPr txBox="1"/>
          <p:nvPr/>
        </p:nvSpPr>
        <p:spPr>
          <a:xfrm>
            <a:off x="5143560" y="1677150"/>
            <a:ext cx="1288860" cy="369332"/>
          </a:xfrm>
          <a:custGeom>
            <a:avLst/>
            <a:gdLst>
              <a:gd name="connsiteX0" fmla="*/ 0 w 1288860"/>
              <a:gd name="connsiteY0" fmla="*/ 0 h 369332"/>
              <a:gd name="connsiteX1" fmla="*/ 1288860 w 1288860"/>
              <a:gd name="connsiteY1" fmla="*/ 0 h 369332"/>
              <a:gd name="connsiteX2" fmla="*/ 1288860 w 1288860"/>
              <a:gd name="connsiteY2" fmla="*/ 369332 h 369332"/>
              <a:gd name="connsiteX3" fmla="*/ 0 w 1288860"/>
              <a:gd name="connsiteY3" fmla="*/ 369332 h 369332"/>
              <a:gd name="connsiteX4" fmla="*/ 0 w 1288860"/>
              <a:gd name="connsiteY4" fmla="*/ 0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8860" h="369332" fill="none" extrusionOk="0">
                <a:moveTo>
                  <a:pt x="0" y="0"/>
                </a:moveTo>
                <a:cubicBezTo>
                  <a:pt x="253547" y="-79137"/>
                  <a:pt x="865253" y="84766"/>
                  <a:pt x="1288860" y="0"/>
                </a:cubicBezTo>
                <a:cubicBezTo>
                  <a:pt x="1309688" y="159450"/>
                  <a:pt x="1317050" y="303604"/>
                  <a:pt x="1288860" y="369332"/>
                </a:cubicBezTo>
                <a:cubicBezTo>
                  <a:pt x="981949" y="370146"/>
                  <a:pt x="201531" y="445155"/>
                  <a:pt x="0" y="369332"/>
                </a:cubicBezTo>
                <a:cubicBezTo>
                  <a:pt x="-6741" y="272854"/>
                  <a:pt x="-2041" y="70979"/>
                  <a:pt x="0" y="0"/>
                </a:cubicBezTo>
                <a:close/>
              </a:path>
              <a:path w="1288860" h="369332" stroke="0" extrusionOk="0">
                <a:moveTo>
                  <a:pt x="0" y="0"/>
                </a:moveTo>
                <a:cubicBezTo>
                  <a:pt x="442012" y="44227"/>
                  <a:pt x="759834" y="-19007"/>
                  <a:pt x="1288860" y="0"/>
                </a:cubicBezTo>
                <a:cubicBezTo>
                  <a:pt x="1264831" y="95274"/>
                  <a:pt x="1305901" y="248545"/>
                  <a:pt x="1288860" y="369332"/>
                </a:cubicBezTo>
                <a:cubicBezTo>
                  <a:pt x="684320" y="368848"/>
                  <a:pt x="624813" y="416542"/>
                  <a:pt x="0" y="369332"/>
                </a:cubicBezTo>
                <a:cubicBezTo>
                  <a:pt x="-15678" y="217881"/>
                  <a:pt x="-2171" y="152840"/>
                  <a:pt x="0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900310362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Côté LLD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FD1C0BA-D002-47F5-AF72-29155C4157F7}"/>
              </a:ext>
            </a:extLst>
          </p:cNvPr>
          <p:cNvSpPr/>
          <p:nvPr/>
        </p:nvSpPr>
        <p:spPr>
          <a:xfrm>
            <a:off x="3142401" y="2719289"/>
            <a:ext cx="5334483" cy="2585323"/>
          </a:xfrm>
          <a:custGeom>
            <a:avLst/>
            <a:gdLst>
              <a:gd name="connsiteX0" fmla="*/ 0 w 5334483"/>
              <a:gd name="connsiteY0" fmla="*/ 0 h 2585323"/>
              <a:gd name="connsiteX1" fmla="*/ 5334483 w 5334483"/>
              <a:gd name="connsiteY1" fmla="*/ 0 h 2585323"/>
              <a:gd name="connsiteX2" fmla="*/ 5334483 w 5334483"/>
              <a:gd name="connsiteY2" fmla="*/ 2585323 h 2585323"/>
              <a:gd name="connsiteX3" fmla="*/ 0 w 5334483"/>
              <a:gd name="connsiteY3" fmla="*/ 2585323 h 2585323"/>
              <a:gd name="connsiteX4" fmla="*/ 0 w 5334483"/>
              <a:gd name="connsiteY4" fmla="*/ 0 h 2585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34483" h="2585323" fill="none" extrusionOk="0">
                <a:moveTo>
                  <a:pt x="0" y="0"/>
                </a:moveTo>
                <a:cubicBezTo>
                  <a:pt x="1335583" y="-166049"/>
                  <a:pt x="2737911" y="13720"/>
                  <a:pt x="5334483" y="0"/>
                </a:cubicBezTo>
                <a:cubicBezTo>
                  <a:pt x="5326268" y="790012"/>
                  <a:pt x="5369691" y="1945278"/>
                  <a:pt x="5334483" y="2585323"/>
                </a:cubicBezTo>
                <a:cubicBezTo>
                  <a:pt x="3711192" y="2679387"/>
                  <a:pt x="2281523" y="2636748"/>
                  <a:pt x="0" y="2585323"/>
                </a:cubicBezTo>
                <a:cubicBezTo>
                  <a:pt x="-104912" y="1632157"/>
                  <a:pt x="20434" y="1054572"/>
                  <a:pt x="0" y="0"/>
                </a:cubicBezTo>
                <a:close/>
              </a:path>
              <a:path w="5334483" h="2585323" stroke="0" extrusionOk="0">
                <a:moveTo>
                  <a:pt x="0" y="0"/>
                </a:moveTo>
                <a:cubicBezTo>
                  <a:pt x="632551" y="115100"/>
                  <a:pt x="2805902" y="115992"/>
                  <a:pt x="5334483" y="0"/>
                </a:cubicBezTo>
                <a:cubicBezTo>
                  <a:pt x="5364144" y="531060"/>
                  <a:pt x="5442034" y="2180135"/>
                  <a:pt x="5334483" y="2585323"/>
                </a:cubicBezTo>
                <a:cubicBezTo>
                  <a:pt x="3902249" y="2568933"/>
                  <a:pt x="1288436" y="2529945"/>
                  <a:pt x="0" y="2585323"/>
                </a:cubicBezTo>
                <a:cubicBezTo>
                  <a:pt x="-96760" y="1332398"/>
                  <a:pt x="-119131" y="1011658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83988185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fr-FR" dirty="0"/>
              <a:t>Un service d’experts à l’écoute de votre client : </a:t>
            </a:r>
          </a:p>
          <a:p>
            <a:endParaRPr lang="fr-FR" dirty="0"/>
          </a:p>
          <a:p>
            <a:r>
              <a:rPr lang="fr-FR" dirty="0"/>
              <a:t>Des questions en fiscalité ? </a:t>
            </a:r>
          </a:p>
          <a:p>
            <a:r>
              <a:rPr lang="fr-FR" dirty="0"/>
              <a:t>Des interrogations sur les Taxes/Co2 (ex TVS) ? </a:t>
            </a:r>
          </a:p>
          <a:p>
            <a:r>
              <a:rPr lang="fr-FR" dirty="0"/>
              <a:t>Des doutes sur les indemnités kilométriques ? </a:t>
            </a:r>
          </a:p>
          <a:p>
            <a:r>
              <a:rPr lang="fr-FR" dirty="0"/>
              <a:t>Des souhaits en automobile ? </a:t>
            </a:r>
          </a:p>
          <a:p>
            <a:r>
              <a:rPr lang="fr-FR" dirty="0"/>
              <a:t>L’agence VAD répond du lundi au vendredi </a:t>
            </a:r>
          </a:p>
          <a:p>
            <a:r>
              <a:rPr lang="fr-FR" dirty="0"/>
              <a:t>de 8h30 à 18h00 au </a:t>
            </a:r>
            <a:r>
              <a:rPr lang="fr-FR" b="1" dirty="0"/>
              <a:t>01 58 32 58 58 </a:t>
            </a:r>
          </a:p>
          <a:p>
            <a:r>
              <a:rPr lang="fr-FR" dirty="0"/>
              <a:t>ou via le bouton de rappel sur le site MyCarLease.</a:t>
            </a:r>
          </a:p>
        </p:txBody>
      </p:sp>
    </p:spTree>
    <p:extLst>
      <p:ext uri="{BB962C8B-B14F-4D97-AF65-F5344CB8AC3E}">
        <p14:creationId xmlns:p14="http://schemas.microsoft.com/office/powerpoint/2010/main" val="41768635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0" name="Tableau 99">
            <a:extLst>
              <a:ext uri="{FF2B5EF4-FFF2-40B4-BE49-F238E27FC236}">
                <a16:creationId xmlns:a16="http://schemas.microsoft.com/office/drawing/2014/main" id="{E659057F-6A78-483F-8893-29856E971E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4267492"/>
              </p:ext>
            </p:extLst>
          </p:nvPr>
        </p:nvGraphicFramePr>
        <p:xfrm>
          <a:off x="1321772" y="2135406"/>
          <a:ext cx="8216900" cy="2574820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35906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262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782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  <a:hlinkClick r:id="rId2"/>
                        </a:rPr>
                        <a:t>Le MEMO action DATANEO</a:t>
                      </a:r>
                      <a:endParaRPr lang="fr-F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76" marR="5076" marT="6766" marB="0" anchor="ctr"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Retrouver ici une fiche dédiée à cette action. Les questions à poser au client, les arguments et process CBM et LLD, le comparatif entre les 3 modes de financement de véhicule. </a:t>
                      </a:r>
                    </a:p>
                  </a:txBody>
                  <a:tcPr marL="5076" marR="5076" marT="6766" marB="0" anchor="ctr"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2722885"/>
                  </a:ext>
                </a:extLst>
              </a:tr>
              <a:tr h="31782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  <a:hlinkClick r:id="rId3"/>
                        </a:rPr>
                        <a:t>Le MEMO LLD</a:t>
                      </a:r>
                      <a:endParaRPr lang="fr-F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76" marR="5076" marT="6766" marB="0" anchor="ctr"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Découvrir l’essentiel de la LLD pour mieux en parler aux Professionnels.</a:t>
                      </a:r>
                    </a:p>
                  </a:txBody>
                  <a:tcPr marL="5076" marR="5076" marT="6766" marB="0" anchor="ctr"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3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  <a:hlinkClick r:id="rId4"/>
                        </a:rPr>
                        <a:t>Opportunités de rebonds commercial</a:t>
                      </a:r>
                      <a:endParaRPr lang="fr-F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76" marR="5076" marT="6766" marB="0" anchor="ctr"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Trouver </a:t>
                      </a: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des opportunités et des rebonds sur la LLD.</a:t>
                      </a:r>
                      <a:endParaRPr lang="fr-FR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76" marR="5076" marT="6766" marB="0" anchor="ctr"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83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  <a:hlinkClick r:id="rId5"/>
                        </a:rPr>
                        <a:t>B’DIGIT LLD</a:t>
                      </a:r>
                      <a:r>
                        <a:rPr lang="fr-FR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</a:txBody>
                  <a:tcPr marL="5076" marR="5076" marT="6766" marB="0" anchor="ctr"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Devenir </a:t>
                      </a: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incollable en LLD et savoir en parler à ses clients. </a:t>
                      </a:r>
                      <a:endParaRPr lang="fr-FR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76" marR="5076" marT="6766" marB="0" anchor="ctr"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3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  <a:hlinkClick r:id="rId6"/>
                        </a:rPr>
                        <a:t>L’antisèche de la LLD</a:t>
                      </a:r>
                      <a:endParaRPr lang="fr-F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76" marR="5076" marT="6766" marB="0" anchor="ctr"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Pour avoir l’essentiel à portée de main.</a:t>
                      </a:r>
                    </a:p>
                  </a:txBody>
                  <a:tcPr marL="5076" marR="5076" marT="6766" marB="0" anchor="ctr"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224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  <a:hlinkClick r:id="rId7"/>
                        </a:rPr>
                        <a:t>Les objections </a:t>
                      </a:r>
                      <a:endParaRPr lang="fr-F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76" marR="5076" marT="6766" marB="0" anchor="ctr"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Répondre aux principales objections sur la LLD.</a:t>
                      </a:r>
                    </a:p>
                  </a:txBody>
                  <a:tcPr marL="5076" marR="5076" marT="6766" marB="0" anchor="ctr"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982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  <a:hlinkClick r:id="rId8"/>
                        </a:rPr>
                        <a:t>Les avantages de la LLD</a:t>
                      </a:r>
                      <a:endParaRPr lang="fr-F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76" marR="5076" marT="6766" marB="0" anchor="ctr"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Vous livrer les arguments à mettre en avant.</a:t>
                      </a:r>
                    </a:p>
                  </a:txBody>
                  <a:tcPr marL="5076" marR="5076" marT="6766" marB="0" anchor="ctr"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3040" name="Espace réservé du texte 5">
            <a:extLst>
              <a:ext uri="{FF2B5EF4-FFF2-40B4-BE49-F238E27FC236}">
                <a16:creationId xmlns:a16="http://schemas.microsoft.com/office/drawing/2014/main" id="{7C9F5965-449F-4FB4-A202-E652D068030E}"/>
              </a:ext>
            </a:extLst>
          </p:cNvPr>
          <p:cNvSpPr>
            <a:spLocks noGrp="1" noChangeArrowheads="1"/>
          </p:cNvSpPr>
          <p:nvPr>
            <p:ph type="body" sz="quarter" idx="12"/>
          </p:nvPr>
        </p:nvSpPr>
        <p:spPr bwMode="auto">
          <a:xfrm>
            <a:off x="661989" y="463550"/>
            <a:ext cx="11014074" cy="7207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EA4E55"/>
              </a:buClr>
            </a:pPr>
            <a:r>
              <a:rPr lang="fr-FR" altLang="fr-FR" dirty="0">
                <a:solidFill>
                  <a:srgbClr val="404040"/>
                </a:solidFill>
                <a:latin typeface="+mn-lt"/>
              </a:rPr>
              <a:t>La boîte à outils </a:t>
            </a:r>
            <a:r>
              <a:rPr lang="fr-FR" altLang="fr-FR" dirty="0">
                <a:solidFill>
                  <a:srgbClr val="404040"/>
                </a:solidFill>
              </a:rPr>
              <a:t>– </a:t>
            </a:r>
            <a:r>
              <a:rPr lang="fr-FR" altLang="fr-FR" dirty="0"/>
              <a:t>LLD</a:t>
            </a:r>
          </a:p>
        </p:txBody>
      </p:sp>
      <p:grpSp>
        <p:nvGrpSpPr>
          <p:cNvPr id="43042" name="Graphique 32">
            <a:extLst>
              <a:ext uri="{FF2B5EF4-FFF2-40B4-BE49-F238E27FC236}">
                <a16:creationId xmlns:a16="http://schemas.microsoft.com/office/drawing/2014/main" id="{E9B4873A-C88F-4909-832A-51543C10BB9E}"/>
              </a:ext>
            </a:extLst>
          </p:cNvPr>
          <p:cNvGrpSpPr>
            <a:grpSpLocks/>
          </p:cNvGrpSpPr>
          <p:nvPr/>
        </p:nvGrpSpPr>
        <p:grpSpPr bwMode="auto">
          <a:xfrm>
            <a:off x="10609263" y="935038"/>
            <a:ext cx="923925" cy="820737"/>
            <a:chOff x="5545034" y="304383"/>
            <a:chExt cx="673995" cy="690043"/>
          </a:xfrm>
        </p:grpSpPr>
        <p:grpSp>
          <p:nvGrpSpPr>
            <p:cNvPr id="56" name="Graphique 32">
              <a:extLst>
                <a:ext uri="{FF2B5EF4-FFF2-40B4-BE49-F238E27FC236}">
                  <a16:creationId xmlns:a16="http://schemas.microsoft.com/office/drawing/2014/main" id="{9A4F5D3F-463F-4BBF-9617-3F9724EAC6C9}"/>
                </a:ext>
              </a:extLst>
            </p:cNvPr>
            <p:cNvGrpSpPr/>
            <p:nvPr/>
          </p:nvGrpSpPr>
          <p:grpSpPr>
            <a:xfrm>
              <a:off x="5545034" y="304383"/>
              <a:ext cx="433924" cy="686512"/>
              <a:chOff x="5545034" y="304383"/>
              <a:chExt cx="433924" cy="686512"/>
            </a:xfrm>
            <a:noFill/>
          </p:grpSpPr>
          <p:grpSp>
            <p:nvGrpSpPr>
              <p:cNvPr id="66" name="Graphique 32">
                <a:extLst>
                  <a:ext uri="{FF2B5EF4-FFF2-40B4-BE49-F238E27FC236}">
                    <a16:creationId xmlns:a16="http://schemas.microsoft.com/office/drawing/2014/main" id="{41629453-70D9-458B-9DAE-9A236941EECE}"/>
                  </a:ext>
                </a:extLst>
              </p:cNvPr>
              <p:cNvGrpSpPr/>
              <p:nvPr/>
            </p:nvGrpSpPr>
            <p:grpSpPr>
              <a:xfrm>
                <a:off x="5776495" y="539047"/>
                <a:ext cx="202462" cy="260882"/>
                <a:chOff x="5776495" y="539047"/>
                <a:chExt cx="202462" cy="260882"/>
              </a:xfrm>
              <a:noFill/>
            </p:grpSpPr>
            <p:sp>
              <p:nvSpPr>
                <p:cNvPr id="75" name="Forme libre : forme 106">
                  <a:extLst>
                    <a:ext uri="{FF2B5EF4-FFF2-40B4-BE49-F238E27FC236}">
                      <a16:creationId xmlns:a16="http://schemas.microsoft.com/office/drawing/2014/main" id="{AEC16E3E-D100-4E7A-A963-F9286B2DC509}"/>
                    </a:ext>
                  </a:extLst>
                </p:cNvPr>
                <p:cNvSpPr/>
                <p:nvPr/>
              </p:nvSpPr>
              <p:spPr>
                <a:xfrm>
                  <a:off x="5840468" y="691128"/>
                  <a:ext cx="16047" cy="11233"/>
                </a:xfrm>
                <a:custGeom>
                  <a:avLst/>
                  <a:gdLst>
                    <a:gd name="connsiteX0" fmla="*/ 0 w 16047"/>
                    <a:gd name="connsiteY0" fmla="*/ 0 h 11233"/>
                    <a:gd name="connsiteX1" fmla="*/ 0 w 16047"/>
                    <a:gd name="connsiteY1" fmla="*/ 11233 h 112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6047" h="11233">
                      <a:moveTo>
                        <a:pt x="0" y="0"/>
                      </a:moveTo>
                      <a:lnTo>
                        <a:pt x="0" y="11233"/>
                      </a:lnTo>
                    </a:path>
                  </a:pathLst>
                </a:custGeom>
                <a:ln w="952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 sz="1050">
                    <a:solidFill>
                      <a:prstClr val="black"/>
                    </a:solidFill>
                    <a:latin typeface="Arial"/>
                  </a:endParaRPr>
                </a:p>
              </p:txBody>
            </p:sp>
            <p:sp>
              <p:nvSpPr>
                <p:cNvPr id="76" name="Forme libre : forme 107">
                  <a:extLst>
                    <a:ext uri="{FF2B5EF4-FFF2-40B4-BE49-F238E27FC236}">
                      <a16:creationId xmlns:a16="http://schemas.microsoft.com/office/drawing/2014/main" id="{B8EF4463-24A5-40EB-9F36-1D420A4BDFB9}"/>
                    </a:ext>
                  </a:extLst>
                </p:cNvPr>
                <p:cNvSpPr/>
                <p:nvPr/>
              </p:nvSpPr>
              <p:spPr>
                <a:xfrm>
                  <a:off x="5913003" y="691128"/>
                  <a:ext cx="16047" cy="11233"/>
                </a:xfrm>
                <a:custGeom>
                  <a:avLst/>
                  <a:gdLst>
                    <a:gd name="connsiteX0" fmla="*/ 0 w 16047"/>
                    <a:gd name="connsiteY0" fmla="*/ 0 h 11233"/>
                    <a:gd name="connsiteX1" fmla="*/ 0 w 16047"/>
                    <a:gd name="connsiteY1" fmla="*/ 11233 h 112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6047" h="11233">
                      <a:moveTo>
                        <a:pt x="0" y="0"/>
                      </a:moveTo>
                      <a:lnTo>
                        <a:pt x="0" y="11233"/>
                      </a:lnTo>
                    </a:path>
                  </a:pathLst>
                </a:custGeom>
                <a:ln w="952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 sz="1050">
                    <a:solidFill>
                      <a:prstClr val="black"/>
                    </a:solidFill>
                    <a:latin typeface="Arial"/>
                  </a:endParaRPr>
                </a:p>
              </p:txBody>
            </p:sp>
            <p:sp>
              <p:nvSpPr>
                <p:cNvPr id="77" name="Forme libre : forme 108">
                  <a:extLst>
                    <a:ext uri="{FF2B5EF4-FFF2-40B4-BE49-F238E27FC236}">
                      <a16:creationId xmlns:a16="http://schemas.microsoft.com/office/drawing/2014/main" id="{457BC6A8-7430-4D34-97E0-C27593A86B23}"/>
                    </a:ext>
                  </a:extLst>
                </p:cNvPr>
                <p:cNvSpPr/>
                <p:nvPr/>
              </p:nvSpPr>
              <p:spPr>
                <a:xfrm>
                  <a:off x="5863897" y="748417"/>
                  <a:ext cx="25836" cy="8344"/>
                </a:xfrm>
                <a:custGeom>
                  <a:avLst/>
                  <a:gdLst>
                    <a:gd name="connsiteX0" fmla="*/ 25836 w 25836"/>
                    <a:gd name="connsiteY0" fmla="*/ 0 h 8344"/>
                    <a:gd name="connsiteX1" fmla="*/ 12838 w 25836"/>
                    <a:gd name="connsiteY1" fmla="*/ 8345 h 8344"/>
                    <a:gd name="connsiteX2" fmla="*/ 0 w 25836"/>
                    <a:gd name="connsiteY2" fmla="*/ 160 h 83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5836" h="8344">
                      <a:moveTo>
                        <a:pt x="25836" y="0"/>
                      </a:moveTo>
                      <a:cubicBezTo>
                        <a:pt x="23911" y="4814"/>
                        <a:pt x="18776" y="8345"/>
                        <a:pt x="12838" y="8345"/>
                      </a:cubicBezTo>
                      <a:cubicBezTo>
                        <a:pt x="6900" y="8345"/>
                        <a:pt x="1926" y="4975"/>
                        <a:pt x="0" y="160"/>
                      </a:cubicBezTo>
                    </a:path>
                  </a:pathLst>
                </a:custGeom>
                <a:noFill/>
                <a:ln w="952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 sz="1050">
                    <a:solidFill>
                      <a:prstClr val="black"/>
                    </a:solidFill>
                    <a:latin typeface="Arial"/>
                  </a:endParaRPr>
                </a:p>
              </p:txBody>
            </p:sp>
            <p:sp>
              <p:nvSpPr>
                <p:cNvPr id="78" name="Forme libre : forme 109">
                  <a:extLst>
                    <a:ext uri="{FF2B5EF4-FFF2-40B4-BE49-F238E27FC236}">
                      <a16:creationId xmlns:a16="http://schemas.microsoft.com/office/drawing/2014/main" id="{E70CA812-12C8-4087-89B7-E29FA69FDD1D}"/>
                    </a:ext>
                  </a:extLst>
                </p:cNvPr>
                <p:cNvSpPr/>
                <p:nvPr/>
              </p:nvSpPr>
              <p:spPr>
                <a:xfrm>
                  <a:off x="5792486" y="704447"/>
                  <a:ext cx="169461" cy="95482"/>
                </a:xfrm>
                <a:custGeom>
                  <a:avLst/>
                  <a:gdLst>
                    <a:gd name="connsiteX0" fmla="*/ 169462 w 169461"/>
                    <a:gd name="connsiteY0" fmla="*/ 0 h 95482"/>
                    <a:gd name="connsiteX1" fmla="*/ 84731 w 169461"/>
                    <a:gd name="connsiteY1" fmla="*/ 95483 h 95482"/>
                    <a:gd name="connsiteX2" fmla="*/ 0 w 169461"/>
                    <a:gd name="connsiteY2" fmla="*/ 0 h 954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69461" h="95482">
                      <a:moveTo>
                        <a:pt x="169462" y="0"/>
                      </a:moveTo>
                      <a:cubicBezTo>
                        <a:pt x="169462" y="52796"/>
                        <a:pt x="131590" y="95483"/>
                        <a:pt x="84731" y="95483"/>
                      </a:cubicBezTo>
                      <a:cubicBezTo>
                        <a:pt x="37872" y="95483"/>
                        <a:pt x="0" y="52796"/>
                        <a:pt x="0" y="0"/>
                      </a:cubicBezTo>
                    </a:path>
                  </a:pathLst>
                </a:custGeom>
                <a:noFill/>
                <a:ln w="952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 sz="1050">
                    <a:solidFill>
                      <a:prstClr val="black"/>
                    </a:solidFill>
                    <a:latin typeface="Arial"/>
                  </a:endParaRPr>
                </a:p>
              </p:txBody>
            </p:sp>
            <p:sp>
              <p:nvSpPr>
                <p:cNvPr id="79" name="Forme libre : forme 110">
                  <a:extLst>
                    <a:ext uri="{FF2B5EF4-FFF2-40B4-BE49-F238E27FC236}">
                      <a16:creationId xmlns:a16="http://schemas.microsoft.com/office/drawing/2014/main" id="{BBA24DEB-EFA1-44EA-9207-E51CC18B9A69}"/>
                    </a:ext>
                  </a:extLst>
                </p:cNvPr>
                <p:cNvSpPr/>
                <p:nvPr/>
              </p:nvSpPr>
              <p:spPr>
                <a:xfrm>
                  <a:off x="5792005" y="604952"/>
                  <a:ext cx="168838" cy="83928"/>
                </a:xfrm>
                <a:custGeom>
                  <a:avLst/>
                  <a:gdLst>
                    <a:gd name="connsiteX0" fmla="*/ 0 w 168838"/>
                    <a:gd name="connsiteY0" fmla="*/ 82324 h 83928"/>
                    <a:gd name="connsiteX1" fmla="*/ 44773 w 168838"/>
                    <a:gd name="connsiteY1" fmla="*/ 642 h 83928"/>
                    <a:gd name="connsiteX2" fmla="*/ 97729 w 168838"/>
                    <a:gd name="connsiteY2" fmla="*/ 25997 h 83928"/>
                    <a:gd name="connsiteX3" fmla="*/ 120838 w 168838"/>
                    <a:gd name="connsiteY3" fmla="*/ 0 h 83928"/>
                    <a:gd name="connsiteX4" fmla="*/ 168820 w 168838"/>
                    <a:gd name="connsiteY4" fmla="*/ 83928 h 839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8838" h="83928">
                      <a:moveTo>
                        <a:pt x="0" y="82324"/>
                      </a:moveTo>
                      <a:cubicBezTo>
                        <a:pt x="0" y="82324"/>
                        <a:pt x="3370" y="-7061"/>
                        <a:pt x="44773" y="642"/>
                      </a:cubicBezTo>
                      <a:cubicBezTo>
                        <a:pt x="86175" y="8345"/>
                        <a:pt x="97729" y="25997"/>
                        <a:pt x="97729" y="25997"/>
                      </a:cubicBezTo>
                      <a:cubicBezTo>
                        <a:pt x="97729" y="25997"/>
                        <a:pt x="125812" y="25997"/>
                        <a:pt x="120838" y="0"/>
                      </a:cubicBezTo>
                      <a:cubicBezTo>
                        <a:pt x="120838" y="0"/>
                        <a:pt x="169943" y="7221"/>
                        <a:pt x="168820" y="83928"/>
                      </a:cubicBezTo>
                    </a:path>
                  </a:pathLst>
                </a:custGeom>
                <a:noFill/>
                <a:ln w="952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 sz="1050">
                    <a:solidFill>
                      <a:prstClr val="black"/>
                    </a:solidFill>
                    <a:latin typeface="Arial"/>
                  </a:endParaRPr>
                </a:p>
              </p:txBody>
            </p:sp>
            <p:sp>
              <p:nvSpPr>
                <p:cNvPr id="80" name="Forme libre : forme 111">
                  <a:extLst>
                    <a:ext uri="{FF2B5EF4-FFF2-40B4-BE49-F238E27FC236}">
                      <a16:creationId xmlns:a16="http://schemas.microsoft.com/office/drawing/2014/main" id="{E5D0F335-1D8D-448B-90C0-B910C851CF89}"/>
                    </a:ext>
                  </a:extLst>
                </p:cNvPr>
                <p:cNvSpPr/>
                <p:nvPr/>
              </p:nvSpPr>
              <p:spPr>
                <a:xfrm>
                  <a:off x="5776495" y="539047"/>
                  <a:ext cx="202462" cy="148710"/>
                </a:xfrm>
                <a:custGeom>
                  <a:avLst/>
                  <a:gdLst>
                    <a:gd name="connsiteX0" fmla="*/ 5560 w 202462"/>
                    <a:gd name="connsiteY0" fmla="*/ 147748 h 148710"/>
                    <a:gd name="connsiteX1" fmla="*/ 15509 w 202462"/>
                    <a:gd name="connsiteY1" fmla="*/ 63819 h 148710"/>
                    <a:gd name="connsiteX2" fmla="*/ 49691 w 202462"/>
                    <a:gd name="connsiteY2" fmla="*/ 27873 h 148710"/>
                    <a:gd name="connsiteX3" fmla="*/ 49691 w 202462"/>
                    <a:gd name="connsiteY3" fmla="*/ 8616 h 148710"/>
                    <a:gd name="connsiteX4" fmla="*/ 132977 w 202462"/>
                    <a:gd name="connsiteY4" fmla="*/ 14072 h 148710"/>
                    <a:gd name="connsiteX5" fmla="*/ 160579 w 202462"/>
                    <a:gd name="connsiteY5" fmla="*/ 32206 h 148710"/>
                    <a:gd name="connsiteX6" fmla="*/ 202463 w 202462"/>
                    <a:gd name="connsiteY6" fmla="*/ 54833 h 148710"/>
                    <a:gd name="connsiteX7" fmla="*/ 190267 w 202462"/>
                    <a:gd name="connsiteY7" fmla="*/ 64782 h 148710"/>
                    <a:gd name="connsiteX8" fmla="*/ 191871 w 202462"/>
                    <a:gd name="connsiteY8" fmla="*/ 148711 h 1487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02462" h="148710">
                      <a:moveTo>
                        <a:pt x="5560" y="147748"/>
                      </a:moveTo>
                      <a:cubicBezTo>
                        <a:pt x="5560" y="147748"/>
                        <a:pt x="-12092" y="83718"/>
                        <a:pt x="15509" y="63819"/>
                      </a:cubicBezTo>
                      <a:cubicBezTo>
                        <a:pt x="15509" y="63819"/>
                        <a:pt x="8288" y="31243"/>
                        <a:pt x="49691" y="27873"/>
                      </a:cubicBezTo>
                      <a:cubicBezTo>
                        <a:pt x="49691" y="27873"/>
                        <a:pt x="55789" y="16800"/>
                        <a:pt x="49691" y="8616"/>
                      </a:cubicBezTo>
                      <a:cubicBezTo>
                        <a:pt x="49691" y="8616"/>
                        <a:pt x="103289" y="-14011"/>
                        <a:pt x="132977" y="14072"/>
                      </a:cubicBezTo>
                      <a:cubicBezTo>
                        <a:pt x="132977" y="14072"/>
                        <a:pt x="156086" y="6369"/>
                        <a:pt x="160579" y="32206"/>
                      </a:cubicBezTo>
                      <a:cubicBezTo>
                        <a:pt x="160579" y="32206"/>
                        <a:pt x="191551" y="31082"/>
                        <a:pt x="202463" y="54833"/>
                      </a:cubicBezTo>
                      <a:cubicBezTo>
                        <a:pt x="202463" y="54833"/>
                        <a:pt x="191390" y="57079"/>
                        <a:pt x="190267" y="64782"/>
                      </a:cubicBezTo>
                      <a:cubicBezTo>
                        <a:pt x="190267" y="64782"/>
                        <a:pt x="211770" y="107308"/>
                        <a:pt x="191871" y="148711"/>
                      </a:cubicBezTo>
                    </a:path>
                  </a:pathLst>
                </a:custGeom>
                <a:noFill/>
                <a:ln w="952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 sz="1050">
                    <a:solidFill>
                      <a:prstClr val="black"/>
                    </a:solidFill>
                    <a:latin typeface="Arial"/>
                  </a:endParaRPr>
                </a:p>
              </p:txBody>
            </p:sp>
          </p:grpSp>
          <p:sp>
            <p:nvSpPr>
              <p:cNvPr id="67" name="Forme libre : forme 112">
                <a:extLst>
                  <a:ext uri="{FF2B5EF4-FFF2-40B4-BE49-F238E27FC236}">
                    <a16:creationId xmlns:a16="http://schemas.microsoft.com/office/drawing/2014/main" id="{AB4C9485-9227-416E-B15B-596B349FD04D}"/>
                  </a:ext>
                </a:extLst>
              </p:cNvPr>
              <p:cNvSpPr/>
              <p:nvPr/>
            </p:nvSpPr>
            <p:spPr>
              <a:xfrm>
                <a:off x="5545034" y="304383"/>
                <a:ext cx="16047" cy="16047"/>
              </a:xfrm>
              <a:custGeom>
                <a:avLst/>
                <a:gdLst/>
                <a:ahLst/>
                <a:cxnLst/>
                <a:rect l="l" t="t" r="r" b="b"/>
                <a:pathLst>
                  <a:path w="16047" h="16047"/>
                </a:pathLst>
              </a:custGeom>
              <a:noFill/>
              <a:ln w="9525" cap="rnd">
                <a:solidFill>
                  <a:srgbClr val="E52A29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 sz="1050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68" name="Forme libre : forme 113">
                <a:extLst>
                  <a:ext uri="{FF2B5EF4-FFF2-40B4-BE49-F238E27FC236}">
                    <a16:creationId xmlns:a16="http://schemas.microsoft.com/office/drawing/2014/main" id="{50E5AE7E-09DA-4D65-8291-4BA773DC7FF3}"/>
                  </a:ext>
                </a:extLst>
              </p:cNvPr>
              <p:cNvSpPr/>
              <p:nvPr/>
            </p:nvSpPr>
            <p:spPr>
              <a:xfrm>
                <a:off x="5545034" y="304383"/>
                <a:ext cx="16047" cy="16047"/>
              </a:xfrm>
              <a:custGeom>
                <a:avLst/>
                <a:gdLst/>
                <a:ahLst/>
                <a:cxnLst/>
                <a:rect l="l" t="t" r="r" b="b"/>
                <a:pathLst>
                  <a:path w="16047" h="16047"/>
                </a:pathLst>
              </a:custGeom>
              <a:noFill/>
              <a:ln w="9525" cap="rnd">
                <a:solidFill>
                  <a:srgbClr val="E52A29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 sz="1050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69" name="Forme libre : forme 114">
                <a:extLst>
                  <a:ext uri="{FF2B5EF4-FFF2-40B4-BE49-F238E27FC236}">
                    <a16:creationId xmlns:a16="http://schemas.microsoft.com/office/drawing/2014/main" id="{9F2388F1-991B-46D5-994C-0BE96754BA1C}"/>
                  </a:ext>
                </a:extLst>
              </p:cNvPr>
              <p:cNvSpPr/>
              <p:nvPr/>
            </p:nvSpPr>
            <p:spPr>
              <a:xfrm>
                <a:off x="5875612" y="819829"/>
                <a:ext cx="46698" cy="171066"/>
              </a:xfrm>
              <a:custGeom>
                <a:avLst/>
                <a:gdLst>
                  <a:gd name="connsiteX0" fmla="*/ 46698 w 46698"/>
                  <a:gd name="connsiteY0" fmla="*/ 0 h 171066"/>
                  <a:gd name="connsiteX1" fmla="*/ 0 w 46698"/>
                  <a:gd name="connsiteY1" fmla="*/ 171066 h 1710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6698" h="171066">
                    <a:moveTo>
                      <a:pt x="46698" y="0"/>
                    </a:moveTo>
                    <a:lnTo>
                      <a:pt x="0" y="171066"/>
                    </a:lnTo>
                  </a:path>
                </a:pathLst>
              </a:custGeom>
              <a:ln w="9525" cap="rnd">
                <a:solidFill>
                  <a:srgbClr val="E52A29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 sz="1050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70" name="Forme libre : forme 115">
                <a:extLst>
                  <a:ext uri="{FF2B5EF4-FFF2-40B4-BE49-F238E27FC236}">
                    <a16:creationId xmlns:a16="http://schemas.microsoft.com/office/drawing/2014/main" id="{D2A0D41A-8BCA-4171-BA57-4DC2EF2CE6DE}"/>
                  </a:ext>
                </a:extLst>
              </p:cNvPr>
              <p:cNvSpPr/>
              <p:nvPr/>
            </p:nvSpPr>
            <p:spPr>
              <a:xfrm>
                <a:off x="5545034" y="304383"/>
                <a:ext cx="16047" cy="16047"/>
              </a:xfrm>
              <a:custGeom>
                <a:avLst/>
                <a:gdLst/>
                <a:ahLst/>
                <a:cxnLst/>
                <a:rect l="l" t="t" r="r" b="b"/>
                <a:pathLst>
                  <a:path w="16047" h="16047"/>
                </a:pathLst>
              </a:custGeom>
              <a:noFill/>
              <a:ln w="9525" cap="rnd">
                <a:solidFill>
                  <a:srgbClr val="E52A29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 sz="1050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71" name="Forme libre : forme 116">
                <a:extLst>
                  <a:ext uri="{FF2B5EF4-FFF2-40B4-BE49-F238E27FC236}">
                    <a16:creationId xmlns:a16="http://schemas.microsoft.com/office/drawing/2014/main" id="{2D191506-1936-4B75-90E0-E962A7515C1E}"/>
                  </a:ext>
                </a:extLst>
              </p:cNvPr>
              <p:cNvSpPr/>
              <p:nvPr/>
            </p:nvSpPr>
            <p:spPr>
              <a:xfrm>
                <a:off x="5726460" y="818416"/>
                <a:ext cx="149152" cy="172478"/>
              </a:xfrm>
              <a:custGeom>
                <a:avLst/>
                <a:gdLst>
                  <a:gd name="connsiteX0" fmla="*/ 149152 w 149152"/>
                  <a:gd name="connsiteY0" fmla="*/ 172479 h 172478"/>
                  <a:gd name="connsiteX1" fmla="*/ 104540 w 149152"/>
                  <a:gd name="connsiteY1" fmla="*/ 128 h 172478"/>
                  <a:gd name="connsiteX2" fmla="*/ 232 w 149152"/>
                  <a:gd name="connsiteY2" fmla="*/ 160764 h 172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9152" h="172478">
                    <a:moveTo>
                      <a:pt x="149152" y="172479"/>
                    </a:moveTo>
                    <a:lnTo>
                      <a:pt x="104540" y="128"/>
                    </a:lnTo>
                    <a:cubicBezTo>
                      <a:pt x="104540" y="128"/>
                      <a:pt x="-5706" y="-10463"/>
                      <a:pt x="232" y="160764"/>
                    </a:cubicBezTo>
                  </a:path>
                </a:pathLst>
              </a:custGeom>
              <a:noFill/>
              <a:ln w="9525" cap="rnd">
                <a:solidFill>
                  <a:srgbClr val="E52A29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 sz="1050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72" name="Forme libre : forme 117">
                <a:extLst>
                  <a:ext uri="{FF2B5EF4-FFF2-40B4-BE49-F238E27FC236}">
                    <a16:creationId xmlns:a16="http://schemas.microsoft.com/office/drawing/2014/main" id="{975E0251-E150-47E4-9B4C-B6A379AA99A3}"/>
                  </a:ext>
                </a:extLst>
              </p:cNvPr>
              <p:cNvSpPr/>
              <p:nvPr/>
            </p:nvSpPr>
            <p:spPr>
              <a:xfrm>
                <a:off x="5854429" y="857701"/>
                <a:ext cx="42204" cy="50068"/>
              </a:xfrm>
              <a:custGeom>
                <a:avLst/>
                <a:gdLst>
                  <a:gd name="connsiteX0" fmla="*/ 0 w 42204"/>
                  <a:gd name="connsiteY0" fmla="*/ 50068 h 50068"/>
                  <a:gd name="connsiteX1" fmla="*/ 19899 w 42204"/>
                  <a:gd name="connsiteY1" fmla="*/ 0 h 50068"/>
                  <a:gd name="connsiteX2" fmla="*/ 42205 w 42204"/>
                  <a:gd name="connsiteY2" fmla="*/ 38193 h 500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2204" h="50068">
                    <a:moveTo>
                      <a:pt x="0" y="50068"/>
                    </a:moveTo>
                    <a:lnTo>
                      <a:pt x="19899" y="0"/>
                    </a:lnTo>
                    <a:lnTo>
                      <a:pt x="42205" y="38193"/>
                    </a:lnTo>
                  </a:path>
                </a:pathLst>
              </a:custGeom>
              <a:noFill/>
              <a:ln w="9525" cap="rnd">
                <a:solidFill>
                  <a:srgbClr val="E52A29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 sz="1050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73" name="Forme libre : forme 118">
                <a:extLst>
                  <a:ext uri="{FF2B5EF4-FFF2-40B4-BE49-F238E27FC236}">
                    <a16:creationId xmlns:a16="http://schemas.microsoft.com/office/drawing/2014/main" id="{1797F19C-CE61-4B1F-A219-D6B837B46011}"/>
                  </a:ext>
                </a:extLst>
              </p:cNvPr>
              <p:cNvSpPr/>
              <p:nvPr/>
            </p:nvSpPr>
            <p:spPr>
              <a:xfrm>
                <a:off x="5857960" y="824964"/>
                <a:ext cx="32897" cy="32736"/>
              </a:xfrm>
              <a:custGeom>
                <a:avLst/>
                <a:gdLst>
                  <a:gd name="connsiteX0" fmla="*/ 16368 w 32897"/>
                  <a:gd name="connsiteY0" fmla="*/ 32737 h 32736"/>
                  <a:gd name="connsiteX1" fmla="*/ 0 w 32897"/>
                  <a:gd name="connsiteY1" fmla="*/ 0 h 32736"/>
                  <a:gd name="connsiteX2" fmla="*/ 32897 w 32897"/>
                  <a:gd name="connsiteY2" fmla="*/ 0 h 327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897" h="32736">
                    <a:moveTo>
                      <a:pt x="16368" y="32737"/>
                    </a:moveTo>
                    <a:lnTo>
                      <a:pt x="0" y="0"/>
                    </a:lnTo>
                    <a:lnTo>
                      <a:pt x="32897" y="0"/>
                    </a:lnTo>
                    <a:close/>
                  </a:path>
                </a:pathLst>
              </a:custGeom>
              <a:noFill/>
              <a:ln w="9525" cap="rnd">
                <a:solidFill>
                  <a:srgbClr val="E52A29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 sz="1050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74" name="Forme libre : forme 119">
                <a:extLst>
                  <a:ext uri="{FF2B5EF4-FFF2-40B4-BE49-F238E27FC236}">
                    <a16:creationId xmlns:a16="http://schemas.microsoft.com/office/drawing/2014/main" id="{F839E991-A05D-4362-BE98-043A7ED399B6}"/>
                  </a:ext>
                </a:extLst>
              </p:cNvPr>
              <p:cNvSpPr/>
              <p:nvPr/>
            </p:nvSpPr>
            <p:spPr>
              <a:xfrm>
                <a:off x="5831000" y="788696"/>
                <a:ext cx="16047" cy="29848"/>
              </a:xfrm>
              <a:custGeom>
                <a:avLst/>
                <a:gdLst>
                  <a:gd name="connsiteX0" fmla="*/ 0 w 16047"/>
                  <a:gd name="connsiteY0" fmla="*/ 29848 h 29848"/>
                  <a:gd name="connsiteX1" fmla="*/ 0 w 16047"/>
                  <a:gd name="connsiteY1" fmla="*/ 0 h 29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6047" h="29848">
                    <a:moveTo>
                      <a:pt x="0" y="29848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E52A29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 sz="1050">
                  <a:solidFill>
                    <a:prstClr val="black"/>
                  </a:solidFill>
                  <a:latin typeface="Arial"/>
                </a:endParaRPr>
              </a:p>
            </p:txBody>
          </p:sp>
        </p:grpSp>
        <p:sp>
          <p:nvSpPr>
            <p:cNvPr id="57" name="Forme libre : forme 120">
              <a:extLst>
                <a:ext uri="{FF2B5EF4-FFF2-40B4-BE49-F238E27FC236}">
                  <a16:creationId xmlns:a16="http://schemas.microsoft.com/office/drawing/2014/main" id="{C5024AB8-1E31-425A-9363-420AFB0291AD}"/>
                </a:ext>
              </a:extLst>
            </p:cNvPr>
            <p:cNvSpPr/>
            <p:nvPr/>
          </p:nvSpPr>
          <p:spPr>
            <a:xfrm>
              <a:off x="5922564" y="819580"/>
              <a:ext cx="104226" cy="161499"/>
            </a:xfrm>
            <a:custGeom>
              <a:avLst/>
              <a:gdLst>
                <a:gd name="connsiteX0" fmla="*/ 0 w 104540"/>
                <a:gd name="connsiteY0" fmla="*/ 128 h 160763"/>
                <a:gd name="connsiteX1" fmla="*/ 104309 w 104540"/>
                <a:gd name="connsiteY1" fmla="*/ 160764 h 160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4540" h="160763">
                  <a:moveTo>
                    <a:pt x="0" y="128"/>
                  </a:moveTo>
                  <a:cubicBezTo>
                    <a:pt x="0" y="128"/>
                    <a:pt x="110246" y="-10463"/>
                    <a:pt x="104309" y="160764"/>
                  </a:cubicBezTo>
                </a:path>
              </a:pathLst>
            </a:custGeom>
            <a:noFill/>
            <a:ln w="9525" cap="rnd">
              <a:solidFill>
                <a:srgbClr val="E52A29"/>
              </a:solidFill>
              <a:prstDash val="solid"/>
              <a:round/>
            </a:ln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05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58" name="Forme libre : forme 121">
              <a:extLst>
                <a:ext uri="{FF2B5EF4-FFF2-40B4-BE49-F238E27FC236}">
                  <a16:creationId xmlns:a16="http://schemas.microsoft.com/office/drawing/2014/main" id="{8EE3AB6E-B7E4-49EC-8CC0-30F93352CE78}"/>
                </a:ext>
              </a:extLst>
            </p:cNvPr>
            <p:cNvSpPr/>
            <p:nvPr/>
          </p:nvSpPr>
          <p:spPr>
            <a:xfrm>
              <a:off x="5817179" y="309722"/>
              <a:ext cx="121597" cy="114785"/>
            </a:xfrm>
            <a:custGeom>
              <a:avLst/>
              <a:gdLst>
                <a:gd name="connsiteX0" fmla="*/ 60660 w 121479"/>
                <a:gd name="connsiteY0" fmla="*/ 0 h 115381"/>
                <a:gd name="connsiteX1" fmla="*/ 78312 w 121479"/>
                <a:gd name="connsiteY1" fmla="*/ 39477 h 115381"/>
                <a:gd name="connsiteX2" fmla="*/ 121480 w 121479"/>
                <a:gd name="connsiteY2" fmla="*/ 44131 h 115381"/>
                <a:gd name="connsiteX3" fmla="*/ 89224 w 121479"/>
                <a:gd name="connsiteY3" fmla="*/ 73016 h 115381"/>
                <a:gd name="connsiteX4" fmla="*/ 98211 w 121479"/>
                <a:gd name="connsiteY4" fmla="*/ 115382 h 115381"/>
                <a:gd name="connsiteX5" fmla="*/ 60660 w 121479"/>
                <a:gd name="connsiteY5" fmla="*/ 93878 h 115381"/>
                <a:gd name="connsiteX6" fmla="*/ 23269 w 121479"/>
                <a:gd name="connsiteY6" fmla="*/ 115382 h 115381"/>
                <a:gd name="connsiteX7" fmla="*/ 32095 w 121479"/>
                <a:gd name="connsiteY7" fmla="*/ 73016 h 115381"/>
                <a:gd name="connsiteX8" fmla="*/ 0 w 121479"/>
                <a:gd name="connsiteY8" fmla="*/ 44131 h 115381"/>
                <a:gd name="connsiteX9" fmla="*/ 43168 w 121479"/>
                <a:gd name="connsiteY9" fmla="*/ 39477 h 115381"/>
                <a:gd name="connsiteX10" fmla="*/ 50550 w 121479"/>
                <a:gd name="connsiteY10" fmla="*/ 22627 h 115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1479" h="115381">
                  <a:moveTo>
                    <a:pt x="60660" y="0"/>
                  </a:moveTo>
                  <a:lnTo>
                    <a:pt x="78312" y="39477"/>
                  </a:lnTo>
                  <a:lnTo>
                    <a:pt x="121480" y="44131"/>
                  </a:lnTo>
                  <a:lnTo>
                    <a:pt x="89224" y="73016"/>
                  </a:lnTo>
                  <a:lnTo>
                    <a:pt x="98211" y="115382"/>
                  </a:lnTo>
                  <a:lnTo>
                    <a:pt x="60660" y="93878"/>
                  </a:lnTo>
                  <a:lnTo>
                    <a:pt x="23269" y="115382"/>
                  </a:lnTo>
                  <a:lnTo>
                    <a:pt x="32095" y="73016"/>
                  </a:lnTo>
                  <a:lnTo>
                    <a:pt x="0" y="44131"/>
                  </a:lnTo>
                  <a:lnTo>
                    <a:pt x="43168" y="39477"/>
                  </a:lnTo>
                  <a:lnTo>
                    <a:pt x="50550" y="22627"/>
                  </a:lnTo>
                  <a:close/>
                </a:path>
              </a:pathLst>
            </a:custGeom>
            <a:noFill/>
            <a:ln w="9525" cap="rnd">
              <a:solidFill>
                <a:srgbClr val="E52A29"/>
              </a:solidFill>
              <a:prstDash val="solid"/>
              <a:round/>
            </a:ln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05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59" name="Forme libre : forme 122">
              <a:extLst>
                <a:ext uri="{FF2B5EF4-FFF2-40B4-BE49-F238E27FC236}">
                  <a16:creationId xmlns:a16="http://schemas.microsoft.com/office/drawing/2014/main" id="{6878DB03-A1F9-422C-985C-8961DAE10C72}"/>
                </a:ext>
              </a:extLst>
            </p:cNvPr>
            <p:cNvSpPr/>
            <p:nvPr/>
          </p:nvSpPr>
          <p:spPr>
            <a:xfrm>
              <a:off x="6095115" y="421837"/>
              <a:ext cx="121597" cy="116119"/>
            </a:xfrm>
            <a:custGeom>
              <a:avLst/>
              <a:gdLst>
                <a:gd name="connsiteX0" fmla="*/ 60660 w 121479"/>
                <a:gd name="connsiteY0" fmla="*/ 0 h 115381"/>
                <a:gd name="connsiteX1" fmla="*/ 78312 w 121479"/>
                <a:gd name="connsiteY1" fmla="*/ 39637 h 115381"/>
                <a:gd name="connsiteX2" fmla="*/ 121480 w 121479"/>
                <a:gd name="connsiteY2" fmla="*/ 44131 h 115381"/>
                <a:gd name="connsiteX3" fmla="*/ 89224 w 121479"/>
                <a:gd name="connsiteY3" fmla="*/ 73177 h 115381"/>
                <a:gd name="connsiteX4" fmla="*/ 98211 w 121479"/>
                <a:gd name="connsiteY4" fmla="*/ 115382 h 115381"/>
                <a:gd name="connsiteX5" fmla="*/ 60660 w 121479"/>
                <a:gd name="connsiteY5" fmla="*/ 93878 h 115381"/>
                <a:gd name="connsiteX6" fmla="*/ 23269 w 121479"/>
                <a:gd name="connsiteY6" fmla="*/ 115382 h 115381"/>
                <a:gd name="connsiteX7" fmla="*/ 32256 w 121479"/>
                <a:gd name="connsiteY7" fmla="*/ 73177 h 115381"/>
                <a:gd name="connsiteX8" fmla="*/ 0 w 121479"/>
                <a:gd name="connsiteY8" fmla="*/ 44131 h 115381"/>
                <a:gd name="connsiteX9" fmla="*/ 43168 w 121479"/>
                <a:gd name="connsiteY9" fmla="*/ 39637 h 115381"/>
                <a:gd name="connsiteX10" fmla="*/ 50550 w 121479"/>
                <a:gd name="connsiteY10" fmla="*/ 22627 h 115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1479" h="115381">
                  <a:moveTo>
                    <a:pt x="60660" y="0"/>
                  </a:moveTo>
                  <a:lnTo>
                    <a:pt x="78312" y="39637"/>
                  </a:lnTo>
                  <a:lnTo>
                    <a:pt x="121480" y="44131"/>
                  </a:lnTo>
                  <a:lnTo>
                    <a:pt x="89224" y="73177"/>
                  </a:lnTo>
                  <a:lnTo>
                    <a:pt x="98211" y="115382"/>
                  </a:lnTo>
                  <a:lnTo>
                    <a:pt x="60660" y="93878"/>
                  </a:lnTo>
                  <a:lnTo>
                    <a:pt x="23269" y="115382"/>
                  </a:lnTo>
                  <a:lnTo>
                    <a:pt x="32256" y="73177"/>
                  </a:lnTo>
                  <a:lnTo>
                    <a:pt x="0" y="44131"/>
                  </a:lnTo>
                  <a:lnTo>
                    <a:pt x="43168" y="39637"/>
                  </a:lnTo>
                  <a:lnTo>
                    <a:pt x="50550" y="22627"/>
                  </a:lnTo>
                  <a:close/>
                </a:path>
              </a:pathLst>
            </a:custGeom>
            <a:noFill/>
            <a:ln w="9525" cap="rnd">
              <a:solidFill>
                <a:srgbClr val="E52A29"/>
              </a:solidFill>
              <a:prstDash val="solid"/>
              <a:round/>
            </a:ln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05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60" name="Forme libre : forme 123">
              <a:extLst>
                <a:ext uri="{FF2B5EF4-FFF2-40B4-BE49-F238E27FC236}">
                  <a16:creationId xmlns:a16="http://schemas.microsoft.com/office/drawing/2014/main" id="{6D5ABE4B-CCA0-491A-B043-4159D5F1F248}"/>
                </a:ext>
              </a:extLst>
            </p:cNvPr>
            <p:cNvSpPr/>
            <p:nvPr/>
          </p:nvSpPr>
          <p:spPr>
            <a:xfrm>
              <a:off x="5549666" y="421837"/>
              <a:ext cx="121597" cy="116119"/>
            </a:xfrm>
            <a:custGeom>
              <a:avLst/>
              <a:gdLst>
                <a:gd name="connsiteX0" fmla="*/ 60660 w 121319"/>
                <a:gd name="connsiteY0" fmla="*/ 0 h 115381"/>
                <a:gd name="connsiteX1" fmla="*/ 78312 w 121319"/>
                <a:gd name="connsiteY1" fmla="*/ 39637 h 115381"/>
                <a:gd name="connsiteX2" fmla="*/ 121319 w 121319"/>
                <a:gd name="connsiteY2" fmla="*/ 44131 h 115381"/>
                <a:gd name="connsiteX3" fmla="*/ 89224 w 121319"/>
                <a:gd name="connsiteY3" fmla="*/ 73177 h 115381"/>
                <a:gd name="connsiteX4" fmla="*/ 98211 w 121319"/>
                <a:gd name="connsiteY4" fmla="*/ 115382 h 115381"/>
                <a:gd name="connsiteX5" fmla="*/ 60660 w 121319"/>
                <a:gd name="connsiteY5" fmla="*/ 93878 h 115381"/>
                <a:gd name="connsiteX6" fmla="*/ 23108 w 121319"/>
                <a:gd name="connsiteY6" fmla="*/ 115382 h 115381"/>
                <a:gd name="connsiteX7" fmla="*/ 32095 w 121319"/>
                <a:gd name="connsiteY7" fmla="*/ 73177 h 115381"/>
                <a:gd name="connsiteX8" fmla="*/ 0 w 121319"/>
                <a:gd name="connsiteY8" fmla="*/ 44131 h 115381"/>
                <a:gd name="connsiteX9" fmla="*/ 43007 w 121319"/>
                <a:gd name="connsiteY9" fmla="*/ 39637 h 115381"/>
                <a:gd name="connsiteX10" fmla="*/ 50550 w 121319"/>
                <a:gd name="connsiteY10" fmla="*/ 22627 h 115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1319" h="115381">
                  <a:moveTo>
                    <a:pt x="60660" y="0"/>
                  </a:moveTo>
                  <a:lnTo>
                    <a:pt x="78312" y="39637"/>
                  </a:lnTo>
                  <a:lnTo>
                    <a:pt x="121319" y="44131"/>
                  </a:lnTo>
                  <a:lnTo>
                    <a:pt x="89224" y="73177"/>
                  </a:lnTo>
                  <a:lnTo>
                    <a:pt x="98211" y="115382"/>
                  </a:lnTo>
                  <a:lnTo>
                    <a:pt x="60660" y="93878"/>
                  </a:lnTo>
                  <a:lnTo>
                    <a:pt x="23108" y="115382"/>
                  </a:lnTo>
                  <a:lnTo>
                    <a:pt x="32095" y="73177"/>
                  </a:lnTo>
                  <a:lnTo>
                    <a:pt x="0" y="44131"/>
                  </a:lnTo>
                  <a:lnTo>
                    <a:pt x="43007" y="39637"/>
                  </a:lnTo>
                  <a:lnTo>
                    <a:pt x="50550" y="22627"/>
                  </a:lnTo>
                  <a:close/>
                </a:path>
              </a:pathLst>
            </a:custGeom>
            <a:noFill/>
            <a:ln w="9525" cap="rnd">
              <a:solidFill>
                <a:srgbClr val="E52A29"/>
              </a:solidFill>
              <a:prstDash val="solid"/>
              <a:round/>
            </a:ln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05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61" name="Forme libre : forme 124">
              <a:extLst>
                <a:ext uri="{FF2B5EF4-FFF2-40B4-BE49-F238E27FC236}">
                  <a16:creationId xmlns:a16="http://schemas.microsoft.com/office/drawing/2014/main" id="{FC56FEFA-E5EF-4C96-9AC1-D102631A34A8}"/>
                </a:ext>
              </a:extLst>
            </p:cNvPr>
            <p:cNvSpPr/>
            <p:nvPr/>
          </p:nvSpPr>
          <p:spPr>
            <a:xfrm>
              <a:off x="5878557" y="441857"/>
              <a:ext cx="16213" cy="64066"/>
            </a:xfrm>
            <a:custGeom>
              <a:avLst/>
              <a:gdLst>
                <a:gd name="connsiteX0" fmla="*/ 0 w 16047"/>
                <a:gd name="connsiteY0" fmla="*/ 0 h 64350"/>
                <a:gd name="connsiteX1" fmla="*/ 0 w 16047"/>
                <a:gd name="connsiteY1" fmla="*/ 64351 h 6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047" h="64350">
                  <a:moveTo>
                    <a:pt x="0" y="0"/>
                  </a:moveTo>
                  <a:lnTo>
                    <a:pt x="0" y="64351"/>
                  </a:lnTo>
                </a:path>
              </a:pathLst>
            </a:custGeom>
            <a:ln w="9525" cap="rnd">
              <a:solidFill>
                <a:srgbClr val="E52A29"/>
              </a:solidFill>
              <a:prstDash val="solid"/>
              <a:round/>
            </a:ln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05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62" name="Forme libre : forme 125">
              <a:extLst>
                <a:ext uri="{FF2B5EF4-FFF2-40B4-BE49-F238E27FC236}">
                  <a16:creationId xmlns:a16="http://schemas.microsoft.com/office/drawing/2014/main" id="{BD262116-E77D-49A4-BD94-6D408B574967}"/>
                </a:ext>
              </a:extLst>
            </p:cNvPr>
            <p:cNvSpPr/>
            <p:nvPr/>
          </p:nvSpPr>
          <p:spPr>
            <a:xfrm>
              <a:off x="5681686" y="528614"/>
              <a:ext cx="46323" cy="45380"/>
            </a:xfrm>
            <a:custGeom>
              <a:avLst/>
              <a:gdLst>
                <a:gd name="connsiteX0" fmla="*/ 0 w 45574"/>
                <a:gd name="connsiteY0" fmla="*/ 0 h 45414"/>
                <a:gd name="connsiteX1" fmla="*/ 45575 w 45574"/>
                <a:gd name="connsiteY1" fmla="*/ 45414 h 45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5574" h="45414">
                  <a:moveTo>
                    <a:pt x="0" y="0"/>
                  </a:moveTo>
                  <a:lnTo>
                    <a:pt x="45575" y="45414"/>
                  </a:lnTo>
                </a:path>
              </a:pathLst>
            </a:custGeom>
            <a:ln w="9525" cap="rnd">
              <a:solidFill>
                <a:srgbClr val="E52A29"/>
              </a:solidFill>
              <a:prstDash val="solid"/>
              <a:round/>
            </a:ln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05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63" name="Forme libre : forme 126">
              <a:extLst>
                <a:ext uri="{FF2B5EF4-FFF2-40B4-BE49-F238E27FC236}">
                  <a16:creationId xmlns:a16="http://schemas.microsoft.com/office/drawing/2014/main" id="{8EE031C5-21BE-4544-9EC0-23EE05484734}"/>
                </a:ext>
              </a:extLst>
            </p:cNvPr>
            <p:cNvSpPr/>
            <p:nvPr/>
          </p:nvSpPr>
          <p:spPr>
            <a:xfrm>
              <a:off x="5817179" y="309722"/>
              <a:ext cx="121597" cy="114785"/>
            </a:xfrm>
            <a:custGeom>
              <a:avLst/>
              <a:gdLst>
                <a:gd name="connsiteX0" fmla="*/ 60660 w 121479"/>
                <a:gd name="connsiteY0" fmla="*/ 0 h 115381"/>
                <a:gd name="connsiteX1" fmla="*/ 78312 w 121479"/>
                <a:gd name="connsiteY1" fmla="*/ 39477 h 115381"/>
                <a:gd name="connsiteX2" fmla="*/ 121480 w 121479"/>
                <a:gd name="connsiteY2" fmla="*/ 44131 h 115381"/>
                <a:gd name="connsiteX3" fmla="*/ 89224 w 121479"/>
                <a:gd name="connsiteY3" fmla="*/ 73016 h 115381"/>
                <a:gd name="connsiteX4" fmla="*/ 98211 w 121479"/>
                <a:gd name="connsiteY4" fmla="*/ 115382 h 115381"/>
                <a:gd name="connsiteX5" fmla="*/ 60660 w 121479"/>
                <a:gd name="connsiteY5" fmla="*/ 93878 h 115381"/>
                <a:gd name="connsiteX6" fmla="*/ 23269 w 121479"/>
                <a:gd name="connsiteY6" fmla="*/ 115382 h 115381"/>
                <a:gd name="connsiteX7" fmla="*/ 32095 w 121479"/>
                <a:gd name="connsiteY7" fmla="*/ 73016 h 115381"/>
                <a:gd name="connsiteX8" fmla="*/ 0 w 121479"/>
                <a:gd name="connsiteY8" fmla="*/ 44131 h 115381"/>
                <a:gd name="connsiteX9" fmla="*/ 43168 w 121479"/>
                <a:gd name="connsiteY9" fmla="*/ 39477 h 115381"/>
                <a:gd name="connsiteX10" fmla="*/ 50550 w 121479"/>
                <a:gd name="connsiteY10" fmla="*/ 22627 h 115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1479" h="115381">
                  <a:moveTo>
                    <a:pt x="60660" y="0"/>
                  </a:moveTo>
                  <a:lnTo>
                    <a:pt x="78312" y="39477"/>
                  </a:lnTo>
                  <a:lnTo>
                    <a:pt x="121480" y="44131"/>
                  </a:lnTo>
                  <a:lnTo>
                    <a:pt x="89224" y="73016"/>
                  </a:lnTo>
                  <a:lnTo>
                    <a:pt x="98211" y="115382"/>
                  </a:lnTo>
                  <a:lnTo>
                    <a:pt x="60660" y="93878"/>
                  </a:lnTo>
                  <a:lnTo>
                    <a:pt x="23269" y="115382"/>
                  </a:lnTo>
                  <a:lnTo>
                    <a:pt x="32095" y="73016"/>
                  </a:lnTo>
                  <a:lnTo>
                    <a:pt x="0" y="44131"/>
                  </a:lnTo>
                  <a:lnTo>
                    <a:pt x="43168" y="39477"/>
                  </a:lnTo>
                  <a:lnTo>
                    <a:pt x="50550" y="22627"/>
                  </a:lnTo>
                  <a:close/>
                </a:path>
              </a:pathLst>
            </a:custGeom>
            <a:noFill/>
            <a:ln w="9525" cap="rnd">
              <a:solidFill>
                <a:srgbClr val="E52A29"/>
              </a:solidFill>
              <a:prstDash val="solid"/>
              <a:round/>
            </a:ln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05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64" name="Forme libre : forme 127">
              <a:extLst>
                <a:ext uri="{FF2B5EF4-FFF2-40B4-BE49-F238E27FC236}">
                  <a16:creationId xmlns:a16="http://schemas.microsoft.com/office/drawing/2014/main" id="{DEA3F664-6577-4558-AD36-D3E58A4B92FF}"/>
                </a:ext>
              </a:extLst>
            </p:cNvPr>
            <p:cNvSpPr/>
            <p:nvPr/>
          </p:nvSpPr>
          <p:spPr>
            <a:xfrm>
              <a:off x="5878557" y="441857"/>
              <a:ext cx="16213" cy="64066"/>
            </a:xfrm>
            <a:custGeom>
              <a:avLst/>
              <a:gdLst>
                <a:gd name="connsiteX0" fmla="*/ 0 w 16047"/>
                <a:gd name="connsiteY0" fmla="*/ 0 h 64350"/>
                <a:gd name="connsiteX1" fmla="*/ 0 w 16047"/>
                <a:gd name="connsiteY1" fmla="*/ 64351 h 6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047" h="64350">
                  <a:moveTo>
                    <a:pt x="0" y="0"/>
                  </a:moveTo>
                  <a:lnTo>
                    <a:pt x="0" y="64351"/>
                  </a:lnTo>
                </a:path>
              </a:pathLst>
            </a:custGeom>
            <a:ln w="9525" cap="rnd">
              <a:solidFill>
                <a:srgbClr val="E52A29"/>
              </a:solidFill>
              <a:prstDash val="solid"/>
              <a:round/>
            </a:ln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05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65" name="Forme libre : forme 128">
              <a:extLst>
                <a:ext uri="{FF2B5EF4-FFF2-40B4-BE49-F238E27FC236}">
                  <a16:creationId xmlns:a16="http://schemas.microsoft.com/office/drawing/2014/main" id="{598A531E-9FDC-4B17-834C-F7F0E4EF5681}"/>
                </a:ext>
              </a:extLst>
            </p:cNvPr>
            <p:cNvSpPr/>
            <p:nvPr/>
          </p:nvSpPr>
          <p:spPr>
            <a:xfrm>
              <a:off x="6032580" y="519270"/>
              <a:ext cx="45165" cy="46715"/>
            </a:xfrm>
            <a:custGeom>
              <a:avLst/>
              <a:gdLst>
                <a:gd name="connsiteX0" fmla="*/ 45575 w 45574"/>
                <a:gd name="connsiteY0" fmla="*/ 0 h 45574"/>
                <a:gd name="connsiteX1" fmla="*/ 0 w 45574"/>
                <a:gd name="connsiteY1" fmla="*/ 45575 h 45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5574" h="45574">
                  <a:moveTo>
                    <a:pt x="45575" y="0"/>
                  </a:moveTo>
                  <a:lnTo>
                    <a:pt x="0" y="45575"/>
                  </a:lnTo>
                </a:path>
              </a:pathLst>
            </a:custGeom>
            <a:ln w="9525" cap="rnd">
              <a:solidFill>
                <a:srgbClr val="E52A29"/>
              </a:solidFill>
              <a:prstDash val="solid"/>
              <a:round/>
            </a:ln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050">
                <a:solidFill>
                  <a:prstClr val="black"/>
                </a:solidFill>
                <a:latin typeface="Arial"/>
              </a:endParaRPr>
            </a:p>
          </p:txBody>
        </p:sp>
      </p:grpSp>
      <p:pic>
        <p:nvPicPr>
          <p:cNvPr id="43043" name="Image 1">
            <a:extLst>
              <a:ext uri="{FF2B5EF4-FFF2-40B4-BE49-F238E27FC236}">
                <a16:creationId xmlns:a16="http://schemas.microsoft.com/office/drawing/2014/main" id="{85219213-49BD-410E-802F-D895B61619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6" t="17838" r="68434" b="3719"/>
          <a:stretch>
            <a:fillRect/>
          </a:stretch>
        </p:blipFill>
        <p:spPr bwMode="auto">
          <a:xfrm>
            <a:off x="2277478" y="3429000"/>
            <a:ext cx="230188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44" name="Image 9">
            <a:extLst>
              <a:ext uri="{FF2B5EF4-FFF2-40B4-BE49-F238E27FC236}">
                <a16:creationId xmlns:a16="http://schemas.microsoft.com/office/drawing/2014/main" id="{C3E3F7E7-DBFE-42EA-84C6-727713FAE2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743781">
            <a:off x="63500" y="4265613"/>
            <a:ext cx="1092200" cy="70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4" name="Groupe 53">
            <a:extLst>
              <a:ext uri="{FF2B5EF4-FFF2-40B4-BE49-F238E27FC236}">
                <a16:creationId xmlns:a16="http://schemas.microsoft.com/office/drawing/2014/main" id="{B60760F7-7AE0-492A-9F53-F42409E12F8A}"/>
              </a:ext>
            </a:extLst>
          </p:cNvPr>
          <p:cNvGrpSpPr/>
          <p:nvPr/>
        </p:nvGrpSpPr>
        <p:grpSpPr>
          <a:xfrm>
            <a:off x="1331912" y="1246188"/>
            <a:ext cx="8211035" cy="871972"/>
            <a:chOff x="1191226" y="1486528"/>
            <a:chExt cx="8211035" cy="871972"/>
          </a:xfrm>
          <a:solidFill>
            <a:srgbClr val="71BF44"/>
          </a:solidFill>
        </p:grpSpPr>
        <p:grpSp>
          <p:nvGrpSpPr>
            <p:cNvPr id="81" name="Groupe 14">
              <a:extLst>
                <a:ext uri="{FF2B5EF4-FFF2-40B4-BE49-F238E27FC236}">
                  <a16:creationId xmlns:a16="http://schemas.microsoft.com/office/drawing/2014/main" id="{6359C536-2AEF-45EE-B3BB-EC6DF28236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91226" y="1486528"/>
              <a:ext cx="3446462" cy="871972"/>
              <a:chOff x="4802041" y="1571343"/>
              <a:chExt cx="2380893" cy="991061"/>
            </a:xfrm>
            <a:grpFill/>
          </p:grpSpPr>
          <p:sp>
            <p:nvSpPr>
              <p:cNvPr id="86" name="Rectangle 85" title="Arrière-plan d’icône">
                <a:extLst>
                  <a:ext uri="{FF2B5EF4-FFF2-40B4-BE49-F238E27FC236}">
                    <a16:creationId xmlns:a16="http://schemas.microsoft.com/office/drawing/2014/main" id="{F7F062AB-A7B6-4CD4-9491-7B54A64B2814}"/>
                  </a:ext>
                </a:extLst>
              </p:cNvPr>
              <p:cNvSpPr/>
              <p:nvPr/>
            </p:nvSpPr>
            <p:spPr>
              <a:xfrm>
                <a:off x="4802041" y="1571343"/>
                <a:ext cx="2380893" cy="991061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87" name="Espace réservé du contenu 13">
                <a:extLst>
                  <a:ext uri="{FF2B5EF4-FFF2-40B4-BE49-F238E27FC236}">
                    <a16:creationId xmlns:a16="http://schemas.microsoft.com/office/drawing/2014/main" id="{FF10DC63-527A-4597-90E4-26B9F481D817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5870756" y="1971830"/>
                <a:ext cx="1257159" cy="296378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>
                <a:lvl1pPr>
                  <a:spcAft>
                    <a:spcPts val="300"/>
                  </a:spcAft>
                  <a:defRPr sz="2200" b="1">
                    <a:solidFill>
                      <a:srgbClr val="7F7F7F"/>
                    </a:solidFill>
                    <a:latin typeface="Arial Narrow" panose="020B0606020202030204" pitchFamily="34" charset="0"/>
                  </a:defRPr>
                </a:lvl1pPr>
                <a:lvl2pPr marL="542925" indent="-276225">
                  <a:defRPr b="1">
                    <a:solidFill>
                      <a:srgbClr val="7F7F7F"/>
                    </a:solidFill>
                    <a:latin typeface="Arial Narrow" panose="020B0606020202030204" pitchFamily="34" charset="0"/>
                  </a:defRPr>
                </a:lvl2pPr>
                <a:lvl3pPr marL="809625" indent="-266700">
                  <a:buClr>
                    <a:schemeClr val="accent1"/>
                  </a:buClr>
                  <a:defRPr sz="1600">
                    <a:solidFill>
                      <a:srgbClr val="7F7F7F"/>
                    </a:solidFill>
                    <a:latin typeface="Arial Narrow" panose="020B0606020202030204" pitchFamily="34" charset="0"/>
                  </a:defRPr>
                </a:lvl3pPr>
                <a:lvl4pPr marL="1076325" indent="-266700">
                  <a:lnSpc>
                    <a:spcPts val="1600"/>
                  </a:lnSpc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1343025" indent="-266700">
                  <a:spcBef>
                    <a:spcPts val="30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Britannic Bold" panose="020B0903060703020204" pitchFamily="34" charset="0"/>
                  <a:buChar char="&gt;"/>
                  <a:defRPr sz="1200" b="1">
                    <a:solidFill>
                      <a:schemeClr val="tx1"/>
                    </a:solidFill>
                    <a:latin typeface="Arial Narrow" panose="020B0606020202030204" pitchFamily="34" charset="0"/>
                    <a:cs typeface="Arial" panose="020B0604020202020204" pitchFamily="34" charset="0"/>
                  </a:defRPr>
                </a:lvl5pPr>
                <a:lvl6pPr marL="1800225" indent="-266700" eaLnBrk="0" fontAlgn="base" hangingPunct="0">
                  <a:spcBef>
                    <a:spcPts val="30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Britannic Bold" panose="020B0903060703020204" pitchFamily="34" charset="0"/>
                  <a:buChar char="&gt;"/>
                  <a:defRPr sz="1200" b="1">
                    <a:solidFill>
                      <a:schemeClr val="tx1"/>
                    </a:solidFill>
                    <a:latin typeface="Arial Narrow" panose="020B0606020202030204" pitchFamily="34" charset="0"/>
                    <a:cs typeface="Arial" panose="020B0604020202020204" pitchFamily="34" charset="0"/>
                  </a:defRPr>
                </a:lvl6pPr>
                <a:lvl7pPr marL="2257425" indent="-266700" eaLnBrk="0" fontAlgn="base" hangingPunct="0">
                  <a:spcBef>
                    <a:spcPts val="30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Britannic Bold" panose="020B0903060703020204" pitchFamily="34" charset="0"/>
                  <a:buChar char="&gt;"/>
                  <a:defRPr sz="1200" b="1">
                    <a:solidFill>
                      <a:schemeClr val="tx1"/>
                    </a:solidFill>
                    <a:latin typeface="Arial Narrow" panose="020B0606020202030204" pitchFamily="34" charset="0"/>
                    <a:cs typeface="Arial" panose="020B0604020202020204" pitchFamily="34" charset="0"/>
                  </a:defRPr>
                </a:lvl7pPr>
                <a:lvl8pPr marL="2714625" indent="-266700" eaLnBrk="0" fontAlgn="base" hangingPunct="0">
                  <a:spcBef>
                    <a:spcPts val="30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Britannic Bold" panose="020B0903060703020204" pitchFamily="34" charset="0"/>
                  <a:buChar char="&gt;"/>
                  <a:defRPr sz="1200" b="1">
                    <a:solidFill>
                      <a:schemeClr val="tx1"/>
                    </a:solidFill>
                    <a:latin typeface="Arial Narrow" panose="020B0606020202030204" pitchFamily="34" charset="0"/>
                    <a:cs typeface="Arial" panose="020B0604020202020204" pitchFamily="34" charset="0"/>
                  </a:defRPr>
                </a:lvl8pPr>
                <a:lvl9pPr marL="3171825" indent="-266700" eaLnBrk="0" fontAlgn="base" hangingPunct="0">
                  <a:spcBef>
                    <a:spcPts val="30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Britannic Bold" panose="020B0903060703020204" pitchFamily="34" charset="0"/>
                  <a:buChar char="&gt;"/>
                  <a:defRPr sz="1200" b="1">
                    <a:solidFill>
                      <a:schemeClr val="tx1"/>
                    </a:solidFill>
                    <a:latin typeface="Arial Narrow" panose="020B0606020202030204" pitchFamily="34" charset="0"/>
                    <a:cs typeface="Arial" panose="020B0604020202020204" pitchFamily="34" charset="0"/>
                  </a:defRPr>
                </a:lvl9pPr>
              </a:lstStyle>
              <a:p>
                <a:pPr algn="r" eaLnBrk="1" fontAlgn="auto" hangingPunct="1">
                  <a:spcBef>
                    <a:spcPts val="1000"/>
                  </a:spcBef>
                  <a:spcAft>
                    <a:spcPts val="500"/>
                  </a:spcAft>
                  <a:buClr>
                    <a:schemeClr val="accent1"/>
                  </a:buClr>
                  <a:defRPr/>
                </a:pPr>
                <a:r>
                  <a:rPr lang="fr-FR" altLang="fr-FR" sz="2400" b="0" dirty="0">
                    <a:solidFill>
                      <a:schemeClr val="bg1"/>
                    </a:solidFill>
                    <a:latin typeface="+mn-lt"/>
                  </a:rPr>
                  <a:t>OUTILS</a:t>
                </a:r>
              </a:p>
            </p:txBody>
          </p:sp>
        </p:grpSp>
        <p:grpSp>
          <p:nvGrpSpPr>
            <p:cNvPr id="82" name="Groupe 18">
              <a:extLst>
                <a:ext uri="{FF2B5EF4-FFF2-40B4-BE49-F238E27FC236}">
                  <a16:creationId xmlns:a16="http://schemas.microsoft.com/office/drawing/2014/main" id="{5DF23149-7CE8-44DA-BE1B-7F2EBCB7D8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19136" y="1486529"/>
              <a:ext cx="4683125" cy="871066"/>
              <a:chOff x="7222936" y="1576838"/>
              <a:chExt cx="2380893" cy="990030"/>
            </a:xfrm>
            <a:grpFill/>
          </p:grpSpPr>
          <p:sp>
            <p:nvSpPr>
              <p:cNvPr id="84" name="Rectangle 83" title="Arrière-plan d’icône">
                <a:extLst>
                  <a:ext uri="{FF2B5EF4-FFF2-40B4-BE49-F238E27FC236}">
                    <a16:creationId xmlns:a16="http://schemas.microsoft.com/office/drawing/2014/main" id="{7B6F8C05-1E6E-40E5-BF07-312C2EAFD06A}"/>
                  </a:ext>
                </a:extLst>
              </p:cNvPr>
              <p:cNvSpPr/>
              <p:nvPr/>
            </p:nvSpPr>
            <p:spPr>
              <a:xfrm>
                <a:off x="7222936" y="1576838"/>
                <a:ext cx="2380893" cy="990030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85" name="Espace réservé du contenu 13">
                <a:extLst>
                  <a:ext uri="{FF2B5EF4-FFF2-40B4-BE49-F238E27FC236}">
                    <a16:creationId xmlns:a16="http://schemas.microsoft.com/office/drawing/2014/main" id="{4926C099-355D-46C4-A297-AF8C0823039E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015744" y="1973226"/>
                <a:ext cx="1540520" cy="296378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>
                <a:lvl1pPr>
                  <a:spcAft>
                    <a:spcPts val="300"/>
                  </a:spcAft>
                  <a:defRPr sz="2200" b="1">
                    <a:solidFill>
                      <a:srgbClr val="7F7F7F"/>
                    </a:solidFill>
                    <a:latin typeface="Arial Narrow" panose="020B0606020202030204" pitchFamily="34" charset="0"/>
                  </a:defRPr>
                </a:lvl1pPr>
                <a:lvl2pPr marL="542925" indent="-276225">
                  <a:defRPr b="1">
                    <a:solidFill>
                      <a:srgbClr val="7F7F7F"/>
                    </a:solidFill>
                    <a:latin typeface="Arial Narrow" panose="020B0606020202030204" pitchFamily="34" charset="0"/>
                  </a:defRPr>
                </a:lvl2pPr>
                <a:lvl3pPr marL="809625" indent="-266700">
                  <a:buClr>
                    <a:schemeClr val="accent1"/>
                  </a:buClr>
                  <a:defRPr sz="1600">
                    <a:solidFill>
                      <a:srgbClr val="7F7F7F"/>
                    </a:solidFill>
                    <a:latin typeface="Arial Narrow" panose="020B0606020202030204" pitchFamily="34" charset="0"/>
                  </a:defRPr>
                </a:lvl3pPr>
                <a:lvl4pPr marL="1076325" indent="-266700">
                  <a:lnSpc>
                    <a:spcPts val="1600"/>
                  </a:lnSpc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1343025" indent="-266700">
                  <a:spcBef>
                    <a:spcPts val="30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Britannic Bold" panose="020B0903060703020204" pitchFamily="34" charset="0"/>
                  <a:buChar char="&gt;"/>
                  <a:defRPr sz="1200" b="1">
                    <a:solidFill>
                      <a:schemeClr val="tx1"/>
                    </a:solidFill>
                    <a:latin typeface="Arial Narrow" panose="020B0606020202030204" pitchFamily="34" charset="0"/>
                    <a:cs typeface="Arial" panose="020B0604020202020204" pitchFamily="34" charset="0"/>
                  </a:defRPr>
                </a:lvl5pPr>
                <a:lvl6pPr marL="1800225" indent="-266700" eaLnBrk="0" fontAlgn="base" hangingPunct="0">
                  <a:spcBef>
                    <a:spcPts val="30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Britannic Bold" panose="020B0903060703020204" pitchFamily="34" charset="0"/>
                  <a:buChar char="&gt;"/>
                  <a:defRPr sz="1200" b="1">
                    <a:solidFill>
                      <a:schemeClr val="tx1"/>
                    </a:solidFill>
                    <a:latin typeface="Arial Narrow" panose="020B0606020202030204" pitchFamily="34" charset="0"/>
                    <a:cs typeface="Arial" panose="020B0604020202020204" pitchFamily="34" charset="0"/>
                  </a:defRPr>
                </a:lvl6pPr>
                <a:lvl7pPr marL="2257425" indent="-266700" eaLnBrk="0" fontAlgn="base" hangingPunct="0">
                  <a:spcBef>
                    <a:spcPts val="30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Britannic Bold" panose="020B0903060703020204" pitchFamily="34" charset="0"/>
                  <a:buChar char="&gt;"/>
                  <a:defRPr sz="1200" b="1">
                    <a:solidFill>
                      <a:schemeClr val="tx1"/>
                    </a:solidFill>
                    <a:latin typeface="Arial Narrow" panose="020B0606020202030204" pitchFamily="34" charset="0"/>
                    <a:cs typeface="Arial" panose="020B0604020202020204" pitchFamily="34" charset="0"/>
                  </a:defRPr>
                </a:lvl7pPr>
                <a:lvl8pPr marL="2714625" indent="-266700" eaLnBrk="0" fontAlgn="base" hangingPunct="0">
                  <a:spcBef>
                    <a:spcPts val="30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Britannic Bold" panose="020B0903060703020204" pitchFamily="34" charset="0"/>
                  <a:buChar char="&gt;"/>
                  <a:defRPr sz="1200" b="1">
                    <a:solidFill>
                      <a:schemeClr val="tx1"/>
                    </a:solidFill>
                    <a:latin typeface="Arial Narrow" panose="020B0606020202030204" pitchFamily="34" charset="0"/>
                    <a:cs typeface="Arial" panose="020B0604020202020204" pitchFamily="34" charset="0"/>
                  </a:defRPr>
                </a:lvl8pPr>
                <a:lvl9pPr marL="3171825" indent="-266700" eaLnBrk="0" fontAlgn="base" hangingPunct="0">
                  <a:spcBef>
                    <a:spcPts val="30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Britannic Bold" panose="020B0903060703020204" pitchFamily="34" charset="0"/>
                  <a:buChar char="&gt;"/>
                  <a:defRPr sz="1200" b="1">
                    <a:solidFill>
                      <a:schemeClr val="tx1"/>
                    </a:solidFill>
                    <a:latin typeface="Arial Narrow" panose="020B0606020202030204" pitchFamily="34" charset="0"/>
                    <a:cs typeface="Arial" panose="020B0604020202020204" pitchFamily="34" charset="0"/>
                  </a:defRPr>
                </a:lvl9pPr>
              </a:lstStyle>
              <a:p>
                <a:pPr algn="r" eaLnBrk="1" fontAlgn="auto" hangingPunct="1">
                  <a:spcBef>
                    <a:spcPts val="1000"/>
                  </a:spcBef>
                  <a:spcAft>
                    <a:spcPts val="500"/>
                  </a:spcAft>
                  <a:buClr>
                    <a:schemeClr val="accent1"/>
                  </a:buClr>
                  <a:defRPr/>
                </a:pPr>
                <a:r>
                  <a:rPr lang="fr-FR" altLang="fr-FR" sz="2400" b="0" dirty="0">
                    <a:solidFill>
                      <a:schemeClr val="bg1"/>
                    </a:solidFill>
                    <a:latin typeface="+mn-lt"/>
                  </a:rPr>
                  <a:t>OBJECTIFS</a:t>
                </a:r>
              </a:p>
            </p:txBody>
          </p:sp>
        </p:grpSp>
        <p:pic>
          <p:nvPicPr>
            <p:cNvPr id="83" name="Picture 2" descr="Tool box icon">
              <a:extLst>
                <a:ext uri="{FF2B5EF4-FFF2-40B4-BE49-F238E27FC236}">
                  <a16:creationId xmlns:a16="http://schemas.microsoft.com/office/drawing/2014/main" id="{07CF37E3-AAA2-4E1D-B500-9C849FA44D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1370243" y="1554762"/>
              <a:ext cx="766549" cy="76654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</p:pic>
      </p:grpSp>
      <p:pic>
        <p:nvPicPr>
          <p:cNvPr id="43047" name="Image 6" descr="Illustration de concept en cours Vecteur gratuit">
            <a:extLst>
              <a:ext uri="{FF2B5EF4-FFF2-40B4-BE49-F238E27FC236}">
                <a16:creationId xmlns:a16="http://schemas.microsoft.com/office/drawing/2014/main" id="{DFEA6F94-ECD5-4D36-BB69-EA48AEBD59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550" y="1484313"/>
            <a:ext cx="975438" cy="651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" name="Espace réservé du texte 2">
            <a:extLst>
              <a:ext uri="{FF2B5EF4-FFF2-40B4-BE49-F238E27FC236}">
                <a16:creationId xmlns:a16="http://schemas.microsoft.com/office/drawing/2014/main" id="{30723117-3489-4631-B287-9CB457A1E620}"/>
              </a:ext>
            </a:extLst>
          </p:cNvPr>
          <p:cNvSpPr txBox="1">
            <a:spLocks/>
          </p:cNvSpPr>
          <p:nvPr/>
        </p:nvSpPr>
        <p:spPr>
          <a:xfrm>
            <a:off x="8510058" y="-110669"/>
            <a:ext cx="10980738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Les outils d’aide à la vente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B1515AA-57AE-4459-BE05-37022DA03708}">
  <ds:schemaRefs>
    <ds:schemaRef ds:uri="http://purl.org/dc/terms/"/>
    <ds:schemaRef ds:uri="402bd0e2-1d78-4f7d-9dde-91cd55d66e87"/>
    <ds:schemaRef ds:uri="http://schemas.microsoft.com/office/2006/documentManagement/types"/>
    <ds:schemaRef ds:uri="http://purl.org/dc/dcmitype/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10855</TotalTime>
  <Words>1498</Words>
  <Application>Microsoft Office PowerPoint</Application>
  <PresentationFormat>Grand écran</PresentationFormat>
  <Paragraphs>174</Paragraphs>
  <Slides>18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6" baseType="lpstr">
      <vt:lpstr>Arial</vt:lpstr>
      <vt:lpstr>Arial Black</vt:lpstr>
      <vt:lpstr>Brush Script MT</vt:lpstr>
      <vt:lpstr>Calibri</vt:lpstr>
      <vt:lpstr>Courier New</vt:lpstr>
      <vt:lpstr>Montserrat Black</vt:lpstr>
      <vt:lpstr>Wingdings</vt:lpstr>
      <vt:lpstr>Thème Office</vt:lpstr>
      <vt:lpstr>L’ ESSENTIEL  SUR  LA LOCATION LONGUE DURÉE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REFFORT Didier [CEGEE]</cp:lastModifiedBy>
  <cp:revision>411</cp:revision>
  <cp:lastPrinted>2022-01-19T07:57:43Z</cp:lastPrinted>
  <dcterms:created xsi:type="dcterms:W3CDTF">2020-06-24T09:20:11Z</dcterms:created>
  <dcterms:modified xsi:type="dcterms:W3CDTF">2023-08-25T09:13:19Z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