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567" r:id="rId2"/>
    <p:sldId id="577" r:id="rId3"/>
    <p:sldId id="568" r:id="rId4"/>
    <p:sldId id="570" r:id="rId5"/>
    <p:sldId id="578" r:id="rId6"/>
    <p:sldId id="571" r:id="rId7"/>
    <p:sldId id="576" r:id="rId8"/>
    <p:sldId id="579" r:id="rId9"/>
    <p:sldId id="572" r:id="rId10"/>
    <p:sldId id="580" r:id="rId11"/>
    <p:sldId id="573" r:id="rId12"/>
    <p:sldId id="574" r:id="rId13"/>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15:clr>
            <a:srgbClr val="A4A3A4"/>
          </p15:clr>
        </p15:guide>
        <p15:guide id="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A5A"/>
    <a:srgbClr val="C31632"/>
    <a:srgbClr val="00B0F0"/>
    <a:srgbClr val="60497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28" autoAdjust="0"/>
  </p:normalViewPr>
  <p:slideViewPr>
    <p:cSldViewPr showGuides="1">
      <p:cViewPr>
        <p:scale>
          <a:sx n="108" d="100"/>
          <a:sy n="108" d="100"/>
        </p:scale>
        <p:origin x="-1620" y="-72"/>
      </p:cViewPr>
      <p:guideLst>
        <p:guide orient="horz"/>
        <p:guide/>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116" d="100"/>
          <a:sy n="116" d="100"/>
        </p:scale>
        <p:origin x="-4998"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02/01/2019</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02/01/2019</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a:t>
            </a:fld>
            <a:endParaRPr lang="fr-FR"/>
          </a:p>
        </p:txBody>
      </p:sp>
    </p:spTree>
    <p:extLst>
      <p:ext uri="{BB962C8B-B14F-4D97-AF65-F5344CB8AC3E}">
        <p14:creationId xmlns:p14="http://schemas.microsoft.com/office/powerpoint/2010/main" val="2867419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accent1"/>
        </a:solidFill>
        <a:effectLst/>
      </p:bgPr>
    </p:bg>
    <p:spTree>
      <p:nvGrpSpPr>
        <p:cNvPr id="1" name=""/>
        <p:cNvGrpSpPr/>
        <p:nvPr/>
      </p:nvGrpSpPr>
      <p:grpSpPr>
        <a:xfrm>
          <a:off x="0" y="0"/>
          <a:ext cx="0" cy="0"/>
          <a:chOff x="0" y="0"/>
          <a:chExt cx="0" cy="0"/>
        </a:xfrm>
      </p:grpSpPr>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11924948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42741127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20830602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5">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pic>
        <p:nvPicPr>
          <p:cNvPr id="18" name="Espace réservé pour une image  6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2762888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sp>
        <p:nvSpPr>
          <p:cNvPr id="6" name="Espace réservé pour une image  5"/>
          <p:cNvSpPr>
            <a:spLocks noGrp="1"/>
          </p:cNvSpPr>
          <p:nvPr>
            <p:ph type="pic" sz="quarter" idx="12" hasCustomPrompt="1"/>
          </p:nvPr>
        </p:nvSpPr>
        <p:spPr>
          <a:xfrm>
            <a:off x="0" y="0"/>
            <a:ext cx="9144000" cy="6858000"/>
          </a:xfrm>
          <a:solidFill>
            <a:schemeClr val="bg1">
              <a:lumMod val="95000"/>
            </a:schemeClr>
          </a:solidFill>
        </p:spPr>
        <p:txBody>
          <a:bodyPr lIns="3240000" anchor="ctr"/>
          <a:lstStyle>
            <a:lvl1pPr algn="ctr">
              <a:defRPr/>
            </a:lvl1pPr>
          </a:lstStyle>
          <a:p>
            <a:pPr lvl="0"/>
            <a:r>
              <a:rPr lang="fr-FR" dirty="0" smtClean="0"/>
              <a:t>INSÉRER IMAGE </a:t>
            </a:r>
            <a:br>
              <a:rPr lang="fr-FR" dirty="0" smtClean="0"/>
            </a:br>
            <a:r>
              <a:rPr lang="fr-FR" dirty="0" smtClean="0"/>
              <a:t>254x190,5 mm</a:t>
            </a:r>
            <a:endParaRPr lang="fr-FR" dirty="0"/>
          </a:p>
        </p:txBody>
      </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sp>
        <p:nvSpPr>
          <p:cNvPr id="5" name="Titre 1"/>
          <p:cNvSpPr>
            <a:spLocks noGrp="1"/>
          </p:cNvSpPr>
          <p:nvPr>
            <p:ph type="title" hasCustomPrompt="1"/>
          </p:nvPr>
        </p:nvSpPr>
        <p:spPr>
          <a:xfrm>
            <a:off x="3995936"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10" name="Forme en L 9"/>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en L 10"/>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11" name="Forme en L 10"/>
          <p:cNvSpPr/>
          <p:nvPr userDrawn="1"/>
        </p:nvSpPr>
        <p:spPr>
          <a:xfrm>
            <a:off x="2016000" y="23328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en L 11"/>
          <p:cNvSpPr/>
          <p:nvPr userDrawn="1"/>
        </p:nvSpPr>
        <p:spPr>
          <a:xfrm rot="10800000">
            <a:off x="5472000" y="1196753"/>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pic>
        <p:nvPicPr>
          <p:cNvPr id="15"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4" name="Forme en L 13"/>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15" name="Forme en L 14"/>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ableau 4"/>
          <p:cNvSpPr>
            <a:spLocks noGrp="1"/>
          </p:cNvSpPr>
          <p:nvPr>
            <p:ph type="tbl" sz="quarter" idx="17"/>
          </p:nvPr>
        </p:nvSpPr>
        <p:spPr>
          <a:xfrm>
            <a:off x="1116013" y="2852738"/>
            <a:ext cx="6985000" cy="2879725"/>
          </a:xfrm>
        </p:spPr>
        <p:txBody>
          <a:bodyPr/>
          <a:lstStyle/>
          <a:p>
            <a:endParaRPr lang="fr-FR"/>
          </a:p>
        </p:txBody>
      </p:sp>
      <p:pic>
        <p:nvPicPr>
          <p:cNvPr id="13"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pic>
        <p:nvPicPr>
          <p:cNvPr id="7"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0000" y="6325665"/>
            <a:ext cx="1890472" cy="402269"/>
          </a:xfrm>
          <a:prstGeom prst="rect">
            <a:avLst/>
          </a:prstGeom>
        </p:spPr>
      </p:pic>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orme en L 12"/>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1026000" y="306000"/>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r>
              <a:rPr lang="fr-FR" smtClean="0"/>
              <a:t>INTITULÉ DU DOCUMENT • 04 AVRIL 2017</a:t>
            </a:r>
            <a:endParaRPr lang="fr-FR" dirty="0"/>
          </a:p>
        </p:txBody>
      </p:sp>
      <p:sp>
        <p:nvSpPr>
          <p:cNvPr id="6" name="Espace réservé du numéro de diapositive 5"/>
          <p:cNvSpPr>
            <a:spLocks noGrp="1"/>
          </p:cNvSpPr>
          <p:nvPr>
            <p:ph type="sldNum" sz="quarter" idx="4"/>
          </p:nvPr>
        </p:nvSpPr>
        <p:spPr>
          <a:xfrm>
            <a:off x="-504000" y="6453336"/>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11" name="Connecteur droit 10"/>
          <p:cNvCxnSpPr/>
          <p:nvPr/>
        </p:nvCxnSpPr>
        <p:spPr>
          <a:xfrm>
            <a:off x="1123200" y="260648"/>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200" y="1116000"/>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Forme en L 14"/>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79" r:id="rId3"/>
    <p:sldLayoutId id="2147483680" r:id="rId4"/>
    <p:sldLayoutId id="2147483683" r:id="rId5"/>
    <p:sldLayoutId id="2147483682" r:id="rId6"/>
    <p:sldLayoutId id="2147483655" r:id="rId7"/>
    <p:sldLayoutId id="2147483671" r:id="rId8"/>
    <p:sldLayoutId id="2147483672" r:id="rId9"/>
    <p:sldLayoutId id="2147483676" r:id="rId10"/>
    <p:sldLayoutId id="2147483673" r:id="rId11"/>
    <p:sldLayoutId id="2147483674" r:id="rId12"/>
    <p:sldLayoutId id="2147483659" r:id="rId13"/>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 Target="slide4.xml"/><Relationship Id="rId7" Type="http://schemas.openxmlformats.org/officeDocument/2006/relationships/slide" Target="slide11.xm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0.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339752" y="1988840"/>
            <a:ext cx="4464496" cy="1340976"/>
          </a:xfrm>
        </p:spPr>
        <p:txBody>
          <a:bodyPr/>
          <a:lstStyle/>
          <a:p>
            <a:r>
              <a:rPr lang="fr-FR" dirty="0" smtClean="0">
                <a:solidFill>
                  <a:schemeClr val="tx1">
                    <a:lumMod val="65000"/>
                    <a:lumOff val="35000"/>
                  </a:schemeClr>
                </a:solidFill>
                <a:latin typeface="Calibri" panose="020F0502020204030204" pitchFamily="34" charset="0"/>
                <a:cs typeface="Calibri" panose="020F0502020204030204" pitchFamily="34" charset="0"/>
              </a:rPr>
              <a:t/>
            </a:r>
            <a:br>
              <a:rPr lang="fr-FR" dirty="0" smtClean="0">
                <a:solidFill>
                  <a:schemeClr val="tx1">
                    <a:lumMod val="65000"/>
                    <a:lumOff val="35000"/>
                  </a:schemeClr>
                </a:solidFill>
                <a:latin typeface="Calibri" panose="020F0502020204030204" pitchFamily="34" charset="0"/>
                <a:cs typeface="Calibri" panose="020F0502020204030204" pitchFamily="34" charset="0"/>
              </a:rPr>
            </a:br>
            <a:r>
              <a:rPr lang="fr-FR" sz="2400" dirty="0" smtClean="0">
                <a:solidFill>
                  <a:schemeClr val="tx1">
                    <a:lumMod val="65000"/>
                    <a:lumOff val="35000"/>
                  </a:schemeClr>
                </a:solidFill>
                <a:latin typeface="Calibri" panose="020F0502020204030204" pitchFamily="34" charset="0"/>
                <a:cs typeface="Calibri" panose="020F0502020204030204" pitchFamily="34" charset="0"/>
              </a:rPr>
              <a:t>formation </a:t>
            </a:r>
            <a:r>
              <a:rPr lang="fr-FR" sz="2400" dirty="0">
                <a:solidFill>
                  <a:schemeClr val="tx1">
                    <a:lumMod val="65000"/>
                    <a:lumOff val="35000"/>
                  </a:schemeClr>
                </a:solidFill>
                <a:latin typeface="Calibri" panose="020F0502020204030204" pitchFamily="34" charset="0"/>
                <a:cs typeface="Calibri" panose="020F0502020204030204" pitchFamily="34" charset="0"/>
              </a:rPr>
              <a:t>Crédits BDR </a:t>
            </a:r>
            <a:r>
              <a:rPr lang="fr-FR" sz="2400" dirty="0" smtClean="0">
                <a:solidFill>
                  <a:schemeClr val="tx1">
                    <a:lumMod val="65000"/>
                    <a:lumOff val="35000"/>
                  </a:schemeClr>
                </a:solidFill>
                <a:latin typeface="Calibri" panose="020F0502020204030204" pitchFamily="34" charset="0"/>
                <a:cs typeface="Calibri" panose="020F0502020204030204" pitchFamily="34" charset="0"/>
              </a:rPr>
              <a:t>PRO  foire aux questions</a:t>
            </a:r>
            <a:br>
              <a:rPr lang="fr-FR" sz="2400" dirty="0" smtClean="0">
                <a:solidFill>
                  <a:schemeClr val="tx1">
                    <a:lumMod val="65000"/>
                    <a:lumOff val="35000"/>
                  </a:schemeClr>
                </a:solidFill>
                <a:latin typeface="Calibri" panose="020F0502020204030204" pitchFamily="34" charset="0"/>
                <a:cs typeface="Calibri" panose="020F0502020204030204" pitchFamily="34" charset="0"/>
              </a:rPr>
            </a:br>
            <a:r>
              <a:rPr lang="fr-FR" sz="2400" dirty="0">
                <a:solidFill>
                  <a:schemeClr val="tx1">
                    <a:lumMod val="65000"/>
                    <a:lumOff val="35000"/>
                  </a:schemeClr>
                </a:solidFill>
                <a:latin typeface="Calibri" panose="020F0502020204030204" pitchFamily="34" charset="0"/>
                <a:cs typeface="Calibri" panose="020F0502020204030204" pitchFamily="34" charset="0"/>
              </a:rPr>
              <a:t/>
            </a:r>
            <a:br>
              <a:rPr lang="fr-FR" sz="2400" dirty="0">
                <a:solidFill>
                  <a:schemeClr val="tx1">
                    <a:lumMod val="65000"/>
                    <a:lumOff val="35000"/>
                  </a:schemeClr>
                </a:solidFill>
                <a:latin typeface="Calibri" panose="020F0502020204030204" pitchFamily="34" charset="0"/>
                <a:cs typeface="Calibri" panose="020F0502020204030204" pitchFamily="34" charset="0"/>
              </a:rPr>
            </a:br>
            <a:r>
              <a:rPr lang="fr-FR" sz="1400" b="0" dirty="0" smtClean="0">
                <a:solidFill>
                  <a:schemeClr val="tx1">
                    <a:lumMod val="65000"/>
                    <a:lumOff val="35000"/>
                  </a:schemeClr>
                </a:solidFill>
                <a:latin typeface="Calibri" panose="020F0502020204030204" pitchFamily="34" charset="0"/>
                <a:cs typeface="Calibri" panose="020F0502020204030204" pitchFamily="34" charset="0"/>
              </a:rPr>
              <a:t>2 Janvier 2019</a:t>
            </a:r>
            <a:endParaRPr lang="fr-FR" sz="1400" b="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9" name="Espace réservé du texte 8"/>
          <p:cNvSpPr>
            <a:spLocks noGrp="1"/>
          </p:cNvSpPr>
          <p:nvPr>
            <p:ph type="body" sz="quarter" idx="12"/>
          </p:nvPr>
        </p:nvSpPr>
        <p:spPr>
          <a:xfrm>
            <a:off x="2987824" y="4149080"/>
            <a:ext cx="4824536" cy="2736304"/>
          </a:xfrm>
        </p:spPr>
        <p:txBody>
          <a:bodyPr>
            <a:normAutofit/>
          </a:bodyPr>
          <a:lstStyle/>
          <a:p>
            <a:pPr>
              <a:lnSpc>
                <a:spcPct val="150000"/>
              </a:lnSpc>
            </a:pPr>
            <a:endParaRPr lang="fr-FR" dirty="0" smtClean="0">
              <a:solidFill>
                <a:schemeClr val="tx1">
                  <a:lumMod val="65000"/>
                  <a:lumOff val="35000"/>
                </a:schemeClr>
              </a:solidFill>
              <a:latin typeface="Calibri" panose="020F0502020204030204" pitchFamily="34" charset="0"/>
              <a:cs typeface="Calibri" panose="020F0502020204030204" pitchFamily="34" charset="0"/>
            </a:endParaRPr>
          </a:p>
          <a:p>
            <a:pPr>
              <a:lnSpc>
                <a:spcPct val="150000"/>
              </a:lnSpc>
            </a:pPr>
            <a:endParaRPr lang="da-DK" dirty="0" smtClean="0">
              <a:solidFill>
                <a:schemeClr val="tx1">
                  <a:lumMod val="65000"/>
                  <a:lumOff val="35000"/>
                </a:schemeClr>
              </a:solidFill>
              <a:latin typeface="Calibri" panose="020F0502020204030204" pitchFamily="34" charset="0"/>
              <a:cs typeface="Calibri" panose="020F0502020204030204" pitchFamily="34" charset="0"/>
            </a:endParaRPr>
          </a:p>
          <a:p>
            <a:pPr>
              <a:lnSpc>
                <a:spcPct val="150000"/>
              </a:lnSpc>
            </a:pPr>
            <a:endParaRPr lang="da-DK"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5" name="Espace réservé du numéro de diapositive 4"/>
          <p:cNvSpPr>
            <a:spLocks noGrp="1"/>
          </p:cNvSpPr>
          <p:nvPr>
            <p:ph type="sldNum" sz="quarter" idx="11"/>
          </p:nvPr>
        </p:nvSpPr>
        <p:spPr/>
        <p:txBody>
          <a:bodyPr/>
          <a:lstStyle/>
          <a:p>
            <a:fld id="{0536D7D7-E68B-4848-A580-3E20DDE126DB}" type="slidenum">
              <a:rPr lang="fr-FR" smtClean="0"/>
              <a:pPr/>
              <a:t>1</a:t>
            </a:fld>
            <a:endParaRPr lang="fr-FR" dirty="0"/>
          </a:p>
        </p:txBody>
      </p:sp>
      <p:pic>
        <p:nvPicPr>
          <p:cNvPr id="1026" name="Picture 2" descr="Afficher l’image sour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4005064"/>
            <a:ext cx="1584176"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143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123728" y="458088"/>
            <a:ext cx="2520280" cy="738664"/>
          </a:xfrm>
        </p:spPr>
        <p:txBody>
          <a:bodyPr/>
          <a:lstStyle/>
          <a:p>
            <a:r>
              <a:rPr lang="fr-FR" sz="2000" dirty="0">
                <a:latin typeface="Calibri" panose="020F0502020204030204" pitchFamily="34" charset="0"/>
                <a:cs typeface="Calibri" panose="020F0502020204030204" pitchFamily="34" charset="0"/>
              </a:rPr>
              <a:t>SOMMAIRE</a:t>
            </a:r>
            <a:r>
              <a:rPr lang="fr-FR" dirty="0"/>
              <a:t/>
            </a:r>
            <a:br>
              <a:rPr lang="fr-FR" dirty="0"/>
            </a:br>
            <a:endParaRPr lang="fr-FR" b="0" dirty="0"/>
          </a:p>
        </p:txBody>
      </p:sp>
      <p:sp>
        <p:nvSpPr>
          <p:cNvPr id="3" name="Espace réservé du numéro de diapositive 2"/>
          <p:cNvSpPr>
            <a:spLocks noGrp="1"/>
          </p:cNvSpPr>
          <p:nvPr>
            <p:ph type="sldNum" sz="quarter" idx="15"/>
          </p:nvPr>
        </p:nvSpPr>
        <p:spPr/>
        <p:txBody>
          <a:bodyPr/>
          <a:lstStyle/>
          <a:p>
            <a:fld id="{0536D7D7-E68B-4848-A580-3E20DDE126DB}" type="slidenum">
              <a:rPr lang="fr-FR" smtClean="0"/>
              <a:pPr/>
              <a:t>2</a:t>
            </a:fld>
            <a:endParaRPr lang="fr-FR" dirty="0"/>
          </a:p>
        </p:txBody>
      </p:sp>
      <p:sp>
        <p:nvSpPr>
          <p:cNvPr id="16" name="Espace réservé du contenu 3">
            <a:hlinkClick r:id="rId3" action="ppaction://hlinksldjump"/>
          </p:cNvPr>
          <p:cNvSpPr txBox="1">
            <a:spLocks/>
          </p:cNvSpPr>
          <p:nvPr/>
        </p:nvSpPr>
        <p:spPr>
          <a:xfrm>
            <a:off x="3275856" y="1501880"/>
            <a:ext cx="2664295" cy="1639088"/>
          </a:xfrm>
          <a:prstGeom prst="rect">
            <a:avLst/>
          </a:prstGeom>
          <a:solidFill>
            <a:sysClr val="window" lastClr="FFFFFF">
              <a:lumMod val="95000"/>
            </a:sysClr>
          </a:solidFill>
          <a:ln>
            <a:solidFill>
              <a:schemeClr val="bg1">
                <a:lumMod val="75000"/>
              </a:schemeClr>
            </a:solidFill>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75" lvl="0" indent="0" algn="ctr" defTabSz="627063">
              <a:buNone/>
              <a:defRPr/>
            </a:pPr>
            <a:r>
              <a:rPr lang="fr-FR" sz="2000" b="1" cap="all" dirty="0" smtClean="0">
                <a:solidFill>
                  <a:srgbClr val="EA4E55"/>
                </a:solidFill>
                <a:latin typeface="Calibri" panose="020F0502020204030204" pitchFamily="34" charset="0"/>
                <a:ea typeface="+mj-ea"/>
                <a:cs typeface="Calibri" panose="020F0502020204030204" pitchFamily="34" charset="0"/>
              </a:rPr>
              <a:t>conformité </a:t>
            </a:r>
            <a:r>
              <a:rPr lang="fr-FR" sz="2000" b="1" cap="all" dirty="0">
                <a:solidFill>
                  <a:srgbClr val="EA4E55"/>
                </a:solidFill>
                <a:latin typeface="Calibri" panose="020F0502020204030204" pitchFamily="34" charset="0"/>
                <a:ea typeface="+mj-ea"/>
                <a:cs typeface="Calibri" panose="020F0502020204030204" pitchFamily="34" charset="0"/>
              </a:rPr>
              <a:t>et risques</a:t>
            </a:r>
            <a:endParaRPr kumimoji="0" lang="fr-FR" sz="2000" b="0" i="0" u="none" strike="noStrike" kern="1200" cap="none" spc="0" normalizeH="0" baseline="0" noProof="0" dirty="0" smtClean="0">
              <a:ln>
                <a:noFill/>
              </a:ln>
              <a:solidFill>
                <a:srgbClr val="CD0920"/>
              </a:solidFill>
              <a:effectLst/>
              <a:uLnTx/>
              <a:uFillTx/>
              <a:latin typeface="Arial Black"/>
              <a:ea typeface="+mn-ea"/>
              <a:cs typeface="Arial Black"/>
            </a:endParaRPr>
          </a:p>
        </p:txBody>
      </p:sp>
      <p:sp>
        <p:nvSpPr>
          <p:cNvPr id="12" name="Espace réservé du contenu 3">
            <a:hlinkClick r:id="rId4" action="ppaction://hlinksldjump"/>
          </p:cNvPr>
          <p:cNvSpPr txBox="1">
            <a:spLocks/>
          </p:cNvSpPr>
          <p:nvPr/>
        </p:nvSpPr>
        <p:spPr>
          <a:xfrm>
            <a:off x="467544" y="1484784"/>
            <a:ext cx="2664296" cy="1639088"/>
          </a:xfrm>
          <a:prstGeom prst="rect">
            <a:avLst/>
          </a:prstGeom>
          <a:solidFill>
            <a:sysClr val="window" lastClr="FFFFFF">
              <a:lumMod val="95000"/>
            </a:sysClr>
          </a:solidFill>
          <a:ln>
            <a:solidFill>
              <a:schemeClr val="bg1">
                <a:lumMod val="75000"/>
              </a:schemeClr>
            </a:solidFill>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75" lvl="0" indent="0" algn="ctr" defTabSz="627063">
              <a:buNone/>
              <a:defRPr/>
            </a:pPr>
            <a:r>
              <a:rPr lang="fr-FR" sz="2000" b="1" cap="all" dirty="0" smtClean="0">
                <a:solidFill>
                  <a:srgbClr val="EA4E55"/>
                </a:solidFill>
                <a:latin typeface="Calibri" panose="020F0502020204030204" pitchFamily="34" charset="0"/>
                <a:ea typeface="+mj-ea"/>
                <a:cs typeface="Calibri" panose="020F0502020204030204" pitchFamily="34" charset="0"/>
              </a:rPr>
              <a:t>ASSURANCE </a:t>
            </a:r>
            <a:r>
              <a:rPr lang="fr-FR" sz="2000" b="1" cap="all" dirty="0">
                <a:solidFill>
                  <a:srgbClr val="EA4E55"/>
                </a:solidFill>
                <a:latin typeface="Calibri" panose="020F0502020204030204" pitchFamily="34" charset="0"/>
                <a:ea typeface="+mj-ea"/>
                <a:cs typeface="Calibri" panose="020F0502020204030204" pitchFamily="34" charset="0"/>
              </a:rPr>
              <a:t>EMPRUNTEURS</a:t>
            </a:r>
            <a:endParaRPr kumimoji="0" lang="fr-FR" sz="2000" b="0" i="0" u="none" strike="noStrike" kern="1200" cap="none" spc="0" normalizeH="0" baseline="0" noProof="0" dirty="0" smtClean="0">
              <a:ln>
                <a:noFill/>
              </a:ln>
              <a:solidFill>
                <a:srgbClr val="CD0920"/>
              </a:solidFill>
              <a:effectLst/>
              <a:uLnTx/>
              <a:uFillTx/>
              <a:latin typeface="Arial Black"/>
              <a:ea typeface="+mn-ea"/>
              <a:cs typeface="Arial Black"/>
            </a:endParaRPr>
          </a:p>
        </p:txBody>
      </p:sp>
      <p:sp>
        <p:nvSpPr>
          <p:cNvPr id="13" name="Espace réservé du contenu 3">
            <a:hlinkClick r:id="rId5" action="ppaction://hlinksldjump"/>
          </p:cNvPr>
          <p:cNvSpPr txBox="1">
            <a:spLocks/>
          </p:cNvSpPr>
          <p:nvPr/>
        </p:nvSpPr>
        <p:spPr>
          <a:xfrm>
            <a:off x="6065507" y="1490734"/>
            <a:ext cx="2664295" cy="1639088"/>
          </a:xfrm>
          <a:prstGeom prst="rect">
            <a:avLst/>
          </a:prstGeom>
          <a:solidFill>
            <a:sysClr val="window" lastClr="FFFFFF">
              <a:lumMod val="95000"/>
            </a:sysClr>
          </a:solidFill>
          <a:ln>
            <a:solidFill>
              <a:schemeClr val="bg1">
                <a:lumMod val="75000"/>
              </a:schemeClr>
            </a:solidFill>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75" lvl="0" indent="0" algn="ctr" defTabSz="627063">
              <a:buNone/>
              <a:defRPr/>
            </a:pPr>
            <a:r>
              <a:rPr lang="fr-FR" sz="2000" b="1" cap="all" dirty="0" smtClean="0">
                <a:solidFill>
                  <a:srgbClr val="EA4E55"/>
                </a:solidFill>
                <a:latin typeface="Calibri" panose="020F0502020204030204" pitchFamily="34" charset="0"/>
                <a:ea typeface="+mj-ea"/>
                <a:cs typeface="Calibri" panose="020F0502020204030204" pitchFamily="34" charset="0"/>
              </a:rPr>
              <a:t>crédits </a:t>
            </a:r>
            <a:r>
              <a:rPr lang="fr-FR" sz="2000" b="1" cap="all" dirty="0">
                <a:solidFill>
                  <a:srgbClr val="EA4E55"/>
                </a:solidFill>
                <a:latin typeface="Calibri" panose="020F0502020204030204" pitchFamily="34" charset="0"/>
                <a:ea typeface="+mj-ea"/>
                <a:cs typeface="Calibri" panose="020F0502020204030204" pitchFamily="34" charset="0"/>
              </a:rPr>
              <a:t>ct</a:t>
            </a:r>
            <a:endParaRPr kumimoji="0" lang="fr-FR" sz="2000" b="0" i="0" u="none" strike="noStrike" kern="1200" cap="none" spc="0" normalizeH="0" baseline="0" noProof="0" dirty="0" smtClean="0">
              <a:ln>
                <a:noFill/>
              </a:ln>
              <a:solidFill>
                <a:srgbClr val="CD0920"/>
              </a:solidFill>
              <a:effectLst/>
              <a:uLnTx/>
              <a:uFillTx/>
              <a:latin typeface="Arial Black"/>
              <a:ea typeface="+mn-ea"/>
              <a:cs typeface="Arial Black"/>
            </a:endParaRPr>
          </a:p>
        </p:txBody>
      </p:sp>
      <p:sp>
        <p:nvSpPr>
          <p:cNvPr id="20" name="Espace réservé du contenu 3">
            <a:hlinkClick r:id="rId6" action="ppaction://hlinksldjump"/>
          </p:cNvPr>
          <p:cNvSpPr txBox="1">
            <a:spLocks/>
          </p:cNvSpPr>
          <p:nvPr/>
        </p:nvSpPr>
        <p:spPr>
          <a:xfrm>
            <a:off x="467544" y="3284984"/>
            <a:ext cx="2664296" cy="1639088"/>
          </a:xfrm>
          <a:prstGeom prst="rect">
            <a:avLst/>
          </a:prstGeom>
          <a:solidFill>
            <a:sysClr val="window" lastClr="FFFFFF">
              <a:lumMod val="95000"/>
            </a:sysClr>
          </a:solidFill>
          <a:ln>
            <a:solidFill>
              <a:schemeClr val="bg1">
                <a:lumMod val="75000"/>
              </a:schemeClr>
            </a:solidFill>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75" lvl="0" indent="0" algn="ctr" defTabSz="627063">
              <a:buNone/>
              <a:defRPr/>
            </a:pPr>
            <a:r>
              <a:rPr lang="fr-FR" sz="2000" b="1" cap="all" dirty="0" smtClean="0">
                <a:solidFill>
                  <a:srgbClr val="EA4E55"/>
                </a:solidFill>
                <a:latin typeface="Calibri" panose="020F0502020204030204" pitchFamily="34" charset="0"/>
                <a:ea typeface="+mj-ea"/>
                <a:cs typeface="Calibri" panose="020F0502020204030204" pitchFamily="34" charset="0"/>
              </a:rPr>
              <a:t>crédits </a:t>
            </a:r>
            <a:r>
              <a:rPr lang="fr-FR" sz="2000" b="1" cap="all" dirty="0" err="1">
                <a:solidFill>
                  <a:srgbClr val="EA4E55"/>
                </a:solidFill>
                <a:latin typeface="Calibri" panose="020F0502020204030204" pitchFamily="34" charset="0"/>
                <a:ea typeface="+mj-ea"/>
                <a:cs typeface="Calibri" panose="020F0502020204030204" pitchFamily="34" charset="0"/>
              </a:rPr>
              <a:t>mlt</a:t>
            </a:r>
            <a:endParaRPr kumimoji="0" lang="fr-FR" sz="2000" b="0" i="0" u="none" strike="noStrike" kern="1200" cap="none" spc="0" normalizeH="0" baseline="0" noProof="0" dirty="0" smtClean="0">
              <a:ln>
                <a:noFill/>
              </a:ln>
              <a:solidFill>
                <a:srgbClr val="CD0920"/>
              </a:solidFill>
              <a:effectLst/>
              <a:uLnTx/>
              <a:uFillTx/>
              <a:latin typeface="Arial Black"/>
              <a:ea typeface="+mn-ea"/>
              <a:cs typeface="Arial Black"/>
            </a:endParaRPr>
          </a:p>
        </p:txBody>
      </p:sp>
      <p:sp>
        <p:nvSpPr>
          <p:cNvPr id="24" name="Espace réservé du contenu 3">
            <a:hlinkClick r:id="rId7" action="ppaction://hlinksldjump"/>
          </p:cNvPr>
          <p:cNvSpPr txBox="1">
            <a:spLocks/>
          </p:cNvSpPr>
          <p:nvPr/>
        </p:nvSpPr>
        <p:spPr>
          <a:xfrm>
            <a:off x="3275856" y="3284984"/>
            <a:ext cx="2664296" cy="1639088"/>
          </a:xfrm>
          <a:prstGeom prst="rect">
            <a:avLst/>
          </a:prstGeom>
          <a:solidFill>
            <a:sysClr val="window" lastClr="FFFFFF">
              <a:lumMod val="95000"/>
            </a:sysClr>
          </a:solidFill>
          <a:ln>
            <a:solidFill>
              <a:schemeClr val="bg1">
                <a:lumMod val="75000"/>
              </a:schemeClr>
            </a:solidFill>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75" lvl="0" indent="0" algn="ctr" defTabSz="627063">
              <a:buNone/>
              <a:defRPr/>
            </a:pPr>
            <a:r>
              <a:rPr lang="fr-FR" sz="2000" b="1" cap="all" dirty="0" smtClean="0">
                <a:solidFill>
                  <a:srgbClr val="EA4E55"/>
                </a:solidFill>
                <a:latin typeface="Calibri" panose="020F0502020204030204" pitchFamily="34" charset="0"/>
                <a:ea typeface="+mj-ea"/>
                <a:cs typeface="Calibri" panose="020F0502020204030204" pitchFamily="34" charset="0"/>
              </a:rPr>
              <a:t>Engagements </a:t>
            </a:r>
            <a:r>
              <a:rPr lang="fr-FR" sz="2000" b="1" cap="all" dirty="0">
                <a:solidFill>
                  <a:srgbClr val="EA4E55"/>
                </a:solidFill>
                <a:latin typeface="Calibri" panose="020F0502020204030204" pitchFamily="34" charset="0"/>
                <a:ea typeface="+mj-ea"/>
                <a:cs typeface="Calibri" panose="020F0502020204030204" pitchFamily="34" charset="0"/>
              </a:rPr>
              <a:t>par signature</a:t>
            </a:r>
            <a:endParaRPr kumimoji="0" lang="fr-FR" sz="2000" b="0" i="0" u="none" strike="noStrike" kern="1200" cap="none" spc="0" normalizeH="0" baseline="0" noProof="0" dirty="0" smtClean="0">
              <a:ln>
                <a:noFill/>
              </a:ln>
              <a:solidFill>
                <a:srgbClr val="CD0920"/>
              </a:solidFill>
              <a:effectLst/>
              <a:uLnTx/>
              <a:uFillTx/>
              <a:latin typeface="Arial Black"/>
              <a:ea typeface="+mn-ea"/>
              <a:cs typeface="Arial Black"/>
            </a:endParaRPr>
          </a:p>
        </p:txBody>
      </p:sp>
      <p:sp>
        <p:nvSpPr>
          <p:cNvPr id="25" name="Espace réservé du contenu 3">
            <a:hlinkClick r:id="rId8" action="ppaction://hlinksldjump"/>
          </p:cNvPr>
          <p:cNvSpPr txBox="1">
            <a:spLocks/>
          </p:cNvSpPr>
          <p:nvPr/>
        </p:nvSpPr>
        <p:spPr>
          <a:xfrm>
            <a:off x="6084168" y="3284984"/>
            <a:ext cx="2664296" cy="1639088"/>
          </a:xfrm>
          <a:prstGeom prst="rect">
            <a:avLst/>
          </a:prstGeom>
          <a:solidFill>
            <a:sysClr val="window" lastClr="FFFFFF">
              <a:lumMod val="95000"/>
            </a:sysClr>
          </a:solidFill>
          <a:ln>
            <a:solidFill>
              <a:schemeClr val="bg1">
                <a:lumMod val="75000"/>
              </a:schemeClr>
            </a:solidFill>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75" lvl="0" indent="0" algn="ctr" defTabSz="627063">
              <a:buNone/>
              <a:defRPr/>
            </a:pPr>
            <a:r>
              <a:rPr lang="fr-FR" sz="2000" b="1" cap="all" dirty="0" smtClean="0">
                <a:solidFill>
                  <a:srgbClr val="EA4E55"/>
                </a:solidFill>
                <a:latin typeface="Calibri" panose="020F0502020204030204" pitchFamily="34" charset="0"/>
                <a:ea typeface="+mj-ea"/>
                <a:cs typeface="Calibri" panose="020F0502020204030204" pitchFamily="34" charset="0"/>
              </a:rPr>
              <a:t>garanties</a:t>
            </a:r>
            <a:endParaRPr kumimoji="0" lang="fr-FR" sz="2000" b="0" i="0" u="none" strike="noStrike" kern="1200" cap="none" spc="0" normalizeH="0" baseline="0" noProof="0" dirty="0" smtClean="0">
              <a:ln>
                <a:noFill/>
              </a:ln>
              <a:solidFill>
                <a:srgbClr val="CD0920"/>
              </a:solidFill>
              <a:effectLst/>
              <a:uLnTx/>
              <a:uFillTx/>
              <a:latin typeface="Arial Black"/>
              <a:ea typeface="+mn-ea"/>
              <a:cs typeface="Arial Black"/>
            </a:endParaRPr>
          </a:p>
        </p:txBody>
      </p:sp>
      <p:sp>
        <p:nvSpPr>
          <p:cNvPr id="26" name="Espace réservé du contenu 3">
            <a:hlinkClick r:id="" action="ppaction://noaction"/>
          </p:cNvPr>
          <p:cNvSpPr txBox="1">
            <a:spLocks/>
          </p:cNvSpPr>
          <p:nvPr/>
        </p:nvSpPr>
        <p:spPr>
          <a:xfrm>
            <a:off x="3275856" y="5085184"/>
            <a:ext cx="2664296" cy="1639088"/>
          </a:xfrm>
          <a:prstGeom prst="rect">
            <a:avLst/>
          </a:prstGeom>
          <a:solidFill>
            <a:sysClr val="window" lastClr="FFFFFF">
              <a:lumMod val="95000"/>
            </a:sysClr>
          </a:solidFill>
          <a:ln>
            <a:solidFill>
              <a:schemeClr val="bg1">
                <a:lumMod val="75000"/>
              </a:schemeClr>
            </a:solidFill>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75" lvl="0" indent="0" algn="ctr" defTabSz="627063">
              <a:buNone/>
              <a:defRPr/>
            </a:pPr>
            <a:r>
              <a:rPr lang="fr-FR" sz="2000" b="1" cap="all" dirty="0" smtClean="0">
                <a:solidFill>
                  <a:srgbClr val="EA4E55"/>
                </a:solidFill>
                <a:latin typeface="Calibri" panose="020F0502020204030204" pitchFamily="34" charset="0"/>
                <a:ea typeface="+mj-ea"/>
                <a:cs typeface="Calibri" panose="020F0502020204030204" pitchFamily="34" charset="0"/>
              </a:rPr>
              <a:t>gestion </a:t>
            </a:r>
            <a:r>
              <a:rPr lang="fr-FR" sz="2000" b="1" cap="all" dirty="0">
                <a:solidFill>
                  <a:srgbClr val="EA4E55"/>
                </a:solidFill>
                <a:latin typeface="Calibri" panose="020F0502020204030204" pitchFamily="34" charset="0"/>
                <a:ea typeface="+mj-ea"/>
                <a:cs typeface="Calibri" panose="020F0502020204030204" pitchFamily="34" charset="0"/>
              </a:rPr>
              <a:t>du </a:t>
            </a:r>
            <a:r>
              <a:rPr lang="fr-FR" sz="2000" b="1" cap="all" dirty="0" err="1">
                <a:solidFill>
                  <a:srgbClr val="EA4E55"/>
                </a:solidFill>
                <a:latin typeface="Calibri" panose="020F0502020204030204" pitchFamily="34" charset="0"/>
                <a:ea typeface="+mj-ea"/>
                <a:cs typeface="Calibri" panose="020F0502020204030204" pitchFamily="34" charset="0"/>
              </a:rPr>
              <a:t>mad</a:t>
            </a:r>
            <a:endParaRPr kumimoji="0" lang="fr-FR" sz="2000" b="0" i="0" u="none" strike="noStrike" kern="1200" cap="none" spc="0" normalizeH="0" baseline="0" noProof="0" dirty="0" smtClean="0">
              <a:ln>
                <a:noFill/>
              </a:ln>
              <a:solidFill>
                <a:srgbClr val="CD0920"/>
              </a:solidFill>
              <a:effectLst/>
              <a:uLnTx/>
              <a:uFillTx/>
              <a:latin typeface="Arial Black"/>
              <a:ea typeface="+mn-ea"/>
              <a:cs typeface="Arial Black"/>
            </a:endParaRPr>
          </a:p>
        </p:txBody>
      </p:sp>
      <p:grpSp>
        <p:nvGrpSpPr>
          <p:cNvPr id="5" name="Groupe 4"/>
          <p:cNvGrpSpPr/>
          <p:nvPr/>
        </p:nvGrpSpPr>
        <p:grpSpPr>
          <a:xfrm>
            <a:off x="647564" y="1556792"/>
            <a:ext cx="396044" cy="432048"/>
            <a:chOff x="647564" y="1556792"/>
            <a:chExt cx="396044" cy="432048"/>
          </a:xfrm>
        </p:grpSpPr>
        <p:sp>
          <p:nvSpPr>
            <p:cNvPr id="2" name="Ellipse 1"/>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4" name="ZoneTexte 3"/>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1</a:t>
              </a:r>
            </a:p>
          </p:txBody>
        </p:sp>
      </p:grpSp>
      <p:grpSp>
        <p:nvGrpSpPr>
          <p:cNvPr id="27" name="Groupe 26"/>
          <p:cNvGrpSpPr/>
          <p:nvPr/>
        </p:nvGrpSpPr>
        <p:grpSpPr>
          <a:xfrm>
            <a:off x="3419872" y="1556792"/>
            <a:ext cx="396044" cy="432048"/>
            <a:chOff x="647564" y="1556792"/>
            <a:chExt cx="396044" cy="432048"/>
          </a:xfrm>
        </p:grpSpPr>
        <p:sp>
          <p:nvSpPr>
            <p:cNvPr id="28" name="Ellipse 2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29" name="ZoneTexte 28"/>
            <p:cNvSpPr txBox="1"/>
            <p:nvPr/>
          </p:nvSpPr>
          <p:spPr>
            <a:xfrm>
              <a:off x="683568" y="1588730"/>
              <a:ext cx="288032" cy="400110"/>
            </a:xfrm>
            <a:prstGeom prst="rect">
              <a:avLst/>
            </a:prstGeom>
            <a:noFill/>
          </p:spPr>
          <p:txBody>
            <a:bodyPr wrap="square" rtlCol="0">
              <a:spAutoFit/>
            </a:bodyPr>
            <a:lstStyle/>
            <a:p>
              <a:r>
                <a:rPr lang="fr-FR" sz="2000" b="1" dirty="0">
                  <a:latin typeface="Calibri" panose="020F0502020204030204" pitchFamily="34" charset="0"/>
                  <a:cs typeface="Calibri" panose="020F0502020204030204" pitchFamily="34" charset="0"/>
                </a:rPr>
                <a:t>2</a:t>
              </a:r>
              <a:endParaRPr lang="fr-FR" sz="2000" b="1" dirty="0" smtClean="0">
                <a:latin typeface="Calibri" panose="020F0502020204030204" pitchFamily="34" charset="0"/>
                <a:cs typeface="Calibri" panose="020F0502020204030204" pitchFamily="34" charset="0"/>
              </a:endParaRPr>
            </a:p>
          </p:txBody>
        </p:sp>
      </p:grpSp>
      <p:grpSp>
        <p:nvGrpSpPr>
          <p:cNvPr id="30" name="Groupe 29"/>
          <p:cNvGrpSpPr/>
          <p:nvPr/>
        </p:nvGrpSpPr>
        <p:grpSpPr>
          <a:xfrm>
            <a:off x="6156176" y="1556792"/>
            <a:ext cx="396044" cy="432048"/>
            <a:chOff x="647564" y="1556792"/>
            <a:chExt cx="396044" cy="432048"/>
          </a:xfrm>
        </p:grpSpPr>
        <p:sp>
          <p:nvSpPr>
            <p:cNvPr id="31" name="Ellipse 30"/>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2" name="ZoneTexte 31"/>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3</a:t>
              </a:r>
            </a:p>
          </p:txBody>
        </p:sp>
      </p:grpSp>
      <p:grpSp>
        <p:nvGrpSpPr>
          <p:cNvPr id="33" name="Groupe 32"/>
          <p:cNvGrpSpPr/>
          <p:nvPr/>
        </p:nvGrpSpPr>
        <p:grpSpPr>
          <a:xfrm>
            <a:off x="539552" y="3356992"/>
            <a:ext cx="396044" cy="432048"/>
            <a:chOff x="647564" y="1556792"/>
            <a:chExt cx="396044" cy="432048"/>
          </a:xfrm>
        </p:grpSpPr>
        <p:sp>
          <p:nvSpPr>
            <p:cNvPr id="34" name="Ellipse 33"/>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5" name="ZoneTexte 34"/>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4</a:t>
              </a:r>
            </a:p>
          </p:txBody>
        </p:sp>
      </p:grpSp>
      <p:grpSp>
        <p:nvGrpSpPr>
          <p:cNvPr id="36" name="Groupe 35"/>
          <p:cNvGrpSpPr/>
          <p:nvPr/>
        </p:nvGrpSpPr>
        <p:grpSpPr>
          <a:xfrm>
            <a:off x="3383868" y="3356992"/>
            <a:ext cx="396044" cy="432048"/>
            <a:chOff x="647564" y="1556792"/>
            <a:chExt cx="396044" cy="432048"/>
          </a:xfrm>
        </p:grpSpPr>
        <p:sp>
          <p:nvSpPr>
            <p:cNvPr id="37" name="Ellipse 36"/>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38" name="ZoneTexte 37"/>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5</a:t>
              </a:r>
            </a:p>
          </p:txBody>
        </p:sp>
      </p:grpSp>
      <p:grpSp>
        <p:nvGrpSpPr>
          <p:cNvPr id="39" name="Groupe 38"/>
          <p:cNvGrpSpPr/>
          <p:nvPr/>
        </p:nvGrpSpPr>
        <p:grpSpPr>
          <a:xfrm>
            <a:off x="6192180" y="3356992"/>
            <a:ext cx="396044" cy="432048"/>
            <a:chOff x="647564" y="1556792"/>
            <a:chExt cx="396044" cy="432048"/>
          </a:xfrm>
        </p:grpSpPr>
        <p:sp>
          <p:nvSpPr>
            <p:cNvPr id="40" name="Ellipse 39"/>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41" name="ZoneTexte 40"/>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6</a:t>
              </a:r>
            </a:p>
          </p:txBody>
        </p:sp>
      </p:grpSp>
      <p:grpSp>
        <p:nvGrpSpPr>
          <p:cNvPr id="42" name="Groupe 41"/>
          <p:cNvGrpSpPr/>
          <p:nvPr/>
        </p:nvGrpSpPr>
        <p:grpSpPr>
          <a:xfrm>
            <a:off x="3383868" y="5157192"/>
            <a:ext cx="396044" cy="432048"/>
            <a:chOff x="647564" y="1556792"/>
            <a:chExt cx="396044" cy="432048"/>
          </a:xfrm>
        </p:grpSpPr>
        <p:sp>
          <p:nvSpPr>
            <p:cNvPr id="43" name="Ellipse 42"/>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44" name="ZoneTexte 43"/>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7</a:t>
              </a:r>
            </a:p>
          </p:txBody>
        </p:sp>
      </p:grpSp>
    </p:spTree>
    <p:extLst>
      <p:ext uri="{BB962C8B-B14F-4D97-AF65-F5344CB8AC3E}">
        <p14:creationId xmlns:p14="http://schemas.microsoft.com/office/powerpoint/2010/main" val="2539632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3</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ASSURANCES EMPRUNTEURS</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23528" y="1844824"/>
            <a:ext cx="8366001" cy="2160240"/>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spcBef>
                <a:spcPct val="20000"/>
              </a:spcBef>
              <a:buClr>
                <a:srgbClr val="FF0000"/>
              </a:buClr>
              <a:buNone/>
            </a:pPr>
            <a:r>
              <a:rPr lang="fr-FR" sz="1600" b="1" u="sng" dirty="0" smtClean="0">
                <a:solidFill>
                  <a:prstClr val="white">
                    <a:lumMod val="50000"/>
                  </a:prstClr>
                </a:solidFill>
                <a:latin typeface="Calibri" panose="020F0502020204030204" pitchFamily="34" charset="0"/>
                <a:cs typeface="Calibri" panose="020F0502020204030204" pitchFamily="34" charset="0"/>
              </a:rPr>
              <a:t>CNP NET </a:t>
            </a:r>
            <a:endParaRPr lang="fr-FR" sz="1600" b="1" u="sng"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400" b="1"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400" dirty="0" smtClean="0">
                <a:solidFill>
                  <a:schemeClr val="bg1">
                    <a:lumMod val="50000"/>
                  </a:schemeClr>
                </a:solidFill>
                <a:latin typeface="Calibri" panose="020F0502020204030204" pitchFamily="34" charset="0"/>
                <a:cs typeface="Calibri" panose="020F0502020204030204" pitchFamily="34" charset="0"/>
              </a:rPr>
              <a:t>1. </a:t>
            </a:r>
            <a:r>
              <a:rPr lang="fr-FR" sz="1400" dirty="0" smtClean="0">
                <a:solidFill>
                  <a:prstClr val="white">
                    <a:lumMod val="50000"/>
                  </a:prstClr>
                </a:solidFill>
                <a:latin typeface="Calibri" panose="020F0502020204030204" pitchFamily="34" charset="0"/>
                <a:cs typeface="Calibri" panose="020F0502020204030204" pitchFamily="34" charset="0"/>
              </a:rPr>
              <a:t>Est-il </a:t>
            </a:r>
            <a:r>
              <a:rPr lang="fr-FR" sz="1400" dirty="0">
                <a:solidFill>
                  <a:prstClr val="white">
                    <a:lumMod val="50000"/>
                  </a:prstClr>
                </a:solidFill>
                <a:latin typeface="Calibri" panose="020F0502020204030204" pitchFamily="34" charset="0"/>
                <a:cs typeface="Calibri" panose="020F0502020204030204" pitchFamily="34" charset="0"/>
              </a:rPr>
              <a:t>possible de disposer </a:t>
            </a:r>
            <a:r>
              <a:rPr lang="fr-FR" sz="1400" dirty="0" smtClean="0">
                <a:solidFill>
                  <a:prstClr val="white">
                    <a:lumMod val="50000"/>
                  </a:prstClr>
                </a:solidFill>
                <a:latin typeface="Calibri" panose="020F0502020204030204" pitchFamily="34" charset="0"/>
                <a:cs typeface="Calibri" panose="020F0502020204030204" pitchFamily="34" charset="0"/>
              </a:rPr>
              <a:t>d’un </a:t>
            </a:r>
            <a:r>
              <a:rPr lang="fr-FR" sz="1400" dirty="0">
                <a:solidFill>
                  <a:prstClr val="white">
                    <a:lumMod val="50000"/>
                  </a:prstClr>
                </a:solidFill>
                <a:latin typeface="Calibri" panose="020F0502020204030204" pitchFamily="34" charset="0"/>
                <a:cs typeface="Calibri" panose="020F0502020204030204" pitchFamily="34" charset="0"/>
              </a:rPr>
              <a:t>mode opératoire complet sur la souscription CNP </a:t>
            </a:r>
            <a:r>
              <a:rPr lang="fr-FR" sz="1400" dirty="0" smtClean="0">
                <a:solidFill>
                  <a:prstClr val="white">
                    <a:lumMod val="50000"/>
                  </a:prstClr>
                </a:solidFill>
                <a:latin typeface="Calibri" panose="020F0502020204030204" pitchFamily="34" charset="0"/>
                <a:cs typeface="Calibri" panose="020F0502020204030204" pitchFamily="34" charset="0"/>
              </a:rPr>
              <a:t>NET ?</a:t>
            </a: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b="1"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b="1" dirty="0" smtClean="0">
                <a:solidFill>
                  <a:prstClr val="white">
                    <a:lumMod val="50000"/>
                  </a:prstClr>
                </a:solidFill>
                <a:latin typeface="Calibri" panose="020F0502020204030204" pitchFamily="34" charset="0"/>
                <a:cs typeface="Calibri" panose="020F0502020204030204" pitchFamily="34" charset="0"/>
              </a:rPr>
              <a:t>Réponse </a:t>
            </a:r>
            <a:r>
              <a:rPr lang="fr-FR" sz="1400" dirty="0">
                <a:solidFill>
                  <a:prstClr val="white">
                    <a:lumMod val="50000"/>
                  </a:prstClr>
                </a:solidFill>
                <a:latin typeface="Calibri" panose="020F0502020204030204" pitchFamily="34" charset="0"/>
                <a:cs typeface="Calibri" panose="020F0502020204030204" pitchFamily="34" charset="0"/>
              </a:rPr>
              <a:t>: </a:t>
            </a: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b="1" dirty="0" smtClean="0">
                <a:solidFill>
                  <a:prstClr val="white">
                    <a:lumMod val="50000"/>
                  </a:prstClr>
                </a:solidFill>
                <a:latin typeface="Calibri" panose="020F0502020204030204" pitchFamily="34" charset="0"/>
                <a:cs typeface="Calibri" panose="020F0502020204030204" pitchFamily="34" charset="0"/>
              </a:rPr>
              <a:t>Un </a:t>
            </a:r>
            <a:r>
              <a:rPr lang="fr-FR" sz="1400" b="1" dirty="0">
                <a:solidFill>
                  <a:prstClr val="white">
                    <a:lumMod val="50000"/>
                  </a:prstClr>
                </a:solidFill>
                <a:latin typeface="Calibri" panose="020F0502020204030204" pitchFamily="34" charset="0"/>
                <a:cs typeface="Calibri" panose="020F0502020204030204" pitchFamily="34" charset="0"/>
              </a:rPr>
              <a:t>mode opératoire </a:t>
            </a:r>
            <a:r>
              <a:rPr lang="fr-FR" sz="1400" b="1" dirty="0" smtClean="0">
                <a:solidFill>
                  <a:prstClr val="white">
                    <a:lumMod val="50000"/>
                  </a:prstClr>
                </a:solidFill>
                <a:latin typeface="Calibri" panose="020F0502020204030204" pitchFamily="34" charset="0"/>
                <a:cs typeface="Calibri" panose="020F0502020204030204" pitchFamily="34" charset="0"/>
              </a:rPr>
              <a:t>« GUIDE ADE EN LIGNE – CNP NET – Novembre 2018" </a:t>
            </a:r>
            <a:r>
              <a:rPr lang="fr-FR" sz="1400" b="1" dirty="0">
                <a:solidFill>
                  <a:prstClr val="white">
                    <a:lumMod val="50000"/>
                  </a:prstClr>
                </a:solidFill>
                <a:latin typeface="Calibri" panose="020F0502020204030204" pitchFamily="34" charset="0"/>
                <a:cs typeface="Calibri" panose="020F0502020204030204" pitchFamily="34" charset="0"/>
              </a:rPr>
              <a:t>est disponible dans la rubrique des commerciaux pour la BDD, et dans la BDR </a:t>
            </a:r>
            <a:r>
              <a:rPr lang="fr-FR" sz="1400" b="1" dirty="0" smtClean="0">
                <a:solidFill>
                  <a:prstClr val="white">
                    <a:lumMod val="50000"/>
                  </a:prstClr>
                </a:solidFill>
                <a:latin typeface="Calibri" panose="020F0502020204030204" pitchFamily="34" charset="0"/>
                <a:cs typeface="Calibri" panose="020F0502020204030204" pitchFamily="34" charset="0"/>
              </a:rPr>
              <a:t>BOX </a:t>
            </a:r>
            <a:r>
              <a:rPr lang="fr-FR" sz="1400" b="1" dirty="0">
                <a:solidFill>
                  <a:prstClr val="white">
                    <a:lumMod val="50000"/>
                  </a:prstClr>
                </a:solidFill>
                <a:latin typeface="Calibri" panose="020F0502020204030204" pitchFamily="34" charset="0"/>
                <a:cs typeface="Calibri" panose="020F0502020204030204" pitchFamily="34" charset="0"/>
              </a:rPr>
              <a:t>pour la </a:t>
            </a:r>
            <a:r>
              <a:rPr lang="fr-FR" sz="1400" b="1" dirty="0" smtClean="0">
                <a:solidFill>
                  <a:prstClr val="white">
                    <a:lumMod val="50000"/>
                  </a:prstClr>
                </a:solidFill>
                <a:latin typeface="Calibri" panose="020F0502020204030204" pitchFamily="34" charset="0"/>
                <a:cs typeface="Calibri" panose="020F0502020204030204" pitchFamily="34" charset="0"/>
              </a:rPr>
              <a:t>BDR.</a:t>
            </a:r>
          </a:p>
          <a:p>
            <a:pPr marL="0" lvl="0" indent="0" algn="just" fontAlgn="base">
              <a:lnSpc>
                <a:spcPct val="100000"/>
              </a:lnSpc>
              <a:spcBef>
                <a:spcPct val="20000"/>
              </a:spcBef>
              <a:buClr>
                <a:srgbClr val="FF0000"/>
              </a:buClr>
              <a:buNone/>
            </a:pP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647564" y="404664"/>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1</a:t>
              </a:r>
            </a:p>
          </p:txBody>
        </p:sp>
      </p:grpSp>
      <p:graphicFrame>
        <p:nvGraphicFramePr>
          <p:cNvPr id="2" name="Objet 1"/>
          <p:cNvGraphicFramePr>
            <a:graphicFrameLocks noChangeAspect="1"/>
          </p:cNvGraphicFramePr>
          <p:nvPr>
            <p:extLst>
              <p:ext uri="{D42A27DB-BD31-4B8C-83A1-F6EECF244321}">
                <p14:modId xmlns:p14="http://schemas.microsoft.com/office/powerpoint/2010/main" val="2638206116"/>
              </p:ext>
            </p:extLst>
          </p:nvPr>
        </p:nvGraphicFramePr>
        <p:xfrm>
          <a:off x="4284663" y="4005263"/>
          <a:ext cx="914400" cy="771525"/>
        </p:xfrm>
        <a:graphic>
          <a:graphicData uri="http://schemas.openxmlformats.org/presentationml/2006/ole">
            <mc:AlternateContent xmlns:mc="http://schemas.openxmlformats.org/markup-compatibility/2006">
              <mc:Choice xmlns:v="urn:schemas-microsoft-com:vml" Requires="v">
                <p:oleObj spid="_x0000_s1031" name="Acrobat Document" showAsIcon="1" r:id="rId3" imgW="914400" imgH="771480" progId="AcroExch.Document.7">
                  <p:embed/>
                </p:oleObj>
              </mc:Choice>
              <mc:Fallback>
                <p:oleObj name="Acrobat Document" showAsIcon="1" r:id="rId3" imgW="914400" imgH="771480" progId="AcroExch.Document.7">
                  <p:embed/>
                  <p:pic>
                    <p:nvPicPr>
                      <p:cNvPr id="0" name=""/>
                      <p:cNvPicPr/>
                      <p:nvPr/>
                    </p:nvPicPr>
                    <p:blipFill>
                      <a:blip r:embed="rId4"/>
                      <a:stretch>
                        <a:fillRect/>
                      </a:stretch>
                    </p:blipFill>
                    <p:spPr>
                      <a:xfrm>
                        <a:off x="4284663" y="4005263"/>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9223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4</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conformité et risques</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95537" y="1196752"/>
            <a:ext cx="8352927" cy="5184576"/>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spcBef>
                <a:spcPct val="20000"/>
              </a:spcBef>
              <a:buClr>
                <a:srgbClr val="FF0000"/>
              </a:buClr>
              <a:buNone/>
            </a:pPr>
            <a:endParaRPr lang="fr-FR" sz="1600" b="1" u="sng"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600" b="1" u="sng" dirty="0" smtClean="0">
                <a:solidFill>
                  <a:prstClr val="white">
                    <a:lumMod val="50000"/>
                  </a:prstClr>
                </a:solidFill>
                <a:latin typeface="Calibri" panose="020F0502020204030204" pitchFamily="34" charset="0"/>
                <a:cs typeface="Calibri" panose="020F0502020204030204" pitchFamily="34" charset="0"/>
              </a:rPr>
              <a:t>REVISION ANNUELLE </a:t>
            </a:r>
          </a:p>
          <a:p>
            <a:pPr marL="0" lvl="0" indent="0" algn="just" fontAlgn="base">
              <a:spcBef>
                <a:spcPct val="20000"/>
              </a:spcBef>
              <a:buClr>
                <a:srgbClr val="FF0000"/>
              </a:buClr>
              <a:buNone/>
            </a:pPr>
            <a:endParaRPr lang="fr-FR" sz="1600" b="1" u="sng"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1. Quel </a:t>
            </a:r>
            <a:r>
              <a:rPr lang="fr-FR" sz="1400" dirty="0">
                <a:solidFill>
                  <a:prstClr val="white">
                    <a:lumMod val="50000"/>
                  </a:prstClr>
                </a:solidFill>
                <a:latin typeface="Calibri" panose="020F0502020204030204" pitchFamily="34" charset="0"/>
                <a:cs typeface="Calibri" panose="020F0502020204030204" pitchFamily="34" charset="0"/>
              </a:rPr>
              <a:t>est le nouveau processus de révision annuelle </a:t>
            </a:r>
            <a:r>
              <a:rPr lang="fr-FR" sz="1400" dirty="0" smtClean="0">
                <a:solidFill>
                  <a:prstClr val="white">
                    <a:lumMod val="50000"/>
                  </a:prstClr>
                </a:solidFill>
                <a:latin typeface="Calibri" panose="020F0502020204030204" pitchFamily="34" charset="0"/>
                <a:cs typeface="Calibri" panose="020F0502020204030204" pitchFamily="34" charset="0"/>
              </a:rPr>
              <a:t>? Qu'implique </a:t>
            </a:r>
            <a:r>
              <a:rPr lang="fr-FR" sz="1400" dirty="0">
                <a:solidFill>
                  <a:prstClr val="white">
                    <a:lumMod val="50000"/>
                  </a:prstClr>
                </a:solidFill>
                <a:latin typeface="Calibri" panose="020F0502020204030204" pitchFamily="34" charset="0"/>
                <a:cs typeface="Calibri" panose="020F0502020204030204" pitchFamily="34" charset="0"/>
              </a:rPr>
              <a:t>la notion de valorisation des garanties </a:t>
            </a:r>
            <a:r>
              <a:rPr lang="fr-FR" sz="1400" dirty="0" smtClean="0">
                <a:solidFill>
                  <a:prstClr val="white">
                    <a:lumMod val="50000"/>
                  </a:prstClr>
                </a:solidFill>
                <a:latin typeface="Calibri" panose="020F0502020204030204" pitchFamily="34" charset="0"/>
                <a:cs typeface="Calibri" panose="020F0502020204030204" pitchFamily="34" charset="0"/>
              </a:rPr>
              <a:t>? La </a:t>
            </a:r>
            <a:r>
              <a:rPr lang="fr-FR" sz="1400" dirty="0">
                <a:solidFill>
                  <a:prstClr val="white">
                    <a:lumMod val="50000"/>
                  </a:prstClr>
                </a:solidFill>
                <a:latin typeface="Calibri" panose="020F0502020204030204" pitchFamily="34" charset="0"/>
                <a:cs typeface="Calibri" panose="020F0502020204030204" pitchFamily="34" charset="0"/>
              </a:rPr>
              <a:t>fiche </a:t>
            </a:r>
            <a:r>
              <a:rPr lang="fr-FR" sz="1400" dirty="0" smtClean="0">
                <a:solidFill>
                  <a:prstClr val="white">
                    <a:lumMod val="50000"/>
                  </a:prstClr>
                </a:solidFill>
                <a:latin typeface="Calibri" panose="020F0502020204030204" pitchFamily="34" charset="0"/>
                <a:cs typeface="Calibri" panose="020F0502020204030204" pitchFamily="34" charset="0"/>
              </a:rPr>
              <a:t>d'information caution </a:t>
            </a:r>
            <a:r>
              <a:rPr lang="fr-FR" sz="1400" dirty="0">
                <a:solidFill>
                  <a:prstClr val="white">
                    <a:lumMod val="50000"/>
                  </a:prstClr>
                </a:solidFill>
                <a:latin typeface="Calibri" panose="020F0502020204030204" pitchFamily="34" charset="0"/>
                <a:cs typeface="Calibri" panose="020F0502020204030204" pitchFamily="34" charset="0"/>
              </a:rPr>
              <a:t>devra-t-elle être actualisée tous les ans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indent="0" fontAlgn="base">
              <a:spcBef>
                <a:spcPct val="20000"/>
              </a:spcBef>
              <a:buClr>
                <a:srgbClr val="FF0000"/>
              </a:buClr>
              <a:buNone/>
            </a:pPr>
            <a:r>
              <a:rPr lang="fr-FR" sz="1400" b="1" dirty="0" smtClean="0">
                <a:solidFill>
                  <a:prstClr val="white">
                    <a:lumMod val="50000"/>
                  </a:prstClr>
                </a:solidFill>
                <a:latin typeface="Calibri" panose="020F0502020204030204" pitchFamily="34" charset="0"/>
                <a:cs typeface="Calibri" panose="020F0502020204030204" pitchFamily="34" charset="0"/>
              </a:rPr>
              <a:t>Réponse </a:t>
            </a:r>
            <a:r>
              <a:rPr lang="fr-FR" sz="1400" b="1" dirty="0">
                <a:solidFill>
                  <a:prstClr val="white">
                    <a:lumMod val="50000"/>
                  </a:prstClr>
                </a:solidFill>
                <a:latin typeface="Calibri" panose="020F0502020204030204" pitchFamily="34" charset="0"/>
                <a:cs typeface="Calibri" panose="020F0502020204030204" pitchFamily="34" charset="0"/>
              </a:rPr>
              <a:t>: </a:t>
            </a:r>
            <a:r>
              <a:rPr lang="fr-FR" sz="1400" b="1" dirty="0" smtClean="0">
                <a:solidFill>
                  <a:prstClr val="white">
                    <a:lumMod val="50000"/>
                  </a:prstClr>
                </a:solidFill>
                <a:latin typeface="Calibri" panose="020F0502020204030204" pitchFamily="34" charset="0"/>
                <a:cs typeface="Calibri" panose="020F0502020204030204" pitchFamily="34" charset="0"/>
              </a:rPr>
              <a:t>Une procédure est en cours de finalisation et sera prochainement mise en ligne. Elle précisera les modalités exactes de la révision annuelle. </a:t>
            </a:r>
            <a:endParaRPr lang="fr-FR" sz="13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600" b="1" u="sng" dirty="0" smtClean="0">
                <a:solidFill>
                  <a:prstClr val="white">
                    <a:lumMod val="50000"/>
                  </a:prstClr>
                </a:solidFill>
                <a:latin typeface="Calibri" panose="020F0502020204030204" pitchFamily="34" charset="0"/>
                <a:cs typeface="Calibri" panose="020F0502020204030204" pitchFamily="34" charset="0"/>
              </a:rPr>
              <a:t>KYC</a:t>
            </a:r>
          </a:p>
          <a:p>
            <a:pPr marL="0" lvl="0" indent="0" algn="just" fontAlgn="base">
              <a:lnSpc>
                <a:spcPct val="100000"/>
              </a:lnSpc>
              <a:spcBef>
                <a:spcPct val="20000"/>
              </a:spcBef>
              <a:buClr>
                <a:srgbClr val="FF0000"/>
              </a:buClr>
              <a:buNone/>
            </a:pPr>
            <a:endParaRPr lang="fr-FR" sz="1600" u="sng"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1. Est-ce </a:t>
            </a:r>
            <a:r>
              <a:rPr lang="fr-FR" sz="1400" dirty="0">
                <a:solidFill>
                  <a:prstClr val="white">
                    <a:lumMod val="50000"/>
                  </a:prstClr>
                </a:solidFill>
                <a:latin typeface="Calibri" panose="020F0502020204030204" pitchFamily="34" charset="0"/>
                <a:cs typeface="Calibri" panose="020F0502020204030204" pitchFamily="34" charset="0"/>
              </a:rPr>
              <a:t>la réglementation qui impose la détention systématique d'un </a:t>
            </a:r>
            <a:r>
              <a:rPr lang="fr-FR" sz="1400" dirty="0" err="1">
                <a:solidFill>
                  <a:prstClr val="white">
                    <a:lumMod val="50000"/>
                  </a:prstClr>
                </a:solidFill>
                <a:latin typeface="Calibri" panose="020F0502020204030204" pitchFamily="34" charset="0"/>
                <a:cs typeface="Calibri" panose="020F0502020204030204" pitchFamily="34" charset="0"/>
              </a:rPr>
              <a:t>Kbis</a:t>
            </a:r>
            <a:r>
              <a:rPr lang="fr-FR" sz="1400" dirty="0">
                <a:solidFill>
                  <a:prstClr val="white">
                    <a:lumMod val="50000"/>
                  </a:prstClr>
                </a:solidFill>
                <a:latin typeface="Calibri" panose="020F0502020204030204" pitchFamily="34" charset="0"/>
                <a:cs typeface="Calibri" panose="020F0502020204030204" pitchFamily="34" charset="0"/>
              </a:rPr>
              <a:t> de moins de 3 mois lors d'un nouveau financement, sachant que celui du DRC est bel et bien le dernier en vigueur (implémentation par </a:t>
            </a:r>
            <a:r>
              <a:rPr lang="fr-FR" sz="1400" dirty="0" err="1" smtClean="0">
                <a:solidFill>
                  <a:prstClr val="white">
                    <a:lumMod val="50000"/>
                  </a:prstClr>
                </a:solidFill>
                <a:latin typeface="Calibri" panose="020F0502020204030204" pitchFamily="34" charset="0"/>
                <a:cs typeface="Calibri" panose="020F0502020204030204" pitchFamily="34" charset="0"/>
              </a:rPr>
              <a:t>Infogreffe</a:t>
            </a:r>
            <a:r>
              <a:rPr lang="fr-FR" sz="1400" dirty="0">
                <a:solidFill>
                  <a:prstClr val="white">
                    <a:lumMod val="50000"/>
                  </a:prstClr>
                </a:solidFill>
                <a:latin typeface="Calibri" panose="020F0502020204030204" pitchFamily="34" charset="0"/>
                <a:cs typeface="Calibri" panose="020F0502020204030204" pitchFamily="34" charset="0"/>
              </a:rPr>
              <a:t>)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smtClean="0">
                <a:solidFill>
                  <a:prstClr val="white">
                    <a:lumMod val="50000"/>
                  </a:prstClr>
                </a:solidFill>
                <a:latin typeface="Calibri" panose="020F0502020204030204" pitchFamily="34" charset="0"/>
                <a:cs typeface="Calibri" panose="020F0502020204030204" pitchFamily="34" charset="0"/>
              </a:rPr>
              <a:t>Réponse</a:t>
            </a:r>
            <a:r>
              <a:rPr lang="fr-FR" sz="1400" dirty="0" smtClean="0">
                <a:solidFill>
                  <a:prstClr val="white">
                    <a:lumMod val="50000"/>
                  </a:prstClr>
                </a:solidFill>
                <a:latin typeface="Calibri" panose="020F0502020204030204" pitchFamily="34" charset="0"/>
                <a:cs typeface="Calibri" panose="020F0502020204030204" pitchFamily="34" charset="0"/>
              </a:rPr>
              <a:t> </a:t>
            </a:r>
            <a:r>
              <a:rPr lang="fr-FR" sz="1400" b="1" dirty="0">
                <a:solidFill>
                  <a:prstClr val="white">
                    <a:lumMod val="50000"/>
                  </a:prstClr>
                </a:solidFill>
                <a:latin typeface="Calibri" panose="020F0502020204030204" pitchFamily="34" charset="0"/>
                <a:cs typeface="Calibri" panose="020F0502020204030204" pitchFamily="34" charset="0"/>
              </a:rPr>
              <a:t>: La </a:t>
            </a:r>
            <a:r>
              <a:rPr lang="fr-FR" sz="1400" b="1" dirty="0" smtClean="0">
                <a:solidFill>
                  <a:prstClr val="white">
                    <a:lumMod val="50000"/>
                  </a:prstClr>
                </a:solidFill>
                <a:latin typeface="Calibri" panose="020F0502020204030204" pitchFamily="34" charset="0"/>
                <a:cs typeface="Calibri" panose="020F0502020204030204" pitchFamily="34" charset="0"/>
              </a:rPr>
              <a:t>DCE </a:t>
            </a:r>
            <a:r>
              <a:rPr lang="fr-FR" sz="1400" b="1" dirty="0">
                <a:solidFill>
                  <a:prstClr val="white">
                    <a:lumMod val="50000"/>
                  </a:prstClr>
                </a:solidFill>
                <a:latin typeface="Calibri" panose="020F0502020204030204" pitchFamily="34" charset="0"/>
                <a:cs typeface="Calibri" panose="020F0502020204030204" pitchFamily="34" charset="0"/>
              </a:rPr>
              <a:t>attend un </a:t>
            </a:r>
            <a:r>
              <a:rPr lang="fr-FR" sz="1400" b="1" dirty="0" smtClean="0">
                <a:solidFill>
                  <a:prstClr val="white">
                    <a:lumMod val="50000"/>
                  </a:prstClr>
                </a:solidFill>
                <a:latin typeface="Calibri" panose="020F0502020204030204" pitchFamily="34" charset="0"/>
                <a:cs typeface="Calibri" panose="020F0502020204030204" pitchFamily="34" charset="0"/>
              </a:rPr>
              <a:t>KBIS </a:t>
            </a:r>
            <a:r>
              <a:rPr lang="fr-FR" sz="1400" b="1" dirty="0">
                <a:solidFill>
                  <a:prstClr val="white">
                    <a:lumMod val="50000"/>
                  </a:prstClr>
                </a:solidFill>
                <a:latin typeface="Calibri" panose="020F0502020204030204" pitchFamily="34" charset="0"/>
                <a:cs typeface="Calibri" panose="020F0502020204030204" pitchFamily="34" charset="0"/>
              </a:rPr>
              <a:t>de moins de 3 mois uniquement dans les cas d'entrée en relation, et de création. </a:t>
            </a: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0" indent="0" algn="just" fontAlgn="base">
              <a:spcBef>
                <a:spcPct val="20000"/>
              </a:spcBef>
              <a:buClr>
                <a:srgbClr val="FF0000"/>
              </a:buClr>
              <a:buNone/>
            </a:pPr>
            <a:endParaRPr lang="fr-FR" sz="1400" b="1" dirty="0" smtClean="0">
              <a:solidFill>
                <a:prstClr val="white">
                  <a:lumMod val="50000"/>
                </a:prstClr>
              </a:solidFill>
              <a:latin typeface="Calibri" panose="020F0502020204030204" pitchFamily="34" charset="0"/>
              <a:cs typeface="Calibri" panose="020F0502020204030204" pitchFamily="34" charset="0"/>
            </a:endParaRPr>
          </a:p>
          <a:p>
            <a:pPr marL="0" indent="0" algn="just" fontAlgn="base">
              <a:spcBef>
                <a:spcPct val="20000"/>
              </a:spcBef>
              <a:buClr>
                <a:srgbClr val="FF0000"/>
              </a:buClr>
              <a:buNone/>
            </a:pPr>
            <a:endParaRPr lang="fr-FR" sz="1400" b="1"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791580" y="404664"/>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a:latin typeface="Calibri" panose="020F0502020204030204" pitchFamily="34" charset="0"/>
                  <a:cs typeface="Calibri" panose="020F0502020204030204" pitchFamily="34" charset="0"/>
                </a:rPr>
                <a:t>2</a:t>
              </a:r>
              <a:endParaRPr lang="fr-FR" sz="2000" b="1" dirty="0" smtClean="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447474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5</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conformité et risques</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454471" y="1196752"/>
            <a:ext cx="8366001" cy="5184576"/>
          </a:xfrm>
          <a:prstGeom prst="rect">
            <a:avLst/>
          </a:prstGeom>
        </p:spPr>
        <p:txBody>
          <a:bodyPr vert="horz" lIns="91440" tIns="45720" rIns="91440" bIns="45720" rtlCol="0">
            <a:normAutofit fontScale="92500" lnSpcReduction="10000"/>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spcBef>
                <a:spcPct val="20000"/>
              </a:spcBef>
              <a:buClr>
                <a:srgbClr val="FF0000"/>
              </a:buClr>
              <a:buNone/>
            </a:pPr>
            <a:endParaRPr lang="fr-FR" sz="1200" dirty="0" smtClean="0">
              <a:solidFill>
                <a:prstClr val="white">
                  <a:lumMod val="50000"/>
                </a:prstClr>
              </a:solidFill>
              <a:latin typeface="Calibri" panose="020F0502020204030204" pitchFamily="34" charset="0"/>
              <a:cs typeface="Calibri" panose="020F0502020204030204" pitchFamily="34" charset="0"/>
            </a:endParaRPr>
          </a:p>
          <a:p>
            <a:pPr marL="0" lvl="0" indent="0" fontAlgn="base">
              <a:lnSpc>
                <a:spcPct val="100000"/>
              </a:lnSpc>
              <a:spcBef>
                <a:spcPct val="20000"/>
              </a:spcBef>
              <a:buClr>
                <a:srgbClr val="FF0000"/>
              </a:buClr>
              <a:buNone/>
            </a:pPr>
            <a:r>
              <a:rPr lang="fr-FR" sz="1600" b="1" u="sng" dirty="0">
                <a:solidFill>
                  <a:prstClr val="white">
                    <a:lumMod val="50000"/>
                  </a:prstClr>
                </a:solidFill>
                <a:latin typeface="Calibri" panose="020F0502020204030204" pitchFamily="34" charset="0"/>
                <a:cs typeface="Calibri" panose="020F0502020204030204" pitchFamily="34" charset="0"/>
              </a:rPr>
              <a:t>SAISIE DES BILANS </a:t>
            </a:r>
            <a:endParaRPr lang="fr-FR" sz="1600" b="1" u="sng" dirty="0" smtClean="0">
              <a:solidFill>
                <a:prstClr val="white">
                  <a:lumMod val="50000"/>
                </a:prstClr>
              </a:solidFill>
              <a:latin typeface="Calibri" panose="020F0502020204030204" pitchFamily="34" charset="0"/>
              <a:cs typeface="Calibri" panose="020F0502020204030204" pitchFamily="34" charset="0"/>
            </a:endParaRPr>
          </a:p>
          <a:p>
            <a:pPr marL="0" lvl="0" indent="0" fontAlgn="base">
              <a:lnSpc>
                <a:spcPct val="100000"/>
              </a:lnSpc>
              <a:spcBef>
                <a:spcPct val="20000"/>
              </a:spcBef>
              <a:buClr>
                <a:srgbClr val="FF0000"/>
              </a:buClr>
              <a:buNone/>
            </a:pPr>
            <a:endParaRPr lang="fr-FR" sz="1600" u="sng"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a:solidFill>
                  <a:prstClr val="white">
                    <a:lumMod val="50000"/>
                  </a:prstClr>
                </a:solidFill>
                <a:latin typeface="Calibri" panose="020F0502020204030204" pitchFamily="34" charset="0"/>
                <a:cs typeface="Calibri" panose="020F0502020204030204" pitchFamily="34" charset="0"/>
              </a:rPr>
              <a:t>1. Quel sera le délai de traitement des Bilans par I-DATECH et BILANS Service ? Que prévoit la convention de service signée avec ces prestataires ?</a:t>
            </a:r>
          </a:p>
          <a:p>
            <a:pPr mar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 </a:t>
            </a: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0" indent="0" algn="just" fontAlgn="base">
              <a:lnSpc>
                <a:spcPct val="100000"/>
              </a:lnSpc>
              <a:spcBef>
                <a:spcPct val="20000"/>
              </a:spcBef>
              <a:buClr>
                <a:srgbClr val="FF0000"/>
              </a:buClr>
              <a:buNone/>
            </a:pPr>
            <a:r>
              <a:rPr lang="fr-FR" sz="1400" b="1" dirty="0" smtClean="0">
                <a:solidFill>
                  <a:prstClr val="white">
                    <a:lumMod val="50000"/>
                  </a:prstClr>
                </a:solidFill>
                <a:latin typeface="Calibri" panose="020F0502020204030204" pitchFamily="34" charset="0"/>
                <a:cs typeface="Calibri" panose="020F0502020204030204" pitchFamily="34" charset="0"/>
              </a:rPr>
              <a:t>BILAN </a:t>
            </a:r>
            <a:r>
              <a:rPr lang="fr-FR" sz="1400" b="1" dirty="0">
                <a:solidFill>
                  <a:prstClr val="white">
                    <a:lumMod val="50000"/>
                  </a:prstClr>
                </a:solidFill>
                <a:latin typeface="Calibri" panose="020F0502020204030204" pitchFamily="34" charset="0"/>
                <a:cs typeface="Calibri" panose="020F0502020204030204" pitchFamily="34" charset="0"/>
              </a:rPr>
              <a:t>SERVICE : mise à </a:t>
            </a:r>
            <a:r>
              <a:rPr lang="fr-FR" sz="1400" b="1" dirty="0" smtClean="0">
                <a:solidFill>
                  <a:prstClr val="white">
                    <a:lumMod val="50000"/>
                  </a:prstClr>
                </a:solidFill>
                <a:latin typeface="Calibri" panose="020F0502020204030204" pitchFamily="34" charset="0"/>
                <a:cs typeface="Calibri" panose="020F0502020204030204" pitchFamily="34" charset="0"/>
              </a:rPr>
              <a:t>disposition en </a:t>
            </a:r>
            <a:r>
              <a:rPr lang="fr-FR" sz="1400" b="1" dirty="0">
                <a:solidFill>
                  <a:prstClr val="white">
                    <a:lumMod val="50000"/>
                  </a:prstClr>
                </a:solidFill>
                <a:latin typeface="Calibri" panose="020F0502020204030204" pitchFamily="34" charset="0"/>
                <a:cs typeface="Calibri" panose="020F0502020204030204" pitchFamily="34" charset="0"/>
              </a:rPr>
              <a:t>5 jours ouvrés ou traitement express à J pour dépôt avant 13h</a:t>
            </a:r>
          </a:p>
          <a:p>
            <a:pPr mar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I-DATECH : traitement sous un délai maximum de cinq jours ouvrés des liasses reçues, demande exceptionnelle d'un traitement à J possible</a:t>
            </a: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2. Y </a:t>
            </a:r>
            <a:r>
              <a:rPr lang="fr-FR" sz="1400" dirty="0">
                <a:solidFill>
                  <a:prstClr val="white">
                    <a:lumMod val="50000"/>
                  </a:prstClr>
                </a:solidFill>
                <a:latin typeface="Calibri" panose="020F0502020204030204" pitchFamily="34" charset="0"/>
                <a:cs typeface="Calibri" panose="020F0502020204030204" pitchFamily="34" charset="0"/>
              </a:rPr>
              <a:t>a-t-il une facturation différenciée si l'on souhaite une saisie urgente d'un bilan par I-DATECH et BILANS Service ?</a:t>
            </a:r>
          </a:p>
          <a:p>
            <a:pPr mar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 </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BILAN SERVICE : supplément Traitement Express 1,92 €</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I-DATECH : non</a:t>
            </a: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3. ECO-LOCALE reste-t-il </a:t>
            </a:r>
            <a:r>
              <a:rPr lang="fr-FR" sz="1400" dirty="0">
                <a:solidFill>
                  <a:prstClr val="white">
                    <a:lumMod val="50000"/>
                  </a:prstClr>
                </a:solidFill>
                <a:latin typeface="Calibri" panose="020F0502020204030204" pitchFamily="34" charset="0"/>
                <a:cs typeface="Calibri" panose="020F0502020204030204" pitchFamily="34" charset="0"/>
              </a:rPr>
              <a:t>le prestataire pour la saisie des </a:t>
            </a:r>
            <a:r>
              <a:rPr lang="fr-FR" sz="1400" dirty="0" smtClean="0">
                <a:solidFill>
                  <a:prstClr val="white">
                    <a:lumMod val="50000"/>
                  </a:prstClr>
                </a:solidFill>
                <a:latin typeface="Calibri" panose="020F0502020204030204" pitchFamily="34" charset="0"/>
                <a:cs typeface="Calibri" panose="020F0502020204030204" pitchFamily="34" charset="0"/>
              </a:rPr>
              <a:t>bilans </a:t>
            </a:r>
            <a:r>
              <a:rPr lang="fr-FR" sz="1400" dirty="0">
                <a:solidFill>
                  <a:prstClr val="white">
                    <a:lumMod val="50000"/>
                  </a:prstClr>
                </a:solidFill>
                <a:latin typeface="Calibri" panose="020F0502020204030204" pitchFamily="34" charset="0"/>
                <a:cs typeface="Calibri" panose="020F0502020204030204" pitchFamily="34" charset="0"/>
              </a:rPr>
              <a:t>du marché de </a:t>
            </a:r>
            <a:r>
              <a:rPr lang="fr-FR" sz="1400" dirty="0" smtClean="0">
                <a:solidFill>
                  <a:prstClr val="white">
                    <a:lumMod val="50000"/>
                  </a:prstClr>
                </a:solidFill>
                <a:latin typeface="Calibri" panose="020F0502020204030204" pitchFamily="34" charset="0"/>
                <a:cs typeface="Calibri" panose="020F0502020204030204" pitchFamily="34" charset="0"/>
              </a:rPr>
              <a:t>l’ESI ?</a:t>
            </a:r>
            <a:endParaRPr lang="fr-FR" sz="1400" dirty="0">
              <a:solidFill>
                <a:prstClr val="white">
                  <a:lumMod val="50000"/>
                </a:prstClr>
              </a:solidFill>
              <a:latin typeface="Calibri" panose="020F0502020204030204" pitchFamily="34" charset="0"/>
              <a:cs typeface="Calibri" panose="020F0502020204030204" pitchFamily="34" charset="0"/>
            </a:endParaRPr>
          </a:p>
          <a:p>
            <a:pPr marL="0" indent="0" algn="just" fontAlgn="base">
              <a:lnSpc>
                <a:spcPct val="100000"/>
              </a:lnSpc>
              <a:spcBef>
                <a:spcPct val="20000"/>
              </a:spcBef>
              <a:buClr>
                <a:srgbClr val="FF0000"/>
              </a:buClr>
              <a:buNone/>
            </a:pPr>
            <a:r>
              <a:rPr lang="fr-FR" sz="1400" b="1" dirty="0" smtClean="0">
                <a:solidFill>
                  <a:prstClr val="white">
                    <a:lumMod val="50000"/>
                  </a:prstClr>
                </a:solidFill>
                <a:latin typeface="Calibri" panose="020F0502020204030204" pitchFamily="34" charset="0"/>
                <a:cs typeface="Calibri" panose="020F0502020204030204" pitchFamily="34" charset="0"/>
              </a:rPr>
              <a:t>Réponse</a:t>
            </a:r>
            <a:r>
              <a:rPr lang="fr-FR" sz="1400" dirty="0" smtClean="0">
                <a:solidFill>
                  <a:prstClr val="white">
                    <a:lumMod val="50000"/>
                  </a:prstClr>
                </a:solidFill>
                <a:latin typeface="Calibri" panose="020F0502020204030204" pitchFamily="34" charset="0"/>
                <a:cs typeface="Calibri" panose="020F0502020204030204" pitchFamily="34" charset="0"/>
              </a:rPr>
              <a:t> : </a:t>
            </a:r>
            <a:r>
              <a:rPr lang="fr-FR" sz="1400" b="1" dirty="0" smtClean="0">
                <a:solidFill>
                  <a:prstClr val="white">
                    <a:lumMod val="50000"/>
                  </a:prstClr>
                </a:solidFill>
                <a:latin typeface="Calibri" panose="020F0502020204030204" pitchFamily="34" charset="0"/>
                <a:cs typeface="Calibri" panose="020F0502020204030204" pitchFamily="34" charset="0"/>
              </a:rPr>
              <a:t>Oui</a:t>
            </a:r>
            <a:r>
              <a:rPr lang="fr-FR" sz="1400" b="1" dirty="0">
                <a:solidFill>
                  <a:prstClr val="white">
                    <a:lumMod val="50000"/>
                  </a:prstClr>
                </a:solidFill>
                <a:latin typeface="Calibri" panose="020F0502020204030204" pitchFamily="34" charset="0"/>
                <a:cs typeface="Calibri" panose="020F0502020204030204" pitchFamily="34" charset="0"/>
              </a:rPr>
              <a:t>, </a:t>
            </a:r>
            <a:r>
              <a:rPr lang="fr-FR" sz="1400" b="1" dirty="0" err="1" smtClean="0">
                <a:solidFill>
                  <a:prstClr val="white">
                    <a:lumMod val="50000"/>
                  </a:prstClr>
                </a:solidFill>
                <a:latin typeface="Calibri" panose="020F0502020204030204" pitchFamily="34" charset="0"/>
                <a:cs typeface="Calibri" panose="020F0502020204030204" pitchFamily="34" charset="0"/>
              </a:rPr>
              <a:t>Eco-Locale</a:t>
            </a:r>
            <a:r>
              <a:rPr lang="fr-FR" sz="1400" b="1" dirty="0" smtClean="0">
                <a:solidFill>
                  <a:prstClr val="white">
                    <a:lumMod val="50000"/>
                  </a:prstClr>
                </a:solidFill>
                <a:latin typeface="Calibri" panose="020F0502020204030204" pitchFamily="34" charset="0"/>
                <a:cs typeface="Calibri" panose="020F0502020204030204" pitchFamily="34" charset="0"/>
              </a:rPr>
              <a:t> reste </a:t>
            </a:r>
            <a:r>
              <a:rPr lang="fr-FR" sz="1400" b="1" dirty="0">
                <a:solidFill>
                  <a:prstClr val="white">
                    <a:lumMod val="50000"/>
                  </a:prstClr>
                </a:solidFill>
                <a:latin typeface="Calibri" panose="020F0502020204030204" pitchFamily="34" charset="0"/>
                <a:cs typeface="Calibri" panose="020F0502020204030204" pitchFamily="34" charset="0"/>
              </a:rPr>
              <a:t>le prestataire. </a:t>
            </a: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4. Avons-nous </a:t>
            </a:r>
            <a:r>
              <a:rPr lang="fr-FR" sz="1400" dirty="0">
                <a:solidFill>
                  <a:prstClr val="white">
                    <a:lumMod val="50000"/>
                  </a:prstClr>
                </a:solidFill>
                <a:latin typeface="Calibri" panose="020F0502020204030204" pitchFamily="34" charset="0"/>
                <a:cs typeface="Calibri" panose="020F0502020204030204" pitchFamily="34" charset="0"/>
              </a:rPr>
              <a:t>la possibilité de saisir un bilan d'une durée inférieure à 6 mois ?</a:t>
            </a:r>
          </a:p>
          <a:p>
            <a:pPr mar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 </a:t>
            </a:r>
            <a:r>
              <a:rPr lang="fr-FR" sz="1400" b="1" dirty="0" smtClean="0">
                <a:solidFill>
                  <a:prstClr val="white">
                    <a:lumMod val="50000"/>
                  </a:prstClr>
                </a:solidFill>
                <a:latin typeface="Calibri" panose="020F0502020204030204" pitchFamily="34" charset="0"/>
                <a:cs typeface="Calibri" panose="020F0502020204030204" pitchFamily="34" charset="0"/>
              </a:rPr>
              <a:t>Non, ce n’est pas possible. </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5. Qui </a:t>
            </a:r>
            <a:r>
              <a:rPr lang="fr-FR" sz="1400" dirty="0">
                <a:solidFill>
                  <a:prstClr val="white">
                    <a:lumMod val="50000"/>
                  </a:prstClr>
                </a:solidFill>
                <a:latin typeface="Calibri" panose="020F0502020204030204" pitchFamily="34" charset="0"/>
                <a:cs typeface="Calibri" panose="020F0502020204030204" pitchFamily="34" charset="0"/>
              </a:rPr>
              <a:t>sera habilité à saisir les comptes consolidés ? </a:t>
            </a:r>
          </a:p>
          <a:p>
            <a:pPr marL="0" indent="0" algn="just" fontAlgn="base">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 Le réseau commercial. Les habilitations seront données en ce </a:t>
            </a:r>
            <a:r>
              <a:rPr lang="fr-FR" sz="1400" b="1" dirty="0" smtClean="0">
                <a:solidFill>
                  <a:prstClr val="white">
                    <a:lumMod val="50000"/>
                  </a:prstClr>
                </a:solidFill>
                <a:latin typeface="Calibri" panose="020F0502020204030204" pitchFamily="34" charset="0"/>
                <a:cs typeface="Calibri" panose="020F0502020204030204" pitchFamily="34" charset="0"/>
              </a:rPr>
              <a:t>sens.</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indent="0" algn="just" fontAlgn="base">
              <a:spcBef>
                <a:spcPct val="20000"/>
              </a:spcBef>
              <a:buClr>
                <a:srgbClr val="FF0000"/>
              </a:buClr>
              <a:buNone/>
            </a:pPr>
            <a:endParaRPr lang="fr-FR" sz="12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791580" y="404664"/>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a:latin typeface="Calibri" panose="020F0502020204030204" pitchFamily="34" charset="0"/>
                  <a:cs typeface="Calibri" panose="020F0502020204030204" pitchFamily="34" charset="0"/>
                </a:rPr>
                <a:t>2</a:t>
              </a:r>
              <a:endParaRPr lang="fr-FR" sz="2000" b="1" dirty="0" smtClean="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4700597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6</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crédits ct</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23528" y="1556792"/>
            <a:ext cx="8366001" cy="5184576"/>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1. Les </a:t>
            </a:r>
            <a:r>
              <a:rPr lang="fr-FR" sz="1400" dirty="0">
                <a:solidFill>
                  <a:prstClr val="white">
                    <a:lumMod val="50000"/>
                  </a:prstClr>
                </a:solidFill>
                <a:latin typeface="Calibri" panose="020F0502020204030204" pitchFamily="34" charset="0"/>
                <a:cs typeface="Calibri" panose="020F0502020204030204" pitchFamily="34" charset="0"/>
              </a:rPr>
              <a:t>lignes CT mises en place par le </a:t>
            </a:r>
            <a:r>
              <a:rPr lang="fr-FR" sz="1400" dirty="0" smtClean="0">
                <a:solidFill>
                  <a:prstClr val="white">
                    <a:lumMod val="50000"/>
                  </a:prstClr>
                </a:solidFill>
                <a:latin typeface="Calibri" panose="020F0502020204030204" pitchFamily="34" charset="0"/>
                <a:cs typeface="Calibri" panose="020F0502020204030204" pitchFamily="34" charset="0"/>
              </a:rPr>
              <a:t>réseau répondent-elles aux mêmes règles </a:t>
            </a:r>
            <a:r>
              <a:rPr lang="fr-FR" sz="1400" dirty="0">
                <a:solidFill>
                  <a:prstClr val="white">
                    <a:lumMod val="50000"/>
                  </a:prstClr>
                </a:solidFill>
                <a:latin typeface="Calibri" panose="020F0502020204030204" pitchFamily="34" charset="0"/>
                <a:cs typeface="Calibri" panose="020F0502020204030204" pitchFamily="34" charset="0"/>
              </a:rPr>
              <a:t>de tarification que les lignes encodées par la </a:t>
            </a:r>
            <a:r>
              <a:rPr lang="fr-FR" sz="1400" dirty="0" smtClean="0">
                <a:solidFill>
                  <a:prstClr val="white">
                    <a:lumMod val="50000"/>
                  </a:prstClr>
                </a:solidFill>
                <a:latin typeface="Calibri" panose="020F0502020204030204" pitchFamily="34" charset="0"/>
                <a:cs typeface="Calibri" panose="020F0502020204030204" pitchFamily="34" charset="0"/>
              </a:rPr>
              <a:t>DCE? </a:t>
            </a:r>
          </a:p>
          <a:p>
            <a:pPr marL="0" lvl="0" indent="0" algn="just" fontAlgn="base">
              <a:spcBef>
                <a:spcPct val="20000"/>
              </a:spcBef>
              <a:buClr>
                <a:srgbClr val="FF0000"/>
              </a:buClr>
              <a:buNone/>
            </a:pP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0" indent="0" algn="just" fontAlgn="base">
              <a:spcBef>
                <a:spcPct val="20000"/>
              </a:spcBef>
              <a:buClr>
                <a:srgbClr val="FF0000"/>
              </a:buClr>
              <a:buNone/>
            </a:pPr>
            <a:r>
              <a:rPr lang="fr-FR" sz="1400" b="1" dirty="0" smtClean="0">
                <a:solidFill>
                  <a:prstClr val="white">
                    <a:lumMod val="50000"/>
                  </a:prstClr>
                </a:solidFill>
                <a:latin typeface="Calibri" panose="020F0502020204030204" pitchFamily="34" charset="0"/>
                <a:cs typeface="Calibri" panose="020F0502020204030204" pitchFamily="34" charset="0"/>
              </a:rPr>
              <a:t>Réponse</a:t>
            </a:r>
            <a:r>
              <a:rPr lang="fr-FR" sz="1400" dirty="0" smtClean="0">
                <a:solidFill>
                  <a:prstClr val="white">
                    <a:lumMod val="50000"/>
                  </a:prstClr>
                </a:solidFill>
                <a:latin typeface="Calibri" panose="020F0502020204030204" pitchFamily="34" charset="0"/>
                <a:cs typeface="Calibri" panose="020F0502020204030204" pitchFamily="34" charset="0"/>
              </a:rPr>
              <a:t> </a:t>
            </a:r>
            <a:r>
              <a:rPr lang="fr-FR" sz="1400" dirty="0">
                <a:solidFill>
                  <a:prstClr val="white">
                    <a:lumMod val="50000"/>
                  </a:prstClr>
                </a:solidFill>
                <a:latin typeface="Calibri" panose="020F0502020204030204" pitchFamily="34" charset="0"/>
                <a:cs typeface="Calibri" panose="020F0502020204030204" pitchFamily="34" charset="0"/>
              </a:rPr>
              <a:t>: </a:t>
            </a:r>
            <a:endParaRPr lang="fr-FR" sz="1400" dirty="0" smtClean="0">
              <a:solidFill>
                <a:prstClr val="white">
                  <a:lumMod val="50000"/>
                </a:prstClr>
              </a:solidFill>
              <a:latin typeface="Calibri" panose="020F0502020204030204" pitchFamily="34" charset="0"/>
              <a:cs typeface="Calibri" panose="020F0502020204030204" pitchFamily="34" charset="0"/>
            </a:endParaRPr>
          </a:p>
          <a:p>
            <a:pPr algn="just" fontAlgn="base">
              <a:spcBef>
                <a:spcPct val="20000"/>
              </a:spcBef>
              <a:buClr>
                <a:srgbClr val="FF0000"/>
              </a:buClr>
            </a:pPr>
            <a:r>
              <a:rPr lang="fr-FR" sz="1400" b="1" dirty="0" smtClean="0">
                <a:solidFill>
                  <a:prstClr val="white">
                    <a:lumMod val="50000"/>
                  </a:prstClr>
                </a:solidFill>
                <a:latin typeface="Calibri" panose="020F0502020204030204" pitchFamily="34" charset="0"/>
                <a:cs typeface="Calibri" panose="020F0502020204030204" pitchFamily="34" charset="0"/>
              </a:rPr>
              <a:t>MARCHE </a:t>
            </a:r>
            <a:r>
              <a:rPr lang="fr-FR" sz="1400" b="1" dirty="0">
                <a:solidFill>
                  <a:prstClr val="white">
                    <a:lumMod val="50000"/>
                  </a:prstClr>
                </a:solidFill>
                <a:latin typeface="Calibri" panose="020F0502020204030204" pitchFamily="34" charset="0"/>
                <a:cs typeface="Calibri" panose="020F0502020204030204" pitchFamily="34" charset="0"/>
              </a:rPr>
              <a:t>PRO : Dans la limite du découvert autorisé la tarification standard est TBB + marge. Au-delà Taux d'usure. Il convient d'utiliser le barème TBC 000128.                         </a:t>
            </a:r>
            <a:endParaRPr lang="fr-FR" sz="1400" b="1" dirty="0" smtClean="0">
              <a:solidFill>
                <a:prstClr val="white">
                  <a:lumMod val="50000"/>
                </a:prstClr>
              </a:solidFill>
              <a:latin typeface="Calibri" panose="020F0502020204030204" pitchFamily="34" charset="0"/>
              <a:cs typeface="Calibri" panose="020F0502020204030204" pitchFamily="34" charset="0"/>
            </a:endParaRPr>
          </a:p>
          <a:p>
            <a:pPr algn="just" fontAlgn="base">
              <a:spcBef>
                <a:spcPct val="20000"/>
              </a:spcBef>
              <a:buClr>
                <a:srgbClr val="FF0000"/>
              </a:buClr>
            </a:pPr>
            <a:r>
              <a:rPr lang="fr-FR" sz="1400" b="1" dirty="0">
                <a:solidFill>
                  <a:prstClr val="white">
                    <a:lumMod val="50000"/>
                  </a:prstClr>
                </a:solidFill>
                <a:latin typeface="Calibri" panose="020F0502020204030204" pitchFamily="34" charset="0"/>
                <a:cs typeface="Calibri" panose="020F0502020204030204" pitchFamily="34" charset="0"/>
              </a:rPr>
              <a:t>MARCHE BDR : Il existe deux paliers de taux à renseigner à la création d'une ligne CT : </a:t>
            </a:r>
            <a:r>
              <a:rPr lang="fr-FR" sz="1400" b="1" dirty="0" smtClean="0">
                <a:solidFill>
                  <a:prstClr val="white">
                    <a:lumMod val="50000"/>
                  </a:prstClr>
                </a:solidFill>
                <a:latin typeface="Calibri" panose="020F0502020204030204" pitchFamily="34" charset="0"/>
                <a:cs typeface="Calibri" panose="020F0502020204030204" pitchFamily="34" charset="0"/>
              </a:rPr>
              <a:t>le premier correspond aux conditions </a:t>
            </a:r>
            <a:r>
              <a:rPr lang="fr-FR" sz="1400" b="1" dirty="0">
                <a:solidFill>
                  <a:prstClr val="white">
                    <a:lumMod val="50000"/>
                  </a:prstClr>
                </a:solidFill>
                <a:latin typeface="Calibri" panose="020F0502020204030204" pitchFamily="34" charset="0"/>
                <a:cs typeface="Calibri" panose="020F0502020204030204" pitchFamily="34" charset="0"/>
              </a:rPr>
              <a:t>de la ligne négociée, et </a:t>
            </a:r>
            <a:r>
              <a:rPr lang="fr-FR" sz="1400" b="1" dirty="0" smtClean="0">
                <a:solidFill>
                  <a:prstClr val="white">
                    <a:lumMod val="50000"/>
                  </a:prstClr>
                </a:solidFill>
                <a:latin typeface="Calibri" panose="020F0502020204030204" pitchFamily="34" charset="0"/>
                <a:cs typeface="Calibri" panose="020F0502020204030204" pitchFamily="34" charset="0"/>
              </a:rPr>
              <a:t>le second à celles </a:t>
            </a:r>
            <a:r>
              <a:rPr lang="fr-FR" sz="1400" b="1" dirty="0">
                <a:solidFill>
                  <a:prstClr val="white">
                    <a:lumMod val="50000"/>
                  </a:prstClr>
                </a:solidFill>
                <a:latin typeface="Calibri" panose="020F0502020204030204" pitchFamily="34" charset="0"/>
                <a:cs typeface="Calibri" panose="020F0502020204030204" pitchFamily="34" charset="0"/>
              </a:rPr>
              <a:t>du dépassement. </a:t>
            </a:r>
            <a:r>
              <a:rPr lang="fr-FR" sz="1400" b="1" dirty="0" smtClean="0">
                <a:solidFill>
                  <a:prstClr val="white">
                    <a:lumMod val="50000"/>
                  </a:prstClr>
                </a:solidFill>
                <a:latin typeface="Calibri" panose="020F0502020204030204" pitchFamily="34" charset="0"/>
                <a:cs typeface="Calibri" panose="020F0502020204030204" pitchFamily="34" charset="0"/>
              </a:rPr>
              <a:t>Le catalogue </a:t>
            </a:r>
            <a:r>
              <a:rPr lang="fr-FR" sz="1400" b="1" dirty="0">
                <a:solidFill>
                  <a:prstClr val="white">
                    <a:lumMod val="50000"/>
                  </a:prstClr>
                </a:solidFill>
                <a:latin typeface="Calibri" panose="020F0502020204030204" pitchFamily="34" charset="0"/>
                <a:cs typeface="Calibri" panose="020F0502020204030204" pitchFamily="34" charset="0"/>
              </a:rPr>
              <a:t>de tarification </a:t>
            </a:r>
            <a:r>
              <a:rPr lang="fr-FR" sz="1400" b="1" dirty="0" smtClean="0">
                <a:solidFill>
                  <a:prstClr val="white">
                    <a:lumMod val="50000"/>
                  </a:prstClr>
                </a:solidFill>
                <a:latin typeface="Calibri" panose="020F0502020204030204" pitchFamily="34" charset="0"/>
                <a:cs typeface="Calibri" panose="020F0502020204030204" pitchFamily="34" charset="0"/>
              </a:rPr>
              <a:t>prévoit les conditions suivantes </a:t>
            </a:r>
            <a:r>
              <a:rPr lang="fr-FR" sz="1400" b="1" dirty="0">
                <a:solidFill>
                  <a:prstClr val="white">
                    <a:lumMod val="50000"/>
                  </a:prstClr>
                </a:solidFill>
                <a:latin typeface="Calibri" panose="020F0502020204030204" pitchFamily="34" charset="0"/>
                <a:cs typeface="Calibri" panose="020F0502020204030204" pitchFamily="34" charset="0"/>
              </a:rPr>
              <a:t>en cas de dépassement </a:t>
            </a:r>
            <a:r>
              <a:rPr lang="fr-FR" sz="1400" b="1" dirty="0" smtClean="0">
                <a:solidFill>
                  <a:prstClr val="white">
                    <a:lumMod val="50000"/>
                  </a:prstClr>
                </a:solidFill>
                <a:latin typeface="Calibri" panose="020F0502020204030204" pitchFamily="34" charset="0"/>
                <a:cs typeface="Calibri" panose="020F0502020204030204" pitchFamily="34" charset="0"/>
              </a:rPr>
              <a:t>: </a:t>
            </a:r>
            <a:r>
              <a:rPr lang="fr-FR" sz="1400" b="1" dirty="0">
                <a:solidFill>
                  <a:prstClr val="white">
                    <a:lumMod val="50000"/>
                  </a:prstClr>
                </a:solidFill>
                <a:latin typeface="Calibri" panose="020F0502020204030204" pitchFamily="34" charset="0"/>
                <a:cs typeface="Calibri" panose="020F0502020204030204" pitchFamily="34" charset="0"/>
              </a:rPr>
              <a:t>majoration du taux d’intérêt du découvert de 3,00%. </a:t>
            </a:r>
          </a:p>
          <a:p>
            <a:pPr marL="342900" lvl="0" indent="-342900" algn="just" fontAlgn="base">
              <a:spcBef>
                <a:spcPct val="20000"/>
              </a:spcBef>
              <a:buClr>
                <a:srgbClr val="FF0000"/>
              </a:buClr>
              <a:buAutoNum type="arabicPeriod"/>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400" dirty="0">
                <a:solidFill>
                  <a:prstClr val="white">
                    <a:lumMod val="50000"/>
                  </a:prstClr>
                </a:solidFill>
                <a:latin typeface="Calibri" panose="020F0502020204030204" pitchFamily="34" charset="0"/>
                <a:cs typeface="Calibri" panose="020F0502020204030204" pitchFamily="34" charset="0"/>
              </a:rPr>
              <a:t>2. Comment se passerait la réduction d'une ligne CT dans la mesure où il n'y aurait plus d'envoi de courrier de confirmation en l'absence de </a:t>
            </a:r>
            <a:r>
              <a:rPr lang="fr-FR" sz="1400" dirty="0" smtClean="0">
                <a:solidFill>
                  <a:prstClr val="white">
                    <a:lumMod val="50000"/>
                  </a:prstClr>
                </a:solidFill>
                <a:latin typeface="Calibri" panose="020F0502020204030204" pitchFamily="34" charset="0"/>
                <a:cs typeface="Calibri" panose="020F0502020204030204" pitchFamily="34" charset="0"/>
              </a:rPr>
              <a:t>garantie ?</a:t>
            </a: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  L’envoi d’un courrier de dénonciation ou de réduction de la ligne doit </a:t>
            </a:r>
            <a:r>
              <a:rPr lang="fr-FR" sz="1400" b="1" dirty="0" smtClean="0">
                <a:solidFill>
                  <a:prstClr val="white">
                    <a:lumMod val="50000"/>
                  </a:prstClr>
                </a:solidFill>
                <a:latin typeface="Calibri" panose="020F0502020204030204" pitchFamily="34" charset="0"/>
                <a:cs typeface="Calibri" panose="020F0502020204030204" pitchFamily="34" charset="0"/>
              </a:rPr>
              <a:t>être systématiquement </a:t>
            </a:r>
            <a:r>
              <a:rPr lang="fr-FR" sz="1400" b="1" dirty="0">
                <a:solidFill>
                  <a:prstClr val="white">
                    <a:lumMod val="50000"/>
                  </a:prstClr>
                </a:solidFill>
                <a:latin typeface="Calibri" panose="020F0502020204030204" pitchFamily="34" charset="0"/>
                <a:cs typeface="Calibri" panose="020F0502020204030204" pitchFamily="34" charset="0"/>
              </a:rPr>
              <a:t>effectué pour signifier au client le délai légal de mise </a:t>
            </a:r>
            <a:r>
              <a:rPr lang="fr-FR" sz="1400" b="1" dirty="0" smtClean="0">
                <a:solidFill>
                  <a:prstClr val="white">
                    <a:lumMod val="50000"/>
                  </a:prstClr>
                </a:solidFill>
                <a:latin typeface="Calibri" panose="020F0502020204030204" pitchFamily="34" charset="0"/>
                <a:cs typeface="Calibri" panose="020F0502020204030204" pitchFamily="34" charset="0"/>
              </a:rPr>
              <a:t>œuvre (60 jours).</a:t>
            </a:r>
          </a:p>
          <a:p>
            <a:pPr marL="0" lvl="0" indent="0" algn="just" fontAlgn="base">
              <a:lnSpc>
                <a:spcPct val="100000"/>
              </a:lnSpc>
              <a:spcBef>
                <a:spcPct val="20000"/>
              </a:spcBef>
              <a:buClr>
                <a:srgbClr val="FF0000"/>
              </a:buClr>
              <a:buNone/>
            </a:pP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a:solidFill>
                  <a:prstClr val="white">
                    <a:lumMod val="50000"/>
                  </a:prstClr>
                </a:solidFill>
                <a:latin typeface="Calibri" panose="020F0502020204030204" pitchFamily="34" charset="0"/>
                <a:cs typeface="Calibri" panose="020F0502020204030204" pitchFamily="34" charset="0"/>
              </a:rPr>
              <a:t>3. A partir de quand les Marchés BDR pourront eux même encoder les découverts sans garantie et inférieurs, ou égaux, à 50 k€ ? </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a:t>
            </a:r>
            <a:r>
              <a:rPr lang="fr-FR" sz="1400" b="1" dirty="0" smtClean="0">
                <a:solidFill>
                  <a:prstClr val="white">
                    <a:lumMod val="50000"/>
                  </a:prstClr>
                </a:solidFill>
                <a:latin typeface="Calibri" panose="020F0502020204030204" pitchFamily="34" charset="0"/>
                <a:cs typeface="Calibri" panose="020F0502020204030204" pitchFamily="34" charset="0"/>
              </a:rPr>
              <a:t>: Cette nouvelle procédure a été validée, et le chargement des habilitations liées est en cours. Il est prévu pour ce début de mois. </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3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4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971600" y="476672"/>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3</a:t>
              </a:r>
            </a:p>
          </p:txBody>
        </p:sp>
      </p:grpSp>
    </p:spTree>
    <p:extLst>
      <p:ext uri="{BB962C8B-B14F-4D97-AF65-F5344CB8AC3E}">
        <p14:creationId xmlns:p14="http://schemas.microsoft.com/office/powerpoint/2010/main" val="29948575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7</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crédits </a:t>
            </a:r>
            <a:r>
              <a:rPr lang="fr-FR" sz="2000" dirty="0" err="1" smtClean="0">
                <a:latin typeface="Calibri" panose="020F0502020204030204" pitchFamily="34" charset="0"/>
                <a:cs typeface="Calibri" panose="020F0502020204030204" pitchFamily="34" charset="0"/>
              </a:rPr>
              <a:t>mlt</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23528" y="1268760"/>
            <a:ext cx="8496944" cy="5472608"/>
          </a:xfrm>
          <a:prstGeom prst="rect">
            <a:avLst/>
          </a:prstGeom>
        </p:spPr>
        <p:txBody>
          <a:bodyPr vert="horz" lIns="91440" tIns="45720" rIns="91440" bIns="45720" rtlCol="0">
            <a:normAutofit fontScale="70000" lnSpcReduction="20000"/>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lnSpc>
                <a:spcPct val="100000"/>
              </a:lnSpc>
              <a:spcBef>
                <a:spcPct val="20000"/>
              </a:spcBef>
              <a:buClr>
                <a:srgbClr val="FF0000"/>
              </a:buClr>
              <a:buNone/>
            </a:pPr>
            <a:r>
              <a:rPr lang="fr-FR" sz="2300" b="1" u="sng" dirty="0" smtClean="0">
                <a:solidFill>
                  <a:schemeClr val="tx1">
                    <a:lumMod val="50000"/>
                    <a:lumOff val="50000"/>
                  </a:schemeClr>
                </a:solidFill>
                <a:latin typeface="Calibri" panose="020F0502020204030204" pitchFamily="34" charset="0"/>
                <a:cs typeface="Calibri" panose="020F0502020204030204" pitchFamily="34" charset="0"/>
              </a:rPr>
              <a:t>VIE DU CRÉDIT </a:t>
            </a:r>
            <a:endParaRPr lang="fr-FR" sz="2300" b="1" u="sng" dirty="0">
              <a:solidFill>
                <a:schemeClr val="tx1">
                  <a:lumMod val="50000"/>
                  <a:lumOff val="50000"/>
                </a:scheme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dirty="0">
              <a:solidFill>
                <a:schemeClr val="tx1">
                  <a:lumMod val="50000"/>
                  <a:lumOff val="50000"/>
                </a:scheme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2000" dirty="0" smtClean="0">
                <a:solidFill>
                  <a:prstClr val="white">
                    <a:lumMod val="50000"/>
                  </a:prstClr>
                </a:solidFill>
                <a:latin typeface="Calibri" panose="020F0502020204030204" pitchFamily="34" charset="0"/>
                <a:cs typeface="Calibri" panose="020F0502020204030204" pitchFamily="34" charset="0"/>
              </a:rPr>
              <a:t>1. Comment </a:t>
            </a:r>
            <a:r>
              <a:rPr lang="fr-FR" sz="2000" dirty="0">
                <a:solidFill>
                  <a:prstClr val="white">
                    <a:lumMod val="50000"/>
                  </a:prstClr>
                </a:solidFill>
                <a:latin typeface="Calibri" panose="020F0502020204030204" pitchFamily="34" charset="0"/>
                <a:cs typeface="Calibri" panose="020F0502020204030204" pitchFamily="34" charset="0"/>
              </a:rPr>
              <a:t>et par qui seront transmis les contrats de prêt aux clients BDR / PRO </a:t>
            </a:r>
            <a:r>
              <a:rPr lang="fr-FR" sz="2000" dirty="0" smtClean="0">
                <a:solidFill>
                  <a:prstClr val="white">
                    <a:lumMod val="50000"/>
                  </a:prstClr>
                </a:solidFill>
                <a:latin typeface="Calibri" panose="020F0502020204030204" pitchFamily="34" charset="0"/>
                <a:cs typeface="Calibri" panose="020F0502020204030204" pitchFamily="34" charset="0"/>
              </a:rPr>
              <a:t>?</a:t>
            </a:r>
          </a:p>
          <a:p>
            <a:pPr marL="0" indent="0" algn="just" fontAlgn="base">
              <a:lnSpc>
                <a:spcPct val="100000"/>
              </a:lnSpc>
              <a:spcBef>
                <a:spcPct val="20000"/>
              </a:spcBef>
              <a:buClr>
                <a:srgbClr val="FF0000"/>
              </a:buClr>
              <a:buNone/>
            </a:pPr>
            <a:r>
              <a:rPr lang="fr-FR" sz="2000" b="1" dirty="0">
                <a:solidFill>
                  <a:prstClr val="white">
                    <a:lumMod val="50000"/>
                  </a:prstClr>
                </a:solidFill>
                <a:latin typeface="Calibri" panose="020F0502020204030204" pitchFamily="34" charset="0"/>
                <a:cs typeface="Calibri" panose="020F0502020204030204" pitchFamily="34" charset="0"/>
              </a:rPr>
              <a:t>Réponse : </a:t>
            </a:r>
            <a:r>
              <a:rPr lang="fr-FR" sz="2000" b="1" dirty="0" smtClean="0">
                <a:solidFill>
                  <a:prstClr val="white">
                    <a:lumMod val="50000"/>
                  </a:prstClr>
                </a:solidFill>
                <a:latin typeface="Calibri" panose="020F0502020204030204" pitchFamily="34" charset="0"/>
                <a:cs typeface="Calibri" panose="020F0502020204030204" pitchFamily="34" charset="0"/>
              </a:rPr>
              <a:t>DEFI </a:t>
            </a:r>
            <a:r>
              <a:rPr lang="fr-FR" sz="2000" b="1" dirty="0">
                <a:solidFill>
                  <a:prstClr val="white">
                    <a:lumMod val="50000"/>
                  </a:prstClr>
                </a:solidFill>
                <a:latin typeface="Calibri" panose="020F0502020204030204" pitchFamily="34" charset="0"/>
                <a:cs typeface="Calibri" panose="020F0502020204030204" pitchFamily="34" charset="0"/>
              </a:rPr>
              <a:t>est le canal de transmission unique DANS LE SENS ALLER. Dans le SENS RETOUR, les actes parviendront PAR E-MAIL au gestionnaire qui prendra le soin de les faire régulariser par l'emprunteur. Le retour des contrats originaux signés du client se fait par navette courrier. En cas d intervention d'un notaire l'ensemble est transmis au notaire pour régularisation par ses bons soins. </a:t>
            </a:r>
          </a:p>
          <a:p>
            <a:pPr marL="0" lvl="0" indent="0" algn="just" fontAlgn="base">
              <a:lnSpc>
                <a:spcPct val="100000"/>
              </a:lnSpc>
              <a:spcBef>
                <a:spcPct val="20000"/>
              </a:spcBef>
              <a:buClr>
                <a:srgbClr val="FF0000"/>
              </a:buClr>
              <a:buNone/>
            </a:pPr>
            <a:endParaRPr lang="fr-FR" sz="20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2000" dirty="0" smtClean="0">
                <a:solidFill>
                  <a:prstClr val="white">
                    <a:lumMod val="50000"/>
                  </a:prstClr>
                </a:solidFill>
                <a:latin typeface="Calibri" panose="020F0502020204030204" pitchFamily="34" charset="0"/>
                <a:cs typeface="Calibri" panose="020F0502020204030204" pitchFamily="34" charset="0"/>
              </a:rPr>
              <a:t>2. Dans </a:t>
            </a:r>
            <a:r>
              <a:rPr lang="fr-FR" sz="2000" dirty="0">
                <a:solidFill>
                  <a:prstClr val="white">
                    <a:lumMod val="50000"/>
                  </a:prstClr>
                </a:solidFill>
                <a:latin typeface="Calibri" panose="020F0502020204030204" pitchFamily="34" charset="0"/>
                <a:cs typeface="Calibri" panose="020F0502020204030204" pitchFamily="34" charset="0"/>
              </a:rPr>
              <a:t>la mesure où DEFI est </a:t>
            </a:r>
            <a:r>
              <a:rPr lang="fr-FR" sz="2000" dirty="0" smtClean="0">
                <a:solidFill>
                  <a:prstClr val="white">
                    <a:lumMod val="50000"/>
                  </a:prstClr>
                </a:solidFill>
                <a:latin typeface="Calibri" panose="020F0502020204030204" pitchFamily="34" charset="0"/>
                <a:cs typeface="Calibri" panose="020F0502020204030204" pitchFamily="34" charset="0"/>
              </a:rPr>
              <a:t>un </a:t>
            </a:r>
            <a:r>
              <a:rPr lang="fr-FR" sz="2000" dirty="0" err="1" smtClean="0">
                <a:solidFill>
                  <a:prstClr val="white">
                    <a:lumMod val="50000"/>
                  </a:prstClr>
                </a:solidFill>
                <a:latin typeface="Calibri" panose="020F0502020204030204" pitchFamily="34" charset="0"/>
                <a:cs typeface="Calibri" panose="020F0502020204030204" pitchFamily="34" charset="0"/>
              </a:rPr>
              <a:t>workflow</a:t>
            </a:r>
            <a:r>
              <a:rPr lang="fr-FR" sz="2000" dirty="0" smtClean="0">
                <a:solidFill>
                  <a:prstClr val="white">
                    <a:lumMod val="50000"/>
                  </a:prstClr>
                </a:solidFill>
                <a:latin typeface="Calibri" panose="020F0502020204030204" pitchFamily="34" charset="0"/>
                <a:cs typeface="Calibri" panose="020F0502020204030204" pitchFamily="34" charset="0"/>
              </a:rPr>
              <a:t> </a:t>
            </a:r>
            <a:r>
              <a:rPr lang="fr-FR" sz="2000" dirty="0">
                <a:solidFill>
                  <a:prstClr val="white">
                    <a:lumMod val="50000"/>
                  </a:prstClr>
                </a:solidFill>
                <a:latin typeface="Calibri" panose="020F0502020204030204" pitchFamily="34" charset="0"/>
                <a:cs typeface="Calibri" panose="020F0502020204030204" pitchFamily="34" charset="0"/>
              </a:rPr>
              <a:t>qui permet également de voir où se situe le dossier, pourquoi n’existe-t-il pas d’étape contrat émis, contrat signé, contrat conforme </a:t>
            </a:r>
            <a:r>
              <a:rPr lang="fr-FR" sz="2000" dirty="0" smtClean="0">
                <a:solidFill>
                  <a:prstClr val="white">
                    <a:lumMod val="50000"/>
                  </a:prstClr>
                </a:solidFill>
                <a:latin typeface="Calibri" panose="020F0502020204030204" pitchFamily="34" charset="0"/>
                <a:cs typeface="Calibri" panose="020F0502020204030204" pitchFamily="34" charset="0"/>
              </a:rPr>
              <a:t>?</a:t>
            </a:r>
          </a:p>
          <a:p>
            <a:pPr marL="0" indent="0" algn="just" fontAlgn="base">
              <a:lnSpc>
                <a:spcPct val="100000"/>
              </a:lnSpc>
              <a:spcBef>
                <a:spcPct val="20000"/>
              </a:spcBef>
              <a:buClr>
                <a:srgbClr val="FF0000"/>
              </a:buClr>
              <a:buNone/>
            </a:pPr>
            <a:r>
              <a:rPr lang="fr-FR" sz="2000" b="1" dirty="0">
                <a:solidFill>
                  <a:prstClr val="white">
                    <a:lumMod val="50000"/>
                  </a:prstClr>
                </a:solidFill>
                <a:latin typeface="Calibri" panose="020F0502020204030204" pitchFamily="34" charset="0"/>
                <a:cs typeface="Calibri" panose="020F0502020204030204" pitchFamily="34" charset="0"/>
              </a:rPr>
              <a:t>Réponse : A l'étape mise en force, la DCE avertira l'instructeur de la prise en charge du dossier, du contrôle de complétude, de l'émission de l'offre par retour de mail, via l'outil Gestion </a:t>
            </a:r>
            <a:r>
              <a:rPr lang="fr-FR" sz="2000" b="1" dirty="0" smtClean="0">
                <a:solidFill>
                  <a:prstClr val="white">
                    <a:lumMod val="50000"/>
                  </a:prstClr>
                </a:solidFill>
                <a:latin typeface="Calibri" panose="020F0502020204030204" pitchFamily="34" charset="0"/>
                <a:cs typeface="Calibri" panose="020F0502020204030204" pitchFamily="34" charset="0"/>
              </a:rPr>
              <a:t>Crédits.</a:t>
            </a:r>
            <a:endParaRPr lang="fr-FR" sz="20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20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2000" dirty="0" smtClean="0">
                <a:solidFill>
                  <a:prstClr val="white">
                    <a:lumMod val="50000"/>
                  </a:prstClr>
                </a:solidFill>
                <a:latin typeface="Calibri" panose="020F0502020204030204" pitchFamily="34" charset="0"/>
                <a:cs typeface="Calibri" panose="020F0502020204030204" pitchFamily="34" charset="0"/>
              </a:rPr>
              <a:t>3. Les </a:t>
            </a:r>
            <a:r>
              <a:rPr lang="fr-FR" sz="2000" dirty="0">
                <a:solidFill>
                  <a:prstClr val="white">
                    <a:lumMod val="50000"/>
                  </a:prstClr>
                </a:solidFill>
                <a:latin typeface="Calibri" panose="020F0502020204030204" pitchFamily="34" charset="0"/>
                <a:cs typeface="Calibri" panose="020F0502020204030204" pitchFamily="34" charset="0"/>
              </a:rPr>
              <a:t>demandes DEFI inférieures à 2018 et non finalisées seront-elles supprimées </a:t>
            </a:r>
            <a:r>
              <a:rPr lang="fr-FR" sz="2000" dirty="0" smtClean="0">
                <a:solidFill>
                  <a:prstClr val="white">
                    <a:lumMod val="50000"/>
                  </a:prstClr>
                </a:solidFill>
                <a:latin typeface="Calibri" panose="020F0502020204030204" pitchFamily="34" charset="0"/>
                <a:cs typeface="Calibri" panose="020F0502020204030204" pitchFamily="34" charset="0"/>
              </a:rPr>
              <a:t>?</a:t>
            </a:r>
          </a:p>
          <a:p>
            <a:pPr marL="0" indent="0" algn="just" fontAlgn="base">
              <a:lnSpc>
                <a:spcPct val="100000"/>
              </a:lnSpc>
              <a:spcBef>
                <a:spcPct val="20000"/>
              </a:spcBef>
              <a:buClr>
                <a:srgbClr val="FF0000"/>
              </a:buClr>
              <a:buNone/>
            </a:pPr>
            <a:r>
              <a:rPr lang="fr-FR" sz="2000" b="1" dirty="0">
                <a:solidFill>
                  <a:prstClr val="white">
                    <a:lumMod val="50000"/>
                  </a:prstClr>
                </a:solidFill>
                <a:latin typeface="Calibri" panose="020F0502020204030204" pitchFamily="34" charset="0"/>
                <a:cs typeface="Calibri" panose="020F0502020204030204" pitchFamily="34" charset="0"/>
              </a:rPr>
              <a:t>Réponse</a:t>
            </a:r>
            <a:r>
              <a:rPr lang="fr-FR" sz="2000" dirty="0">
                <a:solidFill>
                  <a:prstClr val="white">
                    <a:lumMod val="50000"/>
                  </a:prstClr>
                </a:solidFill>
                <a:latin typeface="Calibri" panose="020F0502020204030204" pitchFamily="34" charset="0"/>
                <a:cs typeface="Calibri" panose="020F0502020204030204" pitchFamily="34" charset="0"/>
              </a:rPr>
              <a:t> </a:t>
            </a:r>
            <a:r>
              <a:rPr lang="fr-FR" sz="2000" b="1" dirty="0">
                <a:solidFill>
                  <a:prstClr val="white">
                    <a:lumMod val="50000"/>
                  </a:prstClr>
                </a:solidFill>
                <a:latin typeface="Calibri" panose="020F0502020204030204" pitchFamily="34" charset="0"/>
                <a:cs typeface="Calibri" panose="020F0502020204030204" pitchFamily="34" charset="0"/>
              </a:rPr>
              <a:t>: Suite à la mise en œuvre de DEFI </a:t>
            </a:r>
            <a:r>
              <a:rPr lang="fr-FR" sz="2000" b="1" dirty="0" smtClean="0">
                <a:solidFill>
                  <a:prstClr val="white">
                    <a:lumMod val="50000"/>
                  </a:prstClr>
                </a:solidFill>
                <a:latin typeface="Calibri" panose="020F0502020204030204" pitchFamily="34" charset="0"/>
                <a:cs typeface="Calibri" panose="020F0502020204030204" pitchFamily="34" charset="0"/>
              </a:rPr>
              <a:t>Multi-demandes </a:t>
            </a:r>
            <a:r>
              <a:rPr lang="fr-FR" sz="2000" b="1" dirty="0">
                <a:solidFill>
                  <a:prstClr val="white">
                    <a:lumMod val="50000"/>
                  </a:prstClr>
                </a:solidFill>
                <a:latin typeface="Calibri" panose="020F0502020204030204" pitchFamily="34" charset="0"/>
                <a:cs typeface="Calibri" panose="020F0502020204030204" pitchFamily="34" charset="0"/>
              </a:rPr>
              <a:t>toutes les demandes de crédit restées ouvertes depuis plus de </a:t>
            </a:r>
            <a:r>
              <a:rPr lang="fr-FR" sz="2000" b="1" dirty="0" smtClean="0">
                <a:solidFill>
                  <a:prstClr val="white">
                    <a:lumMod val="50000"/>
                  </a:prstClr>
                </a:solidFill>
                <a:latin typeface="Calibri" panose="020F0502020204030204" pitchFamily="34" charset="0"/>
                <a:cs typeface="Calibri" panose="020F0502020204030204" pitchFamily="34" charset="0"/>
              </a:rPr>
              <a:t>12 </a:t>
            </a:r>
            <a:r>
              <a:rPr lang="fr-FR" sz="2000" b="1" dirty="0">
                <a:solidFill>
                  <a:prstClr val="white">
                    <a:lumMod val="50000"/>
                  </a:prstClr>
                </a:solidFill>
                <a:latin typeface="Calibri" panose="020F0502020204030204" pitchFamily="34" charset="0"/>
                <a:cs typeface="Calibri" panose="020F0502020204030204" pitchFamily="34" charset="0"/>
              </a:rPr>
              <a:t>mois, ont été closes automatiquement. Elles restent néanmoins </a:t>
            </a:r>
            <a:r>
              <a:rPr lang="fr-FR" sz="2000" b="1" dirty="0" smtClean="0">
                <a:solidFill>
                  <a:prstClr val="white">
                    <a:lumMod val="50000"/>
                  </a:prstClr>
                </a:solidFill>
                <a:latin typeface="Calibri" panose="020F0502020204030204" pitchFamily="34" charset="0"/>
                <a:cs typeface="Calibri" panose="020F0502020204030204" pitchFamily="34" charset="0"/>
              </a:rPr>
              <a:t>accessibles </a:t>
            </a:r>
            <a:r>
              <a:rPr lang="fr-FR" sz="2000" b="1" dirty="0">
                <a:solidFill>
                  <a:prstClr val="white">
                    <a:lumMod val="50000"/>
                  </a:prstClr>
                </a:solidFill>
                <a:latin typeface="Calibri" panose="020F0502020204030204" pitchFamily="34" charset="0"/>
                <a:cs typeface="Calibri" panose="020F0502020204030204" pitchFamily="34" charset="0"/>
              </a:rPr>
              <a:t>dans </a:t>
            </a:r>
            <a:r>
              <a:rPr lang="fr-FR" sz="2000" b="1" dirty="0" smtClean="0">
                <a:solidFill>
                  <a:prstClr val="white">
                    <a:lumMod val="50000"/>
                  </a:prstClr>
                </a:solidFill>
                <a:latin typeface="Calibri" panose="020F0502020204030204" pitchFamily="34" charset="0"/>
                <a:cs typeface="Calibri" panose="020F0502020204030204" pitchFamily="34" charset="0"/>
              </a:rPr>
              <a:t>l'historique. </a:t>
            </a:r>
            <a:endParaRPr lang="fr-FR" sz="20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20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2000" dirty="0" smtClean="0">
                <a:solidFill>
                  <a:prstClr val="white">
                    <a:lumMod val="50000"/>
                  </a:prstClr>
                </a:solidFill>
                <a:latin typeface="Calibri" panose="020F0502020204030204" pitchFamily="34" charset="0"/>
                <a:cs typeface="Calibri" panose="020F0502020204030204" pitchFamily="34" charset="0"/>
              </a:rPr>
              <a:t>4. A </a:t>
            </a:r>
            <a:r>
              <a:rPr lang="fr-FR" sz="2000" dirty="0">
                <a:solidFill>
                  <a:prstClr val="white">
                    <a:lumMod val="50000"/>
                  </a:prstClr>
                </a:solidFill>
                <a:latin typeface="Calibri" panose="020F0502020204030204" pitchFamily="34" charset="0"/>
                <a:cs typeface="Calibri" panose="020F0502020204030204" pitchFamily="34" charset="0"/>
              </a:rPr>
              <a:t>qui sera transmis la notification mail dans le cas d'un dossier DEFI renvoyé par la DCE, pour des sujets de complétude, en cas d'absence de l'instructeur </a:t>
            </a:r>
            <a:r>
              <a:rPr lang="fr-FR" sz="2000" dirty="0" smtClean="0">
                <a:solidFill>
                  <a:prstClr val="white">
                    <a:lumMod val="50000"/>
                  </a:prstClr>
                </a:solidFill>
                <a:latin typeface="Calibri" panose="020F0502020204030204" pitchFamily="34" charset="0"/>
                <a:cs typeface="Calibri" panose="020F0502020204030204" pitchFamily="34" charset="0"/>
              </a:rPr>
              <a:t>?</a:t>
            </a:r>
          </a:p>
          <a:p>
            <a:pPr marL="0" indent="0" algn="just" fontAlgn="base">
              <a:lnSpc>
                <a:spcPct val="100000"/>
              </a:lnSpc>
              <a:spcBef>
                <a:spcPct val="20000"/>
              </a:spcBef>
              <a:buClr>
                <a:srgbClr val="FF0000"/>
              </a:buClr>
              <a:buNone/>
            </a:pPr>
            <a:r>
              <a:rPr lang="fr-FR" sz="2000" b="1" dirty="0">
                <a:solidFill>
                  <a:prstClr val="white">
                    <a:lumMod val="50000"/>
                  </a:prstClr>
                </a:solidFill>
                <a:latin typeface="Calibri" panose="020F0502020204030204" pitchFamily="34" charset="0"/>
                <a:cs typeface="Calibri" panose="020F0502020204030204" pitchFamily="34" charset="0"/>
              </a:rPr>
              <a:t>Réponse</a:t>
            </a:r>
            <a:r>
              <a:rPr lang="fr-FR" sz="2000" dirty="0">
                <a:solidFill>
                  <a:prstClr val="white">
                    <a:lumMod val="50000"/>
                  </a:prstClr>
                </a:solidFill>
                <a:latin typeface="Calibri" panose="020F0502020204030204" pitchFamily="34" charset="0"/>
                <a:cs typeface="Calibri" panose="020F0502020204030204" pitchFamily="34" charset="0"/>
              </a:rPr>
              <a:t> : </a:t>
            </a:r>
            <a:r>
              <a:rPr lang="fr-FR" sz="2000" b="1" dirty="0">
                <a:solidFill>
                  <a:prstClr val="white">
                    <a:lumMod val="50000"/>
                  </a:prstClr>
                </a:solidFill>
                <a:latin typeface="Calibri" panose="020F0502020204030204" pitchFamily="34" charset="0"/>
                <a:cs typeface="Calibri" panose="020F0502020204030204" pitchFamily="34" charset="0"/>
              </a:rPr>
              <a:t>Les listes de diffusion des Middle Office seront mises en </a:t>
            </a:r>
            <a:r>
              <a:rPr lang="fr-FR" sz="2000" b="1" dirty="0" smtClean="0">
                <a:solidFill>
                  <a:prstClr val="white">
                    <a:lumMod val="50000"/>
                  </a:prstClr>
                </a:solidFill>
                <a:latin typeface="Calibri" panose="020F0502020204030204" pitchFamily="34" charset="0"/>
                <a:cs typeface="Calibri" panose="020F0502020204030204" pitchFamily="34" charset="0"/>
              </a:rPr>
              <a:t>copie</a:t>
            </a:r>
            <a:endParaRPr lang="fr-FR" sz="20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20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2000" dirty="0" smtClean="0">
                <a:solidFill>
                  <a:prstClr val="white">
                    <a:lumMod val="50000"/>
                  </a:prstClr>
                </a:solidFill>
                <a:latin typeface="Calibri" panose="020F0502020204030204" pitchFamily="34" charset="0"/>
                <a:cs typeface="Calibri" panose="020F0502020204030204" pitchFamily="34" charset="0"/>
              </a:rPr>
              <a:t>5. Quels </a:t>
            </a:r>
            <a:r>
              <a:rPr lang="fr-FR" sz="2000" dirty="0">
                <a:solidFill>
                  <a:prstClr val="white">
                    <a:lumMod val="50000"/>
                  </a:prstClr>
                </a:solidFill>
                <a:latin typeface="Calibri" panose="020F0502020204030204" pitchFamily="34" charset="0"/>
                <a:cs typeface="Calibri" panose="020F0502020204030204" pitchFamily="34" charset="0"/>
              </a:rPr>
              <a:t>outils seront mis à disposition de ligne commerciale afin de vérifier la </a:t>
            </a:r>
            <a:r>
              <a:rPr lang="fr-FR" sz="2000" dirty="0" smtClean="0">
                <a:solidFill>
                  <a:prstClr val="white">
                    <a:lumMod val="50000"/>
                  </a:prstClr>
                </a:solidFill>
                <a:latin typeface="Calibri" panose="020F0502020204030204" pitchFamily="34" charset="0"/>
                <a:cs typeface="Calibri" panose="020F0502020204030204" pitchFamily="34" charset="0"/>
              </a:rPr>
              <a:t>conformité </a:t>
            </a:r>
            <a:r>
              <a:rPr lang="fr-FR" sz="2000" dirty="0">
                <a:solidFill>
                  <a:prstClr val="white">
                    <a:lumMod val="50000"/>
                  </a:prstClr>
                </a:solidFill>
                <a:latin typeface="Calibri" panose="020F0502020204030204" pitchFamily="34" charset="0"/>
                <a:cs typeface="Calibri" panose="020F0502020204030204" pitchFamily="34" charset="0"/>
              </a:rPr>
              <a:t>de la facture d'une part, et suivre les décaissements déjà réalisés (</a:t>
            </a:r>
            <a:r>
              <a:rPr lang="fr-FR" sz="2000" dirty="0" err="1">
                <a:solidFill>
                  <a:prstClr val="white">
                    <a:lumMod val="50000"/>
                  </a:prstClr>
                </a:solidFill>
                <a:latin typeface="Calibri" panose="020F0502020204030204" pitchFamily="34" charset="0"/>
                <a:cs typeface="Calibri" panose="020F0502020204030204" pitchFamily="34" charset="0"/>
              </a:rPr>
              <a:t>workflow</a:t>
            </a:r>
            <a:r>
              <a:rPr lang="fr-FR" sz="2000" dirty="0" smtClean="0">
                <a:solidFill>
                  <a:prstClr val="white">
                    <a:lumMod val="50000"/>
                  </a:prstClr>
                </a:solidFill>
                <a:latin typeface="Calibri" panose="020F0502020204030204" pitchFamily="34" charset="0"/>
                <a:cs typeface="Calibri" panose="020F0502020204030204" pitchFamily="34" charset="0"/>
              </a:rPr>
              <a:t>) ?</a:t>
            </a:r>
          </a:p>
          <a:p>
            <a:pPr marL="0" lvl="0" indent="0" algn="just" fontAlgn="base">
              <a:lnSpc>
                <a:spcPct val="100000"/>
              </a:lnSpc>
              <a:spcBef>
                <a:spcPct val="20000"/>
              </a:spcBef>
              <a:buClr>
                <a:srgbClr val="FF0000"/>
              </a:buClr>
              <a:buNone/>
            </a:pPr>
            <a:r>
              <a:rPr lang="fr-FR" sz="2000" b="1" dirty="0">
                <a:solidFill>
                  <a:prstClr val="white">
                    <a:lumMod val="50000"/>
                  </a:prstClr>
                </a:solidFill>
                <a:latin typeface="Calibri" panose="020F0502020204030204" pitchFamily="34" charset="0"/>
                <a:cs typeface="Calibri" panose="020F0502020204030204" pitchFamily="34" charset="0"/>
              </a:rPr>
              <a:t>Réponse</a:t>
            </a:r>
            <a:r>
              <a:rPr lang="fr-FR" sz="2000" dirty="0">
                <a:solidFill>
                  <a:prstClr val="white">
                    <a:lumMod val="50000"/>
                  </a:prstClr>
                </a:solidFill>
                <a:latin typeface="Calibri" panose="020F0502020204030204" pitchFamily="34" charset="0"/>
                <a:cs typeface="Calibri" panose="020F0502020204030204" pitchFamily="34" charset="0"/>
              </a:rPr>
              <a:t> </a:t>
            </a:r>
            <a:r>
              <a:rPr lang="fr-FR" sz="2000" b="1" dirty="0">
                <a:solidFill>
                  <a:prstClr val="white">
                    <a:lumMod val="50000"/>
                  </a:prstClr>
                </a:solidFill>
                <a:latin typeface="Calibri" panose="020F0502020204030204" pitchFamily="34" charset="0"/>
                <a:cs typeface="Calibri" panose="020F0502020204030204" pitchFamily="34" charset="0"/>
              </a:rPr>
              <a:t>: Un mode opératoire "contrôle des factures" est disponible dans </a:t>
            </a:r>
            <a:r>
              <a:rPr lang="fr-FR" sz="2000" b="1" dirty="0" err="1" smtClean="0">
                <a:solidFill>
                  <a:prstClr val="white">
                    <a:lumMod val="50000"/>
                  </a:prstClr>
                </a:solidFill>
                <a:latin typeface="Calibri" panose="020F0502020204030204" pitchFamily="34" charset="0"/>
                <a:cs typeface="Calibri" panose="020F0502020204030204" pitchFamily="34" charset="0"/>
              </a:rPr>
              <a:t>MyDocs</a:t>
            </a:r>
            <a:r>
              <a:rPr lang="fr-FR" sz="2000" b="1" dirty="0" smtClean="0">
                <a:solidFill>
                  <a:prstClr val="white">
                    <a:lumMod val="50000"/>
                  </a:prstClr>
                </a:solidFill>
                <a:latin typeface="Calibri" panose="020F0502020204030204" pitchFamily="34" charset="0"/>
                <a:cs typeface="Calibri" panose="020F0502020204030204" pitchFamily="34" charset="0"/>
              </a:rPr>
              <a:t>. </a:t>
            </a:r>
            <a:r>
              <a:rPr lang="fr-FR" sz="2000" b="1" dirty="0">
                <a:solidFill>
                  <a:prstClr val="white">
                    <a:lumMod val="50000"/>
                  </a:prstClr>
                </a:solidFill>
                <a:latin typeface="Calibri" panose="020F0502020204030204" pitchFamily="34" charset="0"/>
                <a:cs typeface="Calibri" panose="020F0502020204030204" pitchFamily="34" charset="0"/>
              </a:rPr>
              <a:t>Le suivi des factures décaissées est possible en consultant le crédit sur le profil client. Les factures sont consultables dans les pièces jointes du dossier dans </a:t>
            </a:r>
            <a:r>
              <a:rPr lang="fr-FR" sz="2000" b="1" dirty="0" smtClean="0">
                <a:solidFill>
                  <a:prstClr val="white">
                    <a:lumMod val="50000"/>
                  </a:prstClr>
                </a:solidFill>
                <a:latin typeface="Calibri" panose="020F0502020204030204" pitchFamily="34" charset="0"/>
                <a:cs typeface="Calibri" panose="020F0502020204030204" pitchFamily="34" charset="0"/>
              </a:rPr>
              <a:t>DEFI.</a:t>
            </a:r>
            <a:endParaRPr lang="fr-FR" sz="20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3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300" dirty="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smtClean="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1007604" y="404664"/>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4</a:t>
              </a:r>
            </a:p>
          </p:txBody>
        </p:sp>
      </p:grpSp>
    </p:spTree>
    <p:extLst>
      <p:ext uri="{BB962C8B-B14F-4D97-AF65-F5344CB8AC3E}">
        <p14:creationId xmlns:p14="http://schemas.microsoft.com/office/powerpoint/2010/main" val="1999047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8</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crédits </a:t>
            </a:r>
            <a:r>
              <a:rPr lang="fr-FR" sz="2000" dirty="0" err="1" smtClean="0">
                <a:latin typeface="Calibri" panose="020F0502020204030204" pitchFamily="34" charset="0"/>
                <a:cs typeface="Calibri" panose="020F0502020204030204" pitchFamily="34" charset="0"/>
              </a:rPr>
              <a:t>mlt</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23528" y="1340768"/>
            <a:ext cx="8366001" cy="5112568"/>
          </a:xfrm>
          <a:prstGeom prst="rect">
            <a:avLst/>
          </a:prstGeom>
        </p:spPr>
        <p:txBody>
          <a:bodyPr vert="horz" lIns="91440" tIns="45720" rIns="91440" bIns="45720" rtlCol="0">
            <a:normAutofit fontScale="25000" lnSpcReduction="20000"/>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lnSpc>
                <a:spcPct val="100000"/>
              </a:lnSpc>
              <a:spcBef>
                <a:spcPct val="20000"/>
              </a:spcBef>
              <a:buClr>
                <a:srgbClr val="FF0000"/>
              </a:buClr>
              <a:buNone/>
            </a:pPr>
            <a:r>
              <a:rPr lang="fr-FR" sz="6400" b="1" u="sng" dirty="0" smtClean="0">
                <a:solidFill>
                  <a:schemeClr val="tx1">
                    <a:lumMod val="50000"/>
                    <a:lumOff val="50000"/>
                  </a:schemeClr>
                </a:solidFill>
                <a:latin typeface="Calibri" panose="020F0502020204030204" pitchFamily="34" charset="0"/>
                <a:cs typeface="Calibri" panose="020F0502020204030204" pitchFamily="34" charset="0"/>
              </a:rPr>
              <a:t>VIE DU CRÉDIT </a:t>
            </a:r>
            <a:endParaRPr lang="fr-FR" sz="6400" b="1" u="sng" dirty="0">
              <a:solidFill>
                <a:schemeClr val="tx1">
                  <a:lumMod val="50000"/>
                  <a:lumOff val="50000"/>
                </a:scheme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2300" dirty="0">
              <a:solidFill>
                <a:schemeClr val="tx1">
                  <a:lumMod val="50000"/>
                  <a:lumOff val="50000"/>
                </a:scheme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5600" dirty="0">
                <a:solidFill>
                  <a:prstClr val="white">
                    <a:lumMod val="50000"/>
                  </a:prstClr>
                </a:solidFill>
                <a:latin typeface="Calibri" panose="020F0502020204030204" pitchFamily="34" charset="0"/>
                <a:cs typeface="Calibri" panose="020F0502020204030204" pitchFamily="34" charset="0"/>
              </a:rPr>
              <a:t>6</a:t>
            </a:r>
            <a:r>
              <a:rPr lang="fr-FR" sz="5600" dirty="0" smtClean="0">
                <a:solidFill>
                  <a:prstClr val="white">
                    <a:lumMod val="50000"/>
                  </a:prstClr>
                </a:solidFill>
                <a:latin typeface="Calibri" panose="020F0502020204030204" pitchFamily="34" charset="0"/>
                <a:cs typeface="Calibri" panose="020F0502020204030204" pitchFamily="34" charset="0"/>
              </a:rPr>
              <a:t>. Quel </a:t>
            </a:r>
            <a:r>
              <a:rPr lang="fr-FR" sz="5600" dirty="0">
                <a:solidFill>
                  <a:prstClr val="white">
                    <a:lumMod val="50000"/>
                  </a:prstClr>
                </a:solidFill>
                <a:latin typeface="Calibri" panose="020F0502020204030204" pitchFamily="34" charset="0"/>
                <a:cs typeface="Calibri" panose="020F0502020204030204" pitchFamily="34" charset="0"/>
              </a:rPr>
              <a:t>doit être le circuit </a:t>
            </a:r>
            <a:r>
              <a:rPr lang="fr-FR" sz="5600" dirty="0" smtClean="0">
                <a:solidFill>
                  <a:prstClr val="white">
                    <a:lumMod val="50000"/>
                  </a:prstClr>
                </a:solidFill>
                <a:latin typeface="Calibri" panose="020F0502020204030204" pitchFamily="34" charset="0"/>
                <a:cs typeface="Calibri" panose="020F0502020204030204" pitchFamily="34" charset="0"/>
              </a:rPr>
              <a:t>de </a:t>
            </a:r>
            <a:r>
              <a:rPr lang="fr-FR" sz="5600" dirty="0">
                <a:solidFill>
                  <a:prstClr val="white">
                    <a:lumMod val="50000"/>
                  </a:prstClr>
                </a:solidFill>
                <a:latin typeface="Calibri" panose="020F0502020204030204" pitchFamily="34" charset="0"/>
                <a:cs typeface="Calibri" panose="020F0502020204030204" pitchFamily="34" charset="0"/>
              </a:rPr>
              <a:t>transmission en back-office crédits des dossiers </a:t>
            </a:r>
            <a:r>
              <a:rPr lang="fr-FR" sz="5600" dirty="0" smtClean="0">
                <a:solidFill>
                  <a:prstClr val="white">
                    <a:lumMod val="50000"/>
                  </a:prstClr>
                </a:solidFill>
                <a:latin typeface="Calibri" panose="020F0502020204030204" pitchFamily="34" charset="0"/>
                <a:cs typeface="Calibri" panose="020F0502020204030204" pitchFamily="34" charset="0"/>
              </a:rPr>
              <a:t>émanant </a:t>
            </a:r>
            <a:r>
              <a:rPr lang="fr-FR" sz="5600" dirty="0">
                <a:solidFill>
                  <a:prstClr val="white">
                    <a:lumMod val="50000"/>
                  </a:prstClr>
                </a:solidFill>
                <a:latin typeface="Calibri" panose="020F0502020204030204" pitchFamily="34" charset="0"/>
                <a:cs typeface="Calibri" panose="020F0502020204030204" pitchFamily="34" charset="0"/>
              </a:rPr>
              <a:t>de la Prescription Professionnels (Est/Ouest alors que tout le territoire est couvert par cette activité) </a:t>
            </a:r>
            <a:r>
              <a:rPr lang="fr-FR" sz="56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5600" b="1" dirty="0">
                <a:solidFill>
                  <a:prstClr val="white">
                    <a:lumMod val="50000"/>
                  </a:prstClr>
                </a:solidFill>
                <a:latin typeface="Calibri" panose="020F0502020204030204" pitchFamily="34" charset="0"/>
                <a:cs typeface="Calibri" panose="020F0502020204030204" pitchFamily="34" charset="0"/>
              </a:rPr>
              <a:t>Réponse : Affectation du BO de l'agence à laquelle le dossier rattaché (pour mémoire CREDIT PRO BDR EST pour DPT 57 67 68, </a:t>
            </a:r>
            <a:r>
              <a:rPr lang="fr-FR" sz="5600" b="1" dirty="0" smtClean="0">
                <a:solidFill>
                  <a:prstClr val="white">
                    <a:lumMod val="50000"/>
                  </a:prstClr>
                </a:solidFill>
                <a:latin typeface="Calibri" panose="020F0502020204030204" pitchFamily="34" charset="0"/>
                <a:cs typeface="Calibri" panose="020F0502020204030204" pitchFamily="34" charset="0"/>
              </a:rPr>
              <a:t>CREDIT </a:t>
            </a:r>
            <a:r>
              <a:rPr lang="fr-FR" sz="5600" b="1" dirty="0">
                <a:solidFill>
                  <a:prstClr val="white">
                    <a:lumMod val="50000"/>
                  </a:prstClr>
                </a:solidFill>
                <a:latin typeface="Calibri" panose="020F0502020204030204" pitchFamily="34" charset="0"/>
                <a:cs typeface="Calibri" panose="020F0502020204030204" pitchFamily="34" charset="0"/>
              </a:rPr>
              <a:t>PRO BDR OUEST pour les autres</a:t>
            </a:r>
            <a:r>
              <a:rPr lang="fr-FR" sz="5600" b="1" dirty="0" smtClean="0">
                <a:solidFill>
                  <a:prstClr val="white">
                    <a:lumMod val="50000"/>
                  </a:prstClr>
                </a:solidFill>
                <a:latin typeface="Calibri" panose="020F0502020204030204" pitchFamily="34" charset="0"/>
                <a:cs typeface="Calibri" panose="020F0502020204030204" pitchFamily="34" charset="0"/>
              </a:rPr>
              <a:t>).</a:t>
            </a:r>
            <a:endParaRPr lang="fr-FR" sz="56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56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5600" dirty="0">
                <a:solidFill>
                  <a:prstClr val="white">
                    <a:lumMod val="50000"/>
                  </a:prstClr>
                </a:solidFill>
                <a:latin typeface="Calibri" panose="020F0502020204030204" pitchFamily="34" charset="0"/>
                <a:cs typeface="Calibri" panose="020F0502020204030204" pitchFamily="34" charset="0"/>
              </a:rPr>
              <a:t>7</a:t>
            </a:r>
            <a:r>
              <a:rPr lang="fr-FR" sz="5600" dirty="0" smtClean="0">
                <a:solidFill>
                  <a:prstClr val="white">
                    <a:lumMod val="50000"/>
                  </a:prstClr>
                </a:solidFill>
                <a:latin typeface="Calibri" panose="020F0502020204030204" pitchFamily="34" charset="0"/>
                <a:cs typeface="Calibri" panose="020F0502020204030204" pitchFamily="34" charset="0"/>
              </a:rPr>
              <a:t>. Le </a:t>
            </a:r>
            <a:r>
              <a:rPr lang="fr-FR" sz="5600" dirty="0">
                <a:solidFill>
                  <a:prstClr val="white">
                    <a:lumMod val="50000"/>
                  </a:prstClr>
                </a:solidFill>
                <a:latin typeface="Calibri" panose="020F0502020204030204" pitchFamily="34" charset="0"/>
                <a:cs typeface="Calibri" panose="020F0502020204030204" pitchFamily="34" charset="0"/>
              </a:rPr>
              <a:t>nombre de </a:t>
            </a:r>
            <a:r>
              <a:rPr lang="fr-FR" sz="5600" dirty="0" smtClean="0">
                <a:solidFill>
                  <a:prstClr val="white">
                    <a:lumMod val="50000"/>
                  </a:prstClr>
                </a:solidFill>
                <a:latin typeface="Calibri" panose="020F0502020204030204" pitchFamily="34" charset="0"/>
                <a:cs typeface="Calibri" panose="020F0502020204030204" pitchFamily="34" charset="0"/>
              </a:rPr>
              <a:t>communications </a:t>
            </a:r>
            <a:r>
              <a:rPr lang="fr-FR" sz="5600" dirty="0">
                <a:solidFill>
                  <a:prstClr val="white">
                    <a:lumMod val="50000"/>
                  </a:prstClr>
                </a:solidFill>
                <a:latin typeface="Calibri" panose="020F0502020204030204" pitchFamily="34" charset="0"/>
                <a:cs typeface="Calibri" panose="020F0502020204030204" pitchFamily="34" charset="0"/>
              </a:rPr>
              <a:t>dans DEFI étant limité, comment faire pour échanger dans le </a:t>
            </a:r>
            <a:r>
              <a:rPr lang="fr-FR" sz="5600" dirty="0" err="1">
                <a:solidFill>
                  <a:prstClr val="white">
                    <a:lumMod val="50000"/>
                  </a:prstClr>
                </a:solidFill>
                <a:latin typeface="Calibri" panose="020F0502020204030204" pitchFamily="34" charset="0"/>
                <a:cs typeface="Calibri" panose="020F0502020204030204" pitchFamily="34" charset="0"/>
              </a:rPr>
              <a:t>workflow</a:t>
            </a:r>
            <a:r>
              <a:rPr lang="fr-FR" sz="5600" dirty="0">
                <a:solidFill>
                  <a:prstClr val="white">
                    <a:lumMod val="50000"/>
                  </a:prstClr>
                </a:solidFill>
                <a:latin typeface="Calibri" panose="020F0502020204030204" pitchFamily="34" charset="0"/>
                <a:cs typeface="Calibri" panose="020F0502020204030204" pitchFamily="34" charset="0"/>
              </a:rPr>
              <a:t>, notamment pour les déblocages de fonds multiples </a:t>
            </a:r>
            <a:r>
              <a:rPr lang="fr-FR" sz="56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5600" b="1" dirty="0">
                <a:solidFill>
                  <a:prstClr val="white">
                    <a:lumMod val="50000"/>
                  </a:prstClr>
                </a:solidFill>
                <a:latin typeface="Calibri" panose="020F0502020204030204" pitchFamily="34" charset="0"/>
                <a:cs typeface="Calibri" panose="020F0502020204030204" pitchFamily="34" charset="0"/>
              </a:rPr>
              <a:t>Réponse : Les justificatifs et demandes de déblocages sont à insérer dans les pièces jointes de DEFI, et transmettre un email à la boite générique du service crédit </a:t>
            </a:r>
            <a:r>
              <a:rPr lang="fr-FR" sz="5600" b="1" dirty="0" smtClean="0">
                <a:solidFill>
                  <a:prstClr val="white">
                    <a:lumMod val="50000"/>
                  </a:prstClr>
                </a:solidFill>
                <a:latin typeface="Calibri" panose="020F0502020204030204" pitchFamily="34" charset="0"/>
                <a:cs typeface="Calibri" panose="020F0502020204030204" pitchFamily="34" charset="0"/>
              </a:rPr>
              <a:t>concerné.</a:t>
            </a:r>
            <a:endParaRPr lang="fr-FR" sz="56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56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5600" dirty="0">
                <a:solidFill>
                  <a:prstClr val="white">
                    <a:lumMod val="50000"/>
                  </a:prstClr>
                </a:solidFill>
                <a:latin typeface="Calibri" panose="020F0502020204030204" pitchFamily="34" charset="0"/>
                <a:cs typeface="Calibri" panose="020F0502020204030204" pitchFamily="34" charset="0"/>
              </a:rPr>
              <a:t>8</a:t>
            </a:r>
            <a:r>
              <a:rPr lang="fr-FR" sz="5600" dirty="0" smtClean="0">
                <a:solidFill>
                  <a:prstClr val="white">
                    <a:lumMod val="50000"/>
                  </a:prstClr>
                </a:solidFill>
                <a:latin typeface="Calibri" panose="020F0502020204030204" pitchFamily="34" charset="0"/>
                <a:cs typeface="Calibri" panose="020F0502020204030204" pitchFamily="34" charset="0"/>
              </a:rPr>
              <a:t>. La </a:t>
            </a:r>
            <a:r>
              <a:rPr lang="fr-FR" sz="5600" dirty="0">
                <a:solidFill>
                  <a:prstClr val="white">
                    <a:lumMod val="50000"/>
                  </a:prstClr>
                </a:solidFill>
                <a:latin typeface="Calibri" panose="020F0502020204030204" pitchFamily="34" charset="0"/>
                <a:cs typeface="Calibri" panose="020F0502020204030204" pitchFamily="34" charset="0"/>
              </a:rPr>
              <a:t>responsabilité du déblocage étant positionnée auprès de la ligne commerciale pourquoi ne pas réaliser les mouvements de fonds en </a:t>
            </a:r>
            <a:r>
              <a:rPr lang="fr-FR" sz="5600" dirty="0" err="1">
                <a:solidFill>
                  <a:prstClr val="white">
                    <a:lumMod val="50000"/>
                  </a:prstClr>
                </a:solidFill>
                <a:latin typeface="Calibri" panose="020F0502020204030204" pitchFamily="34" charset="0"/>
                <a:cs typeface="Calibri" panose="020F0502020204030204" pitchFamily="34" charset="0"/>
              </a:rPr>
              <a:t>front-office</a:t>
            </a:r>
            <a:r>
              <a:rPr lang="fr-FR" sz="5600" dirty="0">
                <a:solidFill>
                  <a:prstClr val="white">
                    <a:lumMod val="50000"/>
                  </a:prstClr>
                </a:solidFill>
                <a:latin typeface="Calibri" panose="020F0502020204030204" pitchFamily="34" charset="0"/>
                <a:cs typeface="Calibri" panose="020F0502020204030204" pitchFamily="34" charset="0"/>
              </a:rPr>
              <a:t> </a:t>
            </a:r>
            <a:r>
              <a:rPr lang="fr-FR" sz="56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5600" b="1" dirty="0">
                <a:solidFill>
                  <a:prstClr val="white">
                    <a:lumMod val="50000"/>
                  </a:prstClr>
                </a:solidFill>
                <a:latin typeface="Calibri" panose="020F0502020204030204" pitchFamily="34" charset="0"/>
                <a:cs typeface="Calibri" panose="020F0502020204030204" pitchFamily="34" charset="0"/>
              </a:rPr>
              <a:t>Réponse : S'agissant d'une opération de trésorerie pour la caisse (débit compte comptable, crédit compte courant du client), cette activité ne peut pas être déléguée</a:t>
            </a:r>
            <a:r>
              <a:rPr lang="fr-FR" sz="5600" b="1" dirty="0" smtClean="0">
                <a:solidFill>
                  <a:prstClr val="white">
                    <a:lumMod val="50000"/>
                  </a:prstClr>
                </a:solidFill>
                <a:latin typeface="Calibri" panose="020F0502020204030204" pitchFamily="34" charset="0"/>
                <a:cs typeface="Calibri" panose="020F0502020204030204" pitchFamily="34" charset="0"/>
              </a:rPr>
              <a:t>.</a:t>
            </a:r>
            <a:endParaRPr lang="fr-FR" sz="56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56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5600" dirty="0">
                <a:solidFill>
                  <a:prstClr val="white">
                    <a:lumMod val="50000"/>
                  </a:prstClr>
                </a:solidFill>
                <a:latin typeface="Calibri" panose="020F0502020204030204" pitchFamily="34" charset="0"/>
                <a:cs typeface="Calibri" panose="020F0502020204030204" pitchFamily="34" charset="0"/>
              </a:rPr>
              <a:t>9</a:t>
            </a:r>
            <a:r>
              <a:rPr lang="fr-FR" sz="5600" dirty="0" smtClean="0">
                <a:solidFill>
                  <a:prstClr val="white">
                    <a:lumMod val="50000"/>
                  </a:prstClr>
                </a:solidFill>
                <a:latin typeface="Calibri" panose="020F0502020204030204" pitchFamily="34" charset="0"/>
                <a:cs typeface="Calibri" panose="020F0502020204030204" pitchFamily="34" charset="0"/>
              </a:rPr>
              <a:t>. Quelle </a:t>
            </a:r>
            <a:r>
              <a:rPr lang="fr-FR" sz="5600" dirty="0">
                <a:solidFill>
                  <a:prstClr val="white">
                    <a:lumMod val="50000"/>
                  </a:prstClr>
                </a:solidFill>
                <a:latin typeface="Calibri" panose="020F0502020204030204" pitchFamily="34" charset="0"/>
                <a:cs typeface="Calibri" panose="020F0502020204030204" pitchFamily="34" charset="0"/>
              </a:rPr>
              <a:t>est la procédure de transmission des documents originaux </a:t>
            </a:r>
            <a:r>
              <a:rPr lang="fr-FR" sz="5600" dirty="0" smtClean="0">
                <a:solidFill>
                  <a:prstClr val="white">
                    <a:lumMod val="50000"/>
                  </a:prstClr>
                </a:solidFill>
                <a:latin typeface="Calibri" panose="020F0502020204030204" pitchFamily="34" charset="0"/>
                <a:cs typeface="Calibri" panose="020F0502020204030204" pitchFamily="34" charset="0"/>
              </a:rPr>
              <a:t>(</a:t>
            </a:r>
            <a:r>
              <a:rPr lang="fr-FR" sz="5600" dirty="0">
                <a:solidFill>
                  <a:prstClr val="white">
                    <a:lumMod val="50000"/>
                  </a:prstClr>
                </a:solidFill>
                <a:latin typeface="Calibri" panose="020F0502020204030204" pitchFamily="34" charset="0"/>
                <a:cs typeface="Calibri" panose="020F0502020204030204" pitchFamily="34" charset="0"/>
              </a:rPr>
              <a:t>EPS, Crédits Express</a:t>
            </a:r>
            <a:r>
              <a:rPr lang="fr-FR" sz="5600" dirty="0" smtClean="0">
                <a:solidFill>
                  <a:prstClr val="white">
                    <a:lumMod val="50000"/>
                  </a:prstClr>
                </a:solidFill>
                <a:latin typeface="Calibri" panose="020F0502020204030204" pitchFamily="34" charset="0"/>
                <a:cs typeface="Calibri" panose="020F0502020204030204" pitchFamily="34" charset="0"/>
              </a:rPr>
              <a:t>….) ?</a:t>
            </a:r>
          </a:p>
          <a:p>
            <a:pPr marL="0" lvl="0" indent="0" algn="just" fontAlgn="base">
              <a:lnSpc>
                <a:spcPct val="100000"/>
              </a:lnSpc>
              <a:spcBef>
                <a:spcPct val="20000"/>
              </a:spcBef>
              <a:buClr>
                <a:srgbClr val="FF0000"/>
              </a:buClr>
              <a:buNone/>
            </a:pPr>
            <a:r>
              <a:rPr lang="fr-FR" sz="5600" b="1" dirty="0">
                <a:solidFill>
                  <a:prstClr val="white">
                    <a:lumMod val="50000"/>
                  </a:prstClr>
                </a:solidFill>
                <a:latin typeface="Calibri" panose="020F0502020204030204" pitchFamily="34" charset="0"/>
                <a:cs typeface="Calibri" panose="020F0502020204030204" pitchFamily="34" charset="0"/>
              </a:rPr>
              <a:t>Réponse : Les originaux sont à transmettre au service </a:t>
            </a:r>
            <a:r>
              <a:rPr lang="fr-FR" sz="5600" b="1" dirty="0" smtClean="0">
                <a:solidFill>
                  <a:prstClr val="white">
                    <a:lumMod val="50000"/>
                  </a:prstClr>
                </a:solidFill>
                <a:latin typeface="Calibri" panose="020F0502020204030204" pitchFamily="34" charset="0"/>
                <a:cs typeface="Calibri" panose="020F0502020204030204" pitchFamily="34" charset="0"/>
              </a:rPr>
              <a:t>crédit </a:t>
            </a:r>
            <a:r>
              <a:rPr lang="fr-FR" sz="5600" b="1" dirty="0">
                <a:solidFill>
                  <a:prstClr val="white">
                    <a:lumMod val="50000"/>
                  </a:prstClr>
                </a:solidFill>
                <a:latin typeface="Calibri" panose="020F0502020204030204" pitchFamily="34" charset="0"/>
                <a:cs typeface="Calibri" panose="020F0502020204030204" pitchFamily="34" charset="0"/>
              </a:rPr>
              <a:t>par navette </a:t>
            </a:r>
            <a:r>
              <a:rPr lang="fr-FR" sz="5600" b="1" dirty="0" smtClean="0">
                <a:solidFill>
                  <a:prstClr val="white">
                    <a:lumMod val="50000"/>
                  </a:prstClr>
                </a:solidFill>
                <a:latin typeface="Calibri" panose="020F0502020204030204" pitchFamily="34" charset="0"/>
                <a:cs typeface="Calibri" panose="020F0502020204030204" pitchFamily="34" charset="0"/>
              </a:rPr>
              <a:t>courrier.</a:t>
            </a:r>
            <a:endParaRPr lang="fr-FR" sz="56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56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5600" dirty="0" smtClean="0">
                <a:solidFill>
                  <a:prstClr val="white">
                    <a:lumMod val="50000"/>
                  </a:prstClr>
                </a:solidFill>
                <a:latin typeface="Calibri" panose="020F0502020204030204" pitchFamily="34" charset="0"/>
                <a:cs typeface="Calibri" panose="020F0502020204030204" pitchFamily="34" charset="0"/>
              </a:rPr>
              <a:t>10. Les déblocages </a:t>
            </a:r>
            <a:r>
              <a:rPr lang="fr-FR" sz="5600" dirty="0">
                <a:solidFill>
                  <a:prstClr val="white">
                    <a:lumMod val="50000"/>
                  </a:prstClr>
                </a:solidFill>
                <a:latin typeface="Calibri" panose="020F0502020204030204" pitchFamily="34" charset="0"/>
                <a:cs typeface="Calibri" panose="020F0502020204030204" pitchFamily="34" charset="0"/>
              </a:rPr>
              <a:t>sans justificatifs à </a:t>
            </a:r>
            <a:r>
              <a:rPr lang="fr-FR" sz="5600" dirty="0" smtClean="0">
                <a:solidFill>
                  <a:prstClr val="white">
                    <a:lumMod val="50000"/>
                  </a:prstClr>
                </a:solidFill>
                <a:latin typeface="Calibri" panose="020F0502020204030204" pitchFamily="34" charset="0"/>
                <a:cs typeface="Calibri" panose="020F0502020204030204" pitchFamily="34" charset="0"/>
              </a:rPr>
              <a:t>hauteur de 20% du montant du financement sont </a:t>
            </a:r>
            <a:r>
              <a:rPr lang="fr-FR" sz="5600" dirty="0">
                <a:solidFill>
                  <a:prstClr val="white">
                    <a:lumMod val="50000"/>
                  </a:prstClr>
                </a:solidFill>
                <a:latin typeface="Calibri" panose="020F0502020204030204" pitchFamily="34" charset="0"/>
                <a:cs typeface="Calibri" panose="020F0502020204030204" pitchFamily="34" charset="0"/>
              </a:rPr>
              <a:t>ils maintenus ? </a:t>
            </a:r>
            <a:endParaRPr lang="fr-FR" sz="56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5600" b="1" dirty="0">
                <a:solidFill>
                  <a:prstClr val="white">
                    <a:lumMod val="50000"/>
                  </a:prstClr>
                </a:solidFill>
                <a:latin typeface="Calibri" panose="020F0502020204030204" pitchFamily="34" charset="0"/>
                <a:cs typeface="Calibri" panose="020F0502020204030204" pitchFamily="34" charset="0"/>
              </a:rPr>
              <a:t>Réponse : Oui, dans limite de 50 K</a:t>
            </a:r>
            <a:r>
              <a:rPr lang="fr-FR" sz="5600" b="1" dirty="0" smtClean="0">
                <a:solidFill>
                  <a:prstClr val="white">
                    <a:lumMod val="50000"/>
                  </a:prstClr>
                </a:solidFill>
                <a:latin typeface="Calibri" panose="020F0502020204030204" pitchFamily="34" charset="0"/>
                <a:cs typeface="Calibri" panose="020F0502020204030204" pitchFamily="34" charset="0"/>
              </a:rPr>
              <a:t>€.</a:t>
            </a:r>
            <a:endParaRPr lang="fr-FR" sz="56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56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5600" dirty="0" smtClean="0">
                <a:solidFill>
                  <a:prstClr val="white">
                    <a:lumMod val="50000"/>
                  </a:prstClr>
                </a:solidFill>
                <a:latin typeface="Calibri" panose="020F0502020204030204" pitchFamily="34" charset="0"/>
                <a:cs typeface="Calibri" panose="020F0502020204030204" pitchFamily="34" charset="0"/>
              </a:rPr>
              <a:t>11. Est-il </a:t>
            </a:r>
            <a:r>
              <a:rPr lang="fr-FR" sz="5600" dirty="0">
                <a:solidFill>
                  <a:prstClr val="white">
                    <a:lumMod val="50000"/>
                  </a:prstClr>
                </a:solidFill>
                <a:latin typeface="Calibri" panose="020F0502020204030204" pitchFamily="34" charset="0"/>
                <a:cs typeface="Calibri" panose="020F0502020204030204" pitchFamily="34" charset="0"/>
              </a:rPr>
              <a:t>possible d'ajouter des pièces jointes dans DEFI pour un dossier </a:t>
            </a:r>
            <a:r>
              <a:rPr lang="fr-FR" sz="5600" dirty="0" smtClean="0">
                <a:solidFill>
                  <a:prstClr val="white">
                    <a:lumMod val="50000"/>
                  </a:prstClr>
                </a:solidFill>
                <a:latin typeface="Calibri" panose="020F0502020204030204" pitchFamily="34" charset="0"/>
                <a:cs typeface="Calibri" panose="020F0502020204030204" pitchFamily="34" charset="0"/>
              </a:rPr>
              <a:t>clos ?</a:t>
            </a:r>
          </a:p>
          <a:p>
            <a:pPr marL="0" lvl="0" indent="0" algn="just" fontAlgn="base">
              <a:lnSpc>
                <a:spcPct val="100000"/>
              </a:lnSpc>
              <a:spcBef>
                <a:spcPct val="20000"/>
              </a:spcBef>
              <a:buClr>
                <a:srgbClr val="FF0000"/>
              </a:buClr>
              <a:buNone/>
            </a:pPr>
            <a:r>
              <a:rPr lang="fr-FR" sz="5600" b="1" dirty="0">
                <a:solidFill>
                  <a:prstClr val="white">
                    <a:lumMod val="50000"/>
                  </a:prstClr>
                </a:solidFill>
                <a:latin typeface="Calibri" panose="020F0502020204030204" pitchFamily="34" charset="0"/>
                <a:cs typeface="Calibri" panose="020F0502020204030204" pitchFamily="34" charset="0"/>
              </a:rPr>
              <a:t>Réponse : Oui, il est possible d'ajouter de nouvelles pièces jointes, même si le dossier est clos</a:t>
            </a:r>
            <a:r>
              <a:rPr lang="fr-FR" sz="2300" b="1" dirty="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endParaRPr lang="fr-FR" sz="13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300" dirty="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smtClean="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1007604" y="404664"/>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4</a:t>
              </a:r>
            </a:p>
          </p:txBody>
        </p:sp>
      </p:grpSp>
    </p:spTree>
    <p:extLst>
      <p:ext uri="{BB962C8B-B14F-4D97-AF65-F5344CB8AC3E}">
        <p14:creationId xmlns:p14="http://schemas.microsoft.com/office/powerpoint/2010/main" val="39040013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9</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crédits </a:t>
            </a:r>
            <a:r>
              <a:rPr lang="fr-FR" sz="2000" dirty="0" err="1" smtClean="0">
                <a:latin typeface="Calibri" panose="020F0502020204030204" pitchFamily="34" charset="0"/>
                <a:cs typeface="Calibri" panose="020F0502020204030204" pitchFamily="34" charset="0"/>
              </a:rPr>
              <a:t>mlt</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95536" y="1412776"/>
            <a:ext cx="8366001" cy="4896544"/>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lnSpc>
                <a:spcPct val="100000"/>
              </a:lnSpc>
              <a:spcBef>
                <a:spcPct val="20000"/>
              </a:spcBef>
              <a:buClr>
                <a:srgbClr val="FF0000"/>
              </a:buClr>
              <a:buNone/>
            </a:pPr>
            <a:r>
              <a:rPr lang="fr-FR" sz="1600" b="1" u="sng" dirty="0" smtClean="0">
                <a:solidFill>
                  <a:schemeClr val="tx1">
                    <a:lumMod val="50000"/>
                    <a:lumOff val="50000"/>
                  </a:schemeClr>
                </a:solidFill>
                <a:latin typeface="Calibri" panose="020F0502020204030204" pitchFamily="34" charset="0"/>
                <a:cs typeface="Calibri" panose="020F0502020204030204" pitchFamily="34" charset="0"/>
              </a:rPr>
              <a:t>INSTRUCTION DEFI </a:t>
            </a:r>
            <a:endParaRPr lang="fr-FR" sz="1600" b="1" u="sng" dirty="0">
              <a:solidFill>
                <a:schemeClr val="tx1">
                  <a:lumMod val="50000"/>
                  <a:lumOff val="50000"/>
                </a:scheme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schemeClr val="tx1">
                  <a:lumMod val="50000"/>
                  <a:lumOff val="50000"/>
                </a:scheme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1. La </a:t>
            </a:r>
            <a:r>
              <a:rPr lang="fr-FR" sz="1400" dirty="0">
                <a:solidFill>
                  <a:prstClr val="white">
                    <a:lumMod val="50000"/>
                  </a:prstClr>
                </a:solidFill>
                <a:latin typeface="Calibri" panose="020F0502020204030204" pitchFamily="34" charset="0"/>
                <a:cs typeface="Calibri" panose="020F0502020204030204" pitchFamily="34" charset="0"/>
              </a:rPr>
              <a:t>synchronisation avec NEO impose un délai de mise en œuvre du crédit sous 3 mois, de l'instruction à l'édition de l'offre. Cela peut-il être rallonger, sachant que certains dossiers pourront souffrir de la caducité de la demande ? Est-il prévu qu'un mail d'alerte soit généré pour les produits NEO arrivant à échéance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 Non il n'y a pas d'alerte générée. En revanche, une demande d'allongement du délai est actuellement à </a:t>
            </a:r>
            <a:r>
              <a:rPr lang="fr-FR" sz="1400" b="1" dirty="0" smtClean="0">
                <a:solidFill>
                  <a:prstClr val="white">
                    <a:lumMod val="50000"/>
                  </a:prstClr>
                </a:solidFill>
                <a:latin typeface="Calibri" panose="020F0502020204030204" pitchFamily="34" charset="0"/>
                <a:cs typeface="Calibri" panose="020F0502020204030204" pitchFamily="34" charset="0"/>
              </a:rPr>
              <a:t>l'étude.</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2. NEO </a:t>
            </a:r>
            <a:r>
              <a:rPr lang="fr-FR" sz="1400" dirty="0">
                <a:solidFill>
                  <a:prstClr val="white">
                    <a:lumMod val="50000"/>
                  </a:prstClr>
                </a:solidFill>
                <a:latin typeface="Calibri" panose="020F0502020204030204" pitchFamily="34" charset="0"/>
                <a:cs typeface="Calibri" panose="020F0502020204030204" pitchFamily="34" charset="0"/>
              </a:rPr>
              <a:t>: le catalogue des produits nationaux est très étoffé. Peut-on le restreinte à l'offre déployée en CEGEE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smtClean="0">
                <a:solidFill>
                  <a:prstClr val="white">
                    <a:lumMod val="50000"/>
                  </a:prstClr>
                </a:solidFill>
                <a:latin typeface="Calibri" panose="020F0502020204030204" pitchFamily="34" charset="0"/>
                <a:cs typeface="Calibri" panose="020F0502020204030204" pitchFamily="34" charset="0"/>
              </a:rPr>
              <a:t>Réponse</a:t>
            </a:r>
            <a:r>
              <a:rPr lang="fr-FR" sz="1400" dirty="0" smtClean="0">
                <a:solidFill>
                  <a:prstClr val="white">
                    <a:lumMod val="50000"/>
                  </a:prstClr>
                </a:solidFill>
                <a:latin typeface="Calibri" panose="020F0502020204030204" pitchFamily="34" charset="0"/>
                <a:cs typeface="Calibri" panose="020F0502020204030204" pitchFamily="34" charset="0"/>
              </a:rPr>
              <a:t> </a:t>
            </a:r>
            <a:r>
              <a:rPr lang="fr-FR" sz="1400" b="1" dirty="0">
                <a:solidFill>
                  <a:prstClr val="white">
                    <a:lumMod val="50000"/>
                  </a:prstClr>
                </a:solidFill>
                <a:latin typeface="Calibri" panose="020F0502020204030204" pitchFamily="34" charset="0"/>
                <a:cs typeface="Calibri" panose="020F0502020204030204" pitchFamily="34" charset="0"/>
              </a:rPr>
              <a:t>: Le catalogue National n'est pas modifiable en local car à destination de l'ensemble des Caisses.</a:t>
            </a: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3. NEO : Quelles </a:t>
            </a:r>
            <a:r>
              <a:rPr lang="fr-FR" sz="1400" dirty="0">
                <a:solidFill>
                  <a:prstClr val="white">
                    <a:lumMod val="50000"/>
                  </a:prstClr>
                </a:solidFill>
                <a:latin typeface="Calibri" panose="020F0502020204030204" pitchFamily="34" charset="0"/>
                <a:cs typeface="Calibri" panose="020F0502020204030204" pitchFamily="34" charset="0"/>
              </a:rPr>
              <a:t>sont les lignes permettant de mettre en œuvre un produit régional et donc de bénéficier d'une synchronisation NEO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a:t>
            </a:r>
            <a:r>
              <a:rPr lang="fr-FR" sz="1400" b="1" dirty="0">
                <a:solidFill>
                  <a:prstClr val="white">
                    <a:lumMod val="50000"/>
                  </a:prstClr>
                </a:solidFill>
                <a:latin typeface="Calibri" panose="020F0502020204030204" pitchFamily="34" charset="0"/>
                <a:cs typeface="Calibri" panose="020F0502020204030204" pitchFamily="34" charset="0"/>
              </a:rPr>
              <a:t>: Les produits couvrant la grande majorité de la production sont le PCM Taux Fixe, et le Taux Variable. NEO </a:t>
            </a:r>
            <a:r>
              <a:rPr lang="fr-FR" sz="1400" b="1" dirty="0" smtClean="0">
                <a:solidFill>
                  <a:prstClr val="white">
                    <a:lumMod val="50000"/>
                  </a:prstClr>
                </a:solidFill>
                <a:latin typeface="Calibri" panose="020F0502020204030204" pitchFamily="34" charset="0"/>
                <a:cs typeface="Calibri" panose="020F0502020204030204" pitchFamily="34" charset="0"/>
              </a:rPr>
              <a:t>répond </a:t>
            </a:r>
            <a:r>
              <a:rPr lang="fr-FR" sz="1400" b="1" dirty="0">
                <a:solidFill>
                  <a:prstClr val="white">
                    <a:lumMod val="50000"/>
                  </a:prstClr>
                </a:solidFill>
                <a:latin typeface="Calibri" panose="020F0502020204030204" pitchFamily="34" charset="0"/>
                <a:cs typeface="Calibri" panose="020F0502020204030204" pitchFamily="34" charset="0"/>
              </a:rPr>
              <a:t>ainsi à 80 % des </a:t>
            </a:r>
            <a:r>
              <a:rPr lang="fr-FR" sz="1400" b="1" dirty="0" smtClean="0">
                <a:solidFill>
                  <a:prstClr val="white">
                    <a:lumMod val="50000"/>
                  </a:prstClr>
                </a:solidFill>
                <a:latin typeface="Calibri" panose="020F0502020204030204" pitchFamily="34" charset="0"/>
                <a:cs typeface="Calibri" panose="020F0502020204030204" pitchFamily="34" charset="0"/>
              </a:rPr>
              <a:t>besoins. </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4. Quel </a:t>
            </a:r>
            <a:r>
              <a:rPr lang="fr-FR" sz="1400" dirty="0">
                <a:solidFill>
                  <a:prstClr val="white">
                    <a:lumMod val="50000"/>
                  </a:prstClr>
                </a:solidFill>
                <a:latin typeface="Calibri" panose="020F0502020204030204" pitchFamily="34" charset="0"/>
                <a:cs typeface="Calibri" panose="020F0502020204030204" pitchFamily="34" charset="0"/>
              </a:rPr>
              <a:t>TCI est pris en compte au moment de l'engagement du crédit (offre commerciale - instruction sous DEFI / édition de l'acte de prêt - mise en force)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 </a:t>
            </a:r>
            <a:r>
              <a:rPr lang="fr-FR" sz="1400" b="1" dirty="0">
                <a:solidFill>
                  <a:prstClr val="white">
                    <a:lumMod val="50000"/>
                  </a:prstClr>
                </a:solidFill>
                <a:latin typeface="Calibri" panose="020F0502020204030204" pitchFamily="34" charset="0"/>
                <a:cs typeface="Calibri" panose="020F0502020204030204" pitchFamily="34" charset="0"/>
              </a:rPr>
              <a:t>Le TCI est affecté par rapport  à la date </a:t>
            </a:r>
            <a:r>
              <a:rPr lang="fr-FR" sz="1400" b="1" dirty="0" smtClean="0">
                <a:solidFill>
                  <a:prstClr val="white">
                    <a:lumMod val="50000"/>
                  </a:prstClr>
                </a:solidFill>
                <a:latin typeface="Calibri" panose="020F0502020204030204" pitchFamily="34" charset="0"/>
                <a:cs typeface="Calibri" panose="020F0502020204030204" pitchFamily="34" charset="0"/>
              </a:rPr>
              <a:t>d’engagement (définition BPCE)</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300" dirty="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1007604" y="404664"/>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4</a:t>
              </a:r>
            </a:p>
          </p:txBody>
        </p:sp>
      </p:grpSp>
    </p:spTree>
    <p:extLst>
      <p:ext uri="{BB962C8B-B14F-4D97-AF65-F5344CB8AC3E}">
        <p14:creationId xmlns:p14="http://schemas.microsoft.com/office/powerpoint/2010/main" val="9084570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10</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crédits </a:t>
            </a:r>
            <a:r>
              <a:rPr lang="fr-FR" sz="2000" dirty="0" err="1" smtClean="0">
                <a:latin typeface="Calibri" panose="020F0502020204030204" pitchFamily="34" charset="0"/>
                <a:cs typeface="Calibri" panose="020F0502020204030204" pitchFamily="34" charset="0"/>
              </a:rPr>
              <a:t>mlt</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23528" y="1124744"/>
            <a:ext cx="8438009" cy="5472608"/>
          </a:xfrm>
          <a:prstGeom prst="rect">
            <a:avLst/>
          </a:prstGeom>
        </p:spPr>
        <p:txBody>
          <a:bodyPr vert="horz" lIns="91440" tIns="45720" rIns="91440" bIns="45720" rtlCol="0">
            <a:normAutofit lnSpcReduction="10000"/>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lnSpc>
                <a:spcPct val="100000"/>
              </a:lnSpc>
              <a:spcBef>
                <a:spcPct val="20000"/>
              </a:spcBef>
              <a:buClr>
                <a:srgbClr val="FF0000"/>
              </a:buClr>
              <a:buNone/>
            </a:pPr>
            <a:r>
              <a:rPr lang="fr-FR" sz="1600" b="1" u="sng" dirty="0" smtClean="0">
                <a:solidFill>
                  <a:schemeClr val="tx1">
                    <a:lumMod val="50000"/>
                    <a:lumOff val="50000"/>
                  </a:schemeClr>
                </a:solidFill>
                <a:latin typeface="Calibri" panose="020F0502020204030204" pitchFamily="34" charset="0"/>
                <a:cs typeface="Calibri" panose="020F0502020204030204" pitchFamily="34" charset="0"/>
              </a:rPr>
              <a:t>INSTRUCTION DEFI</a:t>
            </a:r>
            <a:r>
              <a:rPr lang="fr-FR" sz="1400" b="1" u="sng" dirty="0" smtClean="0">
                <a:solidFill>
                  <a:schemeClr val="tx1">
                    <a:lumMod val="50000"/>
                    <a:lumOff val="50000"/>
                  </a:schemeClr>
                </a:solidFill>
                <a:latin typeface="Calibri" panose="020F0502020204030204" pitchFamily="34" charset="0"/>
                <a:cs typeface="Calibri" panose="020F0502020204030204" pitchFamily="34" charset="0"/>
              </a:rPr>
              <a:t> </a:t>
            </a:r>
            <a:endParaRPr lang="fr-FR" sz="1400" b="1" u="sng" dirty="0">
              <a:solidFill>
                <a:schemeClr val="tx1">
                  <a:lumMod val="50000"/>
                  <a:lumOff val="50000"/>
                </a:scheme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a:solidFill>
                  <a:prstClr val="white">
                    <a:lumMod val="50000"/>
                  </a:prstClr>
                </a:solidFill>
                <a:latin typeface="Calibri" panose="020F0502020204030204" pitchFamily="34" charset="0"/>
                <a:cs typeface="Calibri" panose="020F0502020204030204" pitchFamily="34" charset="0"/>
              </a:rPr>
              <a:t>5</a:t>
            </a:r>
            <a:r>
              <a:rPr lang="fr-FR" sz="1400" dirty="0" smtClean="0">
                <a:solidFill>
                  <a:prstClr val="white">
                    <a:lumMod val="50000"/>
                  </a:prstClr>
                </a:solidFill>
                <a:latin typeface="Calibri" panose="020F0502020204030204" pitchFamily="34" charset="0"/>
                <a:cs typeface="Calibri" panose="020F0502020204030204" pitchFamily="34" charset="0"/>
              </a:rPr>
              <a:t>. LBO </a:t>
            </a:r>
            <a:r>
              <a:rPr lang="fr-FR" sz="1400" dirty="0">
                <a:solidFill>
                  <a:prstClr val="white">
                    <a:lumMod val="50000"/>
                  </a:prstClr>
                </a:solidFill>
                <a:latin typeface="Calibri" panose="020F0502020204030204" pitchFamily="34" charset="0"/>
                <a:cs typeface="Calibri" panose="020F0502020204030204" pitchFamily="34" charset="0"/>
              </a:rPr>
              <a:t>: le crédit entre-t-il dans le cadre des financements standards ou </a:t>
            </a:r>
            <a:r>
              <a:rPr lang="fr-FR" sz="1400" dirty="0" smtClean="0">
                <a:solidFill>
                  <a:prstClr val="white">
                    <a:lumMod val="50000"/>
                  </a:prstClr>
                </a:solidFill>
                <a:latin typeface="Calibri" panose="020F0502020204030204" pitchFamily="34" charset="0"/>
                <a:cs typeface="Calibri" panose="020F0502020204030204" pitchFamily="34" charset="0"/>
              </a:rPr>
              <a:t>complexes </a:t>
            </a:r>
            <a:r>
              <a:rPr lang="fr-FR" sz="1400" dirty="0">
                <a:solidFill>
                  <a:prstClr val="white">
                    <a:lumMod val="50000"/>
                  </a:prstClr>
                </a:solidFill>
                <a:latin typeface="Calibri" panose="020F0502020204030204" pitchFamily="34" charset="0"/>
                <a:cs typeface="Calibri" panose="020F0502020204030204" pitchFamily="34" charset="0"/>
              </a:rPr>
              <a:t>? Quel outil sera utilisé par la DCE pour la rédaction de l'acte (NEO ou GECCO)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 </a:t>
            </a:r>
            <a:r>
              <a:rPr lang="fr-FR" sz="1400" b="1" dirty="0">
                <a:solidFill>
                  <a:prstClr val="white">
                    <a:lumMod val="50000"/>
                  </a:prstClr>
                </a:solidFill>
                <a:latin typeface="Calibri" panose="020F0502020204030204" pitchFamily="34" charset="0"/>
                <a:cs typeface="Calibri" panose="020F0502020204030204" pitchFamily="34" charset="0"/>
              </a:rPr>
              <a:t>S'il s'agit </a:t>
            </a:r>
            <a:r>
              <a:rPr lang="fr-FR" sz="1400" b="1" dirty="0" smtClean="0">
                <a:solidFill>
                  <a:prstClr val="white">
                    <a:lumMod val="50000"/>
                  </a:prstClr>
                </a:solidFill>
                <a:latin typeface="Calibri" panose="020F0502020204030204" pitchFamily="34" charset="0"/>
                <a:cs typeface="Calibri" panose="020F0502020204030204" pitchFamily="34" charset="0"/>
              </a:rPr>
              <a:t>d’une </a:t>
            </a:r>
            <a:r>
              <a:rPr lang="fr-FR" sz="1400" b="1" dirty="0">
                <a:solidFill>
                  <a:prstClr val="white">
                    <a:lumMod val="50000"/>
                  </a:prstClr>
                </a:solidFill>
                <a:latin typeface="Calibri" panose="020F0502020204030204" pitchFamily="34" charset="0"/>
                <a:cs typeface="Calibri" panose="020F0502020204030204" pitchFamily="34" charset="0"/>
              </a:rPr>
              <a:t>syndication ou d'un arrangement alors ce dossier est considéré comme complexe et relève du BO concerné. </a:t>
            </a:r>
            <a:r>
              <a:rPr lang="fr-FR" sz="1400" b="1" dirty="0" smtClean="0">
                <a:solidFill>
                  <a:prstClr val="white">
                    <a:lumMod val="50000"/>
                  </a:prstClr>
                </a:solidFill>
                <a:latin typeface="Calibri" panose="020F0502020204030204" pitchFamily="34" charset="0"/>
                <a:cs typeface="Calibri" panose="020F0502020204030204" pitchFamily="34" charset="0"/>
              </a:rPr>
              <a:t>Ce </a:t>
            </a:r>
            <a:r>
              <a:rPr lang="fr-FR" sz="1400" b="1" dirty="0">
                <a:solidFill>
                  <a:prstClr val="white">
                    <a:lumMod val="50000"/>
                  </a:prstClr>
                </a:solidFill>
                <a:latin typeface="Calibri" panose="020F0502020204030204" pitchFamily="34" charset="0"/>
                <a:cs typeface="Calibri" panose="020F0502020204030204" pitchFamily="34" charset="0"/>
              </a:rPr>
              <a:t>n'est pas l'objet du crédit qui détermine s'il s'agit d'un financement complexe ou standard</a:t>
            </a:r>
            <a:r>
              <a:rPr lang="fr-FR" sz="1400" b="1" dirty="0" smtClean="0">
                <a:solidFill>
                  <a:prstClr val="white">
                    <a:lumMod val="50000"/>
                  </a:prstClr>
                </a:solidFill>
                <a:latin typeface="Calibri" panose="020F0502020204030204" pitchFamily="34" charset="0"/>
                <a:cs typeface="Calibri" panose="020F0502020204030204" pitchFamily="34" charset="0"/>
              </a:rPr>
              <a:t>.  Par extension, chacun des outils (NEO ou GECCO) pourra être utilisé pour la rédaction de ces contrats. </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a:solidFill>
                  <a:prstClr val="white">
                    <a:lumMod val="50000"/>
                  </a:prstClr>
                </a:solidFill>
                <a:latin typeface="Calibri" panose="020F0502020204030204" pitchFamily="34" charset="0"/>
                <a:cs typeface="Calibri" panose="020F0502020204030204" pitchFamily="34" charset="0"/>
              </a:rPr>
              <a:t>6</a:t>
            </a:r>
            <a:r>
              <a:rPr lang="fr-FR" sz="1400" dirty="0" smtClean="0">
                <a:solidFill>
                  <a:prstClr val="white">
                    <a:lumMod val="50000"/>
                  </a:prstClr>
                </a:solidFill>
                <a:latin typeface="Calibri" panose="020F0502020204030204" pitchFamily="34" charset="0"/>
                <a:cs typeface="Calibri" panose="020F0502020204030204" pitchFamily="34" charset="0"/>
              </a:rPr>
              <a:t>. Sur </a:t>
            </a:r>
            <a:r>
              <a:rPr lang="fr-FR" sz="1400" dirty="0">
                <a:solidFill>
                  <a:prstClr val="white">
                    <a:lumMod val="50000"/>
                  </a:prstClr>
                </a:solidFill>
                <a:latin typeface="Calibri" panose="020F0502020204030204" pitchFamily="34" charset="0"/>
                <a:cs typeface="Calibri" panose="020F0502020204030204" pitchFamily="34" charset="0"/>
              </a:rPr>
              <a:t>le pavé "immatriculation", doit-on également supprimer les lettes "RCS xxx" pour permettre de reprendre le SIREN complet sous NEO et éviter qu'il ne soit tronqué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 </a:t>
            </a:r>
            <a:r>
              <a:rPr lang="fr-FR" sz="1400" b="1" dirty="0">
                <a:solidFill>
                  <a:prstClr val="white">
                    <a:lumMod val="50000"/>
                  </a:prstClr>
                </a:solidFill>
                <a:latin typeface="Calibri" panose="020F0502020204030204" pitchFamily="34" charset="0"/>
                <a:cs typeface="Calibri" panose="020F0502020204030204" pitchFamily="34" charset="0"/>
              </a:rPr>
              <a:t>Oui il faut supprimer systématiquement les lettres qui précèdent le n° SIREN. </a:t>
            </a: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a:solidFill>
                  <a:prstClr val="white">
                    <a:lumMod val="50000"/>
                  </a:prstClr>
                </a:solidFill>
                <a:latin typeface="Calibri" panose="020F0502020204030204" pitchFamily="34" charset="0"/>
                <a:cs typeface="Calibri" panose="020F0502020204030204" pitchFamily="34" charset="0"/>
              </a:rPr>
              <a:t>7</a:t>
            </a:r>
            <a:r>
              <a:rPr lang="fr-FR" sz="1400" dirty="0" smtClean="0">
                <a:solidFill>
                  <a:prstClr val="white">
                    <a:lumMod val="50000"/>
                  </a:prstClr>
                </a:solidFill>
                <a:latin typeface="Calibri" panose="020F0502020204030204" pitchFamily="34" charset="0"/>
                <a:cs typeface="Calibri" panose="020F0502020204030204" pitchFamily="34" charset="0"/>
              </a:rPr>
              <a:t>. Peut-on </a:t>
            </a:r>
            <a:r>
              <a:rPr lang="fr-FR" sz="1400" dirty="0">
                <a:solidFill>
                  <a:prstClr val="white">
                    <a:lumMod val="50000"/>
                  </a:prstClr>
                </a:solidFill>
                <a:latin typeface="Calibri" panose="020F0502020204030204" pitchFamily="34" charset="0"/>
                <a:cs typeface="Calibri" panose="020F0502020204030204" pitchFamily="34" charset="0"/>
              </a:rPr>
              <a:t>modifier le quantième saisi dans DEFI, après transmission du dossier au Back </a:t>
            </a:r>
            <a:r>
              <a:rPr lang="fr-FR" sz="1400" dirty="0" smtClean="0">
                <a:solidFill>
                  <a:prstClr val="white">
                    <a:lumMod val="50000"/>
                  </a:prstClr>
                </a:solidFill>
                <a:latin typeface="Calibri" panose="020F0502020204030204" pitchFamily="34" charset="0"/>
                <a:cs typeface="Calibri" panose="020F0502020204030204" pitchFamily="34" charset="0"/>
              </a:rPr>
              <a:t>Office ?</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a:t>
            </a:r>
            <a:r>
              <a:rPr lang="fr-FR" sz="1400" b="1" dirty="0">
                <a:solidFill>
                  <a:prstClr val="white">
                    <a:lumMod val="50000"/>
                  </a:prstClr>
                </a:solidFill>
                <a:latin typeface="Calibri" panose="020F0502020204030204" pitchFamily="34" charset="0"/>
                <a:cs typeface="Calibri" panose="020F0502020204030204" pitchFamily="34" charset="0"/>
              </a:rPr>
              <a:t>: Oui cela est réalisable mais nécessite une duplication du dossier</a:t>
            </a:r>
            <a:r>
              <a:rPr lang="fr-FR" sz="1400" dirty="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a:solidFill>
                  <a:prstClr val="white">
                    <a:lumMod val="50000"/>
                  </a:prstClr>
                </a:solidFill>
                <a:latin typeface="Calibri" panose="020F0502020204030204" pitchFamily="34" charset="0"/>
                <a:cs typeface="Calibri" panose="020F0502020204030204" pitchFamily="34" charset="0"/>
              </a:rPr>
              <a:t>8</a:t>
            </a:r>
            <a:r>
              <a:rPr lang="fr-FR" sz="1400" dirty="0" smtClean="0">
                <a:solidFill>
                  <a:prstClr val="white">
                    <a:lumMod val="50000"/>
                  </a:prstClr>
                </a:solidFill>
                <a:latin typeface="Calibri" panose="020F0502020204030204" pitchFamily="34" charset="0"/>
                <a:cs typeface="Calibri" panose="020F0502020204030204" pitchFamily="34" charset="0"/>
              </a:rPr>
              <a:t>. Qui </a:t>
            </a:r>
            <a:r>
              <a:rPr lang="fr-FR" sz="1400" dirty="0">
                <a:solidFill>
                  <a:prstClr val="white">
                    <a:lumMod val="50000"/>
                  </a:prstClr>
                </a:solidFill>
                <a:latin typeface="Calibri" panose="020F0502020204030204" pitchFamily="34" charset="0"/>
                <a:cs typeface="Calibri" panose="020F0502020204030204" pitchFamily="34" charset="0"/>
              </a:rPr>
              <a:t>peut mettre en force un Crédit sous DEFI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 </a:t>
            </a:r>
            <a:r>
              <a:rPr lang="fr-FR" sz="1400" b="1" dirty="0">
                <a:solidFill>
                  <a:prstClr val="white">
                    <a:lumMod val="50000"/>
                  </a:prstClr>
                </a:solidFill>
                <a:latin typeface="Calibri" panose="020F0502020204030204" pitchFamily="34" charset="0"/>
                <a:cs typeface="Calibri" panose="020F0502020204030204" pitchFamily="34" charset="0"/>
              </a:rPr>
              <a:t>N'importe quelle personne quelque </a:t>
            </a:r>
            <a:r>
              <a:rPr lang="fr-FR" sz="1400" b="1" dirty="0" smtClean="0">
                <a:solidFill>
                  <a:prstClr val="white">
                    <a:lumMod val="50000"/>
                  </a:prstClr>
                </a:solidFill>
                <a:latin typeface="Calibri" panose="020F0502020204030204" pitchFamily="34" charset="0"/>
                <a:cs typeface="Calibri" panose="020F0502020204030204" pitchFamily="34" charset="0"/>
              </a:rPr>
              <a:t>soit </a:t>
            </a:r>
            <a:r>
              <a:rPr lang="fr-FR" sz="1400" b="1" dirty="0">
                <a:solidFill>
                  <a:prstClr val="white">
                    <a:lumMod val="50000"/>
                  </a:prstClr>
                </a:solidFill>
                <a:latin typeface="Calibri" panose="020F0502020204030204" pitchFamily="34" charset="0"/>
                <a:cs typeface="Calibri" panose="020F0502020204030204" pitchFamily="34" charset="0"/>
              </a:rPr>
              <a:t>son EDS peut agir sur un dossier dans la mesure où elle peut accéder à </a:t>
            </a:r>
            <a:r>
              <a:rPr lang="fr-FR" sz="1400" b="1" dirty="0" smtClean="0">
                <a:solidFill>
                  <a:prstClr val="white">
                    <a:lumMod val="50000"/>
                  </a:prstClr>
                </a:solidFill>
                <a:latin typeface="Calibri" panose="020F0502020204030204" pitchFamily="34" charset="0"/>
                <a:cs typeface="Calibri" panose="020F0502020204030204" pitchFamily="34" charset="0"/>
              </a:rPr>
              <a:t>DEFI</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3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600" b="1" u="sng" dirty="0" smtClean="0">
                <a:solidFill>
                  <a:prstClr val="black">
                    <a:lumMod val="50000"/>
                    <a:lumOff val="50000"/>
                  </a:prstClr>
                </a:solidFill>
                <a:latin typeface="Calibri" panose="020F0502020204030204" pitchFamily="34" charset="0"/>
                <a:cs typeface="Calibri" panose="020F0502020204030204" pitchFamily="34" charset="0"/>
              </a:rPr>
              <a:t>FINANCEMENTS COMPLEXES</a:t>
            </a:r>
            <a:endParaRPr lang="fr-FR" sz="1300" dirty="0" smtClean="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1. A </a:t>
            </a:r>
            <a:r>
              <a:rPr lang="fr-FR" sz="1400" dirty="0">
                <a:solidFill>
                  <a:prstClr val="white">
                    <a:lumMod val="50000"/>
                  </a:prstClr>
                </a:solidFill>
                <a:latin typeface="Calibri" panose="020F0502020204030204" pitchFamily="34" charset="0"/>
                <a:cs typeface="Calibri" panose="020F0502020204030204" pitchFamily="34" charset="0"/>
              </a:rPr>
              <a:t>quelle adresse générique transmettons en back-office les dossiers de syndication et d'arrangement issus du réseau commercial ?</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a:t>
            </a:r>
            <a:r>
              <a:rPr lang="fr-FR" sz="1400" b="1" dirty="0">
                <a:solidFill>
                  <a:prstClr val="white">
                    <a:lumMod val="50000"/>
                  </a:prstClr>
                </a:solidFill>
                <a:latin typeface="Calibri" panose="020F0502020204030204" pitchFamily="34" charset="0"/>
                <a:cs typeface="Calibri" panose="020F0502020204030204" pitchFamily="34" charset="0"/>
              </a:rPr>
              <a:t>: "Un EDS spécifique a été créé pour les Financement complexes et DEFI le référence pour mise en force de ce type de financement avec l'envoi d'un mail à la boite </a:t>
            </a:r>
            <a:r>
              <a:rPr lang="fr-FR" sz="1400" b="1" dirty="0" smtClean="0">
                <a:solidFill>
                  <a:prstClr val="white">
                    <a:lumMod val="50000"/>
                  </a:prstClr>
                </a:solidFill>
                <a:latin typeface="Calibri" panose="020F0502020204030204" pitchFamily="34" charset="0"/>
                <a:cs typeface="Calibri" panose="020F0502020204030204" pitchFamily="34" charset="0"/>
              </a:rPr>
              <a:t>générique :  cegee-b-fin-compl-arrgt-syndic@cegee.caisse-epargne.fr</a:t>
            </a:r>
            <a:r>
              <a:rPr lang="fr-FR" sz="1400" b="1" dirty="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endParaRPr lang="fr-FR" sz="13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300" dirty="0">
              <a:solidFill>
                <a:prstClr val="white">
                  <a:lumMod val="50000"/>
                </a:prstClr>
              </a:solidFill>
              <a:latin typeface="Calibri" panose="020F0502020204030204" pitchFamily="34" charset="0"/>
              <a:cs typeface="Calibri" panose="020F0502020204030204" pitchFamily="34" charset="0"/>
            </a:endParaRPr>
          </a:p>
          <a:p>
            <a:pPr marL="342900" lvl="0" indent="-342900" algn="just" fontAlgn="base">
              <a:lnSpc>
                <a:spcPct val="100000"/>
              </a:lnSpc>
              <a:spcBef>
                <a:spcPct val="20000"/>
              </a:spcBef>
              <a:buClr>
                <a:srgbClr val="FF0000"/>
              </a:buClr>
              <a:buFontTx/>
              <a:buAutoNum type="arabicPeriod"/>
            </a:pPr>
            <a:endParaRPr lang="fr-FR" sz="13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1007604" y="404664"/>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4</a:t>
              </a:r>
            </a:p>
          </p:txBody>
        </p:sp>
      </p:grpSp>
    </p:spTree>
    <p:extLst>
      <p:ext uri="{BB962C8B-B14F-4D97-AF65-F5344CB8AC3E}">
        <p14:creationId xmlns:p14="http://schemas.microsoft.com/office/powerpoint/2010/main" val="4012802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11</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Engagements par signature</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23528" y="1484784"/>
            <a:ext cx="8366001" cy="4392488"/>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1. Y </a:t>
            </a:r>
            <a:r>
              <a:rPr lang="fr-FR" sz="1400" dirty="0">
                <a:solidFill>
                  <a:prstClr val="white">
                    <a:lumMod val="50000"/>
                  </a:prstClr>
                </a:solidFill>
                <a:latin typeface="Calibri" panose="020F0502020204030204" pitchFamily="34" charset="0"/>
                <a:cs typeface="Calibri" panose="020F0502020204030204" pitchFamily="34" charset="0"/>
              </a:rPr>
              <a:t>aura-t-il des évolutions sur les </a:t>
            </a:r>
            <a:r>
              <a:rPr lang="fr-FR" sz="1400" dirty="0" smtClean="0">
                <a:solidFill>
                  <a:prstClr val="white">
                    <a:lumMod val="50000"/>
                  </a:prstClr>
                </a:solidFill>
                <a:latin typeface="Calibri" panose="020F0502020204030204" pitchFamily="34" charset="0"/>
                <a:cs typeface="Calibri" panose="020F0502020204030204" pitchFamily="34" charset="0"/>
              </a:rPr>
              <a:t>EPS en matière de mainlevée ?</a:t>
            </a:r>
          </a:p>
          <a:p>
            <a:pPr mar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 Non, pas pour le moment. Les mainlevées sont effectuées à réception par la DCE de la documentation justificative de la fin de notre engagement (par exemple : original de la caution bancaire, lettre de </a:t>
            </a:r>
            <a:r>
              <a:rPr lang="fr-FR" sz="1400" b="1" dirty="0" smtClean="0">
                <a:solidFill>
                  <a:prstClr val="white">
                    <a:lumMod val="50000"/>
                  </a:prstClr>
                </a:solidFill>
                <a:latin typeface="Calibri" panose="020F0502020204030204" pitchFamily="34" charset="0"/>
                <a:cs typeface="Calibri" panose="020F0502020204030204" pitchFamily="34" charset="0"/>
              </a:rPr>
              <a:t>dédit du bénéficiaire, </a:t>
            </a:r>
            <a:r>
              <a:rPr lang="fr-FR" sz="1400" b="1" dirty="0">
                <a:solidFill>
                  <a:prstClr val="white">
                    <a:lumMod val="50000"/>
                  </a:prstClr>
                </a:solidFill>
                <a:latin typeface="Calibri" panose="020F0502020204030204" pitchFamily="34" charset="0"/>
                <a:cs typeface="Calibri" panose="020F0502020204030204" pitchFamily="34" charset="0"/>
              </a:rPr>
              <a:t>bon à payer, </a:t>
            </a:r>
            <a:r>
              <a:rPr lang="fr-FR" sz="1400" b="1" dirty="0" smtClean="0">
                <a:solidFill>
                  <a:prstClr val="white">
                    <a:lumMod val="50000"/>
                  </a:prstClr>
                </a:solidFill>
                <a:latin typeface="Calibri" panose="020F0502020204030204" pitchFamily="34" charset="0"/>
                <a:cs typeface="Calibri" panose="020F0502020204030204" pitchFamily="34" charset="0"/>
              </a:rPr>
              <a:t>reçu, réception provisoire de travaux,…)</a:t>
            </a:r>
            <a:endParaRPr lang="fr-FR" sz="1400" b="1"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lnSpc>
                <a:spcPct val="100000"/>
              </a:lnSpc>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2. Un </a:t>
            </a:r>
            <a:r>
              <a:rPr lang="fr-FR" sz="1400" dirty="0">
                <a:solidFill>
                  <a:prstClr val="white">
                    <a:lumMod val="50000"/>
                  </a:prstClr>
                </a:solidFill>
                <a:latin typeface="Calibri" panose="020F0502020204030204" pitchFamily="34" charset="0"/>
                <a:cs typeface="Calibri" panose="020F0502020204030204" pitchFamily="34" charset="0"/>
              </a:rPr>
              <a:t>automatisme est-il prévu </a:t>
            </a:r>
            <a:r>
              <a:rPr lang="fr-FR" sz="1400" dirty="0" smtClean="0">
                <a:solidFill>
                  <a:prstClr val="white">
                    <a:lumMod val="50000"/>
                  </a:prstClr>
                </a:solidFill>
                <a:latin typeface="Calibri" panose="020F0502020204030204" pitchFamily="34" charset="0"/>
                <a:cs typeface="Calibri" panose="020F0502020204030204" pitchFamily="34" charset="0"/>
              </a:rPr>
              <a:t>? </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a:t>
            </a:r>
            <a:r>
              <a:rPr lang="fr-FR" sz="1400" dirty="0" smtClean="0">
                <a:solidFill>
                  <a:prstClr val="white">
                    <a:lumMod val="50000"/>
                  </a:prstClr>
                </a:solidFill>
                <a:latin typeface="Calibri" panose="020F0502020204030204" pitchFamily="34" charset="0"/>
                <a:cs typeface="Calibri" panose="020F0502020204030204" pitchFamily="34" charset="0"/>
              </a:rPr>
              <a:t>: </a:t>
            </a:r>
            <a:r>
              <a:rPr lang="fr-FR" sz="1400" b="1" dirty="0">
                <a:solidFill>
                  <a:prstClr val="white">
                    <a:lumMod val="50000"/>
                  </a:prstClr>
                </a:solidFill>
                <a:latin typeface="Calibri" panose="020F0502020204030204" pitchFamily="34" charset="0"/>
                <a:cs typeface="Calibri" panose="020F0502020204030204" pitchFamily="34" charset="0"/>
              </a:rPr>
              <a:t>Il n’est pas prévu </a:t>
            </a:r>
            <a:r>
              <a:rPr lang="fr-FR" sz="1400" b="1" dirty="0" smtClean="0">
                <a:solidFill>
                  <a:prstClr val="white">
                    <a:lumMod val="50000"/>
                  </a:prstClr>
                </a:solidFill>
                <a:latin typeface="Calibri" panose="020F0502020204030204" pitchFamily="34" charset="0"/>
                <a:cs typeface="Calibri" panose="020F0502020204030204" pitchFamily="34" charset="0"/>
              </a:rPr>
              <a:t>que </a:t>
            </a:r>
            <a:r>
              <a:rPr lang="fr-FR" sz="1400" b="1" dirty="0">
                <a:solidFill>
                  <a:prstClr val="white">
                    <a:lumMod val="50000"/>
                  </a:prstClr>
                </a:solidFill>
                <a:latin typeface="Calibri" panose="020F0502020204030204" pitchFamily="34" charset="0"/>
                <a:cs typeface="Calibri" panose="020F0502020204030204" pitchFamily="34" charset="0"/>
              </a:rPr>
              <a:t>les mainlevées soient traitées de manière </a:t>
            </a:r>
            <a:r>
              <a:rPr lang="fr-FR" sz="1400" b="1" dirty="0" smtClean="0">
                <a:solidFill>
                  <a:prstClr val="white">
                    <a:lumMod val="50000"/>
                  </a:prstClr>
                </a:solidFill>
                <a:latin typeface="Calibri" panose="020F0502020204030204" pitchFamily="34" charset="0"/>
                <a:cs typeface="Calibri" panose="020F0502020204030204" pitchFamily="34" charset="0"/>
              </a:rPr>
              <a:t>automatique, pour les EPS rédigés en CEGEE. </a:t>
            </a: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611560" y="404664"/>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5</a:t>
              </a:r>
            </a:p>
          </p:txBody>
        </p:sp>
      </p:grpSp>
    </p:spTree>
    <p:extLst>
      <p:ext uri="{BB962C8B-B14F-4D97-AF65-F5344CB8AC3E}">
        <p14:creationId xmlns:p14="http://schemas.microsoft.com/office/powerpoint/2010/main" val="2070241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pPr/>
              <a:t>12</a:t>
            </a:fld>
            <a:endParaRPr lang="fr-FR" dirty="0"/>
          </a:p>
        </p:txBody>
      </p:sp>
      <p:sp>
        <p:nvSpPr>
          <p:cNvPr id="11" name="Titre 5"/>
          <p:cNvSpPr>
            <a:spLocks noGrp="1"/>
          </p:cNvSpPr>
          <p:nvPr>
            <p:ph type="title"/>
          </p:nvPr>
        </p:nvSpPr>
        <p:spPr>
          <a:xfrm>
            <a:off x="-900608" y="476673"/>
            <a:ext cx="7488832" cy="2862322"/>
          </a:xfrm>
        </p:spPr>
        <p:txBody>
          <a:bodyPr/>
          <a:lstStyle/>
          <a:p>
            <a:pPr algn="ctr"/>
            <a:r>
              <a:rPr lang="fr-FR" sz="2000" dirty="0" smtClean="0">
                <a:latin typeface="Calibri" panose="020F0502020204030204" pitchFamily="34" charset="0"/>
                <a:cs typeface="Calibri" panose="020F0502020204030204" pitchFamily="34" charset="0"/>
              </a:rPr>
              <a:t>garanties</a:t>
            </a: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a:latin typeface="Calibri" panose="020F0502020204030204" pitchFamily="34" charset="0"/>
                <a:cs typeface="Calibri" panose="020F0502020204030204" pitchFamily="34" charset="0"/>
              </a:rPr>
              <a:t/>
            </a:r>
            <a:br>
              <a:rPr lang="fr-FR" sz="3200" dirty="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r>
              <a:rPr lang="fr-FR" sz="3200" dirty="0" smtClean="0">
                <a:latin typeface="Calibri" panose="020F0502020204030204" pitchFamily="34" charset="0"/>
                <a:cs typeface="Calibri" panose="020F0502020204030204" pitchFamily="34" charset="0"/>
              </a:rPr>
              <a:t/>
            </a:r>
            <a:br>
              <a:rPr lang="fr-FR" sz="3200" dirty="0" smtClean="0">
                <a:latin typeface="Calibri" panose="020F0502020204030204" pitchFamily="34" charset="0"/>
                <a:cs typeface="Calibri" panose="020F0502020204030204" pitchFamily="34" charset="0"/>
              </a:rPr>
            </a:br>
            <a:endParaRPr lang="fr-FR" sz="3200" b="0" dirty="0">
              <a:latin typeface="Calibri" panose="020F0502020204030204" pitchFamily="34" charset="0"/>
              <a:cs typeface="Calibri" panose="020F0502020204030204" pitchFamily="34" charset="0"/>
            </a:endParaRPr>
          </a:p>
        </p:txBody>
      </p:sp>
      <p:sp>
        <p:nvSpPr>
          <p:cNvPr id="7" name="Espace réservé du contenu 3"/>
          <p:cNvSpPr txBox="1">
            <a:spLocks/>
          </p:cNvSpPr>
          <p:nvPr/>
        </p:nvSpPr>
        <p:spPr>
          <a:xfrm>
            <a:off x="382463" y="1556792"/>
            <a:ext cx="8366001" cy="5112568"/>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1. Comment </a:t>
            </a:r>
            <a:r>
              <a:rPr lang="fr-FR" sz="1400" dirty="0">
                <a:solidFill>
                  <a:prstClr val="white">
                    <a:lumMod val="50000"/>
                  </a:prstClr>
                </a:solidFill>
                <a:latin typeface="Calibri" panose="020F0502020204030204" pitchFamily="34" charset="0"/>
                <a:cs typeface="Calibri" panose="020F0502020204030204" pitchFamily="34" charset="0"/>
              </a:rPr>
              <a:t>traiter </a:t>
            </a:r>
            <a:r>
              <a:rPr lang="fr-FR" sz="1400" dirty="0" smtClean="0">
                <a:solidFill>
                  <a:prstClr val="white">
                    <a:lumMod val="50000"/>
                  </a:prstClr>
                </a:solidFill>
                <a:latin typeface="Calibri" panose="020F0502020204030204" pitchFamily="34" charset="0"/>
                <a:cs typeface="Calibri" panose="020F0502020204030204" pitchFamily="34" charset="0"/>
              </a:rPr>
              <a:t>au </a:t>
            </a:r>
            <a:r>
              <a:rPr lang="fr-FR" sz="1400" dirty="0">
                <a:solidFill>
                  <a:prstClr val="white">
                    <a:lumMod val="50000"/>
                  </a:prstClr>
                </a:solidFill>
                <a:latin typeface="Calibri" panose="020F0502020204030204" pitchFamily="34" charset="0"/>
                <a:cs typeface="Calibri" panose="020F0502020204030204" pitchFamily="34" charset="0"/>
              </a:rPr>
              <a:t>niveau du réseau une demande de renouvellement d'une garantie </a:t>
            </a:r>
            <a:r>
              <a:rPr lang="fr-FR" sz="1400" dirty="0" smtClean="0">
                <a:solidFill>
                  <a:prstClr val="white">
                    <a:lumMod val="50000"/>
                  </a:prstClr>
                </a:solidFill>
                <a:latin typeface="Calibri" panose="020F0502020204030204" pitchFamily="34" charset="0"/>
                <a:cs typeface="Calibri" panose="020F0502020204030204" pitchFamily="34" charset="0"/>
              </a:rPr>
              <a:t>échue ?</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a:t>
            </a:r>
            <a:r>
              <a:rPr lang="fr-FR" sz="1400" dirty="0">
                <a:solidFill>
                  <a:prstClr val="white">
                    <a:lumMod val="50000"/>
                  </a:prstClr>
                </a:solidFill>
                <a:latin typeface="Calibri" panose="020F0502020204030204" pitchFamily="34" charset="0"/>
                <a:cs typeface="Calibri" panose="020F0502020204030204" pitchFamily="34" charset="0"/>
              </a:rPr>
              <a:t> </a:t>
            </a:r>
            <a:r>
              <a:rPr lang="fr-FR" sz="1400" b="1" dirty="0" smtClean="0">
                <a:solidFill>
                  <a:prstClr val="white">
                    <a:lumMod val="50000"/>
                  </a:prstClr>
                </a:solidFill>
                <a:latin typeface="Calibri" panose="020F0502020204030204" pitchFamily="34" charset="0"/>
                <a:cs typeface="Calibri" panose="020F0502020204030204" pitchFamily="34" charset="0"/>
              </a:rPr>
              <a:t>: Le </a:t>
            </a:r>
            <a:r>
              <a:rPr lang="fr-FR" sz="1400" b="1" dirty="0">
                <a:solidFill>
                  <a:prstClr val="white">
                    <a:lumMod val="50000"/>
                  </a:prstClr>
                </a:solidFill>
                <a:latin typeface="Calibri" panose="020F0502020204030204" pitchFamily="34" charset="0"/>
                <a:cs typeface="Calibri" panose="020F0502020204030204" pitchFamily="34" charset="0"/>
              </a:rPr>
              <a:t>renouvellement de la garantie se fait par l'intermédiaire de DEFI.</a:t>
            </a: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2. Dans </a:t>
            </a:r>
            <a:r>
              <a:rPr lang="fr-FR" sz="1400" dirty="0">
                <a:solidFill>
                  <a:prstClr val="white">
                    <a:lumMod val="50000"/>
                  </a:prstClr>
                </a:solidFill>
                <a:latin typeface="Calibri" panose="020F0502020204030204" pitchFamily="34" charset="0"/>
                <a:cs typeface="Calibri" panose="020F0502020204030204" pitchFamily="34" charset="0"/>
              </a:rPr>
              <a:t>le cadre des créations d’entreprise, les expert-comptable refusent de faire les attestations de blocage de CCA. Comment faire dans ce cas pour fournir un justificatif au moment de la mise en place du crédit ? Dans la mesure où les comptes de prélèvement ne sont ouverts qu’après l’accord du crédit, la ligne commerciale ne peut pas le renseigner dans le DEFI. Comment faire dans ce cas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a:t>
            </a:r>
            <a:r>
              <a:rPr lang="fr-FR" sz="1400" b="1" dirty="0" smtClean="0">
                <a:solidFill>
                  <a:prstClr val="white">
                    <a:lumMod val="50000"/>
                  </a:prstClr>
                </a:solidFill>
                <a:latin typeface="Calibri" panose="020F0502020204030204" pitchFamily="34" charset="0"/>
                <a:cs typeface="Calibri" panose="020F0502020204030204" pitchFamily="34" charset="0"/>
              </a:rPr>
              <a:t>: Il </a:t>
            </a:r>
            <a:r>
              <a:rPr lang="fr-FR" sz="1400" b="1" dirty="0">
                <a:solidFill>
                  <a:prstClr val="white">
                    <a:lumMod val="50000"/>
                  </a:prstClr>
                </a:solidFill>
                <a:latin typeface="Calibri" panose="020F0502020204030204" pitchFamily="34" charset="0"/>
                <a:cs typeface="Calibri" panose="020F0502020204030204" pitchFamily="34" charset="0"/>
              </a:rPr>
              <a:t>est tenu de fournir une attestation de l'expert comptable attestant de l'existence des comptes </a:t>
            </a:r>
            <a:r>
              <a:rPr lang="fr-FR" sz="1400" b="1" dirty="0" smtClean="0">
                <a:solidFill>
                  <a:prstClr val="white">
                    <a:lumMod val="50000"/>
                  </a:prstClr>
                </a:solidFill>
                <a:latin typeface="Calibri" panose="020F0502020204030204" pitchFamily="34" charset="0"/>
                <a:cs typeface="Calibri" panose="020F0502020204030204" pitchFamily="34" charset="0"/>
              </a:rPr>
              <a:t>courants, sans </a:t>
            </a:r>
            <a:r>
              <a:rPr lang="fr-FR" sz="1400" b="1" dirty="0">
                <a:solidFill>
                  <a:prstClr val="white">
                    <a:lumMod val="50000"/>
                  </a:prstClr>
                </a:solidFill>
                <a:latin typeface="Calibri" panose="020F0502020204030204" pitchFamily="34" charset="0"/>
                <a:cs typeface="Calibri" panose="020F0502020204030204" pitchFamily="34" charset="0"/>
              </a:rPr>
              <a:t>notion de blocage</a:t>
            </a: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3. Peut-on </a:t>
            </a:r>
            <a:r>
              <a:rPr lang="fr-FR" sz="1400" dirty="0">
                <a:solidFill>
                  <a:prstClr val="white">
                    <a:lumMod val="50000"/>
                  </a:prstClr>
                </a:solidFill>
                <a:latin typeface="Calibri" panose="020F0502020204030204" pitchFamily="34" charset="0"/>
                <a:cs typeface="Calibri" panose="020F0502020204030204" pitchFamily="34" charset="0"/>
              </a:rPr>
              <a:t>faire souscrire une caution "tous engagements" non associée à un concours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a:t>
            </a:r>
            <a:r>
              <a:rPr lang="fr-FR" sz="1400" b="1" dirty="0" smtClean="0">
                <a:solidFill>
                  <a:prstClr val="white">
                    <a:lumMod val="50000"/>
                  </a:prstClr>
                </a:solidFill>
                <a:latin typeface="Calibri" panose="020F0502020204030204" pitchFamily="34" charset="0"/>
                <a:cs typeface="Calibri" panose="020F0502020204030204" pitchFamily="34" charset="0"/>
              </a:rPr>
              <a:t>: Les </a:t>
            </a:r>
            <a:r>
              <a:rPr lang="fr-FR" sz="1400" b="1" dirty="0">
                <a:solidFill>
                  <a:prstClr val="white">
                    <a:lumMod val="50000"/>
                  </a:prstClr>
                </a:solidFill>
                <a:latin typeface="Calibri" panose="020F0502020204030204" pitchFamily="34" charset="0"/>
                <a:cs typeface="Calibri" panose="020F0502020204030204" pitchFamily="34" charset="0"/>
              </a:rPr>
              <a:t>outils actuels imposent qu'une garantie soit attachée à un concours. Par conséquent il n'est pas possible de souscrire une caution tous engagements en dehors </a:t>
            </a:r>
            <a:r>
              <a:rPr lang="fr-FR" sz="1400" b="1" dirty="0" smtClean="0">
                <a:solidFill>
                  <a:prstClr val="white">
                    <a:lumMod val="50000"/>
                  </a:prstClr>
                </a:solidFill>
                <a:latin typeface="Calibri" panose="020F0502020204030204" pitchFamily="34" charset="0"/>
                <a:cs typeface="Calibri" panose="020F0502020204030204" pitchFamily="34" charset="0"/>
              </a:rPr>
              <a:t>de la mise en place d'un </a:t>
            </a:r>
            <a:r>
              <a:rPr lang="fr-FR" sz="1400" b="1" dirty="0">
                <a:solidFill>
                  <a:prstClr val="white">
                    <a:lumMod val="50000"/>
                  </a:prstClr>
                </a:solidFill>
                <a:latin typeface="Calibri" panose="020F0502020204030204" pitchFamily="34" charset="0"/>
                <a:cs typeface="Calibri" panose="020F0502020204030204" pitchFamily="34" charset="0"/>
              </a:rPr>
              <a:t>concours</a:t>
            </a: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r>
              <a:rPr lang="fr-FR" sz="1400" dirty="0" smtClean="0">
                <a:solidFill>
                  <a:prstClr val="white">
                    <a:lumMod val="50000"/>
                  </a:prstClr>
                </a:solidFill>
                <a:latin typeface="Calibri" panose="020F0502020204030204" pitchFamily="34" charset="0"/>
                <a:cs typeface="Calibri" panose="020F0502020204030204" pitchFamily="34" charset="0"/>
              </a:rPr>
              <a:t>4. Le </a:t>
            </a:r>
            <a:r>
              <a:rPr lang="fr-FR" sz="1400" dirty="0">
                <a:solidFill>
                  <a:prstClr val="white">
                    <a:lumMod val="50000"/>
                  </a:prstClr>
                </a:solidFill>
                <a:latin typeface="Calibri" panose="020F0502020204030204" pitchFamily="34" charset="0"/>
                <a:cs typeface="Calibri" panose="020F0502020204030204" pitchFamily="34" charset="0"/>
              </a:rPr>
              <a:t>transfert de la gestion des garanties à un notaire génèrera des frais non </a:t>
            </a:r>
            <a:r>
              <a:rPr lang="fr-FR" sz="1400" dirty="0" smtClean="0">
                <a:solidFill>
                  <a:prstClr val="white">
                    <a:lumMod val="50000"/>
                  </a:prstClr>
                </a:solidFill>
                <a:latin typeface="Calibri" panose="020F0502020204030204" pitchFamily="34" charset="0"/>
                <a:cs typeface="Calibri" panose="020F0502020204030204" pitchFamily="34" charset="0"/>
              </a:rPr>
              <a:t>négligeables</a:t>
            </a:r>
            <a:r>
              <a:rPr lang="fr-FR" sz="1400" dirty="0">
                <a:solidFill>
                  <a:prstClr val="white">
                    <a:lumMod val="50000"/>
                  </a:prstClr>
                </a:solidFill>
                <a:latin typeface="Calibri" panose="020F0502020204030204" pitchFamily="34" charset="0"/>
                <a:cs typeface="Calibri" panose="020F0502020204030204" pitchFamily="34" charset="0"/>
              </a:rPr>
              <a:t> à nos clients ? Comment se fera l’information de cette tarification (devis) vis-à-vis du client </a:t>
            </a:r>
            <a:r>
              <a:rPr lang="fr-FR" sz="1400" dirty="0" smtClean="0">
                <a:solidFill>
                  <a:prstClr val="white">
                    <a:lumMod val="50000"/>
                  </a:prstClr>
                </a:solidFill>
                <a:latin typeface="Calibri" panose="020F0502020204030204" pitchFamily="34" charset="0"/>
                <a:cs typeface="Calibri" panose="020F0502020204030204" pitchFamily="34" charset="0"/>
              </a:rPr>
              <a:t>?</a:t>
            </a:r>
          </a:p>
          <a:p>
            <a:pPr marL="0" lvl="0" indent="0" algn="just" fontAlgn="base">
              <a:lnSpc>
                <a:spcPct val="100000"/>
              </a:lnSpc>
              <a:spcBef>
                <a:spcPct val="20000"/>
              </a:spcBef>
              <a:buClr>
                <a:srgbClr val="FF0000"/>
              </a:buClr>
              <a:buNone/>
            </a:pPr>
            <a:r>
              <a:rPr lang="fr-FR" sz="1400" b="1" dirty="0">
                <a:solidFill>
                  <a:prstClr val="white">
                    <a:lumMod val="50000"/>
                  </a:prstClr>
                </a:solidFill>
                <a:latin typeface="Calibri" panose="020F0502020204030204" pitchFamily="34" charset="0"/>
                <a:cs typeface="Calibri" panose="020F0502020204030204" pitchFamily="34" charset="0"/>
              </a:rPr>
              <a:t>Réponse : L'information relève du domaine du </a:t>
            </a:r>
            <a:r>
              <a:rPr lang="fr-FR" sz="1400" b="1" dirty="0" smtClean="0">
                <a:solidFill>
                  <a:prstClr val="white">
                    <a:lumMod val="50000"/>
                  </a:prstClr>
                </a:solidFill>
                <a:latin typeface="Calibri" panose="020F0502020204030204" pitchFamily="34" charset="0"/>
                <a:cs typeface="Calibri" panose="020F0502020204030204" pitchFamily="34" charset="0"/>
              </a:rPr>
              <a:t>notaire</a:t>
            </a:r>
            <a:r>
              <a:rPr lang="fr-FR" sz="1400" b="1" dirty="0">
                <a:solidFill>
                  <a:prstClr val="white">
                    <a:lumMod val="50000"/>
                  </a:prstClr>
                </a:solidFill>
                <a:latin typeface="Calibri" panose="020F0502020204030204" pitchFamily="34" charset="0"/>
                <a:cs typeface="Calibri" panose="020F0502020204030204" pitchFamily="34" charset="0"/>
              </a:rPr>
              <a:t>, chacun facturant ses propres émoluments. </a:t>
            </a: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400" dirty="0">
              <a:solidFill>
                <a:prstClr val="white">
                  <a:lumMod val="50000"/>
                </a:prstClr>
              </a:solidFill>
              <a:latin typeface="Calibri" panose="020F0502020204030204" pitchFamily="34" charset="0"/>
              <a:cs typeface="Calibri" panose="020F0502020204030204" pitchFamily="34" charset="0"/>
            </a:endParaRPr>
          </a:p>
          <a:p>
            <a:pPr marL="228600" lvl="0" indent="-228600" algn="just" fontAlgn="base">
              <a:spcBef>
                <a:spcPct val="20000"/>
              </a:spcBef>
              <a:buClr>
                <a:srgbClr val="FF0000"/>
              </a:buClr>
              <a:buAutoNum type="arabicPeriod"/>
            </a:pPr>
            <a:endParaRPr lang="fr-FR" sz="14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0" lvl="0" indent="0" algn="just" fontAlgn="base">
              <a:spcBef>
                <a:spcPct val="20000"/>
              </a:spcBef>
              <a:buClr>
                <a:srgbClr val="FF0000"/>
              </a:buClr>
              <a:buNone/>
            </a:pPr>
            <a:endParaRPr lang="fr-FR" sz="1200" dirty="0">
              <a:solidFill>
                <a:prstClr val="white">
                  <a:lumMod val="50000"/>
                </a:prstClr>
              </a:solidFill>
              <a:latin typeface="Calibri" panose="020F0502020204030204" pitchFamily="34" charset="0"/>
              <a:cs typeface="Calibri" panose="020F0502020204030204" pitchFamily="34" charset="0"/>
            </a:endParaRPr>
          </a:p>
          <a:p>
            <a:pPr marL="3175" lvl="1" indent="0" algn="just">
              <a:lnSpc>
                <a:spcPct val="100000"/>
              </a:lnSpc>
              <a:spcBef>
                <a:spcPts val="0"/>
              </a:spcBef>
              <a:buNone/>
            </a:pPr>
            <a:endParaRPr lang="fr-FR" sz="1200" kern="0" dirty="0">
              <a:solidFill>
                <a:schemeClr val="tx1">
                  <a:lumMod val="65000"/>
                  <a:lumOff val="35000"/>
                </a:schemeClr>
              </a:solidFill>
              <a:latin typeface="Calibri" panose="020F0502020204030204" pitchFamily="34" charset="0"/>
              <a:cs typeface="Calibri" panose="020F0502020204030204" pitchFamily="34" charset="0"/>
            </a:endParaRPr>
          </a:p>
          <a:p>
            <a:pPr marL="0" lvl="0" indent="0" algn="just">
              <a:buNone/>
              <a:defRPr/>
            </a:pPr>
            <a:endParaRPr lang="fr-FR" sz="1400" dirty="0" smtClean="0">
              <a:solidFill>
                <a:schemeClr val="tx1">
                  <a:lumMod val="65000"/>
                  <a:lumOff val="35000"/>
                </a:schemeClr>
              </a:solidFill>
              <a:latin typeface="Calibri" panose="020F0502020204030204" pitchFamily="34" charset="0"/>
              <a:cs typeface="Calibri" panose="020F0502020204030204" pitchFamily="34" charset="0"/>
            </a:endParaRPr>
          </a:p>
        </p:txBody>
      </p:sp>
      <p:grpSp>
        <p:nvGrpSpPr>
          <p:cNvPr id="6" name="Groupe 5"/>
          <p:cNvGrpSpPr/>
          <p:nvPr/>
        </p:nvGrpSpPr>
        <p:grpSpPr>
          <a:xfrm>
            <a:off x="899592" y="476672"/>
            <a:ext cx="396044" cy="432048"/>
            <a:chOff x="647564" y="1556792"/>
            <a:chExt cx="396044" cy="432048"/>
          </a:xfrm>
        </p:grpSpPr>
        <p:sp>
          <p:nvSpPr>
            <p:cNvPr id="8" name="Ellipse 7"/>
            <p:cNvSpPr/>
            <p:nvPr/>
          </p:nvSpPr>
          <p:spPr>
            <a:xfrm>
              <a:off x="647564" y="1556792"/>
              <a:ext cx="396044" cy="4320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9" name="ZoneTexte 8"/>
            <p:cNvSpPr txBox="1"/>
            <p:nvPr/>
          </p:nvSpPr>
          <p:spPr>
            <a:xfrm>
              <a:off x="683568" y="1588730"/>
              <a:ext cx="288032" cy="400110"/>
            </a:xfrm>
            <a:prstGeom prst="rect">
              <a:avLst/>
            </a:prstGeom>
            <a:noFill/>
          </p:spPr>
          <p:txBody>
            <a:bodyPr wrap="square" rtlCol="0">
              <a:spAutoFit/>
            </a:bodyPr>
            <a:lstStyle/>
            <a:p>
              <a:r>
                <a:rPr lang="fr-FR" sz="2000" b="1" dirty="0" smtClean="0">
                  <a:latin typeface="Calibri" panose="020F0502020204030204" pitchFamily="34" charset="0"/>
                  <a:cs typeface="Calibri" panose="020F0502020204030204" pitchFamily="34" charset="0"/>
                </a:rPr>
                <a:t>6</a:t>
              </a:r>
            </a:p>
          </p:txBody>
        </p:sp>
      </p:grpSp>
    </p:spTree>
    <p:extLst>
      <p:ext uri="{BB962C8B-B14F-4D97-AF65-F5344CB8AC3E}">
        <p14:creationId xmlns:p14="http://schemas.microsoft.com/office/powerpoint/2010/main" val="1504132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EA4E55"/>
      </a:accent1>
      <a:accent2>
        <a:srgbClr val="C31632"/>
      </a:accent2>
      <a:accent3>
        <a:srgbClr val="A89C86"/>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12806</TotalTime>
  <Words>2030</Words>
  <Application>Microsoft Office PowerPoint</Application>
  <PresentationFormat>Affichage à l'écran (4:3)</PresentationFormat>
  <Paragraphs>234</Paragraphs>
  <Slides>12</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12</vt:i4>
      </vt:variant>
    </vt:vector>
  </HeadingPairs>
  <TitlesOfParts>
    <vt:vector size="14" baseType="lpstr">
      <vt:lpstr>Thème Office</vt:lpstr>
      <vt:lpstr>Adobe Acrobat Document</vt:lpstr>
      <vt:lpstr> formation Crédits BDR PRO  foire aux questions  2 Janvier 2019</vt:lpstr>
      <vt:lpstr>SOMMAIRE </vt:lpstr>
      <vt:lpstr>ASSURANCES EMPRUNTEURS     </vt:lpstr>
      <vt:lpstr>conformité et risques     </vt:lpstr>
      <vt:lpstr>conformité et risques     </vt:lpstr>
      <vt:lpstr>crédits ct     </vt:lpstr>
      <vt:lpstr>crédits mlt     </vt:lpstr>
      <vt:lpstr>crédits mlt     </vt:lpstr>
      <vt:lpstr>crédits mlt     </vt:lpstr>
      <vt:lpstr>crédits mlt     </vt:lpstr>
      <vt:lpstr>Engagements par signature     </vt:lpstr>
      <vt:lpstr>garanties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A5700528</cp:lastModifiedBy>
  <cp:revision>642</cp:revision>
  <cp:lastPrinted>2018-03-13T16:22:06Z</cp:lastPrinted>
  <dcterms:created xsi:type="dcterms:W3CDTF">2017-05-30T18:41:27Z</dcterms:created>
  <dcterms:modified xsi:type="dcterms:W3CDTF">2019-01-02T14:48:07Z</dcterms:modified>
</cp:coreProperties>
</file>