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0" r:id="rId5"/>
    <p:sldId id="322" r:id="rId6"/>
    <p:sldId id="323" r:id="rId7"/>
    <p:sldId id="324" r:id="rId8"/>
    <p:sldId id="325" r:id="rId9"/>
    <p:sldId id="326" r:id="rId10"/>
    <p:sldId id="327" r:id="rId11"/>
    <p:sldId id="328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/>
  <p:cmAuthor id="2" name="Davina Dauzet" initials="DD [2]" lastIdx="1" clrIdx="1"/>
  <p:cmAuthor id="3" name="Davina Dauzet" initials="DD [3]" lastIdx="1" clrIdx="2"/>
  <p:cmAuthor id="4" name="Davina Dauzet" initials="DD [4]" lastIdx="1" clrIdx="3"/>
  <p:cmAuthor id="5" name="Davina Dauzet" initials="DD [5]" lastIdx="1" clrIdx="4"/>
  <p:cmAuthor id="6" name="Davina Dauzet" initials="DD [6]" lastIdx="1" clrIdx="5"/>
  <p:cmAuthor id="7" name="Davina Dauzet" initials="DD [7]" lastIdx="1" clrIdx="6"/>
  <p:cmAuthor id="8" name="Davina Dauzet" initials="DD [8]" lastIdx="1" clrIdx="7"/>
  <p:cmAuthor id="9" name="Davina Dauzet" initials="DD [9]" lastIdx="1" clrIdx="8"/>
  <p:cmAuthor id="10" name="Davina Dauzet" initials="DD [10]" lastIdx="1" clrIdx="9"/>
  <p:cmAuthor id="11" name="Davina Dauzet" initials="DD [11]" lastIdx="1" clrIdx="10"/>
  <p:cmAuthor id="12" name="Davina Dauzet" initials="DD [12]" lastIdx="1" clrIdx="11"/>
  <p:cmAuthor id="13" name="Davina Dauzet" initials="DD [13]" lastIdx="1" clrIdx="12"/>
  <p:cmAuthor id="14" name="Davina Dauzet" initials="DD [14]" lastIdx="1" clrIdx="13"/>
  <p:cmAuthor id="15" name="Davina Dauzet" initials="DD [15]" lastIdx="1" clrIdx="14"/>
  <p:cmAuthor id="16" name="Davina Dauzet" initials="DD [16]" lastIdx="1" clrIdx="15"/>
  <p:cmAuthor id="17" name="Davina Dauzet" initials="DD [17]" lastIdx="1" clrIdx="16"/>
  <p:cmAuthor id="18" name="Davina Dauzet" initials="DD [18]" lastIdx="1" clrIdx="17"/>
  <p:cmAuthor id="19" name="Davina Dauzet" initials="DD [19]" lastIdx="2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 varScale="1">
        <p:scale>
          <a:sx n="106" d="100"/>
          <a:sy n="106" d="100"/>
        </p:scale>
        <p:origin x="1764" y="9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700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816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082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443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96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INTITULÉ DU DOCUMENT • 04 AVRIL 2017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 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/>
              <a:t>I-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INTITULÉ DU DOCUMENT • 04 mai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3367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1907704" y="6340217"/>
            <a:ext cx="504027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</a:rPr>
              <a:t>Septembre 2021</a:t>
            </a:r>
          </a:p>
          <a:p>
            <a:pPr algn="ctr">
              <a:spcAft>
                <a:spcPts val="300"/>
              </a:spcAft>
            </a:pPr>
            <a:r>
              <a:rPr lang="fr-FR" sz="1000" dirty="0"/>
              <a:t>DIRECTION  DES CREDITS ET ENGAGEMENTS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cs typeface="Arial"/>
              </a:rPr>
              <a:t>PARGNE GRAND</a:t>
            </a:r>
            <a:r>
              <a:rPr lang="fr-FR" sz="1000" dirty="0">
                <a:solidFill>
                  <a:schemeClr val="tx1"/>
                </a:solidFill>
                <a:cs typeface="Arial"/>
              </a:rPr>
              <a:t> EST EUROPE</a:t>
            </a:r>
            <a:endParaRPr lang="fr-FR" sz="1000" dirty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V="1">
            <a:off x="395536" y="2063153"/>
            <a:ext cx="0" cy="2727888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485704" y="1956144"/>
            <a:ext cx="2878843" cy="2917211"/>
            <a:chOff x="18148" y="253336"/>
            <a:chExt cx="2878843" cy="2841517"/>
          </a:xfrm>
        </p:grpSpPr>
        <p:sp>
          <p:nvSpPr>
            <p:cNvPr id="93" name="Sous-titre 2"/>
            <p:cNvSpPr txBox="1">
              <a:spLocks/>
            </p:cNvSpPr>
            <p:nvPr/>
          </p:nvSpPr>
          <p:spPr>
            <a:xfrm>
              <a:off x="18148" y="2108812"/>
              <a:ext cx="2844000" cy="905863"/>
            </a:xfrm>
            <a:prstGeom prst="rect">
              <a:avLst/>
            </a:prstGeom>
          </p:spPr>
          <p:txBody>
            <a:bodyPr vert="horz" wrap="square" lIns="91440" tIns="8280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26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None/>
                <a:defRPr sz="12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None/>
                <a:defRPr sz="1200" i="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indent="0" algn="ctr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Méthodologie DEFI / DNC</a:t>
              </a:r>
            </a:p>
          </p:txBody>
        </p:sp>
        <p:sp>
          <p:nvSpPr>
            <p:cNvPr id="95" name="Titre 12"/>
            <p:cNvSpPr txBox="1">
              <a:spLocks/>
            </p:cNvSpPr>
            <p:nvPr/>
          </p:nvSpPr>
          <p:spPr>
            <a:xfrm>
              <a:off x="52991" y="253336"/>
              <a:ext cx="2844000" cy="2841517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500" b="1" kern="1200" cap="all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dirty="0"/>
                <a:t>Instruction des crédits BDR Pro.</a:t>
              </a:r>
            </a:p>
          </p:txBody>
        </p:sp>
      </p:grp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10271" y="3884233"/>
            <a:ext cx="3803672" cy="907525"/>
          </a:xfrm>
          <a:prstGeom prst="rect">
            <a:avLst/>
          </a:prstGeom>
          <a:solidFill>
            <a:srgbClr val="D4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8882" y="2914831"/>
            <a:ext cx="5025763" cy="26744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/>
        </p:nvGrpSpPr>
        <p:grpSpPr>
          <a:xfrm>
            <a:off x="184508" y="3019596"/>
            <a:ext cx="4854041" cy="2445825"/>
            <a:chOff x="165003" y="1981691"/>
            <a:chExt cx="4854041" cy="2445825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885" y="1981691"/>
              <a:ext cx="4839374" cy="2444188"/>
            </a:xfrm>
            <a:prstGeom prst="rect">
              <a:avLst/>
            </a:prstGeom>
          </p:spPr>
        </p:pic>
        <p:cxnSp>
          <p:nvCxnSpPr>
            <p:cNvPr id="19" name="Connecteur droit 18"/>
            <p:cNvCxnSpPr/>
            <p:nvPr/>
          </p:nvCxnSpPr>
          <p:spPr>
            <a:xfrm flipV="1">
              <a:off x="165003" y="1983351"/>
              <a:ext cx="4854041" cy="2444165"/>
            </a:xfrm>
            <a:prstGeom prst="line">
              <a:avLst/>
            </a:prstGeom>
            <a:ln w="1016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necteur droit 19"/>
          <p:cNvCxnSpPr/>
          <p:nvPr/>
        </p:nvCxnSpPr>
        <p:spPr>
          <a:xfrm>
            <a:off x="193605" y="3017960"/>
            <a:ext cx="4842159" cy="2445824"/>
          </a:xfrm>
          <a:prstGeom prst="line">
            <a:avLst/>
          </a:prstGeom>
          <a:ln w="1016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re 1"/>
          <p:cNvSpPr txBox="1">
            <a:spLocks/>
          </p:cNvSpPr>
          <p:nvPr/>
        </p:nvSpPr>
        <p:spPr>
          <a:xfrm>
            <a:off x="33297" y="1048183"/>
            <a:ext cx="9088999" cy="1646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FR" altLang="fr-FR" sz="1600" dirty="0">
                <a:latin typeface="Montserrat ExtraBold" panose="00000900000000000000" pitchFamily="2" charset="0"/>
              </a:rPr>
              <a:t>Après avoir composé la «  </a:t>
            </a:r>
            <a:r>
              <a:rPr lang="fr-FR" altLang="fr-FR" sz="1600" dirty="0">
                <a:solidFill>
                  <a:srgbClr val="7030A0"/>
                </a:solidFill>
                <a:latin typeface="Montserrat ExtraBold" panose="00000900000000000000" pitchFamily="2" charset="0"/>
              </a:rPr>
              <a:t>Note de synthèse</a:t>
            </a:r>
            <a:r>
              <a:rPr lang="fr-FR" altLang="fr-FR" sz="1600" dirty="0">
                <a:latin typeface="Montserrat ExtraBold" panose="00000900000000000000" pitchFamily="2" charset="0"/>
              </a:rPr>
              <a:t> » :</a:t>
            </a:r>
          </a:p>
          <a:p>
            <a:pPr algn="ctr"/>
            <a:endParaRPr lang="fr-FR" altLang="fr-FR" sz="1600" dirty="0">
              <a:latin typeface="Montserrat ExtraBold" panose="000009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fr-FR" altLang="fr-FR" sz="1600" dirty="0">
                <a:latin typeface="Montserrat ExtraBold" panose="00000900000000000000" pitchFamily="2" charset="0"/>
              </a:rPr>
              <a:t>pour </a:t>
            </a:r>
            <a:r>
              <a:rPr lang="fr-FR" altLang="fr-FR" sz="1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identifier</a:t>
            </a:r>
            <a:r>
              <a:rPr lang="fr-FR" altLang="fr-FR" sz="1600" dirty="0">
                <a:latin typeface="Montserrat ExtraBold" panose="00000900000000000000" pitchFamily="2" charset="0"/>
              </a:rPr>
              <a:t> les pièces nécessaires à ma demande, je ne passe plus par l’outil « </a:t>
            </a:r>
            <a:r>
              <a:rPr lang="fr-FR" altLang="fr-FR" sz="1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Pièces crédits</a:t>
            </a:r>
            <a:r>
              <a:rPr lang="fr-FR" altLang="fr-FR" sz="1600" dirty="0">
                <a:latin typeface="Montserrat ExtraBold" panose="00000900000000000000" pitchFamily="2" charset="0"/>
              </a:rPr>
              <a:t> »</a:t>
            </a:r>
          </a:p>
          <a:p>
            <a:pPr marL="285750" indent="-285750">
              <a:buFontTx/>
              <a:buChar char="-"/>
            </a:pPr>
            <a:endParaRPr lang="fr-FR" altLang="fr-FR" sz="1600" dirty="0">
              <a:latin typeface="Montserrat ExtraBold" panose="000009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fr-FR" altLang="fr-FR" sz="1600" dirty="0">
                <a:latin typeface="Montserrat ExtraBold" panose="00000900000000000000" pitchFamily="2" charset="0"/>
              </a:rPr>
              <a:t>pour </a:t>
            </a:r>
            <a:r>
              <a:rPr lang="fr-FR" altLang="fr-FR" sz="1600" dirty="0">
                <a:solidFill>
                  <a:srgbClr val="0070C0"/>
                </a:solidFill>
                <a:latin typeface="Montserrat ExtraBold" panose="00000900000000000000" pitchFamily="2" charset="0"/>
              </a:rPr>
              <a:t>collecter</a:t>
            </a:r>
            <a:r>
              <a:rPr lang="fr-FR" altLang="fr-FR" sz="1600" dirty="0">
                <a:latin typeface="Montserrat ExtraBold" panose="00000900000000000000" pitchFamily="2" charset="0"/>
              </a:rPr>
              <a:t> les pièces nécessaires, je ne passe plus via l’espace           « </a:t>
            </a:r>
            <a:r>
              <a:rPr lang="fr-FR" altLang="fr-FR" sz="1600" dirty="0">
                <a:solidFill>
                  <a:srgbClr val="0070C0"/>
                </a:solidFill>
                <a:latin typeface="Montserrat ExtraBold" panose="00000900000000000000" pitchFamily="2" charset="0"/>
              </a:rPr>
              <a:t>Pièces jointes</a:t>
            </a:r>
            <a:r>
              <a:rPr lang="fr-FR" altLang="fr-FR" sz="1600" dirty="0">
                <a:latin typeface="Montserrat ExtraBold" panose="00000900000000000000" pitchFamily="2" charset="0"/>
              </a:rPr>
              <a:t> » en haut à droite dans DEFI  </a:t>
            </a:r>
            <a:endParaRPr lang="fr-FR" altLang="fr-FR" sz="160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5230898" y="4014861"/>
            <a:ext cx="3681808" cy="558643"/>
            <a:chOff x="5211393" y="2976956"/>
            <a:chExt cx="3681808" cy="558643"/>
          </a:xfrm>
        </p:grpSpPr>
        <p:grpSp>
          <p:nvGrpSpPr>
            <p:cNvPr id="23" name="Groupe 22"/>
            <p:cNvGrpSpPr/>
            <p:nvPr/>
          </p:nvGrpSpPr>
          <p:grpSpPr>
            <a:xfrm>
              <a:off x="5211393" y="2976956"/>
              <a:ext cx="3681808" cy="558643"/>
              <a:chOff x="3018223" y="2672535"/>
              <a:chExt cx="7146887" cy="794036"/>
            </a:xfrm>
          </p:grpSpPr>
          <p:pic>
            <p:nvPicPr>
              <p:cNvPr id="26" name="Image 25"/>
              <p:cNvPicPr>
                <a:picLocks noChangeAspect="1"/>
              </p:cNvPicPr>
              <p:nvPr/>
            </p:nvPicPr>
            <p:blipFill rotWithShape="1">
              <a:blip r:embed="rId4"/>
              <a:srcRect l="-423" r="84398"/>
              <a:stretch/>
            </p:blipFill>
            <p:spPr>
              <a:xfrm>
                <a:off x="3018223" y="2672535"/>
                <a:ext cx="2929626" cy="790685"/>
              </a:xfrm>
              <a:prstGeom prst="rect">
                <a:avLst/>
              </a:prstGeom>
            </p:spPr>
          </p:pic>
          <p:pic>
            <p:nvPicPr>
              <p:cNvPr id="27" name="Image 26"/>
              <p:cNvPicPr>
                <a:picLocks noChangeAspect="1"/>
              </p:cNvPicPr>
              <p:nvPr/>
            </p:nvPicPr>
            <p:blipFill rotWithShape="1">
              <a:blip r:embed="rId4"/>
              <a:srcRect l="76946"/>
              <a:stretch/>
            </p:blipFill>
            <p:spPr>
              <a:xfrm>
                <a:off x="5950634" y="2675886"/>
                <a:ext cx="4214476" cy="790685"/>
              </a:xfrm>
              <a:prstGeom prst="rect">
                <a:avLst/>
              </a:prstGeom>
            </p:spPr>
          </p:pic>
        </p:grpSp>
        <p:cxnSp>
          <p:nvCxnSpPr>
            <p:cNvPr id="24" name="Connecteur droit 23"/>
            <p:cNvCxnSpPr/>
            <p:nvPr/>
          </p:nvCxnSpPr>
          <p:spPr>
            <a:xfrm>
              <a:off x="7916575" y="3143781"/>
              <a:ext cx="429337" cy="216646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flipV="1">
              <a:off x="7915140" y="3143782"/>
              <a:ext cx="398895" cy="21664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1164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19505" y="1341042"/>
            <a:ext cx="9088999" cy="15161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>
              <a:buFontTx/>
              <a:buChar char="-"/>
            </a:pPr>
            <a:r>
              <a:rPr lang="fr-FR" altLang="fr-FR" sz="1600" dirty="0">
                <a:latin typeface="Montserrat ExtraBold" panose="00000900000000000000" pitchFamily="2" charset="0"/>
              </a:rPr>
              <a:t>pour </a:t>
            </a:r>
            <a:r>
              <a:rPr lang="fr-FR" altLang="fr-FR" sz="1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identifier</a:t>
            </a:r>
            <a:r>
              <a:rPr lang="fr-FR" altLang="fr-FR" sz="1600" dirty="0">
                <a:latin typeface="Montserrat ExtraBold" panose="00000900000000000000" pitchFamily="2" charset="0"/>
              </a:rPr>
              <a:t> &amp; </a:t>
            </a:r>
            <a:r>
              <a:rPr lang="fr-FR" altLang="fr-FR" sz="1600" dirty="0">
                <a:solidFill>
                  <a:srgbClr val="0070C0"/>
                </a:solidFill>
                <a:latin typeface="Montserrat ExtraBold" panose="00000900000000000000" pitchFamily="2" charset="0"/>
              </a:rPr>
              <a:t>collecter</a:t>
            </a:r>
            <a:r>
              <a:rPr lang="fr-FR" altLang="fr-FR" sz="1600" dirty="0">
                <a:latin typeface="Montserrat ExtraBold" panose="00000900000000000000" pitchFamily="2" charset="0"/>
              </a:rPr>
              <a:t> les pièces nécessaires à ma demande,</a:t>
            </a:r>
          </a:p>
          <a:p>
            <a:r>
              <a:rPr lang="fr-FR" altLang="fr-FR" sz="1600" dirty="0">
                <a:latin typeface="Montserrat ExtraBold" panose="00000900000000000000" pitchFamily="2" charset="0"/>
              </a:rPr>
              <a:t>     j’acquière les pièces en utilisant le </a:t>
            </a:r>
            <a:r>
              <a:rPr lang="fr-FR" altLang="fr-FR" sz="1600" dirty="0">
                <a:solidFill>
                  <a:srgbClr val="7030A0"/>
                </a:solidFill>
                <a:latin typeface="Montserrat ExtraBold" panose="00000900000000000000" pitchFamily="2" charset="0"/>
              </a:rPr>
              <a:t>DNC</a:t>
            </a:r>
            <a:r>
              <a:rPr lang="fr-FR" altLang="fr-FR" sz="1600" dirty="0">
                <a:latin typeface="Montserrat ExtraBold" panose="00000900000000000000" pitchFamily="2" charset="0"/>
              </a:rPr>
              <a:t> </a:t>
            </a:r>
            <a:r>
              <a:rPr lang="fr-FR" altLang="fr-FR" sz="1400" dirty="0">
                <a:latin typeface="Montserrat ExtraBold" panose="00000900000000000000" pitchFamily="2" charset="0"/>
              </a:rPr>
              <a:t>(</a:t>
            </a:r>
            <a:r>
              <a:rPr lang="fr-FR" altLang="fr-FR" sz="1400" dirty="0">
                <a:solidFill>
                  <a:srgbClr val="7030A0"/>
                </a:solidFill>
                <a:latin typeface="Montserrat ExtraBold" panose="00000900000000000000" pitchFamily="2" charset="0"/>
              </a:rPr>
              <a:t>D</a:t>
            </a:r>
            <a:r>
              <a:rPr lang="fr-FR" altLang="fr-FR" sz="1400" dirty="0">
                <a:latin typeface="Montserrat ExtraBold" panose="00000900000000000000" pitchFamily="2" charset="0"/>
              </a:rPr>
              <a:t>ossier </a:t>
            </a:r>
            <a:r>
              <a:rPr lang="fr-FR" altLang="fr-FR" sz="1400" dirty="0">
                <a:solidFill>
                  <a:srgbClr val="7030A0"/>
                </a:solidFill>
                <a:latin typeface="Montserrat ExtraBold" panose="00000900000000000000" pitchFamily="2" charset="0"/>
              </a:rPr>
              <a:t>N</a:t>
            </a:r>
            <a:r>
              <a:rPr lang="fr-FR" altLang="fr-FR" sz="1400" dirty="0">
                <a:latin typeface="Montserrat ExtraBold" panose="00000900000000000000" pitchFamily="2" charset="0"/>
              </a:rPr>
              <a:t>umérique </a:t>
            </a:r>
            <a:r>
              <a:rPr lang="fr-FR" altLang="fr-FR" sz="1400" dirty="0">
                <a:solidFill>
                  <a:srgbClr val="7030A0"/>
                </a:solidFill>
                <a:latin typeface="Montserrat ExtraBold" panose="00000900000000000000" pitchFamily="2" charset="0"/>
              </a:rPr>
              <a:t>C</a:t>
            </a:r>
            <a:r>
              <a:rPr lang="fr-FR" altLang="fr-FR" sz="1400" dirty="0">
                <a:latin typeface="Montserrat ExtraBold" panose="00000900000000000000" pitchFamily="2" charset="0"/>
              </a:rPr>
              <a:t>rédit)</a:t>
            </a:r>
            <a:r>
              <a:rPr lang="fr-FR" altLang="fr-FR" sz="1600" dirty="0">
                <a:latin typeface="Montserrat ExtraBold" panose="00000900000000000000" pitchFamily="2" charset="0"/>
              </a:rPr>
              <a:t> dans DEFI : </a:t>
            </a:r>
            <a:endParaRPr lang="fr-FR" altLang="fr-FR" sz="1600" dirty="0">
              <a:solidFill>
                <a:srgbClr val="C00000"/>
              </a:solidFill>
              <a:latin typeface="Montserrat ExtraBold" panose="00000900000000000000" pitchFamily="2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81382" y="2223514"/>
            <a:ext cx="9027122" cy="3365726"/>
            <a:chOff x="61877" y="1171229"/>
            <a:chExt cx="9027122" cy="3365726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77" y="1171229"/>
              <a:ext cx="9027122" cy="336572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6689558" y="3746977"/>
              <a:ext cx="1388788" cy="153511"/>
            </a:xfrm>
            <a:prstGeom prst="rect">
              <a:avLst/>
            </a:prstGeom>
            <a:no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lèche droite 12"/>
            <p:cNvSpPr/>
            <p:nvPr/>
          </p:nvSpPr>
          <p:spPr>
            <a:xfrm>
              <a:off x="6279356" y="3679111"/>
              <a:ext cx="321469" cy="289242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44587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5" name="Rectangle 4"/>
          <p:cNvSpPr/>
          <p:nvPr/>
        </p:nvSpPr>
        <p:spPr>
          <a:xfrm>
            <a:off x="98388" y="2033853"/>
            <a:ext cx="9082123" cy="39427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4"/>
          <p:cNvSpPr txBox="1">
            <a:spLocks noChangeArrowheads="1"/>
          </p:cNvSpPr>
          <p:nvPr/>
        </p:nvSpPr>
        <p:spPr bwMode="auto">
          <a:xfrm>
            <a:off x="174544" y="1052736"/>
            <a:ext cx="8945877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1200" b="1" dirty="0">
                <a:latin typeface="Montserrat ExtraBold" panose="00000900000000000000" pitchFamily="2" charset="0"/>
              </a:rPr>
              <a:t>Le </a:t>
            </a:r>
            <a:r>
              <a:rPr lang="fr-FR" altLang="fr-FR" sz="1200" b="1" dirty="0">
                <a:solidFill>
                  <a:srgbClr val="7030A0"/>
                </a:solidFill>
                <a:latin typeface="Montserrat ExtraBold" panose="00000900000000000000" pitchFamily="2" charset="0"/>
              </a:rPr>
              <a:t>DNC</a:t>
            </a:r>
            <a:r>
              <a:rPr lang="fr-FR" altLang="fr-FR" sz="1200" b="1" dirty="0">
                <a:solidFill>
                  <a:srgbClr val="C00000"/>
                </a:solidFill>
                <a:latin typeface="Montserrat ExtraBold" panose="00000900000000000000" pitchFamily="2" charset="0"/>
              </a:rPr>
              <a:t> 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permet d’identifier et d’insérer les pièces jointes liées au crédit selon une liste dynamique en fonction : de l’objet du crédit, de l’emprunteur, des assurances et des garanties.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1200" b="1" dirty="0">
                <a:latin typeface="Montserrat ExtraBold" panose="00000900000000000000" pitchFamily="2" charset="0"/>
              </a:rPr>
              <a:t>Il est composé d’une partie </a:t>
            </a:r>
            <a:r>
              <a:rPr lang="fr-FR" altLang="fr-FR" sz="1200" b="1" dirty="0">
                <a:solidFill>
                  <a:srgbClr val="C00000"/>
                </a:solidFill>
                <a:latin typeface="Montserrat ExtraBold" panose="00000900000000000000" pitchFamily="2" charset="0"/>
              </a:rPr>
              <a:t>analyse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 (la liste des pièces) et d’une partie </a:t>
            </a:r>
            <a:r>
              <a:rPr lang="fr-FR" altLang="fr-FR" sz="1200" b="1" dirty="0">
                <a:solidFill>
                  <a:srgbClr val="0070C0"/>
                </a:solidFill>
                <a:latin typeface="Montserrat ExtraBold" panose="00000900000000000000" pitchFamily="2" charset="0"/>
              </a:rPr>
              <a:t>acquisition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 (le DNC).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fr-FR" altLang="fr-FR" sz="1200" b="1" dirty="0">
                <a:latin typeface="Montserrat ExtraBold" panose="00000900000000000000" pitchFamily="2" charset="0"/>
              </a:rPr>
              <a:t>Pour la partie </a:t>
            </a:r>
            <a:r>
              <a:rPr lang="fr-FR" altLang="fr-FR" sz="1200" b="1" dirty="0">
                <a:solidFill>
                  <a:srgbClr val="C00000"/>
                </a:solidFill>
                <a:latin typeface="Montserrat ExtraBold" panose="00000900000000000000" pitchFamily="2" charset="0"/>
              </a:rPr>
              <a:t>analyse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 :</a:t>
            </a:r>
          </a:p>
        </p:txBody>
      </p:sp>
      <p:pic>
        <p:nvPicPr>
          <p:cNvPr id="8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"/>
          <a:stretch/>
        </p:blipFill>
        <p:spPr bwMode="auto">
          <a:xfrm>
            <a:off x="2820963" y="2095901"/>
            <a:ext cx="6299458" cy="316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44" y="2322780"/>
            <a:ext cx="2502040" cy="2255061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schemeClr val="bg1">
                <a:lumMod val="50000"/>
                <a:alpha val="50000"/>
              </a:schemeClr>
            </a:innerShdw>
          </a:effectLst>
        </p:spPr>
      </p:pic>
      <p:cxnSp>
        <p:nvCxnSpPr>
          <p:cNvPr id="10" name="Connecteur en angle 9"/>
          <p:cNvCxnSpPr/>
          <p:nvPr/>
        </p:nvCxnSpPr>
        <p:spPr>
          <a:xfrm flipV="1">
            <a:off x="2614709" y="2460284"/>
            <a:ext cx="6400799" cy="1876926"/>
          </a:xfrm>
          <a:prstGeom prst="bentConnector3">
            <a:avLst>
              <a:gd name="adj1" fmla="val 100054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249642" y="4168768"/>
            <a:ext cx="0" cy="33688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277144" y="4168768"/>
            <a:ext cx="1146" cy="33688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2552831" y="3237181"/>
            <a:ext cx="94600" cy="1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2554616" y="3568337"/>
            <a:ext cx="163219" cy="1019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/>
          <p:nvPr/>
        </p:nvCxnSpPr>
        <p:spPr>
          <a:xfrm rot="5400000" flipH="1" flipV="1">
            <a:off x="2378887" y="2824322"/>
            <a:ext cx="677330" cy="148391"/>
          </a:xfrm>
          <a:prstGeom prst="bentConnector3">
            <a:avLst>
              <a:gd name="adj1" fmla="val 99571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ngle 16"/>
          <p:cNvCxnSpPr/>
          <p:nvPr/>
        </p:nvCxnSpPr>
        <p:spPr>
          <a:xfrm rot="5400000" flipH="1" flipV="1">
            <a:off x="2311050" y="3072811"/>
            <a:ext cx="894492" cy="96560"/>
          </a:xfrm>
          <a:prstGeom prst="bentConnector3">
            <a:avLst>
              <a:gd name="adj1" fmla="val 100314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20" idx="3"/>
          </p:cNvCxnSpPr>
          <p:nvPr/>
        </p:nvCxnSpPr>
        <p:spPr>
          <a:xfrm>
            <a:off x="2676585" y="5193744"/>
            <a:ext cx="90248" cy="2865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/>
          <p:nvPr/>
        </p:nvCxnSpPr>
        <p:spPr>
          <a:xfrm rot="5400000" flipH="1" flipV="1">
            <a:off x="1612801" y="3970752"/>
            <a:ext cx="2377024" cy="68960"/>
          </a:xfrm>
          <a:prstGeom prst="bentConnector3">
            <a:avLst>
              <a:gd name="adj1" fmla="val 101195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à coins arrondis 19"/>
          <p:cNvSpPr/>
          <p:nvPr/>
        </p:nvSpPr>
        <p:spPr>
          <a:xfrm>
            <a:off x="174545" y="4668364"/>
            <a:ext cx="2502040" cy="105076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Le </a:t>
            </a:r>
            <a:r>
              <a:rPr lang="fr-FR" sz="900" b="1" dirty="0">
                <a:solidFill>
                  <a:schemeClr val="tx1"/>
                </a:solidFill>
              </a:rPr>
              <a:t>Fil de discussion </a:t>
            </a:r>
            <a:r>
              <a:rPr lang="fr-FR" sz="900" dirty="0">
                <a:solidFill>
                  <a:schemeClr val="tx1"/>
                </a:solidFill>
              </a:rPr>
              <a:t>permet de préciser des informations liées à une pièce et d’échanger sur celle-ci avec les personnes de la DCE en charge de son contrôle.</a:t>
            </a:r>
          </a:p>
          <a:p>
            <a:r>
              <a:rPr lang="fr-FR" sz="900" dirty="0">
                <a:solidFill>
                  <a:schemeClr val="tx1"/>
                </a:solidFill>
              </a:rPr>
              <a:t>Le commentaire le plus récent reprend systématiquement la (les) pièce(s) dont le statut demeure KO suite au dernier contrôle.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2806010" y="5349569"/>
            <a:ext cx="3666880" cy="5316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b="1" dirty="0">
                <a:solidFill>
                  <a:schemeClr val="tx1"/>
                </a:solidFill>
              </a:rPr>
              <a:t>Pièces réparties selon 9 thèmes </a:t>
            </a:r>
            <a:r>
              <a:rPr lang="fr-FR" sz="900" dirty="0">
                <a:solidFill>
                  <a:schemeClr val="tx1"/>
                </a:solidFill>
              </a:rPr>
              <a:t>:</a:t>
            </a:r>
          </a:p>
          <a:p>
            <a:r>
              <a:rPr lang="fr-FR" sz="900" dirty="0">
                <a:solidFill>
                  <a:schemeClr val="tx1"/>
                </a:solidFill>
              </a:rPr>
              <a:t>existence juridique, activité économique, interrogations réglementaires, analyse, assurance, garanties, déblocages, documents contractualisés, correspondances</a:t>
            </a:r>
          </a:p>
        </p:txBody>
      </p:sp>
      <p:sp>
        <p:nvSpPr>
          <p:cNvPr id="2" name="Accolade ouvrante 1"/>
          <p:cNvSpPr/>
          <p:nvPr/>
        </p:nvSpPr>
        <p:spPr>
          <a:xfrm>
            <a:off x="3995936" y="3140968"/>
            <a:ext cx="72008" cy="129614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en angle 23"/>
          <p:cNvCxnSpPr>
            <a:endCxn id="2" idx="1"/>
          </p:cNvCxnSpPr>
          <p:nvPr/>
        </p:nvCxnSpPr>
        <p:spPr>
          <a:xfrm rot="5400000" flipH="1" flipV="1">
            <a:off x="2747620" y="4101253"/>
            <a:ext cx="1560529" cy="936104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à coins arrondis 20">
            <a:extLst>
              <a:ext uri="{FF2B5EF4-FFF2-40B4-BE49-F238E27FC236}">
                <a16:creationId xmlns:a16="http://schemas.microsoft.com/office/drawing/2014/main" id="{7AA19BCB-8D54-4610-9965-A1F7CA975A04}"/>
              </a:ext>
            </a:extLst>
          </p:cNvPr>
          <p:cNvSpPr/>
          <p:nvPr/>
        </p:nvSpPr>
        <p:spPr>
          <a:xfrm>
            <a:off x="6576884" y="5420576"/>
            <a:ext cx="2099572" cy="43122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</a:rPr>
              <a:t>     Ne pas oublier d’ « </a:t>
            </a:r>
            <a:r>
              <a:rPr lang="fr-FR" sz="900" b="1" dirty="0">
                <a:solidFill>
                  <a:schemeClr val="tx1"/>
                </a:solidFill>
              </a:rPr>
              <a:t>Enregistrer</a:t>
            </a:r>
            <a:r>
              <a:rPr lang="fr-FR" sz="900" dirty="0">
                <a:solidFill>
                  <a:schemeClr val="tx1"/>
                </a:solidFill>
              </a:rPr>
              <a:t> »</a:t>
            </a:r>
          </a:p>
          <a:p>
            <a:pPr algn="ctr"/>
            <a:r>
              <a:rPr lang="fr-FR" sz="900" dirty="0">
                <a:solidFill>
                  <a:schemeClr val="tx1"/>
                </a:solidFill>
              </a:rPr>
              <a:t>après chaque modification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425BF02-D6AB-431A-A806-83B3A36A6ADC}"/>
              </a:ext>
            </a:extLst>
          </p:cNvPr>
          <p:cNvCxnSpPr>
            <a:cxnSpLocks/>
          </p:cNvCxnSpPr>
          <p:nvPr/>
        </p:nvCxnSpPr>
        <p:spPr>
          <a:xfrm flipV="1">
            <a:off x="7412202" y="5254698"/>
            <a:ext cx="0" cy="16587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EBC9AC2B-1D2C-466E-968F-5E266FFADD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34419"/>
            <a:ext cx="257374" cy="22648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035B47A-B0FD-45B3-9101-239D45BD1D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6492" y="5522091"/>
            <a:ext cx="256054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4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5" name="Rectangle 4"/>
          <p:cNvSpPr/>
          <p:nvPr/>
        </p:nvSpPr>
        <p:spPr>
          <a:xfrm>
            <a:off x="35496" y="1299612"/>
            <a:ext cx="9082123" cy="46496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5" y="1436804"/>
            <a:ext cx="6014250" cy="35781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à coins arrondis 7"/>
          <p:cNvSpPr/>
          <p:nvPr/>
        </p:nvSpPr>
        <p:spPr>
          <a:xfrm>
            <a:off x="6230039" y="1372738"/>
            <a:ext cx="2860079" cy="14607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- Pour </a:t>
            </a:r>
            <a:r>
              <a:rPr lang="fr-FR" sz="900" b="1" dirty="0">
                <a:solidFill>
                  <a:schemeClr val="tx1"/>
                </a:solidFill>
              </a:rPr>
              <a:t>Décision banque </a:t>
            </a:r>
            <a:r>
              <a:rPr lang="fr-FR" sz="900" dirty="0">
                <a:solidFill>
                  <a:schemeClr val="tx1"/>
                </a:solidFill>
              </a:rPr>
              <a:t>: Correspond aux pièces à collecter au plus tard pour la décision du délégataire compétent</a:t>
            </a:r>
          </a:p>
          <a:p>
            <a:r>
              <a:rPr lang="fr-FR" sz="900" dirty="0">
                <a:solidFill>
                  <a:schemeClr val="tx1"/>
                </a:solidFill>
              </a:rPr>
              <a:t>- Pour </a:t>
            </a:r>
            <a:r>
              <a:rPr lang="fr-FR" sz="900" b="1" dirty="0">
                <a:solidFill>
                  <a:schemeClr val="tx1"/>
                </a:solidFill>
              </a:rPr>
              <a:t>Edition contrat </a:t>
            </a:r>
            <a:r>
              <a:rPr lang="fr-FR" sz="900" dirty="0">
                <a:solidFill>
                  <a:schemeClr val="tx1"/>
                </a:solidFill>
              </a:rPr>
              <a:t>: Correspond aux pièces à collecter au plus tard pour la mise en force</a:t>
            </a:r>
          </a:p>
          <a:p>
            <a:r>
              <a:rPr lang="fr-FR" sz="900" dirty="0">
                <a:solidFill>
                  <a:schemeClr val="tx1"/>
                </a:solidFill>
              </a:rPr>
              <a:t>- Pour </a:t>
            </a:r>
            <a:r>
              <a:rPr lang="fr-FR" sz="900" b="1" dirty="0">
                <a:solidFill>
                  <a:schemeClr val="tx1"/>
                </a:solidFill>
              </a:rPr>
              <a:t>déblocage</a:t>
            </a:r>
            <a:r>
              <a:rPr lang="fr-FR" sz="900" dirty="0">
                <a:solidFill>
                  <a:schemeClr val="tx1"/>
                </a:solidFill>
              </a:rPr>
              <a:t> : Correspond aux pièces à collecter au plus tard pour le déblocage des fonds</a:t>
            </a:r>
          </a:p>
          <a:p>
            <a:r>
              <a:rPr lang="fr-FR" sz="900" dirty="0">
                <a:solidFill>
                  <a:schemeClr val="tx1"/>
                </a:solidFill>
              </a:rPr>
              <a:t>- Pour </a:t>
            </a:r>
            <a:r>
              <a:rPr lang="fr-FR" sz="900" b="1" dirty="0">
                <a:solidFill>
                  <a:schemeClr val="tx1"/>
                </a:solidFill>
              </a:rPr>
              <a:t>Post-déblocage</a:t>
            </a:r>
            <a:r>
              <a:rPr lang="fr-FR" sz="900" dirty="0">
                <a:solidFill>
                  <a:schemeClr val="tx1"/>
                </a:solidFill>
              </a:rPr>
              <a:t> : Correspond aux pièces à collecter au plus tard pour l’archivage du dossier </a:t>
            </a:r>
          </a:p>
        </p:txBody>
      </p:sp>
      <p:cxnSp>
        <p:nvCxnSpPr>
          <p:cNvPr id="9" name="Connecteur en angle 8"/>
          <p:cNvCxnSpPr>
            <a:cxnSpLocks/>
            <a:stCxn id="8" idx="1"/>
          </p:cNvCxnSpPr>
          <p:nvPr/>
        </p:nvCxnSpPr>
        <p:spPr>
          <a:xfrm rot="10800000" flipV="1">
            <a:off x="3347865" y="2103132"/>
            <a:ext cx="2882175" cy="338210"/>
          </a:xfrm>
          <a:prstGeom prst="bentConnector3">
            <a:avLst>
              <a:gd name="adj1" fmla="val 99945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à coins arrondis 9"/>
          <p:cNvSpPr/>
          <p:nvPr/>
        </p:nvSpPr>
        <p:spPr>
          <a:xfrm>
            <a:off x="6230038" y="2871102"/>
            <a:ext cx="2860079" cy="126762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Vous pouvez cocher la case si la pièce est considéré comme sans rapport avec la demande de financement. Si la case est cochée, la pièce ne sera pas collectée.</a:t>
            </a:r>
          </a:p>
          <a:p>
            <a:r>
              <a:rPr lang="fr-FR" sz="900" dirty="0">
                <a:solidFill>
                  <a:schemeClr val="tx1"/>
                </a:solidFill>
              </a:rPr>
              <a:t>Les pièces commençant par </a:t>
            </a:r>
            <a:r>
              <a:rPr lang="fr-FR" sz="900" b="1" dirty="0">
                <a:solidFill>
                  <a:schemeClr val="tx1"/>
                </a:solidFill>
              </a:rPr>
              <a:t>« Si » sont par défaut positionnées en « Pièces sans objet ».  </a:t>
            </a:r>
            <a:r>
              <a:rPr lang="fr-FR" sz="900" dirty="0">
                <a:solidFill>
                  <a:schemeClr val="tx1"/>
                </a:solidFill>
              </a:rPr>
              <a:t>Exemple :</a:t>
            </a:r>
          </a:p>
          <a:p>
            <a:endParaRPr lang="fr-FR" sz="900" dirty="0">
              <a:solidFill>
                <a:schemeClr val="tx1"/>
              </a:solidFill>
            </a:endParaRPr>
          </a:p>
          <a:p>
            <a:endParaRPr lang="fr-FR" sz="900" dirty="0">
              <a:solidFill>
                <a:schemeClr val="tx1"/>
              </a:solidFill>
            </a:endParaRPr>
          </a:p>
          <a:p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6230038" y="4182625"/>
            <a:ext cx="2860079" cy="534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Réservé aux personnes habilitées </a:t>
            </a:r>
            <a:r>
              <a:rPr lang="fr-FR" sz="900" b="1" dirty="0">
                <a:solidFill>
                  <a:schemeClr val="tx1"/>
                </a:solidFill>
              </a:rPr>
              <a:t>pour effectuer les contrôles au sein de la DCE </a:t>
            </a:r>
            <a:r>
              <a:rPr lang="fr-FR" sz="900" dirty="0">
                <a:solidFill>
                  <a:schemeClr val="tx1"/>
                </a:solidFill>
              </a:rPr>
              <a:t>Réalisation des Crédits </a:t>
            </a:r>
            <a:r>
              <a:rPr lang="fr-FR" sz="900" dirty="0" err="1">
                <a:solidFill>
                  <a:schemeClr val="tx1"/>
                </a:solidFill>
              </a:rPr>
              <a:t>Pro.BDR</a:t>
            </a:r>
            <a:endParaRPr lang="fr-FR" sz="900" dirty="0">
              <a:solidFill>
                <a:schemeClr val="tx1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5868144" y="2441343"/>
            <a:ext cx="199379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en angle 12"/>
          <p:cNvCxnSpPr>
            <a:cxnSpLocks/>
            <a:stCxn id="11" idx="1"/>
          </p:cNvCxnSpPr>
          <p:nvPr/>
        </p:nvCxnSpPr>
        <p:spPr>
          <a:xfrm rot="10800000">
            <a:off x="6059288" y="2444139"/>
            <a:ext cx="170750" cy="2005486"/>
          </a:xfrm>
          <a:prstGeom prst="bentConnector2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6257540" y="5289549"/>
            <a:ext cx="2860079" cy="6217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b="1" dirty="0">
                <a:solidFill>
                  <a:schemeClr val="tx1"/>
                </a:solidFill>
              </a:rPr>
              <a:t>Précision sur le type de pièce à collecter</a:t>
            </a:r>
            <a:r>
              <a:rPr lang="fr-FR" sz="900" dirty="0">
                <a:solidFill>
                  <a:schemeClr val="tx1"/>
                </a:solidFill>
              </a:rPr>
              <a:t>.</a:t>
            </a:r>
          </a:p>
          <a:p>
            <a:r>
              <a:rPr lang="fr-FR" sz="900" dirty="0">
                <a:solidFill>
                  <a:schemeClr val="tx1"/>
                </a:solidFill>
              </a:rPr>
              <a:t>Exemple pour l’extrait </a:t>
            </a:r>
            <a:r>
              <a:rPr lang="fr-FR" sz="900" dirty="0" err="1">
                <a:solidFill>
                  <a:schemeClr val="tx1"/>
                </a:solidFill>
              </a:rPr>
              <a:t>Kbis</a:t>
            </a:r>
            <a:r>
              <a:rPr lang="fr-FR" sz="900" dirty="0">
                <a:solidFill>
                  <a:schemeClr val="tx1"/>
                </a:solidFill>
              </a:rPr>
              <a:t> &lt; 3 mois : Validité de moins de 3 mois exigée sauf si l’extrait </a:t>
            </a:r>
            <a:r>
              <a:rPr lang="fr-FR" sz="900" dirty="0" err="1">
                <a:solidFill>
                  <a:schemeClr val="tx1"/>
                </a:solidFill>
              </a:rPr>
              <a:t>Kbis</a:t>
            </a:r>
            <a:r>
              <a:rPr lang="fr-FR" sz="900" dirty="0">
                <a:solidFill>
                  <a:schemeClr val="tx1"/>
                </a:solidFill>
              </a:rPr>
              <a:t> est automatique</a:t>
            </a:r>
          </a:p>
        </p:txBody>
      </p:sp>
      <p:cxnSp>
        <p:nvCxnSpPr>
          <p:cNvPr id="16" name="Connecteur en angle 15"/>
          <p:cNvCxnSpPr>
            <a:cxnSpLocks/>
            <a:stCxn id="10" idx="1"/>
          </p:cNvCxnSpPr>
          <p:nvPr/>
        </p:nvCxnSpPr>
        <p:spPr>
          <a:xfrm rot="10800000">
            <a:off x="6169288" y="2224907"/>
            <a:ext cx="60751" cy="1280010"/>
          </a:xfrm>
          <a:prstGeom prst="bentConnector2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ngle 16"/>
          <p:cNvCxnSpPr>
            <a:cxnSpLocks/>
          </p:cNvCxnSpPr>
          <p:nvPr/>
        </p:nvCxnSpPr>
        <p:spPr>
          <a:xfrm rot="10800000" flipV="1">
            <a:off x="4153734" y="2224908"/>
            <a:ext cx="2017513" cy="216434"/>
          </a:xfrm>
          <a:prstGeom prst="bentConnector3">
            <a:avLst>
              <a:gd name="adj1" fmla="val 99811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en angle 17"/>
          <p:cNvCxnSpPr>
            <a:cxnSpLocks/>
            <a:stCxn id="15" idx="1"/>
          </p:cNvCxnSpPr>
          <p:nvPr/>
        </p:nvCxnSpPr>
        <p:spPr>
          <a:xfrm rot="10800000">
            <a:off x="2987824" y="3637046"/>
            <a:ext cx="3269716" cy="1963400"/>
          </a:xfrm>
          <a:prstGeom prst="bentConnector3">
            <a:avLst>
              <a:gd name="adj1" fmla="val 11209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à coins arrondis 18"/>
          <p:cNvSpPr/>
          <p:nvPr/>
        </p:nvSpPr>
        <p:spPr>
          <a:xfrm>
            <a:off x="6245677" y="4760519"/>
            <a:ext cx="2860079" cy="4889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Je visualise les </a:t>
            </a:r>
            <a:r>
              <a:rPr lang="fr-FR" sz="900" b="1" dirty="0">
                <a:solidFill>
                  <a:schemeClr val="tx1"/>
                </a:solidFill>
              </a:rPr>
              <a:t>pièces obligatoires </a:t>
            </a:r>
            <a:r>
              <a:rPr lang="fr-FR" sz="900" dirty="0">
                <a:solidFill>
                  <a:schemeClr val="tx1"/>
                </a:solidFill>
              </a:rPr>
              <a:t>grâce à l’astérisque positionnée à droite de l’intitulé de la pièce dans les différents thèmes</a:t>
            </a:r>
          </a:p>
        </p:txBody>
      </p:sp>
      <p:cxnSp>
        <p:nvCxnSpPr>
          <p:cNvPr id="20" name="Connecteur en angle 19"/>
          <p:cNvCxnSpPr>
            <a:cxnSpLocks/>
            <a:stCxn id="19" idx="1"/>
          </p:cNvCxnSpPr>
          <p:nvPr/>
        </p:nvCxnSpPr>
        <p:spPr>
          <a:xfrm rot="10800000">
            <a:off x="2075449" y="3236471"/>
            <a:ext cx="4170229" cy="1768514"/>
          </a:xfrm>
          <a:prstGeom prst="bentConnector3">
            <a:avLst>
              <a:gd name="adj1" fmla="val 6146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/>
          <p:cNvGrpSpPr/>
          <p:nvPr/>
        </p:nvGrpSpPr>
        <p:grpSpPr>
          <a:xfrm>
            <a:off x="6340039" y="3661792"/>
            <a:ext cx="2663803" cy="439253"/>
            <a:chOff x="-2196752" y="1070640"/>
            <a:chExt cx="3785562" cy="62298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196752" y="1070640"/>
              <a:ext cx="2600325" cy="32260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196752" y="1393241"/>
              <a:ext cx="2600164" cy="300379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3412" y="1080438"/>
              <a:ext cx="1185398" cy="609699"/>
            </a:xfrm>
            <a:prstGeom prst="rect">
              <a:avLst/>
            </a:prstGeom>
          </p:spPr>
        </p:pic>
      </p:grpSp>
      <p:sp>
        <p:nvSpPr>
          <p:cNvPr id="60" name="Rectangle à coins arrondis 18">
            <a:extLst>
              <a:ext uri="{FF2B5EF4-FFF2-40B4-BE49-F238E27FC236}">
                <a16:creationId xmlns:a16="http://schemas.microsoft.com/office/drawing/2014/main" id="{3F103F2E-C817-4054-B139-F829F045C138}"/>
              </a:ext>
            </a:extLst>
          </p:cNvPr>
          <p:cNvSpPr/>
          <p:nvPr/>
        </p:nvSpPr>
        <p:spPr>
          <a:xfrm>
            <a:off x="395536" y="5266963"/>
            <a:ext cx="4032448" cy="4889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Pour les </a:t>
            </a:r>
            <a:r>
              <a:rPr lang="fr-FR" sz="900" b="1" dirty="0">
                <a:solidFill>
                  <a:schemeClr val="tx1"/>
                </a:solidFill>
              </a:rPr>
              <a:t>pièces spécifiques </a:t>
            </a:r>
            <a:r>
              <a:rPr lang="fr-FR" sz="900" dirty="0">
                <a:solidFill>
                  <a:schemeClr val="tx1"/>
                </a:solidFill>
              </a:rPr>
              <a:t>et non référencées, il convient d’utiliser le sujet « </a:t>
            </a:r>
            <a:r>
              <a:rPr lang="fr-FR" sz="900" b="1" dirty="0">
                <a:solidFill>
                  <a:schemeClr val="tx1"/>
                </a:solidFill>
              </a:rPr>
              <a:t>Autres </a:t>
            </a:r>
            <a:r>
              <a:rPr lang="fr-FR" sz="900" dirty="0">
                <a:solidFill>
                  <a:schemeClr val="tx1"/>
                </a:solidFill>
              </a:rPr>
              <a:t>» disponible pour les items « Analyse décision », « Objet de financement » et « Assurance » </a:t>
            </a:r>
          </a:p>
        </p:txBody>
      </p:sp>
    </p:spTree>
    <p:extLst>
      <p:ext uri="{BB962C8B-B14F-4D97-AF65-F5344CB8AC3E}">
        <p14:creationId xmlns:p14="http://schemas.microsoft.com/office/powerpoint/2010/main" val="82612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5" name="Rectangle 4"/>
          <p:cNvSpPr/>
          <p:nvPr/>
        </p:nvSpPr>
        <p:spPr>
          <a:xfrm>
            <a:off x="201571" y="1269412"/>
            <a:ext cx="8820338" cy="4274502"/>
          </a:xfrm>
          <a:prstGeom prst="rect">
            <a:avLst/>
          </a:prstGeom>
          <a:solidFill>
            <a:srgbClr val="D4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4"/>
          <p:cNvSpPr txBox="1">
            <a:spLocks noChangeArrowheads="1"/>
          </p:cNvSpPr>
          <p:nvPr/>
        </p:nvSpPr>
        <p:spPr bwMode="auto">
          <a:xfrm>
            <a:off x="201571" y="1269412"/>
            <a:ext cx="8945877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fr-FR" altLang="fr-FR" sz="1200" b="1" dirty="0">
                <a:latin typeface="Montserrat ExtraBold" panose="00000900000000000000" pitchFamily="2" charset="0"/>
              </a:rPr>
              <a:t>Pour la partie </a:t>
            </a:r>
            <a:r>
              <a:rPr lang="fr-FR" altLang="fr-FR" sz="1200" b="1" dirty="0">
                <a:solidFill>
                  <a:srgbClr val="0070C0"/>
                </a:solidFill>
                <a:latin typeface="Montserrat ExtraBold" panose="00000900000000000000" pitchFamily="2" charset="0"/>
              </a:rPr>
              <a:t>acquisition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, j’accède au DNC en cliquant sur le bouton « </a:t>
            </a:r>
            <a:r>
              <a:rPr lang="fr-FR" altLang="fr-FR" sz="1200" b="1" dirty="0">
                <a:solidFill>
                  <a:srgbClr val="0070C0"/>
                </a:solidFill>
                <a:latin typeface="Montserrat ExtraBold" panose="00000900000000000000" pitchFamily="2" charset="0"/>
              </a:rPr>
              <a:t>Accéder au Dossier Numérique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 » :</a:t>
            </a:r>
          </a:p>
        </p:txBody>
      </p:sp>
      <p:pic>
        <p:nvPicPr>
          <p:cNvPr id="8" name="Imag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02" y="1625738"/>
            <a:ext cx="7004277" cy="37394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738667" y="5028275"/>
            <a:ext cx="1093155" cy="33688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5092363" y="4628741"/>
            <a:ext cx="385762" cy="2975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2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665" y="1126485"/>
            <a:ext cx="8944092" cy="4895134"/>
          </a:xfrm>
          <a:prstGeom prst="rect">
            <a:avLst/>
          </a:prstGeom>
          <a:solidFill>
            <a:srgbClr val="D4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4"/>
          <p:cNvSpPr txBox="1">
            <a:spLocks noChangeArrowheads="1"/>
          </p:cNvSpPr>
          <p:nvPr/>
        </p:nvSpPr>
        <p:spPr bwMode="auto">
          <a:xfrm>
            <a:off x="190409" y="1126485"/>
            <a:ext cx="842210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fr-FR" altLang="fr-FR" sz="1200" b="1" dirty="0">
                <a:latin typeface="Montserrat ExtraBold" panose="00000900000000000000" pitchFamily="2" charset="0"/>
              </a:rPr>
              <a:t>Le totem reprend les 9 thèmes de l’écran précédent et permet :</a:t>
            </a: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fr-FR" altLang="fr-FR" sz="1200" b="1" dirty="0">
                <a:latin typeface="Montserrat ExtraBold" panose="00000900000000000000" pitchFamily="2" charset="0"/>
              </a:rPr>
              <a:t>de collecter les documents nécessaires (Vignette </a:t>
            </a:r>
            <a:r>
              <a:rPr lang="fr-FR" altLang="fr-FR" sz="1200" b="1" dirty="0">
                <a:solidFill>
                  <a:schemeClr val="bg1">
                    <a:lumMod val="50000"/>
                  </a:schemeClr>
                </a:solidFill>
                <a:latin typeface="Montserrat ExtraBold" panose="00000900000000000000" pitchFamily="2" charset="0"/>
              </a:rPr>
              <a:t>ABSENT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) par import ou par numérisation,</a:t>
            </a: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fr-FR" altLang="fr-FR" sz="1200" b="1" dirty="0">
                <a:latin typeface="Montserrat ExtraBold" panose="00000900000000000000" pitchFamily="2" charset="0"/>
              </a:rPr>
              <a:t>de visualiser les pièces collectées (Vignette </a:t>
            </a:r>
            <a:r>
              <a:rPr lang="fr-FR" altLang="fr-FR" sz="1200" b="1" dirty="0">
                <a:solidFill>
                  <a:srgbClr val="00B050"/>
                </a:solidFill>
                <a:latin typeface="Montserrat ExtraBold" panose="00000900000000000000" pitchFamily="2" charset="0"/>
              </a:rPr>
              <a:t>PRESENT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)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09" y="1772816"/>
            <a:ext cx="8669242" cy="25747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26" y="4381509"/>
            <a:ext cx="2167462" cy="9663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3288" y="4406733"/>
            <a:ext cx="2763646" cy="109176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6935" y="5821216"/>
            <a:ext cx="1724726" cy="15059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2012" y="4476170"/>
            <a:ext cx="1719648" cy="131169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8327" y="5713975"/>
            <a:ext cx="2121762" cy="257834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 flipH="1">
            <a:off x="1528426" y="3140915"/>
            <a:ext cx="5452024" cy="1265818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èche droite 15"/>
          <p:cNvSpPr/>
          <p:nvPr/>
        </p:nvSpPr>
        <p:spPr>
          <a:xfrm>
            <a:off x="1435611" y="5123584"/>
            <a:ext cx="185630" cy="17875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4137569" y="5319744"/>
            <a:ext cx="185630" cy="17875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>
            <a:off x="6045711" y="5809700"/>
            <a:ext cx="185630" cy="17875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>
            <a:extLst>
              <a:ext uri="{FF2B5EF4-FFF2-40B4-BE49-F238E27FC236}">
                <a16:creationId xmlns:a16="http://schemas.microsoft.com/office/drawing/2014/main" id="{C1BB1E3D-206A-4267-B7FB-72153DE5B893}"/>
              </a:ext>
            </a:extLst>
          </p:cNvPr>
          <p:cNvSpPr/>
          <p:nvPr/>
        </p:nvSpPr>
        <p:spPr>
          <a:xfrm>
            <a:off x="369013" y="5570994"/>
            <a:ext cx="4032448" cy="35569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</a:rPr>
              <a:t>             Privilégier les </a:t>
            </a:r>
            <a:r>
              <a:rPr lang="fr-FR" sz="900" b="1" dirty="0">
                <a:solidFill>
                  <a:schemeClr val="tx1"/>
                </a:solidFill>
              </a:rPr>
              <a:t>pièces au format </a:t>
            </a:r>
            <a:r>
              <a:rPr lang="fr-FR" sz="900" b="1" dirty="0" err="1">
                <a:solidFill>
                  <a:schemeClr val="tx1"/>
                </a:solidFill>
              </a:rPr>
              <a:t>pdf</a:t>
            </a:r>
            <a:r>
              <a:rPr lang="fr-FR" sz="900" b="1" dirty="0">
                <a:solidFill>
                  <a:schemeClr val="tx1"/>
                </a:solidFill>
              </a:rPr>
              <a:t> </a:t>
            </a:r>
            <a:r>
              <a:rPr lang="fr-FR" sz="900" dirty="0">
                <a:solidFill>
                  <a:schemeClr val="tx1"/>
                </a:solidFill>
              </a:rPr>
              <a:t>et éviter les images au format jpg ou autre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DC1106-8C67-4B7B-814D-48E4A7348AF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34419"/>
            <a:ext cx="257374" cy="2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61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28309" y="5405560"/>
            <a:ext cx="8944092" cy="5437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40560" cy="430887"/>
          </a:xfrm>
        </p:spPr>
        <p:txBody>
          <a:bodyPr/>
          <a:lstStyle/>
          <a:p>
            <a:r>
              <a:rPr lang="fr-FR" dirty="0"/>
              <a:t>LES Pièces &amp; Données D’UN CONCOURS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/>
              <a:t>Instruction des crédits BDR Pro-CEGEE • Septembre 2021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8308" y="1151898"/>
            <a:ext cx="8944092" cy="4214204"/>
          </a:xfrm>
          <a:prstGeom prst="rect">
            <a:avLst/>
          </a:prstGeom>
          <a:solidFill>
            <a:srgbClr val="D4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4"/>
          <p:cNvSpPr txBox="1">
            <a:spLocks noChangeArrowheads="1"/>
          </p:cNvSpPr>
          <p:nvPr/>
        </p:nvSpPr>
        <p:spPr bwMode="auto">
          <a:xfrm>
            <a:off x="240428" y="1206899"/>
            <a:ext cx="8770095" cy="47089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r>
              <a:rPr lang="fr-FR" altLang="fr-FR" sz="1200" b="1" dirty="0">
                <a:latin typeface="Montserrat ExtraBold" panose="00000900000000000000" pitchFamily="2" charset="0"/>
              </a:rPr>
              <a:t>L’outil propose de réutiliser certains document présents dans le DRC : </a:t>
            </a: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r>
              <a:rPr lang="fr-FR" altLang="fr-FR" sz="1200" b="1" dirty="0">
                <a:latin typeface="Montserrat ExtraBold" panose="00000900000000000000" pitchFamily="2" charset="0"/>
              </a:rPr>
              <a:t>Astuce : la liste globale des pièces permet de faire de l’acquisition multiple en cliquant en bas du totem sur « </a:t>
            </a:r>
            <a:r>
              <a:rPr lang="fr-FR" altLang="fr-FR" sz="1200" b="1" dirty="0">
                <a:solidFill>
                  <a:srgbClr val="0070C0"/>
                </a:solidFill>
                <a:latin typeface="Montserrat ExtraBold" panose="00000900000000000000" pitchFamily="2" charset="0"/>
              </a:rPr>
              <a:t>acquisition multiple</a:t>
            </a:r>
            <a:r>
              <a:rPr lang="fr-FR" altLang="fr-FR" sz="1200" b="1" dirty="0">
                <a:latin typeface="Montserrat ExtraBold" panose="00000900000000000000" pitchFamily="2" charset="0"/>
              </a:rPr>
              <a:t> »</a:t>
            </a: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 marL="171450" indent="-171450">
              <a:lnSpc>
                <a:spcPct val="100000"/>
              </a:lnSpc>
              <a:spcBef>
                <a:spcPct val="0"/>
              </a:spcBef>
              <a:buClrTx/>
              <a:buFontTx/>
              <a:buChar char="-"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fr-FR" altLang="fr-FR" sz="1200" b="1" dirty="0">
                <a:latin typeface="Montserrat ExtraBold" panose="00000900000000000000" pitchFamily="2" charset="0"/>
              </a:rPr>
              <a:t>Il convient de            le DNC pour retourner dans l’écran Pièces et Contrôles.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endParaRPr lang="fr-FR" altLang="fr-FR" sz="1200" b="1" dirty="0">
              <a:latin typeface="Montserrat ExtraBold" panose="00000900000000000000" pitchFamily="2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fr-FR" altLang="fr-FR" sz="1200" b="1" dirty="0">
                <a:solidFill>
                  <a:srgbClr val="C00000"/>
                </a:solidFill>
                <a:latin typeface="Montserrat ExtraBold" panose="00000900000000000000" pitchFamily="2" charset="0"/>
              </a:rPr>
              <a:t>Pour actualiser l’écran Pièces et Contrôles, il convient de cliquer sur le bouton d’actualisation ou de fermer l’écran Pièces et Contrôles et l’ouvrir à nouveau, l’indicateur d’acquisition se met alors à jour.</a:t>
            </a:r>
            <a:endParaRPr lang="fr-FR" altLang="fr-FR" sz="1200" b="1" dirty="0">
              <a:latin typeface="Montserrat ExtraBold" panose="00000900000000000000" pitchFamily="2" charset="0"/>
            </a:endParaRPr>
          </a:p>
        </p:txBody>
      </p:sp>
      <p:pic>
        <p:nvPicPr>
          <p:cNvPr id="20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18" y="1456397"/>
            <a:ext cx="2635645" cy="87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e 20"/>
          <p:cNvGrpSpPr/>
          <p:nvPr/>
        </p:nvGrpSpPr>
        <p:grpSpPr>
          <a:xfrm>
            <a:off x="515591" y="2758018"/>
            <a:ext cx="8153817" cy="2187179"/>
            <a:chOff x="463438" y="1667997"/>
            <a:chExt cx="8153817" cy="2187179"/>
          </a:xfrm>
        </p:grpSpPr>
        <p:pic>
          <p:nvPicPr>
            <p:cNvPr id="22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9633" y="1667997"/>
              <a:ext cx="3940969" cy="2187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Imag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0998" y="2838349"/>
              <a:ext cx="3246257" cy="1016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52" r="10918"/>
            <a:stretch>
              <a:fillRect/>
            </a:stretch>
          </p:blipFill>
          <p:spPr bwMode="auto">
            <a:xfrm>
              <a:off x="463438" y="1667997"/>
              <a:ext cx="865800" cy="121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lèche droite 24"/>
            <p:cNvSpPr/>
            <p:nvPr/>
          </p:nvSpPr>
          <p:spPr>
            <a:xfrm>
              <a:off x="4197619" y="3676421"/>
              <a:ext cx="185630" cy="178755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Flèche droite 25"/>
            <p:cNvSpPr/>
            <p:nvPr/>
          </p:nvSpPr>
          <p:spPr>
            <a:xfrm>
              <a:off x="6020690" y="3483003"/>
              <a:ext cx="185630" cy="178755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Flèche droite 26"/>
            <p:cNvSpPr/>
            <p:nvPr/>
          </p:nvSpPr>
          <p:spPr>
            <a:xfrm>
              <a:off x="7581358" y="3545791"/>
              <a:ext cx="185630" cy="178755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8" name="Imag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911" y="4985049"/>
            <a:ext cx="447737" cy="381053"/>
          </a:xfrm>
          <a:prstGeom prst="rect">
            <a:avLst/>
          </a:prstGeom>
        </p:spPr>
      </p:pic>
      <p:sp>
        <p:nvSpPr>
          <p:cNvPr id="16" name="Flèche droite 15"/>
          <p:cNvSpPr/>
          <p:nvPr/>
        </p:nvSpPr>
        <p:spPr>
          <a:xfrm>
            <a:off x="304763" y="3749615"/>
            <a:ext cx="185630" cy="17875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675FE2F-AF60-4F52-A3E0-F556A3B2499E}"/>
              </a:ext>
            </a:extLst>
          </p:cNvPr>
          <p:cNvSpPr txBox="1"/>
          <p:nvPr/>
        </p:nvSpPr>
        <p:spPr>
          <a:xfrm>
            <a:off x="3240257" y="1593129"/>
            <a:ext cx="5712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7030A0"/>
                </a:solidFill>
                <a:latin typeface="Montserrat ExtraBold" panose="00000900000000000000" pitchFamily="2" charset="0"/>
              </a:rPr>
              <a:t>Astuce : Accéder au Dossier Numérique avant de lister les pièces nécessaires afin de compléter automatiquement l’indicateur d’acquisition pour ne pas collecter des documents déjà présents dans le système d’information. </a:t>
            </a:r>
          </a:p>
        </p:txBody>
      </p:sp>
    </p:spTree>
    <p:extLst>
      <p:ext uri="{BB962C8B-B14F-4D97-AF65-F5344CB8AC3E}">
        <p14:creationId xmlns:p14="http://schemas.microsoft.com/office/powerpoint/2010/main" val="38811506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1 xmlns="713cd36d-70d2-402a-9a94-724e4a282e85" xsi:nil="true"/>
    <Lien xmlns="713cd36d-70d2-402a-9a94-724e4a282e85">
      <Url>http://service-cegee-sps/sites/refdoc/mydocs/Documents%20partages/MO-A-0097.pptx?Web=1</Url>
      <Description>Mode opératoire DEFI Instruction crédits PRO BDR</Description>
    </Lien>
    <Descriptif xmlns="713cd36d-70d2-402a-9a94-724e4a282e85" xsi:nil="true"/>
    <TaxCatchAll xmlns="fdc51faf-47d0-44bd-9f7e-04b09f48543e">
      <Value>80</Value>
      <Value>69</Value>
    </TaxCatchAll>
    <Date_x0020_début_x0020_publication xmlns="713cd36d-70d2-402a-9a94-724e4a282e85">2019-09-17T22:00:00+00:00</Date_x0020_début_x0020_publication>
    <Date_x0020_de_x0020_fin_x0020_de_x0020_publication xmlns="713cd36d-70d2-402a-9a94-724e4a282e85">2020-09-16T22:00:00+00:00</Date_x0020_de_x0020_fin_x0020_de_x0020_publication>
    <Processus xmlns="713cd36d-70d2-402a-9a94-724e4a282e85">C07.40.10</Processus>
    <Marché xmlns="e9805a90-aabb-4ee1-85ce-d9b77d580481">
      <Value>PRO</Value>
      <Value>BDR</Value>
      <Value>SUPPORT</Value>
    </Marché>
    <Auteur_x002f_Responsable xmlns="713cd36d-70d2-402a-9a94-724e4a282e85">
      <UserInfo>
        <DisplayName/>
        <AccountId xsi:nil="true"/>
        <AccountType/>
      </UserInfo>
    </Auteur_x002f_Responsable>
    <AGIL_R_x00e9_f_x00e9_rence xmlns="e9805a90-aabb-4ee1-85ce-d9b77d580481" xsi:nil="true"/>
    <TEMP_référence xmlns="e9805a90-aabb-4ee1-85ce-d9b77d580481" xsi:nil="true"/>
    <b75c32bdbd6d4eb2a860b46b1f208309 xmlns="713cd36d-70d2-402a-9a94-724e4a282e85">
      <Terms xmlns="http://schemas.microsoft.com/office/infopath/2007/PartnerControls">
        <TermInfo xmlns="http://schemas.microsoft.com/office/infopath/2007/PartnerControls">
          <TermName xmlns="http://schemas.microsoft.com/office/infopath/2007/PartnerControls">MLT Pro/BDR</TermName>
          <TermId xmlns="http://schemas.microsoft.com/office/infopath/2007/PartnerControls">0bf349f1-786a-4015-aa68-be5c9cc58dd9</TermId>
        </TermInfo>
      </Terms>
    </b75c32bdbd6d4eb2a860b46b1f208309>
    <g642f4b6bb9e44ef9a18f5536b8c3812 xmlns="e9805a90-aabb-4ee1-85ce-d9b77d580481">
      <Terms xmlns="http://schemas.microsoft.com/office/infopath/2007/PartnerControls">
        <TermInfo xmlns="http://schemas.microsoft.com/office/infopath/2007/PartnerControls">
          <TermName xmlns="http://schemas.microsoft.com/office/infopath/2007/PartnerControls">Mode opératoire</TermName>
          <TermId xmlns="http://schemas.microsoft.com/office/infopath/2007/PartnerControls">6dde5da7-c017-4d0d-bf2b-18219cbcde5e</TermId>
        </TermInfo>
      </Terms>
    </g642f4b6bb9e44ef9a18f5536b8c3812>
    <IconOverlay xmlns="http://schemas.microsoft.com/sharepoint/v4" xsi:nil="true"/>
    <DocLien xmlns="e9805a90-aabb-4ee1-85ce-d9b77d580481">
      <Url xsi:nil="true"/>
      <Description xsi:nil="true"/>
    </DocLie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 CEGEE" ma:contentTypeID="0x01010049E4DAFCDAEED849818546016406A78E00ACC5847227F055448A3909A8BCEA1259" ma:contentTypeVersion="34" ma:contentTypeDescription="" ma:contentTypeScope="" ma:versionID="1c1db5466269ec5d8ce4e5fc6145ba87">
  <xsd:schema xmlns:xsd="http://www.w3.org/2001/XMLSchema" xmlns:xs="http://www.w3.org/2001/XMLSchema" xmlns:p="http://schemas.microsoft.com/office/2006/metadata/properties" xmlns:ns2="e9805a90-aabb-4ee1-85ce-d9b77d580481" xmlns:ns3="713cd36d-70d2-402a-9a94-724e4a282e85" xmlns:ns5="fdc51faf-47d0-44bd-9f7e-04b09f48543e" xmlns:ns6="http://schemas.microsoft.com/sharepoint/v4" targetNamespace="http://schemas.microsoft.com/office/2006/metadata/properties" ma:root="true" ma:fieldsID="983fb89089b698af1d5a6eac807b8b46" ns2:_="" ns3:_="" ns5:_="" ns6:_="">
    <xsd:import namespace="e9805a90-aabb-4ee1-85ce-d9b77d580481"/>
    <xsd:import namespace="713cd36d-70d2-402a-9a94-724e4a282e85"/>
    <xsd:import namespace="fdc51faf-47d0-44bd-9f7e-04b09f48543e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TEMP_référence" minOccurs="0"/>
                <xsd:element ref="ns2:AGIL_R_x00e9_f_x00e9_rence" minOccurs="0"/>
                <xsd:element ref="ns3:Descriptif" minOccurs="0"/>
                <xsd:element ref="ns3:Processus" minOccurs="0"/>
                <xsd:element ref="ns2:Marché" minOccurs="0"/>
                <xsd:element ref="ns3:Auteur_x002f_Responsable" minOccurs="0"/>
                <xsd:element ref="ns3:Date_x0020_début_x0020_publication" minOccurs="0"/>
                <xsd:element ref="ns3:Date_x0020_de_x0020_fin_x0020_de_x0020_publication" minOccurs="0"/>
                <xsd:element ref="ns3:Lien" minOccurs="0"/>
                <xsd:element ref="ns3:Notes1" minOccurs="0"/>
                <xsd:element ref="ns2:g642f4b6bb9e44ef9a18f5536b8c3812" minOccurs="0"/>
                <xsd:element ref="ns3:b75c32bdbd6d4eb2a860b46b1f208309" minOccurs="0"/>
                <xsd:element ref="ns5:TaxCatchAll" minOccurs="0"/>
                <xsd:element ref="ns5:TaxCatchAllLabel" minOccurs="0"/>
                <xsd:element ref="ns6:IconOverlay" minOccurs="0"/>
                <xsd:element ref="ns2:DocLi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05a90-aabb-4ee1-85ce-d9b77d580481" elementFormDefault="qualified">
    <xsd:import namespace="http://schemas.microsoft.com/office/2006/documentManagement/types"/>
    <xsd:import namespace="http://schemas.microsoft.com/office/infopath/2007/PartnerControls"/>
    <xsd:element name="TEMP_référence" ma:index="2" nillable="true" ma:displayName="NOTE D'INFO_Référence" ma:description="Référence de la note d'information (Ex: DMA-INF-18.003)" ma:internalName="TEMP_r_x00e9_f_x00e9_rence" ma:readOnly="false">
      <xsd:simpleType>
        <xsd:restriction base="dms:Text">
          <xsd:maxLength value="255"/>
        </xsd:restriction>
      </xsd:simpleType>
    </xsd:element>
    <xsd:element name="AGIL_R_x00e9_f_x00e9_rence" ma:index="3" nillable="true" ma:displayName="AGIL_Référence" ma:description="Référence du document dans AGIL (Ex: ATT001)" ma:internalName="AGIL_R_x00e9_f_x00e9_rence">
      <xsd:simpleType>
        <xsd:restriction base="dms:Text">
          <xsd:maxLength value="255"/>
        </xsd:restriction>
      </xsd:simpleType>
    </xsd:element>
    <xsd:element name="Marché" ma:index="7" nillable="true" ma:displayName="Destinataires" ma:default="TOUS" ma:internalName="March_x00e9_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TOUS"/>
                    <xsd:enumeration value="PART"/>
                    <xsd:enumeration value="PRO"/>
                    <xsd:enumeration value="BDR"/>
                    <xsd:enumeration value="SUPPORT"/>
                  </xsd:restriction>
                </xsd:simpleType>
              </xsd:element>
            </xsd:sequence>
          </xsd:extension>
        </xsd:complexContent>
      </xsd:complexType>
    </xsd:element>
    <xsd:element name="g642f4b6bb9e44ef9a18f5536b8c3812" ma:index="17" nillable="true" ma:taxonomy="true" ma:internalName="g642f4b6bb9e44ef9a18f5536b8c3812" ma:taxonomyFieldName="Type_x0020_de_x0020_documentation" ma:displayName="Type de documentation" ma:indexed="true" ma:readOnly="false" ma:fieldId="{0642f4b6-bb9e-44ef-9a18-f5536b8c3812}" ma:sspId="81c55a38-7a50-4d34-be36-1b285d009f46" ma:termSetId="a2c2b8d2-4343-4ba5-b51e-22ac3b1ec684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cLien" ma:index="26" nillable="true" ma:displayName="DocLien" ma:description="(ne pas remplir, calculé automatiquement)" ma:format="Hyperlink" ma:hidden="true" ma:internalName="DocLien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3cd36d-70d2-402a-9a94-724e4a282e85" elementFormDefault="qualified">
    <xsd:import namespace="http://schemas.microsoft.com/office/2006/documentManagement/types"/>
    <xsd:import namespace="http://schemas.microsoft.com/office/infopath/2007/PartnerControls"/>
    <xsd:element name="Descriptif" ma:index="4" nillable="true" ma:displayName="Descriptif" ma:internalName="Descriptif" ma:readOnly="false">
      <xsd:simpleType>
        <xsd:restriction base="dms:Note"/>
      </xsd:simpleType>
    </xsd:element>
    <xsd:element name="Processus" ma:index="6" nillable="true" ma:displayName="Processus" ma:default="(sélectionner...)" ma:format="Dropdown" ma:internalName="Processus">
      <xsd:simpleType>
        <xsd:restriction base="dms:Choice">
          <xsd:enumeration value="(sélectionner...)"/>
          <xsd:enumeration value="M01.10.10 - Définir les orientations du projet stratégique de l'Etablissement"/>
          <xsd:enumeration value="M01.20.10 - Suivre les orientations du projet stratégique de l'Etablissement"/>
          <xsd:enumeration value="M01.20.20 - Suivre la réalisation des politiques RH"/>
          <xsd:enumeration value="M02.10.10 - Tenir à jour les normes risques"/>
          <xsd:enumeration value="M02.20.10 - Manager les risques de marché"/>
          <xsd:enumeration value="M02.20.20 - Manager les risques de crédit et de contrepartie"/>
          <xsd:enumeration value="M02.20.30 - Manager les risques opérationnels"/>
          <xsd:enumeration value="M02.20.40 - Mesurer la consommation de fonds propres"/>
          <xsd:enumeration value="M02.30.10 - Définir la politique des risques de conformité"/>
          <xsd:enumeration value="M02.30.20 - Piloter la politique des risques de conformité"/>
          <xsd:enumeration value="M03.10.10 - Animer le Plan Projet"/>
          <xsd:enumeration value="M03.10.20 - Réaliser les projets"/>
          <xsd:enumeration value="M03.20.10 - Définir la politique qualité"/>
          <xsd:enumeration value="M03.20.20 - Appliquer la politique qualité"/>
          <xsd:enumeration value="M03.20.30 - Traiter l'amélioration continue"/>
          <xsd:enumeration value="M03.20.40 - Mettre en œuvre une convention de services"/>
          <xsd:enumeration value="M03.20.50 - Mettre en oeuvre des engagements de services"/>
          <xsd:enumeration value="M03.20.60 - Faire évoluer les référentiels qualité"/>
          <xsd:enumeration value="M03.30.10 - Définir le système de pilotage des processus"/>
          <xsd:enumeration value="M03.30.20 - Piloter les processus"/>
          <xsd:enumeration value="M04.10.10 - Définir le cadre de gouvernance"/>
          <xsd:enumeration value="M04.10.20 - Suivre le respect du cadre de gouvernance"/>
          <xsd:enumeration value="M04.10.30 - Définir les normes et méthodes"/>
          <xsd:enumeration value="M04.20.10 - Animer le plan d'audit annuel"/>
          <xsd:enumeration value="M04.20.20 - Assurer les missions d'audit et de contrôle interne"/>
          <xsd:enumeration value="M04.30.10 - Animer le plan de continuité d'activité"/>
          <xsd:enumeration value="M04.30.20 - Gérer la continuité d'activité en cas de crise"/>
          <xsd:enumeration value="M04.40.10 - Coordonner les réunions institutionnelles"/>
          <xsd:enumeration value="M04.40.20 - Convoquer les réunions institutionnelles"/>
          <xsd:enumeration value="M04.40.30 - Tenir les réunions institutionnelles"/>
          <xsd:enumeration value="M04.40.40 - Tenir les réunions de Comité de Direction"/>
          <xsd:enumeration value="M04.40.50 - Etablir les Plans Opérationnels"/>
          <xsd:enumeration value="M04.40.60 - Piloter les Plans Opérationnels"/>
          <xsd:enumeration value="M04.40.70 - Evaluer les Plans Opérationnels"/>
          <xsd:enumeration value="C01.10.10 - Analyser les informations internes et externes sur le positionnement de l'offre"/>
          <xsd:enumeration value="C01.10.20 - Elaborer le plan marketing pluriannuel"/>
          <xsd:enumeration value="C01.10.30 - Elaborer le plan d'actions commerciales annuel"/>
          <xsd:enumeration value="C01.10.40 - Communiquer le plan marketing et le plan d'actions commerciales"/>
          <xsd:enumeration value="C01.20.10 - Réaliser l'étude d'opportunité de l'offre"/>
          <xsd:enumeration value="C01.20.11 - Réaliser l'étude d'opportunité de l'offre - P&amp;S réglementaire"/>
          <xsd:enumeration value="C01.20.20 - Concevoir le nouveau Produit/Service"/>
          <xsd:enumeration value="C01.20.30 - Réaliser l'offre et les outils liés à l'offre"/>
          <xsd:enumeration value="C01.20.31 - Réaliser l'offre et les outils liés à l'offre - P&amp;S réglementaire"/>
          <xsd:enumeration value="C01.20.40 - Réaliser le pilote de l'offre"/>
          <xsd:enumeration value="C01.20.50 - Généraliser la mise en marché de l'offre"/>
          <xsd:enumeration value="C01.20.51 - Généraliser la mise en marché de l'offre - P&amp;S réglementaire"/>
          <xsd:enumeration value="C01.30.10 - Gérer le cycle de vie des P&amp;S"/>
          <xsd:enumeration value="C01.30.20 - Lancer les actions et campagnes commerciales"/>
          <xsd:enumeration value="C01.40.10 - Réaliser les études marketing récurrentes"/>
          <xsd:enumeration value="C01.40.20 - Réaliser les études marketing ponctuelles"/>
          <xsd:enumeration value="C02.10.10 - Organiser l'exploitation du fonds de commerce"/>
          <xsd:enumeration value="C02.10.20 - Prospecter le marché"/>
          <xsd:enumeration value="C02.10.21 - Prospecter le marché des cessions de créances"/>
          <xsd:enumeration value="C02.10.22 - Prospecter les banques et les emprunteurs du Secteur Public Etranger"/>
          <xsd:enumeration value="C02.10.30 - Exploiter les motifs de contact de la relation Clients (GERC)"/>
          <xsd:enumeration value="C02.10.40 - Développer les opérations de mécénats"/>
          <xsd:enumeration value="C02.10.50 - Développer les opérations de sponsoring"/>
          <xsd:enumeration value="C02.10.60 - Réaliser du monitorat commercial"/>
          <xsd:enumeration value="C02.10.70 - Gérer les portefeuilles clients"/>
          <xsd:enumeration value="C02.20.10 - Gérer le réseau physique"/>
          <xsd:enumeration value="C02.20.20 - Développer les services de la banque à distance"/>
          <xsd:enumeration value="C02.20.30 - Développer le Réseau Prescripteurs et Partenaires commerciaux"/>
          <xsd:enumeration value="C02.30.10 - Piloter l'animation commerciale"/>
          <xsd:enumeration value="C02.30.30 - Piloter l'activité commerciale"/>
          <xsd:enumeration value="C02.30.40 - Piloter le management commercial"/>
          <xsd:enumeration value="C02.30.50 - Piloter les résultats commerciaux"/>
          <xsd:enumeration value="C03.10.10 - Assurer la prise de rendez vous"/>
          <xsd:enumeration value="C03.10.20 - Assurer une assistance technico commerciale"/>
          <xsd:enumeration value="C03.10.30 - Traiter une réclamation Client"/>
          <xsd:enumeration value="C03.20.10 - Créer un dossier Client"/>
          <xsd:enumeration value="C03.20.20 - Mettre à jour un dossier Client"/>
          <xsd:enumeration value="C03.20.30 - Gérer la fiscalité client / tiers"/>
          <xsd:enumeration value="C03.20.40 - Gérer la surveillance d'un client assurance IARD"/>
          <xsd:enumeration value="C03.20.50 - Traiter les transferts de domiciliation"/>
          <xsd:enumeration value="C03.20.60 - Gérer la lutte contre le blanchiment des capitaux et le terrorisme"/>
          <xsd:enumeration value="C03.20.61 - Traiter la fraude"/>
          <xsd:enumeration value="C03.20.70 - Gérer la notation des Clients dans le cadre de Bâle 2"/>
          <xsd:enumeration value="C03.30.10 - Traiter une saisie juridique"/>
          <xsd:enumeration value="C03.30.20 - Recouvrer les impayés"/>
          <xsd:enumeration value="C03.30.30 - Traiter le surendettement"/>
          <xsd:enumeration value="C03.30.40 - Traiter les interdictions Banque De France"/>
          <xsd:enumeration value="C03.40.10 - Gérer les transmissions de patrimoine"/>
          <xsd:enumeration value="C03.40.20 - Gérer les transmissions d'entreprise"/>
          <xsd:enumeration value="C03.40.30 - Accompagner la succession avec les ayant-droits / héritiers"/>
          <xsd:enumeration value="C03.50.10 - Réaliser un bilan patrimonial"/>
          <xsd:enumeration value="C04.10.10 - Ouvrir un compte de dépôt / forfait associé"/>
          <xsd:enumeration value="C04.10.11 - Ouvrir un compte courant / forfait associé"/>
          <xsd:enumeration value="C04.10.12 - Ouvrir un compte en devises"/>
          <xsd:enumeration value="C04.10.20 - Traiter les évènements liés à un compte de dépôt / forfait associé"/>
          <xsd:enumeration value="C04.10.21 - Traiter les évènements liés à un compte courant / forfait associé"/>
          <xsd:enumeration value="C04.10.22 - Transformer un compte de dépôt"/>
          <xsd:enumeration value="C04.20.10 - Vendre un contrat monétique porteur associé à un compte de dépôt"/>
          <xsd:enumeration value="C04.20.11 - Vendre un contrat monétique porteur associé à un compte courant"/>
          <xsd:enumeration value="C04.20.30 - Créer le service chéquier"/>
          <xsd:enumeration value="C04.20.40 - Traiter les évènements liés à un instrument de paiement (hors carte)"/>
          <xsd:enumeration value="C04.20.41 - Traiter les évènements liés à un contrat monétique porteur"/>
          <xsd:enumeration value="C04.20.42 - Traiter les oppositions et mises sous surveillance du contrat monétique porteur"/>
          <xsd:enumeration value="C04.20.50 - Traiter les incidents liés à un instrument de paiement tout type IP"/>
          <xsd:enumeration value="C04.30.10 - Vendre un service bancaire associé à un compte de dépôt"/>
          <xsd:enumeration value="C04.30.11 - Vendre un service bancaire associé à un compte courant"/>
          <xsd:enumeration value="C04.30.20 - Traiter les évènements liés à un service bancaire associé à un compte de dépôt"/>
          <xsd:enumeration value="C04.30.21 - Traiter les évènements liés à un service bancaire associé à un compte courant"/>
          <xsd:enumeration value="C04.30.30 - Traiter les incidents liés à un service bancaire associé à un compte de dépôt"/>
          <xsd:enumeration value="C04.30.31 - Traiter les incidents liés à un service bancaire associé à un compte courant"/>
          <xsd:enumeration value="C04.30.40 - Vendre un contrat monétique commerçant"/>
          <xsd:enumeration value="C04.30.50 - Traiter les évènements liés à un contrat monétique commerçant"/>
          <xsd:enumeration value="C04.30.60 - Traiter les incidents liés à un contrat monétique commerçant"/>
          <xsd:enumeration value="C04.30.61 - Gérer les sanctions commerçant"/>
          <xsd:enumeration value="C04.30.62 - Gérer le système d'acceptation"/>
          <xsd:enumeration value="C04.40.10 - Vendre un service non bancaire associé à un compte"/>
          <xsd:enumeration value="C04.40.20 - Traiter les évènements/incidents liés à un service non bancaire associé à un cpte"/>
          <xsd:enumeration value="C05.10.10 - Vendre un contrat d'épargne à vue"/>
          <xsd:enumeration value="C05.10.20 - Vendre un contrat d'épargne à terme en euros"/>
          <xsd:enumeration value="C05.10.21 - Souscrire un contrat d'épargne salariale"/>
          <xsd:enumeration value="C05.10.22 - Vendre un contrat d'épargne à terme en devises"/>
          <xsd:enumeration value="C05.10.30 - Traiter les évènements liés à un contrat d'épargne à vue"/>
          <xsd:enumeration value="C05.10.40 - Traiter les évènements liés à un contrat d'épargne à terme (euros, devises)"/>
          <xsd:enumeration value="C05.10.50 - Traiter les incidents liés à un contrat d'épargne à vue"/>
          <xsd:enumeration value="C05.10.60 - Traiter les incidents liés à un contrat d'épargne à terme"/>
          <xsd:enumeration value="C05.10.61 - Gérer les incidents liés à un contrat d'épargne salariale"/>
          <xsd:enumeration value="C05.20.10 - Vendre un contrat d'assurance vie"/>
          <xsd:enumeration value="C05.20.20 - Traiter les évènements liés à la vie d'un contrat d'assurance vie"/>
          <xsd:enumeration value="C05.20.30 - Traiter les incidents liés à un contrat d'assurance vie"/>
          <xsd:enumeration value="C05.20.40 - Traiter les évènements liés à la sortie d'un contrat d'assurance vie"/>
          <xsd:enumeration value="C05.30.10 - Vendre les comptes supports et services de gestion associés"/>
          <xsd:enumeration value="C05.30.20 - Traiter les évènements liés aux comptes supports et services de gestion associés"/>
          <xsd:enumeration value="C05.30.21 - Réaliser les transferts et les virements VM"/>
          <xsd:enumeration value="C05.30.22 - Traiter les opérations relatives aux cptes supports et services de gest. associés"/>
          <xsd:enumeration value="C05.30.25 - Traiter les opérations sur métaux précieux"/>
          <xsd:enumeration value="C05.30.31 - Traiter les ordres sur le Marché"/>
          <xsd:enumeration value="C05.30.32 - Traiter les ordres OPCVM"/>
          <xsd:enumeration value="C05.30.33 - Traiter les ordres de bourse internationale"/>
          <xsd:enumeration value="C05.30.34 - Traiter les OST"/>
          <xsd:enumeration value="C05.30.35 - Traiter les opérations sur parts sociales"/>
          <xsd:enumeration value="C05.30.36 - Traiter les évènements liés aux titres"/>
          <xsd:enumeration value="C05.30.37 - Traiter les coupons, remboursements et revenu des valeurs"/>
          <xsd:enumeration value="C05.30.38 - Traiter les opérations sur les SCPI"/>
          <xsd:enumeration value="C05.30.40 - Traiter les incidents liés aux comptes supports et services de gestion associés"/>
          <xsd:enumeration value="C06.10.10 - Souscrire  un contrat d'assurance IARD"/>
          <xsd:enumeration value="C06.10.11 - Réaliser un avenant à un contrat d'assurances IARD"/>
          <xsd:enumeration value="C06.10.20 - Traiter les évènements liés à un contrat d'assurance IARD"/>
          <xsd:enumeration value="C06.10.30 - Traiter les incidents liés à un contrat d'assurance IARD"/>
          <xsd:enumeration value="C06.10.40 - Traiter une demande hors norme"/>
          <xsd:enumeration value="C06.10.50 - Traiter l'Agira"/>
          <xsd:enumeration value="C06.20.10 - Vendre un contrat d'assurance aux professionnels"/>
          <xsd:enumeration value="C06.20.20 - Traiter les évènements liés à un contrat d'assurance aux professionnels"/>
          <xsd:enumeration value="C06.20.30 - Traiter les incidents liés à un contrat d'assurance aux professionnels"/>
          <xsd:enumeration value="C06.20.40 - Traiter un sinistre lié à un contrat d'assurance aux professionnels"/>
          <xsd:enumeration value="C06.20.50 - Souscrire un contrat d'assurance parabancaire aux professionnels"/>
          <xsd:enumeration value="C06.20.60 - Traiter les évènements liés à un contrat d'assurance parabancaire professionnel"/>
          <xsd:enumeration value="C06.30.10 - Souscrire un contrat d'assurance santé"/>
          <xsd:enumeration value="C06.30.20 - Traiter les évènements liés à un contrat d'assurance santé"/>
          <xsd:enumeration value="C06.30.30 - Souscrire un contrat d'assurance parabancaire"/>
          <xsd:enumeration value="C06.30.40 - Traiter les évènements liés à un contrat d'assurance parabancaire"/>
          <xsd:enumeration value="C07.10.10 - Mettre en place un crédit immobilier"/>
          <xsd:enumeration value="C07.10.20 - Traiter les évènements liés à un crédit immobilier"/>
          <xsd:enumeration value="C07.20.10 - Mettre en place un crédit à la consommation"/>
          <xsd:enumeration value="C07.20.20 - Traiter les évènements liés à un crédit à la consommation"/>
          <xsd:enumeration value="C07.30.10 - Mettre en place un crédit à court terme"/>
          <xsd:enumeration value="C07.30.11 - Mettre en place un crédit documentaire import"/>
          <xsd:enumeration value="C07.30.12 - Mettre en place un financement à court terme en devises"/>
          <xsd:enumeration value="C07.30.13 - Mettre en place une autorisation de garantie internationale"/>
          <xsd:enumeration value="C07.30.14 - Traiter une opération de change au comptant"/>
          <xsd:enumeration value="C07.30.20 - Traiter les évènements liés à un crédit à court terme"/>
          <xsd:enumeration value="C07.30.21 - Gérer les effets à l'escompte"/>
          <xsd:enumeration value="C07.30.22 - Gérer les cessions de créances avance Dailly"/>
          <xsd:enumeration value="C07.30.23 - Renouveler un crédit à court terme"/>
          <xsd:enumeration value="C07.30.24 - Traiter les évènements liés à un crédit documentaire import"/>
          <xsd:enumeration value="C07.30.25 - Utiliser un crédit documentaire import : paiement à vue"/>
          <xsd:enumeration value="C07.30.26 - Utiliser un crédit documentaire import : paiement à usance"/>
          <xsd:enumeration value="C07.30.27 - Traiter les évènements liés à un financement court terme en devises"/>
          <xsd:enumeration value="C07.30.28 - Effectuer une avance en devises"/>
          <xsd:enumeration value="C07.30.40 - Mettre en place un plafond de couverture de change à terme"/>
          <xsd:enumeration value="C07.30.50 - Traiter les évènements liés à un contrat de change à terme"/>
          <xsd:enumeration value="C07.30.51 - Traiter une opération de change à terme"/>
          <xsd:enumeration value="C07.30.60 - Suivre un crédit documentaire export"/>
          <xsd:enumeration value="C07.30.71 - Utiliser un crédit documentaire export : paiement à usance"/>
          <xsd:enumeration value="C07.30.72 - Utiliser un crédit documentaire export : paiement à vue"/>
          <xsd:enumeration value="C07.30.80 - Traiter les évènements liés aux garanties internationales"/>
          <xsd:enumeration value="C07.30.81 - Emettre une garantie internationale"/>
          <xsd:enumeration value="C07.40.10 - Mettre en place un crédit à moyen et long terme"/>
          <xsd:enumeration value="C07.40.20 - Traiter les évènements liés à un crédit moyen et long terme"/>
          <xsd:enumeration value="C07.50.10 - Mettre en place un crédit bail"/>
          <xsd:enumeration value="C07.50.20 - Traiter les évènements liés à un crédit bail"/>
          <xsd:enumeration value="C07.60.10 - Mettre en place un crédit promoteur"/>
          <xsd:enumeration value="C07.60.20 - Traiter les évènements liés à un crédit promoteur"/>
          <xsd:enumeration value="C07.60.30 - Traiter les incidents liés à un crédit promoteur"/>
          <xsd:enumeration value="C07.60.40 - Effectuer le suivi du programme"/>
          <xsd:enumeration value="C07.60.50 - Effectuer le suivi de l'opération financière"/>
          <xsd:enumeration value="C07.70.10 - Vendre une prestation d'expertise immobilière"/>
          <xsd:enumeration value="C07.80.10 - Mettre en place un crédit structuré"/>
          <xsd:enumeration value="C07.80.20 - Traiter les évènements &amp; incidents liés à un crédit structuré"/>
          <xsd:enumeration value="C08.10.10 - Placer les titres représentatifs de créances"/>
          <xsd:enumeration value="C08.10.20 - Gérer les titres représentatifs de créances"/>
          <xsd:enumeration value="C08.20.10 - Offrir des refinancements"/>
          <xsd:enumeration value="C08.20.11 - Vendre des services de refinancement aux collectivités locales"/>
          <xsd:enumeration value="C08.20.20 - Gérer les refinancements"/>
          <xsd:enumeration value="C09.10.10 - Traiter les opérations monétaires en espèces - retrait"/>
          <xsd:enumeration value="C09.10.11 - Traiter les opérations monétaires en espèces - dépôt"/>
          <xsd:enumeration value="C09.10.12 - Traiter les opérations de change manuel"/>
          <xsd:enumeration value="C09.10.20 - Traiter les incidents liés à des opérations en espèces"/>
          <xsd:enumeration value="C09.10.30 - Gérer les valeurs en stock"/>
          <xsd:enumeration value="C09.10.40 - Traiter les évènements liés à des opérations sur automates"/>
          <xsd:enumeration value="C09.10.50 - Traiter les incidents liés à des opérations sur automates"/>
          <xsd:enumeration value="C09.20.10 - Traiter les opérations de virement"/>
          <xsd:enumeration value="C09.20.11 - Traiter les opérations de virements internationaux"/>
          <xsd:enumeration value="C09.20.20 - Traiter les opérations de prélèvement"/>
          <xsd:enumeration value="C09.20.30 - Traiter les incidents liés à des opérations de virement/prélèvement"/>
          <xsd:enumeration value="C09.30.10 - Traiter les remises de chèques"/>
          <xsd:enumeration value="C09.30.11 - Traiter les chèques étrangers (euros, devises)"/>
          <xsd:enumeration value="C09.30.20 - Traiter les évènements / incidents liés à des remises de chèques"/>
          <xsd:enumeration value="C09.30.30 - Traiter un chèque de banque"/>
          <xsd:enumeration value="C09.40.10 - Traiter les remises d'effets à encaissement"/>
          <xsd:enumeration value="C09.40.11 - Traiter les remises d'effets libres import"/>
          <xsd:enumeration value="C09.40.12 - Traiter les remises d'effets libres export"/>
          <xsd:enumeration value="C09.40.20 - Traiter les incidents liés à des remises d'effets à encaissement"/>
          <xsd:enumeration value="C09.40.30 - Traiter les remises documentaires import"/>
          <xsd:enumeration value="C09.40.31 - Traiter les remises documentaires export"/>
          <xsd:enumeration value="C09.50.10 - Traiter les incidents liés aux échanges interbancaires"/>
          <xsd:enumeration value="C09.50.11 - Traiter les incidents liés aux échanges interbancaires sur CRI"/>
          <xsd:enumeration value="C09.50.12 - Traiter les incidents liés aux échanges interbancaires sur SIT"/>
          <xsd:enumeration value="S01.10.10 - Gérer les emplois et les compétences"/>
          <xsd:enumeration value="S01.10.20 - Recruter les ressources (permanentes et temporaires)"/>
          <xsd:enumeration value="S01.10.30 - Gérer les évolutions de carrières"/>
          <xsd:enumeration value="S01.10.40 - Gérer le plan de formation"/>
          <xsd:enumeration value="S01.10.50 - Gérer les rémunérations globales"/>
          <xsd:enumeration value="S01.20.10 - Gérer le temps de travail"/>
          <xsd:enumeration value="S01.20.20 - Gérer la paie et les charges de personnel"/>
          <xsd:enumeration value="S01.20.30 - Gérer le contrat et dossier administratif du collaborateur"/>
          <xsd:enumeration value="S01.20.40 - Gérer le Plan Epargne Entreprise"/>
          <xsd:enumeration value="S01.30.10 - Assurer la veille sur le climat social"/>
          <xsd:enumeration value="S01.30.20 - Gérer les relations sociales"/>
          <xsd:enumeration value="S01.30.30 - Gérer les conflits individuels"/>
          <xsd:enumeration value="S01.30.40 - Gérer un conflit social"/>
          <xsd:enumeration value="S01.30.50 - Assurer une veille juridique RH"/>
          <xsd:enumeration value="S02.10.10 - Elaborer les stratégies et les plans d'actions achat"/>
          <xsd:enumeration value="S02.10.20 - Gérer la relation fournisseurs"/>
          <xsd:enumeration value="S02.20.10 - Négocier les achats"/>
          <xsd:enumeration value="S02.20.20 - Gérer les achats"/>
          <xsd:enumeration value="S03.10.10 - Construire le PIA Groupe"/>
          <xsd:enumeration value="S03.10.20 - Définir le plan d'actions informatique"/>
          <xsd:enumeration value="S03.10.30 - Qualifier les évolutions du système d'information"/>
          <xsd:enumeration value="S03.10.40 - Mettre en œuvre les évolutions du système d’informations"/>
          <xsd:enumeration value="S03.20.10 - Assurer la production du système d'information"/>
          <xsd:enumeration value="S03.20.20 - Gérer les incidents du système d'information"/>
          <xsd:enumeration value="S03.30.10 - Faire évoluer les référentiels"/>
          <xsd:enumeration value="S03.30.20 - Mettre à jour les référentiels"/>
          <xsd:enumeration value="S03.30.30 - Réaliser l'administration fonctionnelle et technique des référentiels"/>
          <xsd:enumeration value="S03.40.10 - Assurer le plan de sécurité du SI"/>
          <xsd:enumeration value="S03.40.20 - Traiter les incidents de sécurité du SI"/>
          <xsd:enumeration value="S04.10.10 - Apporter une assistance métier"/>
          <xsd:enumeration value="S04.10.20 - Suivre et capitaliser les demandes d'assistance métier"/>
          <xsd:enumeration value="S04.20.10 - Réaliser la veille juridique et fiscale"/>
          <xsd:enumeration value="S04.20.20 - Apporter une assistance juridique"/>
          <xsd:enumeration value="S04.20.30 - Gérer les engagements réglementaires"/>
          <xsd:enumeration value="S04.20.40 - Gérer les litiges (contentieux inclus)"/>
          <xsd:enumeration value="S04.20.50 - Assister la gestion institutionnelle des SLE"/>
          <xsd:enumeration value="S04.20.60 - Gérer les délégations"/>
          <xsd:enumeration value="S04.20.70 - Gérer les assurances"/>
          <xsd:enumeration value="S05.10.10 - Tenir à jour les normes comptables du Groupe"/>
          <xsd:enumeration value="S05.10.20 - Comptabiliser les mouvements dans les entités"/>
          <xsd:enumeration value="S05.10.21 - Comptabiliser les mouvements des entités hors CE (SCI, SEP, filiales,...)"/>
          <xsd:enumeration value="S05.10.30 - Arrêter les comptes sociaux et les restitutions réglementaires des entités"/>
          <xsd:enumeration value="S05.10.31 - Arrêter la comptabilité des CEP pour l'activité compte propre"/>
          <xsd:enumeration value="S05.10.40 - Produire les états financiers consolidés"/>
          <xsd:enumeration value="S05.10.50 - Produire les restitutions prudentielles consolidées"/>
          <xsd:enumeration value="S05.10.60 - Centraliser la remise des états BAFI à la Commission Bancaire"/>
          <xsd:enumeration value="S05.10.70 - Gérer le groupe d'intégration fiscale"/>
          <xsd:enumeration value="S05.10.80 - Réviser les comptes et les états d'information financière"/>
          <xsd:enumeration value="S05.20.10 - Assurer la planification financière"/>
          <xsd:enumeration value="S05.20.20 - Suivre le budget annuel"/>
          <xsd:enumeration value="S05.20.30 - Mesurer la consommation de ressources"/>
          <xsd:enumeration value="S05.20.40 - Mesurer les performances des activités"/>
          <xsd:enumeration value="S05.30.10 - Gérer l'actif-passif d'une entité ou du Groupe"/>
          <xsd:enumeration value="S05.30.20 - Gérer les émissions de la CNCE"/>
          <xsd:enumeration value="S05.30.30 - Réaliser les opérations financières des programmes ALM, CNCE, CEP, Filiales"/>
          <xsd:enumeration value="S05.30.31 - Réaliser les opérations financières des CEP (Obligations, TCN, Swaps, ...)"/>
          <xsd:enumeration value="S05.30.32 - Réaliser les opérations financières des CEP (actions/OPCVM)"/>
          <xsd:enumeration value="S05.30.40 - Gérer la trésorerie centrale"/>
          <xsd:enumeration value="S05.30.50 - Gérer la trésorerie intraday et très court terme"/>
          <xsd:enumeration value="S05.30.60 - Suivre les opérations financières et les flux financiers associés de la CNCE"/>
          <xsd:enumeration value="S05.30.61 - Suivre les opérations financières des CEP"/>
          <xsd:enumeration value="S05.40.10 - Traiter la facturation Groupe et Partenaire"/>
          <xsd:enumeration value="S05.40.20 - Traiter les commissionnements Groupe et Partenaire"/>
          <xsd:enumeration value="S05.50.10 - Gérer les émissions de titres représentatifs de créances"/>
          <xsd:enumeration value="S05.50.20 - Gérer le suivi des créances rachetées"/>
          <xsd:enumeration value="S05.50.30 - Gérer les crédits du Secteur Public Etranger"/>
          <xsd:enumeration value="S06.10.10 - Assurer la communication externe et institutionnelle"/>
          <xsd:enumeration value="S06.10.20 - Assurer la communication interne"/>
          <xsd:enumeration value="S06.10.30 - Elaborer le plan de communication"/>
          <xsd:enumeration value="S06.10.40 - Assurer les activités transverses de communication"/>
          <xsd:enumeration value="S06.10.50 - Assurer la communication commerciale"/>
          <xsd:enumeration value="S06.20.10 - Définir la gestion du fond documentaire"/>
          <xsd:enumeration value="S06.20.20 - Gérer le fonds documentaire"/>
          <xsd:enumeration value="S06.30.10 - Définir le référentiel des processus et procédures"/>
          <xsd:enumeration value="S06.30.20 - Cartographier les processus et procédures"/>
          <xsd:enumeration value="S07.10.10 - Traiter le courrier interne et externe"/>
          <xsd:enumeration value="S07.10.20 - Assurer l'archivage, les recherches et les destructions"/>
          <xsd:enumeration value="S07.10.30 - Maîtriser les travaux d'éditique"/>
          <xsd:enumeration value="S07.20.10 - Traiter les demandes de services, de fournitures et de réservations"/>
          <xsd:enumeration value="S07.20.20 - Gérer les stocks/disponibilités et les livraisons/interventions"/>
          <xsd:enumeration value="S07.20.30 - Piloter les demandes de fournitures, de services et de réservations"/>
          <xsd:enumeration value="S07.30.10 - Définir la politique immobilière"/>
          <xsd:enumeration value="S07.30.20 - Assurer la gestion immobilière"/>
          <xsd:enumeration value="S07.30.30 - Gérer les projets immobiliers"/>
          <xsd:enumeration value="S07.30.40 - Assurer la maintenance préventive"/>
          <xsd:enumeration value="S07.30.50 - Gérer le parc mobilier"/>
          <xsd:enumeration value="S07.40.10 - Mettre en place le plan de sécurité des personnes et des biens"/>
          <xsd:enumeration value="S07.40.20 - Contrôler les dispositifs de sécurité des personnes et des biens"/>
          <xsd:enumeration value="S07.40.30 - Traiter les incidents de sécurité des personnes et des biens"/>
          <xsd:enumeration value="S07.50.10 - Gérer le parc automobile"/>
          <xsd:enumeration value="S07.50.20 - Gérer le parc des automates"/>
          <xsd:enumeration value="S07.50.30 - Gérer le matériel informatique et de télécommunication"/>
        </xsd:restriction>
      </xsd:simpleType>
    </xsd:element>
    <xsd:element name="Auteur_x002f_Responsable" ma:index="8" nillable="true" ma:displayName="Pilote de processus" ma:list="UserInfo" ma:SharePointGroup="0" ma:internalName="Auteur_x002F_Responsable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_x0020_début_x0020_publication" ma:index="9" nillable="true" ma:displayName="Date de début de publication" ma:default="[today]" ma:format="DateOnly" ma:internalName="Date_x0020_d_x00e9_but_x0020_publication" ma:readOnly="false">
      <xsd:simpleType>
        <xsd:restriction base="dms:DateTime"/>
      </xsd:simpleType>
    </xsd:element>
    <xsd:element name="Date_x0020_de_x0020_fin_x0020_de_x0020_publication" ma:index="10" nillable="true" ma:displayName="Date de fin de publication" ma:format="DateOnly" ma:internalName="Date_x0020_de_x0020_fin_x0020_de_x0020_publication" ma:readOnly="false">
      <xsd:simpleType>
        <xsd:restriction base="dms:DateTime"/>
      </xsd:simpleType>
    </xsd:element>
    <xsd:element name="Lien" ma:index="11" nillable="true" ma:displayName="Titre du document" ma:description="Reprendre le &quot;Nom du fichier&quot;" ma:format="Hyperlink" ma:internalName="Lien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Notes1" ma:index="14" nillable="true" ma:displayName="Commentaire_Admin" ma:internalName="Notes1" ma:readOnly="false">
      <xsd:simpleType>
        <xsd:restriction base="dms:Note">
          <xsd:maxLength value="255"/>
        </xsd:restriction>
      </xsd:simpleType>
    </xsd:element>
    <xsd:element name="b75c32bdbd6d4eb2a860b46b1f208309" ma:index="18" nillable="true" ma:taxonomy="true" ma:internalName="b75c32bdbd6d4eb2a860b46b1f208309" ma:taxonomyFieldName="Domaine0" ma:displayName="Domaine" ma:indexed="true" ma:readOnly="false" ma:fieldId="{b75c32bd-bd6d-4eb2-a860-b46b1f208309}" ma:sspId="81c55a38-7a50-4d34-be36-1b285d009f46" ma:termSetId="00c9cb62-b90d-4635-a0b9-300084c2d7e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51faf-47d0-44bd-9f7e-04b09f48543e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6db1be6-e7b9-42bf-a5bf-83c85a5f4f44}" ma:internalName="TaxCatchAll" ma:readOnly="false" ma:showField="CatchAllData" ma:web="fdc51faf-47d0-44bd-9f7e-04b09f485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0" nillable="true" ma:displayName="Taxonomy Catch All Column1" ma:hidden="true" ma:list="{e6db1be6-e7b9-42bf-a5bf-83c85a5f4f44}" ma:internalName="TaxCatchAllLabel" ma:readOnly="true" ma:showField="CatchAllDataLabel" ma:web="fdc51faf-47d0-44bd-9f7e-04b09f485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5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Type de contenu"/>
        <xsd:element ref="dc:title" minOccurs="0" maxOccurs="1" ma:index="1" ma:displayName="Titre"/>
        <xsd:element ref="dc:subject" minOccurs="0" maxOccurs="1"/>
        <xsd:element ref="dc:description" minOccurs="0" maxOccurs="1"/>
        <xsd:element name="keywords" minOccurs="0" maxOccurs="1" type="xsd:string" ma:index="5" ma:displayName="Mots-clé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3cd36d-70d2-402a-9a94-724e4a282e85"/>
    <ds:schemaRef ds:uri="http://schemas.microsoft.com/sharepoint/v4"/>
    <ds:schemaRef ds:uri="fdc51faf-47d0-44bd-9f7e-04b09f48543e"/>
    <ds:schemaRef ds:uri="e9805a90-aabb-4ee1-85ce-d9b77d58048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F4ECCF2-5EB2-409E-8FC8-82FB01164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805a90-aabb-4ee1-85ce-d9b77d580481"/>
    <ds:schemaRef ds:uri="713cd36d-70d2-402a-9a94-724e4a282e85"/>
    <ds:schemaRef ds:uri="fdc51faf-47d0-44bd-9f7e-04b09f48543e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7087</TotalTime>
  <Words>773</Words>
  <Application>Microsoft Office PowerPoint</Application>
  <PresentationFormat>Affichage à l'écran (4:3)</PresentationFormat>
  <Paragraphs>91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Calibri</vt:lpstr>
      <vt:lpstr>Cambria Math</vt:lpstr>
      <vt:lpstr>Montserrat ExtraBold</vt:lpstr>
      <vt:lpstr>Wingdings</vt:lpstr>
      <vt:lpstr>Wingdings 2</vt:lpstr>
      <vt:lpstr>Thème Office</vt:lpstr>
      <vt:lpstr>Présentation PowerPoint</vt:lpstr>
      <vt:lpstr>LES Pièces &amp; Données D’UN CONCOURS</vt:lpstr>
      <vt:lpstr>LES Pièces &amp; Données D’UN CONCOURS</vt:lpstr>
      <vt:lpstr>LES Pièces &amp; Données D’UN CONCOURS</vt:lpstr>
      <vt:lpstr>LES Pièces &amp; Données D’UN CONCOURS</vt:lpstr>
      <vt:lpstr>LES Pièces &amp; Données D’UN CONCOURS</vt:lpstr>
      <vt:lpstr>LES Pièces &amp; Données D’UN CONCOURS</vt:lpstr>
      <vt:lpstr>LES Pièces &amp; Données D’UN CONCOURS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 opératoire DEFI Instruction crédits PRO BDR</dc:title>
  <dc:creator>IP</dc:creator>
  <cp:keywords>CREDITS, PRO, BDR, DEFI, MOYEN LONG TERME</cp:keywords>
  <cp:lastModifiedBy>Didier</cp:lastModifiedBy>
  <cp:revision>338</cp:revision>
  <cp:lastPrinted>2019-03-28T15:25:42Z</cp:lastPrinted>
  <dcterms:created xsi:type="dcterms:W3CDTF">2017-05-30T18:41:27Z</dcterms:created>
  <dcterms:modified xsi:type="dcterms:W3CDTF">2021-11-17T08:39:28Z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0x01010049E4DAFCDAEED849818546016406A78E00ACC5847227F055448A3909A8BCEA1259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alexis.dursus@cegee.caisse-epargne.fr</vt:lpwstr>
  </property>
  <property fmtid="{D5CDD505-2E9C-101B-9397-08002B2CF9AE}" pid="6" name="MSIP_Label_48a19f0c-bea1-442e-a475-ed109d9ec508_SetDate">
    <vt:lpwstr>2019-07-15T15:00:56.9514287Z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  <property fmtid="{D5CDD505-2E9C-101B-9397-08002B2CF9AE}" pid="11" name="Domaine0">
    <vt:lpwstr>80;#MLT Pro/BDR|0bf349f1-786a-4015-aa68-be5c9cc58dd9</vt:lpwstr>
  </property>
  <property fmtid="{D5CDD505-2E9C-101B-9397-08002B2CF9AE}" pid="12" name="Type de documentation">
    <vt:lpwstr>69;#Mode opératoire|6dde5da7-c017-4d0d-bf2b-18219cbcde5e</vt:lpwstr>
  </property>
  <property fmtid="{D5CDD505-2E9C-101B-9397-08002B2CF9AE}" pid="13" name="Type de document">
    <vt:lpwstr>(Faire un choix dans la liste)</vt:lpwstr>
  </property>
  <property fmtid="{D5CDD505-2E9C-101B-9397-08002B2CF9AE}" pid="14" name="Date de révision">
    <vt:filetime>2019-09-18T09:35:15Z</vt:filetime>
  </property>
</Properties>
</file>