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7"/>
  </p:notesMasterIdLst>
  <p:handoutMasterIdLst>
    <p:handoutMasterId r:id="rId8"/>
  </p:handoutMasterIdLst>
  <p:sldIdLst>
    <p:sldId id="308" r:id="rId2"/>
    <p:sldId id="263" r:id="rId3"/>
    <p:sldId id="309" r:id="rId4"/>
    <p:sldId id="311" r:id="rId5"/>
    <p:sldId id="310"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0" autoAdjust="0"/>
    <p:restoredTop sz="96265" autoAdjust="0"/>
  </p:normalViewPr>
  <p:slideViewPr>
    <p:cSldViewPr snapToGrid="0" showGuides="1">
      <p:cViewPr varScale="1">
        <p:scale>
          <a:sx n="84" d="100"/>
          <a:sy n="84" d="100"/>
        </p:scale>
        <p:origin x="102" y="402"/>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57" d="100"/>
          <a:sy n="57" d="100"/>
        </p:scale>
        <p:origin x="261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18/11/2021</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18/11/2021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08219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317097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57742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64977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18 novembre 2021</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18 novembre 2021</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18 novembre 2021</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18 novembre 2021</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18 novembre 2021</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18 novembre 2021</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18 novembre 2021</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8" r:id="rId1"/>
    <p:sldLayoutId id="2147483740" r:id="rId2"/>
    <p:sldLayoutId id="2147483696" r:id="rId3"/>
    <p:sldLayoutId id="2147483698" r:id="rId4"/>
    <p:sldLayoutId id="2147483705" r:id="rId5"/>
    <p:sldLayoutId id="2147483708" r:id="rId6"/>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dirty="0"/>
              <a:t>DEFI</a:t>
            </a:r>
            <a:br>
              <a:rPr lang="fr-FR" dirty="0"/>
            </a:br>
            <a:r>
              <a:rPr lang="fr-FR" dirty="0"/>
              <a:t>Nouvelles fonctionnalités livrées</a:t>
            </a:r>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dirty="0"/>
              <a:t>Version MySys V21.11</a:t>
            </a:r>
            <a:br>
              <a:rPr lang="fr-FR" dirty="0"/>
            </a:br>
            <a:endParaRPr lang="fr-FR" dirty="0"/>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1110206" y="4061199"/>
            <a:ext cx="2862187" cy="540000"/>
          </a:xfrm>
        </p:spPr>
        <p:txBody>
          <a:bodyPr/>
          <a:lstStyle/>
          <a:p>
            <a:r>
              <a:rPr lang="fr-FR" dirty="0"/>
              <a:t>21 novembre 2021</a:t>
            </a:r>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632384" y="490927"/>
            <a:ext cx="10925032" cy="5576341"/>
          </a:xfrm>
        </p:spPr>
        <p:txBody>
          <a:bodyPr/>
          <a:lstStyle/>
          <a:p>
            <a:pPr>
              <a:spcBef>
                <a:spcPts val="600"/>
              </a:spcBef>
            </a:pPr>
            <a:r>
              <a:rPr lang="fr-FR" b="1" dirty="0"/>
              <a:t>Evolutions liées à l’instruction :</a:t>
            </a:r>
          </a:p>
          <a:p>
            <a:pPr marL="342900" indent="-342900">
              <a:spcBef>
                <a:spcPts val="600"/>
              </a:spcBef>
              <a:buFont typeface="Wingdings" panose="05000000000000000000" pitchFamily="2" charset="2"/>
              <a:buChar char="ü"/>
            </a:pPr>
            <a:endParaRPr lang="fr-FR" sz="400" dirty="0"/>
          </a:p>
          <a:p>
            <a:pPr marL="342900" indent="-342900">
              <a:spcBef>
                <a:spcPts val="600"/>
              </a:spcBef>
              <a:buFont typeface="Wingdings" panose="05000000000000000000" pitchFamily="2" charset="2"/>
              <a:buChar char="ü"/>
            </a:pPr>
            <a:r>
              <a:rPr lang="fr-FR" sz="1800" dirty="0"/>
              <a:t>Affichage Plan de Financement</a:t>
            </a:r>
          </a:p>
          <a:p>
            <a:pPr>
              <a:spcBef>
                <a:spcPts val="600"/>
              </a:spcBef>
            </a:pPr>
            <a:r>
              <a:rPr lang="fr-FR" sz="1600" dirty="0"/>
              <a:t>Dans les écrans DEFI, les onglets « plan de financement » et « plan de financement consolidé » sont inversés.</a:t>
            </a:r>
          </a:p>
          <a:p>
            <a:pPr>
              <a:spcBef>
                <a:spcPts val="600"/>
              </a:spcBef>
            </a:pPr>
            <a:endParaRPr lang="fr-FR" sz="200" dirty="0"/>
          </a:p>
          <a:p>
            <a:pPr marL="342900" indent="-342900">
              <a:spcBef>
                <a:spcPts val="600"/>
              </a:spcBef>
              <a:buFont typeface="Wingdings" panose="05000000000000000000" pitchFamily="2" charset="2"/>
              <a:buChar char="ü"/>
            </a:pPr>
            <a:r>
              <a:rPr lang="fr-FR" sz="1800" dirty="0"/>
              <a:t>Récupération des commentaires (étape contre analyse)</a:t>
            </a:r>
          </a:p>
          <a:p>
            <a:pPr>
              <a:spcBef>
                <a:spcPts val="600"/>
              </a:spcBef>
            </a:pPr>
            <a:r>
              <a:rPr lang="fr-FR" sz="1600" dirty="0"/>
              <a:t>A la clôture d'une demande de financement, la règle est aujourd'hui de purger les commentaires des étapes du circuit de décision. Cette règle est supprimée. Un bouton est ajouté sur les commentaires "contre analyse risque" à gauche de l'aide à la saisie. Il permettra de sélectionner la demande source parmi celles en cours mais aussi (nouveauté) celle clôturées depuis moins de 2 ans.</a:t>
            </a:r>
          </a:p>
          <a:p>
            <a:pPr>
              <a:spcBef>
                <a:spcPts val="600"/>
              </a:spcBef>
            </a:pPr>
            <a:endParaRPr lang="fr-FR" sz="200" dirty="0"/>
          </a:p>
          <a:p>
            <a:pPr marL="342900" indent="-342900">
              <a:spcBef>
                <a:spcPts val="600"/>
              </a:spcBef>
              <a:buFont typeface="Wingdings" panose="05000000000000000000" pitchFamily="2" charset="2"/>
              <a:buChar char="ü"/>
            </a:pPr>
            <a:r>
              <a:rPr lang="fr-FR" sz="1800" dirty="0"/>
              <a:t>Affichage des commentaires</a:t>
            </a:r>
          </a:p>
          <a:p>
            <a:pPr>
              <a:spcBef>
                <a:spcPts val="600"/>
              </a:spcBef>
            </a:pPr>
            <a:r>
              <a:rPr lang="fr-FR" sz="1600" dirty="0"/>
              <a:t>Quand les conditions particulières sont renseignées, une ligne est ajoutée sous chaque ligne concours avec un bloc de commentaires. Ce pavé apparaissait à la validation de l'étape "décision client". Il sera désormais affiché dès l'étape "instruction". Son libellé sera "Détail des concours".</a:t>
            </a:r>
          </a:p>
          <a:p>
            <a:pPr>
              <a:spcBef>
                <a:spcPts val="600"/>
              </a:spcBef>
            </a:pPr>
            <a:endParaRPr lang="fr-FR" sz="200" dirty="0"/>
          </a:p>
          <a:p>
            <a:pPr marL="342900" indent="-342900">
              <a:spcBef>
                <a:spcPts val="600"/>
              </a:spcBef>
              <a:buFont typeface="Wingdings" panose="05000000000000000000" pitchFamily="2" charset="2"/>
              <a:buChar char="ü"/>
            </a:pPr>
            <a:r>
              <a:rPr lang="fr-FR" sz="1800" dirty="0"/>
              <a:t>Informations du tableau « Concours sollicités »</a:t>
            </a:r>
          </a:p>
          <a:p>
            <a:pPr>
              <a:spcBef>
                <a:spcPts val="600"/>
              </a:spcBef>
            </a:pPr>
            <a:r>
              <a:rPr lang="fr-FR" sz="1600" dirty="0"/>
              <a:t>Des informations complémentaires sont demandées dans le tableau "concours sollicités". Dans le tableau synthétique, colonne "assurance / garantie" :</a:t>
            </a:r>
          </a:p>
          <a:p>
            <a:pPr marL="285750" indent="-285750">
              <a:spcBef>
                <a:spcPts val="600"/>
              </a:spcBef>
              <a:buFont typeface="Arial" panose="020B0604020202020204" pitchFamily="34" charset="0"/>
              <a:buChar char="•"/>
            </a:pPr>
            <a:r>
              <a:rPr lang="fr-FR" sz="1600" dirty="0"/>
              <a:t>Pour les assurés : quotité &amp; nom prénom &amp; risque couvert &amp; assureur</a:t>
            </a:r>
          </a:p>
          <a:p>
            <a:pPr marL="285750" indent="-285750">
              <a:spcBef>
                <a:spcPts val="600"/>
              </a:spcBef>
              <a:buFont typeface="Arial" panose="020B0604020202020204" pitchFamily="34" charset="0"/>
              <a:buChar char="•"/>
            </a:pPr>
            <a:r>
              <a:rPr lang="fr-FR" sz="1600" dirty="0"/>
              <a:t>Pour les cautions : quotité &amp; identité de la personne physique ou raison sociale de la personne morale.</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dirty="0"/>
              <a:t>DEFI – Evolutions livrées en V21.11 – 21 novembre 2021</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dirty="0"/>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632383" y="490927"/>
            <a:ext cx="11014973" cy="5576341"/>
          </a:xfrm>
        </p:spPr>
        <p:txBody>
          <a:bodyPr/>
          <a:lstStyle/>
          <a:p>
            <a:pPr>
              <a:spcBef>
                <a:spcPts val="600"/>
              </a:spcBef>
            </a:pPr>
            <a:r>
              <a:rPr lang="fr-FR" b="1" dirty="0"/>
              <a:t>Evolutions de la note de synthèse :</a:t>
            </a:r>
          </a:p>
          <a:p>
            <a:pPr marL="342900" indent="-342900">
              <a:spcBef>
                <a:spcPts val="600"/>
              </a:spcBef>
              <a:buFont typeface="Wingdings" panose="05000000000000000000" pitchFamily="2" charset="2"/>
              <a:buChar char="ü"/>
            </a:pPr>
            <a:endParaRPr lang="fr-FR" sz="400" dirty="0"/>
          </a:p>
          <a:p>
            <a:pPr marL="342900" indent="-342900">
              <a:spcBef>
                <a:spcPts val="600"/>
              </a:spcBef>
              <a:buFont typeface="Wingdings" panose="05000000000000000000" pitchFamily="2" charset="2"/>
              <a:buChar char="ü"/>
            </a:pPr>
            <a:r>
              <a:rPr lang="fr-FR" sz="1800" dirty="0"/>
              <a:t>Ouverture de la note de synthèse jusqu'à l'étape "analyse risque" :</a:t>
            </a:r>
          </a:p>
          <a:p>
            <a:pPr>
              <a:spcBef>
                <a:spcPts val="600"/>
              </a:spcBef>
            </a:pPr>
            <a:r>
              <a:rPr lang="fr-FR" sz="1600" dirty="0"/>
              <a:t>Les commentaires du circuit de décision seront désormais présentés en 2 sous-blocs :</a:t>
            </a:r>
          </a:p>
          <a:p>
            <a:pPr marL="285750" indent="-285750">
              <a:spcBef>
                <a:spcPts val="600"/>
              </a:spcBef>
              <a:buFont typeface="Arial" panose="020B0604020202020204" pitchFamily="34" charset="0"/>
              <a:buChar char="•"/>
            </a:pPr>
            <a:r>
              <a:rPr lang="fr-FR" sz="1600" dirty="0"/>
              <a:t>Commentaires de l'instructeur,</a:t>
            </a:r>
          </a:p>
          <a:p>
            <a:pPr marL="285750" indent="-285750">
              <a:spcBef>
                <a:spcPts val="600"/>
              </a:spcBef>
              <a:buFont typeface="Arial" panose="020B0604020202020204" pitchFamily="34" charset="0"/>
              <a:buChar char="•"/>
            </a:pPr>
            <a:r>
              <a:rPr lang="fr-FR" sz="1600" dirty="0"/>
              <a:t>Commentaires des acteurs suivants et analystes.</a:t>
            </a:r>
          </a:p>
          <a:p>
            <a:pPr>
              <a:spcBef>
                <a:spcPts val="600"/>
              </a:spcBef>
            </a:pPr>
            <a:r>
              <a:rPr lang="fr-FR" sz="1600" dirty="0"/>
              <a:t>Chacun de ces sous-blocs cumulent l'historique des commentaires apportés. Ceux-ci sont horodatés et non modifiables.</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dirty="0"/>
              <a:t>DEFI – Evolutions livrées en V21.11 – 21 novembre 2021</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dirty="0"/>
          </a:p>
        </p:txBody>
      </p:sp>
      <p:pic>
        <p:nvPicPr>
          <p:cNvPr id="2" name="Image 1">
            <a:extLst>
              <a:ext uri="{FF2B5EF4-FFF2-40B4-BE49-F238E27FC236}">
                <a16:creationId xmlns:a16="http://schemas.microsoft.com/office/drawing/2014/main" id="{A060EBC9-4B17-4CB8-BD37-6CF35D57634D}"/>
              </a:ext>
            </a:extLst>
          </p:cNvPr>
          <p:cNvPicPr>
            <a:picLocks noChangeAspect="1"/>
          </p:cNvPicPr>
          <p:nvPr/>
        </p:nvPicPr>
        <p:blipFill>
          <a:blip r:embed="rId3"/>
          <a:stretch>
            <a:fillRect/>
          </a:stretch>
        </p:blipFill>
        <p:spPr>
          <a:xfrm>
            <a:off x="642686" y="2859685"/>
            <a:ext cx="6297590" cy="3290033"/>
          </a:xfrm>
          <a:prstGeom prst="rect">
            <a:avLst/>
          </a:prstGeom>
        </p:spPr>
      </p:pic>
      <p:pic>
        <p:nvPicPr>
          <p:cNvPr id="5" name="Image 4">
            <a:extLst>
              <a:ext uri="{FF2B5EF4-FFF2-40B4-BE49-F238E27FC236}">
                <a16:creationId xmlns:a16="http://schemas.microsoft.com/office/drawing/2014/main" id="{605C842F-CD58-4422-8768-CD5E1CDBFF5F}"/>
              </a:ext>
            </a:extLst>
          </p:cNvPr>
          <p:cNvPicPr>
            <a:picLocks noChangeAspect="1"/>
          </p:cNvPicPr>
          <p:nvPr/>
        </p:nvPicPr>
        <p:blipFill>
          <a:blip r:embed="rId4"/>
          <a:stretch>
            <a:fillRect/>
          </a:stretch>
        </p:blipFill>
        <p:spPr>
          <a:xfrm>
            <a:off x="7078160" y="3495487"/>
            <a:ext cx="3391717" cy="2613006"/>
          </a:xfrm>
          <a:prstGeom prst="rect">
            <a:avLst/>
          </a:prstGeom>
        </p:spPr>
      </p:pic>
      <p:pic>
        <p:nvPicPr>
          <p:cNvPr id="8" name="Image 7">
            <a:extLst>
              <a:ext uri="{FF2B5EF4-FFF2-40B4-BE49-F238E27FC236}">
                <a16:creationId xmlns:a16="http://schemas.microsoft.com/office/drawing/2014/main" id="{781EFEBC-FE95-4F4A-A56C-BA070A2010C0}"/>
              </a:ext>
            </a:extLst>
          </p:cNvPr>
          <p:cNvPicPr>
            <a:picLocks noChangeAspect="1"/>
          </p:cNvPicPr>
          <p:nvPr/>
        </p:nvPicPr>
        <p:blipFill>
          <a:blip r:embed="rId5"/>
          <a:stretch>
            <a:fillRect/>
          </a:stretch>
        </p:blipFill>
        <p:spPr>
          <a:xfrm>
            <a:off x="9961196" y="2859685"/>
            <a:ext cx="1686160" cy="895475"/>
          </a:xfrm>
          <a:prstGeom prst="rect">
            <a:avLst/>
          </a:prstGeom>
        </p:spPr>
      </p:pic>
    </p:spTree>
    <p:extLst>
      <p:ext uri="{BB962C8B-B14F-4D97-AF65-F5344CB8AC3E}">
        <p14:creationId xmlns:p14="http://schemas.microsoft.com/office/powerpoint/2010/main" val="25550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632383" y="490927"/>
            <a:ext cx="11014973" cy="5576341"/>
          </a:xfrm>
        </p:spPr>
        <p:txBody>
          <a:bodyPr/>
          <a:lstStyle/>
          <a:p>
            <a:pPr>
              <a:spcBef>
                <a:spcPts val="600"/>
              </a:spcBef>
            </a:pPr>
            <a:r>
              <a:rPr lang="fr-FR" b="1" dirty="0"/>
              <a:t>Evolutions de la note de synthèse :</a:t>
            </a:r>
          </a:p>
          <a:p>
            <a:pPr marL="342900" indent="-342900">
              <a:spcBef>
                <a:spcPts val="600"/>
              </a:spcBef>
              <a:buFont typeface="Wingdings" panose="05000000000000000000" pitchFamily="2" charset="2"/>
              <a:buChar char="ü"/>
            </a:pPr>
            <a:endParaRPr lang="fr-FR" sz="400" dirty="0"/>
          </a:p>
          <a:p>
            <a:pPr>
              <a:spcBef>
                <a:spcPts val="600"/>
              </a:spcBef>
            </a:pPr>
            <a:endParaRPr lang="fr-FR" sz="200" dirty="0"/>
          </a:p>
          <a:p>
            <a:pPr marL="285750" indent="-285750">
              <a:spcBef>
                <a:spcPts val="600"/>
              </a:spcBef>
              <a:buFont typeface="Wingdings" panose="05000000000000000000" pitchFamily="2" charset="2"/>
              <a:buChar char="ü"/>
            </a:pPr>
            <a:r>
              <a:rPr lang="fr-FR" sz="1800" dirty="0"/>
              <a:t>Règle d'archivage automatique de la note de synthèse :</a:t>
            </a:r>
          </a:p>
          <a:p>
            <a:pPr>
              <a:spcBef>
                <a:spcPts val="600"/>
              </a:spcBef>
            </a:pPr>
            <a:r>
              <a:rPr lang="fr-FR" sz="1600" dirty="0"/>
              <a:t>Deux nouvelles situations d'archivage automatique :</a:t>
            </a:r>
          </a:p>
          <a:p>
            <a:pPr marL="285750" indent="-285750">
              <a:spcBef>
                <a:spcPts val="600"/>
              </a:spcBef>
              <a:buFont typeface="Arial" panose="020B0604020202020204" pitchFamily="34" charset="0"/>
              <a:buChar char="•"/>
            </a:pPr>
            <a:r>
              <a:rPr lang="fr-FR" sz="1600" dirty="0"/>
              <a:t>En cas de retour à l'instruction au moment de la validation de l'étape "contre analyse risque"</a:t>
            </a:r>
          </a:p>
          <a:p>
            <a:pPr marL="285750" indent="-285750">
              <a:spcBef>
                <a:spcPts val="600"/>
              </a:spcBef>
              <a:buFont typeface="Arial" panose="020B0604020202020204" pitchFamily="34" charset="0"/>
              <a:buChar char="•"/>
            </a:pPr>
            <a:r>
              <a:rPr lang="fr-FR" sz="1600" dirty="0"/>
              <a:t>A la validation de l'étape "décision banque" en cas de retour à l'instruction</a:t>
            </a:r>
          </a:p>
          <a:p>
            <a:pPr>
              <a:spcBef>
                <a:spcPts val="600"/>
              </a:spcBef>
            </a:pPr>
            <a:r>
              <a:rPr lang="fr-FR" sz="1600" dirty="0"/>
              <a:t>Blocs commentaires élargis :</a:t>
            </a:r>
          </a:p>
          <a:p>
            <a:pPr>
              <a:spcBef>
                <a:spcPts val="600"/>
              </a:spcBef>
            </a:pPr>
            <a:r>
              <a:rPr lang="fr-FR" sz="1600" dirty="0"/>
              <a:t>Les blocs commentaires des étapes "contre analyse risque" et "décision banque" passent de 50 000 à 100 000 caractères</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dirty="0"/>
              <a:t>DEFI – Evolutions livrées en V21.11 – 21 novembre 2021</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dirty="0"/>
          </a:p>
        </p:txBody>
      </p:sp>
    </p:spTree>
    <p:extLst>
      <p:ext uri="{BB962C8B-B14F-4D97-AF65-F5344CB8AC3E}">
        <p14:creationId xmlns:p14="http://schemas.microsoft.com/office/powerpoint/2010/main" val="963321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632383" y="490927"/>
            <a:ext cx="11014973" cy="5576341"/>
          </a:xfrm>
        </p:spPr>
        <p:txBody>
          <a:bodyPr/>
          <a:lstStyle/>
          <a:p>
            <a:pPr>
              <a:spcBef>
                <a:spcPts val="600"/>
              </a:spcBef>
            </a:pPr>
            <a:r>
              <a:rPr lang="fr-FR" b="1" dirty="0"/>
              <a:t>Evolutions liées au classement et libellé des objets :</a:t>
            </a:r>
          </a:p>
          <a:p>
            <a:pPr marL="342900" indent="-342900">
              <a:spcBef>
                <a:spcPts val="600"/>
              </a:spcBef>
              <a:buFont typeface="Wingdings" panose="05000000000000000000" pitchFamily="2" charset="2"/>
              <a:buChar char="ü"/>
            </a:pPr>
            <a:endParaRPr lang="fr-FR" sz="400" dirty="0"/>
          </a:p>
          <a:p>
            <a:pPr marL="342900" indent="-342900">
              <a:spcBef>
                <a:spcPts val="600"/>
              </a:spcBef>
              <a:buFont typeface="Wingdings" panose="05000000000000000000" pitchFamily="2" charset="2"/>
              <a:buChar char="ü"/>
            </a:pPr>
            <a:r>
              <a:rPr lang="fr-FR" sz="1800" dirty="0"/>
              <a:t>Afin de faciliter le choix de l'objet à financer, un critère de choix est ajouté aux deux déjà existants (par établissement et par marché) : le critère par nature.</a:t>
            </a:r>
          </a:p>
          <a:p>
            <a:pPr>
              <a:spcBef>
                <a:spcPts val="600"/>
              </a:spcBef>
            </a:pPr>
            <a:endParaRPr lang="fr-FR" sz="200" dirty="0"/>
          </a:p>
          <a:p>
            <a:pPr marL="342900" indent="-342900">
              <a:spcBef>
                <a:spcPts val="600"/>
              </a:spcBef>
              <a:buFont typeface="Wingdings" panose="05000000000000000000" pitchFamily="2" charset="2"/>
              <a:buChar char="ü"/>
            </a:pPr>
            <a:r>
              <a:rPr lang="fr-FR" sz="1800" dirty="0"/>
              <a:t>Certains libellés sont modifiés :</a:t>
            </a:r>
          </a:p>
          <a:p>
            <a:pPr marL="285750" indent="-285750">
              <a:spcBef>
                <a:spcPts val="600"/>
              </a:spcBef>
              <a:buFont typeface="Arial" panose="020B0604020202020204" pitchFamily="34" charset="0"/>
              <a:buChar char="•"/>
            </a:pPr>
            <a:r>
              <a:rPr lang="fr-FR" sz="1800" dirty="0"/>
              <a:t>"Concours de trésorerie" devient "Trésorerie amortissable"</a:t>
            </a:r>
          </a:p>
          <a:p>
            <a:pPr marL="285750" indent="-285750">
              <a:spcBef>
                <a:spcPts val="600"/>
              </a:spcBef>
              <a:buFont typeface="Arial" panose="020B0604020202020204" pitchFamily="34" charset="0"/>
              <a:buChar char="•"/>
            </a:pPr>
            <a:r>
              <a:rPr lang="fr-FR" sz="1800" dirty="0"/>
              <a:t>"Mobilisation Poste Client" devient "Court Terme"</a:t>
            </a:r>
          </a:p>
          <a:p>
            <a:pPr marL="285750" indent="-285750">
              <a:spcBef>
                <a:spcPts val="600"/>
              </a:spcBef>
              <a:buFont typeface="Arial" panose="020B0604020202020204" pitchFamily="34" charset="0"/>
              <a:buChar char="•"/>
            </a:pPr>
            <a:r>
              <a:rPr lang="fr-FR" sz="1800" dirty="0"/>
              <a:t>Les produits nationaux tels que "découvert", "escompte", "Dailly",... sont intégrés à la catégorie "Court Terme".</a:t>
            </a:r>
            <a:endParaRPr lang="fr-FR" sz="1600" dirty="0"/>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dirty="0"/>
              <a:t>DEFI – Evolutions livrées en V21.11 – 21 novembre 2021</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5</a:t>
            </a:fld>
            <a:endParaRPr lang="fr-FR" dirty="0"/>
          </a:p>
        </p:txBody>
      </p:sp>
      <p:pic>
        <p:nvPicPr>
          <p:cNvPr id="2" name="Image 1">
            <a:extLst>
              <a:ext uri="{FF2B5EF4-FFF2-40B4-BE49-F238E27FC236}">
                <a16:creationId xmlns:a16="http://schemas.microsoft.com/office/drawing/2014/main" id="{C4E666E9-8E63-4CB9-9603-C930AA9C70F3}"/>
              </a:ext>
            </a:extLst>
          </p:cNvPr>
          <p:cNvPicPr>
            <a:picLocks noChangeAspect="1"/>
          </p:cNvPicPr>
          <p:nvPr/>
        </p:nvPicPr>
        <p:blipFill>
          <a:blip r:embed="rId3"/>
          <a:stretch>
            <a:fillRect/>
          </a:stretch>
        </p:blipFill>
        <p:spPr>
          <a:xfrm>
            <a:off x="951782" y="3523738"/>
            <a:ext cx="10288436" cy="2543530"/>
          </a:xfrm>
          <a:prstGeom prst="rect">
            <a:avLst/>
          </a:prstGeom>
        </p:spPr>
      </p:pic>
    </p:spTree>
    <p:extLst>
      <p:ext uri="{BB962C8B-B14F-4D97-AF65-F5344CB8AC3E}">
        <p14:creationId xmlns:p14="http://schemas.microsoft.com/office/powerpoint/2010/main" val="2994037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CAISSE DEPARGNE Template PowerPoint v5</Template>
  <TotalTime>443</TotalTime>
  <Words>521</Words>
  <Application>Microsoft Office PowerPoint</Application>
  <PresentationFormat>Grand écran</PresentationFormat>
  <Paragraphs>55</Paragraphs>
  <Slides>5</Slides>
  <Notes>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Arial Black</vt:lpstr>
      <vt:lpstr>Wingdings</vt:lpstr>
      <vt:lpstr>Wingdings 2</vt:lpstr>
      <vt:lpstr>Caisse d'Epargne</vt:lpstr>
      <vt:lpstr>DEFI Nouvelles fonctionnalités livrées</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DURSUS Alexis [CEGEE]</dc:creator>
  <cp:lastModifiedBy>REFFORT Didier [CEGEE]</cp:lastModifiedBy>
  <cp:revision>41</cp:revision>
  <dcterms:created xsi:type="dcterms:W3CDTF">2021-07-28T12:57:33Z</dcterms:created>
  <dcterms:modified xsi:type="dcterms:W3CDTF">2021-11-18T07:47:09Z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