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sldIdLst>
    <p:sldId id="258" r:id="rId2"/>
    <p:sldId id="257" r:id="rId3"/>
    <p:sldId id="259" r:id="rId4"/>
    <p:sldId id="262" r:id="rId5"/>
    <p:sldId id="263" r:id="rId6"/>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72C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235" autoAdjust="0"/>
    <p:restoredTop sz="94660"/>
  </p:normalViewPr>
  <p:slideViewPr>
    <p:cSldViewPr snapToGrid="0">
      <p:cViewPr>
        <p:scale>
          <a:sx n="150" d="100"/>
          <a:sy n="150" d="100"/>
        </p:scale>
        <p:origin x="-564" y="-468"/>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A26630C6-E0FC-4A19-BDCD-E9EA135C50F4}" type="datetimeFigureOut">
              <a:rPr lang="fr-FR" smtClean="0"/>
              <a:t>10/10/2022</a:t>
            </a:fld>
            <a:endParaRPr lang="fr-FR"/>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B72B5497-672E-45C9-85D2-002D98663519}" type="slidenum">
              <a:rPr lang="fr-FR" smtClean="0"/>
              <a:t>‹N°›</a:t>
            </a:fld>
            <a:endParaRPr lang="fr-FR"/>
          </a:p>
        </p:txBody>
      </p:sp>
    </p:spTree>
    <p:extLst>
      <p:ext uri="{BB962C8B-B14F-4D97-AF65-F5344CB8AC3E}">
        <p14:creationId xmlns:p14="http://schemas.microsoft.com/office/powerpoint/2010/main" val="24168321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A93FCC-84E5-4719-995B-85E322BF0089}"/>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99B686D3-344D-4EED-8833-EB27576E14A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E2F639FF-EBB7-4B55-A3A7-9375ED1C2AC0}"/>
              </a:ext>
            </a:extLst>
          </p:cNvPr>
          <p:cNvSpPr>
            <a:spLocks noGrp="1"/>
          </p:cNvSpPr>
          <p:nvPr>
            <p:ph type="dt" sz="half" idx="10"/>
          </p:nvPr>
        </p:nvSpPr>
        <p:spPr/>
        <p:txBody>
          <a:bodyPr/>
          <a:lstStyle/>
          <a:p>
            <a:endParaRPr lang="fr-FR"/>
          </a:p>
        </p:txBody>
      </p:sp>
      <p:sp>
        <p:nvSpPr>
          <p:cNvPr id="5" name="Espace réservé du pied de page 4">
            <a:extLst>
              <a:ext uri="{FF2B5EF4-FFF2-40B4-BE49-F238E27FC236}">
                <a16:creationId xmlns:a16="http://schemas.microsoft.com/office/drawing/2014/main" id="{95F0D152-4D2E-457D-965B-40D3CDB19D4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527EFBF-7722-45FD-8432-F4C29DCF5245}"/>
              </a:ext>
            </a:extLst>
          </p:cNvPr>
          <p:cNvSpPr>
            <a:spLocks noGrp="1"/>
          </p:cNvSpPr>
          <p:nvPr>
            <p:ph type="sldNum" sz="quarter" idx="12"/>
          </p:nvPr>
        </p:nvSpPr>
        <p:spPr/>
        <p:txBody>
          <a:bodyPr/>
          <a:lstStyle/>
          <a:p>
            <a:fld id="{6D0A4637-74D0-4027-8C11-ABCA13C31DDF}" type="slidenum">
              <a:rPr lang="fr-FR" smtClean="0"/>
              <a:t>‹N°›</a:t>
            </a:fld>
            <a:endParaRPr lang="fr-FR"/>
          </a:p>
        </p:txBody>
      </p:sp>
    </p:spTree>
    <p:extLst>
      <p:ext uri="{BB962C8B-B14F-4D97-AF65-F5344CB8AC3E}">
        <p14:creationId xmlns:p14="http://schemas.microsoft.com/office/powerpoint/2010/main" val="3083457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D1591A4-12DF-4B6F-877B-A1619F9944D6}"/>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4491B3CA-CB2B-4D83-B900-4448AB738609}"/>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E9CF6E1-DE66-4603-98CD-74F88A3D63AF}"/>
              </a:ext>
            </a:extLst>
          </p:cNvPr>
          <p:cNvSpPr>
            <a:spLocks noGrp="1"/>
          </p:cNvSpPr>
          <p:nvPr>
            <p:ph type="dt" sz="half" idx="10"/>
          </p:nvPr>
        </p:nvSpPr>
        <p:spPr/>
        <p:txBody>
          <a:bodyPr/>
          <a:lstStyle/>
          <a:p>
            <a:endParaRPr lang="fr-FR"/>
          </a:p>
        </p:txBody>
      </p:sp>
      <p:sp>
        <p:nvSpPr>
          <p:cNvPr id="5" name="Espace réservé du pied de page 4">
            <a:extLst>
              <a:ext uri="{FF2B5EF4-FFF2-40B4-BE49-F238E27FC236}">
                <a16:creationId xmlns:a16="http://schemas.microsoft.com/office/drawing/2014/main" id="{14D42892-1B8A-4D49-8A78-DB1A28407BF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33D44E2-9A04-4520-A1A8-519D1586DEB0}"/>
              </a:ext>
            </a:extLst>
          </p:cNvPr>
          <p:cNvSpPr>
            <a:spLocks noGrp="1"/>
          </p:cNvSpPr>
          <p:nvPr>
            <p:ph type="sldNum" sz="quarter" idx="12"/>
          </p:nvPr>
        </p:nvSpPr>
        <p:spPr/>
        <p:txBody>
          <a:bodyPr/>
          <a:lstStyle/>
          <a:p>
            <a:fld id="{6D0A4637-74D0-4027-8C11-ABCA13C31DDF}" type="slidenum">
              <a:rPr lang="fr-FR" smtClean="0"/>
              <a:t>‹N°›</a:t>
            </a:fld>
            <a:endParaRPr lang="fr-FR"/>
          </a:p>
        </p:txBody>
      </p:sp>
    </p:spTree>
    <p:extLst>
      <p:ext uri="{BB962C8B-B14F-4D97-AF65-F5344CB8AC3E}">
        <p14:creationId xmlns:p14="http://schemas.microsoft.com/office/powerpoint/2010/main" val="6999502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5C710F6-8CE2-4521-8DAC-41B32B240CC3}"/>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A6AF5232-9E6C-4AC8-B619-39F046BF730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93EE7FE5-C909-471F-B5D6-A846A5EE809D}"/>
              </a:ext>
            </a:extLst>
          </p:cNvPr>
          <p:cNvSpPr>
            <a:spLocks noGrp="1"/>
          </p:cNvSpPr>
          <p:nvPr>
            <p:ph type="dt" sz="half" idx="10"/>
          </p:nvPr>
        </p:nvSpPr>
        <p:spPr/>
        <p:txBody>
          <a:bodyPr/>
          <a:lstStyle/>
          <a:p>
            <a:endParaRPr lang="fr-FR"/>
          </a:p>
        </p:txBody>
      </p:sp>
      <p:sp>
        <p:nvSpPr>
          <p:cNvPr id="5" name="Espace réservé du pied de page 4">
            <a:extLst>
              <a:ext uri="{FF2B5EF4-FFF2-40B4-BE49-F238E27FC236}">
                <a16:creationId xmlns:a16="http://schemas.microsoft.com/office/drawing/2014/main" id="{AB554667-50C5-41BD-B74C-8FFD162D9BF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585B018-0C59-43B3-B74F-37415087A66F}"/>
              </a:ext>
            </a:extLst>
          </p:cNvPr>
          <p:cNvSpPr>
            <a:spLocks noGrp="1"/>
          </p:cNvSpPr>
          <p:nvPr>
            <p:ph type="sldNum" sz="quarter" idx="12"/>
          </p:nvPr>
        </p:nvSpPr>
        <p:spPr/>
        <p:txBody>
          <a:bodyPr/>
          <a:lstStyle/>
          <a:p>
            <a:fld id="{6D0A4637-74D0-4027-8C11-ABCA13C31DDF}" type="slidenum">
              <a:rPr lang="fr-FR" smtClean="0"/>
              <a:t>‹N°›</a:t>
            </a:fld>
            <a:endParaRPr lang="fr-FR"/>
          </a:p>
        </p:txBody>
      </p:sp>
    </p:spTree>
    <p:extLst>
      <p:ext uri="{BB962C8B-B14F-4D97-AF65-F5344CB8AC3E}">
        <p14:creationId xmlns:p14="http://schemas.microsoft.com/office/powerpoint/2010/main" val="36542391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D04A892-C9CA-4BBD-8786-63E529D46B5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07721EB0-E90E-4593-B544-C5FDED29946A}"/>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B774751F-E144-4D69-92A0-F548065B2ED8}"/>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DDCAB532-6DAC-43A8-878E-45DB79678B3E}"/>
              </a:ext>
            </a:extLst>
          </p:cNvPr>
          <p:cNvSpPr>
            <a:spLocks noGrp="1"/>
          </p:cNvSpPr>
          <p:nvPr>
            <p:ph type="dt" sz="half" idx="10"/>
          </p:nvPr>
        </p:nvSpPr>
        <p:spPr/>
        <p:txBody>
          <a:bodyPr/>
          <a:lstStyle/>
          <a:p>
            <a:endParaRPr lang="fr-FR"/>
          </a:p>
        </p:txBody>
      </p:sp>
      <p:sp>
        <p:nvSpPr>
          <p:cNvPr id="6" name="Espace réservé du pied de page 5">
            <a:extLst>
              <a:ext uri="{FF2B5EF4-FFF2-40B4-BE49-F238E27FC236}">
                <a16:creationId xmlns:a16="http://schemas.microsoft.com/office/drawing/2014/main" id="{2963769C-D0E5-4A51-9AAF-D6B1C9D1470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20D5527C-2D97-4AA5-BB67-69A642889B03}"/>
              </a:ext>
            </a:extLst>
          </p:cNvPr>
          <p:cNvSpPr>
            <a:spLocks noGrp="1"/>
          </p:cNvSpPr>
          <p:nvPr>
            <p:ph type="sldNum" sz="quarter" idx="12"/>
          </p:nvPr>
        </p:nvSpPr>
        <p:spPr/>
        <p:txBody>
          <a:bodyPr/>
          <a:lstStyle/>
          <a:p>
            <a:fld id="{6D0A4637-74D0-4027-8C11-ABCA13C31DDF}" type="slidenum">
              <a:rPr lang="fr-FR" smtClean="0"/>
              <a:t>‹N°›</a:t>
            </a:fld>
            <a:endParaRPr lang="fr-FR"/>
          </a:p>
        </p:txBody>
      </p:sp>
    </p:spTree>
    <p:extLst>
      <p:ext uri="{BB962C8B-B14F-4D97-AF65-F5344CB8AC3E}">
        <p14:creationId xmlns:p14="http://schemas.microsoft.com/office/powerpoint/2010/main" val="25233598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080441E-11DF-4E56-9FB2-4A323D77F31B}"/>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0EAB23D2-31F9-49FC-BE07-E0A390BCD71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0CE0A9A3-8505-461B-B823-7AF633107075}"/>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E1B74221-98F8-4425-AB8A-47C53938F08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90C398CB-764A-4459-B311-A402BA0716F6}"/>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C78A2B51-B3C2-4F3E-9253-DA3B3D214C96}"/>
              </a:ext>
            </a:extLst>
          </p:cNvPr>
          <p:cNvSpPr>
            <a:spLocks noGrp="1"/>
          </p:cNvSpPr>
          <p:nvPr>
            <p:ph type="dt" sz="half" idx="10"/>
          </p:nvPr>
        </p:nvSpPr>
        <p:spPr/>
        <p:txBody>
          <a:bodyPr/>
          <a:lstStyle/>
          <a:p>
            <a:endParaRPr lang="fr-FR"/>
          </a:p>
        </p:txBody>
      </p:sp>
      <p:sp>
        <p:nvSpPr>
          <p:cNvPr id="8" name="Espace réservé du pied de page 7">
            <a:extLst>
              <a:ext uri="{FF2B5EF4-FFF2-40B4-BE49-F238E27FC236}">
                <a16:creationId xmlns:a16="http://schemas.microsoft.com/office/drawing/2014/main" id="{BD3668D8-E174-4AD2-A08F-EFD22C36191A}"/>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0D4F65FE-FC22-416C-96E3-7CD5BD36C8E3}"/>
              </a:ext>
            </a:extLst>
          </p:cNvPr>
          <p:cNvSpPr>
            <a:spLocks noGrp="1"/>
          </p:cNvSpPr>
          <p:nvPr>
            <p:ph type="sldNum" sz="quarter" idx="12"/>
          </p:nvPr>
        </p:nvSpPr>
        <p:spPr/>
        <p:txBody>
          <a:bodyPr/>
          <a:lstStyle/>
          <a:p>
            <a:fld id="{6D0A4637-74D0-4027-8C11-ABCA13C31DDF}" type="slidenum">
              <a:rPr lang="fr-FR" smtClean="0"/>
              <a:t>‹N°›</a:t>
            </a:fld>
            <a:endParaRPr lang="fr-FR"/>
          </a:p>
        </p:txBody>
      </p:sp>
    </p:spTree>
    <p:extLst>
      <p:ext uri="{BB962C8B-B14F-4D97-AF65-F5344CB8AC3E}">
        <p14:creationId xmlns:p14="http://schemas.microsoft.com/office/powerpoint/2010/main" val="2915039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61C0F18-694B-4C3C-86C2-D9F9DB6A7434}"/>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7F7370F6-845B-4C6E-A16A-28D37B2E0EA9}"/>
              </a:ext>
            </a:extLst>
          </p:cNvPr>
          <p:cNvSpPr>
            <a:spLocks noGrp="1"/>
          </p:cNvSpPr>
          <p:nvPr>
            <p:ph type="dt" sz="half" idx="10"/>
          </p:nvPr>
        </p:nvSpPr>
        <p:spPr/>
        <p:txBody>
          <a:bodyPr/>
          <a:lstStyle/>
          <a:p>
            <a:endParaRPr lang="fr-FR"/>
          </a:p>
        </p:txBody>
      </p:sp>
      <p:sp>
        <p:nvSpPr>
          <p:cNvPr id="4" name="Espace réservé du pied de page 3">
            <a:extLst>
              <a:ext uri="{FF2B5EF4-FFF2-40B4-BE49-F238E27FC236}">
                <a16:creationId xmlns:a16="http://schemas.microsoft.com/office/drawing/2014/main" id="{6D1EDA72-A671-4958-9EAD-75110BF7CF8D}"/>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2D98688F-D7EA-4B49-833E-E7DE09FE18B1}"/>
              </a:ext>
            </a:extLst>
          </p:cNvPr>
          <p:cNvSpPr>
            <a:spLocks noGrp="1"/>
          </p:cNvSpPr>
          <p:nvPr>
            <p:ph type="sldNum" sz="quarter" idx="12"/>
          </p:nvPr>
        </p:nvSpPr>
        <p:spPr/>
        <p:txBody>
          <a:bodyPr/>
          <a:lstStyle/>
          <a:p>
            <a:fld id="{6D0A4637-74D0-4027-8C11-ABCA13C31DDF}" type="slidenum">
              <a:rPr lang="fr-FR" smtClean="0"/>
              <a:t>‹N°›</a:t>
            </a:fld>
            <a:endParaRPr lang="fr-FR"/>
          </a:p>
        </p:txBody>
      </p:sp>
    </p:spTree>
    <p:extLst>
      <p:ext uri="{BB962C8B-B14F-4D97-AF65-F5344CB8AC3E}">
        <p14:creationId xmlns:p14="http://schemas.microsoft.com/office/powerpoint/2010/main" val="25326789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spiral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03029724-231B-414F-A929-9112C582CA04}"/>
              </a:ext>
            </a:extLst>
          </p:cNvPr>
          <p:cNvPicPr>
            <a:picLocks noChangeAspect="1"/>
          </p:cNvPicPr>
          <p:nvPr userDrawn="1"/>
        </p:nvPicPr>
        <p:blipFill>
          <a:blip r:embed="rId2"/>
          <a:stretch>
            <a:fillRect/>
          </a:stretch>
        </p:blipFill>
        <p:spPr>
          <a:xfrm rot="16200000">
            <a:off x="-3109489" y="3109488"/>
            <a:ext cx="6771504" cy="552527"/>
          </a:xfrm>
          <a:prstGeom prst="rect">
            <a:avLst/>
          </a:prstGeom>
        </p:spPr>
      </p:pic>
      <p:pic>
        <p:nvPicPr>
          <p:cNvPr id="3" name="Image 2">
            <a:extLst>
              <a:ext uri="{FF2B5EF4-FFF2-40B4-BE49-F238E27FC236}">
                <a16:creationId xmlns:a16="http://schemas.microsoft.com/office/drawing/2014/main" id="{A842E677-990B-497C-8BF6-7A60579C9481}"/>
              </a:ext>
            </a:extLst>
          </p:cNvPr>
          <p:cNvPicPr>
            <a:picLocks noChangeAspect="1"/>
          </p:cNvPicPr>
          <p:nvPr userDrawn="1"/>
        </p:nvPicPr>
        <p:blipFill>
          <a:blip r:embed="rId3"/>
          <a:stretch>
            <a:fillRect/>
          </a:stretch>
        </p:blipFill>
        <p:spPr>
          <a:xfrm>
            <a:off x="11450591" y="6022862"/>
            <a:ext cx="664278" cy="664278"/>
          </a:xfrm>
          <a:prstGeom prst="rect">
            <a:avLst/>
          </a:prstGeom>
        </p:spPr>
      </p:pic>
    </p:spTree>
    <p:extLst>
      <p:ext uri="{BB962C8B-B14F-4D97-AF65-F5344CB8AC3E}">
        <p14:creationId xmlns:p14="http://schemas.microsoft.com/office/powerpoint/2010/main" val="11034735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spiral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03029724-231B-414F-A929-9112C582CA04}"/>
              </a:ext>
            </a:extLst>
          </p:cNvPr>
          <p:cNvPicPr>
            <a:picLocks noChangeAspect="1"/>
          </p:cNvPicPr>
          <p:nvPr userDrawn="1"/>
        </p:nvPicPr>
        <p:blipFill>
          <a:blip r:embed="rId2"/>
          <a:stretch>
            <a:fillRect/>
          </a:stretch>
        </p:blipFill>
        <p:spPr>
          <a:xfrm rot="16200000">
            <a:off x="-3109489" y="3109488"/>
            <a:ext cx="6771504" cy="552527"/>
          </a:xfrm>
          <a:prstGeom prst="rect">
            <a:avLst/>
          </a:prstGeom>
        </p:spPr>
      </p:pic>
    </p:spTree>
    <p:extLst>
      <p:ext uri="{BB962C8B-B14F-4D97-AF65-F5344CB8AC3E}">
        <p14:creationId xmlns:p14="http://schemas.microsoft.com/office/powerpoint/2010/main" val="36180715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19576B7-6ECE-40F9-95BC-7C521AD9AC8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4B014556-D8C0-468D-91C0-E9F43E4595D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AD04957F-869D-4413-9ADE-2A8003FD41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B3C674A-3C06-49CB-A50C-81CC04A84863}"/>
              </a:ext>
            </a:extLst>
          </p:cNvPr>
          <p:cNvSpPr>
            <a:spLocks noGrp="1"/>
          </p:cNvSpPr>
          <p:nvPr>
            <p:ph type="dt" sz="half" idx="10"/>
          </p:nvPr>
        </p:nvSpPr>
        <p:spPr/>
        <p:txBody>
          <a:bodyPr/>
          <a:lstStyle/>
          <a:p>
            <a:endParaRPr lang="fr-FR"/>
          </a:p>
        </p:txBody>
      </p:sp>
      <p:sp>
        <p:nvSpPr>
          <p:cNvPr id="6" name="Espace réservé du pied de page 5">
            <a:extLst>
              <a:ext uri="{FF2B5EF4-FFF2-40B4-BE49-F238E27FC236}">
                <a16:creationId xmlns:a16="http://schemas.microsoft.com/office/drawing/2014/main" id="{C817C2B7-FBFF-48E3-A156-192A52B981D9}"/>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3F559AF-046A-4956-A7E5-65DE58E91157}"/>
              </a:ext>
            </a:extLst>
          </p:cNvPr>
          <p:cNvSpPr>
            <a:spLocks noGrp="1"/>
          </p:cNvSpPr>
          <p:nvPr>
            <p:ph type="sldNum" sz="quarter" idx="12"/>
          </p:nvPr>
        </p:nvSpPr>
        <p:spPr/>
        <p:txBody>
          <a:bodyPr/>
          <a:lstStyle/>
          <a:p>
            <a:fld id="{6D0A4637-74D0-4027-8C11-ABCA13C31DDF}" type="slidenum">
              <a:rPr lang="fr-FR" smtClean="0"/>
              <a:t>‹N°›</a:t>
            </a:fld>
            <a:endParaRPr lang="fr-FR"/>
          </a:p>
        </p:txBody>
      </p:sp>
    </p:spTree>
    <p:extLst>
      <p:ext uri="{BB962C8B-B14F-4D97-AF65-F5344CB8AC3E}">
        <p14:creationId xmlns:p14="http://schemas.microsoft.com/office/powerpoint/2010/main" val="3072056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98BE5B4-9830-4C90-81E2-3984D4C8EBF0}"/>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2BBA1093-AC71-4329-B58B-10C02CC3557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86CE15CE-2E4D-4960-89B6-F90FD9D739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E29C4D4E-4E08-44A8-B9D8-5000A089FBDA}"/>
              </a:ext>
            </a:extLst>
          </p:cNvPr>
          <p:cNvSpPr>
            <a:spLocks noGrp="1"/>
          </p:cNvSpPr>
          <p:nvPr>
            <p:ph type="dt" sz="half" idx="10"/>
          </p:nvPr>
        </p:nvSpPr>
        <p:spPr/>
        <p:txBody>
          <a:bodyPr/>
          <a:lstStyle/>
          <a:p>
            <a:endParaRPr lang="fr-FR"/>
          </a:p>
        </p:txBody>
      </p:sp>
      <p:sp>
        <p:nvSpPr>
          <p:cNvPr id="6" name="Espace réservé du pied de page 5">
            <a:extLst>
              <a:ext uri="{FF2B5EF4-FFF2-40B4-BE49-F238E27FC236}">
                <a16:creationId xmlns:a16="http://schemas.microsoft.com/office/drawing/2014/main" id="{D26473DA-4503-4C4A-B5C2-3AE5D2AA42A7}"/>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C612388-FAED-4EA6-9ED9-A4CFB5125A48}"/>
              </a:ext>
            </a:extLst>
          </p:cNvPr>
          <p:cNvSpPr>
            <a:spLocks noGrp="1"/>
          </p:cNvSpPr>
          <p:nvPr>
            <p:ph type="sldNum" sz="quarter" idx="12"/>
          </p:nvPr>
        </p:nvSpPr>
        <p:spPr/>
        <p:txBody>
          <a:bodyPr/>
          <a:lstStyle/>
          <a:p>
            <a:fld id="{6D0A4637-74D0-4027-8C11-ABCA13C31DDF}" type="slidenum">
              <a:rPr lang="fr-FR" smtClean="0"/>
              <a:t>‹N°›</a:t>
            </a:fld>
            <a:endParaRPr lang="fr-FR"/>
          </a:p>
        </p:txBody>
      </p:sp>
    </p:spTree>
    <p:extLst>
      <p:ext uri="{BB962C8B-B14F-4D97-AF65-F5344CB8AC3E}">
        <p14:creationId xmlns:p14="http://schemas.microsoft.com/office/powerpoint/2010/main" val="23186136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BEAD3F3-2425-4144-85D0-71F5DB921A0E}"/>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C4647862-25AA-4A7B-9292-13C57615D4B0}"/>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805BA83-171D-47E8-926F-C0E3F94C0CA5}"/>
              </a:ext>
            </a:extLst>
          </p:cNvPr>
          <p:cNvSpPr>
            <a:spLocks noGrp="1"/>
          </p:cNvSpPr>
          <p:nvPr>
            <p:ph type="dt" sz="half" idx="10"/>
          </p:nvPr>
        </p:nvSpPr>
        <p:spPr/>
        <p:txBody>
          <a:bodyPr/>
          <a:lstStyle/>
          <a:p>
            <a:endParaRPr lang="fr-FR"/>
          </a:p>
        </p:txBody>
      </p:sp>
      <p:sp>
        <p:nvSpPr>
          <p:cNvPr id="5" name="Espace réservé du pied de page 4">
            <a:extLst>
              <a:ext uri="{FF2B5EF4-FFF2-40B4-BE49-F238E27FC236}">
                <a16:creationId xmlns:a16="http://schemas.microsoft.com/office/drawing/2014/main" id="{D6C1DCEF-37EB-4A39-9B47-392B704193A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F1877E4-27C9-4344-B09E-7A92449514A8}"/>
              </a:ext>
            </a:extLst>
          </p:cNvPr>
          <p:cNvSpPr>
            <a:spLocks noGrp="1"/>
          </p:cNvSpPr>
          <p:nvPr>
            <p:ph type="sldNum" sz="quarter" idx="12"/>
          </p:nvPr>
        </p:nvSpPr>
        <p:spPr/>
        <p:txBody>
          <a:bodyPr/>
          <a:lstStyle/>
          <a:p>
            <a:fld id="{6D0A4637-74D0-4027-8C11-ABCA13C31DDF}" type="slidenum">
              <a:rPr lang="fr-FR" smtClean="0"/>
              <a:t>‹N°›</a:t>
            </a:fld>
            <a:endParaRPr lang="fr-FR"/>
          </a:p>
        </p:txBody>
      </p:sp>
    </p:spTree>
    <p:extLst>
      <p:ext uri="{BB962C8B-B14F-4D97-AF65-F5344CB8AC3E}">
        <p14:creationId xmlns:p14="http://schemas.microsoft.com/office/powerpoint/2010/main" val="5913744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80D5705B-0754-4063-88DC-7013584ACE71}"/>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18BF327C-ACDD-4A59-BB20-08FEB980F76F}"/>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ECB2AB8-2A26-4371-AA7C-2A994161AA6D}"/>
              </a:ext>
            </a:extLst>
          </p:cNvPr>
          <p:cNvSpPr>
            <a:spLocks noGrp="1"/>
          </p:cNvSpPr>
          <p:nvPr>
            <p:ph type="dt" sz="half" idx="10"/>
          </p:nvPr>
        </p:nvSpPr>
        <p:spPr/>
        <p:txBody>
          <a:bodyPr/>
          <a:lstStyle/>
          <a:p>
            <a:endParaRPr lang="fr-FR"/>
          </a:p>
        </p:txBody>
      </p:sp>
      <p:sp>
        <p:nvSpPr>
          <p:cNvPr id="5" name="Espace réservé du pied de page 4">
            <a:extLst>
              <a:ext uri="{FF2B5EF4-FFF2-40B4-BE49-F238E27FC236}">
                <a16:creationId xmlns:a16="http://schemas.microsoft.com/office/drawing/2014/main" id="{1BC453A4-2492-4F13-933F-D6132DF2FCE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14D60C1-EFA4-4DDE-BB6D-BF2777D37E53}"/>
              </a:ext>
            </a:extLst>
          </p:cNvPr>
          <p:cNvSpPr>
            <a:spLocks noGrp="1"/>
          </p:cNvSpPr>
          <p:nvPr>
            <p:ph type="sldNum" sz="quarter" idx="12"/>
          </p:nvPr>
        </p:nvSpPr>
        <p:spPr/>
        <p:txBody>
          <a:bodyPr/>
          <a:lstStyle/>
          <a:p>
            <a:fld id="{6D0A4637-74D0-4027-8C11-ABCA13C31DDF}" type="slidenum">
              <a:rPr lang="fr-FR" smtClean="0"/>
              <a:t>‹N°›</a:t>
            </a:fld>
            <a:endParaRPr lang="fr-FR"/>
          </a:p>
        </p:txBody>
      </p:sp>
    </p:spTree>
    <p:extLst>
      <p:ext uri="{BB962C8B-B14F-4D97-AF65-F5344CB8AC3E}">
        <p14:creationId xmlns:p14="http://schemas.microsoft.com/office/powerpoint/2010/main" val="28426948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F484A9EF-0E27-4EDB-9CB9-2E5451F1E16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D0924D33-F305-4D6B-A6CD-63A620DF138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07159A9-41C5-4250-AB8C-1EE793D3723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r-FR"/>
          </a:p>
        </p:txBody>
      </p:sp>
      <p:sp>
        <p:nvSpPr>
          <p:cNvPr id="5" name="Espace réservé du pied de page 4">
            <a:extLst>
              <a:ext uri="{FF2B5EF4-FFF2-40B4-BE49-F238E27FC236}">
                <a16:creationId xmlns:a16="http://schemas.microsoft.com/office/drawing/2014/main" id="{F5AD87C6-1237-4BFD-8882-4654D978F52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46FE19B3-8484-4BFC-B6DC-95B5FE25098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0A4637-74D0-4027-8C11-ABCA13C31DDF}" type="slidenum">
              <a:rPr lang="fr-FR" smtClean="0"/>
              <a:t>‹N°›</a:t>
            </a:fld>
            <a:endParaRPr lang="fr-FR"/>
          </a:p>
        </p:txBody>
      </p:sp>
    </p:spTree>
    <p:extLst>
      <p:ext uri="{BB962C8B-B14F-4D97-AF65-F5344CB8AC3E}">
        <p14:creationId xmlns:p14="http://schemas.microsoft.com/office/powerpoint/2010/main" val="24793244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56" r:id="rId9"/>
    <p:sldLayoutId id="2147483657" r:id="rId10"/>
    <p:sldLayoutId id="2147483658" r:id="rId11"/>
    <p:sldLayoutId id="2147483659"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slide" Target="slide3.xml"/><Relationship Id="rId7"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9.png"/><Relationship Id="rId7" Type="http://schemas.openxmlformats.org/officeDocument/2006/relationships/image" Target="../media/image12.png"/><Relationship Id="rId2" Type="http://schemas.openxmlformats.org/officeDocument/2006/relationships/image" Target="../media/image8.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Image 38" descr="Une image contenant texte&#10;&#10;Description générée automatiquement">
            <a:extLst>
              <a:ext uri="{FF2B5EF4-FFF2-40B4-BE49-F238E27FC236}">
                <a16:creationId xmlns:a16="http://schemas.microsoft.com/office/drawing/2014/main" id="{18E7D242-A39D-45B7-BA4F-EDD9396D9B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11616" y="518746"/>
            <a:ext cx="6168767" cy="3572434"/>
          </a:xfrm>
          <a:prstGeom prst="rect">
            <a:avLst/>
          </a:prstGeom>
        </p:spPr>
      </p:pic>
      <p:pic>
        <p:nvPicPr>
          <p:cNvPr id="4" name="Image 3">
            <a:extLst>
              <a:ext uri="{FF2B5EF4-FFF2-40B4-BE49-F238E27FC236}">
                <a16:creationId xmlns:a16="http://schemas.microsoft.com/office/drawing/2014/main" id="{E8A90291-7A6F-4F00-9AE9-825EA3922600}"/>
              </a:ext>
            </a:extLst>
          </p:cNvPr>
          <p:cNvPicPr>
            <a:picLocks noChangeAspect="1"/>
          </p:cNvPicPr>
          <p:nvPr/>
        </p:nvPicPr>
        <p:blipFill>
          <a:blip r:embed="rId3"/>
          <a:stretch>
            <a:fillRect/>
          </a:stretch>
        </p:blipFill>
        <p:spPr>
          <a:xfrm rot="16200000">
            <a:off x="-3109489" y="3109488"/>
            <a:ext cx="6771504" cy="552527"/>
          </a:xfrm>
          <a:prstGeom prst="rect">
            <a:avLst/>
          </a:prstGeom>
        </p:spPr>
      </p:pic>
      <p:sp>
        <p:nvSpPr>
          <p:cNvPr id="6" name="Rectangle 5">
            <a:extLst>
              <a:ext uri="{FF2B5EF4-FFF2-40B4-BE49-F238E27FC236}">
                <a16:creationId xmlns:a16="http://schemas.microsoft.com/office/drawing/2014/main" id="{E89DECBD-38ED-415B-A705-0C9FD9E0C26B}"/>
              </a:ext>
            </a:extLst>
          </p:cNvPr>
          <p:cNvSpPr/>
          <p:nvPr/>
        </p:nvSpPr>
        <p:spPr>
          <a:xfrm>
            <a:off x="1656943" y="3803876"/>
            <a:ext cx="8652111" cy="2123658"/>
          </a:xfrm>
          <a:prstGeom prst="rect">
            <a:avLst/>
          </a:prstGeom>
        </p:spPr>
        <p:txBody>
          <a:bodyPr wrap="square">
            <a:spAutoFit/>
          </a:bodyPr>
          <a:lstStyle/>
          <a:p>
            <a:pPr algn="ctr" defTabSz="457200"/>
            <a:r>
              <a:rPr lang="fr-FR" sz="4400" dirty="0">
                <a:solidFill>
                  <a:srgbClr val="C00000"/>
                </a:solidFill>
                <a:effectLst>
                  <a:outerShdw blurRad="38100" dist="38100" dir="2700000" algn="tl">
                    <a:srgbClr val="000000">
                      <a:alpha val="43137"/>
                    </a:srgbClr>
                  </a:outerShdw>
                </a:effectLst>
                <a:latin typeface="Raleway Black" panose="020B0A03030101060003" pitchFamily="34" charset="0"/>
              </a:rPr>
              <a:t>Les fiches techniques </a:t>
            </a:r>
          </a:p>
          <a:p>
            <a:pPr algn="ctr" defTabSz="457200"/>
            <a:r>
              <a:rPr lang="fr-FR" sz="4400" dirty="0">
                <a:solidFill>
                  <a:srgbClr val="C00000"/>
                </a:solidFill>
                <a:effectLst>
                  <a:outerShdw blurRad="38100" dist="38100" dir="2700000" algn="tl">
                    <a:srgbClr val="000000">
                      <a:alpha val="43137"/>
                    </a:srgbClr>
                  </a:outerShdw>
                </a:effectLst>
                <a:latin typeface="Raleway Black" panose="020B0A03030101060003" pitchFamily="34" charset="0"/>
              </a:rPr>
              <a:t>     </a:t>
            </a:r>
          </a:p>
          <a:p>
            <a:pPr algn="ctr" defTabSz="457200"/>
            <a:r>
              <a:rPr lang="fr-FR" sz="4400" dirty="0">
                <a:solidFill>
                  <a:srgbClr val="C00000"/>
                </a:solidFill>
                <a:effectLst>
                  <a:outerShdw blurRad="38100" dist="38100" dir="2700000" algn="tl">
                    <a:srgbClr val="000000">
                      <a:alpha val="43137"/>
                    </a:srgbClr>
                  </a:outerShdw>
                </a:effectLst>
                <a:latin typeface="Raleway Black" panose="020B0A03030101060003" pitchFamily="34" charset="0"/>
              </a:rPr>
              <a:t>   nos                        crédit Pros</a:t>
            </a:r>
          </a:p>
        </p:txBody>
      </p:sp>
      <p:sp>
        <p:nvSpPr>
          <p:cNvPr id="9" name="Rectangle 8">
            <a:extLst>
              <a:ext uri="{FF2B5EF4-FFF2-40B4-BE49-F238E27FC236}">
                <a16:creationId xmlns:a16="http://schemas.microsoft.com/office/drawing/2014/main" id="{9D71DB55-E398-41CF-95D8-51126B331762}"/>
              </a:ext>
            </a:extLst>
          </p:cNvPr>
          <p:cNvSpPr/>
          <p:nvPr/>
        </p:nvSpPr>
        <p:spPr>
          <a:xfrm>
            <a:off x="1063869" y="518746"/>
            <a:ext cx="10480431" cy="5767754"/>
          </a:xfrm>
          <a:prstGeom prst="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Triangle isocèle 6">
            <a:extLst>
              <a:ext uri="{FF2B5EF4-FFF2-40B4-BE49-F238E27FC236}">
                <a16:creationId xmlns:a16="http://schemas.microsoft.com/office/drawing/2014/main" id="{2648D07F-CDB8-4DB5-A7D9-43BF23558969}"/>
              </a:ext>
            </a:extLst>
          </p:cNvPr>
          <p:cNvSpPr/>
          <p:nvPr/>
        </p:nvSpPr>
        <p:spPr>
          <a:xfrm>
            <a:off x="9742606" y="4374292"/>
            <a:ext cx="2449391" cy="2483708"/>
          </a:xfrm>
          <a:prstGeom prst="triangle">
            <a:avLst>
              <a:gd name="adj" fmla="val 100000"/>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 name="Image 1">
            <a:extLst>
              <a:ext uri="{FF2B5EF4-FFF2-40B4-BE49-F238E27FC236}">
                <a16:creationId xmlns:a16="http://schemas.microsoft.com/office/drawing/2014/main" id="{CE97AECE-79BB-438F-9591-E767C2111F75}"/>
              </a:ext>
            </a:extLst>
          </p:cNvPr>
          <p:cNvPicPr>
            <a:picLocks noChangeAspect="1"/>
          </p:cNvPicPr>
          <p:nvPr/>
        </p:nvPicPr>
        <p:blipFill>
          <a:blip r:embed="rId4"/>
          <a:stretch>
            <a:fillRect/>
          </a:stretch>
        </p:blipFill>
        <p:spPr>
          <a:xfrm>
            <a:off x="10079575" y="689618"/>
            <a:ext cx="1289889" cy="1289889"/>
          </a:xfrm>
          <a:prstGeom prst="rect">
            <a:avLst/>
          </a:prstGeom>
        </p:spPr>
      </p:pic>
      <p:sp>
        <p:nvSpPr>
          <p:cNvPr id="5" name="Rectangle 4">
            <a:extLst>
              <a:ext uri="{FF2B5EF4-FFF2-40B4-BE49-F238E27FC236}">
                <a16:creationId xmlns:a16="http://schemas.microsoft.com/office/drawing/2014/main" id="{B6FE21BB-B671-4789-9C3F-732E5DFCD457}"/>
              </a:ext>
            </a:extLst>
          </p:cNvPr>
          <p:cNvSpPr/>
          <p:nvPr/>
        </p:nvSpPr>
        <p:spPr>
          <a:xfrm rot="21237214">
            <a:off x="3861080" y="5231426"/>
            <a:ext cx="2661306" cy="769441"/>
          </a:xfrm>
          <a:prstGeom prst="rect">
            <a:avLst/>
          </a:prstGeom>
          <a:ln>
            <a:solidFill>
              <a:srgbClr val="C00000"/>
            </a:solidFill>
          </a:ln>
        </p:spPr>
        <p:txBody>
          <a:bodyPr wrap="none">
            <a:spAutoFit/>
          </a:bodyPr>
          <a:lstStyle/>
          <a:p>
            <a:r>
              <a:rPr lang="fr-FR" sz="4400" dirty="0">
                <a:solidFill>
                  <a:srgbClr val="C00000"/>
                </a:solidFill>
                <a:effectLst>
                  <a:outerShdw blurRad="38100" dist="38100" dir="2700000" algn="tl">
                    <a:srgbClr val="000000">
                      <a:alpha val="43137"/>
                    </a:srgbClr>
                  </a:outerShdw>
                </a:effectLst>
                <a:latin typeface="Raleway Black" panose="020B0A03030101060003" pitchFamily="34" charset="0"/>
              </a:rPr>
              <a:t>EXPERTS</a:t>
            </a:r>
            <a:endParaRPr lang="fr-FR" dirty="0"/>
          </a:p>
        </p:txBody>
      </p:sp>
      <p:sp>
        <p:nvSpPr>
          <p:cNvPr id="8" name="Rectangle 7">
            <a:extLst>
              <a:ext uri="{FF2B5EF4-FFF2-40B4-BE49-F238E27FC236}">
                <a16:creationId xmlns:a16="http://schemas.microsoft.com/office/drawing/2014/main" id="{0C51F8BE-6CB1-48B2-BD93-3AAB9FCD41DB}"/>
              </a:ext>
            </a:extLst>
          </p:cNvPr>
          <p:cNvSpPr/>
          <p:nvPr/>
        </p:nvSpPr>
        <p:spPr>
          <a:xfrm>
            <a:off x="5388713" y="4574806"/>
            <a:ext cx="707245" cy="584775"/>
          </a:xfrm>
          <a:prstGeom prst="rect">
            <a:avLst/>
          </a:prstGeom>
        </p:spPr>
        <p:txBody>
          <a:bodyPr wrap="none">
            <a:spAutoFit/>
          </a:bodyPr>
          <a:lstStyle/>
          <a:p>
            <a:r>
              <a:rPr lang="fr-FR" sz="3200" dirty="0">
                <a:solidFill>
                  <a:srgbClr val="C00000"/>
                </a:solidFill>
                <a:effectLst>
                  <a:outerShdw blurRad="38100" dist="38100" dir="2700000" algn="tl">
                    <a:srgbClr val="000000">
                      <a:alpha val="43137"/>
                    </a:srgbClr>
                  </a:outerShdw>
                </a:effectLst>
                <a:latin typeface="Raleway Black" panose="020B0A03030101060003" pitchFamily="34" charset="0"/>
              </a:rPr>
              <a:t>de</a:t>
            </a:r>
            <a:endParaRPr lang="fr-FR" sz="3200" dirty="0"/>
          </a:p>
        </p:txBody>
      </p:sp>
    </p:spTree>
    <p:extLst>
      <p:ext uri="{BB962C8B-B14F-4D97-AF65-F5344CB8AC3E}">
        <p14:creationId xmlns:p14="http://schemas.microsoft.com/office/powerpoint/2010/main" val="37241932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EDA2483-342D-42B7-949B-01317B657716}"/>
              </a:ext>
            </a:extLst>
          </p:cNvPr>
          <p:cNvSpPr/>
          <p:nvPr/>
        </p:nvSpPr>
        <p:spPr>
          <a:xfrm>
            <a:off x="0" y="0"/>
            <a:ext cx="12192000" cy="6858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 name="Image 2">
            <a:extLst>
              <a:ext uri="{FF2B5EF4-FFF2-40B4-BE49-F238E27FC236}">
                <a16:creationId xmlns:a16="http://schemas.microsoft.com/office/drawing/2014/main" id="{DBDB3708-BFE0-46E8-ADE9-4F214AF4E8B2}"/>
              </a:ext>
            </a:extLst>
          </p:cNvPr>
          <p:cNvPicPr>
            <a:picLocks noChangeAspect="1"/>
          </p:cNvPicPr>
          <p:nvPr/>
        </p:nvPicPr>
        <p:blipFill rotWithShape="1">
          <a:blip r:embed="rId2"/>
          <a:srcRect l="4152" t="12187" r="6055" b="4610"/>
          <a:stretch/>
        </p:blipFill>
        <p:spPr>
          <a:xfrm>
            <a:off x="7494432" y="149675"/>
            <a:ext cx="4512472" cy="1910537"/>
          </a:xfrm>
          <a:prstGeom prst="rect">
            <a:avLst/>
          </a:prstGeom>
        </p:spPr>
      </p:pic>
      <p:sp>
        <p:nvSpPr>
          <p:cNvPr id="6" name="Rectangle 5">
            <a:extLst>
              <a:ext uri="{FF2B5EF4-FFF2-40B4-BE49-F238E27FC236}">
                <a16:creationId xmlns:a16="http://schemas.microsoft.com/office/drawing/2014/main" id="{D286BF08-C541-43B5-8B15-54B957A9EEAE}"/>
              </a:ext>
            </a:extLst>
          </p:cNvPr>
          <p:cNvSpPr/>
          <p:nvPr/>
        </p:nvSpPr>
        <p:spPr>
          <a:xfrm>
            <a:off x="8276969" y="501075"/>
            <a:ext cx="2947399" cy="584775"/>
          </a:xfrm>
          <a:prstGeom prst="rect">
            <a:avLst/>
          </a:prstGeom>
        </p:spPr>
        <p:txBody>
          <a:bodyPr wrap="square">
            <a:spAutoFit/>
          </a:bodyPr>
          <a:lstStyle/>
          <a:p>
            <a:pPr algn="ctr" defTabSz="457200"/>
            <a:r>
              <a:rPr lang="fr-FR" sz="3200" dirty="0">
                <a:solidFill>
                  <a:srgbClr val="C00000"/>
                </a:solidFill>
                <a:latin typeface="Raleway Black" panose="020B0A03030101060003" pitchFamily="34" charset="0"/>
              </a:rPr>
              <a:t>SOMMAIRE</a:t>
            </a:r>
          </a:p>
        </p:txBody>
      </p:sp>
      <p:sp>
        <p:nvSpPr>
          <p:cNvPr id="7" name="ZoneTexte 6">
            <a:extLst>
              <a:ext uri="{FF2B5EF4-FFF2-40B4-BE49-F238E27FC236}">
                <a16:creationId xmlns:a16="http://schemas.microsoft.com/office/drawing/2014/main" id="{C69ED93F-BE68-4E2E-93A6-B885220CECC7}"/>
              </a:ext>
            </a:extLst>
          </p:cNvPr>
          <p:cNvSpPr txBox="1"/>
          <p:nvPr/>
        </p:nvSpPr>
        <p:spPr>
          <a:xfrm>
            <a:off x="1652253" y="1524834"/>
            <a:ext cx="4384405" cy="584775"/>
          </a:xfrm>
          <a:prstGeom prst="rect">
            <a:avLst/>
          </a:prstGeom>
          <a:noFill/>
        </p:spPr>
        <p:txBody>
          <a:bodyPr wrap="square" rtlCol="0">
            <a:spAutoFit/>
          </a:bodyPr>
          <a:lstStyle/>
          <a:p>
            <a:r>
              <a:rPr lang="fr-FR" sz="1600" dirty="0">
                <a:hlinkClick r:id="rId3" action="ppaction://hlinksldjump"/>
              </a:rPr>
              <a:t>Quelles règles pour les investissements patrimoniaux de nos clients professionnels ?</a:t>
            </a:r>
            <a:endParaRPr lang="fr-FR" sz="1600" dirty="0"/>
          </a:p>
        </p:txBody>
      </p:sp>
      <p:sp>
        <p:nvSpPr>
          <p:cNvPr id="8" name="Rectangle 7">
            <a:extLst>
              <a:ext uri="{FF2B5EF4-FFF2-40B4-BE49-F238E27FC236}">
                <a16:creationId xmlns:a16="http://schemas.microsoft.com/office/drawing/2014/main" id="{26B5C8C1-976C-4302-9F02-39CC3DDEB339}"/>
              </a:ext>
            </a:extLst>
          </p:cNvPr>
          <p:cNvSpPr/>
          <p:nvPr/>
        </p:nvSpPr>
        <p:spPr>
          <a:xfrm>
            <a:off x="1045122" y="1362807"/>
            <a:ext cx="535724" cy="923330"/>
          </a:xfrm>
          <a:prstGeom prst="rect">
            <a:avLst/>
          </a:prstGeom>
          <a:noFill/>
        </p:spPr>
        <p:txBody>
          <a:bodyPr wrap="none" lIns="91440" tIns="45720" rIns="91440" bIns="45720">
            <a:spAutoFit/>
          </a:bodyPr>
          <a:lstStyle/>
          <a:p>
            <a:pPr algn="ctr"/>
            <a:r>
              <a:rPr lang="fr-FR" sz="5400" b="1" cap="none" spc="0" dirty="0">
                <a:ln w="12700">
                  <a:solidFill>
                    <a:schemeClr val="tx2">
                      <a:lumMod val="75000"/>
                    </a:schemeClr>
                  </a:solidFill>
                  <a:prstDash val="solid"/>
                </a:ln>
                <a:solidFill>
                  <a:srgbClr val="C00000"/>
                </a:solidFill>
                <a:effectLst>
                  <a:outerShdw dist="38100" dir="2640000" algn="bl" rotWithShape="0">
                    <a:schemeClr val="tx2">
                      <a:lumMod val="75000"/>
                    </a:schemeClr>
                  </a:outerShdw>
                </a:effectLst>
              </a:rPr>
              <a:t>1</a:t>
            </a:r>
          </a:p>
        </p:txBody>
      </p:sp>
      <p:sp>
        <p:nvSpPr>
          <p:cNvPr id="10" name="Rectangle 9">
            <a:extLst>
              <a:ext uri="{FF2B5EF4-FFF2-40B4-BE49-F238E27FC236}">
                <a16:creationId xmlns:a16="http://schemas.microsoft.com/office/drawing/2014/main" id="{F376C79E-AB1D-44B0-B2DB-D84F9ADEC983}"/>
              </a:ext>
            </a:extLst>
          </p:cNvPr>
          <p:cNvSpPr/>
          <p:nvPr/>
        </p:nvSpPr>
        <p:spPr>
          <a:xfrm>
            <a:off x="1045122" y="2439048"/>
            <a:ext cx="535724" cy="923330"/>
          </a:xfrm>
          <a:prstGeom prst="rect">
            <a:avLst/>
          </a:prstGeom>
          <a:noFill/>
        </p:spPr>
        <p:txBody>
          <a:bodyPr wrap="none" lIns="91440" tIns="45720" rIns="91440" bIns="45720">
            <a:spAutoFit/>
          </a:bodyPr>
          <a:lstStyle/>
          <a:p>
            <a:pPr algn="ctr"/>
            <a:r>
              <a:rPr lang="fr-FR" sz="5400" b="1" cap="none" spc="0" dirty="0">
                <a:ln w="12700">
                  <a:solidFill>
                    <a:schemeClr val="tx2">
                      <a:lumMod val="75000"/>
                    </a:schemeClr>
                  </a:solidFill>
                  <a:prstDash val="solid"/>
                </a:ln>
                <a:solidFill>
                  <a:srgbClr val="C00000"/>
                </a:solidFill>
                <a:effectLst>
                  <a:outerShdw dist="38100" dir="2640000" algn="bl" rotWithShape="0">
                    <a:schemeClr val="tx2">
                      <a:lumMod val="75000"/>
                    </a:schemeClr>
                  </a:outerShdw>
                </a:effectLst>
              </a:rPr>
              <a:t>2</a:t>
            </a:r>
          </a:p>
        </p:txBody>
      </p:sp>
      <p:sp>
        <p:nvSpPr>
          <p:cNvPr id="11" name="Rectangle 10">
            <a:extLst>
              <a:ext uri="{FF2B5EF4-FFF2-40B4-BE49-F238E27FC236}">
                <a16:creationId xmlns:a16="http://schemas.microsoft.com/office/drawing/2014/main" id="{48420E1C-388B-4DAF-BB3A-F8279512945E}"/>
              </a:ext>
            </a:extLst>
          </p:cNvPr>
          <p:cNvSpPr/>
          <p:nvPr/>
        </p:nvSpPr>
        <p:spPr>
          <a:xfrm>
            <a:off x="1045122" y="3483622"/>
            <a:ext cx="535724" cy="923330"/>
          </a:xfrm>
          <a:prstGeom prst="rect">
            <a:avLst/>
          </a:prstGeom>
          <a:noFill/>
        </p:spPr>
        <p:txBody>
          <a:bodyPr wrap="none" lIns="91440" tIns="45720" rIns="91440" bIns="45720">
            <a:spAutoFit/>
          </a:bodyPr>
          <a:lstStyle/>
          <a:p>
            <a:pPr algn="ctr"/>
            <a:r>
              <a:rPr lang="fr-FR" sz="5400" b="1" cap="none" spc="0" dirty="0">
                <a:ln w="12700">
                  <a:solidFill>
                    <a:schemeClr val="tx2">
                      <a:lumMod val="75000"/>
                    </a:schemeClr>
                  </a:solidFill>
                  <a:prstDash val="solid"/>
                </a:ln>
                <a:solidFill>
                  <a:srgbClr val="C00000"/>
                </a:solidFill>
                <a:effectLst>
                  <a:outerShdw dist="38100" dir="2640000" algn="bl" rotWithShape="0">
                    <a:schemeClr val="tx2">
                      <a:lumMod val="75000"/>
                    </a:schemeClr>
                  </a:outerShdw>
                </a:effectLst>
              </a:rPr>
              <a:t>3</a:t>
            </a:r>
          </a:p>
        </p:txBody>
      </p:sp>
      <p:sp>
        <p:nvSpPr>
          <p:cNvPr id="12" name="Rectangle 11">
            <a:extLst>
              <a:ext uri="{FF2B5EF4-FFF2-40B4-BE49-F238E27FC236}">
                <a16:creationId xmlns:a16="http://schemas.microsoft.com/office/drawing/2014/main" id="{EF6EE499-515E-4830-910E-77CA5FE24C8F}"/>
              </a:ext>
            </a:extLst>
          </p:cNvPr>
          <p:cNvSpPr/>
          <p:nvPr/>
        </p:nvSpPr>
        <p:spPr>
          <a:xfrm>
            <a:off x="1045122" y="4528196"/>
            <a:ext cx="535724" cy="923330"/>
          </a:xfrm>
          <a:prstGeom prst="rect">
            <a:avLst/>
          </a:prstGeom>
          <a:noFill/>
        </p:spPr>
        <p:txBody>
          <a:bodyPr wrap="none" lIns="91440" tIns="45720" rIns="91440" bIns="45720">
            <a:spAutoFit/>
          </a:bodyPr>
          <a:lstStyle/>
          <a:p>
            <a:pPr algn="ctr"/>
            <a:r>
              <a:rPr lang="fr-FR" sz="5400" b="1" cap="none" spc="0" dirty="0">
                <a:ln w="12700">
                  <a:solidFill>
                    <a:schemeClr val="tx2">
                      <a:lumMod val="75000"/>
                    </a:schemeClr>
                  </a:solidFill>
                  <a:prstDash val="solid"/>
                </a:ln>
                <a:solidFill>
                  <a:srgbClr val="C00000"/>
                </a:solidFill>
                <a:effectLst>
                  <a:outerShdw dist="38100" dir="2640000" algn="bl" rotWithShape="0">
                    <a:schemeClr val="tx2">
                      <a:lumMod val="75000"/>
                    </a:schemeClr>
                  </a:outerShdw>
                </a:effectLst>
              </a:rPr>
              <a:t>4</a:t>
            </a:r>
          </a:p>
        </p:txBody>
      </p:sp>
      <p:sp>
        <p:nvSpPr>
          <p:cNvPr id="2" name="ZoneTexte 1">
            <a:extLst>
              <a:ext uri="{FF2B5EF4-FFF2-40B4-BE49-F238E27FC236}">
                <a16:creationId xmlns:a16="http://schemas.microsoft.com/office/drawing/2014/main" id="{078E4317-6F6A-478E-871B-C63F3994E201}"/>
              </a:ext>
            </a:extLst>
          </p:cNvPr>
          <p:cNvSpPr txBox="1"/>
          <p:nvPr/>
        </p:nvSpPr>
        <p:spPr>
          <a:xfrm>
            <a:off x="1652253" y="2716047"/>
            <a:ext cx="3407344" cy="369332"/>
          </a:xfrm>
          <a:prstGeom prst="rect">
            <a:avLst/>
          </a:prstGeom>
          <a:noFill/>
        </p:spPr>
        <p:txBody>
          <a:bodyPr wrap="square" rtlCol="0">
            <a:spAutoFit/>
          </a:bodyPr>
          <a:lstStyle/>
          <a:p>
            <a:r>
              <a:rPr lang="fr-FR" dirty="0"/>
              <a:t>L’expertise immobilière</a:t>
            </a:r>
          </a:p>
        </p:txBody>
      </p:sp>
      <p:sp>
        <p:nvSpPr>
          <p:cNvPr id="16" name="ZoneTexte 15">
            <a:extLst>
              <a:ext uri="{FF2B5EF4-FFF2-40B4-BE49-F238E27FC236}">
                <a16:creationId xmlns:a16="http://schemas.microsoft.com/office/drawing/2014/main" id="{D4B2BCED-08C6-48B3-895E-1573B0B72A6B}"/>
              </a:ext>
            </a:extLst>
          </p:cNvPr>
          <p:cNvSpPr txBox="1"/>
          <p:nvPr/>
        </p:nvSpPr>
        <p:spPr>
          <a:xfrm>
            <a:off x="1652253" y="4686835"/>
            <a:ext cx="3407344" cy="646331"/>
          </a:xfrm>
          <a:prstGeom prst="rect">
            <a:avLst/>
          </a:prstGeom>
          <a:noFill/>
        </p:spPr>
        <p:txBody>
          <a:bodyPr wrap="square" rtlCol="0">
            <a:spAutoFit/>
          </a:bodyPr>
          <a:lstStyle/>
          <a:p>
            <a:r>
              <a:rPr lang="fr-FR" dirty="0"/>
              <a:t>Quelle(s) garantie(s) choisir pour mon dossier de crédit ?</a:t>
            </a:r>
          </a:p>
        </p:txBody>
      </p:sp>
      <p:sp>
        <p:nvSpPr>
          <p:cNvPr id="17" name="ZoneTexte 16">
            <a:extLst>
              <a:ext uri="{FF2B5EF4-FFF2-40B4-BE49-F238E27FC236}">
                <a16:creationId xmlns:a16="http://schemas.microsoft.com/office/drawing/2014/main" id="{32297FD3-B22A-45EC-89F0-8F6ED510F814}"/>
              </a:ext>
            </a:extLst>
          </p:cNvPr>
          <p:cNvSpPr txBox="1"/>
          <p:nvPr/>
        </p:nvSpPr>
        <p:spPr>
          <a:xfrm>
            <a:off x="1652253" y="3759045"/>
            <a:ext cx="3407344" cy="369332"/>
          </a:xfrm>
          <a:prstGeom prst="rect">
            <a:avLst/>
          </a:prstGeom>
          <a:noFill/>
        </p:spPr>
        <p:txBody>
          <a:bodyPr wrap="square" rtlCol="0">
            <a:spAutoFit/>
          </a:bodyPr>
          <a:lstStyle/>
          <a:p>
            <a:r>
              <a:rPr lang="fr-FR" dirty="0"/>
              <a:t>L’évaluation du fond de commerce</a:t>
            </a:r>
          </a:p>
        </p:txBody>
      </p:sp>
      <p:pic>
        <p:nvPicPr>
          <p:cNvPr id="24" name="Image 23">
            <a:extLst>
              <a:ext uri="{FF2B5EF4-FFF2-40B4-BE49-F238E27FC236}">
                <a16:creationId xmlns:a16="http://schemas.microsoft.com/office/drawing/2014/main" id="{4674B0C6-C681-45D9-AD90-E80097F23A69}"/>
              </a:ext>
            </a:extLst>
          </p:cNvPr>
          <p:cNvPicPr>
            <a:picLocks noChangeAspect="1"/>
          </p:cNvPicPr>
          <p:nvPr/>
        </p:nvPicPr>
        <p:blipFill>
          <a:blip r:embed="rId4"/>
          <a:stretch>
            <a:fillRect/>
          </a:stretch>
        </p:blipFill>
        <p:spPr>
          <a:xfrm>
            <a:off x="5131004" y="3886200"/>
            <a:ext cx="622044" cy="427559"/>
          </a:xfrm>
          <a:prstGeom prst="rect">
            <a:avLst/>
          </a:prstGeom>
        </p:spPr>
      </p:pic>
      <p:pic>
        <p:nvPicPr>
          <p:cNvPr id="25" name="Image 24">
            <a:extLst>
              <a:ext uri="{FF2B5EF4-FFF2-40B4-BE49-F238E27FC236}">
                <a16:creationId xmlns:a16="http://schemas.microsoft.com/office/drawing/2014/main" id="{B953CE19-4A56-46E1-9684-7F6BE5877447}"/>
              </a:ext>
            </a:extLst>
          </p:cNvPr>
          <p:cNvPicPr>
            <a:picLocks noChangeAspect="1"/>
          </p:cNvPicPr>
          <p:nvPr/>
        </p:nvPicPr>
        <p:blipFill>
          <a:blip r:embed="rId4"/>
          <a:stretch>
            <a:fillRect/>
          </a:stretch>
        </p:blipFill>
        <p:spPr>
          <a:xfrm>
            <a:off x="5096328" y="4999088"/>
            <a:ext cx="622044" cy="427559"/>
          </a:xfrm>
          <a:prstGeom prst="rect">
            <a:avLst/>
          </a:prstGeom>
        </p:spPr>
      </p:pic>
      <p:pic>
        <p:nvPicPr>
          <p:cNvPr id="26" name="Image 25">
            <a:extLst>
              <a:ext uri="{FF2B5EF4-FFF2-40B4-BE49-F238E27FC236}">
                <a16:creationId xmlns:a16="http://schemas.microsoft.com/office/drawing/2014/main" id="{B0CB9634-5FB3-4AF4-BF48-937FEF5F590E}"/>
              </a:ext>
            </a:extLst>
          </p:cNvPr>
          <p:cNvPicPr>
            <a:picLocks noChangeAspect="1"/>
          </p:cNvPicPr>
          <p:nvPr/>
        </p:nvPicPr>
        <p:blipFill>
          <a:blip r:embed="rId5"/>
          <a:stretch>
            <a:fillRect/>
          </a:stretch>
        </p:blipFill>
        <p:spPr>
          <a:xfrm>
            <a:off x="5048029" y="2555144"/>
            <a:ext cx="830183" cy="700154"/>
          </a:xfrm>
          <a:prstGeom prst="rect">
            <a:avLst/>
          </a:prstGeom>
        </p:spPr>
      </p:pic>
      <p:pic>
        <p:nvPicPr>
          <p:cNvPr id="5" name="Image 4">
            <a:extLst>
              <a:ext uri="{FF2B5EF4-FFF2-40B4-BE49-F238E27FC236}">
                <a16:creationId xmlns:a16="http://schemas.microsoft.com/office/drawing/2014/main" id="{137655E4-5F06-42A6-B9A8-D95CA24228BC}"/>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5212" b="89577" l="5063" r="91561">
                        <a14:foregroundMark x1="47679" y1="5863" x2="47679" y2="5863"/>
                        <a14:foregroundMark x1="9705" y1="34853" x2="9705" y2="34853"/>
                        <a14:foregroundMark x1="91983" y1="32573" x2="91983" y2="32573"/>
                        <a14:foregroundMark x1="5063" y1="35831" x2="5063" y2="35831"/>
                        <a14:foregroundMark x1="47679" y1="71987" x2="47679" y2="71987"/>
                        <a14:foregroundMark x1="48523" y1="85993" x2="48523" y2="85993"/>
                      </a14:backgroundRemoval>
                    </a14:imgEffect>
                  </a14:imgLayer>
                </a14:imgProps>
              </a:ext>
            </a:extLst>
          </a:blip>
          <a:stretch>
            <a:fillRect/>
          </a:stretch>
        </p:blipFill>
        <p:spPr>
          <a:xfrm>
            <a:off x="5287586" y="2413439"/>
            <a:ext cx="424391" cy="549739"/>
          </a:xfrm>
          <a:prstGeom prst="rect">
            <a:avLst/>
          </a:prstGeom>
        </p:spPr>
      </p:pic>
    </p:spTree>
    <p:extLst>
      <p:ext uri="{BB962C8B-B14F-4D97-AF65-F5344CB8AC3E}">
        <p14:creationId xmlns:p14="http://schemas.microsoft.com/office/powerpoint/2010/main" val="31467807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5330837-887A-4B43-8B3C-ABC9D96DE3BB}"/>
              </a:ext>
            </a:extLst>
          </p:cNvPr>
          <p:cNvSpPr/>
          <p:nvPr/>
        </p:nvSpPr>
        <p:spPr>
          <a:xfrm>
            <a:off x="1349404" y="436881"/>
            <a:ext cx="10311218" cy="400110"/>
          </a:xfrm>
          <a:prstGeom prst="rect">
            <a:avLst/>
          </a:prstGeom>
          <a:solidFill>
            <a:schemeClr val="bg1">
              <a:lumMod val="95000"/>
            </a:schemeClr>
          </a:solidFill>
          <a:ln>
            <a:solidFill>
              <a:schemeClr val="bg1">
                <a:lumMod val="75000"/>
              </a:schemeClr>
            </a:solidFill>
          </a:ln>
        </p:spPr>
        <p:txBody>
          <a:bodyPr wrap="square">
            <a:spAutoFit/>
          </a:bodyPr>
          <a:lstStyle/>
          <a:p>
            <a:pPr algn="ctr"/>
            <a:r>
              <a:rPr lang="fr-FR" sz="2000" b="1" dirty="0">
                <a:effectLst>
                  <a:outerShdw blurRad="38100" dist="38100" dir="2700000" algn="tl">
                    <a:srgbClr val="000000">
                      <a:alpha val="43137"/>
                    </a:srgbClr>
                  </a:outerShdw>
                </a:effectLst>
              </a:rPr>
              <a:t>Crédits immobiliers patrimoniaux (PART/PRO) de nos clients professionnels</a:t>
            </a:r>
          </a:p>
        </p:txBody>
      </p:sp>
      <p:sp>
        <p:nvSpPr>
          <p:cNvPr id="7" name="Rectangle 6">
            <a:extLst>
              <a:ext uri="{FF2B5EF4-FFF2-40B4-BE49-F238E27FC236}">
                <a16:creationId xmlns:a16="http://schemas.microsoft.com/office/drawing/2014/main" id="{15654E66-2150-408C-A20D-5D50EC9E1C77}"/>
              </a:ext>
            </a:extLst>
          </p:cNvPr>
          <p:cNvSpPr/>
          <p:nvPr/>
        </p:nvSpPr>
        <p:spPr>
          <a:xfrm>
            <a:off x="9537873" y="38497"/>
            <a:ext cx="2412840" cy="369332"/>
          </a:xfrm>
          <a:prstGeom prst="rect">
            <a:avLst/>
          </a:prstGeom>
        </p:spPr>
        <p:txBody>
          <a:bodyPr wrap="none">
            <a:spAutoFit/>
          </a:bodyPr>
          <a:lstStyle/>
          <a:p>
            <a:r>
              <a:rPr lang="fr-FR" dirty="0">
                <a:solidFill>
                  <a:srgbClr val="C00000"/>
                </a:solidFill>
                <a:latin typeface="Raleway Black" panose="020B0A03030101060003" pitchFamily="34" charset="0"/>
              </a:rPr>
              <a:t>fiche technique n°1 </a:t>
            </a:r>
            <a:endParaRPr lang="fr-FR" dirty="0"/>
          </a:p>
        </p:txBody>
      </p:sp>
      <p:sp>
        <p:nvSpPr>
          <p:cNvPr id="21" name="ZoneTexte 20">
            <a:extLst>
              <a:ext uri="{FF2B5EF4-FFF2-40B4-BE49-F238E27FC236}">
                <a16:creationId xmlns:a16="http://schemas.microsoft.com/office/drawing/2014/main" id="{7352A4B5-C010-44B1-937B-3D59316C10EA}"/>
              </a:ext>
            </a:extLst>
          </p:cNvPr>
          <p:cNvSpPr txBox="1"/>
          <p:nvPr/>
        </p:nvSpPr>
        <p:spPr>
          <a:xfrm>
            <a:off x="1349404" y="866043"/>
            <a:ext cx="3544712" cy="923330"/>
          </a:xfrm>
          <a:prstGeom prst="rect">
            <a:avLst/>
          </a:prstGeom>
          <a:noFill/>
        </p:spPr>
        <p:txBody>
          <a:bodyPr wrap="square" rtlCol="0">
            <a:spAutoFit/>
          </a:bodyPr>
          <a:lstStyle/>
          <a:p>
            <a:r>
              <a:rPr lang="fr-FR" b="1" dirty="0">
                <a:solidFill>
                  <a:srgbClr val="C00000"/>
                </a:solidFill>
              </a:rPr>
              <a:t>3 règles de base à respecter :</a:t>
            </a:r>
          </a:p>
          <a:p>
            <a:endParaRPr lang="fr-FR" dirty="0">
              <a:solidFill>
                <a:srgbClr val="C00000"/>
              </a:solidFill>
            </a:endParaRPr>
          </a:p>
          <a:p>
            <a:endParaRPr lang="fr-FR" dirty="0"/>
          </a:p>
        </p:txBody>
      </p:sp>
      <p:graphicFrame>
        <p:nvGraphicFramePr>
          <p:cNvPr id="22" name="Tableau 21">
            <a:extLst>
              <a:ext uri="{FF2B5EF4-FFF2-40B4-BE49-F238E27FC236}">
                <a16:creationId xmlns:a16="http://schemas.microsoft.com/office/drawing/2014/main" id="{BAF96E26-D9C2-4A3C-A8AF-C0BF4679F8E5}"/>
              </a:ext>
            </a:extLst>
          </p:cNvPr>
          <p:cNvGraphicFramePr>
            <a:graphicFrameLocks noGrp="1"/>
          </p:cNvGraphicFramePr>
          <p:nvPr>
            <p:extLst>
              <p:ext uri="{D42A27DB-BD31-4B8C-83A1-F6EECF244321}">
                <p14:modId xmlns:p14="http://schemas.microsoft.com/office/powerpoint/2010/main" val="4182499280"/>
              </p:ext>
            </p:extLst>
          </p:nvPr>
        </p:nvGraphicFramePr>
        <p:xfrm>
          <a:off x="1433802" y="1258601"/>
          <a:ext cx="4746596" cy="3529650"/>
        </p:xfrm>
        <a:graphic>
          <a:graphicData uri="http://schemas.openxmlformats.org/drawingml/2006/table">
            <a:tbl>
              <a:tblPr/>
              <a:tblGrid>
                <a:gridCol w="2158995">
                  <a:extLst>
                    <a:ext uri="{9D8B030D-6E8A-4147-A177-3AD203B41FA5}">
                      <a16:colId xmlns:a16="http://schemas.microsoft.com/office/drawing/2014/main" val="3437220957"/>
                    </a:ext>
                  </a:extLst>
                </a:gridCol>
                <a:gridCol w="2587601">
                  <a:extLst>
                    <a:ext uri="{9D8B030D-6E8A-4147-A177-3AD203B41FA5}">
                      <a16:colId xmlns:a16="http://schemas.microsoft.com/office/drawing/2014/main" val="3443601137"/>
                    </a:ext>
                  </a:extLst>
                </a:gridCol>
              </a:tblGrid>
              <a:tr h="201788">
                <a:tc gridSpan="2">
                  <a:txBody>
                    <a:bodyPr/>
                    <a:lstStyle/>
                    <a:p>
                      <a:pPr algn="ctr" fontAlgn="ctr"/>
                      <a:r>
                        <a:rPr lang="fr-FR" sz="1400" b="1" i="0" u="none" strike="noStrike" dirty="0">
                          <a:solidFill>
                            <a:srgbClr val="000000"/>
                          </a:solidFill>
                          <a:effectLst/>
                          <a:latin typeface="Calibri" panose="020F0502020204030204" pitchFamily="34" charset="0"/>
                        </a:rPr>
                        <a:t>Opérations d'investissement immobiliers long terme (8-15 ans)</a:t>
                      </a:r>
                    </a:p>
                  </a:txBody>
                  <a:tcPr marL="9525" marR="9525" marT="9525" marB="0" anchor="ctr">
                    <a:lnL w="28575" cap="flat" cmpd="sng" algn="ctr">
                      <a:solidFill>
                        <a:schemeClr val="tx1">
                          <a:lumMod val="75000"/>
                          <a:lumOff val="25000"/>
                        </a:schemeClr>
                      </a:solidFill>
                      <a:prstDash val="solid"/>
                      <a:round/>
                      <a:headEnd type="none" w="med" len="med"/>
                      <a:tailEnd type="none" w="med" len="med"/>
                    </a:lnL>
                    <a:lnR w="28575" cap="flat" cmpd="sng" algn="ctr">
                      <a:solidFill>
                        <a:schemeClr val="tx1">
                          <a:lumMod val="75000"/>
                          <a:lumOff val="25000"/>
                        </a:schemeClr>
                      </a:solidFill>
                      <a:prstDash val="solid"/>
                      <a:round/>
                      <a:headEnd type="none" w="med" len="med"/>
                      <a:tailEnd type="none" w="med" len="med"/>
                    </a:lnR>
                    <a:lnT w="28575"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solidFill>
                      <a:srgbClr val="E4DFEC"/>
                    </a:solidFill>
                  </a:tcPr>
                </a:tc>
                <a:tc hMerge="1">
                  <a:txBody>
                    <a:bodyPr/>
                    <a:lstStyle/>
                    <a:p>
                      <a:endParaRPr lang="fr-FR"/>
                    </a:p>
                  </a:txBody>
                  <a:tcPr/>
                </a:tc>
                <a:extLst>
                  <a:ext uri="{0D108BD9-81ED-4DB2-BD59-A6C34878D82A}">
                    <a16:rowId xmlns:a16="http://schemas.microsoft.com/office/drawing/2014/main" val="302205858"/>
                  </a:ext>
                </a:extLst>
              </a:tr>
              <a:tr h="394953">
                <a:tc gridSpan="2">
                  <a:txBody>
                    <a:bodyPr/>
                    <a:lstStyle/>
                    <a:p>
                      <a:pPr algn="ctr" fontAlgn="ctr"/>
                      <a:endParaRPr lang="fr-FR" sz="1400" b="1" i="0" u="none" strike="noStrike" dirty="0">
                        <a:solidFill>
                          <a:srgbClr val="000000"/>
                        </a:solidFill>
                        <a:effectLst/>
                        <a:latin typeface="Calibri" panose="020F0502020204030204" pitchFamily="34" charset="0"/>
                      </a:endParaRPr>
                    </a:p>
                    <a:p>
                      <a:pPr algn="ctr" fontAlgn="ctr"/>
                      <a:r>
                        <a:rPr lang="fr-FR" sz="1400" b="1" i="0" u="none" strike="noStrike" dirty="0">
                          <a:solidFill>
                            <a:srgbClr val="000000"/>
                          </a:solidFill>
                          <a:effectLst/>
                          <a:latin typeface="Calibri" panose="020F0502020204030204" pitchFamily="34" charset="0"/>
                        </a:rPr>
                        <a:t>Cible : Investisseurs LT à visée patrimoniale (part/pro)</a:t>
                      </a:r>
                      <a:br>
                        <a:rPr lang="fr-FR" sz="1400" b="1" i="0" u="none" strike="noStrike" dirty="0">
                          <a:solidFill>
                            <a:srgbClr val="000000"/>
                          </a:solidFill>
                          <a:effectLst/>
                          <a:latin typeface="Calibri" panose="020F0502020204030204" pitchFamily="34" charset="0"/>
                        </a:rPr>
                      </a:br>
                      <a:endParaRPr lang="fr-FR" sz="1400" b="1" i="0" u="none" strike="noStrike" dirty="0">
                        <a:solidFill>
                          <a:srgbClr val="000000"/>
                        </a:solidFill>
                        <a:effectLst/>
                        <a:latin typeface="Calibri" panose="020F050202020403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D9F1"/>
                    </a:solidFill>
                  </a:tcPr>
                </a:tc>
                <a:tc hMerge="1">
                  <a:txBody>
                    <a:bodyPr/>
                    <a:lstStyle/>
                    <a:p>
                      <a:endParaRPr lang="fr-FR"/>
                    </a:p>
                  </a:txBody>
                  <a:tcPr/>
                </a:tc>
                <a:extLst>
                  <a:ext uri="{0D108BD9-81ED-4DB2-BD59-A6C34878D82A}">
                    <a16:rowId xmlns:a16="http://schemas.microsoft.com/office/drawing/2014/main" val="218925571"/>
                  </a:ext>
                </a:extLst>
              </a:tr>
              <a:tr h="781283">
                <a:tc rowSpan="2">
                  <a:txBody>
                    <a:bodyPr/>
                    <a:lstStyle/>
                    <a:p>
                      <a:pPr algn="ctr" fontAlgn="ctr"/>
                      <a:r>
                        <a:rPr lang="fr-FR" sz="1400" b="0" i="0" u="none" strike="noStrike">
                          <a:solidFill>
                            <a:srgbClr val="000000"/>
                          </a:solidFill>
                          <a:effectLst/>
                          <a:latin typeface="Calibri" panose="020F0502020204030204" pitchFamily="34" charset="0"/>
                        </a:rPr>
                        <a:t>Apport </a:t>
                      </a:r>
                      <a:r>
                        <a:rPr lang="fr-FR" sz="1400" b="0" i="0" u="none" strike="noStrike" dirty="0">
                          <a:solidFill>
                            <a:srgbClr val="000000"/>
                          </a:solidFill>
                          <a:effectLst/>
                          <a:latin typeface="Calibri" panose="020F0502020204030204" pitchFamily="34" charset="0"/>
                        </a:rPr>
                        <a:t>en Fonds Propres devant couvrir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285750" marR="0" lvl="0" indent="-285750" algn="l" defTabSz="914400" rtl="0" eaLnBrk="1" fontAlgn="ctr" latinLnBrk="0" hangingPunct="1">
                        <a:lnSpc>
                          <a:spcPct val="100000"/>
                        </a:lnSpc>
                        <a:spcBef>
                          <a:spcPts val="0"/>
                        </a:spcBef>
                        <a:spcAft>
                          <a:spcPts val="0"/>
                        </a:spcAft>
                        <a:buClrTx/>
                        <a:buSzTx/>
                        <a:buFont typeface="Courier New" panose="02070309020205020404" pitchFamily="49" charset="0"/>
                        <a:buChar char="o"/>
                        <a:tabLst/>
                        <a:defRPr/>
                      </a:pPr>
                      <a:r>
                        <a:rPr lang="fr-FR" sz="1400" b="0" i="0" u="none" strike="noStrike" dirty="0">
                          <a:solidFill>
                            <a:srgbClr val="000000"/>
                          </a:solidFill>
                          <a:effectLst/>
                          <a:latin typeface="Calibri" panose="020F0502020204030204" pitchFamily="34" charset="0"/>
                        </a:rPr>
                        <a:t>10 % sur le prix d’acquisition hors frais + travaux</a:t>
                      </a:r>
                    </a:p>
                    <a:p>
                      <a:pPr marL="285750" marR="0" lvl="0" indent="-285750" algn="l" defTabSz="914400" rtl="0" eaLnBrk="1" fontAlgn="ctr" latinLnBrk="0" hangingPunct="1">
                        <a:lnSpc>
                          <a:spcPct val="100000"/>
                        </a:lnSpc>
                        <a:spcBef>
                          <a:spcPts val="0"/>
                        </a:spcBef>
                        <a:spcAft>
                          <a:spcPts val="0"/>
                        </a:spcAft>
                        <a:buClrTx/>
                        <a:buSzTx/>
                        <a:buFont typeface="Courier New" panose="02070309020205020404" pitchFamily="49" charset="0"/>
                        <a:buChar char="o"/>
                        <a:tabLst/>
                        <a:defRPr/>
                      </a:pPr>
                      <a:r>
                        <a:rPr lang="fr-FR" sz="1400" b="0" i="0" u="none" strike="noStrike" dirty="0">
                          <a:solidFill>
                            <a:srgbClr val="000000"/>
                          </a:solidFill>
                          <a:effectLst/>
                          <a:latin typeface="Calibri" panose="020F0502020204030204" pitchFamily="34" charset="0"/>
                        </a:rPr>
                        <a:t>frais annexes liés à l’opération (notaire, garantie, dossier…)</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2038756654"/>
                  </a:ext>
                </a:extLst>
              </a:tr>
              <a:tr h="262575">
                <a:tc vMerge="1">
                  <a:txBody>
                    <a:bodyPr/>
                    <a:lstStyle/>
                    <a:p>
                      <a:endParaRPr lang="fr-FR"/>
                    </a:p>
                  </a:txBody>
                  <a:tcPr/>
                </a:tc>
                <a:tc>
                  <a:txBody>
                    <a:bodyPr/>
                    <a:lstStyle/>
                    <a:p>
                      <a:pPr algn="l" fontAlgn="ctr"/>
                      <a:endParaRPr lang="fr-FR" sz="14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496322257"/>
                  </a:ext>
                </a:extLst>
              </a:tr>
              <a:tr h="781283">
                <a:tc>
                  <a:txBody>
                    <a:bodyPr/>
                    <a:lstStyle/>
                    <a:p>
                      <a:pPr algn="ctr" fontAlgn="ctr"/>
                      <a:r>
                        <a:rPr lang="fr-FR" sz="1400" b="0" i="0" u="none" strike="noStrike" dirty="0">
                          <a:solidFill>
                            <a:srgbClr val="000000"/>
                          </a:solidFill>
                          <a:effectLst/>
                          <a:latin typeface="Calibri" panose="020F0502020204030204" pitchFamily="34" charset="0"/>
                        </a:rPr>
                        <a:t>LTV</a:t>
                      </a:r>
                      <a:r>
                        <a:rPr lang="fr-FR" sz="1400" b="0" i="0" u="none" strike="noStrike" dirty="0">
                          <a:solidFill>
                            <a:srgbClr val="C00000"/>
                          </a:solidFill>
                          <a:effectLst/>
                          <a:latin typeface="Calibri" panose="020F0502020204030204" pitchFamily="34" charset="0"/>
                        </a:rPr>
                        <a:t>*</a:t>
                      </a:r>
                      <a:r>
                        <a:rPr lang="fr-FR" sz="1400" b="0" i="0" u="none" strike="noStrike" dirty="0">
                          <a:solidFill>
                            <a:srgbClr val="000000"/>
                          </a:solidFill>
                          <a:effectLst/>
                          <a:latin typeface="Calibri" panose="020F0502020204030204" pitchFamily="34" charset="0"/>
                        </a:rPr>
                        <a:t> Initiale attendue</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ctr" fontAlgn="ctr"/>
                      <a:r>
                        <a:rPr lang="fr-FR" sz="1400" b="0" i="0" u="none" strike="noStrike" dirty="0">
                          <a:solidFill>
                            <a:srgbClr val="000000"/>
                          </a:solidFill>
                          <a:effectLst/>
                          <a:latin typeface="Calibri" panose="020F0502020204030204" pitchFamily="34" charset="0"/>
                        </a:rPr>
                        <a:t>≤ 80 % à l'octroi </a:t>
                      </a:r>
                    </a:p>
                    <a:p>
                      <a:pPr algn="ctr" fontAlgn="ctr"/>
                      <a:r>
                        <a:rPr lang="fr-FR" sz="1400" b="0" i="0" u="none" strike="noStrike" dirty="0">
                          <a:solidFill>
                            <a:srgbClr val="000000"/>
                          </a:solidFill>
                          <a:effectLst/>
                          <a:latin typeface="Calibri" panose="020F0502020204030204" pitchFamily="34" charset="0"/>
                        </a:rPr>
                        <a:t>Possibilité de monter à </a:t>
                      </a:r>
                      <a:r>
                        <a:rPr lang="fr-FR" sz="1400" b="1" i="0" u="none" strike="noStrike" dirty="0">
                          <a:solidFill>
                            <a:srgbClr val="000000"/>
                          </a:solidFill>
                          <a:effectLst/>
                          <a:latin typeface="Calibri" panose="020F0502020204030204" pitchFamily="34" charset="0"/>
                        </a:rPr>
                        <a:t>90% max</a:t>
                      </a:r>
                    </a:p>
                    <a:p>
                      <a:pPr algn="ctr" fontAlgn="ctr"/>
                      <a:r>
                        <a:rPr lang="fr-FR" sz="1400" b="1" i="0" u="none" strike="noStrike" dirty="0">
                          <a:solidFill>
                            <a:srgbClr val="000000"/>
                          </a:solidFill>
                          <a:effectLst/>
                          <a:latin typeface="Calibri" panose="020F0502020204030204" pitchFamily="34" charset="0"/>
                        </a:rPr>
                        <a:t>si actif de qualité </a:t>
                      </a:r>
                      <a:r>
                        <a:rPr lang="fr-FR" sz="1400" b="1" i="0" u="sng" strike="noStrike" dirty="0">
                          <a:solidFill>
                            <a:srgbClr val="000000"/>
                          </a:solidFill>
                          <a:effectLst/>
                          <a:latin typeface="Calibri" panose="020F0502020204030204" pitchFamily="34" charset="0"/>
                        </a:rPr>
                        <a:t>et </a:t>
                      </a:r>
                      <a:r>
                        <a:rPr lang="fr-FR" sz="1400" b="1" i="0" u="none" strike="noStrike" dirty="0">
                          <a:solidFill>
                            <a:srgbClr val="000000"/>
                          </a:solidFill>
                          <a:effectLst/>
                          <a:latin typeface="Calibri" panose="020F0502020204030204" pitchFamily="34" charset="0"/>
                        </a:rPr>
                        <a:t>avis de valeur indépendante (expertise BPCE SI)</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extLst>
                  <a:ext uri="{0D108BD9-81ED-4DB2-BD59-A6C34878D82A}">
                    <a16:rowId xmlns:a16="http://schemas.microsoft.com/office/drawing/2014/main" val="285622271"/>
                  </a:ext>
                </a:extLst>
              </a:tr>
              <a:tr h="201788">
                <a:tc>
                  <a:txBody>
                    <a:bodyPr/>
                    <a:lstStyle/>
                    <a:p>
                      <a:pPr algn="l" fontAlgn="ctr"/>
                      <a:r>
                        <a:rPr lang="fr-FR" sz="1400" b="0" i="0" u="none" strike="noStrike" dirty="0">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fr-FR" sz="1400" b="0" i="0" u="none" strike="noStrike" dirty="0">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35654433"/>
                  </a:ext>
                </a:extLst>
              </a:tr>
              <a:tr h="201788">
                <a:tc rowSpan="2">
                  <a:txBody>
                    <a:bodyPr/>
                    <a:lstStyle/>
                    <a:p>
                      <a:pPr algn="ctr" fontAlgn="ctr"/>
                      <a:r>
                        <a:rPr lang="fr-FR" sz="1400" b="0" i="0" u="none" strike="noStrike" dirty="0">
                          <a:solidFill>
                            <a:srgbClr val="000000"/>
                          </a:solidFill>
                          <a:effectLst/>
                          <a:latin typeface="Calibri" panose="020F0502020204030204" pitchFamily="34" charset="0"/>
                        </a:rPr>
                        <a:t>DSCR minimum</a:t>
                      </a:r>
                      <a:r>
                        <a:rPr lang="fr-FR" sz="1400" b="0" i="0" u="none" strike="noStrike" dirty="0">
                          <a:solidFill>
                            <a:srgbClr val="C00000"/>
                          </a:solidFill>
                          <a:effectLst/>
                          <a:latin typeface="Calibri" panose="020F0502020204030204" pitchFamily="34" charset="0"/>
                        </a:rPr>
                        <a:t>*</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fr-FR" sz="1400" b="0" i="0" u="none" strike="noStrike" dirty="0">
                          <a:solidFill>
                            <a:srgbClr val="000000"/>
                          </a:solidFill>
                          <a:effectLst/>
                          <a:latin typeface="Calibri" panose="020F0502020204030204" pitchFamily="34" charset="0"/>
                        </a:rPr>
                        <a:t>&gt;  110 %</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3176170992"/>
                  </a:ext>
                </a:extLst>
              </a:tr>
              <a:tr h="201788">
                <a:tc vMerge="1">
                  <a:txBody>
                    <a:bodyPr/>
                    <a:lstStyle/>
                    <a:p>
                      <a:endParaRPr lang="fr-FR"/>
                    </a:p>
                  </a:txBody>
                  <a:tcPr/>
                </a:tc>
                <a:tc>
                  <a:txBody>
                    <a:bodyPr/>
                    <a:lstStyle/>
                    <a:p>
                      <a:pPr algn="ctr" fontAlgn="b"/>
                      <a:r>
                        <a:rPr lang="fr-FR" sz="1400" b="0" i="0" u="none" strike="noStrike" dirty="0">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259891594"/>
                  </a:ext>
                </a:extLst>
              </a:tr>
            </a:tbl>
          </a:graphicData>
        </a:graphic>
      </p:graphicFrame>
      <p:sp>
        <p:nvSpPr>
          <p:cNvPr id="23" name="ZoneTexte 22">
            <a:extLst>
              <a:ext uri="{FF2B5EF4-FFF2-40B4-BE49-F238E27FC236}">
                <a16:creationId xmlns:a16="http://schemas.microsoft.com/office/drawing/2014/main" id="{2360295F-DD46-42AB-AECC-06BA4F8592D3}"/>
              </a:ext>
            </a:extLst>
          </p:cNvPr>
          <p:cNvSpPr txBox="1"/>
          <p:nvPr/>
        </p:nvSpPr>
        <p:spPr>
          <a:xfrm>
            <a:off x="6397502" y="4928152"/>
            <a:ext cx="5263119" cy="1554272"/>
          </a:xfrm>
          <a:prstGeom prst="rect">
            <a:avLst/>
          </a:prstGeom>
          <a:solidFill>
            <a:schemeClr val="accent1">
              <a:lumMod val="40000"/>
              <a:lumOff val="60000"/>
            </a:schemeClr>
          </a:solidFill>
          <a:ln>
            <a:solidFill>
              <a:schemeClr val="bg1">
                <a:lumMod val="50000"/>
              </a:schemeClr>
            </a:solidFill>
            <a:prstDash val="lgDashDotDot"/>
          </a:ln>
        </p:spPr>
        <p:txBody>
          <a:bodyPr wrap="square" rtlCol="0">
            <a:spAutoFit/>
          </a:bodyPr>
          <a:lstStyle/>
          <a:p>
            <a:pPr algn="ctr"/>
            <a:r>
              <a:rPr lang="fr-FR" b="1" dirty="0">
                <a:solidFill>
                  <a:srgbClr val="C00000"/>
                </a:solidFill>
              </a:rPr>
              <a:t>*</a:t>
            </a:r>
            <a:r>
              <a:rPr lang="fr-FR" b="1" dirty="0"/>
              <a:t> GLOSSAIRE</a:t>
            </a:r>
          </a:p>
          <a:p>
            <a:pPr marL="285750" indent="-285750">
              <a:buFont typeface="Wingdings" panose="05000000000000000000" pitchFamily="2" charset="2"/>
              <a:buChar char="§"/>
            </a:pPr>
            <a:r>
              <a:rPr lang="fr-FR" sz="1100" b="1" dirty="0">
                <a:solidFill>
                  <a:srgbClr val="C00000"/>
                </a:solidFill>
              </a:rPr>
              <a:t>LTV</a:t>
            </a:r>
            <a:r>
              <a:rPr lang="fr-FR" sz="1100" dirty="0">
                <a:solidFill>
                  <a:srgbClr val="C00000"/>
                </a:solidFill>
              </a:rPr>
              <a:t> </a:t>
            </a:r>
            <a:r>
              <a:rPr lang="fr-FR" sz="1100" dirty="0"/>
              <a:t>(Loan To Value) calculé à l’octroi =  rapport entre le Montant du prêt  /  Prix d'acquisition hors frais ou la valeur de marché du bien financé (à justifier par une expertise)</a:t>
            </a:r>
          </a:p>
          <a:p>
            <a:pPr marL="285750" indent="-285750">
              <a:buFont typeface="Wingdings" panose="05000000000000000000" pitchFamily="2" charset="2"/>
              <a:buChar char="§"/>
            </a:pPr>
            <a:r>
              <a:rPr lang="fr-FR" sz="1100" b="1" dirty="0">
                <a:solidFill>
                  <a:srgbClr val="C00000"/>
                </a:solidFill>
              </a:rPr>
              <a:t>DSCR</a:t>
            </a:r>
            <a:r>
              <a:rPr lang="fr-FR" sz="1100" dirty="0">
                <a:solidFill>
                  <a:srgbClr val="C00000"/>
                </a:solidFill>
              </a:rPr>
              <a:t> </a:t>
            </a:r>
            <a:r>
              <a:rPr lang="fr-FR" sz="1100" dirty="0">
                <a:solidFill>
                  <a:schemeClr val="tx1">
                    <a:lumMod val="95000"/>
                    <a:lumOff val="5000"/>
                  </a:schemeClr>
                </a:solidFill>
              </a:rPr>
              <a:t>(</a:t>
            </a:r>
            <a:r>
              <a:rPr lang="fr-FR" sz="1100" dirty="0"/>
              <a:t>Debt Service Coverage Ratio) =  Montant des revenus locatifs nets annuels  /  Montant de la charge de la dette annuelle (intérêts + amortissement du capital)</a:t>
            </a:r>
          </a:p>
          <a:p>
            <a:pPr marL="285750" indent="-285750">
              <a:buFont typeface="Wingdings" panose="05000000000000000000" pitchFamily="2" charset="2"/>
              <a:buChar char="§"/>
            </a:pPr>
            <a:r>
              <a:rPr lang="fr-FR" sz="1100" b="1" dirty="0">
                <a:solidFill>
                  <a:srgbClr val="C00000"/>
                </a:solidFill>
              </a:rPr>
              <a:t>HCSF</a:t>
            </a:r>
            <a:r>
              <a:rPr lang="fr-FR" sz="1100" dirty="0"/>
              <a:t> : Haut Conseil de Stabilité Financière ; taux d’effort = charge de remboursement tout crédit / revenus </a:t>
            </a:r>
          </a:p>
        </p:txBody>
      </p:sp>
      <p:pic>
        <p:nvPicPr>
          <p:cNvPr id="20" name="Image 19">
            <a:extLst>
              <a:ext uri="{FF2B5EF4-FFF2-40B4-BE49-F238E27FC236}">
                <a16:creationId xmlns:a16="http://schemas.microsoft.com/office/drawing/2014/main" id="{BFC626A1-C640-4153-8CD1-E851D0FE35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5920" y="5147607"/>
            <a:ext cx="1202668" cy="1666422"/>
          </a:xfrm>
          <a:prstGeom prst="rect">
            <a:avLst/>
          </a:prstGeom>
        </p:spPr>
      </p:pic>
      <p:sp>
        <p:nvSpPr>
          <p:cNvPr id="24" name="Bulle narrative : rectangle à coins arrondis 23">
            <a:extLst>
              <a:ext uri="{FF2B5EF4-FFF2-40B4-BE49-F238E27FC236}">
                <a16:creationId xmlns:a16="http://schemas.microsoft.com/office/drawing/2014/main" id="{0D43E797-3A49-4DAA-8044-16DABC603725}"/>
              </a:ext>
            </a:extLst>
          </p:cNvPr>
          <p:cNvSpPr/>
          <p:nvPr/>
        </p:nvSpPr>
        <p:spPr>
          <a:xfrm>
            <a:off x="1589939" y="4802380"/>
            <a:ext cx="2625859" cy="1754326"/>
          </a:xfrm>
          <a:prstGeom prst="wedgeRoundRectCallout">
            <a:avLst>
              <a:gd name="adj1" fmla="val -59584"/>
              <a:gd name="adj2" fmla="val -959"/>
              <a:gd name="adj3" fmla="val 16667"/>
            </a:avLst>
          </a:prstGeom>
          <a:solidFill>
            <a:schemeClr val="bg1">
              <a:lumMod val="95000"/>
            </a:schemeClr>
          </a:solid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ZoneTexte 24">
            <a:extLst>
              <a:ext uri="{FF2B5EF4-FFF2-40B4-BE49-F238E27FC236}">
                <a16:creationId xmlns:a16="http://schemas.microsoft.com/office/drawing/2014/main" id="{3869CCFD-5E1D-4CDF-8309-0A9DC11725A5}"/>
              </a:ext>
            </a:extLst>
          </p:cNvPr>
          <p:cNvSpPr txBox="1"/>
          <p:nvPr/>
        </p:nvSpPr>
        <p:spPr>
          <a:xfrm>
            <a:off x="1742475" y="4838057"/>
            <a:ext cx="2491938" cy="1754326"/>
          </a:xfrm>
          <a:prstGeom prst="rect">
            <a:avLst/>
          </a:prstGeom>
          <a:noFill/>
        </p:spPr>
        <p:txBody>
          <a:bodyPr wrap="square" rtlCol="0">
            <a:spAutoFit/>
          </a:bodyPr>
          <a:lstStyle/>
          <a:p>
            <a:r>
              <a:rPr lang="fr-FR" sz="1200" i="1" dirty="0"/>
              <a:t>La </a:t>
            </a:r>
            <a:r>
              <a:rPr lang="fr-FR" sz="1200" b="1" i="1" dirty="0"/>
              <a:t>LTV</a:t>
            </a:r>
            <a:r>
              <a:rPr lang="fr-FR" sz="1200" i="1" dirty="0"/>
              <a:t> permet d’apprécier le risque immobilier. Plus ce ratio est élevé plus le risque est important.</a:t>
            </a:r>
          </a:p>
          <a:p>
            <a:r>
              <a:rPr lang="fr-FR" sz="1200" i="1" dirty="0"/>
              <a:t>Le </a:t>
            </a:r>
            <a:r>
              <a:rPr lang="fr-FR" sz="1200" b="1" i="1" dirty="0"/>
              <a:t>DSCR</a:t>
            </a:r>
            <a:r>
              <a:rPr lang="fr-FR" sz="1200" i="1" dirty="0"/>
              <a:t> permet d’apprécier le risque locatif 110% à minima . Taux à revoir à la hausse en fonction de la qualité des locataires, de la nature du bail (précaire; 3/6/9 – vérifier la durée restante)</a:t>
            </a:r>
          </a:p>
        </p:txBody>
      </p:sp>
      <p:sp>
        <p:nvSpPr>
          <p:cNvPr id="27" name="ZoneTexte 26">
            <a:extLst>
              <a:ext uri="{FF2B5EF4-FFF2-40B4-BE49-F238E27FC236}">
                <a16:creationId xmlns:a16="http://schemas.microsoft.com/office/drawing/2014/main" id="{2602217E-5529-4984-AE88-18D576CD587C}"/>
              </a:ext>
            </a:extLst>
          </p:cNvPr>
          <p:cNvSpPr txBox="1"/>
          <p:nvPr/>
        </p:nvSpPr>
        <p:spPr>
          <a:xfrm>
            <a:off x="6351725" y="906944"/>
            <a:ext cx="5286401" cy="2893100"/>
          </a:xfrm>
          <a:custGeom>
            <a:avLst/>
            <a:gdLst>
              <a:gd name="connsiteX0" fmla="*/ 0 w 5286401"/>
              <a:gd name="connsiteY0" fmla="*/ 0 h 2893100"/>
              <a:gd name="connsiteX1" fmla="*/ 5286401 w 5286401"/>
              <a:gd name="connsiteY1" fmla="*/ 0 h 2893100"/>
              <a:gd name="connsiteX2" fmla="*/ 5286401 w 5286401"/>
              <a:gd name="connsiteY2" fmla="*/ 2893100 h 2893100"/>
              <a:gd name="connsiteX3" fmla="*/ 0 w 5286401"/>
              <a:gd name="connsiteY3" fmla="*/ 2893100 h 2893100"/>
              <a:gd name="connsiteX4" fmla="*/ 0 w 5286401"/>
              <a:gd name="connsiteY4" fmla="*/ 0 h 2893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86401" h="2893100" fill="none" extrusionOk="0">
                <a:moveTo>
                  <a:pt x="0" y="0"/>
                </a:moveTo>
                <a:cubicBezTo>
                  <a:pt x="2264292" y="24761"/>
                  <a:pt x="3336310" y="-27676"/>
                  <a:pt x="5286401" y="0"/>
                </a:cubicBezTo>
                <a:cubicBezTo>
                  <a:pt x="5117958" y="755327"/>
                  <a:pt x="5290427" y="1853024"/>
                  <a:pt x="5286401" y="2893100"/>
                </a:cubicBezTo>
                <a:cubicBezTo>
                  <a:pt x="4721242" y="2936801"/>
                  <a:pt x="1284869" y="2864234"/>
                  <a:pt x="0" y="2893100"/>
                </a:cubicBezTo>
                <a:cubicBezTo>
                  <a:pt x="-69903" y="2420144"/>
                  <a:pt x="162177" y="433464"/>
                  <a:pt x="0" y="0"/>
                </a:cubicBezTo>
                <a:close/>
              </a:path>
              <a:path w="5286401" h="2893100" stroke="0" extrusionOk="0">
                <a:moveTo>
                  <a:pt x="0" y="0"/>
                </a:moveTo>
                <a:cubicBezTo>
                  <a:pt x="1482398" y="-20427"/>
                  <a:pt x="3267566" y="143616"/>
                  <a:pt x="5286401" y="0"/>
                </a:cubicBezTo>
                <a:cubicBezTo>
                  <a:pt x="5319930" y="1420466"/>
                  <a:pt x="5392783" y="2060015"/>
                  <a:pt x="5286401" y="2893100"/>
                </a:cubicBezTo>
                <a:cubicBezTo>
                  <a:pt x="3078209" y="2965837"/>
                  <a:pt x="2207644" y="2800984"/>
                  <a:pt x="0" y="2893100"/>
                </a:cubicBezTo>
                <a:cubicBezTo>
                  <a:pt x="-89237" y="1459566"/>
                  <a:pt x="-150076" y="1379811"/>
                  <a:pt x="0" y="0"/>
                </a:cubicBezTo>
                <a:close/>
              </a:path>
            </a:pathLst>
          </a:custGeom>
          <a:solidFill>
            <a:schemeClr val="accent6">
              <a:lumMod val="20000"/>
              <a:lumOff val="80000"/>
            </a:schemeClr>
          </a:solidFill>
          <a:ln>
            <a:solidFill>
              <a:schemeClr val="tx1"/>
            </a:solidFill>
            <a:extLst>
              <a:ext uri="{C807C97D-BFC1-408E-A445-0C87EB9F89A2}">
                <ask:lineSketchStyleProps xmlns:ask="http://schemas.microsoft.com/office/drawing/2018/sketchyshapes" sd="849902672">
                  <a:prstGeom prst="rect">
                    <a:avLst/>
                  </a:prstGeom>
                  <ask:type>
                    <ask:lineSketchCurved/>
                  </ask:type>
                </ask:lineSketchStyleProps>
              </a:ext>
            </a:extLst>
          </a:ln>
        </p:spPr>
        <p:txBody>
          <a:bodyPr wrap="square" rtlCol="0">
            <a:spAutoFit/>
          </a:bodyPr>
          <a:lstStyle/>
          <a:p>
            <a:r>
              <a:rPr lang="fr-FR" sz="1400" b="1" dirty="0"/>
              <a:t>Les autres règles à suivre :</a:t>
            </a:r>
          </a:p>
          <a:p>
            <a:pPr marL="285750" indent="-285750" algn="just">
              <a:buFont typeface="Wingdings" panose="05000000000000000000" pitchFamily="2" charset="2"/>
              <a:buChar char="§"/>
            </a:pPr>
            <a:r>
              <a:rPr lang="fr-FR" sz="1200" dirty="0"/>
              <a:t>Privilégier la garantie CEGC, le coût pouvant intégrer le financement, notamment pour les opérations hors territoires</a:t>
            </a:r>
          </a:p>
          <a:p>
            <a:pPr marL="285750" indent="-285750" algn="just">
              <a:buFont typeface="Wingdings" panose="05000000000000000000" pitchFamily="2" charset="2"/>
              <a:buChar char="§"/>
            </a:pPr>
            <a:r>
              <a:rPr lang="fr-FR" sz="1200" dirty="0"/>
              <a:t>S’assurer de la bonne valorisation du bien financé en s’appuyant sur un rapport d’expert (PCA, agences immo, cabinets d’expertise, BPCE SI)  ou la valorisation </a:t>
            </a:r>
            <a:r>
              <a:rPr lang="fr-FR" sz="1200" b="1" u="sng" dirty="0"/>
              <a:t>explicite</a:t>
            </a:r>
            <a:r>
              <a:rPr lang="fr-FR" sz="1200" dirty="0"/>
              <a:t> du notaire . Une expertise BPCE SI est obligatoire, si prise de garantie hypothécaire dans les cas suivants : 1/ Financements hors territoire, 2/ Montant des travaux &gt; à 20% du prix d’acquisition hors frais, 3/ pour les financements &gt; 3M€.</a:t>
            </a:r>
          </a:p>
          <a:p>
            <a:pPr marL="285750" indent="-285750" algn="just">
              <a:buFont typeface="Wingdings" panose="05000000000000000000" pitchFamily="2" charset="2"/>
              <a:buChar char="§"/>
            </a:pPr>
            <a:r>
              <a:rPr lang="fr-FR" sz="1200" dirty="0"/>
              <a:t>Les crédits IN FINE doivent faire l’objet d’une garantie associée permettant son remboursement à terme. A privilégier : </a:t>
            </a:r>
            <a:r>
              <a:rPr lang="fr-FR" sz="1200" u="sng" dirty="0"/>
              <a:t>nantissement d’un placement CEGEE</a:t>
            </a:r>
            <a:r>
              <a:rPr lang="fr-FR" sz="1200" dirty="0"/>
              <a:t>. La règle à retenir (notamment en l’absence de garantie CEGC) : </a:t>
            </a:r>
          </a:p>
          <a:p>
            <a:pPr algn="just"/>
            <a:r>
              <a:rPr lang="fr-FR" sz="1200" dirty="0"/>
              <a:t>            1/ Versement initial : 60% minimum du montant du financement</a:t>
            </a:r>
          </a:p>
          <a:p>
            <a:pPr algn="just"/>
            <a:r>
              <a:rPr lang="fr-FR" sz="1200" dirty="0"/>
              <a:t>            2/ Support : 70% minimum en produit sécuritaire (euros)</a:t>
            </a:r>
          </a:p>
          <a:p>
            <a:pPr algn="just"/>
            <a:r>
              <a:rPr lang="fr-FR" sz="1200" dirty="0"/>
              <a:t>            3/ Versements complémentaires : en fonction du versement initial</a:t>
            </a:r>
          </a:p>
        </p:txBody>
      </p:sp>
      <p:pic>
        <p:nvPicPr>
          <p:cNvPr id="29" name="Image 28">
            <a:extLst>
              <a:ext uri="{FF2B5EF4-FFF2-40B4-BE49-F238E27FC236}">
                <a16:creationId xmlns:a16="http://schemas.microsoft.com/office/drawing/2014/main" id="{DDB4AAF4-76DD-43C9-A97B-2C39258E3E8D}"/>
              </a:ext>
            </a:extLst>
          </p:cNvPr>
          <p:cNvPicPr>
            <a:picLocks noChangeAspect="1"/>
          </p:cNvPicPr>
          <p:nvPr/>
        </p:nvPicPr>
        <p:blipFill>
          <a:blip r:embed="rId3"/>
          <a:stretch>
            <a:fillRect/>
          </a:stretch>
        </p:blipFill>
        <p:spPr>
          <a:xfrm>
            <a:off x="4303821" y="5298558"/>
            <a:ext cx="1247949" cy="1196133"/>
          </a:xfrm>
          <a:prstGeom prst="rect">
            <a:avLst/>
          </a:prstGeom>
        </p:spPr>
      </p:pic>
      <p:pic>
        <p:nvPicPr>
          <p:cNvPr id="30" name="Image 29">
            <a:extLst>
              <a:ext uri="{FF2B5EF4-FFF2-40B4-BE49-F238E27FC236}">
                <a16:creationId xmlns:a16="http://schemas.microsoft.com/office/drawing/2014/main" id="{44C006CD-A056-4DD1-8800-88AAC72B9479}"/>
              </a:ext>
            </a:extLst>
          </p:cNvPr>
          <p:cNvPicPr>
            <a:picLocks noChangeAspect="1"/>
          </p:cNvPicPr>
          <p:nvPr/>
        </p:nvPicPr>
        <p:blipFill>
          <a:blip r:embed="rId4"/>
          <a:stretch>
            <a:fillRect/>
          </a:stretch>
        </p:blipFill>
        <p:spPr>
          <a:xfrm>
            <a:off x="5526338" y="5298558"/>
            <a:ext cx="825387" cy="1138465"/>
          </a:xfrm>
          <a:prstGeom prst="rect">
            <a:avLst/>
          </a:prstGeom>
        </p:spPr>
      </p:pic>
      <p:sp>
        <p:nvSpPr>
          <p:cNvPr id="31" name="Rectangle 30">
            <a:extLst>
              <a:ext uri="{FF2B5EF4-FFF2-40B4-BE49-F238E27FC236}">
                <a16:creationId xmlns:a16="http://schemas.microsoft.com/office/drawing/2014/main" id="{36E95B65-8059-468D-92F6-A15E76774BB9}"/>
              </a:ext>
            </a:extLst>
          </p:cNvPr>
          <p:cNvSpPr/>
          <p:nvPr/>
        </p:nvSpPr>
        <p:spPr>
          <a:xfrm>
            <a:off x="4265677" y="5307996"/>
            <a:ext cx="2076740" cy="1177256"/>
          </a:xfrm>
          <a:prstGeom prst="rect">
            <a:avLst/>
          </a:pr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ZoneTexte 31">
            <a:extLst>
              <a:ext uri="{FF2B5EF4-FFF2-40B4-BE49-F238E27FC236}">
                <a16:creationId xmlns:a16="http://schemas.microsoft.com/office/drawing/2014/main" id="{6675DE90-797E-4BCB-AFB1-54CF83012868}"/>
              </a:ext>
            </a:extLst>
          </p:cNvPr>
          <p:cNvSpPr txBox="1"/>
          <p:nvPr/>
        </p:nvSpPr>
        <p:spPr>
          <a:xfrm>
            <a:off x="4523562" y="4988719"/>
            <a:ext cx="1656836" cy="261610"/>
          </a:xfrm>
          <a:prstGeom prst="rect">
            <a:avLst/>
          </a:prstGeom>
          <a:noFill/>
        </p:spPr>
        <p:txBody>
          <a:bodyPr wrap="square" rtlCol="0">
            <a:spAutoFit/>
          </a:bodyPr>
          <a:lstStyle/>
          <a:p>
            <a:r>
              <a:rPr lang="fr-FR" sz="1100" i="1" dirty="0"/>
              <a:t>Exemple de calcul de LTV</a:t>
            </a:r>
          </a:p>
        </p:txBody>
      </p:sp>
      <p:pic>
        <p:nvPicPr>
          <p:cNvPr id="34" name="Image 33">
            <a:extLst>
              <a:ext uri="{FF2B5EF4-FFF2-40B4-BE49-F238E27FC236}">
                <a16:creationId xmlns:a16="http://schemas.microsoft.com/office/drawing/2014/main" id="{D2FC770A-D084-41B4-8E2A-93D2129235D4}"/>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429" b="96786" l="9211" r="89474">
                        <a14:foregroundMark x1="28070" y1="6429" x2="28070" y2="6429"/>
                        <a14:foregroundMark x1="32018" y1="3214" x2="32018" y2="3214"/>
                        <a14:foregroundMark x1="32018" y1="3214" x2="32018" y2="3214"/>
                        <a14:foregroundMark x1="32456" y1="3214" x2="25877" y2="10000"/>
                        <a14:foregroundMark x1="43860" y1="1429" x2="46930" y2="4286"/>
                        <a14:foregroundMark x1="53070" y1="7500" x2="40351" y2="8214"/>
                        <a14:foregroundMark x1="40351" y1="8214" x2="38158" y2="10714"/>
                        <a14:foregroundMark x1="34211" y1="2143" x2="34211" y2="2143"/>
                        <a14:foregroundMark x1="52632" y1="24643" x2="52632" y2="24643"/>
                        <a14:foregroundMark x1="53070" y1="42857" x2="53070" y2="42857"/>
                        <a14:foregroundMark x1="53509" y1="46786" x2="53509" y2="46786"/>
                        <a14:foregroundMark x1="89912" y1="44643" x2="89912" y2="44643"/>
                        <a14:foregroundMark x1="39474" y1="90000" x2="39474" y2="90000"/>
                        <a14:foregroundMark x1="53947" y1="90714" x2="53947" y2="90714"/>
                        <a14:foregroundMark x1="53947" y1="90714" x2="53947" y2="90714"/>
                        <a14:foregroundMark x1="23684" y1="61429" x2="23684" y2="61429"/>
                        <a14:foregroundMark x1="23684" y1="60714" x2="33772" y2="55357"/>
                        <a14:foregroundMark x1="39035" y1="86071" x2="14035" y2="90357"/>
                        <a14:foregroundMark x1="14035" y1="90357" x2="22444" y2="93601"/>
                        <a14:foregroundMark x1="49255" y1="94410" x2="69737" y2="91786"/>
                        <a14:foregroundMark x1="69737" y1="91786" x2="42544" y2="88929"/>
                        <a14:foregroundMark x1="42544" y1="88929" x2="28947" y2="91071"/>
                        <a14:foregroundMark x1="28947" y1="91071" x2="36178" y2="94015"/>
                        <a14:foregroundMark x1="64347" y1="93378" x2="57456" y2="87500"/>
                        <a14:foregroundMark x1="57456" y1="87500" x2="42105" y2="86786"/>
                        <a14:foregroundMark x1="79887" y1="92195" x2="82018" y2="92500"/>
                        <a14:foregroundMark x1="42105" y1="86786" x2="78463" y2="91991"/>
                        <a14:foregroundMark x1="78550" y1="91794" x2="67982" y2="89643"/>
                        <a14:foregroundMark x1="82018" y1="92500" x2="79954" y2="92080"/>
                        <a14:foregroundMark x1="67982" y1="89643" x2="75000" y2="89286"/>
                        <a14:foregroundMark x1="14912" y1="91071" x2="17544" y2="94643"/>
                        <a14:foregroundMark x1="16157" y1="94691" x2="16950" y2="95480"/>
                        <a14:foregroundMark x1="50877" y1="39286" x2="50877" y2="39286"/>
                        <a14:foregroundMark x1="41228" y1="37500" x2="41228" y2="37500"/>
                        <a14:backgroundMark x1="33333" y1="2857" x2="33333" y2="2857"/>
                        <a14:backgroundMark x1="33333" y1="2857" x2="33333" y2="2857"/>
                        <a14:backgroundMark x1="38158" y1="1429" x2="37281" y2="1786"/>
                        <a14:backgroundMark x1="27632" y1="63571" x2="27632" y2="63571"/>
                        <a14:backgroundMark x1="25439" y1="65714" x2="25439" y2="65714"/>
                        <a14:backgroundMark x1="26754" y1="67500" x2="26754" y2="67500"/>
                        <a14:backgroundMark x1="24123" y1="66786" x2="24123" y2="66786"/>
                        <a14:backgroundMark x1="14474" y1="98571" x2="50000" y2="99643"/>
                        <a14:backgroundMark x1="50000" y1="99643" x2="75439" y2="97143"/>
                        <a14:backgroundMark x1="75439" y1="97143" x2="77632" y2="96071"/>
                        <a14:backgroundMark x1="17982" y1="97857" x2="14474" y2="96071"/>
                        <a14:backgroundMark x1="18860" y1="71071" x2="18860" y2="71071"/>
                        <a14:backgroundMark x1="23246" y1="71786" x2="23246" y2="71786"/>
                        <a14:backgroundMark x1="92982" y1="45357" x2="92982" y2="45357"/>
                      </a14:backgroundRemoval>
                    </a14:imgEffect>
                  </a14:imgLayer>
                </a14:imgProps>
              </a:ext>
            </a:extLst>
          </a:blip>
          <a:stretch>
            <a:fillRect/>
          </a:stretch>
        </p:blipFill>
        <p:spPr>
          <a:xfrm>
            <a:off x="11527722" y="772999"/>
            <a:ext cx="664278" cy="931804"/>
          </a:xfrm>
          <a:prstGeom prst="rect">
            <a:avLst/>
          </a:prstGeom>
        </p:spPr>
      </p:pic>
      <p:sp>
        <p:nvSpPr>
          <p:cNvPr id="15" name="Rectangle 14">
            <a:extLst>
              <a:ext uri="{FF2B5EF4-FFF2-40B4-BE49-F238E27FC236}">
                <a16:creationId xmlns:a16="http://schemas.microsoft.com/office/drawing/2014/main" id="{B29F46A4-0F20-4398-89D4-429066D3DF68}"/>
              </a:ext>
            </a:extLst>
          </p:cNvPr>
          <p:cNvSpPr/>
          <p:nvPr/>
        </p:nvSpPr>
        <p:spPr>
          <a:xfrm>
            <a:off x="262148" y="4697319"/>
            <a:ext cx="1318846" cy="461665"/>
          </a:xfrm>
          <a:prstGeom prst="rect">
            <a:avLst/>
          </a:prstGeom>
        </p:spPr>
        <p:txBody>
          <a:bodyPr wrap="square">
            <a:spAutoFit/>
          </a:bodyPr>
          <a:lstStyle/>
          <a:p>
            <a:pPr algn="ctr" defTabSz="457200"/>
            <a:r>
              <a:rPr lang="fr-FR" sz="1200" dirty="0">
                <a:solidFill>
                  <a:srgbClr val="C00000"/>
                </a:solidFill>
                <a:latin typeface="Raleway Black" panose="020B0A03030101060003" pitchFamily="34" charset="0"/>
              </a:rPr>
              <a:t>L’avis de  notre Expert</a:t>
            </a:r>
          </a:p>
        </p:txBody>
      </p:sp>
      <p:pic>
        <p:nvPicPr>
          <p:cNvPr id="35" name="Image 34" descr="Une image contenant clé&#10;&#10;Description générée automatiquement">
            <a:extLst>
              <a:ext uri="{FF2B5EF4-FFF2-40B4-BE49-F238E27FC236}">
                <a16:creationId xmlns:a16="http://schemas.microsoft.com/office/drawing/2014/main" id="{C83E5177-70B2-49FA-9C00-9F5A00572EA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601421" y="1788291"/>
            <a:ext cx="822744" cy="918409"/>
          </a:xfrm>
          <a:prstGeom prst="rect">
            <a:avLst/>
          </a:prstGeom>
        </p:spPr>
      </p:pic>
      <p:sp>
        <p:nvSpPr>
          <p:cNvPr id="2" name="ZoneTexte 1">
            <a:extLst>
              <a:ext uri="{FF2B5EF4-FFF2-40B4-BE49-F238E27FC236}">
                <a16:creationId xmlns:a16="http://schemas.microsoft.com/office/drawing/2014/main" id="{16BD3A91-1412-4A22-89A7-0C78F9AC2B4C}"/>
              </a:ext>
            </a:extLst>
          </p:cNvPr>
          <p:cNvSpPr txBox="1"/>
          <p:nvPr/>
        </p:nvSpPr>
        <p:spPr>
          <a:xfrm>
            <a:off x="6375007" y="3953995"/>
            <a:ext cx="5263119" cy="769441"/>
          </a:xfrm>
          <a:custGeom>
            <a:avLst/>
            <a:gdLst>
              <a:gd name="connsiteX0" fmla="*/ 0 w 5263119"/>
              <a:gd name="connsiteY0" fmla="*/ 0 h 769441"/>
              <a:gd name="connsiteX1" fmla="*/ 637422 w 5263119"/>
              <a:gd name="connsiteY1" fmla="*/ 0 h 769441"/>
              <a:gd name="connsiteX2" fmla="*/ 1064320 w 5263119"/>
              <a:gd name="connsiteY2" fmla="*/ 0 h 769441"/>
              <a:gd name="connsiteX3" fmla="*/ 1491217 w 5263119"/>
              <a:gd name="connsiteY3" fmla="*/ 0 h 769441"/>
              <a:gd name="connsiteX4" fmla="*/ 1970746 w 5263119"/>
              <a:gd name="connsiteY4" fmla="*/ 0 h 769441"/>
              <a:gd name="connsiteX5" fmla="*/ 2397643 w 5263119"/>
              <a:gd name="connsiteY5" fmla="*/ 0 h 769441"/>
              <a:gd name="connsiteX6" fmla="*/ 2824541 w 5263119"/>
              <a:gd name="connsiteY6" fmla="*/ 0 h 769441"/>
              <a:gd name="connsiteX7" fmla="*/ 3356700 w 5263119"/>
              <a:gd name="connsiteY7" fmla="*/ 0 h 769441"/>
              <a:gd name="connsiteX8" fmla="*/ 3836229 w 5263119"/>
              <a:gd name="connsiteY8" fmla="*/ 0 h 769441"/>
              <a:gd name="connsiteX9" fmla="*/ 4368389 w 5263119"/>
              <a:gd name="connsiteY9" fmla="*/ 0 h 769441"/>
              <a:gd name="connsiteX10" fmla="*/ 5263119 w 5263119"/>
              <a:gd name="connsiteY10" fmla="*/ 0 h 769441"/>
              <a:gd name="connsiteX11" fmla="*/ 5263119 w 5263119"/>
              <a:gd name="connsiteY11" fmla="*/ 400109 h 769441"/>
              <a:gd name="connsiteX12" fmla="*/ 5263119 w 5263119"/>
              <a:gd name="connsiteY12" fmla="*/ 769441 h 769441"/>
              <a:gd name="connsiteX13" fmla="*/ 4783590 w 5263119"/>
              <a:gd name="connsiteY13" fmla="*/ 769441 h 769441"/>
              <a:gd name="connsiteX14" fmla="*/ 4304062 w 5263119"/>
              <a:gd name="connsiteY14" fmla="*/ 769441 h 769441"/>
              <a:gd name="connsiteX15" fmla="*/ 3824533 w 5263119"/>
              <a:gd name="connsiteY15" fmla="*/ 769441 h 769441"/>
              <a:gd name="connsiteX16" fmla="*/ 3134480 w 5263119"/>
              <a:gd name="connsiteY16" fmla="*/ 769441 h 769441"/>
              <a:gd name="connsiteX17" fmla="*/ 2497058 w 5263119"/>
              <a:gd name="connsiteY17" fmla="*/ 769441 h 769441"/>
              <a:gd name="connsiteX18" fmla="*/ 1859635 w 5263119"/>
              <a:gd name="connsiteY18" fmla="*/ 769441 h 769441"/>
              <a:gd name="connsiteX19" fmla="*/ 1380107 w 5263119"/>
              <a:gd name="connsiteY19" fmla="*/ 769441 h 769441"/>
              <a:gd name="connsiteX20" fmla="*/ 847947 w 5263119"/>
              <a:gd name="connsiteY20" fmla="*/ 769441 h 769441"/>
              <a:gd name="connsiteX21" fmla="*/ 0 w 5263119"/>
              <a:gd name="connsiteY21" fmla="*/ 769441 h 769441"/>
              <a:gd name="connsiteX22" fmla="*/ 0 w 5263119"/>
              <a:gd name="connsiteY22" fmla="*/ 369332 h 769441"/>
              <a:gd name="connsiteX23" fmla="*/ 0 w 5263119"/>
              <a:gd name="connsiteY23" fmla="*/ 0 h 769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263119" h="769441" fill="none" extrusionOk="0">
                <a:moveTo>
                  <a:pt x="0" y="0"/>
                </a:moveTo>
                <a:cubicBezTo>
                  <a:pt x="284992" y="-29544"/>
                  <a:pt x="412820" y="38822"/>
                  <a:pt x="637422" y="0"/>
                </a:cubicBezTo>
                <a:cubicBezTo>
                  <a:pt x="862024" y="-38822"/>
                  <a:pt x="928848" y="29934"/>
                  <a:pt x="1064320" y="0"/>
                </a:cubicBezTo>
                <a:cubicBezTo>
                  <a:pt x="1199792" y="-29934"/>
                  <a:pt x="1313324" y="30871"/>
                  <a:pt x="1491217" y="0"/>
                </a:cubicBezTo>
                <a:cubicBezTo>
                  <a:pt x="1669110" y="-30871"/>
                  <a:pt x="1788216" y="45730"/>
                  <a:pt x="1970746" y="0"/>
                </a:cubicBezTo>
                <a:cubicBezTo>
                  <a:pt x="2153276" y="-45730"/>
                  <a:pt x="2272156" y="45936"/>
                  <a:pt x="2397643" y="0"/>
                </a:cubicBezTo>
                <a:cubicBezTo>
                  <a:pt x="2523130" y="-45936"/>
                  <a:pt x="2664162" y="25599"/>
                  <a:pt x="2824541" y="0"/>
                </a:cubicBezTo>
                <a:cubicBezTo>
                  <a:pt x="2984920" y="-25599"/>
                  <a:pt x="3108179" y="57573"/>
                  <a:pt x="3356700" y="0"/>
                </a:cubicBezTo>
                <a:cubicBezTo>
                  <a:pt x="3605221" y="-57573"/>
                  <a:pt x="3659148" y="46215"/>
                  <a:pt x="3836229" y="0"/>
                </a:cubicBezTo>
                <a:cubicBezTo>
                  <a:pt x="4013310" y="-46215"/>
                  <a:pt x="4216280" y="27712"/>
                  <a:pt x="4368389" y="0"/>
                </a:cubicBezTo>
                <a:cubicBezTo>
                  <a:pt x="4520498" y="-27712"/>
                  <a:pt x="4816407" y="81088"/>
                  <a:pt x="5263119" y="0"/>
                </a:cubicBezTo>
                <a:cubicBezTo>
                  <a:pt x="5293946" y="195490"/>
                  <a:pt x="5229771" y="206850"/>
                  <a:pt x="5263119" y="400109"/>
                </a:cubicBezTo>
                <a:cubicBezTo>
                  <a:pt x="5296467" y="593368"/>
                  <a:pt x="5221251" y="692825"/>
                  <a:pt x="5263119" y="769441"/>
                </a:cubicBezTo>
                <a:cubicBezTo>
                  <a:pt x="5057886" y="813149"/>
                  <a:pt x="4987681" y="728837"/>
                  <a:pt x="4783590" y="769441"/>
                </a:cubicBezTo>
                <a:cubicBezTo>
                  <a:pt x="4579499" y="810045"/>
                  <a:pt x="4418187" y="756219"/>
                  <a:pt x="4304062" y="769441"/>
                </a:cubicBezTo>
                <a:cubicBezTo>
                  <a:pt x="4189937" y="782663"/>
                  <a:pt x="4020277" y="715845"/>
                  <a:pt x="3824533" y="769441"/>
                </a:cubicBezTo>
                <a:cubicBezTo>
                  <a:pt x="3628789" y="823037"/>
                  <a:pt x="3458275" y="696025"/>
                  <a:pt x="3134480" y="769441"/>
                </a:cubicBezTo>
                <a:cubicBezTo>
                  <a:pt x="2810685" y="842857"/>
                  <a:pt x="2733896" y="733990"/>
                  <a:pt x="2497058" y="769441"/>
                </a:cubicBezTo>
                <a:cubicBezTo>
                  <a:pt x="2260220" y="804892"/>
                  <a:pt x="2065189" y="760931"/>
                  <a:pt x="1859635" y="769441"/>
                </a:cubicBezTo>
                <a:cubicBezTo>
                  <a:pt x="1654081" y="777951"/>
                  <a:pt x="1593911" y="735845"/>
                  <a:pt x="1380107" y="769441"/>
                </a:cubicBezTo>
                <a:cubicBezTo>
                  <a:pt x="1166303" y="803037"/>
                  <a:pt x="1078183" y="722038"/>
                  <a:pt x="847947" y="769441"/>
                </a:cubicBezTo>
                <a:cubicBezTo>
                  <a:pt x="617711" y="816844"/>
                  <a:pt x="200686" y="683055"/>
                  <a:pt x="0" y="769441"/>
                </a:cubicBezTo>
                <a:cubicBezTo>
                  <a:pt x="-35695" y="575818"/>
                  <a:pt x="4385" y="564271"/>
                  <a:pt x="0" y="369332"/>
                </a:cubicBezTo>
                <a:cubicBezTo>
                  <a:pt x="-4385" y="174393"/>
                  <a:pt x="3532" y="167409"/>
                  <a:pt x="0" y="0"/>
                </a:cubicBezTo>
                <a:close/>
              </a:path>
              <a:path w="5263119" h="769441" stroke="0" extrusionOk="0">
                <a:moveTo>
                  <a:pt x="0" y="0"/>
                </a:moveTo>
                <a:cubicBezTo>
                  <a:pt x="253849" y="-64052"/>
                  <a:pt x="456225" y="69818"/>
                  <a:pt x="637422" y="0"/>
                </a:cubicBezTo>
                <a:cubicBezTo>
                  <a:pt x="818619" y="-69818"/>
                  <a:pt x="943347" y="25813"/>
                  <a:pt x="1116951" y="0"/>
                </a:cubicBezTo>
                <a:cubicBezTo>
                  <a:pt x="1290555" y="-25813"/>
                  <a:pt x="1410804" y="28602"/>
                  <a:pt x="1543848" y="0"/>
                </a:cubicBezTo>
                <a:cubicBezTo>
                  <a:pt x="1676892" y="-28602"/>
                  <a:pt x="2091846" y="3528"/>
                  <a:pt x="2233902" y="0"/>
                </a:cubicBezTo>
                <a:cubicBezTo>
                  <a:pt x="2375958" y="-3528"/>
                  <a:pt x="2727693" y="58901"/>
                  <a:pt x="2923955" y="0"/>
                </a:cubicBezTo>
                <a:cubicBezTo>
                  <a:pt x="3120217" y="-58901"/>
                  <a:pt x="3252500" y="12964"/>
                  <a:pt x="3403484" y="0"/>
                </a:cubicBezTo>
                <a:cubicBezTo>
                  <a:pt x="3554468" y="-12964"/>
                  <a:pt x="3905478" y="28610"/>
                  <a:pt x="4040906" y="0"/>
                </a:cubicBezTo>
                <a:cubicBezTo>
                  <a:pt x="4176334" y="-28610"/>
                  <a:pt x="4422548" y="17681"/>
                  <a:pt x="4573066" y="0"/>
                </a:cubicBezTo>
                <a:cubicBezTo>
                  <a:pt x="4723584" y="-17681"/>
                  <a:pt x="5110515" y="17961"/>
                  <a:pt x="5263119" y="0"/>
                </a:cubicBezTo>
                <a:cubicBezTo>
                  <a:pt x="5287039" y="138649"/>
                  <a:pt x="5237923" y="289768"/>
                  <a:pt x="5263119" y="377026"/>
                </a:cubicBezTo>
                <a:cubicBezTo>
                  <a:pt x="5288315" y="464284"/>
                  <a:pt x="5228179" y="666103"/>
                  <a:pt x="5263119" y="769441"/>
                </a:cubicBezTo>
                <a:cubicBezTo>
                  <a:pt x="5116720" y="824263"/>
                  <a:pt x="4969902" y="742841"/>
                  <a:pt x="4730959" y="769441"/>
                </a:cubicBezTo>
                <a:cubicBezTo>
                  <a:pt x="4492016" y="796041"/>
                  <a:pt x="4293525" y="763807"/>
                  <a:pt x="4093537" y="769441"/>
                </a:cubicBezTo>
                <a:cubicBezTo>
                  <a:pt x="3893549" y="775075"/>
                  <a:pt x="3774627" y="731255"/>
                  <a:pt x="3508746" y="769441"/>
                </a:cubicBezTo>
                <a:cubicBezTo>
                  <a:pt x="3242865" y="807627"/>
                  <a:pt x="3134227" y="709688"/>
                  <a:pt x="2871324" y="769441"/>
                </a:cubicBezTo>
                <a:cubicBezTo>
                  <a:pt x="2608421" y="829194"/>
                  <a:pt x="2512810" y="740160"/>
                  <a:pt x="2391795" y="769441"/>
                </a:cubicBezTo>
                <a:cubicBezTo>
                  <a:pt x="2270780" y="798722"/>
                  <a:pt x="2096330" y="746026"/>
                  <a:pt x="1912267" y="769441"/>
                </a:cubicBezTo>
                <a:cubicBezTo>
                  <a:pt x="1728204" y="792856"/>
                  <a:pt x="1509376" y="700742"/>
                  <a:pt x="1222213" y="769441"/>
                </a:cubicBezTo>
                <a:cubicBezTo>
                  <a:pt x="935050" y="838140"/>
                  <a:pt x="834758" y="743189"/>
                  <a:pt x="690053" y="769441"/>
                </a:cubicBezTo>
                <a:cubicBezTo>
                  <a:pt x="545348" y="795693"/>
                  <a:pt x="275757" y="716514"/>
                  <a:pt x="0" y="769441"/>
                </a:cubicBezTo>
                <a:cubicBezTo>
                  <a:pt x="-1062" y="619717"/>
                  <a:pt x="23854" y="515925"/>
                  <a:pt x="0" y="384721"/>
                </a:cubicBezTo>
                <a:cubicBezTo>
                  <a:pt x="-23854" y="253517"/>
                  <a:pt x="9237" y="159205"/>
                  <a:pt x="0" y="0"/>
                </a:cubicBezTo>
                <a:close/>
              </a:path>
            </a:pathLst>
          </a:custGeom>
          <a:solidFill>
            <a:schemeClr val="accent4">
              <a:lumMod val="60000"/>
              <a:lumOff val="40000"/>
            </a:schemeClr>
          </a:solidFill>
          <a:ln>
            <a:solidFill>
              <a:schemeClr val="tx1"/>
            </a:solidFill>
            <a:extLst>
              <a:ext uri="{C807C97D-BFC1-408E-A445-0C87EB9F89A2}">
                <ask:lineSketchStyleProps xmlns:ask="http://schemas.microsoft.com/office/drawing/2018/sketchyshapes" sd="409545428">
                  <a:prstGeom prst="rect">
                    <a:avLst/>
                  </a:prstGeom>
                  <ask:type>
                    <ask:lineSketchScribble/>
                  </ask:type>
                </ask:lineSketchStyleProps>
              </a:ext>
            </a:extLst>
          </a:ln>
        </p:spPr>
        <p:txBody>
          <a:bodyPr wrap="square" rtlCol="0">
            <a:spAutoFit/>
          </a:bodyPr>
          <a:lstStyle/>
          <a:p>
            <a:pPr algn="just"/>
            <a:r>
              <a:rPr lang="fr-FR" sz="1100" dirty="0"/>
              <a:t>Les financements immo Part (ou mixte part/pro) nécessitent de prendre en compte les revenus personnels. Depuis 01/2022 le taux d’effort maximum à respecter est de 35 % pour la partie privée. A delà les établissements de crédit devront supporter des charges de provisionnement pénalisantes.</a:t>
            </a:r>
          </a:p>
        </p:txBody>
      </p:sp>
      <p:pic>
        <p:nvPicPr>
          <p:cNvPr id="19" name="Image 18">
            <a:extLst>
              <a:ext uri="{FF2B5EF4-FFF2-40B4-BE49-F238E27FC236}">
                <a16:creationId xmlns:a16="http://schemas.microsoft.com/office/drawing/2014/main" id="{6D4075B2-3EC7-4904-B743-B8368A28339C}"/>
              </a:ext>
            </a:extLst>
          </p:cNvPr>
          <p:cNvPicPr>
            <a:picLocks noChangeAspect="1"/>
          </p:cNvPicPr>
          <p:nvPr/>
        </p:nvPicPr>
        <p:blipFill>
          <a:blip r:embed="rId8"/>
          <a:stretch>
            <a:fillRect/>
          </a:stretch>
        </p:blipFill>
        <p:spPr>
          <a:xfrm>
            <a:off x="11450591" y="6022862"/>
            <a:ext cx="664278" cy="664278"/>
          </a:xfrm>
          <a:prstGeom prst="rect">
            <a:avLst/>
          </a:prstGeom>
        </p:spPr>
      </p:pic>
    </p:spTree>
    <p:extLst>
      <p:ext uri="{BB962C8B-B14F-4D97-AF65-F5344CB8AC3E}">
        <p14:creationId xmlns:p14="http://schemas.microsoft.com/office/powerpoint/2010/main" val="4666461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5" name="Freeform: Shape 14">
            <a:extLst>
              <a:ext uri="{FF2B5EF4-FFF2-40B4-BE49-F238E27FC236}">
                <a16:creationId xmlns:a16="http://schemas.microsoft.com/office/drawing/2014/main" id="{C62225A2-D3F0-45D1-9C47-B10375316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711927" y="-1"/>
            <a:ext cx="6480073" cy="6858002"/>
          </a:xfrm>
          <a:custGeom>
            <a:avLst/>
            <a:gdLst>
              <a:gd name="connsiteX0" fmla="*/ 6130244 w 6480073"/>
              <a:gd name="connsiteY0" fmla="*/ 0 h 6858002"/>
              <a:gd name="connsiteX1" fmla="*/ 6212951 w 6480073"/>
              <a:gd name="connsiteY1" fmla="*/ 314584 h 6858002"/>
              <a:gd name="connsiteX2" fmla="*/ 5540779 w 6480073"/>
              <a:gd name="connsiteY2" fmla="*/ 6756649 h 6858002"/>
              <a:gd name="connsiteX3" fmla="*/ 5489971 w 6480073"/>
              <a:gd name="connsiteY3" fmla="*/ 6858002 h 6858002"/>
              <a:gd name="connsiteX4" fmla="*/ 0 w 6480073"/>
              <a:gd name="connsiteY4" fmla="*/ 6858002 h 6858002"/>
              <a:gd name="connsiteX5" fmla="*/ 0 w 6480073"/>
              <a:gd name="connsiteY5" fmla="*/ 0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80073" h="6858002">
                <a:moveTo>
                  <a:pt x="6130244" y="0"/>
                </a:moveTo>
                <a:lnTo>
                  <a:pt x="6212951" y="314584"/>
                </a:lnTo>
                <a:cubicBezTo>
                  <a:pt x="6745828" y="2551616"/>
                  <a:pt x="6460994" y="4808873"/>
                  <a:pt x="5540779" y="6756649"/>
                </a:cubicBezTo>
                <a:lnTo>
                  <a:pt x="5489971" y="6858002"/>
                </a:lnTo>
                <a:lnTo>
                  <a:pt x="0" y="6858002"/>
                </a:lnTo>
                <a:lnTo>
                  <a:pt x="0"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1B9FBFA8-6AF4-4091-9C8B-DEC6D8933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942784" y="0"/>
            <a:ext cx="6249216" cy="6858001"/>
          </a:xfrm>
          <a:custGeom>
            <a:avLst/>
            <a:gdLst>
              <a:gd name="connsiteX0" fmla="*/ 0 w 6249216"/>
              <a:gd name="connsiteY0" fmla="*/ 0 h 6858001"/>
              <a:gd name="connsiteX1" fmla="*/ 5893742 w 6249216"/>
              <a:gd name="connsiteY1" fmla="*/ 1 h 6858001"/>
              <a:gd name="connsiteX2" fmla="*/ 5993697 w 6249216"/>
              <a:gd name="connsiteY2" fmla="*/ 380651 h 6858001"/>
              <a:gd name="connsiteX3" fmla="*/ 5308924 w 6249216"/>
              <a:gd name="connsiteY3" fmla="*/ 6647018 h 6858001"/>
              <a:gd name="connsiteX4" fmla="*/ 5200672 w 6249216"/>
              <a:gd name="connsiteY4" fmla="*/ 6858001 h 6858001"/>
              <a:gd name="connsiteX5" fmla="*/ 1 w 6249216"/>
              <a:gd name="connsiteY5"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49216" h="6858001">
                <a:moveTo>
                  <a:pt x="0" y="0"/>
                </a:moveTo>
                <a:lnTo>
                  <a:pt x="5893742" y="1"/>
                </a:lnTo>
                <a:lnTo>
                  <a:pt x="5993697" y="380651"/>
                </a:lnTo>
                <a:cubicBezTo>
                  <a:pt x="6511353" y="2559611"/>
                  <a:pt x="6222352" y="4758249"/>
                  <a:pt x="5308924" y="6647018"/>
                </a:cubicBezTo>
                <a:lnTo>
                  <a:pt x="5200672" y="6858001"/>
                </a:lnTo>
                <a:lnTo>
                  <a:pt x="1" y="6858001"/>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8" name="Image 7">
            <a:extLst>
              <a:ext uri="{FF2B5EF4-FFF2-40B4-BE49-F238E27FC236}">
                <a16:creationId xmlns:a16="http://schemas.microsoft.com/office/drawing/2014/main" id="{ED35CEC4-2C11-43AA-8D90-8B33AE44E66F}"/>
              </a:ext>
            </a:extLst>
          </p:cNvPr>
          <p:cNvPicPr>
            <a:picLocks noChangeAspect="1"/>
          </p:cNvPicPr>
          <p:nvPr/>
        </p:nvPicPr>
        <p:blipFill rotWithShape="1">
          <a:blip r:embed="rId2"/>
          <a:srcRect l="4152" t="12187" r="6055" b="4610"/>
          <a:stretch/>
        </p:blipFill>
        <p:spPr>
          <a:xfrm>
            <a:off x="6309360" y="1975238"/>
            <a:ext cx="5791200" cy="3072136"/>
          </a:xfrm>
          <a:prstGeom prst="rect">
            <a:avLst/>
          </a:prstGeom>
        </p:spPr>
      </p:pic>
      <p:sp>
        <p:nvSpPr>
          <p:cNvPr id="16" name="Rectangle 15">
            <a:extLst>
              <a:ext uri="{FF2B5EF4-FFF2-40B4-BE49-F238E27FC236}">
                <a16:creationId xmlns:a16="http://schemas.microsoft.com/office/drawing/2014/main" id="{4256F1D9-940E-4631-88E9-34EA97310FE3}"/>
              </a:ext>
            </a:extLst>
          </p:cNvPr>
          <p:cNvSpPr/>
          <p:nvPr/>
        </p:nvSpPr>
        <p:spPr>
          <a:xfrm>
            <a:off x="7725182" y="2659559"/>
            <a:ext cx="2947399" cy="769441"/>
          </a:xfrm>
          <a:prstGeom prst="rect">
            <a:avLst/>
          </a:prstGeom>
        </p:spPr>
        <p:txBody>
          <a:bodyPr wrap="square">
            <a:spAutoFit/>
          </a:bodyPr>
          <a:lstStyle/>
          <a:p>
            <a:pPr algn="ctr" defTabSz="457200"/>
            <a:r>
              <a:rPr lang="fr-FR" sz="4400" dirty="0">
                <a:solidFill>
                  <a:srgbClr val="C00000"/>
                </a:solidFill>
                <a:latin typeface="Raleway Black" panose="020B0A03030101060003" pitchFamily="34" charset="0"/>
              </a:rPr>
              <a:t>LEXIQUE</a:t>
            </a:r>
          </a:p>
        </p:txBody>
      </p:sp>
    </p:spTree>
    <p:extLst>
      <p:ext uri="{BB962C8B-B14F-4D97-AF65-F5344CB8AC3E}">
        <p14:creationId xmlns:p14="http://schemas.microsoft.com/office/powerpoint/2010/main" val="952459846"/>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au 5">
            <a:extLst>
              <a:ext uri="{FF2B5EF4-FFF2-40B4-BE49-F238E27FC236}">
                <a16:creationId xmlns:a16="http://schemas.microsoft.com/office/drawing/2014/main" id="{A386A193-8558-4E4B-B8D8-B682790B8ABD}"/>
              </a:ext>
            </a:extLst>
          </p:cNvPr>
          <p:cNvGraphicFramePr>
            <a:graphicFrameLocks noGrp="1"/>
          </p:cNvGraphicFramePr>
          <p:nvPr>
            <p:extLst>
              <p:ext uri="{D42A27DB-BD31-4B8C-83A1-F6EECF244321}">
                <p14:modId xmlns:p14="http://schemas.microsoft.com/office/powerpoint/2010/main" val="4181768986"/>
              </p:ext>
            </p:extLst>
          </p:nvPr>
        </p:nvGraphicFramePr>
        <p:xfrm>
          <a:off x="838200" y="994180"/>
          <a:ext cx="10515600" cy="5049849"/>
        </p:xfrm>
        <a:graphic>
          <a:graphicData uri="http://schemas.openxmlformats.org/drawingml/2006/table">
            <a:tbl>
              <a:tblPr>
                <a:tableStyleId>{5C22544A-7EE6-4342-B048-85BDC9FD1C3A}</a:tableStyleId>
              </a:tblPr>
              <a:tblGrid>
                <a:gridCol w="1595168">
                  <a:extLst>
                    <a:ext uri="{9D8B030D-6E8A-4147-A177-3AD203B41FA5}">
                      <a16:colId xmlns:a16="http://schemas.microsoft.com/office/drawing/2014/main" val="3969590845"/>
                    </a:ext>
                  </a:extLst>
                </a:gridCol>
                <a:gridCol w="8920432">
                  <a:extLst>
                    <a:ext uri="{9D8B030D-6E8A-4147-A177-3AD203B41FA5}">
                      <a16:colId xmlns:a16="http://schemas.microsoft.com/office/drawing/2014/main" val="1530903288"/>
                    </a:ext>
                  </a:extLst>
                </a:gridCol>
              </a:tblGrid>
              <a:tr h="361181">
                <a:tc gridSpan="2">
                  <a:txBody>
                    <a:bodyPr/>
                    <a:lstStyle/>
                    <a:p>
                      <a:pPr algn="ctr" fontAlgn="ctr"/>
                      <a:r>
                        <a:rPr lang="fr-FR" sz="1400" u="none" strike="noStrike" dirty="0">
                          <a:solidFill>
                            <a:srgbClr val="C00000"/>
                          </a:solidFill>
                          <a:effectLst/>
                        </a:rPr>
                        <a:t>Définitions</a:t>
                      </a:r>
                      <a:endParaRPr lang="fr-FR" sz="1400" b="1" i="0" u="none" strike="noStrike" dirty="0">
                        <a:solidFill>
                          <a:srgbClr val="C00000"/>
                        </a:solidFill>
                        <a:effectLst/>
                        <a:latin typeface="Calibri" panose="020F0502020204030204" pitchFamily="34" charset="0"/>
                      </a:endParaRPr>
                    </a:p>
                  </a:txBody>
                  <a:tcPr marL="9378" marR="9378" marT="9378" marB="0" anchor="ctr"/>
                </a:tc>
                <a:tc hMerge="1">
                  <a:txBody>
                    <a:bodyPr/>
                    <a:lstStyle/>
                    <a:p>
                      <a:endParaRPr lang="fr-FR"/>
                    </a:p>
                  </a:txBody>
                  <a:tcPr/>
                </a:tc>
                <a:extLst>
                  <a:ext uri="{0D108BD9-81ED-4DB2-BD59-A6C34878D82A}">
                    <a16:rowId xmlns:a16="http://schemas.microsoft.com/office/drawing/2014/main" val="3479330579"/>
                  </a:ext>
                </a:extLst>
              </a:tr>
              <a:tr h="574679">
                <a:tc>
                  <a:txBody>
                    <a:bodyPr/>
                    <a:lstStyle/>
                    <a:p>
                      <a:pPr algn="l" fontAlgn="ctr"/>
                      <a:r>
                        <a:rPr lang="fr-FR" sz="1100" u="none" strike="noStrike">
                          <a:effectLst/>
                        </a:rPr>
                        <a:t>DSCR</a:t>
                      </a:r>
                      <a:endParaRPr lang="fr-FR" sz="1100" b="1" i="0" u="none" strike="noStrike">
                        <a:solidFill>
                          <a:srgbClr val="000000"/>
                        </a:solidFill>
                        <a:effectLst/>
                        <a:latin typeface="Calibri" panose="020F0502020204030204" pitchFamily="34" charset="0"/>
                      </a:endParaRPr>
                    </a:p>
                  </a:txBody>
                  <a:tcPr marL="9378" marR="9378" marT="9378" marB="0" anchor="ctr"/>
                </a:tc>
                <a:tc>
                  <a:txBody>
                    <a:bodyPr/>
                    <a:lstStyle/>
                    <a:p>
                      <a:pPr algn="l" fontAlgn="t"/>
                      <a:endParaRPr lang="fr-FR" sz="1100" u="none" strike="noStrike" dirty="0">
                        <a:effectLst/>
                      </a:endParaRPr>
                    </a:p>
                    <a:p>
                      <a:pPr algn="l" fontAlgn="t"/>
                      <a:r>
                        <a:rPr lang="fr-FR" sz="1100" u="none" strike="noStrike" dirty="0">
                          <a:effectLst/>
                        </a:rPr>
                        <a:t>Le DSCR permet d’apprécier le risque locatif 110% à minima . Taux à revoir à la hausse en fonction de la qualité des locataires, de la nature du bail (précaire; 3/6/9 – vérifier la durée restante) </a:t>
                      </a:r>
                      <a:br>
                        <a:rPr lang="fr-FR" sz="1100" u="none" strike="noStrike" dirty="0">
                          <a:effectLst/>
                        </a:rPr>
                      </a:br>
                      <a:endParaRPr lang="fr-FR" sz="1100" b="0" i="0" u="none" strike="noStrike" dirty="0">
                        <a:solidFill>
                          <a:srgbClr val="000000"/>
                        </a:solidFill>
                        <a:effectLst/>
                        <a:latin typeface="Calibri" panose="020F0502020204030204" pitchFamily="34" charset="0"/>
                      </a:endParaRPr>
                    </a:p>
                  </a:txBody>
                  <a:tcPr marL="9378" marR="9378" marT="9378" marB="0" anchor="ctr"/>
                </a:tc>
                <a:extLst>
                  <a:ext uri="{0D108BD9-81ED-4DB2-BD59-A6C34878D82A}">
                    <a16:rowId xmlns:a16="http://schemas.microsoft.com/office/drawing/2014/main" val="3776926694"/>
                  </a:ext>
                </a:extLst>
              </a:tr>
              <a:tr h="469534">
                <a:tc>
                  <a:txBody>
                    <a:bodyPr/>
                    <a:lstStyle/>
                    <a:p>
                      <a:pPr algn="l" fontAlgn="ctr"/>
                      <a:r>
                        <a:rPr lang="fr-FR" sz="1100" u="none" strike="noStrike">
                          <a:effectLst/>
                        </a:rPr>
                        <a:t>LTV</a:t>
                      </a:r>
                      <a:endParaRPr lang="fr-FR" sz="1100" b="1" i="0" u="none" strike="noStrike">
                        <a:solidFill>
                          <a:srgbClr val="000000"/>
                        </a:solidFill>
                        <a:effectLst/>
                        <a:latin typeface="Calibri" panose="020F0502020204030204" pitchFamily="34" charset="0"/>
                      </a:endParaRPr>
                    </a:p>
                  </a:txBody>
                  <a:tcPr marL="9378" marR="9378" marT="9378" marB="0" anchor="ctr"/>
                </a:tc>
                <a:tc>
                  <a:txBody>
                    <a:bodyPr/>
                    <a:lstStyle/>
                    <a:p>
                      <a:pPr algn="l" fontAlgn="ctr"/>
                      <a:r>
                        <a:rPr lang="fr-FR" sz="1100" u="none" strike="noStrike">
                          <a:effectLst/>
                        </a:rPr>
                        <a:t>La LTV permet d’apprécier le risque de défaut. Plus ce ratio est élevé plus le risque est important.</a:t>
                      </a:r>
                      <a:endParaRPr lang="fr-FR" sz="1100" b="0" i="0" u="none" strike="noStrike">
                        <a:solidFill>
                          <a:srgbClr val="000000"/>
                        </a:solidFill>
                        <a:effectLst/>
                        <a:latin typeface="Calibri" panose="020F0502020204030204" pitchFamily="34" charset="0"/>
                      </a:endParaRPr>
                    </a:p>
                  </a:txBody>
                  <a:tcPr marL="9378" marR="9378" marT="9378" marB="0" anchor="ctr"/>
                </a:tc>
                <a:extLst>
                  <a:ext uri="{0D108BD9-81ED-4DB2-BD59-A6C34878D82A}">
                    <a16:rowId xmlns:a16="http://schemas.microsoft.com/office/drawing/2014/main" val="213731647"/>
                  </a:ext>
                </a:extLst>
              </a:tr>
              <a:tr h="732394">
                <a:tc>
                  <a:txBody>
                    <a:bodyPr/>
                    <a:lstStyle/>
                    <a:p>
                      <a:pPr algn="l" fontAlgn="ctr"/>
                      <a:r>
                        <a:rPr lang="fr-FR" sz="1100" u="none" strike="noStrike" dirty="0">
                          <a:effectLst/>
                        </a:rPr>
                        <a:t>Obligation convertible</a:t>
                      </a:r>
                      <a:endParaRPr lang="fr-FR" sz="1100" b="1" i="0" u="none" strike="noStrike" dirty="0">
                        <a:solidFill>
                          <a:srgbClr val="000000"/>
                        </a:solidFill>
                        <a:effectLst/>
                        <a:latin typeface="Calibri" panose="020F0502020204030204" pitchFamily="34" charset="0"/>
                      </a:endParaRPr>
                    </a:p>
                  </a:txBody>
                  <a:tcPr marL="9378" marR="9378" marT="9378" marB="0" anchor="ct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fr-FR" sz="1100" u="none" strike="noStrike" dirty="0">
                          <a:effectLst/>
                        </a:rPr>
                        <a:t>Une obligation convertible est un titre associé à un(e) prêt/créance qui, à son terme, est remboursé soit en numéraire, soit par l’attribution d’actions dans la société cible. A l'instar des actions, elle permet à son détenteur d'apporter de la trésorerie à la société durant un délai contractualisé, charge au bénéficiaire/débiteur de rembourser la créance à l'issue de la période prédéfinie. La constitution de cette créance via l’émission d’obligations convertibles donne lieu à la rédaction d’une convention qui détermine les conditions de remboursement de ces obligations. A défaut de remboursement, ces obligations convertibles seront transformées en action ou parts de société et peuvent donner lieu à des privilèges ou avantages spécifiques également déterminés par la convention (droit de vote…pénalités spécifiques…).</a:t>
                      </a:r>
                    </a:p>
                    <a:p>
                      <a:pPr algn="l" fontAlgn="ctr"/>
                      <a:endParaRPr lang="fr-FR" sz="1100" b="0" i="0" u="none" strike="noStrike" dirty="0">
                        <a:solidFill>
                          <a:srgbClr val="000000"/>
                        </a:solidFill>
                        <a:effectLst/>
                        <a:latin typeface="Calibri" panose="020F0502020204030204" pitchFamily="34" charset="0"/>
                      </a:endParaRPr>
                    </a:p>
                  </a:txBody>
                  <a:tcPr marL="9378" marR="9378" marT="9378" marB="0" anchor="ctr"/>
                </a:tc>
                <a:extLst>
                  <a:ext uri="{0D108BD9-81ED-4DB2-BD59-A6C34878D82A}">
                    <a16:rowId xmlns:a16="http://schemas.microsoft.com/office/drawing/2014/main" val="454113242"/>
                  </a:ext>
                </a:extLst>
              </a:tr>
              <a:tr h="1013311">
                <a:tc>
                  <a:txBody>
                    <a:bodyPr/>
                    <a:lstStyle/>
                    <a:p>
                      <a:pPr algn="l" fontAlgn="ctr"/>
                      <a:r>
                        <a:rPr lang="fr-FR" sz="1100" u="none" strike="noStrike" dirty="0">
                          <a:effectLst/>
                        </a:rPr>
                        <a:t>Subordination d’obligations  convertibles</a:t>
                      </a:r>
                      <a:endParaRPr lang="fr-FR" sz="1100" b="1" i="0" u="none" strike="noStrike" dirty="0">
                        <a:solidFill>
                          <a:srgbClr val="000000"/>
                        </a:solidFill>
                        <a:effectLst/>
                        <a:latin typeface="Calibri" panose="020F0502020204030204" pitchFamily="34" charset="0"/>
                      </a:endParaRPr>
                    </a:p>
                  </a:txBody>
                  <a:tcPr marL="9378" marR="9378" marT="9378" marB="0" anchor="ct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endParaRPr lang="fr-FR" sz="1100" u="none" strike="noStrike" dirty="0">
                        <a:effectLst/>
                      </a:endParaRPr>
                    </a:p>
                    <a:p>
                      <a:pPr marL="0" marR="0" lvl="0" indent="0" algn="l" defTabSz="914400" rtl="0" eaLnBrk="1" fontAlgn="t" latinLnBrk="0" hangingPunct="1">
                        <a:lnSpc>
                          <a:spcPct val="100000"/>
                        </a:lnSpc>
                        <a:spcBef>
                          <a:spcPts val="0"/>
                        </a:spcBef>
                        <a:spcAft>
                          <a:spcPts val="0"/>
                        </a:spcAft>
                        <a:buClrTx/>
                        <a:buSzTx/>
                        <a:buFontTx/>
                        <a:buNone/>
                        <a:tabLst/>
                        <a:defRPr/>
                      </a:pPr>
                      <a:r>
                        <a:rPr lang="fr-FR" sz="1100" u="none" strike="noStrike" dirty="0">
                          <a:effectLst/>
                        </a:rPr>
                        <a:t>Subordination d’obligations  convertibles :  Dans le cadre d'opérations financières spécifiques ( type LBO… de rachat de pharmacie) il est souvent demandé aux acquéreurs de la société cible de réaliser des apports de trésorerie complémentaires qui peuvent prendre la forme d'obligations convertibles. Afin de préserver les intérêts des créanciers principaux (banques portant la dette sénior…) la convention prévoit souvent une clause de subordination des obligations convertibles, qui conditionne le remboursement de ces obligations au remboursement préalable des créanciers principaux (banque). </a:t>
                      </a:r>
                    </a:p>
                    <a:p>
                      <a:pPr marL="0" marR="0" lvl="0" indent="0" algn="l" defTabSz="914400" rtl="0" eaLnBrk="1" fontAlgn="t" latinLnBrk="0" hangingPunct="1">
                        <a:lnSpc>
                          <a:spcPct val="100000"/>
                        </a:lnSpc>
                        <a:spcBef>
                          <a:spcPts val="0"/>
                        </a:spcBef>
                        <a:spcAft>
                          <a:spcPts val="0"/>
                        </a:spcAft>
                        <a:buClrTx/>
                        <a:buSzTx/>
                        <a:buFontTx/>
                        <a:buNone/>
                        <a:tabLst/>
                        <a:defRPr/>
                      </a:pPr>
                      <a:r>
                        <a:rPr lang="fr-FR" sz="1100" b="0" i="0" u="none" strike="noStrike" dirty="0">
                          <a:solidFill>
                            <a:srgbClr val="000000"/>
                          </a:solidFill>
                          <a:effectLst/>
                          <a:latin typeface="Calibri" panose="020F0502020204030204" pitchFamily="34" charset="0"/>
                        </a:rPr>
                        <a:t>Dans le cadre d’opérations associant l’émission d’obligations convertibles, et pour préserver une priorité de rang, la CEGEE exigera la subordination du remboursement de ces obligations convertibles au remboursement préalable du prêt (dette sénior) émis par la CEGEE.</a:t>
                      </a:r>
                    </a:p>
                    <a:p>
                      <a:pPr marL="0" marR="0" lvl="0" indent="0" algn="l" defTabSz="914400" rtl="0" eaLnBrk="1" fontAlgn="t" latinLnBrk="0" hangingPunct="1">
                        <a:lnSpc>
                          <a:spcPct val="100000"/>
                        </a:lnSpc>
                        <a:spcBef>
                          <a:spcPts val="0"/>
                        </a:spcBef>
                        <a:spcAft>
                          <a:spcPts val="0"/>
                        </a:spcAft>
                        <a:buClrTx/>
                        <a:buSzTx/>
                        <a:buFontTx/>
                        <a:buNone/>
                        <a:tabLst/>
                        <a:defRPr/>
                      </a:pPr>
                      <a:r>
                        <a:rPr lang="fr-FR" sz="1100" b="0" i="0" u="none" strike="noStrike" dirty="0">
                          <a:solidFill>
                            <a:srgbClr val="000000"/>
                          </a:solidFill>
                          <a:effectLst/>
                          <a:latin typeface="Calibri" panose="020F0502020204030204" pitchFamily="34" charset="0"/>
                        </a:rPr>
                        <a:t>Exemple :</a:t>
                      </a:r>
                    </a:p>
                    <a:p>
                      <a:pPr marL="0" marR="0" lvl="0" indent="0" algn="l" defTabSz="914400" rtl="0" eaLnBrk="1" fontAlgn="t" latinLnBrk="0" hangingPunct="1">
                        <a:lnSpc>
                          <a:spcPct val="100000"/>
                        </a:lnSpc>
                        <a:spcBef>
                          <a:spcPts val="0"/>
                        </a:spcBef>
                        <a:spcAft>
                          <a:spcPts val="0"/>
                        </a:spcAft>
                        <a:buClrTx/>
                        <a:buSzTx/>
                        <a:buFontTx/>
                        <a:buNone/>
                        <a:tabLst/>
                        <a:defRPr/>
                      </a:pPr>
                      <a:r>
                        <a:rPr lang="fr-FR" sz="1100" b="0" i="0" u="none" strike="noStrike" dirty="0">
                          <a:solidFill>
                            <a:srgbClr val="000000"/>
                          </a:solidFill>
                          <a:effectLst/>
                          <a:latin typeface="Calibri" panose="020F0502020204030204" pitchFamily="34" charset="0"/>
                        </a:rPr>
                        <a:t>MR Médoc souhaite acquérir un fond de commerce de Pharmacie. Pour ce faire, en complément de son apport et du prêt bancaire, il peut solliciter la participation financière d’un tiers (ex Mr OC) qui réalisera un apport de fonds complémentaire, dont la créance sera matérialisée par des obligations convertibles. Le contrat de subordination d’obligations convertibles permettra au créancier principale «  la CEGEE », d’être remboursé prioritairement, avant  le remboursement des obligations à MR OC.</a:t>
                      </a:r>
                    </a:p>
                    <a:p>
                      <a:pPr marL="0" marR="0" lvl="0" indent="0" algn="l" defTabSz="914400" rtl="0" eaLnBrk="1" fontAlgn="t" latinLnBrk="0" hangingPunct="1">
                        <a:lnSpc>
                          <a:spcPct val="100000"/>
                        </a:lnSpc>
                        <a:spcBef>
                          <a:spcPts val="0"/>
                        </a:spcBef>
                        <a:spcAft>
                          <a:spcPts val="0"/>
                        </a:spcAft>
                        <a:buClrTx/>
                        <a:buSzTx/>
                        <a:buFontTx/>
                        <a:buNone/>
                        <a:tabLst/>
                        <a:defRPr/>
                      </a:pPr>
                      <a:endParaRPr lang="fr-FR" sz="1100" b="0" i="0" u="none" strike="noStrike" dirty="0">
                        <a:solidFill>
                          <a:srgbClr val="000000"/>
                        </a:solidFill>
                        <a:effectLst/>
                        <a:latin typeface="Calibri" panose="020F0502020204030204" pitchFamily="34" charset="0"/>
                      </a:endParaRPr>
                    </a:p>
                    <a:p>
                      <a:pPr marL="0" marR="0" lvl="0" indent="0" algn="l" defTabSz="914400" rtl="0" eaLnBrk="1" fontAlgn="t" latinLnBrk="0" hangingPunct="1">
                        <a:lnSpc>
                          <a:spcPct val="100000"/>
                        </a:lnSpc>
                        <a:spcBef>
                          <a:spcPts val="0"/>
                        </a:spcBef>
                        <a:spcAft>
                          <a:spcPts val="0"/>
                        </a:spcAft>
                        <a:buClrTx/>
                        <a:buSzTx/>
                        <a:buFontTx/>
                        <a:buNone/>
                        <a:tabLst/>
                        <a:defRPr/>
                      </a:pPr>
                      <a:endParaRPr lang="fr-FR" sz="1100" b="0" i="0" u="none" strike="noStrike" dirty="0">
                        <a:solidFill>
                          <a:srgbClr val="000000"/>
                        </a:solidFill>
                        <a:effectLst/>
                        <a:latin typeface="Calibri" panose="020F0502020204030204" pitchFamily="34" charset="0"/>
                      </a:endParaRPr>
                    </a:p>
                  </a:txBody>
                  <a:tcPr marL="9378" marR="9378" marT="9378" marB="0" anchor="ctr"/>
                </a:tc>
                <a:extLst>
                  <a:ext uri="{0D108BD9-81ED-4DB2-BD59-A6C34878D82A}">
                    <a16:rowId xmlns:a16="http://schemas.microsoft.com/office/drawing/2014/main" val="2225946200"/>
                  </a:ext>
                </a:extLst>
              </a:tr>
            </a:tbl>
          </a:graphicData>
        </a:graphic>
      </p:graphicFrame>
      <p:pic>
        <p:nvPicPr>
          <p:cNvPr id="2" name="Image 1">
            <a:extLst>
              <a:ext uri="{FF2B5EF4-FFF2-40B4-BE49-F238E27FC236}">
                <a16:creationId xmlns:a16="http://schemas.microsoft.com/office/drawing/2014/main" id="{D2FD54A6-D496-4704-90AC-732370191FA1}"/>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434" b="99686" l="4779" r="96460">
                        <a14:foregroundMark x1="6372" y1="29245" x2="6372" y2="29245"/>
                        <a14:foregroundMark x1="19823" y1="37107" x2="19823" y2="37107"/>
                        <a14:foregroundMark x1="19823" y1="37107" x2="19823" y2="37107"/>
                        <a14:foregroundMark x1="2478" y1="19811" x2="13805" y2="27044"/>
                        <a14:foregroundMark x1="13805" y1="27044" x2="4248" y2="45597"/>
                        <a14:foregroundMark x1="4248" y1="45597" x2="15398" y2="57862"/>
                        <a14:foregroundMark x1="15398" y1="57862" x2="12212" y2="75786"/>
                        <a14:foregroundMark x1="12212" y1="75786" x2="17168" y2="92138"/>
                        <a14:foregroundMark x1="17168" y1="92138" x2="26422" y2="91348"/>
                        <a14:foregroundMark x1="57911" y1="89038" x2="58230" y2="88994"/>
                        <a14:foregroundMark x1="76582" y1="67729" x2="86726" y2="55975"/>
                        <a14:foregroundMark x1="68542" y1="77044" x2="76432" y2="67903"/>
                        <a14:foregroundMark x1="67253" y1="78538" x2="68542" y2="77044"/>
                        <a14:foregroundMark x1="63660" y1="82702" x2="66736" y2="79138"/>
                        <a14:foregroundMark x1="61758" y1="84906" x2="62984" y2="83485"/>
                        <a14:foregroundMark x1="60944" y1="85849" x2="61758" y2="84906"/>
                        <a14:foregroundMark x1="58502" y1="88679" x2="60944" y2="85849"/>
                        <a14:foregroundMark x1="58230" y1="88994" x2="58502" y2="88679"/>
                        <a14:foregroundMark x1="86726" y1="55975" x2="94159" y2="43396"/>
                        <a14:foregroundMark x1="94159" y1="43396" x2="88496" y2="25786"/>
                        <a14:foregroundMark x1="88496" y1="25786" x2="95044" y2="42138"/>
                        <a14:foregroundMark x1="95044" y1="42138" x2="93628" y2="66667"/>
                        <a14:foregroundMark x1="93628" y1="66667" x2="84248" y2="79245"/>
                        <a14:foregroundMark x1="84248" y1="79245" x2="90817" y2="94510"/>
                        <a14:foregroundMark x1="84208" y1="98261" x2="82952" y2="98800"/>
                        <a14:foregroundMark x1="90265" y1="89308" x2="90265" y2="89308"/>
                        <a14:foregroundMark x1="96106" y1="36792" x2="96106" y2="36792"/>
                        <a14:foregroundMark x1="84779" y1="22327" x2="84779" y2="22327"/>
                        <a14:foregroundMark x1="79469" y1="40566" x2="79469" y2="40566"/>
                        <a14:foregroundMark x1="10265" y1="89308" x2="10265" y2="89308"/>
                        <a14:foregroundMark x1="16814" y1="66981" x2="16814" y2="66981"/>
                        <a14:foregroundMark x1="18584" y1="72327" x2="18584" y2="72327"/>
                        <a14:foregroundMark x1="24071" y1="19182" x2="24071" y2="19182"/>
                        <a14:foregroundMark x1="4779" y1="53459" x2="4779" y2="53459"/>
                        <a14:foregroundMark x1="4956" y1="37107" x2="4956" y2="37107"/>
                        <a14:foregroundMark x1="16106" y1="31132" x2="16106" y2="31132"/>
                        <a14:foregroundMark x1="22301" y1="32075" x2="22301" y2="32075"/>
                        <a14:foregroundMark x1="23186" y1="75786" x2="23186" y2="75786"/>
                        <a14:foregroundMark x1="10796" y1="87107" x2="10796" y2="87107"/>
                        <a14:foregroundMark x1="8496" y1="93082" x2="8496" y2="93082"/>
                        <a14:foregroundMark x1="89558" y1="83019" x2="89558" y2="83019"/>
                        <a14:foregroundMark x1="92035" y1="57547" x2="92035" y2="57547"/>
                        <a14:foregroundMark x1="79646" y1="47170" x2="79646" y2="47170"/>
                        <a14:foregroundMark x1="75752" y1="48428" x2="75752" y2="48428"/>
                        <a14:foregroundMark x1="81770" y1="71384" x2="81770" y2="71384"/>
                        <a14:foregroundMark x1="87434" y1="67925" x2="87434" y2="67925"/>
                        <a14:foregroundMark x1="96460" y1="48113" x2="96460" y2="48113"/>
                        <a14:foregroundMark x1="40531" y1="41509" x2="40531" y2="41509"/>
                        <a14:foregroundMark x1="40531" y1="39308" x2="40531" y2="39308"/>
                        <a14:foregroundMark x1="40885" y1="39623" x2="40885" y2="39623"/>
                        <a14:foregroundMark x1="33805" y1="42767" x2="36283" y2="47170"/>
                        <a14:foregroundMark x1="38407" y1="46855" x2="38407" y2="46855"/>
                        <a14:foregroundMark x1="38407" y1="46855" x2="38407" y2="46855"/>
                        <a14:foregroundMark x1="38230" y1="42138" x2="38230" y2="42138"/>
                        <a14:foregroundMark x1="38230" y1="42138" x2="38230" y2="42138"/>
                        <a14:foregroundMark x1="38230" y1="42138" x2="38230" y2="42138"/>
                        <a14:foregroundMark x1="45310" y1="43711" x2="45310" y2="43711"/>
                        <a14:foregroundMark x1="44956" y1="44340" x2="44956" y2="44340"/>
                        <a14:foregroundMark x1="44956" y1="44340" x2="58053" y2="41509"/>
                        <a14:foregroundMark x1="58053" y1="41509" x2="29027" y2="39937"/>
                        <a14:foregroundMark x1="29027" y1="39937" x2="60354" y2="44025"/>
                        <a14:foregroundMark x1="60354" y1="44025" x2="46195" y2="42767"/>
                        <a14:foregroundMark x1="46195" y1="42767" x2="59823" y2="41509"/>
                        <a14:foregroundMark x1="59823" y1="41509" x2="28319" y2="42767"/>
                        <a14:foregroundMark x1="28319" y1="42767" x2="45133" y2="45597"/>
                        <a14:foregroundMark x1="45133" y1="45597" x2="34336" y2="46226"/>
                        <a14:foregroundMark x1="71432" y1="58602" x2="74867" y2="59748"/>
                        <a14:foregroundMark x1="34336" y1="46226" x2="61787" y2="55384"/>
                        <a14:foregroundMark x1="65318" y1="50834" x2="64425" y2="50000"/>
                        <a14:foregroundMark x1="74867" y1="59748" x2="70323" y2="55506"/>
                        <a14:foregroundMark x1="64425" y1="50000" x2="53274" y2="47170"/>
                        <a14:foregroundMark x1="53274" y1="47170" x2="65664" y2="45597"/>
                        <a14:foregroundMark x1="65664" y1="45597" x2="53982" y2="41195"/>
                        <a14:foregroundMark x1="53982" y1="41195" x2="64602" y2="40881"/>
                        <a14:foregroundMark x1="64602" y1="40881" x2="57876" y2="42453"/>
                        <a14:foregroundMark x1="95752" y1="35220" x2="95752" y2="35220"/>
                        <a14:backgroundMark x1="40708" y1="82390" x2="40708" y2="82390"/>
                        <a14:backgroundMark x1="36637" y1="83648" x2="54867" y2="83648"/>
                        <a14:backgroundMark x1="54867" y1="83648" x2="45487" y2="84277"/>
                        <a14:backgroundMark x1="26018" y1="80189" x2="26018" y2="80189"/>
                        <a14:backgroundMark x1="21947" y1="86478" x2="21947" y2="86478"/>
                        <a14:backgroundMark x1="21947" y1="86478" x2="22832" y2="86478"/>
                        <a14:backgroundMark x1="63717" y1="84906" x2="63717" y2="84906"/>
                        <a14:backgroundMark x1="64956" y1="84906" x2="64956" y2="84906"/>
                        <a14:backgroundMark x1="67788" y1="84906" x2="66726" y2="75786"/>
                        <a14:backgroundMark x1="79292" y1="82704" x2="79292" y2="82704"/>
                        <a14:backgroundMark x1="79292" y1="82704" x2="79292" y2="82704"/>
                        <a14:backgroundMark x1="77522" y1="63208" x2="80000" y2="58176"/>
                        <a14:backgroundMark x1="63894" y1="75472" x2="45133" y2="88679"/>
                        <a14:backgroundMark x1="45133" y1="88679" x2="26726" y2="92138"/>
                        <a14:backgroundMark x1="26726" y1="92138" x2="60177" y2="93711"/>
                        <a14:backgroundMark x1="15044" y1="93082" x2="14159" y2="88050"/>
                        <a14:backgroundMark x1="29735" y1="56918" x2="49735" y2="63522"/>
                        <a14:backgroundMark x1="49735" y1="63522" x2="64956" y2="58491"/>
                        <a14:backgroundMark x1="70265" y1="55346" x2="63717" y2="55346"/>
                        <a14:backgroundMark x1="68673" y1="77044" x2="68673" y2="77044"/>
                        <a14:backgroundMark x1="61416" y1="88679" x2="61416" y2="88679"/>
                        <a14:backgroundMark x1="61062" y1="85849" x2="61062" y2="85849"/>
                        <a14:backgroundMark x1="64248" y1="85220" x2="62655" y2="82075"/>
                        <a14:backgroundMark x1="22301" y1="94969" x2="22301" y2="94969"/>
                        <a14:backgroundMark x1="85841" y1="89937" x2="85310" y2="95912"/>
                        <a14:backgroundMark x1="83717" y1="99686" x2="92212" y2="98742"/>
                        <a14:backgroundMark x1="78053" y1="99686" x2="83363" y2="97484"/>
                      </a14:backgroundRemoval>
                    </a14:imgEffect>
                  </a14:imgLayer>
                </a14:imgProps>
              </a:ext>
            </a:extLst>
          </a:blip>
          <a:stretch>
            <a:fillRect/>
          </a:stretch>
        </p:blipFill>
        <p:spPr>
          <a:xfrm rot="809160">
            <a:off x="9705411" y="44161"/>
            <a:ext cx="2364034" cy="1330554"/>
          </a:xfrm>
          <a:prstGeom prst="rect">
            <a:avLst/>
          </a:prstGeom>
        </p:spPr>
      </p:pic>
    </p:spTree>
    <p:extLst>
      <p:ext uri="{BB962C8B-B14F-4D97-AF65-F5344CB8AC3E}">
        <p14:creationId xmlns:p14="http://schemas.microsoft.com/office/powerpoint/2010/main" val="1160560249"/>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3787</TotalTime>
  <Words>971</Words>
  <Application>Microsoft Office PowerPoint</Application>
  <PresentationFormat>Grand écran</PresentationFormat>
  <Paragraphs>63</Paragraphs>
  <Slides>5</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5</vt:i4>
      </vt:variant>
    </vt:vector>
  </HeadingPairs>
  <TitlesOfParts>
    <vt:vector size="12" baseType="lpstr">
      <vt:lpstr>Arial</vt:lpstr>
      <vt:lpstr>Calibri</vt:lpstr>
      <vt:lpstr>Calibri Light</vt:lpstr>
      <vt:lpstr>Courier New</vt:lpstr>
      <vt:lpstr>Raleway Black</vt:lpstr>
      <vt:lpstr>Wingdings</vt:lpstr>
      <vt:lpstr>Thème Office</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REFFORT Didier [CEGEE]</dc:creator>
  <cp:lastModifiedBy>REFFORT Didier [CEGEE]</cp:lastModifiedBy>
  <cp:revision>102</cp:revision>
  <cp:lastPrinted>2022-09-27T06:34:36Z</cp:lastPrinted>
  <dcterms:created xsi:type="dcterms:W3CDTF">2022-06-17T12:54:58Z</dcterms:created>
  <dcterms:modified xsi:type="dcterms:W3CDTF">2022-10-10T10:25:59Z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didier.reffort@cegee.caisse-epargne.fr</vt:lpwstr>
  </property>
  <property fmtid="{D5CDD505-2E9C-101B-9397-08002B2CF9AE}" pid="5" name="MSIP_Label_48a19f0c-bea1-442e-a475-ed109d9ec508_SetDate">
    <vt:lpwstr>2022-06-17T14:54:40.4246321Z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ies>
</file>