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4"/>
  </p:sldMasterIdLst>
  <p:notesMasterIdLst>
    <p:notesMasterId r:id="rId14"/>
  </p:notesMasterIdLst>
  <p:handoutMasterIdLst>
    <p:handoutMasterId r:id="rId15"/>
  </p:handoutMasterIdLst>
  <p:sldIdLst>
    <p:sldId id="800" r:id="rId5"/>
    <p:sldId id="806" r:id="rId6"/>
    <p:sldId id="807" r:id="rId7"/>
    <p:sldId id="805" r:id="rId8"/>
    <p:sldId id="802" r:id="rId9"/>
    <p:sldId id="804" r:id="rId10"/>
    <p:sldId id="803" r:id="rId11"/>
    <p:sldId id="808" r:id="rId12"/>
    <p:sldId id="811" r:id="rId13"/>
  </p:sldIdLst>
  <p:sldSz cx="9144000" cy="6858000" type="screen4x3"/>
  <p:notesSz cx="6781800" cy="99187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81">
          <p15:clr>
            <a:srgbClr val="A4A3A4"/>
          </p15:clr>
        </p15:guide>
        <p15:guide id="2" orient="horz" pos="107">
          <p15:clr>
            <a:srgbClr val="A4A3A4"/>
          </p15:clr>
        </p15:guide>
        <p15:guide id="3" orient="horz" pos="1499">
          <p15:clr>
            <a:srgbClr val="A4A3A4"/>
          </p15:clr>
        </p15:guide>
        <p15:guide id="4" orient="horz" pos="3711">
          <p15:clr>
            <a:srgbClr val="A4A3A4"/>
          </p15:clr>
        </p15:guide>
        <p15:guide id="5" orient="horz" pos="2188">
          <p15:clr>
            <a:srgbClr val="A4A3A4"/>
          </p15:clr>
        </p15:guide>
        <p15:guide id="6" orient="horz" pos="1005">
          <p15:clr>
            <a:srgbClr val="A4A3A4"/>
          </p15:clr>
        </p15:guide>
        <p15:guide id="7" orient="horz" pos="937">
          <p15:clr>
            <a:srgbClr val="A4A3A4"/>
          </p15:clr>
        </p15:guide>
        <p15:guide id="8" orient="horz" pos="1694">
          <p15:clr>
            <a:srgbClr val="A4A3A4"/>
          </p15:clr>
        </p15:guide>
        <p15:guide id="9" pos="4305">
          <p15:clr>
            <a:srgbClr val="A4A3A4"/>
          </p15:clr>
        </p15:guide>
        <p15:guide id="10" pos="263">
          <p15:clr>
            <a:srgbClr val="A4A3A4"/>
          </p15:clr>
        </p15:guide>
        <p15:guide id="11" pos="4813">
          <p15:clr>
            <a:srgbClr val="A4A3A4"/>
          </p15:clr>
        </p15:guide>
        <p15:guide id="12" pos="36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4">
          <p15:clr>
            <a:srgbClr val="A4A3A4"/>
          </p15:clr>
        </p15:guide>
        <p15:guide id="2" pos="2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6161"/>
    <a:srgbClr val="FFFFFF"/>
    <a:srgbClr val="FF6600"/>
    <a:srgbClr val="660033"/>
    <a:srgbClr val="FDE7E8"/>
    <a:srgbClr val="FF9933"/>
    <a:srgbClr val="66FFCC"/>
    <a:srgbClr val="99FFCC"/>
    <a:srgbClr val="FFCE3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2239" autoAdjust="0"/>
  </p:normalViewPr>
  <p:slideViewPr>
    <p:cSldViewPr snapToGrid="0">
      <p:cViewPr varScale="1">
        <p:scale>
          <a:sx n="116" d="100"/>
          <a:sy n="116" d="100"/>
        </p:scale>
        <p:origin x="1380" y="108"/>
      </p:cViewPr>
      <p:guideLst>
        <p:guide orient="horz" pos="781"/>
        <p:guide orient="horz" pos="107"/>
        <p:guide orient="horz" pos="1499"/>
        <p:guide orient="horz" pos="3711"/>
        <p:guide orient="horz" pos="2188"/>
        <p:guide orient="horz" pos="1005"/>
        <p:guide orient="horz" pos="937"/>
        <p:guide orient="horz" pos="1694"/>
        <p:guide pos="4305"/>
        <p:guide pos="263"/>
        <p:guide pos="4813"/>
        <p:guide pos="36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>
        <p:scale>
          <a:sx n="60" d="100"/>
          <a:sy n="60" d="100"/>
        </p:scale>
        <p:origin x="-1854" y="-552"/>
      </p:cViewPr>
      <p:guideLst>
        <p:guide orient="horz" pos="3124"/>
        <p:guide pos="2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334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7713"/>
            <a:ext cx="4953000" cy="37147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426576"/>
            <a:ext cx="29400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6" tIns="46028" rIns="92056" bIns="46028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E8F4C639-CF01-4B40-9550-6013E19A648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4239" y="4714876"/>
            <a:ext cx="50133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7" tIns="46017" rIns="92037" bIns="460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644669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90500" indent="-190500" algn="l" rtl="0" eaLnBrk="0" fontAlgn="base" hangingPunct="0">
      <a:spcBef>
        <a:spcPct val="30000"/>
      </a:spcBef>
      <a:spcAft>
        <a:spcPct val="0"/>
      </a:spcAft>
      <a:buClr>
        <a:srgbClr val="BB0000"/>
      </a:buClr>
      <a:buFont typeface="Wingdings" pitchFamily="2" charset="2"/>
      <a:buChar char="§"/>
      <a:tabLst>
        <a:tab pos="666750" algn="l"/>
      </a:tabLs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666750" indent="-190500" algn="l" rtl="0" eaLnBrk="0" fontAlgn="base" hangingPunct="0">
      <a:spcBef>
        <a:spcPct val="30000"/>
      </a:spcBef>
      <a:spcAft>
        <a:spcPct val="0"/>
      </a:spcAft>
      <a:buClr>
        <a:schemeClr val="accent1"/>
      </a:buClr>
      <a:buFont typeface="Wingdings" pitchFamily="2" charset="2"/>
      <a:buChar char="§"/>
      <a:tabLst>
        <a:tab pos="666750" algn="l"/>
      </a:tabLs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1143000" indent="-190500" algn="l" rtl="0" eaLnBrk="0" fontAlgn="base" hangingPunct="0">
      <a:spcBef>
        <a:spcPct val="30000"/>
      </a:spcBef>
      <a:spcAft>
        <a:spcPct val="0"/>
      </a:spcAft>
      <a:buClr>
        <a:schemeClr val="accent2"/>
      </a:buClr>
      <a:buFont typeface="Wingdings" pitchFamily="2" charset="2"/>
      <a:buChar char="§"/>
      <a:tabLst>
        <a:tab pos="666750" algn="l"/>
      </a:tabLs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524000" indent="-190500" algn="l" rtl="0" eaLnBrk="0" fontAlgn="base" hangingPunct="0">
      <a:spcBef>
        <a:spcPct val="30000"/>
      </a:spcBef>
      <a:spcAft>
        <a:spcPct val="0"/>
      </a:spcAft>
      <a:buClr>
        <a:schemeClr val="hlink"/>
      </a:buClr>
      <a:buFont typeface="Wingdings" pitchFamily="2" charset="2"/>
      <a:buChar char="§"/>
      <a:tabLst>
        <a:tab pos="666750" algn="l"/>
      </a:tabLs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buFont typeface="Wingdings" pitchFamily="2" charset="2"/>
      <a:buChar char="§"/>
      <a:tabLst>
        <a:tab pos="666750" algn="l"/>
      </a:tabLs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F4C639-CF01-4B40-9550-6013E19A6480}" type="slidenum">
              <a:rPr lang="fr-FR" smtClean="0"/>
              <a:pPr>
                <a:defRPr/>
              </a:pPr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2703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F4C639-CF01-4B40-9550-6013E19A6480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3302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8"/>
          <p:cNvSpPr>
            <a:spLocks noChangeArrowheads="1"/>
          </p:cNvSpPr>
          <p:nvPr userDrawn="1"/>
        </p:nvSpPr>
        <p:spPr bwMode="auto">
          <a:xfrm>
            <a:off x="0" y="1801813"/>
            <a:ext cx="9144000" cy="1503362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pic>
        <p:nvPicPr>
          <p:cNvPr id="5" name="Picture 101" descr="ay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0200" y="2689225"/>
            <a:ext cx="688975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0" descr="DSC425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4188" y="2689225"/>
            <a:ext cx="688975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2" descr="DSC_6129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0563" y="2689225"/>
            <a:ext cx="688975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4" descr="Nancy Place Dombasle2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47025" y="1595438"/>
            <a:ext cx="6921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3" descr="DSC_7500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4188" y="1595438"/>
            <a:ext cx="688975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9" descr="DSC02456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70563" y="1595438"/>
            <a:ext cx="688975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60"/>
          <p:cNvSpPr>
            <a:spLocks noChangeArrowheads="1"/>
          </p:cNvSpPr>
          <p:nvPr userDrawn="1"/>
        </p:nvSpPr>
        <p:spPr bwMode="auto">
          <a:xfrm rot="16200000">
            <a:off x="5772150" y="1597025"/>
            <a:ext cx="182563" cy="182563"/>
          </a:xfrm>
          <a:prstGeom prst="rtTriangle">
            <a:avLst/>
          </a:prstGeom>
          <a:solidFill>
            <a:schemeClr val="accent1"/>
          </a:solidFill>
          <a:ln w="127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sp>
        <p:nvSpPr>
          <p:cNvPr id="13" name="AutoShape 82"/>
          <p:cNvSpPr>
            <a:spLocks noChangeArrowheads="1"/>
          </p:cNvSpPr>
          <p:nvPr userDrawn="1"/>
        </p:nvSpPr>
        <p:spPr bwMode="auto">
          <a:xfrm rot="16200000" flipH="1" flipV="1">
            <a:off x="5741988" y="1585913"/>
            <a:ext cx="217487" cy="217487"/>
          </a:xfrm>
          <a:prstGeom prst="rtTriangle">
            <a:avLst/>
          </a:prstGeom>
          <a:solidFill>
            <a:schemeClr val="bg1"/>
          </a:solidFill>
          <a:ln w="127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sp>
        <p:nvSpPr>
          <p:cNvPr id="14" name="AutoShape 89"/>
          <p:cNvSpPr>
            <a:spLocks noChangeArrowheads="1"/>
          </p:cNvSpPr>
          <p:nvPr userDrawn="1"/>
        </p:nvSpPr>
        <p:spPr bwMode="auto">
          <a:xfrm rot="16200000" flipH="1" flipV="1">
            <a:off x="5764212" y="2670176"/>
            <a:ext cx="195263" cy="195262"/>
          </a:xfrm>
          <a:prstGeom prst="rtTriangle">
            <a:avLst/>
          </a:prstGeom>
          <a:solidFill>
            <a:schemeClr val="accent1"/>
          </a:solidFill>
          <a:ln w="1270">
            <a:noFill/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>
              <a:spcBef>
                <a:spcPct val="55000"/>
              </a:spcBef>
              <a:defRPr/>
            </a:pPr>
            <a:endParaRPr lang="fr-FR" dirty="0"/>
          </a:p>
        </p:txBody>
      </p:sp>
      <p:sp>
        <p:nvSpPr>
          <p:cNvPr id="15" name="AutoShape 37"/>
          <p:cNvSpPr>
            <a:spLocks noChangeArrowheads="1"/>
          </p:cNvSpPr>
          <p:nvPr userDrawn="1"/>
        </p:nvSpPr>
        <p:spPr bwMode="auto">
          <a:xfrm rot="16200000">
            <a:off x="5767387" y="2676526"/>
            <a:ext cx="182563" cy="182562"/>
          </a:xfrm>
          <a:prstGeom prst="rtTriangle">
            <a:avLst/>
          </a:prstGeom>
          <a:solidFill>
            <a:schemeClr val="folHlink"/>
          </a:solidFill>
          <a:ln w="127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sp>
        <p:nvSpPr>
          <p:cNvPr id="16" name="AutoShape 90"/>
          <p:cNvSpPr>
            <a:spLocks noChangeArrowheads="1"/>
          </p:cNvSpPr>
          <p:nvPr userDrawn="1"/>
        </p:nvSpPr>
        <p:spPr bwMode="auto">
          <a:xfrm rot="16200000" flipH="1" flipV="1">
            <a:off x="7945438" y="2674938"/>
            <a:ext cx="190500" cy="190500"/>
          </a:xfrm>
          <a:prstGeom prst="rtTriangle">
            <a:avLst/>
          </a:prstGeom>
          <a:solidFill>
            <a:schemeClr val="accent1"/>
          </a:solidFill>
          <a:ln w="127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sp>
        <p:nvSpPr>
          <p:cNvPr id="17" name="AutoShape 70"/>
          <p:cNvSpPr>
            <a:spLocks noChangeArrowheads="1"/>
          </p:cNvSpPr>
          <p:nvPr userDrawn="1"/>
        </p:nvSpPr>
        <p:spPr bwMode="auto">
          <a:xfrm rot="16200000">
            <a:off x="7945437" y="2679701"/>
            <a:ext cx="182563" cy="182562"/>
          </a:xfrm>
          <a:prstGeom prst="rtTriangle">
            <a:avLst/>
          </a:prstGeom>
          <a:solidFill>
            <a:schemeClr val="tx2"/>
          </a:solidFill>
          <a:ln w="127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sp>
        <p:nvSpPr>
          <p:cNvPr id="18" name="AutoShape 32"/>
          <p:cNvSpPr>
            <a:spLocks noChangeArrowheads="1"/>
          </p:cNvSpPr>
          <p:nvPr userDrawn="1"/>
        </p:nvSpPr>
        <p:spPr bwMode="auto">
          <a:xfrm rot="16200000">
            <a:off x="6837363" y="2671763"/>
            <a:ext cx="182562" cy="182562"/>
          </a:xfrm>
          <a:prstGeom prst="rtTriangle">
            <a:avLst/>
          </a:prstGeom>
          <a:solidFill>
            <a:schemeClr val="accent2"/>
          </a:solidFill>
          <a:ln w="127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sp>
        <p:nvSpPr>
          <p:cNvPr id="19" name="AutoShape 84"/>
          <p:cNvSpPr>
            <a:spLocks noChangeArrowheads="1"/>
          </p:cNvSpPr>
          <p:nvPr userDrawn="1"/>
        </p:nvSpPr>
        <p:spPr bwMode="auto">
          <a:xfrm rot="16200000" flipH="1" flipV="1">
            <a:off x="6838950" y="2673350"/>
            <a:ext cx="185738" cy="185738"/>
          </a:xfrm>
          <a:prstGeom prst="rtTriangle">
            <a:avLst/>
          </a:prstGeom>
          <a:solidFill>
            <a:schemeClr val="accent1"/>
          </a:solidFill>
          <a:ln w="1270">
            <a:noFill/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>
              <a:spcBef>
                <a:spcPct val="55000"/>
              </a:spcBef>
              <a:defRPr/>
            </a:pPr>
            <a:endParaRPr lang="fr-FR" dirty="0"/>
          </a:p>
        </p:txBody>
      </p:sp>
      <p:sp>
        <p:nvSpPr>
          <p:cNvPr id="20" name="AutoShape 40"/>
          <p:cNvSpPr>
            <a:spLocks noChangeArrowheads="1"/>
          </p:cNvSpPr>
          <p:nvPr userDrawn="1"/>
        </p:nvSpPr>
        <p:spPr bwMode="auto">
          <a:xfrm rot="16200000">
            <a:off x="6837363" y="1592263"/>
            <a:ext cx="182562" cy="182562"/>
          </a:xfrm>
          <a:prstGeom prst="rtTriangle">
            <a:avLst/>
          </a:prstGeom>
          <a:solidFill>
            <a:schemeClr val="tx2"/>
          </a:solidFill>
          <a:ln w="127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sp>
        <p:nvSpPr>
          <p:cNvPr id="21" name="AutoShape 94"/>
          <p:cNvSpPr>
            <a:spLocks noChangeArrowheads="1"/>
          </p:cNvSpPr>
          <p:nvPr userDrawn="1"/>
        </p:nvSpPr>
        <p:spPr bwMode="auto">
          <a:xfrm rot="16200000" flipH="1" flipV="1">
            <a:off x="6810375" y="1585913"/>
            <a:ext cx="217487" cy="217488"/>
          </a:xfrm>
          <a:prstGeom prst="rtTriangle">
            <a:avLst/>
          </a:prstGeom>
          <a:solidFill>
            <a:schemeClr val="bg1"/>
          </a:solidFill>
          <a:ln w="127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sp>
        <p:nvSpPr>
          <p:cNvPr id="22" name="AutoShape 71"/>
          <p:cNvSpPr>
            <a:spLocks noChangeArrowheads="1"/>
          </p:cNvSpPr>
          <p:nvPr userDrawn="1"/>
        </p:nvSpPr>
        <p:spPr bwMode="auto">
          <a:xfrm rot="16200000">
            <a:off x="7945438" y="1595438"/>
            <a:ext cx="182562" cy="182562"/>
          </a:xfrm>
          <a:prstGeom prst="rtTriangle">
            <a:avLst/>
          </a:prstGeom>
          <a:solidFill>
            <a:schemeClr val="accent2"/>
          </a:solidFill>
          <a:ln w="127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sp>
        <p:nvSpPr>
          <p:cNvPr id="23" name="AutoShape 87"/>
          <p:cNvSpPr>
            <a:spLocks noChangeArrowheads="1"/>
          </p:cNvSpPr>
          <p:nvPr userDrawn="1"/>
        </p:nvSpPr>
        <p:spPr bwMode="auto">
          <a:xfrm rot="16200000" flipH="1" flipV="1">
            <a:off x="7924800" y="1577975"/>
            <a:ext cx="217488" cy="217488"/>
          </a:xfrm>
          <a:prstGeom prst="rtTriangle">
            <a:avLst/>
          </a:prstGeom>
          <a:solidFill>
            <a:schemeClr val="bg1"/>
          </a:solidFill>
          <a:ln w="127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sp>
        <p:nvSpPr>
          <p:cNvPr id="130150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546100" y="3406775"/>
            <a:ext cx="5089525" cy="1905000"/>
          </a:xfrm>
        </p:spPr>
        <p:txBody>
          <a:bodyPr/>
          <a:lstStyle>
            <a:lvl1pPr marL="0" indent="1588">
              <a:buFont typeface="Wingdings" pitchFamily="2" charset="2"/>
              <a:buNone/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130151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546100" y="1938338"/>
            <a:ext cx="4821238" cy="12382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fr-FR"/>
              <a:t>Cliquez pour modifier le style du titre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8DBCDFE-886C-E789-3F24-D8B5A4DFC5C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345428" y="6771094"/>
            <a:ext cx="1405607" cy="88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82133" y="-1"/>
            <a:ext cx="8161867" cy="872067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0621" y="969963"/>
            <a:ext cx="8632825" cy="547317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49AEF8-642C-3C36-214D-92221946CC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45428" y="6771094"/>
            <a:ext cx="1405607" cy="88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4D9568-D130-C824-3F2E-854B3383A6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45428" y="6771094"/>
            <a:ext cx="1405607" cy="88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3688" y="792163"/>
            <a:ext cx="4240212" cy="515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86300" y="792163"/>
            <a:ext cx="4240213" cy="515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9D6A1A-EC19-A97B-5D37-678ED4EC0B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45428" y="6771094"/>
            <a:ext cx="1405607" cy="88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96CFE9-EF54-D5DE-865C-A1F0922A32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45428" y="6771094"/>
            <a:ext cx="1405607" cy="88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914C43-8D6A-935E-D134-460C48BEB6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45428" y="6771094"/>
            <a:ext cx="1405607" cy="88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5525604-1BCD-68B8-1BC0-E97B6A6AEE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45428" y="6771094"/>
            <a:ext cx="1405607" cy="88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05742D-7D1B-5A02-1C80-BD8F6C0973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45428" y="6771094"/>
            <a:ext cx="1405607" cy="88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44F1F2-2F18-782D-288C-064F1BCB11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45428" y="6771094"/>
            <a:ext cx="1405607" cy="88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F278F35-6E28-76AF-9A2F-D515554134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45428" y="6771094"/>
            <a:ext cx="1405607" cy="88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94500" y="0"/>
            <a:ext cx="2165350" cy="5948363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93688" y="0"/>
            <a:ext cx="6348412" cy="594836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BD623C-B96B-EBA7-DC60-68200C3422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45428" y="6771094"/>
            <a:ext cx="1405607" cy="88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2038" y="0"/>
            <a:ext cx="7897812" cy="8509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293688" y="792163"/>
            <a:ext cx="8632825" cy="5156200"/>
          </a:xfrm>
        </p:spPr>
        <p:txBody>
          <a:bodyPr/>
          <a:lstStyle/>
          <a:p>
            <a:pPr lvl="0"/>
            <a:endParaRPr lang="fr-FR" noProof="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7CB46A-5F7E-68B4-083B-A58AB0541C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45428" y="6771094"/>
            <a:ext cx="1405607" cy="8809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groupe.caisse-epargne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4"/>
          <p:cNvGrpSpPr>
            <a:grpSpLocks/>
          </p:cNvGrpSpPr>
          <p:nvPr userDrawn="1"/>
        </p:nvGrpSpPr>
        <p:grpSpPr bwMode="auto">
          <a:xfrm>
            <a:off x="8842375" y="6556375"/>
            <a:ext cx="301625" cy="301625"/>
            <a:chOff x="965" y="2093"/>
            <a:chExt cx="349" cy="349"/>
          </a:xfrm>
        </p:grpSpPr>
        <p:sp>
          <p:nvSpPr>
            <p:cNvPr id="1300545" name="Freeform 65"/>
            <p:cNvSpPr>
              <a:spLocks/>
            </p:cNvSpPr>
            <p:nvPr userDrawn="1"/>
          </p:nvSpPr>
          <p:spPr bwMode="auto">
            <a:xfrm>
              <a:off x="967" y="2100"/>
              <a:ext cx="347" cy="342"/>
            </a:xfrm>
            <a:custGeom>
              <a:avLst/>
              <a:gdLst/>
              <a:ahLst/>
              <a:cxnLst>
                <a:cxn ang="0">
                  <a:pos x="0" y="120"/>
                </a:cxn>
                <a:cxn ang="0">
                  <a:pos x="120" y="0"/>
                </a:cxn>
                <a:cxn ang="0">
                  <a:pos x="348" y="0"/>
                </a:cxn>
                <a:cxn ang="0">
                  <a:pos x="348" y="342"/>
                </a:cxn>
                <a:cxn ang="0">
                  <a:pos x="0" y="342"/>
                </a:cxn>
                <a:cxn ang="0">
                  <a:pos x="0" y="120"/>
                </a:cxn>
              </a:cxnLst>
              <a:rect l="0" t="0" r="r" b="b"/>
              <a:pathLst>
                <a:path w="348" h="342">
                  <a:moveTo>
                    <a:pt x="0" y="120"/>
                  </a:moveTo>
                  <a:lnTo>
                    <a:pt x="120" y="0"/>
                  </a:lnTo>
                  <a:lnTo>
                    <a:pt x="348" y="0"/>
                  </a:lnTo>
                  <a:lnTo>
                    <a:pt x="348" y="342"/>
                  </a:lnTo>
                  <a:lnTo>
                    <a:pt x="0" y="342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spcBef>
                  <a:spcPct val="55000"/>
                </a:spcBef>
                <a:defRPr/>
              </a:pPr>
              <a:endParaRPr lang="fr-FR" dirty="0"/>
            </a:p>
          </p:txBody>
        </p:sp>
        <p:sp>
          <p:nvSpPr>
            <p:cNvPr id="1300546" name="AutoShape 66"/>
            <p:cNvSpPr>
              <a:spLocks noChangeArrowheads="1"/>
            </p:cNvSpPr>
            <p:nvPr userDrawn="1"/>
          </p:nvSpPr>
          <p:spPr bwMode="auto">
            <a:xfrm rot="-5400000">
              <a:off x="965" y="2093"/>
              <a:ext cx="121" cy="121"/>
            </a:xfrm>
            <a:prstGeom prst="rtTriangle">
              <a:avLst/>
            </a:prstGeom>
            <a:solidFill>
              <a:schemeClr val="tx2"/>
            </a:solidFill>
            <a:ln w="127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spcBef>
                  <a:spcPct val="55000"/>
                </a:spcBef>
                <a:defRPr/>
              </a:pPr>
              <a:endParaRPr lang="fr-FR" dirty="0"/>
            </a:p>
          </p:txBody>
        </p:sp>
      </p:grpSp>
      <p:sp>
        <p:nvSpPr>
          <p:cNvPr id="1300543" name="Rectangle 63"/>
          <p:cNvSpPr>
            <a:spLocks noChangeArrowheads="1"/>
          </p:cNvSpPr>
          <p:nvPr userDrawn="1"/>
        </p:nvSpPr>
        <p:spPr bwMode="auto">
          <a:xfrm>
            <a:off x="98425" y="6562725"/>
            <a:ext cx="8694738" cy="295275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grpSp>
        <p:nvGrpSpPr>
          <p:cNvPr id="1028" name="Group 60"/>
          <p:cNvGrpSpPr>
            <a:grpSpLocks/>
          </p:cNvGrpSpPr>
          <p:nvPr userDrawn="1"/>
        </p:nvGrpSpPr>
        <p:grpSpPr bwMode="auto">
          <a:xfrm>
            <a:off x="0" y="6556375"/>
            <a:ext cx="301625" cy="301625"/>
            <a:chOff x="965" y="2093"/>
            <a:chExt cx="349" cy="349"/>
          </a:xfrm>
        </p:grpSpPr>
        <p:sp>
          <p:nvSpPr>
            <p:cNvPr id="1300541" name="Freeform 61"/>
            <p:cNvSpPr>
              <a:spLocks/>
            </p:cNvSpPr>
            <p:nvPr userDrawn="1"/>
          </p:nvSpPr>
          <p:spPr bwMode="auto">
            <a:xfrm>
              <a:off x="967" y="2100"/>
              <a:ext cx="347" cy="342"/>
            </a:xfrm>
            <a:custGeom>
              <a:avLst/>
              <a:gdLst/>
              <a:ahLst/>
              <a:cxnLst>
                <a:cxn ang="0">
                  <a:pos x="0" y="120"/>
                </a:cxn>
                <a:cxn ang="0">
                  <a:pos x="120" y="0"/>
                </a:cxn>
                <a:cxn ang="0">
                  <a:pos x="348" y="0"/>
                </a:cxn>
                <a:cxn ang="0">
                  <a:pos x="348" y="342"/>
                </a:cxn>
                <a:cxn ang="0">
                  <a:pos x="0" y="342"/>
                </a:cxn>
                <a:cxn ang="0">
                  <a:pos x="0" y="120"/>
                </a:cxn>
              </a:cxnLst>
              <a:rect l="0" t="0" r="r" b="b"/>
              <a:pathLst>
                <a:path w="348" h="342">
                  <a:moveTo>
                    <a:pt x="0" y="120"/>
                  </a:moveTo>
                  <a:lnTo>
                    <a:pt x="120" y="0"/>
                  </a:lnTo>
                  <a:lnTo>
                    <a:pt x="348" y="0"/>
                  </a:lnTo>
                  <a:lnTo>
                    <a:pt x="348" y="342"/>
                  </a:lnTo>
                  <a:lnTo>
                    <a:pt x="0" y="342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chemeClr val="folHlink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spcBef>
                  <a:spcPct val="55000"/>
                </a:spcBef>
                <a:defRPr/>
              </a:pPr>
              <a:endParaRPr lang="fr-FR" dirty="0"/>
            </a:p>
          </p:txBody>
        </p:sp>
        <p:sp>
          <p:nvSpPr>
            <p:cNvPr id="1300542" name="AutoShape 62"/>
            <p:cNvSpPr>
              <a:spLocks noChangeArrowheads="1"/>
            </p:cNvSpPr>
            <p:nvPr userDrawn="1"/>
          </p:nvSpPr>
          <p:spPr bwMode="auto">
            <a:xfrm rot="-5400000">
              <a:off x="965" y="2093"/>
              <a:ext cx="121" cy="121"/>
            </a:xfrm>
            <a:prstGeom prst="rtTriangle">
              <a:avLst/>
            </a:prstGeom>
            <a:solidFill>
              <a:schemeClr val="accent2"/>
            </a:solidFill>
            <a:ln w="127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spcBef>
                  <a:spcPct val="55000"/>
                </a:spcBef>
                <a:defRPr/>
              </a:pPr>
              <a:endParaRPr lang="fr-FR" dirty="0"/>
            </a:p>
          </p:txBody>
        </p:sp>
      </p:grpSp>
      <p:sp>
        <p:nvSpPr>
          <p:cNvPr id="102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3688" y="792163"/>
            <a:ext cx="8632825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 err="1"/>
              <a:t>Quatrieme</a:t>
            </a:r>
            <a:r>
              <a:rPr lang="fr-FR" dirty="0"/>
              <a:t> niveau </a:t>
            </a:r>
          </a:p>
          <a:p>
            <a:pPr lvl="4"/>
            <a:r>
              <a:rPr lang="fr-FR" dirty="0"/>
              <a:t>Cinquième niveau</a:t>
            </a:r>
          </a:p>
          <a:p>
            <a:pPr lvl="4"/>
            <a:endParaRPr lang="fr-FR" dirty="0"/>
          </a:p>
        </p:txBody>
      </p:sp>
      <p:sp>
        <p:nvSpPr>
          <p:cNvPr id="1300495" name="Text Box 15"/>
          <p:cNvSpPr txBox="1">
            <a:spLocks noChangeArrowheads="1"/>
          </p:cNvSpPr>
          <p:nvPr userDrawn="1"/>
        </p:nvSpPr>
        <p:spPr bwMode="auto">
          <a:xfrm>
            <a:off x="8831263" y="6653213"/>
            <a:ext cx="3413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fld id="{5DA73F0B-FDBB-4B10-9598-41B1CCFEAD96}" type="slidenum">
              <a:rPr lang="fr-FR" sz="1000" b="1">
                <a:solidFill>
                  <a:schemeClr val="bg1"/>
                </a:solidFill>
              </a:rPr>
              <a:pPr algn="ctr">
                <a:defRPr/>
              </a:pPr>
              <a:t>‹N°›</a:t>
            </a:fld>
            <a:r>
              <a:rPr lang="fr-FR" sz="1000" dirty="0">
                <a:solidFill>
                  <a:schemeClr val="bg1"/>
                </a:solidFill>
              </a:rPr>
              <a:t> 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00500" name="Line 20"/>
          <p:cNvSpPr>
            <a:spLocks noChangeShapeType="1"/>
          </p:cNvSpPr>
          <p:nvPr userDrawn="1"/>
        </p:nvSpPr>
        <p:spPr bwMode="auto">
          <a:xfrm>
            <a:off x="0" y="868363"/>
            <a:ext cx="9144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sp>
        <p:nvSpPr>
          <p:cNvPr id="1300526" name="Rectangle 46"/>
          <p:cNvSpPr>
            <a:spLocks noGrp="1" noChangeArrowheads="1"/>
          </p:cNvSpPr>
          <p:nvPr>
            <p:ph type="title"/>
          </p:nvPr>
        </p:nvSpPr>
        <p:spPr bwMode="auto">
          <a:xfrm>
            <a:off x="1062038" y="0"/>
            <a:ext cx="7897812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300553" name="Rectangle 73">
            <a:hlinkClick r:id="rId14"/>
          </p:cNvPr>
          <p:cNvSpPr>
            <a:spLocks noChangeArrowheads="1"/>
          </p:cNvSpPr>
          <p:nvPr userDrawn="1"/>
        </p:nvSpPr>
        <p:spPr bwMode="auto">
          <a:xfrm>
            <a:off x="7267575" y="6596063"/>
            <a:ext cx="1525588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  <p:pic>
        <p:nvPicPr>
          <p:cNvPr id="1035" name="Picture 91" descr="horizonal-noir-v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058025" y="6584950"/>
            <a:ext cx="164782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55000"/>
              </a:spcBef>
              <a:defRPr/>
            </a:pP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9pPr>
    </p:titleStyle>
    <p:bodyStyle>
      <a:lvl1pPr marL="363538" indent="-361950" algn="l" rtl="0" eaLnBrk="0" fontAlgn="base" hangingPunct="0">
        <a:spcBef>
          <a:spcPct val="20000"/>
        </a:spcBef>
        <a:spcAft>
          <a:spcPct val="0"/>
        </a:spcAft>
        <a:buClr>
          <a:srgbClr val="E6001A"/>
        </a:buClr>
        <a:buSzPct val="80000"/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809625" indent="-2667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Arial Black" pitchFamily="34" charset="0"/>
        <a:buChar char="&gt;"/>
        <a:defRPr sz="2800">
          <a:solidFill>
            <a:schemeClr val="tx1"/>
          </a:solidFill>
          <a:latin typeface="+mn-lt"/>
        </a:defRPr>
      </a:lvl2pPr>
      <a:lvl3pPr marL="1446213" indent="-2762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o"/>
        <a:defRPr sz="1600">
          <a:solidFill>
            <a:schemeClr val="tx1"/>
          </a:solidFill>
          <a:latin typeface="+mn-lt"/>
        </a:defRPr>
      </a:lvl3pPr>
      <a:lvl4pPr marL="2066925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Arial Black" pitchFamily="34" charset="0"/>
        <a:buChar char="–"/>
        <a:defRPr sz="1400">
          <a:solidFill>
            <a:schemeClr val="tx1"/>
          </a:solidFill>
          <a:latin typeface="+mn-lt"/>
        </a:defRPr>
      </a:lvl4pPr>
      <a:lvl5pPr marL="2600325" indent="-1968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5pPr>
      <a:lvl6pPr marL="30575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6pPr>
      <a:lvl7pPr marL="35147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7pPr>
      <a:lvl8pPr marL="39719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8pPr>
      <a:lvl9pPr marL="44291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46113" y="2178756"/>
            <a:ext cx="4679950" cy="1123244"/>
          </a:xfrm>
        </p:spPr>
        <p:txBody>
          <a:bodyPr/>
          <a:lstStyle/>
          <a:p>
            <a:pPr eaLnBrk="1" hangingPunct="1">
              <a:spcBef>
                <a:spcPts val="1200"/>
              </a:spcBef>
              <a:defRPr/>
            </a:pPr>
            <a:br>
              <a:rPr lang="fr-F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fr-FR" sz="3600" dirty="0">
                <a:latin typeface="Calibri" pitchFamily="34" charset="0"/>
              </a:rPr>
              <a:t>Renégociation </a:t>
            </a:r>
            <a:br>
              <a:rPr lang="fr-FR" sz="3600" dirty="0">
                <a:latin typeface="Calibri" pitchFamily="34" charset="0"/>
              </a:rPr>
            </a:br>
            <a:r>
              <a:rPr lang="fr-FR" sz="3200" dirty="0">
                <a:solidFill>
                  <a:srgbClr val="FFCE33"/>
                </a:solidFill>
                <a:latin typeface="Calibri" pitchFamily="34" charset="0"/>
              </a:rPr>
              <a:t>Crédit Pro</a:t>
            </a:r>
            <a:br>
              <a:rPr lang="fr-FR" sz="3200" dirty="0">
                <a:solidFill>
                  <a:srgbClr val="FFCE33"/>
                </a:solidFill>
                <a:latin typeface="Calibri" pitchFamily="34" charset="0"/>
              </a:rPr>
            </a:br>
            <a:r>
              <a:rPr lang="fr-FR" sz="1000" dirty="0">
                <a:solidFill>
                  <a:srgbClr val="FFCE33"/>
                </a:solidFill>
                <a:latin typeface="Calibri" pitchFamily="34" charset="0"/>
              </a:rPr>
              <a:t>(PCM, crédit Express à taux fixe)</a:t>
            </a:r>
            <a:br>
              <a:rPr lang="fr-F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br>
              <a:rPr lang="fr-FR" sz="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endParaRPr lang="fr-F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075" name="Sous-titre 3"/>
          <p:cNvSpPr>
            <a:spLocks noGrp="1"/>
          </p:cNvSpPr>
          <p:nvPr>
            <p:ph type="subTitle" idx="1"/>
          </p:nvPr>
        </p:nvSpPr>
        <p:spPr>
          <a:xfrm>
            <a:off x="647700" y="3419475"/>
            <a:ext cx="4679950" cy="431800"/>
          </a:xfrm>
        </p:spPr>
        <p:txBody>
          <a:bodyPr/>
          <a:lstStyle/>
          <a:p>
            <a:r>
              <a:rPr lang="fr-FR" b="1" dirty="0">
                <a:solidFill>
                  <a:srgbClr val="FF6600"/>
                </a:solidFill>
                <a:latin typeface="Calibri" pitchFamily="34" charset="0"/>
              </a:rPr>
              <a:t>Mode d’emploi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21" y="4144652"/>
            <a:ext cx="2228850" cy="20478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63600"/>
          </a:xfrm>
        </p:spPr>
        <p:txBody>
          <a:bodyPr/>
          <a:lstStyle/>
          <a:p>
            <a:pPr algn="ctr" eaLnBrk="1" hangingPunct="1">
              <a:defRPr/>
            </a:pPr>
            <a:r>
              <a:rPr lang="fr-FR" sz="3200" dirty="0">
                <a:latin typeface="Calibri" pitchFamily="34" charset="0"/>
              </a:rPr>
              <a:t>Principes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20712" y="1128890"/>
            <a:ext cx="8280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800" dirty="0">
                <a:latin typeface="Calibri" pitchFamily="34" charset="0"/>
              </a:rPr>
              <a:t>La note DMD-INS/13.041 vise à vous présenter l’outil de renégociation et vous rappeler les règles applicables à </a:t>
            </a:r>
            <a:r>
              <a:rPr lang="fr-FR" sz="1800" b="1" dirty="0">
                <a:solidFill>
                  <a:srgbClr val="FF6600"/>
                </a:solidFill>
                <a:latin typeface="Calibri" pitchFamily="34" charset="0"/>
              </a:rPr>
              <a:t>la renégociation de Crédit Professionnels</a:t>
            </a:r>
            <a:r>
              <a:rPr lang="fr-FR" sz="1800" dirty="0">
                <a:latin typeface="Calibri" pitchFamily="34" charset="0"/>
              </a:rPr>
              <a:t>.</a:t>
            </a: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r>
              <a:rPr lang="fr-FR" sz="1800" dirty="0">
                <a:latin typeface="Calibri" pitchFamily="34" charset="0"/>
              </a:rPr>
              <a:t>Le présent guide a pour objectif de mieux vous accompagner dans cette démarche.</a:t>
            </a: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marL="288000" indent="-288000" algn="just">
              <a:buFont typeface="Wingdings" pitchFamily="2" charset="2"/>
              <a:buChar char="§"/>
            </a:pPr>
            <a:r>
              <a:rPr lang="fr-FR" sz="1800" b="1" dirty="0">
                <a:solidFill>
                  <a:srgbClr val="C00000"/>
                </a:solidFill>
                <a:latin typeface="Calibri" pitchFamily="34" charset="0"/>
              </a:rPr>
              <a:t>La renégociation est toujours à l’initiative du client ! </a:t>
            </a:r>
            <a:r>
              <a:rPr lang="fr-FR" sz="1800" dirty="0">
                <a:latin typeface="Calibri" pitchFamily="34" charset="0"/>
              </a:rPr>
              <a:t>Pas de démarchage en ce sens de notre part, l’impact en termes de PNB est conséquent.</a:t>
            </a:r>
          </a:p>
          <a:p>
            <a:pPr marL="288000" indent="-288000" algn="just">
              <a:buFont typeface="Wingdings" pitchFamily="2" charset="2"/>
              <a:buChar char="§"/>
            </a:pPr>
            <a:endParaRPr lang="fr-FR" sz="1800" dirty="0">
              <a:latin typeface="Calibri" pitchFamily="34" charset="0"/>
            </a:endParaRPr>
          </a:p>
          <a:p>
            <a:pPr marL="288000" indent="-288000" algn="just">
              <a:buFont typeface="Wingdings" pitchFamily="2" charset="2"/>
              <a:buChar char="§"/>
            </a:pPr>
            <a:r>
              <a:rPr lang="fr-FR" sz="1800" dirty="0">
                <a:latin typeface="Calibri" pitchFamily="34" charset="0"/>
              </a:rPr>
              <a:t>Toute renégociation fait l’objet de la perception d’une </a:t>
            </a:r>
            <a:r>
              <a:rPr lang="fr-FR" sz="1800" b="1" dirty="0">
                <a:solidFill>
                  <a:srgbClr val="FFC000"/>
                </a:solidFill>
                <a:latin typeface="Calibri" pitchFamily="34" charset="0"/>
              </a:rPr>
              <a:t>PRIME DE RENÉGOCIATION</a:t>
            </a:r>
            <a:r>
              <a:rPr lang="fr-FR" sz="1800" dirty="0">
                <a:latin typeface="Calibri" pitchFamily="34" charset="0"/>
              </a:rPr>
              <a:t>.</a:t>
            </a:r>
          </a:p>
          <a:p>
            <a:pPr marL="288000" indent="-288000" algn="just">
              <a:buFont typeface="Wingdings" pitchFamily="2" charset="2"/>
              <a:buChar char="§"/>
            </a:pPr>
            <a:endParaRPr lang="fr-FR" sz="1800" dirty="0">
              <a:latin typeface="Calibri" pitchFamily="34" charset="0"/>
            </a:endParaRPr>
          </a:p>
          <a:p>
            <a:pPr marL="288000" indent="-288000" algn="just">
              <a:buFont typeface="Wingdings" pitchFamily="2" charset="2"/>
              <a:buChar char="§"/>
            </a:pPr>
            <a:r>
              <a:rPr lang="fr-FR" sz="1800" dirty="0">
                <a:latin typeface="Calibri" pitchFamily="34" charset="0"/>
              </a:rPr>
              <a:t>Toute renégociation fait l’objet de recherche d’une ou plusieurs contreparties commerciales (contrat de prévoyance, épargne salariale, développer la relation à titre particulier…)</a:t>
            </a: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marL="288000" indent="-288000" algn="just">
              <a:buFont typeface="Wingdings" pitchFamily="2" charset="2"/>
              <a:buChar char="§"/>
            </a:pPr>
            <a:r>
              <a:rPr lang="fr-FR" sz="1800" dirty="0">
                <a:solidFill>
                  <a:srgbClr val="00B050"/>
                </a:solidFill>
                <a:latin typeface="Calibri" pitchFamily="34" charset="0"/>
              </a:rPr>
              <a:t>L’usage de la feuille de calcul </a:t>
            </a:r>
            <a:r>
              <a:rPr lang="fr-FR" sz="1800" b="1" dirty="0">
                <a:solidFill>
                  <a:srgbClr val="00B050"/>
                </a:solidFill>
                <a:latin typeface="Calibri" pitchFamily="34" charset="0"/>
              </a:rPr>
              <a:t>TAUX D’ÉQUILIBRE </a:t>
            </a:r>
            <a:r>
              <a:rPr lang="fr-FR" sz="1800" dirty="0">
                <a:solidFill>
                  <a:srgbClr val="00B050"/>
                </a:solidFill>
                <a:latin typeface="Calibri" pitchFamily="34" charset="0"/>
              </a:rPr>
              <a:t>s’applique pour les renégociations de prêts à </a:t>
            </a:r>
            <a:r>
              <a:rPr lang="fr-FR" sz="1800" b="1" dirty="0">
                <a:solidFill>
                  <a:srgbClr val="00B050"/>
                </a:solidFill>
                <a:latin typeface="Calibri" pitchFamily="34" charset="0"/>
              </a:rPr>
              <a:t>taux fixe </a:t>
            </a:r>
            <a:r>
              <a:rPr lang="fr-FR" sz="1800" dirty="0">
                <a:solidFill>
                  <a:srgbClr val="00B050"/>
                </a:solidFill>
                <a:latin typeface="Calibri" pitchFamily="34" charset="0"/>
              </a:rPr>
              <a:t>(hors crédit IN FINE)</a:t>
            </a:r>
            <a:r>
              <a:rPr lang="fr-FR" sz="1800" b="1" dirty="0">
                <a:solidFill>
                  <a:srgbClr val="00B050"/>
                </a:solidFill>
                <a:latin typeface="Calibri" pitchFamily="34" charset="0"/>
              </a:rPr>
              <a:t>.</a:t>
            </a:r>
            <a:endParaRPr lang="fr-FR" sz="1800" dirty="0">
              <a:solidFill>
                <a:srgbClr val="00B050"/>
              </a:solidFill>
              <a:latin typeface="Calibri" pitchFamily="34" charset="0"/>
            </a:endParaRP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endParaRPr lang="fr-FR" sz="1800" dirty="0">
              <a:latin typeface="Calibri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628" y="5367059"/>
            <a:ext cx="1060141" cy="10601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63600"/>
          </a:xfrm>
        </p:spPr>
        <p:txBody>
          <a:bodyPr/>
          <a:lstStyle/>
          <a:p>
            <a:pPr algn="ctr" eaLnBrk="1" hangingPunct="1">
              <a:defRPr/>
            </a:pPr>
            <a:r>
              <a:rPr lang="fr-FR" sz="3200" dirty="0">
                <a:latin typeface="Calibri" pitchFamily="34" charset="0"/>
              </a:rPr>
              <a:t>Fonctionnalités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20712" y="1128890"/>
            <a:ext cx="544044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buClr>
                <a:srgbClr val="FF6600"/>
              </a:buClr>
            </a:pPr>
            <a:endParaRPr lang="fr-FR" sz="1800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fr-FR" sz="1800" b="1" dirty="0">
                <a:latin typeface="Calibri" pitchFamily="34" charset="0"/>
              </a:rPr>
              <a:t>La </a:t>
            </a:r>
            <a:r>
              <a:rPr lang="fr-FR" sz="1800" b="1" cap="all" dirty="0">
                <a:latin typeface="Calibri" pitchFamily="34" charset="0"/>
              </a:rPr>
              <a:t>prime de renégociation</a:t>
            </a:r>
          </a:p>
          <a:p>
            <a:pPr algn="just">
              <a:spcBef>
                <a:spcPts val="600"/>
              </a:spcBef>
              <a:buClr>
                <a:srgbClr val="FF6600"/>
              </a:buClr>
            </a:pPr>
            <a:r>
              <a:rPr lang="fr-FR" sz="1800" dirty="0">
                <a:latin typeface="Calibri" pitchFamily="34" charset="0"/>
              </a:rPr>
              <a:t>  </a:t>
            </a:r>
            <a:r>
              <a:rPr lang="fr-FR" sz="1600" dirty="0">
                <a:latin typeface="Calibri" pitchFamily="34" charset="0"/>
              </a:rPr>
              <a:t>Elle est automatiquement intégrée au CRD.</a:t>
            </a:r>
            <a:endParaRPr lang="fr-FR" sz="1800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buClr>
                <a:srgbClr val="FF6600"/>
              </a:buClr>
              <a:buFont typeface="Wingdings" pitchFamily="2" charset="2"/>
              <a:buChar char="§"/>
            </a:pPr>
            <a:endParaRPr lang="fr-FR" sz="1800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buClr>
                <a:srgbClr val="FF6600"/>
              </a:buClr>
              <a:buFont typeface="Wingdings" pitchFamily="2" charset="2"/>
              <a:buChar char="§"/>
            </a:pPr>
            <a:endParaRPr lang="fr-FR" sz="1800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fr-FR" sz="1800" dirty="0">
                <a:latin typeface="Calibri" pitchFamily="34" charset="0"/>
              </a:rPr>
              <a:t> </a:t>
            </a:r>
            <a:r>
              <a:rPr lang="fr-FR" sz="1800" b="1" dirty="0">
                <a:latin typeface="Calibri" pitchFamily="34" charset="0"/>
              </a:rPr>
              <a:t>Lien vers le formulaire d’</a:t>
            </a:r>
            <a:r>
              <a:rPr lang="fr-FR" sz="1800" b="1" cap="all" dirty="0">
                <a:latin typeface="Calibri" pitchFamily="34" charset="0"/>
              </a:rPr>
              <a:t>avenant Écureuil Crédit</a:t>
            </a:r>
          </a:p>
          <a:p>
            <a:pPr algn="just">
              <a:spcBef>
                <a:spcPts val="600"/>
              </a:spcBef>
              <a:buClr>
                <a:srgbClr val="FF6600"/>
              </a:buClr>
            </a:pPr>
            <a:r>
              <a:rPr lang="fr-FR" sz="1600" dirty="0">
                <a:latin typeface="Calibri" pitchFamily="34" charset="0"/>
              </a:rPr>
              <a:t>  </a:t>
            </a:r>
          </a:p>
          <a:p>
            <a:pPr algn="just">
              <a:spcBef>
                <a:spcPts val="600"/>
              </a:spcBef>
              <a:buClr>
                <a:srgbClr val="FF6600"/>
              </a:buClr>
            </a:pPr>
            <a:endParaRPr lang="fr-FR" sz="1600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buClr>
                <a:srgbClr val="FF6600"/>
              </a:buClr>
            </a:pPr>
            <a:endParaRPr lang="fr-FR" sz="1000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buClr>
                <a:srgbClr val="FF6600"/>
              </a:buClr>
              <a:buFont typeface="Wingdings" pitchFamily="2" charset="2"/>
              <a:buChar char="§"/>
            </a:pPr>
            <a:r>
              <a:rPr lang="fr-FR" sz="1800" b="1" dirty="0">
                <a:latin typeface="Calibri" pitchFamily="34" charset="0"/>
              </a:rPr>
              <a:t> Le mode d’emploi </a:t>
            </a:r>
            <a:r>
              <a:rPr lang="fr-FR" sz="1800" dirty="0">
                <a:latin typeface="Calibri" pitchFamily="34" charset="0"/>
              </a:rPr>
              <a:t>(</a:t>
            </a:r>
            <a:r>
              <a:rPr lang="fr-FR" sz="1600" dirty="0">
                <a:latin typeface="Calibri" pitchFamily="34" charset="0"/>
              </a:rPr>
              <a:t>accès direct depuis la feuille de calcul du TAUX D’ÉQUILIBRE)</a:t>
            </a:r>
          </a:p>
          <a:p>
            <a:pPr algn="just">
              <a:spcBef>
                <a:spcPts val="600"/>
              </a:spcBef>
              <a:buClr>
                <a:srgbClr val="FF6600"/>
              </a:buClr>
            </a:pPr>
            <a:endParaRPr lang="fr-FR" sz="1600" dirty="0">
              <a:latin typeface="Calibri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62" y="4641571"/>
            <a:ext cx="1533204" cy="1533204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89" t="33119" r="5327" b="24794"/>
          <a:stretch/>
        </p:blipFill>
        <p:spPr bwMode="auto">
          <a:xfrm>
            <a:off x="6172200" y="1384252"/>
            <a:ext cx="2282253" cy="450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63600"/>
          </a:xfrm>
        </p:spPr>
        <p:txBody>
          <a:bodyPr/>
          <a:lstStyle/>
          <a:p>
            <a:pPr algn="ctr" eaLnBrk="1" hangingPunct="1">
              <a:defRPr/>
            </a:pPr>
            <a:r>
              <a:rPr lang="fr-FR" sz="3200" dirty="0">
                <a:latin typeface="Calibri" pitchFamily="34" charset="0"/>
              </a:rPr>
              <a:t>La feuille de calcul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32000" y="1008000"/>
            <a:ext cx="828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800" dirty="0">
                <a:solidFill>
                  <a:srgbClr val="C00000"/>
                </a:solidFill>
                <a:latin typeface="Calibri" pitchFamily="34" charset="0"/>
              </a:rPr>
              <a:t>La feuille de calcul est disponible dans la Rubrique des Commerciaux :</a:t>
            </a:r>
          </a:p>
          <a:p>
            <a:pPr lvl="0"/>
            <a:r>
              <a:rPr lang="fr-FR" sz="1800" b="1" dirty="0">
                <a:solidFill>
                  <a:srgbClr val="660033"/>
                </a:solidFill>
                <a:latin typeface="Calibri" pitchFamily="34" charset="0"/>
              </a:rPr>
              <a:t>Espace Pro / Espace Pro / Offre Commerciale / crédit/ offre CELCA / Renégociation de prêt</a:t>
            </a:r>
          </a:p>
          <a:p>
            <a:pPr algn="just"/>
            <a:endParaRPr lang="fr-FR" sz="1800" dirty="0">
              <a:latin typeface="Calibri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50532" y="2093976"/>
            <a:ext cx="1921733" cy="3677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sz="1800" dirty="0">
                <a:latin typeface="Calibri" pitchFamily="34" charset="0"/>
              </a:rPr>
              <a:t>Elle se décline en </a:t>
            </a:r>
            <a:r>
              <a:rPr lang="fr-FR" sz="1800" b="1" dirty="0">
                <a:solidFill>
                  <a:srgbClr val="660033"/>
                </a:solidFill>
                <a:latin typeface="Calibri" pitchFamily="34" charset="0"/>
              </a:rPr>
              <a:t>3 zones </a:t>
            </a:r>
            <a:r>
              <a:rPr lang="fr-FR" sz="1800" dirty="0">
                <a:latin typeface="Calibri" pitchFamily="34" charset="0"/>
              </a:rPr>
              <a:t>:</a:t>
            </a: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>
              <a:spcBef>
                <a:spcPts val="600"/>
              </a:spcBef>
              <a:buFont typeface="Arial" pitchFamily="34" charset="0"/>
              <a:buChar char="•"/>
            </a:pPr>
            <a:r>
              <a:rPr lang="fr-FR" sz="16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Crédit Initial</a:t>
            </a:r>
          </a:p>
          <a:p>
            <a:pPr algn="just">
              <a:spcBef>
                <a:spcPts val="600"/>
              </a:spcBef>
              <a:buFont typeface="Arial" pitchFamily="34" charset="0"/>
              <a:buChar char="•"/>
            </a:pPr>
            <a:endParaRPr lang="fr-FR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just">
              <a:spcBef>
                <a:spcPts val="600"/>
              </a:spcBef>
              <a:buFont typeface="Arial" pitchFamily="34" charset="0"/>
              <a:buChar char="•"/>
            </a:pPr>
            <a:r>
              <a:rPr lang="fr-FR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Offre Concurrence</a:t>
            </a:r>
          </a:p>
          <a:p>
            <a:pPr algn="just">
              <a:spcBef>
                <a:spcPts val="600"/>
              </a:spcBef>
              <a:buFont typeface="Arial" pitchFamily="34" charset="0"/>
              <a:buChar char="•"/>
            </a:pPr>
            <a:endParaRPr lang="fr-FR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just">
              <a:spcBef>
                <a:spcPts val="600"/>
              </a:spcBef>
              <a:buFont typeface="Arial" pitchFamily="34" charset="0"/>
              <a:buChar char="•"/>
            </a:pPr>
            <a:r>
              <a:rPr lang="fr-FR" sz="16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Renégociation</a:t>
            </a:r>
          </a:p>
          <a:p>
            <a:pPr algn="just">
              <a:spcBef>
                <a:spcPts val="600"/>
              </a:spcBef>
            </a:pPr>
            <a:endParaRPr lang="fr-FR" sz="1600" b="1" dirty="0">
              <a:solidFill>
                <a:srgbClr val="FF6600"/>
              </a:solidFill>
              <a:latin typeface="Calibri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fr-FR" sz="1600" dirty="0">
                <a:solidFill>
                  <a:srgbClr val="660033"/>
                </a:solidFill>
                <a:latin typeface="Calibri" pitchFamily="34" charset="0"/>
              </a:rPr>
              <a:t>3 zones détaillées dans les pages suivantes.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" t="22767" r="45969" b="23718"/>
          <a:stretch/>
        </p:blipFill>
        <p:spPr bwMode="auto">
          <a:xfrm>
            <a:off x="2606039" y="2093976"/>
            <a:ext cx="6190087" cy="367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528125" y="3532475"/>
            <a:ext cx="5393067" cy="8918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5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24254" y="1293401"/>
            <a:ext cx="5200810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r>
              <a:rPr lang="fr-FR" sz="1800" dirty="0">
                <a:latin typeface="Calibri" pitchFamily="34" charset="0"/>
              </a:rPr>
              <a:t>Dans cette première zone, il faut y reporter les </a:t>
            </a:r>
            <a:r>
              <a:rPr lang="fr-FR" sz="1800" dirty="0">
                <a:solidFill>
                  <a:srgbClr val="C00000"/>
                </a:solidFill>
                <a:latin typeface="Calibri" pitchFamily="34" charset="0"/>
              </a:rPr>
              <a:t>éléments constitutifs du prêt initial </a:t>
            </a:r>
            <a:r>
              <a:rPr lang="fr-FR" sz="1800" b="1" u="sng" dirty="0">
                <a:latin typeface="Calibri" pitchFamily="34" charset="0"/>
              </a:rPr>
              <a:t>à la date d’effet</a:t>
            </a:r>
            <a:r>
              <a:rPr lang="fr-FR" sz="1800" dirty="0">
                <a:latin typeface="Calibri" pitchFamily="34" charset="0"/>
              </a:rPr>
              <a:t>.</a:t>
            </a: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endParaRPr lang="fr-FR" sz="1000" dirty="0">
              <a:latin typeface="Calibri" pitchFamily="34" charset="0"/>
            </a:endParaRPr>
          </a:p>
          <a:p>
            <a:pPr algn="just"/>
            <a:r>
              <a:rPr lang="fr-FR" sz="1800" dirty="0">
                <a:latin typeface="Calibri" pitchFamily="34" charset="0"/>
              </a:rPr>
              <a:t>L’ensemble des informations sont disponibles depuis la </a:t>
            </a:r>
            <a:r>
              <a:rPr lang="fr-FR" sz="1800" dirty="0">
                <a:solidFill>
                  <a:srgbClr val="660033"/>
                </a:solidFill>
                <a:latin typeface="Calibri" pitchFamily="34" charset="0"/>
              </a:rPr>
              <a:t>Synthèse Client</a:t>
            </a:r>
            <a:r>
              <a:rPr lang="fr-FR" sz="1800" dirty="0">
                <a:latin typeface="Calibri" pitchFamily="34" charset="0"/>
              </a:rPr>
              <a:t>.</a:t>
            </a:r>
          </a:p>
          <a:p>
            <a:pPr algn="just"/>
            <a:endParaRPr lang="fr-FR" sz="1000" dirty="0">
              <a:latin typeface="Calibri" pitchFamily="34" charset="0"/>
            </a:endParaRPr>
          </a:p>
          <a:p>
            <a:pPr algn="just"/>
            <a:r>
              <a:rPr lang="fr-FR" sz="1800" dirty="0">
                <a:latin typeface="Calibri" pitchFamily="34" charset="0"/>
              </a:rPr>
              <a:t>En premier lieu, bien renseigner la </a:t>
            </a:r>
            <a:r>
              <a:rPr lang="fr-FR" sz="1800" b="1" dirty="0">
                <a:solidFill>
                  <a:srgbClr val="00B050"/>
                </a:solidFill>
                <a:latin typeface="Calibri" pitchFamily="34" charset="0"/>
              </a:rPr>
              <a:t>date d’effet </a:t>
            </a:r>
            <a:r>
              <a:rPr lang="fr-FR" sz="1800" dirty="0">
                <a:latin typeface="Calibri" pitchFamily="34" charset="0"/>
              </a:rPr>
              <a:t>de la renégociation </a:t>
            </a:r>
            <a:r>
              <a:rPr lang="fr-FR" sz="1400" dirty="0">
                <a:latin typeface="Calibri" pitchFamily="34" charset="0"/>
              </a:rPr>
              <a:t>(45 jours mini), </a:t>
            </a:r>
            <a:r>
              <a:rPr lang="fr-FR" sz="1800" dirty="0">
                <a:latin typeface="Calibri" pitchFamily="34" charset="0"/>
              </a:rPr>
              <a:t>ce sont les données du prêt à cette date qu’il convient de renseigner.</a:t>
            </a: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endParaRPr lang="fr-FR" sz="1000" dirty="0">
              <a:latin typeface="Calibri" pitchFamily="34" charset="0"/>
            </a:endParaRPr>
          </a:p>
          <a:p>
            <a:pPr algn="just"/>
            <a:r>
              <a:rPr lang="fr-FR" sz="1800" dirty="0">
                <a:latin typeface="Calibri" pitchFamily="34" charset="0"/>
              </a:rPr>
              <a:t>Seules les cases "</a:t>
            </a:r>
            <a:r>
              <a:rPr lang="fr-FR" sz="1800" dirty="0">
                <a:solidFill>
                  <a:srgbClr val="FF6600"/>
                </a:solidFill>
                <a:latin typeface="Calibri" pitchFamily="34" charset="0"/>
              </a:rPr>
              <a:t>blanches</a:t>
            </a:r>
            <a:r>
              <a:rPr lang="fr-FR" sz="1800" dirty="0">
                <a:latin typeface="Calibri" pitchFamily="34" charset="0"/>
              </a:rPr>
              <a:t>" sont à renseigner.</a:t>
            </a: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marL="360000" indent="-180000" algn="just">
              <a:spcBef>
                <a:spcPts val="600"/>
              </a:spcBef>
              <a:buClr>
                <a:srgbClr val="FF6600"/>
              </a:buClr>
            </a:pPr>
            <a:endParaRPr lang="fr-FR" sz="1600" dirty="0">
              <a:solidFill>
                <a:srgbClr val="660033"/>
              </a:solidFill>
              <a:latin typeface="Calibri" pitchFamily="34" charset="0"/>
            </a:endParaRPr>
          </a:p>
        </p:txBody>
      </p:sp>
      <p:sp>
        <p:nvSpPr>
          <p:cNvPr id="8" name="Rectangle 1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63600"/>
          </a:xfrm>
        </p:spPr>
        <p:txBody>
          <a:bodyPr/>
          <a:lstStyle/>
          <a:p>
            <a:pPr algn="ctr" eaLnBrk="1" hangingPunct="1">
              <a:defRPr/>
            </a:pPr>
            <a:r>
              <a:rPr lang="fr-FR" sz="3200" dirty="0">
                <a:latin typeface="Calibri" pitchFamily="34" charset="0"/>
              </a:rPr>
              <a:t>La feuille de calcul </a:t>
            </a:r>
            <a:r>
              <a:rPr lang="fr-FR" sz="3200" dirty="0">
                <a:solidFill>
                  <a:srgbClr val="00B050"/>
                </a:solidFill>
                <a:latin typeface="Calibri" pitchFamily="34" charset="0"/>
              </a:rPr>
              <a:t>-</a:t>
            </a:r>
            <a:r>
              <a:rPr lang="fr-FR" sz="3200" dirty="0">
                <a:latin typeface="Calibri" pitchFamily="34" charset="0"/>
              </a:rPr>
              <a:t> </a:t>
            </a:r>
            <a:r>
              <a:rPr lang="fr-FR" sz="2800" cap="all" dirty="0">
                <a:solidFill>
                  <a:srgbClr val="C00000"/>
                </a:solidFill>
                <a:latin typeface="Calibri" pitchFamily="34" charset="0"/>
              </a:rPr>
              <a:t>Crédit initial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" t="20757" r="81507" b="30115"/>
          <a:stretch/>
        </p:blipFill>
        <p:spPr bwMode="auto">
          <a:xfrm>
            <a:off x="6138250" y="1293401"/>
            <a:ext cx="2715603" cy="4791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712176" y="1011642"/>
            <a:ext cx="5282223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rgbClr val="C00000"/>
                </a:solidFill>
                <a:latin typeface="Calibri" pitchFamily="34" charset="0"/>
              </a:rPr>
              <a:t>Ici, il faut indiquer les conditions de l’offre concurrence.</a:t>
            </a:r>
          </a:p>
          <a:p>
            <a:pPr algn="just"/>
            <a:endParaRPr lang="fr-FR" sz="1050" dirty="0">
              <a:solidFill>
                <a:srgbClr val="C00000"/>
              </a:solidFill>
              <a:latin typeface="Calibri" pitchFamily="34" charset="0"/>
              <a:sym typeface="Wingdings"/>
            </a:endParaRPr>
          </a:p>
          <a:p>
            <a:pPr algn="just"/>
            <a:r>
              <a:rPr lang="fr-FR" sz="1600" dirty="0">
                <a:solidFill>
                  <a:srgbClr val="C00000"/>
                </a:solidFill>
                <a:latin typeface="Calibri" pitchFamily="34" charset="0"/>
                <a:sym typeface="Wingdings"/>
              </a:rPr>
              <a:t></a:t>
            </a:r>
            <a:r>
              <a:rPr lang="fr-FR" sz="1600" dirty="0">
                <a:latin typeface="Calibri" pitchFamily="34" charset="0"/>
              </a:rPr>
              <a:t> </a:t>
            </a:r>
            <a:r>
              <a:rPr lang="fr-FR" sz="1400" dirty="0">
                <a:latin typeface="Calibri" pitchFamily="34" charset="0"/>
              </a:rPr>
              <a:t>Renseigner le CRD dans la cellule prévue</a:t>
            </a:r>
            <a:endParaRPr lang="fr-FR" sz="1200" dirty="0">
              <a:latin typeface="Calibri" pitchFamily="34" charset="0"/>
            </a:endParaRPr>
          </a:p>
          <a:p>
            <a:pPr algn="just"/>
            <a:endParaRPr lang="fr-FR" sz="900" dirty="0">
              <a:latin typeface="Calibri" pitchFamily="34" charset="0"/>
            </a:endParaRPr>
          </a:p>
          <a:p>
            <a:pPr algn="just"/>
            <a:r>
              <a:rPr lang="fr-FR" sz="1600" dirty="0">
                <a:solidFill>
                  <a:srgbClr val="FF6600"/>
                </a:solidFill>
                <a:latin typeface="Calibri" pitchFamily="34" charset="0"/>
                <a:sym typeface="Wingdings"/>
              </a:rPr>
              <a:t></a:t>
            </a:r>
            <a:r>
              <a:rPr lang="fr-FR" sz="1600" dirty="0">
                <a:latin typeface="Calibri" pitchFamily="34" charset="0"/>
              </a:rPr>
              <a:t> </a:t>
            </a:r>
            <a:r>
              <a:rPr lang="fr-FR" sz="1400" dirty="0">
                <a:latin typeface="Calibri" pitchFamily="34" charset="0"/>
              </a:rPr>
              <a:t>Indiquer si il existe des conditions négociées sur les IRA à partir du contrat de prêt initial</a:t>
            </a:r>
          </a:p>
          <a:p>
            <a:pPr algn="just"/>
            <a:endParaRPr lang="fr-FR" sz="600" dirty="0">
              <a:latin typeface="Calibri" pitchFamily="34" charset="0"/>
            </a:endParaRPr>
          </a:p>
          <a:p>
            <a:pPr marL="628650" lvl="1" indent="-171450" algn="just">
              <a:buClr>
                <a:schemeClr val="accent2"/>
              </a:buClr>
              <a:buFont typeface="Wingdings" pitchFamily="2" charset="2"/>
              <a:buChar char="§"/>
            </a:pPr>
            <a:r>
              <a:rPr lang="fr-FR" sz="1400" dirty="0">
                <a:latin typeface="Calibri" pitchFamily="34" charset="0"/>
              </a:rPr>
              <a:t>Si oui, renseigner le montant des IRA négociés</a:t>
            </a:r>
          </a:p>
          <a:p>
            <a:pPr marL="628650" lvl="1" indent="-171450" algn="just">
              <a:buClr>
                <a:schemeClr val="accent2"/>
              </a:buClr>
              <a:buFont typeface="Wingdings" pitchFamily="2" charset="2"/>
              <a:buChar char="§"/>
            </a:pPr>
            <a:r>
              <a:rPr lang="fr-FR" sz="1400" dirty="0">
                <a:latin typeface="Calibri" pitchFamily="34" charset="0"/>
              </a:rPr>
              <a:t>Si non les IRA se calculent automatiquement, 3% ou 5%, selon le type de prêt sélectionné dans le pavé « crédit initial »</a:t>
            </a:r>
          </a:p>
          <a:p>
            <a:pPr algn="just"/>
            <a:endParaRPr lang="fr-FR" sz="700" dirty="0">
              <a:latin typeface="Calibri" pitchFamily="34" charset="0"/>
            </a:endParaRPr>
          </a:p>
          <a:p>
            <a:pPr algn="just"/>
            <a:r>
              <a:rPr lang="fr-FR" sz="1400" dirty="0">
                <a:latin typeface="Calibri" pitchFamily="34" charset="0"/>
              </a:rPr>
              <a:t>Le calcul du montant d’IRA se calcule dans Synchro en partant de la synthèse du prêt :</a:t>
            </a:r>
          </a:p>
          <a:p>
            <a:pPr algn="just">
              <a:spcBef>
                <a:spcPts val="600"/>
              </a:spcBef>
            </a:pPr>
            <a:r>
              <a:rPr lang="fr-FR" sz="1400" dirty="0">
                <a:latin typeface="Calibri" pitchFamily="34" charset="0"/>
              </a:rPr>
              <a:t>Double-clic sur le prêt \ Actes de gestion \ RA \ RA à date future </a:t>
            </a:r>
          </a:p>
          <a:p>
            <a:pPr algn="just"/>
            <a:r>
              <a:rPr lang="fr-FR" sz="1600" dirty="0">
                <a:latin typeface="Calibri" pitchFamily="34" charset="0"/>
              </a:rPr>
              <a:t>	</a:t>
            </a:r>
          </a:p>
          <a:p>
            <a:pPr algn="just"/>
            <a:r>
              <a:rPr lang="fr-FR" sz="1600" dirty="0">
                <a:solidFill>
                  <a:srgbClr val="66FFCC"/>
                </a:solidFill>
                <a:latin typeface="Calibri" pitchFamily="34" charset="0"/>
                <a:sym typeface="Wingdings"/>
              </a:rPr>
              <a:t></a:t>
            </a:r>
            <a:r>
              <a:rPr lang="fr-FR" sz="1600" dirty="0">
                <a:latin typeface="Calibri" pitchFamily="34" charset="0"/>
              </a:rPr>
              <a:t> </a:t>
            </a:r>
            <a:r>
              <a:rPr lang="fr-FR" sz="1400" dirty="0">
                <a:latin typeface="Calibri" pitchFamily="34" charset="0"/>
              </a:rPr>
              <a:t>Renseigner les éventuels frais de garantie et frais de dossier de la proposition faite par la concurrence</a:t>
            </a:r>
          </a:p>
          <a:p>
            <a:pPr algn="just"/>
            <a:r>
              <a:rPr lang="fr-FR" sz="1400" dirty="0">
                <a:solidFill>
                  <a:srgbClr val="92D050"/>
                </a:solidFill>
                <a:latin typeface="Calibri" pitchFamily="34" charset="0"/>
                <a:sym typeface="Wingdings"/>
              </a:rPr>
              <a:t>	</a:t>
            </a:r>
          </a:p>
          <a:p>
            <a:pPr algn="just"/>
            <a:r>
              <a:rPr lang="fr-FR" sz="1600" dirty="0">
                <a:solidFill>
                  <a:srgbClr val="92D050"/>
                </a:solidFill>
                <a:latin typeface="Calibri" pitchFamily="34" charset="0"/>
                <a:sym typeface="Wingdings"/>
              </a:rPr>
              <a:t> </a:t>
            </a:r>
            <a:r>
              <a:rPr lang="fr-FR" sz="1400" dirty="0">
                <a:latin typeface="Calibri" pitchFamily="34" charset="0"/>
              </a:rPr>
              <a:t>Renseigner le taux de la concurrence</a:t>
            </a:r>
            <a:endParaRPr lang="fr-FR" sz="1600" dirty="0">
              <a:latin typeface="Calibri" pitchFamily="34" charset="0"/>
            </a:endParaRPr>
          </a:p>
          <a:p>
            <a:pPr algn="just"/>
            <a:endParaRPr lang="fr-FR" sz="1400" b="1" dirty="0">
              <a:solidFill>
                <a:srgbClr val="FF6600"/>
              </a:solidFill>
              <a:latin typeface="Calibri" pitchFamily="34" charset="0"/>
            </a:endParaRPr>
          </a:p>
          <a:p>
            <a:pPr algn="just"/>
            <a:r>
              <a:rPr lang="fr-FR" sz="1400" dirty="0">
                <a:latin typeface="Calibri" pitchFamily="34" charset="0"/>
              </a:rPr>
              <a:t>En l’absence ou en cas de refus du client de nous transmettre ces éléments, il faut </a:t>
            </a:r>
            <a:r>
              <a:rPr lang="fr-FR" sz="1400" b="1" dirty="0">
                <a:solidFill>
                  <a:srgbClr val="FF6600"/>
                </a:solidFill>
                <a:latin typeface="Calibri" pitchFamily="34" charset="0"/>
              </a:rPr>
              <a:t>se référer au taux avec délégation DUC issu du barème du mois en cours</a:t>
            </a:r>
            <a:endParaRPr lang="fr-FR" sz="500" b="1" dirty="0">
              <a:solidFill>
                <a:srgbClr val="FF6600"/>
              </a:solidFill>
              <a:latin typeface="Calibri" pitchFamily="34" charset="0"/>
              <a:sym typeface="Wingdings"/>
            </a:endParaRPr>
          </a:p>
          <a:p>
            <a:endParaRPr lang="fr-FR" sz="1000" dirty="0">
              <a:latin typeface="Calibri" pitchFamily="34" charset="0"/>
            </a:endParaRPr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63600"/>
          </a:xfrm>
        </p:spPr>
        <p:txBody>
          <a:bodyPr/>
          <a:lstStyle/>
          <a:p>
            <a:pPr algn="ctr" eaLnBrk="1" hangingPunct="1">
              <a:defRPr/>
            </a:pPr>
            <a:r>
              <a:rPr lang="fr-FR" sz="3200" dirty="0">
                <a:latin typeface="Calibri" pitchFamily="34" charset="0"/>
              </a:rPr>
              <a:t>La feuille de calcul </a:t>
            </a:r>
            <a:r>
              <a:rPr lang="fr-FR" sz="3200" dirty="0">
                <a:solidFill>
                  <a:srgbClr val="00B050"/>
                </a:solidFill>
                <a:latin typeface="Calibri" pitchFamily="34" charset="0"/>
              </a:rPr>
              <a:t>-</a:t>
            </a:r>
            <a:r>
              <a:rPr lang="fr-FR" sz="3200" dirty="0">
                <a:latin typeface="Calibri" pitchFamily="34" charset="0"/>
              </a:rPr>
              <a:t> </a:t>
            </a:r>
            <a:r>
              <a:rPr lang="fr-FR" sz="2800" cap="all" dirty="0">
                <a:solidFill>
                  <a:srgbClr val="FFC000"/>
                </a:solidFill>
                <a:latin typeface="Calibri" pitchFamily="34" charset="0"/>
              </a:rPr>
              <a:t>Offre concurrence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6" t="26575" r="67222" b="28618"/>
          <a:stretch/>
        </p:blipFill>
        <p:spPr bwMode="auto">
          <a:xfrm>
            <a:off x="6195525" y="1011642"/>
            <a:ext cx="2560735" cy="4831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63600"/>
          </a:xfrm>
        </p:spPr>
        <p:txBody>
          <a:bodyPr/>
          <a:lstStyle/>
          <a:p>
            <a:pPr algn="ctr" eaLnBrk="1" hangingPunct="1">
              <a:defRPr/>
            </a:pPr>
            <a:r>
              <a:rPr lang="fr-FR" sz="3200" dirty="0">
                <a:latin typeface="Calibri" pitchFamily="34" charset="0"/>
              </a:rPr>
              <a:t>La feuille de calcul </a:t>
            </a:r>
            <a:r>
              <a:rPr lang="fr-FR" sz="3200" dirty="0">
                <a:solidFill>
                  <a:srgbClr val="00B050"/>
                </a:solidFill>
                <a:latin typeface="Calibri" pitchFamily="34" charset="0"/>
              </a:rPr>
              <a:t>-</a:t>
            </a:r>
            <a:r>
              <a:rPr lang="fr-FR" sz="3200" dirty="0">
                <a:latin typeface="Calibri" pitchFamily="34" charset="0"/>
              </a:rPr>
              <a:t> </a:t>
            </a:r>
            <a:r>
              <a:rPr lang="fr-FR" sz="2800" cap="all" dirty="0">
                <a:solidFill>
                  <a:srgbClr val="FF6600"/>
                </a:solidFill>
                <a:latin typeface="Calibri" pitchFamily="34" charset="0"/>
              </a:rPr>
              <a:t>Renégociation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1911" y="1910654"/>
            <a:ext cx="5388467" cy="3108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sz="1600" dirty="0">
                <a:latin typeface="Calibri" pitchFamily="34" charset="0"/>
              </a:rPr>
              <a:t>La zone </a:t>
            </a:r>
            <a:r>
              <a:rPr lang="fr-FR" sz="1600" b="1" dirty="0">
                <a:latin typeface="Calibri" pitchFamily="34" charset="0"/>
              </a:rPr>
              <a:t>RÉSULTAT DE LA RÉNÉGOCIATION </a:t>
            </a:r>
            <a:r>
              <a:rPr lang="fr-FR" sz="1600" dirty="0">
                <a:latin typeface="Calibri" pitchFamily="34" charset="0"/>
              </a:rPr>
              <a:t>reprend :</a:t>
            </a:r>
          </a:p>
          <a:p>
            <a:pPr algn="just"/>
            <a:endParaRPr lang="fr-FR" sz="1600" dirty="0">
              <a:latin typeface="Calibri" pitchFamily="34" charset="0"/>
            </a:endParaRPr>
          </a:p>
          <a:p>
            <a:pPr algn="just"/>
            <a:endParaRPr lang="fr-FR" sz="1000" dirty="0">
              <a:latin typeface="Calibri" pitchFamily="34" charset="0"/>
            </a:endParaRPr>
          </a:p>
          <a:p>
            <a:pPr marL="180000" indent="-18000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fr-FR" sz="1600" b="1" dirty="0">
                <a:latin typeface="Calibri" pitchFamily="34" charset="0"/>
              </a:rPr>
              <a:t>Le </a:t>
            </a:r>
            <a:r>
              <a:rPr lang="fr-FR" sz="1600" b="1" cap="all" dirty="0">
                <a:solidFill>
                  <a:srgbClr val="660033"/>
                </a:solidFill>
                <a:latin typeface="Calibri" pitchFamily="34" charset="0"/>
              </a:rPr>
              <a:t>montant emprunté </a:t>
            </a:r>
            <a:r>
              <a:rPr lang="fr-FR" sz="1400" dirty="0">
                <a:latin typeface="Calibri" pitchFamily="34" charset="0"/>
              </a:rPr>
              <a:t>= </a:t>
            </a:r>
            <a:r>
              <a:rPr lang="fr-FR" sz="1400" b="1" dirty="0">
                <a:latin typeface="Calibri" pitchFamily="34" charset="0"/>
              </a:rPr>
              <a:t>CRD</a:t>
            </a:r>
            <a:r>
              <a:rPr lang="fr-FR" sz="1400" b="1" dirty="0">
                <a:solidFill>
                  <a:srgbClr val="660033"/>
                </a:solidFill>
                <a:latin typeface="Calibri" pitchFamily="34" charset="0"/>
              </a:rPr>
              <a:t> </a:t>
            </a:r>
            <a:r>
              <a:rPr lang="fr-FR" sz="1400" dirty="0">
                <a:latin typeface="Calibri" pitchFamily="34" charset="0"/>
              </a:rPr>
              <a:t>+ </a:t>
            </a:r>
            <a:r>
              <a:rPr lang="fr-FR" sz="1400" b="1" dirty="0">
                <a:solidFill>
                  <a:srgbClr val="FF6600"/>
                </a:solidFill>
                <a:latin typeface="Calibri" pitchFamily="34" charset="0"/>
              </a:rPr>
              <a:t>PRIME DE RENÉGOCIATION</a:t>
            </a:r>
            <a:endParaRPr lang="fr-FR" sz="1400" dirty="0">
              <a:latin typeface="Calibri" pitchFamily="34" charset="0"/>
            </a:endParaRPr>
          </a:p>
          <a:p>
            <a:pPr marL="180000" indent="-180000" algn="just">
              <a:buClr>
                <a:srgbClr val="92D050"/>
              </a:buClr>
              <a:buFont typeface="Wingdings" pitchFamily="2" charset="2"/>
              <a:buChar char="§"/>
            </a:pPr>
            <a:endParaRPr lang="fr-FR" sz="1000" dirty="0">
              <a:latin typeface="Calibri" pitchFamily="34" charset="0"/>
            </a:endParaRPr>
          </a:p>
          <a:p>
            <a:pPr algn="just">
              <a:buClr>
                <a:srgbClr val="92D050"/>
              </a:buClr>
            </a:pPr>
            <a:endParaRPr lang="fr-FR" sz="1000" dirty="0">
              <a:latin typeface="Calibri" pitchFamily="34" charset="0"/>
            </a:endParaRPr>
          </a:p>
          <a:p>
            <a:pPr marL="180000" indent="-18000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fr-FR" sz="1600" b="1" dirty="0">
                <a:solidFill>
                  <a:srgbClr val="C00000"/>
                </a:solidFill>
                <a:latin typeface="Calibri" pitchFamily="34" charset="0"/>
              </a:rPr>
              <a:t>La DURÉE </a:t>
            </a:r>
            <a:r>
              <a:rPr lang="fr-FR" sz="1400" dirty="0">
                <a:latin typeface="Calibri" pitchFamily="34" charset="0"/>
              </a:rPr>
              <a:t>= celle renseignée dans la Zone OFFRE CONCURRENCE</a:t>
            </a:r>
          </a:p>
          <a:p>
            <a:pPr marL="180000" indent="-180000" algn="just">
              <a:buClr>
                <a:srgbClr val="92D050"/>
              </a:buClr>
              <a:buFont typeface="Wingdings" pitchFamily="2" charset="2"/>
              <a:buChar char="§"/>
            </a:pPr>
            <a:endParaRPr lang="fr-FR" sz="1400" dirty="0">
              <a:latin typeface="Calibri" pitchFamily="34" charset="0"/>
            </a:endParaRPr>
          </a:p>
          <a:p>
            <a:pPr algn="just">
              <a:buClr>
                <a:srgbClr val="92D050"/>
              </a:buClr>
            </a:pPr>
            <a:endParaRPr lang="fr-FR" sz="1400" dirty="0">
              <a:latin typeface="Calibri" pitchFamily="34" charset="0"/>
            </a:endParaRPr>
          </a:p>
          <a:p>
            <a:pPr marL="180000" indent="-18000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fr-FR" sz="1600" b="1" dirty="0">
                <a:solidFill>
                  <a:srgbClr val="FF6600"/>
                </a:solidFill>
                <a:latin typeface="Calibri" pitchFamily="34" charset="0"/>
              </a:rPr>
              <a:t>La PRIME DE RENÉGOCIATION </a:t>
            </a:r>
            <a:r>
              <a:rPr lang="fr-FR" sz="1400" dirty="0">
                <a:latin typeface="Calibri" pitchFamily="34" charset="0"/>
              </a:rPr>
              <a:t>= </a:t>
            </a:r>
            <a:r>
              <a:rPr lang="fr-FR" sz="1400" b="1" dirty="0">
                <a:solidFill>
                  <a:srgbClr val="C00000"/>
                </a:solidFill>
                <a:latin typeface="Calibri" pitchFamily="34" charset="0"/>
              </a:rPr>
              <a:t>50% IRA</a:t>
            </a:r>
            <a:r>
              <a:rPr lang="fr-FR" sz="1400" dirty="0">
                <a:latin typeface="Calibri" pitchFamily="34" charset="0"/>
              </a:rPr>
              <a:t> - </a:t>
            </a:r>
            <a:r>
              <a:rPr lang="fr-FR" sz="1400" b="1" dirty="0">
                <a:solidFill>
                  <a:srgbClr val="660033"/>
                </a:solidFill>
                <a:latin typeface="Calibri" pitchFamily="34" charset="0"/>
              </a:rPr>
              <a:t>FRAIS D’AVENANT</a:t>
            </a:r>
          </a:p>
          <a:p>
            <a:pPr marL="180000" indent="-180000" algn="just">
              <a:buClr>
                <a:srgbClr val="92D050"/>
              </a:buClr>
              <a:buFont typeface="Wingdings" pitchFamily="2" charset="2"/>
              <a:buChar char="§"/>
            </a:pPr>
            <a:endParaRPr lang="fr-FR" sz="1400" dirty="0">
              <a:latin typeface="Calibri" pitchFamily="34" charset="0"/>
            </a:endParaRPr>
          </a:p>
          <a:p>
            <a:pPr algn="just">
              <a:buClr>
                <a:srgbClr val="92D050"/>
              </a:buClr>
            </a:pPr>
            <a:endParaRPr lang="fr-FR" sz="1400" dirty="0">
              <a:latin typeface="Calibri" pitchFamily="34" charset="0"/>
            </a:endParaRPr>
          </a:p>
          <a:p>
            <a:pPr marL="180000" indent="-18000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fr-FR" sz="1600" b="1" dirty="0">
                <a:solidFill>
                  <a:srgbClr val="660033"/>
                </a:solidFill>
                <a:latin typeface="Calibri" pitchFamily="34" charset="0"/>
              </a:rPr>
              <a:t>Les FRAIS D’AVENANT </a:t>
            </a:r>
            <a:r>
              <a:rPr lang="fr-FR" sz="1400" dirty="0">
                <a:latin typeface="Calibri" pitchFamily="34" charset="0"/>
              </a:rPr>
              <a:t>= 160 € (fixes).</a:t>
            </a:r>
          </a:p>
          <a:p>
            <a:pPr marL="180000" indent="-180000" algn="just">
              <a:buClr>
                <a:srgbClr val="92D050"/>
              </a:buClr>
            </a:pPr>
            <a:endParaRPr lang="fr-FR" sz="1400" dirty="0"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1911" y="1074123"/>
            <a:ext cx="5147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1800" dirty="0">
                <a:solidFill>
                  <a:srgbClr val="000000"/>
                </a:solidFill>
                <a:latin typeface="Calibri" pitchFamily="34" charset="0"/>
              </a:rPr>
              <a:t>Le </a:t>
            </a:r>
            <a:r>
              <a:rPr lang="fr-FR" sz="1800" dirty="0">
                <a:solidFill>
                  <a:srgbClr val="C00000"/>
                </a:solidFill>
                <a:latin typeface="Calibri" pitchFamily="34" charset="0"/>
              </a:rPr>
              <a:t>calcul </a:t>
            </a:r>
            <a:r>
              <a:rPr lang="fr-FR" sz="1800" dirty="0">
                <a:solidFill>
                  <a:srgbClr val="000000"/>
                </a:solidFill>
                <a:latin typeface="Calibri" pitchFamily="34" charset="0"/>
              </a:rPr>
              <a:t>du </a:t>
            </a:r>
            <a:r>
              <a:rPr lang="fr-FR" sz="1800" b="1" dirty="0">
                <a:solidFill>
                  <a:srgbClr val="00B050"/>
                </a:solidFill>
                <a:latin typeface="Calibri" pitchFamily="34" charset="0"/>
              </a:rPr>
              <a:t>TAUX D’ÉQUILIBRE</a:t>
            </a:r>
            <a:r>
              <a:rPr lang="fr-FR" sz="1800" dirty="0">
                <a:latin typeface="Calibri" pitchFamily="34" charset="0"/>
              </a:rPr>
              <a:t> est </a:t>
            </a:r>
            <a:r>
              <a:rPr lang="fr-FR" sz="1800" dirty="0">
                <a:solidFill>
                  <a:srgbClr val="C00000"/>
                </a:solidFill>
                <a:latin typeface="Calibri" pitchFamily="34" charset="0"/>
              </a:rPr>
              <a:t>automatique.</a:t>
            </a:r>
            <a:endParaRPr lang="fr-FR" sz="1800" dirty="0">
              <a:latin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67" t="27254" r="21619" b="25000"/>
          <a:stretch/>
        </p:blipFill>
        <p:spPr bwMode="auto">
          <a:xfrm>
            <a:off x="5921114" y="1443454"/>
            <a:ext cx="2998033" cy="4042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 bwMode="auto">
          <a:xfrm>
            <a:off x="405353" y="1140643"/>
            <a:ext cx="8465270" cy="296944"/>
          </a:xfrm>
          <a:prstGeom prst="rect">
            <a:avLst/>
          </a:prstGeom>
          <a:solidFill>
            <a:srgbClr val="FDE7E8"/>
          </a:solidFill>
          <a:ln w="381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5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63600"/>
          </a:xfrm>
        </p:spPr>
        <p:txBody>
          <a:bodyPr/>
          <a:lstStyle/>
          <a:p>
            <a:pPr algn="ctr" eaLnBrk="1" hangingPunct="1">
              <a:defRPr/>
            </a:pPr>
            <a:r>
              <a:rPr lang="fr-FR" sz="3200" dirty="0">
                <a:latin typeface="Calibri" pitchFamily="34" charset="0"/>
              </a:rPr>
              <a:t>Délégataire &amp; Contreparties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31999" y="1140643"/>
            <a:ext cx="843862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800" dirty="0">
                <a:latin typeface="Calibri" pitchFamily="34" charset="0"/>
              </a:rPr>
              <a:t>On retrouve l’indicateur de délégataire dans la feuille de calcul du </a:t>
            </a:r>
            <a:r>
              <a:rPr lang="fr-FR" sz="1800" b="1" dirty="0">
                <a:solidFill>
                  <a:srgbClr val="FF6600"/>
                </a:solidFill>
                <a:latin typeface="Calibri" pitchFamily="34" charset="0"/>
              </a:rPr>
              <a:t>taux d’équilibre</a:t>
            </a:r>
            <a:r>
              <a:rPr lang="fr-FR" sz="1800" dirty="0">
                <a:latin typeface="Calibri" pitchFamily="34" charset="0"/>
              </a:rPr>
              <a:t>.</a:t>
            </a: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r>
              <a:rPr lang="fr-FR" sz="1800" dirty="0">
                <a:latin typeface="Calibri" pitchFamily="34" charset="0"/>
              </a:rPr>
              <a:t>Le délégataire est donc </a:t>
            </a:r>
            <a:r>
              <a:rPr lang="fr-FR" sz="1800" b="1" dirty="0">
                <a:solidFill>
                  <a:srgbClr val="FF6600"/>
                </a:solidFill>
                <a:latin typeface="Calibri" pitchFamily="34" charset="0"/>
              </a:rPr>
              <a:t>toujours le DIRECTEUR DE GROUPE</a:t>
            </a:r>
            <a:r>
              <a:rPr lang="fr-FR" sz="1800" dirty="0">
                <a:latin typeface="Calibri" pitchFamily="34" charset="0"/>
              </a:rPr>
              <a:t>.</a:t>
            </a:r>
          </a:p>
          <a:p>
            <a:pPr algn="just"/>
            <a:endParaRPr lang="fr-FR" sz="1400" dirty="0">
              <a:latin typeface="Calibri" pitchFamily="34" charset="0"/>
            </a:endParaRP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endParaRPr lang="fr-FR" sz="1800" dirty="0">
              <a:latin typeface="Calibri" pitchFamily="34" charset="0"/>
            </a:endParaRPr>
          </a:p>
          <a:p>
            <a:pPr algn="just"/>
            <a:endParaRPr lang="fr-FR" sz="1200" dirty="0">
              <a:latin typeface="Calibri" pitchFamily="34" charset="0"/>
            </a:endParaRPr>
          </a:p>
          <a:p>
            <a:pPr algn="just"/>
            <a:r>
              <a:rPr lang="fr-FR" sz="1800" dirty="0">
                <a:latin typeface="Calibri" pitchFamily="34" charset="0"/>
              </a:rPr>
              <a:t>Les </a:t>
            </a:r>
            <a:r>
              <a:rPr lang="fr-FR" sz="1800" b="1" dirty="0">
                <a:solidFill>
                  <a:srgbClr val="C00000"/>
                </a:solidFill>
                <a:latin typeface="Calibri" pitchFamily="34" charset="0"/>
              </a:rPr>
              <a:t>contreparties négociées </a:t>
            </a:r>
            <a:r>
              <a:rPr lang="fr-FR" sz="1800" dirty="0">
                <a:latin typeface="Calibri" pitchFamily="34" charset="0"/>
              </a:rPr>
              <a:t>lors de l’entretien commercial sont </a:t>
            </a:r>
            <a:r>
              <a:rPr lang="fr-FR" sz="1800" b="1" dirty="0">
                <a:solidFill>
                  <a:srgbClr val="FF9933"/>
                </a:solidFill>
                <a:latin typeface="Calibri" pitchFamily="34" charset="0"/>
              </a:rPr>
              <a:t>dûment renseignées.</a:t>
            </a:r>
          </a:p>
          <a:p>
            <a:pPr algn="just"/>
            <a:endParaRPr lang="fr-FR" sz="1800" b="1" dirty="0">
              <a:solidFill>
                <a:srgbClr val="FF9933"/>
              </a:solidFill>
              <a:latin typeface="Calibri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56199" r="16803" b="15629"/>
          <a:stretch/>
        </p:blipFill>
        <p:spPr bwMode="auto">
          <a:xfrm>
            <a:off x="431999" y="2156926"/>
            <a:ext cx="8097404" cy="2136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Connecteur droit avec flèche 8"/>
          <p:cNvCxnSpPr/>
          <p:nvPr/>
        </p:nvCxnSpPr>
        <p:spPr bwMode="auto">
          <a:xfrm>
            <a:off x="6049512" y="1437587"/>
            <a:ext cx="875944" cy="174977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1" name="Connecteur droit avec flèche 10"/>
          <p:cNvCxnSpPr/>
          <p:nvPr/>
        </p:nvCxnSpPr>
        <p:spPr bwMode="auto">
          <a:xfrm flipV="1">
            <a:off x="2158584" y="3672590"/>
            <a:ext cx="824459" cy="100905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977" y="5297394"/>
            <a:ext cx="1114426" cy="10239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63600"/>
          </a:xfrm>
        </p:spPr>
        <p:txBody>
          <a:bodyPr/>
          <a:lstStyle/>
          <a:p>
            <a:pPr algn="ctr" eaLnBrk="1" hangingPunct="1">
              <a:defRPr/>
            </a:pPr>
            <a:r>
              <a:rPr lang="fr-FR" sz="3200" dirty="0">
                <a:latin typeface="Calibri" pitchFamily="34" charset="0"/>
              </a:rPr>
              <a:t>L’avenant Écureuil Crédit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32000" y="1095022"/>
            <a:ext cx="835223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800" dirty="0">
                <a:latin typeface="Calibri" pitchFamily="34" charset="0"/>
              </a:rPr>
              <a:t>Un lien permet d’accéder directement au Formulaire Ecureuil Crédit disponible sous AGIL </a:t>
            </a:r>
            <a:r>
              <a:rPr lang="fr-FR" sz="1400" dirty="0">
                <a:latin typeface="Calibri" pitchFamily="34" charset="0"/>
              </a:rPr>
              <a:t>(référencé CRB 671),</a:t>
            </a:r>
          </a:p>
          <a:p>
            <a:pPr algn="just"/>
            <a:endParaRPr lang="fr-FR" sz="1400" dirty="0">
              <a:latin typeface="Calibri" pitchFamily="34" charset="0"/>
            </a:endParaRPr>
          </a:p>
          <a:p>
            <a:pPr algn="just"/>
            <a:r>
              <a:rPr lang="fr-FR" sz="2000" dirty="0">
                <a:solidFill>
                  <a:srgbClr val="C00000"/>
                </a:solidFill>
                <a:latin typeface="Calibri" pitchFamily="34" charset="0"/>
                <a:sym typeface="Wingdings"/>
              </a:rPr>
              <a:t></a:t>
            </a:r>
            <a:r>
              <a:rPr lang="fr-FR" sz="1800" dirty="0">
                <a:solidFill>
                  <a:srgbClr val="C00000"/>
                </a:solidFill>
                <a:latin typeface="Calibri" pitchFamily="34" charset="0"/>
                <a:sym typeface="Wingdings"/>
              </a:rPr>
              <a:t> </a:t>
            </a:r>
            <a:r>
              <a:rPr lang="fr-FR" sz="1800" dirty="0">
                <a:latin typeface="Calibri" pitchFamily="34" charset="0"/>
              </a:rPr>
              <a:t>compléter ce document :</a:t>
            </a:r>
          </a:p>
          <a:p>
            <a:pPr algn="just"/>
            <a:endParaRPr lang="fr-FR" sz="1400" dirty="0">
              <a:latin typeface="Calibri" pitchFamily="34" charset="0"/>
            </a:endParaRPr>
          </a:p>
          <a:p>
            <a:pPr algn="just"/>
            <a:r>
              <a:rPr lang="fr-FR" sz="2000" dirty="0">
                <a:solidFill>
                  <a:srgbClr val="FF6600"/>
                </a:solidFill>
                <a:latin typeface="Calibri" pitchFamily="34" charset="0"/>
                <a:sym typeface="Wingdings"/>
              </a:rPr>
              <a:t></a:t>
            </a:r>
            <a:r>
              <a:rPr lang="fr-FR" sz="1800" dirty="0">
                <a:solidFill>
                  <a:srgbClr val="92D050"/>
                </a:solidFill>
                <a:latin typeface="Calibri" pitchFamily="34" charset="0"/>
                <a:sym typeface="Wingdings"/>
              </a:rPr>
              <a:t> </a:t>
            </a:r>
            <a:r>
              <a:rPr lang="fr-FR" sz="1800" dirty="0">
                <a:latin typeface="Calibri" pitchFamily="34" charset="0"/>
                <a:sym typeface="Wingdings"/>
              </a:rPr>
              <a:t>imprimer ;</a:t>
            </a:r>
          </a:p>
          <a:p>
            <a:pPr algn="just"/>
            <a:endParaRPr lang="fr-FR" sz="1400" dirty="0">
              <a:latin typeface="Calibri" pitchFamily="34" charset="0"/>
              <a:sym typeface="Wingdings"/>
            </a:endParaRPr>
          </a:p>
          <a:p>
            <a:pPr algn="just"/>
            <a:r>
              <a:rPr lang="fr-FR" sz="2000" dirty="0">
                <a:solidFill>
                  <a:srgbClr val="FFC000"/>
                </a:solidFill>
                <a:latin typeface="Calibri" pitchFamily="34" charset="0"/>
                <a:sym typeface="Wingdings"/>
              </a:rPr>
              <a:t></a:t>
            </a:r>
            <a:r>
              <a:rPr lang="fr-FR" sz="2000" dirty="0">
                <a:solidFill>
                  <a:srgbClr val="FF6600"/>
                </a:solidFill>
                <a:latin typeface="Calibri" pitchFamily="34" charset="0"/>
                <a:sym typeface="Wingdings"/>
              </a:rPr>
              <a:t> </a:t>
            </a:r>
            <a:r>
              <a:rPr lang="fr-FR" sz="1800" dirty="0">
                <a:latin typeface="Calibri" pitchFamily="34" charset="0"/>
              </a:rPr>
              <a:t>faire signer le client ;</a:t>
            </a:r>
            <a:endParaRPr lang="fr-FR" sz="2000" dirty="0">
              <a:latin typeface="Calibri" pitchFamily="34" charset="0"/>
            </a:endParaRPr>
          </a:p>
          <a:p>
            <a:pPr algn="just"/>
            <a:endParaRPr lang="fr-FR" sz="1400" dirty="0">
              <a:solidFill>
                <a:srgbClr val="FF6600"/>
              </a:solidFill>
              <a:latin typeface="Calibri" pitchFamily="34" charset="0"/>
              <a:sym typeface="Wingdings"/>
            </a:endParaRPr>
          </a:p>
          <a:p>
            <a:pPr algn="just"/>
            <a:r>
              <a:rPr lang="fr-FR" sz="2000" dirty="0">
                <a:solidFill>
                  <a:srgbClr val="92D050"/>
                </a:solidFill>
                <a:latin typeface="Calibri" pitchFamily="34" charset="0"/>
                <a:sym typeface="Wingdings"/>
              </a:rPr>
              <a:t> </a:t>
            </a:r>
            <a:r>
              <a:rPr lang="fr-FR" sz="1800" dirty="0">
                <a:latin typeface="Calibri" pitchFamily="34" charset="0"/>
                <a:sym typeface="Wingdings"/>
              </a:rPr>
              <a:t>faire signer le Directeur de Groupe ;</a:t>
            </a:r>
          </a:p>
          <a:p>
            <a:pPr algn="just"/>
            <a:endParaRPr lang="fr-FR" sz="1400" dirty="0">
              <a:solidFill>
                <a:srgbClr val="92D050"/>
              </a:solidFill>
              <a:latin typeface="Calibri" pitchFamily="34" charset="0"/>
              <a:sym typeface="Wingdings"/>
            </a:endParaRPr>
          </a:p>
          <a:p>
            <a:pPr marL="180000" indent="-360000" algn="just"/>
            <a:r>
              <a:rPr lang="fr-FR" sz="2000" dirty="0">
                <a:solidFill>
                  <a:srgbClr val="C00000"/>
                </a:solidFill>
                <a:latin typeface="Calibri" pitchFamily="34" charset="0"/>
                <a:sym typeface="Wingdings"/>
              </a:rPr>
              <a:t></a:t>
            </a:r>
            <a:r>
              <a:rPr lang="fr-FR" sz="2000" dirty="0">
                <a:solidFill>
                  <a:srgbClr val="92D050"/>
                </a:solidFill>
                <a:latin typeface="Calibri" pitchFamily="34" charset="0"/>
                <a:sym typeface="Wingdings"/>
              </a:rPr>
              <a:t> </a:t>
            </a:r>
            <a:r>
              <a:rPr lang="fr-FR" sz="1800" dirty="0">
                <a:latin typeface="Calibri" pitchFamily="34" charset="0"/>
                <a:sym typeface="Wingdings"/>
              </a:rPr>
              <a:t>transmettre à Écureuil Crédit.</a:t>
            </a:r>
          </a:p>
          <a:p>
            <a:pPr algn="just"/>
            <a:endParaRPr lang="fr-FR" sz="1200" dirty="0">
              <a:latin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" t="21312" r="2714" b="20696"/>
          <a:stretch/>
        </p:blipFill>
        <p:spPr bwMode="auto">
          <a:xfrm>
            <a:off x="3942413" y="3995662"/>
            <a:ext cx="5006715" cy="2315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94" t="54537" r="5123" b="25176"/>
          <a:stretch/>
        </p:blipFill>
        <p:spPr bwMode="auto">
          <a:xfrm>
            <a:off x="5666281" y="1977838"/>
            <a:ext cx="1558977" cy="1484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xis">
  <a:themeElements>
    <a:clrScheme name="Axis 10">
      <a:dk1>
        <a:srgbClr val="000000"/>
      </a:dk1>
      <a:lt1>
        <a:srgbClr val="FFFFFF"/>
      </a:lt1>
      <a:dk2>
        <a:srgbClr val="FF0000"/>
      </a:dk2>
      <a:lt2>
        <a:srgbClr val="D3CBC5"/>
      </a:lt2>
      <a:accent1>
        <a:srgbClr val="B11116"/>
      </a:accent1>
      <a:accent2>
        <a:srgbClr val="F47920"/>
      </a:accent2>
      <a:accent3>
        <a:srgbClr val="FFFFFF"/>
      </a:accent3>
      <a:accent4>
        <a:srgbClr val="000000"/>
      </a:accent4>
      <a:accent5>
        <a:srgbClr val="D5AAAB"/>
      </a:accent5>
      <a:accent6>
        <a:srgbClr val="DD6D1C"/>
      </a:accent6>
      <a:hlink>
        <a:srgbClr val="98134E"/>
      </a:hlink>
      <a:folHlink>
        <a:srgbClr val="6B274F"/>
      </a:folHlink>
    </a:clrScheme>
    <a:fontScheme name="Axis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accent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5000"/>
          </a:spcBef>
          <a:spcAft>
            <a:spcPct val="0"/>
          </a:spcAft>
          <a:buClrTx/>
          <a:buSzTx/>
          <a:buFontTx/>
          <a:buNone/>
          <a:tabLst/>
          <a:defRPr kumimoji="0" lang="fr-F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accent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5000"/>
          </a:spcBef>
          <a:spcAft>
            <a:spcPct val="0"/>
          </a:spcAft>
          <a:buClrTx/>
          <a:buSzTx/>
          <a:buFontTx/>
          <a:buNone/>
          <a:tabLst/>
          <a:defRPr kumimoji="0" lang="fr-F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9">
        <a:dk1>
          <a:srgbClr val="000000"/>
        </a:dk1>
        <a:lt1>
          <a:srgbClr val="FFFFFF"/>
        </a:lt1>
        <a:dk2>
          <a:srgbClr val="FF0000"/>
        </a:dk2>
        <a:lt2>
          <a:srgbClr val="D3CBC5"/>
        </a:lt2>
        <a:accent1>
          <a:srgbClr val="B11116"/>
        </a:accent1>
        <a:accent2>
          <a:srgbClr val="F47920"/>
        </a:accent2>
        <a:accent3>
          <a:srgbClr val="FFFFFF"/>
        </a:accent3>
        <a:accent4>
          <a:srgbClr val="000000"/>
        </a:accent4>
        <a:accent5>
          <a:srgbClr val="D5AAAB"/>
        </a:accent5>
        <a:accent6>
          <a:srgbClr val="DD6D1C"/>
        </a:accent6>
        <a:hlink>
          <a:srgbClr val="D3CBC5"/>
        </a:hlink>
        <a:folHlink>
          <a:srgbClr val="6B27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10">
        <a:dk1>
          <a:srgbClr val="000000"/>
        </a:dk1>
        <a:lt1>
          <a:srgbClr val="FFFFFF"/>
        </a:lt1>
        <a:dk2>
          <a:srgbClr val="FF0000"/>
        </a:dk2>
        <a:lt2>
          <a:srgbClr val="D3CBC5"/>
        </a:lt2>
        <a:accent1>
          <a:srgbClr val="B11116"/>
        </a:accent1>
        <a:accent2>
          <a:srgbClr val="F47920"/>
        </a:accent2>
        <a:accent3>
          <a:srgbClr val="FFFFFF"/>
        </a:accent3>
        <a:accent4>
          <a:srgbClr val="000000"/>
        </a:accent4>
        <a:accent5>
          <a:srgbClr val="D5AAAB"/>
        </a:accent5>
        <a:accent6>
          <a:srgbClr val="DD6D1C"/>
        </a:accent6>
        <a:hlink>
          <a:srgbClr val="98134E"/>
        </a:hlink>
        <a:folHlink>
          <a:srgbClr val="6B274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B11116"/>
      </a:dk2>
      <a:lt2>
        <a:srgbClr val="808080"/>
      </a:lt2>
      <a:accent1>
        <a:srgbClr val="FF0000"/>
      </a:accent1>
      <a:accent2>
        <a:srgbClr val="F15A22"/>
      </a:accent2>
      <a:accent3>
        <a:srgbClr val="FFFFFF"/>
      </a:accent3>
      <a:accent4>
        <a:srgbClr val="000000"/>
      </a:accent4>
      <a:accent5>
        <a:srgbClr val="FFAAAA"/>
      </a:accent5>
      <a:accent6>
        <a:srgbClr val="DA511E"/>
      </a:accent6>
      <a:hlink>
        <a:srgbClr val="6B274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722A3CC8C85F41A1FFFAAA2C599ABA" ma:contentTypeVersion="0" ma:contentTypeDescription="Crée un document." ma:contentTypeScope="" ma:versionID="664d689d808833aa93c897a12f896b4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C377BF8-BC15-4BEC-ADBB-422C0B4092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3A92E4-6703-4076-9F5D-EE3721A77D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5EE8CBC-A2B9-4785-8130-77691BA4D510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26491</TotalTime>
  <Words>637</Words>
  <Application>Microsoft Office PowerPoint</Application>
  <PresentationFormat>Affichage à l'écran (4:3)</PresentationFormat>
  <Paragraphs>110</Paragraphs>
  <Slides>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Arial Narrow</vt:lpstr>
      <vt:lpstr>Calibri</vt:lpstr>
      <vt:lpstr>Wingdings</vt:lpstr>
      <vt:lpstr>Axis</vt:lpstr>
      <vt:lpstr> Renégociation  Crédit Pro (PCM, crédit Express à taux fixe)  </vt:lpstr>
      <vt:lpstr>Principes</vt:lpstr>
      <vt:lpstr>Fonctionnalités</vt:lpstr>
      <vt:lpstr>La feuille de calcul</vt:lpstr>
      <vt:lpstr>La feuille de calcul - Crédit initial</vt:lpstr>
      <vt:lpstr>La feuille de calcul - Offre concurrence</vt:lpstr>
      <vt:lpstr>La feuille de calcul - Renégociation</vt:lpstr>
      <vt:lpstr>Délégataire &amp; Contreparties</vt:lpstr>
      <vt:lpstr>L’avenant Écureuil Crédit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MARTALIE Stephane [CELCA]</dc:creator>
  <cp:lastModifiedBy>REFFORT Didier [CEGEE]</cp:lastModifiedBy>
  <cp:revision>2361</cp:revision>
  <cp:lastPrinted>2003-03-21T12:06:10Z</cp:lastPrinted>
  <dcterms:created xsi:type="dcterms:W3CDTF">2000-06-08T12:59:35Z</dcterms:created>
  <dcterms:modified xsi:type="dcterms:W3CDTF">2024-04-18T12:24:13Z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0x01010038722A3CC8C85F41A1FFFAAA2C599ABA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2024-04-18T12:20:03Z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ActionId">
    <vt:lpwstr>d2bd8b49-7209-4f59-92d9-b70bb62a3811</vt:lpwstr>
  </property>
  <property fmtid="{D5CDD505-2E9C-101B-9397-08002B2CF9AE}" pid="9" name="MSIP_Label_48a19f0c-bea1-442e-a475-ed109d9ec508_ContentBits">
    <vt:lpwstr>0</vt:lpwstr>
  </property>
</Properties>
</file>