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4" r:id="rId17"/>
    <p:sldId id="315" r:id="rId18"/>
    <p:sldId id="316" r:id="rId19"/>
    <p:sldId id="317" r:id="rId20"/>
    <p:sldId id="318" r:id="rId21"/>
    <p:sldId id="319" r:id="rId22"/>
    <p:sldId id="320" r:id="rId23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A5A"/>
    <a:srgbClr val="C316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94193" autoAdjust="0"/>
  </p:normalViewPr>
  <p:slideViewPr>
    <p:cSldViewPr showGuides="1">
      <p:cViewPr>
        <p:scale>
          <a:sx n="100" d="100"/>
          <a:sy n="100" d="100"/>
        </p:scale>
        <p:origin x="-1944" y="-852"/>
      </p:cViewPr>
      <p:guideLst>
        <p:guide orient="horz" pos="1586"/>
        <p:guide orient="horz"/>
        <p:guide pos="5602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-400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11/01/2019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2562798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248200" y="1995686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2248200" y="3975686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4657853"/>
            <a:ext cx="1332000" cy="201077"/>
          </a:xfrm>
          <a:prstGeom prst="rect">
            <a:avLst/>
          </a:prstGeom>
        </p:spPr>
      </p:pic>
      <p:sp>
        <p:nvSpPr>
          <p:cNvPr id="23" name="Ellipse 22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3032486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2031686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2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4101686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27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8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4515966"/>
            <a:ext cx="2186565" cy="490622"/>
          </a:xfrm>
          <a:prstGeom prst="rect">
            <a:avLst/>
          </a:prstGeom>
        </p:spPr>
      </p:pic>
      <p:sp>
        <p:nvSpPr>
          <p:cNvPr id="29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du contenu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21" name="Groupe 20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2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Corde 22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2152195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26" name="Connecteur droit 25"/>
          <p:cNvCxnSpPr/>
          <p:nvPr userDrawn="1"/>
        </p:nvCxnSpPr>
        <p:spPr>
          <a:xfrm>
            <a:off x="3233524" y="2139702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 userDrawn="1"/>
        </p:nvCxnSpPr>
        <p:spPr>
          <a:xfrm>
            <a:off x="3233524" y="3507854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4500297"/>
            <a:ext cx="2577316" cy="578299"/>
          </a:xfrm>
          <a:prstGeom prst="rect">
            <a:avLst/>
          </a:prstGeom>
        </p:spPr>
      </p:pic>
      <p:sp>
        <p:nvSpPr>
          <p:cNvPr id="30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217921" y="37909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31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4887039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004400"/>
            <a:ext cx="8668800" cy="18387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3102957"/>
            <a:ext cx="4608000" cy="486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3422759"/>
            <a:ext cx="4608000" cy="405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3093587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4612226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3761100"/>
            <a:ext cx="2952000" cy="8073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186300"/>
            <a:ext cx="932400" cy="6993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4622302"/>
            <a:ext cx="2577316" cy="43372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289578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464209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4516038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4642038"/>
            <a:ext cx="2895600" cy="365125"/>
          </a:xfrm>
        </p:spPr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16" name="Titre 1"/>
          <p:cNvSpPr>
            <a:spLocks noGrp="1"/>
          </p:cNvSpPr>
          <p:nvPr>
            <p:ph type="title" hasCustomPrompt="1"/>
          </p:nvPr>
        </p:nvSpPr>
        <p:spPr>
          <a:xfrm>
            <a:off x="3059832" y="29527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7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131590"/>
            <a:ext cx="4176712" cy="2826448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Forme en L 19"/>
          <p:cNvSpPr/>
          <p:nvPr userDrawn="1"/>
        </p:nvSpPr>
        <p:spPr>
          <a:xfrm rot="19020000" flipH="1">
            <a:off x="-1164102" y="860463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631703"/>
            <a:ext cx="1792800" cy="402269"/>
          </a:xfrm>
          <a:prstGeom prst="rect">
            <a:avLst/>
          </a:prstGeom>
        </p:spPr>
      </p:pic>
      <p:sp>
        <p:nvSpPr>
          <p:cNvPr id="20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179512" y="4615358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6"/>
          <p:cNvSpPr txBox="1">
            <a:spLocks/>
          </p:cNvSpPr>
          <p:nvPr userDrawn="1"/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4516038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72464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15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2167086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4642038"/>
            <a:ext cx="2895600" cy="365125"/>
          </a:xfrm>
        </p:spPr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17" name="Forme en L 16"/>
          <p:cNvSpPr>
            <a:spLocks noChangeAspect="1"/>
          </p:cNvSpPr>
          <p:nvPr userDrawn="1"/>
        </p:nvSpPr>
        <p:spPr>
          <a:xfrm rot="19020000" flipH="1">
            <a:off x="4608000" y="422751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4079001" y="923184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631703"/>
            <a:ext cx="1792800" cy="402269"/>
          </a:xfrm>
          <a:prstGeom prst="rect">
            <a:avLst/>
          </a:prstGeom>
        </p:spPr>
      </p:pic>
      <p:sp>
        <p:nvSpPr>
          <p:cNvPr id="2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79512" y="4615358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6"/>
          <p:cNvSpPr txBox="1">
            <a:spLocks/>
          </p:cNvSpPr>
          <p:nvPr userDrawn="1"/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1924050"/>
            <a:ext cx="4132800" cy="27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924048"/>
            <a:ext cx="3384550" cy="2619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1662151"/>
            <a:ext cx="1332284" cy="1200296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843558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951700"/>
            <a:ext cx="8445600" cy="27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128600"/>
            <a:ext cx="8445600" cy="702078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3456000"/>
            <a:ext cx="3934800" cy="918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100600"/>
            <a:ext cx="4132800" cy="135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6"/>
          <p:cNvSpPr txBox="1">
            <a:spLocks/>
          </p:cNvSpPr>
          <p:nvPr userDrawn="1"/>
        </p:nvSpPr>
        <p:spPr>
          <a:xfrm>
            <a:off x="2924400" y="490440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 userDrawn="1"/>
        </p:nvGrpSpPr>
        <p:grpSpPr>
          <a:xfrm>
            <a:off x="8143822" y="1817660"/>
            <a:ext cx="1332284" cy="1600395"/>
            <a:chOff x="8143822" y="2216198"/>
            <a:chExt cx="1332284" cy="1600395"/>
          </a:xfrm>
        </p:grpSpPr>
        <p:sp>
          <p:nvSpPr>
            <p:cNvPr id="16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7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9" name="Connecteur droit 18"/>
          <p:cNvCxnSpPr/>
          <p:nvPr userDrawn="1"/>
        </p:nvCxnSpPr>
        <p:spPr>
          <a:xfrm>
            <a:off x="450000" y="726206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-20538"/>
            <a:ext cx="8445600" cy="720000"/>
          </a:xfrm>
        </p:spPr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2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14747"/>
            <a:ext cx="1792800" cy="402269"/>
          </a:xfrm>
          <a:prstGeom prst="rect">
            <a:avLst/>
          </a:prstGeom>
        </p:spPr>
      </p:pic>
      <p:sp>
        <p:nvSpPr>
          <p:cNvPr id="23" name="Espace réservé du numéro de diapositive 6"/>
          <p:cNvSpPr>
            <a:spLocks noGrp="1"/>
          </p:cNvSpPr>
          <p:nvPr>
            <p:ph type="sldNum" sz="quarter" idx="22"/>
          </p:nvPr>
        </p:nvSpPr>
        <p:spPr>
          <a:xfrm>
            <a:off x="179512" y="4698402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4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870395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106262"/>
            <a:ext cx="7823200" cy="283364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2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309502"/>
            <a:ext cx="4068000" cy="219291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843558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1917000"/>
            <a:ext cx="1134000" cy="8505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1653964"/>
            <a:ext cx="5868000" cy="124182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2862000"/>
            <a:ext cx="1134000" cy="8505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3003799"/>
            <a:ext cx="5868000" cy="124182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3815100"/>
            <a:ext cx="2408400" cy="754872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38016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425086"/>
            <a:ext cx="4132800" cy="27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918036"/>
            <a:ext cx="3384550" cy="278784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1662151"/>
            <a:ext cx="1332284" cy="1200296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283500"/>
            <a:ext cx="8445600" cy="2997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918039"/>
            <a:ext cx="4150792" cy="25609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094937"/>
            <a:ext cx="4150792" cy="1422808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3651972"/>
            <a:ext cx="3934800" cy="809988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601636"/>
            <a:ext cx="4132800" cy="110424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3651972"/>
            <a:ext cx="3934800" cy="809988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6318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pied de page 6"/>
          <p:cNvSpPr txBox="1">
            <a:spLocks/>
          </p:cNvSpPr>
          <p:nvPr userDrawn="1"/>
        </p:nvSpPr>
        <p:spPr>
          <a:xfrm>
            <a:off x="2934947" y="4710891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918000"/>
            <a:ext cx="4132800" cy="2430066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918000"/>
            <a:ext cx="4132800" cy="2430066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6318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283502"/>
            <a:ext cx="8445600" cy="300083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2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167447"/>
            <a:ext cx="4896000" cy="4482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6318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283502"/>
            <a:ext cx="8445600" cy="300083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167447"/>
            <a:ext cx="3852000" cy="432197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4155570"/>
            <a:ext cx="4896000" cy="594066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4155570"/>
            <a:ext cx="3564000" cy="594066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4158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4158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1620000"/>
            <a:ext cx="4762800" cy="1053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2949792"/>
            <a:ext cx="4762800" cy="108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1619999"/>
            <a:ext cx="3276000" cy="2403000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2532600"/>
            <a:ext cx="1296000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357188"/>
            <a:ext cx="3744000" cy="189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283500"/>
            <a:ext cx="4356000" cy="567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843558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2681100"/>
            <a:ext cx="792000" cy="675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3677400"/>
            <a:ext cx="1296000" cy="972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2532600"/>
            <a:ext cx="6480720" cy="2111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2571750"/>
            <a:ext cx="2340000" cy="162018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4245936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4212000"/>
            <a:ext cx="2196000" cy="465984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2625328"/>
            <a:ext cx="3600450" cy="1890638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918039"/>
            <a:ext cx="4150792" cy="25609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094937"/>
            <a:ext cx="4150792" cy="1422808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950402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6318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464757" y="382952"/>
            <a:ext cx="1370267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283502"/>
            <a:ext cx="8445600" cy="300083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2681100"/>
            <a:ext cx="792000" cy="675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1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2532600"/>
            <a:ext cx="1296000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6318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464757" y="382952"/>
            <a:ext cx="1370267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283502"/>
            <a:ext cx="8445600" cy="300083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2681100"/>
            <a:ext cx="792000" cy="675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744251"/>
            <a:ext cx="1792800" cy="30170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2532600"/>
            <a:ext cx="6480720" cy="2111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2571750"/>
            <a:ext cx="2340000" cy="162018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4212000"/>
            <a:ext cx="2196000" cy="465984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2625328"/>
            <a:ext cx="3600450" cy="1890638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4245936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3677400"/>
            <a:ext cx="1296000" cy="972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956576"/>
            <a:ext cx="7175128" cy="25609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133475"/>
            <a:ext cx="7175128" cy="1422808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50000" y="726206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-20538"/>
            <a:ext cx="8445600" cy="720000"/>
          </a:xfrm>
        </p:spPr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179512" y="4683034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699379"/>
            <a:ext cx="1792800" cy="402269"/>
          </a:xfrm>
          <a:prstGeom prst="rect">
            <a:avLst/>
          </a:prstGeom>
        </p:spPr>
      </p:pic>
      <p:sp>
        <p:nvSpPr>
          <p:cNvPr id="10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50000" y="51587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5147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179512" y="4659982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4676327"/>
            <a:ext cx="1792800" cy="402269"/>
          </a:xfrm>
          <a:prstGeom prst="rect">
            <a:avLst/>
          </a:prstGeom>
        </p:spPr>
      </p:pic>
      <p:sp>
        <p:nvSpPr>
          <p:cNvPr id="10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sz="1000" dirty="0" smtClean="0">
                <a:solidFill>
                  <a:schemeClr val="tx1"/>
                </a:solidFill>
                <a:latin typeface="+mn-lt"/>
              </a:rPr>
              <a:t>2018 S39 Audio Hebdo 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283500"/>
            <a:ext cx="8445600" cy="54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200151"/>
            <a:ext cx="8445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475200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4731990"/>
            <a:ext cx="58640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46521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8" r:id="rId3"/>
    <p:sldLayoutId id="2147483655" r:id="rId4"/>
    <p:sldLayoutId id="2147483660" r:id="rId5"/>
    <p:sldLayoutId id="2147483671" r:id="rId6"/>
    <p:sldLayoutId id="2147483672" r:id="rId7"/>
    <p:sldLayoutId id="2147483659" r:id="rId8"/>
    <p:sldLayoutId id="2147483673" r:id="rId9"/>
    <p:sldLayoutId id="2147483662" r:id="rId10"/>
    <p:sldLayoutId id="2147483658" r:id="rId11"/>
    <p:sldLayoutId id="2147483663" r:id="rId12"/>
    <p:sldLayoutId id="2147483666" r:id="rId13"/>
    <p:sldLayoutId id="2147483674" r:id="rId14"/>
    <p:sldLayoutId id="2147483654" r:id="rId15"/>
    <p:sldLayoutId id="2147483669" r:id="rId1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ommerciaux.celca.caisse-epargne.fr/download/1465/credits/11415/cnp-2018-grilles-contrats-ce-2019.xlsx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1680" y="2355726"/>
            <a:ext cx="5544616" cy="677108"/>
          </a:xfrm>
        </p:spPr>
        <p:txBody>
          <a:bodyPr/>
          <a:lstStyle/>
          <a:p>
            <a:r>
              <a:rPr lang="fr-FR" dirty="0" smtClean="0"/>
              <a:t>INTERFACAGE DEFI - NEO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4294967295"/>
          </p:nvPr>
        </p:nvSpPr>
        <p:spPr>
          <a:xfrm>
            <a:off x="2149200" y="4077000"/>
            <a:ext cx="4626000" cy="197100"/>
          </a:xfrm>
        </p:spPr>
        <p:txBody>
          <a:bodyPr>
            <a:normAutofit fontScale="62500" lnSpcReduction="20000"/>
          </a:bodyPr>
          <a:lstStyle/>
          <a:p>
            <a:r>
              <a:rPr lang="fr-FR" dirty="0" smtClean="0"/>
              <a:t>CONDIUITE DU CHANGEMENT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349200" y="283500"/>
            <a:ext cx="8445600" cy="540000"/>
          </a:xfrm>
        </p:spPr>
        <p:txBody>
          <a:bodyPr>
            <a:normAutofit/>
          </a:bodyPr>
          <a:lstStyle/>
          <a:p>
            <a:r>
              <a:rPr lang="fr-FR" dirty="0" smtClean="0"/>
              <a:t>SOMMAIRE</a:t>
            </a:r>
            <a:endParaRPr lang="fr-FR" b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>
          <a:xfrm>
            <a:off x="179512" y="4731990"/>
            <a:ext cx="586408" cy="273844"/>
          </a:xfrm>
        </p:spPr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Rectangle 127"/>
          <p:cNvSpPr txBox="1">
            <a:spLocks noChangeArrowheads="1"/>
          </p:cNvSpPr>
          <p:nvPr/>
        </p:nvSpPr>
        <p:spPr bwMode="auto">
          <a:xfrm>
            <a:off x="366126" y="987574"/>
            <a:ext cx="874553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Contexte et enjeux du projet DEFI-NEO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Processus Crédit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impacts 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Mise à jour du profil client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Réalisation d’une demande de financement sur DEFI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76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r-FR" dirty="0" smtClean="0"/>
              <a:t>CONTEXTE ET ENJEUX DU PROJET DEFI-NEO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Rectangle 127"/>
          <p:cNvSpPr txBox="1">
            <a:spLocks noChangeArrowheads="1"/>
          </p:cNvSpPr>
          <p:nvPr/>
        </p:nvSpPr>
        <p:spPr bwMode="auto">
          <a:xfrm>
            <a:off x="276225" y="771550"/>
            <a:ext cx="7896175" cy="358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1588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Contexte :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 partir du 14 janvier 2019, les demandes de financement saisies sur DEFI sont interfacées avec NEO.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Enjeux :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Fiabilisation des informations saisies dans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Mysys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Gain de temps sur le traitement des dossiers crédits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édition automatisée et sécurisée des contrats et des garanties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diminution du risque opérationnel</a:t>
            </a: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 pilotage du dossier visible par tous dans NEO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44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CONTEXTE ET ENJEUX DU PROJET DEFI-NEO</a:t>
            </a:r>
            <a:endParaRPr lang="fr-FR" dirty="0"/>
          </a:p>
        </p:txBody>
      </p:sp>
      <p:sp>
        <p:nvSpPr>
          <p:cNvPr id="11" name="Rectangle 127"/>
          <p:cNvSpPr txBox="1">
            <a:spLocks noChangeArrowheads="1"/>
          </p:cNvSpPr>
          <p:nvPr/>
        </p:nvSpPr>
        <p:spPr bwMode="auto">
          <a:xfrm>
            <a:off x="276225" y="1076326"/>
            <a:ext cx="7896175" cy="322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1111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points d’attention :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000" b="1" i="0" u="none" strike="noStrike" kern="0" cap="none" spc="0" normalizeH="0" baseline="0" noProof="0" dirty="0" smtClean="0">
              <a:ln>
                <a:noFill/>
              </a:ln>
              <a:solidFill>
                <a:srgbClr val="B1111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rigueur indispensable sur les données relatives à la connaissance du client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demande de Financement cohérente avec le montage du crédit vendu au client</a:t>
            </a:r>
          </a:p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connaissance parfaite du circuit décisionnel par les différents intervenants d’un dossier.</a:t>
            </a: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B11116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/>
              </a:rPr>
              <a:t> Une bonne maîtrise de</a:t>
            </a:r>
            <a:r>
              <a:rPr kumimoji="0" lang="fr-FR" sz="2000" b="0" i="0" u="none" strike="noStrike" kern="0" cap="none" spc="0" normalizeH="0" noProof="0" dirty="0" smtClean="0">
                <a:ln>
                  <a:noFill/>
                </a:ln>
                <a:solidFill>
                  <a:srgbClr val="B11116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/>
              </a:rPr>
              <a:t> 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B11116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/>
              </a:rPr>
              <a:t>DEFI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B1111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800" b="1" i="0" u="none" strike="noStrike" kern="0" cap="none" spc="0" normalizeH="0" baseline="0" noProof="0" dirty="0" smtClean="0">
              <a:ln>
                <a:noFill/>
              </a:ln>
              <a:solidFill>
                <a:srgbClr val="B1111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798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387448"/>
              </p:ext>
            </p:extLst>
          </p:nvPr>
        </p:nvGraphicFramePr>
        <p:xfrm>
          <a:off x="107504" y="1419622"/>
          <a:ext cx="8962845" cy="2801694"/>
        </p:xfrm>
        <a:graphic>
          <a:graphicData uri="http://schemas.openxmlformats.org/drawingml/2006/table">
            <a:tbl>
              <a:tblPr firstRow="1" bandRow="1"/>
              <a:tblGrid>
                <a:gridCol w="1683424"/>
                <a:gridCol w="2016409"/>
                <a:gridCol w="1268719"/>
                <a:gridCol w="2160240"/>
                <a:gridCol w="1834053"/>
              </a:tblGrid>
              <a:tr h="45596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Type de crédit</a:t>
                      </a:r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/>
                        <a:t>Réseau</a:t>
                      </a:r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/>
                        <a:t>Back Office Crédit</a:t>
                      </a:r>
                      <a:endParaRPr lang="fr-FR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55967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Actuel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Avec Néo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Actuel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Avec Néo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</a:tr>
              <a:tr h="4559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Crédit Express</a:t>
                      </a:r>
                      <a:endParaRPr lang="fr-FR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Saisie demande DEFI</a:t>
                      </a:r>
                      <a:endParaRPr lang="fr-FR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Saisie</a:t>
                      </a:r>
                      <a:r>
                        <a:rPr lang="fr-FR" sz="1400" baseline="0" dirty="0" smtClean="0"/>
                        <a:t> demande sous NEO et édition des contrats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3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Mise en force</a:t>
                      </a:r>
                      <a:endParaRPr lang="fr-FR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Inchangé</a:t>
                      </a:r>
                    </a:p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</a:tr>
              <a:tr h="4559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PCM/PBE</a:t>
                      </a:r>
                      <a:endParaRPr lang="fr-FR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400" dirty="0" smtClean="0"/>
                        <a:t>Saisie DEFI</a:t>
                      </a:r>
                      <a:endParaRPr lang="fr-FR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Inchangé</a:t>
                      </a:r>
                    </a:p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3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Saisie NEO/prise de garanties/Mise</a:t>
                      </a:r>
                      <a:r>
                        <a:rPr lang="fr-FR" sz="1400" baseline="0" dirty="0" smtClean="0"/>
                        <a:t> en force</a:t>
                      </a:r>
                      <a:endParaRPr lang="fr-FR" sz="1400" dirty="0" smtClean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bg1"/>
                          </a:solidFill>
                        </a:rPr>
                        <a:t>Reprise</a:t>
                      </a:r>
                      <a:r>
                        <a:rPr lang="fr-FR" sz="1400" baseline="0" dirty="0" smtClean="0">
                          <a:solidFill>
                            <a:schemeClr val="bg1"/>
                          </a:solidFill>
                        </a:rPr>
                        <a:t> des données DEFI/prise des garanties/Mise en force</a:t>
                      </a:r>
                      <a:endParaRPr lang="fr-FR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1116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60" y="3106663"/>
            <a:ext cx="5143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2788116"/>
            <a:ext cx="5143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358735" y="0"/>
            <a:ext cx="8445600" cy="720000"/>
          </a:xfrm>
        </p:spPr>
        <p:txBody>
          <a:bodyPr anchor="ctr"/>
          <a:lstStyle/>
          <a:p>
            <a:r>
              <a:rPr lang="fr-FR" dirty="0" smtClean="0"/>
              <a:t>Processus crédit – ce qui change</a:t>
            </a:r>
            <a:endParaRPr lang="fr-FR" dirty="0"/>
          </a:p>
        </p:txBody>
      </p:sp>
      <p:sp>
        <p:nvSpPr>
          <p:cNvPr id="11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362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Processus crédit </a:t>
            </a:r>
            <a:endParaRPr lang="fr-FR" dirty="0"/>
          </a:p>
        </p:txBody>
      </p:sp>
      <p:sp>
        <p:nvSpPr>
          <p:cNvPr id="8" name="Rectangle 127"/>
          <p:cNvSpPr txBox="1">
            <a:spLocks noChangeArrowheads="1"/>
          </p:cNvSpPr>
          <p:nvPr/>
        </p:nvSpPr>
        <p:spPr bwMode="auto">
          <a:xfrm>
            <a:off x="474663" y="987574"/>
            <a:ext cx="7697737" cy="332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La constitution d’une demande de crédit par le réseau est inchangée, à l’exception de  :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Choix du produit régional de type « NEO » dans DEFI 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lang="fr-FR" sz="2000" kern="0" dirty="0" smtClean="0">
                <a:solidFill>
                  <a:srgbClr val="000000"/>
                </a:solidFill>
                <a:latin typeface="Arial Narrow"/>
              </a:rPr>
              <a:t>Choix de la convention CNP (il est nécessaire de sélectionner la même convention que celle choisie dans CNP NET)</a:t>
            </a:r>
          </a:p>
          <a:p>
            <a:pPr marL="542925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906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du profil client </a:t>
            </a:r>
            <a:endParaRPr lang="fr-FR" dirty="0"/>
          </a:p>
        </p:txBody>
      </p:sp>
      <p:sp>
        <p:nvSpPr>
          <p:cNvPr id="8" name="Rectangle 127"/>
          <p:cNvSpPr txBox="1">
            <a:spLocks noChangeArrowheads="1"/>
          </p:cNvSpPr>
          <p:nvPr/>
        </p:nvSpPr>
        <p:spPr bwMode="auto">
          <a:xfrm>
            <a:off x="360692" y="874156"/>
            <a:ext cx="7595684" cy="371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Les prérequis indispensables dans MYSYS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Mise à jour des données relatives à :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la situation matrimoniale 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 régime matrimonial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la date de mariage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Création ou Mise à jour de l’immatriculation 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de l’entreprise individuelle</a:t>
            </a:r>
          </a:p>
          <a:p>
            <a:pPr marL="1446213" marR="0" lvl="2" indent="-2762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de la personne morale </a:t>
            </a: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30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de l’immatriculation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1236737" y="771550"/>
            <a:ext cx="6336704" cy="3941120"/>
            <a:chOff x="1236737" y="771550"/>
            <a:chExt cx="6336704" cy="39411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30" t="23999" r="14520" b="19334"/>
            <a:stretch/>
          </p:blipFill>
          <p:spPr bwMode="auto">
            <a:xfrm>
              <a:off x="1236737" y="771550"/>
              <a:ext cx="6336704" cy="39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6876257" y="4371950"/>
              <a:ext cx="648072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02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de l’immatriculation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1259632" y="734583"/>
            <a:ext cx="6336704" cy="3953211"/>
            <a:chOff x="1259632" y="734583"/>
            <a:chExt cx="6336704" cy="395321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4" t="7778" b="3611"/>
            <a:stretch/>
          </p:blipFill>
          <p:spPr bwMode="auto">
            <a:xfrm>
              <a:off x="1259632" y="734583"/>
              <a:ext cx="6336704" cy="3953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259632" y="2283718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886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de l’immatriculation</a:t>
            </a:r>
            <a:endParaRPr lang="fr-FR" dirty="0"/>
          </a:p>
        </p:txBody>
      </p:sp>
      <p:grpSp>
        <p:nvGrpSpPr>
          <p:cNvPr id="2" name="Groupe 1"/>
          <p:cNvGrpSpPr/>
          <p:nvPr/>
        </p:nvGrpSpPr>
        <p:grpSpPr>
          <a:xfrm>
            <a:off x="1475656" y="843558"/>
            <a:ext cx="5932906" cy="3687292"/>
            <a:chOff x="1475656" y="843558"/>
            <a:chExt cx="5932906" cy="368729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2" t="8056" b="3611"/>
            <a:stretch/>
          </p:blipFill>
          <p:spPr bwMode="auto">
            <a:xfrm>
              <a:off x="1475656" y="843558"/>
              <a:ext cx="5932906" cy="3687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1475656" y="2579192"/>
              <a:ext cx="9361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039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de l’immatriculation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58395"/>
            <a:ext cx="6636406" cy="371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008353" y="1635646"/>
            <a:ext cx="93610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88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mise à jour de l’immatriculation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1187624" y="839738"/>
            <a:ext cx="6984776" cy="3635453"/>
            <a:chOff x="1187624" y="839738"/>
            <a:chExt cx="6984776" cy="3635453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839738"/>
              <a:ext cx="6192688" cy="3635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915816" y="3003798"/>
              <a:ext cx="2736304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Rectangle à coins arrondis 1"/>
            <p:cNvSpPr/>
            <p:nvPr/>
          </p:nvSpPr>
          <p:spPr>
            <a:xfrm>
              <a:off x="5868144" y="2895786"/>
              <a:ext cx="2304256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/>
                <a:t>SUPPRIMER LES LETTRES AVANT LES 9 CHIFFRES</a:t>
              </a:r>
              <a:endParaRPr lang="fr-FR" sz="1200" dirty="0"/>
            </a:p>
          </p:txBody>
        </p:sp>
      </p:grpSp>
      <p:sp>
        <p:nvSpPr>
          <p:cNvPr id="8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7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sp>
        <p:nvSpPr>
          <p:cNvPr id="8" name="Rectangle 127"/>
          <p:cNvSpPr txBox="1">
            <a:spLocks noChangeArrowheads="1"/>
          </p:cNvSpPr>
          <p:nvPr/>
        </p:nvSpPr>
        <p:spPr bwMode="auto">
          <a:xfrm>
            <a:off x="467544" y="771550"/>
            <a:ext cx="777686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3538" indent="-361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9625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 Black" pitchFamily="-128" charset="0"/>
              <a:buChar char="&gt;"/>
              <a:defRPr>
                <a:solidFill>
                  <a:schemeClr val="tx1"/>
                </a:solidFill>
                <a:latin typeface="+mn-lt"/>
              </a:defRPr>
            </a:lvl2pPr>
            <a:lvl3pPr marL="1446213" indent="-2762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28" charset="2"/>
              <a:buChar char="o"/>
              <a:defRPr sz="1600">
                <a:solidFill>
                  <a:schemeClr val="tx1"/>
                </a:solidFill>
                <a:latin typeface="+mn-lt"/>
              </a:defRPr>
            </a:lvl3pPr>
            <a:lvl4pPr marL="2066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Arial Black" pitchFamily="-128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6003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5pPr>
            <a:lvl6pPr marL="30575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6pPr>
            <a:lvl7pPr marL="35147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7pPr>
            <a:lvl8pPr marL="39719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8pPr>
            <a:lvl9pPr marL="4429125" indent="-1968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28" charset="2"/>
              <a:buChar char="n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marL="363538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 qualité des saisies DEFI  impactera le délai de traitement du dossier par le service Crédits Pro</a:t>
            </a:r>
          </a:p>
          <a:p>
            <a:pPr marL="363538" marR="0" lvl="0" indent="-361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Char char="n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Ce qui implique impérativement de sélectionner :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 crédit M et LT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l’objet commercialisé et parfois l’objet réglementé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 produit national (par ex : prêt équipement à taux fixe)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 produit Néo correspondant au financement souhaité par le client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la convention d’assurance correspondant au bulletin souscrit 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les garanties vendues au client avec saisie obligatoire d’un commentaire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Indiquer obligatoirement le n° de compte, sauf pour les prospects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Saisir les frais de dossier et de garanties si notariées</a:t>
            </a:r>
          </a:p>
          <a:p>
            <a:pPr marL="809625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</a:rPr>
              <a:t>Indiquer le quantième</a:t>
            </a:r>
          </a:p>
          <a:p>
            <a:pPr marL="1588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A"/>
              </a:buClr>
              <a:buSzPct val="80000"/>
              <a:buFont typeface="Wingdings" pitchFamily="-128" charset="2"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9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4" t="18703" r="44439" b="16574"/>
          <a:stretch/>
        </p:blipFill>
        <p:spPr bwMode="auto">
          <a:xfrm>
            <a:off x="611560" y="843558"/>
            <a:ext cx="4081611" cy="379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40771" y="1910487"/>
            <a:ext cx="2952328" cy="14893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dirty="0" smtClean="0"/>
              <a:t>Sélectionner l’objet. </a:t>
            </a:r>
            <a:endParaRPr lang="fr-FR" dirty="0"/>
          </a:p>
          <a:p>
            <a:pPr algn="just"/>
            <a:r>
              <a:rPr lang="fr-FR" dirty="0" smtClean="0"/>
              <a:t>En cas de d’objets multiples, choisir l’objet principal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396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4" t="18796" r="45208" b="6945"/>
          <a:stretch/>
        </p:blipFill>
        <p:spPr bwMode="auto">
          <a:xfrm>
            <a:off x="611560" y="843558"/>
            <a:ext cx="3514725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40771" y="1910487"/>
            <a:ext cx="2952328" cy="14893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dirty="0" smtClean="0"/>
              <a:t>Sélectionner le produit national adéquat. </a:t>
            </a:r>
            <a:endParaRPr lang="fr-FR" dirty="0"/>
          </a:p>
          <a:p>
            <a:pPr algn="just"/>
            <a:r>
              <a:rPr lang="fr-FR" dirty="0" smtClean="0"/>
              <a:t>Seules les produits en jaune sont interfacés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619672" y="2139702"/>
            <a:ext cx="1296144" cy="288032"/>
          </a:xfrm>
          <a:prstGeom prst="rect">
            <a:avLst/>
          </a:prstGeom>
          <a:solidFill>
            <a:srgbClr val="FFFF00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1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2" t="18703" r="13333" b="46019"/>
          <a:stretch/>
        </p:blipFill>
        <p:spPr bwMode="auto">
          <a:xfrm>
            <a:off x="1043608" y="1131590"/>
            <a:ext cx="689405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52120" y="2211710"/>
            <a:ext cx="2520280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83568" y="3291830"/>
            <a:ext cx="7488832" cy="10081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FR" dirty="0" smtClean="0"/>
              <a:t>Sélectionner le produit régional adéquat, par défaut la première ligne </a:t>
            </a:r>
            <a:endParaRPr lang="fr-FR" dirty="0"/>
          </a:p>
          <a:p>
            <a:pPr algn="just"/>
            <a:r>
              <a:rPr lang="fr-FR" dirty="0" smtClean="0"/>
              <a:t>Si pas d’option possible NEO PRO, se rapprocher de </a:t>
            </a:r>
            <a:r>
              <a:rPr lang="fr-FR" dirty="0" err="1" smtClean="0"/>
              <a:t>My</a:t>
            </a:r>
            <a:r>
              <a:rPr lang="fr-FR" dirty="0" smtClean="0"/>
              <a:t> Assistance </a:t>
            </a:r>
            <a:endParaRPr lang="fr-FR" dirty="0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974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1" t="19537" r="49923" b="18056"/>
          <a:stretch/>
        </p:blipFill>
        <p:spPr bwMode="auto">
          <a:xfrm>
            <a:off x="683566" y="915566"/>
            <a:ext cx="3538277" cy="367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72000" y="1275606"/>
            <a:ext cx="3888432" cy="30243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Indiquer précisément le descriptif de l’objet :</a:t>
            </a:r>
          </a:p>
          <a:p>
            <a:pPr algn="just"/>
            <a:endParaRPr lang="fr-FR" sz="1400" dirty="0"/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200" kern="0" dirty="0">
                <a:solidFill>
                  <a:srgbClr val="000000"/>
                </a:solidFill>
              </a:rPr>
              <a:t>Être générique dans la description :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200" kern="0" dirty="0">
                <a:solidFill>
                  <a:srgbClr val="000000"/>
                </a:solidFill>
              </a:rPr>
              <a:t>Financement de matériel : mentionner le type (ex four, machine outils) mais pas la marque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200" kern="0" dirty="0">
                <a:solidFill>
                  <a:srgbClr val="000000"/>
                </a:solidFill>
              </a:rPr>
              <a:t>Financement de véhicule : mentionner  le type (ex fourgon) mais pas la marque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200" kern="0" dirty="0">
                <a:solidFill>
                  <a:srgbClr val="000000"/>
                </a:solidFill>
              </a:rPr>
              <a:t>Financement de fonds de commerce : indication du type  + adresse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200" kern="0" dirty="0">
                <a:solidFill>
                  <a:srgbClr val="000000"/>
                </a:solidFill>
              </a:rPr>
              <a:t>Rachat de crédits à la concurrence : indication de « rachat de créances d’un montant de x € auprès de la banque x »</a:t>
            </a:r>
          </a:p>
          <a:p>
            <a:pPr algn="just"/>
            <a:endParaRPr lang="fr-FR" sz="12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683565" y="2139702"/>
            <a:ext cx="3538277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8487" y="3435846"/>
            <a:ext cx="3888432" cy="8640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Saisir :</a:t>
            </a:r>
          </a:p>
          <a:p>
            <a:pPr marL="171450" indent="-171450" algn="just">
              <a:buFontTx/>
              <a:buChar char="-"/>
            </a:pPr>
            <a:r>
              <a:rPr lang="fr-FR" sz="1200" kern="0" dirty="0" smtClean="0">
                <a:solidFill>
                  <a:srgbClr val="000000"/>
                </a:solidFill>
              </a:rPr>
              <a:t>Le quantième de prélèvement (jour du prélèvement) </a:t>
            </a:r>
          </a:p>
          <a:p>
            <a:pPr marL="171450" indent="-171450" algn="just">
              <a:buFontTx/>
              <a:buChar char="-"/>
            </a:pPr>
            <a:r>
              <a:rPr lang="fr-FR" sz="1200" kern="0" dirty="0" smtClean="0">
                <a:solidFill>
                  <a:srgbClr val="000000"/>
                </a:solidFill>
              </a:rPr>
              <a:t>Le numéro de compte s’il est connu</a:t>
            </a:r>
            <a:endParaRPr lang="fr-FR" sz="1200" kern="0" dirty="0">
              <a:solidFill>
                <a:srgbClr val="000000"/>
              </a:solidFill>
            </a:endParaRPr>
          </a:p>
          <a:p>
            <a:pPr algn="just"/>
            <a:endParaRPr lang="fr-FR" sz="12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669129" y="2931790"/>
            <a:ext cx="3538277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46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62" y="1116521"/>
            <a:ext cx="4318838" cy="314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53161" y="3003798"/>
            <a:ext cx="4174823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572000" y="1717364"/>
            <a:ext cx="3456384" cy="21505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Saisir</a:t>
            </a:r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400" kern="0" dirty="0" smtClean="0">
                <a:solidFill>
                  <a:srgbClr val="000000"/>
                </a:solidFill>
              </a:rPr>
              <a:t>La durée d’amortissement </a:t>
            </a:r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400" kern="0" dirty="0" smtClean="0">
                <a:solidFill>
                  <a:srgbClr val="000000"/>
                </a:solidFill>
              </a:rPr>
              <a:t>Les différés éventuels</a:t>
            </a:r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400" kern="0" dirty="0" smtClean="0">
                <a:solidFill>
                  <a:srgbClr val="000000"/>
                </a:solidFill>
              </a:rPr>
              <a:t>La durée de préfinancement :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400" kern="0" dirty="0" smtClean="0">
                <a:solidFill>
                  <a:srgbClr val="000000"/>
                </a:solidFill>
              </a:rPr>
              <a:t>6 mois pour les dossiers classiques</a:t>
            </a:r>
          </a:p>
          <a:p>
            <a:pPr marL="704850" lvl="1" indent="-2667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-128" charset="2"/>
              <a:buChar char="o"/>
            </a:pPr>
            <a:r>
              <a:rPr lang="fr-FR" sz="1400" kern="0" dirty="0" smtClean="0">
                <a:solidFill>
                  <a:srgbClr val="000000"/>
                </a:solidFill>
              </a:rPr>
              <a:t>24 mois pour les dossiers immobiliers (constructions, acquisition…)</a:t>
            </a:r>
          </a:p>
          <a:p>
            <a:pPr algn="just"/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10313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3" t="24167" r="39088" b="33056"/>
          <a:stretch/>
        </p:blipFill>
        <p:spPr bwMode="auto">
          <a:xfrm>
            <a:off x="491159" y="843558"/>
            <a:ext cx="4719016" cy="35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292080" y="1558225"/>
            <a:ext cx="3096344" cy="15895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Sélectionner</a:t>
            </a:r>
          </a:p>
          <a:p>
            <a:pPr algn="just"/>
            <a:endParaRPr lang="fr-FR" sz="1400" dirty="0"/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400" kern="0" dirty="0" smtClean="0">
                <a:solidFill>
                  <a:srgbClr val="000000"/>
                </a:solidFill>
              </a:rPr>
              <a:t>La personne à assurer</a:t>
            </a:r>
          </a:p>
          <a:p>
            <a:pPr marL="352425" indent="-266700" fontAlgn="base">
              <a:spcBef>
                <a:spcPct val="20000"/>
              </a:spcBef>
              <a:spcAft>
                <a:spcPct val="0"/>
              </a:spcAft>
              <a:buClr>
                <a:srgbClr val="F47920"/>
              </a:buClr>
              <a:buSzPct val="80000"/>
              <a:buFont typeface="Arial Black" pitchFamily="-128" charset="0"/>
              <a:buChar char="&gt;"/>
            </a:pPr>
            <a:r>
              <a:rPr lang="fr-FR" sz="1400" kern="0" dirty="0" smtClean="0">
                <a:solidFill>
                  <a:srgbClr val="000000"/>
                </a:solidFill>
              </a:rPr>
              <a:t>La convention d’assurance CNP (à l’identique de celle sélectionnée dans CNP NET</a:t>
            </a:r>
          </a:p>
          <a:p>
            <a:pPr algn="just"/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304981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292080" y="1998629"/>
            <a:ext cx="3096344" cy="86950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Compléter l</a:t>
            </a:r>
            <a:r>
              <a:rPr lang="fr-FR" sz="1400" kern="0" dirty="0" smtClean="0">
                <a:solidFill>
                  <a:srgbClr val="000000"/>
                </a:solidFill>
              </a:rPr>
              <a:t>a quotité assurée</a:t>
            </a:r>
          </a:p>
          <a:p>
            <a:pPr algn="just"/>
            <a:endParaRPr lang="fr-FR" sz="1400" kern="0" dirty="0">
              <a:solidFill>
                <a:srgbClr val="000000"/>
              </a:solidFill>
            </a:endParaRPr>
          </a:p>
          <a:p>
            <a:pPr algn="just"/>
            <a:r>
              <a:rPr lang="fr-FR" sz="1400" kern="0" dirty="0" smtClean="0">
                <a:solidFill>
                  <a:srgbClr val="000000"/>
                </a:solidFill>
              </a:rPr>
              <a:t>Vérifier le taux d’assurance</a:t>
            </a:r>
          </a:p>
          <a:p>
            <a:pPr algn="just"/>
            <a:endParaRPr lang="fr-FR" sz="12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62" b="39556"/>
          <a:stretch/>
        </p:blipFill>
        <p:spPr bwMode="auto">
          <a:xfrm>
            <a:off x="683568" y="1375548"/>
            <a:ext cx="4290814" cy="19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3569" y="2679763"/>
            <a:ext cx="2520280" cy="7560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9663">
            <a:off x="7455614" y="2010362"/>
            <a:ext cx="1044592" cy="68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80702" y="4057496"/>
            <a:ext cx="49113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Pour rappel le taux des assurances a évolue depuis le 01/01/2019 </a:t>
            </a:r>
          </a:p>
          <a:p>
            <a:r>
              <a:rPr lang="fr-FR" sz="1400" dirty="0" smtClean="0"/>
              <a:t>(</a:t>
            </a:r>
            <a:r>
              <a:rPr lang="fr-FR" sz="1400" dirty="0" err="1" smtClean="0"/>
              <a:t>cf</a:t>
            </a:r>
            <a:r>
              <a:rPr lang="fr-FR" sz="1400" dirty="0" smtClean="0"/>
              <a:t>  </a:t>
            </a:r>
            <a:r>
              <a:rPr lang="fr-FR" sz="1400" dirty="0" err="1" smtClean="0"/>
              <a:t>Hébdo</a:t>
            </a:r>
            <a:r>
              <a:rPr lang="fr-FR" sz="1400" dirty="0" smtClean="0"/>
              <a:t> pro s50 2018)  , ou cliquer </a:t>
            </a:r>
            <a:r>
              <a:rPr lang="fr-FR" sz="1400" dirty="0" smtClean="0">
                <a:hlinkClick r:id="rId4"/>
              </a:rPr>
              <a:t>ici </a:t>
            </a:r>
            <a:r>
              <a:rPr lang="fr-FR" sz="1400" dirty="0" smtClean="0"/>
              <a:t>pour avoir la grille des contrats </a:t>
            </a:r>
          </a:p>
        </p:txBody>
      </p:sp>
    </p:spTree>
    <p:extLst>
      <p:ext uri="{BB962C8B-B14F-4D97-AF65-F5344CB8AC3E}">
        <p14:creationId xmlns:p14="http://schemas.microsoft.com/office/powerpoint/2010/main" val="34301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427984" y="1709483"/>
            <a:ext cx="3096344" cy="11586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Saisir  :</a:t>
            </a:r>
          </a:p>
          <a:p>
            <a:pPr algn="just"/>
            <a:endParaRPr lang="fr-FR" sz="1400" kern="0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fr-FR" sz="1400" kern="0" dirty="0" smtClean="0">
                <a:solidFill>
                  <a:srgbClr val="000000"/>
                </a:solidFill>
              </a:rPr>
              <a:t>Les garanties</a:t>
            </a:r>
          </a:p>
          <a:p>
            <a:pPr marL="285750" indent="-285750" algn="just">
              <a:buFontTx/>
              <a:buChar char="-"/>
            </a:pPr>
            <a:r>
              <a:rPr lang="fr-FR" sz="1400" kern="0" dirty="0" smtClean="0">
                <a:solidFill>
                  <a:srgbClr val="000000"/>
                </a:solidFill>
              </a:rPr>
              <a:t>Les frais, notamment les frais de dossier</a:t>
            </a:r>
          </a:p>
          <a:p>
            <a:pPr algn="just"/>
            <a:endParaRPr lang="fr-FR" sz="12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13"/>
          <a:stretch/>
        </p:blipFill>
        <p:spPr bwMode="auto">
          <a:xfrm>
            <a:off x="683568" y="1709483"/>
            <a:ext cx="321520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75656" y="1851670"/>
            <a:ext cx="1368152" cy="2358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555776" y="1969597"/>
            <a:ext cx="1872208" cy="530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6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4752000"/>
            <a:ext cx="2895600" cy="273844"/>
          </a:xfrm>
        </p:spPr>
        <p:txBody>
          <a:bodyPr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+mn-lt"/>
              </a:rPr>
              <a:t>Marché PRO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9200" y="-20538"/>
            <a:ext cx="8445600" cy="720000"/>
          </a:xfrm>
        </p:spPr>
        <p:txBody>
          <a:bodyPr anchor="ctr"/>
          <a:lstStyle/>
          <a:p>
            <a:r>
              <a:rPr lang="fr-FR" dirty="0" smtClean="0"/>
              <a:t>Les impacts : RIGUEUR  DANS LA SAISIE DEFI</a:t>
            </a:r>
            <a:endParaRPr lang="fr-F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7614"/>
            <a:ext cx="7200800" cy="142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3569" y="2279993"/>
            <a:ext cx="2520280" cy="291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11560" y="3075806"/>
            <a:ext cx="6768752" cy="792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fr-FR" sz="1400" dirty="0" smtClean="0"/>
              <a:t>Vérifier la présence d’un produit NEO PRO avant de saisir la décision banque,</a:t>
            </a:r>
          </a:p>
          <a:p>
            <a:pPr algn="just"/>
            <a:r>
              <a:rPr lang="fr-FR" sz="1400" dirty="0" smtClean="0"/>
              <a:t>Précision : L’accord client enclenche </a:t>
            </a:r>
            <a:r>
              <a:rPr lang="fr-FR" sz="1400" dirty="0" smtClean="0"/>
              <a:t>l’interfaçage </a:t>
            </a:r>
            <a:r>
              <a:rPr lang="fr-FR" sz="1400" dirty="0" smtClean="0"/>
              <a:t>du dossier, et la création d’une ligne de crédit sur le profil du client </a:t>
            </a:r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35412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10245</TotalTime>
  <Words>829</Words>
  <Application>Microsoft Office PowerPoint</Application>
  <PresentationFormat>Affichage à l'écran (16:9)</PresentationFormat>
  <Paragraphs>169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INTERFACAGE DEFI - NEO</vt:lpstr>
      <vt:lpstr>SOMMAIRE</vt:lpstr>
      <vt:lpstr>CONTEXTE ET ENJEUX DU PROJET DEFI-NEO</vt:lpstr>
      <vt:lpstr>CONTEXTE ET ENJEUX DU PROJET DEFI-NEO</vt:lpstr>
      <vt:lpstr>Processus crédit – ce qui change</vt:lpstr>
      <vt:lpstr>Processus crédit </vt:lpstr>
      <vt:lpstr>Les impacts : mise à jour du profil client </vt:lpstr>
      <vt:lpstr>Les impacts : mise à jour de l’immatriculation</vt:lpstr>
      <vt:lpstr>Les impacts : mise à jour de l’immatriculation</vt:lpstr>
      <vt:lpstr>Les impacts : mise à jour de l’immatriculation</vt:lpstr>
      <vt:lpstr>Les impacts : mise à jour de l’immatriculation</vt:lpstr>
      <vt:lpstr>Les impacts : mise à jour de l’immatriculation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  <vt:lpstr>Les impacts : RIGUEUR  DANS LA SAISIE DEFI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A6702354</cp:lastModifiedBy>
  <cp:revision>465</cp:revision>
  <cp:lastPrinted>2018-08-07T11:36:23Z</cp:lastPrinted>
  <dcterms:created xsi:type="dcterms:W3CDTF">2017-05-30T18:41:27Z</dcterms:created>
  <dcterms:modified xsi:type="dcterms:W3CDTF">2019-01-11T10:05:53Z</dcterms:modified>
</cp:coreProperties>
</file>