
<file path=[Content_Types].xml><?xml version="1.0" encoding="utf-8"?>
<Types xmlns="http://schemas.openxmlformats.org/package/2006/content-types">
  <Default Extension="png" ContentType="image/png"/>
  <Default Extension="tmp" ContentType="image/png"/>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4"/>
  </p:sldMasterIdLst>
  <p:notesMasterIdLst>
    <p:notesMasterId r:id="rId54"/>
  </p:notesMasterIdLst>
  <p:handoutMasterIdLst>
    <p:handoutMasterId r:id="rId55"/>
  </p:handoutMasterIdLst>
  <p:sldIdLst>
    <p:sldId id="270" r:id="rId5"/>
    <p:sldId id="277" r:id="rId6"/>
    <p:sldId id="272" r:id="rId7"/>
    <p:sldId id="341" r:id="rId8"/>
    <p:sldId id="296" r:id="rId9"/>
    <p:sldId id="297" r:id="rId10"/>
    <p:sldId id="298" r:id="rId11"/>
    <p:sldId id="299" r:id="rId12"/>
    <p:sldId id="300" r:id="rId13"/>
    <p:sldId id="301" r:id="rId14"/>
    <p:sldId id="302" r:id="rId15"/>
    <p:sldId id="303" r:id="rId16"/>
    <p:sldId id="304" r:id="rId17"/>
    <p:sldId id="305" r:id="rId18"/>
    <p:sldId id="306" r:id="rId19"/>
    <p:sldId id="307" r:id="rId20"/>
    <p:sldId id="308" r:id="rId21"/>
    <p:sldId id="309" r:id="rId22"/>
    <p:sldId id="310" r:id="rId23"/>
    <p:sldId id="311" r:id="rId24"/>
    <p:sldId id="312" r:id="rId25"/>
    <p:sldId id="313" r:id="rId26"/>
    <p:sldId id="314" r:id="rId27"/>
    <p:sldId id="315" r:id="rId28"/>
    <p:sldId id="316" r:id="rId29"/>
    <p:sldId id="317" r:id="rId30"/>
    <p:sldId id="318" r:id="rId31"/>
    <p:sldId id="319" r:id="rId32"/>
    <p:sldId id="320" r:id="rId33"/>
    <p:sldId id="321" r:id="rId34"/>
    <p:sldId id="322" r:id="rId35"/>
    <p:sldId id="323" r:id="rId36"/>
    <p:sldId id="324" r:id="rId37"/>
    <p:sldId id="325" r:id="rId38"/>
    <p:sldId id="326" r:id="rId39"/>
    <p:sldId id="327" r:id="rId40"/>
    <p:sldId id="328" r:id="rId41"/>
    <p:sldId id="329" r:id="rId42"/>
    <p:sldId id="330" r:id="rId43"/>
    <p:sldId id="334" r:id="rId44"/>
    <p:sldId id="331" r:id="rId45"/>
    <p:sldId id="332" r:id="rId46"/>
    <p:sldId id="333" r:id="rId47"/>
    <p:sldId id="335" r:id="rId48"/>
    <p:sldId id="336" r:id="rId49"/>
    <p:sldId id="337" r:id="rId50"/>
    <p:sldId id="338" r:id="rId51"/>
    <p:sldId id="339" r:id="rId52"/>
    <p:sldId id="340" r:id="rId53"/>
  </p:sldIdLst>
  <p:sldSz cx="9144000" cy="6858000" type="screen4x3"/>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15:clr>
            <a:srgbClr val="A4A3A4"/>
          </p15:clr>
        </p15:guide>
        <p15:guide id="2">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Davina Dauzet" initials="DD" lastIdx="8" clrIdx="0">
    <p:extLst/>
  </p:cmAuthor>
  <p:cmAuthor id="2" name="Davina Dauzet" initials="DD [2]" lastIdx="1" clrIdx="1">
    <p:extLst/>
  </p:cmAuthor>
  <p:cmAuthor id="3" name="Davina Dauzet" initials="DD [3]" lastIdx="1" clrIdx="2">
    <p:extLst/>
  </p:cmAuthor>
  <p:cmAuthor id="4" name="Davina Dauzet" initials="DD [4]" lastIdx="1" clrIdx="3">
    <p:extLst/>
  </p:cmAuthor>
  <p:cmAuthor id="5" name="Davina Dauzet" initials="DD [5]" lastIdx="1" clrIdx="4">
    <p:extLst/>
  </p:cmAuthor>
  <p:cmAuthor id="6" name="Davina Dauzet" initials="DD [6]" lastIdx="1" clrIdx="5">
    <p:extLst/>
  </p:cmAuthor>
  <p:cmAuthor id="7" name="Davina Dauzet" initials="DD [7]" lastIdx="1" clrIdx="6">
    <p:extLst/>
  </p:cmAuthor>
  <p:cmAuthor id="8" name="Davina Dauzet" initials="DD [8]" lastIdx="1" clrIdx="7">
    <p:extLst/>
  </p:cmAuthor>
  <p:cmAuthor id="9" name="Davina Dauzet" initials="DD [9]" lastIdx="1" clrIdx="8">
    <p:extLst/>
  </p:cmAuthor>
  <p:cmAuthor id="10" name="Davina Dauzet" initials="DD [10]" lastIdx="1" clrIdx="9">
    <p:extLst/>
  </p:cmAuthor>
  <p:cmAuthor id="11" name="Davina Dauzet" initials="DD [11]" lastIdx="1" clrIdx="10">
    <p:extLst/>
  </p:cmAuthor>
  <p:cmAuthor id="12" name="Davina Dauzet" initials="DD [12]" lastIdx="1" clrIdx="11">
    <p:extLst/>
  </p:cmAuthor>
  <p:cmAuthor id="13" name="Davina Dauzet" initials="DD [13]" lastIdx="1" clrIdx="12">
    <p:extLst/>
  </p:cmAuthor>
  <p:cmAuthor id="14" name="Davina Dauzet" initials="DD [14]" lastIdx="1" clrIdx="13">
    <p:extLst/>
  </p:cmAuthor>
  <p:cmAuthor id="15" name="Davina Dauzet" initials="DD [15]" lastIdx="1" clrIdx="14">
    <p:extLst/>
  </p:cmAuthor>
  <p:cmAuthor id="16" name="Davina Dauzet" initials="DD [16]" lastIdx="1" clrIdx="15">
    <p:extLst/>
  </p:cmAuthor>
  <p:cmAuthor id="17" name="Davina Dauzet" initials="DD [17]" lastIdx="1" clrIdx="16">
    <p:extLst/>
  </p:cmAuthor>
  <p:cmAuthor id="18" name="Davina Dauzet" initials="DD [18]" lastIdx="1" clrIdx="17">
    <p:extLst/>
  </p:cmAuthor>
  <p:cmAuthor id="19" name="Davina Dauzet" initials="DD [19]" lastIdx="2" clrIdx="18">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prnPr scaleToFitPaper="1"/>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a:srgbClr val="C31632"/>
    <a:srgbClr val="223A5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10" autoAdjust="0"/>
    <p:restoredTop sz="98083" autoAdjust="0"/>
  </p:normalViewPr>
  <p:slideViewPr>
    <p:cSldViewPr showGuides="1">
      <p:cViewPr>
        <p:scale>
          <a:sx n="110" d="100"/>
          <a:sy n="110" d="100"/>
        </p:scale>
        <p:origin x="658" y="-1406"/>
      </p:cViewPr>
      <p:guideLst>
        <p:guide orient="horz"/>
        <p:guide/>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0"/>
    </p:cViewPr>
  </p:sorterViewPr>
  <p:notesViewPr>
    <p:cSldViewPr showGuides="1">
      <p:cViewPr varScale="1">
        <p:scale>
          <a:sx n="88" d="100"/>
          <a:sy n="88" d="100"/>
        </p:scale>
        <p:origin x="-3870" y="-120"/>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slide" Target="slides/slide46.xml"/><Relationship Id="rId55" Type="http://schemas.openxmlformats.org/officeDocument/2006/relationships/handoutMaster" Target="handoutMasters/handoutMaster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slide" Target="slides/slide37.xml"/><Relationship Id="rId54"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slide" Target="slides/slide49.xml"/><Relationship Id="rId58"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commentAuthors" Target="commentAuthors.xml"/><Relationship Id="rId8" Type="http://schemas.openxmlformats.org/officeDocument/2006/relationships/slide" Target="slides/slide4.xml"/><Relationship Id="rId51" Type="http://schemas.openxmlformats.org/officeDocument/2006/relationships/slide" Target="slides/slide47.xml"/><Relationship Id="rId3" Type="http://schemas.openxmlformats.org/officeDocument/2006/relationships/customXml" Target="../customXml/item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E9EE0349-EDD4-49F9-AF80-3B443319975B}" type="datetimeFigureOut">
              <a:rPr lang="fr-FR" smtClean="0"/>
              <a:t>26/07/2019</a:t>
            </a:fld>
            <a:endParaRPr lang="fr-FR"/>
          </a:p>
        </p:txBody>
      </p:sp>
      <p:sp>
        <p:nvSpPr>
          <p:cNvPr id="4" name="Espace réservé du pied de page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fr-FR"/>
          </a:p>
        </p:txBody>
      </p:sp>
      <p:sp>
        <p:nvSpPr>
          <p:cNvPr id="5" name="Espace réservé du numéro de diapositive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1F696377-EC5A-470E-8B46-F875CBA32888}" type="slidenum">
              <a:rPr lang="fr-FR" smtClean="0"/>
              <a:t>‹N°›</a:t>
            </a:fld>
            <a:endParaRPr lang="fr-FR"/>
          </a:p>
        </p:txBody>
      </p:sp>
    </p:spTree>
    <p:extLst>
      <p:ext uri="{BB962C8B-B14F-4D97-AF65-F5344CB8AC3E}">
        <p14:creationId xmlns:p14="http://schemas.microsoft.com/office/powerpoint/2010/main" val="384106227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7998B5C-2BD5-47C8-8BFF-FF284A350E8C}" type="datetimeFigureOut">
              <a:rPr lang="fr-FR" smtClean="0"/>
              <a:t>26/07/2019</a:t>
            </a:fld>
            <a:endParaRPr lang="fr-FR"/>
          </a:p>
        </p:txBody>
      </p:sp>
      <p:sp>
        <p:nvSpPr>
          <p:cNvPr id="4" name="Espace réservé de l'image des diapositives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commentaires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6" name="Espace réservé du pied de page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043B20C-9EC3-456B-8DFC-4A38DA7612A0}" type="slidenum">
              <a:rPr lang="fr-FR" smtClean="0"/>
              <a:t>‹N°›</a:t>
            </a:fld>
            <a:endParaRPr lang="fr-FR"/>
          </a:p>
        </p:txBody>
      </p:sp>
    </p:spTree>
    <p:extLst>
      <p:ext uri="{BB962C8B-B14F-4D97-AF65-F5344CB8AC3E}">
        <p14:creationId xmlns:p14="http://schemas.microsoft.com/office/powerpoint/2010/main" val="393947517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1043B20C-9EC3-456B-8DFC-4A38DA7612A0}" type="slidenum">
              <a:rPr lang="fr-FR" smtClean="0"/>
              <a:t>3</a:t>
            </a:fld>
            <a:endParaRPr lang="fr-FR"/>
          </a:p>
        </p:txBody>
      </p:sp>
    </p:spTree>
    <p:extLst>
      <p:ext uri="{BB962C8B-B14F-4D97-AF65-F5344CB8AC3E}">
        <p14:creationId xmlns:p14="http://schemas.microsoft.com/office/powerpoint/2010/main" val="28674196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1043B20C-9EC3-456B-8DFC-4A38DA7612A0}" type="slidenum">
              <a:rPr lang="fr-FR" smtClean="0"/>
              <a:t>4</a:t>
            </a:fld>
            <a:endParaRPr lang="fr-FR"/>
          </a:p>
        </p:txBody>
      </p:sp>
    </p:spTree>
    <p:extLst>
      <p:ext uri="{BB962C8B-B14F-4D97-AF65-F5344CB8AC3E}">
        <p14:creationId xmlns:p14="http://schemas.microsoft.com/office/powerpoint/2010/main" val="28674196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1043B20C-9EC3-456B-8DFC-4A38DA7612A0}" type="slidenum">
              <a:rPr lang="fr-FR" smtClean="0"/>
              <a:t>5</a:t>
            </a:fld>
            <a:endParaRPr lang="fr-FR"/>
          </a:p>
        </p:txBody>
      </p:sp>
    </p:spTree>
    <p:extLst>
      <p:ext uri="{BB962C8B-B14F-4D97-AF65-F5344CB8AC3E}">
        <p14:creationId xmlns:p14="http://schemas.microsoft.com/office/powerpoint/2010/main" val="28674196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1043B20C-9EC3-456B-8DFC-4A38DA7612A0}" type="slidenum">
              <a:rPr lang="fr-FR" smtClean="0"/>
              <a:t>6</a:t>
            </a:fld>
            <a:endParaRPr lang="fr-FR"/>
          </a:p>
        </p:txBody>
      </p:sp>
    </p:spTree>
    <p:extLst>
      <p:ext uri="{BB962C8B-B14F-4D97-AF65-F5344CB8AC3E}">
        <p14:creationId xmlns:p14="http://schemas.microsoft.com/office/powerpoint/2010/main" val="28674196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1043B20C-9EC3-456B-8DFC-4A38DA7612A0}" type="slidenum">
              <a:rPr lang="fr-FR" smtClean="0"/>
              <a:t>7</a:t>
            </a:fld>
            <a:endParaRPr lang="fr-FR"/>
          </a:p>
        </p:txBody>
      </p:sp>
    </p:spTree>
    <p:extLst>
      <p:ext uri="{BB962C8B-B14F-4D97-AF65-F5344CB8AC3E}">
        <p14:creationId xmlns:p14="http://schemas.microsoft.com/office/powerpoint/2010/main" val="28674196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1043B20C-9EC3-456B-8DFC-4A38DA7612A0}" type="slidenum">
              <a:rPr lang="fr-FR" smtClean="0"/>
              <a:t>8</a:t>
            </a:fld>
            <a:endParaRPr lang="fr-FR"/>
          </a:p>
        </p:txBody>
      </p:sp>
    </p:spTree>
    <p:extLst>
      <p:ext uri="{BB962C8B-B14F-4D97-AF65-F5344CB8AC3E}">
        <p14:creationId xmlns:p14="http://schemas.microsoft.com/office/powerpoint/2010/main" val="28674196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1043B20C-9EC3-456B-8DFC-4A38DA7612A0}" type="slidenum">
              <a:rPr lang="fr-FR" smtClean="0"/>
              <a:t>9</a:t>
            </a:fld>
            <a:endParaRPr lang="fr-FR"/>
          </a:p>
        </p:txBody>
      </p:sp>
    </p:spTree>
    <p:extLst>
      <p:ext uri="{BB962C8B-B14F-4D97-AF65-F5344CB8AC3E}">
        <p14:creationId xmlns:p14="http://schemas.microsoft.com/office/powerpoint/2010/main" val="28674196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1043B20C-9EC3-456B-8DFC-4A38DA7612A0}" type="slidenum">
              <a:rPr lang="fr-FR" smtClean="0"/>
              <a:t>10</a:t>
            </a:fld>
            <a:endParaRPr lang="fr-FR"/>
          </a:p>
        </p:txBody>
      </p:sp>
    </p:spTree>
    <p:extLst>
      <p:ext uri="{BB962C8B-B14F-4D97-AF65-F5344CB8AC3E}">
        <p14:creationId xmlns:p14="http://schemas.microsoft.com/office/powerpoint/2010/main" val="28674196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1043B20C-9EC3-456B-8DFC-4A38DA7612A0}" type="slidenum">
              <a:rPr lang="fr-FR" smtClean="0"/>
              <a:t>11</a:t>
            </a:fld>
            <a:endParaRPr lang="fr-FR"/>
          </a:p>
        </p:txBody>
      </p:sp>
    </p:spTree>
    <p:extLst>
      <p:ext uri="{BB962C8B-B14F-4D97-AF65-F5344CB8AC3E}">
        <p14:creationId xmlns:p14="http://schemas.microsoft.com/office/powerpoint/2010/main" val="28674196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1043B20C-9EC3-456B-8DFC-4A38DA7612A0}" type="slidenum">
              <a:rPr lang="fr-FR" smtClean="0"/>
              <a:t>12</a:t>
            </a:fld>
            <a:endParaRPr lang="fr-FR"/>
          </a:p>
        </p:txBody>
      </p:sp>
    </p:spTree>
    <p:extLst>
      <p:ext uri="{BB962C8B-B14F-4D97-AF65-F5344CB8AC3E}">
        <p14:creationId xmlns:p14="http://schemas.microsoft.com/office/powerpoint/2010/main" val="28674196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1043B20C-9EC3-456B-8DFC-4A38DA7612A0}" type="slidenum">
              <a:rPr lang="fr-FR" smtClean="0"/>
              <a:t>13</a:t>
            </a:fld>
            <a:endParaRPr lang="fr-FR"/>
          </a:p>
        </p:txBody>
      </p:sp>
    </p:spTree>
    <p:extLst>
      <p:ext uri="{BB962C8B-B14F-4D97-AF65-F5344CB8AC3E}">
        <p14:creationId xmlns:p14="http://schemas.microsoft.com/office/powerpoint/2010/main" val="28674196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1043B20C-9EC3-456B-8DFC-4A38DA7612A0}" type="slidenum">
              <a:rPr lang="fr-FR" smtClean="0"/>
              <a:t>14</a:t>
            </a:fld>
            <a:endParaRPr lang="fr-FR"/>
          </a:p>
        </p:txBody>
      </p:sp>
    </p:spTree>
    <p:extLst>
      <p:ext uri="{BB962C8B-B14F-4D97-AF65-F5344CB8AC3E}">
        <p14:creationId xmlns:p14="http://schemas.microsoft.com/office/powerpoint/2010/main" val="28674196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1043B20C-9EC3-456B-8DFC-4A38DA7612A0}" type="slidenum">
              <a:rPr lang="fr-FR" smtClean="0"/>
              <a:t>15</a:t>
            </a:fld>
            <a:endParaRPr lang="fr-FR"/>
          </a:p>
        </p:txBody>
      </p:sp>
    </p:spTree>
    <p:extLst>
      <p:ext uri="{BB962C8B-B14F-4D97-AF65-F5344CB8AC3E}">
        <p14:creationId xmlns:p14="http://schemas.microsoft.com/office/powerpoint/2010/main" val="28674196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1043B20C-9EC3-456B-8DFC-4A38DA7612A0}" type="slidenum">
              <a:rPr lang="fr-FR" smtClean="0"/>
              <a:t>16</a:t>
            </a:fld>
            <a:endParaRPr lang="fr-FR"/>
          </a:p>
        </p:txBody>
      </p:sp>
    </p:spTree>
    <p:extLst>
      <p:ext uri="{BB962C8B-B14F-4D97-AF65-F5344CB8AC3E}">
        <p14:creationId xmlns:p14="http://schemas.microsoft.com/office/powerpoint/2010/main" val="28674196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1043B20C-9EC3-456B-8DFC-4A38DA7612A0}" type="slidenum">
              <a:rPr lang="fr-FR" smtClean="0"/>
              <a:t>17</a:t>
            </a:fld>
            <a:endParaRPr lang="fr-FR"/>
          </a:p>
        </p:txBody>
      </p:sp>
    </p:spTree>
    <p:extLst>
      <p:ext uri="{BB962C8B-B14F-4D97-AF65-F5344CB8AC3E}">
        <p14:creationId xmlns:p14="http://schemas.microsoft.com/office/powerpoint/2010/main" val="28674196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1043B20C-9EC3-456B-8DFC-4A38DA7612A0}" type="slidenum">
              <a:rPr lang="fr-FR" smtClean="0"/>
              <a:t>18</a:t>
            </a:fld>
            <a:endParaRPr lang="fr-FR"/>
          </a:p>
        </p:txBody>
      </p:sp>
    </p:spTree>
    <p:extLst>
      <p:ext uri="{BB962C8B-B14F-4D97-AF65-F5344CB8AC3E}">
        <p14:creationId xmlns:p14="http://schemas.microsoft.com/office/powerpoint/2010/main" val="28674196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1043B20C-9EC3-456B-8DFC-4A38DA7612A0}" type="slidenum">
              <a:rPr lang="fr-FR" smtClean="0"/>
              <a:t>19</a:t>
            </a:fld>
            <a:endParaRPr lang="fr-FR"/>
          </a:p>
        </p:txBody>
      </p:sp>
    </p:spTree>
    <p:extLst>
      <p:ext uri="{BB962C8B-B14F-4D97-AF65-F5344CB8AC3E}">
        <p14:creationId xmlns:p14="http://schemas.microsoft.com/office/powerpoint/2010/main" val="28674196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1043B20C-9EC3-456B-8DFC-4A38DA7612A0}" type="slidenum">
              <a:rPr lang="fr-FR" smtClean="0"/>
              <a:t>20</a:t>
            </a:fld>
            <a:endParaRPr lang="fr-FR"/>
          </a:p>
        </p:txBody>
      </p:sp>
    </p:spTree>
    <p:extLst>
      <p:ext uri="{BB962C8B-B14F-4D97-AF65-F5344CB8AC3E}">
        <p14:creationId xmlns:p14="http://schemas.microsoft.com/office/powerpoint/2010/main" val="28674196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1043B20C-9EC3-456B-8DFC-4A38DA7612A0}" type="slidenum">
              <a:rPr lang="fr-FR" smtClean="0"/>
              <a:t>21</a:t>
            </a:fld>
            <a:endParaRPr lang="fr-FR"/>
          </a:p>
        </p:txBody>
      </p:sp>
    </p:spTree>
    <p:extLst>
      <p:ext uri="{BB962C8B-B14F-4D97-AF65-F5344CB8AC3E}">
        <p14:creationId xmlns:p14="http://schemas.microsoft.com/office/powerpoint/2010/main" val="28674196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1043B20C-9EC3-456B-8DFC-4A38DA7612A0}" type="slidenum">
              <a:rPr lang="fr-FR" smtClean="0"/>
              <a:t>22</a:t>
            </a:fld>
            <a:endParaRPr lang="fr-FR"/>
          </a:p>
        </p:txBody>
      </p:sp>
    </p:spTree>
    <p:extLst>
      <p:ext uri="{BB962C8B-B14F-4D97-AF65-F5344CB8AC3E}">
        <p14:creationId xmlns:p14="http://schemas.microsoft.com/office/powerpoint/2010/main" val="28674196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1043B20C-9EC3-456B-8DFC-4A38DA7612A0}" type="slidenum">
              <a:rPr lang="fr-FR" smtClean="0"/>
              <a:t>23</a:t>
            </a:fld>
            <a:endParaRPr lang="fr-FR"/>
          </a:p>
        </p:txBody>
      </p:sp>
    </p:spTree>
    <p:extLst>
      <p:ext uri="{BB962C8B-B14F-4D97-AF65-F5344CB8AC3E}">
        <p14:creationId xmlns:p14="http://schemas.microsoft.com/office/powerpoint/2010/main" val="28674196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1043B20C-9EC3-456B-8DFC-4A38DA7612A0}" type="slidenum">
              <a:rPr lang="fr-FR" smtClean="0"/>
              <a:t>24</a:t>
            </a:fld>
            <a:endParaRPr lang="fr-FR"/>
          </a:p>
        </p:txBody>
      </p:sp>
    </p:spTree>
    <p:extLst>
      <p:ext uri="{BB962C8B-B14F-4D97-AF65-F5344CB8AC3E}">
        <p14:creationId xmlns:p14="http://schemas.microsoft.com/office/powerpoint/2010/main" val="28674196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1043B20C-9EC3-456B-8DFC-4A38DA7612A0}" type="slidenum">
              <a:rPr lang="fr-FR" smtClean="0"/>
              <a:t>25</a:t>
            </a:fld>
            <a:endParaRPr lang="fr-FR"/>
          </a:p>
        </p:txBody>
      </p:sp>
    </p:spTree>
    <p:extLst>
      <p:ext uri="{BB962C8B-B14F-4D97-AF65-F5344CB8AC3E}">
        <p14:creationId xmlns:p14="http://schemas.microsoft.com/office/powerpoint/2010/main" val="28674196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1043B20C-9EC3-456B-8DFC-4A38DA7612A0}" type="slidenum">
              <a:rPr lang="fr-FR" smtClean="0"/>
              <a:t>26</a:t>
            </a:fld>
            <a:endParaRPr lang="fr-FR"/>
          </a:p>
        </p:txBody>
      </p:sp>
    </p:spTree>
    <p:extLst>
      <p:ext uri="{BB962C8B-B14F-4D97-AF65-F5344CB8AC3E}">
        <p14:creationId xmlns:p14="http://schemas.microsoft.com/office/powerpoint/2010/main" val="28674196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1043B20C-9EC3-456B-8DFC-4A38DA7612A0}" type="slidenum">
              <a:rPr lang="fr-FR" smtClean="0"/>
              <a:t>27</a:t>
            </a:fld>
            <a:endParaRPr lang="fr-FR"/>
          </a:p>
        </p:txBody>
      </p:sp>
    </p:spTree>
    <p:extLst>
      <p:ext uri="{BB962C8B-B14F-4D97-AF65-F5344CB8AC3E}">
        <p14:creationId xmlns:p14="http://schemas.microsoft.com/office/powerpoint/2010/main" val="28674196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1043B20C-9EC3-456B-8DFC-4A38DA7612A0}" type="slidenum">
              <a:rPr lang="fr-FR" smtClean="0"/>
              <a:t>28</a:t>
            </a:fld>
            <a:endParaRPr lang="fr-FR"/>
          </a:p>
        </p:txBody>
      </p:sp>
    </p:spTree>
    <p:extLst>
      <p:ext uri="{BB962C8B-B14F-4D97-AF65-F5344CB8AC3E}">
        <p14:creationId xmlns:p14="http://schemas.microsoft.com/office/powerpoint/2010/main" val="28674196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1043B20C-9EC3-456B-8DFC-4A38DA7612A0}" type="slidenum">
              <a:rPr lang="fr-FR" smtClean="0"/>
              <a:t>29</a:t>
            </a:fld>
            <a:endParaRPr lang="fr-FR"/>
          </a:p>
        </p:txBody>
      </p:sp>
    </p:spTree>
    <p:extLst>
      <p:ext uri="{BB962C8B-B14F-4D97-AF65-F5344CB8AC3E}">
        <p14:creationId xmlns:p14="http://schemas.microsoft.com/office/powerpoint/2010/main" val="28674196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1043B20C-9EC3-456B-8DFC-4A38DA7612A0}" type="slidenum">
              <a:rPr lang="fr-FR" smtClean="0"/>
              <a:t>30</a:t>
            </a:fld>
            <a:endParaRPr lang="fr-FR"/>
          </a:p>
        </p:txBody>
      </p:sp>
    </p:spTree>
    <p:extLst>
      <p:ext uri="{BB962C8B-B14F-4D97-AF65-F5344CB8AC3E}">
        <p14:creationId xmlns:p14="http://schemas.microsoft.com/office/powerpoint/2010/main" val="28674196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1043B20C-9EC3-456B-8DFC-4A38DA7612A0}" type="slidenum">
              <a:rPr lang="fr-FR" smtClean="0"/>
              <a:t>31</a:t>
            </a:fld>
            <a:endParaRPr lang="fr-FR"/>
          </a:p>
        </p:txBody>
      </p:sp>
    </p:spTree>
    <p:extLst>
      <p:ext uri="{BB962C8B-B14F-4D97-AF65-F5344CB8AC3E}">
        <p14:creationId xmlns:p14="http://schemas.microsoft.com/office/powerpoint/2010/main" val="28674196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1043B20C-9EC3-456B-8DFC-4A38DA7612A0}" type="slidenum">
              <a:rPr lang="fr-FR" smtClean="0"/>
              <a:t>32</a:t>
            </a:fld>
            <a:endParaRPr lang="fr-FR"/>
          </a:p>
        </p:txBody>
      </p:sp>
    </p:spTree>
    <p:extLst>
      <p:ext uri="{BB962C8B-B14F-4D97-AF65-F5344CB8AC3E}">
        <p14:creationId xmlns:p14="http://schemas.microsoft.com/office/powerpoint/2010/main" val="28674196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1043B20C-9EC3-456B-8DFC-4A38DA7612A0}" type="slidenum">
              <a:rPr lang="fr-FR" smtClean="0"/>
              <a:t>33</a:t>
            </a:fld>
            <a:endParaRPr lang="fr-FR"/>
          </a:p>
        </p:txBody>
      </p:sp>
    </p:spTree>
    <p:extLst>
      <p:ext uri="{BB962C8B-B14F-4D97-AF65-F5344CB8AC3E}">
        <p14:creationId xmlns:p14="http://schemas.microsoft.com/office/powerpoint/2010/main" val="286741969"/>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1043B20C-9EC3-456B-8DFC-4A38DA7612A0}" type="slidenum">
              <a:rPr lang="fr-FR" smtClean="0"/>
              <a:t>34</a:t>
            </a:fld>
            <a:endParaRPr lang="fr-FR"/>
          </a:p>
        </p:txBody>
      </p:sp>
    </p:spTree>
    <p:extLst>
      <p:ext uri="{BB962C8B-B14F-4D97-AF65-F5344CB8AC3E}">
        <p14:creationId xmlns:p14="http://schemas.microsoft.com/office/powerpoint/2010/main" val="286741969"/>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1043B20C-9EC3-456B-8DFC-4A38DA7612A0}" type="slidenum">
              <a:rPr lang="fr-FR" smtClean="0"/>
              <a:t>35</a:t>
            </a:fld>
            <a:endParaRPr lang="fr-FR"/>
          </a:p>
        </p:txBody>
      </p:sp>
    </p:spTree>
    <p:extLst>
      <p:ext uri="{BB962C8B-B14F-4D97-AF65-F5344CB8AC3E}">
        <p14:creationId xmlns:p14="http://schemas.microsoft.com/office/powerpoint/2010/main" val="286741969"/>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1043B20C-9EC3-456B-8DFC-4A38DA7612A0}" type="slidenum">
              <a:rPr lang="fr-FR" smtClean="0"/>
              <a:t>36</a:t>
            </a:fld>
            <a:endParaRPr lang="fr-FR"/>
          </a:p>
        </p:txBody>
      </p:sp>
    </p:spTree>
    <p:extLst>
      <p:ext uri="{BB962C8B-B14F-4D97-AF65-F5344CB8AC3E}">
        <p14:creationId xmlns:p14="http://schemas.microsoft.com/office/powerpoint/2010/main" val="286741969"/>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1043B20C-9EC3-456B-8DFC-4A38DA7612A0}" type="slidenum">
              <a:rPr lang="fr-FR" smtClean="0"/>
              <a:t>37</a:t>
            </a:fld>
            <a:endParaRPr lang="fr-FR"/>
          </a:p>
        </p:txBody>
      </p:sp>
    </p:spTree>
    <p:extLst>
      <p:ext uri="{BB962C8B-B14F-4D97-AF65-F5344CB8AC3E}">
        <p14:creationId xmlns:p14="http://schemas.microsoft.com/office/powerpoint/2010/main" val="286741969"/>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1043B20C-9EC3-456B-8DFC-4A38DA7612A0}" type="slidenum">
              <a:rPr lang="fr-FR" smtClean="0"/>
              <a:t>38</a:t>
            </a:fld>
            <a:endParaRPr lang="fr-FR"/>
          </a:p>
        </p:txBody>
      </p:sp>
    </p:spTree>
    <p:extLst>
      <p:ext uri="{BB962C8B-B14F-4D97-AF65-F5344CB8AC3E}">
        <p14:creationId xmlns:p14="http://schemas.microsoft.com/office/powerpoint/2010/main" val="286741969"/>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1043B20C-9EC3-456B-8DFC-4A38DA7612A0}" type="slidenum">
              <a:rPr lang="fr-FR" smtClean="0"/>
              <a:t>39</a:t>
            </a:fld>
            <a:endParaRPr lang="fr-FR"/>
          </a:p>
        </p:txBody>
      </p:sp>
    </p:spTree>
    <p:extLst>
      <p:ext uri="{BB962C8B-B14F-4D97-AF65-F5344CB8AC3E}">
        <p14:creationId xmlns:p14="http://schemas.microsoft.com/office/powerpoint/2010/main" val="286741969"/>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1043B20C-9EC3-456B-8DFC-4A38DA7612A0}" type="slidenum">
              <a:rPr lang="fr-FR" smtClean="0"/>
              <a:t>40</a:t>
            </a:fld>
            <a:endParaRPr lang="fr-FR"/>
          </a:p>
        </p:txBody>
      </p:sp>
    </p:spTree>
    <p:extLst>
      <p:ext uri="{BB962C8B-B14F-4D97-AF65-F5344CB8AC3E}">
        <p14:creationId xmlns:p14="http://schemas.microsoft.com/office/powerpoint/2010/main" val="286741969"/>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1043B20C-9EC3-456B-8DFC-4A38DA7612A0}" type="slidenum">
              <a:rPr lang="fr-FR" smtClean="0"/>
              <a:t>41</a:t>
            </a:fld>
            <a:endParaRPr lang="fr-FR"/>
          </a:p>
        </p:txBody>
      </p:sp>
    </p:spTree>
    <p:extLst>
      <p:ext uri="{BB962C8B-B14F-4D97-AF65-F5344CB8AC3E}">
        <p14:creationId xmlns:p14="http://schemas.microsoft.com/office/powerpoint/2010/main" val="286741969"/>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1043B20C-9EC3-456B-8DFC-4A38DA7612A0}" type="slidenum">
              <a:rPr lang="fr-FR" smtClean="0"/>
              <a:t>42</a:t>
            </a:fld>
            <a:endParaRPr lang="fr-FR"/>
          </a:p>
        </p:txBody>
      </p:sp>
    </p:spTree>
    <p:extLst>
      <p:ext uri="{BB962C8B-B14F-4D97-AF65-F5344CB8AC3E}">
        <p14:creationId xmlns:p14="http://schemas.microsoft.com/office/powerpoint/2010/main" val="286741969"/>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1043B20C-9EC3-456B-8DFC-4A38DA7612A0}" type="slidenum">
              <a:rPr lang="fr-FR" smtClean="0"/>
              <a:t>43</a:t>
            </a:fld>
            <a:endParaRPr lang="fr-FR"/>
          </a:p>
        </p:txBody>
      </p:sp>
    </p:spTree>
    <p:extLst>
      <p:ext uri="{BB962C8B-B14F-4D97-AF65-F5344CB8AC3E}">
        <p14:creationId xmlns:p14="http://schemas.microsoft.com/office/powerpoint/2010/main" val="286741969"/>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1043B20C-9EC3-456B-8DFC-4A38DA7612A0}" type="slidenum">
              <a:rPr lang="fr-FR" smtClean="0"/>
              <a:t>44</a:t>
            </a:fld>
            <a:endParaRPr lang="fr-FR"/>
          </a:p>
        </p:txBody>
      </p:sp>
    </p:spTree>
    <p:extLst>
      <p:ext uri="{BB962C8B-B14F-4D97-AF65-F5344CB8AC3E}">
        <p14:creationId xmlns:p14="http://schemas.microsoft.com/office/powerpoint/2010/main" val="286741969"/>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1043B20C-9EC3-456B-8DFC-4A38DA7612A0}" type="slidenum">
              <a:rPr lang="fr-FR" smtClean="0"/>
              <a:t>45</a:t>
            </a:fld>
            <a:endParaRPr lang="fr-FR"/>
          </a:p>
        </p:txBody>
      </p:sp>
    </p:spTree>
    <p:extLst>
      <p:ext uri="{BB962C8B-B14F-4D97-AF65-F5344CB8AC3E}">
        <p14:creationId xmlns:p14="http://schemas.microsoft.com/office/powerpoint/2010/main" val="286741969"/>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1043B20C-9EC3-456B-8DFC-4A38DA7612A0}" type="slidenum">
              <a:rPr lang="fr-FR" smtClean="0"/>
              <a:t>46</a:t>
            </a:fld>
            <a:endParaRPr lang="fr-FR"/>
          </a:p>
        </p:txBody>
      </p:sp>
    </p:spTree>
    <p:extLst>
      <p:ext uri="{BB962C8B-B14F-4D97-AF65-F5344CB8AC3E}">
        <p14:creationId xmlns:p14="http://schemas.microsoft.com/office/powerpoint/2010/main" val="286741969"/>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1043B20C-9EC3-456B-8DFC-4A38DA7612A0}" type="slidenum">
              <a:rPr lang="fr-FR" smtClean="0"/>
              <a:t>47</a:t>
            </a:fld>
            <a:endParaRPr lang="fr-FR"/>
          </a:p>
        </p:txBody>
      </p:sp>
    </p:spTree>
    <p:extLst>
      <p:ext uri="{BB962C8B-B14F-4D97-AF65-F5344CB8AC3E}">
        <p14:creationId xmlns:p14="http://schemas.microsoft.com/office/powerpoint/2010/main" val="286741969"/>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1043B20C-9EC3-456B-8DFC-4A38DA7612A0}" type="slidenum">
              <a:rPr lang="fr-FR" smtClean="0"/>
              <a:t>48</a:t>
            </a:fld>
            <a:endParaRPr lang="fr-FR"/>
          </a:p>
        </p:txBody>
      </p:sp>
    </p:spTree>
    <p:extLst>
      <p:ext uri="{BB962C8B-B14F-4D97-AF65-F5344CB8AC3E}">
        <p14:creationId xmlns:p14="http://schemas.microsoft.com/office/powerpoint/2010/main" val="286741969"/>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1043B20C-9EC3-456B-8DFC-4A38DA7612A0}" type="slidenum">
              <a:rPr lang="fr-FR" smtClean="0"/>
              <a:t>49</a:t>
            </a:fld>
            <a:endParaRPr lang="fr-FR"/>
          </a:p>
        </p:txBody>
      </p:sp>
    </p:spTree>
    <p:extLst>
      <p:ext uri="{BB962C8B-B14F-4D97-AF65-F5344CB8AC3E}">
        <p14:creationId xmlns:p14="http://schemas.microsoft.com/office/powerpoint/2010/main" val="286741969"/>
      </p:ext>
    </p:extLst>
  </p:cSld>
  <p:clrMapOvr>
    <a:masterClrMapping/>
  </p:clrMapOvr>
</p:notes>
</file>

<file path=ppt/slideLayouts/_rels/slideLayout1.xml.rels><?xml version="1.0" encoding="UTF-8" standalone="yes"?>
<Relationships xmlns="http://schemas.openxmlformats.org/package/2006/relationships"><Relationship Id="rId8" Type="http://schemas.openxmlformats.org/officeDocument/2006/relationships/image" Target="../media/image5.jpeg"/><Relationship Id="rId3" Type="http://schemas.openxmlformats.org/officeDocument/2006/relationships/image" Target="../media/image3.jpeg"/><Relationship Id="rId7" Type="http://schemas.openxmlformats.org/officeDocument/2006/relationships/image" Target="../media/image11.jpeg"/><Relationship Id="rId2" Type="http://schemas.openxmlformats.org/officeDocument/2006/relationships/image" Target="../media/image7.png"/><Relationship Id="rId1" Type="http://schemas.openxmlformats.org/officeDocument/2006/relationships/slideMaster" Target="../slideMasters/slideMaster1.xml"/><Relationship Id="rId6" Type="http://schemas.openxmlformats.org/officeDocument/2006/relationships/image" Target="../media/image10.jpeg"/><Relationship Id="rId5" Type="http://schemas.openxmlformats.org/officeDocument/2006/relationships/image" Target="../media/image9.jpeg"/><Relationship Id="rId10" Type="http://schemas.openxmlformats.org/officeDocument/2006/relationships/image" Target="../media/image12.jpeg"/><Relationship Id="rId4" Type="http://schemas.openxmlformats.org/officeDocument/2006/relationships/image" Target="../media/image8.jpeg"/><Relationship Id="rId9" Type="http://schemas.openxmlformats.org/officeDocument/2006/relationships/image" Target="../media/image4.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13.png"/><Relationship Id="rId7" Type="http://schemas.openxmlformats.org/officeDocument/2006/relationships/image" Target="../media/image5.jpeg"/><Relationship Id="rId2" Type="http://schemas.openxmlformats.org/officeDocument/2006/relationships/image" Target="../media/image1.png"/><Relationship Id="rId1" Type="http://schemas.openxmlformats.org/officeDocument/2006/relationships/slideMaster" Target="../slideMasters/slideMaster1.xml"/><Relationship Id="rId6" Type="http://schemas.openxmlformats.org/officeDocument/2006/relationships/image" Target="../media/image4.png"/><Relationship Id="rId5" Type="http://schemas.openxmlformats.org/officeDocument/2006/relationships/image" Target="../media/image3.jpeg"/><Relationship Id="rId4" Type="http://schemas.openxmlformats.org/officeDocument/2006/relationships/image" Target="../media/image12.jpe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4.emf"/><Relationship Id="rId1" Type="http://schemas.openxmlformats.org/officeDocument/2006/relationships/slideMaster" Target="../slideMasters/slideMaster1.xml"/><Relationship Id="rId6" Type="http://schemas.openxmlformats.org/officeDocument/2006/relationships/image" Target="../media/image5.jpeg"/><Relationship Id="rId5" Type="http://schemas.openxmlformats.org/officeDocument/2006/relationships/image" Target="../media/image4.png"/><Relationship Id="rId4" Type="http://schemas.openxmlformats.org/officeDocument/2006/relationships/image" Target="../media/image3.jpe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emf"/><Relationship Id="rId1" Type="http://schemas.openxmlformats.org/officeDocument/2006/relationships/slideMaster" Target="../slideMasters/slideMaster1.xml"/><Relationship Id="rId6" Type="http://schemas.openxmlformats.org/officeDocument/2006/relationships/image" Target="../media/image5.jpeg"/><Relationship Id="rId5" Type="http://schemas.openxmlformats.org/officeDocument/2006/relationships/image" Target="../media/image4.png"/><Relationship Id="rId4" Type="http://schemas.openxmlformats.org/officeDocument/2006/relationships/image" Target="../media/image3.jpeg"/></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3.jpe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Page de garde visuel 1">
    <p:spTree>
      <p:nvGrpSpPr>
        <p:cNvPr id="1" name=""/>
        <p:cNvGrpSpPr/>
        <p:nvPr/>
      </p:nvGrpSpPr>
      <p:grpSpPr>
        <a:xfrm>
          <a:off x="0" y="0"/>
          <a:ext cx="0" cy="0"/>
          <a:chOff x="0" y="0"/>
          <a:chExt cx="0" cy="0"/>
        </a:xfrm>
      </p:grpSpPr>
      <p:pic>
        <p:nvPicPr>
          <p:cNvPr id="25" name="Image 2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797384" y="6434571"/>
            <a:ext cx="1342568" cy="201600"/>
          </a:xfrm>
          <a:prstGeom prst="rect">
            <a:avLst/>
          </a:prstGeom>
        </p:spPr>
      </p:pic>
      <p:pic>
        <p:nvPicPr>
          <p:cNvPr id="18" name="Espace réservé pour une image  8"/>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7096480" y="6251818"/>
            <a:ext cx="1796000" cy="402987"/>
          </a:xfrm>
          <a:prstGeom prst="rect">
            <a:avLst/>
          </a:prstGeom>
        </p:spPr>
      </p:pic>
      <p:pic>
        <p:nvPicPr>
          <p:cNvPr id="3" name="Image 2" descr="1 - copie.jpg"/>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4499992" y="188640"/>
            <a:ext cx="4464000" cy="1318908"/>
          </a:xfrm>
          <a:prstGeom prst="rect">
            <a:avLst/>
          </a:prstGeom>
        </p:spPr>
      </p:pic>
      <p:pic>
        <p:nvPicPr>
          <p:cNvPr id="5" name="Image 4" descr="2 - copie.jpg"/>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4499992" y="1556792"/>
            <a:ext cx="4464496" cy="1321471"/>
          </a:xfrm>
          <a:prstGeom prst="rect">
            <a:avLst/>
          </a:prstGeom>
        </p:spPr>
      </p:pic>
      <p:pic>
        <p:nvPicPr>
          <p:cNvPr id="11" name="Image 10" descr="3 - copie.jpg"/>
          <p:cNvPicPr>
            <a:picLocks noChangeAspect="1"/>
          </p:cNvPicPr>
          <p:nvPr userDrawn="1"/>
        </p:nvPicPr>
        <p:blipFill>
          <a:blip r:embed="rId6" cstate="print">
            <a:extLst>
              <a:ext uri="{28A0092B-C50C-407E-A947-70E740481C1C}">
                <a14:useLocalDpi xmlns:a14="http://schemas.microsoft.com/office/drawing/2010/main" val="0"/>
              </a:ext>
            </a:extLst>
          </a:blip>
          <a:stretch>
            <a:fillRect/>
          </a:stretch>
        </p:blipFill>
        <p:spPr>
          <a:xfrm>
            <a:off x="4499992" y="2924944"/>
            <a:ext cx="4464496" cy="1321917"/>
          </a:xfrm>
          <a:prstGeom prst="rect">
            <a:avLst/>
          </a:prstGeom>
        </p:spPr>
      </p:pic>
      <p:pic>
        <p:nvPicPr>
          <p:cNvPr id="12" name="Image 11" descr="4 - copie.jpg"/>
          <p:cNvPicPr>
            <a:picLocks noChangeAspect="1"/>
          </p:cNvPicPr>
          <p:nvPr userDrawn="1"/>
        </p:nvPicPr>
        <p:blipFill>
          <a:blip r:embed="rId7" cstate="print">
            <a:extLst>
              <a:ext uri="{28A0092B-C50C-407E-A947-70E740481C1C}">
                <a14:useLocalDpi xmlns:a14="http://schemas.microsoft.com/office/drawing/2010/main" val="0"/>
              </a:ext>
            </a:extLst>
          </a:blip>
          <a:stretch>
            <a:fillRect/>
          </a:stretch>
        </p:blipFill>
        <p:spPr>
          <a:xfrm>
            <a:off x="4499992" y="4293096"/>
            <a:ext cx="4464496" cy="1319056"/>
          </a:xfrm>
          <a:prstGeom prst="rect">
            <a:avLst/>
          </a:prstGeom>
        </p:spPr>
      </p:pic>
      <p:pic>
        <p:nvPicPr>
          <p:cNvPr id="1026" name="Picture 2" descr="\\Fsgeedpr\departements\GEE DCOM_INTERNE_MULTIMEDIAS DPR\IMAGE CEGEE\Nouvelle identité graphique\Hashtag\logoterritoiredavenir.jpg"/>
          <p:cNvPicPr>
            <a:picLocks noChangeAspect="1" noChangeArrowheads="1"/>
          </p:cNvPicPr>
          <p:nvPr userDrawn="1"/>
        </p:nvPicPr>
        <p:blipFill>
          <a:blip r:embed="rId8" cstate="print">
            <a:extLst>
              <a:ext uri="{28A0092B-C50C-407E-A947-70E740481C1C}">
                <a14:useLocalDpi xmlns:a14="http://schemas.microsoft.com/office/drawing/2010/main" val="0"/>
              </a:ext>
            </a:extLst>
          </a:blip>
          <a:srcRect/>
          <a:stretch>
            <a:fillRect/>
          </a:stretch>
        </p:blipFill>
        <p:spPr bwMode="auto">
          <a:xfrm>
            <a:off x="5364088" y="5733256"/>
            <a:ext cx="2414587" cy="247650"/>
          </a:xfrm>
          <a:prstGeom prst="rect">
            <a:avLst/>
          </a:prstGeom>
          <a:noFill/>
          <a:extLst>
            <a:ext uri="{909E8E84-426E-40DD-AFC4-6F175D3DCCD1}">
              <a14:hiddenFill xmlns:a14="http://schemas.microsoft.com/office/drawing/2010/main">
                <a:solidFill>
                  <a:srgbClr val="FFFFFF"/>
                </a:solidFill>
              </a14:hiddenFill>
            </a:ext>
          </a:extLst>
        </p:spPr>
      </p:pic>
      <p:pic>
        <p:nvPicPr>
          <p:cNvPr id="13" name="Image 12" descr="logoterritoiredavenir2.png"/>
          <p:cNvPicPr>
            <a:picLocks noChangeAspect="1"/>
          </p:cNvPicPr>
          <p:nvPr userDrawn="1"/>
        </p:nvPicPr>
        <p:blipFill>
          <a:blip r:embed="rId9" cstate="print">
            <a:extLst>
              <a:ext uri="{28A0092B-C50C-407E-A947-70E740481C1C}">
                <a14:useLocalDpi xmlns:a14="http://schemas.microsoft.com/office/drawing/2010/main" val="0"/>
              </a:ext>
            </a:extLst>
          </a:blip>
          <a:stretch>
            <a:fillRect/>
          </a:stretch>
        </p:blipFill>
        <p:spPr>
          <a:xfrm>
            <a:off x="323529" y="6194237"/>
            <a:ext cx="669054" cy="599266"/>
          </a:xfrm>
          <a:prstGeom prst="rect">
            <a:avLst/>
          </a:prstGeom>
        </p:spPr>
      </p:pic>
      <p:pic>
        <p:nvPicPr>
          <p:cNvPr id="14" name="Image 13" descr="LOGO_VousetreUtile - copie.jpg"/>
          <p:cNvPicPr>
            <a:picLocks noChangeAspect="1"/>
          </p:cNvPicPr>
          <p:nvPr userDrawn="1"/>
        </p:nvPicPr>
        <p:blipFill rotWithShape="1">
          <a:blip r:embed="rId10" cstate="print">
            <a:extLst>
              <a:ext uri="{28A0092B-C50C-407E-A947-70E740481C1C}">
                <a14:useLocalDpi xmlns:a14="http://schemas.microsoft.com/office/drawing/2010/main" val="0"/>
              </a:ext>
            </a:extLst>
          </a:blip>
          <a:srcRect/>
          <a:stretch/>
        </p:blipFill>
        <p:spPr>
          <a:xfrm>
            <a:off x="179512" y="188640"/>
            <a:ext cx="977367" cy="1152128"/>
          </a:xfrm>
          <a:prstGeom prst="rect">
            <a:avLst/>
          </a:prstGeom>
        </p:spPr>
      </p:pic>
    </p:spTree>
    <p:extLst>
      <p:ext uri="{BB962C8B-B14F-4D97-AF65-F5344CB8AC3E}">
        <p14:creationId xmlns:p14="http://schemas.microsoft.com/office/powerpoint/2010/main" val="964205621"/>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Page de garde visuel à insérer">
    <p:spTree>
      <p:nvGrpSpPr>
        <p:cNvPr id="1" name=""/>
        <p:cNvGrpSpPr/>
        <p:nvPr/>
      </p:nvGrpSpPr>
      <p:grpSpPr>
        <a:xfrm>
          <a:off x="0" y="0"/>
          <a:ext cx="0" cy="0"/>
          <a:chOff x="0" y="0"/>
          <a:chExt cx="0" cy="0"/>
        </a:xfrm>
      </p:grpSpPr>
      <p:pic>
        <p:nvPicPr>
          <p:cNvPr id="8" name="Image 7" descr="fond.png"/>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55576" y="-1107504"/>
            <a:ext cx="8712968" cy="7597708"/>
          </a:xfrm>
          <a:prstGeom prst="rect">
            <a:avLst/>
          </a:prstGeom>
        </p:spPr>
      </p:pic>
      <p:pic>
        <p:nvPicPr>
          <p:cNvPr id="3" name="Image 2" descr="#.png"/>
          <p:cNvPicPr>
            <a:picLocks noChangeAspect="1"/>
          </p:cNvPicPr>
          <p:nvPr userDrawn="1"/>
        </p:nvPicPr>
        <p:blipFill>
          <a:blip r:embed="rId3" cstate="print">
            <a:alphaModFix amt="56000"/>
            <a:extLst>
              <a:ext uri="{28A0092B-C50C-407E-A947-70E740481C1C}">
                <a14:useLocalDpi xmlns:a14="http://schemas.microsoft.com/office/drawing/2010/main" val="0"/>
              </a:ext>
            </a:extLst>
          </a:blip>
          <a:stretch>
            <a:fillRect/>
          </a:stretch>
        </p:blipFill>
        <p:spPr>
          <a:xfrm>
            <a:off x="3347864" y="-603448"/>
            <a:ext cx="5194941" cy="8136904"/>
          </a:xfrm>
          <a:prstGeom prst="rect">
            <a:avLst/>
          </a:prstGeom>
        </p:spPr>
      </p:pic>
      <p:pic>
        <p:nvPicPr>
          <p:cNvPr id="2" name="Image 1" descr="LOGO_VousetreUtile - copie.jpg"/>
          <p:cNvPicPr>
            <a:picLocks noChangeAspect="1"/>
          </p:cNvPicPr>
          <p:nvPr userDrawn="1"/>
        </p:nvPicPr>
        <p:blipFill rotWithShape="1">
          <a:blip r:embed="rId4" cstate="print">
            <a:extLst>
              <a:ext uri="{28A0092B-C50C-407E-A947-70E740481C1C}">
                <a14:useLocalDpi xmlns:a14="http://schemas.microsoft.com/office/drawing/2010/main" val="0"/>
              </a:ext>
            </a:extLst>
          </a:blip>
          <a:srcRect/>
          <a:stretch/>
        </p:blipFill>
        <p:spPr>
          <a:xfrm>
            <a:off x="179512" y="188640"/>
            <a:ext cx="977367" cy="1152128"/>
          </a:xfrm>
          <a:prstGeom prst="rect">
            <a:avLst/>
          </a:prstGeom>
        </p:spPr>
      </p:pic>
      <p:pic>
        <p:nvPicPr>
          <p:cNvPr id="9" name="Espace réservé pour une image  8"/>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7096480" y="6251818"/>
            <a:ext cx="1796000" cy="402987"/>
          </a:xfrm>
          <a:prstGeom prst="rect">
            <a:avLst/>
          </a:prstGeom>
        </p:spPr>
      </p:pic>
      <p:pic>
        <p:nvPicPr>
          <p:cNvPr id="7" name="Image 6" descr="logoterritoiredavenir2.png"/>
          <p:cNvPicPr>
            <a:picLocks noChangeAspect="1"/>
          </p:cNvPicPr>
          <p:nvPr userDrawn="1"/>
        </p:nvPicPr>
        <p:blipFill>
          <a:blip r:embed="rId6" cstate="print">
            <a:extLst>
              <a:ext uri="{28A0092B-C50C-407E-A947-70E740481C1C}">
                <a14:useLocalDpi xmlns:a14="http://schemas.microsoft.com/office/drawing/2010/main" val="0"/>
              </a:ext>
            </a:extLst>
          </a:blip>
          <a:stretch>
            <a:fillRect/>
          </a:stretch>
        </p:blipFill>
        <p:spPr>
          <a:xfrm>
            <a:off x="323529" y="6194237"/>
            <a:ext cx="669054" cy="599266"/>
          </a:xfrm>
          <a:prstGeom prst="rect">
            <a:avLst/>
          </a:prstGeom>
        </p:spPr>
      </p:pic>
      <p:pic>
        <p:nvPicPr>
          <p:cNvPr id="11" name="Picture 2" descr="\\Fsgeedpr\departements\GEE DCOM_INTERNE_MULTIMEDIAS DPR\IMAGE CEGEE\Nouvelle identité graphique\Hashtag\logoterritoiredavenir.jpg"/>
          <p:cNvPicPr>
            <a:picLocks noChangeAspect="1" noChangeArrowheads="1"/>
          </p:cNvPicPr>
          <p:nvPr userDrawn="1"/>
        </p:nvPicPr>
        <p:blipFill>
          <a:blip r:embed="rId7" cstate="print">
            <a:extLst>
              <a:ext uri="{28A0092B-C50C-407E-A947-70E740481C1C}">
                <a14:useLocalDpi xmlns:a14="http://schemas.microsoft.com/office/drawing/2010/main" val="0"/>
              </a:ext>
            </a:extLst>
          </a:blip>
          <a:srcRect/>
          <a:stretch>
            <a:fillRect/>
          </a:stretch>
        </p:blipFill>
        <p:spPr bwMode="auto">
          <a:xfrm>
            <a:off x="6487765" y="5857081"/>
            <a:ext cx="2414587" cy="2476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83753376"/>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Sommaire">
    <p:bg>
      <p:bgPr>
        <a:solidFill>
          <a:schemeClr val="bg1"/>
        </a:solidFill>
        <a:effectLst/>
      </p:bgPr>
    </p:bg>
    <p:spTree>
      <p:nvGrpSpPr>
        <p:cNvPr id="1" name=""/>
        <p:cNvGrpSpPr/>
        <p:nvPr/>
      </p:nvGrpSpPr>
      <p:grpSpPr>
        <a:xfrm>
          <a:off x="0" y="0"/>
          <a:ext cx="0" cy="0"/>
          <a:chOff x="0" y="0"/>
          <a:chExt cx="0" cy="0"/>
        </a:xfrm>
      </p:grpSpPr>
      <p:pic>
        <p:nvPicPr>
          <p:cNvPr id="8" name="Image 7" descr="fond.ai"/>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059832" y="2564904"/>
            <a:ext cx="8328248" cy="5656268"/>
          </a:xfrm>
          <a:prstGeom prst="rect">
            <a:avLst/>
          </a:prstGeom>
        </p:spPr>
      </p:pic>
      <p:sp>
        <p:nvSpPr>
          <p:cNvPr id="5" name="Titre 1"/>
          <p:cNvSpPr>
            <a:spLocks noGrp="1"/>
          </p:cNvSpPr>
          <p:nvPr>
            <p:ph type="title" hasCustomPrompt="1"/>
          </p:nvPr>
        </p:nvSpPr>
        <p:spPr>
          <a:xfrm>
            <a:off x="1619672" y="692696"/>
            <a:ext cx="1512000" cy="432048"/>
          </a:xfrm>
        </p:spPr>
        <p:txBody>
          <a:bodyPr anchor="t">
            <a:noAutofit/>
          </a:bodyPr>
          <a:lstStyle>
            <a:lvl1pPr algn="ctr">
              <a:defRPr sz="2200" b="1" cap="all">
                <a:solidFill>
                  <a:schemeClr val="accent1"/>
                </a:solidFill>
              </a:defRPr>
            </a:lvl1pPr>
          </a:lstStyle>
          <a:p>
            <a:r>
              <a:rPr lang="fr-FR" dirty="0" smtClean="0"/>
              <a:t>sommaire</a:t>
            </a:r>
            <a:endParaRPr lang="fr-FR" dirty="0"/>
          </a:p>
        </p:txBody>
      </p:sp>
      <p:sp>
        <p:nvSpPr>
          <p:cNvPr id="2" name="Espace réservé du pied de page 1"/>
          <p:cNvSpPr>
            <a:spLocks noGrp="1"/>
          </p:cNvSpPr>
          <p:nvPr>
            <p:ph type="ftr" sz="quarter" idx="14"/>
          </p:nvPr>
        </p:nvSpPr>
        <p:spPr>
          <a:xfrm>
            <a:off x="1619672" y="6376243"/>
            <a:ext cx="4932000" cy="365125"/>
          </a:xfrm>
        </p:spPr>
        <p:txBody>
          <a:bodyPr/>
          <a:lstStyle/>
          <a:p>
            <a:r>
              <a:rPr lang="fr-FR" dirty="0" smtClean="0"/>
              <a:t>INTITULÉ DU DOCUMENT • 04 AVRIL 2017</a:t>
            </a:r>
            <a:endParaRPr lang="fr-FR" dirty="0"/>
          </a:p>
        </p:txBody>
      </p:sp>
      <p:sp>
        <p:nvSpPr>
          <p:cNvPr id="4" name="Espace réservé du texte 3"/>
          <p:cNvSpPr>
            <a:spLocks noGrp="1"/>
          </p:cNvSpPr>
          <p:nvPr>
            <p:ph type="body" sz="quarter" idx="15"/>
          </p:nvPr>
        </p:nvSpPr>
        <p:spPr>
          <a:xfrm>
            <a:off x="1619672" y="1340768"/>
            <a:ext cx="6553398" cy="4968453"/>
          </a:xfrm>
        </p:spPr>
        <p:txBody>
          <a:bodyPr/>
          <a:lstStyle>
            <a:lvl1pPr>
              <a:spcBef>
                <a:spcPts val="1200"/>
              </a:spcBef>
              <a:spcAft>
                <a:spcPts val="600"/>
              </a:spcAft>
              <a:tabLst>
                <a:tab pos="5472000" algn="l"/>
              </a:tabLst>
              <a:defRPr sz="1800" cap="none" baseline="0">
                <a:solidFill>
                  <a:schemeClr val="tx1"/>
                </a:solidFill>
              </a:defRPr>
            </a:lvl1pPr>
            <a:lvl2pPr marL="540000">
              <a:lnSpc>
                <a:spcPts val="1800"/>
              </a:lnSpc>
              <a:tabLst>
                <a:tab pos="5472000" algn="l"/>
              </a:tabLst>
              <a:defRPr sz="1400" b="0" cap="none" baseline="0">
                <a:solidFill>
                  <a:schemeClr val="tx1"/>
                </a:solidFill>
              </a:defRPr>
            </a:lvl2pPr>
          </a:lstStyle>
          <a:p>
            <a:pPr lvl="0"/>
            <a:r>
              <a:rPr lang="fr-FR" dirty="0" smtClean="0"/>
              <a:t>Modifiez les styles du texte du masque</a:t>
            </a:r>
          </a:p>
          <a:p>
            <a:pPr lvl="1"/>
            <a:r>
              <a:rPr lang="fr-FR" dirty="0" smtClean="0"/>
              <a:t>Deuxième niveau</a:t>
            </a:r>
          </a:p>
        </p:txBody>
      </p:sp>
      <p:sp>
        <p:nvSpPr>
          <p:cNvPr id="3" name="Espace réservé du numéro de diapositive 2"/>
          <p:cNvSpPr>
            <a:spLocks noGrp="1"/>
          </p:cNvSpPr>
          <p:nvPr>
            <p:ph type="sldNum" sz="quarter" idx="16"/>
          </p:nvPr>
        </p:nvSpPr>
        <p:spPr/>
        <p:txBody>
          <a:bodyPr/>
          <a:lstStyle>
            <a:lvl1pPr>
              <a:defRPr>
                <a:solidFill>
                  <a:schemeClr val="tx1"/>
                </a:solidFill>
              </a:defRPr>
            </a:lvl1pPr>
          </a:lstStyle>
          <a:p>
            <a:fld id="{0536D7D7-E68B-4848-A580-3E20DDE126DB}" type="slidenum">
              <a:rPr lang="fr-FR" smtClean="0"/>
              <a:pPr/>
              <a:t>‹N°›</a:t>
            </a:fld>
            <a:endParaRPr lang="fr-FR" dirty="0"/>
          </a:p>
        </p:txBody>
      </p:sp>
      <p:pic>
        <p:nvPicPr>
          <p:cNvPr id="9" name="Image 8" descr="#1.png"/>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2052736" y="722454"/>
            <a:ext cx="3946251" cy="6135546"/>
          </a:xfrm>
          <a:prstGeom prst="rect">
            <a:avLst/>
          </a:prstGeom>
        </p:spPr>
      </p:pic>
      <p:cxnSp>
        <p:nvCxnSpPr>
          <p:cNvPr id="15" name="Connecteur droit 14"/>
          <p:cNvCxnSpPr/>
          <p:nvPr userDrawn="1"/>
        </p:nvCxnSpPr>
        <p:spPr>
          <a:xfrm>
            <a:off x="323528" y="6093296"/>
            <a:ext cx="8460952" cy="0"/>
          </a:xfrm>
          <a:prstGeom prst="line">
            <a:avLst/>
          </a:prstGeom>
          <a:ln/>
        </p:spPr>
        <p:style>
          <a:lnRef idx="1">
            <a:schemeClr val="dk1"/>
          </a:lnRef>
          <a:fillRef idx="0">
            <a:schemeClr val="dk1"/>
          </a:fillRef>
          <a:effectRef idx="0">
            <a:schemeClr val="dk1"/>
          </a:effectRef>
          <a:fontRef idx="minor">
            <a:schemeClr val="tx1"/>
          </a:fontRef>
        </p:style>
      </p:cxnSp>
      <p:pic>
        <p:nvPicPr>
          <p:cNvPr id="11" name="Espace réservé pour une image  8"/>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7020272" y="6309320"/>
            <a:ext cx="1796000" cy="402987"/>
          </a:xfrm>
          <a:prstGeom prst="rect">
            <a:avLst/>
          </a:prstGeom>
        </p:spPr>
      </p:pic>
      <p:pic>
        <p:nvPicPr>
          <p:cNvPr id="13" name="Image 12" descr="logoterritoiredavenir2.png"/>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323529" y="6194237"/>
            <a:ext cx="669054" cy="599266"/>
          </a:xfrm>
          <a:prstGeom prst="rect">
            <a:avLst/>
          </a:prstGeom>
        </p:spPr>
      </p:pic>
      <p:pic>
        <p:nvPicPr>
          <p:cNvPr id="14" name="Picture 2" descr="\\Fsgeedpr\departements\GEE DCOM_INTERNE_MULTIMEDIAS DPR\IMAGE CEGEE\Nouvelle identité graphique\Hashtag\logoterritoiredavenir.jpg"/>
          <p:cNvPicPr>
            <a:picLocks noChangeAspect="1" noChangeArrowheads="1"/>
          </p:cNvPicPr>
          <p:nvPr userDrawn="1"/>
        </p:nvPicPr>
        <p:blipFill>
          <a:blip r:embed="rId6" cstate="print">
            <a:extLst>
              <a:ext uri="{28A0092B-C50C-407E-A947-70E740481C1C}">
                <a14:useLocalDpi xmlns:a14="http://schemas.microsoft.com/office/drawing/2010/main" val="0"/>
              </a:ext>
            </a:extLst>
          </a:blip>
          <a:srcRect/>
          <a:stretch>
            <a:fillRect/>
          </a:stretch>
        </p:blipFill>
        <p:spPr bwMode="auto">
          <a:xfrm>
            <a:off x="2949501" y="6164868"/>
            <a:ext cx="2414587" cy="2476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41205343"/>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Section">
    <p:bg>
      <p:bgPr>
        <a:solidFill>
          <a:schemeClr val="bg1"/>
        </a:solidFill>
        <a:effectLst/>
      </p:bgPr>
    </p:bg>
    <p:spTree>
      <p:nvGrpSpPr>
        <p:cNvPr id="1" name=""/>
        <p:cNvGrpSpPr/>
        <p:nvPr/>
      </p:nvGrpSpPr>
      <p:grpSpPr>
        <a:xfrm>
          <a:off x="0" y="0"/>
          <a:ext cx="0" cy="0"/>
          <a:chOff x="0" y="0"/>
          <a:chExt cx="0" cy="0"/>
        </a:xfrm>
      </p:grpSpPr>
      <p:pic>
        <p:nvPicPr>
          <p:cNvPr id="10" name="Image 9" descr="fond.ai"/>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427984" y="1916832"/>
            <a:ext cx="6096000" cy="4140200"/>
          </a:xfrm>
          <a:prstGeom prst="rect">
            <a:avLst/>
          </a:prstGeom>
        </p:spPr>
      </p:pic>
      <p:sp>
        <p:nvSpPr>
          <p:cNvPr id="2" name="Titre 1"/>
          <p:cNvSpPr>
            <a:spLocks noGrp="1"/>
          </p:cNvSpPr>
          <p:nvPr>
            <p:ph type="ctrTitle" hasCustomPrompt="1"/>
          </p:nvPr>
        </p:nvSpPr>
        <p:spPr>
          <a:xfrm>
            <a:off x="2339752" y="2160032"/>
            <a:ext cx="4464496" cy="476880"/>
          </a:xfrm>
        </p:spPr>
        <p:txBody>
          <a:bodyPr>
            <a:noAutofit/>
          </a:bodyPr>
          <a:lstStyle>
            <a:lvl1pPr algn="ctr">
              <a:defRPr sz="2200">
                <a:solidFill>
                  <a:schemeClr val="tx1"/>
                </a:solidFill>
                <a:latin typeface="Arial" panose="020B0604020202020204" pitchFamily="34" charset="0"/>
                <a:cs typeface="Arial" panose="020B0604020202020204" pitchFamily="34" charset="0"/>
              </a:defRPr>
            </a:lvl1pPr>
          </a:lstStyle>
          <a:p>
            <a:r>
              <a:rPr lang="fr-FR" dirty="0" smtClean="0"/>
              <a:t>  </a:t>
            </a:r>
            <a:r>
              <a:rPr lang="fr-FR" dirty="0" err="1" smtClean="0"/>
              <a:t>lorem</a:t>
            </a:r>
            <a:r>
              <a:rPr lang="fr-FR" dirty="0" smtClean="0"/>
              <a:t> </a:t>
            </a:r>
            <a:r>
              <a:rPr lang="fr-FR" dirty="0" err="1" smtClean="0"/>
              <a:t>ipsum</a:t>
            </a:r>
            <a:endParaRPr lang="fr-FR" dirty="0"/>
          </a:p>
        </p:txBody>
      </p:sp>
      <p:sp>
        <p:nvSpPr>
          <p:cNvPr id="3" name="Sous-titre 2"/>
          <p:cNvSpPr>
            <a:spLocks noGrp="1"/>
          </p:cNvSpPr>
          <p:nvPr>
            <p:ph type="subTitle" idx="1" hasCustomPrompt="1"/>
          </p:nvPr>
        </p:nvSpPr>
        <p:spPr>
          <a:xfrm>
            <a:off x="2339752" y="2473200"/>
            <a:ext cx="4464496" cy="540000"/>
          </a:xfrm>
        </p:spPr>
        <p:txBody>
          <a:bodyPr tIns="82800">
            <a:normAutofit/>
          </a:bodyPr>
          <a:lstStyle>
            <a:lvl1pPr marL="0" indent="0" algn="ctr">
              <a:buNone/>
              <a:defRPr sz="2200" b="0" baseline="0">
                <a:solidFill>
                  <a:schemeClr val="tx1"/>
                </a:solidFill>
                <a:latin typeface="Arial" panose="020B0604020202020204" pitchFamily="34" charset="0"/>
                <a:cs typeface="Arial" panose="020B0604020202020204"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dirty="0" err="1" smtClean="0"/>
              <a:t>dolor</a:t>
            </a:r>
            <a:r>
              <a:rPr lang="fr-FR" dirty="0" smtClean="0"/>
              <a:t> </a:t>
            </a:r>
            <a:r>
              <a:rPr lang="fr-FR" dirty="0" err="1" smtClean="0"/>
              <a:t>sit</a:t>
            </a:r>
            <a:r>
              <a:rPr lang="fr-FR" dirty="0" smtClean="0"/>
              <a:t> </a:t>
            </a:r>
            <a:r>
              <a:rPr lang="fr-FR" dirty="0" err="1" smtClean="0"/>
              <a:t>Ipsum</a:t>
            </a:r>
            <a:r>
              <a:rPr lang="fr-FR" dirty="0" smtClean="0"/>
              <a:t> </a:t>
            </a:r>
          </a:p>
          <a:p>
            <a:endParaRPr lang="fr-FR" dirty="0" smtClean="0"/>
          </a:p>
          <a:p>
            <a:endParaRPr lang="fr-FR" dirty="0"/>
          </a:p>
        </p:txBody>
      </p:sp>
      <p:sp>
        <p:nvSpPr>
          <p:cNvPr id="6" name="Espace réservé du pied de page 5"/>
          <p:cNvSpPr>
            <a:spLocks noGrp="1"/>
          </p:cNvSpPr>
          <p:nvPr>
            <p:ph type="ftr" sz="quarter" idx="10"/>
          </p:nvPr>
        </p:nvSpPr>
        <p:spPr/>
        <p:txBody>
          <a:bodyPr/>
          <a:lstStyle/>
          <a:p>
            <a:r>
              <a:rPr lang="fr-FR" smtClean="0"/>
              <a:t>INTITULÉ DU DOCUMENT • 04 AVRIL 2017</a:t>
            </a:r>
            <a:endParaRPr lang="fr-FR" dirty="0"/>
          </a:p>
        </p:txBody>
      </p:sp>
      <p:sp>
        <p:nvSpPr>
          <p:cNvPr id="7" name="Espace réservé du numéro de diapositive 6"/>
          <p:cNvSpPr>
            <a:spLocks noGrp="1"/>
          </p:cNvSpPr>
          <p:nvPr>
            <p:ph type="sldNum" sz="quarter" idx="11"/>
          </p:nvPr>
        </p:nvSpPr>
        <p:spPr/>
        <p:txBody>
          <a:bodyPr/>
          <a:lstStyle/>
          <a:p>
            <a:fld id="{0536D7D7-E68B-4848-A580-3E20DDE126DB}" type="slidenum">
              <a:rPr lang="fr-FR" smtClean="0"/>
              <a:pPr/>
              <a:t>‹N°›</a:t>
            </a:fld>
            <a:endParaRPr lang="fr-FR" dirty="0"/>
          </a:p>
        </p:txBody>
      </p:sp>
      <p:sp>
        <p:nvSpPr>
          <p:cNvPr id="5" name="Espace réservé du texte 4"/>
          <p:cNvSpPr>
            <a:spLocks noGrp="1"/>
          </p:cNvSpPr>
          <p:nvPr>
            <p:ph type="body" sz="quarter" idx="12"/>
          </p:nvPr>
        </p:nvSpPr>
        <p:spPr>
          <a:xfrm>
            <a:off x="2483768" y="4292600"/>
            <a:ext cx="4176713" cy="2016720"/>
          </a:xfrm>
        </p:spPr>
        <p:txBody>
          <a:bodyPr/>
          <a:lstStyle>
            <a:lvl1pPr marL="342900" indent="-216000">
              <a:lnSpc>
                <a:spcPts val="3000"/>
              </a:lnSpc>
              <a:spcAft>
                <a:spcPts val="0"/>
              </a:spcAft>
              <a:buFont typeface="+mj-lt"/>
              <a:buAutoNum type="arabicPeriod"/>
              <a:defRPr sz="1400" b="0" cap="none" baseline="0">
                <a:solidFill>
                  <a:schemeClr val="tx1"/>
                </a:solidFill>
              </a:defRPr>
            </a:lvl1pPr>
          </a:lstStyle>
          <a:p>
            <a:pPr lvl="0"/>
            <a:r>
              <a:rPr lang="fr-FR" dirty="0" smtClean="0"/>
              <a:t>Modifiez les styles du texte du masque</a:t>
            </a:r>
          </a:p>
        </p:txBody>
      </p:sp>
      <p:sp>
        <p:nvSpPr>
          <p:cNvPr id="9" name="Espace réservé du texte 8"/>
          <p:cNvSpPr>
            <a:spLocks noGrp="1"/>
          </p:cNvSpPr>
          <p:nvPr>
            <p:ph type="body" sz="quarter" idx="13" hasCustomPrompt="1"/>
          </p:nvPr>
        </p:nvSpPr>
        <p:spPr>
          <a:xfrm>
            <a:off x="4284080" y="1845171"/>
            <a:ext cx="575841" cy="575717"/>
          </a:xfrm>
        </p:spPr>
        <p:txBody>
          <a:bodyPr/>
          <a:lstStyle>
            <a:lvl1pPr>
              <a:defRPr b="1"/>
            </a:lvl1pPr>
          </a:lstStyle>
          <a:p>
            <a:pPr lvl="0"/>
            <a:r>
              <a:rPr lang="fr-FR" dirty="0" smtClean="0"/>
              <a:t>I-</a:t>
            </a:r>
            <a:endParaRPr lang="fr-FR" dirty="0"/>
          </a:p>
        </p:txBody>
      </p:sp>
      <p:cxnSp>
        <p:nvCxnSpPr>
          <p:cNvPr id="16" name="Connecteur droit 15"/>
          <p:cNvCxnSpPr/>
          <p:nvPr userDrawn="1"/>
        </p:nvCxnSpPr>
        <p:spPr>
          <a:xfrm>
            <a:off x="323528" y="6093296"/>
            <a:ext cx="8460952" cy="0"/>
          </a:xfrm>
          <a:prstGeom prst="line">
            <a:avLst/>
          </a:prstGeom>
          <a:ln/>
        </p:spPr>
        <p:style>
          <a:lnRef idx="1">
            <a:schemeClr val="dk1"/>
          </a:lnRef>
          <a:fillRef idx="0">
            <a:schemeClr val="dk1"/>
          </a:fillRef>
          <a:effectRef idx="0">
            <a:schemeClr val="dk1"/>
          </a:effectRef>
          <a:fontRef idx="minor">
            <a:schemeClr val="tx1"/>
          </a:fontRef>
        </p:style>
      </p:cxnSp>
      <p:pic>
        <p:nvPicPr>
          <p:cNvPr id="8" name="Image 7" descr="# copie.png"/>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896256" y="1412776"/>
            <a:ext cx="1307592" cy="2033016"/>
          </a:xfrm>
          <a:prstGeom prst="rect">
            <a:avLst/>
          </a:prstGeom>
        </p:spPr>
      </p:pic>
      <p:pic>
        <p:nvPicPr>
          <p:cNvPr id="13" name="Espace réservé pour une image  8"/>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7020272" y="6309320"/>
            <a:ext cx="1796000" cy="402987"/>
          </a:xfrm>
          <a:prstGeom prst="rect">
            <a:avLst/>
          </a:prstGeom>
        </p:spPr>
      </p:pic>
      <p:pic>
        <p:nvPicPr>
          <p:cNvPr id="14" name="Image 13" descr="logoterritoiredavenir2.png"/>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323529" y="6194237"/>
            <a:ext cx="669054" cy="599266"/>
          </a:xfrm>
          <a:prstGeom prst="rect">
            <a:avLst/>
          </a:prstGeom>
        </p:spPr>
      </p:pic>
      <p:pic>
        <p:nvPicPr>
          <p:cNvPr id="15" name="Picture 2" descr="\\Fsgeedpr\departements\GEE DCOM_INTERNE_MULTIMEDIAS DPR\IMAGE CEGEE\Nouvelle identité graphique\Hashtag\logoterritoiredavenir.jpg"/>
          <p:cNvPicPr>
            <a:picLocks noChangeAspect="1" noChangeArrowheads="1"/>
          </p:cNvPicPr>
          <p:nvPr userDrawn="1"/>
        </p:nvPicPr>
        <p:blipFill>
          <a:blip r:embed="rId6" cstate="print">
            <a:extLst>
              <a:ext uri="{28A0092B-C50C-407E-A947-70E740481C1C}">
                <a14:useLocalDpi xmlns:a14="http://schemas.microsoft.com/office/drawing/2010/main" val="0"/>
              </a:ext>
            </a:extLst>
          </a:blip>
          <a:srcRect/>
          <a:stretch>
            <a:fillRect/>
          </a:stretch>
        </p:blipFill>
        <p:spPr bwMode="auto">
          <a:xfrm>
            <a:off x="2949501" y="6164868"/>
            <a:ext cx="2414587" cy="2476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41426891"/>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 textes">
    <p:bg>
      <p:bgPr>
        <a:solidFill>
          <a:schemeClr val="bg1"/>
        </a:solidFill>
        <a:effectLst/>
      </p:bgPr>
    </p:bg>
    <p:spTree>
      <p:nvGrpSpPr>
        <p:cNvPr id="1" name=""/>
        <p:cNvGrpSpPr/>
        <p:nvPr/>
      </p:nvGrpSpPr>
      <p:grpSpPr>
        <a:xfrm>
          <a:off x="0" y="0"/>
          <a:ext cx="0" cy="0"/>
          <a:chOff x="0" y="0"/>
          <a:chExt cx="0" cy="0"/>
        </a:xfrm>
      </p:grpSpPr>
      <p:sp>
        <p:nvSpPr>
          <p:cNvPr id="2" name="Espace réservé du pied de page 1"/>
          <p:cNvSpPr>
            <a:spLocks noGrp="1"/>
          </p:cNvSpPr>
          <p:nvPr>
            <p:ph type="ftr" sz="quarter" idx="14"/>
          </p:nvPr>
        </p:nvSpPr>
        <p:spPr/>
        <p:txBody>
          <a:bodyPr/>
          <a:lstStyle/>
          <a:p>
            <a:r>
              <a:rPr lang="fr-FR" smtClean="0"/>
              <a:t>INTITULÉ DU DOCUMENT • 04 AVRIL 2017</a:t>
            </a:r>
            <a:endParaRPr lang="fr-FR" dirty="0"/>
          </a:p>
        </p:txBody>
      </p:sp>
      <p:sp>
        <p:nvSpPr>
          <p:cNvPr id="7" name="Espace réservé du numéro de diapositive 6"/>
          <p:cNvSpPr>
            <a:spLocks noGrp="1"/>
          </p:cNvSpPr>
          <p:nvPr>
            <p:ph type="sldNum" sz="quarter" idx="15"/>
          </p:nvPr>
        </p:nvSpPr>
        <p:spPr/>
        <p:txBody>
          <a:bodyPr/>
          <a:lstStyle/>
          <a:p>
            <a:fld id="{0536D7D7-E68B-4848-A580-3E20DDE126DB}" type="slidenum">
              <a:rPr lang="fr-FR" smtClean="0"/>
              <a:pPr/>
              <a:t>‹N°›</a:t>
            </a:fld>
            <a:endParaRPr lang="fr-FR" dirty="0"/>
          </a:p>
        </p:txBody>
      </p:sp>
      <p:sp>
        <p:nvSpPr>
          <p:cNvPr id="4" name="Espace réservé du texte 3"/>
          <p:cNvSpPr>
            <a:spLocks noGrp="1"/>
          </p:cNvSpPr>
          <p:nvPr>
            <p:ph type="body" sz="quarter" idx="16"/>
          </p:nvPr>
        </p:nvSpPr>
        <p:spPr>
          <a:xfrm>
            <a:off x="1026000" y="1620000"/>
            <a:ext cx="3618008" cy="584864"/>
          </a:xfrm>
        </p:spPr>
        <p:txBody>
          <a:bodyPr/>
          <a:lstStyle>
            <a:lvl1pPr marL="144000" indent="-144000">
              <a:spcBef>
                <a:spcPts val="300"/>
              </a:spcBef>
              <a:spcAft>
                <a:spcPts val="1200"/>
              </a:spcAft>
              <a:buClr>
                <a:schemeClr val="accent1"/>
              </a:buClr>
              <a:buFontTx/>
              <a:buBlip>
                <a:blip r:embed="rId2"/>
              </a:buBlip>
              <a:defRPr sz="1200">
                <a:solidFill>
                  <a:schemeClr val="tx1"/>
                </a:solidFill>
              </a:defRPr>
            </a:lvl1pPr>
          </a:lstStyle>
          <a:p>
            <a:pPr lvl="0"/>
            <a:r>
              <a:rPr lang="fr-FR" dirty="0" smtClean="0"/>
              <a:t>Modifiez les styles du texte du masque</a:t>
            </a:r>
          </a:p>
        </p:txBody>
      </p:sp>
      <p:sp>
        <p:nvSpPr>
          <p:cNvPr id="8" name="Espace réservé du texte 7"/>
          <p:cNvSpPr>
            <a:spLocks noGrp="1"/>
          </p:cNvSpPr>
          <p:nvPr>
            <p:ph type="body" sz="quarter" idx="17"/>
          </p:nvPr>
        </p:nvSpPr>
        <p:spPr>
          <a:xfrm>
            <a:off x="1026001" y="2060848"/>
            <a:ext cx="3618008" cy="1440160"/>
          </a:xfrm>
        </p:spPr>
        <p:txBody>
          <a:bodyPr/>
          <a:lstStyle>
            <a:lvl1pPr marL="144000">
              <a:lnSpc>
                <a:spcPts val="1600"/>
              </a:lnSpc>
              <a:spcAft>
                <a:spcPts val="0"/>
              </a:spcAft>
              <a:defRPr sz="1200" b="0" cap="none" baseline="0">
                <a:solidFill>
                  <a:schemeClr val="tx1"/>
                </a:solidFill>
              </a:defRPr>
            </a:lvl1pPr>
          </a:lstStyle>
          <a:p>
            <a:pPr lvl="0"/>
            <a:r>
              <a:rPr lang="fr-FR" dirty="0" smtClean="0"/>
              <a:t>Modifiez les styles du texte du masque</a:t>
            </a:r>
          </a:p>
        </p:txBody>
      </p:sp>
      <p:sp>
        <p:nvSpPr>
          <p:cNvPr id="9" name="Titre 8"/>
          <p:cNvSpPr>
            <a:spLocks noGrp="1"/>
          </p:cNvSpPr>
          <p:nvPr>
            <p:ph type="title" hasCustomPrompt="1"/>
          </p:nvPr>
        </p:nvSpPr>
        <p:spPr>
          <a:xfrm>
            <a:off x="1115616" y="260648"/>
            <a:ext cx="3816424" cy="769441"/>
          </a:xfrm>
        </p:spPr>
        <p:txBody>
          <a:bodyPr/>
          <a:lstStyle>
            <a:lvl1pPr>
              <a:defRPr baseline="0"/>
            </a:lvl1pPr>
          </a:lstStyle>
          <a:p>
            <a:r>
              <a:rPr lang="fr-FR" dirty="0" smtClean="0"/>
              <a:t>Titre </a:t>
            </a:r>
            <a:r>
              <a:rPr lang="fr-FR" dirty="0" err="1" smtClean="0"/>
              <a:t>lorem</a:t>
            </a:r>
            <a:r>
              <a:rPr lang="fr-FR" dirty="0" smtClean="0"/>
              <a:t> </a:t>
            </a:r>
            <a:r>
              <a:rPr lang="fr-FR" dirty="0" err="1" smtClean="0"/>
              <a:t>ipsum</a:t>
            </a:r>
            <a:r>
              <a:rPr lang="fr-FR" dirty="0" smtClean="0"/>
              <a:t> </a:t>
            </a:r>
            <a:r>
              <a:rPr lang="fr-FR" dirty="0" err="1" smtClean="0"/>
              <a:t>dolor</a:t>
            </a:r>
            <a:r>
              <a:rPr lang="fr-FR" dirty="0" smtClean="0"/>
              <a:t/>
            </a:r>
            <a:br>
              <a:rPr lang="fr-FR" dirty="0" smtClean="0"/>
            </a:br>
            <a:r>
              <a:rPr lang="fr-FR" dirty="0" err="1" smtClean="0"/>
              <a:t>dolor</a:t>
            </a:r>
            <a:r>
              <a:rPr lang="fr-FR" dirty="0" smtClean="0"/>
              <a:t> </a:t>
            </a:r>
            <a:r>
              <a:rPr lang="fr-FR" dirty="0" err="1" smtClean="0"/>
              <a:t>sit</a:t>
            </a:r>
            <a:r>
              <a:rPr lang="fr-FR" dirty="0" smtClean="0"/>
              <a:t> </a:t>
            </a:r>
            <a:r>
              <a:rPr lang="fr-FR" dirty="0" err="1" smtClean="0"/>
              <a:t>amet</a:t>
            </a:r>
            <a:r>
              <a:rPr lang="fr-FR" dirty="0" smtClean="0"/>
              <a:t> </a:t>
            </a:r>
            <a:r>
              <a:rPr lang="fr-FR" dirty="0" err="1" smtClean="0"/>
              <a:t>lorem</a:t>
            </a:r>
            <a:endParaRPr lang="fr-FR" dirty="0"/>
          </a:p>
        </p:txBody>
      </p:sp>
      <p:sp>
        <p:nvSpPr>
          <p:cNvPr id="5" name="Espace réservé du texte 4"/>
          <p:cNvSpPr>
            <a:spLocks noGrp="1"/>
          </p:cNvSpPr>
          <p:nvPr>
            <p:ph type="body" sz="quarter" idx="18"/>
          </p:nvPr>
        </p:nvSpPr>
        <p:spPr>
          <a:xfrm>
            <a:off x="4932363" y="1628775"/>
            <a:ext cx="3816350" cy="1871663"/>
          </a:xfrm>
        </p:spPr>
        <p:txBody>
          <a:bodyPr/>
          <a:lstStyle>
            <a:lvl1pPr>
              <a:defRPr sz="1800" cap="none" baseline="0">
                <a:solidFill>
                  <a:schemeClr val="accent1"/>
                </a:solidFill>
              </a:defRPr>
            </a:lvl1pPr>
          </a:lstStyle>
          <a:p>
            <a:pPr lvl="0"/>
            <a:r>
              <a:rPr lang="fr-FR" dirty="0" smtClean="0"/>
              <a:t>Modifiez les styles du texte du masque</a:t>
            </a:r>
          </a:p>
        </p:txBody>
      </p:sp>
      <p:sp>
        <p:nvSpPr>
          <p:cNvPr id="12" name="Espace réservé du texte 3"/>
          <p:cNvSpPr>
            <a:spLocks noGrp="1"/>
          </p:cNvSpPr>
          <p:nvPr>
            <p:ph type="body" sz="quarter" idx="19"/>
          </p:nvPr>
        </p:nvSpPr>
        <p:spPr>
          <a:xfrm>
            <a:off x="1674072" y="4176000"/>
            <a:ext cx="7218408" cy="1989304"/>
          </a:xfrm>
        </p:spPr>
        <p:txBody>
          <a:bodyPr/>
          <a:lstStyle>
            <a:lvl1pPr marL="324000" indent="-144000">
              <a:lnSpc>
                <a:spcPts val="1600"/>
              </a:lnSpc>
              <a:spcBef>
                <a:spcPts val="0"/>
              </a:spcBef>
              <a:spcAft>
                <a:spcPts val="0"/>
              </a:spcAft>
              <a:buClr>
                <a:schemeClr val="accent1"/>
              </a:buClr>
              <a:buFont typeface="Wingdings" panose="05000000000000000000" pitchFamily="2" charset="2"/>
              <a:buChar char="§"/>
              <a:defRPr sz="1200" b="0" cap="none" baseline="0">
                <a:solidFill>
                  <a:schemeClr val="tx1"/>
                </a:solidFill>
              </a:defRPr>
            </a:lvl1pPr>
          </a:lstStyle>
          <a:p>
            <a:pPr lvl="0"/>
            <a:r>
              <a:rPr lang="fr-FR" dirty="0" smtClean="0"/>
              <a:t>Modifiez les styles du texte du masque</a:t>
            </a:r>
          </a:p>
        </p:txBody>
      </p:sp>
      <p:sp>
        <p:nvSpPr>
          <p:cNvPr id="13" name="Espace réservé du texte 3"/>
          <p:cNvSpPr>
            <a:spLocks noGrp="1"/>
          </p:cNvSpPr>
          <p:nvPr>
            <p:ph type="body" sz="quarter" idx="20"/>
          </p:nvPr>
        </p:nvSpPr>
        <p:spPr>
          <a:xfrm>
            <a:off x="1674072" y="3816000"/>
            <a:ext cx="7218408" cy="584864"/>
          </a:xfrm>
        </p:spPr>
        <p:txBody>
          <a:bodyPr/>
          <a:lstStyle>
            <a:lvl1pPr marL="171450" indent="-171450">
              <a:spcBef>
                <a:spcPts val="300"/>
              </a:spcBef>
              <a:spcAft>
                <a:spcPts val="1200"/>
              </a:spcAft>
              <a:buClr>
                <a:schemeClr val="accent1"/>
              </a:buClr>
              <a:buFontTx/>
              <a:buBlip>
                <a:blip r:embed="rId2"/>
              </a:buBlip>
              <a:defRPr sz="1200">
                <a:solidFill>
                  <a:schemeClr val="tx1"/>
                </a:solidFill>
              </a:defRPr>
            </a:lvl1pPr>
          </a:lstStyle>
          <a:p>
            <a:pPr lvl="0"/>
            <a:r>
              <a:rPr lang="fr-FR" dirty="0" smtClean="0"/>
              <a:t>Modifiez les styles du texte du masque</a:t>
            </a:r>
          </a:p>
        </p:txBody>
      </p:sp>
      <p:cxnSp>
        <p:nvCxnSpPr>
          <p:cNvPr id="16" name="Connecteur droit 15"/>
          <p:cNvCxnSpPr/>
          <p:nvPr userDrawn="1"/>
        </p:nvCxnSpPr>
        <p:spPr>
          <a:xfrm flipV="1">
            <a:off x="1043608" y="332656"/>
            <a:ext cx="0" cy="648072"/>
          </a:xfrm>
          <a:prstGeom prst="line">
            <a:avLst/>
          </a:prstGeom>
          <a:ln w="5080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56910492"/>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_2 textes">
    <p:bg>
      <p:bgPr>
        <a:solidFill>
          <a:schemeClr val="bg1"/>
        </a:solidFill>
        <a:effectLst/>
      </p:bgPr>
    </p:bg>
    <p:spTree>
      <p:nvGrpSpPr>
        <p:cNvPr id="1" name=""/>
        <p:cNvGrpSpPr/>
        <p:nvPr/>
      </p:nvGrpSpPr>
      <p:grpSpPr>
        <a:xfrm>
          <a:off x="0" y="0"/>
          <a:ext cx="0" cy="0"/>
          <a:chOff x="0" y="0"/>
          <a:chExt cx="0" cy="0"/>
        </a:xfrm>
      </p:grpSpPr>
      <p:sp>
        <p:nvSpPr>
          <p:cNvPr id="2" name="Espace réservé du pied de page 1"/>
          <p:cNvSpPr>
            <a:spLocks noGrp="1"/>
          </p:cNvSpPr>
          <p:nvPr>
            <p:ph type="ftr" sz="quarter" idx="14"/>
          </p:nvPr>
        </p:nvSpPr>
        <p:spPr/>
        <p:txBody>
          <a:bodyPr/>
          <a:lstStyle/>
          <a:p>
            <a:r>
              <a:rPr lang="fr-FR" smtClean="0"/>
              <a:t>INTITULÉ DU DOCUMENT • 04 AVRIL 2017</a:t>
            </a:r>
            <a:endParaRPr lang="fr-FR" dirty="0"/>
          </a:p>
        </p:txBody>
      </p:sp>
      <p:sp>
        <p:nvSpPr>
          <p:cNvPr id="7" name="Espace réservé du numéro de diapositive 6"/>
          <p:cNvSpPr>
            <a:spLocks noGrp="1"/>
          </p:cNvSpPr>
          <p:nvPr>
            <p:ph type="sldNum" sz="quarter" idx="15"/>
          </p:nvPr>
        </p:nvSpPr>
        <p:spPr/>
        <p:txBody>
          <a:bodyPr/>
          <a:lstStyle/>
          <a:p>
            <a:fld id="{0536D7D7-E68B-4848-A580-3E20DDE126DB}" type="slidenum">
              <a:rPr lang="fr-FR" smtClean="0"/>
              <a:pPr/>
              <a:t>‹N°›</a:t>
            </a:fld>
            <a:endParaRPr lang="fr-FR" dirty="0"/>
          </a:p>
        </p:txBody>
      </p:sp>
      <p:sp>
        <p:nvSpPr>
          <p:cNvPr id="4" name="Espace réservé du texte 3"/>
          <p:cNvSpPr>
            <a:spLocks noGrp="1"/>
          </p:cNvSpPr>
          <p:nvPr>
            <p:ph type="body" sz="quarter" idx="16"/>
          </p:nvPr>
        </p:nvSpPr>
        <p:spPr>
          <a:xfrm>
            <a:off x="1025999" y="1620000"/>
            <a:ext cx="7722463" cy="584864"/>
          </a:xfrm>
        </p:spPr>
        <p:txBody>
          <a:bodyPr/>
          <a:lstStyle>
            <a:lvl1pPr marL="144000" indent="-144000">
              <a:spcBef>
                <a:spcPts val="300"/>
              </a:spcBef>
              <a:spcAft>
                <a:spcPts val="1200"/>
              </a:spcAft>
              <a:buClr>
                <a:schemeClr val="accent1"/>
              </a:buClr>
              <a:buFontTx/>
              <a:buBlip>
                <a:blip r:embed="rId2"/>
              </a:buBlip>
              <a:defRPr sz="1200">
                <a:solidFill>
                  <a:schemeClr val="tx1"/>
                </a:solidFill>
              </a:defRPr>
            </a:lvl1pPr>
          </a:lstStyle>
          <a:p>
            <a:pPr lvl="0"/>
            <a:r>
              <a:rPr lang="fr-FR" dirty="0" smtClean="0"/>
              <a:t>Modifiez les styles du texte du masque</a:t>
            </a:r>
          </a:p>
        </p:txBody>
      </p:sp>
      <p:sp>
        <p:nvSpPr>
          <p:cNvPr id="8" name="Espace réservé du texte 7"/>
          <p:cNvSpPr>
            <a:spLocks noGrp="1"/>
          </p:cNvSpPr>
          <p:nvPr>
            <p:ph type="body" sz="quarter" idx="17"/>
          </p:nvPr>
        </p:nvSpPr>
        <p:spPr>
          <a:xfrm>
            <a:off x="1026000" y="2060848"/>
            <a:ext cx="7722463" cy="4032448"/>
          </a:xfrm>
        </p:spPr>
        <p:txBody>
          <a:bodyPr/>
          <a:lstStyle>
            <a:lvl1pPr marL="144000">
              <a:lnSpc>
                <a:spcPts val="1600"/>
              </a:lnSpc>
              <a:spcAft>
                <a:spcPts val="0"/>
              </a:spcAft>
              <a:defRPr sz="1200" b="0" cap="none" baseline="0">
                <a:solidFill>
                  <a:schemeClr val="tx1"/>
                </a:solidFill>
              </a:defRPr>
            </a:lvl1pPr>
          </a:lstStyle>
          <a:p>
            <a:pPr lvl="0"/>
            <a:r>
              <a:rPr lang="fr-FR" dirty="0" smtClean="0"/>
              <a:t>Modifiez les styles du texte du masque</a:t>
            </a:r>
          </a:p>
        </p:txBody>
      </p:sp>
      <p:sp>
        <p:nvSpPr>
          <p:cNvPr id="9" name="Titre 8"/>
          <p:cNvSpPr>
            <a:spLocks noGrp="1"/>
          </p:cNvSpPr>
          <p:nvPr>
            <p:ph type="title" hasCustomPrompt="1"/>
          </p:nvPr>
        </p:nvSpPr>
        <p:spPr>
          <a:xfrm>
            <a:off x="1115616" y="260648"/>
            <a:ext cx="3816424" cy="769441"/>
          </a:xfrm>
        </p:spPr>
        <p:txBody>
          <a:bodyPr/>
          <a:lstStyle>
            <a:lvl1pPr>
              <a:defRPr baseline="0"/>
            </a:lvl1pPr>
          </a:lstStyle>
          <a:p>
            <a:r>
              <a:rPr lang="fr-FR" dirty="0" smtClean="0"/>
              <a:t>Titre </a:t>
            </a:r>
            <a:r>
              <a:rPr lang="fr-FR" dirty="0" err="1" smtClean="0"/>
              <a:t>lorem</a:t>
            </a:r>
            <a:r>
              <a:rPr lang="fr-FR" dirty="0" smtClean="0"/>
              <a:t> </a:t>
            </a:r>
            <a:r>
              <a:rPr lang="fr-FR" dirty="0" err="1" smtClean="0"/>
              <a:t>ipsum</a:t>
            </a:r>
            <a:r>
              <a:rPr lang="fr-FR" dirty="0" smtClean="0"/>
              <a:t> </a:t>
            </a:r>
            <a:r>
              <a:rPr lang="fr-FR" dirty="0" err="1" smtClean="0"/>
              <a:t>dolor</a:t>
            </a:r>
            <a:r>
              <a:rPr lang="fr-FR" dirty="0" smtClean="0"/>
              <a:t/>
            </a:r>
            <a:br>
              <a:rPr lang="fr-FR" dirty="0" smtClean="0"/>
            </a:br>
            <a:r>
              <a:rPr lang="fr-FR" dirty="0" err="1" smtClean="0"/>
              <a:t>dolor</a:t>
            </a:r>
            <a:r>
              <a:rPr lang="fr-FR" dirty="0" smtClean="0"/>
              <a:t> </a:t>
            </a:r>
            <a:r>
              <a:rPr lang="fr-FR" dirty="0" err="1" smtClean="0"/>
              <a:t>sit</a:t>
            </a:r>
            <a:r>
              <a:rPr lang="fr-FR" dirty="0" smtClean="0"/>
              <a:t> </a:t>
            </a:r>
            <a:r>
              <a:rPr lang="fr-FR" dirty="0" err="1" smtClean="0"/>
              <a:t>amet</a:t>
            </a:r>
            <a:r>
              <a:rPr lang="fr-FR" dirty="0" smtClean="0"/>
              <a:t> </a:t>
            </a:r>
            <a:r>
              <a:rPr lang="fr-FR" dirty="0" err="1" smtClean="0"/>
              <a:t>lorem</a:t>
            </a:r>
            <a:endParaRPr lang="fr-FR" dirty="0"/>
          </a:p>
        </p:txBody>
      </p:sp>
      <p:cxnSp>
        <p:nvCxnSpPr>
          <p:cNvPr id="10" name="Connecteur droit 9"/>
          <p:cNvCxnSpPr/>
          <p:nvPr userDrawn="1"/>
        </p:nvCxnSpPr>
        <p:spPr>
          <a:xfrm flipV="1">
            <a:off x="1043608" y="332656"/>
            <a:ext cx="0" cy="648072"/>
          </a:xfrm>
          <a:prstGeom prst="line">
            <a:avLst/>
          </a:prstGeom>
          <a:ln w="5080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44731873"/>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1 texte et tableau">
    <p:bg>
      <p:bgPr>
        <a:solidFill>
          <a:schemeClr val="bg1"/>
        </a:solidFill>
        <a:effectLst/>
      </p:bgPr>
    </p:bg>
    <p:spTree>
      <p:nvGrpSpPr>
        <p:cNvPr id="1" name=""/>
        <p:cNvGrpSpPr/>
        <p:nvPr/>
      </p:nvGrpSpPr>
      <p:grpSpPr>
        <a:xfrm>
          <a:off x="0" y="0"/>
          <a:ext cx="0" cy="0"/>
          <a:chOff x="0" y="0"/>
          <a:chExt cx="0" cy="0"/>
        </a:xfrm>
      </p:grpSpPr>
      <p:sp>
        <p:nvSpPr>
          <p:cNvPr id="2" name="Espace réservé du pied de page 1"/>
          <p:cNvSpPr>
            <a:spLocks noGrp="1"/>
          </p:cNvSpPr>
          <p:nvPr>
            <p:ph type="ftr" sz="quarter" idx="14"/>
          </p:nvPr>
        </p:nvSpPr>
        <p:spPr/>
        <p:txBody>
          <a:bodyPr/>
          <a:lstStyle/>
          <a:p>
            <a:r>
              <a:rPr lang="fr-FR" smtClean="0"/>
              <a:t>INTITULÉ DU DOCUMENT • 04 AVRIL 2017</a:t>
            </a:r>
            <a:endParaRPr lang="fr-FR" dirty="0"/>
          </a:p>
        </p:txBody>
      </p:sp>
      <p:sp>
        <p:nvSpPr>
          <p:cNvPr id="7" name="Espace réservé du numéro de diapositive 6"/>
          <p:cNvSpPr>
            <a:spLocks noGrp="1"/>
          </p:cNvSpPr>
          <p:nvPr>
            <p:ph type="sldNum" sz="quarter" idx="15"/>
          </p:nvPr>
        </p:nvSpPr>
        <p:spPr/>
        <p:txBody>
          <a:bodyPr/>
          <a:lstStyle/>
          <a:p>
            <a:fld id="{0536D7D7-E68B-4848-A580-3E20DDE126DB}" type="slidenum">
              <a:rPr lang="fr-FR" smtClean="0"/>
              <a:pPr/>
              <a:t>‹N°›</a:t>
            </a:fld>
            <a:endParaRPr lang="fr-FR" dirty="0"/>
          </a:p>
        </p:txBody>
      </p:sp>
      <p:sp>
        <p:nvSpPr>
          <p:cNvPr id="4" name="Espace réservé du texte 3"/>
          <p:cNvSpPr>
            <a:spLocks noGrp="1"/>
          </p:cNvSpPr>
          <p:nvPr>
            <p:ph type="body" sz="quarter" idx="16"/>
          </p:nvPr>
        </p:nvSpPr>
        <p:spPr>
          <a:xfrm>
            <a:off x="1026000" y="1620000"/>
            <a:ext cx="7633394" cy="1873250"/>
          </a:xfrm>
        </p:spPr>
        <p:txBody>
          <a:body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9" name="Titre 8"/>
          <p:cNvSpPr>
            <a:spLocks noGrp="1"/>
          </p:cNvSpPr>
          <p:nvPr>
            <p:ph type="title" hasCustomPrompt="1"/>
          </p:nvPr>
        </p:nvSpPr>
        <p:spPr>
          <a:xfrm>
            <a:off x="1026000" y="306000"/>
            <a:ext cx="3816424" cy="769441"/>
          </a:xfrm>
        </p:spPr>
        <p:txBody>
          <a:bodyPr/>
          <a:lstStyle>
            <a:lvl1pPr>
              <a:defRPr baseline="0"/>
            </a:lvl1pPr>
          </a:lstStyle>
          <a:p>
            <a:r>
              <a:rPr lang="fr-FR" dirty="0" smtClean="0"/>
              <a:t>Titre </a:t>
            </a:r>
            <a:r>
              <a:rPr lang="fr-FR" dirty="0" err="1" smtClean="0"/>
              <a:t>lorem</a:t>
            </a:r>
            <a:r>
              <a:rPr lang="fr-FR" dirty="0" smtClean="0"/>
              <a:t> </a:t>
            </a:r>
            <a:r>
              <a:rPr lang="fr-FR" dirty="0" err="1" smtClean="0"/>
              <a:t>ipsum</a:t>
            </a:r>
            <a:r>
              <a:rPr lang="fr-FR" dirty="0" smtClean="0"/>
              <a:t> </a:t>
            </a:r>
            <a:r>
              <a:rPr lang="fr-FR" dirty="0" err="1" smtClean="0"/>
              <a:t>dolor</a:t>
            </a:r>
            <a:r>
              <a:rPr lang="fr-FR" dirty="0" smtClean="0"/>
              <a:t/>
            </a:r>
            <a:br>
              <a:rPr lang="fr-FR" dirty="0" smtClean="0"/>
            </a:br>
            <a:r>
              <a:rPr lang="fr-FR" dirty="0" err="1" smtClean="0"/>
              <a:t>dolor</a:t>
            </a:r>
            <a:r>
              <a:rPr lang="fr-FR" dirty="0" smtClean="0"/>
              <a:t> </a:t>
            </a:r>
            <a:r>
              <a:rPr lang="fr-FR" dirty="0" err="1" smtClean="0"/>
              <a:t>sit</a:t>
            </a:r>
            <a:r>
              <a:rPr lang="fr-FR" dirty="0" smtClean="0"/>
              <a:t> </a:t>
            </a:r>
            <a:r>
              <a:rPr lang="fr-FR" dirty="0" err="1" smtClean="0"/>
              <a:t>amet</a:t>
            </a:r>
            <a:r>
              <a:rPr lang="fr-FR" dirty="0" smtClean="0"/>
              <a:t> </a:t>
            </a:r>
            <a:r>
              <a:rPr lang="fr-FR" dirty="0" err="1" smtClean="0"/>
              <a:t>lorem</a:t>
            </a:r>
            <a:endParaRPr lang="fr-FR" dirty="0"/>
          </a:p>
        </p:txBody>
      </p:sp>
      <p:sp>
        <p:nvSpPr>
          <p:cNvPr id="8" name="Espace réservé du tableau 4"/>
          <p:cNvSpPr>
            <a:spLocks noGrp="1"/>
          </p:cNvSpPr>
          <p:nvPr>
            <p:ph type="tbl" sz="quarter" idx="17" hasCustomPrompt="1"/>
          </p:nvPr>
        </p:nvSpPr>
        <p:spPr>
          <a:xfrm>
            <a:off x="1116013" y="2709515"/>
            <a:ext cx="6985000" cy="2879725"/>
          </a:xfrm>
        </p:spPr>
        <p:txBody>
          <a:bodyPr/>
          <a:lstStyle/>
          <a:p>
            <a:r>
              <a:rPr lang="fr-FR" dirty="0" smtClean="0"/>
              <a:t> </a:t>
            </a:r>
            <a:endParaRPr lang="fr-FR" dirty="0"/>
          </a:p>
        </p:txBody>
      </p:sp>
      <p:cxnSp>
        <p:nvCxnSpPr>
          <p:cNvPr id="10" name="Connecteur droit 9"/>
          <p:cNvCxnSpPr/>
          <p:nvPr userDrawn="1"/>
        </p:nvCxnSpPr>
        <p:spPr>
          <a:xfrm flipV="1">
            <a:off x="1043608" y="332656"/>
            <a:ext cx="0" cy="648072"/>
          </a:xfrm>
          <a:prstGeom prst="line">
            <a:avLst/>
          </a:prstGeom>
          <a:ln w="5080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29707307"/>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re seul">
    <p:spTree>
      <p:nvGrpSpPr>
        <p:cNvPr id="1" name=""/>
        <p:cNvGrpSpPr/>
        <p:nvPr/>
      </p:nvGrpSpPr>
      <p:grpSpPr>
        <a:xfrm>
          <a:off x="0" y="0"/>
          <a:ext cx="0" cy="0"/>
          <a:chOff x="0" y="0"/>
          <a:chExt cx="0" cy="0"/>
        </a:xfrm>
      </p:grpSpPr>
      <p:sp>
        <p:nvSpPr>
          <p:cNvPr id="8" name="Espace réservé du pied de page 7"/>
          <p:cNvSpPr>
            <a:spLocks noGrp="1"/>
          </p:cNvSpPr>
          <p:nvPr>
            <p:ph type="ftr" sz="quarter" idx="10"/>
          </p:nvPr>
        </p:nvSpPr>
        <p:spPr/>
        <p:txBody>
          <a:bodyPr/>
          <a:lstStyle/>
          <a:p>
            <a:r>
              <a:rPr lang="fr-FR" smtClean="0"/>
              <a:t>INTITULÉ DU DOCUMENT • 04 AVRIL 2017</a:t>
            </a:r>
            <a:endParaRPr lang="fr-FR" dirty="0"/>
          </a:p>
        </p:txBody>
      </p:sp>
      <p:sp>
        <p:nvSpPr>
          <p:cNvPr id="9" name="Espace réservé du numéro de diapositive 8"/>
          <p:cNvSpPr>
            <a:spLocks noGrp="1"/>
          </p:cNvSpPr>
          <p:nvPr>
            <p:ph type="sldNum" sz="quarter" idx="11"/>
          </p:nvPr>
        </p:nvSpPr>
        <p:spPr/>
        <p:txBody>
          <a:bodyPr/>
          <a:lstStyle/>
          <a:p>
            <a:fld id="{0536D7D7-E68B-4848-A580-3E20DDE126DB}" type="slidenum">
              <a:rPr lang="fr-FR" smtClean="0"/>
              <a:pPr/>
              <a:t>‹N°›</a:t>
            </a:fld>
            <a:endParaRPr lang="fr-FR" dirty="0"/>
          </a:p>
        </p:txBody>
      </p:sp>
      <p:sp>
        <p:nvSpPr>
          <p:cNvPr id="6" name="Rectangle 5"/>
          <p:cNvSpPr/>
          <p:nvPr userDrawn="1"/>
        </p:nvSpPr>
        <p:spPr>
          <a:xfrm>
            <a:off x="1043608" y="2348880"/>
            <a:ext cx="6926936" cy="3528392"/>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 name="Espace réservé du texte 3"/>
          <p:cNvSpPr>
            <a:spLocks noGrp="1"/>
          </p:cNvSpPr>
          <p:nvPr>
            <p:ph type="body" sz="quarter" idx="16"/>
          </p:nvPr>
        </p:nvSpPr>
        <p:spPr>
          <a:xfrm>
            <a:off x="1043608" y="1196752"/>
            <a:ext cx="7362424" cy="936104"/>
          </a:xfrm>
        </p:spPr>
        <p:txBody>
          <a:body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11" name="Espace réservé du tableau 4"/>
          <p:cNvSpPr>
            <a:spLocks noGrp="1"/>
          </p:cNvSpPr>
          <p:nvPr>
            <p:ph type="tbl" sz="quarter" idx="17"/>
          </p:nvPr>
        </p:nvSpPr>
        <p:spPr>
          <a:xfrm>
            <a:off x="1116013" y="2852738"/>
            <a:ext cx="6985000" cy="2879725"/>
          </a:xfrm>
        </p:spPr>
        <p:txBody>
          <a:bodyPr/>
          <a:lstStyle/>
          <a:p>
            <a:endParaRPr lang="fr-FR"/>
          </a:p>
        </p:txBody>
      </p:sp>
      <p:sp>
        <p:nvSpPr>
          <p:cNvPr id="12" name="Titre 8"/>
          <p:cNvSpPr>
            <a:spLocks noGrp="1"/>
          </p:cNvSpPr>
          <p:nvPr>
            <p:ph type="title" hasCustomPrompt="1"/>
          </p:nvPr>
        </p:nvSpPr>
        <p:spPr>
          <a:xfrm>
            <a:off x="1043608" y="260648"/>
            <a:ext cx="3816424" cy="769441"/>
          </a:xfrm>
        </p:spPr>
        <p:txBody>
          <a:bodyPr/>
          <a:lstStyle>
            <a:lvl1pPr>
              <a:defRPr b="1" baseline="0"/>
            </a:lvl1pPr>
          </a:lstStyle>
          <a:p>
            <a:r>
              <a:rPr lang="fr-FR" dirty="0" smtClean="0"/>
              <a:t>Titre </a:t>
            </a:r>
            <a:r>
              <a:rPr lang="fr-FR" dirty="0" err="1" smtClean="0"/>
              <a:t>lorem</a:t>
            </a:r>
            <a:r>
              <a:rPr lang="fr-FR" dirty="0" smtClean="0"/>
              <a:t> </a:t>
            </a:r>
            <a:r>
              <a:rPr lang="fr-FR" dirty="0" err="1" smtClean="0"/>
              <a:t>ipsum</a:t>
            </a:r>
            <a:r>
              <a:rPr lang="fr-FR" dirty="0" smtClean="0"/>
              <a:t> </a:t>
            </a:r>
            <a:r>
              <a:rPr lang="fr-FR" dirty="0" err="1" smtClean="0"/>
              <a:t>dolor</a:t>
            </a:r>
            <a:r>
              <a:rPr lang="fr-FR" dirty="0" smtClean="0"/>
              <a:t/>
            </a:r>
            <a:br>
              <a:rPr lang="fr-FR" dirty="0" smtClean="0"/>
            </a:br>
            <a:r>
              <a:rPr lang="fr-FR" dirty="0" err="1" smtClean="0"/>
              <a:t>dolor</a:t>
            </a:r>
            <a:r>
              <a:rPr lang="fr-FR" dirty="0" smtClean="0"/>
              <a:t> </a:t>
            </a:r>
            <a:r>
              <a:rPr lang="fr-FR" dirty="0" err="1" smtClean="0"/>
              <a:t>sit</a:t>
            </a:r>
            <a:r>
              <a:rPr lang="fr-FR" dirty="0" smtClean="0"/>
              <a:t> </a:t>
            </a:r>
            <a:r>
              <a:rPr lang="fr-FR" dirty="0" err="1" smtClean="0"/>
              <a:t>amet</a:t>
            </a:r>
            <a:r>
              <a:rPr lang="fr-FR" dirty="0" smtClean="0"/>
              <a:t> </a:t>
            </a:r>
            <a:r>
              <a:rPr lang="fr-FR" dirty="0" err="1" smtClean="0"/>
              <a:t>lorem</a:t>
            </a:r>
            <a:endParaRPr lang="fr-FR" dirty="0"/>
          </a:p>
        </p:txBody>
      </p:sp>
      <p:cxnSp>
        <p:nvCxnSpPr>
          <p:cNvPr id="13" name="Connecteur droit 12"/>
          <p:cNvCxnSpPr/>
          <p:nvPr userDrawn="1"/>
        </p:nvCxnSpPr>
        <p:spPr>
          <a:xfrm flipV="1">
            <a:off x="1043608" y="332656"/>
            <a:ext cx="0" cy="648072"/>
          </a:xfrm>
          <a:prstGeom prst="line">
            <a:avLst/>
          </a:prstGeom>
          <a:ln w="5080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99675117"/>
      </p:ext>
    </p:extLst>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_Titre seul">
    <p:spTree>
      <p:nvGrpSpPr>
        <p:cNvPr id="1" name=""/>
        <p:cNvGrpSpPr/>
        <p:nvPr/>
      </p:nvGrpSpPr>
      <p:grpSpPr>
        <a:xfrm>
          <a:off x="0" y="0"/>
          <a:ext cx="0" cy="0"/>
          <a:chOff x="0" y="0"/>
          <a:chExt cx="0" cy="0"/>
        </a:xfrm>
      </p:grpSpPr>
      <p:sp>
        <p:nvSpPr>
          <p:cNvPr id="3" name="Titre 2"/>
          <p:cNvSpPr>
            <a:spLocks noGrp="1"/>
          </p:cNvSpPr>
          <p:nvPr>
            <p:ph type="title" hasCustomPrompt="1"/>
          </p:nvPr>
        </p:nvSpPr>
        <p:spPr/>
        <p:txBody>
          <a:bodyPr/>
          <a:lstStyle/>
          <a:p>
            <a:r>
              <a:rPr lang="fr-FR" dirty="0" smtClean="0"/>
              <a:t>Titre </a:t>
            </a:r>
            <a:r>
              <a:rPr lang="fr-FR" dirty="0" err="1" smtClean="0"/>
              <a:t>lorem</a:t>
            </a:r>
            <a:r>
              <a:rPr lang="fr-FR" dirty="0" smtClean="0"/>
              <a:t> </a:t>
            </a:r>
            <a:r>
              <a:rPr lang="fr-FR" dirty="0" err="1" smtClean="0"/>
              <a:t>ipsum</a:t>
            </a:r>
            <a:r>
              <a:rPr lang="fr-FR" dirty="0" smtClean="0"/>
              <a:t> </a:t>
            </a:r>
            <a:r>
              <a:rPr lang="fr-FR" dirty="0" err="1" smtClean="0"/>
              <a:t>dolor</a:t>
            </a:r>
            <a:r>
              <a:rPr lang="fr-FR" dirty="0" smtClean="0"/>
              <a:t/>
            </a:r>
            <a:br>
              <a:rPr lang="fr-FR" dirty="0" smtClean="0"/>
            </a:br>
            <a:r>
              <a:rPr lang="fr-FR" dirty="0" err="1" smtClean="0"/>
              <a:t>dolor</a:t>
            </a:r>
            <a:r>
              <a:rPr lang="fr-FR" dirty="0" smtClean="0"/>
              <a:t> </a:t>
            </a:r>
            <a:r>
              <a:rPr lang="fr-FR" dirty="0" err="1" smtClean="0"/>
              <a:t>sit</a:t>
            </a:r>
            <a:r>
              <a:rPr lang="fr-FR" dirty="0" smtClean="0"/>
              <a:t> </a:t>
            </a:r>
            <a:r>
              <a:rPr lang="fr-FR" dirty="0" err="1" smtClean="0"/>
              <a:t>amet</a:t>
            </a:r>
            <a:r>
              <a:rPr lang="fr-FR" dirty="0" smtClean="0"/>
              <a:t> </a:t>
            </a:r>
            <a:r>
              <a:rPr lang="fr-FR" dirty="0" err="1" smtClean="0"/>
              <a:t>lorem</a:t>
            </a:r>
            <a:endParaRPr lang="fr-FR" dirty="0"/>
          </a:p>
        </p:txBody>
      </p:sp>
      <p:sp>
        <p:nvSpPr>
          <p:cNvPr id="8" name="Espace réservé du pied de page 7"/>
          <p:cNvSpPr>
            <a:spLocks noGrp="1"/>
          </p:cNvSpPr>
          <p:nvPr>
            <p:ph type="ftr" sz="quarter" idx="10"/>
          </p:nvPr>
        </p:nvSpPr>
        <p:spPr/>
        <p:txBody>
          <a:bodyPr/>
          <a:lstStyle/>
          <a:p>
            <a:r>
              <a:rPr lang="fr-FR" smtClean="0"/>
              <a:t>INTITULÉ DU DOCUMENT • 04 AVRIL 2017</a:t>
            </a:r>
            <a:endParaRPr lang="fr-FR" dirty="0"/>
          </a:p>
        </p:txBody>
      </p:sp>
      <p:sp>
        <p:nvSpPr>
          <p:cNvPr id="9" name="Espace réservé du numéro de diapositive 8"/>
          <p:cNvSpPr>
            <a:spLocks noGrp="1"/>
          </p:cNvSpPr>
          <p:nvPr>
            <p:ph type="sldNum" sz="quarter" idx="11"/>
          </p:nvPr>
        </p:nvSpPr>
        <p:spPr/>
        <p:txBody>
          <a:bodyPr/>
          <a:lstStyle/>
          <a:p>
            <a:fld id="{0536D7D7-E68B-4848-A580-3E20DDE126DB}" type="slidenum">
              <a:rPr lang="fr-FR" smtClean="0"/>
              <a:pPr/>
              <a:t>‹N°›</a:t>
            </a:fld>
            <a:endParaRPr lang="fr-FR" dirty="0"/>
          </a:p>
        </p:txBody>
      </p:sp>
      <p:cxnSp>
        <p:nvCxnSpPr>
          <p:cNvPr id="5" name="Connecteur droit 4"/>
          <p:cNvCxnSpPr/>
          <p:nvPr userDrawn="1"/>
        </p:nvCxnSpPr>
        <p:spPr>
          <a:xfrm flipV="1">
            <a:off x="1043608" y="332656"/>
            <a:ext cx="0" cy="648072"/>
          </a:xfrm>
          <a:prstGeom prst="line">
            <a:avLst/>
          </a:prstGeom>
          <a:ln w="5080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44525259"/>
      </p:ext>
    </p:extLst>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1 texte et tableau avec fond">
    <p:bg>
      <p:bgPr>
        <a:solidFill>
          <a:schemeClr val="bg1"/>
        </a:solidFill>
        <a:effectLst/>
      </p:bgPr>
    </p:bg>
    <p:spTree>
      <p:nvGrpSpPr>
        <p:cNvPr id="1" name=""/>
        <p:cNvGrpSpPr/>
        <p:nvPr/>
      </p:nvGrpSpPr>
      <p:grpSpPr>
        <a:xfrm>
          <a:off x="0" y="0"/>
          <a:ext cx="0" cy="0"/>
          <a:chOff x="0" y="0"/>
          <a:chExt cx="0" cy="0"/>
        </a:xfrm>
      </p:grpSpPr>
      <p:sp>
        <p:nvSpPr>
          <p:cNvPr id="12" name="Rectangle 11"/>
          <p:cNvSpPr/>
          <p:nvPr userDrawn="1"/>
        </p:nvSpPr>
        <p:spPr>
          <a:xfrm>
            <a:off x="741408" y="711000"/>
            <a:ext cx="7668000" cy="5436000"/>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 name="Espace réservé du pied de page 1"/>
          <p:cNvSpPr>
            <a:spLocks noGrp="1"/>
          </p:cNvSpPr>
          <p:nvPr>
            <p:ph type="ftr" sz="quarter" idx="14"/>
          </p:nvPr>
        </p:nvSpPr>
        <p:spPr/>
        <p:txBody>
          <a:bodyPr/>
          <a:lstStyle/>
          <a:p>
            <a:r>
              <a:rPr lang="fr-FR" dirty="0" smtClean="0"/>
              <a:t>INTITULÉ DU DOCUMENT • 04 mai 2019</a:t>
            </a:r>
            <a:endParaRPr lang="fr-FR" dirty="0"/>
          </a:p>
        </p:txBody>
      </p:sp>
      <p:sp>
        <p:nvSpPr>
          <p:cNvPr id="7" name="Espace réservé du numéro de diapositive 6"/>
          <p:cNvSpPr>
            <a:spLocks noGrp="1"/>
          </p:cNvSpPr>
          <p:nvPr>
            <p:ph type="sldNum" sz="quarter" idx="15"/>
          </p:nvPr>
        </p:nvSpPr>
        <p:spPr/>
        <p:txBody>
          <a:bodyPr/>
          <a:lstStyle/>
          <a:p>
            <a:fld id="{0536D7D7-E68B-4848-A580-3E20DDE126DB}" type="slidenum">
              <a:rPr lang="fr-FR" smtClean="0"/>
              <a:pPr/>
              <a:t>‹N°›</a:t>
            </a:fld>
            <a:endParaRPr lang="fr-FR" dirty="0"/>
          </a:p>
        </p:txBody>
      </p:sp>
      <p:sp>
        <p:nvSpPr>
          <p:cNvPr id="4" name="Espace réservé du texte 3"/>
          <p:cNvSpPr>
            <a:spLocks noGrp="1"/>
          </p:cNvSpPr>
          <p:nvPr>
            <p:ph type="body" sz="quarter" idx="16"/>
          </p:nvPr>
        </p:nvSpPr>
        <p:spPr>
          <a:xfrm>
            <a:off x="1026000" y="1772816"/>
            <a:ext cx="7362424" cy="936104"/>
          </a:xfrm>
        </p:spPr>
        <p:txBody>
          <a:body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9" name="Titre 8"/>
          <p:cNvSpPr>
            <a:spLocks noGrp="1"/>
          </p:cNvSpPr>
          <p:nvPr>
            <p:ph type="title" hasCustomPrompt="1"/>
          </p:nvPr>
        </p:nvSpPr>
        <p:spPr>
          <a:xfrm>
            <a:off x="1026000" y="908720"/>
            <a:ext cx="3816424" cy="769441"/>
          </a:xfrm>
        </p:spPr>
        <p:txBody>
          <a:bodyPr/>
          <a:lstStyle>
            <a:lvl1pPr>
              <a:defRPr b="1" baseline="0"/>
            </a:lvl1pPr>
          </a:lstStyle>
          <a:p>
            <a:r>
              <a:rPr lang="fr-FR" dirty="0" smtClean="0"/>
              <a:t>Titre </a:t>
            </a:r>
            <a:r>
              <a:rPr lang="fr-FR" dirty="0" err="1" smtClean="0"/>
              <a:t>lorem</a:t>
            </a:r>
            <a:r>
              <a:rPr lang="fr-FR" dirty="0" smtClean="0"/>
              <a:t> </a:t>
            </a:r>
            <a:r>
              <a:rPr lang="fr-FR" dirty="0" err="1" smtClean="0"/>
              <a:t>ipsum</a:t>
            </a:r>
            <a:r>
              <a:rPr lang="fr-FR" dirty="0" smtClean="0"/>
              <a:t> </a:t>
            </a:r>
            <a:r>
              <a:rPr lang="fr-FR" dirty="0" err="1" smtClean="0"/>
              <a:t>dolor</a:t>
            </a:r>
            <a:r>
              <a:rPr lang="fr-FR" dirty="0" smtClean="0"/>
              <a:t/>
            </a:r>
            <a:br>
              <a:rPr lang="fr-FR" dirty="0" smtClean="0"/>
            </a:br>
            <a:r>
              <a:rPr lang="fr-FR" dirty="0" err="1" smtClean="0"/>
              <a:t>dolor</a:t>
            </a:r>
            <a:r>
              <a:rPr lang="fr-FR" dirty="0" smtClean="0"/>
              <a:t> </a:t>
            </a:r>
            <a:r>
              <a:rPr lang="fr-FR" dirty="0" err="1" smtClean="0"/>
              <a:t>sit</a:t>
            </a:r>
            <a:r>
              <a:rPr lang="fr-FR" dirty="0" smtClean="0"/>
              <a:t> </a:t>
            </a:r>
            <a:r>
              <a:rPr lang="fr-FR" dirty="0" err="1" smtClean="0"/>
              <a:t>amet</a:t>
            </a:r>
            <a:r>
              <a:rPr lang="fr-FR" dirty="0" smtClean="0"/>
              <a:t> </a:t>
            </a:r>
            <a:r>
              <a:rPr lang="fr-FR" dirty="0" err="1" smtClean="0"/>
              <a:t>lorem</a:t>
            </a:r>
            <a:endParaRPr lang="fr-FR" dirty="0"/>
          </a:p>
        </p:txBody>
      </p:sp>
      <p:pic>
        <p:nvPicPr>
          <p:cNvPr id="10" name="Espace réservé pour une image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096480" y="6251818"/>
            <a:ext cx="1796000" cy="402987"/>
          </a:xfrm>
          <a:prstGeom prst="rect">
            <a:avLst/>
          </a:prstGeom>
        </p:spPr>
      </p:pic>
      <p:sp>
        <p:nvSpPr>
          <p:cNvPr id="22" name="Espace réservé du tableau 4"/>
          <p:cNvSpPr>
            <a:spLocks noGrp="1"/>
          </p:cNvSpPr>
          <p:nvPr>
            <p:ph type="tbl" sz="quarter" idx="17"/>
          </p:nvPr>
        </p:nvSpPr>
        <p:spPr>
          <a:xfrm>
            <a:off x="1116013" y="2852738"/>
            <a:ext cx="6985000" cy="2879725"/>
          </a:xfrm>
        </p:spPr>
        <p:txBody>
          <a:bodyPr/>
          <a:lstStyle/>
          <a:p>
            <a:endParaRPr lang="fr-FR"/>
          </a:p>
        </p:txBody>
      </p:sp>
      <p:pic>
        <p:nvPicPr>
          <p:cNvPr id="11" name="Picture 2" descr="\\Fsgeedpr\departements\GEE DCOM_INTERNE_MULTIMEDIAS DPR\IMAGE CEGEE\Nouvelle identité graphique\Hashtag\logoterritoiredavenir.jpg"/>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2949501" y="6164868"/>
            <a:ext cx="2414587" cy="247650"/>
          </a:xfrm>
          <a:prstGeom prst="rect">
            <a:avLst/>
          </a:prstGeom>
          <a:noFill/>
          <a:extLst>
            <a:ext uri="{909E8E84-426E-40DD-AFC4-6F175D3DCCD1}">
              <a14:hiddenFill xmlns:a14="http://schemas.microsoft.com/office/drawing/2010/main">
                <a:solidFill>
                  <a:srgbClr val="FFFFFF"/>
                </a:solidFill>
              </a14:hiddenFill>
            </a:ext>
          </a:extLst>
        </p:spPr>
      </p:pic>
      <p:pic>
        <p:nvPicPr>
          <p:cNvPr id="13" name="Image 12" descr="logoterritoiredavenir2.png"/>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323529" y="6194237"/>
            <a:ext cx="669054" cy="599266"/>
          </a:xfrm>
          <a:prstGeom prst="rect">
            <a:avLst/>
          </a:prstGeom>
        </p:spPr>
      </p:pic>
    </p:spTree>
    <p:extLst>
      <p:ext uri="{BB962C8B-B14F-4D97-AF65-F5344CB8AC3E}">
        <p14:creationId xmlns:p14="http://schemas.microsoft.com/office/powerpoint/2010/main" val="1833828952"/>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1.png"/><Relationship Id="rId17" Type="http://schemas.openxmlformats.org/officeDocument/2006/relationships/image" Target="../media/image6.png"/><Relationship Id="rId2" Type="http://schemas.openxmlformats.org/officeDocument/2006/relationships/slideLayout" Target="../slideLayouts/slideLayout2.xml"/><Relationship Id="rId16" Type="http://schemas.openxmlformats.org/officeDocument/2006/relationships/image" Target="../media/image5.jpe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image" Target="../media/image4.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3.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8" name="Image 7" descr="fond.png"/>
          <p:cNvPicPr>
            <a:picLocks noChangeAspect="1"/>
          </p:cNvPicPr>
          <p:nvPr userDrawn="1"/>
        </p:nvPicPr>
        <p:blipFill>
          <a:blip r:embed="rId12" cstate="print">
            <a:extLst>
              <a:ext uri="{28A0092B-C50C-407E-A947-70E740481C1C}">
                <a14:useLocalDpi xmlns:a14="http://schemas.microsoft.com/office/drawing/2010/main" val="0"/>
              </a:ext>
            </a:extLst>
          </a:blip>
          <a:stretch>
            <a:fillRect/>
          </a:stretch>
        </p:blipFill>
        <p:spPr>
          <a:xfrm>
            <a:off x="4572000" y="3140968"/>
            <a:ext cx="4953000" cy="4319016"/>
          </a:xfrm>
          <a:prstGeom prst="rect">
            <a:avLst/>
          </a:prstGeom>
        </p:spPr>
      </p:pic>
      <p:sp>
        <p:nvSpPr>
          <p:cNvPr id="2" name="Espace réservé du titre 1"/>
          <p:cNvSpPr>
            <a:spLocks noGrp="1"/>
          </p:cNvSpPr>
          <p:nvPr>
            <p:ph type="title"/>
          </p:nvPr>
        </p:nvSpPr>
        <p:spPr>
          <a:xfrm>
            <a:off x="1115616" y="260648"/>
            <a:ext cx="3816424" cy="769441"/>
          </a:xfrm>
          <a:prstGeom prst="rect">
            <a:avLst/>
          </a:prstGeom>
        </p:spPr>
        <p:txBody>
          <a:bodyPr vert="horz" lIns="91440" tIns="45720" rIns="91440" bIns="45720" rtlCol="0" anchor="t" anchorCtr="0">
            <a:spAutoFit/>
          </a:bodyPr>
          <a:lstStyle/>
          <a:p>
            <a:r>
              <a:rPr lang="fr-FR" dirty="0" smtClean="0"/>
              <a:t>titre </a:t>
            </a:r>
            <a:r>
              <a:rPr lang="fr-FR" dirty="0" err="1" smtClean="0"/>
              <a:t>lorem</a:t>
            </a:r>
            <a:r>
              <a:rPr lang="fr-FR" dirty="0" smtClean="0"/>
              <a:t> </a:t>
            </a:r>
            <a:r>
              <a:rPr lang="fr-FR" dirty="0" err="1" smtClean="0"/>
              <a:t>ipsum</a:t>
            </a:r>
            <a:r>
              <a:rPr lang="fr-FR" dirty="0" smtClean="0"/>
              <a:t> </a:t>
            </a:r>
            <a:r>
              <a:rPr lang="fr-FR" dirty="0" err="1" smtClean="0"/>
              <a:t>dolor</a:t>
            </a:r>
            <a:r>
              <a:rPr lang="fr-FR" dirty="0" smtClean="0"/>
              <a:t/>
            </a:r>
            <a:br>
              <a:rPr lang="fr-FR" dirty="0" smtClean="0"/>
            </a:br>
            <a:r>
              <a:rPr lang="fr-FR" dirty="0" err="1" smtClean="0"/>
              <a:t>dolor</a:t>
            </a:r>
            <a:r>
              <a:rPr lang="fr-FR" dirty="0" smtClean="0"/>
              <a:t> </a:t>
            </a:r>
            <a:r>
              <a:rPr lang="fr-FR" dirty="0" err="1" smtClean="0"/>
              <a:t>sit</a:t>
            </a:r>
            <a:r>
              <a:rPr lang="fr-FR" dirty="0" smtClean="0"/>
              <a:t> </a:t>
            </a:r>
            <a:r>
              <a:rPr lang="fr-FR" dirty="0" err="1" smtClean="0"/>
              <a:t>amet</a:t>
            </a:r>
            <a:r>
              <a:rPr lang="fr-FR" dirty="0" smtClean="0"/>
              <a:t> </a:t>
            </a:r>
            <a:r>
              <a:rPr lang="fr-FR" dirty="0" err="1" smtClean="0"/>
              <a:t>lorem</a:t>
            </a:r>
            <a:endParaRPr lang="fr-FR" dirty="0"/>
          </a:p>
        </p:txBody>
      </p:sp>
      <p:sp>
        <p:nvSpPr>
          <p:cNvPr id="3" name="Espace réservé du texte 2"/>
          <p:cNvSpPr>
            <a:spLocks noGrp="1"/>
          </p:cNvSpPr>
          <p:nvPr>
            <p:ph type="body" idx="1"/>
          </p:nvPr>
        </p:nvSpPr>
        <p:spPr>
          <a:xfrm>
            <a:off x="1040861" y="1600200"/>
            <a:ext cx="5691380" cy="4781128"/>
          </a:xfrm>
          <a:prstGeom prst="rect">
            <a:avLst/>
          </a:prstGeom>
        </p:spPr>
        <p:txBody>
          <a:bodyPr vert="horz" lIns="91440" tIns="45720" rIns="91440" bIns="45720" rtlCol="0">
            <a:normAutofit/>
          </a:body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p>
          <a:p>
            <a:pPr lvl="5"/>
            <a:r>
              <a:rPr lang="fr-FR" dirty="0" smtClean="0"/>
              <a:t>Sixième niveau</a:t>
            </a:r>
          </a:p>
          <a:p>
            <a:pPr lvl="6"/>
            <a:r>
              <a:rPr lang="fr-FR" dirty="0" smtClean="0"/>
              <a:t>Septième niveau</a:t>
            </a:r>
          </a:p>
          <a:p>
            <a:pPr lvl="7"/>
            <a:r>
              <a:rPr lang="fr-FR" dirty="0" smtClean="0"/>
              <a:t>Huitième</a:t>
            </a:r>
          </a:p>
          <a:p>
            <a:pPr lvl="8"/>
            <a:r>
              <a:rPr lang="fr-FR" dirty="0" smtClean="0"/>
              <a:t>Neuvième niveau</a:t>
            </a:r>
            <a:endParaRPr lang="fr-FR" dirty="0"/>
          </a:p>
        </p:txBody>
      </p:sp>
      <p:sp>
        <p:nvSpPr>
          <p:cNvPr id="5" name="Espace réservé du pied de page 4"/>
          <p:cNvSpPr>
            <a:spLocks noGrp="1"/>
          </p:cNvSpPr>
          <p:nvPr>
            <p:ph type="ftr" sz="quarter" idx="3"/>
          </p:nvPr>
        </p:nvSpPr>
        <p:spPr>
          <a:xfrm>
            <a:off x="2106000" y="6376243"/>
            <a:ext cx="4932000" cy="365125"/>
          </a:xfrm>
          <a:prstGeom prst="rect">
            <a:avLst/>
          </a:prstGeom>
        </p:spPr>
        <p:txBody>
          <a:bodyPr vert="horz" lIns="91440" tIns="45720" rIns="91440" bIns="45720" rtlCol="0" anchor="ctr"/>
          <a:lstStyle>
            <a:lvl1pPr algn="ctr">
              <a:defRPr sz="800" cap="all" baseline="0">
                <a:solidFill>
                  <a:schemeClr val="tx1"/>
                </a:solidFill>
                <a:latin typeface="+mn-lt"/>
                <a:ea typeface="Verdana" panose="020B0604030504040204" pitchFamily="34" charset="0"/>
                <a:cs typeface="Verdana" panose="020B0604030504040204" pitchFamily="34" charset="0"/>
              </a:defRPr>
            </a:lvl1pPr>
          </a:lstStyle>
          <a:p>
            <a:r>
              <a:rPr lang="fr-FR" smtClean="0"/>
              <a:t>INTITULÉ DU DOCUMENT • 04 AVRIL 2017</a:t>
            </a:r>
            <a:endParaRPr lang="fr-FR" dirty="0"/>
          </a:p>
        </p:txBody>
      </p:sp>
      <p:sp>
        <p:nvSpPr>
          <p:cNvPr id="6" name="Espace réservé du numéro de diapositive 5"/>
          <p:cNvSpPr>
            <a:spLocks noGrp="1"/>
          </p:cNvSpPr>
          <p:nvPr>
            <p:ph type="sldNum" sz="quarter" idx="4"/>
          </p:nvPr>
        </p:nvSpPr>
        <p:spPr>
          <a:xfrm>
            <a:off x="8172400" y="188640"/>
            <a:ext cx="900000" cy="365125"/>
          </a:xfrm>
          <a:prstGeom prst="rect">
            <a:avLst/>
          </a:prstGeom>
        </p:spPr>
        <p:txBody>
          <a:bodyPr vert="horz" lIns="91440" tIns="45720" rIns="91440" bIns="45720" rtlCol="0" anchor="ctr"/>
          <a:lstStyle>
            <a:lvl1pPr algn="r">
              <a:defRPr sz="1100" b="1">
                <a:solidFill>
                  <a:schemeClr val="bg1"/>
                </a:solidFill>
                <a:latin typeface="+mn-lt"/>
                <a:ea typeface="Verdana" panose="020B0604030504040204" pitchFamily="34" charset="0"/>
                <a:cs typeface="Verdana" panose="020B0604030504040204" pitchFamily="34" charset="0"/>
              </a:defRPr>
            </a:lvl1pPr>
          </a:lstStyle>
          <a:p>
            <a:fld id="{0536D7D7-E68B-4848-A580-3E20DDE126DB}" type="slidenum">
              <a:rPr lang="fr-FR" smtClean="0"/>
              <a:pPr/>
              <a:t>‹N°›</a:t>
            </a:fld>
            <a:endParaRPr lang="fr-FR" dirty="0"/>
          </a:p>
        </p:txBody>
      </p:sp>
      <p:pic>
        <p:nvPicPr>
          <p:cNvPr id="4" name="Image 3" descr="#1.png"/>
          <p:cNvPicPr>
            <a:picLocks noChangeAspect="1"/>
          </p:cNvPicPr>
          <p:nvPr userDrawn="1"/>
        </p:nvPicPr>
        <p:blipFill>
          <a:blip r:embed="rId13" cstate="print">
            <a:extLst>
              <a:ext uri="{28A0092B-C50C-407E-A947-70E740481C1C}">
                <a14:useLocalDpi xmlns:a14="http://schemas.microsoft.com/office/drawing/2010/main" val="0"/>
              </a:ext>
            </a:extLst>
          </a:blip>
          <a:stretch>
            <a:fillRect/>
          </a:stretch>
        </p:blipFill>
        <p:spPr>
          <a:xfrm>
            <a:off x="7836408" y="-243408"/>
            <a:ext cx="1307592" cy="2033016"/>
          </a:xfrm>
          <a:prstGeom prst="rect">
            <a:avLst/>
          </a:prstGeom>
        </p:spPr>
      </p:pic>
      <p:cxnSp>
        <p:nvCxnSpPr>
          <p:cNvPr id="22" name="Connecteur droit 21"/>
          <p:cNvCxnSpPr/>
          <p:nvPr userDrawn="1"/>
        </p:nvCxnSpPr>
        <p:spPr>
          <a:xfrm>
            <a:off x="323528" y="6093296"/>
            <a:ext cx="8460952" cy="0"/>
          </a:xfrm>
          <a:prstGeom prst="line">
            <a:avLst/>
          </a:prstGeom>
          <a:ln/>
        </p:spPr>
        <p:style>
          <a:lnRef idx="1">
            <a:schemeClr val="dk1"/>
          </a:lnRef>
          <a:fillRef idx="0">
            <a:schemeClr val="dk1"/>
          </a:fillRef>
          <a:effectRef idx="0">
            <a:schemeClr val="dk1"/>
          </a:effectRef>
          <a:fontRef idx="minor">
            <a:schemeClr val="tx1"/>
          </a:fontRef>
        </p:style>
      </p:cxnSp>
      <p:pic>
        <p:nvPicPr>
          <p:cNvPr id="13" name="Espace réservé pour une image  8"/>
          <p:cNvPicPr>
            <a:picLocks noChangeAspect="1"/>
          </p:cNvPicPr>
          <p:nvPr userDrawn="1"/>
        </p:nvPicPr>
        <p:blipFill>
          <a:blip r:embed="rId14" cstate="print">
            <a:extLst>
              <a:ext uri="{28A0092B-C50C-407E-A947-70E740481C1C}">
                <a14:useLocalDpi xmlns:a14="http://schemas.microsoft.com/office/drawing/2010/main" val="0"/>
              </a:ext>
            </a:extLst>
          </a:blip>
          <a:stretch>
            <a:fillRect/>
          </a:stretch>
        </p:blipFill>
        <p:spPr>
          <a:xfrm>
            <a:off x="7020272" y="6309320"/>
            <a:ext cx="1796000" cy="402987"/>
          </a:xfrm>
          <a:prstGeom prst="rect">
            <a:avLst/>
          </a:prstGeom>
        </p:spPr>
      </p:pic>
      <p:pic>
        <p:nvPicPr>
          <p:cNvPr id="12" name="Image 11" descr="logoterritoiredavenir2.png"/>
          <p:cNvPicPr>
            <a:picLocks noChangeAspect="1"/>
          </p:cNvPicPr>
          <p:nvPr userDrawn="1"/>
        </p:nvPicPr>
        <p:blipFill>
          <a:blip r:embed="rId15" cstate="print">
            <a:extLst>
              <a:ext uri="{28A0092B-C50C-407E-A947-70E740481C1C}">
                <a14:useLocalDpi xmlns:a14="http://schemas.microsoft.com/office/drawing/2010/main" val="0"/>
              </a:ext>
            </a:extLst>
          </a:blip>
          <a:stretch>
            <a:fillRect/>
          </a:stretch>
        </p:blipFill>
        <p:spPr>
          <a:xfrm>
            <a:off x="323529" y="6194237"/>
            <a:ext cx="669054" cy="599266"/>
          </a:xfrm>
          <a:prstGeom prst="rect">
            <a:avLst/>
          </a:prstGeom>
        </p:spPr>
      </p:pic>
      <p:pic>
        <p:nvPicPr>
          <p:cNvPr id="14" name="Picture 2" descr="\\Fsgeedpr\departements\GEE DCOM_INTERNE_MULTIMEDIAS DPR\IMAGE CEGEE\Nouvelle identité graphique\Hashtag\logoterritoiredavenir.jpg"/>
          <p:cNvPicPr>
            <a:picLocks noChangeAspect="1" noChangeArrowheads="1"/>
          </p:cNvPicPr>
          <p:nvPr userDrawn="1"/>
        </p:nvPicPr>
        <p:blipFill>
          <a:blip r:embed="rId16" cstate="print">
            <a:extLst>
              <a:ext uri="{28A0092B-C50C-407E-A947-70E740481C1C}">
                <a14:useLocalDpi xmlns:a14="http://schemas.microsoft.com/office/drawing/2010/main" val="0"/>
              </a:ext>
            </a:extLst>
          </a:blip>
          <a:srcRect/>
          <a:stretch>
            <a:fillRect/>
          </a:stretch>
        </p:blipFill>
        <p:spPr bwMode="auto">
          <a:xfrm>
            <a:off x="2949501" y="6133678"/>
            <a:ext cx="2414587" cy="2476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95587468"/>
      </p:ext>
    </p:extLst>
  </p:cSld>
  <p:clrMap bg1="lt1" tx1="dk1" bg2="lt2" tx2="dk2" accent1="accent1" accent2="accent2" accent3="accent3" accent4="accent4" accent5="accent5" accent6="accent6" hlink="hlink" folHlink="folHlink"/>
  <p:sldLayoutIdLst>
    <p:sldLayoutId id="2147483677" r:id="rId1"/>
    <p:sldLayoutId id="2147483682" r:id="rId2"/>
    <p:sldLayoutId id="2147483655" r:id="rId3"/>
    <p:sldLayoutId id="2147483671" r:id="rId4"/>
    <p:sldLayoutId id="2147483672" r:id="rId5"/>
    <p:sldLayoutId id="2147483676" r:id="rId6"/>
    <p:sldLayoutId id="2147483673" r:id="rId7"/>
    <p:sldLayoutId id="2147483659" r:id="rId8"/>
    <p:sldLayoutId id="2147483684" r:id="rId9"/>
    <p:sldLayoutId id="2147483674" r:id="rId10"/>
  </p:sldLayoutIdLst>
  <p:timing>
    <p:tnLst>
      <p:par>
        <p:cTn id="1" dur="indefinite" restart="never" nodeType="tmRoot"/>
      </p:par>
    </p:tnLst>
  </p:timing>
  <p:hf hdr="0" dt="0"/>
  <p:txStyles>
    <p:titleStyle>
      <a:lvl1pPr algn="l" defTabSz="914400" rtl="0" eaLnBrk="1" latinLnBrk="0" hangingPunct="1">
        <a:spcBef>
          <a:spcPct val="0"/>
        </a:spcBef>
        <a:buNone/>
        <a:defRPr sz="2200" b="1" kern="1200" cap="all" baseline="0">
          <a:solidFill>
            <a:schemeClr val="accent1"/>
          </a:solidFill>
          <a:latin typeface="+mj-lt"/>
          <a:ea typeface="+mj-ea"/>
          <a:cs typeface="+mj-cs"/>
        </a:defRPr>
      </a:lvl1pPr>
    </p:titleStyle>
    <p:bodyStyle>
      <a:lvl1pPr marL="0" indent="0" algn="l" defTabSz="914400" rtl="0" eaLnBrk="1" latinLnBrk="0" hangingPunct="1">
        <a:spcBef>
          <a:spcPts val="0"/>
        </a:spcBef>
        <a:spcAft>
          <a:spcPts val="300"/>
        </a:spcAft>
        <a:buFontTx/>
        <a:buNone/>
        <a:defRPr sz="2200" b="1" kern="1200" cap="all" baseline="0">
          <a:solidFill>
            <a:schemeClr val="accent1"/>
          </a:solidFill>
          <a:latin typeface="+mn-lt"/>
          <a:ea typeface="+mn-ea"/>
          <a:cs typeface="+mn-cs"/>
        </a:defRPr>
      </a:lvl1pPr>
      <a:lvl2pPr marL="0" indent="0" algn="l" defTabSz="914400" rtl="0" eaLnBrk="1" latinLnBrk="0" hangingPunct="1">
        <a:spcBef>
          <a:spcPts val="0"/>
        </a:spcBef>
        <a:buFontTx/>
        <a:buNone/>
        <a:defRPr sz="1800" b="1" kern="1200" cap="all" baseline="0">
          <a:solidFill>
            <a:schemeClr val="accent1"/>
          </a:solidFill>
          <a:latin typeface="+mn-lt"/>
          <a:ea typeface="+mn-ea"/>
          <a:cs typeface="+mn-cs"/>
        </a:defRPr>
      </a:lvl2pPr>
      <a:lvl3pPr marL="0" indent="0" algn="l" defTabSz="914400" rtl="0" eaLnBrk="1" latinLnBrk="0" hangingPunct="1">
        <a:spcBef>
          <a:spcPts val="0"/>
        </a:spcBef>
        <a:buClr>
          <a:schemeClr val="accent1"/>
        </a:buClr>
        <a:buFontTx/>
        <a:buNone/>
        <a:defRPr sz="1600" b="0" kern="1200" cap="all" baseline="0">
          <a:solidFill>
            <a:schemeClr val="accent1"/>
          </a:solidFill>
          <a:latin typeface="+mn-lt"/>
          <a:ea typeface="+mn-ea"/>
          <a:cs typeface="+mn-cs"/>
        </a:defRPr>
      </a:lvl3pPr>
      <a:lvl4pPr marL="144000" indent="0" algn="l" defTabSz="914400" rtl="0" eaLnBrk="1" latinLnBrk="0" hangingPunct="1">
        <a:lnSpc>
          <a:spcPts val="1600"/>
        </a:lnSpc>
        <a:spcBef>
          <a:spcPts val="0"/>
        </a:spcBef>
        <a:buFontTx/>
        <a:buNone/>
        <a:defRPr sz="1200" kern="1200">
          <a:solidFill>
            <a:schemeClr val="tx1"/>
          </a:solidFill>
          <a:latin typeface="Arial" panose="020B0604020202020204" pitchFamily="34" charset="0"/>
          <a:ea typeface="+mn-ea"/>
          <a:cs typeface="Arial" panose="020B0604020202020204" pitchFamily="34" charset="0"/>
        </a:defRPr>
      </a:lvl4pPr>
      <a:lvl5pPr marL="144000" indent="-144000" algn="l" defTabSz="914400" rtl="0" eaLnBrk="1" latinLnBrk="0" hangingPunct="1">
        <a:spcBef>
          <a:spcPts val="300"/>
        </a:spcBef>
        <a:spcAft>
          <a:spcPts val="1200"/>
        </a:spcAft>
        <a:buClr>
          <a:schemeClr val="accent1"/>
        </a:buClr>
        <a:buFontTx/>
        <a:buBlip>
          <a:blip r:embed="rId17"/>
        </a:buBlip>
        <a:defRPr sz="1200" b="1" kern="1200" cap="all" baseline="0">
          <a:solidFill>
            <a:schemeClr val="tx1"/>
          </a:solidFill>
          <a:latin typeface="+mn-lt"/>
          <a:ea typeface="+mn-ea"/>
          <a:cs typeface="+mn-cs"/>
        </a:defRPr>
      </a:lvl5pPr>
      <a:lvl6pPr marL="324000" indent="-144000" algn="l" defTabSz="914400" rtl="0" eaLnBrk="1" latinLnBrk="0" hangingPunct="1">
        <a:lnSpc>
          <a:spcPts val="1600"/>
        </a:lnSpc>
        <a:spcBef>
          <a:spcPts val="400"/>
        </a:spcBef>
        <a:buClr>
          <a:schemeClr val="accent1"/>
        </a:buClr>
        <a:buFont typeface="Wingdings 2" panose="05020102010507070707" pitchFamily="18" charset="2"/>
        <a:buChar char=""/>
        <a:defRPr sz="1200" i="0" kern="1200">
          <a:solidFill>
            <a:schemeClr val="tx1"/>
          </a:solidFill>
          <a:latin typeface="Arial" panose="020B0604020202020204" pitchFamily="34" charset="0"/>
          <a:ea typeface="+mn-ea"/>
          <a:cs typeface="Arial" panose="020B0604020202020204" pitchFamily="34" charset="0"/>
        </a:defRPr>
      </a:lvl6pPr>
      <a:lvl7pPr marL="0" indent="0" algn="just" defTabSz="914400" rtl="0" eaLnBrk="1" latinLnBrk="0" hangingPunct="1">
        <a:lnSpc>
          <a:spcPts val="1500"/>
        </a:lnSpc>
        <a:spcBef>
          <a:spcPts val="0"/>
        </a:spcBef>
        <a:buClr>
          <a:schemeClr val="accent1"/>
        </a:buClr>
        <a:buFontTx/>
        <a:buNone/>
        <a:defRPr sz="1400" b="0" i="0" kern="1200" cap="all" baseline="0">
          <a:solidFill>
            <a:schemeClr val="accent1"/>
          </a:solidFill>
          <a:latin typeface="+mn-lt"/>
          <a:ea typeface="+mn-ea"/>
          <a:cs typeface="+mn-cs"/>
        </a:defRPr>
      </a:lvl7pPr>
      <a:lvl8pPr marL="0" indent="0" algn="l" defTabSz="914400" rtl="0" eaLnBrk="1" latinLnBrk="0" hangingPunct="1">
        <a:spcBef>
          <a:spcPts val="0"/>
        </a:spcBef>
        <a:buClr>
          <a:schemeClr val="accent1"/>
        </a:buClr>
        <a:buFontTx/>
        <a:buNone/>
        <a:defRPr sz="1400" b="0" i="0" kern="1200" cap="all" baseline="0">
          <a:solidFill>
            <a:schemeClr val="bg1"/>
          </a:solidFill>
          <a:latin typeface="+mn-lt"/>
          <a:ea typeface="+mn-ea"/>
          <a:cs typeface="+mn-cs"/>
        </a:defRPr>
      </a:lvl8pPr>
      <a:lvl9pPr marL="216000" indent="0" algn="l" defTabSz="914400" rtl="0" eaLnBrk="1" latinLnBrk="0" hangingPunct="1">
        <a:spcBef>
          <a:spcPts val="0"/>
        </a:spcBef>
        <a:buClr>
          <a:schemeClr val="accent1"/>
        </a:buClr>
        <a:buFontTx/>
        <a:buNone/>
        <a:defRPr sz="1100" b="0" i="0" kern="1200" cap="all" baseline="0">
          <a:solidFill>
            <a:schemeClr val="bg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17.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7.xml"/><Relationship Id="rId1" Type="http://schemas.openxmlformats.org/officeDocument/2006/relationships/slideLayout" Target="../slideLayouts/slideLayout5.xml"/><Relationship Id="rId5" Type="http://schemas.openxmlformats.org/officeDocument/2006/relationships/image" Target="../media/image22.png"/><Relationship Id="rId4" Type="http://schemas.openxmlformats.org/officeDocument/2006/relationships/image" Target="../media/image21.png"/></Relationships>
</file>

<file path=ppt/slides/_rels/slide10.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9.xml"/><Relationship Id="rId1" Type="http://schemas.openxmlformats.org/officeDocument/2006/relationships/slideLayout" Target="../slideLayouts/slideLayout5.xml"/><Relationship Id="rId4" Type="http://schemas.openxmlformats.org/officeDocument/2006/relationships/image" Target="../media/image25.png"/></Relationships>
</file>

<file path=ppt/slides/_rels/slide12.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1.xml"/><Relationship Id="rId1" Type="http://schemas.openxmlformats.org/officeDocument/2006/relationships/slideLayout" Target="../slideLayouts/slideLayout5.xml"/><Relationship Id="rId4" Type="http://schemas.openxmlformats.org/officeDocument/2006/relationships/image" Target="../media/image28.png"/></Relationships>
</file>

<file path=ppt/slides/_rels/slide14.xml.rels><?xml version="1.0" encoding="UTF-8" standalone="yes"?>
<Relationships xmlns="http://schemas.openxmlformats.org/package/2006/relationships"><Relationship Id="rId3" Type="http://schemas.openxmlformats.org/officeDocument/2006/relationships/image" Target="../media/image29.tmp"/><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3" Type="http://schemas.openxmlformats.org/officeDocument/2006/relationships/image" Target="../media/image30.tmp"/><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3" Type="http://schemas.openxmlformats.org/officeDocument/2006/relationships/image" Target="../media/image31.tmp"/><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3" Type="http://schemas.openxmlformats.org/officeDocument/2006/relationships/image" Target="../media/image32.tmp"/><Relationship Id="rId2" Type="http://schemas.openxmlformats.org/officeDocument/2006/relationships/notesSlide" Target="../notesSlides/notesSlide15.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3" Type="http://schemas.openxmlformats.org/officeDocument/2006/relationships/image" Target="../media/image33.tmp"/><Relationship Id="rId2" Type="http://schemas.openxmlformats.org/officeDocument/2006/relationships/notesSlide" Target="../notesSlides/notesSlide16.xml"/><Relationship Id="rId1" Type="http://schemas.openxmlformats.org/officeDocument/2006/relationships/slideLayout" Target="../slideLayouts/slideLayout5.xml"/><Relationship Id="rId4" Type="http://schemas.openxmlformats.org/officeDocument/2006/relationships/image" Target="../media/image34.png"/></Relationships>
</file>

<file path=ppt/slides/_rels/slide19.xml.rels><?xml version="1.0" encoding="UTF-8" standalone="yes"?>
<Relationships xmlns="http://schemas.openxmlformats.org/package/2006/relationships"><Relationship Id="rId3" Type="http://schemas.openxmlformats.org/officeDocument/2006/relationships/image" Target="../media/image35.tmp"/><Relationship Id="rId2" Type="http://schemas.openxmlformats.org/officeDocument/2006/relationships/notesSlide" Target="../notesSlides/notesSlide17.xml"/><Relationship Id="rId1" Type="http://schemas.openxmlformats.org/officeDocument/2006/relationships/slideLayout" Target="../slideLayouts/slideLayout5.xml"/><Relationship Id="rId4" Type="http://schemas.openxmlformats.org/officeDocument/2006/relationships/image" Target="../media/image36.png"/></Relationships>
</file>

<file path=ppt/slides/_rels/slide20.xml.rels><?xml version="1.0" encoding="UTF-8" standalone="yes"?>
<Relationships xmlns="http://schemas.openxmlformats.org/package/2006/relationships"><Relationship Id="rId3" Type="http://schemas.openxmlformats.org/officeDocument/2006/relationships/image" Target="../media/image37.tmp"/><Relationship Id="rId2" Type="http://schemas.openxmlformats.org/officeDocument/2006/relationships/notesSlide" Target="../notesSlides/notesSlide18.xml"/><Relationship Id="rId1" Type="http://schemas.openxmlformats.org/officeDocument/2006/relationships/slideLayout" Target="../slideLayouts/slideLayout5.xml"/><Relationship Id="rId4" Type="http://schemas.openxmlformats.org/officeDocument/2006/relationships/image" Target="../media/image38.png"/></Relationships>
</file>

<file path=ppt/slides/_rels/slide21.xml.rels><?xml version="1.0" encoding="UTF-8" standalone="yes"?>
<Relationships xmlns="http://schemas.openxmlformats.org/package/2006/relationships"><Relationship Id="rId3" Type="http://schemas.openxmlformats.org/officeDocument/2006/relationships/image" Target="../media/image39.tmp"/><Relationship Id="rId2" Type="http://schemas.openxmlformats.org/officeDocument/2006/relationships/notesSlide" Target="../notesSlides/notesSlide19.xml"/><Relationship Id="rId1" Type="http://schemas.openxmlformats.org/officeDocument/2006/relationships/slideLayout" Target="../slideLayouts/slideLayout5.xml"/><Relationship Id="rId4" Type="http://schemas.openxmlformats.org/officeDocument/2006/relationships/image" Target="../media/image40.png"/></Relationships>
</file>

<file path=ppt/slides/_rels/slide22.xml.rels><?xml version="1.0" encoding="UTF-8" standalone="yes"?>
<Relationships xmlns="http://schemas.openxmlformats.org/package/2006/relationships"><Relationship Id="rId3" Type="http://schemas.openxmlformats.org/officeDocument/2006/relationships/image" Target="../media/image41.emf"/><Relationship Id="rId2" Type="http://schemas.openxmlformats.org/officeDocument/2006/relationships/notesSlide" Target="../notesSlides/notesSlide20.xml"/><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3" Type="http://schemas.openxmlformats.org/officeDocument/2006/relationships/image" Target="../media/image39.tmp"/><Relationship Id="rId2" Type="http://schemas.openxmlformats.org/officeDocument/2006/relationships/notesSlide" Target="../notesSlides/notesSlide22.xml"/><Relationship Id="rId1" Type="http://schemas.openxmlformats.org/officeDocument/2006/relationships/slideLayout" Target="../slideLayouts/slideLayout5.xml"/><Relationship Id="rId4" Type="http://schemas.openxmlformats.org/officeDocument/2006/relationships/image" Target="../media/image42.tmp"/></Relationships>
</file>

<file path=ppt/slides/_rels/slide25.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23.xml"/><Relationship Id="rId1" Type="http://schemas.openxmlformats.org/officeDocument/2006/relationships/slideLayout" Target="../slideLayouts/slideLayout5.xml"/><Relationship Id="rId6" Type="http://schemas.openxmlformats.org/officeDocument/2006/relationships/image" Target="../media/image46.png"/><Relationship Id="rId5" Type="http://schemas.openxmlformats.org/officeDocument/2006/relationships/image" Target="../media/image45.png"/><Relationship Id="rId4" Type="http://schemas.openxmlformats.org/officeDocument/2006/relationships/image" Target="../media/image44.png"/></Relationships>
</file>

<file path=ppt/slides/_rels/slide26.xml.rels><?xml version="1.0" encoding="UTF-8" standalone="yes"?>
<Relationships xmlns="http://schemas.openxmlformats.org/package/2006/relationships"><Relationship Id="rId3" Type="http://schemas.openxmlformats.org/officeDocument/2006/relationships/image" Target="../media/image47.emf"/><Relationship Id="rId2" Type="http://schemas.openxmlformats.org/officeDocument/2006/relationships/notesSlide" Target="../notesSlides/notesSlide24.xml"/><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3" Type="http://schemas.openxmlformats.org/officeDocument/2006/relationships/image" Target="../media/image48.tmp"/><Relationship Id="rId2" Type="http://schemas.openxmlformats.org/officeDocument/2006/relationships/notesSlide" Target="../notesSlides/notesSlide25.xml"/><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26.xml"/><Relationship Id="rId1" Type="http://schemas.openxmlformats.org/officeDocument/2006/relationships/slideLayout" Target="../slideLayouts/slideLayout5.xml"/><Relationship Id="rId5" Type="http://schemas.openxmlformats.org/officeDocument/2006/relationships/image" Target="../media/image51.png"/><Relationship Id="rId4" Type="http://schemas.openxmlformats.org/officeDocument/2006/relationships/image" Target="../media/image50.png"/></Relationships>
</file>

<file path=ppt/slides/_rels/slide29.xml.rels><?xml version="1.0" encoding="UTF-8" standalone="yes"?>
<Relationships xmlns="http://schemas.openxmlformats.org/package/2006/relationships"><Relationship Id="rId3" Type="http://schemas.openxmlformats.org/officeDocument/2006/relationships/image" Target="../media/image52.png"/><Relationship Id="rId7" Type="http://schemas.openxmlformats.org/officeDocument/2006/relationships/image" Target="../media/image56.png"/><Relationship Id="rId2" Type="http://schemas.openxmlformats.org/officeDocument/2006/relationships/notesSlide" Target="../notesSlides/notesSlide27.xml"/><Relationship Id="rId1" Type="http://schemas.openxmlformats.org/officeDocument/2006/relationships/slideLayout" Target="../slideLayouts/slideLayout5.xml"/><Relationship Id="rId6" Type="http://schemas.openxmlformats.org/officeDocument/2006/relationships/image" Target="../media/image55.png"/><Relationship Id="rId5" Type="http://schemas.openxmlformats.org/officeDocument/2006/relationships/image" Target="../media/image54.png"/><Relationship Id="rId4" Type="http://schemas.openxmlformats.org/officeDocument/2006/relationships/image" Target="../media/image53.png"/></Relationships>
</file>

<file path=ppt/slides/_rels/slide30.xml.rels><?xml version="1.0" encoding="UTF-8" standalone="yes"?>
<Relationships xmlns="http://schemas.openxmlformats.org/package/2006/relationships"><Relationship Id="rId3" Type="http://schemas.openxmlformats.org/officeDocument/2006/relationships/image" Target="../media/image57.tmp"/><Relationship Id="rId2" Type="http://schemas.openxmlformats.org/officeDocument/2006/relationships/notesSlide" Target="../notesSlides/notesSlide28.xml"/><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29.xml"/><Relationship Id="rId1" Type="http://schemas.openxmlformats.org/officeDocument/2006/relationships/slideLayout" Target="../slideLayouts/slideLayout5.xml"/><Relationship Id="rId4" Type="http://schemas.openxmlformats.org/officeDocument/2006/relationships/image" Target="../media/image59.png"/></Relationships>
</file>

<file path=ppt/slides/_rels/slide32.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30.xml"/><Relationship Id="rId1" Type="http://schemas.openxmlformats.org/officeDocument/2006/relationships/slideLayout" Target="../slideLayouts/slideLayout5.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5.xml"/></Relationships>
</file>

<file path=ppt/slides/_rels/slide34.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notesSlide" Target="../notesSlides/notesSlide32.xml"/><Relationship Id="rId1" Type="http://schemas.openxmlformats.org/officeDocument/2006/relationships/slideLayout" Target="../slideLayouts/slideLayout5.xml"/></Relationships>
</file>

<file path=ppt/slides/_rels/slide35.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notesSlide" Target="../notesSlides/notesSlide33.xml"/><Relationship Id="rId1" Type="http://schemas.openxmlformats.org/officeDocument/2006/relationships/slideLayout" Target="../slideLayouts/slideLayout5.xml"/></Relationships>
</file>

<file path=ppt/slides/_rels/slide36.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notesSlide" Target="../notesSlides/notesSlide34.xml"/><Relationship Id="rId1" Type="http://schemas.openxmlformats.org/officeDocument/2006/relationships/slideLayout" Target="../slideLayouts/slideLayout5.xml"/><Relationship Id="rId6" Type="http://schemas.openxmlformats.org/officeDocument/2006/relationships/image" Target="../media/image66.png"/><Relationship Id="rId5" Type="http://schemas.openxmlformats.org/officeDocument/2006/relationships/image" Target="../media/image65.png"/><Relationship Id="rId4" Type="http://schemas.openxmlformats.org/officeDocument/2006/relationships/image" Target="../media/image64.png"/></Relationships>
</file>

<file path=ppt/slides/_rels/slide37.xml.rels><?xml version="1.0" encoding="UTF-8" standalone="yes"?>
<Relationships xmlns="http://schemas.openxmlformats.org/package/2006/relationships"><Relationship Id="rId3" Type="http://schemas.openxmlformats.org/officeDocument/2006/relationships/image" Target="../media/image67.tmp"/><Relationship Id="rId2" Type="http://schemas.openxmlformats.org/officeDocument/2006/relationships/notesSlide" Target="../notesSlides/notesSlide35.xml"/><Relationship Id="rId1" Type="http://schemas.openxmlformats.org/officeDocument/2006/relationships/slideLayout" Target="../slideLayouts/slideLayout5.xml"/></Relationships>
</file>

<file path=ppt/slides/_rels/slide38.xml.rels><?xml version="1.0" encoding="UTF-8" standalone="yes"?>
<Relationships xmlns="http://schemas.openxmlformats.org/package/2006/relationships"><Relationship Id="rId3" Type="http://schemas.openxmlformats.org/officeDocument/2006/relationships/image" Target="../media/image68.tmp"/><Relationship Id="rId2" Type="http://schemas.openxmlformats.org/officeDocument/2006/relationships/notesSlide" Target="../notesSlides/notesSlide36.xml"/><Relationship Id="rId1" Type="http://schemas.openxmlformats.org/officeDocument/2006/relationships/slideLayout" Target="../slideLayouts/slideLayout5.xml"/></Relationships>
</file>

<file path=ppt/slides/_rels/slide39.xml.rels><?xml version="1.0" encoding="UTF-8" standalone="yes"?>
<Relationships xmlns="http://schemas.openxmlformats.org/package/2006/relationships"><Relationship Id="rId3" Type="http://schemas.openxmlformats.org/officeDocument/2006/relationships/image" Target="../media/image69.tmp"/><Relationship Id="rId2" Type="http://schemas.openxmlformats.org/officeDocument/2006/relationships/notesSlide" Target="../notesSlides/notesSlide37.xml"/><Relationship Id="rId1" Type="http://schemas.openxmlformats.org/officeDocument/2006/relationships/slideLayout" Target="../slideLayouts/slideLayout5.xml"/></Relationships>
</file>

<file path=ppt/slides/_rels/slide40.xml.rels><?xml version="1.0" encoding="UTF-8" standalone="yes"?>
<Relationships xmlns="http://schemas.openxmlformats.org/package/2006/relationships"><Relationship Id="rId3" Type="http://schemas.openxmlformats.org/officeDocument/2006/relationships/image" Target="../media/image70.tmp"/><Relationship Id="rId2" Type="http://schemas.openxmlformats.org/officeDocument/2006/relationships/notesSlide" Target="../notesSlides/notesSlide38.xml"/><Relationship Id="rId1" Type="http://schemas.openxmlformats.org/officeDocument/2006/relationships/slideLayout" Target="../slideLayouts/slideLayout5.xml"/></Relationships>
</file>

<file path=ppt/slides/_rels/slide41.xml.rels><?xml version="1.0" encoding="UTF-8" standalone="yes"?>
<Relationships xmlns="http://schemas.openxmlformats.org/package/2006/relationships"><Relationship Id="rId3" Type="http://schemas.openxmlformats.org/officeDocument/2006/relationships/image" Target="../media/image71.tmp"/><Relationship Id="rId2" Type="http://schemas.openxmlformats.org/officeDocument/2006/relationships/notesSlide" Target="../notesSlides/notesSlide39.xml"/><Relationship Id="rId1" Type="http://schemas.openxmlformats.org/officeDocument/2006/relationships/slideLayout" Target="../slideLayouts/slideLayout5.xml"/></Relationships>
</file>

<file path=ppt/slides/_rels/slide42.xml.rels><?xml version="1.0" encoding="UTF-8" standalone="yes"?>
<Relationships xmlns="http://schemas.openxmlformats.org/package/2006/relationships"><Relationship Id="rId3" Type="http://schemas.openxmlformats.org/officeDocument/2006/relationships/image" Target="../media/image72.tmp"/><Relationship Id="rId2" Type="http://schemas.openxmlformats.org/officeDocument/2006/relationships/notesSlide" Target="../notesSlides/notesSlide40.xml"/><Relationship Id="rId1" Type="http://schemas.openxmlformats.org/officeDocument/2006/relationships/slideLayout" Target="../slideLayouts/slideLayout5.xml"/></Relationships>
</file>

<file path=ppt/slides/_rels/slide43.xml.rels><?xml version="1.0" encoding="UTF-8" standalone="yes"?>
<Relationships xmlns="http://schemas.openxmlformats.org/package/2006/relationships"><Relationship Id="rId3" Type="http://schemas.openxmlformats.org/officeDocument/2006/relationships/image" Target="../media/image73.tmp"/><Relationship Id="rId2" Type="http://schemas.openxmlformats.org/officeDocument/2006/relationships/notesSlide" Target="../notesSlides/notesSlide41.xml"/><Relationship Id="rId1" Type="http://schemas.openxmlformats.org/officeDocument/2006/relationships/slideLayout" Target="../slideLayouts/slideLayout5.xml"/></Relationships>
</file>

<file path=ppt/slides/_rels/slide44.xml.rels><?xml version="1.0" encoding="UTF-8" standalone="yes"?>
<Relationships xmlns="http://schemas.openxmlformats.org/package/2006/relationships"><Relationship Id="rId3" Type="http://schemas.openxmlformats.org/officeDocument/2006/relationships/image" Target="../media/image74.tmp"/><Relationship Id="rId2" Type="http://schemas.openxmlformats.org/officeDocument/2006/relationships/notesSlide" Target="../notesSlides/notesSlide42.xml"/><Relationship Id="rId1" Type="http://schemas.openxmlformats.org/officeDocument/2006/relationships/slideLayout" Target="../slideLayouts/slideLayout5.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5.xml"/></Relationships>
</file>

<file path=ppt/slides/_rels/slide46.xml.rels><?xml version="1.0" encoding="UTF-8" standalone="yes"?>
<Relationships xmlns="http://schemas.openxmlformats.org/package/2006/relationships"><Relationship Id="rId3" Type="http://schemas.openxmlformats.org/officeDocument/2006/relationships/image" Target="../media/image75.tmp"/><Relationship Id="rId2" Type="http://schemas.openxmlformats.org/officeDocument/2006/relationships/notesSlide" Target="../notesSlides/notesSlide44.xml"/><Relationship Id="rId1" Type="http://schemas.openxmlformats.org/officeDocument/2006/relationships/slideLayout" Target="../slideLayouts/slideLayout5.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5.xml"/></Relationships>
</file>

<file path=ppt/slides/_rels/slide48.xml.rels><?xml version="1.0" encoding="UTF-8" standalone="yes"?>
<Relationships xmlns="http://schemas.openxmlformats.org/package/2006/relationships"><Relationship Id="rId3" Type="http://schemas.openxmlformats.org/officeDocument/2006/relationships/image" Target="../media/image76.tmp"/><Relationship Id="rId2" Type="http://schemas.openxmlformats.org/officeDocument/2006/relationships/notesSlide" Target="../notesSlides/notesSlide46.xml"/><Relationship Id="rId1" Type="http://schemas.openxmlformats.org/officeDocument/2006/relationships/slideLayout" Target="../slideLayouts/slideLayout5.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 name="ZoneTexte 68"/>
          <p:cNvSpPr txBox="1"/>
          <p:nvPr/>
        </p:nvSpPr>
        <p:spPr>
          <a:xfrm>
            <a:off x="1907704" y="6340217"/>
            <a:ext cx="5040272" cy="438582"/>
          </a:xfrm>
          <a:prstGeom prst="rect">
            <a:avLst/>
          </a:prstGeom>
          <a:noFill/>
        </p:spPr>
        <p:txBody>
          <a:bodyPr wrap="square" rtlCol="0">
            <a:spAutoFit/>
          </a:bodyPr>
          <a:lstStyle/>
          <a:p>
            <a:pPr algn="ctr">
              <a:spcAft>
                <a:spcPts val="300"/>
              </a:spcAft>
            </a:pPr>
            <a:r>
              <a:rPr lang="fr-FR" sz="1000" cap="all" baseline="0" dirty="0" smtClean="0">
                <a:solidFill>
                  <a:schemeClr val="tx1"/>
                </a:solidFill>
              </a:rPr>
              <a:t>17 Juin 2019</a:t>
            </a:r>
          </a:p>
          <a:p>
            <a:pPr algn="ctr">
              <a:spcAft>
                <a:spcPts val="300"/>
              </a:spcAft>
            </a:pPr>
            <a:r>
              <a:rPr lang="fr-FR" sz="1000" dirty="0" smtClean="0"/>
              <a:t>DIRECTION </a:t>
            </a:r>
            <a:r>
              <a:rPr lang="fr-FR" sz="1000" dirty="0"/>
              <a:t> </a:t>
            </a:r>
            <a:r>
              <a:rPr lang="fr-FR" sz="1000" dirty="0" smtClean="0"/>
              <a:t>DES CREDITS ET ENGAGEMENTS</a:t>
            </a:r>
            <a:r>
              <a:rPr lang="fr-FR" sz="1000" dirty="0" smtClean="0">
                <a:solidFill>
                  <a:schemeClr val="tx1"/>
                </a:solidFill>
              </a:rPr>
              <a:t> -</a:t>
            </a:r>
            <a:r>
              <a:rPr lang="fr-FR" sz="1000" dirty="0" smtClean="0"/>
              <a:t> </a:t>
            </a:r>
            <a:r>
              <a:rPr lang="fr-FR" sz="1000" baseline="0" dirty="0" smtClean="0">
                <a:solidFill>
                  <a:schemeClr val="tx1"/>
                </a:solidFill>
                <a:cs typeface="Arial"/>
              </a:rPr>
              <a:t>CAISSE D’</a:t>
            </a:r>
            <a:r>
              <a:rPr lang="fr-FR" sz="1000" dirty="0">
                <a:cs typeface="Arial"/>
              </a:rPr>
              <a:t>E</a:t>
            </a:r>
            <a:r>
              <a:rPr lang="fr-FR" sz="1000" baseline="0" dirty="0" smtClean="0">
                <a:solidFill>
                  <a:schemeClr val="tx1"/>
                </a:solidFill>
                <a:cs typeface="Arial"/>
              </a:rPr>
              <a:t>PARGNE GRAND</a:t>
            </a:r>
            <a:r>
              <a:rPr lang="fr-FR" sz="1000" dirty="0" smtClean="0">
                <a:solidFill>
                  <a:schemeClr val="tx1"/>
                </a:solidFill>
                <a:cs typeface="Arial"/>
              </a:rPr>
              <a:t> EST EUROPE</a:t>
            </a:r>
            <a:endParaRPr lang="fr-FR" sz="1000" dirty="0" smtClean="0">
              <a:solidFill>
                <a:schemeClr val="tx1"/>
              </a:solidFill>
            </a:endParaRPr>
          </a:p>
        </p:txBody>
      </p:sp>
      <p:cxnSp>
        <p:nvCxnSpPr>
          <p:cNvPr id="71" name="Connecteur droit 70"/>
          <p:cNvCxnSpPr/>
          <p:nvPr/>
        </p:nvCxnSpPr>
        <p:spPr>
          <a:xfrm flipV="1">
            <a:off x="395536" y="2063153"/>
            <a:ext cx="0" cy="2727888"/>
          </a:xfrm>
          <a:prstGeom prst="line">
            <a:avLst/>
          </a:prstGeom>
          <a:ln w="50800">
            <a:solidFill>
              <a:schemeClr val="accent1"/>
            </a:solidFill>
          </a:ln>
        </p:spPr>
        <p:style>
          <a:lnRef idx="1">
            <a:schemeClr val="accent1"/>
          </a:lnRef>
          <a:fillRef idx="0">
            <a:schemeClr val="accent1"/>
          </a:fillRef>
          <a:effectRef idx="0">
            <a:schemeClr val="accent1"/>
          </a:effectRef>
          <a:fontRef idx="minor">
            <a:schemeClr val="tx1"/>
          </a:fontRef>
        </p:style>
      </p:cxnSp>
      <p:pic>
        <p:nvPicPr>
          <p:cNvPr id="74" name="Espace réservé pour une image  9"/>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a:xfrm>
            <a:off x="216000" y="248400"/>
            <a:ext cx="932400" cy="932400"/>
          </a:xfrm>
          <a:prstGeom prst="rect">
            <a:avLst/>
          </a:prstGeom>
        </p:spPr>
      </p:pic>
      <p:grpSp>
        <p:nvGrpSpPr>
          <p:cNvPr id="96" name="Groupe 95"/>
          <p:cNvGrpSpPr/>
          <p:nvPr/>
        </p:nvGrpSpPr>
        <p:grpSpPr>
          <a:xfrm>
            <a:off x="485704" y="1956144"/>
            <a:ext cx="2878843" cy="2917211"/>
            <a:chOff x="18148" y="253336"/>
            <a:chExt cx="2878843" cy="2841517"/>
          </a:xfrm>
        </p:grpSpPr>
        <p:sp>
          <p:nvSpPr>
            <p:cNvPr id="93" name="Sous-titre 2"/>
            <p:cNvSpPr txBox="1">
              <a:spLocks/>
            </p:cNvSpPr>
            <p:nvPr/>
          </p:nvSpPr>
          <p:spPr>
            <a:xfrm>
              <a:off x="18148" y="2108812"/>
              <a:ext cx="2844000" cy="905863"/>
            </a:xfrm>
            <a:prstGeom prst="rect">
              <a:avLst/>
            </a:prstGeom>
          </p:spPr>
          <p:txBody>
            <a:bodyPr vert="horz" wrap="square" lIns="91440" tIns="82800" rIns="91440" bIns="45720" rtlCol="0">
              <a:spAutoFit/>
            </a:bodyPr>
            <a:lstStyle>
              <a:lvl1pPr marL="0" indent="0" algn="ctr" defTabSz="914400" rtl="0" eaLnBrk="1" latinLnBrk="0" hangingPunct="1">
                <a:spcBef>
                  <a:spcPts val="0"/>
                </a:spcBef>
                <a:spcAft>
                  <a:spcPts val="300"/>
                </a:spcAft>
                <a:buFontTx/>
                <a:buNone/>
                <a:defRPr sz="2600" b="1" kern="1200" cap="all" baseline="0">
                  <a:solidFill>
                    <a:schemeClr val="accent1"/>
                  </a:solidFill>
                  <a:latin typeface="+mn-lt"/>
                  <a:ea typeface="+mn-ea"/>
                  <a:cs typeface="+mn-cs"/>
                </a:defRPr>
              </a:lvl1pPr>
              <a:lvl2pPr marL="457200" indent="0" algn="ctr" defTabSz="914400" rtl="0" eaLnBrk="1" latinLnBrk="0" hangingPunct="1">
                <a:spcBef>
                  <a:spcPts val="0"/>
                </a:spcBef>
                <a:buFontTx/>
                <a:buNone/>
                <a:defRPr sz="1800" b="1" kern="1200" cap="all" baseline="0">
                  <a:solidFill>
                    <a:schemeClr val="tx1">
                      <a:tint val="75000"/>
                    </a:schemeClr>
                  </a:solidFill>
                  <a:latin typeface="+mn-lt"/>
                  <a:ea typeface="+mn-ea"/>
                  <a:cs typeface="+mn-cs"/>
                </a:defRPr>
              </a:lvl2pPr>
              <a:lvl3pPr marL="914400" indent="0" algn="ctr" defTabSz="914400" rtl="0" eaLnBrk="1" latinLnBrk="0" hangingPunct="1">
                <a:spcBef>
                  <a:spcPts val="0"/>
                </a:spcBef>
                <a:buClr>
                  <a:schemeClr val="accent1"/>
                </a:buClr>
                <a:buFontTx/>
                <a:buNone/>
                <a:defRPr sz="1600" b="0" kern="1200" cap="all" baseline="0">
                  <a:solidFill>
                    <a:schemeClr val="tx1">
                      <a:tint val="75000"/>
                    </a:schemeClr>
                  </a:solidFill>
                  <a:latin typeface="+mn-lt"/>
                  <a:ea typeface="+mn-ea"/>
                  <a:cs typeface="+mn-cs"/>
                </a:defRPr>
              </a:lvl3pPr>
              <a:lvl4pPr marL="1371600" indent="0" algn="ctr" defTabSz="914400" rtl="0" eaLnBrk="1" latinLnBrk="0" hangingPunct="1">
                <a:lnSpc>
                  <a:spcPts val="1600"/>
                </a:lnSpc>
                <a:spcBef>
                  <a:spcPts val="0"/>
                </a:spcBef>
                <a:buFontTx/>
                <a:buNone/>
                <a:defRPr sz="1200" kern="1200">
                  <a:solidFill>
                    <a:schemeClr val="tx1">
                      <a:tint val="75000"/>
                    </a:schemeClr>
                  </a:solidFill>
                  <a:latin typeface="Arial" panose="020B0604020202020204" pitchFamily="34" charset="0"/>
                  <a:ea typeface="+mn-ea"/>
                  <a:cs typeface="Arial" panose="020B0604020202020204" pitchFamily="34" charset="0"/>
                </a:defRPr>
              </a:lvl4pPr>
              <a:lvl5pPr marL="1828800" indent="0" algn="ctr" defTabSz="914400" rtl="0" eaLnBrk="1" latinLnBrk="0" hangingPunct="1">
                <a:spcBef>
                  <a:spcPts val="300"/>
                </a:spcBef>
                <a:spcAft>
                  <a:spcPts val="1200"/>
                </a:spcAft>
                <a:buClr>
                  <a:schemeClr val="accent1"/>
                </a:buClr>
                <a:buFont typeface="Britannic Bold" panose="020B0903060703020204" pitchFamily="34" charset="0"/>
                <a:buNone/>
                <a:defRPr sz="1200" b="1" kern="1200" cap="all" baseline="0">
                  <a:solidFill>
                    <a:schemeClr val="tx1">
                      <a:tint val="75000"/>
                    </a:schemeClr>
                  </a:solidFill>
                  <a:latin typeface="+mn-lt"/>
                  <a:ea typeface="+mn-ea"/>
                  <a:cs typeface="+mn-cs"/>
                </a:defRPr>
              </a:lvl5pPr>
              <a:lvl6pPr marL="2286000" indent="0" algn="ctr" defTabSz="914400" rtl="0" eaLnBrk="1" latinLnBrk="0" hangingPunct="1">
                <a:lnSpc>
                  <a:spcPts val="1600"/>
                </a:lnSpc>
                <a:spcBef>
                  <a:spcPts val="400"/>
                </a:spcBef>
                <a:buClr>
                  <a:schemeClr val="accent1"/>
                </a:buClr>
                <a:buFont typeface="Wingdings 2" panose="05020102010507070707" pitchFamily="18" charset="2"/>
                <a:buNone/>
                <a:defRPr sz="1200" i="0" kern="1200">
                  <a:solidFill>
                    <a:schemeClr val="tx1">
                      <a:tint val="75000"/>
                    </a:schemeClr>
                  </a:solidFill>
                  <a:latin typeface="Arial" panose="020B0604020202020204" pitchFamily="34" charset="0"/>
                  <a:ea typeface="+mn-ea"/>
                  <a:cs typeface="Arial" panose="020B0604020202020204" pitchFamily="34" charset="0"/>
                </a:defRPr>
              </a:lvl6pPr>
              <a:lvl7pPr marL="2743200" indent="0" algn="ctr" defTabSz="914400" rtl="0" eaLnBrk="1" latinLnBrk="0" hangingPunct="1">
                <a:lnSpc>
                  <a:spcPts val="1500"/>
                </a:lnSpc>
                <a:spcBef>
                  <a:spcPts val="0"/>
                </a:spcBef>
                <a:buClr>
                  <a:schemeClr val="accent1"/>
                </a:buClr>
                <a:buFontTx/>
                <a:buNone/>
                <a:defRPr sz="1400" b="0" i="0" kern="1200" cap="all" baseline="0">
                  <a:solidFill>
                    <a:schemeClr val="tx1">
                      <a:tint val="75000"/>
                    </a:schemeClr>
                  </a:solidFill>
                  <a:latin typeface="+mn-lt"/>
                  <a:ea typeface="+mn-ea"/>
                  <a:cs typeface="+mn-cs"/>
                </a:defRPr>
              </a:lvl7pPr>
              <a:lvl8pPr marL="3200400" indent="0" algn="ctr" defTabSz="914400" rtl="0" eaLnBrk="1" latinLnBrk="0" hangingPunct="1">
                <a:spcBef>
                  <a:spcPts val="0"/>
                </a:spcBef>
                <a:buClr>
                  <a:schemeClr val="accent1"/>
                </a:buClr>
                <a:buFontTx/>
                <a:buNone/>
                <a:defRPr sz="1400" b="0" i="0" kern="1200" cap="all" baseline="0">
                  <a:solidFill>
                    <a:schemeClr val="tx1">
                      <a:tint val="75000"/>
                    </a:schemeClr>
                  </a:solidFill>
                  <a:latin typeface="+mn-lt"/>
                  <a:ea typeface="+mn-ea"/>
                  <a:cs typeface="+mn-cs"/>
                </a:defRPr>
              </a:lvl8pPr>
              <a:lvl9pPr marL="3657600" indent="0" algn="ctr" defTabSz="914400" rtl="0" eaLnBrk="1" latinLnBrk="0" hangingPunct="1">
                <a:spcBef>
                  <a:spcPts val="0"/>
                </a:spcBef>
                <a:buClr>
                  <a:schemeClr val="accent1"/>
                </a:buClr>
                <a:buFontTx/>
                <a:buNone/>
                <a:defRPr sz="1100" b="0" i="0" kern="1200" cap="all" baseline="0">
                  <a:solidFill>
                    <a:schemeClr val="tx1">
                      <a:tint val="75000"/>
                    </a:schemeClr>
                  </a:solidFill>
                  <a:latin typeface="+mn-lt"/>
                  <a:ea typeface="+mn-ea"/>
                  <a:cs typeface="+mn-cs"/>
                </a:defRPr>
              </a:lvl9pPr>
            </a:lstStyle>
            <a:p>
              <a:r>
                <a:rPr lang="fr-FR" dirty="0" smtClean="0"/>
                <a:t>Mode Opératoire DEFI</a:t>
              </a:r>
              <a:endParaRPr lang="fr-FR" dirty="0"/>
            </a:p>
          </p:txBody>
        </p:sp>
        <p:sp>
          <p:nvSpPr>
            <p:cNvPr id="95" name="Titre 12"/>
            <p:cNvSpPr txBox="1">
              <a:spLocks/>
            </p:cNvSpPr>
            <p:nvPr/>
          </p:nvSpPr>
          <p:spPr>
            <a:xfrm>
              <a:off x="52991" y="253336"/>
              <a:ext cx="2844000" cy="2841517"/>
            </a:xfrm>
            <a:prstGeom prst="rect">
              <a:avLst/>
            </a:prstGeom>
          </p:spPr>
          <p:txBody>
            <a:bodyPr vert="horz" wrap="square" lIns="91440" tIns="45720" rIns="91440" bIns="45720" rtlCol="0" anchor="t" anchorCtr="0">
              <a:spAutoFit/>
            </a:bodyPr>
            <a:lstStyle>
              <a:lvl1pPr algn="ctr" defTabSz="914400" rtl="0" eaLnBrk="1" latinLnBrk="0" hangingPunct="1">
                <a:spcBef>
                  <a:spcPct val="0"/>
                </a:spcBef>
                <a:buNone/>
                <a:defRPr sz="3500" b="1" kern="1200" cap="all" baseline="0">
                  <a:solidFill>
                    <a:schemeClr val="accent1"/>
                  </a:solidFill>
                  <a:latin typeface="+mj-lt"/>
                  <a:ea typeface="+mj-ea"/>
                  <a:cs typeface="+mj-cs"/>
                </a:defRPr>
              </a:lvl1pPr>
            </a:lstStyle>
            <a:p>
              <a:r>
                <a:rPr lang="fr-FR" dirty="0" smtClean="0"/>
                <a:t>Instruction des crédits BDR Pro.</a:t>
              </a:r>
              <a:endParaRPr lang="fr-FR" dirty="0"/>
            </a:p>
          </p:txBody>
        </p:sp>
      </p:grpSp>
      <p:pic>
        <p:nvPicPr>
          <p:cNvPr id="18" name="Espace réservé pour une image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096480" y="6251818"/>
            <a:ext cx="1796000" cy="402987"/>
          </a:xfrm>
          <a:prstGeom prst="rect">
            <a:avLst/>
          </a:prstGeom>
        </p:spPr>
      </p:pic>
    </p:spTree>
    <p:extLst>
      <p:ext uri="{BB962C8B-B14F-4D97-AF65-F5344CB8AC3E}">
        <p14:creationId xmlns:p14="http://schemas.microsoft.com/office/powerpoint/2010/main" val="351737672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pied de page 2"/>
          <p:cNvSpPr>
            <a:spLocks noGrp="1"/>
          </p:cNvSpPr>
          <p:nvPr>
            <p:ph type="ftr" sz="quarter" idx="14"/>
          </p:nvPr>
        </p:nvSpPr>
        <p:spPr/>
        <p:txBody>
          <a:bodyPr/>
          <a:lstStyle/>
          <a:p>
            <a:r>
              <a:rPr lang="fr-FR" dirty="0" smtClean="0"/>
              <a:t>MO-Instruction des crédits BDR Pro-CEGEE • 17 Juin 2019</a:t>
            </a:r>
            <a:endParaRPr lang="fr-FR" dirty="0"/>
          </a:p>
        </p:txBody>
      </p:sp>
      <p:sp>
        <p:nvSpPr>
          <p:cNvPr id="5" name="Espace réservé du texte 4"/>
          <p:cNvSpPr>
            <a:spLocks noGrp="1"/>
          </p:cNvSpPr>
          <p:nvPr>
            <p:ph type="body" sz="quarter" idx="15"/>
          </p:nvPr>
        </p:nvSpPr>
        <p:spPr>
          <a:xfrm>
            <a:off x="1619672" y="1844824"/>
            <a:ext cx="6553398" cy="3816424"/>
          </a:xfrm>
        </p:spPr>
        <p:txBody>
          <a:bodyPr>
            <a:normAutofit/>
          </a:bodyPr>
          <a:lstStyle/>
          <a:p>
            <a:r>
              <a:rPr lang="fr-FR" dirty="0" smtClean="0"/>
              <a:t>I- Présentation de DEFI	</a:t>
            </a:r>
            <a:r>
              <a:rPr lang="fr-FR" sz="1400" b="0" dirty="0" smtClean="0"/>
              <a:t>p.3</a:t>
            </a:r>
            <a:endParaRPr lang="da-DK" sz="1400" b="0" dirty="0" smtClean="0"/>
          </a:p>
          <a:p>
            <a:r>
              <a:rPr lang="fr-FR" dirty="0" smtClean="0"/>
              <a:t>II- Instruction d’un concours		</a:t>
            </a:r>
            <a:r>
              <a:rPr lang="fr-FR" sz="1400" b="0" dirty="0" smtClean="0"/>
              <a:t>p.6</a:t>
            </a:r>
            <a:endParaRPr lang="da-DK" sz="1400" b="0" dirty="0" smtClean="0"/>
          </a:p>
          <a:p>
            <a:r>
              <a:rPr lang="fr-FR" dirty="0" smtClean="0"/>
              <a:t>III- Les Garanties &amp; Assurances d’un concours		</a:t>
            </a:r>
            <a:r>
              <a:rPr lang="fr-FR" sz="1400" b="0" dirty="0" smtClean="0"/>
              <a:t>p.21</a:t>
            </a:r>
            <a:endParaRPr lang="da-DK" sz="1400" b="0" dirty="0" smtClean="0"/>
          </a:p>
          <a:p>
            <a:r>
              <a:rPr lang="fr-FR" dirty="0" smtClean="0"/>
              <a:t>IV- L’Argumentation d’un concours	</a:t>
            </a:r>
            <a:r>
              <a:rPr lang="fr-FR" sz="1400" b="0" dirty="0" smtClean="0"/>
              <a:t>p.27</a:t>
            </a:r>
            <a:endParaRPr lang="fr-FR" sz="1400" dirty="0" smtClean="0"/>
          </a:p>
          <a:p>
            <a:r>
              <a:rPr lang="fr-FR" dirty="0" smtClean="0"/>
              <a:t>V- Les pièces et données d’un concours	</a:t>
            </a:r>
            <a:r>
              <a:rPr lang="fr-FR" sz="1400" b="0" dirty="0" smtClean="0"/>
              <a:t>p.31</a:t>
            </a:r>
            <a:endParaRPr lang="fr-FR" sz="1400" dirty="0" smtClean="0"/>
          </a:p>
          <a:p>
            <a:r>
              <a:rPr lang="fr-FR" dirty="0" smtClean="0"/>
              <a:t>VI- Le circuit de décision d’un concours	</a:t>
            </a:r>
            <a:r>
              <a:rPr lang="fr-FR" sz="1400" b="0" dirty="0" smtClean="0"/>
              <a:t>p.41</a:t>
            </a:r>
            <a:endParaRPr lang="da-DK" sz="1400" b="0" dirty="0" smtClean="0"/>
          </a:p>
          <a:p>
            <a:endParaRPr lang="fr-FR" dirty="0"/>
          </a:p>
        </p:txBody>
      </p:sp>
      <p:sp>
        <p:nvSpPr>
          <p:cNvPr id="2" name="Espace réservé du numéro de diapositive 1"/>
          <p:cNvSpPr>
            <a:spLocks noGrp="1"/>
          </p:cNvSpPr>
          <p:nvPr>
            <p:ph type="sldNum" sz="quarter" idx="16"/>
          </p:nvPr>
        </p:nvSpPr>
        <p:spPr/>
        <p:txBody>
          <a:bodyPr/>
          <a:lstStyle/>
          <a:p>
            <a:fld id="{0536D7D7-E68B-4848-A580-3E20DDE126DB}" type="slidenum">
              <a:rPr lang="fr-FR" smtClean="0"/>
              <a:pPr/>
              <a:t>2</a:t>
            </a:fld>
            <a:endParaRPr lang="fr-FR" dirty="0"/>
          </a:p>
        </p:txBody>
      </p:sp>
      <p:sp>
        <p:nvSpPr>
          <p:cNvPr id="4" name="Rectangle 3"/>
          <p:cNvSpPr/>
          <p:nvPr/>
        </p:nvSpPr>
        <p:spPr>
          <a:xfrm>
            <a:off x="1547664" y="692696"/>
            <a:ext cx="1512168" cy="43204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200" b="1" dirty="0" smtClean="0">
                <a:solidFill>
                  <a:srgbClr val="C00000"/>
                </a:solidFill>
              </a:rPr>
              <a:t>SOMMAIRE</a:t>
            </a:r>
            <a:endParaRPr lang="fr-FR" sz="2200" b="1" dirty="0">
              <a:solidFill>
                <a:srgbClr val="C00000"/>
              </a:solidFill>
            </a:endParaRPr>
          </a:p>
        </p:txBody>
      </p:sp>
    </p:spTree>
    <p:extLst>
      <p:ext uri="{BB962C8B-B14F-4D97-AF65-F5344CB8AC3E}">
        <p14:creationId xmlns:p14="http://schemas.microsoft.com/office/powerpoint/2010/main" val="8234123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Espace réservé du numéro de diapositive 2"/>
          <p:cNvSpPr>
            <a:spLocks noGrp="1"/>
          </p:cNvSpPr>
          <p:nvPr>
            <p:ph type="sldNum" sz="quarter" idx="15"/>
          </p:nvPr>
        </p:nvSpPr>
        <p:spPr/>
        <p:txBody>
          <a:bodyPr/>
          <a:lstStyle/>
          <a:p>
            <a:fld id="{0536D7D7-E68B-4848-A580-3E20DDE126DB}" type="slidenum">
              <a:rPr lang="fr-FR" smtClean="0">
                <a:solidFill>
                  <a:schemeClr val="tx1"/>
                </a:solidFill>
              </a:rPr>
              <a:pPr/>
              <a:t>3</a:t>
            </a:fld>
            <a:endParaRPr lang="fr-FR" dirty="0">
              <a:solidFill>
                <a:schemeClr val="tx1"/>
              </a:solidFill>
            </a:endParaRPr>
          </a:p>
        </p:txBody>
      </p:sp>
      <p:sp>
        <p:nvSpPr>
          <p:cNvPr id="6" name="Titre 5"/>
          <p:cNvSpPr>
            <a:spLocks noGrp="1"/>
          </p:cNvSpPr>
          <p:nvPr>
            <p:ph type="title"/>
          </p:nvPr>
        </p:nvSpPr>
        <p:spPr>
          <a:xfrm>
            <a:off x="1115616" y="260648"/>
            <a:ext cx="3816424" cy="430887"/>
          </a:xfrm>
        </p:spPr>
        <p:txBody>
          <a:bodyPr/>
          <a:lstStyle/>
          <a:p>
            <a:r>
              <a:rPr lang="fr-FR" dirty="0" smtClean="0"/>
              <a:t>Présentation de DEFI</a:t>
            </a:r>
            <a:endParaRPr lang="fr-FR" b="0" dirty="0"/>
          </a:p>
        </p:txBody>
      </p:sp>
      <p:sp>
        <p:nvSpPr>
          <p:cNvPr id="42" name="Espace réservé du texte 41"/>
          <p:cNvSpPr>
            <a:spLocks noGrp="1"/>
          </p:cNvSpPr>
          <p:nvPr>
            <p:ph type="body" sz="quarter" idx="20"/>
          </p:nvPr>
        </p:nvSpPr>
        <p:spPr>
          <a:xfrm>
            <a:off x="251520" y="1772816"/>
            <a:ext cx="8496944" cy="4176464"/>
          </a:xfrm>
        </p:spPr>
        <p:txBody>
          <a:bodyPr>
            <a:normAutofit/>
          </a:bodyPr>
          <a:lstStyle/>
          <a:p>
            <a:r>
              <a:rPr lang="fr-FR" sz="1400" dirty="0"/>
              <a:t>L’outil DEFI a pour vocation de traiter l’ensemble des demandes de financement Court, Moyen / Long Terme pour les étapes de montage, décision et mise en force pour nos clients.</a:t>
            </a:r>
          </a:p>
          <a:p>
            <a:pPr marL="1588" indent="0">
              <a:buNone/>
            </a:pPr>
            <a:endParaRPr lang="fr-FR" sz="1400" dirty="0"/>
          </a:p>
          <a:p>
            <a:r>
              <a:rPr lang="fr-FR" sz="1400" dirty="0"/>
              <a:t>Les avantages de l’outil :</a:t>
            </a:r>
          </a:p>
          <a:p>
            <a:pPr marL="171450" lvl="2" indent="-171450" algn="just">
              <a:buFont typeface="Wingdings" panose="05000000000000000000" pitchFamily="2" charset="2"/>
              <a:buChar char="§"/>
            </a:pPr>
            <a:r>
              <a:rPr lang="fr-FR" sz="1400" cap="none" dirty="0" smtClean="0">
                <a:solidFill>
                  <a:schemeClr val="tx1"/>
                </a:solidFill>
              </a:rPr>
              <a:t>améliorer la gestion de la demande de financement par la traçabilité des dossiers et faciliter les actes de décision &amp; de mise en force.</a:t>
            </a:r>
          </a:p>
          <a:p>
            <a:pPr marL="171450" lvl="2" indent="-171450" algn="just">
              <a:buFont typeface="Wingdings" panose="05000000000000000000" pitchFamily="2" charset="2"/>
              <a:buChar char="§"/>
            </a:pPr>
            <a:endParaRPr lang="fr-FR" sz="1400" cap="none" dirty="0" smtClean="0">
              <a:solidFill>
                <a:schemeClr val="tx1"/>
              </a:solidFill>
            </a:endParaRPr>
          </a:p>
          <a:p>
            <a:pPr marL="171450" lvl="2" indent="-171450" algn="just">
              <a:buFont typeface="Wingdings" panose="05000000000000000000" pitchFamily="2" charset="2"/>
              <a:buChar char="§"/>
            </a:pPr>
            <a:r>
              <a:rPr lang="fr-FR" sz="1400" cap="none" dirty="0" smtClean="0">
                <a:solidFill>
                  <a:schemeClr val="tx1"/>
                </a:solidFill>
              </a:rPr>
              <a:t>récupérer automatiquement du dossier suivi client la vision globale d’un client et/ou d’un groupe de clients au sein de l’établissement.</a:t>
            </a:r>
          </a:p>
          <a:p>
            <a:pPr marL="171450" lvl="2" indent="-171450" algn="just">
              <a:buFont typeface="Wingdings" panose="05000000000000000000" pitchFamily="2" charset="2"/>
              <a:buChar char="§"/>
            </a:pPr>
            <a:endParaRPr lang="fr-FR" sz="1400" cap="none" dirty="0" smtClean="0">
              <a:solidFill>
                <a:schemeClr val="tx1"/>
              </a:solidFill>
            </a:endParaRPr>
          </a:p>
          <a:p>
            <a:pPr marL="171450" lvl="2" indent="-171450" algn="just">
              <a:buFont typeface="Wingdings" panose="05000000000000000000" pitchFamily="2" charset="2"/>
              <a:buChar char="§"/>
            </a:pPr>
            <a:r>
              <a:rPr lang="fr-FR" sz="1400" cap="none" dirty="0" smtClean="0">
                <a:solidFill>
                  <a:schemeClr val="tx1"/>
                </a:solidFill>
              </a:rPr>
              <a:t>disposer d’un </a:t>
            </a:r>
            <a:r>
              <a:rPr lang="fr-FR" sz="1400" cap="none" dirty="0" err="1" smtClean="0">
                <a:solidFill>
                  <a:schemeClr val="tx1"/>
                </a:solidFill>
              </a:rPr>
              <a:t>workflow</a:t>
            </a:r>
            <a:r>
              <a:rPr lang="fr-FR" sz="1400" cap="none" dirty="0" smtClean="0">
                <a:solidFill>
                  <a:schemeClr val="tx1"/>
                </a:solidFill>
              </a:rPr>
              <a:t> permettant de suivre le traitement d’une  demande de financement et de limiter les aller-retour siège/réseau.</a:t>
            </a:r>
          </a:p>
          <a:p>
            <a:pPr marL="171450" lvl="2" indent="-171450" algn="just">
              <a:buFont typeface="Wingdings" panose="05000000000000000000" pitchFamily="2" charset="2"/>
              <a:buChar char="§"/>
            </a:pPr>
            <a:endParaRPr lang="fr-FR" sz="1400" cap="none" dirty="0" smtClean="0">
              <a:solidFill>
                <a:schemeClr val="tx1"/>
              </a:solidFill>
            </a:endParaRPr>
          </a:p>
          <a:p>
            <a:pPr marL="171450" lvl="2" indent="-171450" algn="just">
              <a:buFont typeface="Wingdings" panose="05000000000000000000" pitchFamily="2" charset="2"/>
              <a:buChar char="§"/>
            </a:pPr>
            <a:r>
              <a:rPr lang="fr-FR" sz="1400" cap="none" dirty="0" smtClean="0">
                <a:solidFill>
                  <a:schemeClr val="tx1"/>
                </a:solidFill>
              </a:rPr>
              <a:t>disposer d’un dossier de crédit totalement informatisé (zéro papier) en privilégiant les données des écrans </a:t>
            </a:r>
            <a:r>
              <a:rPr lang="fr-FR" sz="1400" cap="none" dirty="0" err="1" smtClean="0">
                <a:solidFill>
                  <a:schemeClr val="tx1"/>
                </a:solidFill>
              </a:rPr>
              <a:t>defi</a:t>
            </a:r>
            <a:r>
              <a:rPr lang="fr-FR" sz="1400" cap="none" dirty="0" smtClean="0">
                <a:solidFill>
                  <a:schemeClr val="tx1"/>
                </a:solidFill>
              </a:rPr>
              <a:t> et l’ajout de documents électroniques.</a:t>
            </a:r>
            <a:endParaRPr lang="fr-FR" sz="1400" cap="none" dirty="0">
              <a:solidFill>
                <a:schemeClr val="tx1"/>
              </a:solidFill>
            </a:endParaRPr>
          </a:p>
        </p:txBody>
      </p:sp>
      <p:sp>
        <p:nvSpPr>
          <p:cNvPr id="14" name="Espace réservé du pied de page 2"/>
          <p:cNvSpPr>
            <a:spLocks noGrp="1"/>
          </p:cNvSpPr>
          <p:nvPr>
            <p:ph type="ftr" sz="quarter" idx="14"/>
          </p:nvPr>
        </p:nvSpPr>
        <p:spPr>
          <a:xfrm>
            <a:off x="1619672" y="6376243"/>
            <a:ext cx="4932000" cy="365125"/>
          </a:xfrm>
        </p:spPr>
        <p:txBody>
          <a:bodyPr/>
          <a:lstStyle/>
          <a:p>
            <a:r>
              <a:rPr lang="fr-FR" dirty="0" smtClean="0"/>
              <a:t>MO-Instruction des crédits BDR Pro-CEGEE • 17 Juin 2019</a:t>
            </a:r>
            <a:endParaRPr lang="fr-FR" dirty="0"/>
          </a:p>
        </p:txBody>
      </p:sp>
    </p:spTree>
    <p:extLst>
      <p:ext uri="{BB962C8B-B14F-4D97-AF65-F5344CB8AC3E}">
        <p14:creationId xmlns:p14="http://schemas.microsoft.com/office/powerpoint/2010/main" val="180414194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numéro de diapositive 2"/>
          <p:cNvSpPr>
            <a:spLocks noGrp="1"/>
          </p:cNvSpPr>
          <p:nvPr>
            <p:ph type="sldNum" sz="quarter" idx="15"/>
          </p:nvPr>
        </p:nvSpPr>
        <p:spPr/>
        <p:txBody>
          <a:bodyPr/>
          <a:lstStyle/>
          <a:p>
            <a:fld id="{0536D7D7-E68B-4848-A580-3E20DDE126DB}" type="slidenum">
              <a:rPr lang="fr-FR" smtClean="0">
                <a:solidFill>
                  <a:schemeClr val="tx1"/>
                </a:solidFill>
              </a:rPr>
              <a:pPr/>
              <a:t>4</a:t>
            </a:fld>
            <a:endParaRPr lang="fr-FR" dirty="0">
              <a:solidFill>
                <a:schemeClr val="tx1"/>
              </a:solidFill>
            </a:endParaRPr>
          </a:p>
        </p:txBody>
      </p:sp>
      <p:sp>
        <p:nvSpPr>
          <p:cNvPr id="6" name="Titre 5"/>
          <p:cNvSpPr>
            <a:spLocks noGrp="1"/>
          </p:cNvSpPr>
          <p:nvPr>
            <p:ph type="title"/>
          </p:nvPr>
        </p:nvSpPr>
        <p:spPr>
          <a:xfrm>
            <a:off x="1115616" y="260648"/>
            <a:ext cx="3816424" cy="430887"/>
          </a:xfrm>
        </p:spPr>
        <p:txBody>
          <a:bodyPr/>
          <a:lstStyle/>
          <a:p>
            <a:r>
              <a:rPr lang="fr-FR" dirty="0" smtClean="0"/>
              <a:t>Présentation de DEFI</a:t>
            </a:r>
            <a:endParaRPr lang="fr-FR" b="0" dirty="0"/>
          </a:p>
        </p:txBody>
      </p:sp>
      <p:sp>
        <p:nvSpPr>
          <p:cNvPr id="42" name="Espace réservé du texte 41"/>
          <p:cNvSpPr>
            <a:spLocks noGrp="1"/>
          </p:cNvSpPr>
          <p:nvPr>
            <p:ph type="body" sz="quarter" idx="20"/>
          </p:nvPr>
        </p:nvSpPr>
        <p:spPr>
          <a:xfrm>
            <a:off x="332691" y="1196752"/>
            <a:ext cx="8496944" cy="5037658"/>
          </a:xfrm>
        </p:spPr>
        <p:txBody>
          <a:bodyPr>
            <a:normAutofit/>
          </a:bodyPr>
          <a:lstStyle/>
          <a:p>
            <a:r>
              <a:rPr lang="fr-FR" sz="1400" dirty="0" smtClean="0"/>
              <a:t>Le processus dématérialisé :</a:t>
            </a:r>
            <a:endParaRPr lang="fr-FR" sz="1400" dirty="0"/>
          </a:p>
        </p:txBody>
      </p:sp>
      <p:sp>
        <p:nvSpPr>
          <p:cNvPr id="14" name="Espace réservé du pied de page 2"/>
          <p:cNvSpPr>
            <a:spLocks noGrp="1"/>
          </p:cNvSpPr>
          <p:nvPr>
            <p:ph type="ftr" sz="quarter" idx="14"/>
          </p:nvPr>
        </p:nvSpPr>
        <p:spPr>
          <a:xfrm>
            <a:off x="1619672" y="6376243"/>
            <a:ext cx="4932000" cy="365125"/>
          </a:xfrm>
        </p:spPr>
        <p:txBody>
          <a:bodyPr/>
          <a:lstStyle/>
          <a:p>
            <a:r>
              <a:rPr lang="fr-FR" dirty="0" smtClean="0"/>
              <a:t>MO-Instruction des crédits BDR Pro-CEGEE • 17 Juin 2019</a:t>
            </a:r>
            <a:endParaRPr lang="fr-FR" dirty="0"/>
          </a:p>
        </p:txBody>
      </p:sp>
      <p:sp>
        <p:nvSpPr>
          <p:cNvPr id="18" name="ZoneTexte 17"/>
          <p:cNvSpPr txBox="1"/>
          <p:nvPr/>
        </p:nvSpPr>
        <p:spPr>
          <a:xfrm>
            <a:off x="370954" y="3702211"/>
            <a:ext cx="1033678" cy="307777"/>
          </a:xfrm>
          <a:prstGeom prst="rect">
            <a:avLst/>
          </a:prstGeom>
          <a:solidFill>
            <a:srgbClr val="FFFF00"/>
          </a:solidFill>
        </p:spPr>
        <p:txBody>
          <a:bodyPr wrap="square" rtlCol="0">
            <a:spAutoFit/>
          </a:bodyPr>
          <a:lstStyle/>
          <a:p>
            <a:pPr algn="ctr"/>
            <a:r>
              <a:rPr lang="fr-FR" sz="1400" dirty="0" smtClean="0"/>
              <a:t>Instruction</a:t>
            </a:r>
            <a:endParaRPr lang="fr-FR" sz="1400" dirty="0"/>
          </a:p>
        </p:txBody>
      </p:sp>
      <p:sp>
        <p:nvSpPr>
          <p:cNvPr id="19" name="ZoneTexte 18"/>
          <p:cNvSpPr txBox="1"/>
          <p:nvPr/>
        </p:nvSpPr>
        <p:spPr>
          <a:xfrm>
            <a:off x="2781524" y="3594489"/>
            <a:ext cx="1296144" cy="523220"/>
          </a:xfrm>
          <a:prstGeom prst="rect">
            <a:avLst/>
          </a:prstGeom>
          <a:solidFill>
            <a:srgbClr val="FFFF00"/>
          </a:solidFill>
        </p:spPr>
        <p:txBody>
          <a:bodyPr wrap="square" rtlCol="0">
            <a:spAutoFit/>
          </a:bodyPr>
          <a:lstStyle/>
          <a:p>
            <a:pPr algn="ctr"/>
            <a:r>
              <a:rPr lang="fr-FR" sz="1400" dirty="0" smtClean="0"/>
              <a:t>Décision banque</a:t>
            </a:r>
            <a:endParaRPr lang="fr-FR" sz="1400" dirty="0"/>
          </a:p>
        </p:txBody>
      </p:sp>
      <p:sp>
        <p:nvSpPr>
          <p:cNvPr id="20" name="ZoneTexte 19"/>
          <p:cNvSpPr txBox="1"/>
          <p:nvPr/>
        </p:nvSpPr>
        <p:spPr>
          <a:xfrm>
            <a:off x="5699546" y="3594489"/>
            <a:ext cx="1080120" cy="523220"/>
          </a:xfrm>
          <a:prstGeom prst="rect">
            <a:avLst/>
          </a:prstGeom>
          <a:solidFill>
            <a:srgbClr val="FFFF00"/>
          </a:solidFill>
        </p:spPr>
        <p:txBody>
          <a:bodyPr wrap="square" rtlCol="0">
            <a:spAutoFit/>
          </a:bodyPr>
          <a:lstStyle/>
          <a:p>
            <a:pPr algn="ctr"/>
            <a:r>
              <a:rPr lang="fr-FR" sz="1400" dirty="0" smtClean="0"/>
              <a:t>Décision client</a:t>
            </a:r>
            <a:endParaRPr lang="fr-FR" sz="1400" dirty="0"/>
          </a:p>
        </p:txBody>
      </p:sp>
      <p:sp>
        <p:nvSpPr>
          <p:cNvPr id="21" name="ZoneTexte 20"/>
          <p:cNvSpPr txBox="1"/>
          <p:nvPr/>
        </p:nvSpPr>
        <p:spPr>
          <a:xfrm>
            <a:off x="7067698" y="3594489"/>
            <a:ext cx="936104" cy="523220"/>
          </a:xfrm>
          <a:prstGeom prst="rect">
            <a:avLst/>
          </a:prstGeom>
          <a:solidFill>
            <a:srgbClr val="FFFF00"/>
          </a:solidFill>
        </p:spPr>
        <p:txBody>
          <a:bodyPr wrap="square" rtlCol="0">
            <a:spAutoFit/>
          </a:bodyPr>
          <a:lstStyle/>
          <a:p>
            <a:pPr algn="ctr"/>
            <a:r>
              <a:rPr lang="fr-FR" sz="1400" dirty="0" smtClean="0"/>
              <a:t>Mise en force</a:t>
            </a:r>
            <a:endParaRPr lang="fr-FR" sz="1400" dirty="0"/>
          </a:p>
        </p:txBody>
      </p:sp>
      <p:sp>
        <p:nvSpPr>
          <p:cNvPr id="22" name="ZoneTexte 21"/>
          <p:cNvSpPr txBox="1"/>
          <p:nvPr/>
        </p:nvSpPr>
        <p:spPr>
          <a:xfrm>
            <a:off x="1258655" y="2926672"/>
            <a:ext cx="1296144" cy="307777"/>
          </a:xfrm>
          <a:prstGeom prst="rect">
            <a:avLst/>
          </a:prstGeom>
          <a:solidFill>
            <a:schemeClr val="tx2">
              <a:lumMod val="40000"/>
              <a:lumOff val="60000"/>
            </a:schemeClr>
          </a:solidFill>
        </p:spPr>
        <p:txBody>
          <a:bodyPr wrap="square" rtlCol="0">
            <a:spAutoFit/>
          </a:bodyPr>
          <a:lstStyle/>
          <a:p>
            <a:pPr algn="ctr"/>
            <a:r>
              <a:rPr lang="fr-FR" sz="1400" dirty="0" smtClean="0"/>
              <a:t>Avis suivant</a:t>
            </a:r>
            <a:endParaRPr lang="fr-FR" sz="1400" dirty="0"/>
          </a:p>
        </p:txBody>
      </p:sp>
      <p:sp>
        <p:nvSpPr>
          <p:cNvPr id="23" name="ZoneTexte 22"/>
          <p:cNvSpPr txBox="1"/>
          <p:nvPr/>
        </p:nvSpPr>
        <p:spPr>
          <a:xfrm>
            <a:off x="2004548" y="4449824"/>
            <a:ext cx="890853" cy="523220"/>
          </a:xfrm>
          <a:prstGeom prst="rect">
            <a:avLst/>
          </a:prstGeom>
          <a:solidFill>
            <a:schemeClr val="tx2">
              <a:lumMod val="40000"/>
              <a:lumOff val="60000"/>
            </a:schemeClr>
          </a:solidFill>
        </p:spPr>
        <p:txBody>
          <a:bodyPr wrap="square" rtlCol="0">
            <a:spAutoFit/>
          </a:bodyPr>
          <a:lstStyle/>
          <a:p>
            <a:pPr algn="ctr"/>
            <a:r>
              <a:rPr lang="fr-FR" sz="1400" dirty="0" smtClean="0"/>
              <a:t>Analyse risque</a:t>
            </a:r>
            <a:endParaRPr lang="fr-FR" sz="1400" dirty="0"/>
          </a:p>
        </p:txBody>
      </p:sp>
      <p:sp>
        <p:nvSpPr>
          <p:cNvPr id="24" name="Ellipse 23"/>
          <p:cNvSpPr/>
          <p:nvPr/>
        </p:nvSpPr>
        <p:spPr>
          <a:xfrm>
            <a:off x="7643762" y="2730393"/>
            <a:ext cx="1080120" cy="50405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400" dirty="0">
                <a:solidFill>
                  <a:schemeClr val="tx1"/>
                </a:solidFill>
              </a:rPr>
              <a:t>C</a:t>
            </a:r>
            <a:r>
              <a:rPr lang="fr-FR" sz="1400" dirty="0" smtClean="0">
                <a:solidFill>
                  <a:schemeClr val="tx1"/>
                </a:solidFill>
              </a:rPr>
              <a:t>lôture</a:t>
            </a:r>
            <a:endParaRPr lang="fr-FR" sz="1600" dirty="0">
              <a:solidFill>
                <a:schemeClr val="tx1"/>
              </a:solidFill>
            </a:endParaRPr>
          </a:p>
        </p:txBody>
      </p:sp>
      <p:grpSp>
        <p:nvGrpSpPr>
          <p:cNvPr id="25" name="Groupe 24"/>
          <p:cNvGrpSpPr/>
          <p:nvPr/>
        </p:nvGrpSpPr>
        <p:grpSpPr>
          <a:xfrm>
            <a:off x="7733537" y="5373216"/>
            <a:ext cx="1368152" cy="670920"/>
            <a:chOff x="349094" y="2761183"/>
            <a:chExt cx="1592211" cy="670920"/>
          </a:xfrm>
        </p:grpSpPr>
        <p:grpSp>
          <p:nvGrpSpPr>
            <p:cNvPr id="26" name="Groupe 25"/>
            <p:cNvGrpSpPr/>
            <p:nvPr/>
          </p:nvGrpSpPr>
          <p:grpSpPr>
            <a:xfrm>
              <a:off x="349094" y="2761183"/>
              <a:ext cx="1592211" cy="276999"/>
              <a:chOff x="349094" y="2696980"/>
              <a:chExt cx="1592211" cy="276999"/>
            </a:xfrm>
          </p:grpSpPr>
          <p:sp>
            <p:nvSpPr>
              <p:cNvPr id="30" name="ZoneTexte 29"/>
              <p:cNvSpPr txBox="1"/>
              <p:nvPr/>
            </p:nvSpPr>
            <p:spPr>
              <a:xfrm>
                <a:off x="349094" y="2696980"/>
                <a:ext cx="334474" cy="276999"/>
              </a:xfrm>
              <a:prstGeom prst="rect">
                <a:avLst/>
              </a:prstGeom>
              <a:solidFill>
                <a:srgbClr val="FFFF00"/>
              </a:solidFill>
            </p:spPr>
            <p:txBody>
              <a:bodyPr wrap="square" rtlCol="0">
                <a:spAutoFit/>
              </a:bodyPr>
              <a:lstStyle/>
              <a:p>
                <a:pPr algn="ctr"/>
                <a:endParaRPr lang="fr-FR" sz="1200" dirty="0"/>
              </a:p>
            </p:txBody>
          </p:sp>
          <p:sp>
            <p:nvSpPr>
              <p:cNvPr id="31" name="ZoneTexte 30"/>
              <p:cNvSpPr txBox="1"/>
              <p:nvPr/>
            </p:nvSpPr>
            <p:spPr>
              <a:xfrm>
                <a:off x="698914" y="2696980"/>
                <a:ext cx="1242391" cy="276999"/>
              </a:xfrm>
              <a:prstGeom prst="rect">
                <a:avLst/>
              </a:prstGeom>
              <a:noFill/>
            </p:spPr>
            <p:txBody>
              <a:bodyPr wrap="none" rtlCol="0">
                <a:spAutoFit/>
              </a:bodyPr>
              <a:lstStyle/>
              <a:p>
                <a:r>
                  <a:rPr lang="fr-FR" sz="1200" dirty="0" smtClean="0"/>
                  <a:t>Étape obligatoire</a:t>
                </a:r>
                <a:endParaRPr lang="fr-FR" sz="1200" dirty="0"/>
              </a:p>
            </p:txBody>
          </p:sp>
        </p:grpSp>
        <p:grpSp>
          <p:nvGrpSpPr>
            <p:cNvPr id="27" name="Groupe 26"/>
            <p:cNvGrpSpPr/>
            <p:nvPr/>
          </p:nvGrpSpPr>
          <p:grpSpPr>
            <a:xfrm>
              <a:off x="356363" y="3138949"/>
              <a:ext cx="1552027" cy="293154"/>
              <a:chOff x="356363" y="3138949"/>
              <a:chExt cx="1552027" cy="293154"/>
            </a:xfrm>
          </p:grpSpPr>
          <p:sp>
            <p:nvSpPr>
              <p:cNvPr id="28" name="ZoneTexte 27"/>
              <p:cNvSpPr txBox="1"/>
              <p:nvPr/>
            </p:nvSpPr>
            <p:spPr>
              <a:xfrm>
                <a:off x="356363" y="3155104"/>
                <a:ext cx="327206" cy="276999"/>
              </a:xfrm>
              <a:prstGeom prst="rect">
                <a:avLst/>
              </a:prstGeom>
              <a:solidFill>
                <a:schemeClr val="tx2">
                  <a:lumMod val="40000"/>
                  <a:lumOff val="60000"/>
                </a:schemeClr>
              </a:solidFill>
            </p:spPr>
            <p:txBody>
              <a:bodyPr wrap="square" rtlCol="0">
                <a:spAutoFit/>
              </a:bodyPr>
              <a:lstStyle/>
              <a:p>
                <a:pPr algn="ctr"/>
                <a:endParaRPr lang="fr-FR" sz="1200" dirty="0"/>
              </a:p>
            </p:txBody>
          </p:sp>
          <p:sp>
            <p:nvSpPr>
              <p:cNvPr id="29" name="ZoneTexte 28"/>
              <p:cNvSpPr txBox="1"/>
              <p:nvPr/>
            </p:nvSpPr>
            <p:spPr>
              <a:xfrm>
                <a:off x="683568" y="3138949"/>
                <a:ext cx="1224822" cy="276999"/>
              </a:xfrm>
              <a:prstGeom prst="rect">
                <a:avLst/>
              </a:prstGeom>
              <a:noFill/>
            </p:spPr>
            <p:txBody>
              <a:bodyPr wrap="none" rtlCol="0">
                <a:spAutoFit/>
              </a:bodyPr>
              <a:lstStyle/>
              <a:p>
                <a:r>
                  <a:rPr lang="fr-FR" sz="1200" dirty="0" smtClean="0"/>
                  <a:t>Étape facultative</a:t>
                </a:r>
                <a:endParaRPr lang="fr-FR" sz="1200" dirty="0"/>
              </a:p>
            </p:txBody>
          </p:sp>
        </p:grpSp>
      </p:grpSp>
      <p:cxnSp>
        <p:nvCxnSpPr>
          <p:cNvPr id="32" name="Connecteur droit avec flèche 31"/>
          <p:cNvCxnSpPr>
            <a:stCxn id="18" idx="3"/>
            <a:endCxn id="19" idx="1"/>
          </p:cNvCxnSpPr>
          <p:nvPr/>
        </p:nvCxnSpPr>
        <p:spPr>
          <a:xfrm flipV="1">
            <a:off x="1404632" y="3856099"/>
            <a:ext cx="1376892" cy="1"/>
          </a:xfrm>
          <a:prstGeom prst="straightConnector1">
            <a:avLst/>
          </a:prstGeom>
          <a:ln w="25400">
            <a:tailEnd type="arrow"/>
          </a:ln>
        </p:spPr>
        <p:style>
          <a:lnRef idx="1">
            <a:schemeClr val="accent1"/>
          </a:lnRef>
          <a:fillRef idx="0">
            <a:schemeClr val="accent1"/>
          </a:fillRef>
          <a:effectRef idx="0">
            <a:schemeClr val="accent1"/>
          </a:effectRef>
          <a:fontRef idx="minor">
            <a:schemeClr val="tx1"/>
          </a:fontRef>
        </p:style>
      </p:cxnSp>
      <p:cxnSp>
        <p:nvCxnSpPr>
          <p:cNvPr id="33" name="Connecteur droit avec flèche 32"/>
          <p:cNvCxnSpPr>
            <a:stCxn id="19" idx="3"/>
            <a:endCxn id="20" idx="1"/>
          </p:cNvCxnSpPr>
          <p:nvPr/>
        </p:nvCxnSpPr>
        <p:spPr>
          <a:xfrm>
            <a:off x="4077668" y="3856099"/>
            <a:ext cx="1621878" cy="0"/>
          </a:xfrm>
          <a:prstGeom prst="straightConnector1">
            <a:avLst/>
          </a:prstGeom>
          <a:ln w="25400">
            <a:tailEnd type="arrow"/>
          </a:ln>
        </p:spPr>
        <p:style>
          <a:lnRef idx="1">
            <a:schemeClr val="accent1"/>
          </a:lnRef>
          <a:fillRef idx="0">
            <a:schemeClr val="accent1"/>
          </a:fillRef>
          <a:effectRef idx="0">
            <a:schemeClr val="accent1"/>
          </a:effectRef>
          <a:fontRef idx="minor">
            <a:schemeClr val="tx1"/>
          </a:fontRef>
        </p:style>
      </p:cxnSp>
      <p:cxnSp>
        <p:nvCxnSpPr>
          <p:cNvPr id="34" name="Connecteur droit avec flèche 33"/>
          <p:cNvCxnSpPr>
            <a:endCxn id="21" idx="1"/>
          </p:cNvCxnSpPr>
          <p:nvPr/>
        </p:nvCxnSpPr>
        <p:spPr>
          <a:xfrm>
            <a:off x="6751384" y="3851383"/>
            <a:ext cx="316314" cy="4716"/>
          </a:xfrm>
          <a:prstGeom prst="straightConnector1">
            <a:avLst/>
          </a:prstGeom>
          <a:ln w="25400">
            <a:tailEnd type="arrow"/>
          </a:ln>
        </p:spPr>
        <p:style>
          <a:lnRef idx="1">
            <a:schemeClr val="accent1"/>
          </a:lnRef>
          <a:fillRef idx="0">
            <a:schemeClr val="accent1"/>
          </a:fillRef>
          <a:effectRef idx="0">
            <a:schemeClr val="accent1"/>
          </a:effectRef>
          <a:fontRef idx="minor">
            <a:schemeClr val="tx1"/>
          </a:fontRef>
        </p:style>
      </p:cxnSp>
      <p:cxnSp>
        <p:nvCxnSpPr>
          <p:cNvPr id="35" name="Connecteur en angle 34"/>
          <p:cNvCxnSpPr>
            <a:stCxn id="21" idx="3"/>
            <a:endCxn id="24" idx="4"/>
          </p:cNvCxnSpPr>
          <p:nvPr/>
        </p:nvCxnSpPr>
        <p:spPr>
          <a:xfrm flipV="1">
            <a:off x="8003802" y="3234449"/>
            <a:ext cx="180020" cy="621650"/>
          </a:xfrm>
          <a:prstGeom prst="bentConnector2">
            <a:avLst/>
          </a:prstGeom>
          <a:ln w="25400">
            <a:tailEnd type="arrow"/>
          </a:ln>
        </p:spPr>
        <p:style>
          <a:lnRef idx="1">
            <a:schemeClr val="accent1"/>
          </a:lnRef>
          <a:fillRef idx="0">
            <a:schemeClr val="accent1"/>
          </a:fillRef>
          <a:effectRef idx="0">
            <a:schemeClr val="accent1"/>
          </a:effectRef>
          <a:fontRef idx="minor">
            <a:schemeClr val="tx1"/>
          </a:fontRef>
        </p:style>
      </p:cxnSp>
      <p:cxnSp>
        <p:nvCxnSpPr>
          <p:cNvPr id="36" name="Connecteur droit avec flèche 35"/>
          <p:cNvCxnSpPr>
            <a:stCxn id="18" idx="0"/>
            <a:endCxn id="22" idx="1"/>
          </p:cNvCxnSpPr>
          <p:nvPr/>
        </p:nvCxnSpPr>
        <p:spPr>
          <a:xfrm flipV="1">
            <a:off x="887793" y="3080561"/>
            <a:ext cx="370862" cy="621650"/>
          </a:xfrm>
          <a:prstGeom prst="straightConnector1">
            <a:avLst/>
          </a:prstGeom>
          <a:ln w="19050">
            <a:solidFill>
              <a:schemeClr val="accent4">
                <a:lumMod val="60000"/>
                <a:lumOff val="40000"/>
              </a:schemeClr>
            </a:solidFill>
            <a:prstDash val="dash"/>
            <a:tailEnd type="arrow"/>
          </a:ln>
        </p:spPr>
        <p:style>
          <a:lnRef idx="1">
            <a:schemeClr val="accent1"/>
          </a:lnRef>
          <a:fillRef idx="0">
            <a:schemeClr val="accent1"/>
          </a:fillRef>
          <a:effectRef idx="0">
            <a:schemeClr val="accent1"/>
          </a:effectRef>
          <a:fontRef idx="minor">
            <a:schemeClr val="tx1"/>
          </a:fontRef>
        </p:style>
      </p:cxnSp>
      <p:cxnSp>
        <p:nvCxnSpPr>
          <p:cNvPr id="37" name="Connecteur droit avec flèche 36"/>
          <p:cNvCxnSpPr>
            <a:stCxn id="18" idx="2"/>
            <a:endCxn id="23" idx="1"/>
          </p:cNvCxnSpPr>
          <p:nvPr/>
        </p:nvCxnSpPr>
        <p:spPr>
          <a:xfrm>
            <a:off x="887793" y="4009988"/>
            <a:ext cx="1116755" cy="701446"/>
          </a:xfrm>
          <a:prstGeom prst="straightConnector1">
            <a:avLst/>
          </a:prstGeom>
          <a:ln w="19050">
            <a:solidFill>
              <a:schemeClr val="accent4">
                <a:lumMod val="60000"/>
                <a:lumOff val="40000"/>
              </a:schemeClr>
            </a:solidFill>
            <a:prstDash val="dash"/>
            <a:tailEnd type="arrow"/>
          </a:ln>
        </p:spPr>
        <p:style>
          <a:lnRef idx="1">
            <a:schemeClr val="accent1"/>
          </a:lnRef>
          <a:fillRef idx="0">
            <a:schemeClr val="accent1"/>
          </a:fillRef>
          <a:effectRef idx="0">
            <a:schemeClr val="accent1"/>
          </a:effectRef>
          <a:fontRef idx="minor">
            <a:schemeClr val="tx1"/>
          </a:fontRef>
        </p:style>
      </p:cxnSp>
      <p:cxnSp>
        <p:nvCxnSpPr>
          <p:cNvPr id="38" name="Connecteur droit avec flèche 37"/>
          <p:cNvCxnSpPr>
            <a:stCxn id="22" idx="2"/>
            <a:endCxn id="23" idx="0"/>
          </p:cNvCxnSpPr>
          <p:nvPr/>
        </p:nvCxnSpPr>
        <p:spPr>
          <a:xfrm>
            <a:off x="1906727" y="3234449"/>
            <a:ext cx="543248" cy="1215375"/>
          </a:xfrm>
          <a:prstGeom prst="straightConnector1">
            <a:avLst/>
          </a:prstGeom>
          <a:ln w="19050">
            <a:solidFill>
              <a:schemeClr val="accent4">
                <a:lumMod val="60000"/>
                <a:lumOff val="40000"/>
              </a:schemeClr>
            </a:solidFill>
            <a:prstDash val="dash"/>
            <a:tailEnd type="arrow"/>
          </a:ln>
        </p:spPr>
        <p:style>
          <a:lnRef idx="1">
            <a:schemeClr val="accent1"/>
          </a:lnRef>
          <a:fillRef idx="0">
            <a:schemeClr val="accent1"/>
          </a:fillRef>
          <a:effectRef idx="0">
            <a:schemeClr val="accent1"/>
          </a:effectRef>
          <a:fontRef idx="minor">
            <a:schemeClr val="tx1"/>
          </a:fontRef>
        </p:style>
      </p:cxnSp>
      <p:cxnSp>
        <p:nvCxnSpPr>
          <p:cNvPr id="39" name="Connecteur droit avec flèche 38"/>
          <p:cNvCxnSpPr>
            <a:stCxn id="22" idx="3"/>
            <a:endCxn id="19" idx="0"/>
          </p:cNvCxnSpPr>
          <p:nvPr/>
        </p:nvCxnSpPr>
        <p:spPr>
          <a:xfrm>
            <a:off x="2554799" y="3080561"/>
            <a:ext cx="874797" cy="513928"/>
          </a:xfrm>
          <a:prstGeom prst="straightConnector1">
            <a:avLst/>
          </a:prstGeom>
          <a:ln w="19050">
            <a:solidFill>
              <a:schemeClr val="accent4">
                <a:lumMod val="60000"/>
                <a:lumOff val="40000"/>
              </a:schemeClr>
            </a:solidFill>
            <a:prstDash val="dash"/>
            <a:tailEnd type="arrow"/>
          </a:ln>
        </p:spPr>
        <p:style>
          <a:lnRef idx="1">
            <a:schemeClr val="accent1"/>
          </a:lnRef>
          <a:fillRef idx="0">
            <a:schemeClr val="accent1"/>
          </a:fillRef>
          <a:effectRef idx="0">
            <a:schemeClr val="accent1"/>
          </a:effectRef>
          <a:fontRef idx="minor">
            <a:schemeClr val="tx1"/>
          </a:fontRef>
        </p:style>
      </p:cxnSp>
      <p:cxnSp>
        <p:nvCxnSpPr>
          <p:cNvPr id="40" name="Connecteur droit avec flèche 39"/>
          <p:cNvCxnSpPr>
            <a:stCxn id="23" idx="3"/>
            <a:endCxn id="19" idx="2"/>
          </p:cNvCxnSpPr>
          <p:nvPr/>
        </p:nvCxnSpPr>
        <p:spPr>
          <a:xfrm flipV="1">
            <a:off x="2895401" y="4117709"/>
            <a:ext cx="534195" cy="593725"/>
          </a:xfrm>
          <a:prstGeom prst="straightConnector1">
            <a:avLst/>
          </a:prstGeom>
          <a:ln w="19050">
            <a:solidFill>
              <a:schemeClr val="accent4">
                <a:lumMod val="60000"/>
                <a:lumOff val="40000"/>
              </a:schemeClr>
            </a:solidFill>
            <a:prstDash val="dash"/>
            <a:tailEnd type="arrow"/>
          </a:ln>
        </p:spPr>
        <p:style>
          <a:lnRef idx="1">
            <a:schemeClr val="accent1"/>
          </a:lnRef>
          <a:fillRef idx="0">
            <a:schemeClr val="accent1"/>
          </a:fillRef>
          <a:effectRef idx="0">
            <a:schemeClr val="accent1"/>
          </a:effectRef>
          <a:fontRef idx="minor">
            <a:schemeClr val="tx1"/>
          </a:fontRef>
        </p:style>
      </p:cxnSp>
      <p:cxnSp>
        <p:nvCxnSpPr>
          <p:cNvPr id="41" name="Connecteur droit avec flèche 40"/>
          <p:cNvCxnSpPr>
            <a:stCxn id="19" idx="3"/>
          </p:cNvCxnSpPr>
          <p:nvPr/>
        </p:nvCxnSpPr>
        <p:spPr>
          <a:xfrm>
            <a:off x="4077668" y="3856099"/>
            <a:ext cx="688196" cy="580067"/>
          </a:xfrm>
          <a:prstGeom prst="straightConnector1">
            <a:avLst/>
          </a:prstGeom>
          <a:ln w="19050">
            <a:solidFill>
              <a:schemeClr val="accent4">
                <a:lumMod val="60000"/>
                <a:lumOff val="40000"/>
              </a:schemeClr>
            </a:solidFill>
            <a:prstDash val="dash"/>
            <a:tailEnd type="arrow"/>
          </a:ln>
        </p:spPr>
        <p:style>
          <a:lnRef idx="1">
            <a:schemeClr val="accent1"/>
          </a:lnRef>
          <a:fillRef idx="0">
            <a:schemeClr val="accent1"/>
          </a:fillRef>
          <a:effectRef idx="0">
            <a:schemeClr val="accent1"/>
          </a:effectRef>
          <a:fontRef idx="minor">
            <a:schemeClr val="tx1"/>
          </a:fontRef>
        </p:style>
      </p:cxnSp>
      <p:cxnSp>
        <p:nvCxnSpPr>
          <p:cNvPr id="43" name="Connecteur droit avec flèche 42"/>
          <p:cNvCxnSpPr>
            <a:stCxn id="58" idx="0"/>
            <a:endCxn id="20" idx="2"/>
          </p:cNvCxnSpPr>
          <p:nvPr/>
        </p:nvCxnSpPr>
        <p:spPr>
          <a:xfrm flipV="1">
            <a:off x="4977768" y="4117709"/>
            <a:ext cx="1261838" cy="332115"/>
          </a:xfrm>
          <a:prstGeom prst="straightConnector1">
            <a:avLst/>
          </a:prstGeom>
          <a:ln w="19050">
            <a:solidFill>
              <a:schemeClr val="accent4">
                <a:lumMod val="60000"/>
                <a:lumOff val="40000"/>
              </a:schemeClr>
            </a:solidFill>
            <a:prstDash val="dash"/>
            <a:tailEnd type="arrow"/>
          </a:ln>
        </p:spPr>
        <p:style>
          <a:lnRef idx="1">
            <a:schemeClr val="accent1"/>
          </a:lnRef>
          <a:fillRef idx="0">
            <a:schemeClr val="accent1"/>
          </a:fillRef>
          <a:effectRef idx="0">
            <a:schemeClr val="accent1"/>
          </a:effectRef>
          <a:fontRef idx="minor">
            <a:schemeClr val="tx1"/>
          </a:fontRef>
        </p:style>
      </p:cxnSp>
      <p:cxnSp>
        <p:nvCxnSpPr>
          <p:cNvPr id="44" name="Connecteur en angle 43"/>
          <p:cNvCxnSpPr>
            <a:stCxn id="18" idx="2"/>
            <a:endCxn id="19" idx="2"/>
          </p:cNvCxnSpPr>
          <p:nvPr/>
        </p:nvCxnSpPr>
        <p:spPr>
          <a:xfrm rot="16200000" flipH="1">
            <a:off x="2104834" y="2792946"/>
            <a:ext cx="107721" cy="2541803"/>
          </a:xfrm>
          <a:prstGeom prst="bentConnector3">
            <a:avLst>
              <a:gd name="adj1" fmla="val 1196444"/>
            </a:avLst>
          </a:prstGeom>
          <a:ln w="19050">
            <a:prstDash val="sysDash"/>
            <a:tailEnd type="arrow"/>
          </a:ln>
        </p:spPr>
        <p:style>
          <a:lnRef idx="1">
            <a:schemeClr val="accent1"/>
          </a:lnRef>
          <a:fillRef idx="0">
            <a:schemeClr val="accent1"/>
          </a:fillRef>
          <a:effectRef idx="0">
            <a:schemeClr val="accent1"/>
          </a:effectRef>
          <a:fontRef idx="minor">
            <a:schemeClr val="tx1"/>
          </a:fontRef>
        </p:style>
      </p:cxnSp>
      <p:cxnSp>
        <p:nvCxnSpPr>
          <p:cNvPr id="45" name="Connecteur en angle 44"/>
          <p:cNvCxnSpPr>
            <a:stCxn id="18" idx="2"/>
            <a:endCxn id="20" idx="2"/>
          </p:cNvCxnSpPr>
          <p:nvPr/>
        </p:nvCxnSpPr>
        <p:spPr>
          <a:xfrm rot="16200000" flipH="1">
            <a:off x="3509839" y="1387941"/>
            <a:ext cx="107721" cy="5351813"/>
          </a:xfrm>
          <a:prstGeom prst="bentConnector3">
            <a:avLst>
              <a:gd name="adj1" fmla="val 1541293"/>
            </a:avLst>
          </a:prstGeom>
          <a:ln w="19050">
            <a:prstDash val="sysDash"/>
            <a:tailEnd type="arrow"/>
          </a:ln>
        </p:spPr>
        <p:style>
          <a:lnRef idx="1">
            <a:schemeClr val="accent1"/>
          </a:lnRef>
          <a:fillRef idx="0">
            <a:schemeClr val="accent1"/>
          </a:fillRef>
          <a:effectRef idx="0">
            <a:schemeClr val="accent1"/>
          </a:effectRef>
          <a:fontRef idx="minor">
            <a:schemeClr val="tx1"/>
          </a:fontRef>
        </p:style>
      </p:cxnSp>
      <p:cxnSp>
        <p:nvCxnSpPr>
          <p:cNvPr id="46" name="Connecteur en angle 45"/>
          <p:cNvCxnSpPr>
            <a:stCxn id="18" idx="2"/>
            <a:endCxn id="21" idx="2"/>
          </p:cNvCxnSpPr>
          <p:nvPr/>
        </p:nvCxnSpPr>
        <p:spPr>
          <a:xfrm rot="16200000" flipH="1">
            <a:off x="4157911" y="739869"/>
            <a:ext cx="107721" cy="6647957"/>
          </a:xfrm>
          <a:prstGeom prst="bentConnector3">
            <a:avLst>
              <a:gd name="adj1" fmla="val 1903827"/>
            </a:avLst>
          </a:prstGeom>
          <a:ln w="19050">
            <a:prstDash val="sysDash"/>
            <a:tailEnd type="arrow"/>
          </a:ln>
        </p:spPr>
        <p:style>
          <a:lnRef idx="1">
            <a:schemeClr val="accent1"/>
          </a:lnRef>
          <a:fillRef idx="0">
            <a:schemeClr val="accent1"/>
          </a:fillRef>
          <a:effectRef idx="0">
            <a:schemeClr val="accent1"/>
          </a:effectRef>
          <a:fontRef idx="minor">
            <a:schemeClr val="tx1"/>
          </a:fontRef>
        </p:style>
      </p:cxnSp>
      <p:sp>
        <p:nvSpPr>
          <p:cNvPr id="47" name="ZoneTexte 46"/>
          <p:cNvSpPr txBox="1"/>
          <p:nvPr/>
        </p:nvSpPr>
        <p:spPr>
          <a:xfrm>
            <a:off x="887793" y="5065439"/>
            <a:ext cx="2104404" cy="307777"/>
          </a:xfrm>
          <a:prstGeom prst="rect">
            <a:avLst/>
          </a:prstGeom>
          <a:noFill/>
        </p:spPr>
        <p:txBody>
          <a:bodyPr wrap="square" rtlCol="0">
            <a:spAutoFit/>
          </a:bodyPr>
          <a:lstStyle/>
          <a:p>
            <a:r>
              <a:rPr lang="fr-FR" sz="1400" dirty="0" smtClean="0"/>
              <a:t>Vers Décision banque</a:t>
            </a:r>
            <a:endParaRPr lang="fr-FR" sz="1400" dirty="0"/>
          </a:p>
        </p:txBody>
      </p:sp>
      <p:sp>
        <p:nvSpPr>
          <p:cNvPr id="48" name="ZoneTexte 47"/>
          <p:cNvSpPr txBox="1"/>
          <p:nvPr/>
        </p:nvSpPr>
        <p:spPr>
          <a:xfrm>
            <a:off x="887793" y="5425479"/>
            <a:ext cx="2104404" cy="307777"/>
          </a:xfrm>
          <a:prstGeom prst="rect">
            <a:avLst/>
          </a:prstGeom>
          <a:noFill/>
        </p:spPr>
        <p:txBody>
          <a:bodyPr wrap="square" rtlCol="0">
            <a:spAutoFit/>
          </a:bodyPr>
          <a:lstStyle/>
          <a:p>
            <a:r>
              <a:rPr lang="fr-FR" sz="1400" dirty="0" smtClean="0"/>
              <a:t>Vers Décision client</a:t>
            </a:r>
            <a:endParaRPr lang="fr-FR" sz="1400" dirty="0"/>
          </a:p>
        </p:txBody>
      </p:sp>
      <p:sp>
        <p:nvSpPr>
          <p:cNvPr id="49" name="ZoneTexte 48"/>
          <p:cNvSpPr txBox="1"/>
          <p:nvPr/>
        </p:nvSpPr>
        <p:spPr>
          <a:xfrm>
            <a:off x="875010" y="5785519"/>
            <a:ext cx="2104404" cy="307777"/>
          </a:xfrm>
          <a:prstGeom prst="rect">
            <a:avLst/>
          </a:prstGeom>
          <a:noFill/>
        </p:spPr>
        <p:txBody>
          <a:bodyPr wrap="square" rtlCol="0">
            <a:spAutoFit/>
          </a:bodyPr>
          <a:lstStyle/>
          <a:p>
            <a:r>
              <a:rPr lang="fr-FR" sz="1400" dirty="0" smtClean="0"/>
              <a:t>Vers Mise en force</a:t>
            </a:r>
            <a:endParaRPr lang="fr-FR" sz="1400" dirty="0"/>
          </a:p>
        </p:txBody>
      </p:sp>
      <p:sp>
        <p:nvSpPr>
          <p:cNvPr id="50" name="Flèche en arc 49"/>
          <p:cNvSpPr/>
          <p:nvPr/>
        </p:nvSpPr>
        <p:spPr>
          <a:xfrm rot="13817395">
            <a:off x="288041" y="3661533"/>
            <a:ext cx="364065" cy="696910"/>
          </a:xfrm>
          <a:prstGeom prst="circularArrow">
            <a:avLst>
              <a:gd name="adj1" fmla="val 3438"/>
              <a:gd name="adj2" fmla="val 931262"/>
              <a:gd name="adj3" fmla="val 20519062"/>
              <a:gd name="adj4" fmla="val 7355924"/>
              <a:gd name="adj5" fmla="val 8493"/>
            </a:avLst>
          </a:prstGeom>
          <a:ln w="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1"/>
              </a:solidFill>
            </a:endParaRPr>
          </a:p>
        </p:txBody>
      </p:sp>
      <p:cxnSp>
        <p:nvCxnSpPr>
          <p:cNvPr id="51" name="Connecteur droit 50"/>
          <p:cNvCxnSpPr/>
          <p:nvPr/>
        </p:nvCxnSpPr>
        <p:spPr>
          <a:xfrm flipV="1">
            <a:off x="860932" y="2689854"/>
            <a:ext cx="0" cy="1012358"/>
          </a:xfrm>
          <a:prstGeom prst="line">
            <a:avLst/>
          </a:prstGeom>
          <a:ln w="19050">
            <a:solidFill>
              <a:srgbClr val="00B050"/>
            </a:solidFill>
          </a:ln>
        </p:spPr>
        <p:style>
          <a:lnRef idx="1">
            <a:schemeClr val="accent1"/>
          </a:lnRef>
          <a:fillRef idx="0">
            <a:schemeClr val="accent1"/>
          </a:fillRef>
          <a:effectRef idx="0">
            <a:schemeClr val="accent1"/>
          </a:effectRef>
          <a:fontRef idx="minor">
            <a:schemeClr val="tx1"/>
          </a:fontRef>
        </p:style>
      </p:cxnSp>
      <p:sp>
        <p:nvSpPr>
          <p:cNvPr id="52" name="ZoneTexte 51"/>
          <p:cNvSpPr txBox="1"/>
          <p:nvPr/>
        </p:nvSpPr>
        <p:spPr>
          <a:xfrm>
            <a:off x="115628" y="2185700"/>
            <a:ext cx="1576052" cy="523220"/>
          </a:xfrm>
          <a:prstGeom prst="rect">
            <a:avLst/>
          </a:prstGeom>
          <a:noFill/>
        </p:spPr>
        <p:txBody>
          <a:bodyPr wrap="square" rtlCol="0">
            <a:spAutoFit/>
          </a:bodyPr>
          <a:lstStyle/>
          <a:p>
            <a:r>
              <a:rPr lang="fr-FR" sz="1400" dirty="0" smtClean="0">
                <a:solidFill>
                  <a:srgbClr val="00B050"/>
                </a:solidFill>
              </a:rPr>
              <a:t>Archivage DSC à la validation de l’étape</a:t>
            </a:r>
            <a:endParaRPr lang="fr-FR" sz="1400" dirty="0">
              <a:solidFill>
                <a:srgbClr val="00B050"/>
              </a:solidFill>
            </a:endParaRPr>
          </a:p>
        </p:txBody>
      </p:sp>
      <p:cxnSp>
        <p:nvCxnSpPr>
          <p:cNvPr id="53" name="Connecteur en angle 52"/>
          <p:cNvCxnSpPr>
            <a:stCxn id="19" idx="0"/>
            <a:endCxn id="24" idx="0"/>
          </p:cNvCxnSpPr>
          <p:nvPr/>
        </p:nvCxnSpPr>
        <p:spPr>
          <a:xfrm rot="5400000" flipH="1" flipV="1">
            <a:off x="5374661" y="785328"/>
            <a:ext cx="864096" cy="4754226"/>
          </a:xfrm>
          <a:prstGeom prst="bentConnector3">
            <a:avLst>
              <a:gd name="adj1" fmla="val 113628"/>
            </a:avLst>
          </a:prstGeom>
          <a:ln>
            <a:tailEnd type="arrow"/>
          </a:ln>
        </p:spPr>
        <p:style>
          <a:lnRef idx="1">
            <a:schemeClr val="accent1"/>
          </a:lnRef>
          <a:fillRef idx="0">
            <a:schemeClr val="accent1"/>
          </a:fillRef>
          <a:effectRef idx="0">
            <a:schemeClr val="accent1"/>
          </a:effectRef>
          <a:fontRef idx="minor">
            <a:schemeClr val="tx1"/>
          </a:fontRef>
        </p:style>
      </p:cxnSp>
      <p:cxnSp>
        <p:nvCxnSpPr>
          <p:cNvPr id="55" name="Connecteur en angle 54"/>
          <p:cNvCxnSpPr>
            <a:stCxn id="20" idx="0"/>
          </p:cNvCxnSpPr>
          <p:nvPr/>
        </p:nvCxnSpPr>
        <p:spPr>
          <a:xfrm rot="5400000" flipH="1" flipV="1">
            <a:off x="6635650" y="2586377"/>
            <a:ext cx="612068" cy="1404156"/>
          </a:xfrm>
          <a:prstGeom prst="bentConnector2">
            <a:avLst/>
          </a:prstGeom>
          <a:ln>
            <a:tailEnd type="arrow"/>
          </a:ln>
        </p:spPr>
        <p:style>
          <a:lnRef idx="1">
            <a:schemeClr val="accent1"/>
          </a:lnRef>
          <a:fillRef idx="0">
            <a:schemeClr val="accent1"/>
          </a:fillRef>
          <a:effectRef idx="0">
            <a:schemeClr val="accent1"/>
          </a:effectRef>
          <a:fontRef idx="minor">
            <a:schemeClr val="tx1"/>
          </a:fontRef>
        </p:style>
      </p:cxnSp>
      <p:sp>
        <p:nvSpPr>
          <p:cNvPr id="56" name="ZoneTexte 55"/>
          <p:cNvSpPr txBox="1"/>
          <p:nvPr/>
        </p:nvSpPr>
        <p:spPr>
          <a:xfrm>
            <a:off x="6296977" y="3013021"/>
            <a:ext cx="908813" cy="276999"/>
          </a:xfrm>
          <a:prstGeom prst="rect">
            <a:avLst/>
          </a:prstGeom>
          <a:noFill/>
        </p:spPr>
        <p:txBody>
          <a:bodyPr wrap="square" rtlCol="0">
            <a:spAutoFit/>
          </a:bodyPr>
          <a:lstStyle/>
          <a:p>
            <a:r>
              <a:rPr lang="fr-FR" sz="1200" dirty="0" smtClean="0"/>
              <a:t>Refus client</a:t>
            </a:r>
            <a:endParaRPr lang="fr-FR" sz="1200" dirty="0"/>
          </a:p>
        </p:txBody>
      </p:sp>
      <p:sp>
        <p:nvSpPr>
          <p:cNvPr id="57" name="ZoneTexte 56"/>
          <p:cNvSpPr txBox="1"/>
          <p:nvPr/>
        </p:nvSpPr>
        <p:spPr>
          <a:xfrm>
            <a:off x="8197954" y="3399383"/>
            <a:ext cx="908813" cy="461665"/>
          </a:xfrm>
          <a:prstGeom prst="rect">
            <a:avLst/>
          </a:prstGeom>
          <a:noFill/>
        </p:spPr>
        <p:txBody>
          <a:bodyPr wrap="square" rtlCol="0">
            <a:spAutoFit/>
          </a:bodyPr>
          <a:lstStyle/>
          <a:p>
            <a:r>
              <a:rPr lang="fr-FR" sz="1200" dirty="0" smtClean="0"/>
              <a:t>Demande accordée</a:t>
            </a:r>
            <a:endParaRPr lang="fr-FR" sz="1200" dirty="0"/>
          </a:p>
        </p:txBody>
      </p:sp>
      <p:sp>
        <p:nvSpPr>
          <p:cNvPr id="58" name="ZoneTexte 57"/>
          <p:cNvSpPr txBox="1"/>
          <p:nvPr/>
        </p:nvSpPr>
        <p:spPr>
          <a:xfrm>
            <a:off x="4077668" y="4449824"/>
            <a:ext cx="1800200" cy="1384995"/>
          </a:xfrm>
          <a:prstGeom prst="rect">
            <a:avLst/>
          </a:prstGeom>
          <a:solidFill>
            <a:schemeClr val="tx2">
              <a:lumMod val="40000"/>
              <a:lumOff val="60000"/>
            </a:schemeClr>
          </a:solidFill>
        </p:spPr>
        <p:txBody>
          <a:bodyPr wrap="square" rtlCol="0">
            <a:spAutoFit/>
          </a:bodyPr>
          <a:lstStyle/>
          <a:p>
            <a:pPr algn="ctr"/>
            <a:r>
              <a:rPr lang="fr-FR" sz="1400" dirty="0" smtClean="0"/>
              <a:t>Prise en compte des réserves : </a:t>
            </a:r>
            <a:r>
              <a:rPr lang="fr-FR" sz="1400" dirty="0" err="1" smtClean="0"/>
              <a:t>màj</a:t>
            </a:r>
            <a:r>
              <a:rPr lang="fr-FR" sz="1400" dirty="0" smtClean="0"/>
              <a:t> des concours</a:t>
            </a:r>
          </a:p>
          <a:p>
            <a:pPr algn="ctr"/>
            <a:r>
              <a:rPr lang="fr-FR" sz="1400" dirty="0" smtClean="0"/>
              <a:t>Avec avis : réserves levées et réserves non levées</a:t>
            </a:r>
            <a:endParaRPr lang="fr-FR" sz="1400" dirty="0"/>
          </a:p>
        </p:txBody>
      </p:sp>
      <p:sp>
        <p:nvSpPr>
          <p:cNvPr id="59" name="Flèche en arc 58"/>
          <p:cNvSpPr/>
          <p:nvPr/>
        </p:nvSpPr>
        <p:spPr>
          <a:xfrm rot="13817395">
            <a:off x="2713368" y="3725046"/>
            <a:ext cx="364065" cy="696910"/>
          </a:xfrm>
          <a:prstGeom prst="circularArrow">
            <a:avLst>
              <a:gd name="adj1" fmla="val 3438"/>
              <a:gd name="adj2" fmla="val 931262"/>
              <a:gd name="adj3" fmla="val 20519062"/>
              <a:gd name="adj4" fmla="val 7355924"/>
              <a:gd name="adj5" fmla="val 8493"/>
            </a:avLst>
          </a:prstGeom>
          <a:ln w="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1"/>
              </a:solidFill>
            </a:endParaRPr>
          </a:p>
        </p:txBody>
      </p:sp>
      <p:sp>
        <p:nvSpPr>
          <p:cNvPr id="60" name="Flèche en arc 59"/>
          <p:cNvSpPr/>
          <p:nvPr/>
        </p:nvSpPr>
        <p:spPr>
          <a:xfrm rot="13817395">
            <a:off x="5624676" y="3703452"/>
            <a:ext cx="364065" cy="696910"/>
          </a:xfrm>
          <a:prstGeom prst="circularArrow">
            <a:avLst>
              <a:gd name="adj1" fmla="val 3438"/>
              <a:gd name="adj2" fmla="val 931262"/>
              <a:gd name="adj3" fmla="val 20519062"/>
              <a:gd name="adj4" fmla="val 7355924"/>
              <a:gd name="adj5" fmla="val 8493"/>
            </a:avLst>
          </a:prstGeom>
          <a:ln w="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1"/>
              </a:solidFill>
            </a:endParaRPr>
          </a:p>
        </p:txBody>
      </p:sp>
      <p:sp>
        <p:nvSpPr>
          <p:cNvPr id="61" name="Flèche en arc 60"/>
          <p:cNvSpPr/>
          <p:nvPr/>
        </p:nvSpPr>
        <p:spPr>
          <a:xfrm rot="13817395">
            <a:off x="6938873" y="3738705"/>
            <a:ext cx="364065" cy="696910"/>
          </a:xfrm>
          <a:prstGeom prst="circularArrow">
            <a:avLst>
              <a:gd name="adj1" fmla="val 3438"/>
              <a:gd name="adj2" fmla="val 931262"/>
              <a:gd name="adj3" fmla="val 20519062"/>
              <a:gd name="adj4" fmla="val 7355924"/>
              <a:gd name="adj5" fmla="val 8493"/>
            </a:avLst>
          </a:prstGeom>
          <a:ln w="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1"/>
              </a:solidFill>
            </a:endParaRPr>
          </a:p>
        </p:txBody>
      </p:sp>
      <p:sp>
        <p:nvSpPr>
          <p:cNvPr id="62" name="Flèche en arc 61"/>
          <p:cNvSpPr/>
          <p:nvPr/>
        </p:nvSpPr>
        <p:spPr>
          <a:xfrm rot="13817395">
            <a:off x="1193541" y="2936203"/>
            <a:ext cx="364065" cy="696910"/>
          </a:xfrm>
          <a:prstGeom prst="circularArrow">
            <a:avLst>
              <a:gd name="adj1" fmla="val 3438"/>
              <a:gd name="adj2" fmla="val 931262"/>
              <a:gd name="adj3" fmla="val 20519062"/>
              <a:gd name="adj4" fmla="val 6904375"/>
              <a:gd name="adj5" fmla="val 8493"/>
            </a:avLst>
          </a:prstGeom>
          <a:ln w="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1"/>
              </a:solidFill>
            </a:endParaRPr>
          </a:p>
        </p:txBody>
      </p:sp>
      <p:sp>
        <p:nvSpPr>
          <p:cNvPr id="63" name="Flèche en arc 62"/>
          <p:cNvSpPr/>
          <p:nvPr/>
        </p:nvSpPr>
        <p:spPr>
          <a:xfrm rot="13817395">
            <a:off x="1941384" y="4641234"/>
            <a:ext cx="261813" cy="594619"/>
          </a:xfrm>
          <a:prstGeom prst="circularArrow">
            <a:avLst>
              <a:gd name="adj1" fmla="val 3438"/>
              <a:gd name="adj2" fmla="val 931262"/>
              <a:gd name="adj3" fmla="val 20519062"/>
              <a:gd name="adj4" fmla="val 7355924"/>
              <a:gd name="adj5" fmla="val 8493"/>
            </a:avLst>
          </a:prstGeom>
          <a:ln w="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1"/>
              </a:solidFill>
            </a:endParaRPr>
          </a:p>
        </p:txBody>
      </p:sp>
      <p:sp>
        <p:nvSpPr>
          <p:cNvPr id="64" name="Flèche en arc 63"/>
          <p:cNvSpPr/>
          <p:nvPr/>
        </p:nvSpPr>
        <p:spPr>
          <a:xfrm rot="13817395">
            <a:off x="4005604" y="5382176"/>
            <a:ext cx="364065" cy="696910"/>
          </a:xfrm>
          <a:prstGeom prst="circularArrow">
            <a:avLst>
              <a:gd name="adj1" fmla="val 3438"/>
              <a:gd name="adj2" fmla="val 931262"/>
              <a:gd name="adj3" fmla="val 20519062"/>
              <a:gd name="adj4" fmla="val 7355924"/>
              <a:gd name="adj5" fmla="val 8493"/>
            </a:avLst>
          </a:prstGeom>
          <a:ln w="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1"/>
              </a:solidFill>
            </a:endParaRPr>
          </a:p>
        </p:txBody>
      </p:sp>
      <p:sp>
        <p:nvSpPr>
          <p:cNvPr id="68" name="Rectangle à coins arrondis 67"/>
          <p:cNvSpPr/>
          <p:nvPr/>
        </p:nvSpPr>
        <p:spPr bwMode="auto">
          <a:xfrm>
            <a:off x="320793" y="1653621"/>
            <a:ext cx="1772285" cy="489097"/>
          </a:xfrm>
          <a:prstGeom prst="roundRect">
            <a:avLst/>
          </a:prstGeom>
          <a:solidFill>
            <a:schemeClr val="accent2">
              <a:lumMod val="75000"/>
            </a:schemeClr>
          </a:solid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55000"/>
              </a:spcBef>
              <a:spcAft>
                <a:spcPct val="0"/>
              </a:spcAft>
              <a:buClrTx/>
              <a:buSzTx/>
              <a:buFontTx/>
              <a:buNone/>
              <a:tabLst/>
            </a:pPr>
            <a:r>
              <a:rPr kumimoji="0" lang="fr-FR" sz="2400" b="1" i="0" u="none" strike="noStrike" cap="none" normalizeH="0" baseline="0" dirty="0" smtClean="0">
                <a:ln>
                  <a:noFill/>
                </a:ln>
                <a:solidFill>
                  <a:schemeClr val="bg1"/>
                </a:solidFill>
                <a:effectLst>
                  <a:outerShdw blurRad="38100" dist="38100" dir="2700000" algn="tl">
                    <a:srgbClr val="000000">
                      <a:alpha val="43137"/>
                    </a:srgbClr>
                  </a:outerShdw>
                </a:effectLst>
                <a:latin typeface="Arial Narrow" pitchFamily="34" charset="0"/>
              </a:rPr>
              <a:t>Marchés</a:t>
            </a:r>
          </a:p>
        </p:txBody>
      </p:sp>
      <p:sp>
        <p:nvSpPr>
          <p:cNvPr id="69" name="Rectangle à coins arrondis 68"/>
          <p:cNvSpPr/>
          <p:nvPr/>
        </p:nvSpPr>
        <p:spPr bwMode="auto">
          <a:xfrm>
            <a:off x="2093078" y="1653621"/>
            <a:ext cx="1984590" cy="489097"/>
          </a:xfrm>
          <a:prstGeom prst="roundRect">
            <a:avLst/>
          </a:prstGeom>
          <a:gradFill flip="none" rotWithShape="1">
            <a:gsLst>
              <a:gs pos="0">
                <a:schemeClr val="tx2">
                  <a:lumMod val="75000"/>
                </a:schemeClr>
              </a:gs>
              <a:gs pos="88000">
                <a:schemeClr val="accent2">
                  <a:lumMod val="75000"/>
                </a:schemeClr>
              </a:gs>
              <a:gs pos="99000">
                <a:schemeClr val="accent2">
                  <a:lumMod val="75000"/>
                </a:schemeClr>
              </a:gs>
            </a:gsLst>
            <a:lin ang="16200000" scaled="1"/>
            <a:tileRect/>
          </a:grad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55000"/>
              </a:spcBef>
              <a:spcAft>
                <a:spcPct val="0"/>
              </a:spcAft>
              <a:buClrTx/>
              <a:buSzTx/>
              <a:buFontTx/>
              <a:buNone/>
              <a:tabLst/>
            </a:pPr>
            <a:r>
              <a:rPr kumimoji="0" lang="fr-FR" sz="2400" b="1" i="0" u="none" strike="noStrike" cap="none" normalizeH="0" baseline="0" dirty="0" smtClean="0">
                <a:ln>
                  <a:noFill/>
                </a:ln>
                <a:solidFill>
                  <a:schemeClr val="bg1"/>
                </a:solidFill>
                <a:effectLst>
                  <a:outerShdw blurRad="38100" dist="38100" dir="2700000" algn="tl">
                    <a:srgbClr val="000000">
                      <a:alpha val="43137"/>
                    </a:srgbClr>
                  </a:outerShdw>
                </a:effectLst>
                <a:latin typeface="Arial Narrow" pitchFamily="34" charset="0"/>
              </a:rPr>
              <a:t>Marchés / DCE</a:t>
            </a:r>
          </a:p>
        </p:txBody>
      </p:sp>
      <p:sp>
        <p:nvSpPr>
          <p:cNvPr id="70" name="Rectangle à coins arrondis 69"/>
          <p:cNvSpPr/>
          <p:nvPr/>
        </p:nvSpPr>
        <p:spPr bwMode="auto">
          <a:xfrm>
            <a:off x="4077668" y="1644995"/>
            <a:ext cx="2658874" cy="489097"/>
          </a:xfrm>
          <a:prstGeom prst="roundRect">
            <a:avLst/>
          </a:prstGeom>
          <a:solidFill>
            <a:schemeClr val="accent2">
              <a:lumMod val="75000"/>
            </a:schemeClr>
          </a:solid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55000"/>
              </a:spcBef>
              <a:spcAft>
                <a:spcPct val="0"/>
              </a:spcAft>
              <a:buClrTx/>
              <a:buSzTx/>
              <a:buFontTx/>
              <a:buNone/>
              <a:tabLst/>
            </a:pPr>
            <a:r>
              <a:rPr kumimoji="0" lang="fr-FR" sz="2400" b="1" i="0" u="none" strike="noStrike" cap="none" normalizeH="0" baseline="0" dirty="0" smtClean="0">
                <a:ln>
                  <a:noFill/>
                </a:ln>
                <a:solidFill>
                  <a:schemeClr val="bg1"/>
                </a:solidFill>
                <a:effectLst>
                  <a:outerShdw blurRad="38100" dist="38100" dir="2700000" algn="tl">
                    <a:srgbClr val="000000">
                      <a:alpha val="43137"/>
                    </a:srgbClr>
                  </a:outerShdw>
                </a:effectLst>
                <a:latin typeface="Arial Narrow" pitchFamily="34" charset="0"/>
              </a:rPr>
              <a:t>Marchés</a:t>
            </a:r>
          </a:p>
        </p:txBody>
      </p:sp>
      <p:sp>
        <p:nvSpPr>
          <p:cNvPr id="71" name="Rectangle à coins arrondis 70"/>
          <p:cNvSpPr/>
          <p:nvPr/>
        </p:nvSpPr>
        <p:spPr bwMode="auto">
          <a:xfrm>
            <a:off x="6738858" y="1644994"/>
            <a:ext cx="1985024" cy="489097"/>
          </a:xfrm>
          <a:prstGeom prst="roundRect">
            <a:avLst/>
          </a:prstGeom>
          <a:solidFill>
            <a:schemeClr val="tx2">
              <a:lumMod val="75000"/>
            </a:schemeClr>
          </a:solid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55000"/>
              </a:spcBef>
              <a:spcAft>
                <a:spcPct val="0"/>
              </a:spcAft>
              <a:buClrTx/>
              <a:buSzTx/>
              <a:buFontTx/>
              <a:buNone/>
              <a:tabLst/>
            </a:pPr>
            <a:r>
              <a:rPr kumimoji="0" lang="fr-FR" sz="2400" b="1" i="0" u="none" strike="noStrike" cap="none" normalizeH="0" baseline="0" dirty="0" smtClean="0">
                <a:ln>
                  <a:noFill/>
                </a:ln>
                <a:solidFill>
                  <a:schemeClr val="bg1"/>
                </a:solidFill>
                <a:effectLst>
                  <a:outerShdw blurRad="38100" dist="38100" dir="2700000" algn="tl">
                    <a:srgbClr val="000000">
                      <a:alpha val="43137"/>
                    </a:srgbClr>
                  </a:outerShdw>
                </a:effectLst>
                <a:latin typeface="Arial Narrow" pitchFamily="34" charset="0"/>
              </a:rPr>
              <a:t>DCE</a:t>
            </a:r>
          </a:p>
        </p:txBody>
      </p:sp>
    </p:spTree>
    <p:extLst>
      <p:ext uri="{BB962C8B-B14F-4D97-AF65-F5344CB8AC3E}">
        <p14:creationId xmlns:p14="http://schemas.microsoft.com/office/powerpoint/2010/main" val="351732270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numéro de diapositive 2"/>
          <p:cNvSpPr>
            <a:spLocks noGrp="1"/>
          </p:cNvSpPr>
          <p:nvPr>
            <p:ph type="sldNum" sz="quarter" idx="15"/>
          </p:nvPr>
        </p:nvSpPr>
        <p:spPr/>
        <p:txBody>
          <a:bodyPr/>
          <a:lstStyle/>
          <a:p>
            <a:fld id="{0536D7D7-E68B-4848-A580-3E20DDE126DB}" type="slidenum">
              <a:rPr lang="fr-FR" smtClean="0">
                <a:solidFill>
                  <a:schemeClr val="tx1"/>
                </a:solidFill>
              </a:rPr>
              <a:pPr/>
              <a:t>5</a:t>
            </a:fld>
            <a:endParaRPr lang="fr-FR" dirty="0">
              <a:solidFill>
                <a:schemeClr val="tx1"/>
              </a:solidFill>
            </a:endParaRPr>
          </a:p>
        </p:txBody>
      </p:sp>
      <p:sp>
        <p:nvSpPr>
          <p:cNvPr id="6" name="Titre 5"/>
          <p:cNvSpPr>
            <a:spLocks noGrp="1"/>
          </p:cNvSpPr>
          <p:nvPr>
            <p:ph type="title"/>
          </p:nvPr>
        </p:nvSpPr>
        <p:spPr>
          <a:xfrm>
            <a:off x="1115616" y="260648"/>
            <a:ext cx="3816424" cy="430887"/>
          </a:xfrm>
        </p:spPr>
        <p:txBody>
          <a:bodyPr/>
          <a:lstStyle/>
          <a:p>
            <a:r>
              <a:rPr lang="fr-FR" dirty="0" smtClean="0"/>
              <a:t>Présentation de DEFI</a:t>
            </a:r>
            <a:endParaRPr lang="fr-FR" b="0" dirty="0"/>
          </a:p>
        </p:txBody>
      </p:sp>
      <p:sp>
        <p:nvSpPr>
          <p:cNvPr id="42" name="Espace réservé du texte 41"/>
          <p:cNvSpPr>
            <a:spLocks noGrp="1"/>
          </p:cNvSpPr>
          <p:nvPr>
            <p:ph type="body" sz="quarter" idx="20"/>
          </p:nvPr>
        </p:nvSpPr>
        <p:spPr>
          <a:xfrm>
            <a:off x="251520" y="1772816"/>
            <a:ext cx="8496944" cy="4176464"/>
          </a:xfrm>
        </p:spPr>
        <p:txBody>
          <a:bodyPr>
            <a:normAutofit/>
          </a:bodyPr>
          <a:lstStyle/>
          <a:p>
            <a:r>
              <a:rPr lang="fr-FR" sz="1400" dirty="0"/>
              <a:t>Les caractéristiques de l’outil :</a:t>
            </a:r>
          </a:p>
          <a:p>
            <a:pPr marL="171450" lvl="2" indent="-171450" algn="just">
              <a:buFont typeface="Wingdings" panose="05000000000000000000" pitchFamily="2" charset="2"/>
              <a:buChar char="§"/>
            </a:pPr>
            <a:r>
              <a:rPr lang="fr-FR" sz="1400" cap="none" dirty="0">
                <a:solidFill>
                  <a:schemeClr val="tx1"/>
                </a:solidFill>
              </a:rPr>
              <a:t>DEFI permet la création, la modification ou la consultation (simultanément par plusieurs acteurs) d’une demande de financement</a:t>
            </a:r>
            <a:r>
              <a:rPr lang="fr-FR" sz="1400" cap="none" dirty="0" smtClean="0">
                <a:solidFill>
                  <a:schemeClr val="tx1"/>
                </a:solidFill>
              </a:rPr>
              <a:t>.</a:t>
            </a:r>
          </a:p>
          <a:p>
            <a:pPr marL="171450" lvl="2" indent="-171450" algn="just">
              <a:buFont typeface="Wingdings" panose="05000000000000000000" pitchFamily="2" charset="2"/>
              <a:buChar char="§"/>
            </a:pPr>
            <a:endParaRPr lang="fr-FR" sz="1400" cap="none" dirty="0">
              <a:solidFill>
                <a:schemeClr val="tx1"/>
              </a:solidFill>
            </a:endParaRPr>
          </a:p>
          <a:p>
            <a:pPr marL="171450" lvl="2" indent="-171450" algn="just">
              <a:buFont typeface="Wingdings" panose="05000000000000000000" pitchFamily="2" charset="2"/>
              <a:buChar char="§"/>
            </a:pPr>
            <a:r>
              <a:rPr lang="fr-FR" sz="1400" cap="none" dirty="0">
                <a:solidFill>
                  <a:schemeClr val="tx1"/>
                </a:solidFill>
              </a:rPr>
              <a:t>DEFI permet la prise de décision sur une demande de financement en apportant une vision globale du client et de son contexte avec un dossier entièrement dématérialisé</a:t>
            </a:r>
            <a:r>
              <a:rPr lang="fr-FR" sz="1400" cap="none" dirty="0" smtClean="0">
                <a:solidFill>
                  <a:schemeClr val="tx1"/>
                </a:solidFill>
              </a:rPr>
              <a:t>.</a:t>
            </a:r>
          </a:p>
          <a:p>
            <a:pPr marL="171450" lvl="2" indent="-171450" algn="just">
              <a:buFont typeface="Wingdings" panose="05000000000000000000" pitchFamily="2" charset="2"/>
              <a:buChar char="§"/>
            </a:pPr>
            <a:endParaRPr lang="fr-FR" sz="1400" cap="none" dirty="0">
              <a:solidFill>
                <a:schemeClr val="tx1"/>
              </a:solidFill>
            </a:endParaRPr>
          </a:p>
          <a:p>
            <a:pPr marL="171450" lvl="2" indent="-171450" algn="just">
              <a:buFont typeface="Wingdings" panose="05000000000000000000" pitchFamily="2" charset="2"/>
              <a:buChar char="§"/>
            </a:pPr>
            <a:r>
              <a:rPr lang="fr-FR" sz="1400" cap="none" dirty="0">
                <a:solidFill>
                  <a:schemeClr val="tx1"/>
                </a:solidFill>
              </a:rPr>
              <a:t>DEFI assure la prise en charge de la demande de financement du montage du dossier jusqu’à l’entrée de la mise en force en passant par toutes les phases du circuit de décision</a:t>
            </a:r>
            <a:r>
              <a:rPr lang="fr-FR" sz="1400" cap="none" dirty="0" smtClean="0">
                <a:solidFill>
                  <a:schemeClr val="tx1"/>
                </a:solidFill>
              </a:rPr>
              <a:t>.</a:t>
            </a:r>
          </a:p>
          <a:p>
            <a:pPr marL="171450" lvl="2" indent="-171450" algn="just">
              <a:buFont typeface="Wingdings" panose="05000000000000000000" pitchFamily="2" charset="2"/>
              <a:buChar char="§"/>
            </a:pPr>
            <a:endParaRPr lang="fr-FR" sz="1400" cap="none" dirty="0">
              <a:solidFill>
                <a:schemeClr val="tx1"/>
              </a:solidFill>
            </a:endParaRPr>
          </a:p>
          <a:p>
            <a:pPr marL="171450" lvl="2" indent="-171450" algn="just">
              <a:buFont typeface="Wingdings" panose="05000000000000000000" pitchFamily="2" charset="2"/>
              <a:buChar char="§"/>
            </a:pPr>
            <a:r>
              <a:rPr lang="fr-FR" sz="1400" cap="none" dirty="0">
                <a:solidFill>
                  <a:schemeClr val="tx1"/>
                </a:solidFill>
              </a:rPr>
              <a:t>DEFI permet le suivi des dossiers et la traçabilité (gestion des actions en cours, tableau de bord, </a:t>
            </a:r>
            <a:r>
              <a:rPr lang="fr-FR" sz="1400" cap="none" dirty="0" err="1">
                <a:solidFill>
                  <a:schemeClr val="tx1"/>
                </a:solidFill>
              </a:rPr>
              <a:t>Workflow</a:t>
            </a:r>
            <a:r>
              <a:rPr lang="fr-FR" sz="1400" cap="none" dirty="0">
                <a:solidFill>
                  <a:schemeClr val="tx1"/>
                </a:solidFill>
              </a:rPr>
              <a:t> + GED</a:t>
            </a:r>
            <a:r>
              <a:rPr lang="fr-FR" sz="1400" cap="none" dirty="0" smtClean="0">
                <a:solidFill>
                  <a:schemeClr val="tx1"/>
                </a:solidFill>
              </a:rPr>
              <a:t>).</a:t>
            </a:r>
          </a:p>
          <a:p>
            <a:pPr marL="171450" lvl="2" indent="-171450" algn="just">
              <a:buFont typeface="Wingdings" panose="05000000000000000000" pitchFamily="2" charset="2"/>
              <a:buChar char="§"/>
            </a:pPr>
            <a:endParaRPr lang="fr-FR" sz="1400" cap="none" dirty="0">
              <a:solidFill>
                <a:schemeClr val="tx1"/>
              </a:solidFill>
            </a:endParaRPr>
          </a:p>
          <a:p>
            <a:pPr marL="171450" lvl="2" indent="-171450" algn="just">
              <a:buFont typeface="Wingdings" panose="05000000000000000000" pitchFamily="2" charset="2"/>
              <a:buChar char="§"/>
            </a:pPr>
            <a:r>
              <a:rPr lang="fr-FR" sz="1400" cap="none" dirty="0">
                <a:solidFill>
                  <a:schemeClr val="tx1"/>
                </a:solidFill>
              </a:rPr>
              <a:t>DEFI prend en compte tous les concours sollicités par l’ensemble des personnes composant une relation, ainsi que les caractéristiques associées : objet, durée, conditions, garanties </a:t>
            </a:r>
            <a:r>
              <a:rPr lang="fr-FR" sz="1400" cap="none" dirty="0" smtClean="0">
                <a:solidFill>
                  <a:schemeClr val="tx1"/>
                </a:solidFill>
              </a:rPr>
              <a:t>…</a:t>
            </a:r>
          </a:p>
          <a:p>
            <a:pPr marL="171450" lvl="2" indent="-171450" algn="just">
              <a:buFont typeface="Wingdings" panose="05000000000000000000" pitchFamily="2" charset="2"/>
              <a:buChar char="§"/>
            </a:pPr>
            <a:endParaRPr lang="fr-FR" sz="1400" cap="none" dirty="0">
              <a:solidFill>
                <a:schemeClr val="tx1"/>
              </a:solidFill>
            </a:endParaRPr>
          </a:p>
          <a:p>
            <a:pPr marL="171450" lvl="2" indent="-171450" algn="just">
              <a:buFont typeface="Wingdings" panose="05000000000000000000" pitchFamily="2" charset="2"/>
              <a:buChar char="§"/>
            </a:pPr>
            <a:r>
              <a:rPr lang="fr-FR" sz="1400" cap="none" dirty="0">
                <a:solidFill>
                  <a:schemeClr val="tx1"/>
                </a:solidFill>
              </a:rPr>
              <a:t>DEFI est totalement interfacé avec le SI </a:t>
            </a:r>
            <a:r>
              <a:rPr lang="fr-FR" sz="1400" cap="none" dirty="0" err="1">
                <a:solidFill>
                  <a:schemeClr val="tx1"/>
                </a:solidFill>
              </a:rPr>
              <a:t>MySys</a:t>
            </a:r>
            <a:r>
              <a:rPr lang="fr-FR" sz="1400" cap="none" dirty="0">
                <a:solidFill>
                  <a:schemeClr val="tx1"/>
                </a:solidFill>
              </a:rPr>
              <a:t>, afin d’éviter la ressaisie de données administratives déjà présentes dans le SI. Il permet également de joindre des pièces et de les conserver.</a:t>
            </a:r>
          </a:p>
        </p:txBody>
      </p:sp>
      <p:sp>
        <p:nvSpPr>
          <p:cNvPr id="14" name="Espace réservé du pied de page 2"/>
          <p:cNvSpPr>
            <a:spLocks noGrp="1"/>
          </p:cNvSpPr>
          <p:nvPr>
            <p:ph type="ftr" sz="quarter" idx="14"/>
          </p:nvPr>
        </p:nvSpPr>
        <p:spPr>
          <a:xfrm>
            <a:off x="1619672" y="6376243"/>
            <a:ext cx="4932000" cy="365125"/>
          </a:xfrm>
        </p:spPr>
        <p:txBody>
          <a:bodyPr/>
          <a:lstStyle/>
          <a:p>
            <a:r>
              <a:rPr lang="fr-FR" dirty="0" smtClean="0"/>
              <a:t>MO-Instruction des crédits BDR Pro-CEGEE • 17 Juin 2019</a:t>
            </a:r>
            <a:endParaRPr lang="fr-FR" dirty="0"/>
          </a:p>
        </p:txBody>
      </p:sp>
    </p:spTree>
    <p:extLst>
      <p:ext uri="{BB962C8B-B14F-4D97-AF65-F5344CB8AC3E}">
        <p14:creationId xmlns:p14="http://schemas.microsoft.com/office/powerpoint/2010/main" val="311144903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numéro de diapositive 2"/>
          <p:cNvSpPr>
            <a:spLocks noGrp="1"/>
          </p:cNvSpPr>
          <p:nvPr>
            <p:ph type="sldNum" sz="quarter" idx="15"/>
          </p:nvPr>
        </p:nvSpPr>
        <p:spPr/>
        <p:txBody>
          <a:bodyPr/>
          <a:lstStyle/>
          <a:p>
            <a:fld id="{0536D7D7-E68B-4848-A580-3E20DDE126DB}" type="slidenum">
              <a:rPr lang="fr-FR" smtClean="0">
                <a:solidFill>
                  <a:schemeClr val="tx1"/>
                </a:solidFill>
              </a:rPr>
              <a:pPr/>
              <a:t>6</a:t>
            </a:fld>
            <a:endParaRPr lang="fr-FR" dirty="0">
              <a:solidFill>
                <a:schemeClr val="tx1"/>
              </a:solidFill>
            </a:endParaRPr>
          </a:p>
        </p:txBody>
      </p:sp>
      <p:sp>
        <p:nvSpPr>
          <p:cNvPr id="6" name="Titre 5"/>
          <p:cNvSpPr>
            <a:spLocks noGrp="1"/>
          </p:cNvSpPr>
          <p:nvPr>
            <p:ph type="title"/>
          </p:nvPr>
        </p:nvSpPr>
        <p:spPr>
          <a:xfrm>
            <a:off x="1115616" y="260648"/>
            <a:ext cx="3816424" cy="430887"/>
          </a:xfrm>
        </p:spPr>
        <p:txBody>
          <a:bodyPr/>
          <a:lstStyle/>
          <a:p>
            <a:r>
              <a:rPr lang="fr-FR" dirty="0" smtClean="0"/>
              <a:t>Instruction d’un concours</a:t>
            </a:r>
            <a:endParaRPr lang="fr-FR" b="0" dirty="0"/>
          </a:p>
        </p:txBody>
      </p:sp>
      <p:sp>
        <p:nvSpPr>
          <p:cNvPr id="42" name="Espace réservé du texte 41"/>
          <p:cNvSpPr>
            <a:spLocks noGrp="1"/>
          </p:cNvSpPr>
          <p:nvPr>
            <p:ph type="body" sz="quarter" idx="20"/>
          </p:nvPr>
        </p:nvSpPr>
        <p:spPr>
          <a:xfrm>
            <a:off x="251520" y="1772816"/>
            <a:ext cx="8496944" cy="4176464"/>
          </a:xfrm>
        </p:spPr>
        <p:txBody>
          <a:bodyPr>
            <a:normAutofit/>
          </a:bodyPr>
          <a:lstStyle/>
          <a:p>
            <a:r>
              <a:rPr lang="fr-FR" sz="1400" dirty="0"/>
              <a:t>L’outil </a:t>
            </a:r>
            <a:r>
              <a:rPr lang="fr-FR" sz="1400" dirty="0" err="1"/>
              <a:t>DEFi</a:t>
            </a:r>
            <a:r>
              <a:rPr lang="fr-FR" sz="1400" dirty="0"/>
              <a:t> propose des écrans, des analyses, des états, l’hébergement de pièces mais ne structure pas la demande</a:t>
            </a:r>
            <a:r>
              <a:rPr lang="fr-FR" sz="1400" dirty="0" smtClean="0"/>
              <a:t>.</a:t>
            </a:r>
          </a:p>
          <a:p>
            <a:pPr lvl="1" algn="ctr">
              <a:spcBef>
                <a:spcPts val="300"/>
              </a:spcBef>
              <a:spcAft>
                <a:spcPts val="1200"/>
              </a:spcAft>
              <a:buClr>
                <a:schemeClr val="accent1"/>
              </a:buClr>
            </a:pPr>
            <a:r>
              <a:rPr lang="fr-FR" sz="1500" dirty="0">
                <a:solidFill>
                  <a:srgbClr val="FF0000"/>
                </a:solidFill>
              </a:rPr>
              <a:t>Ce document présente comment un concours doit être instruit en CEGEE, c’est-à-dire le Qui fait Quoi, Comment et Où avec l’outil.</a:t>
            </a:r>
          </a:p>
          <a:p>
            <a:r>
              <a:rPr lang="fr-FR" sz="1400" dirty="0"/>
              <a:t>La vision de l’encours demandé, de la situation du client avant  et avec le financement est dans DEFI. </a:t>
            </a:r>
          </a:p>
          <a:p>
            <a:r>
              <a:rPr lang="fr-FR" sz="1400" dirty="0"/>
              <a:t>Instruire une demande de financement avec DEFI c’est :</a:t>
            </a:r>
          </a:p>
          <a:p>
            <a:pPr marL="171450" lvl="2" indent="-171450" algn="just">
              <a:buFont typeface="Wingdings" panose="05000000000000000000" pitchFamily="2" charset="2"/>
              <a:buChar char="§"/>
            </a:pPr>
            <a:r>
              <a:rPr lang="fr-FR" sz="1400" cap="none" dirty="0" smtClean="0">
                <a:solidFill>
                  <a:schemeClr val="tx1"/>
                </a:solidFill>
                <a:effectLst>
                  <a:outerShdw blurRad="38100" dist="38100" dir="2700000" algn="tl">
                    <a:srgbClr val="000000">
                      <a:alpha val="43137"/>
                    </a:srgbClr>
                  </a:outerShdw>
                </a:effectLst>
              </a:rPr>
              <a:t>D </a:t>
            </a:r>
            <a:r>
              <a:rPr lang="fr-FR" sz="1400" cap="none" dirty="0" err="1" smtClean="0">
                <a:solidFill>
                  <a:schemeClr val="tx1"/>
                </a:solidFill>
              </a:rPr>
              <a:t>éfinir</a:t>
            </a:r>
            <a:r>
              <a:rPr lang="fr-FR" sz="1400" cap="none" dirty="0" smtClean="0">
                <a:solidFill>
                  <a:schemeClr val="tx1"/>
                </a:solidFill>
              </a:rPr>
              <a:t> </a:t>
            </a:r>
            <a:r>
              <a:rPr lang="fr-FR" sz="1400" cap="none" dirty="0">
                <a:solidFill>
                  <a:schemeClr val="tx1"/>
                </a:solidFill>
              </a:rPr>
              <a:t>le concours demandé (type et caractéristiques du crédit</a:t>
            </a:r>
            <a:r>
              <a:rPr lang="fr-FR" sz="1400" cap="none" dirty="0" smtClean="0">
                <a:solidFill>
                  <a:schemeClr val="tx1"/>
                </a:solidFill>
              </a:rPr>
              <a:t>)</a:t>
            </a:r>
          </a:p>
          <a:p>
            <a:pPr marL="171450" lvl="2" indent="-171450" algn="just">
              <a:buFont typeface="Wingdings" panose="05000000000000000000" pitchFamily="2" charset="2"/>
              <a:buChar char="§"/>
            </a:pPr>
            <a:r>
              <a:rPr lang="fr-FR" sz="1400" cap="none" dirty="0" smtClean="0">
                <a:solidFill>
                  <a:schemeClr val="tx1"/>
                </a:solidFill>
                <a:effectLst>
                  <a:outerShdw blurRad="38100" dist="38100" dir="2700000" algn="tl">
                    <a:srgbClr val="000000">
                      <a:alpha val="43137"/>
                    </a:srgbClr>
                  </a:outerShdw>
                </a:effectLst>
              </a:rPr>
              <a:t>E </a:t>
            </a:r>
            <a:r>
              <a:rPr lang="fr-FR" sz="1400" cap="none" dirty="0" smtClean="0">
                <a:solidFill>
                  <a:schemeClr val="tx1"/>
                </a:solidFill>
              </a:rPr>
              <a:t>mettre </a:t>
            </a:r>
            <a:r>
              <a:rPr lang="fr-FR" sz="1400" cap="none" dirty="0">
                <a:solidFill>
                  <a:schemeClr val="tx1"/>
                </a:solidFill>
              </a:rPr>
              <a:t>un avis sur le(s) concours demandé(s</a:t>
            </a:r>
            <a:r>
              <a:rPr lang="fr-FR" sz="1400" cap="none" dirty="0" smtClean="0">
                <a:solidFill>
                  <a:schemeClr val="tx1"/>
                </a:solidFill>
              </a:rPr>
              <a:t>)</a:t>
            </a:r>
          </a:p>
          <a:p>
            <a:pPr marL="171450" lvl="2" indent="-171450" algn="just">
              <a:buFont typeface="Wingdings" panose="05000000000000000000" pitchFamily="2" charset="2"/>
              <a:buChar char="§"/>
            </a:pPr>
            <a:r>
              <a:rPr lang="fr-FR" sz="1400" cap="none" dirty="0" smtClean="0">
                <a:solidFill>
                  <a:schemeClr val="tx1"/>
                </a:solidFill>
                <a:effectLst>
                  <a:outerShdw blurRad="38100" dist="38100" dir="2700000" algn="tl">
                    <a:srgbClr val="000000">
                      <a:alpha val="43137"/>
                    </a:srgbClr>
                  </a:outerShdw>
                </a:effectLst>
              </a:rPr>
              <a:t>F </a:t>
            </a:r>
            <a:r>
              <a:rPr lang="fr-FR" sz="1400" cap="none" dirty="0" err="1" smtClean="0">
                <a:solidFill>
                  <a:schemeClr val="tx1"/>
                </a:solidFill>
              </a:rPr>
              <a:t>ixer</a:t>
            </a:r>
            <a:r>
              <a:rPr lang="fr-FR" sz="1400" cap="none" dirty="0" smtClean="0">
                <a:solidFill>
                  <a:schemeClr val="tx1"/>
                </a:solidFill>
              </a:rPr>
              <a:t> </a:t>
            </a:r>
            <a:r>
              <a:rPr lang="fr-FR" sz="1400" cap="none" dirty="0">
                <a:solidFill>
                  <a:schemeClr val="tx1"/>
                </a:solidFill>
              </a:rPr>
              <a:t>dans les pièces jointes les documents liés à la demande </a:t>
            </a:r>
          </a:p>
          <a:p>
            <a:pPr marL="171450" lvl="2" indent="-171450" algn="just">
              <a:buFont typeface="Wingdings" panose="05000000000000000000" pitchFamily="2" charset="2"/>
              <a:buChar char="§"/>
            </a:pPr>
            <a:r>
              <a:rPr lang="fr-FR" sz="1400" cap="none" dirty="0" smtClean="0">
                <a:solidFill>
                  <a:schemeClr val="tx1"/>
                </a:solidFill>
                <a:effectLst>
                  <a:outerShdw blurRad="38100" dist="38100" dir="2700000" algn="tl">
                    <a:srgbClr val="000000">
                      <a:alpha val="43137"/>
                    </a:srgbClr>
                  </a:outerShdw>
                </a:effectLst>
              </a:rPr>
              <a:t>I </a:t>
            </a:r>
            <a:r>
              <a:rPr lang="fr-FR" sz="1400" cap="none" dirty="0" err="1" smtClean="0">
                <a:solidFill>
                  <a:schemeClr val="tx1"/>
                </a:solidFill>
              </a:rPr>
              <a:t>dentifier</a:t>
            </a:r>
            <a:r>
              <a:rPr lang="fr-FR" sz="1400" cap="none" dirty="0" smtClean="0">
                <a:solidFill>
                  <a:schemeClr val="tx1"/>
                </a:solidFill>
              </a:rPr>
              <a:t> </a:t>
            </a:r>
            <a:r>
              <a:rPr lang="fr-FR" sz="1400" cap="none" dirty="0">
                <a:solidFill>
                  <a:schemeClr val="tx1"/>
                </a:solidFill>
              </a:rPr>
              <a:t>le délégataire et lui adresser la </a:t>
            </a:r>
            <a:r>
              <a:rPr lang="fr-FR" sz="1400" cap="none" dirty="0" smtClean="0">
                <a:solidFill>
                  <a:schemeClr val="tx1"/>
                </a:solidFill>
              </a:rPr>
              <a:t>demande</a:t>
            </a:r>
            <a:endParaRPr lang="fr-FR" sz="1400" cap="none" dirty="0">
              <a:solidFill>
                <a:schemeClr val="tx1"/>
              </a:solidFill>
            </a:endParaRPr>
          </a:p>
        </p:txBody>
      </p:sp>
      <p:sp>
        <p:nvSpPr>
          <p:cNvPr id="14" name="Espace réservé du pied de page 2"/>
          <p:cNvSpPr>
            <a:spLocks noGrp="1"/>
          </p:cNvSpPr>
          <p:nvPr>
            <p:ph type="ftr" sz="quarter" idx="14"/>
          </p:nvPr>
        </p:nvSpPr>
        <p:spPr>
          <a:xfrm>
            <a:off x="1619672" y="6376243"/>
            <a:ext cx="4932000" cy="365125"/>
          </a:xfrm>
        </p:spPr>
        <p:txBody>
          <a:bodyPr/>
          <a:lstStyle/>
          <a:p>
            <a:r>
              <a:rPr lang="fr-FR" dirty="0" smtClean="0"/>
              <a:t>MO-Instruction des crédits BDR Pro-CEGEE • 17 Juin 2019</a:t>
            </a:r>
            <a:endParaRPr lang="fr-FR" dirty="0"/>
          </a:p>
        </p:txBody>
      </p:sp>
    </p:spTree>
    <p:extLst>
      <p:ext uri="{BB962C8B-B14F-4D97-AF65-F5344CB8AC3E}">
        <p14:creationId xmlns:p14="http://schemas.microsoft.com/office/powerpoint/2010/main" val="408826400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numéro de diapositive 2"/>
          <p:cNvSpPr>
            <a:spLocks noGrp="1"/>
          </p:cNvSpPr>
          <p:nvPr>
            <p:ph type="sldNum" sz="quarter" idx="15"/>
          </p:nvPr>
        </p:nvSpPr>
        <p:spPr/>
        <p:txBody>
          <a:bodyPr/>
          <a:lstStyle/>
          <a:p>
            <a:fld id="{0536D7D7-E68B-4848-A580-3E20DDE126DB}" type="slidenum">
              <a:rPr lang="fr-FR" smtClean="0">
                <a:solidFill>
                  <a:schemeClr val="tx1"/>
                </a:solidFill>
              </a:rPr>
              <a:pPr/>
              <a:t>7</a:t>
            </a:fld>
            <a:endParaRPr lang="fr-FR" dirty="0">
              <a:solidFill>
                <a:schemeClr val="tx1"/>
              </a:solidFill>
            </a:endParaRPr>
          </a:p>
        </p:txBody>
      </p:sp>
      <p:sp>
        <p:nvSpPr>
          <p:cNvPr id="6" name="Titre 5"/>
          <p:cNvSpPr>
            <a:spLocks noGrp="1"/>
          </p:cNvSpPr>
          <p:nvPr>
            <p:ph type="title"/>
          </p:nvPr>
        </p:nvSpPr>
        <p:spPr>
          <a:xfrm>
            <a:off x="1115616" y="260648"/>
            <a:ext cx="3816424" cy="430887"/>
          </a:xfrm>
        </p:spPr>
        <p:txBody>
          <a:bodyPr/>
          <a:lstStyle/>
          <a:p>
            <a:r>
              <a:rPr lang="fr-FR" dirty="0" smtClean="0"/>
              <a:t>Instruction d’un concours</a:t>
            </a:r>
            <a:endParaRPr lang="fr-FR" b="0" dirty="0"/>
          </a:p>
        </p:txBody>
      </p:sp>
      <p:sp>
        <p:nvSpPr>
          <p:cNvPr id="42" name="Espace réservé du texte 41"/>
          <p:cNvSpPr>
            <a:spLocks noGrp="1"/>
          </p:cNvSpPr>
          <p:nvPr>
            <p:ph type="body" sz="quarter" idx="20"/>
          </p:nvPr>
        </p:nvSpPr>
        <p:spPr>
          <a:xfrm>
            <a:off x="251520" y="1772816"/>
            <a:ext cx="8496944" cy="4176464"/>
          </a:xfrm>
        </p:spPr>
        <p:txBody>
          <a:bodyPr>
            <a:normAutofit/>
          </a:bodyPr>
          <a:lstStyle/>
          <a:p>
            <a:pPr algn="just"/>
            <a:r>
              <a:rPr lang="fr-FR" sz="1400" dirty="0" smtClean="0"/>
              <a:t>Première </a:t>
            </a:r>
            <a:r>
              <a:rPr lang="fr-FR" sz="1400" dirty="0"/>
              <a:t>étape </a:t>
            </a:r>
            <a:r>
              <a:rPr lang="fr-FR" sz="1400" u="sng" dirty="0"/>
              <a:t>incontournable</a:t>
            </a:r>
            <a:r>
              <a:rPr lang="fr-FR" sz="1400" dirty="0"/>
              <a:t> :</a:t>
            </a:r>
          </a:p>
          <a:p>
            <a:pPr algn="just"/>
            <a:endParaRPr lang="fr-FR" sz="1400" cap="none" dirty="0" smtClean="0">
              <a:solidFill>
                <a:schemeClr val="tx1"/>
              </a:solidFill>
            </a:endParaRPr>
          </a:p>
          <a:p>
            <a:pPr algn="just"/>
            <a:endParaRPr lang="fr-FR" sz="1400" cap="none" dirty="0"/>
          </a:p>
          <a:p>
            <a:pPr algn="just"/>
            <a:endParaRPr lang="fr-FR" sz="1400" cap="none" dirty="0" smtClean="0">
              <a:solidFill>
                <a:schemeClr val="tx1"/>
              </a:solidFill>
            </a:endParaRPr>
          </a:p>
          <a:p>
            <a:pPr lvl="1" algn="ctr"/>
            <a:r>
              <a:rPr lang="fr-FR" dirty="0">
                <a:solidFill>
                  <a:srgbClr val="FF0000"/>
                </a:solidFill>
              </a:rPr>
              <a:t>Fiabilisation des données du </a:t>
            </a:r>
            <a:r>
              <a:rPr lang="fr-FR" dirty="0" smtClean="0">
                <a:solidFill>
                  <a:srgbClr val="FF0000"/>
                </a:solidFill>
              </a:rPr>
              <a:t>Client</a:t>
            </a:r>
          </a:p>
          <a:p>
            <a:pPr lvl="1" algn="just"/>
            <a:endParaRPr lang="fr-FR" sz="1400" dirty="0">
              <a:solidFill>
                <a:srgbClr val="FF0000"/>
              </a:solidFill>
            </a:endParaRPr>
          </a:p>
          <a:p>
            <a:pPr lvl="1" algn="just"/>
            <a:endParaRPr lang="fr-FR" sz="1400" dirty="0" smtClean="0">
              <a:solidFill>
                <a:srgbClr val="FF0000"/>
              </a:solidFill>
            </a:endParaRPr>
          </a:p>
          <a:p>
            <a:pPr lvl="1" algn="just"/>
            <a:r>
              <a:rPr lang="fr-FR" sz="1400" dirty="0" smtClean="0">
                <a:solidFill>
                  <a:schemeClr val="tx1"/>
                </a:solidFill>
              </a:rPr>
              <a:t>La </a:t>
            </a:r>
            <a:r>
              <a:rPr lang="fr-FR" sz="1400" dirty="0">
                <a:solidFill>
                  <a:schemeClr val="tx1"/>
                </a:solidFill>
              </a:rPr>
              <a:t>demande de financement doit permettre de vérifier, </a:t>
            </a:r>
            <a:r>
              <a:rPr lang="fr-FR" sz="1400" dirty="0" smtClean="0">
                <a:solidFill>
                  <a:srgbClr val="C00000"/>
                </a:solidFill>
                <a:effectLst>
                  <a:outerShdw blurRad="38100" dist="38100" dir="2700000" algn="tl">
                    <a:srgbClr val="000000">
                      <a:alpha val="43137"/>
                    </a:srgbClr>
                  </a:outerShdw>
                </a:effectLst>
              </a:rPr>
              <a:t>fiabiliser</a:t>
            </a:r>
            <a:r>
              <a:rPr lang="fr-FR" sz="1400" dirty="0">
                <a:solidFill>
                  <a:schemeClr val="tx1"/>
                </a:solidFill>
              </a:rPr>
              <a:t> </a:t>
            </a:r>
            <a:r>
              <a:rPr lang="fr-FR" sz="1400" dirty="0" smtClean="0">
                <a:solidFill>
                  <a:schemeClr val="tx1"/>
                </a:solidFill>
              </a:rPr>
              <a:t> et </a:t>
            </a:r>
            <a:r>
              <a:rPr lang="fr-FR" sz="1400" dirty="0">
                <a:solidFill>
                  <a:schemeClr val="tx1"/>
                </a:solidFill>
              </a:rPr>
              <a:t>réactualiser les données du client / groupe / garant dans </a:t>
            </a:r>
            <a:r>
              <a:rPr lang="fr-FR" sz="1400" dirty="0" err="1">
                <a:solidFill>
                  <a:srgbClr val="C00000"/>
                </a:solidFill>
                <a:effectLst>
                  <a:outerShdw blurRad="38100" dist="38100" dir="2700000" algn="tl">
                    <a:srgbClr val="000000">
                      <a:alpha val="43137"/>
                    </a:srgbClr>
                  </a:outerShdw>
                </a:effectLst>
              </a:rPr>
              <a:t>MySys</a:t>
            </a:r>
            <a:r>
              <a:rPr lang="fr-FR" sz="1400" dirty="0">
                <a:solidFill>
                  <a:schemeClr val="tx1"/>
                </a:solidFill>
              </a:rPr>
              <a:t>.</a:t>
            </a:r>
          </a:p>
          <a:p>
            <a:pPr algn="just"/>
            <a:endParaRPr lang="fr-FR" sz="1400" cap="none" dirty="0">
              <a:solidFill>
                <a:schemeClr val="tx1"/>
              </a:solidFill>
            </a:endParaRPr>
          </a:p>
        </p:txBody>
      </p:sp>
      <p:sp>
        <p:nvSpPr>
          <p:cNvPr id="14" name="Espace réservé du pied de page 2"/>
          <p:cNvSpPr>
            <a:spLocks noGrp="1"/>
          </p:cNvSpPr>
          <p:nvPr>
            <p:ph type="ftr" sz="quarter" idx="14"/>
          </p:nvPr>
        </p:nvSpPr>
        <p:spPr>
          <a:xfrm>
            <a:off x="1619672" y="6376243"/>
            <a:ext cx="4932000" cy="365125"/>
          </a:xfrm>
        </p:spPr>
        <p:txBody>
          <a:bodyPr/>
          <a:lstStyle/>
          <a:p>
            <a:r>
              <a:rPr lang="fr-FR" dirty="0" smtClean="0"/>
              <a:t>MO-Instruction des crédits BDR Pro-CEGEE • 17 Juin 2019</a:t>
            </a:r>
            <a:endParaRPr lang="fr-FR" dirty="0"/>
          </a:p>
        </p:txBody>
      </p:sp>
      <p:pic>
        <p:nvPicPr>
          <p:cNvPr id="9" name="Image 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419872" y="1412776"/>
            <a:ext cx="2067358" cy="1819275"/>
          </a:xfrm>
          <a:prstGeom prst="rect">
            <a:avLst/>
          </a:prstGeom>
        </p:spPr>
      </p:pic>
      <p:sp>
        <p:nvSpPr>
          <p:cNvPr id="5" name="Rectangle 4"/>
          <p:cNvSpPr/>
          <p:nvPr/>
        </p:nvSpPr>
        <p:spPr>
          <a:xfrm>
            <a:off x="70992" y="4869160"/>
            <a:ext cx="9073008" cy="1014380"/>
          </a:xfrm>
          <a:prstGeom prst="rect">
            <a:avLst/>
          </a:prstGeom>
        </p:spPr>
        <p:txBody>
          <a:bodyPr wrap="square">
            <a:spAutoFit/>
          </a:bodyPr>
          <a:lstStyle/>
          <a:p>
            <a:pPr marL="635" algn="just">
              <a:lnSpc>
                <a:spcPct val="107000"/>
              </a:lnSpc>
              <a:spcAft>
                <a:spcPts val="0"/>
              </a:spcAft>
            </a:pPr>
            <a:r>
              <a:rPr lang="fr-FR" sz="1400" b="1" u="sng" cap="all" dirty="0" smtClean="0">
                <a:solidFill>
                  <a:srgbClr val="C00000"/>
                </a:solidFill>
                <a:effectLst>
                  <a:outerShdw blurRad="38100" dist="38100" dir="2700000" algn="tl">
                    <a:srgbClr val="000000">
                      <a:alpha val="43137"/>
                    </a:srgbClr>
                  </a:outerShdw>
                </a:effectLst>
              </a:rPr>
              <a:t>NB</a:t>
            </a:r>
            <a:r>
              <a:rPr lang="fr-FR" sz="1400" b="1" cap="all" dirty="0" smtClean="0">
                <a:solidFill>
                  <a:srgbClr val="C00000"/>
                </a:solidFill>
                <a:effectLst>
                  <a:outerShdw blurRad="38100" dist="38100" dir="2700000" algn="tl">
                    <a:srgbClr val="000000">
                      <a:alpha val="43137"/>
                    </a:srgbClr>
                  </a:outerShdw>
                </a:effectLst>
              </a:rPr>
              <a:t>: </a:t>
            </a:r>
          </a:p>
          <a:p>
            <a:pPr marL="635" algn="just">
              <a:lnSpc>
                <a:spcPct val="107000"/>
              </a:lnSpc>
              <a:spcAft>
                <a:spcPts val="0"/>
              </a:spcAft>
            </a:pPr>
            <a:r>
              <a:rPr lang="fr-FR" sz="1400" b="1" u="sng" cap="all" dirty="0" smtClean="0">
                <a:solidFill>
                  <a:srgbClr val="C00000"/>
                </a:solidFill>
                <a:effectLst>
                  <a:outerShdw blurRad="38100" dist="38100" dir="2700000" algn="tl">
                    <a:srgbClr val="000000">
                      <a:alpha val="43137"/>
                    </a:srgbClr>
                  </a:outerShdw>
                </a:effectLst>
              </a:rPr>
              <a:t>La </a:t>
            </a:r>
            <a:r>
              <a:rPr lang="fr-FR" sz="1400" b="1" u="sng" cap="all" dirty="0">
                <a:solidFill>
                  <a:srgbClr val="C00000"/>
                </a:solidFill>
                <a:effectLst>
                  <a:outerShdw blurRad="38100" dist="38100" dir="2700000" algn="tl">
                    <a:srgbClr val="000000">
                      <a:alpha val="43137"/>
                    </a:srgbClr>
                  </a:outerShdw>
                </a:effectLst>
              </a:rPr>
              <a:t>mise à jour du SIREN</a:t>
            </a:r>
            <a:r>
              <a:rPr lang="fr-FR" sz="1400" b="1" i="1" cap="all" dirty="0">
                <a:solidFill>
                  <a:srgbClr val="C00000"/>
                </a:solidFill>
                <a:effectLst>
                  <a:outerShdw blurRad="38100" dist="38100" dir="2700000" algn="tl">
                    <a:srgbClr val="000000">
                      <a:alpha val="43137"/>
                    </a:srgbClr>
                  </a:outerShdw>
                </a:effectLst>
              </a:rPr>
              <a:t> </a:t>
            </a:r>
            <a:r>
              <a:rPr lang="fr-FR" sz="1400" b="1" cap="all" dirty="0">
                <a:solidFill>
                  <a:srgbClr val="C00000"/>
                </a:solidFill>
                <a:effectLst>
                  <a:outerShdw blurRad="38100" dist="38100" dir="2700000" algn="tl">
                    <a:srgbClr val="000000">
                      <a:alpha val="43137"/>
                    </a:srgbClr>
                  </a:outerShdw>
                </a:effectLst>
              </a:rPr>
              <a:t>est également à réaliser dans </a:t>
            </a:r>
            <a:r>
              <a:rPr lang="fr-FR" sz="1400" b="1" cap="all" dirty="0" err="1">
                <a:solidFill>
                  <a:srgbClr val="C00000"/>
                </a:solidFill>
                <a:effectLst>
                  <a:outerShdw blurRad="38100" dist="38100" dir="2700000" algn="tl">
                    <a:srgbClr val="000000">
                      <a:alpha val="43137"/>
                    </a:srgbClr>
                  </a:outerShdw>
                </a:effectLst>
              </a:rPr>
              <a:t>Myway</a:t>
            </a:r>
            <a:r>
              <a:rPr lang="fr-FR" sz="1400" b="1" cap="all" dirty="0">
                <a:solidFill>
                  <a:srgbClr val="C00000"/>
                </a:solidFill>
                <a:effectLst>
                  <a:outerShdw blurRad="38100" dist="38100" dir="2700000" algn="tl">
                    <a:srgbClr val="000000">
                      <a:alpha val="43137"/>
                    </a:srgbClr>
                  </a:outerShdw>
                </a:effectLst>
              </a:rPr>
              <a:t>&gt; onglet connaissance client pro&gt; administratif&gt; immatriculation en indiquant </a:t>
            </a:r>
            <a:r>
              <a:rPr lang="fr-FR" sz="1400" b="1" cap="all" dirty="0" smtClean="0">
                <a:solidFill>
                  <a:srgbClr val="C00000"/>
                </a:solidFill>
                <a:effectLst>
                  <a:outerShdw blurRad="38100" dist="38100" dir="2700000" algn="tl">
                    <a:srgbClr val="000000">
                      <a:alpha val="43137"/>
                    </a:srgbClr>
                  </a:outerShdw>
                </a:effectLst>
              </a:rPr>
              <a:t>uniquement </a:t>
            </a:r>
            <a:r>
              <a:rPr lang="fr-FR" sz="1400" b="1" cap="all" dirty="0">
                <a:solidFill>
                  <a:srgbClr val="C00000"/>
                </a:solidFill>
                <a:effectLst>
                  <a:outerShdw blurRad="38100" dist="38100" dir="2700000" algn="tl">
                    <a:srgbClr val="000000">
                      <a:alpha val="43137"/>
                    </a:srgbClr>
                  </a:outerShdw>
                </a:effectLst>
              </a:rPr>
              <a:t>les chiffres (supprimer les lettres pré-chargées).</a:t>
            </a:r>
          </a:p>
        </p:txBody>
      </p:sp>
    </p:spTree>
    <p:extLst>
      <p:ext uri="{BB962C8B-B14F-4D97-AF65-F5344CB8AC3E}">
        <p14:creationId xmlns:p14="http://schemas.microsoft.com/office/powerpoint/2010/main" val="142536475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numéro de diapositive 2"/>
          <p:cNvSpPr>
            <a:spLocks noGrp="1"/>
          </p:cNvSpPr>
          <p:nvPr>
            <p:ph type="sldNum" sz="quarter" idx="15"/>
          </p:nvPr>
        </p:nvSpPr>
        <p:spPr/>
        <p:txBody>
          <a:bodyPr/>
          <a:lstStyle/>
          <a:p>
            <a:fld id="{0536D7D7-E68B-4848-A580-3E20DDE126DB}" type="slidenum">
              <a:rPr lang="fr-FR" smtClean="0">
                <a:solidFill>
                  <a:schemeClr val="tx1"/>
                </a:solidFill>
              </a:rPr>
              <a:pPr/>
              <a:t>8</a:t>
            </a:fld>
            <a:endParaRPr lang="fr-FR" dirty="0">
              <a:solidFill>
                <a:schemeClr val="tx1"/>
              </a:solidFill>
            </a:endParaRPr>
          </a:p>
        </p:txBody>
      </p:sp>
      <p:sp>
        <p:nvSpPr>
          <p:cNvPr id="6" name="Titre 5"/>
          <p:cNvSpPr>
            <a:spLocks noGrp="1"/>
          </p:cNvSpPr>
          <p:nvPr>
            <p:ph type="title"/>
          </p:nvPr>
        </p:nvSpPr>
        <p:spPr>
          <a:xfrm>
            <a:off x="1115616" y="260648"/>
            <a:ext cx="3816424" cy="430887"/>
          </a:xfrm>
        </p:spPr>
        <p:txBody>
          <a:bodyPr/>
          <a:lstStyle/>
          <a:p>
            <a:r>
              <a:rPr lang="fr-FR" dirty="0" smtClean="0"/>
              <a:t>Instruction d’un concours</a:t>
            </a:r>
            <a:endParaRPr lang="fr-FR" b="0" dirty="0"/>
          </a:p>
        </p:txBody>
      </p:sp>
      <p:sp>
        <p:nvSpPr>
          <p:cNvPr id="42" name="Espace réservé du texte 41"/>
          <p:cNvSpPr>
            <a:spLocks noGrp="1"/>
          </p:cNvSpPr>
          <p:nvPr>
            <p:ph type="body" sz="quarter" idx="20"/>
          </p:nvPr>
        </p:nvSpPr>
        <p:spPr>
          <a:xfrm>
            <a:off x="251520" y="1196752"/>
            <a:ext cx="8496944" cy="4176464"/>
          </a:xfrm>
        </p:spPr>
        <p:txBody>
          <a:bodyPr>
            <a:normAutofit/>
          </a:bodyPr>
          <a:lstStyle/>
          <a:p>
            <a:r>
              <a:rPr lang="fr-FR" sz="1400" dirty="0"/>
              <a:t>Connexion à DEFI :</a:t>
            </a:r>
          </a:p>
          <a:p>
            <a:pPr marL="342900" lvl="1" indent="-342900">
              <a:buClr>
                <a:srgbClr val="C00000"/>
              </a:buClr>
              <a:buFont typeface="Wingdings" panose="05000000000000000000" pitchFamily="2" charset="2"/>
              <a:buChar char="§"/>
            </a:pPr>
            <a:r>
              <a:rPr lang="fr-FR" sz="1400" cap="none" dirty="0">
                <a:solidFill>
                  <a:schemeClr val="tx1"/>
                </a:solidFill>
              </a:rPr>
              <a:t>F</a:t>
            </a:r>
            <a:r>
              <a:rPr lang="fr-FR" sz="1400" cap="none" dirty="0" smtClean="0">
                <a:solidFill>
                  <a:schemeClr val="tx1"/>
                </a:solidFill>
              </a:rPr>
              <a:t>ront </a:t>
            </a:r>
            <a:r>
              <a:rPr lang="fr-FR" sz="1400" cap="none" dirty="0">
                <a:solidFill>
                  <a:schemeClr val="tx1"/>
                </a:solidFill>
              </a:rPr>
              <a:t>O</a:t>
            </a:r>
            <a:r>
              <a:rPr lang="fr-FR" sz="1400" cap="none" dirty="0" smtClean="0">
                <a:solidFill>
                  <a:schemeClr val="tx1"/>
                </a:solidFill>
              </a:rPr>
              <a:t>ffice : accès par la synthèse  pour créer une demande :</a:t>
            </a:r>
            <a:endParaRPr lang="fr-FR" sz="1400" cap="none" dirty="0">
              <a:solidFill>
                <a:schemeClr val="tx1"/>
              </a:solidFill>
            </a:endParaRPr>
          </a:p>
        </p:txBody>
      </p:sp>
      <p:sp>
        <p:nvSpPr>
          <p:cNvPr id="14" name="Espace réservé du pied de page 2"/>
          <p:cNvSpPr>
            <a:spLocks noGrp="1"/>
          </p:cNvSpPr>
          <p:nvPr>
            <p:ph type="ftr" sz="quarter" idx="14"/>
          </p:nvPr>
        </p:nvSpPr>
        <p:spPr>
          <a:xfrm>
            <a:off x="1619672" y="6376243"/>
            <a:ext cx="4932000" cy="365125"/>
          </a:xfrm>
        </p:spPr>
        <p:txBody>
          <a:bodyPr/>
          <a:lstStyle/>
          <a:p>
            <a:r>
              <a:rPr lang="fr-FR" dirty="0" smtClean="0"/>
              <a:t>MO-Instruction des crédits BDR Pro-CEGEE • 17 Juin 2019</a:t>
            </a:r>
            <a:endParaRPr lang="fr-FR" dirty="0"/>
          </a:p>
        </p:txBody>
      </p:sp>
      <p:grpSp>
        <p:nvGrpSpPr>
          <p:cNvPr id="7" name="Groupe 6"/>
          <p:cNvGrpSpPr/>
          <p:nvPr/>
        </p:nvGrpSpPr>
        <p:grpSpPr>
          <a:xfrm>
            <a:off x="1115616" y="1916832"/>
            <a:ext cx="6696744" cy="4104456"/>
            <a:chOff x="1138686" y="1991576"/>
            <a:chExt cx="6569521" cy="4115925"/>
          </a:xfrm>
        </p:grpSpPr>
        <p:pic>
          <p:nvPicPr>
            <p:cNvPr id="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38686" y="1991576"/>
              <a:ext cx="6569521" cy="41159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0" name="Ellipse 9"/>
            <p:cNvSpPr/>
            <p:nvPr/>
          </p:nvSpPr>
          <p:spPr>
            <a:xfrm>
              <a:off x="2819192" y="5702061"/>
              <a:ext cx="640000" cy="396814"/>
            </a:xfrm>
            <a:prstGeom prst="ellipse">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spTree>
    <p:extLst>
      <p:ext uri="{BB962C8B-B14F-4D97-AF65-F5344CB8AC3E}">
        <p14:creationId xmlns:p14="http://schemas.microsoft.com/office/powerpoint/2010/main" val="198299171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numéro de diapositive 2"/>
          <p:cNvSpPr>
            <a:spLocks noGrp="1"/>
          </p:cNvSpPr>
          <p:nvPr>
            <p:ph type="sldNum" sz="quarter" idx="15"/>
          </p:nvPr>
        </p:nvSpPr>
        <p:spPr/>
        <p:txBody>
          <a:bodyPr/>
          <a:lstStyle/>
          <a:p>
            <a:fld id="{0536D7D7-E68B-4848-A580-3E20DDE126DB}" type="slidenum">
              <a:rPr lang="fr-FR" smtClean="0">
                <a:solidFill>
                  <a:schemeClr val="tx1"/>
                </a:solidFill>
              </a:rPr>
              <a:pPr/>
              <a:t>9</a:t>
            </a:fld>
            <a:endParaRPr lang="fr-FR" dirty="0">
              <a:solidFill>
                <a:schemeClr val="tx1"/>
              </a:solidFill>
            </a:endParaRPr>
          </a:p>
        </p:txBody>
      </p:sp>
      <p:sp>
        <p:nvSpPr>
          <p:cNvPr id="6" name="Titre 5"/>
          <p:cNvSpPr>
            <a:spLocks noGrp="1"/>
          </p:cNvSpPr>
          <p:nvPr>
            <p:ph type="title"/>
          </p:nvPr>
        </p:nvSpPr>
        <p:spPr>
          <a:xfrm>
            <a:off x="1115616" y="260648"/>
            <a:ext cx="3816424" cy="430887"/>
          </a:xfrm>
        </p:spPr>
        <p:txBody>
          <a:bodyPr/>
          <a:lstStyle/>
          <a:p>
            <a:r>
              <a:rPr lang="fr-FR" dirty="0" smtClean="0"/>
              <a:t>Instruction d’un concours</a:t>
            </a:r>
            <a:endParaRPr lang="fr-FR" b="0" dirty="0"/>
          </a:p>
        </p:txBody>
      </p:sp>
      <p:sp>
        <p:nvSpPr>
          <p:cNvPr id="42" name="Espace réservé du texte 41"/>
          <p:cNvSpPr>
            <a:spLocks noGrp="1"/>
          </p:cNvSpPr>
          <p:nvPr>
            <p:ph type="body" sz="quarter" idx="20"/>
          </p:nvPr>
        </p:nvSpPr>
        <p:spPr>
          <a:xfrm>
            <a:off x="251520" y="1196752"/>
            <a:ext cx="8496944" cy="4176464"/>
          </a:xfrm>
        </p:spPr>
        <p:txBody>
          <a:bodyPr>
            <a:normAutofit/>
          </a:bodyPr>
          <a:lstStyle/>
          <a:p>
            <a:r>
              <a:rPr lang="fr-FR" sz="1400" dirty="0"/>
              <a:t>Connexion à DEFI :</a:t>
            </a:r>
          </a:p>
          <a:p>
            <a:pPr marL="342900" lvl="1" indent="-342900">
              <a:buClr>
                <a:srgbClr val="C00000"/>
              </a:buClr>
              <a:buFont typeface="Wingdings" panose="05000000000000000000" pitchFamily="2" charset="2"/>
              <a:buChar char="§"/>
            </a:pPr>
            <a:r>
              <a:rPr lang="fr-FR" sz="1400" cap="none" dirty="0">
                <a:solidFill>
                  <a:schemeClr val="tx1"/>
                </a:solidFill>
              </a:rPr>
              <a:t>Par le poste de travail pour visualiser les </a:t>
            </a:r>
            <a:r>
              <a:rPr lang="fr-FR" sz="1400" cap="none" dirty="0" smtClean="0">
                <a:solidFill>
                  <a:schemeClr val="tx1"/>
                </a:solidFill>
              </a:rPr>
              <a:t>demandes :</a:t>
            </a:r>
            <a:endParaRPr lang="fr-FR" sz="1400" cap="none" dirty="0">
              <a:solidFill>
                <a:schemeClr val="tx1"/>
              </a:solidFill>
            </a:endParaRPr>
          </a:p>
        </p:txBody>
      </p:sp>
      <p:sp>
        <p:nvSpPr>
          <p:cNvPr id="14" name="Espace réservé du pied de page 2"/>
          <p:cNvSpPr>
            <a:spLocks noGrp="1"/>
          </p:cNvSpPr>
          <p:nvPr>
            <p:ph type="ftr" sz="quarter" idx="14"/>
          </p:nvPr>
        </p:nvSpPr>
        <p:spPr>
          <a:xfrm>
            <a:off x="1619672" y="6376243"/>
            <a:ext cx="4932000" cy="365125"/>
          </a:xfrm>
        </p:spPr>
        <p:txBody>
          <a:bodyPr/>
          <a:lstStyle/>
          <a:p>
            <a:r>
              <a:rPr lang="fr-FR" dirty="0" smtClean="0"/>
              <a:t>MO-Instruction des crédits BDR Pro-CEGEE • 17 Juin 2019</a:t>
            </a:r>
            <a:endParaRPr lang="fr-FR" dirty="0"/>
          </a:p>
        </p:txBody>
      </p:sp>
      <p:grpSp>
        <p:nvGrpSpPr>
          <p:cNvPr id="9" name="Groupe 8"/>
          <p:cNvGrpSpPr/>
          <p:nvPr/>
        </p:nvGrpSpPr>
        <p:grpSpPr>
          <a:xfrm>
            <a:off x="776720" y="1874360"/>
            <a:ext cx="7035640" cy="4146928"/>
            <a:chOff x="741766" y="1792061"/>
            <a:chExt cx="7078176" cy="4454425"/>
          </a:xfrm>
        </p:grpSpPr>
        <p:pic>
          <p:nvPicPr>
            <p:cNvPr id="11"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41766" y="3902160"/>
              <a:ext cx="6862536" cy="113528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2"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57406" y="4973761"/>
              <a:ext cx="6862536" cy="12727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3" name="Picture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05183" y="1792061"/>
              <a:ext cx="3089956" cy="196334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5" name="Virage 14"/>
            <p:cNvSpPr/>
            <p:nvPr/>
          </p:nvSpPr>
          <p:spPr bwMode="auto">
            <a:xfrm rot="10800000">
              <a:off x="3410856" y="4944734"/>
              <a:ext cx="3675955" cy="799559"/>
            </a:xfrm>
            <a:prstGeom prst="bentArrow">
              <a:avLst>
                <a:gd name="adj1" fmla="val 9697"/>
                <a:gd name="adj2" fmla="val 12685"/>
                <a:gd name="adj3" fmla="val 25000"/>
                <a:gd name="adj4" fmla="val 27330"/>
              </a:avLst>
            </a:prstGeom>
            <a:solidFill>
              <a:srgbClr val="B11116"/>
            </a:solidFill>
            <a:ln w="9525" cap="flat" cmpd="sng" algn="ctr">
              <a:no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lvl="0" indent="0" defTabSz="914400" eaLnBrk="1" fontAlgn="base" latinLnBrk="0" hangingPunct="1">
                <a:lnSpc>
                  <a:spcPct val="100000"/>
                </a:lnSpc>
                <a:spcBef>
                  <a:spcPct val="55000"/>
                </a:spcBef>
                <a:spcAft>
                  <a:spcPct val="0"/>
                </a:spcAft>
                <a:buClrTx/>
                <a:buSzTx/>
                <a:buFontTx/>
                <a:buNone/>
                <a:tabLst/>
                <a:defRPr/>
              </a:pPr>
              <a:endParaRPr kumimoji="0" lang="fr-FR" sz="3200" b="0" i="0" u="none" strike="noStrike" kern="0" cap="none" spc="0" normalizeH="0" baseline="0" noProof="0" smtClean="0">
                <a:ln>
                  <a:noFill/>
                </a:ln>
                <a:solidFill>
                  <a:srgbClr val="000000"/>
                </a:solidFill>
                <a:effectLst/>
                <a:uLnTx/>
                <a:uFillTx/>
                <a:latin typeface="Arial Narrow" pitchFamily="34" charset="0"/>
              </a:endParaRPr>
            </a:p>
          </p:txBody>
        </p:sp>
      </p:grpSp>
    </p:spTree>
    <p:extLst>
      <p:ext uri="{BB962C8B-B14F-4D97-AF65-F5344CB8AC3E}">
        <p14:creationId xmlns:p14="http://schemas.microsoft.com/office/powerpoint/2010/main" val="411508914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numéro de diapositive 2"/>
          <p:cNvSpPr>
            <a:spLocks noGrp="1"/>
          </p:cNvSpPr>
          <p:nvPr>
            <p:ph type="sldNum" sz="quarter" idx="15"/>
          </p:nvPr>
        </p:nvSpPr>
        <p:spPr/>
        <p:txBody>
          <a:bodyPr/>
          <a:lstStyle/>
          <a:p>
            <a:fld id="{0536D7D7-E68B-4848-A580-3E20DDE126DB}" type="slidenum">
              <a:rPr lang="fr-FR" smtClean="0">
                <a:solidFill>
                  <a:schemeClr val="tx1"/>
                </a:solidFill>
              </a:rPr>
              <a:pPr/>
              <a:t>10</a:t>
            </a:fld>
            <a:endParaRPr lang="fr-FR" dirty="0">
              <a:solidFill>
                <a:schemeClr val="tx1"/>
              </a:solidFill>
            </a:endParaRPr>
          </a:p>
        </p:txBody>
      </p:sp>
      <p:sp>
        <p:nvSpPr>
          <p:cNvPr id="6" name="Titre 5"/>
          <p:cNvSpPr>
            <a:spLocks noGrp="1"/>
          </p:cNvSpPr>
          <p:nvPr>
            <p:ph type="title"/>
          </p:nvPr>
        </p:nvSpPr>
        <p:spPr>
          <a:xfrm>
            <a:off x="1115616" y="260648"/>
            <a:ext cx="3816424" cy="430887"/>
          </a:xfrm>
        </p:spPr>
        <p:txBody>
          <a:bodyPr/>
          <a:lstStyle/>
          <a:p>
            <a:r>
              <a:rPr lang="fr-FR" dirty="0" smtClean="0"/>
              <a:t>Instruction d’un concours</a:t>
            </a:r>
            <a:endParaRPr lang="fr-FR" b="0" dirty="0"/>
          </a:p>
        </p:txBody>
      </p:sp>
      <p:sp>
        <p:nvSpPr>
          <p:cNvPr id="42" name="Espace réservé du texte 41"/>
          <p:cNvSpPr>
            <a:spLocks noGrp="1"/>
          </p:cNvSpPr>
          <p:nvPr>
            <p:ph type="body" sz="quarter" idx="20"/>
          </p:nvPr>
        </p:nvSpPr>
        <p:spPr>
          <a:xfrm>
            <a:off x="251520" y="1196752"/>
            <a:ext cx="8496944" cy="4176464"/>
          </a:xfrm>
        </p:spPr>
        <p:txBody>
          <a:bodyPr>
            <a:normAutofit/>
          </a:bodyPr>
          <a:lstStyle/>
          <a:p>
            <a:r>
              <a:rPr lang="fr-FR" sz="1400" dirty="0"/>
              <a:t>Création d’une demande de financement :</a:t>
            </a:r>
          </a:p>
          <a:p>
            <a:pPr marL="342900" lvl="1" indent="-342900">
              <a:buClr>
                <a:srgbClr val="C00000"/>
              </a:buClr>
              <a:buFont typeface="Wingdings" panose="05000000000000000000" pitchFamily="2" charset="2"/>
              <a:buChar char="§"/>
            </a:pPr>
            <a:r>
              <a:rPr lang="fr-FR" sz="1400" cap="none" dirty="0">
                <a:solidFill>
                  <a:schemeClr val="tx1"/>
                </a:solidFill>
              </a:rPr>
              <a:t>Message informatif :</a:t>
            </a:r>
          </a:p>
        </p:txBody>
      </p:sp>
      <p:sp>
        <p:nvSpPr>
          <p:cNvPr id="14" name="Espace réservé du pied de page 2"/>
          <p:cNvSpPr>
            <a:spLocks noGrp="1"/>
          </p:cNvSpPr>
          <p:nvPr>
            <p:ph type="ftr" sz="quarter" idx="14"/>
          </p:nvPr>
        </p:nvSpPr>
        <p:spPr>
          <a:xfrm>
            <a:off x="1619672" y="6376243"/>
            <a:ext cx="4932000" cy="365125"/>
          </a:xfrm>
        </p:spPr>
        <p:txBody>
          <a:bodyPr/>
          <a:lstStyle/>
          <a:p>
            <a:r>
              <a:rPr lang="fr-FR" dirty="0" smtClean="0"/>
              <a:t>MO-Instruction des crédits BDR Pro-CEGEE • 17 Juin 2019</a:t>
            </a:r>
            <a:endParaRPr lang="fr-FR" dirty="0"/>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54" y="2492896"/>
            <a:ext cx="5753100" cy="19526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04460483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p:cNvPicPr>
            <a:picLocks noChangeAspect="1"/>
          </p:cNvPicPr>
          <p:nvPr/>
        </p:nvPicPr>
        <p:blipFill>
          <a:blip r:embed="rId3"/>
          <a:stretch>
            <a:fillRect/>
          </a:stretch>
        </p:blipFill>
        <p:spPr>
          <a:xfrm>
            <a:off x="247782" y="1944431"/>
            <a:ext cx="8721147" cy="3934002"/>
          </a:xfrm>
          <a:prstGeom prst="rect">
            <a:avLst/>
          </a:prstGeom>
        </p:spPr>
      </p:pic>
      <p:sp>
        <p:nvSpPr>
          <p:cNvPr id="3" name="Espace réservé du numéro de diapositive 2"/>
          <p:cNvSpPr>
            <a:spLocks noGrp="1"/>
          </p:cNvSpPr>
          <p:nvPr>
            <p:ph type="sldNum" sz="quarter" idx="15"/>
          </p:nvPr>
        </p:nvSpPr>
        <p:spPr/>
        <p:txBody>
          <a:bodyPr/>
          <a:lstStyle/>
          <a:p>
            <a:fld id="{0536D7D7-E68B-4848-A580-3E20DDE126DB}" type="slidenum">
              <a:rPr lang="fr-FR" smtClean="0">
                <a:solidFill>
                  <a:schemeClr val="tx1"/>
                </a:solidFill>
              </a:rPr>
              <a:pPr/>
              <a:t>11</a:t>
            </a:fld>
            <a:endParaRPr lang="fr-FR" dirty="0">
              <a:solidFill>
                <a:schemeClr val="tx1"/>
              </a:solidFill>
            </a:endParaRPr>
          </a:p>
        </p:txBody>
      </p:sp>
      <p:sp>
        <p:nvSpPr>
          <p:cNvPr id="6" name="Titre 5"/>
          <p:cNvSpPr>
            <a:spLocks noGrp="1"/>
          </p:cNvSpPr>
          <p:nvPr>
            <p:ph type="title"/>
          </p:nvPr>
        </p:nvSpPr>
        <p:spPr>
          <a:xfrm>
            <a:off x="1115616" y="260648"/>
            <a:ext cx="3816424" cy="430887"/>
          </a:xfrm>
        </p:spPr>
        <p:txBody>
          <a:bodyPr/>
          <a:lstStyle/>
          <a:p>
            <a:r>
              <a:rPr lang="fr-FR" dirty="0" smtClean="0"/>
              <a:t>Instruction d’un concours</a:t>
            </a:r>
            <a:endParaRPr lang="fr-FR" b="0" dirty="0"/>
          </a:p>
        </p:txBody>
      </p:sp>
      <p:sp>
        <p:nvSpPr>
          <p:cNvPr id="42" name="Espace réservé du texte 41"/>
          <p:cNvSpPr>
            <a:spLocks noGrp="1"/>
          </p:cNvSpPr>
          <p:nvPr>
            <p:ph type="body" sz="quarter" idx="20"/>
          </p:nvPr>
        </p:nvSpPr>
        <p:spPr>
          <a:xfrm>
            <a:off x="251520" y="1196752"/>
            <a:ext cx="8496944" cy="4176464"/>
          </a:xfrm>
        </p:spPr>
        <p:txBody>
          <a:bodyPr>
            <a:normAutofit/>
          </a:bodyPr>
          <a:lstStyle/>
          <a:p>
            <a:r>
              <a:rPr lang="fr-FR" sz="1400" dirty="0"/>
              <a:t>Création d’une demande de financement :</a:t>
            </a:r>
          </a:p>
          <a:p>
            <a:pPr marL="342900" lvl="1" indent="-342900">
              <a:buClr>
                <a:srgbClr val="C00000"/>
              </a:buClr>
              <a:buFont typeface="Wingdings" panose="05000000000000000000" pitchFamily="2" charset="2"/>
              <a:buChar char="§"/>
            </a:pPr>
            <a:r>
              <a:rPr lang="fr-FR" sz="1400" cap="none" dirty="0">
                <a:solidFill>
                  <a:schemeClr val="tx1"/>
                </a:solidFill>
              </a:rPr>
              <a:t>Si aucune demande n’est en cours, compléter les caractéristiques de la nouvelle demande </a:t>
            </a:r>
            <a:r>
              <a:rPr lang="fr-FR" sz="1400" cap="none" dirty="0" smtClean="0">
                <a:solidFill>
                  <a:schemeClr val="tx1"/>
                </a:solidFill>
              </a:rPr>
              <a:t>:</a:t>
            </a:r>
            <a:endParaRPr lang="fr-FR" sz="1400" cap="none" dirty="0">
              <a:solidFill>
                <a:schemeClr val="tx1"/>
              </a:solidFill>
            </a:endParaRPr>
          </a:p>
        </p:txBody>
      </p:sp>
      <p:sp>
        <p:nvSpPr>
          <p:cNvPr id="14" name="Espace réservé du pied de page 2"/>
          <p:cNvSpPr>
            <a:spLocks noGrp="1"/>
          </p:cNvSpPr>
          <p:nvPr>
            <p:ph type="ftr" sz="quarter" idx="14"/>
          </p:nvPr>
        </p:nvSpPr>
        <p:spPr>
          <a:xfrm>
            <a:off x="1619672" y="6376243"/>
            <a:ext cx="4932000" cy="365125"/>
          </a:xfrm>
        </p:spPr>
        <p:txBody>
          <a:bodyPr/>
          <a:lstStyle/>
          <a:p>
            <a:r>
              <a:rPr lang="fr-FR" dirty="0" smtClean="0"/>
              <a:t>MO-Instruction des crédits BDR Pro-CEGEE • 17 Juin 2019</a:t>
            </a:r>
            <a:endParaRPr lang="fr-FR" dirty="0"/>
          </a:p>
        </p:txBody>
      </p:sp>
      <p:grpSp>
        <p:nvGrpSpPr>
          <p:cNvPr id="2" name="Groupe 1"/>
          <p:cNvGrpSpPr/>
          <p:nvPr/>
        </p:nvGrpSpPr>
        <p:grpSpPr>
          <a:xfrm>
            <a:off x="2038456" y="2132856"/>
            <a:ext cx="6565992" cy="4195468"/>
            <a:chOff x="2267744" y="1865299"/>
            <a:chExt cx="6720738" cy="4195468"/>
          </a:xfrm>
        </p:grpSpPr>
        <p:sp>
          <p:nvSpPr>
            <p:cNvPr id="11" name="Rectangle avec flèche vers le haut 10"/>
            <p:cNvSpPr/>
            <p:nvPr/>
          </p:nvSpPr>
          <p:spPr>
            <a:xfrm>
              <a:off x="2267744" y="4557594"/>
              <a:ext cx="3625125" cy="1232367"/>
            </a:xfrm>
            <a:prstGeom prst="upArrowCallout">
              <a:avLst>
                <a:gd name="adj1" fmla="val 9063"/>
                <a:gd name="adj2" fmla="val 11087"/>
                <a:gd name="adj3" fmla="val 23261"/>
                <a:gd name="adj4" fmla="val 64977"/>
              </a:avLst>
            </a:prstGeom>
            <a:ln w="38100">
              <a:solidFill>
                <a:srgbClr val="FF0000"/>
              </a:solidFill>
            </a:ln>
          </p:spPr>
          <p:style>
            <a:lnRef idx="2">
              <a:schemeClr val="accent2"/>
            </a:lnRef>
            <a:fillRef idx="1">
              <a:schemeClr val="lt1"/>
            </a:fillRef>
            <a:effectRef idx="0">
              <a:schemeClr val="accent2"/>
            </a:effectRef>
            <a:fontRef idx="minor">
              <a:schemeClr val="dk1"/>
            </a:fontRef>
          </p:style>
          <p:txBody>
            <a:bodyPr rtlCol="0" anchor="ctr"/>
            <a:lstStyle/>
            <a:p>
              <a:r>
                <a:rPr lang="fr-FR" dirty="0"/>
                <a:t>« Descriptif des besoins projet » =</a:t>
              </a:r>
            </a:p>
            <a:p>
              <a:r>
                <a:rPr lang="fr-FR" dirty="0"/>
                <a:t>description plus détaillée de la demande</a:t>
              </a:r>
            </a:p>
          </p:txBody>
        </p:sp>
        <p:sp>
          <p:nvSpPr>
            <p:cNvPr id="13" name="ZoneTexte 12"/>
            <p:cNvSpPr txBox="1"/>
            <p:nvPr/>
          </p:nvSpPr>
          <p:spPr>
            <a:xfrm>
              <a:off x="3534307" y="4182890"/>
              <a:ext cx="482025" cy="430684"/>
            </a:xfrm>
            <a:prstGeom prst="rect">
              <a:avLst/>
            </a:prstGeom>
            <a:noFill/>
          </p:spPr>
          <p:txBody>
            <a:bodyPr wrap="square" rtlCol="0">
              <a:spAutoFit/>
            </a:bodyPr>
            <a:lstStyle/>
            <a:p>
              <a:pPr algn="ctr"/>
              <a:r>
                <a:rPr lang="fr-FR" sz="2400" b="1" dirty="0">
                  <a:solidFill>
                    <a:srgbClr val="FF0000"/>
                  </a:solidFill>
                </a:rPr>
                <a:t>2</a:t>
              </a:r>
            </a:p>
          </p:txBody>
        </p:sp>
        <p:sp>
          <p:nvSpPr>
            <p:cNvPr id="15" name="ZoneTexte 14"/>
            <p:cNvSpPr txBox="1"/>
            <p:nvPr/>
          </p:nvSpPr>
          <p:spPr>
            <a:xfrm>
              <a:off x="7507975" y="5229200"/>
              <a:ext cx="482025" cy="430684"/>
            </a:xfrm>
            <a:prstGeom prst="rect">
              <a:avLst/>
            </a:prstGeom>
            <a:noFill/>
          </p:spPr>
          <p:txBody>
            <a:bodyPr wrap="square" rtlCol="0">
              <a:spAutoFit/>
            </a:bodyPr>
            <a:lstStyle/>
            <a:p>
              <a:pPr algn="ctr"/>
              <a:r>
                <a:rPr lang="fr-FR" sz="2400" b="1" dirty="0" smtClean="0">
                  <a:solidFill>
                    <a:srgbClr val="FF0000"/>
                  </a:solidFill>
                </a:rPr>
                <a:t>3</a:t>
              </a:r>
              <a:endParaRPr lang="fr-FR" sz="2400" b="1" dirty="0">
                <a:solidFill>
                  <a:srgbClr val="FF0000"/>
                </a:solidFill>
              </a:endParaRPr>
            </a:p>
          </p:txBody>
        </p:sp>
        <p:sp>
          <p:nvSpPr>
            <p:cNvPr id="10" name="Rectangle avec flèche vers la gauche 9"/>
            <p:cNvSpPr/>
            <p:nvPr/>
          </p:nvSpPr>
          <p:spPr>
            <a:xfrm>
              <a:off x="2944666" y="1865299"/>
              <a:ext cx="2703260" cy="791327"/>
            </a:xfrm>
            <a:prstGeom prst="leftArrowCallout">
              <a:avLst>
                <a:gd name="adj1" fmla="val 17705"/>
                <a:gd name="adj2" fmla="val 15273"/>
                <a:gd name="adj3" fmla="val 38595"/>
                <a:gd name="adj4" fmla="val 80814"/>
              </a:avLst>
            </a:prstGeom>
            <a:ln w="38100">
              <a:solidFill>
                <a:srgbClr val="FF0000"/>
              </a:solidFill>
            </a:ln>
          </p:spPr>
          <p:style>
            <a:lnRef idx="2">
              <a:schemeClr val="accent2"/>
            </a:lnRef>
            <a:fillRef idx="1">
              <a:schemeClr val="lt1"/>
            </a:fillRef>
            <a:effectRef idx="0">
              <a:schemeClr val="accent2"/>
            </a:effectRef>
            <a:fontRef idx="minor">
              <a:schemeClr val="dk1"/>
            </a:fontRef>
          </p:style>
          <p:txBody>
            <a:bodyPr rtlCol="0" anchor="ctr"/>
            <a:lstStyle/>
            <a:p>
              <a:r>
                <a:rPr lang="fr-FR" dirty="0"/>
                <a:t>description synthétique de </a:t>
              </a:r>
              <a:r>
                <a:rPr lang="fr-FR" dirty="0" smtClean="0"/>
                <a:t>la demande</a:t>
              </a:r>
              <a:endParaRPr lang="fr-FR" dirty="0"/>
            </a:p>
          </p:txBody>
        </p:sp>
        <p:sp>
          <p:nvSpPr>
            <p:cNvPr id="12" name="ZoneTexte 11"/>
            <p:cNvSpPr txBox="1"/>
            <p:nvPr/>
          </p:nvSpPr>
          <p:spPr>
            <a:xfrm>
              <a:off x="2576445" y="2165109"/>
              <a:ext cx="482025" cy="430684"/>
            </a:xfrm>
            <a:prstGeom prst="rect">
              <a:avLst/>
            </a:prstGeom>
            <a:noFill/>
          </p:spPr>
          <p:txBody>
            <a:bodyPr wrap="square" rtlCol="0">
              <a:spAutoFit/>
            </a:bodyPr>
            <a:lstStyle/>
            <a:p>
              <a:pPr algn="ctr"/>
              <a:r>
                <a:rPr lang="fr-FR" sz="2400" b="1" dirty="0" smtClean="0">
                  <a:solidFill>
                    <a:srgbClr val="FF0000"/>
                  </a:solidFill>
                </a:rPr>
                <a:t>1</a:t>
              </a:r>
              <a:endParaRPr lang="fr-FR" sz="2400" b="1" dirty="0">
                <a:solidFill>
                  <a:srgbClr val="FF0000"/>
                </a:solidFill>
              </a:endParaRPr>
            </a:p>
          </p:txBody>
        </p:sp>
        <p:pic>
          <p:nvPicPr>
            <p:cNvPr id="2051"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841837" y="5642325"/>
              <a:ext cx="1053796" cy="2952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9" name="Ellipse 8"/>
            <p:cNvSpPr/>
            <p:nvPr/>
          </p:nvSpPr>
          <p:spPr>
            <a:xfrm>
              <a:off x="7748988" y="5519156"/>
              <a:ext cx="1239494" cy="541611"/>
            </a:xfrm>
            <a:prstGeom prst="ellipse">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sp>
        <p:nvSpPr>
          <p:cNvPr id="16" name="Rectangle 15"/>
          <p:cNvSpPr/>
          <p:nvPr/>
        </p:nvSpPr>
        <p:spPr>
          <a:xfrm>
            <a:off x="5489266" y="2409464"/>
            <a:ext cx="3331206" cy="443472"/>
          </a:xfrm>
          <a:prstGeom prst="rect">
            <a:avLst/>
          </a:prstGeom>
          <a:noFill/>
          <a:ln w="127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200" dirty="0" smtClean="0">
                <a:solidFill>
                  <a:srgbClr val="FF0000"/>
                </a:solidFill>
              </a:rPr>
              <a:t>Lors de la création d’une demande suite à une duplication, indiquer le numéro de la demande d’origine</a:t>
            </a:r>
            <a:endParaRPr lang="fr-FR" sz="1200" dirty="0">
              <a:solidFill>
                <a:srgbClr val="FF0000"/>
              </a:solidFill>
            </a:endParaRPr>
          </a:p>
        </p:txBody>
      </p:sp>
    </p:spTree>
    <p:extLst>
      <p:ext uri="{BB962C8B-B14F-4D97-AF65-F5344CB8AC3E}">
        <p14:creationId xmlns:p14="http://schemas.microsoft.com/office/powerpoint/2010/main" val="417734263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numéro de diapositive 2"/>
          <p:cNvSpPr>
            <a:spLocks noGrp="1"/>
          </p:cNvSpPr>
          <p:nvPr>
            <p:ph type="sldNum" sz="quarter" idx="15"/>
          </p:nvPr>
        </p:nvSpPr>
        <p:spPr/>
        <p:txBody>
          <a:bodyPr/>
          <a:lstStyle/>
          <a:p>
            <a:fld id="{0536D7D7-E68B-4848-A580-3E20DDE126DB}" type="slidenum">
              <a:rPr lang="fr-FR" smtClean="0">
                <a:solidFill>
                  <a:schemeClr val="tx1"/>
                </a:solidFill>
              </a:rPr>
              <a:pPr/>
              <a:t>12</a:t>
            </a:fld>
            <a:endParaRPr lang="fr-FR" dirty="0">
              <a:solidFill>
                <a:schemeClr val="tx1"/>
              </a:solidFill>
            </a:endParaRPr>
          </a:p>
        </p:txBody>
      </p:sp>
      <p:sp>
        <p:nvSpPr>
          <p:cNvPr id="6" name="Titre 5"/>
          <p:cNvSpPr>
            <a:spLocks noGrp="1"/>
          </p:cNvSpPr>
          <p:nvPr>
            <p:ph type="title"/>
          </p:nvPr>
        </p:nvSpPr>
        <p:spPr>
          <a:xfrm>
            <a:off x="1115616" y="260648"/>
            <a:ext cx="3816424" cy="430887"/>
          </a:xfrm>
        </p:spPr>
        <p:txBody>
          <a:bodyPr/>
          <a:lstStyle/>
          <a:p>
            <a:r>
              <a:rPr lang="fr-FR" dirty="0" smtClean="0"/>
              <a:t>Instruction d’un concours</a:t>
            </a:r>
            <a:endParaRPr lang="fr-FR" b="0" dirty="0"/>
          </a:p>
        </p:txBody>
      </p:sp>
      <p:sp>
        <p:nvSpPr>
          <p:cNvPr id="42" name="Espace réservé du texte 41"/>
          <p:cNvSpPr>
            <a:spLocks noGrp="1"/>
          </p:cNvSpPr>
          <p:nvPr>
            <p:ph type="body" sz="quarter" idx="20"/>
          </p:nvPr>
        </p:nvSpPr>
        <p:spPr>
          <a:xfrm>
            <a:off x="251520" y="1772816"/>
            <a:ext cx="8496944" cy="3600400"/>
          </a:xfrm>
        </p:spPr>
        <p:txBody>
          <a:bodyPr>
            <a:normAutofit/>
          </a:bodyPr>
          <a:lstStyle/>
          <a:p>
            <a:r>
              <a:rPr lang="fr-FR" sz="1400" dirty="0"/>
              <a:t>Création d’une demande de financement :</a:t>
            </a:r>
          </a:p>
          <a:p>
            <a:pPr marL="342900" lvl="1" indent="-342900">
              <a:buClr>
                <a:srgbClr val="C00000"/>
              </a:buClr>
              <a:buFont typeface="Wingdings" panose="05000000000000000000" pitchFamily="2" charset="2"/>
              <a:buChar char="§"/>
            </a:pPr>
            <a:r>
              <a:rPr lang="fr-FR" sz="1400" cap="none" dirty="0">
                <a:solidFill>
                  <a:schemeClr val="tx1"/>
                </a:solidFill>
              </a:rPr>
              <a:t>Avant d'instruire une demande de financement, il convient de statuer le cas échéant sur les concours </a:t>
            </a:r>
            <a:r>
              <a:rPr lang="fr-FR" sz="1400" cap="none" dirty="0" smtClean="0">
                <a:solidFill>
                  <a:schemeClr val="tx1"/>
                </a:solidFill>
              </a:rPr>
              <a:t>existants :</a:t>
            </a:r>
            <a:endParaRPr lang="fr-FR" sz="1400" cap="none" dirty="0">
              <a:solidFill>
                <a:schemeClr val="tx1"/>
              </a:solidFill>
            </a:endParaRPr>
          </a:p>
        </p:txBody>
      </p:sp>
      <p:sp>
        <p:nvSpPr>
          <p:cNvPr id="14" name="Espace réservé du pied de page 2"/>
          <p:cNvSpPr>
            <a:spLocks noGrp="1"/>
          </p:cNvSpPr>
          <p:nvPr>
            <p:ph type="ftr" sz="quarter" idx="14"/>
          </p:nvPr>
        </p:nvSpPr>
        <p:spPr>
          <a:xfrm>
            <a:off x="1619672" y="6376243"/>
            <a:ext cx="4932000" cy="365125"/>
          </a:xfrm>
        </p:spPr>
        <p:txBody>
          <a:bodyPr/>
          <a:lstStyle/>
          <a:p>
            <a:r>
              <a:rPr lang="fr-FR" dirty="0" smtClean="0"/>
              <a:t>MO-Instruction des crédits BDR Pro-CEGEE • 17 Juin 2019</a:t>
            </a:r>
            <a:endParaRPr lang="fr-FR" dirty="0"/>
          </a:p>
        </p:txBody>
      </p:sp>
      <p:grpSp>
        <p:nvGrpSpPr>
          <p:cNvPr id="2" name="Groupe 1"/>
          <p:cNvGrpSpPr/>
          <p:nvPr/>
        </p:nvGrpSpPr>
        <p:grpSpPr>
          <a:xfrm>
            <a:off x="2486690" y="2924944"/>
            <a:ext cx="4456077" cy="2520280"/>
            <a:chOff x="2486690" y="2924944"/>
            <a:chExt cx="4456077" cy="2520280"/>
          </a:xfrm>
        </p:grpSpPr>
        <p:pic>
          <p:nvPicPr>
            <p:cNvPr id="307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86690" y="2924944"/>
              <a:ext cx="4229100" cy="24003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8" name="Ellipse 17"/>
            <p:cNvSpPr/>
            <p:nvPr/>
          </p:nvSpPr>
          <p:spPr>
            <a:xfrm>
              <a:off x="5796136" y="4928434"/>
              <a:ext cx="1146631" cy="516790"/>
            </a:xfrm>
            <a:prstGeom prst="ellipse">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spTree>
    <p:extLst>
      <p:ext uri="{BB962C8B-B14F-4D97-AF65-F5344CB8AC3E}">
        <p14:creationId xmlns:p14="http://schemas.microsoft.com/office/powerpoint/2010/main" val="1447757619"/>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numéro de diapositive 2"/>
          <p:cNvSpPr>
            <a:spLocks noGrp="1"/>
          </p:cNvSpPr>
          <p:nvPr>
            <p:ph type="sldNum" sz="quarter" idx="15"/>
          </p:nvPr>
        </p:nvSpPr>
        <p:spPr/>
        <p:txBody>
          <a:bodyPr/>
          <a:lstStyle/>
          <a:p>
            <a:fld id="{0536D7D7-E68B-4848-A580-3E20DDE126DB}" type="slidenum">
              <a:rPr lang="fr-FR" smtClean="0">
                <a:solidFill>
                  <a:schemeClr val="tx1"/>
                </a:solidFill>
              </a:rPr>
              <a:pPr/>
              <a:t>13</a:t>
            </a:fld>
            <a:endParaRPr lang="fr-FR" dirty="0">
              <a:solidFill>
                <a:schemeClr val="tx1"/>
              </a:solidFill>
            </a:endParaRPr>
          </a:p>
        </p:txBody>
      </p:sp>
      <p:sp>
        <p:nvSpPr>
          <p:cNvPr id="6" name="Titre 5"/>
          <p:cNvSpPr>
            <a:spLocks noGrp="1"/>
          </p:cNvSpPr>
          <p:nvPr>
            <p:ph type="title"/>
          </p:nvPr>
        </p:nvSpPr>
        <p:spPr>
          <a:xfrm>
            <a:off x="1115616" y="260648"/>
            <a:ext cx="3816424" cy="430887"/>
          </a:xfrm>
        </p:spPr>
        <p:txBody>
          <a:bodyPr/>
          <a:lstStyle/>
          <a:p>
            <a:r>
              <a:rPr lang="fr-FR" dirty="0" smtClean="0"/>
              <a:t>Instruction d’un concours</a:t>
            </a:r>
            <a:endParaRPr lang="fr-FR" b="0" dirty="0"/>
          </a:p>
        </p:txBody>
      </p:sp>
      <p:sp>
        <p:nvSpPr>
          <p:cNvPr id="42" name="Espace réservé du texte 41"/>
          <p:cNvSpPr>
            <a:spLocks noGrp="1"/>
          </p:cNvSpPr>
          <p:nvPr>
            <p:ph type="body" sz="quarter" idx="20"/>
          </p:nvPr>
        </p:nvSpPr>
        <p:spPr>
          <a:xfrm>
            <a:off x="251520" y="1196752"/>
            <a:ext cx="8496944" cy="4176464"/>
          </a:xfrm>
        </p:spPr>
        <p:txBody>
          <a:bodyPr>
            <a:normAutofit/>
          </a:bodyPr>
          <a:lstStyle/>
          <a:p>
            <a:r>
              <a:rPr lang="fr-FR" sz="1400" dirty="0"/>
              <a:t>Création d’une demande de financement </a:t>
            </a:r>
            <a:r>
              <a:rPr lang="fr-FR" sz="1400" dirty="0" smtClean="0"/>
              <a:t>:</a:t>
            </a:r>
            <a:endParaRPr lang="fr-FR" sz="1400" dirty="0"/>
          </a:p>
        </p:txBody>
      </p:sp>
      <p:sp>
        <p:nvSpPr>
          <p:cNvPr id="14" name="Espace réservé du pied de page 2"/>
          <p:cNvSpPr>
            <a:spLocks noGrp="1"/>
          </p:cNvSpPr>
          <p:nvPr>
            <p:ph type="ftr" sz="quarter" idx="14"/>
          </p:nvPr>
        </p:nvSpPr>
        <p:spPr>
          <a:xfrm>
            <a:off x="1619672" y="6376243"/>
            <a:ext cx="4932000" cy="365125"/>
          </a:xfrm>
        </p:spPr>
        <p:txBody>
          <a:bodyPr/>
          <a:lstStyle/>
          <a:p>
            <a:r>
              <a:rPr lang="fr-FR" dirty="0" smtClean="0"/>
              <a:t>MO-Instruction des crédits BDR Pro-CEGEE • 17 Juin 2019</a:t>
            </a:r>
            <a:endParaRPr lang="fr-FR" dirty="0"/>
          </a:p>
        </p:txBody>
      </p:sp>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1520" y="1556794"/>
            <a:ext cx="4392488" cy="212522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nvGrpSpPr>
          <p:cNvPr id="11" name="Groupe 10"/>
          <p:cNvGrpSpPr/>
          <p:nvPr/>
        </p:nvGrpSpPr>
        <p:grpSpPr>
          <a:xfrm>
            <a:off x="2123728" y="3717032"/>
            <a:ext cx="6693340" cy="2348021"/>
            <a:chOff x="703907" y="3763547"/>
            <a:chExt cx="6981372" cy="2539803"/>
          </a:xfrm>
        </p:grpSpPr>
        <p:pic>
          <p:nvPicPr>
            <p:cNvPr id="12"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03907" y="3763547"/>
              <a:ext cx="6981372" cy="253980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3" name="Flèche droite 12"/>
            <p:cNvSpPr/>
            <p:nvPr/>
          </p:nvSpPr>
          <p:spPr>
            <a:xfrm>
              <a:off x="5319495" y="4992915"/>
              <a:ext cx="914399" cy="745726"/>
            </a:xfrm>
            <a:prstGeom prst="rightArrow">
              <a:avLst/>
            </a:prstGeom>
            <a:ln w="38100">
              <a:solidFill>
                <a:srgbClr val="FF0000"/>
              </a:solidFill>
            </a:ln>
          </p:spPr>
          <p:style>
            <a:lnRef idx="2">
              <a:schemeClr val="accent2"/>
            </a:lnRef>
            <a:fillRef idx="1">
              <a:schemeClr val="lt1"/>
            </a:fillRef>
            <a:effectRef idx="0">
              <a:schemeClr val="accent2"/>
            </a:effectRef>
            <a:fontRef idx="minor">
              <a:schemeClr val="dk1"/>
            </a:fontRef>
          </p:style>
          <p:txBody>
            <a:bodyPr rtlCol="0" anchor="ctr"/>
            <a:lstStyle/>
            <a:p>
              <a:pPr algn="ctr"/>
              <a:r>
                <a:rPr lang="fr-FR" sz="1000" dirty="0" smtClean="0"/>
                <a:t>Choisir l’option</a:t>
              </a:r>
              <a:endParaRPr lang="fr-FR" sz="1000" dirty="0"/>
            </a:p>
          </p:txBody>
        </p:sp>
        <p:sp>
          <p:nvSpPr>
            <p:cNvPr id="15" name="ZoneTexte 14"/>
            <p:cNvSpPr txBox="1"/>
            <p:nvPr/>
          </p:nvSpPr>
          <p:spPr>
            <a:xfrm>
              <a:off x="5558981" y="4762082"/>
              <a:ext cx="230244" cy="461665"/>
            </a:xfrm>
            <a:prstGeom prst="rect">
              <a:avLst/>
            </a:prstGeom>
            <a:noFill/>
          </p:spPr>
          <p:txBody>
            <a:bodyPr wrap="square" rtlCol="0">
              <a:spAutoFit/>
            </a:bodyPr>
            <a:lstStyle/>
            <a:p>
              <a:pPr algn="ctr"/>
              <a:r>
                <a:rPr lang="fr-FR" sz="2400" b="1" dirty="0" smtClean="0">
                  <a:solidFill>
                    <a:srgbClr val="FF0000"/>
                  </a:solidFill>
                </a:rPr>
                <a:t>1</a:t>
              </a:r>
              <a:endParaRPr lang="fr-FR" sz="2400" b="1" dirty="0">
                <a:solidFill>
                  <a:srgbClr val="FF0000"/>
                </a:solidFill>
              </a:endParaRPr>
            </a:p>
          </p:txBody>
        </p:sp>
        <p:sp>
          <p:nvSpPr>
            <p:cNvPr id="19" name="ZoneTexte 18"/>
            <p:cNvSpPr txBox="1"/>
            <p:nvPr/>
          </p:nvSpPr>
          <p:spPr>
            <a:xfrm>
              <a:off x="6233894" y="5738641"/>
              <a:ext cx="180906" cy="461665"/>
            </a:xfrm>
            <a:prstGeom prst="rect">
              <a:avLst/>
            </a:prstGeom>
            <a:noFill/>
          </p:spPr>
          <p:txBody>
            <a:bodyPr wrap="square" rtlCol="0">
              <a:spAutoFit/>
            </a:bodyPr>
            <a:lstStyle/>
            <a:p>
              <a:pPr algn="ctr"/>
              <a:r>
                <a:rPr lang="fr-FR" sz="2400" b="1" dirty="0">
                  <a:solidFill>
                    <a:srgbClr val="FF0000"/>
                  </a:solidFill>
                </a:rPr>
                <a:t>2</a:t>
              </a:r>
            </a:p>
          </p:txBody>
        </p:sp>
        <p:sp>
          <p:nvSpPr>
            <p:cNvPr id="20" name="Ellipse 19"/>
            <p:cNvSpPr/>
            <p:nvPr/>
          </p:nvSpPr>
          <p:spPr>
            <a:xfrm>
              <a:off x="6498504" y="5780678"/>
              <a:ext cx="1186775" cy="522672"/>
            </a:xfrm>
            <a:prstGeom prst="ellipse">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spTree>
    <p:extLst>
      <p:ext uri="{BB962C8B-B14F-4D97-AF65-F5344CB8AC3E}">
        <p14:creationId xmlns:p14="http://schemas.microsoft.com/office/powerpoint/2010/main" val="3336986925"/>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numéro de diapositive 2"/>
          <p:cNvSpPr>
            <a:spLocks noGrp="1"/>
          </p:cNvSpPr>
          <p:nvPr>
            <p:ph type="sldNum" sz="quarter" idx="15"/>
          </p:nvPr>
        </p:nvSpPr>
        <p:spPr/>
        <p:txBody>
          <a:bodyPr/>
          <a:lstStyle/>
          <a:p>
            <a:fld id="{0536D7D7-E68B-4848-A580-3E20DDE126DB}" type="slidenum">
              <a:rPr lang="fr-FR" smtClean="0">
                <a:solidFill>
                  <a:schemeClr val="tx1"/>
                </a:solidFill>
              </a:rPr>
              <a:pPr/>
              <a:t>14</a:t>
            </a:fld>
            <a:endParaRPr lang="fr-FR" dirty="0">
              <a:solidFill>
                <a:schemeClr val="tx1"/>
              </a:solidFill>
            </a:endParaRPr>
          </a:p>
        </p:txBody>
      </p:sp>
      <p:sp>
        <p:nvSpPr>
          <p:cNvPr id="6" name="Titre 5"/>
          <p:cNvSpPr>
            <a:spLocks noGrp="1"/>
          </p:cNvSpPr>
          <p:nvPr>
            <p:ph type="title"/>
          </p:nvPr>
        </p:nvSpPr>
        <p:spPr>
          <a:xfrm>
            <a:off x="1115616" y="260648"/>
            <a:ext cx="3816424" cy="430887"/>
          </a:xfrm>
        </p:spPr>
        <p:txBody>
          <a:bodyPr/>
          <a:lstStyle/>
          <a:p>
            <a:r>
              <a:rPr lang="fr-FR" dirty="0" smtClean="0"/>
              <a:t>Instruction d’un concours</a:t>
            </a:r>
            <a:endParaRPr lang="fr-FR" b="0" dirty="0"/>
          </a:p>
        </p:txBody>
      </p:sp>
      <p:sp>
        <p:nvSpPr>
          <p:cNvPr id="42" name="Espace réservé du texte 41"/>
          <p:cNvSpPr>
            <a:spLocks noGrp="1"/>
          </p:cNvSpPr>
          <p:nvPr>
            <p:ph type="body" sz="quarter" idx="20"/>
          </p:nvPr>
        </p:nvSpPr>
        <p:spPr>
          <a:xfrm>
            <a:off x="251520" y="1196752"/>
            <a:ext cx="8496944" cy="4176464"/>
          </a:xfrm>
        </p:spPr>
        <p:txBody>
          <a:bodyPr>
            <a:normAutofit/>
          </a:bodyPr>
          <a:lstStyle/>
          <a:p>
            <a:r>
              <a:rPr lang="fr-FR" sz="1400" dirty="0"/>
              <a:t>Création d’une demande de financement </a:t>
            </a:r>
            <a:r>
              <a:rPr lang="fr-FR" sz="1400" dirty="0" smtClean="0"/>
              <a:t>:</a:t>
            </a:r>
            <a:endParaRPr lang="fr-FR" sz="1400" dirty="0"/>
          </a:p>
        </p:txBody>
      </p:sp>
      <p:sp>
        <p:nvSpPr>
          <p:cNvPr id="14" name="Espace réservé du pied de page 2"/>
          <p:cNvSpPr>
            <a:spLocks noGrp="1"/>
          </p:cNvSpPr>
          <p:nvPr>
            <p:ph type="ftr" sz="quarter" idx="14"/>
          </p:nvPr>
        </p:nvSpPr>
        <p:spPr>
          <a:xfrm>
            <a:off x="1619672" y="6376243"/>
            <a:ext cx="4932000" cy="365125"/>
          </a:xfrm>
        </p:spPr>
        <p:txBody>
          <a:bodyPr/>
          <a:lstStyle/>
          <a:p>
            <a:r>
              <a:rPr lang="fr-FR" dirty="0" smtClean="0"/>
              <a:t>MO-Instruction des crédits BDR Pro-CEGEE • 17 Juin 2019</a:t>
            </a:r>
            <a:endParaRPr lang="fr-FR" dirty="0"/>
          </a:p>
        </p:txBody>
      </p:sp>
      <p:pic>
        <p:nvPicPr>
          <p:cNvPr id="16" name="Espace réservé du contenu 3" descr="Capture d’écra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01171" y="1821324"/>
            <a:ext cx="8528050" cy="3767916"/>
          </a:xfrm>
          <a:prstGeom prst="rect">
            <a:avLst/>
          </a:prstGeom>
        </p:spPr>
      </p:pic>
    </p:spTree>
    <p:extLst>
      <p:ext uri="{BB962C8B-B14F-4D97-AF65-F5344CB8AC3E}">
        <p14:creationId xmlns:p14="http://schemas.microsoft.com/office/powerpoint/2010/main" val="3354035918"/>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numéro de diapositive 2"/>
          <p:cNvSpPr>
            <a:spLocks noGrp="1"/>
          </p:cNvSpPr>
          <p:nvPr>
            <p:ph type="sldNum" sz="quarter" idx="15"/>
          </p:nvPr>
        </p:nvSpPr>
        <p:spPr/>
        <p:txBody>
          <a:bodyPr/>
          <a:lstStyle/>
          <a:p>
            <a:fld id="{0536D7D7-E68B-4848-A580-3E20DDE126DB}" type="slidenum">
              <a:rPr lang="fr-FR" smtClean="0">
                <a:solidFill>
                  <a:schemeClr val="tx1"/>
                </a:solidFill>
              </a:rPr>
              <a:pPr/>
              <a:t>15</a:t>
            </a:fld>
            <a:endParaRPr lang="fr-FR" dirty="0">
              <a:solidFill>
                <a:schemeClr val="tx1"/>
              </a:solidFill>
            </a:endParaRPr>
          </a:p>
        </p:txBody>
      </p:sp>
      <p:sp>
        <p:nvSpPr>
          <p:cNvPr id="6" name="Titre 5"/>
          <p:cNvSpPr>
            <a:spLocks noGrp="1"/>
          </p:cNvSpPr>
          <p:nvPr>
            <p:ph type="title"/>
          </p:nvPr>
        </p:nvSpPr>
        <p:spPr>
          <a:xfrm>
            <a:off x="1115616" y="260648"/>
            <a:ext cx="3816424" cy="430887"/>
          </a:xfrm>
        </p:spPr>
        <p:txBody>
          <a:bodyPr/>
          <a:lstStyle/>
          <a:p>
            <a:r>
              <a:rPr lang="fr-FR" dirty="0" smtClean="0"/>
              <a:t>Instruction d’un concours</a:t>
            </a:r>
            <a:endParaRPr lang="fr-FR" b="0" dirty="0"/>
          </a:p>
        </p:txBody>
      </p:sp>
      <p:sp>
        <p:nvSpPr>
          <p:cNvPr id="42" name="Espace réservé du texte 41"/>
          <p:cNvSpPr>
            <a:spLocks noGrp="1"/>
          </p:cNvSpPr>
          <p:nvPr>
            <p:ph type="body" sz="quarter" idx="20"/>
          </p:nvPr>
        </p:nvSpPr>
        <p:spPr>
          <a:xfrm>
            <a:off x="251520" y="1196752"/>
            <a:ext cx="8496944" cy="4176464"/>
          </a:xfrm>
        </p:spPr>
        <p:txBody>
          <a:bodyPr>
            <a:normAutofit/>
          </a:bodyPr>
          <a:lstStyle/>
          <a:p>
            <a:r>
              <a:rPr lang="fr-FR" sz="1400" dirty="0"/>
              <a:t>Création d’une demande de financement </a:t>
            </a:r>
            <a:r>
              <a:rPr lang="fr-FR" sz="1400" dirty="0" smtClean="0"/>
              <a:t>:</a:t>
            </a:r>
            <a:endParaRPr lang="fr-FR" sz="1400" dirty="0"/>
          </a:p>
        </p:txBody>
      </p:sp>
      <p:sp>
        <p:nvSpPr>
          <p:cNvPr id="14" name="Espace réservé du pied de page 2"/>
          <p:cNvSpPr>
            <a:spLocks noGrp="1"/>
          </p:cNvSpPr>
          <p:nvPr>
            <p:ph type="ftr" sz="quarter" idx="14"/>
          </p:nvPr>
        </p:nvSpPr>
        <p:spPr>
          <a:xfrm>
            <a:off x="1619672" y="6376243"/>
            <a:ext cx="4932000" cy="365125"/>
          </a:xfrm>
        </p:spPr>
        <p:txBody>
          <a:bodyPr/>
          <a:lstStyle/>
          <a:p>
            <a:r>
              <a:rPr lang="fr-FR" dirty="0" smtClean="0"/>
              <a:t>MO-Instruction des crédits BDR Pro-CEGEE • 17 Juin 2019</a:t>
            </a:r>
            <a:endParaRPr lang="fr-FR" dirty="0"/>
          </a:p>
        </p:txBody>
      </p:sp>
      <p:grpSp>
        <p:nvGrpSpPr>
          <p:cNvPr id="2" name="Groupe 1"/>
          <p:cNvGrpSpPr/>
          <p:nvPr/>
        </p:nvGrpSpPr>
        <p:grpSpPr>
          <a:xfrm>
            <a:off x="338355" y="1891178"/>
            <a:ext cx="8528050" cy="3729850"/>
            <a:chOff x="336550" y="1647419"/>
            <a:chExt cx="8528050" cy="3729850"/>
          </a:xfrm>
        </p:grpSpPr>
        <p:pic>
          <p:nvPicPr>
            <p:cNvPr id="7" name="Espace réservé du contenu 3" descr="Capture d’écra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36550" y="1647419"/>
              <a:ext cx="8528050" cy="3729850"/>
            </a:xfrm>
            <a:prstGeom prst="rect">
              <a:avLst/>
            </a:prstGeom>
          </p:spPr>
        </p:pic>
        <p:sp>
          <p:nvSpPr>
            <p:cNvPr id="8" name="Ellipse 7"/>
            <p:cNvSpPr/>
            <p:nvPr/>
          </p:nvSpPr>
          <p:spPr>
            <a:xfrm>
              <a:off x="4505325" y="2075543"/>
              <a:ext cx="933904" cy="580572"/>
            </a:xfrm>
            <a:prstGeom prst="ellipse">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spTree>
    <p:extLst>
      <p:ext uri="{BB962C8B-B14F-4D97-AF65-F5344CB8AC3E}">
        <p14:creationId xmlns:p14="http://schemas.microsoft.com/office/powerpoint/2010/main" val="2817406030"/>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numéro de diapositive 2"/>
          <p:cNvSpPr>
            <a:spLocks noGrp="1"/>
          </p:cNvSpPr>
          <p:nvPr>
            <p:ph type="sldNum" sz="quarter" idx="15"/>
          </p:nvPr>
        </p:nvSpPr>
        <p:spPr/>
        <p:txBody>
          <a:bodyPr/>
          <a:lstStyle/>
          <a:p>
            <a:fld id="{0536D7D7-E68B-4848-A580-3E20DDE126DB}" type="slidenum">
              <a:rPr lang="fr-FR" smtClean="0">
                <a:solidFill>
                  <a:schemeClr val="tx1"/>
                </a:solidFill>
              </a:rPr>
              <a:pPr/>
              <a:t>16</a:t>
            </a:fld>
            <a:endParaRPr lang="fr-FR" dirty="0">
              <a:solidFill>
                <a:schemeClr val="tx1"/>
              </a:solidFill>
            </a:endParaRPr>
          </a:p>
        </p:txBody>
      </p:sp>
      <p:sp>
        <p:nvSpPr>
          <p:cNvPr id="6" name="Titre 5"/>
          <p:cNvSpPr>
            <a:spLocks noGrp="1"/>
          </p:cNvSpPr>
          <p:nvPr>
            <p:ph type="title"/>
          </p:nvPr>
        </p:nvSpPr>
        <p:spPr>
          <a:xfrm>
            <a:off x="1115616" y="260648"/>
            <a:ext cx="3816424" cy="430887"/>
          </a:xfrm>
        </p:spPr>
        <p:txBody>
          <a:bodyPr/>
          <a:lstStyle/>
          <a:p>
            <a:r>
              <a:rPr lang="fr-FR" dirty="0" smtClean="0"/>
              <a:t>Instruction d’un concours</a:t>
            </a:r>
            <a:endParaRPr lang="fr-FR" b="0" dirty="0"/>
          </a:p>
        </p:txBody>
      </p:sp>
      <p:sp>
        <p:nvSpPr>
          <p:cNvPr id="42" name="Espace réservé du texte 41"/>
          <p:cNvSpPr>
            <a:spLocks noGrp="1"/>
          </p:cNvSpPr>
          <p:nvPr>
            <p:ph type="body" sz="quarter" idx="20"/>
          </p:nvPr>
        </p:nvSpPr>
        <p:spPr>
          <a:xfrm>
            <a:off x="251520" y="1196752"/>
            <a:ext cx="8496944" cy="4176464"/>
          </a:xfrm>
        </p:spPr>
        <p:txBody>
          <a:bodyPr>
            <a:normAutofit/>
          </a:bodyPr>
          <a:lstStyle/>
          <a:p>
            <a:r>
              <a:rPr lang="fr-FR" sz="1400" dirty="0"/>
              <a:t>Création d’une demande de financement </a:t>
            </a:r>
            <a:r>
              <a:rPr lang="fr-FR" sz="1400" dirty="0" smtClean="0"/>
              <a:t>:</a:t>
            </a:r>
          </a:p>
          <a:p>
            <a:pPr>
              <a:buFont typeface="Wingdings" panose="05000000000000000000" pitchFamily="2" charset="2"/>
              <a:buChar char="§"/>
            </a:pPr>
            <a:r>
              <a:rPr lang="fr-FR" sz="1400" cap="none" dirty="0" smtClean="0"/>
              <a:t>Sélectionner « Ajouter concours » pour instruire la nouvelle demande de financement :</a:t>
            </a:r>
          </a:p>
          <a:p>
            <a:endParaRPr lang="fr-FR" sz="1400" dirty="0"/>
          </a:p>
        </p:txBody>
      </p:sp>
      <p:sp>
        <p:nvSpPr>
          <p:cNvPr id="14" name="Espace réservé du pied de page 2"/>
          <p:cNvSpPr>
            <a:spLocks noGrp="1"/>
          </p:cNvSpPr>
          <p:nvPr>
            <p:ph type="ftr" sz="quarter" idx="14"/>
          </p:nvPr>
        </p:nvSpPr>
        <p:spPr>
          <a:xfrm>
            <a:off x="1619672" y="6376243"/>
            <a:ext cx="4932000" cy="365125"/>
          </a:xfrm>
        </p:spPr>
        <p:txBody>
          <a:bodyPr/>
          <a:lstStyle/>
          <a:p>
            <a:r>
              <a:rPr lang="fr-FR" dirty="0" smtClean="0"/>
              <a:t>MO-Instruction des crédits BDR Pro-CEGEE • 17 Juin 2019</a:t>
            </a:r>
            <a:endParaRPr lang="fr-FR" dirty="0"/>
          </a:p>
        </p:txBody>
      </p:sp>
      <p:grpSp>
        <p:nvGrpSpPr>
          <p:cNvPr id="9" name="Groupe 8"/>
          <p:cNvGrpSpPr/>
          <p:nvPr/>
        </p:nvGrpSpPr>
        <p:grpSpPr>
          <a:xfrm>
            <a:off x="179512" y="1916832"/>
            <a:ext cx="8784976" cy="4104456"/>
            <a:chOff x="0" y="1954883"/>
            <a:chExt cx="9144000" cy="4022287"/>
          </a:xfrm>
        </p:grpSpPr>
        <p:pic>
          <p:nvPicPr>
            <p:cNvPr id="10" name="Image 9" descr="Capture d’écra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954883"/>
              <a:ext cx="9144000" cy="4022287"/>
            </a:xfrm>
            <a:prstGeom prst="rect">
              <a:avLst/>
            </a:prstGeom>
          </p:spPr>
        </p:pic>
        <p:sp>
          <p:nvSpPr>
            <p:cNvPr id="11" name="Ellipse 10"/>
            <p:cNvSpPr/>
            <p:nvPr/>
          </p:nvSpPr>
          <p:spPr>
            <a:xfrm>
              <a:off x="4862286" y="4920341"/>
              <a:ext cx="1393372" cy="580572"/>
            </a:xfrm>
            <a:prstGeom prst="ellipse">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spTree>
    <p:extLst>
      <p:ext uri="{BB962C8B-B14F-4D97-AF65-F5344CB8AC3E}">
        <p14:creationId xmlns:p14="http://schemas.microsoft.com/office/powerpoint/2010/main" val="2974406671"/>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numéro de diapositive 2"/>
          <p:cNvSpPr>
            <a:spLocks noGrp="1"/>
          </p:cNvSpPr>
          <p:nvPr>
            <p:ph type="sldNum" sz="quarter" idx="15"/>
          </p:nvPr>
        </p:nvSpPr>
        <p:spPr/>
        <p:txBody>
          <a:bodyPr/>
          <a:lstStyle/>
          <a:p>
            <a:fld id="{0536D7D7-E68B-4848-A580-3E20DDE126DB}" type="slidenum">
              <a:rPr lang="fr-FR" smtClean="0">
                <a:solidFill>
                  <a:schemeClr val="tx1"/>
                </a:solidFill>
              </a:rPr>
              <a:pPr/>
              <a:t>17</a:t>
            </a:fld>
            <a:endParaRPr lang="fr-FR" dirty="0">
              <a:solidFill>
                <a:schemeClr val="tx1"/>
              </a:solidFill>
            </a:endParaRPr>
          </a:p>
        </p:txBody>
      </p:sp>
      <p:sp>
        <p:nvSpPr>
          <p:cNvPr id="6" name="Titre 5"/>
          <p:cNvSpPr>
            <a:spLocks noGrp="1"/>
          </p:cNvSpPr>
          <p:nvPr>
            <p:ph type="title"/>
          </p:nvPr>
        </p:nvSpPr>
        <p:spPr>
          <a:xfrm>
            <a:off x="1115616" y="260648"/>
            <a:ext cx="3816424" cy="430887"/>
          </a:xfrm>
        </p:spPr>
        <p:txBody>
          <a:bodyPr/>
          <a:lstStyle/>
          <a:p>
            <a:r>
              <a:rPr lang="fr-FR" dirty="0" smtClean="0"/>
              <a:t>Instruction d’un concours</a:t>
            </a:r>
            <a:endParaRPr lang="fr-FR" b="0" dirty="0"/>
          </a:p>
        </p:txBody>
      </p:sp>
      <p:sp>
        <p:nvSpPr>
          <p:cNvPr id="42" name="Espace réservé du texte 41"/>
          <p:cNvSpPr>
            <a:spLocks noGrp="1"/>
          </p:cNvSpPr>
          <p:nvPr>
            <p:ph type="body" sz="quarter" idx="20"/>
          </p:nvPr>
        </p:nvSpPr>
        <p:spPr>
          <a:xfrm>
            <a:off x="251520" y="1196752"/>
            <a:ext cx="8496944" cy="4176464"/>
          </a:xfrm>
        </p:spPr>
        <p:txBody>
          <a:bodyPr>
            <a:normAutofit/>
          </a:bodyPr>
          <a:lstStyle/>
          <a:p>
            <a:r>
              <a:rPr lang="fr-FR" sz="1400" dirty="0"/>
              <a:t>Création d’une demande de financement </a:t>
            </a:r>
            <a:r>
              <a:rPr lang="fr-FR" sz="1400" dirty="0" smtClean="0"/>
              <a:t>:</a:t>
            </a:r>
          </a:p>
          <a:p>
            <a:pPr>
              <a:buFont typeface="Wingdings" panose="05000000000000000000" pitchFamily="2" charset="2"/>
              <a:buChar char="§"/>
            </a:pPr>
            <a:r>
              <a:rPr lang="fr-FR" sz="1400" cap="none" dirty="0"/>
              <a:t>Sélectionner </a:t>
            </a:r>
            <a:r>
              <a:rPr lang="fr-FR" sz="1400" cap="none" dirty="0" smtClean="0"/>
              <a:t>le </a:t>
            </a:r>
            <a:r>
              <a:rPr lang="fr-FR" sz="1400" cap="none" dirty="0"/>
              <a:t>type de concours à financer :</a:t>
            </a:r>
            <a:endParaRPr lang="fr-FR" sz="1400" cap="none" dirty="0" smtClean="0"/>
          </a:p>
          <a:p>
            <a:endParaRPr lang="fr-FR" sz="1400" dirty="0"/>
          </a:p>
        </p:txBody>
      </p:sp>
      <p:sp>
        <p:nvSpPr>
          <p:cNvPr id="14" name="Espace réservé du pied de page 2"/>
          <p:cNvSpPr>
            <a:spLocks noGrp="1"/>
          </p:cNvSpPr>
          <p:nvPr>
            <p:ph type="ftr" sz="quarter" idx="14"/>
          </p:nvPr>
        </p:nvSpPr>
        <p:spPr>
          <a:xfrm>
            <a:off x="1619672" y="6376243"/>
            <a:ext cx="4932000" cy="365125"/>
          </a:xfrm>
        </p:spPr>
        <p:txBody>
          <a:bodyPr/>
          <a:lstStyle/>
          <a:p>
            <a:r>
              <a:rPr lang="fr-FR" dirty="0" smtClean="0"/>
              <a:t>MO-Instruction des crédits BDR Pro-CEGEE • 17 Juin 2019</a:t>
            </a:r>
            <a:endParaRPr lang="fr-FR" dirty="0"/>
          </a:p>
        </p:txBody>
      </p:sp>
      <p:grpSp>
        <p:nvGrpSpPr>
          <p:cNvPr id="12" name="Groupe 11"/>
          <p:cNvGrpSpPr/>
          <p:nvPr/>
        </p:nvGrpSpPr>
        <p:grpSpPr>
          <a:xfrm>
            <a:off x="107504" y="1916832"/>
            <a:ext cx="8892480" cy="4179539"/>
            <a:chOff x="0" y="1948830"/>
            <a:chExt cx="9144000" cy="4179539"/>
          </a:xfrm>
        </p:grpSpPr>
        <p:pic>
          <p:nvPicPr>
            <p:cNvPr id="13" name="Image 12" descr="Capture d’écra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948830"/>
              <a:ext cx="9144000" cy="4179539"/>
            </a:xfrm>
            <a:prstGeom prst="rect">
              <a:avLst/>
            </a:prstGeom>
          </p:spPr>
        </p:pic>
        <p:sp>
          <p:nvSpPr>
            <p:cNvPr id="15" name="Ellipse 14"/>
            <p:cNvSpPr/>
            <p:nvPr/>
          </p:nvSpPr>
          <p:spPr>
            <a:xfrm>
              <a:off x="1785257" y="4499428"/>
              <a:ext cx="1393372" cy="580572"/>
            </a:xfrm>
            <a:prstGeom prst="ellipse">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spTree>
    <p:extLst>
      <p:ext uri="{BB962C8B-B14F-4D97-AF65-F5344CB8AC3E}">
        <p14:creationId xmlns:p14="http://schemas.microsoft.com/office/powerpoint/2010/main" val="3459621563"/>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numéro de diapositive 2"/>
          <p:cNvSpPr>
            <a:spLocks noGrp="1"/>
          </p:cNvSpPr>
          <p:nvPr>
            <p:ph type="sldNum" sz="quarter" idx="15"/>
          </p:nvPr>
        </p:nvSpPr>
        <p:spPr/>
        <p:txBody>
          <a:bodyPr/>
          <a:lstStyle/>
          <a:p>
            <a:fld id="{0536D7D7-E68B-4848-A580-3E20DDE126DB}" type="slidenum">
              <a:rPr lang="fr-FR" smtClean="0">
                <a:solidFill>
                  <a:schemeClr val="tx1"/>
                </a:solidFill>
              </a:rPr>
              <a:pPr/>
              <a:t>18</a:t>
            </a:fld>
            <a:endParaRPr lang="fr-FR" dirty="0">
              <a:solidFill>
                <a:schemeClr val="tx1"/>
              </a:solidFill>
            </a:endParaRPr>
          </a:p>
        </p:txBody>
      </p:sp>
      <p:sp>
        <p:nvSpPr>
          <p:cNvPr id="6" name="Titre 5"/>
          <p:cNvSpPr>
            <a:spLocks noGrp="1"/>
          </p:cNvSpPr>
          <p:nvPr>
            <p:ph type="title"/>
          </p:nvPr>
        </p:nvSpPr>
        <p:spPr>
          <a:xfrm>
            <a:off x="1115616" y="260648"/>
            <a:ext cx="3816424" cy="430887"/>
          </a:xfrm>
        </p:spPr>
        <p:txBody>
          <a:bodyPr/>
          <a:lstStyle/>
          <a:p>
            <a:r>
              <a:rPr lang="fr-FR" dirty="0" smtClean="0"/>
              <a:t>Instruction d’un concours</a:t>
            </a:r>
            <a:endParaRPr lang="fr-FR" b="0" dirty="0"/>
          </a:p>
        </p:txBody>
      </p:sp>
      <p:sp>
        <p:nvSpPr>
          <p:cNvPr id="14" name="Espace réservé du pied de page 2"/>
          <p:cNvSpPr>
            <a:spLocks noGrp="1"/>
          </p:cNvSpPr>
          <p:nvPr>
            <p:ph type="ftr" sz="quarter" idx="14"/>
          </p:nvPr>
        </p:nvSpPr>
        <p:spPr>
          <a:xfrm>
            <a:off x="1619672" y="6376243"/>
            <a:ext cx="4932000" cy="365125"/>
          </a:xfrm>
        </p:spPr>
        <p:txBody>
          <a:bodyPr/>
          <a:lstStyle/>
          <a:p>
            <a:r>
              <a:rPr lang="fr-FR" dirty="0" smtClean="0"/>
              <a:t>MO-Instruction des crédits BDR Pro-CEGEE • 17 Juin 2019</a:t>
            </a:r>
            <a:endParaRPr lang="fr-FR" dirty="0"/>
          </a:p>
        </p:txBody>
      </p:sp>
      <p:pic>
        <p:nvPicPr>
          <p:cNvPr id="11" name="Image 10" descr="Capture d’écra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2047" y="1196752"/>
            <a:ext cx="8892480" cy="4012506"/>
          </a:xfrm>
          <a:prstGeom prst="rect">
            <a:avLst/>
          </a:prstGeom>
        </p:spPr>
      </p:pic>
      <p:sp>
        <p:nvSpPr>
          <p:cNvPr id="17" name="Flèche gauche 16"/>
          <p:cNvSpPr/>
          <p:nvPr/>
        </p:nvSpPr>
        <p:spPr>
          <a:xfrm>
            <a:off x="3735638" y="2897140"/>
            <a:ext cx="1439736" cy="848172"/>
          </a:xfrm>
          <a:prstGeom prst="leftArrow">
            <a:avLst>
              <a:gd name="adj1" fmla="val 63334"/>
              <a:gd name="adj2" fmla="val 70000"/>
            </a:avLst>
          </a:prstGeom>
          <a:ln w="28575">
            <a:solidFill>
              <a:srgbClr val="FF0000"/>
            </a:solidFill>
          </a:ln>
        </p:spPr>
        <p:style>
          <a:lnRef idx="2">
            <a:schemeClr val="accent2"/>
          </a:lnRef>
          <a:fillRef idx="1">
            <a:schemeClr val="lt1"/>
          </a:fillRef>
          <a:effectRef idx="0">
            <a:schemeClr val="accent2"/>
          </a:effectRef>
          <a:fontRef idx="minor">
            <a:schemeClr val="dk1"/>
          </a:fontRef>
        </p:style>
        <p:txBody>
          <a:bodyPr rtlCol="0" anchor="ctr"/>
          <a:lstStyle/>
          <a:p>
            <a:pPr algn="ctr"/>
            <a:r>
              <a:rPr lang="fr-FR" sz="1200" b="1" dirty="0" smtClean="0"/>
              <a:t>Choisir l’objet</a:t>
            </a:r>
            <a:endParaRPr lang="fr-FR" sz="1200" b="1" dirty="0"/>
          </a:p>
        </p:txBody>
      </p:sp>
      <p:sp>
        <p:nvSpPr>
          <p:cNvPr id="18" name="ZoneTexte 17"/>
          <p:cNvSpPr txBox="1"/>
          <p:nvPr/>
        </p:nvSpPr>
        <p:spPr>
          <a:xfrm>
            <a:off x="4475366" y="2609318"/>
            <a:ext cx="494027" cy="449639"/>
          </a:xfrm>
          <a:prstGeom prst="rect">
            <a:avLst/>
          </a:prstGeom>
          <a:noFill/>
        </p:spPr>
        <p:txBody>
          <a:bodyPr wrap="square" rtlCol="0">
            <a:spAutoFit/>
          </a:bodyPr>
          <a:lstStyle/>
          <a:p>
            <a:pPr algn="ctr"/>
            <a:r>
              <a:rPr lang="fr-FR" sz="2400" b="1" dirty="0" smtClean="0">
                <a:solidFill>
                  <a:srgbClr val="FF0000"/>
                </a:solidFill>
              </a:rPr>
              <a:t>1</a:t>
            </a:r>
            <a:endParaRPr lang="fr-FR" sz="2400" b="1" dirty="0">
              <a:solidFill>
                <a:srgbClr val="FF0000"/>
              </a:solidFill>
            </a:endParaRPr>
          </a:p>
        </p:txBody>
      </p:sp>
      <p:sp>
        <p:nvSpPr>
          <p:cNvPr id="19" name="ZoneTexte 18"/>
          <p:cNvSpPr txBox="1"/>
          <p:nvPr/>
        </p:nvSpPr>
        <p:spPr>
          <a:xfrm>
            <a:off x="7292641" y="2319561"/>
            <a:ext cx="494027" cy="449639"/>
          </a:xfrm>
          <a:prstGeom prst="rect">
            <a:avLst/>
          </a:prstGeom>
          <a:noFill/>
        </p:spPr>
        <p:txBody>
          <a:bodyPr wrap="square" rtlCol="0">
            <a:spAutoFit/>
          </a:bodyPr>
          <a:lstStyle/>
          <a:p>
            <a:pPr algn="ctr"/>
            <a:r>
              <a:rPr lang="fr-FR" sz="2400" b="1" dirty="0" smtClean="0">
                <a:solidFill>
                  <a:srgbClr val="FF0000"/>
                </a:solidFill>
              </a:rPr>
              <a:t>3</a:t>
            </a:r>
            <a:endParaRPr lang="fr-FR" sz="2400" b="1" dirty="0">
              <a:solidFill>
                <a:srgbClr val="FF0000"/>
              </a:solidFill>
            </a:endParaRPr>
          </a:p>
        </p:txBody>
      </p:sp>
      <p:sp>
        <p:nvSpPr>
          <p:cNvPr id="20" name="Flèche gauche 19"/>
          <p:cNvSpPr/>
          <p:nvPr/>
        </p:nvSpPr>
        <p:spPr>
          <a:xfrm rot="5400000">
            <a:off x="5380490" y="3958775"/>
            <a:ext cx="1441893" cy="1377485"/>
          </a:xfrm>
          <a:prstGeom prst="leftArrow">
            <a:avLst>
              <a:gd name="adj1" fmla="val 63334"/>
              <a:gd name="adj2" fmla="val 70000"/>
            </a:avLst>
          </a:prstGeom>
          <a:ln w="28575">
            <a:solidFill>
              <a:srgbClr val="FF0000"/>
            </a:solidFill>
          </a:ln>
        </p:spPr>
        <p:style>
          <a:lnRef idx="2">
            <a:schemeClr val="accent2"/>
          </a:lnRef>
          <a:fillRef idx="1">
            <a:schemeClr val="lt1"/>
          </a:fillRef>
          <a:effectRef idx="0">
            <a:schemeClr val="accent2"/>
          </a:effectRef>
          <a:fontRef idx="minor">
            <a:schemeClr val="dk1"/>
          </a:fontRef>
        </p:style>
        <p:txBody>
          <a:bodyPr vert="vert270" rtlCol="0" anchor="ctr"/>
          <a:lstStyle/>
          <a:p>
            <a:pPr algn="ctr"/>
            <a:r>
              <a:rPr lang="fr-FR" sz="1200" b="1" dirty="0" smtClean="0"/>
              <a:t>Sélectionner un produit régional</a:t>
            </a:r>
            <a:endParaRPr lang="fr-FR" sz="1200" b="1" dirty="0"/>
          </a:p>
        </p:txBody>
      </p:sp>
      <p:sp>
        <p:nvSpPr>
          <p:cNvPr id="21" name="ZoneTexte 20"/>
          <p:cNvSpPr txBox="1"/>
          <p:nvPr/>
        </p:nvSpPr>
        <p:spPr>
          <a:xfrm>
            <a:off x="5379389" y="3921681"/>
            <a:ext cx="494027" cy="449639"/>
          </a:xfrm>
          <a:prstGeom prst="rect">
            <a:avLst/>
          </a:prstGeom>
          <a:noFill/>
        </p:spPr>
        <p:txBody>
          <a:bodyPr wrap="square" rtlCol="0">
            <a:spAutoFit/>
          </a:bodyPr>
          <a:lstStyle/>
          <a:p>
            <a:pPr algn="ctr"/>
            <a:r>
              <a:rPr lang="fr-FR" sz="2400" b="1" dirty="0" smtClean="0">
                <a:solidFill>
                  <a:srgbClr val="FF0000"/>
                </a:solidFill>
              </a:rPr>
              <a:t>2</a:t>
            </a:r>
            <a:endParaRPr lang="fr-FR" sz="2400" b="1" dirty="0">
              <a:solidFill>
                <a:srgbClr val="FF0000"/>
              </a:solidFill>
            </a:endParaRPr>
          </a:p>
        </p:txBody>
      </p:sp>
      <p:pic>
        <p:nvPicPr>
          <p:cNvPr id="23"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580112" y="3522901"/>
            <a:ext cx="2943225" cy="381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cxnSp>
        <p:nvCxnSpPr>
          <p:cNvPr id="16" name="Connecteur droit avec flèche 15"/>
          <p:cNvCxnSpPr/>
          <p:nvPr/>
        </p:nvCxnSpPr>
        <p:spPr>
          <a:xfrm>
            <a:off x="7587734" y="2676431"/>
            <a:ext cx="1249182" cy="1413620"/>
          </a:xfrm>
          <a:prstGeom prst="straightConnector1">
            <a:avLst/>
          </a:prstGeom>
          <a:ln w="5715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22" name="Rectangle à coins arrondis 21"/>
          <p:cNvSpPr/>
          <p:nvPr/>
        </p:nvSpPr>
        <p:spPr>
          <a:xfrm>
            <a:off x="6866986" y="4525181"/>
            <a:ext cx="2037860" cy="1539962"/>
          </a:xfrm>
          <a:prstGeom prst="wedgeRoundRectCallout">
            <a:avLst>
              <a:gd name="adj1" fmla="val -30695"/>
              <a:gd name="adj2" fmla="val -92660"/>
              <a:gd name="adj3" fmla="val 1666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200" b="1" dirty="0" smtClean="0">
                <a:effectLst>
                  <a:outerShdw blurRad="38100" dist="38100" dir="2700000" algn="tl">
                    <a:srgbClr val="000000">
                      <a:alpha val="43137"/>
                    </a:srgbClr>
                  </a:outerShdw>
                </a:effectLst>
              </a:rPr>
              <a:t>Ici produit spécifique interfaçage DEFI NEO</a:t>
            </a:r>
          </a:p>
          <a:p>
            <a:pPr algn="ctr"/>
            <a:r>
              <a:rPr lang="fr-FR" sz="1200" b="1" dirty="0" smtClean="0">
                <a:effectLst>
                  <a:outerShdw blurRad="38100" dist="38100" dir="2700000" algn="tl">
                    <a:srgbClr val="000000">
                      <a:alpha val="43137"/>
                    </a:srgbClr>
                  </a:outerShdw>
                </a:effectLst>
              </a:rPr>
              <a:t>-</a:t>
            </a:r>
          </a:p>
          <a:p>
            <a:pPr algn="ctr"/>
            <a:r>
              <a:rPr lang="fr-FR" sz="1200" b="1" dirty="0" smtClean="0">
                <a:effectLst>
                  <a:outerShdw blurRad="38100" dist="38100" dir="2700000" algn="tl">
                    <a:srgbClr val="000000">
                      <a:alpha val="43137"/>
                    </a:srgbClr>
                  </a:outerShdw>
                </a:effectLst>
              </a:rPr>
              <a:t>Attention : si intervention dans Néo, ne pas oublier de fermer Néo pour que la DCE puisse intervenir sur le prêt</a:t>
            </a:r>
            <a:endParaRPr lang="fr-FR" sz="1200" b="1" dirty="0">
              <a:effectLst>
                <a:outerShdw blurRad="38100" dist="38100" dir="2700000" algn="tl">
                  <a:srgbClr val="000000">
                    <a:alpha val="43137"/>
                  </a:srgbClr>
                </a:outerShdw>
              </a:effectLst>
            </a:endParaRPr>
          </a:p>
        </p:txBody>
      </p:sp>
      <p:graphicFrame>
        <p:nvGraphicFramePr>
          <p:cNvPr id="4" name="Tableau 3"/>
          <p:cNvGraphicFramePr>
            <a:graphicFrameLocks noGrp="1"/>
          </p:cNvGraphicFramePr>
          <p:nvPr>
            <p:extLst>
              <p:ext uri="{D42A27DB-BD31-4B8C-83A1-F6EECF244321}">
                <p14:modId xmlns:p14="http://schemas.microsoft.com/office/powerpoint/2010/main" val="1063426078"/>
              </p:ext>
            </p:extLst>
          </p:nvPr>
        </p:nvGraphicFramePr>
        <p:xfrm>
          <a:off x="421761" y="5425063"/>
          <a:ext cx="6129911" cy="640080"/>
        </p:xfrm>
        <a:graphic>
          <a:graphicData uri="http://schemas.openxmlformats.org/drawingml/2006/table">
            <a:tbl>
              <a:tblPr firstRow="1" bandRow="1"/>
              <a:tblGrid>
                <a:gridCol w="1107815">
                  <a:extLst>
                    <a:ext uri="{9D8B030D-6E8A-4147-A177-3AD203B41FA5}">
                      <a16:colId xmlns:a16="http://schemas.microsoft.com/office/drawing/2014/main" val="1848273316"/>
                    </a:ext>
                  </a:extLst>
                </a:gridCol>
                <a:gridCol w="5022096">
                  <a:extLst>
                    <a:ext uri="{9D8B030D-6E8A-4147-A177-3AD203B41FA5}">
                      <a16:colId xmlns:a16="http://schemas.microsoft.com/office/drawing/2014/main" val="2597532103"/>
                    </a:ext>
                  </a:extLst>
                </a:gridCol>
              </a:tblGrid>
              <a:tr h="0">
                <a:tc>
                  <a:txBody>
                    <a:bodyPr/>
                    <a:lstStyle>
                      <a:lvl1pPr marL="0" algn="l" defTabSz="914400" rtl="0" eaLnBrk="1" latinLnBrk="0" hangingPunct="1">
                        <a:defRPr sz="1800" b="1" kern="1200">
                          <a:solidFill>
                            <a:schemeClr val="lt1"/>
                          </a:solidFill>
                          <a:latin typeface="Arial Narrow"/>
                        </a:defRPr>
                      </a:lvl1pPr>
                      <a:lvl2pPr marL="457200" algn="l" defTabSz="914400" rtl="0" eaLnBrk="1" latinLnBrk="0" hangingPunct="1">
                        <a:defRPr sz="1800" b="1" kern="1200">
                          <a:solidFill>
                            <a:schemeClr val="lt1"/>
                          </a:solidFill>
                          <a:latin typeface="Arial Narrow"/>
                        </a:defRPr>
                      </a:lvl2pPr>
                      <a:lvl3pPr marL="914400" algn="l" defTabSz="914400" rtl="0" eaLnBrk="1" latinLnBrk="0" hangingPunct="1">
                        <a:defRPr sz="1800" b="1" kern="1200">
                          <a:solidFill>
                            <a:schemeClr val="lt1"/>
                          </a:solidFill>
                          <a:latin typeface="Arial Narrow"/>
                        </a:defRPr>
                      </a:lvl3pPr>
                      <a:lvl4pPr marL="1371600" algn="l" defTabSz="914400" rtl="0" eaLnBrk="1" latinLnBrk="0" hangingPunct="1">
                        <a:defRPr sz="1800" b="1" kern="1200">
                          <a:solidFill>
                            <a:schemeClr val="lt1"/>
                          </a:solidFill>
                          <a:latin typeface="Arial Narrow"/>
                        </a:defRPr>
                      </a:lvl4pPr>
                      <a:lvl5pPr marL="1828800" algn="l" defTabSz="914400" rtl="0" eaLnBrk="1" latinLnBrk="0" hangingPunct="1">
                        <a:defRPr sz="1800" b="1" kern="1200">
                          <a:solidFill>
                            <a:schemeClr val="lt1"/>
                          </a:solidFill>
                          <a:latin typeface="Arial Narrow"/>
                        </a:defRPr>
                      </a:lvl5pPr>
                      <a:lvl6pPr marL="2286000" algn="l" defTabSz="914400" rtl="0" eaLnBrk="1" latinLnBrk="0" hangingPunct="1">
                        <a:defRPr sz="1800" b="1" kern="1200">
                          <a:solidFill>
                            <a:schemeClr val="lt1"/>
                          </a:solidFill>
                          <a:latin typeface="Arial Narrow"/>
                        </a:defRPr>
                      </a:lvl6pPr>
                      <a:lvl7pPr marL="2743200" algn="l" defTabSz="914400" rtl="0" eaLnBrk="1" latinLnBrk="0" hangingPunct="1">
                        <a:defRPr sz="1800" b="1" kern="1200">
                          <a:solidFill>
                            <a:schemeClr val="lt1"/>
                          </a:solidFill>
                          <a:latin typeface="Arial Narrow"/>
                        </a:defRPr>
                      </a:lvl7pPr>
                      <a:lvl8pPr marL="3200400" algn="l" defTabSz="914400" rtl="0" eaLnBrk="1" latinLnBrk="0" hangingPunct="1">
                        <a:defRPr sz="1800" b="1" kern="1200">
                          <a:solidFill>
                            <a:schemeClr val="lt1"/>
                          </a:solidFill>
                          <a:latin typeface="Arial Narrow"/>
                        </a:defRPr>
                      </a:lvl8pPr>
                      <a:lvl9pPr marL="3657600" algn="l" defTabSz="914400" rtl="0" eaLnBrk="1" latinLnBrk="0" hangingPunct="1">
                        <a:defRPr sz="1800" b="1" kern="1200">
                          <a:solidFill>
                            <a:schemeClr val="lt1"/>
                          </a:solidFill>
                          <a:latin typeface="Arial Narrow"/>
                        </a:defRPr>
                      </a:lvl9pPr>
                    </a:lstStyle>
                    <a:p>
                      <a:pPr algn="ctr"/>
                      <a:r>
                        <a:rPr lang="fr-FR" sz="1200" b="1" dirty="0" smtClean="0">
                          <a:latin typeface="+mn-lt"/>
                        </a:rPr>
                        <a:t>Objet du financement</a:t>
                      </a:r>
                      <a:endParaRPr lang="fr-FR" sz="1200" b="1" dirty="0">
                        <a:latin typeface="+mn-lt"/>
                      </a:endParaRPr>
                    </a:p>
                  </a:txBody>
                  <a:tcPr anchor="ct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C31632"/>
                    </a:solidFill>
                  </a:tcPr>
                </a:tc>
                <a:tc>
                  <a:txBody>
                    <a:bodyPr/>
                    <a:lstStyle>
                      <a:lvl1pPr marL="0" algn="l" defTabSz="914400" rtl="0" eaLnBrk="1" latinLnBrk="0" hangingPunct="1">
                        <a:defRPr sz="1800" b="1" kern="1200">
                          <a:solidFill>
                            <a:schemeClr val="lt1"/>
                          </a:solidFill>
                          <a:latin typeface="Arial Narrow"/>
                        </a:defRPr>
                      </a:lvl1pPr>
                      <a:lvl2pPr marL="457200" algn="l" defTabSz="914400" rtl="0" eaLnBrk="1" latinLnBrk="0" hangingPunct="1">
                        <a:defRPr sz="1800" b="1" kern="1200">
                          <a:solidFill>
                            <a:schemeClr val="lt1"/>
                          </a:solidFill>
                          <a:latin typeface="Arial Narrow"/>
                        </a:defRPr>
                      </a:lvl2pPr>
                      <a:lvl3pPr marL="914400" algn="l" defTabSz="914400" rtl="0" eaLnBrk="1" latinLnBrk="0" hangingPunct="1">
                        <a:defRPr sz="1800" b="1" kern="1200">
                          <a:solidFill>
                            <a:schemeClr val="lt1"/>
                          </a:solidFill>
                          <a:latin typeface="Arial Narrow"/>
                        </a:defRPr>
                      </a:lvl3pPr>
                      <a:lvl4pPr marL="1371600" algn="l" defTabSz="914400" rtl="0" eaLnBrk="1" latinLnBrk="0" hangingPunct="1">
                        <a:defRPr sz="1800" b="1" kern="1200">
                          <a:solidFill>
                            <a:schemeClr val="lt1"/>
                          </a:solidFill>
                          <a:latin typeface="Arial Narrow"/>
                        </a:defRPr>
                      </a:lvl4pPr>
                      <a:lvl5pPr marL="1828800" algn="l" defTabSz="914400" rtl="0" eaLnBrk="1" latinLnBrk="0" hangingPunct="1">
                        <a:defRPr sz="1800" b="1" kern="1200">
                          <a:solidFill>
                            <a:schemeClr val="lt1"/>
                          </a:solidFill>
                          <a:latin typeface="Arial Narrow"/>
                        </a:defRPr>
                      </a:lvl5pPr>
                      <a:lvl6pPr marL="2286000" algn="l" defTabSz="914400" rtl="0" eaLnBrk="1" latinLnBrk="0" hangingPunct="1">
                        <a:defRPr sz="1800" b="1" kern="1200">
                          <a:solidFill>
                            <a:schemeClr val="lt1"/>
                          </a:solidFill>
                          <a:latin typeface="Arial Narrow"/>
                        </a:defRPr>
                      </a:lvl6pPr>
                      <a:lvl7pPr marL="2743200" algn="l" defTabSz="914400" rtl="0" eaLnBrk="1" latinLnBrk="0" hangingPunct="1">
                        <a:defRPr sz="1800" b="1" kern="1200">
                          <a:solidFill>
                            <a:schemeClr val="lt1"/>
                          </a:solidFill>
                          <a:latin typeface="Arial Narrow"/>
                        </a:defRPr>
                      </a:lvl7pPr>
                      <a:lvl8pPr marL="3200400" algn="l" defTabSz="914400" rtl="0" eaLnBrk="1" latinLnBrk="0" hangingPunct="1">
                        <a:defRPr sz="1800" b="1" kern="1200">
                          <a:solidFill>
                            <a:schemeClr val="lt1"/>
                          </a:solidFill>
                          <a:latin typeface="Arial Narrow"/>
                        </a:defRPr>
                      </a:lvl8pPr>
                      <a:lvl9pPr marL="3657600" algn="l" defTabSz="914400" rtl="0" eaLnBrk="1" latinLnBrk="0" hangingPunct="1">
                        <a:defRPr sz="1800" b="1" kern="1200">
                          <a:solidFill>
                            <a:schemeClr val="lt1"/>
                          </a:solidFill>
                          <a:latin typeface="Arial Narrow"/>
                        </a:defRPr>
                      </a:lvl9pPr>
                    </a:lstStyle>
                    <a:p>
                      <a:r>
                        <a:rPr lang="fr-FR" sz="1200" dirty="0" smtClean="0">
                          <a:latin typeface="+mn-lt"/>
                        </a:rPr>
                        <a:t>En cas de </a:t>
                      </a:r>
                      <a:r>
                        <a:rPr lang="fr-FR" sz="1200" dirty="0" smtClean="0">
                          <a:solidFill>
                            <a:srgbClr val="FFFF00"/>
                          </a:solidFill>
                          <a:effectLst>
                            <a:outerShdw blurRad="38100" dist="38100" dir="2700000" algn="tl">
                              <a:srgbClr val="000000">
                                <a:alpha val="43137"/>
                              </a:srgbClr>
                            </a:outerShdw>
                          </a:effectLst>
                          <a:latin typeface="+mn-lt"/>
                        </a:rPr>
                        <a:t>rachat de prêt</a:t>
                      </a:r>
                      <a:r>
                        <a:rPr lang="fr-FR" sz="1200" dirty="0" smtClean="0">
                          <a:latin typeface="+mn-lt"/>
                        </a:rPr>
                        <a:t>,</a:t>
                      </a:r>
                      <a:r>
                        <a:rPr lang="fr-FR" sz="1200" baseline="0" dirty="0" smtClean="0">
                          <a:latin typeface="+mn-lt"/>
                        </a:rPr>
                        <a:t> montage du dossier avec utilisation d’</a:t>
                      </a:r>
                      <a:r>
                        <a:rPr lang="fr-FR" sz="1200" dirty="0" smtClean="0">
                          <a:latin typeface="+mn-lt"/>
                        </a:rPr>
                        <a:t>une demande mixte : rachat de Prêt</a:t>
                      </a:r>
                      <a:r>
                        <a:rPr lang="fr-FR" sz="1200" baseline="0" dirty="0" smtClean="0">
                          <a:latin typeface="+mn-lt"/>
                        </a:rPr>
                        <a:t> </a:t>
                      </a:r>
                      <a:r>
                        <a:rPr lang="fr-FR" sz="1200" dirty="0" smtClean="0">
                          <a:latin typeface="+mn-lt"/>
                        </a:rPr>
                        <a:t>+ BFR pour éviter de réduire le prêt avant déblocage (cas d’une échéance</a:t>
                      </a:r>
                      <a:r>
                        <a:rPr lang="fr-FR" sz="1200" baseline="0" dirty="0" smtClean="0">
                          <a:latin typeface="+mn-lt"/>
                        </a:rPr>
                        <a:t> supplémentaire imputée avec un CRD modifié).</a:t>
                      </a:r>
                      <a:endParaRPr lang="fr-FR" sz="1200" dirty="0" smtClean="0">
                        <a:latin typeface="+mn-lt"/>
                      </a:endParaRPr>
                    </a:p>
                  </a:txBody>
                  <a:tcPr anchor="ct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C31632"/>
                    </a:solidFill>
                  </a:tcPr>
                </a:tc>
                <a:extLst>
                  <a:ext uri="{0D108BD9-81ED-4DB2-BD59-A6C34878D82A}">
                    <a16:rowId xmlns:a16="http://schemas.microsoft.com/office/drawing/2014/main" val="3735763188"/>
                  </a:ext>
                </a:extLst>
              </a:tr>
            </a:tbl>
          </a:graphicData>
        </a:graphic>
      </p:graphicFrame>
    </p:spTree>
    <p:extLst>
      <p:ext uri="{BB962C8B-B14F-4D97-AF65-F5344CB8AC3E}">
        <p14:creationId xmlns:p14="http://schemas.microsoft.com/office/powerpoint/2010/main" val="3888588986"/>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numéro de diapositive 2"/>
          <p:cNvSpPr>
            <a:spLocks noGrp="1"/>
          </p:cNvSpPr>
          <p:nvPr>
            <p:ph type="sldNum" sz="quarter" idx="15"/>
          </p:nvPr>
        </p:nvSpPr>
        <p:spPr/>
        <p:txBody>
          <a:bodyPr/>
          <a:lstStyle/>
          <a:p>
            <a:fld id="{0536D7D7-E68B-4848-A580-3E20DDE126DB}" type="slidenum">
              <a:rPr lang="fr-FR" smtClean="0">
                <a:solidFill>
                  <a:schemeClr val="tx1"/>
                </a:solidFill>
              </a:rPr>
              <a:pPr/>
              <a:t>19</a:t>
            </a:fld>
            <a:endParaRPr lang="fr-FR" dirty="0">
              <a:solidFill>
                <a:schemeClr val="tx1"/>
              </a:solidFill>
            </a:endParaRPr>
          </a:p>
        </p:txBody>
      </p:sp>
      <p:sp>
        <p:nvSpPr>
          <p:cNvPr id="6" name="Titre 5"/>
          <p:cNvSpPr>
            <a:spLocks noGrp="1"/>
          </p:cNvSpPr>
          <p:nvPr>
            <p:ph type="title"/>
          </p:nvPr>
        </p:nvSpPr>
        <p:spPr>
          <a:xfrm>
            <a:off x="1115616" y="260648"/>
            <a:ext cx="3816424" cy="430887"/>
          </a:xfrm>
        </p:spPr>
        <p:txBody>
          <a:bodyPr/>
          <a:lstStyle/>
          <a:p>
            <a:r>
              <a:rPr lang="fr-FR" dirty="0" smtClean="0"/>
              <a:t>Instruction d’un concours</a:t>
            </a:r>
            <a:endParaRPr lang="fr-FR" b="0" dirty="0"/>
          </a:p>
        </p:txBody>
      </p:sp>
      <p:sp>
        <p:nvSpPr>
          <p:cNvPr id="14" name="Espace réservé du pied de page 2"/>
          <p:cNvSpPr>
            <a:spLocks noGrp="1"/>
          </p:cNvSpPr>
          <p:nvPr>
            <p:ph type="ftr" sz="quarter" idx="14"/>
          </p:nvPr>
        </p:nvSpPr>
        <p:spPr>
          <a:xfrm>
            <a:off x="1619672" y="6376243"/>
            <a:ext cx="4932000" cy="365125"/>
          </a:xfrm>
        </p:spPr>
        <p:txBody>
          <a:bodyPr/>
          <a:lstStyle/>
          <a:p>
            <a:r>
              <a:rPr lang="fr-FR" dirty="0" smtClean="0"/>
              <a:t>MO-Instruction des crédits BDR Pro-CEGEE • 17 Juin 2019</a:t>
            </a:r>
            <a:endParaRPr lang="fr-FR" dirty="0"/>
          </a:p>
        </p:txBody>
      </p:sp>
      <p:sp>
        <p:nvSpPr>
          <p:cNvPr id="15" name="Espace réservé du texte 41"/>
          <p:cNvSpPr>
            <a:spLocks noGrp="1"/>
          </p:cNvSpPr>
          <p:nvPr>
            <p:ph type="body" sz="quarter" idx="20"/>
          </p:nvPr>
        </p:nvSpPr>
        <p:spPr>
          <a:xfrm>
            <a:off x="251520" y="1196752"/>
            <a:ext cx="8496944" cy="4176464"/>
          </a:xfrm>
        </p:spPr>
        <p:txBody>
          <a:bodyPr>
            <a:normAutofit/>
          </a:bodyPr>
          <a:lstStyle/>
          <a:p>
            <a:r>
              <a:rPr lang="fr-FR" sz="1400" dirty="0"/>
              <a:t>Création d’une demande de financement </a:t>
            </a:r>
            <a:r>
              <a:rPr lang="fr-FR" sz="1400" dirty="0" smtClean="0"/>
              <a:t>:</a:t>
            </a:r>
          </a:p>
          <a:p>
            <a:pPr>
              <a:buFont typeface="Wingdings" panose="05000000000000000000" pitchFamily="2" charset="2"/>
              <a:buChar char="§"/>
            </a:pPr>
            <a:r>
              <a:rPr lang="fr-FR" sz="1400" cap="none" dirty="0"/>
              <a:t>Description du concours selon les principes suivants </a:t>
            </a:r>
            <a:r>
              <a:rPr lang="fr-FR" sz="1400" cap="none" dirty="0" smtClean="0"/>
              <a:t>:</a:t>
            </a:r>
          </a:p>
          <a:p>
            <a:endParaRPr lang="fr-FR" sz="1400" dirty="0"/>
          </a:p>
        </p:txBody>
      </p:sp>
      <p:grpSp>
        <p:nvGrpSpPr>
          <p:cNvPr id="23" name="Groupe 22"/>
          <p:cNvGrpSpPr/>
          <p:nvPr/>
        </p:nvGrpSpPr>
        <p:grpSpPr>
          <a:xfrm>
            <a:off x="251520" y="1412776"/>
            <a:ext cx="8748464" cy="4968552"/>
            <a:chOff x="0" y="1056835"/>
            <a:chExt cx="9144000" cy="5276017"/>
          </a:xfrm>
        </p:grpSpPr>
        <p:pic>
          <p:nvPicPr>
            <p:cNvPr id="24" name="Image 23" descr="Capture d’écra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707063"/>
              <a:ext cx="9144000" cy="4625789"/>
            </a:xfrm>
            <a:prstGeom prst="rect">
              <a:avLst/>
            </a:prstGeom>
          </p:spPr>
        </p:pic>
        <p:sp>
          <p:nvSpPr>
            <p:cNvPr id="25" name="ZoneTexte 24"/>
            <p:cNvSpPr txBox="1"/>
            <p:nvPr/>
          </p:nvSpPr>
          <p:spPr>
            <a:xfrm>
              <a:off x="6520947" y="1056835"/>
              <a:ext cx="1431290" cy="1127537"/>
            </a:xfrm>
            <a:prstGeom prst="rect">
              <a:avLst/>
            </a:prstGeom>
            <a:noFill/>
            <a:ln w="25400">
              <a:solidFill>
                <a:srgbClr val="FF0000"/>
              </a:solidFill>
            </a:ln>
          </p:spPr>
          <p:txBody>
            <a:bodyPr wrap="square" rtlCol="0">
              <a:spAutoFit/>
            </a:bodyPr>
            <a:lstStyle/>
            <a:p>
              <a:pPr algn="ctr"/>
              <a:r>
                <a:rPr lang="fr-FR" sz="1050" b="1" dirty="0" smtClean="0">
                  <a:solidFill>
                    <a:srgbClr val="FF0000"/>
                  </a:solidFill>
                </a:rPr>
                <a:t>Pour un CT Permanent, indiquer un nombre de mois maximum et préciser l’aspect permanent dans le commentaire</a:t>
              </a:r>
              <a:endParaRPr lang="fr-FR" sz="800" b="1" dirty="0">
                <a:solidFill>
                  <a:srgbClr val="FF0000"/>
                </a:solidFill>
              </a:endParaRPr>
            </a:p>
          </p:txBody>
        </p:sp>
        <p:sp>
          <p:nvSpPr>
            <p:cNvPr id="27" name="Ellipse 26"/>
            <p:cNvSpPr/>
            <p:nvPr/>
          </p:nvSpPr>
          <p:spPr>
            <a:xfrm>
              <a:off x="5548085" y="5150435"/>
              <a:ext cx="1226458" cy="478972"/>
            </a:xfrm>
            <a:prstGeom prst="ellipse">
              <a:avLst/>
            </a:prstGeom>
            <a:noFill/>
            <a:ln w="127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8" name="Ellipse 27"/>
            <p:cNvSpPr/>
            <p:nvPr/>
          </p:nvSpPr>
          <p:spPr>
            <a:xfrm>
              <a:off x="5464628" y="4286835"/>
              <a:ext cx="1393372" cy="580572"/>
            </a:xfrm>
            <a:prstGeom prst="ellipse">
              <a:avLst/>
            </a:prstGeom>
            <a:noFill/>
            <a:ln w="127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9" name="Ellipse 28"/>
            <p:cNvSpPr/>
            <p:nvPr/>
          </p:nvSpPr>
          <p:spPr>
            <a:xfrm>
              <a:off x="5979886" y="3130809"/>
              <a:ext cx="1059542" cy="362857"/>
            </a:xfrm>
            <a:prstGeom prst="ellipse">
              <a:avLst/>
            </a:prstGeom>
            <a:noFill/>
            <a:ln w="127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0" name="Ellipse 29"/>
            <p:cNvSpPr/>
            <p:nvPr/>
          </p:nvSpPr>
          <p:spPr>
            <a:xfrm>
              <a:off x="5856514" y="2501578"/>
              <a:ext cx="1182914" cy="413658"/>
            </a:xfrm>
            <a:prstGeom prst="ellipse">
              <a:avLst/>
            </a:prstGeom>
            <a:noFill/>
            <a:ln w="127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31" name="Image 30"/>
            <p:cNvPicPr/>
            <p:nvPr/>
          </p:nvPicPr>
          <p:blipFill>
            <a:blip r:embed="rId4"/>
            <a:stretch>
              <a:fillRect/>
            </a:stretch>
          </p:blipFill>
          <p:spPr>
            <a:xfrm>
              <a:off x="8228968" y="2447213"/>
              <a:ext cx="759819" cy="698110"/>
            </a:xfrm>
            <a:prstGeom prst="rect">
              <a:avLst/>
            </a:prstGeom>
          </p:spPr>
        </p:pic>
        <p:cxnSp>
          <p:nvCxnSpPr>
            <p:cNvPr id="32" name="Connecteur droit 31"/>
            <p:cNvCxnSpPr/>
            <p:nvPr/>
          </p:nvCxnSpPr>
          <p:spPr bwMode="auto">
            <a:xfrm>
              <a:off x="8247219" y="2708407"/>
              <a:ext cx="436172" cy="0"/>
            </a:xfrm>
            <a:prstGeom prst="line">
              <a:avLst/>
            </a:prstGeom>
            <a:solidFill>
              <a:schemeClr val="accent1"/>
            </a:solidFill>
            <a:ln w="25400" cap="flat" cmpd="sng" algn="ctr">
              <a:solidFill>
                <a:srgbClr val="FF0000"/>
              </a:solidFill>
              <a:prstDash val="solid"/>
              <a:round/>
              <a:headEnd type="none" w="med" len="med"/>
              <a:tailEnd type="none" w="med" len="med"/>
            </a:ln>
            <a:effectLst/>
          </p:spPr>
        </p:cxnSp>
        <p:sp>
          <p:nvSpPr>
            <p:cNvPr id="33" name="ZoneTexte 32"/>
            <p:cNvSpPr txBox="1"/>
            <p:nvPr/>
          </p:nvSpPr>
          <p:spPr>
            <a:xfrm>
              <a:off x="6879989" y="3662178"/>
              <a:ext cx="932930" cy="369332"/>
            </a:xfrm>
            <a:prstGeom prst="rect">
              <a:avLst/>
            </a:prstGeom>
            <a:noFill/>
          </p:spPr>
          <p:txBody>
            <a:bodyPr wrap="square" rtlCol="0">
              <a:spAutoFit/>
            </a:bodyPr>
            <a:lstStyle/>
            <a:p>
              <a:pPr algn="ctr">
                <a:spcBef>
                  <a:spcPts val="0"/>
                </a:spcBef>
              </a:pPr>
              <a:r>
                <a:rPr lang="fr-FR" sz="900" b="1" dirty="0" smtClean="0">
                  <a:solidFill>
                    <a:srgbClr val="FF0000"/>
                  </a:solidFill>
                </a:rPr>
                <a:t>uniquement</a:t>
              </a:r>
            </a:p>
            <a:p>
              <a:pPr algn="ctr">
                <a:spcBef>
                  <a:spcPts val="0"/>
                </a:spcBef>
              </a:pPr>
              <a:r>
                <a:rPr lang="fr-FR" sz="900" b="1" dirty="0" smtClean="0">
                  <a:solidFill>
                    <a:srgbClr val="FF0000"/>
                  </a:solidFill>
                </a:rPr>
                <a:t>12 mois</a:t>
              </a:r>
              <a:endParaRPr lang="fr-FR" sz="900" b="1" dirty="0">
                <a:solidFill>
                  <a:srgbClr val="FF0000"/>
                </a:solidFill>
              </a:endParaRPr>
            </a:p>
          </p:txBody>
        </p:sp>
        <p:sp>
          <p:nvSpPr>
            <p:cNvPr id="34" name="ZoneTexte 33"/>
            <p:cNvSpPr txBox="1"/>
            <p:nvPr/>
          </p:nvSpPr>
          <p:spPr>
            <a:xfrm>
              <a:off x="5231779" y="3580148"/>
              <a:ext cx="714048" cy="246221"/>
            </a:xfrm>
            <a:prstGeom prst="rect">
              <a:avLst/>
            </a:prstGeom>
            <a:noFill/>
          </p:spPr>
          <p:txBody>
            <a:bodyPr wrap="square" rtlCol="0">
              <a:spAutoFit/>
            </a:bodyPr>
            <a:lstStyle/>
            <a:p>
              <a:r>
                <a:rPr lang="fr-FR" sz="1000" b="1" i="1" dirty="0" smtClean="0">
                  <a:solidFill>
                    <a:srgbClr val="FF0000"/>
                  </a:solidFill>
                </a:rPr>
                <a:t>inclus</a:t>
              </a:r>
              <a:endParaRPr lang="fr-FR" sz="1000" b="1" i="1" dirty="0">
                <a:solidFill>
                  <a:srgbClr val="FF0000"/>
                </a:solidFill>
              </a:endParaRPr>
            </a:p>
          </p:txBody>
        </p:sp>
        <p:sp>
          <p:nvSpPr>
            <p:cNvPr id="35" name="Arc 34"/>
            <p:cNvSpPr/>
            <p:nvPr/>
          </p:nvSpPr>
          <p:spPr bwMode="auto">
            <a:xfrm flipH="1">
              <a:off x="5157376" y="3274291"/>
              <a:ext cx="637921" cy="586039"/>
            </a:xfrm>
            <a:prstGeom prst="arc">
              <a:avLst>
                <a:gd name="adj1" fmla="val 14690667"/>
                <a:gd name="adj2" fmla="val 3862071"/>
              </a:avLst>
            </a:prstGeom>
            <a:noFill/>
            <a:ln w="25400" cap="flat" cmpd="sng" algn="ctr">
              <a:solidFill>
                <a:srgbClr val="FF0000"/>
              </a:solidFill>
              <a:prstDash val="solid"/>
              <a:round/>
              <a:headEnd type="triangl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55000"/>
                </a:spcBef>
                <a:spcAft>
                  <a:spcPct val="0"/>
                </a:spcAft>
                <a:buClrTx/>
                <a:buSzTx/>
                <a:buFontTx/>
                <a:buNone/>
                <a:tabLst/>
              </a:pPr>
              <a:endParaRPr kumimoji="0" lang="fr-FR" sz="3200" b="0" i="0" u="none" strike="noStrike" cap="none" normalizeH="0" baseline="0" smtClean="0">
                <a:ln>
                  <a:noFill/>
                </a:ln>
                <a:solidFill>
                  <a:srgbClr val="FF0000"/>
                </a:solidFill>
                <a:effectLst/>
                <a:latin typeface="Arial Narrow" pitchFamily="34" charset="0"/>
              </a:endParaRPr>
            </a:p>
          </p:txBody>
        </p:sp>
        <p:cxnSp>
          <p:nvCxnSpPr>
            <p:cNvPr id="36" name="Connecteur droit avec flèche 35"/>
            <p:cNvCxnSpPr/>
            <p:nvPr/>
          </p:nvCxnSpPr>
          <p:spPr bwMode="auto">
            <a:xfrm flipV="1">
              <a:off x="7008575" y="2915236"/>
              <a:ext cx="786951" cy="673364"/>
            </a:xfrm>
            <a:prstGeom prst="straightConnector1">
              <a:avLst/>
            </a:prstGeom>
            <a:solidFill>
              <a:schemeClr val="accent1"/>
            </a:solidFill>
            <a:ln w="25400" cap="flat" cmpd="sng" algn="ctr">
              <a:solidFill>
                <a:srgbClr val="FF0000"/>
              </a:solidFill>
              <a:prstDash val="solid"/>
              <a:round/>
              <a:headEnd type="none" w="med" len="med"/>
              <a:tailEnd type="triangle"/>
            </a:ln>
            <a:effectLst/>
          </p:spPr>
        </p:cxnSp>
        <p:sp>
          <p:nvSpPr>
            <p:cNvPr id="37" name="ZoneTexte 36"/>
            <p:cNvSpPr txBox="1"/>
            <p:nvPr/>
          </p:nvSpPr>
          <p:spPr>
            <a:xfrm>
              <a:off x="7446276" y="2580989"/>
              <a:ext cx="1011924" cy="230832"/>
            </a:xfrm>
            <a:prstGeom prst="rect">
              <a:avLst/>
            </a:prstGeom>
            <a:noFill/>
          </p:spPr>
          <p:txBody>
            <a:bodyPr wrap="square" rtlCol="0">
              <a:spAutoFit/>
            </a:bodyPr>
            <a:lstStyle/>
            <a:p>
              <a:r>
                <a:rPr lang="fr-FR" sz="900" b="1" dirty="0">
                  <a:solidFill>
                    <a:srgbClr val="FF0000"/>
                  </a:solidFill>
                </a:rPr>
                <a:t>n</a:t>
              </a:r>
              <a:r>
                <a:rPr lang="fr-FR" sz="900" b="1" dirty="0" smtClean="0">
                  <a:solidFill>
                    <a:srgbClr val="FF0000"/>
                  </a:solidFill>
                </a:rPr>
                <a:t>e pas utiliser</a:t>
              </a:r>
              <a:endParaRPr lang="fr-FR" sz="900" b="1" dirty="0">
                <a:solidFill>
                  <a:srgbClr val="FF0000"/>
                </a:solidFill>
              </a:endParaRPr>
            </a:p>
          </p:txBody>
        </p:sp>
        <p:sp>
          <p:nvSpPr>
            <p:cNvPr id="38" name="ZoneTexte 37"/>
            <p:cNvSpPr txBox="1"/>
            <p:nvPr/>
          </p:nvSpPr>
          <p:spPr>
            <a:xfrm>
              <a:off x="7313975" y="4577121"/>
              <a:ext cx="1189430" cy="996809"/>
            </a:xfrm>
            <a:prstGeom prst="rect">
              <a:avLst/>
            </a:prstGeom>
            <a:noFill/>
            <a:ln w="25400">
              <a:solidFill>
                <a:srgbClr val="FF0000"/>
              </a:solidFill>
            </a:ln>
          </p:spPr>
          <p:txBody>
            <a:bodyPr wrap="square" rtlCol="0">
              <a:spAutoFit/>
            </a:bodyPr>
            <a:lstStyle/>
            <a:p>
              <a:r>
                <a:rPr lang="fr-FR" sz="1100" b="1" u="sng" dirty="0" smtClean="0">
                  <a:solidFill>
                    <a:srgbClr val="FF0000"/>
                  </a:solidFill>
                </a:rPr>
                <a:t>Attention :</a:t>
              </a:r>
              <a:r>
                <a:rPr lang="fr-FR" sz="1100" b="1" dirty="0" smtClean="0">
                  <a:solidFill>
                    <a:srgbClr val="FF0000"/>
                  </a:solidFill>
                </a:rPr>
                <a:t> la période de préfinancement par défaut est limitée à 12 mois</a:t>
              </a:r>
              <a:endParaRPr lang="fr-FR" sz="1100" b="1" dirty="0">
                <a:solidFill>
                  <a:srgbClr val="FF0000"/>
                </a:solidFill>
              </a:endParaRPr>
            </a:p>
          </p:txBody>
        </p:sp>
        <p:cxnSp>
          <p:nvCxnSpPr>
            <p:cNvPr id="39" name="Connecteur droit avec flèche 38"/>
            <p:cNvCxnSpPr>
              <a:stCxn id="29" idx="6"/>
              <a:endCxn id="25" idx="2"/>
            </p:cNvCxnSpPr>
            <p:nvPr/>
          </p:nvCxnSpPr>
          <p:spPr bwMode="auto">
            <a:xfrm flipV="1">
              <a:off x="7039428" y="2184372"/>
              <a:ext cx="197165" cy="1127865"/>
            </a:xfrm>
            <a:prstGeom prst="straightConnector1">
              <a:avLst/>
            </a:prstGeom>
            <a:solidFill>
              <a:schemeClr val="accent1"/>
            </a:solidFill>
            <a:ln w="25400" cap="flat" cmpd="sng" algn="ctr">
              <a:solidFill>
                <a:srgbClr val="FF0000"/>
              </a:solidFill>
              <a:prstDash val="solid"/>
              <a:round/>
              <a:headEnd type="none" w="med" len="med"/>
              <a:tailEnd type="triangle"/>
            </a:ln>
            <a:effectLst/>
          </p:spPr>
        </p:cxnSp>
        <p:sp>
          <p:nvSpPr>
            <p:cNvPr id="40" name="Rectangle à coins arrondis 39"/>
            <p:cNvSpPr/>
            <p:nvPr/>
          </p:nvSpPr>
          <p:spPr>
            <a:xfrm>
              <a:off x="7715251" y="3609451"/>
              <a:ext cx="1428749" cy="913092"/>
            </a:xfrm>
            <a:prstGeom prst="wedgeRoundRectCallout">
              <a:avLst>
                <a:gd name="adj1" fmla="val -32028"/>
                <a:gd name="adj2" fmla="val -68667"/>
                <a:gd name="adj3" fmla="val 1666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200" b="1" dirty="0" smtClean="0">
                  <a:effectLst>
                    <a:outerShdw blurRad="38100" dist="38100" dir="2700000" algn="tl">
                      <a:srgbClr val="000000">
                        <a:alpha val="43137"/>
                      </a:srgbClr>
                    </a:outerShdw>
                  </a:effectLst>
                </a:rPr>
                <a:t>Pour CT à durée déterminée, mentionner les dates précises</a:t>
              </a:r>
              <a:endParaRPr lang="fr-FR" sz="1200" b="1" dirty="0">
                <a:effectLst>
                  <a:outerShdw blurRad="38100" dist="38100" dir="2700000" algn="tl">
                    <a:srgbClr val="000000">
                      <a:alpha val="43137"/>
                    </a:srgbClr>
                  </a:outerShdw>
                </a:effectLst>
              </a:endParaRPr>
            </a:p>
          </p:txBody>
        </p:sp>
      </p:grpSp>
    </p:spTree>
    <p:extLst>
      <p:ext uri="{BB962C8B-B14F-4D97-AF65-F5344CB8AC3E}">
        <p14:creationId xmlns:p14="http://schemas.microsoft.com/office/powerpoint/2010/main" val="4008048828"/>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numéro de diapositive 2"/>
          <p:cNvSpPr>
            <a:spLocks noGrp="1"/>
          </p:cNvSpPr>
          <p:nvPr>
            <p:ph type="sldNum" sz="quarter" idx="15"/>
          </p:nvPr>
        </p:nvSpPr>
        <p:spPr/>
        <p:txBody>
          <a:bodyPr/>
          <a:lstStyle/>
          <a:p>
            <a:fld id="{0536D7D7-E68B-4848-A580-3E20DDE126DB}" type="slidenum">
              <a:rPr lang="fr-FR" smtClean="0">
                <a:solidFill>
                  <a:schemeClr val="tx1"/>
                </a:solidFill>
              </a:rPr>
              <a:pPr/>
              <a:t>20</a:t>
            </a:fld>
            <a:endParaRPr lang="fr-FR" dirty="0">
              <a:solidFill>
                <a:schemeClr val="tx1"/>
              </a:solidFill>
            </a:endParaRPr>
          </a:p>
        </p:txBody>
      </p:sp>
      <p:sp>
        <p:nvSpPr>
          <p:cNvPr id="6" name="Titre 5"/>
          <p:cNvSpPr>
            <a:spLocks noGrp="1"/>
          </p:cNvSpPr>
          <p:nvPr>
            <p:ph type="title"/>
          </p:nvPr>
        </p:nvSpPr>
        <p:spPr>
          <a:xfrm>
            <a:off x="1115616" y="260648"/>
            <a:ext cx="3816424" cy="430887"/>
          </a:xfrm>
        </p:spPr>
        <p:txBody>
          <a:bodyPr/>
          <a:lstStyle/>
          <a:p>
            <a:r>
              <a:rPr lang="fr-FR" dirty="0" smtClean="0"/>
              <a:t>Instruction d’un concours</a:t>
            </a:r>
            <a:endParaRPr lang="fr-FR" b="0" dirty="0"/>
          </a:p>
        </p:txBody>
      </p:sp>
      <p:sp>
        <p:nvSpPr>
          <p:cNvPr id="14" name="Espace réservé du pied de page 2"/>
          <p:cNvSpPr>
            <a:spLocks noGrp="1"/>
          </p:cNvSpPr>
          <p:nvPr>
            <p:ph type="ftr" sz="quarter" idx="14"/>
          </p:nvPr>
        </p:nvSpPr>
        <p:spPr>
          <a:xfrm>
            <a:off x="1619672" y="6376243"/>
            <a:ext cx="4932000" cy="365125"/>
          </a:xfrm>
        </p:spPr>
        <p:txBody>
          <a:bodyPr/>
          <a:lstStyle/>
          <a:p>
            <a:r>
              <a:rPr lang="fr-FR" dirty="0" smtClean="0"/>
              <a:t>MO-Instruction des crédits BDR Pro-CEGEE • 17 Juin 2019</a:t>
            </a:r>
            <a:endParaRPr lang="fr-FR" dirty="0"/>
          </a:p>
        </p:txBody>
      </p:sp>
      <p:grpSp>
        <p:nvGrpSpPr>
          <p:cNvPr id="41" name="Groupe 40"/>
          <p:cNvGrpSpPr/>
          <p:nvPr/>
        </p:nvGrpSpPr>
        <p:grpSpPr>
          <a:xfrm>
            <a:off x="166643" y="1245752"/>
            <a:ext cx="8820472" cy="4631520"/>
            <a:chOff x="0" y="1688867"/>
            <a:chExt cx="9144000" cy="4409161"/>
          </a:xfrm>
        </p:grpSpPr>
        <p:pic>
          <p:nvPicPr>
            <p:cNvPr id="42" name="Image 41" descr="Capture d’écra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688867"/>
              <a:ext cx="9144000" cy="4409161"/>
            </a:xfrm>
            <a:prstGeom prst="rect">
              <a:avLst/>
            </a:prstGeom>
          </p:spPr>
        </p:pic>
        <p:sp>
          <p:nvSpPr>
            <p:cNvPr id="43" name="Ellipse 42"/>
            <p:cNvSpPr/>
            <p:nvPr/>
          </p:nvSpPr>
          <p:spPr>
            <a:xfrm>
              <a:off x="5620658" y="4192790"/>
              <a:ext cx="761092" cy="418094"/>
            </a:xfrm>
            <a:prstGeom prst="ellipse">
              <a:avLst/>
            </a:prstGeom>
            <a:noFill/>
            <a:ln w="127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4" name="Ellipse 43"/>
            <p:cNvSpPr/>
            <p:nvPr/>
          </p:nvSpPr>
          <p:spPr>
            <a:xfrm>
              <a:off x="5620658" y="3558711"/>
              <a:ext cx="2249713" cy="555171"/>
            </a:xfrm>
            <a:prstGeom prst="ellipse">
              <a:avLst/>
            </a:prstGeom>
            <a:noFill/>
            <a:ln w="127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5" name="ZoneTexte 44"/>
            <p:cNvSpPr txBox="1"/>
            <p:nvPr/>
          </p:nvSpPr>
          <p:spPr>
            <a:xfrm>
              <a:off x="154834" y="2327728"/>
              <a:ext cx="3964213" cy="723275"/>
            </a:xfrm>
            <a:prstGeom prst="rect">
              <a:avLst/>
            </a:prstGeom>
            <a:solidFill>
              <a:schemeClr val="bg1"/>
            </a:solidFill>
          </p:spPr>
          <p:txBody>
            <a:bodyPr wrap="square" rtlCol="0">
              <a:spAutoFit/>
            </a:bodyPr>
            <a:lstStyle/>
            <a:p>
              <a:r>
                <a:rPr lang="fr-FR" sz="1000" b="1" dirty="0">
                  <a:solidFill>
                    <a:srgbClr val="FF0000"/>
                  </a:solidFill>
                  <a:latin typeface="Arial Narrow" panose="020B0606020202030204" pitchFamily="34" charset="0"/>
                </a:rPr>
                <a:t>Utiliser cette zone pour </a:t>
              </a:r>
              <a:r>
                <a:rPr lang="fr-FR" sz="1100" b="1" dirty="0">
                  <a:solidFill>
                    <a:srgbClr val="FF0000"/>
                  </a:solidFill>
                  <a:effectLst>
                    <a:outerShdw blurRad="38100" dist="38100" dir="2700000" algn="tl">
                      <a:srgbClr val="000000">
                        <a:alpha val="43137"/>
                      </a:srgbClr>
                    </a:outerShdw>
                  </a:effectLst>
                  <a:latin typeface="Arial Narrow" panose="020B0606020202030204" pitchFamily="34" charset="0"/>
                </a:rPr>
                <a:t>expliquer exactement le financement demandé </a:t>
              </a:r>
              <a:r>
                <a:rPr lang="fr-FR" sz="1000" b="1" dirty="0">
                  <a:solidFill>
                    <a:srgbClr val="FF0000"/>
                  </a:solidFill>
                  <a:latin typeface="Arial Narrow" panose="020B0606020202030204" pitchFamily="34" charset="0"/>
                </a:rPr>
                <a:t>(durées, conditions, spécificités, préfinancement pour travaux immobilier &gt;12 mois mais &lt;24 mois) ou toute modalité particulière ne faisant pas l’objet d’une rubrique dédiée dans la trame de </a:t>
              </a:r>
              <a:r>
                <a:rPr lang="fr-FR" sz="1000" b="1" dirty="0" smtClean="0">
                  <a:solidFill>
                    <a:srgbClr val="FF0000"/>
                  </a:solidFill>
                  <a:latin typeface="Arial Narrow" panose="020B0606020202030204" pitchFamily="34" charset="0"/>
                </a:rPr>
                <a:t>saisie.</a:t>
              </a:r>
              <a:endParaRPr lang="fr-FR" sz="1000" dirty="0"/>
            </a:p>
          </p:txBody>
        </p:sp>
        <p:pic>
          <p:nvPicPr>
            <p:cNvPr id="46" name="Image 45"/>
            <p:cNvPicPr/>
            <p:nvPr/>
          </p:nvPicPr>
          <p:blipFill>
            <a:blip r:embed="rId4"/>
            <a:stretch>
              <a:fillRect/>
            </a:stretch>
          </p:blipFill>
          <p:spPr>
            <a:xfrm>
              <a:off x="8016540" y="1815318"/>
              <a:ext cx="996613" cy="1193846"/>
            </a:xfrm>
            <a:prstGeom prst="rect">
              <a:avLst/>
            </a:prstGeom>
            <a:ln>
              <a:solidFill>
                <a:srgbClr val="FF0000"/>
              </a:solidFill>
            </a:ln>
          </p:spPr>
        </p:pic>
        <p:sp>
          <p:nvSpPr>
            <p:cNvPr id="47" name="ZoneTexte 46"/>
            <p:cNvSpPr txBox="1"/>
            <p:nvPr/>
          </p:nvSpPr>
          <p:spPr>
            <a:xfrm>
              <a:off x="7235112" y="2416840"/>
              <a:ext cx="598365" cy="415498"/>
            </a:xfrm>
            <a:prstGeom prst="rect">
              <a:avLst/>
            </a:prstGeom>
            <a:noFill/>
            <a:ln>
              <a:solidFill>
                <a:srgbClr val="FF0000"/>
              </a:solidFill>
            </a:ln>
          </p:spPr>
          <p:txBody>
            <a:bodyPr wrap="square" rtlCol="0">
              <a:spAutoFit/>
            </a:bodyPr>
            <a:lstStyle/>
            <a:p>
              <a:r>
                <a:rPr lang="fr-FR" sz="1050" b="1" dirty="0">
                  <a:solidFill>
                    <a:srgbClr val="FF0000"/>
                  </a:solidFill>
                </a:rPr>
                <a:t>n</a:t>
              </a:r>
              <a:r>
                <a:rPr lang="fr-FR" sz="1050" b="1" dirty="0" smtClean="0">
                  <a:solidFill>
                    <a:srgbClr val="FF0000"/>
                  </a:solidFill>
                </a:rPr>
                <a:t>e pas utiliser</a:t>
              </a:r>
              <a:endParaRPr lang="fr-FR" sz="1050" b="1" dirty="0">
                <a:solidFill>
                  <a:srgbClr val="FF0000"/>
                </a:solidFill>
              </a:endParaRPr>
            </a:p>
          </p:txBody>
        </p:sp>
        <p:cxnSp>
          <p:nvCxnSpPr>
            <p:cNvPr id="48" name="Connecteur droit 47"/>
            <p:cNvCxnSpPr/>
            <p:nvPr/>
          </p:nvCxnSpPr>
          <p:spPr bwMode="auto">
            <a:xfrm>
              <a:off x="8016540" y="2432757"/>
              <a:ext cx="421863" cy="0"/>
            </a:xfrm>
            <a:prstGeom prst="line">
              <a:avLst/>
            </a:prstGeom>
            <a:solidFill>
              <a:schemeClr val="accent1"/>
            </a:solidFill>
            <a:ln w="25400" cap="flat" cmpd="sng" algn="ctr">
              <a:solidFill>
                <a:srgbClr val="FF0000"/>
              </a:solidFill>
              <a:prstDash val="solid"/>
              <a:round/>
              <a:headEnd type="none" w="med" len="med"/>
              <a:tailEnd type="none" w="med" len="med"/>
            </a:ln>
            <a:effectLst/>
          </p:spPr>
        </p:cxnSp>
        <p:cxnSp>
          <p:nvCxnSpPr>
            <p:cNvPr id="49" name="Connecteur droit 48"/>
            <p:cNvCxnSpPr/>
            <p:nvPr/>
          </p:nvCxnSpPr>
          <p:spPr bwMode="auto">
            <a:xfrm>
              <a:off x="8016540" y="2562148"/>
              <a:ext cx="421863" cy="0"/>
            </a:xfrm>
            <a:prstGeom prst="line">
              <a:avLst/>
            </a:prstGeom>
            <a:solidFill>
              <a:schemeClr val="accent1"/>
            </a:solidFill>
            <a:ln w="25400" cap="flat" cmpd="sng" algn="ctr">
              <a:solidFill>
                <a:srgbClr val="FF0000"/>
              </a:solidFill>
              <a:prstDash val="solid"/>
              <a:round/>
              <a:headEnd type="none" w="med" len="med"/>
              <a:tailEnd type="none" w="med" len="med"/>
            </a:ln>
            <a:effectLst/>
          </p:spPr>
        </p:cxnSp>
        <p:cxnSp>
          <p:nvCxnSpPr>
            <p:cNvPr id="50" name="Connecteur droit 49"/>
            <p:cNvCxnSpPr/>
            <p:nvPr/>
          </p:nvCxnSpPr>
          <p:spPr bwMode="auto">
            <a:xfrm>
              <a:off x="8016540" y="2820929"/>
              <a:ext cx="421863" cy="0"/>
            </a:xfrm>
            <a:prstGeom prst="line">
              <a:avLst/>
            </a:prstGeom>
            <a:solidFill>
              <a:schemeClr val="accent1"/>
            </a:solidFill>
            <a:ln w="25400" cap="flat" cmpd="sng" algn="ctr">
              <a:solidFill>
                <a:srgbClr val="FF0000"/>
              </a:solidFill>
              <a:prstDash val="solid"/>
              <a:round/>
              <a:headEnd type="none" w="med" len="med"/>
              <a:tailEnd type="none" w="med" len="med"/>
            </a:ln>
            <a:effectLst/>
          </p:spPr>
        </p:cxnSp>
        <p:cxnSp>
          <p:nvCxnSpPr>
            <p:cNvPr id="51" name="Connecteur droit 50"/>
            <p:cNvCxnSpPr/>
            <p:nvPr/>
          </p:nvCxnSpPr>
          <p:spPr bwMode="auto">
            <a:xfrm>
              <a:off x="8024314" y="2941694"/>
              <a:ext cx="421863" cy="0"/>
            </a:xfrm>
            <a:prstGeom prst="line">
              <a:avLst/>
            </a:prstGeom>
            <a:solidFill>
              <a:schemeClr val="accent1"/>
            </a:solidFill>
            <a:ln w="25400" cap="flat" cmpd="sng" algn="ctr">
              <a:solidFill>
                <a:srgbClr val="FF0000"/>
              </a:solidFill>
              <a:prstDash val="solid"/>
              <a:round/>
              <a:headEnd type="none" w="med" len="med"/>
              <a:tailEnd type="none" w="med" len="med"/>
            </a:ln>
            <a:effectLst/>
          </p:spPr>
        </p:cxnSp>
        <p:cxnSp>
          <p:nvCxnSpPr>
            <p:cNvPr id="52" name="Connecteur droit avec flèche 51"/>
            <p:cNvCxnSpPr/>
            <p:nvPr/>
          </p:nvCxnSpPr>
          <p:spPr bwMode="auto">
            <a:xfrm>
              <a:off x="7778030" y="2533381"/>
              <a:ext cx="206120" cy="0"/>
            </a:xfrm>
            <a:prstGeom prst="straightConnector1">
              <a:avLst/>
            </a:prstGeom>
            <a:solidFill>
              <a:schemeClr val="accent1"/>
            </a:solidFill>
            <a:ln w="38100" cap="flat" cmpd="sng" algn="ctr">
              <a:solidFill>
                <a:srgbClr val="FF0000"/>
              </a:solidFill>
              <a:prstDash val="solid"/>
              <a:round/>
              <a:headEnd type="none" w="med" len="med"/>
              <a:tailEnd type="triangle"/>
            </a:ln>
            <a:effectLst/>
          </p:spPr>
        </p:cxnSp>
        <p:cxnSp>
          <p:nvCxnSpPr>
            <p:cNvPr id="53" name="Connecteur droit avec flèche 52"/>
            <p:cNvCxnSpPr/>
            <p:nvPr/>
          </p:nvCxnSpPr>
          <p:spPr bwMode="auto">
            <a:xfrm>
              <a:off x="7778030" y="2719235"/>
              <a:ext cx="206120" cy="156900"/>
            </a:xfrm>
            <a:prstGeom prst="straightConnector1">
              <a:avLst/>
            </a:prstGeom>
            <a:solidFill>
              <a:schemeClr val="accent1"/>
            </a:solidFill>
            <a:ln w="38100" cap="flat" cmpd="sng" algn="ctr">
              <a:solidFill>
                <a:srgbClr val="FF0000"/>
              </a:solidFill>
              <a:prstDash val="solid"/>
              <a:round/>
              <a:headEnd type="none" w="med" len="med"/>
              <a:tailEnd type="triangle"/>
            </a:ln>
            <a:effectLst/>
          </p:spPr>
        </p:cxnSp>
        <p:cxnSp>
          <p:nvCxnSpPr>
            <p:cNvPr id="54" name="Connecteur droit avec flèche 53"/>
            <p:cNvCxnSpPr/>
            <p:nvPr/>
          </p:nvCxnSpPr>
          <p:spPr bwMode="auto">
            <a:xfrm>
              <a:off x="6638213" y="2559679"/>
              <a:ext cx="560841" cy="2469"/>
            </a:xfrm>
            <a:prstGeom prst="straightConnector1">
              <a:avLst/>
            </a:prstGeom>
            <a:solidFill>
              <a:schemeClr val="accent1"/>
            </a:solidFill>
            <a:ln w="25400" cap="flat" cmpd="sng" algn="ctr">
              <a:solidFill>
                <a:srgbClr val="FF0000"/>
              </a:solidFill>
              <a:prstDash val="solid"/>
              <a:round/>
              <a:headEnd type="none" w="med" len="med"/>
              <a:tailEnd type="triangle"/>
            </a:ln>
            <a:effectLst/>
          </p:spPr>
        </p:cxnSp>
        <p:sp>
          <p:nvSpPr>
            <p:cNvPr id="55" name="ZoneTexte 54"/>
            <p:cNvSpPr txBox="1"/>
            <p:nvPr/>
          </p:nvSpPr>
          <p:spPr>
            <a:xfrm>
              <a:off x="8039982" y="3130907"/>
              <a:ext cx="914836" cy="861774"/>
            </a:xfrm>
            <a:prstGeom prst="rect">
              <a:avLst/>
            </a:prstGeom>
            <a:noFill/>
            <a:ln w="19050">
              <a:solidFill>
                <a:srgbClr val="FF0000"/>
              </a:solidFill>
            </a:ln>
          </p:spPr>
          <p:txBody>
            <a:bodyPr wrap="square" rtlCol="0">
              <a:spAutoFit/>
            </a:bodyPr>
            <a:lstStyle/>
            <a:p>
              <a:pPr>
                <a:spcBef>
                  <a:spcPts val="0"/>
                </a:spcBef>
              </a:pPr>
              <a:r>
                <a:rPr lang="fr-FR" sz="1000" b="1" u="sng" dirty="0" smtClean="0">
                  <a:solidFill>
                    <a:srgbClr val="FF0000"/>
                  </a:solidFill>
                </a:rPr>
                <a:t>Uniquement :</a:t>
              </a:r>
            </a:p>
            <a:p>
              <a:pPr algn="r">
                <a:spcBef>
                  <a:spcPts val="0"/>
                </a:spcBef>
              </a:pPr>
              <a:r>
                <a:rPr lang="fr-FR" sz="1000" b="1" dirty="0" smtClean="0">
                  <a:solidFill>
                    <a:srgbClr val="FF0000"/>
                  </a:solidFill>
                </a:rPr>
                <a:t>Mensuelle</a:t>
              </a:r>
            </a:p>
            <a:p>
              <a:pPr algn="r">
                <a:spcBef>
                  <a:spcPts val="0"/>
                </a:spcBef>
              </a:pPr>
              <a:r>
                <a:rPr lang="fr-FR" sz="1000" b="1" dirty="0" smtClean="0">
                  <a:solidFill>
                    <a:srgbClr val="FF0000"/>
                  </a:solidFill>
                </a:rPr>
                <a:t>Trimestrielle</a:t>
              </a:r>
            </a:p>
            <a:p>
              <a:pPr algn="r">
                <a:spcBef>
                  <a:spcPts val="0"/>
                </a:spcBef>
              </a:pPr>
              <a:r>
                <a:rPr lang="fr-FR" sz="1000" b="1" dirty="0" smtClean="0">
                  <a:solidFill>
                    <a:srgbClr val="FF0000"/>
                  </a:solidFill>
                </a:rPr>
                <a:t>Semestrielle</a:t>
              </a:r>
            </a:p>
            <a:p>
              <a:pPr algn="r">
                <a:spcBef>
                  <a:spcPts val="0"/>
                </a:spcBef>
              </a:pPr>
              <a:r>
                <a:rPr lang="fr-FR" sz="1000" b="1" dirty="0" smtClean="0">
                  <a:solidFill>
                    <a:srgbClr val="FF0000"/>
                  </a:solidFill>
                </a:rPr>
                <a:t>Annuelle</a:t>
              </a:r>
              <a:endParaRPr lang="fr-FR" sz="1000" b="1" dirty="0">
                <a:solidFill>
                  <a:srgbClr val="FF0000"/>
                </a:solidFill>
              </a:endParaRPr>
            </a:p>
          </p:txBody>
        </p:sp>
        <p:cxnSp>
          <p:nvCxnSpPr>
            <p:cNvPr id="56" name="Connecteur droit avec flèche 55"/>
            <p:cNvCxnSpPr/>
            <p:nvPr/>
          </p:nvCxnSpPr>
          <p:spPr bwMode="auto">
            <a:xfrm>
              <a:off x="6638213" y="2833351"/>
              <a:ext cx="1378327" cy="728443"/>
            </a:xfrm>
            <a:prstGeom prst="straightConnector1">
              <a:avLst/>
            </a:prstGeom>
            <a:solidFill>
              <a:schemeClr val="accent1"/>
            </a:solidFill>
            <a:ln w="25400" cap="flat" cmpd="sng" algn="ctr">
              <a:solidFill>
                <a:srgbClr val="FF0000"/>
              </a:solidFill>
              <a:prstDash val="solid"/>
              <a:round/>
              <a:headEnd type="none" w="med" len="med"/>
              <a:tailEnd type="triangle"/>
            </a:ln>
            <a:effectLst/>
          </p:spPr>
        </p:cxnSp>
        <p:sp>
          <p:nvSpPr>
            <p:cNvPr id="57" name="ZoneTexte 56"/>
            <p:cNvSpPr txBox="1"/>
            <p:nvPr/>
          </p:nvSpPr>
          <p:spPr>
            <a:xfrm>
              <a:off x="4766086" y="4742120"/>
              <a:ext cx="3806456" cy="923330"/>
            </a:xfrm>
            <a:prstGeom prst="rect">
              <a:avLst/>
            </a:prstGeom>
            <a:noFill/>
          </p:spPr>
          <p:txBody>
            <a:bodyPr wrap="square" rtlCol="0">
              <a:spAutoFit/>
            </a:bodyPr>
            <a:lstStyle/>
            <a:p>
              <a:pPr algn="ctr"/>
              <a:r>
                <a:rPr lang="fr-FR" b="1" dirty="0" smtClean="0">
                  <a:solidFill>
                    <a:srgbClr val="FF0000"/>
                  </a:solidFill>
                  <a:effectLst>
                    <a:outerShdw blurRad="38100" dist="38100" dir="2700000" algn="tl">
                      <a:srgbClr val="000000">
                        <a:alpha val="43137"/>
                      </a:srgbClr>
                    </a:outerShdw>
                  </a:effectLst>
                </a:rPr>
                <a:t>Le compte support « 08 » doit être créé avant l’envoi à la DCE – Réalisation des Crédits</a:t>
              </a:r>
              <a:endParaRPr lang="fr-FR" b="1" dirty="0">
                <a:solidFill>
                  <a:srgbClr val="FF0000"/>
                </a:solidFill>
                <a:effectLst>
                  <a:outerShdw blurRad="38100" dist="38100" dir="2700000" algn="tl">
                    <a:srgbClr val="000000">
                      <a:alpha val="43137"/>
                    </a:srgbClr>
                  </a:outerShdw>
                </a:effectLst>
              </a:endParaRPr>
            </a:p>
          </p:txBody>
        </p:sp>
        <p:sp>
          <p:nvSpPr>
            <p:cNvPr id="58" name="Flèche droite 57"/>
            <p:cNvSpPr/>
            <p:nvPr/>
          </p:nvSpPr>
          <p:spPr>
            <a:xfrm rot="16200000">
              <a:off x="6432743" y="4277913"/>
              <a:ext cx="625542" cy="302872"/>
            </a:xfrm>
            <a:prstGeom prst="rightArrow">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9" name="ZoneTexte 58"/>
            <p:cNvSpPr txBox="1"/>
            <p:nvPr/>
          </p:nvSpPr>
          <p:spPr>
            <a:xfrm>
              <a:off x="2940007" y="4422066"/>
              <a:ext cx="2406735" cy="369332"/>
            </a:xfrm>
            <a:prstGeom prst="rect">
              <a:avLst/>
            </a:prstGeom>
            <a:noFill/>
          </p:spPr>
          <p:txBody>
            <a:bodyPr wrap="square" rtlCol="0">
              <a:spAutoFit/>
            </a:bodyPr>
            <a:lstStyle/>
            <a:p>
              <a:pPr algn="ctr"/>
              <a:r>
                <a:rPr lang="fr-FR" b="1" dirty="0" smtClean="0">
                  <a:solidFill>
                    <a:srgbClr val="FF0000"/>
                  </a:solidFill>
                  <a:effectLst>
                    <a:outerShdw blurRad="38100" dist="38100" dir="2700000" algn="tl">
                      <a:srgbClr val="000000">
                        <a:alpha val="43137"/>
                      </a:srgbClr>
                    </a:outerShdw>
                  </a:effectLst>
                </a:rPr>
                <a:t>Indiquer le quantième</a:t>
              </a:r>
              <a:endParaRPr lang="fr-FR" b="1" dirty="0">
                <a:solidFill>
                  <a:srgbClr val="FF0000"/>
                </a:solidFill>
                <a:effectLst>
                  <a:outerShdw blurRad="38100" dist="38100" dir="2700000" algn="tl">
                    <a:srgbClr val="000000">
                      <a:alpha val="43137"/>
                    </a:srgbClr>
                  </a:outerShdw>
                </a:effectLst>
              </a:endParaRPr>
            </a:p>
          </p:txBody>
        </p:sp>
        <p:sp>
          <p:nvSpPr>
            <p:cNvPr id="60" name="Flèche droite 59"/>
            <p:cNvSpPr/>
            <p:nvPr/>
          </p:nvSpPr>
          <p:spPr>
            <a:xfrm rot="20476453">
              <a:off x="5304365" y="4485218"/>
              <a:ext cx="239273" cy="251332"/>
            </a:xfrm>
            <a:prstGeom prst="rightArrow">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sp>
        <p:nvSpPr>
          <p:cNvPr id="25" name="ZoneTexte 24"/>
          <p:cNvSpPr txBox="1"/>
          <p:nvPr/>
        </p:nvSpPr>
        <p:spPr>
          <a:xfrm>
            <a:off x="6994101" y="1772816"/>
            <a:ext cx="1826371" cy="215444"/>
          </a:xfrm>
          <a:prstGeom prst="rect">
            <a:avLst/>
          </a:prstGeom>
          <a:noFill/>
          <a:ln>
            <a:noFill/>
          </a:ln>
        </p:spPr>
        <p:txBody>
          <a:bodyPr wrap="square" rtlCol="0">
            <a:spAutoFit/>
          </a:bodyPr>
          <a:lstStyle/>
          <a:p>
            <a:r>
              <a:rPr lang="fr-FR" sz="800" b="1" dirty="0" smtClean="0">
                <a:solidFill>
                  <a:srgbClr val="FF0000"/>
                </a:solidFill>
              </a:rPr>
              <a:t>Capital constant  =&gt;</a:t>
            </a:r>
            <a:endParaRPr lang="fr-FR" sz="800" b="1" dirty="0">
              <a:solidFill>
                <a:srgbClr val="FF0000"/>
              </a:solidFill>
            </a:endParaRPr>
          </a:p>
        </p:txBody>
      </p:sp>
      <p:sp>
        <p:nvSpPr>
          <p:cNvPr id="4" name="Rectangle 3"/>
          <p:cNvSpPr/>
          <p:nvPr/>
        </p:nvSpPr>
        <p:spPr>
          <a:xfrm>
            <a:off x="6994101" y="1812711"/>
            <a:ext cx="1754363" cy="150042"/>
          </a:xfrm>
          <a:prstGeom prst="rect">
            <a:avLst/>
          </a:prstGeom>
          <a:noFill/>
          <a:ln w="127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7" name="Rectangle 26"/>
          <p:cNvSpPr/>
          <p:nvPr/>
        </p:nvSpPr>
        <p:spPr>
          <a:xfrm>
            <a:off x="5148064" y="1283034"/>
            <a:ext cx="2464378" cy="363330"/>
          </a:xfrm>
          <a:prstGeom prst="rect">
            <a:avLst/>
          </a:prstGeom>
          <a:noFill/>
          <a:ln w="127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000" dirty="0">
                <a:solidFill>
                  <a:srgbClr val="FF0000"/>
                </a:solidFill>
              </a:rPr>
              <a:t>Prêt à taux fixe et à mensualités </a:t>
            </a:r>
            <a:r>
              <a:rPr lang="fr-FR" sz="1000" dirty="0" smtClean="0">
                <a:solidFill>
                  <a:srgbClr val="FF0000"/>
                </a:solidFill>
              </a:rPr>
              <a:t>croissantes</a:t>
            </a:r>
            <a:r>
              <a:rPr lang="fr-FR" sz="1000" dirty="0">
                <a:solidFill>
                  <a:srgbClr val="FF0000"/>
                </a:solidFill>
              </a:rPr>
              <a:t> </a:t>
            </a:r>
            <a:r>
              <a:rPr lang="fr-FR" sz="1000" dirty="0" smtClean="0">
                <a:solidFill>
                  <a:srgbClr val="FF0000"/>
                </a:solidFill>
              </a:rPr>
              <a:t>dont les </a:t>
            </a:r>
            <a:r>
              <a:rPr lang="fr-FR" sz="1000" dirty="0">
                <a:solidFill>
                  <a:srgbClr val="FF0000"/>
                </a:solidFill>
              </a:rPr>
              <a:t>mensualités </a:t>
            </a:r>
            <a:r>
              <a:rPr lang="fr-FR" sz="1000" dirty="0" smtClean="0">
                <a:solidFill>
                  <a:srgbClr val="FF0000"/>
                </a:solidFill>
              </a:rPr>
              <a:t>augmentent </a:t>
            </a:r>
            <a:r>
              <a:rPr lang="fr-FR" sz="1000" dirty="0">
                <a:solidFill>
                  <a:srgbClr val="FF0000"/>
                </a:solidFill>
              </a:rPr>
              <a:t>chaque année</a:t>
            </a:r>
            <a:endParaRPr lang="fr-FR" dirty="0"/>
          </a:p>
        </p:txBody>
      </p:sp>
      <p:cxnSp>
        <p:nvCxnSpPr>
          <p:cNvPr id="28" name="Connecteur droit avec flèche 27"/>
          <p:cNvCxnSpPr>
            <a:stCxn id="27" idx="3"/>
          </p:cNvCxnSpPr>
          <p:nvPr/>
        </p:nvCxnSpPr>
        <p:spPr bwMode="auto">
          <a:xfrm>
            <a:off x="7612442" y="1464699"/>
            <a:ext cx="287104" cy="290628"/>
          </a:xfrm>
          <a:prstGeom prst="straightConnector1">
            <a:avLst/>
          </a:prstGeom>
          <a:solidFill>
            <a:schemeClr val="accent1"/>
          </a:solidFill>
          <a:ln w="38100" cap="flat" cmpd="sng" algn="ctr">
            <a:solidFill>
              <a:srgbClr val="FF0000"/>
            </a:solidFill>
            <a:prstDash val="solid"/>
            <a:round/>
            <a:headEnd type="none" w="med" len="med"/>
            <a:tailEnd type="triangle"/>
          </a:ln>
          <a:effectLst/>
        </p:spPr>
      </p:cxnSp>
    </p:spTree>
    <p:extLst>
      <p:ext uri="{BB962C8B-B14F-4D97-AF65-F5344CB8AC3E}">
        <p14:creationId xmlns:p14="http://schemas.microsoft.com/office/powerpoint/2010/main" val="3759118016"/>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numéro de diapositive 2"/>
          <p:cNvSpPr>
            <a:spLocks noGrp="1"/>
          </p:cNvSpPr>
          <p:nvPr>
            <p:ph type="sldNum" sz="quarter" idx="15"/>
          </p:nvPr>
        </p:nvSpPr>
        <p:spPr/>
        <p:txBody>
          <a:bodyPr/>
          <a:lstStyle/>
          <a:p>
            <a:fld id="{0536D7D7-E68B-4848-A580-3E20DDE126DB}" type="slidenum">
              <a:rPr lang="fr-FR" smtClean="0">
                <a:solidFill>
                  <a:schemeClr val="tx1"/>
                </a:solidFill>
              </a:rPr>
              <a:pPr/>
              <a:t>21</a:t>
            </a:fld>
            <a:endParaRPr lang="fr-FR" dirty="0">
              <a:solidFill>
                <a:schemeClr val="tx1"/>
              </a:solidFill>
            </a:endParaRPr>
          </a:p>
        </p:txBody>
      </p:sp>
      <p:sp>
        <p:nvSpPr>
          <p:cNvPr id="6" name="Titre 5"/>
          <p:cNvSpPr>
            <a:spLocks noGrp="1"/>
          </p:cNvSpPr>
          <p:nvPr>
            <p:ph type="title"/>
          </p:nvPr>
        </p:nvSpPr>
        <p:spPr>
          <a:xfrm>
            <a:off x="1115616" y="260648"/>
            <a:ext cx="4176464" cy="769441"/>
          </a:xfrm>
        </p:spPr>
        <p:txBody>
          <a:bodyPr/>
          <a:lstStyle/>
          <a:p>
            <a:r>
              <a:rPr lang="fr-FR" dirty="0" smtClean="0"/>
              <a:t>Les Garanties d’un concours</a:t>
            </a:r>
            <a:endParaRPr lang="fr-FR" b="0" dirty="0"/>
          </a:p>
        </p:txBody>
      </p:sp>
      <p:sp>
        <p:nvSpPr>
          <p:cNvPr id="14" name="Espace réservé du pied de page 2"/>
          <p:cNvSpPr>
            <a:spLocks noGrp="1"/>
          </p:cNvSpPr>
          <p:nvPr>
            <p:ph type="ftr" sz="quarter" idx="14"/>
          </p:nvPr>
        </p:nvSpPr>
        <p:spPr>
          <a:xfrm>
            <a:off x="1619672" y="6376243"/>
            <a:ext cx="4932000" cy="365125"/>
          </a:xfrm>
        </p:spPr>
        <p:txBody>
          <a:bodyPr/>
          <a:lstStyle/>
          <a:p>
            <a:r>
              <a:rPr lang="fr-FR" dirty="0" smtClean="0"/>
              <a:t>MO-Instruction des crédits BDR Pro-CEGEE • 17 Juin 2019</a:t>
            </a:r>
            <a:endParaRPr lang="fr-FR" dirty="0"/>
          </a:p>
        </p:txBody>
      </p:sp>
      <p:grpSp>
        <p:nvGrpSpPr>
          <p:cNvPr id="41" name="Groupe 40"/>
          <p:cNvGrpSpPr/>
          <p:nvPr/>
        </p:nvGrpSpPr>
        <p:grpSpPr>
          <a:xfrm>
            <a:off x="255353" y="1052736"/>
            <a:ext cx="8709135" cy="5040560"/>
            <a:chOff x="362857" y="1098431"/>
            <a:chExt cx="8781143" cy="5251294"/>
          </a:xfrm>
        </p:grpSpPr>
        <p:pic>
          <p:nvPicPr>
            <p:cNvPr id="42" name="Image 41" descr="Capture d’écra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62857" y="1098431"/>
              <a:ext cx="7416800" cy="3579824"/>
            </a:xfrm>
            <a:prstGeom prst="rect">
              <a:avLst/>
            </a:prstGeom>
          </p:spPr>
        </p:pic>
        <p:sp>
          <p:nvSpPr>
            <p:cNvPr id="43" name="Ellipse 42"/>
            <p:cNvSpPr/>
            <p:nvPr/>
          </p:nvSpPr>
          <p:spPr>
            <a:xfrm>
              <a:off x="362857" y="2293257"/>
              <a:ext cx="1219200" cy="348343"/>
            </a:xfrm>
            <a:prstGeom prst="ellipse">
              <a:avLst/>
            </a:prstGeom>
            <a:noFill/>
            <a:ln w="127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prstClr val="white"/>
                </a:solidFill>
              </a:endParaRPr>
            </a:p>
          </p:txBody>
        </p:sp>
        <p:pic>
          <p:nvPicPr>
            <p:cNvPr id="44"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059583" y="3006784"/>
              <a:ext cx="7084417" cy="334294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cxnSp>
          <p:nvCxnSpPr>
            <p:cNvPr id="45" name="Connecteur droit avec flèche 44"/>
            <p:cNvCxnSpPr/>
            <p:nvPr/>
          </p:nvCxnSpPr>
          <p:spPr>
            <a:xfrm>
              <a:off x="1378857" y="2641600"/>
              <a:ext cx="885372" cy="493486"/>
            </a:xfrm>
            <a:prstGeom prst="straightConnector1">
              <a:avLst/>
            </a:prstGeom>
            <a:ln>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46" name="Rectangle à coins arrondis 45"/>
            <p:cNvSpPr/>
            <p:nvPr/>
          </p:nvSpPr>
          <p:spPr>
            <a:xfrm>
              <a:off x="3857626" y="5095875"/>
              <a:ext cx="2095500" cy="933450"/>
            </a:xfrm>
            <a:prstGeom prst="wedgeRoundRectCallout">
              <a:avLst>
                <a:gd name="adj1" fmla="val -61604"/>
                <a:gd name="adj2" fmla="val -67359"/>
                <a:gd name="adj3" fmla="val 1666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200" b="1" dirty="0" smtClean="0">
                  <a:effectLst>
                    <a:outerShdw blurRad="38100" dist="38100" dir="2700000" algn="tl">
                      <a:srgbClr val="000000">
                        <a:alpha val="43137"/>
                      </a:srgbClr>
                    </a:outerShdw>
                  </a:effectLst>
                </a:rPr>
                <a:t>N’oubliez pas les précisions et particularités de la Garantie dans la case « Commentaire »</a:t>
              </a:r>
              <a:endParaRPr lang="fr-FR" sz="1200" b="1" dirty="0">
                <a:effectLst>
                  <a:outerShdw blurRad="38100" dist="38100" dir="2700000" algn="tl">
                    <a:srgbClr val="000000">
                      <a:alpha val="43137"/>
                    </a:srgbClr>
                  </a:outerShdw>
                </a:effectLst>
              </a:endParaRPr>
            </a:p>
          </p:txBody>
        </p:sp>
        <p:sp>
          <p:nvSpPr>
            <p:cNvPr id="47" name="Rectangle à coins arrondis 46"/>
            <p:cNvSpPr/>
            <p:nvPr/>
          </p:nvSpPr>
          <p:spPr>
            <a:xfrm>
              <a:off x="4210051" y="4283982"/>
              <a:ext cx="2095500" cy="516618"/>
            </a:xfrm>
            <a:prstGeom prst="wedgeRoundRectCallout">
              <a:avLst>
                <a:gd name="adj1" fmla="val -61149"/>
                <a:gd name="adj2" fmla="val -82109"/>
                <a:gd name="adj3" fmla="val 1666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200" b="1" dirty="0" smtClean="0">
                  <a:effectLst>
                    <a:outerShdw blurRad="38100" dist="38100" dir="2700000" algn="tl">
                      <a:srgbClr val="000000">
                        <a:alpha val="43137"/>
                      </a:srgbClr>
                    </a:outerShdw>
                  </a:effectLst>
                </a:rPr>
                <a:t>Indiquer le montant à garantir</a:t>
              </a:r>
              <a:endParaRPr lang="fr-FR" sz="1200" b="1" dirty="0">
                <a:effectLst>
                  <a:outerShdw blurRad="38100" dist="38100" dir="2700000" algn="tl">
                    <a:srgbClr val="000000">
                      <a:alpha val="43137"/>
                    </a:srgbClr>
                  </a:outerShdw>
                </a:effectLst>
              </a:endParaRPr>
            </a:p>
          </p:txBody>
        </p:sp>
      </p:grpSp>
    </p:spTree>
    <p:extLst>
      <p:ext uri="{BB962C8B-B14F-4D97-AF65-F5344CB8AC3E}">
        <p14:creationId xmlns:p14="http://schemas.microsoft.com/office/powerpoint/2010/main" val="390495326"/>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numéro de diapositive 2"/>
          <p:cNvSpPr>
            <a:spLocks noGrp="1"/>
          </p:cNvSpPr>
          <p:nvPr>
            <p:ph type="sldNum" sz="quarter" idx="15"/>
          </p:nvPr>
        </p:nvSpPr>
        <p:spPr/>
        <p:txBody>
          <a:bodyPr/>
          <a:lstStyle/>
          <a:p>
            <a:fld id="{0536D7D7-E68B-4848-A580-3E20DDE126DB}" type="slidenum">
              <a:rPr lang="fr-FR" smtClean="0">
                <a:solidFill>
                  <a:schemeClr val="tx1"/>
                </a:solidFill>
              </a:rPr>
              <a:pPr/>
              <a:t>22</a:t>
            </a:fld>
            <a:endParaRPr lang="fr-FR" dirty="0">
              <a:solidFill>
                <a:schemeClr val="tx1"/>
              </a:solidFill>
            </a:endParaRPr>
          </a:p>
        </p:txBody>
      </p:sp>
      <p:sp>
        <p:nvSpPr>
          <p:cNvPr id="6" name="Titre 5"/>
          <p:cNvSpPr>
            <a:spLocks noGrp="1"/>
          </p:cNvSpPr>
          <p:nvPr>
            <p:ph type="title"/>
          </p:nvPr>
        </p:nvSpPr>
        <p:spPr>
          <a:xfrm>
            <a:off x="1115616" y="260648"/>
            <a:ext cx="4176464" cy="769441"/>
          </a:xfrm>
        </p:spPr>
        <p:txBody>
          <a:bodyPr/>
          <a:lstStyle/>
          <a:p>
            <a:r>
              <a:rPr lang="fr-FR" dirty="0" smtClean="0"/>
              <a:t>Les Garanties d’un concours</a:t>
            </a:r>
            <a:endParaRPr lang="fr-FR" b="0" dirty="0"/>
          </a:p>
        </p:txBody>
      </p:sp>
      <p:sp>
        <p:nvSpPr>
          <p:cNvPr id="14" name="Espace réservé du pied de page 2"/>
          <p:cNvSpPr>
            <a:spLocks noGrp="1"/>
          </p:cNvSpPr>
          <p:nvPr>
            <p:ph type="ftr" sz="quarter" idx="14"/>
          </p:nvPr>
        </p:nvSpPr>
        <p:spPr>
          <a:xfrm>
            <a:off x="1619672" y="6376243"/>
            <a:ext cx="4932000" cy="365125"/>
          </a:xfrm>
        </p:spPr>
        <p:txBody>
          <a:bodyPr/>
          <a:lstStyle/>
          <a:p>
            <a:r>
              <a:rPr lang="fr-FR" dirty="0" smtClean="0"/>
              <a:t>MO-Instruction des crédits BDR Pro-CEGEE • 17 Juin 2019</a:t>
            </a:r>
            <a:endParaRPr lang="fr-FR" dirty="0"/>
          </a:p>
        </p:txBody>
      </p:sp>
      <p:sp>
        <p:nvSpPr>
          <p:cNvPr id="12" name="Espace réservé du texte 41"/>
          <p:cNvSpPr>
            <a:spLocks noGrp="1"/>
          </p:cNvSpPr>
          <p:nvPr>
            <p:ph type="body" sz="quarter" idx="20"/>
          </p:nvPr>
        </p:nvSpPr>
        <p:spPr>
          <a:xfrm>
            <a:off x="251520" y="1196752"/>
            <a:ext cx="8496944" cy="4176464"/>
          </a:xfrm>
        </p:spPr>
        <p:txBody>
          <a:bodyPr>
            <a:normAutofit/>
          </a:bodyPr>
          <a:lstStyle/>
          <a:p>
            <a:r>
              <a:rPr lang="fr-FR" sz="1400" dirty="0" smtClean="0"/>
              <a:t>Zoom sur les Garanties </a:t>
            </a:r>
            <a:r>
              <a:rPr lang="fr-FR" sz="1400" baseline="30000" dirty="0" smtClean="0"/>
              <a:t>1/2</a:t>
            </a:r>
            <a:r>
              <a:rPr lang="fr-FR" sz="1400" dirty="0" smtClean="0"/>
              <a:t> :</a:t>
            </a:r>
          </a:p>
        </p:txBody>
      </p:sp>
      <p:pic>
        <p:nvPicPr>
          <p:cNvPr id="13"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9512" y="1443468"/>
            <a:ext cx="8759130" cy="46498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69292690"/>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numéro de diapositive 2"/>
          <p:cNvSpPr>
            <a:spLocks noGrp="1"/>
          </p:cNvSpPr>
          <p:nvPr>
            <p:ph type="sldNum" sz="quarter" idx="15"/>
          </p:nvPr>
        </p:nvSpPr>
        <p:spPr/>
        <p:txBody>
          <a:bodyPr/>
          <a:lstStyle/>
          <a:p>
            <a:fld id="{0536D7D7-E68B-4848-A580-3E20DDE126DB}" type="slidenum">
              <a:rPr lang="fr-FR" smtClean="0">
                <a:solidFill>
                  <a:schemeClr val="tx1"/>
                </a:solidFill>
              </a:rPr>
              <a:pPr/>
              <a:t>23</a:t>
            </a:fld>
            <a:endParaRPr lang="fr-FR" dirty="0">
              <a:solidFill>
                <a:schemeClr val="tx1"/>
              </a:solidFill>
            </a:endParaRPr>
          </a:p>
        </p:txBody>
      </p:sp>
      <p:sp>
        <p:nvSpPr>
          <p:cNvPr id="6" name="Titre 5"/>
          <p:cNvSpPr>
            <a:spLocks noGrp="1"/>
          </p:cNvSpPr>
          <p:nvPr>
            <p:ph type="title"/>
          </p:nvPr>
        </p:nvSpPr>
        <p:spPr>
          <a:xfrm>
            <a:off x="1115616" y="260648"/>
            <a:ext cx="4176464" cy="769441"/>
          </a:xfrm>
        </p:spPr>
        <p:txBody>
          <a:bodyPr/>
          <a:lstStyle/>
          <a:p>
            <a:r>
              <a:rPr lang="fr-FR" dirty="0" smtClean="0"/>
              <a:t>Les Garanties d’un concours</a:t>
            </a:r>
            <a:endParaRPr lang="fr-FR" b="0" dirty="0"/>
          </a:p>
        </p:txBody>
      </p:sp>
      <p:sp>
        <p:nvSpPr>
          <p:cNvPr id="14" name="Espace réservé du pied de page 2"/>
          <p:cNvSpPr>
            <a:spLocks noGrp="1"/>
          </p:cNvSpPr>
          <p:nvPr>
            <p:ph type="ftr" sz="quarter" idx="14"/>
          </p:nvPr>
        </p:nvSpPr>
        <p:spPr>
          <a:xfrm>
            <a:off x="1619672" y="6376243"/>
            <a:ext cx="4932000" cy="365125"/>
          </a:xfrm>
        </p:spPr>
        <p:txBody>
          <a:bodyPr/>
          <a:lstStyle/>
          <a:p>
            <a:r>
              <a:rPr lang="fr-FR" dirty="0" smtClean="0"/>
              <a:t>MO-Instruction des crédits BDR Pro-CEGEE • 17 Juin 2019</a:t>
            </a:r>
            <a:endParaRPr lang="fr-FR" dirty="0"/>
          </a:p>
        </p:txBody>
      </p:sp>
      <p:sp>
        <p:nvSpPr>
          <p:cNvPr id="12" name="Espace réservé du texte 41"/>
          <p:cNvSpPr>
            <a:spLocks noGrp="1"/>
          </p:cNvSpPr>
          <p:nvPr>
            <p:ph type="body" sz="quarter" idx="20"/>
          </p:nvPr>
        </p:nvSpPr>
        <p:spPr>
          <a:xfrm>
            <a:off x="251520" y="1196752"/>
            <a:ext cx="8496944" cy="4176464"/>
          </a:xfrm>
        </p:spPr>
        <p:txBody>
          <a:bodyPr>
            <a:normAutofit/>
          </a:bodyPr>
          <a:lstStyle/>
          <a:p>
            <a:r>
              <a:rPr lang="fr-FR" sz="1400" dirty="0" smtClean="0"/>
              <a:t>Zoom sur les Garanties </a:t>
            </a:r>
            <a:r>
              <a:rPr lang="fr-FR" sz="1400" baseline="30000" dirty="0" smtClean="0"/>
              <a:t>2/2</a:t>
            </a:r>
            <a:r>
              <a:rPr lang="fr-FR" sz="1400" dirty="0" smtClean="0"/>
              <a:t> :</a:t>
            </a:r>
          </a:p>
        </p:txBody>
      </p:sp>
      <p:graphicFrame>
        <p:nvGraphicFramePr>
          <p:cNvPr id="4" name="Tableau 3"/>
          <p:cNvGraphicFramePr>
            <a:graphicFrameLocks noGrp="1"/>
          </p:cNvGraphicFramePr>
          <p:nvPr>
            <p:extLst>
              <p:ext uri="{D42A27DB-BD31-4B8C-83A1-F6EECF244321}">
                <p14:modId xmlns:p14="http://schemas.microsoft.com/office/powerpoint/2010/main" val="947466673"/>
              </p:ext>
            </p:extLst>
          </p:nvPr>
        </p:nvGraphicFramePr>
        <p:xfrm>
          <a:off x="251520" y="1412776"/>
          <a:ext cx="8640959" cy="4603427"/>
        </p:xfrm>
        <a:graphic>
          <a:graphicData uri="http://schemas.openxmlformats.org/drawingml/2006/table">
            <a:tbl>
              <a:tblPr/>
              <a:tblGrid>
                <a:gridCol w="1551215">
                  <a:extLst>
                    <a:ext uri="{9D8B030D-6E8A-4147-A177-3AD203B41FA5}">
                      <a16:colId xmlns:a16="http://schemas.microsoft.com/office/drawing/2014/main" val="1266943578"/>
                    </a:ext>
                  </a:extLst>
                </a:gridCol>
                <a:gridCol w="2358961">
                  <a:extLst>
                    <a:ext uri="{9D8B030D-6E8A-4147-A177-3AD203B41FA5}">
                      <a16:colId xmlns:a16="http://schemas.microsoft.com/office/drawing/2014/main" val="605832982"/>
                    </a:ext>
                  </a:extLst>
                </a:gridCol>
                <a:gridCol w="2776763">
                  <a:extLst>
                    <a:ext uri="{9D8B030D-6E8A-4147-A177-3AD203B41FA5}">
                      <a16:colId xmlns:a16="http://schemas.microsoft.com/office/drawing/2014/main" val="1510982338"/>
                    </a:ext>
                  </a:extLst>
                </a:gridCol>
                <a:gridCol w="977010">
                  <a:extLst>
                    <a:ext uri="{9D8B030D-6E8A-4147-A177-3AD203B41FA5}">
                      <a16:colId xmlns:a16="http://schemas.microsoft.com/office/drawing/2014/main" val="3410593159"/>
                    </a:ext>
                  </a:extLst>
                </a:gridCol>
                <a:gridCol w="977010">
                  <a:extLst>
                    <a:ext uri="{9D8B030D-6E8A-4147-A177-3AD203B41FA5}">
                      <a16:colId xmlns:a16="http://schemas.microsoft.com/office/drawing/2014/main" val="673977286"/>
                    </a:ext>
                  </a:extLst>
                </a:gridCol>
              </a:tblGrid>
              <a:tr h="213073">
                <a:tc>
                  <a:txBody>
                    <a:bodyPr/>
                    <a:lstStyle/>
                    <a:p>
                      <a:pPr algn="l" fontAlgn="b"/>
                      <a:endParaRPr lang="fr-FR" sz="500" b="0" i="0" u="none" strike="noStrike">
                        <a:solidFill>
                          <a:srgbClr val="000000"/>
                        </a:solidFill>
                        <a:effectLst/>
                        <a:latin typeface="Calibri" panose="020F0502020204030204" pitchFamily="34" charset="0"/>
                      </a:endParaRPr>
                    </a:p>
                  </a:txBody>
                  <a:tcPr marL="4235" marR="4235" marT="4235"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fr-FR" sz="500" b="1" i="0" u="sng" strike="noStrike">
                        <a:solidFill>
                          <a:srgbClr val="000000"/>
                        </a:solidFill>
                        <a:effectLst/>
                        <a:latin typeface="Calibri" panose="020F0502020204030204" pitchFamily="34" charset="0"/>
                      </a:endParaRPr>
                    </a:p>
                  </a:txBody>
                  <a:tcPr marL="4235" marR="4235" marT="4235"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fr-FR" sz="500" b="0" i="0" u="none" strike="noStrike">
                        <a:solidFill>
                          <a:srgbClr val="000000"/>
                        </a:solidFill>
                        <a:effectLst/>
                        <a:latin typeface="Calibri" panose="020F0502020204030204" pitchFamily="34" charset="0"/>
                      </a:endParaRPr>
                    </a:p>
                  </a:txBody>
                  <a:tcPr marL="4235" marR="4235" marT="4235" marB="0" anchor="b">
                    <a:lnL>
                      <a:noFill/>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gridSpan="2">
                  <a:txBody>
                    <a:bodyPr/>
                    <a:lstStyle/>
                    <a:p>
                      <a:pPr algn="ctr" fontAlgn="ctr"/>
                      <a:r>
                        <a:rPr lang="fr-FR" sz="900" b="1" i="0" u="none" strike="noStrike" dirty="0">
                          <a:solidFill>
                            <a:srgbClr val="000000"/>
                          </a:solidFill>
                          <a:effectLst/>
                          <a:latin typeface="Calibri" panose="020F0502020204030204" pitchFamily="34" charset="0"/>
                        </a:rPr>
                        <a:t>Où numériser le justificatif dans DEFI</a:t>
                      </a:r>
                    </a:p>
                  </a:txBody>
                  <a:tcPr marL="4235" marR="4235" marT="423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c hMerge="1">
                  <a:txBody>
                    <a:bodyPr/>
                    <a:lstStyle/>
                    <a:p>
                      <a:endParaRPr lang="fr-FR"/>
                    </a:p>
                  </a:txBody>
                  <a:tcPr/>
                </a:tc>
                <a:extLst>
                  <a:ext uri="{0D108BD9-81ED-4DB2-BD59-A6C34878D82A}">
                    <a16:rowId xmlns:a16="http://schemas.microsoft.com/office/drawing/2014/main" val="2653267818"/>
                  </a:ext>
                </a:extLst>
              </a:tr>
              <a:tr h="432602">
                <a:tc>
                  <a:txBody>
                    <a:bodyPr/>
                    <a:lstStyle/>
                    <a:p>
                      <a:pPr algn="ctr" fontAlgn="ctr"/>
                      <a:r>
                        <a:rPr lang="fr-FR" sz="900" b="1" i="0" u="none" strike="noStrike" dirty="0">
                          <a:solidFill>
                            <a:srgbClr val="000000"/>
                          </a:solidFill>
                          <a:effectLst/>
                          <a:latin typeface="Calibri" panose="020F0502020204030204" pitchFamily="34" charset="0"/>
                        </a:rPr>
                        <a:t>Principales Garanties</a:t>
                      </a:r>
                    </a:p>
                  </a:txBody>
                  <a:tcPr marL="4235" marR="4235" marT="423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c>
                  <a:txBody>
                    <a:bodyPr/>
                    <a:lstStyle/>
                    <a:p>
                      <a:pPr algn="ctr" fontAlgn="ctr"/>
                      <a:r>
                        <a:rPr lang="fr-FR" sz="900" b="1" i="0" u="none" strike="noStrike" dirty="0">
                          <a:solidFill>
                            <a:srgbClr val="000000"/>
                          </a:solidFill>
                          <a:effectLst/>
                          <a:latin typeface="Calibri" panose="020F0502020204030204" pitchFamily="34" charset="0"/>
                        </a:rPr>
                        <a:t>Informations devant obligatoirement figurer sur la demande de financement</a:t>
                      </a:r>
                    </a:p>
                  </a:txBody>
                  <a:tcPr marL="4235" marR="4235" marT="423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c>
                  <a:txBody>
                    <a:bodyPr/>
                    <a:lstStyle/>
                    <a:p>
                      <a:pPr algn="ctr" fontAlgn="ctr"/>
                      <a:r>
                        <a:rPr lang="fr-FR" sz="900" b="1" i="0" u="none" strike="noStrike" dirty="0">
                          <a:solidFill>
                            <a:srgbClr val="000000"/>
                          </a:solidFill>
                          <a:effectLst/>
                          <a:latin typeface="Calibri" panose="020F0502020204030204" pitchFamily="34" charset="0"/>
                        </a:rPr>
                        <a:t>Justificatifs à produire pour prendre la garantie</a:t>
                      </a:r>
                    </a:p>
                  </a:txBody>
                  <a:tcPr marL="4235" marR="4235" marT="423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c>
                  <a:txBody>
                    <a:bodyPr/>
                    <a:lstStyle/>
                    <a:p>
                      <a:pPr algn="ctr" fontAlgn="ctr"/>
                      <a:r>
                        <a:rPr lang="fr-FR" sz="900" b="1" i="0" u="none" strike="noStrike" dirty="0">
                          <a:solidFill>
                            <a:srgbClr val="000000"/>
                          </a:solidFill>
                          <a:effectLst/>
                          <a:latin typeface="Calibri" panose="020F0502020204030204" pitchFamily="34" charset="0"/>
                        </a:rPr>
                        <a:t>SUJET</a:t>
                      </a:r>
                    </a:p>
                  </a:txBody>
                  <a:tcPr marL="4235" marR="4235" marT="423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c>
                  <a:txBody>
                    <a:bodyPr/>
                    <a:lstStyle/>
                    <a:p>
                      <a:pPr algn="ctr" fontAlgn="ctr"/>
                      <a:r>
                        <a:rPr lang="fr-FR" sz="900" b="1" i="0" u="none" strike="noStrike" dirty="0">
                          <a:solidFill>
                            <a:srgbClr val="000000"/>
                          </a:solidFill>
                          <a:effectLst/>
                          <a:latin typeface="Calibri" panose="020F0502020204030204" pitchFamily="34" charset="0"/>
                        </a:rPr>
                        <a:t>NATURE</a:t>
                      </a:r>
                    </a:p>
                  </a:txBody>
                  <a:tcPr marL="4235" marR="4235" marT="423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extLst>
                  <a:ext uri="{0D108BD9-81ED-4DB2-BD59-A6C34878D82A}">
                    <a16:rowId xmlns:a16="http://schemas.microsoft.com/office/drawing/2014/main" val="3630937320"/>
                  </a:ext>
                </a:extLst>
              </a:tr>
              <a:tr h="1162219">
                <a:tc>
                  <a:txBody>
                    <a:bodyPr/>
                    <a:lstStyle/>
                    <a:p>
                      <a:pPr algn="l" fontAlgn="t"/>
                      <a:r>
                        <a:rPr lang="fr-FR" sz="800" b="1" i="0" u="sng" strike="noStrike" dirty="0">
                          <a:solidFill>
                            <a:srgbClr val="000000"/>
                          </a:solidFill>
                          <a:effectLst/>
                          <a:latin typeface="Calibri" panose="020F0502020204030204" pitchFamily="34" charset="0"/>
                        </a:rPr>
                        <a:t>Nantissement actions, parts non </a:t>
                      </a:r>
                      <a:r>
                        <a:rPr lang="fr-FR" sz="800" b="1" i="0" u="sng" strike="noStrike" dirty="0" err="1">
                          <a:solidFill>
                            <a:srgbClr val="000000"/>
                          </a:solidFill>
                          <a:effectLst/>
                          <a:latin typeface="Calibri" panose="020F0502020204030204" pitchFamily="34" charset="0"/>
                        </a:rPr>
                        <a:t>côtées</a:t>
                      </a:r>
                      <a:r>
                        <a:rPr lang="fr-FR" sz="800" b="1" i="0" u="sng" strike="noStrike" dirty="0">
                          <a:solidFill>
                            <a:srgbClr val="000000"/>
                          </a:solidFill>
                          <a:effectLst/>
                          <a:latin typeface="Calibri" panose="020F0502020204030204" pitchFamily="34" charset="0"/>
                        </a:rPr>
                        <a:t> :</a:t>
                      </a:r>
                    </a:p>
                  </a:txBody>
                  <a:tcPr marL="4235" marR="4235" marT="423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fr-FR" sz="800" b="0" i="0" u="none" strike="noStrike" dirty="0">
                          <a:solidFill>
                            <a:srgbClr val="000000"/>
                          </a:solidFill>
                          <a:effectLst/>
                          <a:latin typeface="Calibri" panose="020F0502020204030204" pitchFamily="34" charset="0"/>
                        </a:rPr>
                        <a:t>- Indiquer le nom de la banque qui gère le compte à nantir</a:t>
                      </a:r>
                      <a:br>
                        <a:rPr lang="fr-FR" sz="800" b="0" i="0" u="none" strike="noStrike" dirty="0">
                          <a:solidFill>
                            <a:srgbClr val="000000"/>
                          </a:solidFill>
                          <a:effectLst/>
                          <a:latin typeface="Calibri" panose="020F0502020204030204" pitchFamily="34" charset="0"/>
                        </a:rPr>
                      </a:br>
                      <a:r>
                        <a:rPr lang="fr-FR" sz="800" b="0" i="0" u="none" strike="noStrike" dirty="0">
                          <a:solidFill>
                            <a:srgbClr val="000000"/>
                          </a:solidFill>
                          <a:effectLst/>
                          <a:latin typeface="Calibri" panose="020F0502020204030204" pitchFamily="34" charset="0"/>
                        </a:rPr>
                        <a:t>- indiquer le nom  du titulaire  plus le nom et le numéro du contrat à nantir</a:t>
                      </a:r>
                      <a:br>
                        <a:rPr lang="fr-FR" sz="800" b="0" i="0" u="none" strike="noStrike" dirty="0">
                          <a:solidFill>
                            <a:srgbClr val="000000"/>
                          </a:solidFill>
                          <a:effectLst/>
                          <a:latin typeface="Calibri" panose="020F0502020204030204" pitchFamily="34" charset="0"/>
                        </a:rPr>
                      </a:br>
                      <a:r>
                        <a:rPr lang="fr-FR" sz="800" b="0" i="0" u="none" strike="noStrike" dirty="0">
                          <a:solidFill>
                            <a:srgbClr val="000000"/>
                          </a:solidFill>
                          <a:effectLst/>
                          <a:latin typeface="Calibri" panose="020F0502020204030204" pitchFamily="34" charset="0"/>
                        </a:rPr>
                        <a:t>- Indiquer le montant à nantir</a:t>
                      </a:r>
                    </a:p>
                  </a:txBody>
                  <a:tcPr marL="4235" marR="4235" marT="423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fr-FR" sz="800" b="0" i="0" u="none" strike="noStrike" dirty="0">
                          <a:solidFill>
                            <a:srgbClr val="000000"/>
                          </a:solidFill>
                          <a:effectLst/>
                          <a:latin typeface="Calibri" panose="020F0502020204030204" pitchFamily="34" charset="0"/>
                        </a:rPr>
                        <a:t>- K-BIS (ou K-BIS de moins de trois mois si caution non cliente)</a:t>
                      </a:r>
                      <a:br>
                        <a:rPr lang="fr-FR" sz="800" b="0" i="0" u="none" strike="noStrike" dirty="0">
                          <a:solidFill>
                            <a:srgbClr val="000000"/>
                          </a:solidFill>
                          <a:effectLst/>
                          <a:latin typeface="Calibri" panose="020F0502020204030204" pitchFamily="34" charset="0"/>
                        </a:rPr>
                      </a:br>
                      <a:r>
                        <a:rPr lang="fr-FR" sz="800" b="0" i="0" u="none" strike="noStrike" dirty="0">
                          <a:solidFill>
                            <a:srgbClr val="000000"/>
                          </a:solidFill>
                          <a:effectLst/>
                          <a:latin typeface="Calibri" panose="020F0502020204030204" pitchFamily="34" charset="0"/>
                        </a:rPr>
                        <a:t>- Statuts de la société dont les parts sont acquises (avec info. détenteur, nombre, numéros et valeur).</a:t>
                      </a:r>
                      <a:br>
                        <a:rPr lang="fr-FR" sz="800" b="0" i="0" u="none" strike="noStrike" dirty="0">
                          <a:solidFill>
                            <a:srgbClr val="000000"/>
                          </a:solidFill>
                          <a:effectLst/>
                          <a:latin typeface="Calibri" panose="020F0502020204030204" pitchFamily="34" charset="0"/>
                        </a:rPr>
                      </a:br>
                      <a:r>
                        <a:rPr lang="fr-FR" sz="800" b="0" i="0" u="none" strike="noStrike" dirty="0">
                          <a:solidFill>
                            <a:srgbClr val="000000"/>
                          </a:solidFill>
                          <a:effectLst/>
                          <a:latin typeface="Calibri" panose="020F0502020204030204" pitchFamily="34" charset="0"/>
                        </a:rPr>
                        <a:t>Si détenteur personne physique : transmettre état civil + adresse + régime matrimonial. Si détenteur personne morale : transmettre K-BIS + statuts</a:t>
                      </a:r>
                      <a:br>
                        <a:rPr lang="fr-FR" sz="800" b="0" i="0" u="none" strike="noStrike" dirty="0">
                          <a:solidFill>
                            <a:srgbClr val="000000"/>
                          </a:solidFill>
                          <a:effectLst/>
                          <a:latin typeface="Calibri" panose="020F0502020204030204" pitchFamily="34" charset="0"/>
                        </a:rPr>
                      </a:br>
                      <a:r>
                        <a:rPr lang="fr-FR" sz="800" b="0" i="0" u="none" strike="noStrike" dirty="0">
                          <a:solidFill>
                            <a:srgbClr val="000000"/>
                          </a:solidFill>
                          <a:effectLst/>
                          <a:latin typeface="Calibri" panose="020F0502020204030204" pitchFamily="34" charset="0"/>
                        </a:rPr>
                        <a:t>- l'identification des actions ou parts à nantir</a:t>
                      </a:r>
                      <a:br>
                        <a:rPr lang="fr-FR" sz="800" b="0" i="0" u="none" strike="noStrike" dirty="0">
                          <a:solidFill>
                            <a:srgbClr val="000000"/>
                          </a:solidFill>
                          <a:effectLst/>
                          <a:latin typeface="Calibri" panose="020F0502020204030204" pitchFamily="34" charset="0"/>
                        </a:rPr>
                      </a:br>
                      <a:r>
                        <a:rPr lang="fr-FR" sz="800" b="0" i="0" u="none" strike="noStrike" dirty="0">
                          <a:solidFill>
                            <a:srgbClr val="000000"/>
                          </a:solidFill>
                          <a:effectLst/>
                          <a:latin typeface="Calibri" panose="020F0502020204030204" pitchFamily="34" charset="0"/>
                        </a:rPr>
                        <a:t>- Copie de la délibération certifié conforme et véritable agréant la CEGEE et autorisant le nantissement des actions ou parts</a:t>
                      </a:r>
                    </a:p>
                  </a:txBody>
                  <a:tcPr marL="4235" marR="4235" marT="423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fr-FR" sz="800" b="0" i="0" u="none" strike="noStrike">
                          <a:solidFill>
                            <a:srgbClr val="000000"/>
                          </a:solidFill>
                          <a:effectLst/>
                          <a:latin typeface="Calibri" panose="020F0502020204030204" pitchFamily="34" charset="0"/>
                        </a:rPr>
                        <a:t>Garanties</a:t>
                      </a:r>
                    </a:p>
                  </a:txBody>
                  <a:tcPr marL="4235" marR="4235" marT="423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fr-FR" sz="800" b="0" i="0" u="none" strike="noStrike">
                          <a:solidFill>
                            <a:srgbClr val="000000"/>
                          </a:solidFill>
                          <a:effectLst/>
                          <a:latin typeface="Calibri" panose="020F0502020204030204" pitchFamily="34" charset="0"/>
                        </a:rPr>
                        <a:t>Nantissement de parts sociales d'entreprises</a:t>
                      </a:r>
                    </a:p>
                  </a:txBody>
                  <a:tcPr marL="4235" marR="4235" marT="423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401327678"/>
                  </a:ext>
                </a:extLst>
              </a:tr>
              <a:tr h="516542">
                <a:tc>
                  <a:txBody>
                    <a:bodyPr/>
                    <a:lstStyle/>
                    <a:p>
                      <a:pPr algn="l" fontAlgn="t"/>
                      <a:r>
                        <a:rPr lang="fr-FR" sz="800" b="1" i="0" u="sng" strike="noStrike">
                          <a:solidFill>
                            <a:srgbClr val="000000"/>
                          </a:solidFill>
                          <a:effectLst/>
                          <a:latin typeface="Calibri" panose="020F0502020204030204" pitchFamily="34" charset="0"/>
                        </a:rPr>
                        <a:t>Hypopthèque / PPD / Caution Hypothécaire / Promesse d'hypothèque :</a:t>
                      </a:r>
                    </a:p>
                  </a:txBody>
                  <a:tcPr marL="4235" marR="4235" marT="423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fr-FR" sz="800" b="0" i="0" u="none" strike="noStrike">
                          <a:solidFill>
                            <a:srgbClr val="000000"/>
                          </a:solidFill>
                          <a:effectLst/>
                          <a:latin typeface="Calibri" panose="020F0502020204030204" pitchFamily="34" charset="0"/>
                        </a:rPr>
                        <a:t>- Adresse du bien à hypothéquer</a:t>
                      </a:r>
                      <a:br>
                        <a:rPr lang="fr-FR" sz="800" b="0" i="0" u="none" strike="noStrike">
                          <a:solidFill>
                            <a:srgbClr val="000000"/>
                          </a:solidFill>
                          <a:effectLst/>
                          <a:latin typeface="Calibri" panose="020F0502020204030204" pitchFamily="34" charset="0"/>
                        </a:rPr>
                      </a:br>
                      <a:r>
                        <a:rPr lang="fr-FR" sz="800" b="0" i="0" u="none" strike="noStrike">
                          <a:solidFill>
                            <a:srgbClr val="000000"/>
                          </a:solidFill>
                          <a:effectLst/>
                          <a:latin typeface="Calibri" panose="020F0502020204030204" pitchFamily="34" charset="0"/>
                        </a:rPr>
                        <a:t>- Préciser clairement le rang voulu</a:t>
                      </a:r>
                      <a:br>
                        <a:rPr lang="fr-FR" sz="800" b="0" i="0" u="none" strike="noStrike">
                          <a:solidFill>
                            <a:srgbClr val="000000"/>
                          </a:solidFill>
                          <a:effectLst/>
                          <a:latin typeface="Calibri" panose="020F0502020204030204" pitchFamily="34" charset="0"/>
                        </a:rPr>
                      </a:br>
                      <a:r>
                        <a:rPr lang="fr-FR" sz="800" b="0" i="0" u="none" strike="noStrike">
                          <a:solidFill>
                            <a:srgbClr val="000000"/>
                          </a:solidFill>
                          <a:effectLst/>
                          <a:latin typeface="Calibri" panose="020F0502020204030204" pitchFamily="34" charset="0"/>
                        </a:rPr>
                        <a:t>- Préciser si le bien à hypothéquer est construit ou non- Coordonnées du notaire qui inscrira l'hypothèque</a:t>
                      </a:r>
                    </a:p>
                  </a:txBody>
                  <a:tcPr marL="4235" marR="4235" marT="423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fr-FR" sz="800" b="0" i="0" u="none" strike="noStrike" dirty="0">
                          <a:solidFill>
                            <a:srgbClr val="000000"/>
                          </a:solidFill>
                          <a:effectLst/>
                          <a:latin typeface="Calibri" panose="020F0502020204030204" pitchFamily="34" charset="0"/>
                        </a:rPr>
                        <a:t>- Coordonnées du notaire</a:t>
                      </a:r>
                      <a:br>
                        <a:rPr lang="fr-FR" sz="800" b="0" i="0" u="none" strike="noStrike" dirty="0">
                          <a:solidFill>
                            <a:srgbClr val="000000"/>
                          </a:solidFill>
                          <a:effectLst/>
                          <a:latin typeface="Calibri" panose="020F0502020204030204" pitchFamily="34" charset="0"/>
                        </a:rPr>
                      </a:br>
                      <a:r>
                        <a:rPr lang="fr-FR" sz="800" b="0" i="0" u="none" strike="noStrike" dirty="0">
                          <a:solidFill>
                            <a:srgbClr val="000000"/>
                          </a:solidFill>
                          <a:effectLst/>
                          <a:latin typeface="Calibri" panose="020F0502020204030204" pitchFamily="34" charset="0"/>
                        </a:rPr>
                        <a:t>- Rang de la garantie, titre de propriété, acte de vente ou références cadastrales ou tout acte permettant de justifier de l'adresse du bien garantit</a:t>
                      </a:r>
                    </a:p>
                  </a:txBody>
                  <a:tcPr marL="4235" marR="4235" marT="423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fr-FR" sz="800" b="0" i="0" u="none" strike="noStrike">
                          <a:solidFill>
                            <a:srgbClr val="000000"/>
                          </a:solidFill>
                          <a:effectLst/>
                          <a:latin typeface="Calibri" panose="020F0502020204030204" pitchFamily="34" charset="0"/>
                        </a:rPr>
                        <a:t>Garanties</a:t>
                      </a:r>
                    </a:p>
                  </a:txBody>
                  <a:tcPr marL="4235" marR="4235" marT="423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fr-FR" sz="800" b="0" i="0" u="none" strike="noStrike">
                          <a:solidFill>
                            <a:srgbClr val="000000"/>
                          </a:solidFill>
                          <a:effectLst/>
                          <a:latin typeface="Calibri" panose="020F0502020204030204" pitchFamily="34" charset="0"/>
                        </a:rPr>
                        <a:t>Garantie hypthécaire</a:t>
                      </a:r>
                    </a:p>
                  </a:txBody>
                  <a:tcPr marL="4235" marR="4235" marT="423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808842750"/>
                  </a:ext>
                </a:extLst>
              </a:tr>
              <a:tr h="548826">
                <a:tc>
                  <a:txBody>
                    <a:bodyPr/>
                    <a:lstStyle/>
                    <a:p>
                      <a:pPr algn="l" fontAlgn="t"/>
                      <a:r>
                        <a:rPr lang="fr-FR" sz="800" b="1" i="0" u="sng" strike="noStrike">
                          <a:solidFill>
                            <a:srgbClr val="000000"/>
                          </a:solidFill>
                          <a:effectLst/>
                          <a:latin typeface="Calibri" panose="020F0502020204030204" pitchFamily="34" charset="0"/>
                        </a:rPr>
                        <a:t>Gage sur véhicule :</a:t>
                      </a:r>
                    </a:p>
                  </a:txBody>
                  <a:tcPr marL="4235" marR="4235" marT="423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fr-FR" sz="800" b="0" i="0" u="none" strike="noStrike">
                          <a:solidFill>
                            <a:srgbClr val="000000"/>
                          </a:solidFill>
                          <a:effectLst/>
                          <a:latin typeface="Calibri" panose="020F0502020204030204" pitchFamily="34" charset="0"/>
                        </a:rPr>
                        <a:t>Indiquer le véhicule sur lequel portera le gage</a:t>
                      </a:r>
                    </a:p>
                  </a:txBody>
                  <a:tcPr marL="4235" marR="4235" marT="423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fr-FR" sz="800" b="0" i="0" u="none" strike="noStrike" dirty="0">
                          <a:solidFill>
                            <a:srgbClr val="000000"/>
                          </a:solidFill>
                          <a:effectLst/>
                          <a:latin typeface="Calibri" panose="020F0502020204030204" pitchFamily="34" charset="0"/>
                        </a:rPr>
                        <a:t>- Bon de commande ou facture pro forma du véhicule</a:t>
                      </a:r>
                      <a:br>
                        <a:rPr lang="fr-FR" sz="800" b="0" i="0" u="none" strike="noStrike" dirty="0">
                          <a:solidFill>
                            <a:srgbClr val="000000"/>
                          </a:solidFill>
                          <a:effectLst/>
                          <a:latin typeface="Calibri" panose="020F0502020204030204" pitchFamily="34" charset="0"/>
                        </a:rPr>
                      </a:br>
                      <a:r>
                        <a:rPr lang="fr-FR" sz="800" b="0" i="0" u="none" strike="noStrike" dirty="0">
                          <a:solidFill>
                            <a:srgbClr val="000000"/>
                          </a:solidFill>
                          <a:effectLst/>
                          <a:latin typeface="Calibri" panose="020F0502020204030204" pitchFamily="34" charset="0"/>
                        </a:rPr>
                        <a:t>- Coordonnées de l'assurance et n° de Police</a:t>
                      </a:r>
                      <a:br>
                        <a:rPr lang="fr-FR" sz="800" b="0" i="0" u="none" strike="noStrike" dirty="0">
                          <a:solidFill>
                            <a:srgbClr val="000000"/>
                          </a:solidFill>
                          <a:effectLst/>
                          <a:latin typeface="Calibri" panose="020F0502020204030204" pitchFamily="34" charset="0"/>
                        </a:rPr>
                      </a:br>
                      <a:r>
                        <a:rPr lang="fr-FR" sz="800" b="0" i="0" u="none" strike="noStrike" dirty="0">
                          <a:solidFill>
                            <a:srgbClr val="000000"/>
                          </a:solidFill>
                          <a:effectLst/>
                          <a:latin typeface="Calibri" panose="020F0502020204030204" pitchFamily="34" charset="0"/>
                        </a:rPr>
                        <a:t>- Certificat d'immatriculation du véhicule de moins de 3 mois (nécessaire au moment de prendre le gage)</a:t>
                      </a:r>
                    </a:p>
                  </a:txBody>
                  <a:tcPr marL="4235" marR="4235" marT="423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fr-FR" sz="800" b="0" i="0" u="none" strike="noStrike">
                          <a:solidFill>
                            <a:srgbClr val="000000"/>
                          </a:solidFill>
                          <a:effectLst/>
                          <a:latin typeface="Calibri" panose="020F0502020204030204" pitchFamily="34" charset="0"/>
                        </a:rPr>
                        <a:t>Garanties</a:t>
                      </a:r>
                    </a:p>
                  </a:txBody>
                  <a:tcPr marL="4235" marR="4235" marT="423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fr-FR" sz="800" b="0" i="0" u="none" strike="noStrike">
                          <a:solidFill>
                            <a:srgbClr val="000000"/>
                          </a:solidFill>
                          <a:effectLst/>
                          <a:latin typeface="Calibri" panose="020F0502020204030204" pitchFamily="34" charset="0"/>
                        </a:rPr>
                        <a:t>Gage sur véhicule</a:t>
                      </a:r>
                    </a:p>
                  </a:txBody>
                  <a:tcPr marL="4235" marR="4235" marT="423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973723338"/>
                  </a:ext>
                </a:extLst>
              </a:tr>
              <a:tr h="516292">
                <a:tc>
                  <a:txBody>
                    <a:bodyPr/>
                    <a:lstStyle/>
                    <a:p>
                      <a:pPr algn="l" fontAlgn="t"/>
                      <a:r>
                        <a:rPr lang="fr-FR" sz="800" b="1" i="0" u="sng" strike="noStrike">
                          <a:solidFill>
                            <a:srgbClr val="000000"/>
                          </a:solidFill>
                          <a:effectLst/>
                          <a:latin typeface="Calibri" panose="020F0502020204030204" pitchFamily="34" charset="0"/>
                        </a:rPr>
                        <a:t>Gage sur matériel :</a:t>
                      </a:r>
                    </a:p>
                  </a:txBody>
                  <a:tcPr marL="4235" marR="4235" marT="423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fr-FR" sz="800" b="0" i="0" u="none" strike="noStrike">
                          <a:solidFill>
                            <a:srgbClr val="000000"/>
                          </a:solidFill>
                          <a:effectLst/>
                          <a:latin typeface="Calibri" panose="020F0502020204030204" pitchFamily="34" charset="0"/>
                        </a:rPr>
                        <a:t>Indiquer le matériel sur lequel portera le gage</a:t>
                      </a:r>
                    </a:p>
                  </a:txBody>
                  <a:tcPr marL="4235" marR="4235" marT="423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fr-FR" sz="800" b="0" i="0" u="none" strike="noStrike" dirty="0">
                          <a:solidFill>
                            <a:srgbClr val="000000"/>
                          </a:solidFill>
                          <a:effectLst/>
                          <a:latin typeface="Calibri" panose="020F0502020204030204" pitchFamily="34" charset="0"/>
                        </a:rPr>
                        <a:t>- Devis, bon de commande ou facture pro forma du matériel</a:t>
                      </a:r>
                      <a:br>
                        <a:rPr lang="fr-FR" sz="800" b="0" i="0" u="none" strike="noStrike" dirty="0">
                          <a:solidFill>
                            <a:srgbClr val="000000"/>
                          </a:solidFill>
                          <a:effectLst/>
                          <a:latin typeface="Calibri" panose="020F0502020204030204" pitchFamily="34" charset="0"/>
                        </a:rPr>
                      </a:br>
                      <a:r>
                        <a:rPr lang="fr-FR" sz="800" b="0" i="0" u="none" strike="noStrike" dirty="0">
                          <a:solidFill>
                            <a:srgbClr val="000000"/>
                          </a:solidFill>
                          <a:effectLst/>
                          <a:latin typeface="Calibri" panose="020F0502020204030204" pitchFamily="34" charset="0"/>
                        </a:rPr>
                        <a:t>- Bon de livraison avec mention date de livraison</a:t>
                      </a:r>
                      <a:br>
                        <a:rPr lang="fr-FR" sz="800" b="0" i="0" u="none" strike="noStrike" dirty="0">
                          <a:solidFill>
                            <a:srgbClr val="000000"/>
                          </a:solidFill>
                          <a:effectLst/>
                          <a:latin typeface="Calibri" panose="020F0502020204030204" pitchFamily="34" charset="0"/>
                        </a:rPr>
                      </a:br>
                      <a:r>
                        <a:rPr lang="fr-FR" sz="800" b="0" i="0" u="none" strike="noStrike" dirty="0">
                          <a:solidFill>
                            <a:srgbClr val="000000"/>
                          </a:solidFill>
                          <a:effectLst/>
                          <a:latin typeface="Calibri" panose="020F0502020204030204" pitchFamily="34" charset="0"/>
                        </a:rPr>
                        <a:t>- Police d'assurance (numéro et adresse)</a:t>
                      </a:r>
                      <a:br>
                        <a:rPr lang="fr-FR" sz="800" b="0" i="0" u="none" strike="noStrike" dirty="0">
                          <a:solidFill>
                            <a:srgbClr val="000000"/>
                          </a:solidFill>
                          <a:effectLst/>
                          <a:latin typeface="Calibri" panose="020F0502020204030204" pitchFamily="34" charset="0"/>
                        </a:rPr>
                      </a:br>
                      <a:endParaRPr lang="fr-FR" sz="800" b="0" i="0" u="none" strike="noStrike" dirty="0">
                        <a:solidFill>
                          <a:srgbClr val="000000"/>
                        </a:solidFill>
                        <a:effectLst/>
                        <a:latin typeface="Calibri" panose="020F0502020204030204" pitchFamily="34" charset="0"/>
                      </a:endParaRPr>
                    </a:p>
                  </a:txBody>
                  <a:tcPr marL="4235" marR="4235" marT="423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fr-FR" sz="800" b="0" i="0" u="none" strike="noStrike" dirty="0">
                          <a:solidFill>
                            <a:srgbClr val="000000"/>
                          </a:solidFill>
                          <a:effectLst/>
                          <a:latin typeface="Calibri" panose="020F0502020204030204" pitchFamily="34" charset="0"/>
                        </a:rPr>
                        <a:t>Garanties</a:t>
                      </a:r>
                    </a:p>
                  </a:txBody>
                  <a:tcPr marL="4235" marR="4235" marT="423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fr-FR" sz="800" b="0" i="0" u="none" strike="noStrike">
                          <a:solidFill>
                            <a:srgbClr val="000000"/>
                          </a:solidFill>
                          <a:effectLst/>
                          <a:latin typeface="Calibri" panose="020F0502020204030204" pitchFamily="34" charset="0"/>
                        </a:rPr>
                        <a:t>Nantissement Matériels</a:t>
                      </a:r>
                    </a:p>
                  </a:txBody>
                  <a:tcPr marL="4235" marR="4235" marT="423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502167236"/>
                  </a:ext>
                </a:extLst>
              </a:tr>
              <a:tr h="832923">
                <a:tc>
                  <a:txBody>
                    <a:bodyPr/>
                    <a:lstStyle/>
                    <a:p>
                      <a:pPr algn="l" fontAlgn="t"/>
                      <a:r>
                        <a:rPr lang="fr-FR" sz="800" b="1" i="0" u="sng" strike="noStrike">
                          <a:solidFill>
                            <a:srgbClr val="000000"/>
                          </a:solidFill>
                          <a:effectLst/>
                          <a:latin typeface="Calibri" panose="020F0502020204030204" pitchFamily="34" charset="0"/>
                        </a:rPr>
                        <a:t>Blocage compte courant d'associé :</a:t>
                      </a:r>
                    </a:p>
                  </a:txBody>
                  <a:tcPr marL="4235" marR="4235" marT="423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fr-FR" sz="800" b="0" i="0" u="none" strike="noStrike">
                          <a:solidFill>
                            <a:srgbClr val="000000"/>
                          </a:solidFill>
                          <a:effectLst/>
                          <a:latin typeface="Calibri" panose="020F0502020204030204" pitchFamily="34" charset="0"/>
                        </a:rPr>
                        <a:t>- Indiquer le nom des personnes dont les comptes courants sont  à bloquer</a:t>
                      </a:r>
                      <a:br>
                        <a:rPr lang="fr-FR" sz="800" b="0" i="0" u="none" strike="noStrike">
                          <a:solidFill>
                            <a:srgbClr val="000000"/>
                          </a:solidFill>
                          <a:effectLst/>
                          <a:latin typeface="Calibri" panose="020F0502020204030204" pitchFamily="34" charset="0"/>
                        </a:rPr>
                      </a:br>
                      <a:r>
                        <a:rPr lang="fr-FR" sz="800" b="0" i="0" u="none" strike="noStrike">
                          <a:solidFill>
                            <a:srgbClr val="000000"/>
                          </a:solidFill>
                          <a:effectLst/>
                          <a:latin typeface="Calibri" panose="020F0502020204030204" pitchFamily="34" charset="0"/>
                        </a:rPr>
                        <a:t>- Indiquer le montant à bloquer</a:t>
                      </a:r>
                      <a:br>
                        <a:rPr lang="fr-FR" sz="800" b="0" i="0" u="none" strike="noStrike">
                          <a:solidFill>
                            <a:srgbClr val="000000"/>
                          </a:solidFill>
                          <a:effectLst/>
                          <a:latin typeface="Calibri" panose="020F0502020204030204" pitchFamily="34" charset="0"/>
                        </a:rPr>
                      </a:br>
                      <a:r>
                        <a:rPr lang="fr-FR" sz="800" b="0" i="0" u="none" strike="noStrike">
                          <a:solidFill>
                            <a:srgbClr val="000000"/>
                          </a:solidFill>
                          <a:effectLst/>
                          <a:latin typeface="Calibri" panose="020F0502020204030204" pitchFamily="34" charset="0"/>
                        </a:rPr>
                        <a:t>- Indiquer la durée du blocage</a:t>
                      </a:r>
                      <a:br>
                        <a:rPr lang="fr-FR" sz="800" b="0" i="0" u="none" strike="noStrike">
                          <a:solidFill>
                            <a:srgbClr val="000000"/>
                          </a:solidFill>
                          <a:effectLst/>
                          <a:latin typeface="Calibri" panose="020F0502020204030204" pitchFamily="34" charset="0"/>
                        </a:rPr>
                      </a:br>
                      <a:r>
                        <a:rPr lang="fr-FR" sz="800" b="0" i="0" u="none" strike="noStrike">
                          <a:solidFill>
                            <a:srgbClr val="000000"/>
                          </a:solidFill>
                          <a:effectLst/>
                          <a:latin typeface="Calibri" panose="020F0502020204030204" pitchFamily="34" charset="0"/>
                        </a:rPr>
                        <a:t>- Indiquer le nom de la société où le compte courant d'associé est à bloquer</a:t>
                      </a:r>
                    </a:p>
                  </a:txBody>
                  <a:tcPr marL="4235" marR="4235" marT="423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fr-FR" sz="800" b="0" i="0" u="none" strike="noStrike" dirty="0">
                          <a:solidFill>
                            <a:srgbClr val="000000"/>
                          </a:solidFill>
                          <a:effectLst/>
                          <a:latin typeface="Calibri" panose="020F0502020204030204" pitchFamily="34" charset="0"/>
                        </a:rPr>
                        <a:t>Produire une attestation établie par le comptable de la </a:t>
                      </a:r>
                      <a:r>
                        <a:rPr lang="fr-FR" sz="800" b="0" i="0" u="none" strike="noStrike" dirty="0" smtClean="0">
                          <a:solidFill>
                            <a:srgbClr val="000000"/>
                          </a:solidFill>
                          <a:effectLst/>
                          <a:latin typeface="Calibri" panose="020F0502020204030204" pitchFamily="34" charset="0"/>
                        </a:rPr>
                        <a:t>société </a:t>
                      </a:r>
                      <a:r>
                        <a:rPr lang="fr-FR" sz="800" b="0" i="0" u="none" strike="noStrike" dirty="0">
                          <a:solidFill>
                            <a:srgbClr val="000000"/>
                          </a:solidFill>
                          <a:effectLst/>
                          <a:latin typeface="Calibri" panose="020F0502020204030204" pitchFamily="34" charset="0"/>
                        </a:rPr>
                        <a:t>mentionnant les caractéristiques du ou des comptes courants à bloquer (nom des associés &amp; montants)</a:t>
                      </a:r>
                      <a:br>
                        <a:rPr lang="fr-FR" sz="800" b="0" i="0" u="none" strike="noStrike" dirty="0">
                          <a:solidFill>
                            <a:srgbClr val="000000"/>
                          </a:solidFill>
                          <a:effectLst/>
                          <a:latin typeface="Calibri" panose="020F0502020204030204" pitchFamily="34" charset="0"/>
                        </a:rPr>
                      </a:br>
                      <a:endParaRPr lang="fr-FR" sz="800" b="0" i="0" u="none" strike="noStrike" dirty="0">
                        <a:solidFill>
                          <a:srgbClr val="000000"/>
                        </a:solidFill>
                        <a:effectLst/>
                        <a:latin typeface="Calibri" panose="020F0502020204030204" pitchFamily="34" charset="0"/>
                      </a:endParaRPr>
                    </a:p>
                  </a:txBody>
                  <a:tcPr marL="4235" marR="4235" marT="423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fr-FR" sz="800" b="0" i="0" u="none" strike="noStrike" dirty="0">
                          <a:solidFill>
                            <a:srgbClr val="000000"/>
                          </a:solidFill>
                          <a:effectLst/>
                          <a:latin typeface="Calibri" panose="020F0502020204030204" pitchFamily="34" charset="0"/>
                        </a:rPr>
                        <a:t>Garanties</a:t>
                      </a:r>
                    </a:p>
                  </a:txBody>
                  <a:tcPr marL="4235" marR="4235" marT="423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fr-FR" sz="800" b="0" i="0" u="none" strike="noStrike">
                          <a:solidFill>
                            <a:srgbClr val="000000"/>
                          </a:solidFill>
                          <a:effectLst/>
                          <a:latin typeface="Calibri" panose="020F0502020204030204" pitchFamily="34" charset="0"/>
                        </a:rPr>
                        <a:t>Blocage comptes courant / comptes séquestre</a:t>
                      </a:r>
                    </a:p>
                  </a:txBody>
                  <a:tcPr marL="4235" marR="4235" marT="423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238713781"/>
                  </a:ext>
                </a:extLst>
              </a:tr>
              <a:tr h="380950">
                <a:tc>
                  <a:txBody>
                    <a:bodyPr/>
                    <a:lstStyle/>
                    <a:p>
                      <a:pPr algn="l" fontAlgn="t"/>
                      <a:r>
                        <a:rPr lang="fr-FR" sz="800" b="1" i="0" u="sng" strike="noStrike">
                          <a:solidFill>
                            <a:srgbClr val="000000"/>
                          </a:solidFill>
                          <a:effectLst/>
                          <a:latin typeface="Calibri" panose="020F0502020204030204" pitchFamily="34" charset="0"/>
                        </a:rPr>
                        <a:t>Délégation de loyers :</a:t>
                      </a:r>
                    </a:p>
                  </a:txBody>
                  <a:tcPr marL="4235" marR="4235" marT="423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fr-FR" sz="800" b="0" i="0" u="none" strike="noStrike">
                          <a:solidFill>
                            <a:srgbClr val="000000"/>
                          </a:solidFill>
                          <a:effectLst/>
                          <a:latin typeface="Calibri" panose="020F0502020204030204" pitchFamily="34" charset="0"/>
                        </a:rPr>
                        <a:t>- Montant des loyers</a:t>
                      </a:r>
                      <a:br>
                        <a:rPr lang="fr-FR" sz="800" b="0" i="0" u="none" strike="noStrike">
                          <a:solidFill>
                            <a:srgbClr val="000000"/>
                          </a:solidFill>
                          <a:effectLst/>
                          <a:latin typeface="Calibri" panose="020F0502020204030204" pitchFamily="34" charset="0"/>
                        </a:rPr>
                      </a:br>
                      <a:r>
                        <a:rPr lang="fr-FR" sz="800" b="0" i="0" u="none" strike="noStrike">
                          <a:solidFill>
                            <a:srgbClr val="000000"/>
                          </a:solidFill>
                          <a:effectLst/>
                          <a:latin typeface="Calibri" panose="020F0502020204030204" pitchFamily="34" charset="0"/>
                        </a:rPr>
                        <a:t>- Adresse du local</a:t>
                      </a:r>
                    </a:p>
                  </a:txBody>
                  <a:tcPr marL="4235" marR="4235" marT="423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fr-FR" sz="800" b="0" i="0" u="none" strike="noStrike">
                          <a:solidFill>
                            <a:srgbClr val="000000"/>
                          </a:solidFill>
                          <a:effectLst/>
                          <a:latin typeface="Calibri" panose="020F0502020204030204" pitchFamily="34" charset="0"/>
                        </a:rPr>
                        <a:t>Copie du bail définitif</a:t>
                      </a:r>
                    </a:p>
                  </a:txBody>
                  <a:tcPr marL="4235" marR="4235" marT="423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fr-FR" sz="800" b="0" i="0" u="none" strike="noStrike" dirty="0">
                          <a:solidFill>
                            <a:srgbClr val="000000"/>
                          </a:solidFill>
                          <a:effectLst/>
                          <a:latin typeface="Calibri" panose="020F0502020204030204" pitchFamily="34" charset="0"/>
                        </a:rPr>
                        <a:t>Garanties</a:t>
                      </a:r>
                    </a:p>
                  </a:txBody>
                  <a:tcPr marL="4235" marR="4235" marT="423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fr-FR" sz="800" b="0" i="0" u="none" strike="noStrike" dirty="0">
                          <a:solidFill>
                            <a:srgbClr val="000000"/>
                          </a:solidFill>
                          <a:effectLst/>
                          <a:latin typeface="Calibri" panose="020F0502020204030204" pitchFamily="34" charset="0"/>
                        </a:rPr>
                        <a:t>Délégations loyer - baux</a:t>
                      </a:r>
                    </a:p>
                  </a:txBody>
                  <a:tcPr marL="4235" marR="4235" marT="423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168957903"/>
                  </a:ext>
                </a:extLst>
              </a:tr>
            </a:tbl>
          </a:graphicData>
        </a:graphic>
      </p:graphicFrame>
    </p:spTree>
    <p:extLst>
      <p:ext uri="{BB962C8B-B14F-4D97-AF65-F5344CB8AC3E}">
        <p14:creationId xmlns:p14="http://schemas.microsoft.com/office/powerpoint/2010/main" val="247321573"/>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numéro de diapositive 2"/>
          <p:cNvSpPr>
            <a:spLocks noGrp="1"/>
          </p:cNvSpPr>
          <p:nvPr>
            <p:ph type="sldNum" sz="quarter" idx="15"/>
          </p:nvPr>
        </p:nvSpPr>
        <p:spPr/>
        <p:txBody>
          <a:bodyPr/>
          <a:lstStyle/>
          <a:p>
            <a:fld id="{0536D7D7-E68B-4848-A580-3E20DDE126DB}" type="slidenum">
              <a:rPr lang="fr-FR" smtClean="0">
                <a:solidFill>
                  <a:schemeClr val="tx1"/>
                </a:solidFill>
              </a:rPr>
              <a:pPr/>
              <a:t>24</a:t>
            </a:fld>
            <a:endParaRPr lang="fr-FR" dirty="0">
              <a:solidFill>
                <a:schemeClr val="tx1"/>
              </a:solidFill>
            </a:endParaRPr>
          </a:p>
        </p:txBody>
      </p:sp>
      <p:sp>
        <p:nvSpPr>
          <p:cNvPr id="6" name="Titre 5"/>
          <p:cNvSpPr>
            <a:spLocks noGrp="1"/>
          </p:cNvSpPr>
          <p:nvPr>
            <p:ph type="title"/>
          </p:nvPr>
        </p:nvSpPr>
        <p:spPr>
          <a:xfrm>
            <a:off x="1115616" y="260648"/>
            <a:ext cx="4176464" cy="769441"/>
          </a:xfrm>
        </p:spPr>
        <p:txBody>
          <a:bodyPr/>
          <a:lstStyle/>
          <a:p>
            <a:r>
              <a:rPr lang="fr-FR" dirty="0" smtClean="0"/>
              <a:t>Les Garanties d’un concours</a:t>
            </a:r>
            <a:endParaRPr lang="fr-FR" b="0" dirty="0"/>
          </a:p>
        </p:txBody>
      </p:sp>
      <p:sp>
        <p:nvSpPr>
          <p:cNvPr id="14" name="Espace réservé du pied de page 2"/>
          <p:cNvSpPr>
            <a:spLocks noGrp="1"/>
          </p:cNvSpPr>
          <p:nvPr>
            <p:ph type="ftr" sz="quarter" idx="14"/>
          </p:nvPr>
        </p:nvSpPr>
        <p:spPr>
          <a:xfrm>
            <a:off x="1619672" y="6376243"/>
            <a:ext cx="4932000" cy="365125"/>
          </a:xfrm>
        </p:spPr>
        <p:txBody>
          <a:bodyPr/>
          <a:lstStyle/>
          <a:p>
            <a:r>
              <a:rPr lang="fr-FR" dirty="0" smtClean="0"/>
              <a:t>MO-Instruction des crédits BDR Pro-CEGEE • 17 Juin 2019</a:t>
            </a:r>
            <a:endParaRPr lang="fr-FR" dirty="0"/>
          </a:p>
        </p:txBody>
      </p:sp>
      <p:grpSp>
        <p:nvGrpSpPr>
          <p:cNvPr id="8" name="Groupe 7"/>
          <p:cNvGrpSpPr/>
          <p:nvPr/>
        </p:nvGrpSpPr>
        <p:grpSpPr>
          <a:xfrm>
            <a:off x="203412" y="1070820"/>
            <a:ext cx="7968988" cy="4950468"/>
            <a:chOff x="362857" y="1098431"/>
            <a:chExt cx="8149771" cy="5302369"/>
          </a:xfrm>
        </p:grpSpPr>
        <p:pic>
          <p:nvPicPr>
            <p:cNvPr id="9" name="Image 8" descr="Capture d’écra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62857" y="1098431"/>
              <a:ext cx="7416800" cy="3579824"/>
            </a:xfrm>
            <a:prstGeom prst="rect">
              <a:avLst/>
            </a:prstGeom>
          </p:spPr>
        </p:pic>
        <p:sp>
          <p:nvSpPr>
            <p:cNvPr id="10" name="Ellipse 9"/>
            <p:cNvSpPr/>
            <p:nvPr/>
          </p:nvSpPr>
          <p:spPr>
            <a:xfrm>
              <a:off x="1306267" y="2293257"/>
              <a:ext cx="1219200" cy="348343"/>
            </a:xfrm>
            <a:prstGeom prst="ellipse">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prstClr val="white"/>
                </a:solidFill>
              </a:endParaRPr>
            </a:p>
          </p:txBody>
        </p:sp>
        <p:pic>
          <p:nvPicPr>
            <p:cNvPr id="11" name="Image 10" descr="Capture d’écra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894096" y="3196925"/>
              <a:ext cx="6618532" cy="3203875"/>
            </a:xfrm>
            <a:prstGeom prst="rect">
              <a:avLst/>
            </a:prstGeom>
          </p:spPr>
        </p:pic>
        <p:sp>
          <p:nvSpPr>
            <p:cNvPr id="13" name="Rectangle 12"/>
            <p:cNvSpPr/>
            <p:nvPr/>
          </p:nvSpPr>
          <p:spPr>
            <a:xfrm>
              <a:off x="4521200" y="4746673"/>
              <a:ext cx="1712686" cy="707886"/>
            </a:xfrm>
            <a:prstGeom prst="rect">
              <a:avLst/>
            </a:prstGeom>
            <a:ln w="28575">
              <a:solidFill>
                <a:srgbClr val="FF0000"/>
              </a:solidFill>
            </a:ln>
          </p:spPr>
          <p:txBody>
            <a:bodyPr wrap="square">
              <a:spAutoFit/>
            </a:bodyPr>
            <a:lstStyle/>
            <a:p>
              <a:pPr algn="ctr"/>
              <a:r>
                <a:rPr lang="fr-FR" sz="1000" b="1" dirty="0" smtClean="0">
                  <a:solidFill>
                    <a:srgbClr val="FF0000"/>
                  </a:solidFill>
                </a:rPr>
                <a:t>Rechercher la personne physique: </a:t>
              </a:r>
              <a:r>
                <a:rPr lang="fr-FR" sz="1000" b="1" u="sng" dirty="0" smtClean="0">
                  <a:solidFill>
                    <a:srgbClr val="FF0000"/>
                  </a:solidFill>
                </a:rPr>
                <a:t>vérifier dans le SI que le régime matrimonial est à jour </a:t>
              </a:r>
              <a:endParaRPr lang="fr-FR" sz="1000" b="1" u="sng" dirty="0">
                <a:solidFill>
                  <a:srgbClr val="FF0000"/>
                </a:solidFill>
              </a:endParaRPr>
            </a:p>
          </p:txBody>
        </p:sp>
        <p:cxnSp>
          <p:nvCxnSpPr>
            <p:cNvPr id="15" name="Connecteur droit avec flèche 14"/>
            <p:cNvCxnSpPr/>
            <p:nvPr/>
          </p:nvCxnSpPr>
          <p:spPr>
            <a:xfrm flipV="1">
              <a:off x="3940630" y="5100616"/>
              <a:ext cx="537028" cy="589453"/>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6" name="Rectangle 15"/>
            <p:cNvSpPr/>
            <p:nvPr/>
          </p:nvSpPr>
          <p:spPr>
            <a:xfrm>
              <a:off x="4521200" y="4127266"/>
              <a:ext cx="1204630" cy="553998"/>
            </a:xfrm>
            <a:prstGeom prst="rect">
              <a:avLst/>
            </a:prstGeom>
            <a:ln w="25400">
              <a:solidFill>
                <a:srgbClr val="FF0000"/>
              </a:solidFill>
            </a:ln>
          </p:spPr>
          <p:txBody>
            <a:bodyPr wrap="square">
              <a:spAutoFit/>
            </a:bodyPr>
            <a:lstStyle/>
            <a:p>
              <a:pPr>
                <a:buNone/>
                <a:tabLst>
                  <a:tab pos="355600" algn="l"/>
                  <a:tab pos="622300" algn="l"/>
                </a:tabLst>
                <a:defRPr/>
              </a:pPr>
              <a:r>
                <a:rPr lang="fr-FR" sz="1000" b="1" dirty="0" smtClean="0">
                  <a:solidFill>
                    <a:srgbClr val="FF0000"/>
                  </a:solidFill>
                </a:rPr>
                <a:t>Ce montant sera automatiquement majoré de 30%</a:t>
              </a:r>
              <a:endParaRPr lang="fr-FR" sz="1000" b="1" dirty="0">
                <a:solidFill>
                  <a:srgbClr val="FF0000"/>
                </a:solidFill>
              </a:endParaRPr>
            </a:p>
          </p:txBody>
        </p:sp>
        <p:cxnSp>
          <p:nvCxnSpPr>
            <p:cNvPr id="17" name="Connecteur droit avec flèche 16"/>
            <p:cNvCxnSpPr/>
            <p:nvPr/>
          </p:nvCxnSpPr>
          <p:spPr>
            <a:xfrm>
              <a:off x="4209144" y="4283779"/>
              <a:ext cx="268514" cy="0"/>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8" name="Ellipse 17"/>
            <p:cNvSpPr/>
            <p:nvPr/>
          </p:nvSpPr>
          <p:spPr>
            <a:xfrm>
              <a:off x="1933537" y="3927694"/>
              <a:ext cx="1924087" cy="174172"/>
            </a:xfrm>
            <a:prstGeom prst="ellipse">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prstClr val="white"/>
                </a:solidFill>
              </a:endParaRPr>
            </a:p>
          </p:txBody>
        </p:sp>
      </p:grpSp>
    </p:spTree>
    <p:extLst>
      <p:ext uri="{BB962C8B-B14F-4D97-AF65-F5344CB8AC3E}">
        <p14:creationId xmlns:p14="http://schemas.microsoft.com/office/powerpoint/2010/main" val="1853179922"/>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numéro de diapositive 2"/>
          <p:cNvSpPr>
            <a:spLocks noGrp="1"/>
          </p:cNvSpPr>
          <p:nvPr>
            <p:ph type="sldNum" sz="quarter" idx="15"/>
          </p:nvPr>
        </p:nvSpPr>
        <p:spPr/>
        <p:txBody>
          <a:bodyPr/>
          <a:lstStyle/>
          <a:p>
            <a:fld id="{0536D7D7-E68B-4848-A580-3E20DDE126DB}" type="slidenum">
              <a:rPr lang="fr-FR" smtClean="0">
                <a:solidFill>
                  <a:schemeClr val="tx1"/>
                </a:solidFill>
              </a:rPr>
              <a:pPr/>
              <a:t>25</a:t>
            </a:fld>
            <a:endParaRPr lang="fr-FR" dirty="0">
              <a:solidFill>
                <a:schemeClr val="tx1"/>
              </a:solidFill>
            </a:endParaRPr>
          </a:p>
        </p:txBody>
      </p:sp>
      <p:sp>
        <p:nvSpPr>
          <p:cNvPr id="6" name="Titre 5"/>
          <p:cNvSpPr>
            <a:spLocks noGrp="1"/>
          </p:cNvSpPr>
          <p:nvPr>
            <p:ph type="title"/>
          </p:nvPr>
        </p:nvSpPr>
        <p:spPr>
          <a:xfrm>
            <a:off x="1115616" y="260648"/>
            <a:ext cx="4331804" cy="769441"/>
          </a:xfrm>
        </p:spPr>
        <p:txBody>
          <a:bodyPr/>
          <a:lstStyle/>
          <a:p>
            <a:r>
              <a:rPr lang="fr-FR" dirty="0" smtClean="0"/>
              <a:t>Les Assurances d’un concours</a:t>
            </a:r>
            <a:endParaRPr lang="fr-FR" b="0" dirty="0"/>
          </a:p>
        </p:txBody>
      </p:sp>
      <p:sp>
        <p:nvSpPr>
          <p:cNvPr id="14" name="Espace réservé du pied de page 2"/>
          <p:cNvSpPr>
            <a:spLocks noGrp="1"/>
          </p:cNvSpPr>
          <p:nvPr>
            <p:ph type="ftr" sz="quarter" idx="14"/>
          </p:nvPr>
        </p:nvSpPr>
        <p:spPr>
          <a:xfrm>
            <a:off x="1619672" y="6376243"/>
            <a:ext cx="4932000" cy="365125"/>
          </a:xfrm>
        </p:spPr>
        <p:txBody>
          <a:bodyPr/>
          <a:lstStyle/>
          <a:p>
            <a:r>
              <a:rPr lang="fr-FR" dirty="0" smtClean="0"/>
              <a:t>MO-Instruction des crédits BDR Pro-CEGEE • 17 Juin 2019</a:t>
            </a:r>
            <a:endParaRPr lang="fr-FR" dirty="0"/>
          </a:p>
        </p:txBody>
      </p:sp>
      <p:grpSp>
        <p:nvGrpSpPr>
          <p:cNvPr id="19" name="Groupe 18"/>
          <p:cNvGrpSpPr/>
          <p:nvPr/>
        </p:nvGrpSpPr>
        <p:grpSpPr>
          <a:xfrm>
            <a:off x="323528" y="1003498"/>
            <a:ext cx="8208912" cy="5089798"/>
            <a:chOff x="380695" y="1045709"/>
            <a:chExt cx="8545591" cy="5455164"/>
          </a:xfrm>
        </p:grpSpPr>
        <p:pic>
          <p:nvPicPr>
            <p:cNvPr id="20"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0695" y="3266897"/>
              <a:ext cx="3320450" cy="299146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1" name="ZoneTexte 20"/>
            <p:cNvSpPr txBox="1"/>
            <p:nvPr/>
          </p:nvSpPr>
          <p:spPr>
            <a:xfrm>
              <a:off x="592591" y="4580293"/>
              <a:ext cx="622317" cy="246221"/>
            </a:xfrm>
            <a:prstGeom prst="rect">
              <a:avLst/>
            </a:prstGeom>
            <a:noFill/>
          </p:spPr>
          <p:txBody>
            <a:bodyPr wrap="square" rtlCol="0">
              <a:spAutoFit/>
            </a:bodyPr>
            <a:lstStyle/>
            <a:p>
              <a:r>
                <a:rPr lang="fr-FR" sz="1000" b="1" i="1" dirty="0" smtClean="0">
                  <a:solidFill>
                    <a:srgbClr val="FF0000"/>
                  </a:solidFill>
                </a:rPr>
                <a:t>préciser</a:t>
              </a:r>
              <a:endParaRPr lang="fr-FR" sz="1000" b="1" i="1" dirty="0">
                <a:solidFill>
                  <a:srgbClr val="FF0000"/>
                </a:solidFill>
              </a:endParaRPr>
            </a:p>
          </p:txBody>
        </p:sp>
        <p:pic>
          <p:nvPicPr>
            <p:cNvPr id="22" name="Picture 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92591" y="1045709"/>
              <a:ext cx="3343275" cy="32861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3" name="Ellipse 22"/>
            <p:cNvSpPr/>
            <p:nvPr/>
          </p:nvSpPr>
          <p:spPr>
            <a:xfrm>
              <a:off x="2351277" y="2195549"/>
              <a:ext cx="1219200" cy="348343"/>
            </a:xfrm>
            <a:prstGeom prst="ellipse">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prstClr val="white"/>
                </a:solidFill>
              </a:endParaRPr>
            </a:p>
          </p:txBody>
        </p:sp>
        <p:pic>
          <p:nvPicPr>
            <p:cNvPr id="24" name="Picture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643089" y="3266897"/>
              <a:ext cx="3183678" cy="323397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cxnSp>
          <p:nvCxnSpPr>
            <p:cNvPr id="25" name="Connecteur droit avec flèche 24"/>
            <p:cNvCxnSpPr/>
            <p:nvPr/>
          </p:nvCxnSpPr>
          <p:spPr bwMode="auto">
            <a:xfrm>
              <a:off x="6504230" y="3190636"/>
              <a:ext cx="220106" cy="0"/>
            </a:xfrm>
            <a:prstGeom prst="straightConnector1">
              <a:avLst/>
            </a:prstGeom>
            <a:solidFill>
              <a:schemeClr val="accent1"/>
            </a:solidFill>
            <a:ln w="38100" cap="flat" cmpd="sng" algn="ctr">
              <a:solidFill>
                <a:srgbClr val="FF0000"/>
              </a:solidFill>
              <a:prstDash val="solid"/>
              <a:round/>
              <a:headEnd type="none" w="med" len="med"/>
              <a:tailEnd type="triangle"/>
            </a:ln>
            <a:effectLst/>
          </p:spPr>
        </p:cxnSp>
        <p:cxnSp>
          <p:nvCxnSpPr>
            <p:cNvPr id="26" name="Connecteur droit avec flèche 25"/>
            <p:cNvCxnSpPr/>
            <p:nvPr/>
          </p:nvCxnSpPr>
          <p:spPr bwMode="auto">
            <a:xfrm>
              <a:off x="6492109" y="3760224"/>
              <a:ext cx="220106" cy="0"/>
            </a:xfrm>
            <a:prstGeom prst="straightConnector1">
              <a:avLst/>
            </a:prstGeom>
            <a:solidFill>
              <a:schemeClr val="accent1"/>
            </a:solidFill>
            <a:ln w="38100" cap="flat" cmpd="sng" algn="ctr">
              <a:solidFill>
                <a:srgbClr val="FF0000"/>
              </a:solidFill>
              <a:prstDash val="solid"/>
              <a:round/>
              <a:headEnd type="none" w="med" len="med"/>
              <a:tailEnd type="triangle"/>
            </a:ln>
            <a:effectLst/>
          </p:spPr>
        </p:cxnSp>
        <p:cxnSp>
          <p:nvCxnSpPr>
            <p:cNvPr id="27" name="Connecteur droit avec flèche 26"/>
            <p:cNvCxnSpPr/>
            <p:nvPr/>
          </p:nvCxnSpPr>
          <p:spPr bwMode="auto">
            <a:xfrm>
              <a:off x="6382056" y="5105174"/>
              <a:ext cx="220106" cy="0"/>
            </a:xfrm>
            <a:prstGeom prst="straightConnector1">
              <a:avLst/>
            </a:prstGeom>
            <a:solidFill>
              <a:schemeClr val="accent1"/>
            </a:solidFill>
            <a:ln w="38100" cap="flat" cmpd="sng" algn="ctr">
              <a:solidFill>
                <a:srgbClr val="FF0000"/>
              </a:solidFill>
              <a:prstDash val="solid"/>
              <a:round/>
              <a:headEnd type="none" w="med" len="med"/>
              <a:tailEnd type="triangle"/>
            </a:ln>
            <a:effectLst/>
          </p:spPr>
        </p:cxnSp>
        <p:pic>
          <p:nvPicPr>
            <p:cNvPr id="28" name="Picture 5"/>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707415" y="2090486"/>
              <a:ext cx="2218871" cy="416787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9" name="Ellipse 28"/>
            <p:cNvSpPr/>
            <p:nvPr/>
          </p:nvSpPr>
          <p:spPr>
            <a:xfrm>
              <a:off x="4978400" y="5174379"/>
              <a:ext cx="517525" cy="348343"/>
            </a:xfrm>
            <a:prstGeom prst="ellipse">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prstClr val="white"/>
                </a:solidFill>
              </a:endParaRPr>
            </a:p>
          </p:txBody>
        </p:sp>
        <p:sp>
          <p:nvSpPr>
            <p:cNvPr id="30" name="Rectangle 29"/>
            <p:cNvSpPr/>
            <p:nvPr/>
          </p:nvSpPr>
          <p:spPr>
            <a:xfrm>
              <a:off x="3701145" y="5577348"/>
              <a:ext cx="1712686" cy="400110"/>
            </a:xfrm>
            <a:prstGeom prst="rect">
              <a:avLst/>
            </a:prstGeom>
            <a:ln w="28575">
              <a:solidFill>
                <a:srgbClr val="FF0000"/>
              </a:solidFill>
            </a:ln>
          </p:spPr>
          <p:txBody>
            <a:bodyPr wrap="square">
              <a:spAutoFit/>
            </a:bodyPr>
            <a:lstStyle/>
            <a:p>
              <a:pPr algn="ctr"/>
              <a:r>
                <a:rPr lang="fr-FR" sz="1000" b="1" dirty="0" smtClean="0">
                  <a:solidFill>
                    <a:srgbClr val="FF0000"/>
                  </a:solidFill>
                </a:rPr>
                <a:t>Rechercher la personne physique</a:t>
              </a:r>
              <a:endParaRPr lang="fr-FR" sz="1000" b="1" dirty="0">
                <a:solidFill>
                  <a:srgbClr val="FF0000"/>
                </a:solidFill>
              </a:endParaRPr>
            </a:p>
          </p:txBody>
        </p:sp>
        <p:cxnSp>
          <p:nvCxnSpPr>
            <p:cNvPr id="31" name="Connecteur droit avec flèche 30"/>
            <p:cNvCxnSpPr/>
            <p:nvPr/>
          </p:nvCxnSpPr>
          <p:spPr>
            <a:xfrm>
              <a:off x="2882863" y="5431920"/>
              <a:ext cx="760226" cy="290857"/>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32" name="Rectangle à coins arrondis 31"/>
            <p:cNvSpPr/>
            <p:nvPr/>
          </p:nvSpPr>
          <p:spPr>
            <a:xfrm>
              <a:off x="2040920" y="4486275"/>
              <a:ext cx="2095500" cy="743080"/>
            </a:xfrm>
            <a:prstGeom prst="wedgeRoundRectCallout">
              <a:avLst>
                <a:gd name="adj1" fmla="val -89786"/>
                <a:gd name="adj2" fmla="val -21516"/>
                <a:gd name="adj3" fmla="val 1666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200" b="1" dirty="0" smtClean="0">
                  <a:effectLst>
                    <a:outerShdw blurRad="38100" dist="38100" dir="2700000" algn="tl">
                      <a:srgbClr val="000000">
                        <a:alpha val="43137"/>
                      </a:srgbClr>
                    </a:outerShdw>
                  </a:effectLst>
                </a:rPr>
                <a:t>N’oubliez pas les précisions et particularités de l’Assurance dans la case « Commentaire »</a:t>
              </a:r>
              <a:endParaRPr lang="fr-FR" sz="1200" b="1" dirty="0">
                <a:effectLst>
                  <a:outerShdw blurRad="38100" dist="38100" dir="2700000" algn="tl">
                    <a:srgbClr val="000000">
                      <a:alpha val="43137"/>
                    </a:srgbClr>
                  </a:outerShdw>
                </a:effectLst>
              </a:endParaRPr>
            </a:p>
          </p:txBody>
        </p:sp>
      </p:grpSp>
    </p:spTree>
    <p:extLst>
      <p:ext uri="{BB962C8B-B14F-4D97-AF65-F5344CB8AC3E}">
        <p14:creationId xmlns:p14="http://schemas.microsoft.com/office/powerpoint/2010/main" val="1501961313"/>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numéro de diapositive 2"/>
          <p:cNvSpPr>
            <a:spLocks noGrp="1"/>
          </p:cNvSpPr>
          <p:nvPr>
            <p:ph type="sldNum" sz="quarter" idx="15"/>
          </p:nvPr>
        </p:nvSpPr>
        <p:spPr/>
        <p:txBody>
          <a:bodyPr/>
          <a:lstStyle/>
          <a:p>
            <a:fld id="{0536D7D7-E68B-4848-A580-3E20DDE126DB}" type="slidenum">
              <a:rPr lang="fr-FR" smtClean="0">
                <a:solidFill>
                  <a:schemeClr val="tx1"/>
                </a:solidFill>
              </a:rPr>
              <a:pPr/>
              <a:t>26</a:t>
            </a:fld>
            <a:endParaRPr lang="fr-FR" dirty="0">
              <a:solidFill>
                <a:schemeClr val="tx1"/>
              </a:solidFill>
            </a:endParaRPr>
          </a:p>
        </p:txBody>
      </p:sp>
      <p:sp>
        <p:nvSpPr>
          <p:cNvPr id="6" name="Titre 5"/>
          <p:cNvSpPr>
            <a:spLocks noGrp="1"/>
          </p:cNvSpPr>
          <p:nvPr>
            <p:ph type="title"/>
          </p:nvPr>
        </p:nvSpPr>
        <p:spPr>
          <a:xfrm>
            <a:off x="1115616" y="260648"/>
            <a:ext cx="4331804" cy="769441"/>
          </a:xfrm>
        </p:spPr>
        <p:txBody>
          <a:bodyPr/>
          <a:lstStyle/>
          <a:p>
            <a:r>
              <a:rPr lang="fr-FR" dirty="0" smtClean="0"/>
              <a:t>Les Assurances d’un concours</a:t>
            </a:r>
            <a:endParaRPr lang="fr-FR" b="0" dirty="0"/>
          </a:p>
        </p:txBody>
      </p:sp>
      <p:sp>
        <p:nvSpPr>
          <p:cNvPr id="14" name="Espace réservé du pied de page 2"/>
          <p:cNvSpPr>
            <a:spLocks noGrp="1"/>
          </p:cNvSpPr>
          <p:nvPr>
            <p:ph type="ftr" sz="quarter" idx="14"/>
          </p:nvPr>
        </p:nvSpPr>
        <p:spPr>
          <a:xfrm>
            <a:off x="1619672" y="6376243"/>
            <a:ext cx="4932000" cy="365125"/>
          </a:xfrm>
        </p:spPr>
        <p:txBody>
          <a:bodyPr/>
          <a:lstStyle/>
          <a:p>
            <a:r>
              <a:rPr lang="fr-FR" dirty="0" smtClean="0"/>
              <a:t>MO-Instruction des crédits BDR Pro-CEGEE • 17 Juin 2019</a:t>
            </a:r>
            <a:endParaRPr lang="fr-FR" dirty="0"/>
          </a:p>
        </p:txBody>
      </p:sp>
      <p:sp>
        <p:nvSpPr>
          <p:cNvPr id="33" name="Espace réservé du texte 41"/>
          <p:cNvSpPr>
            <a:spLocks noGrp="1"/>
          </p:cNvSpPr>
          <p:nvPr>
            <p:ph type="body" sz="quarter" idx="20"/>
          </p:nvPr>
        </p:nvSpPr>
        <p:spPr>
          <a:xfrm>
            <a:off x="251520" y="1196752"/>
            <a:ext cx="8496944" cy="4176464"/>
          </a:xfrm>
        </p:spPr>
        <p:txBody>
          <a:bodyPr>
            <a:normAutofit/>
          </a:bodyPr>
          <a:lstStyle/>
          <a:p>
            <a:r>
              <a:rPr lang="fr-FR" sz="1400" dirty="0" smtClean="0"/>
              <a:t>Zoom sur les Assurances :</a:t>
            </a:r>
          </a:p>
        </p:txBody>
      </p:sp>
      <p:grpSp>
        <p:nvGrpSpPr>
          <p:cNvPr id="34" name="Groupe 33"/>
          <p:cNvGrpSpPr/>
          <p:nvPr/>
        </p:nvGrpSpPr>
        <p:grpSpPr>
          <a:xfrm>
            <a:off x="179511" y="1619622"/>
            <a:ext cx="8802563" cy="4329658"/>
            <a:chOff x="85725" y="1647825"/>
            <a:chExt cx="8896350" cy="4238625"/>
          </a:xfrm>
        </p:grpSpPr>
        <p:pic>
          <p:nvPicPr>
            <p:cNvPr id="35"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5725" y="1647825"/>
              <a:ext cx="8896350" cy="42386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6" name="Rectangle à coins arrondis 35"/>
            <p:cNvSpPr/>
            <p:nvPr/>
          </p:nvSpPr>
          <p:spPr>
            <a:xfrm>
              <a:off x="3974495" y="2895600"/>
              <a:ext cx="1788130" cy="371540"/>
            </a:xfrm>
            <a:prstGeom prst="wedgeRoundRectCallout">
              <a:avLst>
                <a:gd name="adj1" fmla="val -97243"/>
                <a:gd name="adj2" fmla="val -70226"/>
                <a:gd name="adj3" fmla="val 1666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000" b="1" dirty="0" smtClean="0">
                  <a:effectLst>
                    <a:outerShdw blurRad="38100" dist="38100" dir="2700000" algn="tl">
                      <a:srgbClr val="000000">
                        <a:alpha val="43137"/>
                      </a:srgbClr>
                    </a:outerShdw>
                  </a:effectLst>
                </a:rPr>
                <a:t>Veillez à la cohérence entre DEFI et CNP Net</a:t>
              </a:r>
              <a:endParaRPr lang="fr-FR" sz="1000" b="1" dirty="0">
                <a:effectLst>
                  <a:outerShdw blurRad="38100" dist="38100" dir="2700000" algn="tl">
                    <a:srgbClr val="000000">
                      <a:alpha val="43137"/>
                    </a:srgbClr>
                  </a:outerShdw>
                </a:effectLst>
              </a:endParaRPr>
            </a:p>
          </p:txBody>
        </p:sp>
      </p:grpSp>
      <p:sp>
        <p:nvSpPr>
          <p:cNvPr id="9" name="Rectangle à coins arrondis 8"/>
          <p:cNvSpPr/>
          <p:nvPr/>
        </p:nvSpPr>
        <p:spPr>
          <a:xfrm>
            <a:off x="5508104" y="5361130"/>
            <a:ext cx="1731212" cy="357497"/>
          </a:xfrm>
          <a:prstGeom prst="wedgeRoundRectCallout">
            <a:avLst>
              <a:gd name="adj1" fmla="val -108755"/>
              <a:gd name="adj2" fmla="val -142368"/>
              <a:gd name="adj3" fmla="val 1666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000" b="1" dirty="0" smtClean="0">
                <a:effectLst>
                  <a:outerShdw blurRad="38100" dist="38100" dir="2700000" algn="tl">
                    <a:srgbClr val="000000">
                      <a:alpha val="43137"/>
                    </a:srgbClr>
                  </a:outerShdw>
                </a:effectLst>
              </a:rPr>
              <a:t>Avec date d’effet immédiate pour édition des offres de prêt</a:t>
            </a:r>
            <a:endParaRPr lang="fr-FR" sz="1000" b="1"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3968376796"/>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numéro de diapositive 2"/>
          <p:cNvSpPr>
            <a:spLocks noGrp="1"/>
          </p:cNvSpPr>
          <p:nvPr>
            <p:ph type="sldNum" sz="quarter" idx="15"/>
          </p:nvPr>
        </p:nvSpPr>
        <p:spPr/>
        <p:txBody>
          <a:bodyPr/>
          <a:lstStyle/>
          <a:p>
            <a:fld id="{0536D7D7-E68B-4848-A580-3E20DDE126DB}" type="slidenum">
              <a:rPr lang="fr-FR" smtClean="0">
                <a:solidFill>
                  <a:schemeClr val="tx1"/>
                </a:solidFill>
              </a:rPr>
              <a:pPr/>
              <a:t>27</a:t>
            </a:fld>
            <a:endParaRPr lang="fr-FR" dirty="0">
              <a:solidFill>
                <a:schemeClr val="tx1"/>
              </a:solidFill>
            </a:endParaRPr>
          </a:p>
        </p:txBody>
      </p:sp>
      <p:sp>
        <p:nvSpPr>
          <p:cNvPr id="6" name="Titre 5"/>
          <p:cNvSpPr>
            <a:spLocks noGrp="1"/>
          </p:cNvSpPr>
          <p:nvPr>
            <p:ph type="title"/>
          </p:nvPr>
        </p:nvSpPr>
        <p:spPr>
          <a:xfrm>
            <a:off x="1115616" y="260648"/>
            <a:ext cx="4464496" cy="769441"/>
          </a:xfrm>
        </p:spPr>
        <p:txBody>
          <a:bodyPr/>
          <a:lstStyle/>
          <a:p>
            <a:r>
              <a:rPr lang="fr-FR" dirty="0" smtClean="0"/>
              <a:t>L’Argumentation d’un concours</a:t>
            </a:r>
            <a:endParaRPr lang="fr-FR" b="0" dirty="0"/>
          </a:p>
        </p:txBody>
      </p:sp>
      <p:sp>
        <p:nvSpPr>
          <p:cNvPr id="14" name="Espace réservé du pied de page 2"/>
          <p:cNvSpPr>
            <a:spLocks noGrp="1"/>
          </p:cNvSpPr>
          <p:nvPr>
            <p:ph type="ftr" sz="quarter" idx="14"/>
          </p:nvPr>
        </p:nvSpPr>
        <p:spPr>
          <a:xfrm>
            <a:off x="1619672" y="6376243"/>
            <a:ext cx="4932000" cy="365125"/>
          </a:xfrm>
        </p:spPr>
        <p:txBody>
          <a:bodyPr/>
          <a:lstStyle/>
          <a:p>
            <a:r>
              <a:rPr lang="fr-FR" dirty="0" smtClean="0"/>
              <a:t>MO-Instruction des crédits BDR Pro-CEGEE • 17 Juin 2019</a:t>
            </a:r>
            <a:endParaRPr lang="fr-FR" dirty="0"/>
          </a:p>
        </p:txBody>
      </p:sp>
      <p:sp>
        <p:nvSpPr>
          <p:cNvPr id="33" name="Espace réservé du texte 41"/>
          <p:cNvSpPr>
            <a:spLocks noGrp="1"/>
          </p:cNvSpPr>
          <p:nvPr>
            <p:ph type="body" sz="quarter" idx="20"/>
          </p:nvPr>
        </p:nvSpPr>
        <p:spPr>
          <a:xfrm>
            <a:off x="251520" y="1196752"/>
            <a:ext cx="8496944" cy="4176464"/>
          </a:xfrm>
        </p:spPr>
        <p:txBody>
          <a:bodyPr>
            <a:normAutofit/>
          </a:bodyPr>
          <a:lstStyle/>
          <a:p>
            <a:r>
              <a:rPr lang="fr-FR" sz="1400" dirty="0"/>
              <a:t>Rédiger l’avis motivé dans l’écran </a:t>
            </a:r>
            <a:r>
              <a:rPr lang="fr-FR" sz="1400" dirty="0" smtClean="0"/>
              <a:t>DEFI</a:t>
            </a:r>
          </a:p>
          <a:p>
            <a:pPr marL="285750" lvl="1" indent="-285750">
              <a:buClr>
                <a:srgbClr val="C00000"/>
              </a:buClr>
              <a:buFont typeface="Wingdings" panose="05000000000000000000" pitchFamily="2" charset="2"/>
              <a:buChar char="§"/>
            </a:pPr>
            <a:r>
              <a:rPr lang="fr-FR" sz="1400" cap="none" dirty="0" smtClean="0">
                <a:solidFill>
                  <a:schemeClr val="tx1"/>
                </a:solidFill>
              </a:rPr>
              <a:t>Après utilisation du « circuit de décision » pour passer la demande de l’étape « rédaction » à l’étape « premier avis »</a:t>
            </a:r>
          </a:p>
        </p:txBody>
      </p:sp>
      <p:grpSp>
        <p:nvGrpSpPr>
          <p:cNvPr id="9" name="Groupe 8"/>
          <p:cNvGrpSpPr/>
          <p:nvPr/>
        </p:nvGrpSpPr>
        <p:grpSpPr>
          <a:xfrm>
            <a:off x="251520" y="2103620"/>
            <a:ext cx="8568952" cy="3845660"/>
            <a:chOff x="420915" y="2322662"/>
            <a:chExt cx="8447314" cy="3840820"/>
          </a:xfrm>
        </p:grpSpPr>
        <p:pic>
          <p:nvPicPr>
            <p:cNvPr id="10" name="Image 9" descr="Capture d’écra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20915" y="2322662"/>
              <a:ext cx="8447314" cy="3840820"/>
            </a:xfrm>
            <a:prstGeom prst="rect">
              <a:avLst/>
            </a:prstGeom>
          </p:spPr>
        </p:pic>
        <p:sp>
          <p:nvSpPr>
            <p:cNvPr id="11" name="Ellipse 10"/>
            <p:cNvSpPr/>
            <p:nvPr/>
          </p:nvSpPr>
          <p:spPr>
            <a:xfrm>
              <a:off x="6081486" y="2931885"/>
              <a:ext cx="1233714" cy="580572"/>
            </a:xfrm>
            <a:prstGeom prst="ellipse">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spTree>
    <p:extLst>
      <p:ext uri="{BB962C8B-B14F-4D97-AF65-F5344CB8AC3E}">
        <p14:creationId xmlns:p14="http://schemas.microsoft.com/office/powerpoint/2010/main" val="402693415"/>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numéro de diapositive 2"/>
          <p:cNvSpPr>
            <a:spLocks noGrp="1"/>
          </p:cNvSpPr>
          <p:nvPr>
            <p:ph type="sldNum" sz="quarter" idx="15"/>
          </p:nvPr>
        </p:nvSpPr>
        <p:spPr/>
        <p:txBody>
          <a:bodyPr/>
          <a:lstStyle/>
          <a:p>
            <a:fld id="{0536D7D7-E68B-4848-A580-3E20DDE126DB}" type="slidenum">
              <a:rPr lang="fr-FR" smtClean="0">
                <a:solidFill>
                  <a:schemeClr val="tx1"/>
                </a:solidFill>
              </a:rPr>
              <a:pPr/>
              <a:t>28</a:t>
            </a:fld>
            <a:endParaRPr lang="fr-FR" dirty="0">
              <a:solidFill>
                <a:schemeClr val="tx1"/>
              </a:solidFill>
            </a:endParaRPr>
          </a:p>
        </p:txBody>
      </p:sp>
      <p:sp>
        <p:nvSpPr>
          <p:cNvPr id="6" name="Titre 5"/>
          <p:cNvSpPr>
            <a:spLocks noGrp="1"/>
          </p:cNvSpPr>
          <p:nvPr>
            <p:ph type="title"/>
          </p:nvPr>
        </p:nvSpPr>
        <p:spPr>
          <a:xfrm>
            <a:off x="1115616" y="260648"/>
            <a:ext cx="4464496" cy="769441"/>
          </a:xfrm>
        </p:spPr>
        <p:txBody>
          <a:bodyPr/>
          <a:lstStyle/>
          <a:p>
            <a:r>
              <a:rPr lang="fr-FR" dirty="0" smtClean="0"/>
              <a:t>L’Argumentation d’un concours</a:t>
            </a:r>
            <a:endParaRPr lang="fr-FR" b="0" dirty="0"/>
          </a:p>
        </p:txBody>
      </p:sp>
      <p:sp>
        <p:nvSpPr>
          <p:cNvPr id="14" name="Espace réservé du pied de page 2"/>
          <p:cNvSpPr>
            <a:spLocks noGrp="1"/>
          </p:cNvSpPr>
          <p:nvPr>
            <p:ph type="ftr" sz="quarter" idx="14"/>
          </p:nvPr>
        </p:nvSpPr>
        <p:spPr>
          <a:xfrm>
            <a:off x="1619672" y="6376243"/>
            <a:ext cx="4932000" cy="365125"/>
          </a:xfrm>
        </p:spPr>
        <p:txBody>
          <a:bodyPr/>
          <a:lstStyle/>
          <a:p>
            <a:r>
              <a:rPr lang="fr-FR" dirty="0" smtClean="0"/>
              <a:t>MO-Instruction des crédits BDR Pro-CEGEE • 17 Juin 2019</a:t>
            </a:r>
            <a:endParaRPr lang="fr-FR" dirty="0"/>
          </a:p>
        </p:txBody>
      </p:sp>
      <p:sp>
        <p:nvSpPr>
          <p:cNvPr id="33" name="Espace réservé du texte 41"/>
          <p:cNvSpPr>
            <a:spLocks noGrp="1"/>
          </p:cNvSpPr>
          <p:nvPr>
            <p:ph type="body" sz="quarter" idx="20"/>
          </p:nvPr>
        </p:nvSpPr>
        <p:spPr>
          <a:xfrm>
            <a:off x="251520" y="1052736"/>
            <a:ext cx="8496944" cy="5112568"/>
          </a:xfrm>
        </p:spPr>
        <p:txBody>
          <a:bodyPr>
            <a:normAutofit/>
          </a:bodyPr>
          <a:lstStyle/>
          <a:p>
            <a:r>
              <a:rPr lang="fr-FR" sz="1400" dirty="0"/>
              <a:t>Rédiger l’avis motivé dans l’écran </a:t>
            </a:r>
            <a:r>
              <a:rPr lang="fr-FR" sz="1400" dirty="0" smtClean="0"/>
              <a:t>DEFI</a:t>
            </a:r>
          </a:p>
          <a:p>
            <a:pPr marL="285750" lvl="1" indent="-285750">
              <a:buClr>
                <a:srgbClr val="C00000"/>
              </a:buClr>
              <a:buFont typeface="Wingdings" panose="05000000000000000000" pitchFamily="2" charset="2"/>
              <a:buChar char="§"/>
            </a:pPr>
            <a:r>
              <a:rPr lang="fr-FR" sz="1400" cap="none" dirty="0">
                <a:solidFill>
                  <a:schemeClr val="tx1"/>
                </a:solidFill>
              </a:rPr>
              <a:t>« Argumentaire 1</a:t>
            </a:r>
            <a:r>
              <a:rPr lang="fr-FR" sz="1400" cap="none" baseline="30000" dirty="0">
                <a:solidFill>
                  <a:schemeClr val="tx1"/>
                </a:solidFill>
              </a:rPr>
              <a:t>er</a:t>
            </a:r>
            <a:r>
              <a:rPr lang="fr-FR" sz="1400" cap="none" dirty="0">
                <a:solidFill>
                  <a:schemeClr val="tx1"/>
                </a:solidFill>
              </a:rPr>
              <a:t> </a:t>
            </a:r>
            <a:r>
              <a:rPr lang="fr-FR" sz="1400" cap="none" dirty="0" smtClean="0">
                <a:solidFill>
                  <a:schemeClr val="tx1"/>
                </a:solidFill>
              </a:rPr>
              <a:t>avis</a:t>
            </a:r>
            <a:r>
              <a:rPr lang="fr-FR" sz="1400" cap="none" dirty="0">
                <a:solidFill>
                  <a:schemeClr val="tx1"/>
                </a:solidFill>
              </a:rPr>
              <a:t> » permet de compléter les différentes zones </a:t>
            </a:r>
            <a:r>
              <a:rPr lang="fr-FR" sz="1400" cap="none" dirty="0" smtClean="0">
                <a:solidFill>
                  <a:schemeClr val="tx1"/>
                </a:solidFill>
              </a:rPr>
              <a:t>:</a:t>
            </a:r>
          </a:p>
          <a:p>
            <a:pPr marL="285750" lvl="1" indent="-285750">
              <a:buClr>
                <a:srgbClr val="C00000"/>
              </a:buClr>
              <a:buFont typeface="Wingdings" panose="05000000000000000000" pitchFamily="2" charset="2"/>
              <a:buChar char="§"/>
            </a:pPr>
            <a:endParaRPr lang="fr-FR" sz="1400" cap="none" dirty="0">
              <a:solidFill>
                <a:schemeClr val="tx1"/>
              </a:solidFill>
            </a:endParaRPr>
          </a:p>
          <a:p>
            <a:pPr lvl="2">
              <a:buClr>
                <a:srgbClr val="C00000"/>
              </a:buClr>
            </a:pPr>
            <a:endParaRPr lang="fr-FR" cap="none" dirty="0" smtClean="0">
              <a:solidFill>
                <a:schemeClr val="tx1"/>
              </a:solidFill>
            </a:endParaRPr>
          </a:p>
          <a:p>
            <a:pPr lvl="2">
              <a:buClr>
                <a:srgbClr val="C00000"/>
              </a:buClr>
            </a:pPr>
            <a:endParaRPr lang="fr-FR" cap="none" dirty="0">
              <a:solidFill>
                <a:schemeClr val="tx1"/>
              </a:solidFill>
            </a:endParaRPr>
          </a:p>
          <a:p>
            <a:pPr lvl="2">
              <a:buClr>
                <a:srgbClr val="C00000"/>
              </a:buClr>
            </a:pPr>
            <a:endParaRPr lang="fr-FR" cap="none" dirty="0" smtClean="0">
              <a:solidFill>
                <a:schemeClr val="tx1"/>
              </a:solidFill>
            </a:endParaRPr>
          </a:p>
          <a:p>
            <a:pPr lvl="2">
              <a:buClr>
                <a:srgbClr val="C00000"/>
              </a:buClr>
            </a:pPr>
            <a:endParaRPr lang="fr-FR" cap="none" dirty="0">
              <a:solidFill>
                <a:schemeClr val="tx1"/>
              </a:solidFill>
            </a:endParaRPr>
          </a:p>
          <a:p>
            <a:pPr lvl="2">
              <a:buClr>
                <a:srgbClr val="C00000"/>
              </a:buClr>
            </a:pPr>
            <a:endParaRPr lang="fr-FR" cap="none" dirty="0" smtClean="0">
              <a:solidFill>
                <a:schemeClr val="tx1"/>
              </a:solidFill>
            </a:endParaRPr>
          </a:p>
          <a:p>
            <a:pPr lvl="2">
              <a:buClr>
                <a:srgbClr val="C00000"/>
              </a:buClr>
            </a:pPr>
            <a:endParaRPr lang="fr-FR" cap="none" dirty="0">
              <a:solidFill>
                <a:schemeClr val="tx1"/>
              </a:solidFill>
            </a:endParaRPr>
          </a:p>
          <a:p>
            <a:pPr lvl="2">
              <a:buClr>
                <a:srgbClr val="C00000"/>
              </a:buClr>
            </a:pPr>
            <a:endParaRPr lang="fr-FR" cap="none" dirty="0" smtClean="0">
              <a:solidFill>
                <a:schemeClr val="tx1"/>
              </a:solidFill>
            </a:endParaRPr>
          </a:p>
          <a:p>
            <a:pPr lvl="2">
              <a:buClr>
                <a:srgbClr val="C00000"/>
              </a:buClr>
            </a:pPr>
            <a:endParaRPr lang="fr-FR" cap="none" dirty="0">
              <a:solidFill>
                <a:schemeClr val="tx1"/>
              </a:solidFill>
            </a:endParaRPr>
          </a:p>
          <a:p>
            <a:pPr lvl="2">
              <a:buClr>
                <a:srgbClr val="C00000"/>
              </a:buClr>
            </a:pPr>
            <a:endParaRPr lang="fr-FR" cap="none" dirty="0" smtClean="0">
              <a:solidFill>
                <a:schemeClr val="tx1"/>
              </a:solidFill>
            </a:endParaRPr>
          </a:p>
          <a:p>
            <a:pPr lvl="2">
              <a:buClr>
                <a:srgbClr val="C00000"/>
              </a:buClr>
            </a:pPr>
            <a:endParaRPr lang="fr-FR" cap="none" dirty="0">
              <a:solidFill>
                <a:schemeClr val="tx1"/>
              </a:solidFill>
            </a:endParaRPr>
          </a:p>
          <a:p>
            <a:pPr lvl="2">
              <a:buClr>
                <a:srgbClr val="C00000"/>
              </a:buClr>
            </a:pPr>
            <a:endParaRPr lang="fr-FR" cap="none" dirty="0" smtClean="0">
              <a:solidFill>
                <a:schemeClr val="tx1"/>
              </a:solidFill>
            </a:endParaRPr>
          </a:p>
          <a:p>
            <a:pPr lvl="2">
              <a:buClr>
                <a:srgbClr val="C00000"/>
              </a:buClr>
            </a:pPr>
            <a:endParaRPr lang="fr-FR" cap="none" dirty="0" smtClean="0">
              <a:solidFill>
                <a:schemeClr val="tx1"/>
              </a:solidFill>
            </a:endParaRPr>
          </a:p>
          <a:p>
            <a:pPr lvl="2">
              <a:buClr>
                <a:srgbClr val="C00000"/>
              </a:buClr>
            </a:pPr>
            <a:endParaRPr lang="fr-FR" cap="none" dirty="0">
              <a:solidFill>
                <a:schemeClr val="tx1"/>
              </a:solidFill>
            </a:endParaRPr>
          </a:p>
          <a:p>
            <a:pPr lvl="2">
              <a:buClr>
                <a:srgbClr val="C00000"/>
              </a:buClr>
            </a:pPr>
            <a:endParaRPr lang="fr-FR" cap="none" dirty="0" smtClean="0">
              <a:solidFill>
                <a:schemeClr val="tx1"/>
              </a:solidFill>
            </a:endParaRPr>
          </a:p>
          <a:p>
            <a:pPr lvl="2">
              <a:buClr>
                <a:srgbClr val="C00000"/>
              </a:buClr>
            </a:pPr>
            <a:endParaRPr lang="fr-FR" cap="none" dirty="0">
              <a:solidFill>
                <a:schemeClr val="tx1"/>
              </a:solidFill>
            </a:endParaRPr>
          </a:p>
          <a:p>
            <a:pPr lvl="2" algn="ctr">
              <a:buClr>
                <a:srgbClr val="C00000"/>
              </a:buClr>
            </a:pPr>
            <a:r>
              <a:rPr lang="fr-FR" cap="none" dirty="0" smtClean="0">
                <a:solidFill>
                  <a:srgbClr val="C00000"/>
                </a:solidFill>
              </a:rPr>
              <a:t>Si </a:t>
            </a:r>
            <a:r>
              <a:rPr lang="fr-FR" cap="none" dirty="0">
                <a:solidFill>
                  <a:srgbClr val="C00000"/>
                </a:solidFill>
              </a:rPr>
              <a:t>ces </a:t>
            </a:r>
            <a:r>
              <a:rPr lang="fr-FR" cap="none" dirty="0" smtClean="0">
                <a:solidFill>
                  <a:srgbClr val="C00000"/>
                </a:solidFill>
              </a:rPr>
              <a:t>informations </a:t>
            </a:r>
            <a:r>
              <a:rPr lang="fr-FR" cap="none" dirty="0">
                <a:solidFill>
                  <a:srgbClr val="C00000"/>
                </a:solidFill>
              </a:rPr>
              <a:t>sont présentes dans DSC ou </a:t>
            </a:r>
            <a:r>
              <a:rPr lang="fr-FR" cap="none" dirty="0" smtClean="0">
                <a:solidFill>
                  <a:srgbClr val="C00000"/>
                </a:solidFill>
              </a:rPr>
              <a:t>dans une </a:t>
            </a:r>
            <a:r>
              <a:rPr lang="fr-FR" cap="none" dirty="0">
                <a:solidFill>
                  <a:srgbClr val="C00000"/>
                </a:solidFill>
              </a:rPr>
              <a:t>note de synthèse au format </a:t>
            </a:r>
            <a:r>
              <a:rPr lang="fr-FR" cap="none" dirty="0" err="1">
                <a:solidFill>
                  <a:srgbClr val="C00000"/>
                </a:solidFill>
              </a:rPr>
              <a:t>word</a:t>
            </a:r>
            <a:r>
              <a:rPr lang="fr-FR" cap="none" dirty="0">
                <a:solidFill>
                  <a:srgbClr val="C00000"/>
                </a:solidFill>
              </a:rPr>
              <a:t> </a:t>
            </a:r>
            <a:r>
              <a:rPr lang="fr-FR" cap="none" dirty="0" smtClean="0">
                <a:solidFill>
                  <a:srgbClr val="C00000"/>
                </a:solidFill>
              </a:rPr>
              <a:t>enregistrée en PJ pas </a:t>
            </a:r>
            <a:r>
              <a:rPr lang="fr-FR" cap="none" dirty="0">
                <a:solidFill>
                  <a:srgbClr val="C00000"/>
                </a:solidFill>
              </a:rPr>
              <a:t>de </a:t>
            </a:r>
            <a:r>
              <a:rPr lang="fr-FR" cap="none" dirty="0" smtClean="0">
                <a:solidFill>
                  <a:srgbClr val="C00000"/>
                </a:solidFill>
              </a:rPr>
              <a:t>complément nécessaire</a:t>
            </a:r>
            <a:endParaRPr lang="fr-FR" cap="none" dirty="0">
              <a:solidFill>
                <a:srgbClr val="C00000"/>
              </a:solidFill>
            </a:endParaRPr>
          </a:p>
          <a:p>
            <a:pPr marL="285750" lvl="1" indent="-285750">
              <a:buClr>
                <a:srgbClr val="C00000"/>
              </a:buClr>
              <a:buFont typeface="Wingdings" panose="05000000000000000000" pitchFamily="2" charset="2"/>
              <a:buChar char="§"/>
            </a:pPr>
            <a:endParaRPr lang="fr-FR" sz="1400" cap="none" dirty="0">
              <a:solidFill>
                <a:schemeClr val="tx1"/>
              </a:solidFill>
            </a:endParaRPr>
          </a:p>
        </p:txBody>
      </p:sp>
      <p:grpSp>
        <p:nvGrpSpPr>
          <p:cNvPr id="12" name="Groupe 11"/>
          <p:cNvGrpSpPr/>
          <p:nvPr/>
        </p:nvGrpSpPr>
        <p:grpSpPr>
          <a:xfrm>
            <a:off x="1850582" y="1962271"/>
            <a:ext cx="5241698" cy="3626969"/>
            <a:chOff x="564017" y="2167464"/>
            <a:chExt cx="5241698" cy="3626969"/>
          </a:xfrm>
        </p:grpSpPr>
        <p:pic>
          <p:nvPicPr>
            <p:cNvPr id="13"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64017" y="2167464"/>
              <a:ext cx="5241698" cy="254028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5"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45217" y="3823820"/>
              <a:ext cx="4994726" cy="91027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6" name="Picture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80446" y="4707753"/>
              <a:ext cx="5008839" cy="108668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spTree>
    <p:extLst>
      <p:ext uri="{BB962C8B-B14F-4D97-AF65-F5344CB8AC3E}">
        <p14:creationId xmlns:p14="http://schemas.microsoft.com/office/powerpoint/2010/main" val="1589899829"/>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numéro de diapositive 2"/>
          <p:cNvSpPr>
            <a:spLocks noGrp="1"/>
          </p:cNvSpPr>
          <p:nvPr>
            <p:ph type="sldNum" sz="quarter" idx="15"/>
          </p:nvPr>
        </p:nvSpPr>
        <p:spPr/>
        <p:txBody>
          <a:bodyPr/>
          <a:lstStyle/>
          <a:p>
            <a:fld id="{0536D7D7-E68B-4848-A580-3E20DDE126DB}" type="slidenum">
              <a:rPr lang="fr-FR" smtClean="0">
                <a:solidFill>
                  <a:schemeClr val="tx1"/>
                </a:solidFill>
              </a:rPr>
              <a:pPr/>
              <a:t>29</a:t>
            </a:fld>
            <a:endParaRPr lang="fr-FR" dirty="0">
              <a:solidFill>
                <a:schemeClr val="tx1"/>
              </a:solidFill>
            </a:endParaRPr>
          </a:p>
        </p:txBody>
      </p:sp>
      <p:sp>
        <p:nvSpPr>
          <p:cNvPr id="6" name="Titre 5"/>
          <p:cNvSpPr>
            <a:spLocks noGrp="1"/>
          </p:cNvSpPr>
          <p:nvPr>
            <p:ph type="title"/>
          </p:nvPr>
        </p:nvSpPr>
        <p:spPr>
          <a:xfrm>
            <a:off x="1115616" y="260648"/>
            <a:ext cx="4464496" cy="769441"/>
          </a:xfrm>
        </p:spPr>
        <p:txBody>
          <a:bodyPr/>
          <a:lstStyle/>
          <a:p>
            <a:r>
              <a:rPr lang="fr-FR" dirty="0" smtClean="0"/>
              <a:t>L’Argumentation d’un concours</a:t>
            </a:r>
            <a:endParaRPr lang="fr-FR" b="0" dirty="0"/>
          </a:p>
        </p:txBody>
      </p:sp>
      <p:sp>
        <p:nvSpPr>
          <p:cNvPr id="14" name="Espace réservé du pied de page 2"/>
          <p:cNvSpPr>
            <a:spLocks noGrp="1"/>
          </p:cNvSpPr>
          <p:nvPr>
            <p:ph type="ftr" sz="quarter" idx="14"/>
          </p:nvPr>
        </p:nvSpPr>
        <p:spPr>
          <a:xfrm>
            <a:off x="1619672" y="6376243"/>
            <a:ext cx="4932000" cy="365125"/>
          </a:xfrm>
        </p:spPr>
        <p:txBody>
          <a:bodyPr/>
          <a:lstStyle/>
          <a:p>
            <a:r>
              <a:rPr lang="fr-FR" dirty="0" smtClean="0"/>
              <a:t>MO-Instruction des crédits BDR Pro-CEGEE • 17 Juin 2019</a:t>
            </a:r>
            <a:endParaRPr lang="fr-FR" dirty="0"/>
          </a:p>
        </p:txBody>
      </p:sp>
      <p:grpSp>
        <p:nvGrpSpPr>
          <p:cNvPr id="11" name="Groupe 10"/>
          <p:cNvGrpSpPr/>
          <p:nvPr/>
        </p:nvGrpSpPr>
        <p:grpSpPr>
          <a:xfrm>
            <a:off x="442110" y="1245691"/>
            <a:ext cx="7880035" cy="4658001"/>
            <a:chOff x="189908" y="1245692"/>
            <a:chExt cx="7880035" cy="4658001"/>
          </a:xfrm>
        </p:grpSpPr>
        <p:pic>
          <p:nvPicPr>
            <p:cNvPr id="1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2096" y="1245692"/>
              <a:ext cx="3913660" cy="123806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8"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23308" y="2446565"/>
              <a:ext cx="4265865" cy="80372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9" name="Picture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62095" y="3443507"/>
              <a:ext cx="7194777" cy="246018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cxnSp>
          <p:nvCxnSpPr>
            <p:cNvPr id="20" name="Connecteur droit 19"/>
            <p:cNvCxnSpPr/>
            <p:nvPr/>
          </p:nvCxnSpPr>
          <p:spPr>
            <a:xfrm>
              <a:off x="762096" y="5152562"/>
              <a:ext cx="210361" cy="203200"/>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1" name="Connecteur droit 20"/>
            <p:cNvCxnSpPr/>
            <p:nvPr/>
          </p:nvCxnSpPr>
          <p:spPr>
            <a:xfrm flipH="1">
              <a:off x="762096" y="5152562"/>
              <a:ext cx="210361" cy="203200"/>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pic>
          <p:nvPicPr>
            <p:cNvPr id="22" name="Picture 5"/>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618356" y="2040936"/>
              <a:ext cx="2057400" cy="3524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3" name="Picture 6"/>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718926" y="2898322"/>
              <a:ext cx="2076450" cy="457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4" name="Ellipse 23"/>
            <p:cNvSpPr/>
            <p:nvPr/>
          </p:nvSpPr>
          <p:spPr>
            <a:xfrm>
              <a:off x="7097486" y="5457371"/>
              <a:ext cx="972457" cy="446322"/>
            </a:xfrm>
            <a:prstGeom prst="ellipse">
              <a:avLst/>
            </a:prstGeom>
            <a:noFill/>
            <a:ln w="127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rgbClr val="FF0000"/>
                </a:solidFill>
              </a:endParaRPr>
            </a:p>
          </p:txBody>
        </p:sp>
        <p:sp>
          <p:nvSpPr>
            <p:cNvPr id="25" name="Ellipse 24"/>
            <p:cNvSpPr/>
            <p:nvPr/>
          </p:nvSpPr>
          <p:spPr>
            <a:xfrm>
              <a:off x="4989173" y="3912782"/>
              <a:ext cx="2234242" cy="1039984"/>
            </a:xfrm>
            <a:prstGeom prst="ellipse">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fr-FR" sz="1200" b="1" dirty="0" smtClean="0">
                  <a:solidFill>
                    <a:srgbClr val="FF0000"/>
                  </a:solidFill>
                </a:rPr>
                <a:t>Zone de texte uniquement à destination du Délégataire pour prise de décision</a:t>
              </a:r>
              <a:endParaRPr lang="fr-FR" sz="1200" b="1" dirty="0">
                <a:solidFill>
                  <a:srgbClr val="FF0000"/>
                </a:solidFill>
              </a:endParaRPr>
            </a:p>
          </p:txBody>
        </p:sp>
        <p:sp>
          <p:nvSpPr>
            <p:cNvPr id="26" name="Flèche droite 25"/>
            <p:cNvSpPr/>
            <p:nvPr/>
          </p:nvSpPr>
          <p:spPr>
            <a:xfrm>
              <a:off x="189908" y="5044839"/>
              <a:ext cx="495300" cy="418646"/>
            </a:xfrm>
            <a:prstGeom prst="rightArrow">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spTree>
    <p:extLst>
      <p:ext uri="{BB962C8B-B14F-4D97-AF65-F5344CB8AC3E}">
        <p14:creationId xmlns:p14="http://schemas.microsoft.com/office/powerpoint/2010/main" val="4047560492"/>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numéro de diapositive 2"/>
          <p:cNvSpPr>
            <a:spLocks noGrp="1"/>
          </p:cNvSpPr>
          <p:nvPr>
            <p:ph type="sldNum" sz="quarter" idx="15"/>
          </p:nvPr>
        </p:nvSpPr>
        <p:spPr/>
        <p:txBody>
          <a:bodyPr/>
          <a:lstStyle/>
          <a:p>
            <a:fld id="{0536D7D7-E68B-4848-A580-3E20DDE126DB}" type="slidenum">
              <a:rPr lang="fr-FR" smtClean="0">
                <a:solidFill>
                  <a:schemeClr val="tx1"/>
                </a:solidFill>
              </a:rPr>
              <a:pPr/>
              <a:t>30</a:t>
            </a:fld>
            <a:endParaRPr lang="fr-FR" dirty="0">
              <a:solidFill>
                <a:schemeClr val="tx1"/>
              </a:solidFill>
            </a:endParaRPr>
          </a:p>
        </p:txBody>
      </p:sp>
      <p:sp>
        <p:nvSpPr>
          <p:cNvPr id="6" name="Titre 5"/>
          <p:cNvSpPr>
            <a:spLocks noGrp="1"/>
          </p:cNvSpPr>
          <p:nvPr>
            <p:ph type="title"/>
          </p:nvPr>
        </p:nvSpPr>
        <p:spPr>
          <a:xfrm>
            <a:off x="1115616" y="260648"/>
            <a:ext cx="4464496" cy="769441"/>
          </a:xfrm>
        </p:spPr>
        <p:txBody>
          <a:bodyPr/>
          <a:lstStyle/>
          <a:p>
            <a:r>
              <a:rPr lang="fr-FR" dirty="0" smtClean="0"/>
              <a:t>L’Argumentation d’un concours</a:t>
            </a:r>
            <a:endParaRPr lang="fr-FR" b="0" dirty="0"/>
          </a:p>
        </p:txBody>
      </p:sp>
      <p:sp>
        <p:nvSpPr>
          <p:cNvPr id="14" name="Espace réservé du pied de page 2"/>
          <p:cNvSpPr>
            <a:spLocks noGrp="1"/>
          </p:cNvSpPr>
          <p:nvPr>
            <p:ph type="ftr" sz="quarter" idx="14"/>
          </p:nvPr>
        </p:nvSpPr>
        <p:spPr>
          <a:xfrm>
            <a:off x="1619672" y="6376243"/>
            <a:ext cx="4932000" cy="365125"/>
          </a:xfrm>
        </p:spPr>
        <p:txBody>
          <a:bodyPr/>
          <a:lstStyle/>
          <a:p>
            <a:r>
              <a:rPr lang="fr-FR" dirty="0" smtClean="0"/>
              <a:t>MO-Instruction des crédits BDR Pro-CEGEE • 17 Juin 2019</a:t>
            </a:r>
            <a:endParaRPr lang="fr-FR" dirty="0"/>
          </a:p>
        </p:txBody>
      </p:sp>
      <p:sp>
        <p:nvSpPr>
          <p:cNvPr id="33" name="Espace réservé du texte 41"/>
          <p:cNvSpPr>
            <a:spLocks noGrp="1"/>
          </p:cNvSpPr>
          <p:nvPr>
            <p:ph type="body" sz="quarter" idx="20"/>
          </p:nvPr>
        </p:nvSpPr>
        <p:spPr>
          <a:xfrm>
            <a:off x="251520" y="1196752"/>
            <a:ext cx="8496944" cy="5112568"/>
          </a:xfrm>
        </p:spPr>
        <p:txBody>
          <a:bodyPr>
            <a:normAutofit/>
          </a:bodyPr>
          <a:lstStyle/>
          <a:p>
            <a:r>
              <a:rPr lang="fr-FR" sz="1400" dirty="0"/>
              <a:t>Générer le Dossier Suivi Client pour figer les données client</a:t>
            </a:r>
          </a:p>
          <a:p>
            <a:pPr marL="285750" lvl="1" indent="-285750">
              <a:buClr>
                <a:srgbClr val="C00000"/>
              </a:buClr>
              <a:buFont typeface="Wingdings" panose="05000000000000000000" pitchFamily="2" charset="2"/>
              <a:buChar char="§"/>
            </a:pPr>
            <a:r>
              <a:rPr lang="fr-FR" sz="1400" cap="none" dirty="0">
                <a:solidFill>
                  <a:schemeClr val="tx1"/>
                </a:solidFill>
              </a:rPr>
              <a:t>Lors du passage de la demande à l’étape suivante (« Avis suivant » ou « Décision banque ») un document au format PDF va être généré et conservé dans le module pièces jointes.</a:t>
            </a:r>
          </a:p>
        </p:txBody>
      </p:sp>
      <p:grpSp>
        <p:nvGrpSpPr>
          <p:cNvPr id="10" name="Groupe 9"/>
          <p:cNvGrpSpPr/>
          <p:nvPr/>
        </p:nvGrpSpPr>
        <p:grpSpPr>
          <a:xfrm>
            <a:off x="2264076" y="2276872"/>
            <a:ext cx="4573978" cy="3634614"/>
            <a:chOff x="2235200" y="2562987"/>
            <a:chExt cx="4573978" cy="3634614"/>
          </a:xfrm>
        </p:grpSpPr>
        <p:pic>
          <p:nvPicPr>
            <p:cNvPr id="11" name="Image 10" descr="Capture d’écra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35200" y="2562987"/>
              <a:ext cx="4573978" cy="3634614"/>
            </a:xfrm>
            <a:prstGeom prst="rect">
              <a:avLst/>
            </a:prstGeom>
          </p:spPr>
        </p:pic>
        <p:sp>
          <p:nvSpPr>
            <p:cNvPr id="17" name="Ellipse 16"/>
            <p:cNvSpPr/>
            <p:nvPr/>
          </p:nvSpPr>
          <p:spPr>
            <a:xfrm>
              <a:off x="5304971" y="4782454"/>
              <a:ext cx="1393372" cy="551546"/>
            </a:xfrm>
            <a:prstGeom prst="ellipse">
              <a:avLst/>
            </a:prstGeom>
            <a:noFill/>
            <a:ln w="127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spTree>
    <p:extLst>
      <p:ext uri="{BB962C8B-B14F-4D97-AF65-F5344CB8AC3E}">
        <p14:creationId xmlns:p14="http://schemas.microsoft.com/office/powerpoint/2010/main" val="2645426040"/>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numéro de diapositive 2"/>
          <p:cNvSpPr>
            <a:spLocks noGrp="1"/>
          </p:cNvSpPr>
          <p:nvPr>
            <p:ph type="sldNum" sz="quarter" idx="15"/>
          </p:nvPr>
        </p:nvSpPr>
        <p:spPr/>
        <p:txBody>
          <a:bodyPr/>
          <a:lstStyle/>
          <a:p>
            <a:fld id="{0536D7D7-E68B-4848-A580-3E20DDE126DB}" type="slidenum">
              <a:rPr lang="fr-FR" smtClean="0">
                <a:solidFill>
                  <a:schemeClr val="tx1"/>
                </a:solidFill>
              </a:rPr>
              <a:pPr/>
              <a:t>31</a:t>
            </a:fld>
            <a:endParaRPr lang="fr-FR" dirty="0">
              <a:solidFill>
                <a:schemeClr val="tx1"/>
              </a:solidFill>
            </a:endParaRPr>
          </a:p>
        </p:txBody>
      </p:sp>
      <p:sp>
        <p:nvSpPr>
          <p:cNvPr id="6" name="Titre 5"/>
          <p:cNvSpPr>
            <a:spLocks noGrp="1"/>
          </p:cNvSpPr>
          <p:nvPr>
            <p:ph type="title"/>
          </p:nvPr>
        </p:nvSpPr>
        <p:spPr>
          <a:xfrm>
            <a:off x="1115616" y="260648"/>
            <a:ext cx="5040560" cy="430887"/>
          </a:xfrm>
        </p:spPr>
        <p:txBody>
          <a:bodyPr/>
          <a:lstStyle/>
          <a:p>
            <a:r>
              <a:rPr lang="fr-FR" dirty="0"/>
              <a:t>LES </a:t>
            </a:r>
            <a:r>
              <a:rPr lang="fr-FR" dirty="0" smtClean="0"/>
              <a:t>Pièces </a:t>
            </a:r>
            <a:r>
              <a:rPr lang="fr-FR" dirty="0"/>
              <a:t>&amp; </a:t>
            </a:r>
            <a:r>
              <a:rPr lang="fr-FR" dirty="0" smtClean="0"/>
              <a:t>Données </a:t>
            </a:r>
            <a:r>
              <a:rPr lang="fr-FR" dirty="0"/>
              <a:t>D’UN CONCOURS</a:t>
            </a:r>
          </a:p>
        </p:txBody>
      </p:sp>
      <p:sp>
        <p:nvSpPr>
          <p:cNvPr id="14" name="Espace réservé du pied de page 2"/>
          <p:cNvSpPr>
            <a:spLocks noGrp="1"/>
          </p:cNvSpPr>
          <p:nvPr>
            <p:ph type="ftr" sz="quarter" idx="14"/>
          </p:nvPr>
        </p:nvSpPr>
        <p:spPr>
          <a:xfrm>
            <a:off x="1619672" y="6376243"/>
            <a:ext cx="4932000" cy="365125"/>
          </a:xfrm>
        </p:spPr>
        <p:txBody>
          <a:bodyPr/>
          <a:lstStyle/>
          <a:p>
            <a:r>
              <a:rPr lang="fr-FR" dirty="0" smtClean="0"/>
              <a:t>MO-Instruction des crédits BDR Pro-CEGEE • 17 Juin 2019</a:t>
            </a:r>
            <a:endParaRPr lang="fr-FR" dirty="0"/>
          </a:p>
        </p:txBody>
      </p:sp>
      <p:sp>
        <p:nvSpPr>
          <p:cNvPr id="33" name="Espace réservé du texte 41"/>
          <p:cNvSpPr>
            <a:spLocks noGrp="1"/>
          </p:cNvSpPr>
          <p:nvPr>
            <p:ph type="body" sz="quarter" idx="20"/>
          </p:nvPr>
        </p:nvSpPr>
        <p:spPr>
          <a:xfrm>
            <a:off x="251520" y="1196752"/>
            <a:ext cx="8496944" cy="5112568"/>
          </a:xfrm>
        </p:spPr>
        <p:txBody>
          <a:bodyPr>
            <a:normAutofit/>
          </a:bodyPr>
          <a:lstStyle/>
          <a:p>
            <a:r>
              <a:rPr lang="fr-FR" sz="1400" dirty="0">
                <a:solidFill>
                  <a:srgbClr val="C00000"/>
                </a:solidFill>
                <a:effectLst>
                  <a:outerShdw blurRad="38100" dist="38100" dir="2700000" algn="tl">
                    <a:srgbClr val="000000">
                      <a:alpha val="43137"/>
                    </a:srgbClr>
                  </a:outerShdw>
                </a:effectLst>
              </a:rPr>
              <a:t>La fiche de délégation </a:t>
            </a:r>
            <a:r>
              <a:rPr lang="fr-FR" sz="1400" dirty="0"/>
              <a:t>: un outil qui recense les encours du client à partir de la saisie d’un numéro de personne et permet, après ajout du financement demandé, de déterminer le niveau de délégation de la demande</a:t>
            </a:r>
            <a:r>
              <a:rPr lang="fr-FR" sz="1400" dirty="0" smtClean="0"/>
              <a:t>.</a:t>
            </a:r>
            <a:endParaRPr lang="fr-FR" sz="1400" dirty="0"/>
          </a:p>
        </p:txBody>
      </p:sp>
      <p:grpSp>
        <p:nvGrpSpPr>
          <p:cNvPr id="9" name="Groupe 8"/>
          <p:cNvGrpSpPr/>
          <p:nvPr/>
        </p:nvGrpSpPr>
        <p:grpSpPr>
          <a:xfrm>
            <a:off x="1485900" y="1916832"/>
            <a:ext cx="6372224" cy="4104631"/>
            <a:chOff x="1485900" y="2072331"/>
            <a:chExt cx="6372224" cy="4104631"/>
          </a:xfrm>
        </p:grpSpPr>
        <p:pic>
          <p:nvPicPr>
            <p:cNvPr id="1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85900" y="2072331"/>
              <a:ext cx="6372224" cy="410463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3"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300218" y="2492710"/>
              <a:ext cx="1557906" cy="16743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sp>
        <p:nvSpPr>
          <p:cNvPr id="2" name="ZoneTexte 1"/>
          <p:cNvSpPr txBox="1"/>
          <p:nvPr/>
        </p:nvSpPr>
        <p:spPr>
          <a:xfrm>
            <a:off x="3838766" y="5559043"/>
            <a:ext cx="702352" cy="246221"/>
          </a:xfrm>
          <a:prstGeom prst="rect">
            <a:avLst/>
          </a:prstGeom>
          <a:noFill/>
        </p:spPr>
        <p:txBody>
          <a:bodyPr wrap="square" rtlCol="0">
            <a:spAutoFit/>
          </a:bodyPr>
          <a:lstStyle/>
          <a:p>
            <a:r>
              <a:rPr lang="fr-FR" sz="1000" b="1" dirty="0" smtClean="0">
                <a:latin typeface="Arial" panose="020B0604020202020204" pitchFamily="34" charset="0"/>
                <a:cs typeface="Arial" panose="020B0604020202020204" pitchFamily="34" charset="0"/>
              </a:rPr>
              <a:t>=&gt; BDR</a:t>
            </a:r>
          </a:p>
        </p:txBody>
      </p:sp>
      <p:sp>
        <p:nvSpPr>
          <p:cNvPr id="10" name="ZoneTexte 9"/>
          <p:cNvSpPr txBox="1"/>
          <p:nvPr/>
        </p:nvSpPr>
        <p:spPr>
          <a:xfrm>
            <a:off x="7596336" y="5559043"/>
            <a:ext cx="702352" cy="246221"/>
          </a:xfrm>
          <a:prstGeom prst="rect">
            <a:avLst/>
          </a:prstGeom>
          <a:solidFill>
            <a:schemeClr val="bg1"/>
          </a:solidFill>
        </p:spPr>
        <p:txBody>
          <a:bodyPr wrap="square" rtlCol="0">
            <a:spAutoFit/>
          </a:bodyPr>
          <a:lstStyle/>
          <a:p>
            <a:r>
              <a:rPr lang="fr-FR" sz="1000" b="1" dirty="0" smtClean="0">
                <a:latin typeface="Arial" panose="020B0604020202020204" pitchFamily="34" charset="0"/>
                <a:cs typeface="Arial" panose="020B0604020202020204" pitchFamily="34" charset="0"/>
              </a:rPr>
              <a:t>=&gt; BDD</a:t>
            </a:r>
          </a:p>
        </p:txBody>
      </p:sp>
    </p:spTree>
    <p:extLst>
      <p:ext uri="{BB962C8B-B14F-4D97-AF65-F5344CB8AC3E}">
        <p14:creationId xmlns:p14="http://schemas.microsoft.com/office/powerpoint/2010/main" val="1201164226"/>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numéro de diapositive 2"/>
          <p:cNvSpPr>
            <a:spLocks noGrp="1"/>
          </p:cNvSpPr>
          <p:nvPr>
            <p:ph type="sldNum" sz="quarter" idx="15"/>
          </p:nvPr>
        </p:nvSpPr>
        <p:spPr/>
        <p:txBody>
          <a:bodyPr/>
          <a:lstStyle/>
          <a:p>
            <a:fld id="{0536D7D7-E68B-4848-A580-3E20DDE126DB}" type="slidenum">
              <a:rPr lang="fr-FR" smtClean="0">
                <a:solidFill>
                  <a:schemeClr val="tx1"/>
                </a:solidFill>
              </a:rPr>
              <a:pPr/>
              <a:t>32</a:t>
            </a:fld>
            <a:endParaRPr lang="fr-FR" dirty="0">
              <a:solidFill>
                <a:schemeClr val="tx1"/>
              </a:solidFill>
            </a:endParaRPr>
          </a:p>
        </p:txBody>
      </p:sp>
      <p:sp>
        <p:nvSpPr>
          <p:cNvPr id="6" name="Titre 5"/>
          <p:cNvSpPr>
            <a:spLocks noGrp="1"/>
          </p:cNvSpPr>
          <p:nvPr>
            <p:ph type="title"/>
          </p:nvPr>
        </p:nvSpPr>
        <p:spPr>
          <a:xfrm>
            <a:off x="1115616" y="260648"/>
            <a:ext cx="5040560" cy="430887"/>
          </a:xfrm>
        </p:spPr>
        <p:txBody>
          <a:bodyPr/>
          <a:lstStyle/>
          <a:p>
            <a:r>
              <a:rPr lang="fr-FR" dirty="0"/>
              <a:t>LES </a:t>
            </a:r>
            <a:r>
              <a:rPr lang="fr-FR" dirty="0" smtClean="0"/>
              <a:t>Pièces </a:t>
            </a:r>
            <a:r>
              <a:rPr lang="fr-FR" dirty="0"/>
              <a:t>&amp; </a:t>
            </a:r>
            <a:r>
              <a:rPr lang="fr-FR" dirty="0" smtClean="0"/>
              <a:t>Données </a:t>
            </a:r>
            <a:r>
              <a:rPr lang="fr-FR" dirty="0"/>
              <a:t>D’UN CONCOURS</a:t>
            </a:r>
          </a:p>
        </p:txBody>
      </p:sp>
      <p:sp>
        <p:nvSpPr>
          <p:cNvPr id="14" name="Espace réservé du pied de page 2"/>
          <p:cNvSpPr>
            <a:spLocks noGrp="1"/>
          </p:cNvSpPr>
          <p:nvPr>
            <p:ph type="ftr" sz="quarter" idx="14"/>
          </p:nvPr>
        </p:nvSpPr>
        <p:spPr>
          <a:xfrm>
            <a:off x="1619672" y="6376243"/>
            <a:ext cx="4932000" cy="365125"/>
          </a:xfrm>
        </p:spPr>
        <p:txBody>
          <a:bodyPr/>
          <a:lstStyle/>
          <a:p>
            <a:r>
              <a:rPr lang="fr-FR" dirty="0" smtClean="0"/>
              <a:t>MO-Instruction des crédits BDR Pro-CEGEE • 17 Juin 2019</a:t>
            </a:r>
            <a:endParaRPr lang="fr-FR" dirty="0"/>
          </a:p>
        </p:txBody>
      </p:sp>
      <p:sp>
        <p:nvSpPr>
          <p:cNvPr id="33" name="Espace réservé du texte 41"/>
          <p:cNvSpPr>
            <a:spLocks noGrp="1"/>
          </p:cNvSpPr>
          <p:nvPr>
            <p:ph type="body" sz="quarter" idx="20"/>
          </p:nvPr>
        </p:nvSpPr>
        <p:spPr>
          <a:xfrm>
            <a:off x="251520" y="1196752"/>
            <a:ext cx="8496944" cy="5112568"/>
          </a:xfrm>
        </p:spPr>
        <p:txBody>
          <a:bodyPr>
            <a:normAutofit/>
          </a:bodyPr>
          <a:lstStyle/>
          <a:p>
            <a:r>
              <a:rPr lang="fr-FR" sz="1400" dirty="0"/>
              <a:t>Lorsque la fiche de délégation est finalisée, il convient de l’</a:t>
            </a:r>
            <a:r>
              <a:rPr lang="fr-FR" sz="1400" dirty="0">
                <a:solidFill>
                  <a:srgbClr val="C00000"/>
                </a:solidFill>
              </a:rPr>
              <a:t>annexer à la demande de financement</a:t>
            </a:r>
            <a:r>
              <a:rPr lang="fr-FR" sz="1400" dirty="0"/>
              <a:t> en pièce jointe :</a:t>
            </a:r>
          </a:p>
        </p:txBody>
      </p:sp>
      <p:pic>
        <p:nvPicPr>
          <p:cNvPr id="1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02221" y="1815430"/>
            <a:ext cx="7342187" cy="41338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344587596"/>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numéro de diapositive 2"/>
          <p:cNvSpPr>
            <a:spLocks noGrp="1"/>
          </p:cNvSpPr>
          <p:nvPr>
            <p:ph type="sldNum" sz="quarter" idx="15"/>
          </p:nvPr>
        </p:nvSpPr>
        <p:spPr/>
        <p:txBody>
          <a:bodyPr/>
          <a:lstStyle/>
          <a:p>
            <a:fld id="{0536D7D7-E68B-4848-A580-3E20DDE126DB}" type="slidenum">
              <a:rPr lang="fr-FR" smtClean="0">
                <a:solidFill>
                  <a:schemeClr val="tx1"/>
                </a:solidFill>
              </a:rPr>
              <a:pPr/>
              <a:t>33</a:t>
            </a:fld>
            <a:endParaRPr lang="fr-FR" dirty="0">
              <a:solidFill>
                <a:schemeClr val="tx1"/>
              </a:solidFill>
            </a:endParaRPr>
          </a:p>
        </p:txBody>
      </p:sp>
      <p:sp>
        <p:nvSpPr>
          <p:cNvPr id="6" name="Titre 5"/>
          <p:cNvSpPr>
            <a:spLocks noGrp="1"/>
          </p:cNvSpPr>
          <p:nvPr>
            <p:ph type="title"/>
          </p:nvPr>
        </p:nvSpPr>
        <p:spPr>
          <a:xfrm>
            <a:off x="1115616" y="260648"/>
            <a:ext cx="5040560" cy="430887"/>
          </a:xfrm>
        </p:spPr>
        <p:txBody>
          <a:bodyPr/>
          <a:lstStyle/>
          <a:p>
            <a:r>
              <a:rPr lang="fr-FR" dirty="0"/>
              <a:t>LES </a:t>
            </a:r>
            <a:r>
              <a:rPr lang="fr-FR" dirty="0" smtClean="0"/>
              <a:t>Pièces </a:t>
            </a:r>
            <a:r>
              <a:rPr lang="fr-FR" dirty="0"/>
              <a:t>&amp; </a:t>
            </a:r>
            <a:r>
              <a:rPr lang="fr-FR" dirty="0" smtClean="0"/>
              <a:t>Données </a:t>
            </a:r>
            <a:r>
              <a:rPr lang="fr-FR" dirty="0"/>
              <a:t>D’UN CONCOURS</a:t>
            </a:r>
          </a:p>
        </p:txBody>
      </p:sp>
      <p:sp>
        <p:nvSpPr>
          <p:cNvPr id="14" name="Espace réservé du pied de page 2"/>
          <p:cNvSpPr>
            <a:spLocks noGrp="1"/>
          </p:cNvSpPr>
          <p:nvPr>
            <p:ph type="ftr" sz="quarter" idx="14"/>
          </p:nvPr>
        </p:nvSpPr>
        <p:spPr>
          <a:xfrm>
            <a:off x="1619672" y="6376243"/>
            <a:ext cx="4932000" cy="365125"/>
          </a:xfrm>
        </p:spPr>
        <p:txBody>
          <a:bodyPr/>
          <a:lstStyle/>
          <a:p>
            <a:r>
              <a:rPr lang="fr-FR" dirty="0" smtClean="0"/>
              <a:t>MO-Instruction des crédits BDR Pro-CEGEE • 17 Juin 2019</a:t>
            </a:r>
            <a:endParaRPr lang="fr-FR" dirty="0"/>
          </a:p>
        </p:txBody>
      </p:sp>
      <p:sp>
        <p:nvSpPr>
          <p:cNvPr id="33" name="Espace réservé du texte 41"/>
          <p:cNvSpPr>
            <a:spLocks noGrp="1"/>
          </p:cNvSpPr>
          <p:nvPr>
            <p:ph type="body" sz="quarter" idx="20"/>
          </p:nvPr>
        </p:nvSpPr>
        <p:spPr>
          <a:xfrm>
            <a:off x="251520" y="1196752"/>
            <a:ext cx="8496944" cy="5112568"/>
          </a:xfrm>
        </p:spPr>
        <p:txBody>
          <a:bodyPr>
            <a:normAutofit/>
          </a:bodyPr>
          <a:lstStyle/>
          <a:p>
            <a:r>
              <a:rPr lang="fr-FR" sz="1400" dirty="0">
                <a:solidFill>
                  <a:srgbClr val="C00000"/>
                </a:solidFill>
                <a:effectLst>
                  <a:outerShdw blurRad="38100" dist="38100" dir="2700000" algn="tl">
                    <a:srgbClr val="000000">
                      <a:alpha val="43137"/>
                    </a:srgbClr>
                  </a:outerShdw>
                </a:effectLst>
              </a:rPr>
              <a:t>Pièces Crédit </a:t>
            </a:r>
            <a:r>
              <a:rPr lang="fr-FR" sz="1400" dirty="0"/>
              <a:t>: </a:t>
            </a:r>
            <a:r>
              <a:rPr lang="fr-FR" sz="1400" dirty="0" smtClean="0"/>
              <a:t>I</a:t>
            </a:r>
            <a:r>
              <a:rPr lang="fr-FR" sz="1400" cap="none" dirty="0" smtClean="0"/>
              <a:t>ndispensable au stade </a:t>
            </a:r>
            <a:r>
              <a:rPr lang="fr-FR" sz="1400" dirty="0" smtClean="0"/>
              <a:t>« </a:t>
            </a:r>
            <a:r>
              <a:rPr lang="fr-FR" sz="1400" dirty="0"/>
              <a:t>mise en force », </a:t>
            </a:r>
            <a:r>
              <a:rPr lang="fr-FR" sz="1400" cap="none" dirty="0" smtClean="0"/>
              <a:t>mais atout différenciant en anticipant son utilisation.</a:t>
            </a:r>
            <a:endParaRPr lang="fr-FR" sz="1400" dirty="0"/>
          </a:p>
          <a:p>
            <a:pPr>
              <a:buFont typeface="Wingdings" panose="05000000000000000000" pitchFamily="2" charset="2"/>
              <a:buChar char="§"/>
            </a:pPr>
            <a:r>
              <a:rPr lang="fr-FR" sz="1400" dirty="0" smtClean="0"/>
              <a:t>L</a:t>
            </a:r>
            <a:r>
              <a:rPr lang="fr-FR" sz="1400" cap="none" dirty="0" smtClean="0"/>
              <a:t>’outil </a:t>
            </a:r>
            <a:r>
              <a:rPr lang="fr-FR" sz="1400" dirty="0" smtClean="0"/>
              <a:t>«</a:t>
            </a:r>
            <a:r>
              <a:rPr lang="fr-FR" sz="1400" dirty="0"/>
              <a:t> Pièces Crédit » </a:t>
            </a:r>
            <a:r>
              <a:rPr lang="fr-FR" sz="1400" cap="none" dirty="0" smtClean="0"/>
              <a:t>est une aide (et non une contrainte), il permet de définir l’exhaustivité des pièces et des données nécessaires pour les différentes phases du processus d’octroi </a:t>
            </a:r>
            <a:r>
              <a:rPr lang="fr-FR" sz="1400" dirty="0" smtClean="0"/>
              <a:t>(</a:t>
            </a:r>
            <a:r>
              <a:rPr lang="fr-FR" sz="1400" dirty="0"/>
              <a:t>Décision, Mise en Place, Déblocage et Post-déblocage) </a:t>
            </a:r>
            <a:r>
              <a:rPr lang="fr-FR" sz="1400" cap="none" dirty="0" smtClean="0"/>
              <a:t>et selon le type d’emprunteur, l’objet, la garantie et l’assurance du financement</a:t>
            </a:r>
            <a:r>
              <a:rPr lang="fr-FR" sz="1400" dirty="0" smtClean="0"/>
              <a:t>. L</a:t>
            </a:r>
            <a:r>
              <a:rPr lang="fr-FR" sz="1400" cap="none" dirty="0" smtClean="0"/>
              <a:t>es</a:t>
            </a:r>
            <a:r>
              <a:rPr lang="fr-FR" sz="1400" dirty="0" smtClean="0"/>
              <a:t> </a:t>
            </a:r>
            <a:r>
              <a:rPr lang="fr-FR" sz="1400" cap="none" dirty="0" smtClean="0"/>
              <a:t>produits finis sont deux formulaires à destination du client et pour un usage interne, qui listent des pièces et informations nécessaires.</a:t>
            </a:r>
            <a:endParaRPr lang="fr-FR" sz="1400" dirty="0"/>
          </a:p>
          <a:p>
            <a:pPr>
              <a:buFont typeface="Wingdings" panose="05000000000000000000" pitchFamily="2" charset="2"/>
              <a:buChar char="§"/>
            </a:pPr>
            <a:r>
              <a:rPr lang="fr-FR" sz="1400" dirty="0" smtClean="0"/>
              <a:t>U</a:t>
            </a:r>
            <a:r>
              <a:rPr lang="fr-FR" sz="1400" cap="none" dirty="0" smtClean="0"/>
              <a:t>tilisé</a:t>
            </a:r>
            <a:r>
              <a:rPr lang="fr-FR" sz="1400" dirty="0" smtClean="0"/>
              <a:t> </a:t>
            </a:r>
            <a:r>
              <a:rPr lang="fr-FR" sz="1400" cap="none" dirty="0" smtClean="0"/>
              <a:t>très en amont, c’est un guide permettant de constituer facilement un dossier complet, et évite de revenir plusieurs fois vers le client </a:t>
            </a:r>
            <a:r>
              <a:rPr lang="fr-FR" sz="1400" dirty="0" smtClean="0"/>
              <a:t>:  </a:t>
            </a:r>
            <a:r>
              <a:rPr lang="fr-FR" sz="1400" dirty="0"/>
              <a:t>« </a:t>
            </a:r>
            <a:r>
              <a:rPr lang="fr-FR" sz="1400" dirty="0" smtClean="0"/>
              <a:t>E</a:t>
            </a:r>
            <a:r>
              <a:rPr lang="fr-FR" sz="1400" cap="none" dirty="0" smtClean="0"/>
              <a:t>xcusez-moi, j’ai encore besoin d’une information complémentaire</a:t>
            </a:r>
            <a:r>
              <a:rPr lang="fr-FR" sz="1400" dirty="0" smtClean="0"/>
              <a:t>… </a:t>
            </a:r>
            <a:r>
              <a:rPr lang="fr-FR" sz="1400" dirty="0"/>
              <a:t>»</a:t>
            </a:r>
          </a:p>
          <a:p>
            <a:pPr marL="342900" lvl="2" indent="-342900" algn="ctr">
              <a:buFont typeface="Wingdings" panose="05000000000000000000" pitchFamily="2" charset="2"/>
              <a:buChar char="Ø"/>
            </a:pPr>
            <a:r>
              <a:rPr lang="fr-FR" dirty="0"/>
              <a:t>un atout « pro </a:t>
            </a:r>
            <a:r>
              <a:rPr lang="fr-FR" dirty="0" smtClean="0"/>
              <a:t>»</a:t>
            </a:r>
          </a:p>
          <a:p>
            <a:pPr marL="342900" lvl="2" indent="-342900">
              <a:buFont typeface="Wingdings" panose="05000000000000000000" pitchFamily="2" charset="2"/>
              <a:buChar char="Ø"/>
            </a:pPr>
            <a:endParaRPr lang="fr-FR" dirty="0"/>
          </a:p>
          <a:p>
            <a:pPr>
              <a:buFont typeface="Wingdings" panose="05000000000000000000" pitchFamily="2" charset="2"/>
              <a:buChar char="§"/>
            </a:pPr>
            <a:r>
              <a:rPr lang="fr-FR" sz="1400" dirty="0" smtClean="0"/>
              <a:t>A</a:t>
            </a:r>
            <a:r>
              <a:rPr lang="fr-FR" sz="1400" cap="none" dirty="0" smtClean="0"/>
              <a:t>insi</a:t>
            </a:r>
            <a:r>
              <a:rPr lang="fr-FR" sz="1400" dirty="0" smtClean="0"/>
              <a:t>, </a:t>
            </a:r>
            <a:r>
              <a:rPr lang="fr-FR" sz="1400" cap="none" dirty="0" smtClean="0"/>
              <a:t>en phase </a:t>
            </a:r>
            <a:r>
              <a:rPr lang="fr-FR" sz="1400" dirty="0" smtClean="0"/>
              <a:t>« </a:t>
            </a:r>
            <a:r>
              <a:rPr lang="fr-FR" sz="1400" dirty="0"/>
              <a:t>mise en force », </a:t>
            </a:r>
            <a:r>
              <a:rPr lang="fr-FR" sz="1400" cap="none" dirty="0" smtClean="0"/>
              <a:t>c’est le garant de l’exhaustivité d’un dossier, d’une rapidité de traitement (plus d’aller-retour, dossier complet dès le 1</a:t>
            </a:r>
            <a:r>
              <a:rPr lang="fr-FR" sz="1400" cap="none" baseline="30000" dirty="0" smtClean="0"/>
              <a:t>er</a:t>
            </a:r>
            <a:r>
              <a:rPr lang="fr-FR" sz="1400" cap="none" dirty="0" smtClean="0"/>
              <a:t> envoi), et au final, de la satisfaction du client.</a:t>
            </a:r>
          </a:p>
          <a:p>
            <a:pPr marL="114300" lvl="2" indent="-285750" algn="ctr">
              <a:buFont typeface="Wingdings" panose="05000000000000000000" pitchFamily="2" charset="2"/>
              <a:buChar char="Ø"/>
            </a:pPr>
            <a:r>
              <a:rPr lang="fr-FR" dirty="0" smtClean="0"/>
              <a:t>un </a:t>
            </a:r>
            <a:r>
              <a:rPr lang="fr-FR" dirty="0"/>
              <a:t>atout « efficacité »</a:t>
            </a:r>
          </a:p>
        </p:txBody>
      </p:sp>
    </p:spTree>
    <p:extLst>
      <p:ext uri="{BB962C8B-B14F-4D97-AF65-F5344CB8AC3E}">
        <p14:creationId xmlns:p14="http://schemas.microsoft.com/office/powerpoint/2010/main" val="1209135020"/>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numéro de diapositive 2"/>
          <p:cNvSpPr>
            <a:spLocks noGrp="1"/>
          </p:cNvSpPr>
          <p:nvPr>
            <p:ph type="sldNum" sz="quarter" idx="15"/>
          </p:nvPr>
        </p:nvSpPr>
        <p:spPr/>
        <p:txBody>
          <a:bodyPr/>
          <a:lstStyle/>
          <a:p>
            <a:fld id="{0536D7D7-E68B-4848-A580-3E20DDE126DB}" type="slidenum">
              <a:rPr lang="fr-FR" smtClean="0">
                <a:solidFill>
                  <a:schemeClr val="tx1"/>
                </a:solidFill>
              </a:rPr>
              <a:pPr/>
              <a:t>34</a:t>
            </a:fld>
            <a:endParaRPr lang="fr-FR" dirty="0">
              <a:solidFill>
                <a:schemeClr val="tx1"/>
              </a:solidFill>
            </a:endParaRPr>
          </a:p>
        </p:txBody>
      </p:sp>
      <p:sp>
        <p:nvSpPr>
          <p:cNvPr id="6" name="Titre 5"/>
          <p:cNvSpPr>
            <a:spLocks noGrp="1"/>
          </p:cNvSpPr>
          <p:nvPr>
            <p:ph type="title"/>
          </p:nvPr>
        </p:nvSpPr>
        <p:spPr>
          <a:xfrm>
            <a:off x="1115616" y="260648"/>
            <a:ext cx="5040560" cy="430887"/>
          </a:xfrm>
        </p:spPr>
        <p:txBody>
          <a:bodyPr/>
          <a:lstStyle/>
          <a:p>
            <a:r>
              <a:rPr lang="fr-FR" dirty="0"/>
              <a:t>LES </a:t>
            </a:r>
            <a:r>
              <a:rPr lang="fr-FR" dirty="0" smtClean="0"/>
              <a:t>Pièces </a:t>
            </a:r>
            <a:r>
              <a:rPr lang="fr-FR" dirty="0"/>
              <a:t>&amp; </a:t>
            </a:r>
            <a:r>
              <a:rPr lang="fr-FR" dirty="0" smtClean="0"/>
              <a:t>Données </a:t>
            </a:r>
            <a:r>
              <a:rPr lang="fr-FR" dirty="0"/>
              <a:t>D’UN CONCOURS</a:t>
            </a:r>
          </a:p>
        </p:txBody>
      </p:sp>
      <p:sp>
        <p:nvSpPr>
          <p:cNvPr id="14" name="Espace réservé du pied de page 2"/>
          <p:cNvSpPr>
            <a:spLocks noGrp="1"/>
          </p:cNvSpPr>
          <p:nvPr>
            <p:ph type="ftr" sz="quarter" idx="14"/>
          </p:nvPr>
        </p:nvSpPr>
        <p:spPr>
          <a:xfrm>
            <a:off x="1619672" y="6376243"/>
            <a:ext cx="4932000" cy="365125"/>
          </a:xfrm>
        </p:spPr>
        <p:txBody>
          <a:bodyPr/>
          <a:lstStyle/>
          <a:p>
            <a:r>
              <a:rPr lang="fr-FR" dirty="0" smtClean="0"/>
              <a:t>MO-Instruction des crédits BDR Pro-CEGEE • 17 Juin 2019</a:t>
            </a:r>
            <a:endParaRPr lang="fr-FR" dirty="0"/>
          </a:p>
        </p:txBody>
      </p:sp>
      <p:pic>
        <p:nvPicPr>
          <p:cNvPr id="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1560" y="1052735"/>
            <a:ext cx="7191010" cy="498551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264152249"/>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numéro de diapositive 2"/>
          <p:cNvSpPr>
            <a:spLocks noGrp="1"/>
          </p:cNvSpPr>
          <p:nvPr>
            <p:ph type="sldNum" sz="quarter" idx="15"/>
          </p:nvPr>
        </p:nvSpPr>
        <p:spPr/>
        <p:txBody>
          <a:bodyPr/>
          <a:lstStyle/>
          <a:p>
            <a:fld id="{0536D7D7-E68B-4848-A580-3E20DDE126DB}" type="slidenum">
              <a:rPr lang="fr-FR" smtClean="0">
                <a:solidFill>
                  <a:schemeClr val="tx1"/>
                </a:solidFill>
              </a:rPr>
              <a:pPr/>
              <a:t>35</a:t>
            </a:fld>
            <a:endParaRPr lang="fr-FR" dirty="0">
              <a:solidFill>
                <a:schemeClr val="tx1"/>
              </a:solidFill>
            </a:endParaRPr>
          </a:p>
        </p:txBody>
      </p:sp>
      <p:sp>
        <p:nvSpPr>
          <p:cNvPr id="6" name="Titre 5"/>
          <p:cNvSpPr>
            <a:spLocks noGrp="1"/>
          </p:cNvSpPr>
          <p:nvPr>
            <p:ph type="title"/>
          </p:nvPr>
        </p:nvSpPr>
        <p:spPr>
          <a:xfrm>
            <a:off x="1115616" y="260648"/>
            <a:ext cx="5040560" cy="430887"/>
          </a:xfrm>
        </p:spPr>
        <p:txBody>
          <a:bodyPr/>
          <a:lstStyle/>
          <a:p>
            <a:r>
              <a:rPr lang="fr-FR" dirty="0"/>
              <a:t>LES </a:t>
            </a:r>
            <a:r>
              <a:rPr lang="fr-FR" dirty="0" smtClean="0"/>
              <a:t>Pièces </a:t>
            </a:r>
            <a:r>
              <a:rPr lang="fr-FR" dirty="0"/>
              <a:t>&amp; </a:t>
            </a:r>
            <a:r>
              <a:rPr lang="fr-FR" dirty="0" smtClean="0"/>
              <a:t>Données </a:t>
            </a:r>
            <a:r>
              <a:rPr lang="fr-FR" dirty="0"/>
              <a:t>D’UN CONCOURS</a:t>
            </a:r>
          </a:p>
        </p:txBody>
      </p:sp>
      <p:sp>
        <p:nvSpPr>
          <p:cNvPr id="14" name="Espace réservé du pied de page 2"/>
          <p:cNvSpPr>
            <a:spLocks noGrp="1"/>
          </p:cNvSpPr>
          <p:nvPr>
            <p:ph type="ftr" sz="quarter" idx="14"/>
          </p:nvPr>
        </p:nvSpPr>
        <p:spPr>
          <a:xfrm>
            <a:off x="1619672" y="6376243"/>
            <a:ext cx="4932000" cy="365125"/>
          </a:xfrm>
        </p:spPr>
        <p:txBody>
          <a:bodyPr/>
          <a:lstStyle/>
          <a:p>
            <a:r>
              <a:rPr lang="fr-FR" dirty="0" smtClean="0"/>
              <a:t>MO-Instruction des crédits BDR Pro-CEGEE • 17 Juin 2019</a:t>
            </a:r>
            <a:endParaRPr lang="fr-FR" dirty="0"/>
          </a:p>
        </p:txBody>
      </p:sp>
      <p:grpSp>
        <p:nvGrpSpPr>
          <p:cNvPr id="8" name="Groupe 7"/>
          <p:cNvGrpSpPr/>
          <p:nvPr/>
        </p:nvGrpSpPr>
        <p:grpSpPr>
          <a:xfrm>
            <a:off x="770048" y="1257710"/>
            <a:ext cx="8107565" cy="4524456"/>
            <a:chOff x="770048" y="1257710"/>
            <a:chExt cx="8107565" cy="4524456"/>
          </a:xfrm>
        </p:grpSpPr>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0048" y="1257710"/>
              <a:ext cx="8107565" cy="452445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0" name="Ellipse 9"/>
            <p:cNvSpPr/>
            <p:nvPr/>
          </p:nvSpPr>
          <p:spPr bwMode="auto">
            <a:xfrm>
              <a:off x="1174339" y="2302701"/>
              <a:ext cx="756513" cy="262203"/>
            </a:xfrm>
            <a:prstGeom prst="ellipse">
              <a:avLst/>
            </a:prstGeom>
            <a:noFill/>
            <a:ln w="9525" cap="flat" cmpd="sng" algn="ctr">
              <a:solidFill>
                <a:srgbClr val="FF0000"/>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55000"/>
                </a:spcBef>
                <a:spcAft>
                  <a:spcPct val="0"/>
                </a:spcAft>
                <a:buClrTx/>
                <a:buSzTx/>
                <a:buFontTx/>
                <a:buNone/>
                <a:tabLst/>
              </a:pPr>
              <a:endParaRPr kumimoji="0" lang="fr-FR" sz="3200" b="0" i="0" u="none" strike="noStrike" cap="none" normalizeH="0" baseline="0" smtClean="0">
                <a:ln>
                  <a:noFill/>
                </a:ln>
                <a:solidFill>
                  <a:schemeClr val="tx1"/>
                </a:solidFill>
                <a:effectLst/>
                <a:latin typeface="Arial Narrow" pitchFamily="34" charset="0"/>
              </a:endParaRPr>
            </a:p>
          </p:txBody>
        </p:sp>
        <p:sp>
          <p:nvSpPr>
            <p:cNvPr id="11" name="Ellipse 10"/>
            <p:cNvSpPr/>
            <p:nvPr/>
          </p:nvSpPr>
          <p:spPr bwMode="auto">
            <a:xfrm>
              <a:off x="1147151" y="3428758"/>
              <a:ext cx="657934" cy="262203"/>
            </a:xfrm>
            <a:prstGeom prst="ellipse">
              <a:avLst/>
            </a:prstGeom>
            <a:noFill/>
            <a:ln w="9525" cap="flat" cmpd="sng" algn="ctr">
              <a:solidFill>
                <a:srgbClr val="FF0000"/>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55000"/>
                </a:spcBef>
                <a:spcAft>
                  <a:spcPct val="0"/>
                </a:spcAft>
                <a:buClrTx/>
                <a:buSzTx/>
                <a:buFontTx/>
                <a:buNone/>
                <a:tabLst/>
              </a:pPr>
              <a:endParaRPr kumimoji="0" lang="fr-FR" sz="3200" b="0" i="0" u="none" strike="noStrike" cap="none" normalizeH="0" baseline="0" smtClean="0">
                <a:ln>
                  <a:noFill/>
                </a:ln>
                <a:solidFill>
                  <a:schemeClr val="tx1"/>
                </a:solidFill>
                <a:effectLst/>
                <a:latin typeface="Arial Narrow" pitchFamily="34" charset="0"/>
              </a:endParaRPr>
            </a:p>
          </p:txBody>
        </p:sp>
        <p:sp>
          <p:nvSpPr>
            <p:cNvPr id="12" name="Ellipse 11"/>
            <p:cNvSpPr/>
            <p:nvPr/>
          </p:nvSpPr>
          <p:spPr bwMode="auto">
            <a:xfrm>
              <a:off x="1187624" y="4581128"/>
              <a:ext cx="743228" cy="262203"/>
            </a:xfrm>
            <a:prstGeom prst="ellipse">
              <a:avLst/>
            </a:prstGeom>
            <a:noFill/>
            <a:ln w="9525" cap="flat" cmpd="sng" algn="ctr">
              <a:solidFill>
                <a:srgbClr val="FF0000"/>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55000"/>
                </a:spcBef>
                <a:spcAft>
                  <a:spcPct val="0"/>
                </a:spcAft>
                <a:buClrTx/>
                <a:buSzTx/>
                <a:buFontTx/>
                <a:buNone/>
                <a:tabLst/>
              </a:pPr>
              <a:endParaRPr kumimoji="0" lang="fr-FR" sz="3200" b="0" i="0" u="none" strike="noStrike" cap="none" normalizeH="0" baseline="0" smtClean="0">
                <a:ln>
                  <a:noFill/>
                </a:ln>
                <a:solidFill>
                  <a:schemeClr val="tx1"/>
                </a:solidFill>
                <a:effectLst/>
                <a:latin typeface="Arial Narrow" pitchFamily="34" charset="0"/>
              </a:endParaRPr>
            </a:p>
          </p:txBody>
        </p:sp>
        <p:sp>
          <p:nvSpPr>
            <p:cNvPr id="13" name="Ellipse 12"/>
            <p:cNvSpPr/>
            <p:nvPr/>
          </p:nvSpPr>
          <p:spPr bwMode="auto">
            <a:xfrm>
              <a:off x="1147151" y="5418363"/>
              <a:ext cx="657934" cy="262203"/>
            </a:xfrm>
            <a:prstGeom prst="ellipse">
              <a:avLst/>
            </a:prstGeom>
            <a:noFill/>
            <a:ln w="9525" cap="flat" cmpd="sng" algn="ctr">
              <a:solidFill>
                <a:srgbClr val="FF0000"/>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55000"/>
                </a:spcBef>
                <a:spcAft>
                  <a:spcPct val="0"/>
                </a:spcAft>
                <a:buClrTx/>
                <a:buSzTx/>
                <a:buFontTx/>
                <a:buNone/>
                <a:tabLst/>
              </a:pPr>
              <a:endParaRPr kumimoji="0" lang="fr-FR" sz="3200" b="0" i="0" u="none" strike="noStrike" cap="none" normalizeH="0" baseline="0" smtClean="0">
                <a:ln>
                  <a:noFill/>
                </a:ln>
                <a:solidFill>
                  <a:schemeClr val="tx1"/>
                </a:solidFill>
                <a:effectLst/>
                <a:latin typeface="Arial Narrow" pitchFamily="34" charset="0"/>
              </a:endParaRPr>
            </a:p>
          </p:txBody>
        </p:sp>
        <p:cxnSp>
          <p:nvCxnSpPr>
            <p:cNvPr id="15" name="Connecteur droit avec flèche 14"/>
            <p:cNvCxnSpPr/>
            <p:nvPr/>
          </p:nvCxnSpPr>
          <p:spPr bwMode="auto">
            <a:xfrm>
              <a:off x="2017588" y="2393098"/>
              <a:ext cx="445269" cy="0"/>
            </a:xfrm>
            <a:prstGeom prst="straightConnector1">
              <a:avLst/>
            </a:prstGeom>
            <a:solidFill>
              <a:schemeClr val="accent1"/>
            </a:solidFill>
            <a:ln w="9525" cap="flat" cmpd="sng" algn="ctr">
              <a:solidFill>
                <a:srgbClr val="FF0000"/>
              </a:solidFill>
              <a:prstDash val="solid"/>
              <a:round/>
              <a:headEnd type="none" w="med" len="med"/>
              <a:tailEnd type="arrow"/>
            </a:ln>
            <a:effectLst/>
          </p:spPr>
        </p:cxnSp>
        <p:cxnSp>
          <p:nvCxnSpPr>
            <p:cNvPr id="16" name="Connecteur droit avec flèche 15"/>
            <p:cNvCxnSpPr/>
            <p:nvPr/>
          </p:nvCxnSpPr>
          <p:spPr bwMode="auto">
            <a:xfrm>
              <a:off x="2038499" y="3559859"/>
              <a:ext cx="445269" cy="0"/>
            </a:xfrm>
            <a:prstGeom prst="straightConnector1">
              <a:avLst/>
            </a:prstGeom>
            <a:solidFill>
              <a:schemeClr val="accent1"/>
            </a:solidFill>
            <a:ln w="9525" cap="flat" cmpd="sng" algn="ctr">
              <a:solidFill>
                <a:srgbClr val="FF0000"/>
              </a:solidFill>
              <a:prstDash val="solid"/>
              <a:round/>
              <a:headEnd type="none" w="med" len="med"/>
              <a:tailEnd type="arrow"/>
            </a:ln>
            <a:effectLst/>
          </p:spPr>
        </p:cxnSp>
        <p:cxnSp>
          <p:nvCxnSpPr>
            <p:cNvPr id="17" name="Connecteur droit avec flèche 16"/>
            <p:cNvCxnSpPr/>
            <p:nvPr/>
          </p:nvCxnSpPr>
          <p:spPr bwMode="auto">
            <a:xfrm>
              <a:off x="2030777" y="4710814"/>
              <a:ext cx="445269" cy="0"/>
            </a:xfrm>
            <a:prstGeom prst="straightConnector1">
              <a:avLst/>
            </a:prstGeom>
            <a:solidFill>
              <a:schemeClr val="accent1"/>
            </a:solidFill>
            <a:ln w="9525" cap="flat" cmpd="sng" algn="ctr">
              <a:solidFill>
                <a:srgbClr val="FF0000"/>
              </a:solidFill>
              <a:prstDash val="solid"/>
              <a:round/>
              <a:headEnd type="none" w="med" len="med"/>
              <a:tailEnd type="arrow"/>
            </a:ln>
            <a:effectLst/>
          </p:spPr>
        </p:cxnSp>
        <p:cxnSp>
          <p:nvCxnSpPr>
            <p:cNvPr id="18" name="Connecteur droit avec flèche 17"/>
            <p:cNvCxnSpPr/>
            <p:nvPr/>
          </p:nvCxnSpPr>
          <p:spPr bwMode="auto">
            <a:xfrm>
              <a:off x="2017587" y="5549464"/>
              <a:ext cx="445269" cy="0"/>
            </a:xfrm>
            <a:prstGeom prst="straightConnector1">
              <a:avLst/>
            </a:prstGeom>
            <a:solidFill>
              <a:schemeClr val="accent1"/>
            </a:solidFill>
            <a:ln w="9525" cap="flat" cmpd="sng" algn="ctr">
              <a:solidFill>
                <a:srgbClr val="FF0000"/>
              </a:solidFill>
              <a:prstDash val="solid"/>
              <a:round/>
              <a:headEnd type="none" w="med" len="med"/>
              <a:tailEnd type="arrow"/>
            </a:ln>
            <a:effectLst/>
          </p:spPr>
        </p:cxnSp>
        <p:sp>
          <p:nvSpPr>
            <p:cNvPr id="19" name="ZoneTexte 18"/>
            <p:cNvSpPr txBox="1"/>
            <p:nvPr/>
          </p:nvSpPr>
          <p:spPr>
            <a:xfrm>
              <a:off x="2591432" y="2261997"/>
              <a:ext cx="5094623" cy="307777"/>
            </a:xfrm>
            <a:prstGeom prst="rect">
              <a:avLst/>
            </a:prstGeom>
            <a:noFill/>
          </p:spPr>
          <p:txBody>
            <a:bodyPr wrap="square" rtlCol="0">
              <a:spAutoFit/>
            </a:bodyPr>
            <a:lstStyle/>
            <a:p>
              <a:r>
                <a:rPr lang="fr-FR" sz="1400" b="1" dirty="0" smtClean="0">
                  <a:solidFill>
                    <a:srgbClr val="FF0000"/>
                  </a:solidFill>
                </a:rPr>
                <a:t>Saisie des caractéristiques liées à l’emprunteur et à l’objet financé</a:t>
              </a:r>
              <a:endParaRPr lang="fr-FR" sz="1400" b="1" dirty="0">
                <a:solidFill>
                  <a:srgbClr val="FF0000"/>
                </a:solidFill>
              </a:endParaRPr>
            </a:p>
          </p:txBody>
        </p:sp>
        <p:sp>
          <p:nvSpPr>
            <p:cNvPr id="20" name="ZoneTexte 19"/>
            <p:cNvSpPr txBox="1"/>
            <p:nvPr/>
          </p:nvSpPr>
          <p:spPr>
            <a:xfrm>
              <a:off x="2842458" y="3428758"/>
              <a:ext cx="3336191" cy="307777"/>
            </a:xfrm>
            <a:prstGeom prst="rect">
              <a:avLst/>
            </a:prstGeom>
            <a:noFill/>
          </p:spPr>
          <p:txBody>
            <a:bodyPr wrap="square" rtlCol="0">
              <a:spAutoFit/>
            </a:bodyPr>
            <a:lstStyle/>
            <a:p>
              <a:r>
                <a:rPr lang="fr-FR" sz="1400" b="1" dirty="0" smtClean="0">
                  <a:solidFill>
                    <a:srgbClr val="FF0000"/>
                  </a:solidFill>
                </a:rPr>
                <a:t>Choix des garanties liées au financement</a:t>
              </a:r>
              <a:endParaRPr lang="fr-FR" sz="1400" b="1" dirty="0">
                <a:solidFill>
                  <a:srgbClr val="FF0000"/>
                </a:solidFill>
              </a:endParaRPr>
            </a:p>
          </p:txBody>
        </p:sp>
        <p:sp>
          <p:nvSpPr>
            <p:cNvPr id="21" name="ZoneTexte 20"/>
            <p:cNvSpPr txBox="1"/>
            <p:nvPr/>
          </p:nvSpPr>
          <p:spPr>
            <a:xfrm>
              <a:off x="2842602" y="4526148"/>
              <a:ext cx="4432748" cy="307777"/>
            </a:xfrm>
            <a:prstGeom prst="rect">
              <a:avLst/>
            </a:prstGeom>
            <a:noFill/>
          </p:spPr>
          <p:txBody>
            <a:bodyPr wrap="square" rtlCol="0">
              <a:spAutoFit/>
            </a:bodyPr>
            <a:lstStyle/>
            <a:p>
              <a:r>
                <a:rPr lang="fr-FR" sz="1400" b="1" dirty="0" smtClean="0">
                  <a:solidFill>
                    <a:srgbClr val="FF0000"/>
                  </a:solidFill>
                </a:rPr>
                <a:t>Choix des assurances (CNP ou Délégation)</a:t>
              </a:r>
              <a:endParaRPr lang="fr-FR" sz="1400" b="1" dirty="0">
                <a:solidFill>
                  <a:srgbClr val="FF0000"/>
                </a:solidFill>
              </a:endParaRPr>
            </a:p>
          </p:txBody>
        </p:sp>
        <p:sp>
          <p:nvSpPr>
            <p:cNvPr id="22" name="ZoneTexte 21"/>
            <p:cNvSpPr txBox="1"/>
            <p:nvPr/>
          </p:nvSpPr>
          <p:spPr>
            <a:xfrm>
              <a:off x="2842602" y="5360213"/>
              <a:ext cx="4495884" cy="307777"/>
            </a:xfrm>
            <a:prstGeom prst="rect">
              <a:avLst/>
            </a:prstGeom>
            <a:noFill/>
          </p:spPr>
          <p:txBody>
            <a:bodyPr wrap="square" rtlCol="0">
              <a:spAutoFit/>
            </a:bodyPr>
            <a:lstStyle/>
            <a:p>
              <a:r>
                <a:rPr lang="fr-FR" sz="1400" b="1" dirty="0" smtClean="0">
                  <a:solidFill>
                    <a:srgbClr val="FF0000"/>
                  </a:solidFill>
                </a:rPr>
                <a:t>Choix de la phase dans laquelle on souhaite se situer</a:t>
              </a:r>
              <a:endParaRPr lang="fr-FR" sz="1400" b="1" dirty="0">
                <a:solidFill>
                  <a:srgbClr val="FF0000"/>
                </a:solidFill>
              </a:endParaRPr>
            </a:p>
          </p:txBody>
        </p:sp>
      </p:grpSp>
    </p:spTree>
    <p:extLst>
      <p:ext uri="{BB962C8B-B14F-4D97-AF65-F5344CB8AC3E}">
        <p14:creationId xmlns:p14="http://schemas.microsoft.com/office/powerpoint/2010/main" val="2891924227"/>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9513" y="980728"/>
            <a:ext cx="4399330" cy="504055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Espace réservé du numéro de diapositive 2"/>
          <p:cNvSpPr>
            <a:spLocks noGrp="1"/>
          </p:cNvSpPr>
          <p:nvPr>
            <p:ph type="sldNum" sz="quarter" idx="15"/>
          </p:nvPr>
        </p:nvSpPr>
        <p:spPr/>
        <p:txBody>
          <a:bodyPr/>
          <a:lstStyle/>
          <a:p>
            <a:fld id="{0536D7D7-E68B-4848-A580-3E20DDE126DB}" type="slidenum">
              <a:rPr lang="fr-FR" smtClean="0">
                <a:solidFill>
                  <a:schemeClr val="tx1"/>
                </a:solidFill>
              </a:rPr>
              <a:pPr/>
              <a:t>36</a:t>
            </a:fld>
            <a:endParaRPr lang="fr-FR" dirty="0">
              <a:solidFill>
                <a:schemeClr val="tx1"/>
              </a:solidFill>
            </a:endParaRPr>
          </a:p>
        </p:txBody>
      </p:sp>
      <p:sp>
        <p:nvSpPr>
          <p:cNvPr id="6" name="Titre 5"/>
          <p:cNvSpPr>
            <a:spLocks noGrp="1"/>
          </p:cNvSpPr>
          <p:nvPr>
            <p:ph type="title"/>
          </p:nvPr>
        </p:nvSpPr>
        <p:spPr>
          <a:xfrm>
            <a:off x="1115616" y="260648"/>
            <a:ext cx="5040560" cy="430887"/>
          </a:xfrm>
        </p:spPr>
        <p:txBody>
          <a:bodyPr/>
          <a:lstStyle/>
          <a:p>
            <a:r>
              <a:rPr lang="fr-FR" dirty="0"/>
              <a:t>LES </a:t>
            </a:r>
            <a:r>
              <a:rPr lang="fr-FR" dirty="0" smtClean="0"/>
              <a:t>Pièces </a:t>
            </a:r>
            <a:r>
              <a:rPr lang="fr-FR" dirty="0"/>
              <a:t>&amp; </a:t>
            </a:r>
            <a:r>
              <a:rPr lang="fr-FR" dirty="0" smtClean="0"/>
              <a:t>Données </a:t>
            </a:r>
            <a:r>
              <a:rPr lang="fr-FR" dirty="0"/>
              <a:t>D’UN CONCOURS</a:t>
            </a:r>
          </a:p>
        </p:txBody>
      </p:sp>
      <p:sp>
        <p:nvSpPr>
          <p:cNvPr id="14" name="Espace réservé du pied de page 2"/>
          <p:cNvSpPr>
            <a:spLocks noGrp="1"/>
          </p:cNvSpPr>
          <p:nvPr>
            <p:ph type="ftr" sz="quarter" idx="14"/>
          </p:nvPr>
        </p:nvSpPr>
        <p:spPr>
          <a:xfrm>
            <a:off x="1619672" y="6376243"/>
            <a:ext cx="4932000" cy="365125"/>
          </a:xfrm>
        </p:spPr>
        <p:txBody>
          <a:bodyPr/>
          <a:lstStyle/>
          <a:p>
            <a:r>
              <a:rPr lang="fr-FR" dirty="0" smtClean="0"/>
              <a:t>MO-Instruction des crédits BDR Pro-CEGEE • 17 Juin 2019</a:t>
            </a:r>
            <a:endParaRPr lang="fr-FR" dirty="0"/>
          </a:p>
        </p:txBody>
      </p:sp>
      <p:pic>
        <p:nvPicPr>
          <p:cNvPr id="23" name="Picture 13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627784" y="980728"/>
            <a:ext cx="1009650" cy="45483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1"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700340" y="980728"/>
            <a:ext cx="4408164" cy="504055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4" name="Picture 134"/>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236296" y="980728"/>
            <a:ext cx="895350" cy="46310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314132638"/>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numéro de diapositive 2"/>
          <p:cNvSpPr>
            <a:spLocks noGrp="1"/>
          </p:cNvSpPr>
          <p:nvPr>
            <p:ph type="sldNum" sz="quarter" idx="15"/>
          </p:nvPr>
        </p:nvSpPr>
        <p:spPr/>
        <p:txBody>
          <a:bodyPr/>
          <a:lstStyle/>
          <a:p>
            <a:fld id="{0536D7D7-E68B-4848-A580-3E20DDE126DB}" type="slidenum">
              <a:rPr lang="fr-FR" smtClean="0">
                <a:solidFill>
                  <a:schemeClr val="tx1"/>
                </a:solidFill>
              </a:rPr>
              <a:pPr/>
              <a:t>37</a:t>
            </a:fld>
            <a:endParaRPr lang="fr-FR" dirty="0">
              <a:solidFill>
                <a:schemeClr val="tx1"/>
              </a:solidFill>
            </a:endParaRPr>
          </a:p>
        </p:txBody>
      </p:sp>
      <p:sp>
        <p:nvSpPr>
          <p:cNvPr id="6" name="Titre 5"/>
          <p:cNvSpPr>
            <a:spLocks noGrp="1"/>
          </p:cNvSpPr>
          <p:nvPr>
            <p:ph type="title"/>
          </p:nvPr>
        </p:nvSpPr>
        <p:spPr>
          <a:xfrm>
            <a:off x="1115616" y="260648"/>
            <a:ext cx="5040560" cy="430887"/>
          </a:xfrm>
        </p:spPr>
        <p:txBody>
          <a:bodyPr/>
          <a:lstStyle/>
          <a:p>
            <a:r>
              <a:rPr lang="fr-FR" dirty="0"/>
              <a:t>LES </a:t>
            </a:r>
            <a:r>
              <a:rPr lang="fr-FR" dirty="0" smtClean="0"/>
              <a:t>Pièces </a:t>
            </a:r>
            <a:r>
              <a:rPr lang="fr-FR" dirty="0"/>
              <a:t>&amp; </a:t>
            </a:r>
            <a:r>
              <a:rPr lang="fr-FR" dirty="0" smtClean="0"/>
              <a:t>Données </a:t>
            </a:r>
            <a:r>
              <a:rPr lang="fr-FR" dirty="0"/>
              <a:t>D’UN CONCOURS</a:t>
            </a:r>
          </a:p>
        </p:txBody>
      </p:sp>
      <p:sp>
        <p:nvSpPr>
          <p:cNvPr id="14" name="Espace réservé du pied de page 2"/>
          <p:cNvSpPr>
            <a:spLocks noGrp="1"/>
          </p:cNvSpPr>
          <p:nvPr>
            <p:ph type="ftr" sz="quarter" idx="14"/>
          </p:nvPr>
        </p:nvSpPr>
        <p:spPr>
          <a:xfrm>
            <a:off x="1619672" y="6376243"/>
            <a:ext cx="4932000" cy="365125"/>
          </a:xfrm>
        </p:spPr>
        <p:txBody>
          <a:bodyPr/>
          <a:lstStyle/>
          <a:p>
            <a:r>
              <a:rPr lang="fr-FR" dirty="0" smtClean="0"/>
              <a:t>MO-Instruction des crédits BDR Pro-CEGEE • 17 Juin 2019</a:t>
            </a:r>
            <a:endParaRPr lang="fr-FR" dirty="0"/>
          </a:p>
        </p:txBody>
      </p:sp>
      <p:sp>
        <p:nvSpPr>
          <p:cNvPr id="9" name="Espace réservé du texte 41"/>
          <p:cNvSpPr>
            <a:spLocks noGrp="1"/>
          </p:cNvSpPr>
          <p:nvPr>
            <p:ph type="body" sz="quarter" idx="20"/>
          </p:nvPr>
        </p:nvSpPr>
        <p:spPr>
          <a:xfrm>
            <a:off x="251520" y="1196752"/>
            <a:ext cx="8496944" cy="5112568"/>
          </a:xfrm>
        </p:spPr>
        <p:txBody>
          <a:bodyPr>
            <a:normAutofit/>
          </a:bodyPr>
          <a:lstStyle/>
          <a:p>
            <a:r>
              <a:rPr lang="fr-FR" sz="1400" dirty="0" smtClean="0"/>
              <a:t>L</a:t>
            </a:r>
            <a:r>
              <a:rPr lang="fr-FR" sz="1400" cap="none" dirty="0" smtClean="0"/>
              <a:t>a</a:t>
            </a:r>
            <a:r>
              <a:rPr lang="fr-FR" sz="1400" dirty="0" smtClean="0"/>
              <a:t> </a:t>
            </a:r>
            <a:r>
              <a:rPr lang="fr-FR" sz="1400" dirty="0">
                <a:solidFill>
                  <a:srgbClr val="C00000"/>
                </a:solidFill>
                <a:effectLst>
                  <a:outerShdw blurRad="38100" dist="38100" dir="2700000" algn="tl">
                    <a:srgbClr val="000000">
                      <a:alpha val="43137"/>
                    </a:srgbClr>
                  </a:outerShdw>
                </a:effectLst>
              </a:rPr>
              <a:t>« Demande de financement » </a:t>
            </a:r>
            <a:r>
              <a:rPr lang="fr-FR" sz="1400" dirty="0"/>
              <a:t>: </a:t>
            </a:r>
            <a:r>
              <a:rPr lang="fr-FR" sz="1400" cap="none" dirty="0" smtClean="0"/>
              <a:t>c’est le « bon de commande » pour le décideur et la mise en force qui reprend les caractéristiques de la demande de financement.</a:t>
            </a:r>
          </a:p>
          <a:p>
            <a:pPr>
              <a:buFont typeface="Wingdings" panose="05000000000000000000" pitchFamily="2" charset="2"/>
              <a:buChar char="§"/>
            </a:pPr>
            <a:r>
              <a:rPr lang="fr-FR" sz="1400" dirty="0" smtClean="0"/>
              <a:t>E</a:t>
            </a:r>
            <a:r>
              <a:rPr lang="fr-FR" sz="1400" cap="none" dirty="0" smtClean="0"/>
              <a:t>lle</a:t>
            </a:r>
            <a:r>
              <a:rPr lang="fr-FR" sz="1400" dirty="0" smtClean="0"/>
              <a:t> </a:t>
            </a:r>
            <a:r>
              <a:rPr lang="fr-FR" sz="1400" cap="none" dirty="0" smtClean="0"/>
              <a:t>est le support « faisant foi » où sont présentés exhaustivement l’ensemble des termes et conditions d’un (des) financement(s) sollicité(s).</a:t>
            </a:r>
          </a:p>
          <a:p>
            <a:pPr>
              <a:buFont typeface="Wingdings" panose="05000000000000000000" pitchFamily="2" charset="2"/>
              <a:buChar char="§"/>
            </a:pPr>
            <a:r>
              <a:rPr lang="fr-FR" sz="1400" dirty="0" smtClean="0"/>
              <a:t>L</a:t>
            </a:r>
            <a:r>
              <a:rPr lang="fr-FR" sz="1400" cap="none" dirty="0" smtClean="0"/>
              <a:t>a</a:t>
            </a:r>
            <a:r>
              <a:rPr lang="fr-FR" sz="1400" dirty="0" smtClean="0"/>
              <a:t> </a:t>
            </a:r>
            <a:r>
              <a:rPr lang="fr-FR" sz="1400" cap="none" dirty="0" smtClean="0"/>
              <a:t>fiabilité et l’exactitude des éléments ressortant de ces documents sont exclusivement de la responsabilité des instructeurs.</a:t>
            </a:r>
            <a:endParaRPr lang="fr-FR" dirty="0"/>
          </a:p>
          <a:p>
            <a:pPr>
              <a:buFont typeface="Wingdings" panose="05000000000000000000" pitchFamily="2" charset="2"/>
              <a:buChar char="§"/>
            </a:pPr>
            <a:r>
              <a:rPr lang="fr-FR" sz="1400" dirty="0" smtClean="0"/>
              <a:t>E</a:t>
            </a:r>
            <a:r>
              <a:rPr lang="fr-FR" sz="1400" cap="none" dirty="0" smtClean="0"/>
              <a:t>lle est à ajouter dans les pièces jointes :</a:t>
            </a:r>
            <a:endParaRPr lang="fr-FR" sz="1400" cap="none" dirty="0"/>
          </a:p>
        </p:txBody>
      </p:sp>
      <p:grpSp>
        <p:nvGrpSpPr>
          <p:cNvPr id="10" name="Groupe 9"/>
          <p:cNvGrpSpPr/>
          <p:nvPr/>
        </p:nvGrpSpPr>
        <p:grpSpPr>
          <a:xfrm>
            <a:off x="1648999" y="3350205"/>
            <a:ext cx="6087806" cy="2671083"/>
            <a:chOff x="1243035" y="3425371"/>
            <a:chExt cx="6231822" cy="2832885"/>
          </a:xfrm>
        </p:grpSpPr>
        <p:pic>
          <p:nvPicPr>
            <p:cNvPr id="11" name="Espace réservé du contenu 3" descr="Capture d’écra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43035" y="3531262"/>
              <a:ext cx="6231822" cy="2726994"/>
            </a:xfrm>
            <a:prstGeom prst="rect">
              <a:avLst/>
            </a:prstGeom>
          </p:spPr>
        </p:pic>
        <p:sp>
          <p:nvSpPr>
            <p:cNvPr id="12" name="Ellipse 11"/>
            <p:cNvSpPr/>
            <p:nvPr/>
          </p:nvSpPr>
          <p:spPr>
            <a:xfrm>
              <a:off x="6720115" y="3425371"/>
              <a:ext cx="595085" cy="323605"/>
            </a:xfrm>
            <a:prstGeom prst="ellipse">
              <a:avLst/>
            </a:prstGeom>
            <a:noFill/>
            <a:ln w="952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spTree>
    <p:extLst>
      <p:ext uri="{BB962C8B-B14F-4D97-AF65-F5344CB8AC3E}">
        <p14:creationId xmlns:p14="http://schemas.microsoft.com/office/powerpoint/2010/main" val="3675944559"/>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numéro de diapositive 2"/>
          <p:cNvSpPr>
            <a:spLocks noGrp="1"/>
          </p:cNvSpPr>
          <p:nvPr>
            <p:ph type="sldNum" sz="quarter" idx="15"/>
          </p:nvPr>
        </p:nvSpPr>
        <p:spPr/>
        <p:txBody>
          <a:bodyPr/>
          <a:lstStyle/>
          <a:p>
            <a:fld id="{0536D7D7-E68B-4848-A580-3E20DDE126DB}" type="slidenum">
              <a:rPr lang="fr-FR" smtClean="0">
                <a:solidFill>
                  <a:schemeClr val="tx1"/>
                </a:solidFill>
              </a:rPr>
              <a:pPr/>
              <a:t>38</a:t>
            </a:fld>
            <a:endParaRPr lang="fr-FR" dirty="0">
              <a:solidFill>
                <a:schemeClr val="tx1"/>
              </a:solidFill>
            </a:endParaRPr>
          </a:p>
        </p:txBody>
      </p:sp>
      <p:sp>
        <p:nvSpPr>
          <p:cNvPr id="6" name="Titre 5"/>
          <p:cNvSpPr>
            <a:spLocks noGrp="1"/>
          </p:cNvSpPr>
          <p:nvPr>
            <p:ph type="title"/>
          </p:nvPr>
        </p:nvSpPr>
        <p:spPr>
          <a:xfrm>
            <a:off x="1115616" y="260648"/>
            <a:ext cx="5040560" cy="430887"/>
          </a:xfrm>
        </p:spPr>
        <p:txBody>
          <a:bodyPr/>
          <a:lstStyle/>
          <a:p>
            <a:r>
              <a:rPr lang="fr-FR" dirty="0"/>
              <a:t>LES </a:t>
            </a:r>
            <a:r>
              <a:rPr lang="fr-FR" dirty="0" smtClean="0"/>
              <a:t>Pièces </a:t>
            </a:r>
            <a:r>
              <a:rPr lang="fr-FR" dirty="0"/>
              <a:t>&amp; </a:t>
            </a:r>
            <a:r>
              <a:rPr lang="fr-FR" dirty="0" smtClean="0"/>
              <a:t>Données </a:t>
            </a:r>
            <a:r>
              <a:rPr lang="fr-FR" dirty="0"/>
              <a:t>D’UN CONCOURS</a:t>
            </a:r>
          </a:p>
        </p:txBody>
      </p:sp>
      <p:sp>
        <p:nvSpPr>
          <p:cNvPr id="14" name="Espace réservé du pied de page 2"/>
          <p:cNvSpPr>
            <a:spLocks noGrp="1"/>
          </p:cNvSpPr>
          <p:nvPr>
            <p:ph type="ftr" sz="quarter" idx="14"/>
          </p:nvPr>
        </p:nvSpPr>
        <p:spPr>
          <a:xfrm>
            <a:off x="1619672" y="6376243"/>
            <a:ext cx="4932000" cy="365125"/>
          </a:xfrm>
        </p:spPr>
        <p:txBody>
          <a:bodyPr/>
          <a:lstStyle/>
          <a:p>
            <a:r>
              <a:rPr lang="fr-FR" dirty="0" smtClean="0"/>
              <a:t>MO-Instruction des crédits BDR Pro-CEGEE • 17 Juin 2019</a:t>
            </a:r>
            <a:endParaRPr lang="fr-FR" dirty="0"/>
          </a:p>
        </p:txBody>
      </p:sp>
      <p:grpSp>
        <p:nvGrpSpPr>
          <p:cNvPr id="13" name="Groupe 12"/>
          <p:cNvGrpSpPr/>
          <p:nvPr/>
        </p:nvGrpSpPr>
        <p:grpSpPr>
          <a:xfrm>
            <a:off x="373036" y="1124744"/>
            <a:ext cx="8636224" cy="4789714"/>
            <a:chOff x="0" y="1076846"/>
            <a:chExt cx="9175776" cy="4990126"/>
          </a:xfrm>
        </p:grpSpPr>
        <p:pic>
          <p:nvPicPr>
            <p:cNvPr id="15" name="Espace réservé du contenu 5" descr="Capture d’écra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277258"/>
              <a:ext cx="9175776" cy="4789714"/>
            </a:xfrm>
            <a:prstGeom prst="rect">
              <a:avLst/>
            </a:prstGeom>
          </p:spPr>
        </p:pic>
        <p:sp>
          <p:nvSpPr>
            <p:cNvPr id="16" name="Ellipse 15"/>
            <p:cNvSpPr/>
            <p:nvPr/>
          </p:nvSpPr>
          <p:spPr>
            <a:xfrm>
              <a:off x="1850571" y="5126679"/>
              <a:ext cx="1233714" cy="340672"/>
            </a:xfrm>
            <a:prstGeom prst="ellipse">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7" name="Ellipse 16"/>
            <p:cNvSpPr/>
            <p:nvPr/>
          </p:nvSpPr>
          <p:spPr>
            <a:xfrm>
              <a:off x="4499429" y="1390650"/>
              <a:ext cx="805996" cy="365576"/>
            </a:xfrm>
            <a:prstGeom prst="ellipse">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8" name="ZoneTexte 17"/>
            <p:cNvSpPr txBox="1"/>
            <p:nvPr/>
          </p:nvSpPr>
          <p:spPr>
            <a:xfrm>
              <a:off x="1531257" y="4892708"/>
              <a:ext cx="508000" cy="461665"/>
            </a:xfrm>
            <a:prstGeom prst="rect">
              <a:avLst/>
            </a:prstGeom>
            <a:noFill/>
          </p:spPr>
          <p:txBody>
            <a:bodyPr wrap="square" rtlCol="0">
              <a:spAutoFit/>
            </a:bodyPr>
            <a:lstStyle/>
            <a:p>
              <a:pPr algn="ctr"/>
              <a:r>
                <a:rPr lang="fr-FR" sz="2400" b="1" dirty="0" smtClean="0">
                  <a:solidFill>
                    <a:srgbClr val="FF0000"/>
                  </a:solidFill>
                </a:rPr>
                <a:t>1</a:t>
              </a:r>
              <a:endParaRPr lang="fr-FR" sz="2400" b="1" dirty="0">
                <a:solidFill>
                  <a:srgbClr val="FF0000"/>
                </a:solidFill>
              </a:endParaRPr>
            </a:p>
          </p:txBody>
        </p:sp>
        <p:sp>
          <p:nvSpPr>
            <p:cNvPr id="19" name="ZoneTexte 18"/>
            <p:cNvSpPr txBox="1"/>
            <p:nvPr/>
          </p:nvSpPr>
          <p:spPr>
            <a:xfrm>
              <a:off x="4245429" y="1076846"/>
              <a:ext cx="508000" cy="461665"/>
            </a:xfrm>
            <a:prstGeom prst="rect">
              <a:avLst/>
            </a:prstGeom>
            <a:noFill/>
          </p:spPr>
          <p:txBody>
            <a:bodyPr wrap="square" rtlCol="0">
              <a:spAutoFit/>
            </a:bodyPr>
            <a:lstStyle/>
            <a:p>
              <a:pPr algn="ctr"/>
              <a:r>
                <a:rPr lang="fr-FR" sz="2400" b="1" dirty="0">
                  <a:solidFill>
                    <a:srgbClr val="FF0000"/>
                  </a:solidFill>
                </a:rPr>
                <a:t>2</a:t>
              </a:r>
            </a:p>
          </p:txBody>
        </p:sp>
      </p:grpSp>
    </p:spTree>
    <p:extLst>
      <p:ext uri="{BB962C8B-B14F-4D97-AF65-F5344CB8AC3E}">
        <p14:creationId xmlns:p14="http://schemas.microsoft.com/office/powerpoint/2010/main" val="762235649"/>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numéro de diapositive 2"/>
          <p:cNvSpPr>
            <a:spLocks noGrp="1"/>
          </p:cNvSpPr>
          <p:nvPr>
            <p:ph type="sldNum" sz="quarter" idx="15"/>
          </p:nvPr>
        </p:nvSpPr>
        <p:spPr/>
        <p:txBody>
          <a:bodyPr/>
          <a:lstStyle/>
          <a:p>
            <a:fld id="{0536D7D7-E68B-4848-A580-3E20DDE126DB}" type="slidenum">
              <a:rPr lang="fr-FR" smtClean="0">
                <a:solidFill>
                  <a:schemeClr val="tx1"/>
                </a:solidFill>
              </a:rPr>
              <a:pPr/>
              <a:t>39</a:t>
            </a:fld>
            <a:endParaRPr lang="fr-FR" dirty="0">
              <a:solidFill>
                <a:schemeClr val="tx1"/>
              </a:solidFill>
            </a:endParaRPr>
          </a:p>
        </p:txBody>
      </p:sp>
      <p:sp>
        <p:nvSpPr>
          <p:cNvPr id="6" name="Titre 5"/>
          <p:cNvSpPr>
            <a:spLocks noGrp="1"/>
          </p:cNvSpPr>
          <p:nvPr>
            <p:ph type="title"/>
          </p:nvPr>
        </p:nvSpPr>
        <p:spPr>
          <a:xfrm>
            <a:off x="1115616" y="260648"/>
            <a:ext cx="5040560" cy="430887"/>
          </a:xfrm>
        </p:spPr>
        <p:txBody>
          <a:bodyPr/>
          <a:lstStyle/>
          <a:p>
            <a:r>
              <a:rPr lang="fr-FR" dirty="0"/>
              <a:t>LES </a:t>
            </a:r>
            <a:r>
              <a:rPr lang="fr-FR" dirty="0" smtClean="0"/>
              <a:t>Pièces </a:t>
            </a:r>
            <a:r>
              <a:rPr lang="fr-FR" dirty="0"/>
              <a:t>&amp; </a:t>
            </a:r>
            <a:r>
              <a:rPr lang="fr-FR" dirty="0" smtClean="0"/>
              <a:t>Données </a:t>
            </a:r>
            <a:r>
              <a:rPr lang="fr-FR" dirty="0"/>
              <a:t>D’UN CONCOURS</a:t>
            </a:r>
          </a:p>
        </p:txBody>
      </p:sp>
      <p:sp>
        <p:nvSpPr>
          <p:cNvPr id="14" name="Espace réservé du pied de page 2"/>
          <p:cNvSpPr>
            <a:spLocks noGrp="1"/>
          </p:cNvSpPr>
          <p:nvPr>
            <p:ph type="ftr" sz="quarter" idx="14"/>
          </p:nvPr>
        </p:nvSpPr>
        <p:spPr>
          <a:xfrm>
            <a:off x="1619672" y="6376243"/>
            <a:ext cx="4932000" cy="365125"/>
          </a:xfrm>
        </p:spPr>
        <p:txBody>
          <a:bodyPr/>
          <a:lstStyle/>
          <a:p>
            <a:r>
              <a:rPr lang="fr-FR" dirty="0" smtClean="0"/>
              <a:t>MO-Instruction des crédits BDR Pro-CEGEE • 17 Juin 2019</a:t>
            </a:r>
            <a:endParaRPr lang="fr-FR" dirty="0"/>
          </a:p>
        </p:txBody>
      </p:sp>
      <p:sp>
        <p:nvSpPr>
          <p:cNvPr id="11" name="Espace réservé du texte 41"/>
          <p:cNvSpPr>
            <a:spLocks noGrp="1"/>
          </p:cNvSpPr>
          <p:nvPr>
            <p:ph type="body" sz="quarter" idx="20"/>
          </p:nvPr>
        </p:nvSpPr>
        <p:spPr>
          <a:xfrm>
            <a:off x="251520" y="1196752"/>
            <a:ext cx="8496944" cy="5112568"/>
          </a:xfrm>
        </p:spPr>
        <p:txBody>
          <a:bodyPr>
            <a:normAutofit/>
          </a:bodyPr>
          <a:lstStyle/>
          <a:p>
            <a:r>
              <a:rPr lang="fr-FR" sz="1400" dirty="0" smtClean="0"/>
              <a:t>P</a:t>
            </a:r>
            <a:r>
              <a:rPr lang="fr-FR" sz="1400" cap="none" dirty="0" smtClean="0"/>
              <a:t>our numériser les documents </a:t>
            </a:r>
            <a:r>
              <a:rPr lang="fr-FR" sz="1400" dirty="0" smtClean="0"/>
              <a:t>: </a:t>
            </a:r>
            <a:r>
              <a:rPr lang="fr-FR" sz="1400" dirty="0">
                <a:solidFill>
                  <a:srgbClr val="C00000"/>
                </a:solidFill>
                <a:effectLst>
                  <a:outerShdw blurRad="38100" dist="38100" dir="2700000" algn="tl">
                    <a:srgbClr val="000000">
                      <a:alpha val="43137"/>
                    </a:srgbClr>
                  </a:outerShdw>
                </a:effectLst>
              </a:rPr>
              <a:t>« Pièces Jointes » </a:t>
            </a:r>
            <a:r>
              <a:rPr lang="fr-FR" sz="1400" dirty="0" smtClean="0"/>
              <a:t>: </a:t>
            </a:r>
            <a:r>
              <a:rPr lang="fr-FR" sz="1400" cap="none" dirty="0" smtClean="0"/>
              <a:t>véritable armoire numérique, elle se doit d’être correctement rangée, pour qu’on s’y retrouve.</a:t>
            </a:r>
            <a:endParaRPr lang="fr-FR" sz="1400" dirty="0"/>
          </a:p>
        </p:txBody>
      </p:sp>
      <p:grpSp>
        <p:nvGrpSpPr>
          <p:cNvPr id="12" name="Groupe 11"/>
          <p:cNvGrpSpPr/>
          <p:nvPr/>
        </p:nvGrpSpPr>
        <p:grpSpPr>
          <a:xfrm>
            <a:off x="323528" y="1700808"/>
            <a:ext cx="8496944" cy="4248472"/>
            <a:chOff x="435428" y="2242626"/>
            <a:chExt cx="7982857" cy="3859920"/>
          </a:xfrm>
        </p:grpSpPr>
        <p:pic>
          <p:nvPicPr>
            <p:cNvPr id="20" name="Image 19" descr="Capture d’écra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35428" y="2286320"/>
              <a:ext cx="7982857" cy="3816226"/>
            </a:xfrm>
            <a:prstGeom prst="rect">
              <a:avLst/>
            </a:prstGeom>
          </p:spPr>
        </p:pic>
        <p:sp>
          <p:nvSpPr>
            <p:cNvPr id="21" name="Ellipse 20"/>
            <p:cNvSpPr/>
            <p:nvPr/>
          </p:nvSpPr>
          <p:spPr>
            <a:xfrm>
              <a:off x="6802707" y="2242626"/>
              <a:ext cx="1077052" cy="361444"/>
            </a:xfrm>
            <a:prstGeom prst="ellipse">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spTree>
    <p:extLst>
      <p:ext uri="{BB962C8B-B14F-4D97-AF65-F5344CB8AC3E}">
        <p14:creationId xmlns:p14="http://schemas.microsoft.com/office/powerpoint/2010/main" val="1718289997"/>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numéro de diapositive 2"/>
          <p:cNvSpPr>
            <a:spLocks noGrp="1"/>
          </p:cNvSpPr>
          <p:nvPr>
            <p:ph type="sldNum" sz="quarter" idx="15"/>
          </p:nvPr>
        </p:nvSpPr>
        <p:spPr/>
        <p:txBody>
          <a:bodyPr/>
          <a:lstStyle/>
          <a:p>
            <a:fld id="{0536D7D7-E68B-4848-A580-3E20DDE126DB}" type="slidenum">
              <a:rPr lang="fr-FR" smtClean="0">
                <a:solidFill>
                  <a:schemeClr val="tx1"/>
                </a:solidFill>
              </a:rPr>
              <a:pPr/>
              <a:t>40</a:t>
            </a:fld>
            <a:endParaRPr lang="fr-FR" dirty="0">
              <a:solidFill>
                <a:schemeClr val="tx1"/>
              </a:solidFill>
            </a:endParaRPr>
          </a:p>
        </p:txBody>
      </p:sp>
      <p:sp>
        <p:nvSpPr>
          <p:cNvPr id="6" name="Titre 5"/>
          <p:cNvSpPr>
            <a:spLocks noGrp="1"/>
          </p:cNvSpPr>
          <p:nvPr>
            <p:ph type="title"/>
          </p:nvPr>
        </p:nvSpPr>
        <p:spPr>
          <a:xfrm>
            <a:off x="1115616" y="260648"/>
            <a:ext cx="5040560" cy="430887"/>
          </a:xfrm>
        </p:spPr>
        <p:txBody>
          <a:bodyPr/>
          <a:lstStyle/>
          <a:p>
            <a:r>
              <a:rPr lang="fr-FR" dirty="0"/>
              <a:t>LES </a:t>
            </a:r>
            <a:r>
              <a:rPr lang="fr-FR" dirty="0" smtClean="0"/>
              <a:t>Pièces </a:t>
            </a:r>
            <a:r>
              <a:rPr lang="fr-FR" dirty="0"/>
              <a:t>&amp; </a:t>
            </a:r>
            <a:r>
              <a:rPr lang="fr-FR" dirty="0" smtClean="0"/>
              <a:t>Données </a:t>
            </a:r>
            <a:r>
              <a:rPr lang="fr-FR" dirty="0"/>
              <a:t>D’UN CONCOURS</a:t>
            </a:r>
          </a:p>
        </p:txBody>
      </p:sp>
      <p:sp>
        <p:nvSpPr>
          <p:cNvPr id="14" name="Espace réservé du pied de page 2"/>
          <p:cNvSpPr>
            <a:spLocks noGrp="1"/>
          </p:cNvSpPr>
          <p:nvPr>
            <p:ph type="ftr" sz="quarter" idx="14"/>
          </p:nvPr>
        </p:nvSpPr>
        <p:spPr>
          <a:xfrm>
            <a:off x="1619672" y="6376243"/>
            <a:ext cx="4932000" cy="365125"/>
          </a:xfrm>
        </p:spPr>
        <p:txBody>
          <a:bodyPr/>
          <a:lstStyle/>
          <a:p>
            <a:r>
              <a:rPr lang="fr-FR" dirty="0" smtClean="0"/>
              <a:t>MO-Instruction des crédits BDR Pro-CEGEE • 17 Juin 2019</a:t>
            </a:r>
            <a:endParaRPr lang="fr-FR" dirty="0"/>
          </a:p>
        </p:txBody>
      </p:sp>
      <p:sp>
        <p:nvSpPr>
          <p:cNvPr id="11" name="Espace réservé du texte 41"/>
          <p:cNvSpPr>
            <a:spLocks noGrp="1"/>
          </p:cNvSpPr>
          <p:nvPr>
            <p:ph type="body" sz="quarter" idx="20"/>
          </p:nvPr>
        </p:nvSpPr>
        <p:spPr>
          <a:xfrm>
            <a:off x="251520" y="1196752"/>
            <a:ext cx="8496944" cy="5112568"/>
          </a:xfrm>
        </p:spPr>
        <p:txBody>
          <a:bodyPr>
            <a:normAutofit/>
          </a:bodyPr>
          <a:lstStyle/>
          <a:p>
            <a:r>
              <a:rPr lang="fr-FR" sz="1400" dirty="0" smtClean="0"/>
              <a:t>C</a:t>
            </a:r>
            <a:r>
              <a:rPr lang="fr-FR" sz="1400" cap="none" dirty="0" smtClean="0"/>
              <a:t>lassement</a:t>
            </a:r>
            <a:r>
              <a:rPr lang="fr-FR" sz="1400" dirty="0" smtClean="0"/>
              <a:t> </a:t>
            </a:r>
            <a:r>
              <a:rPr lang="fr-FR" sz="1400" cap="none" dirty="0" smtClean="0"/>
              <a:t>des pièces d’une demande de financement dans les « Sujet » &amp; « Nature » : </a:t>
            </a:r>
            <a:endParaRPr lang="fr-FR" sz="1400" cap="none" dirty="0"/>
          </a:p>
        </p:txBody>
      </p:sp>
      <p:grpSp>
        <p:nvGrpSpPr>
          <p:cNvPr id="9" name="Groupe 8"/>
          <p:cNvGrpSpPr/>
          <p:nvPr/>
        </p:nvGrpSpPr>
        <p:grpSpPr>
          <a:xfrm>
            <a:off x="658421" y="1668536"/>
            <a:ext cx="7730003" cy="3992712"/>
            <a:chOff x="1042560" y="2118510"/>
            <a:chExt cx="6748891" cy="3505169"/>
          </a:xfrm>
        </p:grpSpPr>
        <p:pic>
          <p:nvPicPr>
            <p:cNvPr id="10" name="Espace réservé du contenu 3" descr="Capture d’écra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42560" y="2118510"/>
              <a:ext cx="6284686" cy="3038444"/>
            </a:xfrm>
            <a:prstGeom prst="rect">
              <a:avLst/>
            </a:prstGeom>
          </p:spPr>
        </p:pic>
        <p:sp>
          <p:nvSpPr>
            <p:cNvPr id="13" name="Rectangle 12"/>
            <p:cNvSpPr/>
            <p:nvPr/>
          </p:nvSpPr>
          <p:spPr>
            <a:xfrm>
              <a:off x="1112653" y="4549020"/>
              <a:ext cx="4228591" cy="919546"/>
            </a:xfrm>
            <a:prstGeom prst="rect">
              <a:avLst/>
            </a:prstGeom>
            <a:ln w="38100">
              <a:solidFill>
                <a:srgbClr val="FF0000"/>
              </a:solidFill>
            </a:ln>
          </p:spPr>
          <p:style>
            <a:lnRef idx="2">
              <a:schemeClr val="accent2"/>
            </a:lnRef>
            <a:fillRef idx="1">
              <a:schemeClr val="lt1"/>
            </a:fillRef>
            <a:effectRef idx="0">
              <a:schemeClr val="accent2"/>
            </a:effectRef>
            <a:fontRef idx="minor">
              <a:schemeClr val="dk1"/>
            </a:fontRef>
          </p:style>
          <p:txBody>
            <a:bodyPr rtlCol="0" anchor="ctr"/>
            <a:lstStyle/>
            <a:p>
              <a:r>
                <a:rPr lang="fr-FR" sz="1100" b="1" dirty="0">
                  <a:solidFill>
                    <a:schemeClr val="tx1">
                      <a:lumMod val="75000"/>
                      <a:lumOff val="25000"/>
                    </a:schemeClr>
                  </a:solidFill>
                </a:rPr>
                <a:t>Ajouter en pièces jointes </a:t>
              </a:r>
              <a:r>
                <a:rPr lang="fr-FR" sz="1100" b="1" dirty="0" smtClean="0">
                  <a:solidFill>
                    <a:schemeClr val="tx1">
                      <a:lumMod val="75000"/>
                      <a:lumOff val="25000"/>
                    </a:schemeClr>
                  </a:solidFill>
                </a:rPr>
                <a:t>les </a:t>
              </a:r>
              <a:r>
                <a:rPr lang="fr-FR" sz="1100" b="1" dirty="0">
                  <a:solidFill>
                    <a:schemeClr val="tx1">
                      <a:lumMod val="75000"/>
                      <a:lumOff val="25000"/>
                    </a:schemeClr>
                  </a:solidFill>
                </a:rPr>
                <a:t>éléments utiles et nécessaires à</a:t>
              </a:r>
            </a:p>
            <a:p>
              <a:r>
                <a:rPr lang="fr-FR" sz="1100" b="1" dirty="0">
                  <a:solidFill>
                    <a:schemeClr val="tx1">
                      <a:lumMod val="75000"/>
                      <a:lumOff val="25000"/>
                    </a:schemeClr>
                  </a:solidFill>
                </a:rPr>
                <a:t>l’étude, tels que prévisionnel, marchés, bon de </a:t>
              </a:r>
              <a:r>
                <a:rPr lang="fr-FR" sz="1100" b="1" dirty="0" smtClean="0">
                  <a:solidFill>
                    <a:schemeClr val="tx1">
                      <a:lumMod val="75000"/>
                      <a:lumOff val="25000"/>
                    </a:schemeClr>
                  </a:solidFill>
                </a:rPr>
                <a:t>commande, etc…</a:t>
              </a:r>
            </a:p>
            <a:p>
              <a:endParaRPr lang="fr-FR" sz="1100" b="1" dirty="0" smtClean="0">
                <a:solidFill>
                  <a:schemeClr val="tx1">
                    <a:lumMod val="75000"/>
                    <a:lumOff val="25000"/>
                  </a:schemeClr>
                </a:solidFill>
              </a:endParaRPr>
            </a:p>
            <a:p>
              <a:r>
                <a:rPr lang="fr-FR" sz="1100" b="1" u="sng" dirty="0">
                  <a:solidFill>
                    <a:schemeClr val="tx1">
                      <a:lumMod val="75000"/>
                      <a:lumOff val="25000"/>
                    </a:schemeClr>
                  </a:solidFill>
                </a:rPr>
                <a:t>NB</a:t>
              </a:r>
              <a:r>
                <a:rPr lang="fr-FR" sz="1100" b="1" dirty="0">
                  <a:solidFill>
                    <a:schemeClr val="tx1">
                      <a:lumMod val="75000"/>
                      <a:lumOff val="25000"/>
                    </a:schemeClr>
                  </a:solidFill>
                </a:rPr>
                <a:t>: Dans le cas d’une PJ </a:t>
              </a:r>
              <a:r>
                <a:rPr lang="fr-FR" sz="1100" b="1" dirty="0" smtClean="0">
                  <a:solidFill>
                    <a:schemeClr val="tx1">
                      <a:lumMod val="75000"/>
                      <a:lumOff val="25000"/>
                    </a:schemeClr>
                  </a:solidFill>
                </a:rPr>
                <a:t>caduque, </a:t>
              </a:r>
              <a:r>
                <a:rPr lang="fr-FR" sz="1100" b="1" dirty="0">
                  <a:solidFill>
                    <a:schemeClr val="tx1">
                      <a:lumMod val="75000"/>
                      <a:lumOff val="25000"/>
                    </a:schemeClr>
                  </a:solidFill>
                </a:rPr>
                <a:t>enregistrer </a:t>
              </a:r>
              <a:r>
                <a:rPr lang="fr-FR" sz="1100" b="1" dirty="0" smtClean="0">
                  <a:solidFill>
                    <a:schemeClr val="tx1">
                      <a:lumMod val="75000"/>
                      <a:lumOff val="25000"/>
                    </a:schemeClr>
                  </a:solidFill>
                </a:rPr>
                <a:t>une </a:t>
              </a:r>
              <a:r>
                <a:rPr lang="fr-FR" sz="1100" b="1" dirty="0">
                  <a:solidFill>
                    <a:schemeClr val="tx1">
                      <a:lumMod val="75000"/>
                      <a:lumOff val="25000"/>
                    </a:schemeClr>
                  </a:solidFill>
                </a:rPr>
                <a:t>nouvelle PJ en indiquant « annule et remplace » sur la ligne </a:t>
              </a:r>
              <a:r>
                <a:rPr lang="fr-FR" sz="1100" b="1" dirty="0" smtClean="0">
                  <a:solidFill>
                    <a:schemeClr val="tx1">
                      <a:lumMod val="75000"/>
                      <a:lumOff val="25000"/>
                    </a:schemeClr>
                  </a:solidFill>
                </a:rPr>
                <a:t>description</a:t>
              </a:r>
              <a:endParaRPr lang="fr-FR" sz="1100" b="1" dirty="0">
                <a:solidFill>
                  <a:schemeClr val="tx1">
                    <a:lumMod val="75000"/>
                    <a:lumOff val="25000"/>
                  </a:schemeClr>
                </a:solidFill>
              </a:endParaRPr>
            </a:p>
          </p:txBody>
        </p:sp>
        <p:sp>
          <p:nvSpPr>
            <p:cNvPr id="15" name="Ellipse 14"/>
            <p:cNvSpPr/>
            <p:nvPr/>
          </p:nvSpPr>
          <p:spPr>
            <a:xfrm>
              <a:off x="2743200" y="2379185"/>
              <a:ext cx="653144" cy="244633"/>
            </a:xfrm>
            <a:prstGeom prst="ellipse">
              <a:avLst/>
            </a:prstGeom>
            <a:noFill/>
            <a:ln w="952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6" name="Ellipse 15"/>
            <p:cNvSpPr/>
            <p:nvPr/>
          </p:nvSpPr>
          <p:spPr>
            <a:xfrm>
              <a:off x="2726959" y="2846333"/>
              <a:ext cx="1508744" cy="244633"/>
            </a:xfrm>
            <a:prstGeom prst="ellipse">
              <a:avLst/>
            </a:prstGeom>
            <a:noFill/>
            <a:ln w="952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7" name="Ellipse 16"/>
            <p:cNvSpPr/>
            <p:nvPr/>
          </p:nvSpPr>
          <p:spPr>
            <a:xfrm>
              <a:off x="2726959" y="3269815"/>
              <a:ext cx="1508743" cy="244633"/>
            </a:xfrm>
            <a:prstGeom prst="ellipse">
              <a:avLst/>
            </a:prstGeom>
            <a:noFill/>
            <a:ln w="952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8" name="Ellipse 17"/>
            <p:cNvSpPr/>
            <p:nvPr/>
          </p:nvSpPr>
          <p:spPr>
            <a:xfrm>
              <a:off x="5007679" y="3269814"/>
              <a:ext cx="1539535" cy="244634"/>
            </a:xfrm>
            <a:prstGeom prst="ellipse">
              <a:avLst/>
            </a:prstGeom>
            <a:noFill/>
            <a:ln w="952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9" name="Ellipse 18"/>
            <p:cNvSpPr/>
            <p:nvPr/>
          </p:nvSpPr>
          <p:spPr>
            <a:xfrm>
              <a:off x="5341244" y="3583776"/>
              <a:ext cx="872403" cy="244633"/>
            </a:xfrm>
            <a:prstGeom prst="ellipse">
              <a:avLst/>
            </a:prstGeom>
            <a:noFill/>
            <a:ln w="952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2" name="Ellipse 21"/>
            <p:cNvSpPr/>
            <p:nvPr/>
          </p:nvSpPr>
          <p:spPr>
            <a:xfrm>
              <a:off x="6604673" y="4297373"/>
              <a:ext cx="780032" cy="244633"/>
            </a:xfrm>
            <a:prstGeom prst="ellipse">
              <a:avLst/>
            </a:prstGeom>
            <a:noFill/>
            <a:ln w="952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3" name="Rectangle à coins arrondis 22"/>
            <p:cNvSpPr/>
            <p:nvPr/>
          </p:nvSpPr>
          <p:spPr>
            <a:xfrm>
              <a:off x="5695951" y="4690229"/>
              <a:ext cx="2095500" cy="933450"/>
            </a:xfrm>
            <a:prstGeom prst="wedgeRoundRectCallout">
              <a:avLst>
                <a:gd name="adj1" fmla="val -100695"/>
                <a:gd name="adj2" fmla="val -126543"/>
                <a:gd name="adj3" fmla="val 1666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200" b="1" dirty="0" smtClean="0">
                  <a:effectLst>
                    <a:outerShdw blurRad="38100" dist="38100" dir="2700000" algn="tl">
                      <a:srgbClr val="000000">
                        <a:alpha val="43137"/>
                      </a:srgbClr>
                    </a:outerShdw>
                  </a:effectLst>
                </a:rPr>
                <a:t>L’intitulé des pièces doit être précis pour faciliter sa recherche et son utilisation</a:t>
              </a:r>
              <a:endParaRPr lang="fr-FR" sz="1200" b="1" dirty="0">
                <a:effectLst>
                  <a:outerShdw blurRad="38100" dist="38100" dir="2700000" algn="tl">
                    <a:srgbClr val="000000">
                      <a:alpha val="43137"/>
                    </a:srgbClr>
                  </a:outerShdw>
                </a:effectLst>
              </a:endParaRPr>
            </a:p>
          </p:txBody>
        </p:sp>
      </p:grpSp>
    </p:spTree>
    <p:extLst>
      <p:ext uri="{BB962C8B-B14F-4D97-AF65-F5344CB8AC3E}">
        <p14:creationId xmlns:p14="http://schemas.microsoft.com/office/powerpoint/2010/main" val="2181057769"/>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numéro de diapositive 2"/>
          <p:cNvSpPr>
            <a:spLocks noGrp="1"/>
          </p:cNvSpPr>
          <p:nvPr>
            <p:ph type="sldNum" sz="quarter" idx="15"/>
          </p:nvPr>
        </p:nvSpPr>
        <p:spPr/>
        <p:txBody>
          <a:bodyPr/>
          <a:lstStyle/>
          <a:p>
            <a:fld id="{0536D7D7-E68B-4848-A580-3E20DDE126DB}" type="slidenum">
              <a:rPr lang="fr-FR" smtClean="0">
                <a:solidFill>
                  <a:schemeClr val="tx1"/>
                </a:solidFill>
              </a:rPr>
              <a:pPr/>
              <a:t>41</a:t>
            </a:fld>
            <a:endParaRPr lang="fr-FR" dirty="0">
              <a:solidFill>
                <a:schemeClr val="tx1"/>
              </a:solidFill>
            </a:endParaRPr>
          </a:p>
        </p:txBody>
      </p:sp>
      <p:sp>
        <p:nvSpPr>
          <p:cNvPr id="6" name="Titre 5"/>
          <p:cNvSpPr>
            <a:spLocks noGrp="1"/>
          </p:cNvSpPr>
          <p:nvPr>
            <p:ph type="title"/>
          </p:nvPr>
        </p:nvSpPr>
        <p:spPr>
          <a:xfrm>
            <a:off x="1115616" y="260648"/>
            <a:ext cx="5040560" cy="430887"/>
          </a:xfrm>
        </p:spPr>
        <p:txBody>
          <a:bodyPr/>
          <a:lstStyle/>
          <a:p>
            <a:r>
              <a:rPr lang="fr-FR" dirty="0" smtClean="0"/>
              <a:t>LE circuit de décision D’UN </a:t>
            </a:r>
            <a:r>
              <a:rPr lang="fr-FR" dirty="0"/>
              <a:t>CONCOURS</a:t>
            </a:r>
          </a:p>
        </p:txBody>
      </p:sp>
      <p:sp>
        <p:nvSpPr>
          <p:cNvPr id="14" name="Espace réservé du pied de page 2"/>
          <p:cNvSpPr>
            <a:spLocks noGrp="1"/>
          </p:cNvSpPr>
          <p:nvPr>
            <p:ph type="ftr" sz="quarter" idx="14"/>
          </p:nvPr>
        </p:nvSpPr>
        <p:spPr>
          <a:xfrm>
            <a:off x="1619672" y="6376243"/>
            <a:ext cx="4932000" cy="365125"/>
          </a:xfrm>
        </p:spPr>
        <p:txBody>
          <a:bodyPr/>
          <a:lstStyle/>
          <a:p>
            <a:r>
              <a:rPr lang="fr-FR" dirty="0" smtClean="0"/>
              <a:t>MO-Instruction des crédits BDR Pro-CEGEE • 17 Juin 2019</a:t>
            </a:r>
            <a:endParaRPr lang="fr-FR" dirty="0"/>
          </a:p>
        </p:txBody>
      </p:sp>
      <p:grpSp>
        <p:nvGrpSpPr>
          <p:cNvPr id="11" name="Groupe 10"/>
          <p:cNvGrpSpPr/>
          <p:nvPr/>
        </p:nvGrpSpPr>
        <p:grpSpPr>
          <a:xfrm>
            <a:off x="179513" y="1196752"/>
            <a:ext cx="8784976" cy="4608512"/>
            <a:chOff x="11852" y="1814287"/>
            <a:chExt cx="9120297" cy="4198019"/>
          </a:xfrm>
        </p:grpSpPr>
        <p:pic>
          <p:nvPicPr>
            <p:cNvPr id="12" name="Espace réservé du contenu 3" descr="Capture d’écra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852" y="1814287"/>
              <a:ext cx="9120297" cy="4198019"/>
            </a:xfrm>
            <a:prstGeom prst="rect">
              <a:avLst/>
            </a:prstGeom>
          </p:spPr>
        </p:pic>
        <p:sp>
          <p:nvSpPr>
            <p:cNvPr id="20" name="Ellipse 19"/>
            <p:cNvSpPr/>
            <p:nvPr/>
          </p:nvSpPr>
          <p:spPr>
            <a:xfrm>
              <a:off x="3381829" y="2545320"/>
              <a:ext cx="1233714" cy="435429"/>
            </a:xfrm>
            <a:prstGeom prst="ellipse">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spTree>
    <p:extLst>
      <p:ext uri="{BB962C8B-B14F-4D97-AF65-F5344CB8AC3E}">
        <p14:creationId xmlns:p14="http://schemas.microsoft.com/office/powerpoint/2010/main" val="2477611496"/>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numéro de diapositive 2"/>
          <p:cNvSpPr>
            <a:spLocks noGrp="1"/>
          </p:cNvSpPr>
          <p:nvPr>
            <p:ph type="sldNum" sz="quarter" idx="15"/>
          </p:nvPr>
        </p:nvSpPr>
        <p:spPr/>
        <p:txBody>
          <a:bodyPr/>
          <a:lstStyle/>
          <a:p>
            <a:fld id="{0536D7D7-E68B-4848-A580-3E20DDE126DB}" type="slidenum">
              <a:rPr lang="fr-FR" smtClean="0">
                <a:solidFill>
                  <a:schemeClr val="tx1"/>
                </a:solidFill>
              </a:rPr>
              <a:pPr/>
              <a:t>42</a:t>
            </a:fld>
            <a:endParaRPr lang="fr-FR" dirty="0">
              <a:solidFill>
                <a:schemeClr val="tx1"/>
              </a:solidFill>
            </a:endParaRPr>
          </a:p>
        </p:txBody>
      </p:sp>
      <p:sp>
        <p:nvSpPr>
          <p:cNvPr id="6" name="Titre 5"/>
          <p:cNvSpPr>
            <a:spLocks noGrp="1"/>
          </p:cNvSpPr>
          <p:nvPr>
            <p:ph type="title"/>
          </p:nvPr>
        </p:nvSpPr>
        <p:spPr>
          <a:xfrm>
            <a:off x="1115616" y="260648"/>
            <a:ext cx="5040560" cy="430887"/>
          </a:xfrm>
        </p:spPr>
        <p:txBody>
          <a:bodyPr/>
          <a:lstStyle/>
          <a:p>
            <a:r>
              <a:rPr lang="fr-FR" dirty="0" smtClean="0"/>
              <a:t>LE circuit de décision D’UN </a:t>
            </a:r>
            <a:r>
              <a:rPr lang="fr-FR" dirty="0"/>
              <a:t>CONCOURS</a:t>
            </a:r>
          </a:p>
        </p:txBody>
      </p:sp>
      <p:sp>
        <p:nvSpPr>
          <p:cNvPr id="14" name="Espace réservé du pied de page 2"/>
          <p:cNvSpPr>
            <a:spLocks noGrp="1"/>
          </p:cNvSpPr>
          <p:nvPr>
            <p:ph type="ftr" sz="quarter" idx="14"/>
          </p:nvPr>
        </p:nvSpPr>
        <p:spPr>
          <a:xfrm>
            <a:off x="1619672" y="6376243"/>
            <a:ext cx="4932000" cy="365125"/>
          </a:xfrm>
        </p:spPr>
        <p:txBody>
          <a:bodyPr/>
          <a:lstStyle/>
          <a:p>
            <a:r>
              <a:rPr lang="fr-FR" dirty="0" smtClean="0"/>
              <a:t>MO-Instruction des crédits BDR Pro-CEGEE • 17 Juin 2019</a:t>
            </a:r>
            <a:endParaRPr lang="fr-FR" dirty="0"/>
          </a:p>
        </p:txBody>
      </p:sp>
      <p:grpSp>
        <p:nvGrpSpPr>
          <p:cNvPr id="8" name="Groupe 7"/>
          <p:cNvGrpSpPr/>
          <p:nvPr/>
        </p:nvGrpSpPr>
        <p:grpSpPr>
          <a:xfrm>
            <a:off x="611560" y="1916832"/>
            <a:ext cx="7704856" cy="3600400"/>
            <a:chOff x="1053482" y="2157189"/>
            <a:chExt cx="7139106" cy="3167743"/>
          </a:xfrm>
        </p:grpSpPr>
        <p:pic>
          <p:nvPicPr>
            <p:cNvPr id="9" name="Espace réservé du contenu 3" descr="Capture d’écra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3482" y="2157189"/>
              <a:ext cx="7139106" cy="3167743"/>
            </a:xfrm>
            <a:prstGeom prst="rect">
              <a:avLst/>
            </a:prstGeom>
          </p:spPr>
        </p:pic>
        <p:sp>
          <p:nvSpPr>
            <p:cNvPr id="10" name="Ellipse 9"/>
            <p:cNvSpPr/>
            <p:nvPr/>
          </p:nvSpPr>
          <p:spPr>
            <a:xfrm>
              <a:off x="4847771" y="3335913"/>
              <a:ext cx="1091393" cy="434175"/>
            </a:xfrm>
            <a:prstGeom prst="ellipse">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sp>
        <p:nvSpPr>
          <p:cNvPr id="2" name="Rectangle 1"/>
          <p:cNvSpPr/>
          <p:nvPr/>
        </p:nvSpPr>
        <p:spPr>
          <a:xfrm>
            <a:off x="395536" y="1340768"/>
            <a:ext cx="6264696" cy="400110"/>
          </a:xfrm>
          <a:prstGeom prst="rect">
            <a:avLst/>
          </a:prstGeom>
        </p:spPr>
        <p:txBody>
          <a:bodyPr wrap="square">
            <a:spAutoFit/>
          </a:bodyPr>
          <a:lstStyle/>
          <a:p>
            <a:pPr marL="85725"/>
            <a:r>
              <a:rPr lang="fr-FR" sz="2000" b="1" dirty="0">
                <a:solidFill>
                  <a:srgbClr val="C00000"/>
                </a:solidFill>
              </a:rPr>
              <a:t>C’est l’enregistrement d’un commentaire qui valide </a:t>
            </a:r>
            <a:r>
              <a:rPr lang="fr-FR" sz="2000" b="1" dirty="0" smtClean="0">
                <a:solidFill>
                  <a:srgbClr val="C00000"/>
                </a:solidFill>
              </a:rPr>
              <a:t>l’étape :</a:t>
            </a:r>
            <a:endParaRPr lang="fr-FR" sz="2000" b="1" dirty="0">
              <a:solidFill>
                <a:srgbClr val="C00000"/>
              </a:solidFill>
            </a:endParaRPr>
          </a:p>
        </p:txBody>
      </p:sp>
    </p:spTree>
    <p:extLst>
      <p:ext uri="{BB962C8B-B14F-4D97-AF65-F5344CB8AC3E}">
        <p14:creationId xmlns:p14="http://schemas.microsoft.com/office/powerpoint/2010/main" val="1424068027"/>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numéro de diapositive 2"/>
          <p:cNvSpPr>
            <a:spLocks noGrp="1"/>
          </p:cNvSpPr>
          <p:nvPr>
            <p:ph type="sldNum" sz="quarter" idx="15"/>
          </p:nvPr>
        </p:nvSpPr>
        <p:spPr/>
        <p:txBody>
          <a:bodyPr/>
          <a:lstStyle/>
          <a:p>
            <a:fld id="{0536D7D7-E68B-4848-A580-3E20DDE126DB}" type="slidenum">
              <a:rPr lang="fr-FR" smtClean="0">
                <a:solidFill>
                  <a:schemeClr val="tx1"/>
                </a:solidFill>
              </a:rPr>
              <a:pPr/>
              <a:t>43</a:t>
            </a:fld>
            <a:endParaRPr lang="fr-FR" dirty="0">
              <a:solidFill>
                <a:schemeClr val="tx1"/>
              </a:solidFill>
            </a:endParaRPr>
          </a:p>
        </p:txBody>
      </p:sp>
      <p:sp>
        <p:nvSpPr>
          <p:cNvPr id="6" name="Titre 5"/>
          <p:cNvSpPr>
            <a:spLocks noGrp="1"/>
          </p:cNvSpPr>
          <p:nvPr>
            <p:ph type="title"/>
          </p:nvPr>
        </p:nvSpPr>
        <p:spPr>
          <a:xfrm>
            <a:off x="1115616" y="260648"/>
            <a:ext cx="5040560" cy="430887"/>
          </a:xfrm>
        </p:spPr>
        <p:txBody>
          <a:bodyPr/>
          <a:lstStyle/>
          <a:p>
            <a:r>
              <a:rPr lang="fr-FR" dirty="0" smtClean="0"/>
              <a:t>LE circuit de décision D’UN </a:t>
            </a:r>
            <a:r>
              <a:rPr lang="fr-FR" dirty="0"/>
              <a:t>CONCOURS</a:t>
            </a:r>
          </a:p>
        </p:txBody>
      </p:sp>
      <p:sp>
        <p:nvSpPr>
          <p:cNvPr id="14" name="Espace réservé du pied de page 2"/>
          <p:cNvSpPr>
            <a:spLocks noGrp="1"/>
          </p:cNvSpPr>
          <p:nvPr>
            <p:ph type="ftr" sz="quarter" idx="14"/>
          </p:nvPr>
        </p:nvSpPr>
        <p:spPr>
          <a:xfrm>
            <a:off x="1619672" y="6376243"/>
            <a:ext cx="4932000" cy="365125"/>
          </a:xfrm>
        </p:spPr>
        <p:txBody>
          <a:bodyPr/>
          <a:lstStyle/>
          <a:p>
            <a:r>
              <a:rPr lang="fr-FR" dirty="0" smtClean="0"/>
              <a:t>MO-Instruction des crédits BDR Pro-CEGEE • 17 Juin 2019</a:t>
            </a:r>
            <a:endParaRPr lang="fr-FR" dirty="0"/>
          </a:p>
        </p:txBody>
      </p:sp>
      <p:grpSp>
        <p:nvGrpSpPr>
          <p:cNvPr id="11" name="Groupe 10"/>
          <p:cNvGrpSpPr/>
          <p:nvPr/>
        </p:nvGrpSpPr>
        <p:grpSpPr>
          <a:xfrm>
            <a:off x="238123" y="1196752"/>
            <a:ext cx="8654357" cy="4045197"/>
            <a:chOff x="83298" y="1402904"/>
            <a:chExt cx="8955786" cy="4045197"/>
          </a:xfrm>
        </p:grpSpPr>
        <p:pic>
          <p:nvPicPr>
            <p:cNvPr id="12" name="Espace réservé du contenu 3" descr="Capture d’écra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3298" y="1402904"/>
              <a:ext cx="8955786" cy="4045197"/>
            </a:xfrm>
            <a:prstGeom prst="rect">
              <a:avLst/>
            </a:prstGeom>
          </p:spPr>
        </p:pic>
        <p:sp>
          <p:nvSpPr>
            <p:cNvPr id="13" name="Ellipse 12"/>
            <p:cNvSpPr/>
            <p:nvPr/>
          </p:nvSpPr>
          <p:spPr>
            <a:xfrm>
              <a:off x="5457372" y="4557483"/>
              <a:ext cx="1117600" cy="595089"/>
            </a:xfrm>
            <a:prstGeom prst="ellipse">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spTree>
    <p:extLst>
      <p:ext uri="{BB962C8B-B14F-4D97-AF65-F5344CB8AC3E}">
        <p14:creationId xmlns:p14="http://schemas.microsoft.com/office/powerpoint/2010/main" val="3162731943"/>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numéro de diapositive 2"/>
          <p:cNvSpPr>
            <a:spLocks noGrp="1"/>
          </p:cNvSpPr>
          <p:nvPr>
            <p:ph type="sldNum" sz="quarter" idx="15"/>
          </p:nvPr>
        </p:nvSpPr>
        <p:spPr/>
        <p:txBody>
          <a:bodyPr/>
          <a:lstStyle/>
          <a:p>
            <a:fld id="{0536D7D7-E68B-4848-A580-3E20DDE126DB}" type="slidenum">
              <a:rPr lang="fr-FR" smtClean="0">
                <a:solidFill>
                  <a:schemeClr val="tx1"/>
                </a:solidFill>
              </a:rPr>
              <a:pPr/>
              <a:t>44</a:t>
            </a:fld>
            <a:endParaRPr lang="fr-FR" dirty="0">
              <a:solidFill>
                <a:schemeClr val="tx1"/>
              </a:solidFill>
            </a:endParaRPr>
          </a:p>
        </p:txBody>
      </p:sp>
      <p:sp>
        <p:nvSpPr>
          <p:cNvPr id="14" name="Espace réservé du pied de page 2"/>
          <p:cNvSpPr>
            <a:spLocks noGrp="1"/>
          </p:cNvSpPr>
          <p:nvPr>
            <p:ph type="ftr" sz="quarter" idx="14"/>
          </p:nvPr>
        </p:nvSpPr>
        <p:spPr>
          <a:xfrm>
            <a:off x="1619672" y="6376243"/>
            <a:ext cx="4932000" cy="365125"/>
          </a:xfrm>
        </p:spPr>
        <p:txBody>
          <a:bodyPr/>
          <a:lstStyle/>
          <a:p>
            <a:r>
              <a:rPr lang="fr-FR" dirty="0" smtClean="0"/>
              <a:t>MO-Instruction des crédits BDR Pro-CEGEE • 17 Juin 2019</a:t>
            </a:r>
            <a:endParaRPr lang="fr-FR" dirty="0"/>
          </a:p>
        </p:txBody>
      </p:sp>
      <p:sp>
        <p:nvSpPr>
          <p:cNvPr id="11" name="Espace réservé du texte 41"/>
          <p:cNvSpPr>
            <a:spLocks noGrp="1"/>
          </p:cNvSpPr>
          <p:nvPr>
            <p:ph type="body" sz="quarter" idx="20"/>
          </p:nvPr>
        </p:nvSpPr>
        <p:spPr>
          <a:xfrm>
            <a:off x="251520" y="1196752"/>
            <a:ext cx="8640960" cy="5112568"/>
          </a:xfrm>
        </p:spPr>
        <p:txBody>
          <a:bodyPr>
            <a:normAutofit/>
          </a:bodyPr>
          <a:lstStyle/>
          <a:p>
            <a:r>
              <a:rPr lang="fr-FR" sz="1400" cap="none" dirty="0" smtClean="0"/>
              <a:t>Au </a:t>
            </a:r>
            <a:r>
              <a:rPr lang="fr-FR" sz="1400" cap="none" dirty="0"/>
              <a:t>regard du délégataire, et pour passer à l’étape suivante, le gestionnaire adresse la demande pour Saisie du 1</a:t>
            </a:r>
            <a:r>
              <a:rPr lang="fr-FR" sz="1400" cap="none" baseline="30000" dirty="0"/>
              <a:t>er</a:t>
            </a:r>
            <a:r>
              <a:rPr lang="fr-FR" sz="1400" cap="none" dirty="0"/>
              <a:t> avis </a:t>
            </a:r>
            <a:endParaRPr lang="fr-FR" sz="1400" cap="none" dirty="0" smtClean="0"/>
          </a:p>
          <a:p>
            <a:pPr marL="0" indent="0">
              <a:buNone/>
            </a:pPr>
            <a:r>
              <a:rPr lang="fr-FR" sz="1400" cap="none" dirty="0"/>
              <a:t> </a:t>
            </a:r>
            <a:r>
              <a:rPr lang="fr-FR" sz="1400" cap="none" dirty="0" smtClean="0"/>
              <a:t>   Si </a:t>
            </a:r>
            <a:r>
              <a:rPr lang="fr-FR" sz="1400" u="sng" cap="none" dirty="0"/>
              <a:t>le gestionnaire est délégataire </a:t>
            </a:r>
            <a:r>
              <a:rPr lang="fr-FR" sz="1400" cap="none" dirty="0"/>
              <a:t> : il s’envoie immédiatement le dossier à lui-même pour décision banque </a:t>
            </a:r>
          </a:p>
          <a:p>
            <a:pPr marL="0" indent="0">
              <a:buNone/>
            </a:pPr>
            <a:endParaRPr lang="fr-FR" sz="1400" cap="none" dirty="0"/>
          </a:p>
        </p:txBody>
      </p:sp>
      <p:sp>
        <p:nvSpPr>
          <p:cNvPr id="10" name="Titre 5"/>
          <p:cNvSpPr>
            <a:spLocks noGrp="1"/>
          </p:cNvSpPr>
          <p:nvPr>
            <p:ph type="title"/>
          </p:nvPr>
        </p:nvSpPr>
        <p:spPr>
          <a:xfrm>
            <a:off x="1115616" y="260648"/>
            <a:ext cx="5040560" cy="430887"/>
          </a:xfrm>
        </p:spPr>
        <p:txBody>
          <a:bodyPr/>
          <a:lstStyle/>
          <a:p>
            <a:r>
              <a:rPr lang="fr-FR" dirty="0" smtClean="0"/>
              <a:t>LE circuit de décision D’UN </a:t>
            </a:r>
            <a:r>
              <a:rPr lang="fr-FR" dirty="0"/>
              <a:t>CONCOURS</a:t>
            </a:r>
          </a:p>
        </p:txBody>
      </p:sp>
      <p:grpSp>
        <p:nvGrpSpPr>
          <p:cNvPr id="4" name="Groupe 3"/>
          <p:cNvGrpSpPr/>
          <p:nvPr/>
        </p:nvGrpSpPr>
        <p:grpSpPr>
          <a:xfrm>
            <a:off x="539552" y="2276873"/>
            <a:ext cx="7893444" cy="3528392"/>
            <a:chOff x="533736" y="2276873"/>
            <a:chExt cx="7255876" cy="3068806"/>
          </a:xfrm>
        </p:grpSpPr>
        <p:pic>
          <p:nvPicPr>
            <p:cNvPr id="15" name="Espace réservé du contenu 5" descr="Capture d’écra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3736" y="2276873"/>
              <a:ext cx="7137854" cy="3068806"/>
            </a:xfrm>
            <a:prstGeom prst="rect">
              <a:avLst/>
            </a:prstGeom>
          </p:spPr>
        </p:pic>
        <p:sp>
          <p:nvSpPr>
            <p:cNvPr id="16" name="Ellipse 15"/>
            <p:cNvSpPr/>
            <p:nvPr/>
          </p:nvSpPr>
          <p:spPr>
            <a:xfrm>
              <a:off x="1923763" y="3600255"/>
              <a:ext cx="1166232" cy="422041"/>
            </a:xfrm>
            <a:prstGeom prst="ellipse">
              <a:avLst/>
            </a:prstGeom>
            <a:noFill/>
            <a:ln w="127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7" name="Ellipse 16"/>
            <p:cNvSpPr/>
            <p:nvPr/>
          </p:nvSpPr>
          <p:spPr>
            <a:xfrm>
              <a:off x="6623380" y="4825060"/>
              <a:ext cx="1166232" cy="422041"/>
            </a:xfrm>
            <a:prstGeom prst="ellipse">
              <a:avLst/>
            </a:prstGeom>
            <a:noFill/>
            <a:ln w="127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spTree>
    <p:extLst>
      <p:ext uri="{BB962C8B-B14F-4D97-AF65-F5344CB8AC3E}">
        <p14:creationId xmlns:p14="http://schemas.microsoft.com/office/powerpoint/2010/main" val="1694138853"/>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numéro de diapositive 2"/>
          <p:cNvSpPr>
            <a:spLocks noGrp="1"/>
          </p:cNvSpPr>
          <p:nvPr>
            <p:ph type="sldNum" sz="quarter" idx="15"/>
          </p:nvPr>
        </p:nvSpPr>
        <p:spPr/>
        <p:txBody>
          <a:bodyPr/>
          <a:lstStyle/>
          <a:p>
            <a:fld id="{0536D7D7-E68B-4848-A580-3E20DDE126DB}" type="slidenum">
              <a:rPr lang="fr-FR" smtClean="0">
                <a:solidFill>
                  <a:schemeClr val="tx1"/>
                </a:solidFill>
              </a:rPr>
              <a:pPr/>
              <a:t>45</a:t>
            </a:fld>
            <a:endParaRPr lang="fr-FR" dirty="0">
              <a:solidFill>
                <a:schemeClr val="tx1"/>
              </a:solidFill>
            </a:endParaRPr>
          </a:p>
        </p:txBody>
      </p:sp>
      <p:sp>
        <p:nvSpPr>
          <p:cNvPr id="14" name="Espace réservé du pied de page 2"/>
          <p:cNvSpPr>
            <a:spLocks noGrp="1"/>
          </p:cNvSpPr>
          <p:nvPr>
            <p:ph type="ftr" sz="quarter" idx="14"/>
          </p:nvPr>
        </p:nvSpPr>
        <p:spPr>
          <a:xfrm>
            <a:off x="1619672" y="6376243"/>
            <a:ext cx="4932000" cy="365125"/>
          </a:xfrm>
        </p:spPr>
        <p:txBody>
          <a:bodyPr/>
          <a:lstStyle/>
          <a:p>
            <a:r>
              <a:rPr lang="fr-FR" dirty="0" smtClean="0"/>
              <a:t>MO-Instruction des crédits BDR Pro-CEGEE • 17 Juin 2019</a:t>
            </a:r>
            <a:endParaRPr lang="fr-FR" dirty="0"/>
          </a:p>
        </p:txBody>
      </p:sp>
      <p:sp>
        <p:nvSpPr>
          <p:cNvPr id="11" name="Espace réservé du texte 41"/>
          <p:cNvSpPr>
            <a:spLocks noGrp="1"/>
          </p:cNvSpPr>
          <p:nvPr>
            <p:ph type="body" sz="quarter" idx="20"/>
          </p:nvPr>
        </p:nvSpPr>
        <p:spPr>
          <a:xfrm>
            <a:off x="251520" y="1196752"/>
            <a:ext cx="8640960" cy="4608512"/>
          </a:xfrm>
        </p:spPr>
        <p:txBody>
          <a:bodyPr>
            <a:normAutofit/>
          </a:bodyPr>
          <a:lstStyle/>
          <a:p>
            <a:r>
              <a:rPr lang="fr-FR" sz="1400" cap="none" dirty="0" smtClean="0"/>
              <a:t>Le </a:t>
            </a:r>
            <a:r>
              <a:rPr lang="fr-FR" sz="1400" cap="none" dirty="0"/>
              <a:t>dossier est orienté en fonction du délégataire :</a:t>
            </a:r>
          </a:p>
          <a:p>
            <a:pPr>
              <a:buFont typeface="Wingdings" panose="05000000000000000000" pitchFamily="2" charset="2"/>
              <a:buChar char="§"/>
            </a:pPr>
            <a:r>
              <a:rPr lang="fr-FR" sz="1400" cap="none" dirty="0" smtClean="0"/>
              <a:t>Pour </a:t>
            </a:r>
            <a:r>
              <a:rPr lang="fr-FR" sz="1400" cap="none" dirty="0"/>
              <a:t>les Pro. : </a:t>
            </a:r>
          </a:p>
          <a:p>
            <a:pPr lvl="3">
              <a:buFont typeface="Wingdings" panose="05000000000000000000" pitchFamily="2" charset="2"/>
              <a:buChar char="ü"/>
            </a:pPr>
            <a:r>
              <a:rPr lang="fr-FR" sz="1400" cap="none" dirty="0" smtClean="0"/>
              <a:t>en </a:t>
            </a:r>
            <a:r>
              <a:rPr lang="fr-FR" sz="1400" cap="none" dirty="0"/>
              <a:t>Décision Banque si le délégataire est le </a:t>
            </a:r>
            <a:r>
              <a:rPr lang="fr-FR" sz="1400" cap="none" dirty="0" smtClean="0"/>
              <a:t>DC</a:t>
            </a:r>
          </a:p>
          <a:p>
            <a:pPr lvl="3">
              <a:buFont typeface="Wingdings" panose="05000000000000000000" pitchFamily="2" charset="2"/>
              <a:buChar char="ü"/>
            </a:pPr>
            <a:r>
              <a:rPr lang="fr-FR" sz="1400" dirty="0" smtClean="0"/>
              <a:t>en</a:t>
            </a:r>
            <a:r>
              <a:rPr lang="fr-FR" sz="1400" cap="none" dirty="0" smtClean="0"/>
              <a:t> </a:t>
            </a:r>
            <a:r>
              <a:rPr lang="fr-FR" sz="1400" cap="none" dirty="0"/>
              <a:t>Saisie pour Avis Suivant si le délégataire est le Marché ou la </a:t>
            </a:r>
            <a:r>
              <a:rPr lang="fr-FR" sz="1400" cap="none" dirty="0" smtClean="0"/>
              <a:t>DCE</a:t>
            </a:r>
          </a:p>
          <a:p>
            <a:pPr lvl="3">
              <a:buFont typeface="Wingdings" panose="05000000000000000000" pitchFamily="2" charset="2"/>
              <a:buChar char="ü"/>
            </a:pPr>
            <a:endParaRPr lang="fr-FR" sz="1400" cap="none" dirty="0"/>
          </a:p>
          <a:p>
            <a:pPr>
              <a:buFont typeface="Wingdings" panose="05000000000000000000" pitchFamily="2" charset="2"/>
              <a:buChar char="§"/>
            </a:pPr>
            <a:r>
              <a:rPr lang="fr-FR" sz="1400" cap="none" dirty="0" smtClean="0"/>
              <a:t>Pour </a:t>
            </a:r>
            <a:r>
              <a:rPr lang="fr-FR" sz="1400" cap="none" dirty="0"/>
              <a:t>la BDR :</a:t>
            </a:r>
          </a:p>
          <a:p>
            <a:pPr lvl="3">
              <a:buFont typeface="Wingdings" panose="05000000000000000000" pitchFamily="2" charset="2"/>
              <a:buChar char="ü"/>
            </a:pPr>
            <a:r>
              <a:rPr lang="fr-FR" sz="1400" cap="none" dirty="0"/>
              <a:t>en Décision Banque si le délégataire est au </a:t>
            </a:r>
            <a:r>
              <a:rPr lang="fr-FR" sz="1400" cap="none" dirty="0" smtClean="0"/>
              <a:t>Marché</a:t>
            </a:r>
          </a:p>
          <a:p>
            <a:pPr lvl="3">
              <a:buFont typeface="Wingdings" panose="05000000000000000000" pitchFamily="2" charset="2"/>
              <a:buChar char="ü"/>
            </a:pPr>
            <a:r>
              <a:rPr lang="fr-FR" sz="1400" cap="none" dirty="0" smtClean="0"/>
              <a:t>en </a:t>
            </a:r>
            <a:r>
              <a:rPr lang="fr-FR" sz="1400" cap="none" dirty="0"/>
              <a:t>Saisie pour Avis Suivant au DCA si le délégataire est à la DCE</a:t>
            </a:r>
          </a:p>
          <a:p>
            <a:endParaRPr lang="fr-FR" sz="1400" cap="none" dirty="0"/>
          </a:p>
          <a:p>
            <a:r>
              <a:rPr lang="fr-FR" sz="1400" cap="none" dirty="0"/>
              <a:t>Une fois la décision rendue, le dossier est retourné chez le gestionnaire pour enregistrement de l’accord client</a:t>
            </a:r>
            <a:r>
              <a:rPr lang="fr-FR" sz="1400" cap="none" dirty="0" smtClean="0"/>
              <a:t>.</a:t>
            </a:r>
            <a:endParaRPr lang="fr-FR" sz="1400" cap="none" dirty="0"/>
          </a:p>
        </p:txBody>
      </p:sp>
      <p:sp>
        <p:nvSpPr>
          <p:cNvPr id="10" name="Titre 5"/>
          <p:cNvSpPr>
            <a:spLocks noGrp="1"/>
          </p:cNvSpPr>
          <p:nvPr>
            <p:ph type="title"/>
          </p:nvPr>
        </p:nvSpPr>
        <p:spPr>
          <a:xfrm>
            <a:off x="1115616" y="260648"/>
            <a:ext cx="5040560" cy="430887"/>
          </a:xfrm>
        </p:spPr>
        <p:txBody>
          <a:bodyPr/>
          <a:lstStyle/>
          <a:p>
            <a:r>
              <a:rPr lang="fr-FR" dirty="0" smtClean="0"/>
              <a:t>LE circuit de décision D’UN </a:t>
            </a:r>
            <a:r>
              <a:rPr lang="fr-FR" dirty="0"/>
              <a:t>CONCOURS</a:t>
            </a:r>
          </a:p>
        </p:txBody>
      </p:sp>
    </p:spTree>
    <p:extLst>
      <p:ext uri="{BB962C8B-B14F-4D97-AF65-F5344CB8AC3E}">
        <p14:creationId xmlns:p14="http://schemas.microsoft.com/office/powerpoint/2010/main" val="1908867004"/>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numéro de diapositive 2"/>
          <p:cNvSpPr>
            <a:spLocks noGrp="1"/>
          </p:cNvSpPr>
          <p:nvPr>
            <p:ph type="sldNum" sz="quarter" idx="15"/>
          </p:nvPr>
        </p:nvSpPr>
        <p:spPr/>
        <p:txBody>
          <a:bodyPr/>
          <a:lstStyle/>
          <a:p>
            <a:fld id="{0536D7D7-E68B-4848-A580-3E20DDE126DB}" type="slidenum">
              <a:rPr lang="fr-FR" smtClean="0">
                <a:solidFill>
                  <a:schemeClr val="tx1"/>
                </a:solidFill>
              </a:rPr>
              <a:pPr/>
              <a:t>46</a:t>
            </a:fld>
            <a:endParaRPr lang="fr-FR" dirty="0">
              <a:solidFill>
                <a:schemeClr val="tx1"/>
              </a:solidFill>
            </a:endParaRPr>
          </a:p>
        </p:txBody>
      </p:sp>
      <p:sp>
        <p:nvSpPr>
          <p:cNvPr id="14" name="Espace réservé du pied de page 2"/>
          <p:cNvSpPr>
            <a:spLocks noGrp="1"/>
          </p:cNvSpPr>
          <p:nvPr>
            <p:ph type="ftr" sz="quarter" idx="14"/>
          </p:nvPr>
        </p:nvSpPr>
        <p:spPr>
          <a:xfrm>
            <a:off x="1619672" y="6376243"/>
            <a:ext cx="4932000" cy="365125"/>
          </a:xfrm>
        </p:spPr>
        <p:txBody>
          <a:bodyPr/>
          <a:lstStyle/>
          <a:p>
            <a:r>
              <a:rPr lang="fr-FR" dirty="0" smtClean="0"/>
              <a:t>MO-Instruction des crédits BDR Pro-CEGEE • 17 Juin 2019</a:t>
            </a:r>
            <a:endParaRPr lang="fr-FR" dirty="0"/>
          </a:p>
        </p:txBody>
      </p:sp>
      <p:sp>
        <p:nvSpPr>
          <p:cNvPr id="11" name="Espace réservé du texte 41"/>
          <p:cNvSpPr>
            <a:spLocks noGrp="1"/>
          </p:cNvSpPr>
          <p:nvPr>
            <p:ph type="body" sz="quarter" idx="20"/>
          </p:nvPr>
        </p:nvSpPr>
        <p:spPr>
          <a:xfrm>
            <a:off x="251520" y="1196752"/>
            <a:ext cx="8640960" cy="5112568"/>
          </a:xfrm>
        </p:spPr>
        <p:txBody>
          <a:bodyPr>
            <a:normAutofit/>
          </a:bodyPr>
          <a:lstStyle/>
          <a:p>
            <a:r>
              <a:rPr lang="fr-FR" sz="1400" cap="none" dirty="0" smtClean="0"/>
              <a:t>NB : </a:t>
            </a:r>
            <a:r>
              <a:rPr lang="fr-FR" sz="1400" cap="none" dirty="0"/>
              <a:t>Un accord avec Réserves permet au gestionnaire de modifier des données de la demande DEFI (taux, frais de dossier, garanties, N° de compte, quantième…) ou de les compléter (le prospect devient client suite à l’accord).</a:t>
            </a:r>
          </a:p>
          <a:p>
            <a:endParaRPr lang="fr-FR" sz="1400" cap="none" dirty="0"/>
          </a:p>
        </p:txBody>
      </p:sp>
      <p:sp>
        <p:nvSpPr>
          <p:cNvPr id="10" name="Titre 5"/>
          <p:cNvSpPr>
            <a:spLocks noGrp="1"/>
          </p:cNvSpPr>
          <p:nvPr>
            <p:ph type="title"/>
          </p:nvPr>
        </p:nvSpPr>
        <p:spPr>
          <a:xfrm>
            <a:off x="1115616" y="260648"/>
            <a:ext cx="5040560" cy="430887"/>
          </a:xfrm>
        </p:spPr>
        <p:txBody>
          <a:bodyPr/>
          <a:lstStyle/>
          <a:p>
            <a:r>
              <a:rPr lang="fr-FR" dirty="0" smtClean="0"/>
              <a:t>LE circuit de décision D’UN </a:t>
            </a:r>
            <a:r>
              <a:rPr lang="fr-FR" dirty="0"/>
              <a:t>CONCOURS</a:t>
            </a:r>
          </a:p>
        </p:txBody>
      </p:sp>
      <p:grpSp>
        <p:nvGrpSpPr>
          <p:cNvPr id="12" name="Groupe 11"/>
          <p:cNvGrpSpPr/>
          <p:nvPr/>
        </p:nvGrpSpPr>
        <p:grpSpPr>
          <a:xfrm>
            <a:off x="1043608" y="1853538"/>
            <a:ext cx="7115174" cy="4057650"/>
            <a:chOff x="1193060" y="2045226"/>
            <a:chExt cx="7115174" cy="4057650"/>
          </a:xfrm>
        </p:grpSpPr>
        <p:pic>
          <p:nvPicPr>
            <p:cNvPr id="13" name="Espace réservé du contenu 3" descr="Capture d’écra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93060" y="2045226"/>
              <a:ext cx="7115174" cy="4057650"/>
            </a:xfrm>
            <a:prstGeom prst="rect">
              <a:avLst/>
            </a:prstGeom>
          </p:spPr>
        </p:pic>
        <p:sp>
          <p:nvSpPr>
            <p:cNvPr id="18" name="Ellipse 17"/>
            <p:cNvSpPr/>
            <p:nvPr/>
          </p:nvSpPr>
          <p:spPr>
            <a:xfrm>
              <a:off x="2709968" y="4223802"/>
              <a:ext cx="1060390" cy="234837"/>
            </a:xfrm>
            <a:prstGeom prst="ellipse">
              <a:avLst/>
            </a:prstGeom>
            <a:noFill/>
            <a:ln w="952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9" name="Ellipse 18"/>
            <p:cNvSpPr/>
            <p:nvPr/>
          </p:nvSpPr>
          <p:spPr>
            <a:xfrm>
              <a:off x="4857645" y="3758362"/>
              <a:ext cx="1060390" cy="234837"/>
            </a:xfrm>
            <a:prstGeom prst="ellipse">
              <a:avLst/>
            </a:prstGeom>
            <a:noFill/>
            <a:ln w="952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spTree>
    <p:extLst>
      <p:ext uri="{BB962C8B-B14F-4D97-AF65-F5344CB8AC3E}">
        <p14:creationId xmlns:p14="http://schemas.microsoft.com/office/powerpoint/2010/main" val="3221727637"/>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numéro de diapositive 2"/>
          <p:cNvSpPr>
            <a:spLocks noGrp="1"/>
          </p:cNvSpPr>
          <p:nvPr>
            <p:ph type="sldNum" sz="quarter" idx="15"/>
          </p:nvPr>
        </p:nvSpPr>
        <p:spPr/>
        <p:txBody>
          <a:bodyPr/>
          <a:lstStyle/>
          <a:p>
            <a:fld id="{0536D7D7-E68B-4848-A580-3E20DDE126DB}" type="slidenum">
              <a:rPr lang="fr-FR" smtClean="0">
                <a:solidFill>
                  <a:schemeClr val="tx1"/>
                </a:solidFill>
              </a:rPr>
              <a:pPr/>
              <a:t>47</a:t>
            </a:fld>
            <a:endParaRPr lang="fr-FR" dirty="0">
              <a:solidFill>
                <a:schemeClr val="tx1"/>
              </a:solidFill>
            </a:endParaRPr>
          </a:p>
        </p:txBody>
      </p:sp>
      <p:sp>
        <p:nvSpPr>
          <p:cNvPr id="14" name="Espace réservé du pied de page 2"/>
          <p:cNvSpPr>
            <a:spLocks noGrp="1"/>
          </p:cNvSpPr>
          <p:nvPr>
            <p:ph type="ftr" sz="quarter" idx="14"/>
          </p:nvPr>
        </p:nvSpPr>
        <p:spPr>
          <a:xfrm>
            <a:off x="1619672" y="6376243"/>
            <a:ext cx="4932000" cy="365125"/>
          </a:xfrm>
        </p:spPr>
        <p:txBody>
          <a:bodyPr/>
          <a:lstStyle/>
          <a:p>
            <a:r>
              <a:rPr lang="fr-FR" dirty="0" smtClean="0"/>
              <a:t>MO-Instruction des crédits BDR Pro-CEGEE • 17 Juin 2019</a:t>
            </a:r>
            <a:endParaRPr lang="fr-FR" dirty="0"/>
          </a:p>
        </p:txBody>
      </p:sp>
      <p:sp>
        <p:nvSpPr>
          <p:cNvPr id="11" name="Espace réservé du texte 41"/>
          <p:cNvSpPr>
            <a:spLocks noGrp="1"/>
          </p:cNvSpPr>
          <p:nvPr>
            <p:ph type="body" sz="quarter" idx="20"/>
          </p:nvPr>
        </p:nvSpPr>
        <p:spPr>
          <a:xfrm>
            <a:off x="35496" y="1052736"/>
            <a:ext cx="9001000" cy="5256584"/>
          </a:xfrm>
        </p:spPr>
        <p:txBody>
          <a:bodyPr>
            <a:normAutofit fontScale="92500"/>
          </a:bodyPr>
          <a:lstStyle/>
          <a:p>
            <a:r>
              <a:rPr lang="fr-FR" sz="1400" cap="none" dirty="0"/>
              <a:t>Lorsque le délégataire est la </a:t>
            </a:r>
            <a:r>
              <a:rPr lang="fr-FR" sz="1400" cap="none" dirty="0" smtClean="0"/>
              <a:t>DCE, les </a:t>
            </a:r>
            <a:r>
              <a:rPr lang="fr-FR" sz="1400" cap="none" dirty="0"/>
              <a:t>EDS suivants sont à utiliser </a:t>
            </a:r>
            <a:r>
              <a:rPr lang="fr-FR" sz="1400" cap="none" dirty="0" smtClean="0"/>
              <a:t>:</a:t>
            </a:r>
          </a:p>
          <a:p>
            <a:pPr>
              <a:buFont typeface="Wingdings" panose="05000000000000000000" pitchFamily="2" charset="2"/>
              <a:buChar char="§"/>
            </a:pPr>
            <a:r>
              <a:rPr lang="fr-FR" sz="1400" cap="none" dirty="0" smtClean="0"/>
              <a:t>Pour les Pro. : </a:t>
            </a:r>
          </a:p>
          <a:p>
            <a:pPr lvl="3">
              <a:buFont typeface="Wingdings" panose="05000000000000000000" pitchFamily="2" charset="2"/>
              <a:buChar char="ü"/>
            </a:pPr>
            <a:r>
              <a:rPr lang="fr-FR" sz="1400" dirty="0" smtClean="0"/>
              <a:t> Les </a:t>
            </a:r>
            <a:r>
              <a:rPr lang="fr-FR" sz="1400" dirty="0"/>
              <a:t>demandes DEFI sont à adresser exclusivement sur l’EDS </a:t>
            </a:r>
            <a:r>
              <a:rPr lang="fr-FR" sz="1400" dirty="0" smtClean="0"/>
              <a:t>:</a:t>
            </a:r>
          </a:p>
          <a:p>
            <a:pPr lvl="3"/>
            <a:r>
              <a:rPr lang="fr-FR" sz="1400" dirty="0"/>
              <a:t>	</a:t>
            </a:r>
            <a:r>
              <a:rPr lang="fr-FR" sz="1400" dirty="0" smtClean="0"/>
              <a:t>DECISIONS </a:t>
            </a:r>
            <a:r>
              <a:rPr lang="fr-FR" sz="1400" dirty="0"/>
              <a:t>ENGAGEMENTS MARCHES (à l’exclusion de tout autre EDS</a:t>
            </a:r>
            <a:r>
              <a:rPr lang="fr-FR" sz="1400" dirty="0" smtClean="0"/>
              <a:t>)</a:t>
            </a:r>
          </a:p>
          <a:p>
            <a:pPr lvl="3">
              <a:buFont typeface="Wingdings" panose="05000000000000000000" pitchFamily="2" charset="2"/>
              <a:buChar char="ü"/>
            </a:pPr>
            <a:endParaRPr lang="fr-FR" sz="1400" dirty="0"/>
          </a:p>
          <a:p>
            <a:pPr lvl="3">
              <a:buFont typeface="Wingdings" panose="05000000000000000000" pitchFamily="2" charset="2"/>
              <a:buChar char="ü"/>
            </a:pPr>
            <a:r>
              <a:rPr lang="fr-FR" sz="1400" dirty="0" smtClean="0"/>
              <a:t> accompagné </a:t>
            </a:r>
            <a:r>
              <a:rPr lang="fr-FR" sz="1400" dirty="0"/>
              <a:t>impérativement d’un mail d’envoi à envoyer : </a:t>
            </a:r>
          </a:p>
          <a:p>
            <a:pPr lvl="3"/>
            <a:r>
              <a:rPr lang="fr-FR" sz="1400" dirty="0" smtClean="0"/>
              <a:t>	▪ </a:t>
            </a:r>
            <a:r>
              <a:rPr lang="fr-FR" sz="1400" dirty="0"/>
              <a:t>sur la boite mail générique : CEGEE-B-ENGAGEMENTS-EST-BDD-BDR pour les dossiers </a:t>
            </a:r>
            <a:r>
              <a:rPr lang="fr-FR" sz="1400" dirty="0" smtClean="0"/>
              <a:t>ex-CEA</a:t>
            </a:r>
            <a:r>
              <a:rPr lang="fr-FR" sz="1400" dirty="0"/>
              <a:t> </a:t>
            </a:r>
          </a:p>
          <a:p>
            <a:pPr lvl="3"/>
            <a:r>
              <a:rPr lang="fr-FR" sz="1400" dirty="0" smtClean="0"/>
              <a:t>	▪ </a:t>
            </a:r>
            <a:r>
              <a:rPr lang="fr-FR" sz="1400" dirty="0"/>
              <a:t>sur la boite mail générique : CEGEE-B-ENGAGEMENTS-OUEST-PRO-BDR pour les </a:t>
            </a:r>
            <a:r>
              <a:rPr lang="fr-FR" sz="1400" dirty="0" smtClean="0"/>
              <a:t>dossiers ex-CELCA</a:t>
            </a:r>
          </a:p>
          <a:p>
            <a:pPr lvl="3"/>
            <a:endParaRPr lang="fr-FR" sz="1400" dirty="0"/>
          </a:p>
          <a:p>
            <a:pPr>
              <a:buFont typeface="Wingdings" panose="05000000000000000000" pitchFamily="2" charset="2"/>
              <a:buChar char="§"/>
            </a:pPr>
            <a:r>
              <a:rPr lang="fr-FR" sz="1400" cap="none" dirty="0" smtClean="0"/>
              <a:t>Pour </a:t>
            </a:r>
            <a:r>
              <a:rPr lang="fr-FR" sz="1400" cap="none" dirty="0"/>
              <a:t>la BDR :</a:t>
            </a:r>
          </a:p>
          <a:p>
            <a:pPr lvl="3">
              <a:buFont typeface="Wingdings" panose="05000000000000000000" pitchFamily="2" charset="2"/>
              <a:buChar char="ü"/>
            </a:pPr>
            <a:r>
              <a:rPr lang="fr-FR" sz="1400" dirty="0" smtClean="0"/>
              <a:t> CA </a:t>
            </a:r>
            <a:r>
              <a:rPr lang="fr-FR" sz="1400" dirty="0"/>
              <a:t>Marne Ardennes – CA Nord Lorraine – CA Sud Lorraine – CA Aube Haute </a:t>
            </a:r>
            <a:r>
              <a:rPr lang="fr-FR" sz="1400" dirty="0" smtClean="0"/>
              <a:t>Marne :</a:t>
            </a:r>
          </a:p>
          <a:p>
            <a:pPr marL="609750" lvl="5" indent="-285750">
              <a:buClrTx/>
              <a:buFont typeface="Wingdings" panose="05000000000000000000" pitchFamily="2" charset="2"/>
              <a:buChar char="§"/>
            </a:pPr>
            <a:r>
              <a:rPr lang="fr-FR" sz="1400" dirty="0" smtClean="0"/>
              <a:t>les </a:t>
            </a:r>
            <a:r>
              <a:rPr lang="fr-FR" sz="1400" dirty="0"/>
              <a:t>demandes DEFI sont à adresser exclusivement sur l’EDS : DECISIONS ENGAGEMENTS MARCHES (à l’exclusion de tout autre EDS)</a:t>
            </a:r>
          </a:p>
          <a:p>
            <a:pPr marL="609750" lvl="5" indent="-285750">
              <a:buClrTx/>
              <a:buFont typeface="Wingdings" panose="05000000000000000000" pitchFamily="2" charset="2"/>
              <a:buChar char="§"/>
            </a:pPr>
            <a:r>
              <a:rPr lang="fr-FR" sz="1400" dirty="0" smtClean="0"/>
              <a:t>accompagné </a:t>
            </a:r>
            <a:r>
              <a:rPr lang="fr-FR" sz="1400" dirty="0"/>
              <a:t>d’un mail d’envoi à envoyer sur la boite mail générique : </a:t>
            </a:r>
            <a:r>
              <a:rPr lang="fr-FR" sz="1400" dirty="0" smtClean="0"/>
              <a:t>CEGEE-B-ENGAGEMENTS-OUEST-PRO-BDR</a:t>
            </a:r>
          </a:p>
          <a:p>
            <a:pPr marL="429750" lvl="3" indent="-285750">
              <a:buFont typeface="Wingdings" panose="05000000000000000000" pitchFamily="2" charset="2"/>
              <a:buChar char="§"/>
            </a:pPr>
            <a:endParaRPr lang="fr-FR" sz="1400" dirty="0"/>
          </a:p>
          <a:p>
            <a:pPr lvl="3">
              <a:buFont typeface="Wingdings" panose="05000000000000000000" pitchFamily="2" charset="2"/>
              <a:buChar char="ü"/>
            </a:pPr>
            <a:r>
              <a:rPr lang="it-IT" sz="1400" dirty="0" smtClean="0"/>
              <a:t> CA </a:t>
            </a:r>
            <a:r>
              <a:rPr lang="it-IT" sz="1400" dirty="0"/>
              <a:t>Alsace Nord – CA Alsace </a:t>
            </a:r>
            <a:r>
              <a:rPr lang="it-IT" sz="1400" dirty="0" smtClean="0"/>
              <a:t>Sud :</a:t>
            </a:r>
          </a:p>
          <a:p>
            <a:pPr marL="609750" lvl="5" indent="-285750">
              <a:buClrTx/>
              <a:buFont typeface="Wingdings" panose="05000000000000000000" pitchFamily="2" charset="2"/>
              <a:buChar char="§"/>
            </a:pPr>
            <a:r>
              <a:rPr lang="fr-FR" sz="1400" dirty="0" smtClean="0"/>
              <a:t>les </a:t>
            </a:r>
            <a:r>
              <a:rPr lang="fr-FR" sz="1400" dirty="0"/>
              <a:t>demandes DEFI sont à adresser exclusivement sur l’EDS : DECISIONS ENGAGEMENTS MARCHES (à l’exclusion de tout autre </a:t>
            </a:r>
            <a:r>
              <a:rPr lang="fr-FR" sz="1400" dirty="0" smtClean="0"/>
              <a:t>EDS)</a:t>
            </a:r>
          </a:p>
          <a:p>
            <a:pPr marL="609750" lvl="5" indent="-285750">
              <a:buClrTx/>
              <a:buFont typeface="Wingdings" panose="05000000000000000000" pitchFamily="2" charset="2"/>
              <a:buChar char="§"/>
            </a:pPr>
            <a:r>
              <a:rPr lang="fr-FR" sz="1400" dirty="0" smtClean="0"/>
              <a:t>accompagné </a:t>
            </a:r>
            <a:r>
              <a:rPr lang="fr-FR" sz="1400" dirty="0"/>
              <a:t>d’un mail d’envoi à envoyer sur la boite mail générique : CEGEE-B-ENGAGEMENTS-EST-BDD-BDR</a:t>
            </a:r>
            <a:endParaRPr lang="it-IT" sz="1400" dirty="0"/>
          </a:p>
        </p:txBody>
      </p:sp>
      <p:sp>
        <p:nvSpPr>
          <p:cNvPr id="10" name="Titre 5"/>
          <p:cNvSpPr>
            <a:spLocks noGrp="1"/>
          </p:cNvSpPr>
          <p:nvPr>
            <p:ph type="title"/>
          </p:nvPr>
        </p:nvSpPr>
        <p:spPr>
          <a:xfrm>
            <a:off x="1115616" y="260648"/>
            <a:ext cx="5040560" cy="430887"/>
          </a:xfrm>
        </p:spPr>
        <p:txBody>
          <a:bodyPr/>
          <a:lstStyle/>
          <a:p>
            <a:r>
              <a:rPr lang="fr-FR" dirty="0" smtClean="0"/>
              <a:t>LE circuit de décision D’UN </a:t>
            </a:r>
            <a:r>
              <a:rPr lang="fr-FR" dirty="0"/>
              <a:t>CONCOURS</a:t>
            </a:r>
          </a:p>
        </p:txBody>
      </p:sp>
    </p:spTree>
    <p:extLst>
      <p:ext uri="{BB962C8B-B14F-4D97-AF65-F5344CB8AC3E}">
        <p14:creationId xmlns:p14="http://schemas.microsoft.com/office/powerpoint/2010/main" val="2437386516"/>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numéro de diapositive 2"/>
          <p:cNvSpPr>
            <a:spLocks noGrp="1"/>
          </p:cNvSpPr>
          <p:nvPr>
            <p:ph type="sldNum" sz="quarter" idx="15"/>
          </p:nvPr>
        </p:nvSpPr>
        <p:spPr/>
        <p:txBody>
          <a:bodyPr/>
          <a:lstStyle/>
          <a:p>
            <a:fld id="{0536D7D7-E68B-4848-A580-3E20DDE126DB}" type="slidenum">
              <a:rPr lang="fr-FR" smtClean="0">
                <a:solidFill>
                  <a:schemeClr val="tx1"/>
                </a:solidFill>
              </a:rPr>
              <a:pPr/>
              <a:t>48</a:t>
            </a:fld>
            <a:endParaRPr lang="fr-FR" dirty="0">
              <a:solidFill>
                <a:schemeClr val="tx1"/>
              </a:solidFill>
            </a:endParaRPr>
          </a:p>
        </p:txBody>
      </p:sp>
      <p:sp>
        <p:nvSpPr>
          <p:cNvPr id="14" name="Espace réservé du pied de page 2"/>
          <p:cNvSpPr>
            <a:spLocks noGrp="1"/>
          </p:cNvSpPr>
          <p:nvPr>
            <p:ph type="ftr" sz="quarter" idx="14"/>
          </p:nvPr>
        </p:nvSpPr>
        <p:spPr>
          <a:xfrm>
            <a:off x="1619672" y="6376243"/>
            <a:ext cx="4932000" cy="365125"/>
          </a:xfrm>
        </p:spPr>
        <p:txBody>
          <a:bodyPr/>
          <a:lstStyle/>
          <a:p>
            <a:r>
              <a:rPr lang="fr-FR" dirty="0" smtClean="0"/>
              <a:t>MO-Instruction des crédits BDR Pro-CEGEE • 17 Juin 2019</a:t>
            </a:r>
            <a:endParaRPr lang="fr-FR" dirty="0"/>
          </a:p>
        </p:txBody>
      </p:sp>
      <p:sp>
        <p:nvSpPr>
          <p:cNvPr id="11" name="Espace réservé du texte 41"/>
          <p:cNvSpPr>
            <a:spLocks noGrp="1"/>
          </p:cNvSpPr>
          <p:nvPr>
            <p:ph type="body" sz="quarter" idx="20"/>
          </p:nvPr>
        </p:nvSpPr>
        <p:spPr>
          <a:xfrm>
            <a:off x="251520" y="1196752"/>
            <a:ext cx="8640960" cy="5112568"/>
          </a:xfrm>
        </p:spPr>
        <p:txBody>
          <a:bodyPr>
            <a:normAutofit/>
          </a:bodyPr>
          <a:lstStyle/>
          <a:p>
            <a:r>
              <a:rPr lang="fr-FR" sz="1400" cap="none" dirty="0"/>
              <a:t>Le dossier est prêt :</a:t>
            </a:r>
          </a:p>
          <a:p>
            <a:pPr>
              <a:spcBef>
                <a:spcPts val="0"/>
              </a:spcBef>
              <a:spcAft>
                <a:spcPts val="0"/>
              </a:spcAft>
              <a:buFont typeface="Wingdings" panose="05000000000000000000" pitchFamily="2" charset="2"/>
              <a:buChar char="§"/>
            </a:pPr>
            <a:r>
              <a:rPr lang="fr-FR" sz="1400" cap="none" dirty="0" smtClean="0"/>
              <a:t>La </a:t>
            </a:r>
            <a:r>
              <a:rPr lang="fr-FR" sz="1400" cap="none" dirty="0"/>
              <a:t>demande de financement est éditée et jointe dans les </a:t>
            </a:r>
            <a:r>
              <a:rPr lang="fr-FR" sz="1400" cap="none" dirty="0" smtClean="0"/>
              <a:t>pièces.</a:t>
            </a:r>
          </a:p>
          <a:p>
            <a:pPr>
              <a:spcBef>
                <a:spcPts val="0"/>
              </a:spcBef>
              <a:spcAft>
                <a:spcPts val="0"/>
              </a:spcAft>
              <a:buFont typeface="Wingdings" panose="05000000000000000000" pitchFamily="2" charset="2"/>
              <a:buChar char="§"/>
            </a:pPr>
            <a:r>
              <a:rPr lang="fr-FR" sz="1400" cap="none" dirty="0" smtClean="0"/>
              <a:t>Les </a:t>
            </a:r>
            <a:r>
              <a:rPr lang="fr-FR" sz="1400" cap="none" dirty="0"/>
              <a:t>éléments contenus dans cette demande sont facilement compréhensibles et bien ceux pour lesquels le client a donné son accord </a:t>
            </a:r>
            <a:r>
              <a:rPr lang="fr-FR" sz="1400" cap="none" dirty="0" smtClean="0"/>
              <a:t>final.</a:t>
            </a:r>
          </a:p>
          <a:p>
            <a:pPr>
              <a:spcBef>
                <a:spcPts val="0"/>
              </a:spcBef>
              <a:spcAft>
                <a:spcPts val="0"/>
              </a:spcAft>
              <a:buFont typeface="Wingdings" panose="05000000000000000000" pitchFamily="2" charset="2"/>
              <a:buChar char="§"/>
            </a:pPr>
            <a:r>
              <a:rPr lang="fr-FR" sz="1400" cap="none" dirty="0" smtClean="0"/>
              <a:t>Les </a:t>
            </a:r>
            <a:r>
              <a:rPr lang="fr-FR" sz="1400" cap="none" dirty="0"/>
              <a:t>pièces indiquées comme nécessaires par Pièces Crédit ont bien toutes été numérisées et nommées au sein du pavé </a:t>
            </a:r>
            <a:r>
              <a:rPr lang="fr-FR" sz="1400" cap="none" dirty="0" smtClean="0"/>
              <a:t>« Pièces jointes » .</a:t>
            </a:r>
          </a:p>
          <a:p>
            <a:pPr>
              <a:spcBef>
                <a:spcPts val="0"/>
              </a:spcBef>
              <a:spcAft>
                <a:spcPts val="0"/>
              </a:spcAft>
              <a:buFont typeface="Wingdings" panose="05000000000000000000" pitchFamily="2" charset="2"/>
              <a:buChar char="§"/>
            </a:pPr>
            <a:endParaRPr lang="fr-FR" sz="1400" cap="none" dirty="0"/>
          </a:p>
          <a:p>
            <a:r>
              <a:rPr lang="fr-FR" sz="1400" cap="none" dirty="0"/>
              <a:t>Transmettre à l’EDS « REALISATION CREDITS PRO BDR </a:t>
            </a:r>
            <a:r>
              <a:rPr lang="fr-FR" sz="1400" cap="none" dirty="0" smtClean="0"/>
              <a:t>» </a:t>
            </a:r>
            <a:r>
              <a:rPr lang="fr-FR" sz="1400" cap="none" dirty="0" smtClean="0">
                <a:solidFill>
                  <a:srgbClr val="C00000"/>
                </a:solidFill>
              </a:rPr>
              <a:t>accompagné </a:t>
            </a:r>
            <a:r>
              <a:rPr lang="fr-FR" sz="1400" cap="none" dirty="0">
                <a:solidFill>
                  <a:srgbClr val="C00000"/>
                </a:solidFill>
              </a:rPr>
              <a:t>d’un mail</a:t>
            </a:r>
            <a:r>
              <a:rPr lang="fr-FR" sz="1400" cap="none" dirty="0"/>
              <a:t> d’envoi à la boite mail générique : </a:t>
            </a:r>
            <a:r>
              <a:rPr lang="fr-FR" sz="1400" cap="none" dirty="0">
                <a:solidFill>
                  <a:srgbClr val="C00000"/>
                </a:solidFill>
              </a:rPr>
              <a:t>CEGEE-B-CRED-PRO-BDR</a:t>
            </a:r>
          </a:p>
          <a:p>
            <a:endParaRPr lang="fr-FR" sz="1400" cap="none" dirty="0"/>
          </a:p>
        </p:txBody>
      </p:sp>
      <p:sp>
        <p:nvSpPr>
          <p:cNvPr id="10" name="Titre 5"/>
          <p:cNvSpPr>
            <a:spLocks noGrp="1"/>
          </p:cNvSpPr>
          <p:nvPr>
            <p:ph type="title"/>
          </p:nvPr>
        </p:nvSpPr>
        <p:spPr>
          <a:xfrm>
            <a:off x="1115616" y="260648"/>
            <a:ext cx="5040560" cy="430887"/>
          </a:xfrm>
        </p:spPr>
        <p:txBody>
          <a:bodyPr/>
          <a:lstStyle/>
          <a:p>
            <a:r>
              <a:rPr lang="fr-FR" dirty="0" smtClean="0"/>
              <a:t>LE circuit de décision D’UN </a:t>
            </a:r>
            <a:r>
              <a:rPr lang="fr-FR" dirty="0"/>
              <a:t>CONCOURS</a:t>
            </a:r>
          </a:p>
        </p:txBody>
      </p:sp>
      <p:grpSp>
        <p:nvGrpSpPr>
          <p:cNvPr id="15" name="Groupe 14"/>
          <p:cNvGrpSpPr/>
          <p:nvPr/>
        </p:nvGrpSpPr>
        <p:grpSpPr>
          <a:xfrm>
            <a:off x="1619672" y="3429000"/>
            <a:ext cx="6120680" cy="2527176"/>
            <a:chOff x="797991" y="2816222"/>
            <a:chExt cx="7416181" cy="3355978"/>
          </a:xfrm>
        </p:grpSpPr>
        <p:pic>
          <p:nvPicPr>
            <p:cNvPr id="16" name="Image 15" descr="Capture d’écra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91" y="2816222"/>
              <a:ext cx="7416181" cy="3355978"/>
            </a:xfrm>
            <a:prstGeom prst="rect">
              <a:avLst/>
            </a:prstGeom>
          </p:spPr>
        </p:pic>
        <p:sp>
          <p:nvSpPr>
            <p:cNvPr id="17" name="Ellipse 16"/>
            <p:cNvSpPr/>
            <p:nvPr/>
          </p:nvSpPr>
          <p:spPr>
            <a:xfrm>
              <a:off x="2205304" y="4467410"/>
              <a:ext cx="1328471" cy="215473"/>
            </a:xfrm>
            <a:prstGeom prst="ellipse">
              <a:avLst/>
            </a:prstGeom>
            <a:noFill/>
            <a:ln w="952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0" name="Ellipse 19"/>
            <p:cNvSpPr/>
            <p:nvPr/>
          </p:nvSpPr>
          <p:spPr>
            <a:xfrm>
              <a:off x="2205304" y="5326423"/>
              <a:ext cx="1461797" cy="183792"/>
            </a:xfrm>
            <a:prstGeom prst="ellipse">
              <a:avLst/>
            </a:prstGeom>
            <a:noFill/>
            <a:ln w="952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1" name="Ellipse 20"/>
            <p:cNvSpPr/>
            <p:nvPr/>
          </p:nvSpPr>
          <p:spPr>
            <a:xfrm>
              <a:off x="5917413" y="4812095"/>
              <a:ext cx="1461797" cy="183792"/>
            </a:xfrm>
            <a:prstGeom prst="ellipse">
              <a:avLst/>
            </a:prstGeom>
            <a:noFill/>
            <a:ln w="952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spTree>
    <p:extLst>
      <p:ext uri="{BB962C8B-B14F-4D97-AF65-F5344CB8AC3E}">
        <p14:creationId xmlns:p14="http://schemas.microsoft.com/office/powerpoint/2010/main" val="1828067696"/>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numéro de diapositive 2"/>
          <p:cNvSpPr>
            <a:spLocks noGrp="1"/>
          </p:cNvSpPr>
          <p:nvPr>
            <p:ph type="sldNum" sz="quarter" idx="15"/>
          </p:nvPr>
        </p:nvSpPr>
        <p:spPr/>
        <p:txBody>
          <a:bodyPr/>
          <a:lstStyle/>
          <a:p>
            <a:fld id="{0536D7D7-E68B-4848-A580-3E20DDE126DB}" type="slidenum">
              <a:rPr lang="fr-FR" smtClean="0">
                <a:solidFill>
                  <a:schemeClr val="tx1"/>
                </a:solidFill>
              </a:rPr>
              <a:pPr/>
              <a:t>49</a:t>
            </a:fld>
            <a:endParaRPr lang="fr-FR" dirty="0">
              <a:solidFill>
                <a:schemeClr val="tx1"/>
              </a:solidFill>
            </a:endParaRPr>
          </a:p>
        </p:txBody>
      </p:sp>
      <p:sp>
        <p:nvSpPr>
          <p:cNvPr id="14" name="Espace réservé du pied de page 2"/>
          <p:cNvSpPr>
            <a:spLocks noGrp="1"/>
          </p:cNvSpPr>
          <p:nvPr>
            <p:ph type="ftr" sz="quarter" idx="14"/>
          </p:nvPr>
        </p:nvSpPr>
        <p:spPr>
          <a:xfrm>
            <a:off x="1619672" y="6376243"/>
            <a:ext cx="4932000" cy="365125"/>
          </a:xfrm>
        </p:spPr>
        <p:txBody>
          <a:bodyPr/>
          <a:lstStyle/>
          <a:p>
            <a:r>
              <a:rPr lang="fr-FR" dirty="0" smtClean="0"/>
              <a:t>MO-Instruction des crédits BDR Pro-CEGEE • 17 Juin 2019</a:t>
            </a:r>
            <a:endParaRPr lang="fr-FR" dirty="0"/>
          </a:p>
        </p:txBody>
      </p:sp>
      <p:sp>
        <p:nvSpPr>
          <p:cNvPr id="11" name="Espace réservé du texte 41"/>
          <p:cNvSpPr>
            <a:spLocks noGrp="1"/>
          </p:cNvSpPr>
          <p:nvPr>
            <p:ph type="body" sz="quarter" idx="20"/>
          </p:nvPr>
        </p:nvSpPr>
        <p:spPr>
          <a:xfrm>
            <a:off x="35496" y="1484784"/>
            <a:ext cx="9001000" cy="5040560"/>
          </a:xfrm>
        </p:spPr>
        <p:txBody>
          <a:bodyPr>
            <a:normAutofit/>
          </a:bodyPr>
          <a:lstStyle/>
          <a:p>
            <a:pPr marL="0" indent="0">
              <a:lnSpc>
                <a:spcPct val="120000"/>
              </a:lnSpc>
              <a:spcBef>
                <a:spcPts val="0"/>
              </a:spcBef>
              <a:spcAft>
                <a:spcPts val="0"/>
              </a:spcAft>
            </a:pPr>
            <a:r>
              <a:rPr lang="fr-FR" sz="1400" cap="none" dirty="0" smtClean="0"/>
              <a:t> Incomplétude </a:t>
            </a:r>
            <a:r>
              <a:rPr lang="fr-FR" sz="1400" cap="none" dirty="0"/>
              <a:t>de la demande DEFI :</a:t>
            </a:r>
          </a:p>
          <a:p>
            <a:pPr marL="0" indent="0">
              <a:lnSpc>
                <a:spcPct val="120000"/>
              </a:lnSpc>
              <a:spcBef>
                <a:spcPts val="0"/>
              </a:spcBef>
              <a:spcAft>
                <a:spcPts val="0"/>
              </a:spcAft>
            </a:pPr>
            <a:endParaRPr lang="fr-FR" sz="1400" cap="none" dirty="0"/>
          </a:p>
          <a:p>
            <a:pPr>
              <a:lnSpc>
                <a:spcPct val="120000"/>
              </a:lnSpc>
              <a:spcBef>
                <a:spcPts val="0"/>
              </a:spcBef>
              <a:spcAft>
                <a:spcPts val="0"/>
              </a:spcAft>
              <a:buFont typeface="Wingdings" panose="05000000000000000000" pitchFamily="2" charset="2"/>
              <a:buChar char="§"/>
            </a:pPr>
            <a:r>
              <a:rPr lang="fr-FR" sz="1400" cap="none" dirty="0"/>
              <a:t>La demande DEFI est contrôlée par un gestionnaire de la DCE en charge de la mise en force selon la demande de financement </a:t>
            </a:r>
            <a:r>
              <a:rPr lang="fr-FR" sz="1400" cap="none" dirty="0" smtClean="0"/>
              <a:t>souhaitée.</a:t>
            </a:r>
          </a:p>
          <a:p>
            <a:pPr>
              <a:lnSpc>
                <a:spcPct val="120000"/>
              </a:lnSpc>
              <a:spcBef>
                <a:spcPts val="0"/>
              </a:spcBef>
              <a:spcAft>
                <a:spcPts val="0"/>
              </a:spcAft>
              <a:buFont typeface="Wingdings" panose="05000000000000000000" pitchFamily="2" charset="2"/>
              <a:buChar char="§"/>
            </a:pPr>
            <a:r>
              <a:rPr lang="fr-FR" sz="1400" cap="none" dirty="0" smtClean="0"/>
              <a:t>La </a:t>
            </a:r>
            <a:r>
              <a:rPr lang="fr-FR" sz="1400" cap="none" dirty="0"/>
              <a:t>demande est incomplète : le gestionnaire de la DCE en charge du contrôle demande ses compléments dans DEFI et retourne la demande de financement au </a:t>
            </a:r>
            <a:r>
              <a:rPr lang="fr-FR" sz="1400" cap="none" dirty="0" smtClean="0"/>
              <a:t>demandeur.</a:t>
            </a:r>
          </a:p>
          <a:p>
            <a:pPr>
              <a:lnSpc>
                <a:spcPct val="120000"/>
              </a:lnSpc>
              <a:spcBef>
                <a:spcPts val="0"/>
              </a:spcBef>
              <a:spcAft>
                <a:spcPts val="0"/>
              </a:spcAft>
              <a:buFont typeface="Wingdings" panose="05000000000000000000" pitchFamily="2" charset="2"/>
              <a:buChar char="§"/>
            </a:pPr>
            <a:r>
              <a:rPr lang="fr-FR" sz="1400" cap="none" dirty="0" smtClean="0"/>
              <a:t>Le </a:t>
            </a:r>
            <a:r>
              <a:rPr lang="fr-FR" sz="1400" cap="none" dirty="0"/>
              <a:t>demandeur est averti par mail du retour de la demande DEFI copie Middle Office du Centre d’Affaires.</a:t>
            </a:r>
            <a:endParaRPr lang="fr-FR" sz="1400" cap="none" dirty="0" smtClean="0"/>
          </a:p>
          <a:p>
            <a:pPr>
              <a:lnSpc>
                <a:spcPct val="120000"/>
              </a:lnSpc>
              <a:spcBef>
                <a:spcPts val="0"/>
              </a:spcBef>
              <a:spcAft>
                <a:spcPts val="0"/>
              </a:spcAft>
              <a:buFont typeface="Wingdings" panose="05000000000000000000" pitchFamily="2" charset="2"/>
              <a:buChar char="§"/>
            </a:pPr>
            <a:r>
              <a:rPr lang="fr-FR" sz="1400" cap="none" dirty="0" smtClean="0"/>
              <a:t>Lorsque </a:t>
            </a:r>
            <a:r>
              <a:rPr lang="fr-FR" sz="1400" cap="none" dirty="0"/>
              <a:t>la saisie DEFI </a:t>
            </a:r>
            <a:r>
              <a:rPr lang="fr-FR" sz="1400" cap="none" dirty="0" smtClean="0"/>
              <a:t>est </a:t>
            </a:r>
            <a:r>
              <a:rPr lang="fr-FR" sz="1400" cap="none" dirty="0"/>
              <a:t>incomplète </a:t>
            </a:r>
            <a:r>
              <a:rPr lang="fr-FR" sz="1400" cap="none" dirty="0" smtClean="0"/>
              <a:t>(ou </a:t>
            </a:r>
            <a:r>
              <a:rPr lang="fr-FR" sz="1400" cap="none" dirty="0"/>
              <a:t>ne correspond pas aux pièces </a:t>
            </a:r>
            <a:r>
              <a:rPr lang="fr-FR" sz="1400" cap="none" dirty="0" smtClean="0"/>
              <a:t>jointes), </a:t>
            </a:r>
            <a:r>
              <a:rPr lang="fr-FR" sz="1400" cap="none" dirty="0"/>
              <a:t>nécessité de dupliquer </a:t>
            </a:r>
            <a:r>
              <a:rPr lang="fr-FR" sz="1400" cap="none" dirty="0" smtClean="0"/>
              <a:t>la </a:t>
            </a:r>
            <a:r>
              <a:rPr lang="fr-FR" sz="1400" cap="none" dirty="0"/>
              <a:t>demande dans </a:t>
            </a:r>
            <a:r>
              <a:rPr lang="fr-FR" sz="1400" cap="none" dirty="0" smtClean="0"/>
              <a:t>DEFI.</a:t>
            </a:r>
          </a:p>
          <a:p>
            <a:pPr>
              <a:lnSpc>
                <a:spcPct val="120000"/>
              </a:lnSpc>
              <a:spcBef>
                <a:spcPts val="0"/>
              </a:spcBef>
              <a:spcAft>
                <a:spcPts val="0"/>
              </a:spcAft>
              <a:buFont typeface="Wingdings" panose="05000000000000000000" pitchFamily="2" charset="2"/>
              <a:buChar char="§"/>
            </a:pPr>
            <a:r>
              <a:rPr lang="fr-FR" sz="1400" cap="none" dirty="0" smtClean="0"/>
              <a:t>Le </a:t>
            </a:r>
            <a:r>
              <a:rPr lang="fr-FR" sz="1400" cap="none" dirty="0"/>
              <a:t>demandeur consulte l'historique du circuit de décision afin de prendre connaissance des compléments </a:t>
            </a:r>
            <a:r>
              <a:rPr lang="fr-FR" sz="1400" cap="none" dirty="0" smtClean="0"/>
              <a:t>demandés.</a:t>
            </a:r>
          </a:p>
          <a:p>
            <a:pPr>
              <a:lnSpc>
                <a:spcPct val="120000"/>
              </a:lnSpc>
              <a:spcBef>
                <a:spcPts val="0"/>
              </a:spcBef>
              <a:spcAft>
                <a:spcPts val="0"/>
              </a:spcAft>
              <a:buFont typeface="Wingdings" panose="05000000000000000000" pitchFamily="2" charset="2"/>
              <a:buChar char="§"/>
            </a:pPr>
            <a:r>
              <a:rPr lang="fr-FR" sz="1400" cap="none" dirty="0" smtClean="0"/>
              <a:t>Le </a:t>
            </a:r>
            <a:r>
              <a:rPr lang="fr-FR" sz="1400" cap="none" dirty="0"/>
              <a:t>demandeur récupère les éléments manquants auprès du </a:t>
            </a:r>
            <a:r>
              <a:rPr lang="fr-FR" sz="1400" cap="none" dirty="0" smtClean="0"/>
              <a:t>client et numérise </a:t>
            </a:r>
            <a:r>
              <a:rPr lang="fr-FR" sz="1400" cap="none" dirty="0"/>
              <a:t>ces éléments au sein </a:t>
            </a:r>
            <a:r>
              <a:rPr lang="fr-FR" sz="1400" cap="none" dirty="0" smtClean="0"/>
              <a:t>de </a:t>
            </a:r>
            <a:r>
              <a:rPr lang="fr-FR" sz="1400" cap="none" dirty="0"/>
              <a:t>"Pièces jointes" dans </a:t>
            </a:r>
            <a:r>
              <a:rPr lang="fr-FR" sz="1400" cap="none" dirty="0" smtClean="0"/>
              <a:t>DEFI.</a:t>
            </a:r>
          </a:p>
          <a:p>
            <a:pPr>
              <a:lnSpc>
                <a:spcPct val="120000"/>
              </a:lnSpc>
              <a:spcBef>
                <a:spcPts val="0"/>
              </a:spcBef>
              <a:spcAft>
                <a:spcPts val="0"/>
              </a:spcAft>
              <a:buFont typeface="Wingdings" panose="05000000000000000000" pitchFamily="2" charset="2"/>
              <a:buChar char="§"/>
            </a:pPr>
            <a:r>
              <a:rPr lang="fr-FR" sz="1400" cap="none" dirty="0" smtClean="0"/>
              <a:t>Lorsque </a:t>
            </a:r>
            <a:r>
              <a:rPr lang="fr-FR" sz="1400" cap="none" dirty="0"/>
              <a:t>tous les éléments manquants sont récupérés et disponibles dans DEFI, le demandeur retourne la demande de financement au gestionnaire de la DCE en charge du traitement avec le statut "Validation pour mise en force" en cochant obligatoirement la case </a:t>
            </a:r>
            <a:r>
              <a:rPr lang="fr-FR" sz="1400" cap="none" dirty="0" smtClean="0"/>
              <a:t>« Notification </a:t>
            </a:r>
            <a:r>
              <a:rPr lang="fr-FR" sz="1400" cap="none" dirty="0"/>
              <a:t>par </a:t>
            </a:r>
            <a:r>
              <a:rPr lang="fr-FR" sz="1400" cap="none" dirty="0" smtClean="0"/>
              <a:t>mail » copie BL de service Réalisation Crédits BDR Pro. </a:t>
            </a:r>
          </a:p>
          <a:p>
            <a:pPr>
              <a:lnSpc>
                <a:spcPct val="120000"/>
              </a:lnSpc>
              <a:spcBef>
                <a:spcPts val="0"/>
              </a:spcBef>
              <a:spcAft>
                <a:spcPts val="0"/>
              </a:spcAft>
              <a:buFont typeface="Wingdings" panose="05000000000000000000" pitchFamily="2" charset="2"/>
              <a:buChar char="§"/>
            </a:pPr>
            <a:r>
              <a:rPr lang="fr-FR" sz="1400" cap="none" dirty="0" smtClean="0"/>
              <a:t>S'il </a:t>
            </a:r>
            <a:r>
              <a:rPr lang="fr-FR" sz="1400" cap="none" dirty="0"/>
              <a:t>s'avère que le dossier n'est toujours pas complet, le processus se répètera jusqu’à obtention de l'intégralité des éléments demandés</a:t>
            </a:r>
            <a:r>
              <a:rPr lang="fr-FR" sz="1400" cap="none" dirty="0" smtClean="0"/>
              <a:t>.</a:t>
            </a:r>
            <a:endParaRPr lang="fr-FR" sz="1400" cap="none" dirty="0"/>
          </a:p>
        </p:txBody>
      </p:sp>
      <p:sp>
        <p:nvSpPr>
          <p:cNvPr id="10" name="Titre 5"/>
          <p:cNvSpPr>
            <a:spLocks noGrp="1"/>
          </p:cNvSpPr>
          <p:nvPr>
            <p:ph type="title"/>
          </p:nvPr>
        </p:nvSpPr>
        <p:spPr>
          <a:xfrm>
            <a:off x="1115616" y="260648"/>
            <a:ext cx="5040560" cy="430887"/>
          </a:xfrm>
        </p:spPr>
        <p:txBody>
          <a:bodyPr/>
          <a:lstStyle/>
          <a:p>
            <a:r>
              <a:rPr lang="fr-FR" dirty="0" smtClean="0"/>
              <a:t>LE circuit de décision D’UN </a:t>
            </a:r>
            <a:r>
              <a:rPr lang="fr-FR" dirty="0"/>
              <a:t>CONCOURS</a:t>
            </a:r>
          </a:p>
        </p:txBody>
      </p:sp>
    </p:spTree>
    <p:extLst>
      <p:ext uri="{BB962C8B-B14F-4D97-AF65-F5344CB8AC3E}">
        <p14:creationId xmlns:p14="http://schemas.microsoft.com/office/powerpoint/2010/main" val="3209196366"/>
      </p:ext>
    </p:extLst>
  </p:cSld>
  <p:clrMapOvr>
    <a:masterClrMapping/>
  </p:clrMapOvr>
  <p:timing>
    <p:tnLst>
      <p:par>
        <p:cTn id="1" dur="indefinite" restart="never" nodeType="tmRoot"/>
      </p:par>
    </p:tnLst>
  </p:timing>
</p:sld>
</file>

<file path=ppt/theme/theme1.xml><?xml version="1.0" encoding="utf-8"?>
<a:theme xmlns:a="http://schemas.openxmlformats.org/drawingml/2006/main" name="Thème Office">
  <a:themeElements>
    <a:clrScheme name="CAISSE D'EPARGNE">
      <a:dk1>
        <a:sysClr val="windowText" lastClr="000000"/>
      </a:dk1>
      <a:lt1>
        <a:sysClr val="window" lastClr="FFFFFF"/>
      </a:lt1>
      <a:dk2>
        <a:srgbClr val="FCBE04"/>
      </a:dk2>
      <a:lt2>
        <a:srgbClr val="722E53"/>
      </a:lt2>
      <a:accent1>
        <a:srgbClr val="C31632"/>
      </a:accent1>
      <a:accent2>
        <a:srgbClr val="A89C86"/>
      </a:accent2>
      <a:accent3>
        <a:srgbClr val="EA4E55"/>
      </a:accent3>
      <a:accent4>
        <a:srgbClr val="F49D63"/>
      </a:accent4>
      <a:accent5>
        <a:srgbClr val="09B2AF"/>
      </a:accent5>
      <a:accent6>
        <a:srgbClr val="A5CC74"/>
      </a:accent6>
      <a:hlink>
        <a:srgbClr val="0000FF"/>
      </a:hlink>
      <a:folHlink>
        <a:srgbClr val="800080"/>
      </a:folHlink>
    </a:clrScheme>
    <a:fontScheme name="Caisse d'Epargne V1">
      <a:majorFont>
        <a:latin typeface="Arial Narrow"/>
        <a:ea typeface=""/>
        <a:cs typeface=""/>
      </a:majorFont>
      <a:minorFont>
        <a:latin typeface="Arial Narrow"/>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square" rtlCol="0">
        <a:spAutoFit/>
      </a:bodyPr>
      <a:lstStyle>
        <a:defPPr>
          <a:defRPr sz="700" dirty="0" smtClean="0"/>
        </a:defPPr>
      </a:lstStyle>
    </a:txDef>
  </a:objectDefaults>
  <a:extraClrScheme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 CEGEE" ma:contentTypeID="0x01010049E4DAFCDAEED849818546016406A78E00ACC5847227F055448A3909A8BCEA1259" ma:contentTypeVersion="28" ma:contentTypeDescription="" ma:contentTypeScope="" ma:versionID="bfb21ca70717564cca67b409407a8fe0">
  <xsd:schema xmlns:xsd="http://www.w3.org/2001/XMLSchema" xmlns:xs="http://www.w3.org/2001/XMLSchema" xmlns:p="http://schemas.microsoft.com/office/2006/metadata/properties" xmlns:ns2="e9805a90-aabb-4ee1-85ce-d9b77d580481" xmlns:ns3="713cd36d-70d2-402a-9a94-724e4a282e85" xmlns:ns5="fdc51faf-47d0-44bd-9f7e-04b09f48543e" xmlns:ns6="http://schemas.microsoft.com/sharepoint/v4" targetNamespace="http://schemas.microsoft.com/office/2006/metadata/properties" ma:root="true" ma:fieldsID="1e6500100b97f1c199df7a9ee0b509c5" ns2:_="" ns3:_="" ns5:_="" ns6:_="">
    <xsd:import namespace="e9805a90-aabb-4ee1-85ce-d9b77d580481"/>
    <xsd:import namespace="713cd36d-70d2-402a-9a94-724e4a282e85"/>
    <xsd:import namespace="fdc51faf-47d0-44bd-9f7e-04b09f48543e"/>
    <xsd:import namespace="http://schemas.microsoft.com/sharepoint/v4"/>
    <xsd:element name="properties">
      <xsd:complexType>
        <xsd:sequence>
          <xsd:element name="documentManagement">
            <xsd:complexType>
              <xsd:all>
                <xsd:element ref="ns2:TEMP_référence" minOccurs="0"/>
                <xsd:element ref="ns2:AGIL_R_x00e9_f_x00e9_rence" minOccurs="0"/>
                <xsd:element ref="ns3:Descriptif" minOccurs="0"/>
                <xsd:element ref="ns3:Processus" minOccurs="0"/>
                <xsd:element ref="ns2:Marché" minOccurs="0"/>
                <xsd:element ref="ns3:Auteur_x002f_Responsable" minOccurs="0"/>
                <xsd:element ref="ns3:Date_x0020_début_x0020_publication" minOccurs="0"/>
                <xsd:element ref="ns3:Date_x0020_de_x0020_fin_x0020_de_x0020_publication" minOccurs="0"/>
                <xsd:element ref="ns3:Lien" minOccurs="0"/>
                <xsd:element ref="ns3:Notes1" minOccurs="0"/>
                <xsd:element ref="ns2:g642f4b6bb9e44ef9a18f5536b8c3812" minOccurs="0"/>
                <xsd:element ref="ns3:b75c32bdbd6d4eb2a860b46b1f208309" minOccurs="0"/>
                <xsd:element ref="ns5:TaxCatchAll" minOccurs="0"/>
                <xsd:element ref="ns5:TaxCatchAllLabel" minOccurs="0"/>
                <xsd:element ref="ns6:IconOverlay"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9805a90-aabb-4ee1-85ce-d9b77d580481" elementFormDefault="qualified">
    <xsd:import namespace="http://schemas.microsoft.com/office/2006/documentManagement/types"/>
    <xsd:import namespace="http://schemas.microsoft.com/office/infopath/2007/PartnerControls"/>
    <xsd:element name="TEMP_référence" ma:index="2" nillable="true" ma:displayName="NOTE D'INFO_Référence" ma:description="Référence de la note d'information (Ex: DMA-INF-18.003)" ma:internalName="TEMP_r_x00e9_f_x00e9_rence" ma:readOnly="false">
      <xsd:simpleType>
        <xsd:restriction base="dms:Text">
          <xsd:maxLength value="255"/>
        </xsd:restriction>
      </xsd:simpleType>
    </xsd:element>
    <xsd:element name="AGIL_R_x00e9_f_x00e9_rence" ma:index="3" nillable="true" ma:displayName="AGIL_Référence" ma:description="Référence du document dans AGIL (Ex: ATT001)" ma:internalName="AGIL_R_x00e9_f_x00e9_rence">
      <xsd:simpleType>
        <xsd:restriction base="dms:Text">
          <xsd:maxLength value="255"/>
        </xsd:restriction>
      </xsd:simpleType>
    </xsd:element>
    <xsd:element name="Marché" ma:index="7" nillable="true" ma:displayName="Destinataires" ma:default="TOUS" ma:internalName="March_x00e9_" ma:readOnly="false">
      <xsd:complexType>
        <xsd:complexContent>
          <xsd:extension base="dms:MultiChoice">
            <xsd:sequence>
              <xsd:element name="Value" maxOccurs="unbounded" minOccurs="0" nillable="true">
                <xsd:simpleType>
                  <xsd:restriction base="dms:Choice">
                    <xsd:enumeration value="TOUS"/>
                    <xsd:enumeration value="PART"/>
                    <xsd:enumeration value="PRO"/>
                    <xsd:enumeration value="BDR"/>
                    <xsd:enumeration value="SUPPORT"/>
                  </xsd:restriction>
                </xsd:simpleType>
              </xsd:element>
            </xsd:sequence>
          </xsd:extension>
        </xsd:complexContent>
      </xsd:complexType>
    </xsd:element>
    <xsd:element name="g642f4b6bb9e44ef9a18f5536b8c3812" ma:index="17" nillable="true" ma:taxonomy="true" ma:internalName="g642f4b6bb9e44ef9a18f5536b8c3812" ma:taxonomyFieldName="Type_x0020_de_x0020_documentation" ma:displayName="Type de documentation" ma:indexed="true" ma:readOnly="false" ma:fieldId="{0642f4b6-bb9e-44ef-9a18-f5536b8c3812}" ma:sspId="81c55a38-7a50-4d34-be36-1b285d009f46" ma:termSetId="a2c2b8d2-4343-4ba5-b51e-22ac3b1ec684" ma:anchorId="00000000-0000-0000-0000-000000000000" ma:open="tru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713cd36d-70d2-402a-9a94-724e4a282e85" elementFormDefault="qualified">
    <xsd:import namespace="http://schemas.microsoft.com/office/2006/documentManagement/types"/>
    <xsd:import namespace="http://schemas.microsoft.com/office/infopath/2007/PartnerControls"/>
    <xsd:element name="Descriptif" ma:index="4" nillable="true" ma:displayName="Descriptif" ma:internalName="Descriptif" ma:readOnly="false">
      <xsd:simpleType>
        <xsd:restriction base="dms:Note"/>
      </xsd:simpleType>
    </xsd:element>
    <xsd:element name="Processus" ma:index="6" nillable="true" ma:displayName="Processus" ma:internalName="Processus" ma:readOnly="false">
      <xsd:simpleType>
        <xsd:restriction base="dms:Text">
          <xsd:maxLength value="255"/>
        </xsd:restriction>
      </xsd:simpleType>
    </xsd:element>
    <xsd:element name="Auteur_x002f_Responsable" ma:index="8" nillable="true" ma:displayName="Pilote de processus" ma:list="UserInfo" ma:SharePointGroup="0" ma:internalName="Auteur_x002F_Responsable" ma:readOnly="false" ma:showField="ImnName">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Date_x0020_début_x0020_publication" ma:index="9" nillable="true" ma:displayName="Date de début de publication" ma:default="[today]" ma:format="DateOnly" ma:internalName="Date_x0020_d_x00e9_but_x0020_publication" ma:readOnly="false">
      <xsd:simpleType>
        <xsd:restriction base="dms:DateTime"/>
      </xsd:simpleType>
    </xsd:element>
    <xsd:element name="Date_x0020_de_x0020_fin_x0020_de_x0020_publication" ma:index="10" nillable="true" ma:displayName="Date de fin de publication" ma:format="DateOnly" ma:internalName="Date_x0020_de_x0020_fin_x0020_de_x0020_publication" ma:readOnly="false">
      <xsd:simpleType>
        <xsd:restriction base="dms:DateTime"/>
      </xsd:simpleType>
    </xsd:element>
    <xsd:element name="Lien" ma:index="11" nillable="true" ma:displayName="Titre du document" ma:description="Reprendre le &quot;Nom du fichier&quot;" ma:format="Hyperlink" ma:internalName="Lien" ma:readOnly="false">
      <xsd:complexType>
        <xsd:complexContent>
          <xsd:extension base="dms:URL">
            <xsd:sequence>
              <xsd:element name="Url" type="dms:ValidUrl" minOccurs="0" nillable="true"/>
              <xsd:element name="Description" type="xsd:string" nillable="true"/>
            </xsd:sequence>
          </xsd:extension>
        </xsd:complexContent>
      </xsd:complexType>
    </xsd:element>
    <xsd:element name="Notes1" ma:index="14" nillable="true" ma:displayName="Commentaire_Admin" ma:internalName="Notes1" ma:readOnly="false">
      <xsd:simpleType>
        <xsd:restriction base="dms:Note">
          <xsd:maxLength value="255"/>
        </xsd:restriction>
      </xsd:simpleType>
    </xsd:element>
    <xsd:element name="b75c32bdbd6d4eb2a860b46b1f208309" ma:index="18" nillable="true" ma:taxonomy="true" ma:internalName="b75c32bdbd6d4eb2a860b46b1f208309" ma:taxonomyFieldName="Domaine0" ma:displayName="Domaine" ma:indexed="true" ma:readOnly="false" ma:fieldId="{b75c32bd-bd6d-4eb2-a860-b46b1f208309}" ma:sspId="81c55a38-7a50-4d34-be36-1b285d009f46" ma:termSetId="00c9cb62-b90d-4635-a0b9-300084c2d7e2" ma:anchorId="00000000-0000-0000-0000-000000000000" ma:open="fals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fdc51faf-47d0-44bd-9f7e-04b09f48543e" elementFormDefault="qualified">
    <xsd:import namespace="http://schemas.microsoft.com/office/2006/documentManagement/types"/>
    <xsd:import namespace="http://schemas.microsoft.com/office/infopath/2007/PartnerControls"/>
    <xsd:element name="TaxCatchAll" ma:index="19" nillable="true" ma:displayName="Taxonomy Catch All Column" ma:hidden="true" ma:list="{e6db1be6-e7b9-42bf-a5bf-83c85a5f4f44}" ma:internalName="TaxCatchAll" ma:readOnly="false" ma:showField="CatchAllData" ma:web="fdc51faf-47d0-44bd-9f7e-04b09f48543e">
      <xsd:complexType>
        <xsd:complexContent>
          <xsd:extension base="dms:MultiChoiceLookup">
            <xsd:sequence>
              <xsd:element name="Value" type="dms:Lookup" maxOccurs="unbounded" minOccurs="0" nillable="true"/>
            </xsd:sequence>
          </xsd:extension>
        </xsd:complexContent>
      </xsd:complexType>
    </xsd:element>
    <xsd:element name="TaxCatchAllLabel" ma:index="20" nillable="true" ma:displayName="Taxonomy Catch All Column1" ma:hidden="true" ma:list="{e6db1be6-e7b9-42bf-a5bf-83c85a5f4f44}" ma:internalName="TaxCatchAllLabel" ma:readOnly="true" ma:showField="CatchAllDataLabel" ma:web="fdc51faf-47d0-44bd-9f7e-04b09f48543e">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4" elementFormDefault="qualified">
    <xsd:import namespace="http://schemas.microsoft.com/office/2006/documentManagement/types"/>
    <xsd:import namespace="http://schemas.microsoft.com/office/infopath/2007/PartnerControls"/>
    <xsd:element name="IconOverlay" ma:index="25" nillable="true" ma:displayName="IconOverlay" ma:hidden="true" ma:internalName="IconOverlay">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21" ma:displayName="Type de contenu"/>
        <xsd:element ref="dc:title" minOccurs="0" maxOccurs="1" ma:index="1" ma:displayName="Titre de votre procédure"/>
        <xsd:element ref="dc:subject" minOccurs="0" maxOccurs="1"/>
        <xsd:element ref="dc:description" minOccurs="0" maxOccurs="1"/>
        <xsd:element name="keywords" minOccurs="0" maxOccurs="1" type="xsd:string" ma:index="5" ma:displayName="Mots-clés"/>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Notes1 xmlns="713cd36d-70d2-402a-9a94-724e4a282e85" xsi:nil="true"/>
    <Lien xmlns="713cd36d-70d2-402a-9a94-724e4a282e85">
      <Url>http://service-cegee-sps/sites/refdoc/mydocs/Documents%20partages/MO-A-0097.pptx?Web=1</Url>
      <Description>Mode opératoire DEFI Instruction crédits PRO BDR</Description>
    </Lien>
    <Descriptif xmlns="713cd36d-70d2-402a-9a94-724e4a282e85" xsi:nil="true"/>
    <TaxCatchAll xmlns="fdc51faf-47d0-44bd-9f7e-04b09f48543e">
      <Value>80</Value>
      <Value>69</Value>
    </TaxCatchAll>
    <Date_x0020_début_x0020_publication xmlns="713cd36d-70d2-402a-9a94-724e4a282e85">2019-09-17T22:00:00+00:00</Date_x0020_début_x0020_publication>
    <Date_x0020_de_x0020_fin_x0020_de_x0020_publication xmlns="713cd36d-70d2-402a-9a94-724e4a282e85">2020-09-16T22:00:00+00:00</Date_x0020_de_x0020_fin_x0020_de_x0020_publication>
    <Processus xmlns="713cd36d-70d2-402a-9a94-724e4a282e85">C07.40.10</Processus>
    <Marché xmlns="e9805a90-aabb-4ee1-85ce-d9b77d580481">
      <Value>PRO</Value>
      <Value>BDR</Value>
      <Value>SUPPORT</Value>
    </Marché>
    <Auteur_x002f_Responsable xmlns="713cd36d-70d2-402a-9a94-724e4a282e85">
      <UserInfo>
        <DisplayName/>
        <AccountId xsi:nil="true"/>
        <AccountType/>
      </UserInfo>
    </Auteur_x002f_Responsable>
    <AGIL_R_x00e9_f_x00e9_rence xmlns="e9805a90-aabb-4ee1-85ce-d9b77d580481" xsi:nil="true"/>
    <TEMP_référence xmlns="e9805a90-aabb-4ee1-85ce-d9b77d580481" xsi:nil="true"/>
    <b75c32bdbd6d4eb2a860b46b1f208309 xmlns="713cd36d-70d2-402a-9a94-724e4a282e85">
      <Terms xmlns="http://schemas.microsoft.com/office/infopath/2007/PartnerControls">
        <TermInfo xmlns="http://schemas.microsoft.com/office/infopath/2007/PartnerControls">
          <TermName xmlns="http://schemas.microsoft.com/office/infopath/2007/PartnerControls">MLT Pro/BDR</TermName>
          <TermId xmlns="http://schemas.microsoft.com/office/infopath/2007/PartnerControls">0bf349f1-786a-4015-aa68-be5c9cc58dd9</TermId>
        </TermInfo>
      </Terms>
    </b75c32bdbd6d4eb2a860b46b1f208309>
    <g642f4b6bb9e44ef9a18f5536b8c3812 xmlns="e9805a90-aabb-4ee1-85ce-d9b77d580481">
      <Terms xmlns="http://schemas.microsoft.com/office/infopath/2007/PartnerControls">
        <TermInfo xmlns="http://schemas.microsoft.com/office/infopath/2007/PartnerControls">
          <TermName xmlns="http://schemas.microsoft.com/office/infopath/2007/PartnerControls">Mode opératoire</TermName>
          <TermId xmlns="http://schemas.microsoft.com/office/infopath/2007/PartnerControls">6dde5da7-c017-4d0d-bf2b-18219cbcde5e</TermId>
        </TermInfo>
      </Terms>
    </g642f4b6bb9e44ef9a18f5536b8c3812>
    <IconOverlay xmlns="http://schemas.microsoft.com/sharepoint/v4"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97F95008-4E4E-459E-A37F-3ABB25590117}"/>
</file>

<file path=customXml/itemProps2.xml><?xml version="1.0" encoding="utf-8"?>
<ds:datastoreItem xmlns:ds="http://schemas.openxmlformats.org/officeDocument/2006/customXml" ds:itemID="{D0341085-8EEC-47D3-9566-2A45068B4531}">
  <ds:schemaRefs>
    <ds:schemaRef ds:uri="http://www.w3.org/XML/1998/namespace"/>
    <ds:schemaRef ds:uri="http://purl.org/dc/terms/"/>
    <ds:schemaRef ds:uri="http://schemas.microsoft.com/office/2006/documentManagement/types"/>
    <ds:schemaRef ds:uri="http://schemas.microsoft.com/office/infopath/2007/PartnerControls"/>
    <ds:schemaRef ds:uri="http://purl.org/dc/dcmitype/"/>
    <ds:schemaRef ds:uri="http://purl.org/dc/elements/1.1/"/>
    <ds:schemaRef ds:uri="http://schemas.openxmlformats.org/package/2006/metadata/core-properties"/>
    <ds:schemaRef ds:uri="http://schemas.microsoft.com/office/2006/metadata/properties"/>
  </ds:schemaRefs>
</ds:datastoreItem>
</file>

<file path=customXml/itemProps3.xml><?xml version="1.0" encoding="utf-8"?>
<ds:datastoreItem xmlns:ds="http://schemas.openxmlformats.org/officeDocument/2006/customXml" ds:itemID="{0106F41D-9071-4BEB-9462-E6FAF6C636F9}">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5509</TotalTime>
  <Words>2707</Words>
  <Application>Microsoft Office PowerPoint</Application>
  <PresentationFormat>Affichage à l'écran (4:3)</PresentationFormat>
  <Paragraphs>467</Paragraphs>
  <Slides>49</Slides>
  <Notes>47</Notes>
  <HiddenSlides>0</HiddenSlides>
  <MMClips>0</MMClips>
  <ScaleCrop>false</ScaleCrop>
  <HeadingPairs>
    <vt:vector size="6" baseType="variant">
      <vt:variant>
        <vt:lpstr>Polices utilisées</vt:lpstr>
      </vt:variant>
      <vt:variant>
        <vt:i4>6</vt:i4>
      </vt:variant>
      <vt:variant>
        <vt:lpstr>Thème</vt:lpstr>
      </vt:variant>
      <vt:variant>
        <vt:i4>1</vt:i4>
      </vt:variant>
      <vt:variant>
        <vt:lpstr>Titres des diapositives</vt:lpstr>
      </vt:variant>
      <vt:variant>
        <vt:i4>49</vt:i4>
      </vt:variant>
    </vt:vector>
  </HeadingPairs>
  <TitlesOfParts>
    <vt:vector size="56" baseType="lpstr">
      <vt:lpstr>Arial</vt:lpstr>
      <vt:lpstr>Arial Narrow</vt:lpstr>
      <vt:lpstr>Calibri</vt:lpstr>
      <vt:lpstr>Verdana</vt:lpstr>
      <vt:lpstr>Wingdings</vt:lpstr>
      <vt:lpstr>Wingdings 2</vt:lpstr>
      <vt:lpstr>Thème Office</vt:lpstr>
      <vt:lpstr>Présentation PowerPoint</vt:lpstr>
      <vt:lpstr>Présentation PowerPoint</vt:lpstr>
      <vt:lpstr>Présentation de DEFI</vt:lpstr>
      <vt:lpstr>Présentation de DEFI</vt:lpstr>
      <vt:lpstr>Présentation de DEFI</vt:lpstr>
      <vt:lpstr>Instruction d’un concours</vt:lpstr>
      <vt:lpstr>Instruction d’un concours</vt:lpstr>
      <vt:lpstr>Instruction d’un concours</vt:lpstr>
      <vt:lpstr>Instruction d’un concours</vt:lpstr>
      <vt:lpstr>Instruction d’un concours</vt:lpstr>
      <vt:lpstr>Instruction d’un concours</vt:lpstr>
      <vt:lpstr>Instruction d’un concours</vt:lpstr>
      <vt:lpstr>Instruction d’un concours</vt:lpstr>
      <vt:lpstr>Instruction d’un concours</vt:lpstr>
      <vt:lpstr>Instruction d’un concours</vt:lpstr>
      <vt:lpstr>Instruction d’un concours</vt:lpstr>
      <vt:lpstr>Instruction d’un concours</vt:lpstr>
      <vt:lpstr>Instruction d’un concours</vt:lpstr>
      <vt:lpstr>Instruction d’un concours</vt:lpstr>
      <vt:lpstr>Instruction d’un concours</vt:lpstr>
      <vt:lpstr>Les Garanties d’un concours</vt:lpstr>
      <vt:lpstr>Les Garanties d’un concours</vt:lpstr>
      <vt:lpstr>Les Garanties d’un concours</vt:lpstr>
      <vt:lpstr>Les Garanties d’un concours</vt:lpstr>
      <vt:lpstr>Les Assurances d’un concours</vt:lpstr>
      <vt:lpstr>Les Assurances d’un concours</vt:lpstr>
      <vt:lpstr>L’Argumentation d’un concours</vt:lpstr>
      <vt:lpstr>L’Argumentation d’un concours</vt:lpstr>
      <vt:lpstr>L’Argumentation d’un concours</vt:lpstr>
      <vt:lpstr>L’Argumentation d’un concours</vt:lpstr>
      <vt:lpstr>LES Pièces &amp; Données D’UN CONCOURS</vt:lpstr>
      <vt:lpstr>LES Pièces &amp; Données D’UN CONCOURS</vt:lpstr>
      <vt:lpstr>LES Pièces &amp; Données D’UN CONCOURS</vt:lpstr>
      <vt:lpstr>LES Pièces &amp; Données D’UN CONCOURS</vt:lpstr>
      <vt:lpstr>LES Pièces &amp; Données D’UN CONCOURS</vt:lpstr>
      <vt:lpstr>LES Pièces &amp; Données D’UN CONCOURS</vt:lpstr>
      <vt:lpstr>LES Pièces &amp; Données D’UN CONCOURS</vt:lpstr>
      <vt:lpstr>LES Pièces &amp; Données D’UN CONCOURS</vt:lpstr>
      <vt:lpstr>LES Pièces &amp; Données D’UN CONCOURS</vt:lpstr>
      <vt:lpstr>LES Pièces &amp; Données D’UN CONCOURS</vt:lpstr>
      <vt:lpstr>LE circuit de décision D’UN CONCOURS</vt:lpstr>
      <vt:lpstr>LE circuit de décision D’UN CONCOURS</vt:lpstr>
      <vt:lpstr>LE circuit de décision D’UN CONCOURS</vt:lpstr>
      <vt:lpstr>LE circuit de décision D’UN CONCOURS</vt:lpstr>
      <vt:lpstr>LE circuit de décision D’UN CONCOURS</vt:lpstr>
      <vt:lpstr>LE circuit de décision D’UN CONCOURS</vt:lpstr>
      <vt:lpstr>LE circuit de décision D’UN CONCOURS</vt:lpstr>
      <vt:lpstr>LE circuit de décision D’UN CONCOURS</vt:lpstr>
      <vt:lpstr>LE circuit de décision D’UN CONCOURS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Mode opératoire DEFI Instruction crédits PRO BDR</dc:title>
  <dc:creator>IP</dc:creator>
  <cp:keywords>CREDITS, PRO, BDR, DEFI, MOYEN LONG TERME</cp:keywords>
  <cp:lastModifiedBy>ROUSSELOT Herve [CEGEE]</cp:lastModifiedBy>
  <cp:revision>310</cp:revision>
  <cp:lastPrinted>2019-03-28T15:25:42Z</cp:lastPrinted>
  <dcterms:created xsi:type="dcterms:W3CDTF">2017-05-30T18:41:27Z</dcterms:created>
  <dcterms:modified xsi:type="dcterms:W3CDTF">2019-07-26T14:28:54Z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0x01010049E4DAFCDAEED849818546016406A78E00ACC5847227F055448A3909A8BCEA1259</vt:lpwstr>
  </property>
  <property fmtid="{D5CDD505-2E9C-101B-9397-08002B2CF9AE}" pid="3" name="MSIP_Label_48a19f0c-bea1-442e-a475-ed109d9ec508_Enabled">
    <vt:lpwstr>True</vt:lpwstr>
  </property>
  <property fmtid="{D5CDD505-2E9C-101B-9397-08002B2CF9AE}" pid="4" name="MSIP_Label_48a19f0c-bea1-442e-a475-ed109d9ec508_SiteId">
    <vt:lpwstr>d5bb6d35-8a82-4329-b49a-5030bd6497ab</vt:lpwstr>
  </property>
  <property fmtid="{D5CDD505-2E9C-101B-9397-08002B2CF9AE}" pid="5" name="MSIP_Label_48a19f0c-bea1-442e-a475-ed109d9ec508_Owner">
    <vt:lpwstr>alexis.dursus@cegee.caisse-epargne.fr</vt:lpwstr>
  </property>
  <property fmtid="{D5CDD505-2E9C-101B-9397-08002B2CF9AE}" pid="6" name="MSIP_Label_48a19f0c-bea1-442e-a475-ed109d9ec508_SetDate">
    <vt:lpwstr>2019-07-15T15:00:56.9514287Z</vt:lpwstr>
  </property>
  <property fmtid="{D5CDD505-2E9C-101B-9397-08002B2CF9AE}" pid="7" name="MSIP_Label_48a19f0c-bea1-442e-a475-ed109d9ec508_Name">
    <vt:lpwstr>C2 - Interne BPCE</vt:lpwstr>
  </property>
  <property fmtid="{D5CDD505-2E9C-101B-9397-08002B2CF9AE}" pid="8" name="MSIP_Label_48a19f0c-bea1-442e-a475-ed109d9ec508_Application">
    <vt:lpwstr>Microsoft Azure Information Protection</vt:lpwstr>
  </property>
  <property fmtid="{D5CDD505-2E9C-101B-9397-08002B2CF9AE}" pid="9" name="MSIP_Label_48a19f0c-bea1-442e-a475-ed109d9ec508_Extended_MSFT_Method">
    <vt:lpwstr>Automatic</vt:lpwstr>
  </property>
  <property fmtid="{D5CDD505-2E9C-101B-9397-08002B2CF9AE}" pid="10" name="Sensitivity">
    <vt:lpwstr>C2 - Interne BPCE</vt:lpwstr>
  </property>
  <property fmtid="{D5CDD505-2E9C-101B-9397-08002B2CF9AE}" pid="11" name="Domaine0">
    <vt:lpwstr>80;#MLT Pro/BDR|0bf349f1-786a-4015-aa68-be5c9cc58dd9</vt:lpwstr>
  </property>
  <property fmtid="{D5CDD505-2E9C-101B-9397-08002B2CF9AE}" pid="12" name="Type de documentation">
    <vt:lpwstr>69;#Mode opératoire|6dde5da7-c017-4d0d-bf2b-18219cbcde5e</vt:lpwstr>
  </property>
  <property fmtid="{D5CDD505-2E9C-101B-9397-08002B2CF9AE}" pid="13" name="Type de document">
    <vt:lpwstr>(Faire un choix dans la liste)</vt:lpwstr>
  </property>
  <property fmtid="{D5CDD505-2E9C-101B-9397-08002B2CF9AE}" pid="14" name="Date de révision">
    <vt:filetime>2019-09-18T09:35:15Z</vt:filetime>
  </property>
</Properties>
</file>