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8" r:id="rId5"/>
    <p:sldId id="309" r:id="rId6"/>
    <p:sldId id="291" r:id="rId7"/>
    <p:sldId id="308" r:id="rId8"/>
    <p:sldId id="292" r:id="rId9"/>
    <p:sldId id="310" r:id="rId10"/>
    <p:sldId id="311" r:id="rId11"/>
    <p:sldId id="313" r:id="rId12"/>
    <p:sldId id="332" r:id="rId13"/>
    <p:sldId id="333" r:id="rId14"/>
    <p:sldId id="336" r:id="rId15"/>
    <p:sldId id="334" r:id="rId16"/>
    <p:sldId id="315" r:id="rId17"/>
    <p:sldId id="335" r:id="rId18"/>
    <p:sldId id="316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/>
  <p:cmAuthor id="2" name="Davina Dauzet" initials="DD [2]" lastIdx="1" clrIdx="1"/>
  <p:cmAuthor id="3" name="Davina Dauzet" initials="DD [3]" lastIdx="1" clrIdx="2"/>
  <p:cmAuthor id="4" name="Davina Dauzet" initials="DD [4]" lastIdx="1" clrIdx="3"/>
  <p:cmAuthor id="5" name="Davina Dauzet" initials="DD [5]" lastIdx="1" clrIdx="4"/>
  <p:cmAuthor id="6" name="Davina Dauzet" initials="DD [6]" lastIdx="1" clrIdx="5"/>
  <p:cmAuthor id="7" name="Davina Dauzet" initials="DD [7]" lastIdx="1" clrIdx="6"/>
  <p:cmAuthor id="8" name="Davina Dauzet" initials="DD [8]" lastIdx="1" clrIdx="7"/>
  <p:cmAuthor id="9" name="Davina Dauzet" initials="DD [9]" lastIdx="1" clrIdx="8"/>
  <p:cmAuthor id="10" name="Davina Dauzet" initials="DD [10]" lastIdx="1" clrIdx="9"/>
  <p:cmAuthor id="11" name="Davina Dauzet" initials="DD [11]" lastIdx="1" clrIdx="10"/>
  <p:cmAuthor id="12" name="Davina Dauzet" initials="DD [12]" lastIdx="1" clrIdx="11"/>
  <p:cmAuthor id="13" name="Davina Dauzet" initials="DD [13]" lastIdx="1" clrIdx="12"/>
  <p:cmAuthor id="14" name="Davina Dauzet" initials="DD [14]" lastIdx="1" clrIdx="13"/>
  <p:cmAuthor id="15" name="Davina Dauzet" initials="DD [15]" lastIdx="1" clrIdx="14"/>
  <p:cmAuthor id="16" name="Davina Dauzet" initials="DD [16]" lastIdx="1" clrIdx="15"/>
  <p:cmAuthor id="17" name="Davina Dauzet" initials="DD [17]" lastIdx="1" clrIdx="1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38" autoAdjust="0"/>
    <p:restoredTop sz="94187" autoAdjust="0"/>
  </p:normalViewPr>
  <p:slideViewPr>
    <p:cSldViewPr showGuides="1">
      <p:cViewPr varScale="1">
        <p:scale>
          <a:sx n="110" d="100"/>
          <a:sy n="110" d="100"/>
        </p:scale>
        <p:origin x="2004" y="102"/>
      </p:cViewPr>
      <p:guideLst>
        <p:guide orient="horz" pos="2115"/>
        <p:guide pos="5602"/>
        <p:guide orient="horz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6379200"/>
            <a:ext cx="1332000" cy="201077"/>
          </a:xfrm>
          <a:prstGeom prst="rect">
            <a:avLst/>
          </a:prstGeom>
        </p:spPr>
      </p:pic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/>
              <a:t>Titre de la présentation-01/01/2018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ous-titre 13"/>
          <p:cNvSpPr>
            <a:spLocks noGrp="1"/>
          </p:cNvSpPr>
          <p:nvPr>
            <p:ph type="subTitle" idx="1"/>
          </p:nvPr>
        </p:nvSpPr>
        <p:spPr>
          <a:xfrm>
            <a:off x="2149200" y="4005064"/>
            <a:ext cx="4626000" cy="540000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Crédit EXPRESS</a:t>
            </a:r>
          </a:p>
        </p:txBody>
      </p:sp>
      <p:sp>
        <p:nvSpPr>
          <p:cNvPr id="27" name="Espace réservé du texte 26"/>
          <p:cNvSpPr>
            <a:spLocks noGrp="1"/>
          </p:cNvSpPr>
          <p:nvPr>
            <p:ph type="body" sz="quarter" idx="10"/>
          </p:nvPr>
        </p:nvSpPr>
        <p:spPr>
          <a:xfrm>
            <a:off x="2149200" y="4582824"/>
            <a:ext cx="4626000" cy="934408"/>
          </a:xfrm>
        </p:spPr>
        <p:txBody>
          <a:bodyPr/>
          <a:lstStyle/>
          <a:p>
            <a:pPr lvl="6" algn="ctr"/>
            <a:r>
              <a:rPr lang="fr-FR" dirty="0"/>
              <a:t>Mode opératoire à l’attention </a:t>
            </a:r>
          </a:p>
          <a:p>
            <a:pPr lvl="6" algn="ctr"/>
            <a:r>
              <a:rPr lang="fr-FR" dirty="0"/>
              <a:t>Des commerciaux pro POUR</a:t>
            </a:r>
          </a:p>
          <a:p>
            <a:pPr lvl="6" algn="ctr"/>
            <a:r>
              <a:rPr lang="fr-FR" dirty="0"/>
              <a:t>l’instruction des CREDITS EXPRESS</a:t>
            </a:r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Crédits pro</a:t>
            </a:r>
          </a:p>
        </p:txBody>
      </p:sp>
    </p:spTree>
    <p:extLst>
      <p:ext uri="{BB962C8B-B14F-4D97-AF65-F5344CB8AC3E}">
        <p14:creationId xmlns:p14="http://schemas.microsoft.com/office/powerpoint/2010/main" val="144962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3140968"/>
            <a:ext cx="8445600" cy="720000"/>
          </a:xfrm>
        </p:spPr>
        <p:txBody>
          <a:bodyPr/>
          <a:lstStyle/>
          <a:p>
            <a:pPr algn="ctr"/>
            <a:r>
              <a:rPr lang="fr-FR" dirty="0" err="1"/>
              <a:t>Process</a:t>
            </a:r>
            <a:r>
              <a:rPr lang="fr-FR" dirty="0"/>
              <a:t> global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2339752" y="2708920"/>
            <a:ext cx="4320480" cy="1152048"/>
          </a:xfrm>
          <a:prstGeom prst="rect">
            <a:avLst/>
          </a:prstGeom>
          <a:noFill/>
          <a:ln w="3175">
            <a:solidFill>
              <a:srgbClr val="C3163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21"/>
          </p:nvPr>
        </p:nvSpPr>
        <p:spPr>
          <a:xfrm>
            <a:off x="2267744" y="6336000"/>
            <a:ext cx="4608512" cy="365125"/>
          </a:xfrm>
        </p:spPr>
        <p:txBody>
          <a:bodyPr/>
          <a:lstStyle/>
          <a:p>
            <a:pPr algn="ctr"/>
            <a:r>
              <a:rPr lang="fr-FR" dirty="0"/>
              <a:t>Mode opératoire à l’attention des commerciaux PRO</a:t>
            </a:r>
          </a:p>
          <a:p>
            <a:pPr algn="ctr"/>
            <a:r>
              <a:rPr lang="fr-FR" dirty="0"/>
              <a:t>pour l’instruction des CREDITS EXPRESS</a:t>
            </a:r>
          </a:p>
        </p:txBody>
      </p:sp>
    </p:spTree>
    <p:extLst>
      <p:ext uri="{BB962C8B-B14F-4D97-AF65-F5344CB8AC3E}">
        <p14:creationId xmlns:p14="http://schemas.microsoft.com/office/powerpoint/2010/main" val="189019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Crédit EXPRESS pro</a:t>
            </a:r>
            <a:br>
              <a:rPr lang="fr-FR" dirty="0"/>
            </a:br>
            <a:r>
              <a:rPr lang="fr-FR" b="0" dirty="0"/>
              <a:t>vue globale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grpSp>
        <p:nvGrpSpPr>
          <p:cNvPr id="29" name="Groupe 28"/>
          <p:cNvGrpSpPr/>
          <p:nvPr/>
        </p:nvGrpSpPr>
        <p:grpSpPr>
          <a:xfrm>
            <a:off x="467544" y="1405917"/>
            <a:ext cx="7908110" cy="4354203"/>
            <a:chOff x="416135" y="1300218"/>
            <a:chExt cx="7908110" cy="4354203"/>
          </a:xfrm>
        </p:grpSpPr>
        <p:sp>
          <p:nvSpPr>
            <p:cNvPr id="30" name="ZoneTexte 29"/>
            <p:cNvSpPr txBox="1"/>
            <p:nvPr/>
          </p:nvSpPr>
          <p:spPr>
            <a:xfrm>
              <a:off x="6742270" y="1300218"/>
              <a:ext cx="1581975" cy="434734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DCE Crédits Pro.</a:t>
              </a: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fr-FR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Instruction dans MyCrédit Pro. BDR</a:t>
              </a:r>
            </a:p>
            <a:p>
              <a:r>
                <a:rPr lang="fr-FR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Edition du contrat de Prêt et du tableau d’</a:t>
              </a:r>
              <a:r>
                <a:rPr lang="fr-FR" sz="1050" dirty="0" err="1">
                  <a:latin typeface="Calibri" panose="020F0502020204030204" pitchFamily="34" charset="0"/>
                  <a:cs typeface="Calibri" panose="020F0502020204030204" pitchFamily="34" charset="0"/>
                </a:rPr>
                <a:t>amort</a:t>
              </a:r>
              <a:r>
                <a:rPr lang="fr-FR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</a:p>
            <a:p>
              <a:r>
                <a:rPr lang="fr-FR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Envoi au client par signature électronique</a:t>
              </a: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fr-FR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Réceptionne du contrat de prêt signé</a:t>
              </a:r>
            </a:p>
            <a:p>
              <a:r>
                <a:rPr lang="fr-FR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Débloque les fonds</a:t>
              </a:r>
            </a:p>
            <a:p>
              <a:r>
                <a:rPr lang="fr-FR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Fait un mail d’information au chargé</a:t>
              </a: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2255727" y="1307077"/>
              <a:ext cx="2540259" cy="434734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Marché PRO</a:t>
              </a: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fr-FR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Analyse du besoin client et du respect des critères d’éligibilité à ce type de crédit (fiche d'éligibilité)</a:t>
              </a:r>
            </a:p>
            <a:p>
              <a:endParaRPr lang="fr-FR" sz="105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fr-FR" sz="1050" b="1" dirty="0">
                  <a:latin typeface="Calibri" panose="020F0502020204030204" pitchFamily="34" charset="0"/>
                  <a:cs typeface="Calibri" panose="020F0502020204030204" pitchFamily="34" charset="0"/>
                </a:rPr>
                <a:t>Crée le dossier dans DEFI</a:t>
              </a: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fr-FR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Saisie l’assurance sur CNP Net</a:t>
              </a:r>
            </a:p>
            <a:p>
              <a:endParaRPr lang="fr-FR" sz="105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fr-FR" sz="1050" b="1" dirty="0">
                  <a:latin typeface="Calibri" panose="020F0502020204030204" pitchFamily="34" charset="0"/>
                  <a:cs typeface="Calibri" panose="020F0502020204030204" pitchFamily="34" charset="0"/>
                </a:rPr>
                <a:t>Complète la demande de financement jusqu’à l’étape « Mise en force »</a:t>
              </a:r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416135" y="1300218"/>
              <a:ext cx="1677702" cy="434734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Client</a:t>
              </a:r>
            </a:p>
            <a:p>
              <a:endParaRPr lang="fr-FR" sz="1050" dirty="0"/>
            </a:p>
            <a:p>
              <a:r>
                <a:rPr lang="fr-FR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Sollicite son chargé</a:t>
              </a: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fr-FR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Réceptionne les documents et les signes</a:t>
              </a: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5" name="Connecteur droit avec flèche 44"/>
            <p:cNvCxnSpPr/>
            <p:nvPr/>
          </p:nvCxnSpPr>
          <p:spPr>
            <a:xfrm>
              <a:off x="1674694" y="1811133"/>
              <a:ext cx="58103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ZoneTexte 47"/>
            <p:cNvSpPr txBox="1"/>
            <p:nvPr/>
          </p:nvSpPr>
          <p:spPr>
            <a:xfrm>
              <a:off x="4979224" y="1307077"/>
              <a:ext cx="1579808" cy="434734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CNP</a:t>
              </a:r>
            </a:p>
            <a:p>
              <a:pPr algn="ctr"/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fr-FR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Réception de l’information et indique son accord pour assurer le client et que le contrat a été signé</a:t>
              </a: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FR" sz="105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4" name="Espace réservé du pied de page 4"/>
          <p:cNvSpPr txBox="1">
            <a:spLocks/>
          </p:cNvSpPr>
          <p:nvPr/>
        </p:nvSpPr>
        <p:spPr>
          <a:xfrm>
            <a:off x="2267744" y="6336000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Mode opératoire à l’attention des commerciaux PRO</a:t>
            </a:r>
          </a:p>
          <a:p>
            <a:pPr algn="ctr"/>
            <a:r>
              <a:rPr lang="fr-FR" dirty="0"/>
              <a:t>pour l’instruction des CREDITS EXPRESS</a:t>
            </a:r>
          </a:p>
        </p:txBody>
      </p:sp>
      <p:cxnSp>
        <p:nvCxnSpPr>
          <p:cNvPr id="55" name="Connecteur droit avec flèche 54"/>
          <p:cNvCxnSpPr/>
          <p:nvPr/>
        </p:nvCxnSpPr>
        <p:spPr>
          <a:xfrm>
            <a:off x="4208861" y="2686347"/>
            <a:ext cx="8299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/>
          <p:cNvCxnSpPr/>
          <p:nvPr/>
        </p:nvCxnSpPr>
        <p:spPr>
          <a:xfrm flipH="1">
            <a:off x="4293186" y="3212976"/>
            <a:ext cx="7227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/>
          <p:cNvCxnSpPr/>
          <p:nvPr/>
        </p:nvCxnSpPr>
        <p:spPr>
          <a:xfrm flipH="1">
            <a:off x="2051719" y="4509120"/>
            <a:ext cx="47419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/>
          <p:nvPr/>
        </p:nvCxnSpPr>
        <p:spPr>
          <a:xfrm>
            <a:off x="2051719" y="4797152"/>
            <a:ext cx="47419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à coins arrondis 1"/>
          <p:cNvSpPr/>
          <p:nvPr/>
        </p:nvSpPr>
        <p:spPr>
          <a:xfrm>
            <a:off x="2344650" y="2375743"/>
            <a:ext cx="1763046" cy="621209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solidFill>
                <a:srgbClr val="C00000"/>
              </a:solidFill>
            </a:endParaRPr>
          </a:p>
          <a:p>
            <a:r>
              <a:rPr lang="fr-FR" sz="1400" dirty="0">
                <a:solidFill>
                  <a:srgbClr val="C00000"/>
                </a:solidFill>
              </a:rPr>
              <a:t>Instruction DEFI</a:t>
            </a:r>
          </a:p>
          <a:p>
            <a:endParaRPr lang="fr-FR" sz="1200" i="1" dirty="0">
              <a:solidFill>
                <a:srgbClr val="C00000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2344650" y="3350967"/>
            <a:ext cx="2309932" cy="843377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dirty="0">
              <a:solidFill>
                <a:srgbClr val="C00000"/>
              </a:solidFill>
            </a:endParaRPr>
          </a:p>
          <a:p>
            <a:r>
              <a:rPr lang="fr-FR" sz="1400" dirty="0">
                <a:solidFill>
                  <a:srgbClr val="C00000"/>
                </a:solidFill>
              </a:rPr>
              <a:t>Instruction DEFI</a:t>
            </a:r>
            <a:endParaRPr lang="fr-FR" sz="1200" i="1" dirty="0">
              <a:solidFill>
                <a:srgbClr val="C00000"/>
              </a:solidFill>
            </a:endParaRPr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4716016" y="3690640"/>
            <a:ext cx="20776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à coins arrondis 26"/>
          <p:cNvSpPr/>
          <p:nvPr/>
        </p:nvSpPr>
        <p:spPr>
          <a:xfrm>
            <a:off x="6876256" y="396883"/>
            <a:ext cx="1763046" cy="621209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400" dirty="0">
                <a:solidFill>
                  <a:srgbClr val="C00000"/>
                </a:solidFill>
              </a:rPr>
              <a:t>Instruction DEFI</a:t>
            </a:r>
          </a:p>
          <a:p>
            <a:endParaRPr lang="fr-FR" sz="800" dirty="0">
              <a:solidFill>
                <a:srgbClr val="C00000"/>
              </a:solidFill>
            </a:endParaRPr>
          </a:p>
          <a:p>
            <a:r>
              <a:rPr lang="fr-FR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 du présent document</a:t>
            </a:r>
          </a:p>
          <a:p>
            <a:endParaRPr lang="fr-FR" sz="12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30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3140968"/>
            <a:ext cx="8445600" cy="720000"/>
          </a:xfrm>
        </p:spPr>
        <p:txBody>
          <a:bodyPr/>
          <a:lstStyle/>
          <a:p>
            <a:pPr algn="ctr"/>
            <a:r>
              <a:rPr lang="fr-FR" dirty="0"/>
              <a:t>Instruction du dossier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2339752" y="2708920"/>
            <a:ext cx="4320480" cy="1152048"/>
          </a:xfrm>
          <a:prstGeom prst="rect">
            <a:avLst/>
          </a:prstGeom>
          <a:noFill/>
          <a:ln w="3175">
            <a:solidFill>
              <a:srgbClr val="C3163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pied de page 4"/>
          <p:cNvSpPr txBox="1">
            <a:spLocks/>
          </p:cNvSpPr>
          <p:nvPr/>
        </p:nvSpPr>
        <p:spPr>
          <a:xfrm>
            <a:off x="2267744" y="6336000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Mode opératoire à l’attention des commerciaux PRO</a:t>
            </a:r>
          </a:p>
          <a:p>
            <a:pPr algn="ctr"/>
            <a:r>
              <a:rPr lang="fr-FR" dirty="0"/>
              <a:t>pour l’instruction des CREDITS EXPRESS</a:t>
            </a:r>
          </a:p>
        </p:txBody>
      </p:sp>
    </p:spTree>
    <p:extLst>
      <p:ext uri="{BB962C8B-B14F-4D97-AF65-F5344CB8AC3E}">
        <p14:creationId xmlns:p14="http://schemas.microsoft.com/office/powerpoint/2010/main" val="2338938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7504" y="1485304"/>
            <a:ext cx="8856984" cy="359520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3"/>
          </p:nvPr>
        </p:nvSpPr>
        <p:spPr>
          <a:xfrm>
            <a:off x="349200" y="1485304"/>
            <a:ext cx="7967216" cy="4680000"/>
          </a:xfrm>
        </p:spPr>
        <p:txBody>
          <a:bodyPr/>
          <a:lstStyle/>
          <a:p>
            <a:r>
              <a:rPr lang="fr-FR" sz="1400" b="1" cap="al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Instruction DEFI :</a:t>
            </a:r>
            <a:endParaRPr lang="fr-FR" sz="1200" i="1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5475" lvl="8"/>
            <a:endParaRPr lang="fr-FR" sz="1200" i="1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Intitulé du Projet et Descriptif :</a:t>
            </a:r>
          </a:p>
        </p:txBody>
      </p:sp>
      <p:sp>
        <p:nvSpPr>
          <p:cNvPr id="25" name="Titre 10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</p:spPr>
        <p:txBody>
          <a:bodyPr/>
          <a:lstStyle/>
          <a:p>
            <a:r>
              <a:rPr lang="fr-FR" dirty="0"/>
              <a:t>Crédit EXPRESS pro</a:t>
            </a:r>
            <a:br>
              <a:rPr lang="fr-FR" dirty="0"/>
            </a:br>
            <a:r>
              <a:rPr lang="fr-FR" b="0" dirty="0"/>
              <a:t>MODE Opératoire INSTRUCTION</a:t>
            </a:r>
          </a:p>
        </p:txBody>
      </p:sp>
      <p:sp>
        <p:nvSpPr>
          <p:cNvPr id="2" name="Ellipse 1"/>
          <p:cNvSpPr/>
          <p:nvPr/>
        </p:nvSpPr>
        <p:spPr>
          <a:xfrm>
            <a:off x="1619672" y="3140968"/>
            <a:ext cx="271313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pied de page 4"/>
          <p:cNvSpPr txBox="1">
            <a:spLocks/>
          </p:cNvSpPr>
          <p:nvPr/>
        </p:nvSpPr>
        <p:spPr>
          <a:xfrm>
            <a:off x="2267744" y="6336000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Mode opératoire à l’attention des commerciaux PRO</a:t>
            </a:r>
          </a:p>
          <a:p>
            <a:pPr algn="ctr"/>
            <a:r>
              <a:rPr lang="fr-FR" dirty="0"/>
              <a:t>pour l’instruction des CREDITS EXPRESS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16" y="2420888"/>
            <a:ext cx="6330330" cy="314889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3390" y="4614389"/>
            <a:ext cx="1598687" cy="95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509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25" name="Titre 10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</p:spPr>
        <p:txBody>
          <a:bodyPr/>
          <a:lstStyle/>
          <a:p>
            <a:r>
              <a:rPr lang="fr-FR" dirty="0"/>
              <a:t>Crédit express pro</a:t>
            </a:r>
            <a:br>
              <a:rPr lang="fr-FR" dirty="0"/>
            </a:br>
            <a:r>
              <a:rPr lang="fr-FR" b="0" dirty="0"/>
              <a:t>MODE Opératoire INSTRUCTION</a:t>
            </a:r>
          </a:p>
        </p:txBody>
      </p:sp>
      <p:sp>
        <p:nvSpPr>
          <p:cNvPr id="7" name="Espace réservé du pied de page 4"/>
          <p:cNvSpPr txBox="1">
            <a:spLocks/>
          </p:cNvSpPr>
          <p:nvPr/>
        </p:nvSpPr>
        <p:spPr>
          <a:xfrm>
            <a:off x="2267744" y="6336000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Mode opératoire à l’attention des commerciaux PRO</a:t>
            </a:r>
          </a:p>
          <a:p>
            <a:pPr algn="ctr"/>
            <a:r>
              <a:rPr lang="fr-FR" dirty="0"/>
              <a:t>pour l’instruction des CREDITS EXPRESS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356992"/>
            <a:ext cx="8064896" cy="1841982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6084168" y="4509120"/>
            <a:ext cx="187220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3" y="1628800"/>
            <a:ext cx="5256584" cy="1629949"/>
          </a:xfrm>
          <a:prstGeom prst="rect">
            <a:avLst/>
          </a:prstGeom>
        </p:spPr>
      </p:pic>
      <p:sp>
        <p:nvSpPr>
          <p:cNvPr id="5" name="Flèche droite 4"/>
          <p:cNvSpPr/>
          <p:nvPr/>
        </p:nvSpPr>
        <p:spPr>
          <a:xfrm>
            <a:off x="3851920" y="2708920"/>
            <a:ext cx="216024" cy="2125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09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25" name="Titre 10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</p:spPr>
        <p:txBody>
          <a:bodyPr/>
          <a:lstStyle/>
          <a:p>
            <a:r>
              <a:rPr lang="fr-FR" dirty="0"/>
              <a:t>Crédit express pro</a:t>
            </a:r>
            <a:br>
              <a:rPr lang="fr-FR" dirty="0"/>
            </a:br>
            <a:r>
              <a:rPr lang="fr-FR" b="0" dirty="0"/>
              <a:t>MODE Opératoire INSTRUCTION</a:t>
            </a:r>
          </a:p>
        </p:txBody>
      </p:sp>
      <p:sp>
        <p:nvSpPr>
          <p:cNvPr id="16" name="Espace réservé du pied de page 4"/>
          <p:cNvSpPr txBox="1">
            <a:spLocks/>
          </p:cNvSpPr>
          <p:nvPr/>
        </p:nvSpPr>
        <p:spPr>
          <a:xfrm>
            <a:off x="2267744" y="6336000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Mode opératoire à l’attention des commerciaux PRO</a:t>
            </a:r>
          </a:p>
          <a:p>
            <a:pPr algn="ctr"/>
            <a:r>
              <a:rPr lang="fr-FR" dirty="0"/>
              <a:t>pour l’instruction des CREDITS EXPRESS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73" y="1340768"/>
            <a:ext cx="8882040" cy="4680520"/>
          </a:xfrm>
          <a:prstGeom prst="rect">
            <a:avLst/>
          </a:prstGeom>
        </p:spPr>
      </p:pic>
      <p:sp>
        <p:nvSpPr>
          <p:cNvPr id="17" name="Flèche droite 16"/>
          <p:cNvSpPr/>
          <p:nvPr/>
        </p:nvSpPr>
        <p:spPr>
          <a:xfrm>
            <a:off x="6660232" y="1916832"/>
            <a:ext cx="216024" cy="25815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8" name="Flèche droite 17"/>
          <p:cNvSpPr/>
          <p:nvPr/>
        </p:nvSpPr>
        <p:spPr>
          <a:xfrm>
            <a:off x="6876256" y="3212976"/>
            <a:ext cx="216024" cy="25815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9" name="Flèche droite 18"/>
          <p:cNvSpPr/>
          <p:nvPr/>
        </p:nvSpPr>
        <p:spPr>
          <a:xfrm>
            <a:off x="6660232" y="3987448"/>
            <a:ext cx="216024" cy="25815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20" name="Flèche droite 19"/>
          <p:cNvSpPr/>
          <p:nvPr/>
        </p:nvSpPr>
        <p:spPr>
          <a:xfrm>
            <a:off x="6973560" y="4394258"/>
            <a:ext cx="216024" cy="25815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/>
              <a:t>4</a:t>
            </a:r>
          </a:p>
        </p:txBody>
      </p:sp>
      <p:sp>
        <p:nvSpPr>
          <p:cNvPr id="21" name="Flèche droite 20"/>
          <p:cNvSpPr/>
          <p:nvPr/>
        </p:nvSpPr>
        <p:spPr>
          <a:xfrm>
            <a:off x="0" y="3212976"/>
            <a:ext cx="216024" cy="25815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22" name="Flèche droite 21"/>
          <p:cNvSpPr/>
          <p:nvPr/>
        </p:nvSpPr>
        <p:spPr>
          <a:xfrm>
            <a:off x="-3639" y="4249129"/>
            <a:ext cx="216024" cy="25815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23" name="Flèche droite 22"/>
          <p:cNvSpPr/>
          <p:nvPr/>
        </p:nvSpPr>
        <p:spPr>
          <a:xfrm>
            <a:off x="-11262" y="4544602"/>
            <a:ext cx="216024" cy="25815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2591757" y="4245601"/>
            <a:ext cx="1368152" cy="1055607"/>
          </a:xfrm>
          <a:prstGeom prst="wedgeRoundRectCallout">
            <a:avLst>
              <a:gd name="adj1" fmla="val -75233"/>
              <a:gd name="adj2" fmla="val -90602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Veillez à bien reporter l’option 1 ou 2 de la convention CNP</a:t>
            </a:r>
          </a:p>
        </p:txBody>
      </p:sp>
    </p:spTree>
    <p:extLst>
      <p:ext uri="{BB962C8B-B14F-4D97-AF65-F5344CB8AC3E}">
        <p14:creationId xmlns:p14="http://schemas.microsoft.com/office/powerpoint/2010/main" val="57784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25" name="Titre 10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</p:spPr>
        <p:txBody>
          <a:bodyPr/>
          <a:lstStyle/>
          <a:p>
            <a:r>
              <a:rPr lang="fr-FR" dirty="0"/>
              <a:t>Crédit EXPRESS pro</a:t>
            </a:r>
            <a:br>
              <a:rPr lang="fr-FR" dirty="0"/>
            </a:br>
            <a:r>
              <a:rPr lang="fr-FR" b="0" dirty="0"/>
              <a:t>MODE Opératoire INSTRUCTION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00" y="5211177"/>
            <a:ext cx="2867025" cy="428625"/>
          </a:xfrm>
          <a:prstGeom prst="rect">
            <a:avLst/>
          </a:prstGeom>
        </p:spPr>
      </p:pic>
      <p:sp>
        <p:nvSpPr>
          <p:cNvPr id="8" name="Espace réservé du pied de page 4"/>
          <p:cNvSpPr txBox="1">
            <a:spLocks/>
          </p:cNvSpPr>
          <p:nvPr/>
        </p:nvSpPr>
        <p:spPr>
          <a:xfrm>
            <a:off x="2267744" y="6336000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Mode opératoire à l’attention des commerciaux PRO</a:t>
            </a:r>
          </a:p>
          <a:p>
            <a:pPr algn="ctr"/>
            <a:r>
              <a:rPr lang="fr-FR" dirty="0"/>
              <a:t>pour l’instruction des CREDITS EXPRESS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106" y="1290093"/>
            <a:ext cx="8394357" cy="3943304"/>
          </a:xfrm>
          <a:prstGeom prst="rect">
            <a:avLst/>
          </a:prstGeom>
        </p:spPr>
      </p:pic>
      <p:sp>
        <p:nvSpPr>
          <p:cNvPr id="9" name="Flèche droite 8"/>
          <p:cNvSpPr/>
          <p:nvPr/>
        </p:nvSpPr>
        <p:spPr>
          <a:xfrm rot="16200000">
            <a:off x="8386683" y="5235138"/>
            <a:ext cx="216024" cy="2125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360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25" name="Titre 10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</p:spPr>
        <p:txBody>
          <a:bodyPr/>
          <a:lstStyle/>
          <a:p>
            <a:r>
              <a:rPr lang="fr-FR" dirty="0"/>
              <a:t>Crédit EXPRESS pro</a:t>
            </a:r>
            <a:br>
              <a:rPr lang="fr-FR" dirty="0"/>
            </a:br>
            <a:r>
              <a:rPr lang="fr-FR" b="0" dirty="0"/>
              <a:t>MODE Opératoire INSTRUCTION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23"/>
          </p:nvPr>
        </p:nvSpPr>
        <p:spPr>
          <a:xfrm>
            <a:off x="179512" y="1098000"/>
            <a:ext cx="7967216" cy="4837908"/>
          </a:xfrm>
        </p:spPr>
        <p:txBody>
          <a:bodyPr/>
          <a:lstStyle/>
          <a:p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Renseigner le plan de financement :</a:t>
            </a:r>
          </a:p>
        </p:txBody>
      </p:sp>
      <p:sp>
        <p:nvSpPr>
          <p:cNvPr id="7" name="Espace réservé du pied de page 4"/>
          <p:cNvSpPr txBox="1">
            <a:spLocks/>
          </p:cNvSpPr>
          <p:nvPr/>
        </p:nvSpPr>
        <p:spPr>
          <a:xfrm>
            <a:off x="2267744" y="6336000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Mode opératoire à l’attention des commerciaux PRO</a:t>
            </a:r>
          </a:p>
          <a:p>
            <a:pPr algn="ctr"/>
            <a:r>
              <a:rPr lang="fr-FR" dirty="0"/>
              <a:t>pour l’instruction des CREDITS EXPRESS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548007"/>
            <a:ext cx="7781726" cy="4587947"/>
          </a:xfrm>
          <a:prstGeom prst="rect">
            <a:avLst/>
          </a:prstGeom>
        </p:spPr>
      </p:pic>
      <p:sp>
        <p:nvSpPr>
          <p:cNvPr id="10" name="Flèche droite 9"/>
          <p:cNvSpPr/>
          <p:nvPr/>
        </p:nvSpPr>
        <p:spPr>
          <a:xfrm rot="16200000">
            <a:off x="7932445" y="6095037"/>
            <a:ext cx="216024" cy="2125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066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25" name="Titre 10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</p:spPr>
        <p:txBody>
          <a:bodyPr/>
          <a:lstStyle/>
          <a:p>
            <a:r>
              <a:rPr lang="fr-FR" dirty="0"/>
              <a:t>Crédit EXPRESS pro</a:t>
            </a:r>
            <a:br>
              <a:rPr lang="fr-FR" dirty="0"/>
            </a:br>
            <a:r>
              <a:rPr lang="fr-FR" b="0" dirty="0"/>
              <a:t>MODE Opératoire INSTRUCTION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23"/>
          </p:nvPr>
        </p:nvSpPr>
        <p:spPr>
          <a:xfrm>
            <a:off x="179512" y="1098000"/>
            <a:ext cx="7967216" cy="4837908"/>
          </a:xfrm>
        </p:spPr>
        <p:txBody>
          <a:bodyPr/>
          <a:lstStyle/>
          <a:p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Constituer la note de synthèse :</a:t>
            </a:r>
          </a:p>
        </p:txBody>
      </p:sp>
      <p:sp>
        <p:nvSpPr>
          <p:cNvPr id="7" name="Espace réservé du pied de page 4"/>
          <p:cNvSpPr txBox="1">
            <a:spLocks/>
          </p:cNvSpPr>
          <p:nvPr/>
        </p:nvSpPr>
        <p:spPr>
          <a:xfrm>
            <a:off x="2267744" y="6336000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Mode opératoire à l’attention des commerciaux PRO</a:t>
            </a:r>
          </a:p>
          <a:p>
            <a:pPr algn="ctr"/>
            <a:r>
              <a:rPr lang="fr-FR" dirty="0"/>
              <a:t>pour l’instruction des CREDITS EXPRESS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446218"/>
            <a:ext cx="7200800" cy="432999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858" y="5818294"/>
            <a:ext cx="4621510" cy="235227"/>
          </a:xfrm>
          <a:prstGeom prst="rect">
            <a:avLst/>
          </a:prstGeom>
        </p:spPr>
      </p:pic>
      <p:sp>
        <p:nvSpPr>
          <p:cNvPr id="11" name="Flèche droite 10"/>
          <p:cNvSpPr/>
          <p:nvPr/>
        </p:nvSpPr>
        <p:spPr>
          <a:xfrm>
            <a:off x="5796136" y="5464513"/>
            <a:ext cx="216024" cy="2125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 rot="16200000">
            <a:off x="5825662" y="6047605"/>
            <a:ext cx="216024" cy="2125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857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25" name="Titre 10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</p:spPr>
        <p:txBody>
          <a:bodyPr/>
          <a:lstStyle/>
          <a:p>
            <a:r>
              <a:rPr lang="fr-FR" dirty="0"/>
              <a:t>Crédit EXPRESS pro</a:t>
            </a:r>
            <a:br>
              <a:rPr lang="fr-FR" dirty="0"/>
            </a:br>
            <a:r>
              <a:rPr lang="fr-FR" b="0" dirty="0"/>
              <a:t>MODE Opératoire INSTRUCTION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23"/>
          </p:nvPr>
        </p:nvSpPr>
        <p:spPr>
          <a:xfrm>
            <a:off x="179512" y="1098000"/>
            <a:ext cx="7967216" cy="4837908"/>
          </a:xfrm>
        </p:spPr>
        <p:txBody>
          <a:bodyPr/>
          <a:lstStyle/>
          <a:p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Collecter les pièces dans le DNC :  </a:t>
            </a:r>
          </a:p>
        </p:txBody>
      </p:sp>
      <p:sp>
        <p:nvSpPr>
          <p:cNvPr id="7" name="Espace réservé du pied de page 4"/>
          <p:cNvSpPr txBox="1">
            <a:spLocks/>
          </p:cNvSpPr>
          <p:nvPr/>
        </p:nvSpPr>
        <p:spPr>
          <a:xfrm>
            <a:off x="2267744" y="6336000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Mode opératoire à l’attention des commerciaux PRO</a:t>
            </a:r>
          </a:p>
          <a:p>
            <a:pPr algn="ctr"/>
            <a:r>
              <a:rPr lang="fr-FR" dirty="0"/>
              <a:t>pour l’instruction des CREDITS EXPRESS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BE8C11E-B8B8-47CA-8444-F9A7CFB04BA0}"/>
              </a:ext>
            </a:extLst>
          </p:cNvPr>
          <p:cNvGrpSpPr/>
          <p:nvPr/>
        </p:nvGrpSpPr>
        <p:grpSpPr>
          <a:xfrm>
            <a:off x="1206090" y="1735042"/>
            <a:ext cx="6731819" cy="4288820"/>
            <a:chOff x="1115616" y="1521391"/>
            <a:chExt cx="6731819" cy="428882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CAD71EB0-9294-47F5-9557-DA543C228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5616" y="1521391"/>
              <a:ext cx="6731819" cy="4288820"/>
            </a:xfrm>
            <a:prstGeom prst="rect">
              <a:avLst/>
            </a:prstGeom>
          </p:spPr>
        </p:pic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80C0FED-B5EB-4149-ABEA-FE58BF600FA9}"/>
                </a:ext>
              </a:extLst>
            </p:cNvPr>
            <p:cNvGrpSpPr/>
            <p:nvPr/>
          </p:nvGrpSpPr>
          <p:grpSpPr>
            <a:xfrm>
              <a:off x="4144013" y="2970896"/>
              <a:ext cx="2228187" cy="2789104"/>
              <a:chOff x="4144013" y="2970896"/>
              <a:chExt cx="2228187" cy="2789104"/>
            </a:xfrm>
          </p:grpSpPr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EEC78DD0-3CF2-4EA1-9CE2-A1354DC072CE}"/>
                  </a:ext>
                </a:extLst>
              </p:cNvPr>
              <p:cNvSpPr/>
              <p:nvPr/>
            </p:nvSpPr>
            <p:spPr>
              <a:xfrm>
                <a:off x="4163120" y="2970896"/>
                <a:ext cx="1656184" cy="282947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Fiche d’éligibilité</a:t>
                </a:r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AC95729-E311-4679-93E6-ED60A87DC99E}"/>
                  </a:ext>
                </a:extLst>
              </p:cNvPr>
              <p:cNvSpPr/>
              <p:nvPr/>
            </p:nvSpPr>
            <p:spPr>
              <a:xfrm>
                <a:off x="4716016" y="4703347"/>
                <a:ext cx="1656184" cy="282947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Assurance CNP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697C827B-62F5-4A21-89A5-79F31E534438}"/>
                  </a:ext>
                </a:extLst>
              </p:cNvPr>
              <p:cNvSpPr/>
              <p:nvPr/>
            </p:nvSpPr>
            <p:spPr>
              <a:xfrm>
                <a:off x="4144013" y="5477053"/>
                <a:ext cx="1656184" cy="282947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ACA</a:t>
                </a:r>
              </a:p>
            </p:txBody>
          </p:sp>
          <p:sp>
            <p:nvSpPr>
              <p:cNvPr id="6" name="Accolade fermante 5">
                <a:extLst>
                  <a:ext uri="{FF2B5EF4-FFF2-40B4-BE49-F238E27FC236}">
                    <a16:creationId xmlns:a16="http://schemas.microsoft.com/office/drawing/2014/main" id="{B70ED3C4-3BBF-41BD-B63B-F9BB0BE47A6B}"/>
                  </a:ext>
                </a:extLst>
              </p:cNvPr>
              <p:cNvSpPr/>
              <p:nvPr/>
            </p:nvSpPr>
            <p:spPr>
              <a:xfrm>
                <a:off x="4572000" y="4293096"/>
                <a:ext cx="144016" cy="1133746"/>
              </a:xfrm>
              <a:prstGeom prst="rightBrace">
                <a:avLst/>
              </a:prstGeom>
              <a:ln w="158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7393A9D4-0C0D-41E7-B4F5-70FD01C8B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1202984"/>
            <a:ext cx="455295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25" name="Titre 10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</p:spPr>
        <p:txBody>
          <a:bodyPr/>
          <a:lstStyle/>
          <a:p>
            <a:r>
              <a:rPr lang="fr-FR" dirty="0"/>
              <a:t>Crédit EXPRESS pro</a:t>
            </a:r>
            <a:br>
              <a:rPr lang="fr-FR" dirty="0"/>
            </a:br>
            <a:r>
              <a:rPr lang="fr-FR" b="0" dirty="0"/>
              <a:t>MODE Opératoire INSTRUCTION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23"/>
          </p:nvPr>
        </p:nvSpPr>
        <p:spPr>
          <a:xfrm>
            <a:off x="179512" y="1098000"/>
            <a:ext cx="7967216" cy="4837908"/>
          </a:xfrm>
        </p:spPr>
        <p:txBody>
          <a:bodyPr/>
          <a:lstStyle/>
          <a:p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Vérifier que l’ensemble des items « Instruction de la demande » sont validés :  </a:t>
            </a:r>
          </a:p>
        </p:txBody>
      </p:sp>
      <p:sp>
        <p:nvSpPr>
          <p:cNvPr id="7" name="Espace réservé du pied de page 4"/>
          <p:cNvSpPr txBox="1">
            <a:spLocks/>
          </p:cNvSpPr>
          <p:nvPr/>
        </p:nvSpPr>
        <p:spPr>
          <a:xfrm>
            <a:off x="2267744" y="6336000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Mode opératoire à l’attention des commerciaux PRO</a:t>
            </a:r>
          </a:p>
          <a:p>
            <a:pPr algn="ctr"/>
            <a:r>
              <a:rPr lang="fr-FR" dirty="0"/>
              <a:t>pour l’instruction des CREDITS EXPRESS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700808"/>
            <a:ext cx="3886200" cy="27051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200053"/>
            <a:ext cx="355104" cy="35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33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25" name="Titre 10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</p:spPr>
        <p:txBody>
          <a:bodyPr/>
          <a:lstStyle/>
          <a:p>
            <a:r>
              <a:rPr lang="fr-FR" dirty="0"/>
              <a:t>Crédit EXPRESS pro</a:t>
            </a:r>
            <a:br>
              <a:rPr lang="fr-FR" dirty="0"/>
            </a:br>
            <a:r>
              <a:rPr lang="fr-FR" b="0" dirty="0"/>
              <a:t>MODE Opératoire INSTRUCTION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23"/>
          </p:nvPr>
        </p:nvSpPr>
        <p:spPr>
          <a:xfrm>
            <a:off x="179512" y="1098000"/>
            <a:ext cx="7967216" cy="4837908"/>
          </a:xfrm>
        </p:spPr>
        <p:txBody>
          <a:bodyPr/>
          <a:lstStyle/>
          <a:p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S’affecter le dossier pour Décision :</a:t>
            </a:r>
          </a:p>
        </p:txBody>
      </p:sp>
      <p:sp>
        <p:nvSpPr>
          <p:cNvPr id="7" name="Espace réservé du pied de page 4"/>
          <p:cNvSpPr txBox="1">
            <a:spLocks/>
          </p:cNvSpPr>
          <p:nvPr/>
        </p:nvSpPr>
        <p:spPr>
          <a:xfrm>
            <a:off x="2267744" y="6336000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Mode opératoire à l’attention des commerciaux PRO</a:t>
            </a:r>
          </a:p>
          <a:p>
            <a:pPr algn="ctr"/>
            <a:r>
              <a:rPr lang="fr-FR" dirty="0"/>
              <a:t>pour l’instruction des CREDITS EXPRESS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574539"/>
            <a:ext cx="6992169" cy="456141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962" y="5517233"/>
            <a:ext cx="2334799" cy="618722"/>
          </a:xfrm>
          <a:prstGeom prst="rect">
            <a:avLst/>
          </a:prstGeom>
        </p:spPr>
      </p:pic>
      <p:sp>
        <p:nvSpPr>
          <p:cNvPr id="12" name="Flèche droite 11"/>
          <p:cNvSpPr/>
          <p:nvPr/>
        </p:nvSpPr>
        <p:spPr>
          <a:xfrm>
            <a:off x="7236296" y="5835899"/>
            <a:ext cx="216024" cy="2125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809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25" name="Titre 10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</p:spPr>
        <p:txBody>
          <a:bodyPr/>
          <a:lstStyle/>
          <a:p>
            <a:r>
              <a:rPr lang="fr-FR" dirty="0"/>
              <a:t>Crédit EXPRESS pro</a:t>
            </a:r>
            <a:br>
              <a:rPr lang="fr-FR" dirty="0"/>
            </a:br>
            <a:r>
              <a:rPr lang="fr-FR" b="0" dirty="0"/>
              <a:t>MODE Opératoire INSTRUCTION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23"/>
          </p:nvPr>
        </p:nvSpPr>
        <p:spPr>
          <a:xfrm>
            <a:off x="179512" y="1098000"/>
            <a:ext cx="7967216" cy="4837908"/>
          </a:xfrm>
        </p:spPr>
        <p:txBody>
          <a:bodyPr/>
          <a:lstStyle/>
          <a:p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Prendre en charge, accorder le dossier (accord banque et client) et l’affecter pour mise en force :</a:t>
            </a:r>
          </a:p>
        </p:txBody>
      </p:sp>
      <p:sp>
        <p:nvSpPr>
          <p:cNvPr id="7" name="Espace réservé du pied de page 4"/>
          <p:cNvSpPr txBox="1">
            <a:spLocks/>
          </p:cNvSpPr>
          <p:nvPr/>
        </p:nvSpPr>
        <p:spPr>
          <a:xfrm>
            <a:off x="2267744" y="6336000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Mode opératoire à l’attention des commerciaux PRO</a:t>
            </a:r>
          </a:p>
          <a:p>
            <a:pPr algn="ctr"/>
            <a:r>
              <a:rPr lang="fr-FR" dirty="0"/>
              <a:t>pour l’instruction des CREDITS EXPRESS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/>
          <a:srcRect t="1" b="41421"/>
          <a:stretch/>
        </p:blipFill>
        <p:spPr>
          <a:xfrm>
            <a:off x="445106" y="2502751"/>
            <a:ext cx="5948368" cy="16463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06" y="1487012"/>
            <a:ext cx="2438028" cy="842775"/>
          </a:xfrm>
          <a:prstGeom prst="rect">
            <a:avLst/>
          </a:prstGeom>
        </p:spPr>
      </p:pic>
      <p:sp>
        <p:nvSpPr>
          <p:cNvPr id="11" name="Flèche droite 10"/>
          <p:cNvSpPr/>
          <p:nvPr/>
        </p:nvSpPr>
        <p:spPr>
          <a:xfrm>
            <a:off x="610142" y="1925019"/>
            <a:ext cx="216024" cy="2125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>
            <a:off x="1556108" y="3734538"/>
            <a:ext cx="216024" cy="2125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droite 12"/>
          <p:cNvSpPr/>
          <p:nvPr/>
        </p:nvSpPr>
        <p:spPr>
          <a:xfrm>
            <a:off x="1884653" y="3360368"/>
            <a:ext cx="216024" cy="2125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127" y="5422660"/>
            <a:ext cx="6239746" cy="44773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2223" y="3450443"/>
            <a:ext cx="3822584" cy="1797836"/>
          </a:xfrm>
          <a:prstGeom prst="rect">
            <a:avLst/>
          </a:prstGeom>
        </p:spPr>
      </p:pic>
      <p:sp>
        <p:nvSpPr>
          <p:cNvPr id="14" name="Flèche droite 13"/>
          <p:cNvSpPr/>
          <p:nvPr/>
        </p:nvSpPr>
        <p:spPr>
          <a:xfrm>
            <a:off x="6011548" y="3925327"/>
            <a:ext cx="216024" cy="2125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>
            <a:off x="5724128" y="4419562"/>
            <a:ext cx="216024" cy="2125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droite 16"/>
          <p:cNvSpPr/>
          <p:nvPr/>
        </p:nvSpPr>
        <p:spPr>
          <a:xfrm>
            <a:off x="4138748" y="5033895"/>
            <a:ext cx="216024" cy="2125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038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25" name="Titre 10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</p:spPr>
        <p:txBody>
          <a:bodyPr/>
          <a:lstStyle/>
          <a:p>
            <a:r>
              <a:rPr lang="fr-FR" dirty="0"/>
              <a:t>Crédit EXPRESS pro</a:t>
            </a:r>
            <a:br>
              <a:rPr lang="fr-FR" dirty="0"/>
            </a:br>
            <a:r>
              <a:rPr lang="fr-FR" b="0" dirty="0"/>
              <a:t>MODE Opératoire INSTRUCTION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23"/>
          </p:nvPr>
        </p:nvSpPr>
        <p:spPr>
          <a:xfrm>
            <a:off x="349200" y="1350320"/>
            <a:ext cx="7967216" cy="4680000"/>
          </a:xfrm>
        </p:spPr>
        <p:txBody>
          <a:bodyPr/>
          <a:lstStyle/>
          <a:p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Le dossier de crédit express est bien généré dans MyCrédit Pro. BDR :</a:t>
            </a:r>
          </a:p>
        </p:txBody>
      </p:sp>
      <p:sp>
        <p:nvSpPr>
          <p:cNvPr id="8" name="Espace réservé du pied de page 4"/>
          <p:cNvSpPr txBox="1">
            <a:spLocks/>
          </p:cNvSpPr>
          <p:nvPr/>
        </p:nvSpPr>
        <p:spPr>
          <a:xfrm>
            <a:off x="2267744" y="6336000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900" kern="12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Mode opératoire à l’attention des commerciaux PRO</a:t>
            </a:r>
          </a:p>
          <a:p>
            <a:pPr algn="ctr"/>
            <a:r>
              <a:rPr lang="fr-FR" dirty="0"/>
              <a:t>pour l’instruction des CREDITS EXPRESS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7025" y="1844824"/>
            <a:ext cx="3409950" cy="2066925"/>
          </a:xfrm>
          <a:prstGeom prst="rect">
            <a:avLst/>
          </a:prstGeom>
        </p:spPr>
      </p:pic>
      <p:sp>
        <p:nvSpPr>
          <p:cNvPr id="12" name="Flèche droite 11"/>
          <p:cNvSpPr/>
          <p:nvPr/>
        </p:nvSpPr>
        <p:spPr>
          <a:xfrm>
            <a:off x="5004048" y="3584049"/>
            <a:ext cx="216024" cy="21254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1796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F4256A-1649-443E-A6B9-148A4F0DC50C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6511</TotalTime>
  <Words>515</Words>
  <Application>Microsoft Office PowerPoint</Application>
  <PresentationFormat>Affichage à l'écran (4:3)</PresentationFormat>
  <Paragraphs>173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Arial Narrow</vt:lpstr>
      <vt:lpstr>Calibri</vt:lpstr>
      <vt:lpstr>Verdana</vt:lpstr>
      <vt:lpstr>Wingdings 2</vt:lpstr>
      <vt:lpstr>Wingdings 3</vt:lpstr>
      <vt:lpstr>Thème Office</vt:lpstr>
      <vt:lpstr>Crédits pro</vt:lpstr>
      <vt:lpstr>Process global</vt:lpstr>
      <vt:lpstr>Crédit EXPRESS pro vue globale</vt:lpstr>
      <vt:lpstr>Instruction du dossier</vt:lpstr>
      <vt:lpstr>Crédit EXPRESS pro MODE Opératoire INSTRUCTION</vt:lpstr>
      <vt:lpstr>Crédit express pro MODE Opératoire INSTRUCTION</vt:lpstr>
      <vt:lpstr>Crédit express pro MODE Opératoire INSTRUCTION</vt:lpstr>
      <vt:lpstr>Crédit EXPRESS pro MODE Opératoire INSTRUCTION</vt:lpstr>
      <vt:lpstr>Crédit EXPRESS pro MODE Opératoire INSTRUCTION</vt:lpstr>
      <vt:lpstr>Crédit EXPRESS pro MODE Opératoire INSTRUCTION</vt:lpstr>
      <vt:lpstr>Crédit EXPRESS pro MODE Opératoire INSTRUCTION</vt:lpstr>
      <vt:lpstr>Crédit EXPRESS pro MODE Opératoire INSTRUCTION</vt:lpstr>
      <vt:lpstr>Crédit EXPRESS pro MODE Opératoire INSTRUCTION</vt:lpstr>
      <vt:lpstr>Crédit EXPRESS pro MODE Opératoire INSTRUCTION</vt:lpstr>
      <vt:lpstr>Crédit EXPRESS pro MODE Opératoire INSTRUCTION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Didier</cp:lastModifiedBy>
  <cp:revision>363</cp:revision>
  <dcterms:created xsi:type="dcterms:W3CDTF">2017-05-30T18:41:27Z</dcterms:created>
  <dcterms:modified xsi:type="dcterms:W3CDTF">2021-11-17T08:40:07Z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charlotte.klipfel@cegee.caisse-epargne.fr</vt:lpwstr>
  </property>
  <property fmtid="{D5CDD505-2E9C-101B-9397-08002B2CF9AE}" pid="6" name="MSIP_Label_48a19f0c-bea1-442e-a475-ed109d9ec508_SetDate">
    <vt:lpwstr>2020-03-25T10:00:29.9343253Z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