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</p:sldMasterIdLst>
  <p:notesMasterIdLst>
    <p:notesMasterId r:id="rId38"/>
  </p:notesMasterIdLst>
  <p:handoutMasterIdLst>
    <p:handoutMasterId r:id="rId39"/>
  </p:handoutMasterIdLst>
  <p:sldIdLst>
    <p:sldId id="306" r:id="rId5"/>
    <p:sldId id="310" r:id="rId6"/>
    <p:sldId id="263" r:id="rId7"/>
    <p:sldId id="2146847387" r:id="rId8"/>
    <p:sldId id="2146847388" r:id="rId9"/>
    <p:sldId id="416" r:id="rId10"/>
    <p:sldId id="443" r:id="rId11"/>
    <p:sldId id="314" r:id="rId12"/>
    <p:sldId id="2146847393" r:id="rId13"/>
    <p:sldId id="2146847390" r:id="rId14"/>
    <p:sldId id="2146847360" r:id="rId15"/>
    <p:sldId id="650" r:id="rId16"/>
    <p:sldId id="2146847397" r:id="rId17"/>
    <p:sldId id="2146847398" r:id="rId18"/>
    <p:sldId id="2146847415" r:id="rId19"/>
    <p:sldId id="2146847416" r:id="rId20"/>
    <p:sldId id="317" r:id="rId21"/>
    <p:sldId id="2146847395" r:id="rId22"/>
    <p:sldId id="2146847401" r:id="rId23"/>
    <p:sldId id="2146847371" r:id="rId24"/>
    <p:sldId id="2146847370" r:id="rId25"/>
    <p:sldId id="2146847417" r:id="rId26"/>
    <p:sldId id="2146847405" r:id="rId27"/>
    <p:sldId id="2146847406" r:id="rId28"/>
    <p:sldId id="2146847407" r:id="rId29"/>
    <p:sldId id="2146847408" r:id="rId30"/>
    <p:sldId id="2146847409" r:id="rId31"/>
    <p:sldId id="2146847413" r:id="rId32"/>
    <p:sldId id="2146847412" r:id="rId33"/>
    <p:sldId id="2146847373" r:id="rId34"/>
    <p:sldId id="2146847374" r:id="rId35"/>
    <p:sldId id="2146847418" r:id="rId36"/>
    <p:sldId id="2146847365" r:id="rId37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96265" autoAdjust="0"/>
  </p:normalViewPr>
  <p:slideViewPr>
    <p:cSldViewPr snapToGrid="0" showGuides="1">
      <p:cViewPr varScale="1">
        <p:scale>
          <a:sx n="106" d="100"/>
          <a:sy n="106" d="100"/>
        </p:scale>
        <p:origin x="942" y="96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A92A91-3791-45D3-B914-1B783A2AE91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C2C2458-0FBA-4854-8065-FB927AD549EC}">
      <dgm:prSet phldrT="[Texte]" custT="1"/>
      <dgm:spPr>
        <a:solidFill>
          <a:srgbClr val="C00000"/>
        </a:solidFill>
      </dgm:spPr>
      <dgm:t>
        <a:bodyPr/>
        <a:lstStyle/>
        <a:p>
          <a:r>
            <a:rPr lang="fr-FR" sz="2400" dirty="0"/>
            <a:t>Pour qui ?</a:t>
          </a:r>
        </a:p>
      </dgm:t>
    </dgm:pt>
    <dgm:pt modelId="{904744D4-D82D-4C5B-BE7B-6082AD7958C9}" type="parTrans" cxnId="{2EFFA16E-77EC-4E01-9142-A98D059B72BE}">
      <dgm:prSet/>
      <dgm:spPr/>
      <dgm:t>
        <a:bodyPr/>
        <a:lstStyle/>
        <a:p>
          <a:endParaRPr lang="fr-FR"/>
        </a:p>
      </dgm:t>
    </dgm:pt>
    <dgm:pt modelId="{F87B0315-B417-47F9-8FA2-DF16179EE61A}" type="sibTrans" cxnId="{2EFFA16E-77EC-4E01-9142-A98D059B72BE}">
      <dgm:prSet/>
      <dgm:spPr/>
      <dgm:t>
        <a:bodyPr/>
        <a:lstStyle/>
        <a:p>
          <a:endParaRPr lang="fr-FR"/>
        </a:p>
      </dgm:t>
    </dgm:pt>
    <dgm:pt modelId="{F2463421-F226-45ED-8811-0AF8CA62170D}">
      <dgm:prSet phldrT="[Texte]"/>
      <dgm:spPr/>
      <dgm:t>
        <a:bodyPr/>
        <a:lstStyle/>
        <a:p>
          <a:pPr algn="just">
            <a:buNone/>
          </a:pPr>
          <a:r>
            <a:rPr lang="fr-FR" b="1" dirty="0"/>
            <a:t>Tous les acteurs </a:t>
          </a:r>
          <a:r>
            <a:rPr lang="fr-FR" dirty="0"/>
            <a:t>des marchés PROS et BDR</a:t>
          </a:r>
        </a:p>
      </dgm:t>
    </dgm:pt>
    <dgm:pt modelId="{BE349F7D-E6D7-4812-8D20-5598A59D58C9}" type="parTrans" cxnId="{47E32F82-6079-40F8-9017-50B94DFB3DF0}">
      <dgm:prSet/>
      <dgm:spPr/>
      <dgm:t>
        <a:bodyPr/>
        <a:lstStyle/>
        <a:p>
          <a:endParaRPr lang="fr-FR"/>
        </a:p>
      </dgm:t>
    </dgm:pt>
    <dgm:pt modelId="{500E0C0A-837A-4EEE-BD46-08B47B121E09}" type="sibTrans" cxnId="{47E32F82-6079-40F8-9017-50B94DFB3DF0}">
      <dgm:prSet/>
      <dgm:spPr/>
      <dgm:t>
        <a:bodyPr/>
        <a:lstStyle/>
        <a:p>
          <a:endParaRPr lang="fr-FR"/>
        </a:p>
      </dgm:t>
    </dgm:pt>
    <dgm:pt modelId="{02C07F21-B1FB-4687-82D1-3F01FFB91435}">
      <dgm:prSet phldrT="[Texte]" custT="1"/>
      <dgm:spPr>
        <a:solidFill>
          <a:srgbClr val="C00000"/>
        </a:solidFill>
      </dgm:spPr>
      <dgm:t>
        <a:bodyPr/>
        <a:lstStyle/>
        <a:p>
          <a:r>
            <a:rPr lang="fr-FR" sz="2400" dirty="0"/>
            <a:t>Quoi ?</a:t>
          </a:r>
        </a:p>
      </dgm:t>
    </dgm:pt>
    <dgm:pt modelId="{B0EC3E48-4164-4982-94B1-4959B5788379}" type="parTrans" cxnId="{C099E630-DB07-4C26-8BD5-48EC6E48CDAB}">
      <dgm:prSet/>
      <dgm:spPr/>
      <dgm:t>
        <a:bodyPr/>
        <a:lstStyle/>
        <a:p>
          <a:endParaRPr lang="fr-FR"/>
        </a:p>
      </dgm:t>
    </dgm:pt>
    <dgm:pt modelId="{4E3A44E6-25DE-4A8D-89BE-DC7903CFA4CD}" type="sibTrans" cxnId="{C099E630-DB07-4C26-8BD5-48EC6E48CDAB}">
      <dgm:prSet/>
      <dgm:spPr/>
      <dgm:t>
        <a:bodyPr/>
        <a:lstStyle/>
        <a:p>
          <a:endParaRPr lang="fr-FR"/>
        </a:p>
      </dgm:t>
    </dgm:pt>
    <dgm:pt modelId="{644B95DC-6E84-4571-A848-F847C4775751}">
      <dgm:prSet phldrT="[Texte]"/>
      <dgm:spPr/>
      <dgm:t>
        <a:bodyPr/>
        <a:lstStyle/>
        <a:p>
          <a:pPr algn="ctr">
            <a:buNone/>
          </a:pPr>
          <a:r>
            <a:rPr lang="fr-FR" b="1" dirty="0"/>
            <a:t>Les crédits interfacés</a:t>
          </a:r>
        </a:p>
      </dgm:t>
    </dgm:pt>
    <dgm:pt modelId="{D26F7471-67E6-4980-A89B-50AF4D6BAFEA}" type="parTrans" cxnId="{12BB1295-1BD8-4BE4-B135-DCFCB290CA0F}">
      <dgm:prSet/>
      <dgm:spPr/>
      <dgm:t>
        <a:bodyPr/>
        <a:lstStyle/>
        <a:p>
          <a:endParaRPr lang="fr-FR"/>
        </a:p>
      </dgm:t>
    </dgm:pt>
    <dgm:pt modelId="{0D7A95CC-0412-4F97-BD43-741E59116921}" type="sibTrans" cxnId="{12BB1295-1BD8-4BE4-B135-DCFCB290CA0F}">
      <dgm:prSet/>
      <dgm:spPr/>
      <dgm:t>
        <a:bodyPr/>
        <a:lstStyle/>
        <a:p>
          <a:endParaRPr lang="fr-FR"/>
        </a:p>
      </dgm:t>
    </dgm:pt>
    <dgm:pt modelId="{3A48766C-B5D1-42C9-A5B3-754065CC6B55}">
      <dgm:prSet phldrT="[Texte]" custT="1"/>
      <dgm:spPr>
        <a:solidFill>
          <a:srgbClr val="C00000"/>
        </a:solidFill>
      </dgm:spPr>
      <dgm:t>
        <a:bodyPr/>
        <a:lstStyle/>
        <a:p>
          <a:r>
            <a:rPr lang="fr-FR" sz="2400" dirty="0"/>
            <a:t>Quand ?</a:t>
          </a:r>
        </a:p>
      </dgm:t>
    </dgm:pt>
    <dgm:pt modelId="{FC829020-FB4D-4EEC-A44A-0E58802D4E64}" type="parTrans" cxnId="{F4AFC359-0DE3-4346-A619-82216DA939C2}">
      <dgm:prSet/>
      <dgm:spPr/>
      <dgm:t>
        <a:bodyPr/>
        <a:lstStyle/>
        <a:p>
          <a:endParaRPr lang="fr-FR"/>
        </a:p>
      </dgm:t>
    </dgm:pt>
    <dgm:pt modelId="{5ABAE8E6-9B7B-4A86-80B4-4873A31747CB}" type="sibTrans" cxnId="{F4AFC359-0DE3-4346-A619-82216DA939C2}">
      <dgm:prSet/>
      <dgm:spPr/>
      <dgm:t>
        <a:bodyPr/>
        <a:lstStyle/>
        <a:p>
          <a:endParaRPr lang="fr-FR"/>
        </a:p>
      </dgm:t>
    </dgm:pt>
    <dgm:pt modelId="{CE884E8F-5838-4145-A873-F9DB113073F6}">
      <dgm:prSet phldrT="[Texte]"/>
      <dgm:spPr/>
      <dgm:t>
        <a:bodyPr/>
        <a:lstStyle/>
        <a:p>
          <a:pPr>
            <a:buNone/>
          </a:pPr>
          <a:r>
            <a:rPr lang="fr-FR" dirty="0"/>
            <a:t>			14 novembre 2022 </a:t>
          </a:r>
          <a:endParaRPr lang="fr-FR" b="1" dirty="0"/>
        </a:p>
      </dgm:t>
    </dgm:pt>
    <dgm:pt modelId="{FEA2FA7C-A524-482E-991B-D8637C38CF91}" type="parTrans" cxnId="{07A3EFE8-F895-4E1B-B2AC-E63A386BAB38}">
      <dgm:prSet/>
      <dgm:spPr/>
      <dgm:t>
        <a:bodyPr/>
        <a:lstStyle/>
        <a:p>
          <a:endParaRPr lang="fr-FR"/>
        </a:p>
      </dgm:t>
    </dgm:pt>
    <dgm:pt modelId="{71ED30AC-0505-40ED-8C56-498740250E3B}" type="sibTrans" cxnId="{07A3EFE8-F895-4E1B-B2AC-E63A386BAB38}">
      <dgm:prSet/>
      <dgm:spPr/>
      <dgm:t>
        <a:bodyPr/>
        <a:lstStyle/>
        <a:p>
          <a:endParaRPr lang="fr-FR"/>
        </a:p>
      </dgm:t>
    </dgm:pt>
    <dgm:pt modelId="{B30F7D7B-F3E3-409B-8B23-A2692F8DA6CD}">
      <dgm:prSet phldrT="[Texte]"/>
      <dgm:spPr/>
      <dgm:t>
        <a:bodyPr/>
        <a:lstStyle/>
        <a:p>
          <a:pPr algn="ctr"/>
          <a:r>
            <a:rPr lang="fr-FR" dirty="0"/>
            <a:t>MLT équipement</a:t>
          </a:r>
        </a:p>
      </dgm:t>
    </dgm:pt>
    <dgm:pt modelId="{801DCED6-AE49-4FC7-9DB4-3C443E049B04}" type="parTrans" cxnId="{36A76F4D-AAAE-435F-ABFE-EF5476ECEC6B}">
      <dgm:prSet/>
      <dgm:spPr/>
      <dgm:t>
        <a:bodyPr/>
        <a:lstStyle/>
        <a:p>
          <a:endParaRPr lang="fr-FR"/>
        </a:p>
      </dgm:t>
    </dgm:pt>
    <dgm:pt modelId="{00A172D0-3BD0-4E24-81F0-C67D2BF8A39E}" type="sibTrans" cxnId="{36A76F4D-AAAE-435F-ABFE-EF5476ECEC6B}">
      <dgm:prSet/>
      <dgm:spPr/>
      <dgm:t>
        <a:bodyPr/>
        <a:lstStyle/>
        <a:p>
          <a:endParaRPr lang="fr-FR"/>
        </a:p>
      </dgm:t>
    </dgm:pt>
    <dgm:pt modelId="{B78AB73A-0A30-4445-9FB7-3641CB3AEF30}">
      <dgm:prSet phldrT="[Texte]"/>
      <dgm:spPr/>
      <dgm:t>
        <a:bodyPr/>
        <a:lstStyle/>
        <a:p>
          <a:pPr algn="ctr"/>
          <a:r>
            <a:rPr lang="fr-FR" dirty="0"/>
            <a:t>Trésorerie amortissable</a:t>
          </a:r>
        </a:p>
      </dgm:t>
    </dgm:pt>
    <dgm:pt modelId="{A54B8310-1474-4802-AF26-B074BDB81F08}" type="parTrans" cxnId="{149D8B3B-9DB8-47D0-A70B-B765A956581B}">
      <dgm:prSet/>
      <dgm:spPr/>
      <dgm:t>
        <a:bodyPr/>
        <a:lstStyle/>
        <a:p>
          <a:endParaRPr lang="fr-FR"/>
        </a:p>
      </dgm:t>
    </dgm:pt>
    <dgm:pt modelId="{26F6649F-0CF0-4D39-95DC-8C01D6EE8460}" type="sibTrans" cxnId="{149D8B3B-9DB8-47D0-A70B-B765A956581B}">
      <dgm:prSet/>
      <dgm:spPr/>
      <dgm:t>
        <a:bodyPr/>
        <a:lstStyle/>
        <a:p>
          <a:endParaRPr lang="fr-FR"/>
        </a:p>
      </dgm:t>
    </dgm:pt>
    <dgm:pt modelId="{16EEAF59-63F3-47DB-AB2C-D4D141425EBB}" type="pres">
      <dgm:prSet presAssocID="{B7A92A91-3791-45D3-B914-1B783A2AE910}" presName="Name0" presStyleCnt="0">
        <dgm:presLayoutVars>
          <dgm:dir/>
          <dgm:animLvl val="lvl"/>
          <dgm:resizeHandles val="exact"/>
        </dgm:presLayoutVars>
      </dgm:prSet>
      <dgm:spPr/>
    </dgm:pt>
    <dgm:pt modelId="{E5339DEC-6E12-4443-BA11-F8F538B582CF}" type="pres">
      <dgm:prSet presAssocID="{6C2C2458-0FBA-4854-8065-FB927AD549EC}" presName="linNode" presStyleCnt="0"/>
      <dgm:spPr/>
    </dgm:pt>
    <dgm:pt modelId="{38E31D2C-A2AD-450B-BFC0-26700041BD37}" type="pres">
      <dgm:prSet presAssocID="{6C2C2458-0FBA-4854-8065-FB927AD549EC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55ACEC44-05ED-4414-A236-37F313F1FB5C}" type="pres">
      <dgm:prSet presAssocID="{6C2C2458-0FBA-4854-8065-FB927AD549EC}" presName="descendantText" presStyleLbl="alignAccFollowNode1" presStyleIdx="0" presStyleCnt="3">
        <dgm:presLayoutVars>
          <dgm:bulletEnabled val="1"/>
        </dgm:presLayoutVars>
      </dgm:prSet>
      <dgm:spPr/>
    </dgm:pt>
    <dgm:pt modelId="{1F019E34-11F0-4BF0-BB52-EF11F7269455}" type="pres">
      <dgm:prSet presAssocID="{F87B0315-B417-47F9-8FA2-DF16179EE61A}" presName="sp" presStyleCnt="0"/>
      <dgm:spPr/>
    </dgm:pt>
    <dgm:pt modelId="{BFF9542B-58F3-4C4F-94D4-AADC362CF7E8}" type="pres">
      <dgm:prSet presAssocID="{02C07F21-B1FB-4687-82D1-3F01FFB91435}" presName="linNode" presStyleCnt="0"/>
      <dgm:spPr/>
    </dgm:pt>
    <dgm:pt modelId="{A3109A55-D425-4279-9504-206048E328A5}" type="pres">
      <dgm:prSet presAssocID="{02C07F21-B1FB-4687-82D1-3F01FFB91435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96EC0CBB-4CFA-43F9-A362-0DBF842F3310}" type="pres">
      <dgm:prSet presAssocID="{02C07F21-B1FB-4687-82D1-3F01FFB91435}" presName="descendantText" presStyleLbl="alignAccFollowNode1" presStyleIdx="1" presStyleCnt="3">
        <dgm:presLayoutVars>
          <dgm:bulletEnabled val="1"/>
        </dgm:presLayoutVars>
      </dgm:prSet>
      <dgm:spPr/>
    </dgm:pt>
    <dgm:pt modelId="{9B7347F0-B166-4FE9-B84C-32F32304C13A}" type="pres">
      <dgm:prSet presAssocID="{4E3A44E6-25DE-4A8D-89BE-DC7903CFA4CD}" presName="sp" presStyleCnt="0"/>
      <dgm:spPr/>
    </dgm:pt>
    <dgm:pt modelId="{1F829B96-BB27-4532-87D9-C8953742A7DE}" type="pres">
      <dgm:prSet presAssocID="{3A48766C-B5D1-42C9-A5B3-754065CC6B55}" presName="linNode" presStyleCnt="0"/>
      <dgm:spPr/>
    </dgm:pt>
    <dgm:pt modelId="{DC0574BD-0E2C-4A55-BC6C-570F0D6425EA}" type="pres">
      <dgm:prSet presAssocID="{3A48766C-B5D1-42C9-A5B3-754065CC6B55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E45BC425-07F7-41EE-BDC4-C7D3CFB739BC}" type="pres">
      <dgm:prSet presAssocID="{3A48766C-B5D1-42C9-A5B3-754065CC6B55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F3143217-6516-4E8B-83CE-0B77D2DB38C2}" type="presOf" srcId="{F2463421-F226-45ED-8811-0AF8CA62170D}" destId="{55ACEC44-05ED-4414-A236-37F313F1FB5C}" srcOrd="0" destOrd="0" presId="urn:microsoft.com/office/officeart/2005/8/layout/vList5"/>
    <dgm:cxn modelId="{F0F72C23-231B-490F-9F3C-AC0E622FB60C}" type="presOf" srcId="{B78AB73A-0A30-4445-9FB7-3641CB3AEF30}" destId="{96EC0CBB-4CFA-43F9-A362-0DBF842F3310}" srcOrd="0" destOrd="2" presId="urn:microsoft.com/office/officeart/2005/8/layout/vList5"/>
    <dgm:cxn modelId="{2BB96323-061A-417D-AD66-AA776D25A34B}" type="presOf" srcId="{B30F7D7B-F3E3-409B-8B23-A2692F8DA6CD}" destId="{96EC0CBB-4CFA-43F9-A362-0DBF842F3310}" srcOrd="0" destOrd="1" presId="urn:microsoft.com/office/officeart/2005/8/layout/vList5"/>
    <dgm:cxn modelId="{C099E630-DB07-4C26-8BD5-48EC6E48CDAB}" srcId="{B7A92A91-3791-45D3-B914-1B783A2AE910}" destId="{02C07F21-B1FB-4687-82D1-3F01FFB91435}" srcOrd="1" destOrd="0" parTransId="{B0EC3E48-4164-4982-94B1-4959B5788379}" sibTransId="{4E3A44E6-25DE-4A8D-89BE-DC7903CFA4CD}"/>
    <dgm:cxn modelId="{149D8B3B-9DB8-47D0-A70B-B765A956581B}" srcId="{644B95DC-6E84-4571-A848-F847C4775751}" destId="{B78AB73A-0A30-4445-9FB7-3641CB3AEF30}" srcOrd="1" destOrd="0" parTransId="{A54B8310-1474-4802-AF26-B074BDB81F08}" sibTransId="{26F6649F-0CF0-4D39-95DC-8C01D6EE8460}"/>
    <dgm:cxn modelId="{36A76F4D-AAAE-435F-ABFE-EF5476ECEC6B}" srcId="{644B95DC-6E84-4571-A848-F847C4775751}" destId="{B30F7D7B-F3E3-409B-8B23-A2692F8DA6CD}" srcOrd="0" destOrd="0" parTransId="{801DCED6-AE49-4FC7-9DB4-3C443E049B04}" sibTransId="{00A172D0-3BD0-4E24-81F0-C67D2BF8A39E}"/>
    <dgm:cxn modelId="{2EFFA16E-77EC-4E01-9142-A98D059B72BE}" srcId="{B7A92A91-3791-45D3-B914-1B783A2AE910}" destId="{6C2C2458-0FBA-4854-8065-FB927AD549EC}" srcOrd="0" destOrd="0" parTransId="{904744D4-D82D-4C5B-BE7B-6082AD7958C9}" sibTransId="{F87B0315-B417-47F9-8FA2-DF16179EE61A}"/>
    <dgm:cxn modelId="{F4AFC359-0DE3-4346-A619-82216DA939C2}" srcId="{B7A92A91-3791-45D3-B914-1B783A2AE910}" destId="{3A48766C-B5D1-42C9-A5B3-754065CC6B55}" srcOrd="2" destOrd="0" parTransId="{FC829020-FB4D-4EEC-A44A-0E58802D4E64}" sibTransId="{5ABAE8E6-9B7B-4A86-80B4-4873A31747CB}"/>
    <dgm:cxn modelId="{47E32F82-6079-40F8-9017-50B94DFB3DF0}" srcId="{6C2C2458-0FBA-4854-8065-FB927AD549EC}" destId="{F2463421-F226-45ED-8811-0AF8CA62170D}" srcOrd="0" destOrd="0" parTransId="{BE349F7D-E6D7-4812-8D20-5598A59D58C9}" sibTransId="{500E0C0A-837A-4EEE-BD46-08B47B121E09}"/>
    <dgm:cxn modelId="{6DC3AB82-0BC1-49D2-B553-27E8F0284CB5}" type="presOf" srcId="{B7A92A91-3791-45D3-B914-1B783A2AE910}" destId="{16EEAF59-63F3-47DB-AB2C-D4D141425EBB}" srcOrd="0" destOrd="0" presId="urn:microsoft.com/office/officeart/2005/8/layout/vList5"/>
    <dgm:cxn modelId="{FB545D85-403D-4384-8F97-5FDC40AC1809}" type="presOf" srcId="{CE884E8F-5838-4145-A873-F9DB113073F6}" destId="{E45BC425-07F7-41EE-BDC4-C7D3CFB739BC}" srcOrd="0" destOrd="0" presId="urn:microsoft.com/office/officeart/2005/8/layout/vList5"/>
    <dgm:cxn modelId="{F0B8CA8C-1C83-4D1D-B592-D29887DAC051}" type="presOf" srcId="{02C07F21-B1FB-4687-82D1-3F01FFB91435}" destId="{A3109A55-D425-4279-9504-206048E328A5}" srcOrd="0" destOrd="0" presId="urn:microsoft.com/office/officeart/2005/8/layout/vList5"/>
    <dgm:cxn modelId="{12BB1295-1BD8-4BE4-B135-DCFCB290CA0F}" srcId="{02C07F21-B1FB-4687-82D1-3F01FFB91435}" destId="{644B95DC-6E84-4571-A848-F847C4775751}" srcOrd="0" destOrd="0" parTransId="{D26F7471-67E6-4980-A89B-50AF4D6BAFEA}" sibTransId="{0D7A95CC-0412-4F97-BD43-741E59116921}"/>
    <dgm:cxn modelId="{38DED595-74FD-41CB-BABF-250BC082C541}" type="presOf" srcId="{6C2C2458-0FBA-4854-8065-FB927AD549EC}" destId="{38E31D2C-A2AD-450B-BFC0-26700041BD37}" srcOrd="0" destOrd="0" presId="urn:microsoft.com/office/officeart/2005/8/layout/vList5"/>
    <dgm:cxn modelId="{498937A1-D761-490A-AAC4-7C47372F0CD2}" type="presOf" srcId="{644B95DC-6E84-4571-A848-F847C4775751}" destId="{96EC0CBB-4CFA-43F9-A362-0DBF842F3310}" srcOrd="0" destOrd="0" presId="urn:microsoft.com/office/officeart/2005/8/layout/vList5"/>
    <dgm:cxn modelId="{B9CD3EB0-F714-4CCE-9F53-9F1CBE0C0FF4}" type="presOf" srcId="{3A48766C-B5D1-42C9-A5B3-754065CC6B55}" destId="{DC0574BD-0E2C-4A55-BC6C-570F0D6425EA}" srcOrd="0" destOrd="0" presId="urn:microsoft.com/office/officeart/2005/8/layout/vList5"/>
    <dgm:cxn modelId="{07A3EFE8-F895-4E1B-B2AC-E63A386BAB38}" srcId="{3A48766C-B5D1-42C9-A5B3-754065CC6B55}" destId="{CE884E8F-5838-4145-A873-F9DB113073F6}" srcOrd="0" destOrd="0" parTransId="{FEA2FA7C-A524-482E-991B-D8637C38CF91}" sibTransId="{71ED30AC-0505-40ED-8C56-498740250E3B}"/>
    <dgm:cxn modelId="{AD23C810-6DBB-42B0-B14A-5A267CDF3F91}" type="presParOf" srcId="{16EEAF59-63F3-47DB-AB2C-D4D141425EBB}" destId="{E5339DEC-6E12-4443-BA11-F8F538B582CF}" srcOrd="0" destOrd="0" presId="urn:microsoft.com/office/officeart/2005/8/layout/vList5"/>
    <dgm:cxn modelId="{B9C65E11-8C7D-4672-BC21-BE9DDF6623FC}" type="presParOf" srcId="{E5339DEC-6E12-4443-BA11-F8F538B582CF}" destId="{38E31D2C-A2AD-450B-BFC0-26700041BD37}" srcOrd="0" destOrd="0" presId="urn:microsoft.com/office/officeart/2005/8/layout/vList5"/>
    <dgm:cxn modelId="{927CD664-A065-4375-B4E9-47E06F83B6CB}" type="presParOf" srcId="{E5339DEC-6E12-4443-BA11-F8F538B582CF}" destId="{55ACEC44-05ED-4414-A236-37F313F1FB5C}" srcOrd="1" destOrd="0" presId="urn:microsoft.com/office/officeart/2005/8/layout/vList5"/>
    <dgm:cxn modelId="{54F03FCB-90F3-448F-B48F-B4155CCD124B}" type="presParOf" srcId="{16EEAF59-63F3-47DB-AB2C-D4D141425EBB}" destId="{1F019E34-11F0-4BF0-BB52-EF11F7269455}" srcOrd="1" destOrd="0" presId="urn:microsoft.com/office/officeart/2005/8/layout/vList5"/>
    <dgm:cxn modelId="{18C313B1-A733-46DD-A193-48C64507EDBA}" type="presParOf" srcId="{16EEAF59-63F3-47DB-AB2C-D4D141425EBB}" destId="{BFF9542B-58F3-4C4F-94D4-AADC362CF7E8}" srcOrd="2" destOrd="0" presId="urn:microsoft.com/office/officeart/2005/8/layout/vList5"/>
    <dgm:cxn modelId="{EF319220-EE19-4B3C-975E-2B25650F089C}" type="presParOf" srcId="{BFF9542B-58F3-4C4F-94D4-AADC362CF7E8}" destId="{A3109A55-D425-4279-9504-206048E328A5}" srcOrd="0" destOrd="0" presId="urn:microsoft.com/office/officeart/2005/8/layout/vList5"/>
    <dgm:cxn modelId="{CF1BD511-6C16-441C-8460-BAE29CE6C230}" type="presParOf" srcId="{BFF9542B-58F3-4C4F-94D4-AADC362CF7E8}" destId="{96EC0CBB-4CFA-43F9-A362-0DBF842F3310}" srcOrd="1" destOrd="0" presId="urn:microsoft.com/office/officeart/2005/8/layout/vList5"/>
    <dgm:cxn modelId="{7AD113A7-2842-4345-AAFE-9965C005747F}" type="presParOf" srcId="{16EEAF59-63F3-47DB-AB2C-D4D141425EBB}" destId="{9B7347F0-B166-4FE9-B84C-32F32304C13A}" srcOrd="3" destOrd="0" presId="urn:microsoft.com/office/officeart/2005/8/layout/vList5"/>
    <dgm:cxn modelId="{C9DB23B4-8CCF-4F1D-B36D-32D868DD5700}" type="presParOf" srcId="{16EEAF59-63F3-47DB-AB2C-D4D141425EBB}" destId="{1F829B96-BB27-4532-87D9-C8953742A7DE}" srcOrd="4" destOrd="0" presId="urn:microsoft.com/office/officeart/2005/8/layout/vList5"/>
    <dgm:cxn modelId="{DB59506C-7138-4F06-8B4C-CDD84000B7F9}" type="presParOf" srcId="{1F829B96-BB27-4532-87D9-C8953742A7DE}" destId="{DC0574BD-0E2C-4A55-BC6C-570F0D6425EA}" srcOrd="0" destOrd="0" presId="urn:microsoft.com/office/officeart/2005/8/layout/vList5"/>
    <dgm:cxn modelId="{440F760D-7EE7-4CB6-A1A7-3911D5AD97DC}" type="presParOf" srcId="{1F829B96-BB27-4532-87D9-C8953742A7DE}" destId="{E45BC425-07F7-41EE-BDC4-C7D3CFB739B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CEC44-05ED-4414-A236-37F313F1FB5C}">
      <dsp:nvSpPr>
        <dsp:cNvPr id="0" name=""/>
        <dsp:cNvSpPr/>
      </dsp:nvSpPr>
      <dsp:spPr>
        <a:xfrm rot="5400000">
          <a:off x="5594969" y="-2200127"/>
          <a:ext cx="1105209" cy="57859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dirty="0"/>
            <a:t>Tous les acteurs </a:t>
          </a:r>
          <a:r>
            <a:rPr lang="fr-FR" sz="2000" kern="1200" dirty="0"/>
            <a:t>des marchés PROS et BDR</a:t>
          </a:r>
        </a:p>
      </dsp:txBody>
      <dsp:txXfrm rot="-5400000">
        <a:off x="3254598" y="194196"/>
        <a:ext cx="5732000" cy="997305"/>
      </dsp:txXfrm>
    </dsp:sp>
    <dsp:sp modelId="{38E31D2C-A2AD-450B-BFC0-26700041BD37}">
      <dsp:nvSpPr>
        <dsp:cNvPr id="0" name=""/>
        <dsp:cNvSpPr/>
      </dsp:nvSpPr>
      <dsp:spPr>
        <a:xfrm>
          <a:off x="0" y="2093"/>
          <a:ext cx="3254598" cy="1381511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Pour qui ?</a:t>
          </a:r>
        </a:p>
      </dsp:txBody>
      <dsp:txXfrm>
        <a:off x="67440" y="69533"/>
        <a:ext cx="3119718" cy="1246631"/>
      </dsp:txXfrm>
    </dsp:sp>
    <dsp:sp modelId="{96EC0CBB-4CFA-43F9-A362-0DBF842F3310}">
      <dsp:nvSpPr>
        <dsp:cNvPr id="0" name=""/>
        <dsp:cNvSpPr/>
      </dsp:nvSpPr>
      <dsp:spPr>
        <a:xfrm rot="5400000">
          <a:off x="5594969" y="-749539"/>
          <a:ext cx="1105209" cy="57859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dirty="0"/>
            <a:t>Les crédits interfacés</a:t>
          </a:r>
        </a:p>
        <a:p>
          <a:pPr marL="457200" lvl="2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/>
            <a:t>MLT équipement</a:t>
          </a:r>
        </a:p>
        <a:p>
          <a:pPr marL="457200" lvl="2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/>
            <a:t>Trésorerie amortissable</a:t>
          </a:r>
        </a:p>
      </dsp:txBody>
      <dsp:txXfrm rot="-5400000">
        <a:off x="3254598" y="1644784"/>
        <a:ext cx="5732000" cy="997305"/>
      </dsp:txXfrm>
    </dsp:sp>
    <dsp:sp modelId="{A3109A55-D425-4279-9504-206048E328A5}">
      <dsp:nvSpPr>
        <dsp:cNvPr id="0" name=""/>
        <dsp:cNvSpPr/>
      </dsp:nvSpPr>
      <dsp:spPr>
        <a:xfrm>
          <a:off x="0" y="1452680"/>
          <a:ext cx="3254598" cy="1381511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Quoi ?</a:t>
          </a:r>
        </a:p>
      </dsp:txBody>
      <dsp:txXfrm>
        <a:off x="67440" y="1520120"/>
        <a:ext cx="3119718" cy="1246631"/>
      </dsp:txXfrm>
    </dsp:sp>
    <dsp:sp modelId="{E45BC425-07F7-41EE-BDC4-C7D3CFB739BC}">
      <dsp:nvSpPr>
        <dsp:cNvPr id="0" name=""/>
        <dsp:cNvSpPr/>
      </dsp:nvSpPr>
      <dsp:spPr>
        <a:xfrm rot="5400000">
          <a:off x="5594969" y="701047"/>
          <a:ext cx="1105209" cy="57859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kern="1200" dirty="0"/>
            <a:t>			14 novembre 2022 </a:t>
          </a:r>
          <a:endParaRPr lang="fr-FR" sz="2000" b="1" kern="1200" dirty="0"/>
        </a:p>
      </dsp:txBody>
      <dsp:txXfrm rot="-5400000">
        <a:off x="3254598" y="3095370"/>
        <a:ext cx="5732000" cy="997305"/>
      </dsp:txXfrm>
    </dsp:sp>
    <dsp:sp modelId="{DC0574BD-0E2C-4A55-BC6C-570F0D6425EA}">
      <dsp:nvSpPr>
        <dsp:cNvPr id="0" name=""/>
        <dsp:cNvSpPr/>
      </dsp:nvSpPr>
      <dsp:spPr>
        <a:xfrm>
          <a:off x="0" y="2903267"/>
          <a:ext cx="3254598" cy="1381511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Quand ?</a:t>
          </a:r>
        </a:p>
      </dsp:txBody>
      <dsp:txXfrm>
        <a:off x="67440" y="2970707"/>
        <a:ext cx="3119718" cy="12466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16/11/2022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16/11/2022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735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919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219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976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2869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835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0751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16 novembre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16 novembre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16 novembre 2022</a:t>
            </a:fld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16 novembre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16 novembre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16 novembre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16 novembre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16 novembre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16 novembre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517D3EA-06DD-41BE-9575-519E63AA1712}"/>
              </a:ext>
            </a:extLst>
          </p:cNvPr>
          <p:cNvSpPr/>
          <p:nvPr/>
        </p:nvSpPr>
        <p:spPr>
          <a:xfrm>
            <a:off x="10721120" y="99588"/>
            <a:ext cx="1383364" cy="13833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770DD53-50B7-443E-8733-015C15E44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Simplification du parcours DEFI/Myc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25A3D-6058-46E5-B3A2-A8A2926C1784}" type="datetime4">
              <a:rPr lang="fr-FR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pPr/>
              <a:t>16 novembre 2022</a:t>
            </a:fld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C833B47-C528-440B-AD73-EF01CFBA45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303" y="99587"/>
            <a:ext cx="1395875" cy="139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64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232DC-69E6-48D8-B420-6F1B7390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DF3AA0-9398-424F-8BAF-64430D564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2118" y="1695730"/>
            <a:ext cx="1332000" cy="576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59" name="Espace réservé du pied de page 58">
            <a:extLst>
              <a:ext uri="{FF2B5EF4-FFF2-40B4-BE49-F238E27FC236}">
                <a16:creationId xmlns:a16="http://schemas.microsoft.com/office/drawing/2014/main" id="{C13EBF97-37E3-4EA0-8AFC-C3CF61F5B2A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Pied de page de votre présentation - Date</a:t>
            </a:r>
          </a:p>
        </p:txBody>
      </p:sp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B4AFCA1-C86A-47B6-AC5D-A949EFA48F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2118" y="3063759"/>
            <a:ext cx="1332000" cy="576000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B78A84E-F62E-4BC5-B856-B7357EED0C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2118" y="4431787"/>
            <a:ext cx="1332000" cy="576000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BA3B7674-E629-40D0-B2C6-07B173A0B80A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447818" y="1695730"/>
            <a:ext cx="1332000" cy="576000"/>
          </a:xfrm>
        </p:spPr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9B0B1D8-0236-4C23-B572-4CDC2F2CB27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47818" y="3063759"/>
            <a:ext cx="1332000" cy="576000"/>
          </a:xfrm>
        </p:spPr>
        <p:txBody>
          <a:bodyPr/>
          <a:lstStyle/>
          <a:p>
            <a:r>
              <a:rPr lang="fr-FR" dirty="0"/>
              <a:t>05</a:t>
            </a:r>
          </a:p>
        </p:txBody>
      </p:sp>
      <p:sp>
        <p:nvSpPr>
          <p:cNvPr id="22" name="Espace réservé du texte 1">
            <a:extLst>
              <a:ext uri="{FF2B5EF4-FFF2-40B4-BE49-F238E27FC236}">
                <a16:creationId xmlns:a16="http://schemas.microsoft.com/office/drawing/2014/main" id="{1B6CADF0-52B2-4249-8D63-51EE43E8BD9D}"/>
              </a:ext>
            </a:extLst>
          </p:cNvPr>
          <p:cNvSpPr txBox="1">
            <a:spLocks/>
          </p:cNvSpPr>
          <p:nvPr/>
        </p:nvSpPr>
        <p:spPr>
          <a:xfrm>
            <a:off x="2660603" y="1718446"/>
            <a:ext cx="3449654" cy="54088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/>
                <a:sym typeface="Arial"/>
              </a:rPr>
              <a:t>Contexte : pourquoi simplifier le parcours DEFI /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/>
                <a:sym typeface="Arial"/>
              </a:rPr>
              <a:t>MyC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/>
                <a:sym typeface="Arial"/>
              </a:rPr>
              <a:t> ?</a:t>
            </a:r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28DAC1C7-1B7E-4338-B19D-BF6465368942}"/>
              </a:ext>
            </a:extLst>
          </p:cNvPr>
          <p:cNvSpPr txBox="1">
            <a:spLocks/>
          </p:cNvSpPr>
          <p:nvPr/>
        </p:nvSpPr>
        <p:spPr>
          <a:xfrm>
            <a:off x="2625222" y="3158186"/>
            <a:ext cx="3449654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/>
                <a:sym typeface="Arial"/>
              </a:rPr>
              <a:t>Le nouveau parcours </a:t>
            </a:r>
          </a:p>
        </p:txBody>
      </p:sp>
      <p:sp>
        <p:nvSpPr>
          <p:cNvPr id="24" name="Espace réservé du texte 3">
            <a:extLst>
              <a:ext uri="{FF2B5EF4-FFF2-40B4-BE49-F238E27FC236}">
                <a16:creationId xmlns:a16="http://schemas.microsoft.com/office/drawing/2014/main" id="{28F96369-0CDA-464D-92C2-EBA0B24D153A}"/>
              </a:ext>
            </a:extLst>
          </p:cNvPr>
          <p:cNvSpPr txBox="1">
            <a:spLocks/>
          </p:cNvSpPr>
          <p:nvPr/>
        </p:nvSpPr>
        <p:spPr>
          <a:xfrm>
            <a:off x="2615334" y="4505807"/>
            <a:ext cx="3449654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/>
                <a:sym typeface="Arial"/>
              </a:rPr>
              <a:t>Comment saisir les garanties ?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EB637D99-23BC-418F-9A70-E0B2386CC5A7}"/>
              </a:ext>
            </a:extLst>
          </p:cNvPr>
          <p:cNvSpPr txBox="1">
            <a:spLocks/>
          </p:cNvSpPr>
          <p:nvPr/>
        </p:nvSpPr>
        <p:spPr>
          <a:xfrm>
            <a:off x="7673784" y="1706940"/>
            <a:ext cx="3449654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/>
                <a:sym typeface="Arial"/>
              </a:rPr>
              <a:t>Comment saisir l’ACA et l’assurance du crédit ?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BC0E7A63-3E08-44BD-818B-AC77851FB98E}"/>
              </a:ext>
            </a:extLst>
          </p:cNvPr>
          <p:cNvSpPr txBox="1">
            <a:spLocks/>
          </p:cNvSpPr>
          <p:nvPr/>
        </p:nvSpPr>
        <p:spPr>
          <a:xfrm>
            <a:off x="7691693" y="3098876"/>
            <a:ext cx="3449654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Univers" panose="020B0604020202020204" pitchFamily="34" charset="0"/>
                <a:ea typeface="Univers" panose="020B0604020202020204" pitchFamily="34" charset="0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 panose="020B0604020202020204" pitchFamily="34" charset="0"/>
              <a:cs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98EF68-C593-4D5B-9F7F-300F5B3C4490}"/>
              </a:ext>
            </a:extLst>
          </p:cNvPr>
          <p:cNvSpPr/>
          <p:nvPr/>
        </p:nvSpPr>
        <p:spPr>
          <a:xfrm>
            <a:off x="7630431" y="3162853"/>
            <a:ext cx="2544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Zone de commentaires</a:t>
            </a:r>
          </a:p>
        </p:txBody>
      </p:sp>
    </p:spTree>
    <p:extLst>
      <p:ext uri="{BB962C8B-B14F-4D97-AF65-F5344CB8AC3E}">
        <p14:creationId xmlns:p14="http://schemas.microsoft.com/office/powerpoint/2010/main" val="2337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pPr lvl="0">
              <a:spcBef>
                <a:spcPts val="0"/>
              </a:spcBef>
              <a:buClr>
                <a:srgbClr val="B24388"/>
              </a:buClr>
              <a:defRPr/>
            </a:pPr>
            <a:r>
              <a:rPr lang="fr-FR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Contexte : pourquoi simplifier le parcours DEFI / Myc ?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661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7F920A-6102-4FBA-B785-BD1F081B79A7}"/>
              </a:ext>
            </a:extLst>
          </p:cNvPr>
          <p:cNvSpPr/>
          <p:nvPr/>
        </p:nvSpPr>
        <p:spPr>
          <a:xfrm>
            <a:off x="465513" y="2039390"/>
            <a:ext cx="10607040" cy="428936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  <a:buClr>
                <a:srgbClr val="B24388"/>
              </a:buClr>
              <a:defRPr/>
            </a:pPr>
            <a:r>
              <a:rPr lang="fr-FR" sz="2400" b="1" kern="0" dirty="0">
                <a:solidFill>
                  <a:srgbClr val="C00000"/>
                </a:solidFill>
                <a:latin typeface="Univers" panose="020B0604020202020204" pitchFamily="34" charset="0"/>
                <a:cs typeface="Arial"/>
                <a:sym typeface="Arial"/>
              </a:rPr>
              <a:t>Contexte : pourquoi simplifier le parcours DEFI / Myc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6A14AD5-77CF-4A2A-B1C5-1AC8B8185C71}"/>
              </a:ext>
            </a:extLst>
          </p:cNvPr>
          <p:cNvSpPr/>
          <p:nvPr/>
        </p:nvSpPr>
        <p:spPr>
          <a:xfrm>
            <a:off x="831272" y="2644883"/>
            <a:ext cx="5120643" cy="206155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28594" indent="-228594" algn="just" defTabSz="1219170">
              <a:buFont typeface="Courier New" panose="02070309020205020404" pitchFamily="49" charset="0"/>
              <a:buChar char="o"/>
            </a:pPr>
            <a:r>
              <a:rPr lang="fr-FR" sz="1600" kern="0" dirty="0">
                <a:solidFill>
                  <a:srgbClr val="000000"/>
                </a:solidFill>
                <a:latin typeface="Arial"/>
                <a:sym typeface="Arial"/>
              </a:rPr>
              <a:t>Il faut </a:t>
            </a:r>
            <a:r>
              <a:rPr lang="fr-FR" sz="1600" b="1" kern="0" dirty="0">
                <a:solidFill>
                  <a:srgbClr val="000000"/>
                </a:solidFill>
                <a:latin typeface="Arial"/>
                <a:sym typeface="Arial"/>
              </a:rPr>
              <a:t>renforcer</a:t>
            </a:r>
            <a:r>
              <a:rPr lang="fr-FR" sz="1600" kern="0" dirty="0">
                <a:solidFill>
                  <a:srgbClr val="000000"/>
                </a:solidFill>
                <a:latin typeface="Arial"/>
                <a:sym typeface="Arial"/>
              </a:rPr>
              <a:t> le </a:t>
            </a:r>
            <a:r>
              <a:rPr lang="fr-FR" sz="1600" kern="0" dirty="0">
                <a:solidFill>
                  <a:srgbClr val="581D74"/>
                </a:solidFill>
                <a:latin typeface="Arial"/>
                <a:sym typeface="Arial"/>
              </a:rPr>
              <a:t>lien DEFI/MYCréditproBDR</a:t>
            </a:r>
          </a:p>
          <a:p>
            <a:pPr algn="just" defTabSz="1219170"/>
            <a:endParaRPr lang="fr-FR" sz="1600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marL="228594" indent="-228594" algn="just" defTabSz="1219170">
              <a:buFont typeface="Courier New" panose="02070309020205020404" pitchFamily="49" charset="0"/>
              <a:buChar char="o"/>
            </a:pPr>
            <a:r>
              <a:rPr lang="fr-FR" sz="1600" kern="0" dirty="0">
                <a:solidFill>
                  <a:srgbClr val="000000"/>
                </a:solidFill>
                <a:latin typeface="Arial"/>
                <a:sym typeface="Arial"/>
              </a:rPr>
              <a:t>Les </a:t>
            </a:r>
            <a:r>
              <a:rPr lang="fr-FR" sz="1600" kern="0" dirty="0">
                <a:solidFill>
                  <a:srgbClr val="581D74"/>
                </a:solidFill>
                <a:latin typeface="Arial"/>
                <a:sym typeface="Arial"/>
              </a:rPr>
              <a:t>dossiers interfacés </a:t>
            </a:r>
            <a:r>
              <a:rPr lang="fr-FR" sz="1600" kern="0" dirty="0">
                <a:solidFill>
                  <a:srgbClr val="000000"/>
                </a:solidFill>
                <a:latin typeface="Arial"/>
                <a:sym typeface="Arial"/>
              </a:rPr>
              <a:t>sont de plus en plus nombreux</a:t>
            </a:r>
          </a:p>
          <a:p>
            <a:pPr algn="just" defTabSz="1219170"/>
            <a:endParaRPr lang="fr-FR" sz="1600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marL="228594" indent="-228594" algn="just" defTabSz="1219170">
              <a:buFont typeface="Courier New" panose="02070309020205020404" pitchFamily="49" charset="0"/>
              <a:buChar char="o"/>
            </a:pPr>
            <a:r>
              <a:rPr lang="fr-FR" sz="1600" kern="0" dirty="0">
                <a:solidFill>
                  <a:srgbClr val="000000"/>
                </a:solidFill>
                <a:latin typeface="Arial"/>
                <a:sym typeface="Arial"/>
              </a:rPr>
              <a:t>Des anomalies d’interface sont constatées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BC4BB9-53B7-40E8-85A6-F00AF5B3EFCE}"/>
              </a:ext>
            </a:extLst>
          </p:cNvPr>
          <p:cNvSpPr txBox="1"/>
          <p:nvPr/>
        </p:nvSpPr>
        <p:spPr>
          <a:xfrm>
            <a:off x="820411" y="1011361"/>
            <a:ext cx="10607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/>
            <a:r>
              <a:rPr lang="fr-FR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L’amélioration du parcours DEFI/Myc a été construit autour de 2 objectifs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1278896-65C9-4045-86AE-49E5A34C3A8B}"/>
              </a:ext>
            </a:extLst>
          </p:cNvPr>
          <p:cNvSpPr txBox="1"/>
          <p:nvPr/>
        </p:nvSpPr>
        <p:spPr>
          <a:xfrm>
            <a:off x="2726577" y="2181902"/>
            <a:ext cx="141870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constats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769DD05-35B2-4020-A2BA-26B0EAE73EEB}"/>
              </a:ext>
            </a:extLst>
          </p:cNvPr>
          <p:cNvSpPr/>
          <p:nvPr/>
        </p:nvSpPr>
        <p:spPr>
          <a:xfrm>
            <a:off x="7498081" y="2644883"/>
            <a:ext cx="3099724" cy="206155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fr-FR" sz="1867" b="1" kern="0" dirty="0">
                <a:solidFill>
                  <a:srgbClr val="581D74"/>
                </a:solidFill>
                <a:latin typeface="Arial"/>
                <a:sym typeface="Arial"/>
              </a:rPr>
              <a:t>Fluidifier le parcours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6E1C88F-9CF5-4C71-B527-2B8112162EEE}"/>
              </a:ext>
            </a:extLst>
          </p:cNvPr>
          <p:cNvSpPr txBox="1"/>
          <p:nvPr/>
        </p:nvSpPr>
        <p:spPr>
          <a:xfrm>
            <a:off x="8338591" y="2181901"/>
            <a:ext cx="141870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objectif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C9AA41D7-D9C0-4612-9499-0893C0C1538B}"/>
              </a:ext>
            </a:extLst>
          </p:cNvPr>
          <p:cNvSpPr/>
          <p:nvPr/>
        </p:nvSpPr>
        <p:spPr>
          <a:xfrm>
            <a:off x="6336028" y="3429001"/>
            <a:ext cx="602329" cy="410369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B405E2A-8ADE-40A3-895F-E12118DB5500}"/>
              </a:ext>
            </a:extLst>
          </p:cNvPr>
          <p:cNvSpPr/>
          <p:nvPr/>
        </p:nvSpPr>
        <p:spPr>
          <a:xfrm>
            <a:off x="831272" y="4844811"/>
            <a:ext cx="5120643" cy="123077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219170"/>
            <a:r>
              <a:rPr lang="fr-FR" sz="1600" kern="0" dirty="0">
                <a:solidFill>
                  <a:srgbClr val="000000"/>
                </a:solidFill>
                <a:latin typeface="Arial"/>
                <a:sym typeface="Arial"/>
              </a:rPr>
              <a:t>L’accès à l’</a:t>
            </a:r>
            <a:r>
              <a:rPr lang="fr-FR" sz="1600" kern="0" dirty="0">
                <a:solidFill>
                  <a:srgbClr val="581D74"/>
                </a:solidFill>
                <a:latin typeface="Arial"/>
                <a:sym typeface="Arial"/>
              </a:rPr>
              <a:t>ACA</a:t>
            </a:r>
            <a:r>
              <a:rPr lang="fr-FR" sz="1600" kern="0" dirty="0">
                <a:solidFill>
                  <a:srgbClr val="000000"/>
                </a:solidFill>
                <a:latin typeface="Arial"/>
                <a:sym typeface="Arial"/>
              </a:rPr>
              <a:t> (Avis de Conseil Assurance) est trop tardif dans le parcours actuel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BE6AFAD-F313-470C-A5A3-D121E05DD8A9}"/>
              </a:ext>
            </a:extLst>
          </p:cNvPr>
          <p:cNvSpPr/>
          <p:nvPr/>
        </p:nvSpPr>
        <p:spPr>
          <a:xfrm>
            <a:off x="7498081" y="4844811"/>
            <a:ext cx="3099724" cy="123077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fr-FR" sz="1867" b="1" kern="0" dirty="0">
                <a:solidFill>
                  <a:srgbClr val="581D74"/>
                </a:solidFill>
                <a:latin typeface="Arial"/>
                <a:sym typeface="Arial"/>
              </a:rPr>
              <a:t>Améliorer la solution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598674E9-5211-4280-9BB6-59FA80C00D84}"/>
              </a:ext>
            </a:extLst>
          </p:cNvPr>
          <p:cNvSpPr/>
          <p:nvPr/>
        </p:nvSpPr>
        <p:spPr>
          <a:xfrm>
            <a:off x="6336028" y="5263738"/>
            <a:ext cx="602329" cy="410369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000000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113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E86E5806-DB70-4C5D-BB64-1FB967EBAC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1473781"/>
              </p:ext>
            </p:extLst>
          </p:nvPr>
        </p:nvGraphicFramePr>
        <p:xfrm>
          <a:off x="1357929" y="1476506"/>
          <a:ext cx="9040551" cy="4286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re 3">
            <a:extLst>
              <a:ext uri="{FF2B5EF4-FFF2-40B4-BE49-F238E27FC236}">
                <a16:creationId xmlns:a16="http://schemas.microsoft.com/office/drawing/2014/main" id="{F3A4A6A4-4C6E-4ABA-961D-BD00C9DF35DF}"/>
              </a:ext>
            </a:extLst>
          </p:cNvPr>
          <p:cNvSpPr txBox="1">
            <a:spLocks/>
          </p:cNvSpPr>
          <p:nvPr/>
        </p:nvSpPr>
        <p:spPr>
          <a:xfrm>
            <a:off x="1117975" y="494590"/>
            <a:ext cx="10273141" cy="449816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  <a:buClr>
                <a:srgbClr val="B24388"/>
              </a:buClr>
              <a:defRPr/>
            </a:pPr>
            <a:r>
              <a:rPr lang="fr-FR" sz="2400" b="1" kern="0" dirty="0">
                <a:solidFill>
                  <a:srgbClr val="C00000"/>
                </a:solidFill>
                <a:latin typeface="Univers" panose="020B0604020202020204" pitchFamily="34" charset="0"/>
                <a:cs typeface="Arial"/>
                <a:sym typeface="Arial"/>
              </a:rPr>
              <a:t>Quel périmètre ?</a:t>
            </a:r>
          </a:p>
        </p:txBody>
      </p:sp>
    </p:spTree>
    <p:extLst>
      <p:ext uri="{BB962C8B-B14F-4D97-AF65-F5344CB8AC3E}">
        <p14:creationId xmlns:p14="http://schemas.microsoft.com/office/powerpoint/2010/main" val="601146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F1B62585-9969-4C81-91EF-C25417AE06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2133" dirty="0"/>
              <a:t>Parcours actuel : DEFI / Crédit Présentation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39AA47BB-26CE-4469-8F49-692A099FD7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000" dirty="0">
                <a:solidFill>
                  <a:schemeClr val="tx1"/>
                </a:solidFill>
              </a:rPr>
              <a:t>Interface actuel : Crédit Présentation</a:t>
            </a:r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n-lt"/>
              </a:rPr>
              <a:t>DEFI : AVANT</a:t>
            </a:r>
          </a:p>
        </p:txBody>
      </p:sp>
      <p:pic>
        <p:nvPicPr>
          <p:cNvPr id="6" name="Image 5" descr="DEFI">
            <a:extLst>
              <a:ext uri="{FF2B5EF4-FFF2-40B4-BE49-F238E27FC236}">
                <a16:creationId xmlns:a16="http://schemas.microsoft.com/office/drawing/2014/main" id="{62518059-E9FA-4793-B9DC-584E306F6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24" y="2078895"/>
            <a:ext cx="4968426" cy="35523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3D7504-E159-4321-B31F-657E61FDBB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613" y="1973655"/>
            <a:ext cx="5444908" cy="363613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1AF738-72AA-48B0-8467-7A1367723066}"/>
              </a:ext>
            </a:extLst>
          </p:cNvPr>
          <p:cNvSpPr/>
          <p:nvPr/>
        </p:nvSpPr>
        <p:spPr>
          <a:xfrm>
            <a:off x="7953693" y="4864905"/>
            <a:ext cx="2223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Crédit Présentation </a:t>
            </a:r>
          </a:p>
        </p:txBody>
      </p:sp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7BABFA97-682C-47F8-AF92-FD7CE23AD88C}"/>
              </a:ext>
            </a:extLst>
          </p:cNvPr>
          <p:cNvSpPr/>
          <p:nvPr/>
        </p:nvSpPr>
        <p:spPr>
          <a:xfrm rot="10800000">
            <a:off x="5341544" y="3395048"/>
            <a:ext cx="1149790" cy="59752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6575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F32E16-0536-49E0-977C-79C284AD5D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6DD1AFEE-7A3E-4133-831E-EB46BFAB74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fr-FR" sz="2000" dirty="0"/>
              <a:t>Suppression de ‘’Crédit Présentation’’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CEB89B-A8CE-4670-9BCA-D063A3729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DEFI : A PARTI DU 14 NOVEMBRE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7590F0-CE6D-44E6-B5B1-64E0D2B8F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276" y="1489370"/>
            <a:ext cx="4872084" cy="3338280"/>
          </a:xfrm>
          <a:prstGeom prst="rect">
            <a:avLst/>
          </a:prstGeom>
        </p:spPr>
      </p:pic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0A10D233-3892-4FF4-839E-F1228B1ECD5A}"/>
              </a:ext>
            </a:extLst>
          </p:cNvPr>
          <p:cNvSpPr/>
          <p:nvPr/>
        </p:nvSpPr>
        <p:spPr>
          <a:xfrm>
            <a:off x="5534061" y="3172950"/>
            <a:ext cx="1377813" cy="384043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EE73D21-7178-4F2A-84D5-E6D79F5D4209}"/>
              </a:ext>
            </a:extLst>
          </p:cNvPr>
          <p:cNvSpPr/>
          <p:nvPr/>
        </p:nvSpPr>
        <p:spPr>
          <a:xfrm>
            <a:off x="4598011" y="5114978"/>
            <a:ext cx="4427073" cy="143325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2133" b="1" kern="0" dirty="0">
                <a:solidFill>
                  <a:srgbClr val="000000"/>
                </a:solidFill>
                <a:latin typeface="Arial"/>
                <a:sym typeface="Arial"/>
              </a:rPr>
              <a:t>De nouvelles possibilités  :</a:t>
            </a:r>
          </a:p>
          <a:p>
            <a:pPr algn="ctr" defTabSz="1219170"/>
            <a:endParaRPr lang="fr-FR" sz="2133" b="1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algn="ctr" defTabSz="1219170"/>
            <a:r>
              <a:rPr lang="fr-FR" sz="1467" kern="0" dirty="0">
                <a:solidFill>
                  <a:srgbClr val="000000"/>
                </a:solidFill>
                <a:latin typeface="Arial"/>
                <a:sym typeface="Arial"/>
              </a:rPr>
              <a:t>Accès à CNPNET et à l’édition de l’ACA en instruction, etc…</a:t>
            </a:r>
          </a:p>
          <a:p>
            <a:pPr algn="ctr" defTabSz="1219170"/>
            <a:endParaRPr lang="fr-FR" sz="14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4449509-1716-43FE-B5FF-F38432BBBA9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51259" y="1865504"/>
            <a:ext cx="4896544" cy="213190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D13E8B9-9A34-49EA-8DBB-0BD879A3E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41" y="4159115"/>
            <a:ext cx="3771646" cy="247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10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pPr lvl="0">
              <a:spcBef>
                <a:spcPts val="0"/>
              </a:spcBef>
              <a:spcAft>
                <a:spcPts val="600"/>
              </a:spcAft>
              <a:buClr>
                <a:srgbClr val="B24388"/>
              </a:buClr>
            </a:pPr>
            <a:r>
              <a:rPr lang="fr-FR" sz="2400" b="1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  <a:sym typeface="Arial"/>
              </a:rPr>
              <a:t>Le nouveau parcours</a:t>
            </a: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>
                <a:srgbClr val="B24388"/>
              </a:buClr>
              <a:buFont typeface="Arial" panose="020B0604020202020204" pitchFamily="34" charset="0"/>
              <a:buChar char="•"/>
            </a:pPr>
            <a:r>
              <a:rPr lang="fr-FR" sz="1400" b="1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  <a:sym typeface="Arial"/>
              </a:rPr>
              <a:t>Synthèse du nouveau parcours</a:t>
            </a: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>
                <a:srgbClr val="B24388"/>
              </a:buClr>
              <a:buFont typeface="Arial" panose="020B0604020202020204" pitchFamily="34" charset="0"/>
              <a:buChar char="•"/>
            </a:pPr>
            <a:r>
              <a:rPr lang="fr-FR" sz="1400" b="1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  <a:sym typeface="Arial"/>
              </a:rPr>
              <a:t>Ce qui ne change pas !</a:t>
            </a:r>
          </a:p>
          <a:p>
            <a:pPr marL="342900" lvl="0" indent="-342900">
              <a:spcBef>
                <a:spcPts val="0"/>
              </a:spcBef>
              <a:spcAft>
                <a:spcPts val="600"/>
              </a:spcAft>
              <a:buClr>
                <a:srgbClr val="B24388"/>
              </a:buClr>
              <a:buFont typeface="Arial" panose="020B0604020202020204" pitchFamily="34" charset="0"/>
              <a:buChar char="•"/>
            </a:pPr>
            <a:r>
              <a:rPr lang="fr-FR" sz="1400" b="1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  <a:sym typeface="Arial"/>
              </a:rPr>
              <a:t>Le nouveau parcours pas à pas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156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A9DF45EF-6E7C-4F50-A931-B6AFC68BA4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 vert="horz" lIns="91440" tIns="45720" rIns="91440" bIns="0" rtlCol="0">
            <a:normAutofit/>
          </a:bodyPr>
          <a:lstStyle/>
          <a:p>
            <a:pPr lvl="1" algn="just"/>
            <a:endParaRPr lang="fr-FR" sz="2133"/>
          </a:p>
          <a:p>
            <a:pPr marL="609585" lvl="1" indent="0" algn="just">
              <a:buNone/>
            </a:pPr>
            <a:endParaRPr lang="fr-FR" sz="2667"/>
          </a:p>
          <a:p>
            <a:endParaRPr lang="fr-FR" sz="2533" b="1">
              <a:solidFill>
                <a:schemeClr val="accent5"/>
              </a:solidFill>
            </a:endParaRPr>
          </a:p>
          <a:p>
            <a:endParaRPr lang="fr-FR" sz="2133"/>
          </a:p>
          <a:p>
            <a:endParaRPr lang="fr-FR"/>
          </a:p>
          <a:p>
            <a:pPr marL="0" indent="0" algn="just">
              <a:buNone/>
            </a:pPr>
            <a:endParaRPr lang="fr-FR" sz="240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Synthèse du nouveau parcours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80F210-6F52-4D3B-93ED-93A3AF0E8D26}"/>
              </a:ext>
            </a:extLst>
          </p:cNvPr>
          <p:cNvSpPr/>
          <p:nvPr/>
        </p:nvSpPr>
        <p:spPr>
          <a:xfrm>
            <a:off x="176832" y="1014210"/>
            <a:ext cx="11121709" cy="482095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35431F9-08A4-4DFD-BD6D-C4B7C8A98B44}"/>
              </a:ext>
            </a:extLst>
          </p:cNvPr>
          <p:cNvSpPr/>
          <p:nvPr/>
        </p:nvSpPr>
        <p:spPr>
          <a:xfrm>
            <a:off x="1340189" y="1099302"/>
            <a:ext cx="1088904" cy="68870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867" kern="0" dirty="0">
                <a:solidFill>
                  <a:srgbClr val="FFFFFF"/>
                </a:solidFill>
                <a:latin typeface="Arial"/>
                <a:sym typeface="Arial"/>
              </a:rPr>
              <a:t>DeFi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3CDA57A-C836-44AF-AFD1-B77FED5BF309}"/>
              </a:ext>
            </a:extLst>
          </p:cNvPr>
          <p:cNvSpPr/>
          <p:nvPr/>
        </p:nvSpPr>
        <p:spPr>
          <a:xfrm>
            <a:off x="5255537" y="1200626"/>
            <a:ext cx="1088904" cy="688709"/>
          </a:xfrm>
          <a:prstGeom prst="ellipse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867" kern="0" dirty="0">
                <a:solidFill>
                  <a:srgbClr val="FFFFFF"/>
                </a:solidFill>
                <a:latin typeface="Arial"/>
                <a:sym typeface="Arial"/>
              </a:rPr>
              <a:t>MyC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750A4CB-A129-4C1E-AA70-44187DA6F8E2}"/>
              </a:ext>
            </a:extLst>
          </p:cNvPr>
          <p:cNvSpPr/>
          <p:nvPr/>
        </p:nvSpPr>
        <p:spPr>
          <a:xfrm>
            <a:off x="389257" y="2196746"/>
            <a:ext cx="1620399" cy="1371537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600" kern="0" dirty="0">
                <a:solidFill>
                  <a:srgbClr val="FFFFFF"/>
                </a:solidFill>
                <a:latin typeface="Arial"/>
                <a:sym typeface="Arial"/>
              </a:rPr>
              <a:t>Création de la demande de financement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9A983628-D0D5-4DE7-B60E-95668E95F846}"/>
              </a:ext>
            </a:extLst>
          </p:cNvPr>
          <p:cNvSpPr/>
          <p:nvPr/>
        </p:nvSpPr>
        <p:spPr>
          <a:xfrm>
            <a:off x="2079518" y="2744426"/>
            <a:ext cx="167524" cy="158217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D9F4F24B-762C-4273-BFF7-EF24E154971A}"/>
              </a:ext>
            </a:extLst>
          </p:cNvPr>
          <p:cNvSpPr/>
          <p:nvPr/>
        </p:nvSpPr>
        <p:spPr>
          <a:xfrm>
            <a:off x="2307599" y="2196746"/>
            <a:ext cx="1620399" cy="1371537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600" kern="0" dirty="0">
                <a:solidFill>
                  <a:srgbClr val="FFFFFF"/>
                </a:solidFill>
                <a:latin typeface="Arial"/>
                <a:sym typeface="Arial"/>
              </a:rPr>
              <a:t>Création des concours</a:t>
            </a:r>
          </a:p>
        </p:txBody>
      </p:sp>
      <p:sp>
        <p:nvSpPr>
          <p:cNvPr id="28" name="Flèche : droite 27">
            <a:extLst>
              <a:ext uri="{FF2B5EF4-FFF2-40B4-BE49-F238E27FC236}">
                <a16:creationId xmlns:a16="http://schemas.microsoft.com/office/drawing/2014/main" id="{9E203FBE-3A1D-4B48-BAD6-AB863A82BDA1}"/>
              </a:ext>
            </a:extLst>
          </p:cNvPr>
          <p:cNvSpPr/>
          <p:nvPr/>
        </p:nvSpPr>
        <p:spPr>
          <a:xfrm>
            <a:off x="4001933" y="2739770"/>
            <a:ext cx="167524" cy="158217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DE026E2-3410-428E-ABC1-E3043F74025C}"/>
              </a:ext>
            </a:extLst>
          </p:cNvPr>
          <p:cNvSpPr/>
          <p:nvPr/>
        </p:nvSpPr>
        <p:spPr>
          <a:xfrm>
            <a:off x="4192266" y="2216876"/>
            <a:ext cx="1620399" cy="1371537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333" kern="0" dirty="0">
                <a:solidFill>
                  <a:srgbClr val="FFFFFF"/>
                </a:solidFill>
                <a:latin typeface="Arial"/>
                <a:sym typeface="Arial"/>
              </a:rPr>
              <a:t>Caractéristiques financières, assurance et garanties</a:t>
            </a:r>
          </a:p>
        </p:txBody>
      </p:sp>
      <p:sp>
        <p:nvSpPr>
          <p:cNvPr id="31" name="Flèche : droite 30">
            <a:extLst>
              <a:ext uri="{FF2B5EF4-FFF2-40B4-BE49-F238E27FC236}">
                <a16:creationId xmlns:a16="http://schemas.microsoft.com/office/drawing/2014/main" id="{80B7E009-025F-440D-9222-172509DD1E99}"/>
              </a:ext>
            </a:extLst>
          </p:cNvPr>
          <p:cNvSpPr/>
          <p:nvPr/>
        </p:nvSpPr>
        <p:spPr>
          <a:xfrm>
            <a:off x="5886599" y="2739770"/>
            <a:ext cx="167524" cy="158217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CAE3BF3-CF01-48DC-8157-2496949054AF}"/>
              </a:ext>
            </a:extLst>
          </p:cNvPr>
          <p:cNvSpPr/>
          <p:nvPr/>
        </p:nvSpPr>
        <p:spPr>
          <a:xfrm>
            <a:off x="6076933" y="2216876"/>
            <a:ext cx="1620399" cy="1371537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333" kern="0" dirty="0">
                <a:solidFill>
                  <a:srgbClr val="FFFFFF"/>
                </a:solidFill>
                <a:latin typeface="Arial"/>
                <a:sym typeface="Arial"/>
              </a:rPr>
              <a:t>Retenir la proposition</a:t>
            </a:r>
          </a:p>
          <a:p>
            <a:pPr algn="ctr" defTabSz="1219170"/>
            <a:endParaRPr lang="fr-FR" sz="1333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algn="ctr" defTabSz="1219170"/>
            <a:r>
              <a:rPr lang="fr-FR" sz="1333" kern="0" dirty="0">
                <a:solidFill>
                  <a:srgbClr val="FFFFFF"/>
                </a:solidFill>
                <a:latin typeface="Arial"/>
                <a:sym typeface="Arial"/>
              </a:rPr>
              <a:t>Création CNPNET et ACA</a:t>
            </a:r>
          </a:p>
        </p:txBody>
      </p:sp>
      <p:sp>
        <p:nvSpPr>
          <p:cNvPr id="33" name="Flèche : droite 32">
            <a:extLst>
              <a:ext uri="{FF2B5EF4-FFF2-40B4-BE49-F238E27FC236}">
                <a16:creationId xmlns:a16="http://schemas.microsoft.com/office/drawing/2014/main" id="{F860BDBE-5DCC-4DA0-8467-0FA886D44277}"/>
              </a:ext>
            </a:extLst>
          </p:cNvPr>
          <p:cNvSpPr/>
          <p:nvPr/>
        </p:nvSpPr>
        <p:spPr>
          <a:xfrm rot="8711621" flipV="1">
            <a:off x="5802574" y="3688331"/>
            <a:ext cx="300673" cy="152675"/>
          </a:xfrm>
          <a:prstGeom prst="rightArrow">
            <a:avLst/>
          </a:prstGeom>
          <a:ln>
            <a:solidFill>
              <a:schemeClr val="accent3"/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8B90453E-2B96-4CA1-9BF6-B88587F1F50E}"/>
              </a:ext>
            </a:extLst>
          </p:cNvPr>
          <p:cNvSpPr/>
          <p:nvPr/>
        </p:nvSpPr>
        <p:spPr>
          <a:xfrm>
            <a:off x="4117289" y="3893606"/>
            <a:ext cx="1620399" cy="1371537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600" kern="0" dirty="0">
                <a:solidFill>
                  <a:srgbClr val="FFFFFF"/>
                </a:solidFill>
                <a:latin typeface="Arial"/>
                <a:sym typeface="Arial"/>
              </a:rPr>
              <a:t>Analyse et décision</a:t>
            </a:r>
          </a:p>
        </p:txBody>
      </p:sp>
      <p:sp>
        <p:nvSpPr>
          <p:cNvPr id="36" name="Flèche : droite 35">
            <a:extLst>
              <a:ext uri="{FF2B5EF4-FFF2-40B4-BE49-F238E27FC236}">
                <a16:creationId xmlns:a16="http://schemas.microsoft.com/office/drawing/2014/main" id="{B1C0C319-0412-4B34-9212-48622960620E}"/>
              </a:ext>
            </a:extLst>
          </p:cNvPr>
          <p:cNvSpPr/>
          <p:nvPr/>
        </p:nvSpPr>
        <p:spPr>
          <a:xfrm>
            <a:off x="5892207" y="4430817"/>
            <a:ext cx="167524" cy="158217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4AAC7586-0ECB-4324-9349-3B5A2F30F684}"/>
              </a:ext>
            </a:extLst>
          </p:cNvPr>
          <p:cNvSpPr/>
          <p:nvPr/>
        </p:nvSpPr>
        <p:spPr>
          <a:xfrm>
            <a:off x="6120289" y="3883137"/>
            <a:ext cx="1620399" cy="1371537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600" kern="0" dirty="0">
                <a:solidFill>
                  <a:srgbClr val="FFFFFF"/>
                </a:solidFill>
                <a:latin typeface="Arial"/>
                <a:sym typeface="Arial"/>
              </a:rPr>
              <a:t>Mise en force</a:t>
            </a:r>
          </a:p>
        </p:txBody>
      </p:sp>
      <p:sp>
        <p:nvSpPr>
          <p:cNvPr id="38" name="Flèche : droite 37">
            <a:extLst>
              <a:ext uri="{FF2B5EF4-FFF2-40B4-BE49-F238E27FC236}">
                <a16:creationId xmlns:a16="http://schemas.microsoft.com/office/drawing/2014/main" id="{B210566C-1174-47D6-A6FE-8F9FF1886879}"/>
              </a:ext>
            </a:extLst>
          </p:cNvPr>
          <p:cNvSpPr/>
          <p:nvPr/>
        </p:nvSpPr>
        <p:spPr>
          <a:xfrm rot="19189405">
            <a:off x="7876454" y="4326085"/>
            <a:ext cx="493669" cy="143721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39" name="Flèche : droite 38">
            <a:extLst>
              <a:ext uri="{FF2B5EF4-FFF2-40B4-BE49-F238E27FC236}">
                <a16:creationId xmlns:a16="http://schemas.microsoft.com/office/drawing/2014/main" id="{F6B3478A-A27B-4ECB-B78A-67523015AE52}"/>
              </a:ext>
            </a:extLst>
          </p:cNvPr>
          <p:cNvSpPr/>
          <p:nvPr/>
        </p:nvSpPr>
        <p:spPr>
          <a:xfrm rot="2424390">
            <a:off x="7841762" y="2999723"/>
            <a:ext cx="563049" cy="142219"/>
          </a:xfrm>
          <a:prstGeom prst="rightArrow">
            <a:avLst/>
          </a:prstGeom>
          <a:ln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D05C582B-F7E7-4B0C-8F8E-1077DA877C96}"/>
              </a:ext>
            </a:extLst>
          </p:cNvPr>
          <p:cNvSpPr/>
          <p:nvPr/>
        </p:nvSpPr>
        <p:spPr>
          <a:xfrm>
            <a:off x="8527605" y="2784808"/>
            <a:ext cx="1620399" cy="146843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467" kern="0" dirty="0">
                <a:solidFill>
                  <a:srgbClr val="581D74"/>
                </a:solidFill>
                <a:latin typeface="Arial"/>
                <a:sym typeface="Arial"/>
              </a:rPr>
              <a:t>Reprise du dossier, complétude et édition (Back-Office ou agence)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A191935-FDF3-4420-8835-3E458B049E97}"/>
              </a:ext>
            </a:extLst>
          </p:cNvPr>
          <p:cNvSpPr/>
          <p:nvPr/>
        </p:nvSpPr>
        <p:spPr>
          <a:xfrm>
            <a:off x="725320" y="4234110"/>
            <a:ext cx="2392477" cy="120361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fr-FR" sz="1467" kern="0" dirty="0">
                <a:solidFill>
                  <a:srgbClr val="000000"/>
                </a:solidFill>
                <a:latin typeface="Arial"/>
                <a:sym typeface="Arial"/>
              </a:rPr>
              <a:t>DEFI est le point d’entrée et le maître du circuit de décision jusqu’à Mise en force</a:t>
            </a: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B803DEA8-263B-446A-A2C3-DAD09B206EC2}"/>
              </a:ext>
            </a:extLst>
          </p:cNvPr>
          <p:cNvSpPr/>
          <p:nvPr/>
        </p:nvSpPr>
        <p:spPr>
          <a:xfrm>
            <a:off x="6773537" y="1202638"/>
            <a:ext cx="4292471" cy="82477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fr-FR" sz="1467" kern="0" dirty="0">
                <a:solidFill>
                  <a:srgbClr val="000000"/>
                </a:solidFill>
                <a:latin typeface="Arial"/>
                <a:sym typeface="Arial"/>
              </a:rPr>
              <a:t>Saisie des concours interfacés dans MyC.</a:t>
            </a:r>
          </a:p>
          <a:p>
            <a:pPr algn="ctr" defTabSz="1219170"/>
            <a:r>
              <a:rPr lang="fr-FR" sz="1467" kern="0" dirty="0">
                <a:solidFill>
                  <a:srgbClr val="000000"/>
                </a:solidFill>
                <a:latin typeface="Arial"/>
                <a:sym typeface="Arial"/>
              </a:rPr>
              <a:t>Les concours ne sont pas modifiables pendant le circuit de décision (exception : ACA)</a:t>
            </a:r>
          </a:p>
        </p:txBody>
      </p:sp>
    </p:spTree>
    <p:extLst>
      <p:ext uri="{BB962C8B-B14F-4D97-AF65-F5344CB8AC3E}">
        <p14:creationId xmlns:p14="http://schemas.microsoft.com/office/powerpoint/2010/main" val="334830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E33BC6-2D95-4E0A-8140-FBB8F1A64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Ce qui ne change pas 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98C43A0-DF5B-4408-85A5-3685B032D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36" y="1673427"/>
            <a:ext cx="10272131" cy="125707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91DC23-F99C-4ED1-825A-A8CB126C5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2" y="5387165"/>
            <a:ext cx="9246341" cy="10203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75E1494-145E-4BB3-AF4D-3434A6F5D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5564" y="2519446"/>
            <a:ext cx="6229488" cy="2457351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B38BEAF-7346-4FED-B43E-2906B9556A55}"/>
              </a:ext>
            </a:extLst>
          </p:cNvPr>
          <p:cNvSpPr/>
          <p:nvPr/>
        </p:nvSpPr>
        <p:spPr>
          <a:xfrm>
            <a:off x="6950330" y="1865878"/>
            <a:ext cx="1076812" cy="545825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3B7EE70-C321-403B-B617-3F4C55FCADC3}"/>
              </a:ext>
            </a:extLst>
          </p:cNvPr>
          <p:cNvSpPr/>
          <p:nvPr/>
        </p:nvSpPr>
        <p:spPr>
          <a:xfrm>
            <a:off x="6333367" y="4153318"/>
            <a:ext cx="2645997" cy="823479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2FB30C3-3F56-4C72-9B9F-FB4D9BD2AE78}"/>
              </a:ext>
            </a:extLst>
          </p:cNvPr>
          <p:cNvSpPr/>
          <p:nvPr/>
        </p:nvSpPr>
        <p:spPr>
          <a:xfrm>
            <a:off x="6416374" y="6042001"/>
            <a:ext cx="1308193" cy="168644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6EEC37E-720A-474C-A796-CFE835D6DA09}"/>
              </a:ext>
            </a:extLst>
          </p:cNvPr>
          <p:cNvSpPr/>
          <p:nvPr/>
        </p:nvSpPr>
        <p:spPr>
          <a:xfrm>
            <a:off x="605151" y="2411703"/>
            <a:ext cx="1076812" cy="213583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863145C8-5102-4C0B-9E8B-421D00169CF9}"/>
              </a:ext>
            </a:extLst>
          </p:cNvPr>
          <p:cNvSpPr txBox="1">
            <a:spLocks/>
          </p:cNvSpPr>
          <p:nvPr/>
        </p:nvSpPr>
        <p:spPr>
          <a:xfrm>
            <a:off x="750467" y="973657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spcBef>
                <a:spcPts val="1333"/>
              </a:spcBef>
              <a:buClr>
                <a:srgbClr val="B34A8C"/>
              </a:buClr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Point d’entrée DEFI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3245618-03DA-4560-9114-DE58770A188C}"/>
              </a:ext>
            </a:extLst>
          </p:cNvPr>
          <p:cNvSpPr/>
          <p:nvPr/>
        </p:nvSpPr>
        <p:spPr>
          <a:xfrm>
            <a:off x="6384410" y="119491"/>
            <a:ext cx="5421285" cy="14701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defTabSz="1219170"/>
            <a:r>
              <a:rPr lang="fr-FR" sz="2133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sym typeface="Arial"/>
              </a:rPr>
              <a:t>Tous les points d’entrée DEFI permettent l’accès aux nouveaux écrans </a:t>
            </a:r>
          </a:p>
          <a:p>
            <a:pPr defTabSz="1219170"/>
            <a:endParaRPr lang="fr-FR" sz="1867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7DBA2A-DDB6-44C0-8B72-87DF49A270EF}"/>
              </a:ext>
            </a:extLst>
          </p:cNvPr>
          <p:cNvSpPr/>
          <p:nvPr/>
        </p:nvSpPr>
        <p:spPr>
          <a:xfrm>
            <a:off x="3772278" y="6365577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dirty="0"/>
              <a:t>Eviter cependant l’entrée depuis DSC, la navigation n’est pas satisfaisante</a:t>
            </a:r>
          </a:p>
        </p:txBody>
      </p:sp>
    </p:spTree>
    <p:extLst>
      <p:ext uri="{BB962C8B-B14F-4D97-AF65-F5344CB8AC3E}">
        <p14:creationId xmlns:p14="http://schemas.microsoft.com/office/powerpoint/2010/main" val="293519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845001-0C41-4645-8C06-2A4365522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Instruire un crédit interfacé dans DEFI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74B354-F9B3-4929-B3D4-CF309BA5F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Le nouveau parcours pas à pas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8E238F-76E5-46F8-9DE2-A32DF2D4DE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103445" y="1307027"/>
            <a:ext cx="8307776" cy="446329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3D9C289-5EE8-43C4-A537-B287B2E31142}"/>
              </a:ext>
            </a:extLst>
          </p:cNvPr>
          <p:cNvSpPr/>
          <p:nvPr/>
        </p:nvSpPr>
        <p:spPr>
          <a:xfrm>
            <a:off x="1343791" y="3063785"/>
            <a:ext cx="3737693" cy="33817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3DA4925-D22F-4A28-805A-529BA80F3630}"/>
              </a:ext>
            </a:extLst>
          </p:cNvPr>
          <p:cNvSpPr/>
          <p:nvPr/>
        </p:nvSpPr>
        <p:spPr>
          <a:xfrm>
            <a:off x="1869100" y="3897881"/>
            <a:ext cx="3150089" cy="33817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3723444-A2EE-4F58-BB92-5627D85CD62B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5081484" y="2424819"/>
            <a:ext cx="3240629" cy="808052"/>
          </a:xfrm>
          <a:prstGeom prst="straightConnector1">
            <a:avLst/>
          </a:prstGeom>
          <a:ln w="222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32501E02-A5C3-4ABB-9F4F-C8C1332F3C0C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3444144" y="4236053"/>
            <a:ext cx="1171837" cy="772417"/>
          </a:xfrm>
          <a:prstGeom prst="straightConnector1">
            <a:avLst/>
          </a:prstGeom>
          <a:ln w="222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289EB14-6B79-41E9-8657-26E605CC7D78}"/>
              </a:ext>
            </a:extLst>
          </p:cNvPr>
          <p:cNvSpPr/>
          <p:nvPr/>
        </p:nvSpPr>
        <p:spPr>
          <a:xfrm>
            <a:off x="8322114" y="2195627"/>
            <a:ext cx="3608292" cy="82291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fr-FR" sz="1600" kern="0" dirty="0">
                <a:solidFill>
                  <a:srgbClr val="FFFFFF"/>
                </a:solidFill>
                <a:latin typeface="Arial"/>
                <a:sym typeface="Arial"/>
              </a:rPr>
              <a:t>Affichage de la catégorie d’emprunteur et possibilité de la modifier </a:t>
            </a:r>
            <a:r>
              <a:rPr lang="fr-FR" sz="1600" b="1" kern="0" dirty="0">
                <a:solidFill>
                  <a:srgbClr val="FFFFFF"/>
                </a:solidFill>
                <a:latin typeface="Arial"/>
                <a:sym typeface="Arial"/>
              </a:rPr>
              <a:t>si nécessaire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ED52AA5-A47A-4175-B656-10C657E8E512}"/>
              </a:ext>
            </a:extLst>
          </p:cNvPr>
          <p:cNvSpPr/>
          <p:nvPr/>
        </p:nvSpPr>
        <p:spPr>
          <a:xfrm>
            <a:off x="4372955" y="5031947"/>
            <a:ext cx="3608292" cy="82291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fr-FR" sz="1600" kern="0" dirty="0">
                <a:solidFill>
                  <a:srgbClr val="FFFFFF"/>
                </a:solidFill>
                <a:latin typeface="Arial"/>
                <a:sym typeface="Arial"/>
              </a:rPr>
              <a:t>Saisir le montant de l’opération dans </a:t>
            </a:r>
            <a:r>
              <a:rPr lang="fr-FR" sz="1600" b="1" kern="0" dirty="0">
                <a:solidFill>
                  <a:srgbClr val="FFFFFF"/>
                </a:solidFill>
                <a:latin typeface="Arial"/>
                <a:sym typeface="Arial"/>
              </a:rPr>
              <a:t>DEFI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FA883ED-3F6C-465C-845D-378711323483}"/>
              </a:ext>
            </a:extLst>
          </p:cNvPr>
          <p:cNvSpPr/>
          <p:nvPr/>
        </p:nvSpPr>
        <p:spPr>
          <a:xfrm>
            <a:off x="8906675" y="4730064"/>
            <a:ext cx="504547" cy="416635"/>
          </a:xfrm>
          <a:prstGeom prst="round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E06E77EE-0FB0-4F88-BAE6-A81BE2BE6948}"/>
              </a:ext>
            </a:extLst>
          </p:cNvPr>
          <p:cNvSpPr/>
          <p:nvPr/>
        </p:nvSpPr>
        <p:spPr>
          <a:xfrm>
            <a:off x="10042114" y="4236051"/>
            <a:ext cx="1888292" cy="2092620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fr-FR" sz="1200" kern="0" dirty="0">
                <a:solidFill>
                  <a:srgbClr val="000000"/>
                </a:solidFill>
                <a:latin typeface="Arial"/>
                <a:sym typeface="Arial"/>
              </a:rPr>
              <a:t>Bascule</a:t>
            </a:r>
            <a:r>
              <a:rPr lang="fr-FR" sz="1867" kern="0" dirty="0">
                <a:solidFill>
                  <a:srgbClr val="000000"/>
                </a:solidFill>
                <a:latin typeface="Arial"/>
                <a:sym typeface="Arial"/>
              </a:rPr>
              <a:t> </a:t>
            </a:r>
            <a:r>
              <a:rPr lang="fr-FR" sz="1200" kern="0" dirty="0">
                <a:solidFill>
                  <a:srgbClr val="000000"/>
                </a:solidFill>
                <a:latin typeface="Arial"/>
                <a:sym typeface="Arial"/>
              </a:rPr>
              <a:t>dans les conditions financières dans MyC (inchangé)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4FA41B-768D-4CE4-B550-1F631AFDC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60" b="95755" l="5195" r="93506">
                        <a14:foregroundMark x1="59091" y1="35849" x2="59091" y2="35849"/>
                        <a14:foregroundMark x1="56818" y1="31604" x2="56818" y2="31604"/>
                        <a14:foregroundMark x1="46753" y1="34434" x2="46753" y2="34434"/>
                        <a14:foregroundMark x1="29545" y1="50000" x2="30844" y2="50000"/>
                        <a14:foregroundMark x1="27273" y1="29245" x2="27273" y2="29245"/>
                        <a14:foregroundMark x1="9416" y1="38679" x2="9416" y2="38679"/>
                        <a14:foregroundMark x1="5519" y1="40566" x2="5519" y2="40566"/>
                        <a14:foregroundMark x1="9091" y1="66981" x2="9091" y2="66981"/>
                        <a14:foregroundMark x1="7468" y1="60849" x2="7468" y2="60849"/>
                        <a14:foregroundMark x1="19805" y1="96226" x2="19805" y2="96226"/>
                        <a14:foregroundMark x1="93831" y1="58019" x2="93831" y2="58019"/>
                        <a14:foregroundMark x1="89610" y1="32547" x2="89610" y2="32547"/>
                        <a14:foregroundMark x1="82143" y1="5660" x2="82143" y2="5660"/>
                        <a14:foregroundMark x1="8117" y1="65566" x2="8117" y2="655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60615" y="1469649"/>
            <a:ext cx="1038524" cy="71482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A7616E-A989-474F-94A0-294B9A1C7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60" b="95755" l="5195" r="93506">
                        <a14:foregroundMark x1="59091" y1="35849" x2="59091" y2="35849"/>
                        <a14:foregroundMark x1="56818" y1="31604" x2="56818" y2="31604"/>
                        <a14:foregroundMark x1="46753" y1="34434" x2="46753" y2="34434"/>
                        <a14:foregroundMark x1="29545" y1="50000" x2="30844" y2="50000"/>
                        <a14:foregroundMark x1="27273" y1="29245" x2="27273" y2="29245"/>
                        <a14:foregroundMark x1="9416" y1="38679" x2="9416" y2="38679"/>
                        <a14:foregroundMark x1="5519" y1="40566" x2="5519" y2="40566"/>
                        <a14:foregroundMark x1="9091" y1="66981" x2="9091" y2="66981"/>
                        <a14:foregroundMark x1="7468" y1="60849" x2="7468" y2="60849"/>
                        <a14:foregroundMark x1="19805" y1="96226" x2="19805" y2="96226"/>
                        <a14:foregroundMark x1="93831" y1="58019" x2="93831" y2="58019"/>
                        <a14:foregroundMark x1="89610" y1="32547" x2="89610" y2="32547"/>
                        <a14:foregroundMark x1="82143" y1="5660" x2="82143" y2="5660"/>
                        <a14:foregroundMark x1="8117" y1="65566" x2="8117" y2="655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6282" y="4301875"/>
            <a:ext cx="1038524" cy="71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389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6E78044-38A2-43FA-83BA-9692DB814A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E7A161C-7610-45BC-85F4-EA5DAB3A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Le nouveau parcours pas à pas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5CC3AD-7EE6-4EED-AA1B-A344BB841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51" y="1240325"/>
            <a:ext cx="7632408" cy="3794693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19EB8B2-3A32-411A-BC95-C91C090859B7}"/>
              </a:ext>
            </a:extLst>
          </p:cNvPr>
          <p:cNvSpPr/>
          <p:nvPr/>
        </p:nvSpPr>
        <p:spPr>
          <a:xfrm>
            <a:off x="8492104" y="1701060"/>
            <a:ext cx="3446277" cy="88553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defTabSz="1219170"/>
            <a:r>
              <a:rPr lang="fr-FR" sz="1867" kern="0" dirty="0">
                <a:solidFill>
                  <a:srgbClr val="000000"/>
                </a:solidFill>
                <a:latin typeface="Arial"/>
                <a:sym typeface="Arial"/>
              </a:rPr>
              <a:t>Ecran de saisie des conditions financières du concours, taux, durée…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C078075-A065-4B6E-8124-40326CFE7A55}"/>
              </a:ext>
            </a:extLst>
          </p:cNvPr>
          <p:cNvSpPr/>
          <p:nvPr/>
        </p:nvSpPr>
        <p:spPr>
          <a:xfrm>
            <a:off x="8489086" y="3225562"/>
            <a:ext cx="3446277" cy="1545613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defTabSz="1219170"/>
            <a:r>
              <a:rPr lang="fr-FR" sz="1867" kern="0" dirty="0">
                <a:solidFill>
                  <a:srgbClr val="000000"/>
                </a:solidFill>
                <a:latin typeface="Arial"/>
                <a:sym typeface="Arial"/>
              </a:rPr>
              <a:t>Saisir les données puis « </a:t>
            </a:r>
            <a:r>
              <a:rPr lang="fr-FR" sz="1867" i="1" kern="0" dirty="0">
                <a:solidFill>
                  <a:srgbClr val="000000"/>
                </a:solidFill>
                <a:latin typeface="Arial"/>
                <a:sym typeface="Arial"/>
              </a:rPr>
              <a:t>Calculer </a:t>
            </a:r>
            <a:r>
              <a:rPr lang="fr-FR" sz="1867" kern="0" dirty="0">
                <a:solidFill>
                  <a:srgbClr val="000000"/>
                </a:solidFill>
                <a:latin typeface="Arial"/>
                <a:sym typeface="Arial"/>
              </a:rPr>
              <a:t>» </a:t>
            </a:r>
          </a:p>
          <a:p>
            <a:pPr defTabSz="1219170"/>
            <a:endParaRPr lang="fr-FR" sz="1867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defTabSz="1219170"/>
            <a:r>
              <a:rPr lang="fr-FR" sz="1867" kern="0" dirty="0">
                <a:solidFill>
                  <a:srgbClr val="000000"/>
                </a:solidFill>
                <a:latin typeface="Arial"/>
                <a:sym typeface="Arial"/>
              </a:rPr>
              <a:t>et « </a:t>
            </a:r>
            <a:r>
              <a:rPr lang="fr-FR" sz="1867" i="1" kern="0" dirty="0">
                <a:solidFill>
                  <a:srgbClr val="000000"/>
                </a:solidFill>
                <a:latin typeface="Arial"/>
                <a:sym typeface="Arial"/>
              </a:rPr>
              <a:t>Fermer</a:t>
            </a:r>
            <a:r>
              <a:rPr lang="fr-FR" sz="1867" kern="0" dirty="0">
                <a:solidFill>
                  <a:srgbClr val="000000"/>
                </a:solidFill>
                <a:latin typeface="Arial"/>
                <a:sym typeface="Arial"/>
              </a:rPr>
              <a:t> »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0F0FB6-B295-4D13-9E3D-65D01571E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81" y="1574853"/>
            <a:ext cx="690514" cy="68551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4B75CF-F03A-4297-83DA-4F5852874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4570" y="3639493"/>
            <a:ext cx="460421" cy="4568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8BCA86-5F1B-4467-AF24-C08899ED8A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6090" y="5124836"/>
            <a:ext cx="662406" cy="6673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A231BB-E163-424D-9BDD-B8DFC6B69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1759" y="1917244"/>
            <a:ext cx="464177" cy="46081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F87806-65F6-4409-B1A5-6D7F31BDA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5850" y="5115208"/>
            <a:ext cx="659735" cy="65466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424BE9B-676D-4D7A-9101-9918880685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761" y="4239016"/>
            <a:ext cx="472283" cy="47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94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66C01DA9-B5DE-4377-9D3B-9F49DEA6A7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E36E2A01-0DE4-4AAB-A19D-080F99A19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Le nouveau parcours pas à pas </a:t>
            </a:r>
            <a:br>
              <a:rPr lang="fr-FR" sz="2400" b="1" dirty="0">
                <a:solidFill>
                  <a:srgbClr val="C00000"/>
                </a:solidFill>
                <a:latin typeface="+mj-lt"/>
              </a:rPr>
            </a:br>
            <a:r>
              <a:rPr lang="fr-FR" sz="2000" b="1" cap="none" dirty="0">
                <a:solidFill>
                  <a:schemeClr val="tx1"/>
                </a:solidFill>
                <a:latin typeface="+mj-lt"/>
              </a:rPr>
              <a:t>Comment modifier les frais de dossier ?</a:t>
            </a:r>
            <a:endParaRPr lang="fr-FR" sz="20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769D434-6190-4BD4-9139-D0D93CE29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45" y="1200043"/>
            <a:ext cx="6096000" cy="310473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D8E527-4757-46BF-B29C-C28263EDA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027" y="1487904"/>
            <a:ext cx="5726805" cy="172081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09C22E-DCB0-421F-8EF0-8B7A26C59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824" y="3429001"/>
            <a:ext cx="5872177" cy="177303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CD283C7-7033-4305-994C-847E532FA0AA}"/>
              </a:ext>
            </a:extLst>
          </p:cNvPr>
          <p:cNvSpPr txBox="1"/>
          <p:nvPr/>
        </p:nvSpPr>
        <p:spPr>
          <a:xfrm>
            <a:off x="951979" y="4604481"/>
            <a:ext cx="4723460" cy="76963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04792" indent="-304792" defTabSz="1219170">
              <a:buFontTx/>
              <a:buAutoNum type="arabicPeriod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Tuile Frais de dossier de la page Financement</a:t>
            </a:r>
          </a:p>
          <a:p>
            <a:pPr marL="304792" indent="-304792" defTabSz="1219170">
              <a:buFontTx/>
              <a:buAutoNum type="arabicPeriod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Modifier la saisie</a:t>
            </a:r>
          </a:p>
          <a:p>
            <a:pPr marL="304792" indent="-304792" defTabSz="1219170">
              <a:buFontTx/>
              <a:buAutoNum type="arabicPeriod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Saisir un nouveau montant et Valider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B73627-60F2-4340-9D0F-255EEB1027B2}"/>
              </a:ext>
            </a:extLst>
          </p:cNvPr>
          <p:cNvSpPr/>
          <p:nvPr/>
        </p:nvSpPr>
        <p:spPr>
          <a:xfrm>
            <a:off x="4632777" y="2793902"/>
            <a:ext cx="469599" cy="49244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/>
            <a:r>
              <a:rPr lang="fr-FR" sz="2400" b="1" kern="0" dirty="0">
                <a:ln w="12700">
                  <a:solidFill>
                    <a:srgbClr val="581D74"/>
                  </a:solidFill>
                  <a:prstDash val="solid"/>
                </a:ln>
                <a:pattFill prst="pct50">
                  <a:fgClr>
                    <a:srgbClr val="581D74"/>
                  </a:fgClr>
                  <a:bgClr>
                    <a:srgbClr val="581D7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581D74"/>
                  </a:outerShdw>
                </a:effectLst>
                <a:latin typeface="Arial"/>
                <a:cs typeface="Arial"/>
                <a:sym typeface="Arial"/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D1B8A1-12C9-41E5-B5EB-7DC118740B08}"/>
              </a:ext>
            </a:extLst>
          </p:cNvPr>
          <p:cNvSpPr/>
          <p:nvPr/>
        </p:nvSpPr>
        <p:spPr>
          <a:xfrm>
            <a:off x="9726325" y="2301541"/>
            <a:ext cx="469599" cy="49244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/>
            <a:r>
              <a:rPr lang="fr-FR" sz="2400" b="1" kern="0" dirty="0">
                <a:ln w="12700">
                  <a:solidFill>
                    <a:srgbClr val="581D74"/>
                  </a:solidFill>
                  <a:prstDash val="solid"/>
                </a:ln>
                <a:pattFill prst="pct50">
                  <a:fgClr>
                    <a:srgbClr val="581D74"/>
                  </a:fgClr>
                  <a:bgClr>
                    <a:srgbClr val="581D7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581D74"/>
                  </a:outerShdw>
                </a:effectLst>
                <a:latin typeface="Arial"/>
                <a:cs typeface="Arial"/>
                <a:sym typeface="Arial"/>
              </a:rPr>
              <a:t>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BA430E-715A-4A6D-A7D6-174EBC2BC71B}"/>
              </a:ext>
            </a:extLst>
          </p:cNvPr>
          <p:cNvSpPr/>
          <p:nvPr/>
        </p:nvSpPr>
        <p:spPr>
          <a:xfrm>
            <a:off x="9726325" y="4060286"/>
            <a:ext cx="469599" cy="49244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/>
            <a:r>
              <a:rPr lang="fr-FR" sz="2400" b="1" kern="0" dirty="0">
                <a:ln w="12700">
                  <a:solidFill>
                    <a:srgbClr val="581D74"/>
                  </a:solidFill>
                  <a:prstDash val="solid"/>
                </a:ln>
                <a:pattFill prst="pct50">
                  <a:fgClr>
                    <a:srgbClr val="581D74"/>
                  </a:fgClr>
                  <a:bgClr>
                    <a:srgbClr val="581D7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581D74"/>
                  </a:outerShdw>
                </a:effectLst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E860A0D-82B9-40E5-A7B0-268899621533}"/>
              </a:ext>
            </a:extLst>
          </p:cNvPr>
          <p:cNvSpPr/>
          <p:nvPr/>
        </p:nvSpPr>
        <p:spPr>
          <a:xfrm>
            <a:off x="1327955" y="3279819"/>
            <a:ext cx="960133" cy="78046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A1AD077-CC78-41D3-87F9-D88D574385C9}"/>
              </a:ext>
            </a:extLst>
          </p:cNvPr>
          <p:cNvSpPr/>
          <p:nvPr/>
        </p:nvSpPr>
        <p:spPr>
          <a:xfrm>
            <a:off x="11014554" y="2301541"/>
            <a:ext cx="951977" cy="262120"/>
          </a:xfrm>
          <a:prstGeom prst="round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81B7015-AEDE-4DEC-9E9E-5F5D0FA3A559}"/>
              </a:ext>
            </a:extLst>
          </p:cNvPr>
          <p:cNvSpPr/>
          <p:nvPr/>
        </p:nvSpPr>
        <p:spPr>
          <a:xfrm>
            <a:off x="6853633" y="4242149"/>
            <a:ext cx="1455299" cy="3105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6FF80F9-8415-4EF8-9FE6-E44C0D6484FA}"/>
              </a:ext>
            </a:extLst>
          </p:cNvPr>
          <p:cNvSpPr/>
          <p:nvPr/>
        </p:nvSpPr>
        <p:spPr>
          <a:xfrm>
            <a:off x="11155691" y="4949220"/>
            <a:ext cx="1036309" cy="33644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34FF1828-0394-4D72-9331-E8E8E1D5F17A}"/>
              </a:ext>
            </a:extLst>
          </p:cNvPr>
          <p:cNvSpPr txBox="1">
            <a:spLocks/>
          </p:cNvSpPr>
          <p:nvPr/>
        </p:nvSpPr>
        <p:spPr>
          <a:xfrm>
            <a:off x="2176778" y="1719837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6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6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28754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chemeClr val="tx1">
                    <a:lumMod val="75000"/>
                    <a:lumOff val="25000"/>
                  </a:schemeClr>
                </a:solidFill>
              </a:rPr>
              <a:t>Page Financement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156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471369B-6A50-4045-B913-D986D41E53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E36E2A01-0DE4-4AAB-A19D-080F99A19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Le nouveau parcours pas à pas</a:t>
            </a:r>
            <a:br>
              <a:rPr lang="fr-FR" sz="2400" b="1" dirty="0">
                <a:solidFill>
                  <a:srgbClr val="C00000"/>
                </a:solidFill>
                <a:latin typeface="+mj-lt"/>
              </a:rPr>
            </a:br>
            <a:r>
              <a:rPr lang="fr-FR" sz="2000" b="1" cap="none" dirty="0">
                <a:solidFill>
                  <a:schemeClr val="tx1"/>
                </a:solidFill>
                <a:latin typeface="+mj-lt"/>
              </a:rPr>
              <a:t>Ajuster l’apport </a:t>
            </a:r>
            <a:endParaRPr lang="fr-FR" sz="20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BAECC49-A55A-45A3-84A5-5E5AE2DDA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50" y="1136225"/>
            <a:ext cx="6598807" cy="15934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C6F359-0CF2-4F21-8B32-EDB11B603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50" y="2910278"/>
            <a:ext cx="6156223" cy="133610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EBD8C7-F788-4669-A7E0-3DA2510B5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48" y="4375499"/>
            <a:ext cx="6414149" cy="88854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BC58560-9EB3-4766-8BB0-AC507358E962}"/>
              </a:ext>
            </a:extLst>
          </p:cNvPr>
          <p:cNvSpPr txBox="1"/>
          <p:nvPr/>
        </p:nvSpPr>
        <p:spPr>
          <a:xfrm>
            <a:off x="7211635" y="2040640"/>
            <a:ext cx="4723460" cy="169296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1219170"/>
            <a:r>
              <a:rPr lang="fr-FR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Après modification des frais de dossier ou ajout de frais de garantie il peut être nécessaire d’ajuster l’apport </a:t>
            </a: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</a:t>
            </a:r>
          </a:p>
          <a:p>
            <a:pPr marL="304792" indent="-304792" defTabSz="1219170">
              <a:buFontTx/>
              <a:buAutoNum type="arabicPeriod"/>
            </a:pPr>
            <a:endParaRPr lang="fr-FR" sz="14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28594" indent="-228594" defTabSz="1219170">
              <a:buFontTx/>
              <a:buChar char="-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En suivant le mode d’emploi étapes 1, 2 et 3</a:t>
            </a:r>
          </a:p>
          <a:p>
            <a:pPr marL="228594" indent="-228594" defTabSz="1219170">
              <a:buFontTx/>
              <a:buChar char="-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En saisissant directement le nouvel apport écran 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3F507A-CF03-40F3-92B9-D9AC62152353}"/>
              </a:ext>
            </a:extLst>
          </p:cNvPr>
          <p:cNvSpPr/>
          <p:nvPr/>
        </p:nvSpPr>
        <p:spPr>
          <a:xfrm>
            <a:off x="167149" y="1839092"/>
            <a:ext cx="469599" cy="49244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/>
            <a:r>
              <a:rPr lang="fr-FR" sz="2400" b="1" kern="0" dirty="0">
                <a:ln w="12700">
                  <a:solidFill>
                    <a:srgbClr val="581D74"/>
                  </a:solidFill>
                  <a:prstDash val="solid"/>
                </a:ln>
                <a:pattFill prst="pct50">
                  <a:fgClr>
                    <a:srgbClr val="581D74"/>
                  </a:fgClr>
                  <a:bgClr>
                    <a:srgbClr val="581D7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581D74"/>
                  </a:outerShdw>
                </a:effectLst>
                <a:latin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9F58D7-3C2C-4C2D-998A-8A85444E9EC5}"/>
              </a:ext>
            </a:extLst>
          </p:cNvPr>
          <p:cNvSpPr/>
          <p:nvPr/>
        </p:nvSpPr>
        <p:spPr>
          <a:xfrm>
            <a:off x="242497" y="3402386"/>
            <a:ext cx="469599" cy="49244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/>
            <a:r>
              <a:rPr lang="fr-FR" sz="2400" b="1" kern="0" dirty="0">
                <a:ln w="12700">
                  <a:solidFill>
                    <a:srgbClr val="581D74"/>
                  </a:solidFill>
                  <a:prstDash val="solid"/>
                </a:ln>
                <a:pattFill prst="pct50">
                  <a:fgClr>
                    <a:srgbClr val="581D74"/>
                  </a:fgClr>
                  <a:bgClr>
                    <a:srgbClr val="581D7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581D74"/>
                  </a:outerShdw>
                </a:effectLst>
                <a:latin typeface="Arial"/>
                <a:cs typeface="Arial"/>
                <a:sym typeface="Arial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6E7C46-3145-4914-9050-4656D29AB62A}"/>
              </a:ext>
            </a:extLst>
          </p:cNvPr>
          <p:cNvSpPr/>
          <p:nvPr/>
        </p:nvSpPr>
        <p:spPr>
          <a:xfrm>
            <a:off x="219347" y="4664832"/>
            <a:ext cx="469599" cy="49244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/>
            <a:r>
              <a:rPr lang="fr-FR" sz="2400" b="1" kern="0" dirty="0">
                <a:ln w="12700">
                  <a:solidFill>
                    <a:srgbClr val="581D74"/>
                  </a:solidFill>
                  <a:prstDash val="solid"/>
                </a:ln>
                <a:pattFill prst="pct50">
                  <a:fgClr>
                    <a:srgbClr val="581D74"/>
                  </a:fgClr>
                  <a:bgClr>
                    <a:srgbClr val="581D7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581D74"/>
                  </a:outerShdw>
                </a:effectLst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CA7C42B-4529-45E4-8F6E-DD312F24A8CE}"/>
              </a:ext>
            </a:extLst>
          </p:cNvPr>
          <p:cNvSpPr/>
          <p:nvPr/>
        </p:nvSpPr>
        <p:spPr>
          <a:xfrm>
            <a:off x="215351" y="1089280"/>
            <a:ext cx="6647007" cy="3841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653E91C-F264-4681-B1FD-363F17254511}"/>
              </a:ext>
            </a:extLst>
          </p:cNvPr>
          <p:cNvSpPr/>
          <p:nvPr/>
        </p:nvSpPr>
        <p:spPr>
          <a:xfrm>
            <a:off x="1628385" y="3419661"/>
            <a:ext cx="1234761" cy="48948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71CD9D6-53EA-4647-9030-AAC43BB45DF5}"/>
              </a:ext>
            </a:extLst>
          </p:cNvPr>
          <p:cNvSpPr/>
          <p:nvPr/>
        </p:nvSpPr>
        <p:spPr>
          <a:xfrm>
            <a:off x="1181188" y="4755763"/>
            <a:ext cx="1455299" cy="3105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25B6D47-1CD3-407B-A456-405ADE8EB991}"/>
              </a:ext>
            </a:extLst>
          </p:cNvPr>
          <p:cNvSpPr/>
          <p:nvPr/>
        </p:nvSpPr>
        <p:spPr>
          <a:xfrm>
            <a:off x="5278732" y="4961865"/>
            <a:ext cx="1634536" cy="33644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DDD9D1-2B0F-42AE-A1FA-60EC1047D7B5}"/>
              </a:ext>
            </a:extLst>
          </p:cNvPr>
          <p:cNvSpPr/>
          <p:nvPr/>
        </p:nvSpPr>
        <p:spPr>
          <a:xfrm>
            <a:off x="1039608" y="2036559"/>
            <a:ext cx="1389256" cy="29497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77275CF-C1BE-4838-A985-B223DFA0F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350" y="5403952"/>
            <a:ext cx="6824269" cy="1171289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A05212A-614F-43D6-B80E-07576CF61D0B}"/>
              </a:ext>
            </a:extLst>
          </p:cNvPr>
          <p:cNvSpPr/>
          <p:nvPr/>
        </p:nvSpPr>
        <p:spPr>
          <a:xfrm>
            <a:off x="4187576" y="5821374"/>
            <a:ext cx="1908424" cy="33644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5F54E9-93C0-4B82-823F-1A748594A283}"/>
              </a:ext>
            </a:extLst>
          </p:cNvPr>
          <p:cNvSpPr/>
          <p:nvPr/>
        </p:nvSpPr>
        <p:spPr>
          <a:xfrm>
            <a:off x="242497" y="5692573"/>
            <a:ext cx="469599" cy="49244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/>
            <a:r>
              <a:rPr lang="fr-FR" sz="2400" b="1" kern="0" dirty="0">
                <a:ln w="12700">
                  <a:solidFill>
                    <a:srgbClr val="581D74"/>
                  </a:solidFill>
                  <a:prstDash val="solid"/>
                </a:ln>
                <a:pattFill prst="pct50">
                  <a:fgClr>
                    <a:srgbClr val="581D74"/>
                  </a:fgClr>
                  <a:bgClr>
                    <a:srgbClr val="581D7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581D74"/>
                  </a:outerShdw>
                </a:effectLst>
                <a:latin typeface="Arial"/>
                <a:cs typeface="Arial"/>
                <a:sym typeface="Arial"/>
              </a:rPr>
              <a:t>4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01C7F4C-6203-4220-B063-0CA7832B7C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660" b="95755" l="5195" r="93506">
                        <a14:foregroundMark x1="59091" y1="35849" x2="59091" y2="35849"/>
                        <a14:foregroundMark x1="56818" y1="31604" x2="56818" y2="31604"/>
                        <a14:foregroundMark x1="46753" y1="34434" x2="46753" y2="34434"/>
                        <a14:foregroundMark x1="29545" y1="50000" x2="30844" y2="50000"/>
                        <a14:foregroundMark x1="27273" y1="29245" x2="27273" y2="29245"/>
                        <a14:foregroundMark x1="9416" y1="38679" x2="9416" y2="38679"/>
                        <a14:foregroundMark x1="5519" y1="40566" x2="5519" y2="40566"/>
                        <a14:foregroundMark x1="9091" y1="66981" x2="9091" y2="66981"/>
                        <a14:foregroundMark x1="7468" y1="60849" x2="7468" y2="60849"/>
                        <a14:foregroundMark x1="19805" y1="96226" x2="19805" y2="96226"/>
                        <a14:foregroundMark x1="93831" y1="58019" x2="93831" y2="58019"/>
                        <a14:foregroundMark x1="89610" y1="32547" x2="89610" y2="32547"/>
                        <a14:foregroundMark x1="82143" y1="5660" x2="82143" y2="5660"/>
                        <a14:foregroundMark x1="8117" y1="65566" x2="8117" y2="655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65557" y="1216152"/>
            <a:ext cx="1038524" cy="714828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8D8D841-9A9E-4D99-8835-4C885D4B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8264" y="1561346"/>
            <a:ext cx="10799999" cy="43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Page Financement</a:t>
            </a:r>
          </a:p>
        </p:txBody>
      </p:sp>
    </p:spTree>
    <p:extLst>
      <p:ext uri="{BB962C8B-B14F-4D97-AF65-F5344CB8AC3E}">
        <p14:creationId xmlns:p14="http://schemas.microsoft.com/office/powerpoint/2010/main" val="756197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394E5A6-9A8E-4FC9-B7F3-0E75922443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F7F21E8-6025-4EB7-B0E6-11748E7F5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9009" y="1009085"/>
            <a:ext cx="10799999" cy="43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Renseignement des signataires du contrat en SED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249916B-39AD-4D4E-8519-8371DD47B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994" y="1446914"/>
            <a:ext cx="9546012" cy="4720279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87C6D30-187B-41D8-90AF-C0E34A0C39DA}"/>
              </a:ext>
            </a:extLst>
          </p:cNvPr>
          <p:cNvSpPr/>
          <p:nvPr/>
        </p:nvSpPr>
        <p:spPr>
          <a:xfrm>
            <a:off x="3995772" y="2180322"/>
            <a:ext cx="6799043" cy="127214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F024ACD-7989-4571-AE57-B081499C1756}"/>
              </a:ext>
            </a:extLst>
          </p:cNvPr>
          <p:cNvSpPr txBox="1"/>
          <p:nvPr/>
        </p:nvSpPr>
        <p:spPr>
          <a:xfrm>
            <a:off x="4401711" y="4044943"/>
            <a:ext cx="3097660" cy="124162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1219170"/>
            <a:r>
              <a:rPr lang="fr-FR" sz="1867" b="1" kern="0" dirty="0">
                <a:solidFill>
                  <a:srgbClr val="66327A"/>
                </a:solidFill>
                <a:latin typeface="Arial"/>
                <a:cs typeface="Arial"/>
                <a:sym typeface="Arial"/>
              </a:rPr>
              <a:t>Je peux renseigner  dès cette étape le(s) signataire(s) en SED et vérifier les coordonnées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E13B684-12B6-45FB-A24D-D7B4260FD5B0}"/>
              </a:ext>
            </a:extLst>
          </p:cNvPr>
          <p:cNvSpPr/>
          <p:nvPr/>
        </p:nvSpPr>
        <p:spPr>
          <a:xfrm>
            <a:off x="1322994" y="4002765"/>
            <a:ext cx="716913" cy="236503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Titre 4">
            <a:extLst>
              <a:ext uri="{FF2B5EF4-FFF2-40B4-BE49-F238E27FC236}">
                <a16:creationId xmlns:a16="http://schemas.microsoft.com/office/drawing/2014/main" id="{17A54DE1-6356-4D72-8D2F-56107F5639C7}"/>
              </a:ext>
            </a:extLst>
          </p:cNvPr>
          <p:cNvSpPr txBox="1">
            <a:spLocks/>
          </p:cNvSpPr>
          <p:nvPr/>
        </p:nvSpPr>
        <p:spPr>
          <a:xfrm>
            <a:off x="1190403" y="250147"/>
            <a:ext cx="10273141" cy="449816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Le nouveau parcours pas à pas </a:t>
            </a:r>
            <a:br>
              <a:rPr lang="fr-FR" sz="2400" b="1" dirty="0">
                <a:solidFill>
                  <a:srgbClr val="C00000"/>
                </a:solidFill>
                <a:latin typeface="+mj-lt"/>
              </a:rPr>
            </a:br>
            <a:r>
              <a:rPr lang="fr-FR" sz="2000" b="1" dirty="0">
                <a:latin typeface="+mj-lt"/>
              </a:rPr>
              <a:t>Les signataires </a:t>
            </a:r>
          </a:p>
        </p:txBody>
      </p:sp>
    </p:spTree>
    <p:extLst>
      <p:ext uri="{BB962C8B-B14F-4D97-AF65-F5344CB8AC3E}">
        <p14:creationId xmlns:p14="http://schemas.microsoft.com/office/powerpoint/2010/main" val="974669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90F58C0-B1A3-4990-9494-A31957432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809" y="2362954"/>
            <a:ext cx="8497331" cy="399228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5DD749E-BB32-4364-82FE-C1CD1A601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330" y="1226368"/>
            <a:ext cx="10799999" cy="432000"/>
          </a:xfrm>
        </p:spPr>
        <p:txBody>
          <a:bodyPr>
            <a:noAutofit/>
          </a:bodyPr>
          <a:lstStyle/>
          <a:p>
            <a:r>
              <a:rPr lang="fr-FR" sz="1100" dirty="0"/>
              <a:t>Toutes les modalités proposées par l’établissement sont possibles à la saisie y compris pour les collectivités locales</a:t>
            </a:r>
          </a:p>
          <a:p>
            <a:r>
              <a:rPr lang="fr-FR" sz="1100" dirty="0"/>
              <a:t>La ressaisie ne sera pas nécessaire après mise en force (mais il sera possible de modifier)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914409B-BCA9-4264-A21C-B0F93714B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 b="1" dirty="0">
                <a:solidFill>
                  <a:schemeClr val="tx1"/>
                </a:solidFill>
                <a:latin typeface="+mj-lt"/>
              </a:rPr>
              <a:t>Les modalités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9FF0E56-7FE3-4626-BE5B-8F74CD1C4A3E}"/>
              </a:ext>
            </a:extLst>
          </p:cNvPr>
          <p:cNvSpPr/>
          <p:nvPr/>
        </p:nvSpPr>
        <p:spPr>
          <a:xfrm>
            <a:off x="2576017" y="2916644"/>
            <a:ext cx="7283207" cy="66852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C3C851A-3173-4B7C-BE27-CA974582BC94}"/>
              </a:ext>
            </a:extLst>
          </p:cNvPr>
          <p:cNvSpPr/>
          <p:nvPr/>
        </p:nvSpPr>
        <p:spPr>
          <a:xfrm>
            <a:off x="3313568" y="5984383"/>
            <a:ext cx="5633792" cy="34281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C1C063D-967C-4A0F-95F0-F912812AD3A2}"/>
              </a:ext>
            </a:extLst>
          </p:cNvPr>
          <p:cNvSpPr/>
          <p:nvPr/>
        </p:nvSpPr>
        <p:spPr>
          <a:xfrm>
            <a:off x="1450999" y="4386061"/>
            <a:ext cx="1073299" cy="47512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3D0CD3-9047-414C-B4CD-EBF2C9D04572}"/>
              </a:ext>
            </a:extLst>
          </p:cNvPr>
          <p:cNvSpPr txBox="1"/>
          <p:nvPr/>
        </p:nvSpPr>
        <p:spPr>
          <a:xfrm>
            <a:off x="10033535" y="4997513"/>
            <a:ext cx="1998520" cy="995401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defTabSz="1219170"/>
            <a:r>
              <a:rPr lang="fr-FR" sz="1467" b="1" kern="0" dirty="0">
                <a:solidFill>
                  <a:srgbClr val="66327A"/>
                </a:solidFill>
                <a:latin typeface="Arial"/>
                <a:cs typeface="Arial"/>
                <a:sym typeface="Arial"/>
              </a:rPr>
              <a:t>Ne pas oublier d’enregistrer pour valider le quantième choisi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873E3DA2-A90F-43DE-BA5F-027E2F9994CD}"/>
              </a:ext>
            </a:extLst>
          </p:cNvPr>
          <p:cNvCxnSpPr>
            <a:cxnSpLocks/>
            <a:stCxn id="12" idx="1"/>
            <a:endCxn id="9" idx="3"/>
          </p:cNvCxnSpPr>
          <p:nvPr/>
        </p:nvCxnSpPr>
        <p:spPr>
          <a:xfrm flipH="1">
            <a:off x="8947360" y="5495214"/>
            <a:ext cx="1086175" cy="660576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re 4">
            <a:extLst>
              <a:ext uri="{FF2B5EF4-FFF2-40B4-BE49-F238E27FC236}">
                <a16:creationId xmlns:a16="http://schemas.microsoft.com/office/drawing/2014/main" id="{84E3F17B-FCA5-42AB-879C-43D9C5D13863}"/>
              </a:ext>
            </a:extLst>
          </p:cNvPr>
          <p:cNvSpPr txBox="1">
            <a:spLocks/>
          </p:cNvSpPr>
          <p:nvPr/>
        </p:nvSpPr>
        <p:spPr>
          <a:xfrm>
            <a:off x="710569" y="195826"/>
            <a:ext cx="10273141" cy="449816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Le nouveau parcours pas à pas </a:t>
            </a:r>
            <a:br>
              <a:rPr lang="fr-FR" sz="2400" b="1" dirty="0">
                <a:solidFill>
                  <a:srgbClr val="C00000"/>
                </a:solidFill>
                <a:latin typeface="+mj-lt"/>
              </a:rPr>
            </a:br>
            <a:endParaRPr lang="fr-FR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39404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pPr lvl="0">
              <a:spcBef>
                <a:spcPts val="0"/>
              </a:spcBef>
              <a:spcAft>
                <a:spcPts val="600"/>
              </a:spcAft>
              <a:buClr>
                <a:srgbClr val="B24388"/>
              </a:buClr>
            </a:pPr>
            <a:r>
              <a:rPr lang="fr-FR" sz="2400" b="1" kern="0" dirty="0">
                <a:solidFill>
                  <a:srgbClr val="C00000"/>
                </a:solidFill>
                <a:latin typeface="+mj-lt"/>
                <a:cs typeface="Arial" panose="020B0604020202020204" pitchFamily="34" charset="0"/>
                <a:sym typeface="Arial"/>
              </a:rPr>
              <a:t>Comment saisir les garanties ?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795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015970C6-7426-47B0-8457-11F6497212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E36E2A01-0DE4-4AAB-A19D-080F99A19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  <a:cs typeface="Arial"/>
              </a:rPr>
              <a:t>Ajouter une garantie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3C3BCF-B195-460E-AA2E-76E653BB8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89" y="926181"/>
            <a:ext cx="6017496" cy="296875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D7B1B0-A4EA-4441-A39F-21F24DFF2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04" y="926181"/>
            <a:ext cx="5185893" cy="186522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ADEFF3-2FDC-4EA3-8123-D3CAFBE531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494" y="3008570"/>
            <a:ext cx="4520996" cy="104799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95CEBB2-21E3-4F3F-9880-0DF385901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301" y="4281783"/>
            <a:ext cx="4816699" cy="196429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36421B8-72BE-402C-83BF-81C376E49E90}"/>
              </a:ext>
            </a:extLst>
          </p:cNvPr>
          <p:cNvSpPr txBox="1"/>
          <p:nvPr/>
        </p:nvSpPr>
        <p:spPr>
          <a:xfrm>
            <a:off x="7908677" y="4080086"/>
            <a:ext cx="4025756" cy="144693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04792" indent="-304792" defTabSz="1219170">
              <a:buFontTx/>
              <a:buAutoNum type="arabicPeriod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Ajouter une garantie dans la page Financement</a:t>
            </a:r>
          </a:p>
          <a:p>
            <a:pPr marL="304792" indent="-304792" defTabSz="1219170">
              <a:buFontTx/>
              <a:buAutoNum type="arabicPeriod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Sélectionner une garantie dans la liste box</a:t>
            </a:r>
          </a:p>
          <a:p>
            <a:pPr marL="304792" indent="-304792" defTabSz="1219170">
              <a:buFontTx/>
              <a:buAutoNum type="arabicPeriod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Possibilité de rechercher la garantie par mot clé</a:t>
            </a:r>
          </a:p>
          <a:p>
            <a:pPr marL="304792" indent="-304792" defTabSz="1219170">
              <a:buFontTx/>
              <a:buAutoNum type="arabicPeriod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Ajuster les quotité, frais,…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D611303-43D9-46BC-A820-BB92AC894858}"/>
              </a:ext>
            </a:extLst>
          </p:cNvPr>
          <p:cNvSpPr txBox="1"/>
          <p:nvPr/>
        </p:nvSpPr>
        <p:spPr>
          <a:xfrm>
            <a:off x="180648" y="3320548"/>
            <a:ext cx="34435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1867" b="1" kern="0" dirty="0">
                <a:solidFill>
                  <a:srgbClr val="C00000"/>
                </a:solidFill>
                <a:latin typeface="Abadi" panose="020B0604020104020204" pitchFamily="34" charset="0"/>
                <a:cs typeface="Arial"/>
                <a:sym typeface="Arial"/>
              </a:rPr>
              <a:t>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076E63E-86B8-4287-A964-8F22C17791CA}"/>
              </a:ext>
            </a:extLst>
          </p:cNvPr>
          <p:cNvSpPr txBox="1"/>
          <p:nvPr/>
        </p:nvSpPr>
        <p:spPr>
          <a:xfrm>
            <a:off x="10874313" y="1976916"/>
            <a:ext cx="34435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1867" b="1" kern="0" dirty="0">
                <a:solidFill>
                  <a:srgbClr val="C00000"/>
                </a:solidFill>
                <a:latin typeface="Abadi" panose="020B0604020104020204" pitchFamily="34" charset="0"/>
                <a:cs typeface="Arial"/>
                <a:sym typeface="Arial"/>
              </a:rPr>
              <a:t>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E5C8C32-8536-4D20-B10D-D3BBE25D5A34}"/>
              </a:ext>
            </a:extLst>
          </p:cNvPr>
          <p:cNvSpPr txBox="1"/>
          <p:nvPr/>
        </p:nvSpPr>
        <p:spPr>
          <a:xfrm>
            <a:off x="9749380" y="3286344"/>
            <a:ext cx="34435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1867" b="1" kern="0" dirty="0">
                <a:solidFill>
                  <a:srgbClr val="C00000"/>
                </a:solidFill>
                <a:latin typeface="Abadi" panose="020B0604020104020204" pitchFamily="34" charset="0"/>
                <a:cs typeface="Arial"/>
                <a:sym typeface="Arial"/>
              </a:rPr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4752839-1C39-4A32-8509-7A80B05DAE7D}"/>
              </a:ext>
            </a:extLst>
          </p:cNvPr>
          <p:cNvSpPr txBox="1"/>
          <p:nvPr/>
        </p:nvSpPr>
        <p:spPr>
          <a:xfrm>
            <a:off x="5564672" y="5372747"/>
            <a:ext cx="34435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1867" b="1" kern="0" dirty="0">
                <a:solidFill>
                  <a:srgbClr val="C00000"/>
                </a:solidFill>
                <a:latin typeface="Abadi" panose="020B0604020104020204" pitchFamily="34" charset="0"/>
                <a:cs typeface="Arial"/>
                <a:sym typeface="Arial"/>
              </a:rPr>
              <a:t>4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25CFBF-A698-46E7-BE63-FD4C90969979}"/>
              </a:ext>
            </a:extLst>
          </p:cNvPr>
          <p:cNvSpPr/>
          <p:nvPr/>
        </p:nvSpPr>
        <p:spPr>
          <a:xfrm>
            <a:off x="140590" y="2059446"/>
            <a:ext cx="422909" cy="183511"/>
          </a:xfrm>
          <a:prstGeom prst="round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B7D4F84-B079-46F5-8F96-3844EB9403D7}"/>
              </a:ext>
            </a:extLst>
          </p:cNvPr>
          <p:cNvSpPr/>
          <p:nvPr/>
        </p:nvSpPr>
        <p:spPr>
          <a:xfrm>
            <a:off x="4680790" y="2620308"/>
            <a:ext cx="1303527" cy="388261"/>
          </a:xfrm>
          <a:prstGeom prst="roundRect">
            <a:avLst/>
          </a:prstGeom>
          <a:noFill/>
          <a:ln w="222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125C624-B3B5-47B7-8721-320D59292881}"/>
              </a:ext>
            </a:extLst>
          </p:cNvPr>
          <p:cNvSpPr/>
          <p:nvPr/>
        </p:nvSpPr>
        <p:spPr>
          <a:xfrm>
            <a:off x="7404784" y="5578736"/>
            <a:ext cx="3786560" cy="66698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fr-FR" sz="1400" kern="0" dirty="0">
                <a:solidFill>
                  <a:srgbClr val="FFFFFF"/>
                </a:solidFill>
                <a:latin typeface="Arial"/>
                <a:sym typeface="Arial"/>
              </a:rPr>
              <a:t> </a:t>
            </a:r>
            <a:r>
              <a:rPr lang="fr-FR" sz="1467" kern="0" dirty="0">
                <a:solidFill>
                  <a:srgbClr val="FFFFFF"/>
                </a:solidFill>
                <a:latin typeface="Arial"/>
                <a:sym typeface="Arial"/>
              </a:rPr>
              <a:t>Une fois la proposition </a:t>
            </a:r>
            <a:r>
              <a:rPr lang="fr-FR" sz="1400" kern="0" dirty="0">
                <a:solidFill>
                  <a:srgbClr val="FFFFFF"/>
                </a:solidFill>
                <a:latin typeface="Arial"/>
                <a:sym typeface="Arial"/>
              </a:rPr>
              <a:t>« Retenue », il est possible de</a:t>
            </a:r>
            <a:r>
              <a:rPr lang="fr-FR" sz="1867" kern="0" dirty="0">
                <a:solidFill>
                  <a:srgbClr val="FFFFFF"/>
                </a:solidFill>
                <a:latin typeface="Arial"/>
                <a:sym typeface="Arial"/>
              </a:rPr>
              <a:t> </a:t>
            </a:r>
            <a:r>
              <a:rPr lang="fr-FR" sz="1400" kern="0" dirty="0">
                <a:solidFill>
                  <a:srgbClr val="FFFFFF"/>
                </a:solidFill>
                <a:latin typeface="Arial"/>
                <a:sym typeface="Arial"/>
              </a:rPr>
              <a:t>compléter certaines garanties</a:t>
            </a:r>
            <a:endParaRPr lang="fr-FR" sz="1600" b="1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BEDCA80-EE44-4666-9E0E-ED2A7597154E}"/>
              </a:ext>
            </a:extLst>
          </p:cNvPr>
          <p:cNvSpPr/>
          <p:nvPr/>
        </p:nvSpPr>
        <p:spPr>
          <a:xfrm>
            <a:off x="4983178" y="3615260"/>
            <a:ext cx="1303527" cy="38826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0F526A78-28D2-47AD-9FAB-AE0BFC6B13A7}"/>
              </a:ext>
            </a:extLst>
          </p:cNvPr>
          <p:cNvCxnSpPr/>
          <p:nvPr/>
        </p:nvCxnSpPr>
        <p:spPr>
          <a:xfrm>
            <a:off x="6286704" y="4003521"/>
            <a:ext cx="973224" cy="192829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047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C819714-4C9A-4715-BA49-51D68885CB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8D8D841-9A9E-4D99-8835-4C885D4B5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fois la proposition « Retenue », il est possible de compléter certaines garanties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E36E2A01-0DE4-4AAB-A19D-080F99A19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Compléter une garantie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C6AD4B-07B2-4187-B4A3-3488FA8C0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04" y="1425438"/>
            <a:ext cx="6096003" cy="18661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5AA777-2EAE-4BA0-A8FE-4DAD2391C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989" y="3350736"/>
            <a:ext cx="6903076" cy="324806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17912B5-5FF1-4E54-8761-9146A0E0DA55}"/>
              </a:ext>
            </a:extLst>
          </p:cNvPr>
          <p:cNvSpPr/>
          <p:nvPr/>
        </p:nvSpPr>
        <p:spPr>
          <a:xfrm>
            <a:off x="180304" y="2670219"/>
            <a:ext cx="669701" cy="369196"/>
          </a:xfrm>
          <a:prstGeom prst="round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66A2BE-E479-4B1F-9B08-6BBDAFA0425D}"/>
              </a:ext>
            </a:extLst>
          </p:cNvPr>
          <p:cNvSpPr/>
          <p:nvPr/>
        </p:nvSpPr>
        <p:spPr>
          <a:xfrm>
            <a:off x="4857063" y="2780538"/>
            <a:ext cx="1419244" cy="466749"/>
          </a:xfrm>
          <a:prstGeom prst="round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7625AD0-996E-44CA-99CF-27C7F80686CE}"/>
              </a:ext>
            </a:extLst>
          </p:cNvPr>
          <p:cNvSpPr txBox="1"/>
          <p:nvPr/>
        </p:nvSpPr>
        <p:spPr>
          <a:xfrm>
            <a:off x="6619741" y="1767021"/>
            <a:ext cx="5323267" cy="76963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594" indent="-228594" defTabSz="1219170">
              <a:buFontTx/>
              <a:buChar char="-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Une fois la proposition « Retenue », il est </a:t>
            </a:r>
            <a:r>
              <a:rPr lang="fr-FR" sz="14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possible</a:t>
            </a: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de compléter certaines garanties</a:t>
            </a:r>
          </a:p>
          <a:p>
            <a:pPr marL="228594" indent="-228594" defTabSz="1219170">
              <a:buFontTx/>
              <a:buChar char="-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Accès en gestion administrative  - Garanties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75F5AB0-D1C4-413F-AD51-03D5323D9AB6}"/>
              </a:ext>
            </a:extLst>
          </p:cNvPr>
          <p:cNvSpPr txBox="1"/>
          <p:nvPr/>
        </p:nvSpPr>
        <p:spPr>
          <a:xfrm>
            <a:off x="1555304" y="4543526"/>
            <a:ext cx="2737297" cy="76963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594" indent="-228594" defTabSz="1219170">
              <a:buFontTx/>
              <a:buChar char="-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Les données à compléter dépendent de la garantie choisie</a:t>
            </a:r>
          </a:p>
        </p:txBody>
      </p:sp>
    </p:spTree>
    <p:extLst>
      <p:ext uri="{BB962C8B-B14F-4D97-AF65-F5344CB8AC3E}">
        <p14:creationId xmlns:p14="http://schemas.microsoft.com/office/powerpoint/2010/main" val="2803277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19184E4-4259-4A57-A85E-FE9E03B7D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J’utilise la croix de fermeture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3C8A6C7-AEC9-48F4-9533-20C2627C8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Comment retourner dans DEFI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1324CAA-8233-4623-8863-7D4C44793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726" y="1146508"/>
            <a:ext cx="8705034" cy="571149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FEACEB-9D39-444E-B105-7EA7605B883D}"/>
              </a:ext>
            </a:extLst>
          </p:cNvPr>
          <p:cNvSpPr/>
          <p:nvPr/>
        </p:nvSpPr>
        <p:spPr>
          <a:xfrm>
            <a:off x="9335333" y="1332560"/>
            <a:ext cx="400468" cy="31572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9603347-33C8-49CE-B31E-CB1D9FF58D0E}"/>
              </a:ext>
            </a:extLst>
          </p:cNvPr>
          <p:cNvSpPr/>
          <p:nvPr/>
        </p:nvSpPr>
        <p:spPr>
          <a:xfrm>
            <a:off x="10078327" y="1306546"/>
            <a:ext cx="1693851" cy="1440871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867" kern="0" dirty="0">
                <a:solidFill>
                  <a:srgbClr val="FFFFFF"/>
                </a:solidFill>
                <a:latin typeface="Arial"/>
                <a:sym typeface="Arial"/>
              </a:rPr>
              <a:t>Je ferme MyC par la croix</a:t>
            </a:r>
          </a:p>
        </p:txBody>
      </p:sp>
    </p:spTree>
    <p:extLst>
      <p:ext uri="{BB962C8B-B14F-4D97-AF65-F5344CB8AC3E}">
        <p14:creationId xmlns:p14="http://schemas.microsoft.com/office/powerpoint/2010/main" val="4016921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8E2941D8-2CCD-4DC4-A379-6512CCDA4A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3C8A6C7-AEC9-48F4-9533-20C2627C8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Quand je reviens sur DEFI…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391126-2E57-4143-BD05-91746A979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75" y="916488"/>
            <a:ext cx="4886369" cy="36091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326F3E-DE33-402A-AAAE-614EDC78C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2454" y="2937258"/>
            <a:ext cx="8179227" cy="334584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B5A1044-3278-4CBE-B2CD-3AB4EA5B325D}"/>
              </a:ext>
            </a:extLst>
          </p:cNvPr>
          <p:cNvSpPr/>
          <p:nvPr/>
        </p:nvSpPr>
        <p:spPr>
          <a:xfrm>
            <a:off x="455175" y="4001633"/>
            <a:ext cx="2641109" cy="41652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2EEF86-94C2-455C-9AA1-F2180EAF8D32}"/>
              </a:ext>
            </a:extLst>
          </p:cNvPr>
          <p:cNvSpPr txBox="1"/>
          <p:nvPr/>
        </p:nvSpPr>
        <p:spPr>
          <a:xfrm>
            <a:off x="5452081" y="956541"/>
            <a:ext cx="5539407" cy="2390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1867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Arrivée sur l’écran de financement du projet</a:t>
            </a:r>
          </a:p>
          <a:p>
            <a:pPr defTabSz="1219170"/>
            <a:endParaRPr lang="fr-FR" sz="1867" b="1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  <a:sym typeface="Arial"/>
            </a:endParaRPr>
          </a:p>
          <a:p>
            <a:pPr defTabSz="1219170"/>
            <a:r>
              <a:rPr lang="fr-FR" sz="1867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Ce que l’on peut faire dépend de l’avancement du dossier dans DEFI.</a:t>
            </a:r>
          </a:p>
          <a:p>
            <a:pPr defTabSz="1219170"/>
            <a:r>
              <a:rPr lang="fr-FR" sz="1867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  <a:sym typeface="Arial"/>
              </a:rPr>
              <a:t>Si le circuit de décision est enclenché, il n’est plus possible de modifier certaines données (garanties, taux,…)</a:t>
            </a:r>
          </a:p>
          <a:p>
            <a:pPr defTabSz="1219170"/>
            <a:endParaRPr lang="fr-FR" sz="1867" b="1" kern="0" dirty="0">
              <a:solidFill>
                <a:srgbClr val="66327A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4B9C701-9B1C-4286-9739-664FD8328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8870" y="4553762"/>
            <a:ext cx="1362265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817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pPr lvl="0">
              <a:spcBef>
                <a:spcPts val="0"/>
              </a:spcBef>
              <a:spcAft>
                <a:spcPts val="600"/>
              </a:spcAft>
              <a:buClr>
                <a:srgbClr val="B24388"/>
              </a:buClr>
            </a:pPr>
            <a:r>
              <a:rPr lang="fr-FR" sz="2400" b="1" kern="0" dirty="0">
                <a:solidFill>
                  <a:srgbClr val="C00000"/>
                </a:solidFill>
                <a:latin typeface="+mj-lt"/>
                <a:cs typeface="Arial" panose="020B0604020202020204" pitchFamily="34" charset="0"/>
                <a:sym typeface="Arial"/>
              </a:rPr>
              <a:t>Comment saisir l’assurance et l’ACA ?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05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96C2AAE2-E152-4117-8408-2FEA25C77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024" y="895120"/>
            <a:ext cx="6031977" cy="2689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4153928-8475-4EA7-8C04-51DDA1E79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390080"/>
            <a:ext cx="6271364" cy="13918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62C6C0-FDD8-4377-AECC-A02A3B024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06" y="822870"/>
            <a:ext cx="5845812" cy="2822373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37FC3CA-6C4B-460F-B2B1-6690187731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B666652-B2C7-4063-8798-B5826112E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Comment ajouter l’assurance emprunteur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5529EA3-5A31-4859-8225-5EC10C35D3F5}"/>
              </a:ext>
            </a:extLst>
          </p:cNvPr>
          <p:cNvSpPr txBox="1"/>
          <p:nvPr/>
        </p:nvSpPr>
        <p:spPr>
          <a:xfrm>
            <a:off x="8032771" y="4285993"/>
            <a:ext cx="4025756" cy="189846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04792" indent="-304792" defTabSz="1219170">
              <a:buFontTx/>
              <a:buAutoNum type="arabicPeriod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Ajouter une assurance dans la page Financement (possible selon le type d’emprunteur)</a:t>
            </a:r>
          </a:p>
          <a:p>
            <a:pPr marL="304792" indent="-304792" defTabSz="1219170">
              <a:buFontTx/>
              <a:buAutoNum type="arabicPeriod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Choisir la personne à assurer</a:t>
            </a:r>
          </a:p>
          <a:p>
            <a:pPr marL="304792" indent="-304792" defTabSz="1219170">
              <a:buFontTx/>
              <a:buAutoNum type="arabicPeriod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Sélectionner une assurance (fonction du catalogue établissement)</a:t>
            </a:r>
          </a:p>
          <a:p>
            <a:pPr marL="304792" indent="-304792" defTabSz="1219170">
              <a:buFontTx/>
              <a:buAutoNum type="arabicPeriod"/>
            </a:pPr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Ajuster la quotité assurée et le taux (selon catalogue) et valider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5C9295-E8ED-49A4-9E33-9C9DD764A8F4}"/>
              </a:ext>
            </a:extLst>
          </p:cNvPr>
          <p:cNvSpPr/>
          <p:nvPr/>
        </p:nvSpPr>
        <p:spPr>
          <a:xfrm>
            <a:off x="4866425" y="4163272"/>
            <a:ext cx="469599" cy="49244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/>
            <a:r>
              <a:rPr lang="fr-FR" sz="2400" b="1" kern="0" dirty="0">
                <a:ln w="12700">
                  <a:solidFill>
                    <a:srgbClr val="581D74"/>
                  </a:solidFill>
                  <a:prstDash val="solid"/>
                </a:ln>
                <a:pattFill prst="pct50">
                  <a:fgClr>
                    <a:srgbClr val="581D74"/>
                  </a:fgClr>
                  <a:bgClr>
                    <a:srgbClr val="581D7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581D74"/>
                  </a:outerShdw>
                </a:effectLst>
                <a:latin typeface="Arial"/>
                <a:cs typeface="Arial"/>
                <a:sym typeface="Arial"/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03266A-83F1-4974-ABC1-59C7BE940CFE}"/>
              </a:ext>
            </a:extLst>
          </p:cNvPr>
          <p:cNvSpPr/>
          <p:nvPr/>
        </p:nvSpPr>
        <p:spPr>
          <a:xfrm>
            <a:off x="3581803" y="1560696"/>
            <a:ext cx="469599" cy="49244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/>
            <a:r>
              <a:rPr lang="fr-FR" sz="2400" b="1" kern="0" dirty="0">
                <a:ln w="12700">
                  <a:solidFill>
                    <a:srgbClr val="581D74"/>
                  </a:solidFill>
                  <a:prstDash val="solid"/>
                </a:ln>
                <a:pattFill prst="pct50">
                  <a:fgClr>
                    <a:srgbClr val="581D74"/>
                  </a:fgClr>
                  <a:bgClr>
                    <a:srgbClr val="581D7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581D74"/>
                  </a:outerShdw>
                </a:effectLst>
                <a:latin typeface="Arial"/>
                <a:cs typeface="Arial"/>
                <a:sym typeface="Arial"/>
              </a:rPr>
              <a:t>1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FD70AA9-ED17-4621-8E6B-78501AB553F9}"/>
              </a:ext>
            </a:extLst>
          </p:cNvPr>
          <p:cNvSpPr/>
          <p:nvPr/>
        </p:nvSpPr>
        <p:spPr>
          <a:xfrm>
            <a:off x="4283956" y="2496920"/>
            <a:ext cx="1634536" cy="336441"/>
          </a:xfrm>
          <a:prstGeom prst="round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8C0B95-1168-43A4-98FA-AC256C31D3A8}"/>
              </a:ext>
            </a:extLst>
          </p:cNvPr>
          <p:cNvSpPr/>
          <p:nvPr/>
        </p:nvSpPr>
        <p:spPr>
          <a:xfrm>
            <a:off x="7961622" y="2852489"/>
            <a:ext cx="469599" cy="49244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/>
            <a:r>
              <a:rPr lang="fr-FR" sz="2400" b="1" kern="0" dirty="0">
                <a:ln w="12700">
                  <a:solidFill>
                    <a:srgbClr val="581D74"/>
                  </a:solidFill>
                  <a:prstDash val="solid"/>
                </a:ln>
                <a:pattFill prst="pct50">
                  <a:fgClr>
                    <a:srgbClr val="581D74"/>
                  </a:fgClr>
                  <a:bgClr>
                    <a:srgbClr val="581D7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581D74"/>
                  </a:outerShdw>
                </a:effectLst>
                <a:latin typeface="Arial"/>
                <a:cs typeface="Arial"/>
                <a:sym typeface="Arial"/>
              </a:rPr>
              <a:t>3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1751CAA-D904-4E67-8DA1-1C42ABFB9D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50" y="4844116"/>
            <a:ext cx="6375580" cy="199547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0039096-B2C4-47BF-A86E-BA09A64568E8}"/>
              </a:ext>
            </a:extLst>
          </p:cNvPr>
          <p:cNvSpPr/>
          <p:nvPr/>
        </p:nvSpPr>
        <p:spPr>
          <a:xfrm>
            <a:off x="4559474" y="5349409"/>
            <a:ext cx="469599" cy="492443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 defTabSz="1219170"/>
            <a:r>
              <a:rPr lang="fr-FR" sz="2400" b="1" kern="0" dirty="0">
                <a:ln w="12700">
                  <a:solidFill>
                    <a:srgbClr val="581D74"/>
                  </a:solidFill>
                  <a:prstDash val="solid"/>
                </a:ln>
                <a:pattFill prst="pct50">
                  <a:fgClr>
                    <a:srgbClr val="581D74"/>
                  </a:fgClr>
                  <a:bgClr>
                    <a:srgbClr val="581D7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581D74"/>
                  </a:outerShdw>
                </a:effectLst>
                <a:latin typeface="Arial"/>
                <a:cs typeface="Arial"/>
                <a:sym typeface="Arial"/>
              </a:rPr>
              <a:t>4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1A35133-FED2-4D2C-BD65-C02DF0E6464E}"/>
              </a:ext>
            </a:extLst>
          </p:cNvPr>
          <p:cNvSpPr/>
          <p:nvPr/>
        </p:nvSpPr>
        <p:spPr>
          <a:xfrm>
            <a:off x="5252582" y="6513535"/>
            <a:ext cx="1286005" cy="326053"/>
          </a:xfrm>
          <a:prstGeom prst="round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81732D1-1AB1-4C8D-970A-CDFEF2C93ADA}"/>
              </a:ext>
            </a:extLst>
          </p:cNvPr>
          <p:cNvSpPr/>
          <p:nvPr/>
        </p:nvSpPr>
        <p:spPr>
          <a:xfrm>
            <a:off x="157106" y="2209554"/>
            <a:ext cx="716913" cy="236503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0234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DA4B6F9-BA4A-4EB3-9AA5-DD3E1F189D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4F6617-54AD-46DC-9CFE-A2EFCA2F7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L’assurance est présente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135782-9FC0-4CE6-B3B1-1F0C9B1A2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16" y="1407682"/>
            <a:ext cx="10738981" cy="448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129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66506A65-48F7-4567-BD42-F5B4C2A9B1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94DEE5-09D4-457B-ACBF-4C38114CC7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Après avoir retenu la proposition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C1BD323-0416-4DC5-8AFB-27135962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Editer le Conseil en Assurance (ACA)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1BC48F-F2EB-4D24-816C-97A05BE20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22" y="1307028"/>
            <a:ext cx="7693584" cy="289378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33C67C-B488-4F8E-ADDC-C935B0BB7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737" y="3784349"/>
            <a:ext cx="9019398" cy="283549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2F45EF2-BF5C-408F-9833-F91083F3178F}"/>
              </a:ext>
            </a:extLst>
          </p:cNvPr>
          <p:cNvSpPr/>
          <p:nvPr/>
        </p:nvSpPr>
        <p:spPr>
          <a:xfrm>
            <a:off x="1920712" y="1814820"/>
            <a:ext cx="1634536" cy="336441"/>
          </a:xfrm>
          <a:prstGeom prst="round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6D1FB96-566E-4A55-BBB4-6ACACDD55B7A}"/>
              </a:ext>
            </a:extLst>
          </p:cNvPr>
          <p:cNvSpPr/>
          <p:nvPr/>
        </p:nvSpPr>
        <p:spPr>
          <a:xfrm>
            <a:off x="212392" y="3324154"/>
            <a:ext cx="1216361" cy="336441"/>
          </a:xfrm>
          <a:prstGeom prst="round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9267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FCB84AC-18A7-4756-AFF3-B73FC1C552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8AD3717-010E-4D93-BEAE-9A7ACB07E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Émission de l’ACA et préparation des signataires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6818EEA-1A51-4B19-8E9F-3F97E082F7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98504" y="1200043"/>
            <a:ext cx="7680960" cy="28109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B6CBAA-C7DE-4C87-933E-002F2B90A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808" y="4021091"/>
            <a:ext cx="6873477" cy="247933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0D76635-B8B4-4CBE-9EE1-6F002A713DC1}"/>
              </a:ext>
            </a:extLst>
          </p:cNvPr>
          <p:cNvSpPr txBox="1"/>
          <p:nvPr/>
        </p:nvSpPr>
        <p:spPr>
          <a:xfrm>
            <a:off x="1199457" y="4502003"/>
            <a:ext cx="309766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fr-FR" sz="1867" b="1" kern="0" dirty="0">
                <a:solidFill>
                  <a:srgbClr val="66327A"/>
                </a:solidFill>
                <a:latin typeface="Arial"/>
                <a:cs typeface="Arial"/>
                <a:sym typeface="Arial"/>
              </a:rPr>
              <a:t>Affectation du signataire (cas de la SED)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EBF6041-FB47-47E4-8A8A-7FD6088FDA46}"/>
              </a:ext>
            </a:extLst>
          </p:cNvPr>
          <p:cNvSpPr/>
          <p:nvPr/>
        </p:nvSpPr>
        <p:spPr>
          <a:xfrm>
            <a:off x="2735627" y="2948947"/>
            <a:ext cx="2592288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B0B2EC5-19EA-45A0-827C-F9694E48301A}"/>
              </a:ext>
            </a:extLst>
          </p:cNvPr>
          <p:cNvSpPr/>
          <p:nvPr/>
        </p:nvSpPr>
        <p:spPr>
          <a:xfrm>
            <a:off x="9271000" y="1727201"/>
            <a:ext cx="2362200" cy="17907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867" kern="0" dirty="0">
                <a:solidFill>
                  <a:srgbClr val="FFFFFF"/>
                </a:solidFill>
                <a:latin typeface="Arial"/>
                <a:sym typeface="Arial"/>
              </a:rPr>
              <a:t>ACA papier </a:t>
            </a:r>
          </a:p>
          <a:p>
            <a:pPr algn="ctr" defTabSz="1219170"/>
            <a:r>
              <a:rPr lang="fr-FR" sz="1867" kern="0" dirty="0">
                <a:solidFill>
                  <a:srgbClr val="FFFFFF"/>
                </a:solidFill>
                <a:latin typeface="Arial"/>
                <a:sym typeface="Arial"/>
              </a:rPr>
              <a:t>ou SED avec intégration automatique au DNC</a:t>
            </a:r>
          </a:p>
        </p:txBody>
      </p:sp>
    </p:spTree>
    <p:extLst>
      <p:ext uri="{BB962C8B-B14F-4D97-AF65-F5344CB8AC3E}">
        <p14:creationId xmlns:p14="http://schemas.microsoft.com/office/powerpoint/2010/main" val="41310950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D93769D-70E7-4A91-A36E-DF6FB9A23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16" y="2013470"/>
            <a:ext cx="8931481" cy="2996469"/>
          </a:xfrm>
          <a:prstGeom prst="rect">
            <a:avLst/>
          </a:prstGeom>
        </p:spPr>
      </p:pic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200F2AC-68AD-4D2A-AA3C-4F70A402CE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i="1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43A0CA-6FB4-4230-B74C-F0DE02B5F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ACA en SED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10E05C0-D352-4A5C-B6CC-7A000FBAFE32}"/>
              </a:ext>
            </a:extLst>
          </p:cNvPr>
          <p:cNvSpPr/>
          <p:nvPr/>
        </p:nvSpPr>
        <p:spPr>
          <a:xfrm>
            <a:off x="845815" y="3361508"/>
            <a:ext cx="1206576" cy="418013"/>
          </a:xfrm>
          <a:prstGeom prst="round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9" name="Phylactère : pensées 8">
            <a:extLst>
              <a:ext uri="{FF2B5EF4-FFF2-40B4-BE49-F238E27FC236}">
                <a16:creationId xmlns:a16="http://schemas.microsoft.com/office/drawing/2014/main" id="{24F9C5A1-E335-4BD6-9171-15DAE6F32265}"/>
              </a:ext>
            </a:extLst>
          </p:cNvPr>
          <p:cNvSpPr/>
          <p:nvPr/>
        </p:nvSpPr>
        <p:spPr>
          <a:xfrm>
            <a:off x="6842653" y="108641"/>
            <a:ext cx="3797583" cy="2405149"/>
          </a:xfrm>
          <a:prstGeom prst="cloudCallou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867" kern="0" dirty="0">
                <a:solidFill>
                  <a:srgbClr val="000000"/>
                </a:solidFill>
                <a:latin typeface="Arial"/>
                <a:sym typeface="Arial"/>
              </a:rPr>
              <a:t>Penser à renseigner les signataires pour disposer de l’envoi en signature électronique !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9CEC31-49D0-4A58-A27B-B41BA41D0728}"/>
              </a:ext>
            </a:extLst>
          </p:cNvPr>
          <p:cNvSpPr txBox="1"/>
          <p:nvPr/>
        </p:nvSpPr>
        <p:spPr>
          <a:xfrm>
            <a:off x="7800483" y="5261354"/>
            <a:ext cx="4025756" cy="99540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1219170"/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Sympa !</a:t>
            </a:r>
          </a:p>
          <a:p>
            <a:pPr defTabSz="1219170"/>
            <a:r>
              <a:rPr lang="fr-FR" sz="14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Si la signature électronique n’est pas possible, l’édition se fait en papier sans changer de page</a:t>
            </a:r>
          </a:p>
        </p:txBody>
      </p:sp>
    </p:spTree>
    <p:extLst>
      <p:ext uri="{BB962C8B-B14F-4D97-AF65-F5344CB8AC3E}">
        <p14:creationId xmlns:p14="http://schemas.microsoft.com/office/powerpoint/2010/main" val="2325348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83D7BC-841A-4E74-A9D0-F8EA0FAC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Précisions sur l’ACA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8D08659-A56D-477E-9447-10673316B799}"/>
              </a:ext>
            </a:extLst>
          </p:cNvPr>
          <p:cNvSpPr/>
          <p:nvPr/>
        </p:nvSpPr>
        <p:spPr>
          <a:xfrm>
            <a:off x="755940" y="1308100"/>
            <a:ext cx="10680121" cy="42418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284D16D-030F-4E9B-9E74-2151600EC1C4}"/>
              </a:ext>
            </a:extLst>
          </p:cNvPr>
          <p:cNvSpPr/>
          <p:nvPr/>
        </p:nvSpPr>
        <p:spPr>
          <a:xfrm>
            <a:off x="968231" y="1727199"/>
            <a:ext cx="2819400" cy="15621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Font typeface="Wingdings" panose="05000000000000000000" pitchFamily="2" charset="2"/>
              <a:buChar char="Ø"/>
            </a:pPr>
            <a:r>
              <a:rPr lang="fr-FR" sz="1867" kern="0" dirty="0">
                <a:solidFill>
                  <a:srgbClr val="FFFFFF"/>
                </a:solidFill>
                <a:latin typeface="Arial"/>
                <a:sym typeface="Arial"/>
              </a:rPr>
              <a:t>Possibilité d’édition dès l’étape </a:t>
            </a:r>
            <a:r>
              <a:rPr lang="fr-FR" sz="1867" u="sng" kern="0" dirty="0">
                <a:solidFill>
                  <a:srgbClr val="FFFFFF"/>
                </a:solidFill>
                <a:latin typeface="Arial"/>
                <a:sym typeface="Arial"/>
              </a:rPr>
              <a:t>demande</a:t>
            </a:r>
            <a:r>
              <a:rPr lang="fr-FR" sz="1867" kern="0" dirty="0">
                <a:solidFill>
                  <a:srgbClr val="FFFFFF"/>
                </a:solidFill>
                <a:latin typeface="Arial"/>
                <a:sym typeface="Arial"/>
              </a:rPr>
              <a:t> de crédit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ABFF2EC-EB4F-4BF1-A921-104042E4BC99}"/>
              </a:ext>
            </a:extLst>
          </p:cNvPr>
          <p:cNvSpPr/>
          <p:nvPr/>
        </p:nvSpPr>
        <p:spPr>
          <a:xfrm>
            <a:off x="3999923" y="1727199"/>
            <a:ext cx="2819400" cy="15621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Font typeface="Wingdings" panose="05000000000000000000" pitchFamily="2" charset="2"/>
              <a:buChar char="Ø"/>
            </a:pPr>
            <a:r>
              <a:rPr lang="fr-FR" sz="1867" kern="0" dirty="0">
                <a:solidFill>
                  <a:srgbClr val="FFFFFF"/>
                </a:solidFill>
                <a:latin typeface="Arial"/>
                <a:sym typeface="Arial"/>
              </a:rPr>
              <a:t>Edition au choix :  en ‘’papier’’ ou SED	</a:t>
            </a:r>
            <a:r>
              <a:rPr lang="fr-FR" sz="1467" i="1" kern="0" dirty="0">
                <a:solidFill>
                  <a:srgbClr val="FFFFFF"/>
                </a:solidFill>
                <a:latin typeface="Arial"/>
                <a:sym typeface="Arial"/>
              </a:rPr>
              <a:t>(avec les limites connues actuellement en SED contrat 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50561CE-2D89-413F-969B-6B2FE4CB6B85}"/>
              </a:ext>
            </a:extLst>
          </p:cNvPr>
          <p:cNvSpPr/>
          <p:nvPr/>
        </p:nvSpPr>
        <p:spPr>
          <a:xfrm>
            <a:off x="7015887" y="1727199"/>
            <a:ext cx="4025319" cy="15621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Font typeface="Wingdings" panose="05000000000000000000" pitchFamily="2" charset="2"/>
              <a:buChar char="Ø"/>
            </a:pPr>
            <a:r>
              <a:rPr lang="fr-FR" sz="1867" kern="0" dirty="0">
                <a:solidFill>
                  <a:srgbClr val="FFFFFF"/>
                </a:solidFill>
                <a:latin typeface="Arial"/>
                <a:sym typeface="Arial"/>
              </a:rPr>
              <a:t>SED possible en demande de crédit même si le contexte de garantie peut empêcher par la suite l’édition SED du contrat.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268A9F9-F865-4131-A2D9-416EE42CA187}"/>
              </a:ext>
            </a:extLst>
          </p:cNvPr>
          <p:cNvSpPr/>
          <p:nvPr/>
        </p:nvSpPr>
        <p:spPr>
          <a:xfrm>
            <a:off x="2128764" y="3708398"/>
            <a:ext cx="7934469" cy="15621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fr-FR" sz="1867" kern="0" dirty="0">
                <a:solidFill>
                  <a:srgbClr val="581D74"/>
                </a:solidFill>
                <a:latin typeface="Arial"/>
                <a:sym typeface="Arial"/>
              </a:rPr>
              <a:t>L’ACA est ok quand :</a:t>
            </a:r>
          </a:p>
          <a:p>
            <a:pPr marL="380990" indent="-380990" defTabSz="1219170">
              <a:buFont typeface="Arial" panose="020B0604020202020204" pitchFamily="34" charset="0"/>
              <a:buChar char="•"/>
            </a:pPr>
            <a:r>
              <a:rPr lang="fr-FR" sz="1867" kern="0" dirty="0">
                <a:solidFill>
                  <a:srgbClr val="581D74"/>
                </a:solidFill>
                <a:latin typeface="Arial"/>
                <a:sym typeface="Arial"/>
              </a:rPr>
              <a:t>Personne n’est assuré</a:t>
            </a:r>
          </a:p>
          <a:p>
            <a:pPr marL="380990" indent="-380990" defTabSz="1219170">
              <a:buFont typeface="Arial" panose="020B0604020202020204" pitchFamily="34" charset="0"/>
              <a:buChar char="•"/>
            </a:pPr>
            <a:r>
              <a:rPr lang="fr-FR" sz="1867" kern="0" dirty="0">
                <a:solidFill>
                  <a:srgbClr val="581D74"/>
                </a:solidFill>
                <a:latin typeface="Arial"/>
                <a:sym typeface="Arial"/>
              </a:rPr>
              <a:t>Seul le signataire est assuré que l’emprunteur soit une personne morale ou physique </a:t>
            </a:r>
          </a:p>
          <a:p>
            <a:pPr marL="0" lvl="3" defTabSz="1219170"/>
            <a:r>
              <a:rPr lang="fr-FR" sz="1867" kern="0" dirty="0">
                <a:solidFill>
                  <a:srgbClr val="581D74"/>
                </a:solidFill>
                <a:latin typeface="Arial"/>
                <a:sym typeface="Arial"/>
              </a:rPr>
              <a:t>		(</a:t>
            </a:r>
            <a:r>
              <a:rPr lang="fr-FR" sz="1867" i="1" kern="0" dirty="0">
                <a:solidFill>
                  <a:srgbClr val="581D74"/>
                </a:solidFill>
                <a:latin typeface="Arial"/>
                <a:sym typeface="Arial"/>
              </a:rPr>
              <a:t>situation inchangée par rapport à l’existant</a:t>
            </a:r>
            <a:r>
              <a:rPr lang="fr-FR" sz="1867" kern="0" dirty="0">
                <a:solidFill>
                  <a:srgbClr val="581D74"/>
                </a:solidFill>
                <a:latin typeface="Arial"/>
                <a:sym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034115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B5CD32A-C7B5-436C-AF99-261BA3BF2B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CD3270-4895-4F23-A223-15892AAAD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Accès à CNPNET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8C7844D-6EBB-490D-9D55-F7B547ADE7F6}"/>
              </a:ext>
            </a:extLst>
          </p:cNvPr>
          <p:cNvSpPr/>
          <p:nvPr/>
        </p:nvSpPr>
        <p:spPr>
          <a:xfrm>
            <a:off x="3407701" y="2084851"/>
            <a:ext cx="4128459" cy="67207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717DD7-4A17-4E80-B060-EFD88C81BDAC}"/>
              </a:ext>
            </a:extLst>
          </p:cNvPr>
          <p:cNvSpPr txBox="1"/>
          <p:nvPr/>
        </p:nvSpPr>
        <p:spPr>
          <a:xfrm>
            <a:off x="2025821" y="4931891"/>
            <a:ext cx="5669624" cy="9543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defTabSz="1219170"/>
            <a:r>
              <a:rPr lang="fr-FR" sz="1867" b="1" kern="0" dirty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L’adhésion à l’assurance doit impérativement être réalisée et signée postérieurement à la </a:t>
            </a:r>
            <a:r>
              <a:rPr lang="fr-FR" sz="1867" kern="0" dirty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signature</a:t>
            </a:r>
            <a:r>
              <a:rPr lang="fr-FR" sz="1867" b="1" kern="0" dirty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 de l’avis de conseil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1A1DAC-0FA4-42D7-A3B5-ED9AAD1D9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32" y="1347027"/>
            <a:ext cx="8929352" cy="2819795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4414D29-6177-46E8-B491-3BEC35C8ACA5}"/>
              </a:ext>
            </a:extLst>
          </p:cNvPr>
          <p:cNvSpPr/>
          <p:nvPr/>
        </p:nvSpPr>
        <p:spPr>
          <a:xfrm>
            <a:off x="3087660" y="2675785"/>
            <a:ext cx="1919768" cy="336441"/>
          </a:xfrm>
          <a:prstGeom prst="round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BECE8AC-5A72-454D-9B82-2DDA935F69ED}"/>
              </a:ext>
            </a:extLst>
          </p:cNvPr>
          <p:cNvSpPr txBox="1"/>
          <p:nvPr/>
        </p:nvSpPr>
        <p:spPr>
          <a:xfrm>
            <a:off x="1521466" y="6163575"/>
            <a:ext cx="6652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fr-FR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NB : l’accès à CNP Net  dépend du paramétrage des produits des établissements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8A55ED0-54DB-42E4-A21C-134BF0B8BBE9}"/>
              </a:ext>
            </a:extLst>
          </p:cNvPr>
          <p:cNvSpPr/>
          <p:nvPr/>
        </p:nvSpPr>
        <p:spPr>
          <a:xfrm>
            <a:off x="9705612" y="1641014"/>
            <a:ext cx="2362200" cy="17907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fr-FR" sz="1600" kern="0" dirty="0">
                <a:solidFill>
                  <a:srgbClr val="FFFFFF"/>
                </a:solidFill>
                <a:latin typeface="Arial"/>
                <a:sym typeface="Arial"/>
              </a:rPr>
              <a:t>Accès CNPNET avec possibilité I.QS et retour automatique de la réponse CNP.</a:t>
            </a:r>
          </a:p>
          <a:p>
            <a:pPr defTabSz="1219170"/>
            <a:endParaRPr lang="fr-FR" sz="1867" b="1" kern="0" dirty="0">
              <a:solidFill>
                <a:srgbClr val="66327A"/>
              </a:solidFill>
              <a:latin typeface="Arial"/>
              <a:sym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F4F07A1-D972-41F0-B41F-D2CA5E8D4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49363">
            <a:off x="492353" y="4668592"/>
            <a:ext cx="1218751" cy="106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3415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D5C14D5-5095-4E9F-890E-E18E210166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69F7D3-2813-4ACC-806C-AF3766459F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est impératif de « Retenir » la proposition dans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MyCréditProBDR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pour pouvoir décider le dossier dans DEFI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565D837-5F8E-4E49-97C6-39EF4B472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A retenir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498689-1120-4227-8900-852D41274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10" y="1508784"/>
            <a:ext cx="6696705" cy="426489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D85107C-5E60-43FD-A46F-DCB13580C52F}"/>
              </a:ext>
            </a:extLst>
          </p:cNvPr>
          <p:cNvSpPr/>
          <p:nvPr/>
        </p:nvSpPr>
        <p:spPr>
          <a:xfrm>
            <a:off x="6681746" y="5337753"/>
            <a:ext cx="1344149" cy="672075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8E11398-4D61-479A-97A8-A8269C75BE3B}"/>
              </a:ext>
            </a:extLst>
          </p:cNvPr>
          <p:cNvSpPr/>
          <p:nvPr/>
        </p:nvSpPr>
        <p:spPr>
          <a:xfrm>
            <a:off x="8928101" y="3279314"/>
            <a:ext cx="3050812" cy="17907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fr-FR" sz="1867" kern="0" dirty="0">
                <a:solidFill>
                  <a:srgbClr val="FFFFFF"/>
                </a:solidFill>
                <a:latin typeface="Arial"/>
                <a:sym typeface="Arial"/>
              </a:rPr>
              <a:t>La décision d’un dossier passe toujours par DEFI,</a:t>
            </a:r>
          </a:p>
          <a:p>
            <a:pPr defTabSz="1219170"/>
            <a:endParaRPr lang="fr-FR" sz="1867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/>
            <a:r>
              <a:rPr lang="fr-FR" sz="1867" kern="0" dirty="0">
                <a:solidFill>
                  <a:srgbClr val="FFFFFF"/>
                </a:solidFill>
                <a:latin typeface="Arial"/>
                <a:sym typeface="Arial"/>
              </a:rPr>
              <a:t>« </a:t>
            </a:r>
            <a:r>
              <a:rPr lang="fr-FR" sz="1867" i="1" kern="0" dirty="0">
                <a:solidFill>
                  <a:srgbClr val="FFFFFF"/>
                </a:solidFill>
                <a:latin typeface="Arial"/>
                <a:sym typeface="Arial"/>
              </a:rPr>
              <a:t>Retenir</a:t>
            </a:r>
            <a:r>
              <a:rPr lang="fr-FR" sz="1867" kern="0" dirty="0">
                <a:solidFill>
                  <a:srgbClr val="FFFFFF"/>
                </a:solidFill>
                <a:latin typeface="Arial"/>
                <a:sym typeface="Arial"/>
              </a:rPr>
              <a:t> » la  proposition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0CE9CF90-77FE-42BD-AD9B-0EF9082CCC2E}"/>
              </a:ext>
            </a:extLst>
          </p:cNvPr>
          <p:cNvCxnSpPr/>
          <p:nvPr/>
        </p:nvCxnSpPr>
        <p:spPr>
          <a:xfrm flipH="1">
            <a:off x="8115300" y="4737101"/>
            <a:ext cx="812800" cy="612116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9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DC2BE21-F1A4-47A9-8DF1-F693C1563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278" y="1287732"/>
            <a:ext cx="10639597" cy="4859784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7741F0-1487-4451-92CA-2A5F2FADC8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19184E4-4259-4A57-A85E-FE9E03B7D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 l’utilise pour revenir dans DEFI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3C8A6C7-AEC9-48F4-9533-20C2627C8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Croix de fermeture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FEACEB-9D39-444E-B105-7EA7605B883D}"/>
              </a:ext>
            </a:extLst>
          </p:cNvPr>
          <p:cNvSpPr/>
          <p:nvPr/>
        </p:nvSpPr>
        <p:spPr>
          <a:xfrm>
            <a:off x="11072130" y="1530036"/>
            <a:ext cx="400468" cy="315729"/>
          </a:xfrm>
          <a:prstGeom prst="round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9A2BFA0-58DF-47FB-92ED-AED612B5B1B1}"/>
              </a:ext>
            </a:extLst>
          </p:cNvPr>
          <p:cNvSpPr/>
          <p:nvPr/>
        </p:nvSpPr>
        <p:spPr>
          <a:xfrm>
            <a:off x="9073237" y="230109"/>
            <a:ext cx="1693851" cy="1440871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fr-FR" sz="1867" kern="0" dirty="0">
                <a:solidFill>
                  <a:srgbClr val="FFFFFF"/>
                </a:solidFill>
                <a:latin typeface="Arial"/>
                <a:sym typeface="Arial"/>
              </a:rPr>
              <a:t>Je ferme MyC par la croix</a:t>
            </a:r>
          </a:p>
        </p:txBody>
      </p:sp>
    </p:spTree>
    <p:extLst>
      <p:ext uri="{BB962C8B-B14F-4D97-AF65-F5344CB8AC3E}">
        <p14:creationId xmlns:p14="http://schemas.microsoft.com/office/powerpoint/2010/main" val="38519998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 dirty="0"/>
              <a:t>05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pPr lvl="0">
              <a:spcBef>
                <a:spcPts val="0"/>
              </a:spcBef>
              <a:spcAft>
                <a:spcPts val="600"/>
              </a:spcAft>
              <a:buClr>
                <a:srgbClr val="B24388"/>
              </a:buClr>
            </a:pPr>
            <a:r>
              <a:rPr lang="fr-FR" sz="2400" b="1" kern="0" dirty="0">
                <a:solidFill>
                  <a:srgbClr val="C00000"/>
                </a:solidFill>
                <a:latin typeface="+mj-lt"/>
                <a:cs typeface="Arial" panose="020B0604020202020204" pitchFamily="34" charset="0"/>
                <a:sym typeface="Arial"/>
              </a:rPr>
              <a:t>Zone de commentaires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941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BD3328-5751-47BF-B34A-3D7873060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62" y="1231272"/>
            <a:ext cx="11669067" cy="526911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3FE8C94-7F84-4D2D-AD14-34745BD07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Zone de commentaires de DEFI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5FCB63-93E8-4065-A5AD-5D87E81FC346}"/>
              </a:ext>
            </a:extLst>
          </p:cNvPr>
          <p:cNvSpPr/>
          <p:nvPr/>
        </p:nvSpPr>
        <p:spPr>
          <a:xfrm>
            <a:off x="429891" y="2867042"/>
            <a:ext cx="1580453" cy="63024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9B5D24-AE47-47B2-A095-C6A6ED15C9EF}"/>
              </a:ext>
            </a:extLst>
          </p:cNvPr>
          <p:cNvSpPr txBox="1"/>
          <p:nvPr/>
        </p:nvSpPr>
        <p:spPr>
          <a:xfrm>
            <a:off x="424336" y="5067575"/>
            <a:ext cx="2380343" cy="54386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1219170"/>
            <a:r>
              <a:rPr lang="fr-FR" sz="1467" b="1" kern="0" dirty="0">
                <a:solidFill>
                  <a:srgbClr val="66327A"/>
                </a:solidFill>
                <a:latin typeface="Arial"/>
                <a:cs typeface="Arial"/>
                <a:sym typeface="Arial"/>
              </a:rPr>
              <a:t>Un marqueur indique qu’une note a été saisie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D6B080E6-5331-4170-A421-042CE37A1BC1}"/>
              </a:ext>
            </a:extLst>
          </p:cNvPr>
          <p:cNvCxnSpPr>
            <a:cxnSpLocks/>
          </p:cNvCxnSpPr>
          <p:nvPr/>
        </p:nvCxnSpPr>
        <p:spPr>
          <a:xfrm flipH="1" flipV="1">
            <a:off x="1846908" y="3594228"/>
            <a:ext cx="135801" cy="1430445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05EED7B-FE9D-402B-893E-7A8D9413FF21}"/>
              </a:ext>
            </a:extLst>
          </p:cNvPr>
          <p:cNvSpPr txBox="1"/>
          <p:nvPr/>
        </p:nvSpPr>
        <p:spPr>
          <a:xfrm>
            <a:off x="5416638" y="4078208"/>
            <a:ext cx="3319735" cy="54386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1219170"/>
            <a:r>
              <a:rPr lang="fr-FR" sz="1467" b="1" kern="0" dirty="0">
                <a:solidFill>
                  <a:srgbClr val="66327A"/>
                </a:solidFill>
                <a:latin typeface="Arial"/>
                <a:cs typeface="Arial"/>
                <a:sym typeface="Arial"/>
              </a:rPr>
              <a:t>Le texte de cette note sera présent dans la note de synthèse de DEFI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9621A56-060B-4949-8D96-845E14ADF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233" y="3370457"/>
            <a:ext cx="6844287" cy="57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14677"/>
      </p:ext>
    </p:extLst>
  </p:cSld>
  <p:clrMapOvr>
    <a:masterClrMapping/>
  </p:clrMapOvr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EE22BC676F724EB4E397C91DCC90B5" ma:contentTypeVersion="0" ma:contentTypeDescription="Crée un document." ma:contentTypeScope="" ma:versionID="c05dfbad8a46c6fca6b69a11acbdbe1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37F56D-41EA-4609-A779-9E032D57FA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28FCF14-A54C-4419-8E54-EDF716CB9E8E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07CE5C0-8FFB-4B69-97B2-067D7CDF97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707</TotalTime>
  <Words>1155</Words>
  <Application>Microsoft Office PowerPoint</Application>
  <PresentationFormat>Grand écran</PresentationFormat>
  <Paragraphs>201</Paragraphs>
  <Slides>33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2" baseType="lpstr">
      <vt:lpstr>Abadi</vt:lpstr>
      <vt:lpstr>Arial</vt:lpstr>
      <vt:lpstr>Arial Black</vt:lpstr>
      <vt:lpstr>Cambria Math</vt:lpstr>
      <vt:lpstr>Courier New</vt:lpstr>
      <vt:lpstr>Univers</vt:lpstr>
      <vt:lpstr>Wingdings</vt:lpstr>
      <vt:lpstr>Wingdings 2</vt:lpstr>
      <vt:lpstr>Caisse d'Epargne</vt:lpstr>
      <vt:lpstr>Simplification du parcours DEFI/Myc</vt:lpstr>
      <vt:lpstr>Sommaire</vt:lpstr>
      <vt:lpstr>01</vt:lpstr>
      <vt:lpstr>Contexte : pourquoi simplifier le parcours DEFI / Myc</vt:lpstr>
      <vt:lpstr>Présentation PowerPoint</vt:lpstr>
      <vt:lpstr>DEFI : AVANT</vt:lpstr>
      <vt:lpstr>DEFI : A PARTI DU 14 NOVEMBRE</vt:lpstr>
      <vt:lpstr>02</vt:lpstr>
      <vt:lpstr>Synthèse du nouveau parcours</vt:lpstr>
      <vt:lpstr>Ce qui ne change pas !</vt:lpstr>
      <vt:lpstr>Le nouveau parcours pas à pas</vt:lpstr>
      <vt:lpstr>Le nouveau parcours pas à pas </vt:lpstr>
      <vt:lpstr>Le nouveau parcours pas à pas  Comment modifier les frais de dossier ?</vt:lpstr>
      <vt:lpstr>Le nouveau parcours pas à pas Ajuster l’apport </vt:lpstr>
      <vt:lpstr>Présentation PowerPoint</vt:lpstr>
      <vt:lpstr>Les modalités</vt:lpstr>
      <vt:lpstr>03</vt:lpstr>
      <vt:lpstr>Ajouter une garantie</vt:lpstr>
      <vt:lpstr>Compléter une garantie</vt:lpstr>
      <vt:lpstr>Comment retourner dans DEFI ?</vt:lpstr>
      <vt:lpstr>Quand je reviens sur DEFI…</vt:lpstr>
      <vt:lpstr>04</vt:lpstr>
      <vt:lpstr>Comment ajouter l’assurance emprunteur ?</vt:lpstr>
      <vt:lpstr>L’assurance est présente</vt:lpstr>
      <vt:lpstr>Editer le Conseil en Assurance (ACA)</vt:lpstr>
      <vt:lpstr>Émission de l’ACA et préparation des signataires</vt:lpstr>
      <vt:lpstr>ACA en SED</vt:lpstr>
      <vt:lpstr>Précisions sur l’ACA</vt:lpstr>
      <vt:lpstr>Accès à CNPNET</vt:lpstr>
      <vt:lpstr>A retenir</vt:lpstr>
      <vt:lpstr>Croix de fermeture</vt:lpstr>
      <vt:lpstr>05</vt:lpstr>
      <vt:lpstr>Zone de commentaires de DEFI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REFFORT Didier [CEGEE]</cp:lastModifiedBy>
  <cp:revision>71</cp:revision>
  <cp:lastPrinted>2022-11-16T10:45:52Z</cp:lastPrinted>
  <dcterms:created xsi:type="dcterms:W3CDTF">2021-07-28T12:57:33Z</dcterms:created>
  <dcterms:modified xsi:type="dcterms:W3CDTF">2022-11-16T13:40:31Z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0x010100B1EE22BC676F724EB4E397C91DCC90B5</vt:lpwstr>
  </property>
</Properties>
</file>