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1F8C54B-6D3E-8F67-4E94-D46C6A6DEB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A786D3-BE75-278A-2892-FE23950340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F9372-C7BE-4B45-A415-CA2F31858401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675DCB-4E99-8B3F-0BEA-7BD15CDA09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665B73A-A047-2408-13A5-EAB2C396E9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B2BF-233B-4FCE-BA0F-5BFB6173D7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054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31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CE7EE-EF3E-B094-42F2-AEF4DF5E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A4B970-7656-E809-2FDA-7ED5EF512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2ED557-9969-7ED4-8234-C14B675E3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A398BD-96F2-81BE-B898-33A1DC03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849F99-9D61-DE08-FD70-E96EE961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15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C7712-B800-60D3-C1F7-3674B74D6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C3F323-EDAE-6C29-3F6A-EC73BCEB8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2036A4-A906-0088-8137-0F5CAAFFA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E97580-4436-7BDD-3AAB-C8AE253C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4FF3E2-A45D-D775-5884-32E9127E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34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61961-F5A6-B9D4-7BD2-6553A3EC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CC4661-D7FD-4013-F366-48201B4A2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A5DA0F-D0EC-ADDC-B9C1-9C9673384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EC5FF0-A247-28A8-3968-1ED77049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EB8C55-E5E8-703B-18C8-D650D353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241CF7-CBF3-AAEC-5133-F7FC91A7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90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F9A2E-6323-E08D-30D8-C8D0FAF93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E2F5CA-93AB-E16A-D2C5-182D4A495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37D47-C18A-734E-02E1-CEEED7A99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471CF-1B8B-9626-CC1C-6C66A5E8CE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492CEA-5862-C200-381A-831EC9789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A55340-C002-19E2-DDF6-79C5B4A3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ECC1ECA-2CC8-6249-4687-625362D1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9A7F187-BE47-487F-EAE6-48B572FE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78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C1C84A-2A77-A804-3DD5-09FC9BFA6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0EF1A0-8888-F25C-134E-9AF230322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89CFB8-FB03-440F-8745-228EA8E6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E5F1A7-E71C-FE80-E15B-DEED9FA30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80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D07C848-CDFA-BAA5-D851-47CFDBD0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AE166D-155F-DEB8-3B26-620BDFB1F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BCC6B8-0890-D384-7B0A-DC7D92F5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10D1B-5638-14ED-D842-8D6CDFEE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CB1321-A4D9-6DE9-89D1-78B8690CB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A49191-D201-7AA7-FE06-CB0A9B63A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B5EF6A-2144-BD37-62EE-1A7D7C23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34DAD8-3BA5-1668-F619-16D941647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A7B1FB-08EA-6855-DC47-256667B8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30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EF652C-D70C-728A-1760-35027E49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4D37D7-F23C-A06A-2A22-BCE8BE21C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BF912A-C928-5897-8309-80F4E4C65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7B2CD-E075-44A6-1363-FADFCEDB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178CEF-2350-8D08-CA30-581DC4252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5F45CD-8406-67EF-7784-B2D9D9AE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18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114C3-D841-8017-AD90-E5A0419A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77B257-C52B-BE68-88E5-79B72546B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C9575B-1FB7-A564-ACBE-B75A58CC8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A38B0-D99E-8D5D-816D-9D09FC9E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C7FC5-311D-79FA-5C93-D30903B85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11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8DCC08-0144-A4EF-8969-83E74F6F6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5AD295-C0A6-FEBB-421C-4EBC36D89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1A8D4B-CFFB-1E31-19CB-D416FC84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46CF28-50D4-52B4-2EB6-F028F3F4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EB96F-463C-0C29-6117-DB9F0298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4488-1B05-4C60-AC35-3EFA2F044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36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4562B2F-0A50-8853-C148-DD387D86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114345"/>
            <a:ext cx="11791406" cy="566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F55BAC-8C7E-231A-D57A-2DDE1D4CE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CF93CE-54C8-C947-988B-28A24FD39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73EEE-2E01-48F7-ACDC-1D1550A96697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D0919-0983-B44F-9B2C-B72D1D4D3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8BFC06-45BF-DE76-234B-339EDF3FE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3337" y="63785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Page </a:t>
            </a:r>
            <a:fld id="{EE594488-1B05-4C60-AC35-3EFA2F04496E}" type="slidenum">
              <a:rPr lang="fr-FR" smtClean="0"/>
              <a:pPr/>
              <a:t>‹N°›</a:t>
            </a:fld>
            <a:r>
              <a:rPr lang="fr-FR" dirty="0"/>
              <a:t> / 5</a:t>
            </a:r>
          </a:p>
        </p:txBody>
      </p:sp>
    </p:spTree>
    <p:extLst>
      <p:ext uri="{BB962C8B-B14F-4D97-AF65-F5344CB8AC3E}">
        <p14:creationId xmlns:p14="http://schemas.microsoft.com/office/powerpoint/2010/main" val="271690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04E849-9262-DD2E-051E-6D30C00A6006}"/>
              </a:ext>
            </a:extLst>
          </p:cNvPr>
          <p:cNvGrpSpPr/>
          <p:nvPr/>
        </p:nvGrpSpPr>
        <p:grpSpPr>
          <a:xfrm>
            <a:off x="965728" y="1055197"/>
            <a:ext cx="9589060" cy="1654073"/>
            <a:chOff x="409302" y="36647"/>
            <a:chExt cx="10607040" cy="206190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60DF24-E881-45C3-2275-43D2400AD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302" y="36647"/>
              <a:ext cx="10607040" cy="2061903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99FE446-1182-173B-FF63-8AE7FC2C92B1}"/>
                </a:ext>
              </a:extLst>
            </p:cNvPr>
            <p:cNvSpPr/>
            <p:nvPr/>
          </p:nvSpPr>
          <p:spPr>
            <a:xfrm>
              <a:off x="1813237" y="853440"/>
              <a:ext cx="1330558" cy="249014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9ACC44D-ED4B-8FE1-F41C-0ADDFCCEAB57}"/>
                </a:ext>
              </a:extLst>
            </p:cNvPr>
            <p:cNvSpPr/>
            <p:nvPr/>
          </p:nvSpPr>
          <p:spPr>
            <a:xfrm>
              <a:off x="9945189" y="304800"/>
              <a:ext cx="1071153" cy="365760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72547E41-77EA-6BC2-FA67-A416A9DE41BD}"/>
                </a:ext>
              </a:extLst>
            </p:cNvPr>
            <p:cNvSpPr/>
            <p:nvPr/>
          </p:nvSpPr>
          <p:spPr>
            <a:xfrm>
              <a:off x="9590725" y="331904"/>
              <a:ext cx="354464" cy="311551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3" name="Flèche : droite 12">
              <a:extLst>
                <a:ext uri="{FF2B5EF4-FFF2-40B4-BE49-F238E27FC236}">
                  <a16:creationId xmlns:a16="http://schemas.microsoft.com/office/drawing/2014/main" id="{4A3BDD39-3032-39C8-1CF8-21A017699D2D}"/>
                </a:ext>
              </a:extLst>
            </p:cNvPr>
            <p:cNvSpPr/>
            <p:nvPr/>
          </p:nvSpPr>
          <p:spPr>
            <a:xfrm>
              <a:off x="1458773" y="822172"/>
              <a:ext cx="354464" cy="311551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436E2EB-1604-F4BD-1976-E1B800034665}"/>
              </a:ext>
            </a:extLst>
          </p:cNvPr>
          <p:cNvGrpSpPr/>
          <p:nvPr/>
        </p:nvGrpSpPr>
        <p:grpSpPr>
          <a:xfrm>
            <a:off x="965728" y="2847701"/>
            <a:ext cx="5298242" cy="3792023"/>
            <a:chOff x="731519" y="1919247"/>
            <a:chExt cx="6072164" cy="457867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AA9F29-6AE9-DE24-40ED-5BC8794AC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519" y="1919247"/>
              <a:ext cx="6072164" cy="4578670"/>
            </a:xfrm>
            <a:prstGeom prst="rect">
              <a:avLst/>
            </a:prstGeom>
          </p:spPr>
        </p:pic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9D912C3-1941-9399-A3F0-3F20A215F8D7}"/>
                </a:ext>
              </a:extLst>
            </p:cNvPr>
            <p:cNvSpPr/>
            <p:nvPr/>
          </p:nvSpPr>
          <p:spPr>
            <a:xfrm>
              <a:off x="3001957" y="4867243"/>
              <a:ext cx="2771915" cy="311551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Flèche : droite 3">
              <a:extLst>
                <a:ext uri="{FF2B5EF4-FFF2-40B4-BE49-F238E27FC236}">
                  <a16:creationId xmlns:a16="http://schemas.microsoft.com/office/drawing/2014/main" id="{147CAEF5-F503-87AC-899E-55DF91F4EDD8}"/>
                </a:ext>
              </a:extLst>
            </p:cNvPr>
            <p:cNvSpPr/>
            <p:nvPr/>
          </p:nvSpPr>
          <p:spPr>
            <a:xfrm>
              <a:off x="2647493" y="4867243"/>
              <a:ext cx="354464" cy="311551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CCED76A-AA3A-F4B2-F10E-7400DF9108EA}"/>
                </a:ext>
              </a:extLst>
            </p:cNvPr>
            <p:cNvSpPr/>
            <p:nvPr/>
          </p:nvSpPr>
          <p:spPr>
            <a:xfrm>
              <a:off x="3228379" y="4233121"/>
              <a:ext cx="2545493" cy="311552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lèche : droite 13">
              <a:extLst>
                <a:ext uri="{FF2B5EF4-FFF2-40B4-BE49-F238E27FC236}">
                  <a16:creationId xmlns:a16="http://schemas.microsoft.com/office/drawing/2014/main" id="{B93DE1D0-0CBC-576A-0C58-F5C0B6AE37CE}"/>
                </a:ext>
              </a:extLst>
            </p:cNvPr>
            <p:cNvSpPr/>
            <p:nvPr/>
          </p:nvSpPr>
          <p:spPr>
            <a:xfrm>
              <a:off x="2873915" y="4239025"/>
              <a:ext cx="354464" cy="311551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6F7B3FD5-8DD0-2D49-C46B-ED6E83DEE171}"/>
              </a:ext>
            </a:extLst>
          </p:cNvPr>
          <p:cNvSpPr txBox="1">
            <a:spLocks/>
          </p:cNvSpPr>
          <p:nvPr/>
        </p:nvSpPr>
        <p:spPr>
          <a:xfrm>
            <a:off x="239485" y="138881"/>
            <a:ext cx="11713029" cy="5843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Mode Opératoire – Demande MyFlow de déblocage d’un Prêt Pro.</a:t>
            </a:r>
          </a:p>
        </p:txBody>
      </p:sp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8F86BA57-2126-2099-9468-2A5094AF3F08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1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E6FCB20-9CA2-4D34-9756-9ABCD34CA6C9}"/>
              </a:ext>
            </a:extLst>
          </p:cNvPr>
          <p:cNvSpPr/>
          <p:nvPr/>
        </p:nvSpPr>
        <p:spPr>
          <a:xfrm>
            <a:off x="6374673" y="2856411"/>
            <a:ext cx="4180115" cy="373446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Cliquer sur « Accès rapides » puis</a:t>
            </a:r>
          </a:p>
          <a:p>
            <a:pPr marL="342900" indent="-342900">
              <a:buAutoNum type="arabicPeriod"/>
            </a:pPr>
            <a:endParaRPr lang="fr-FR" sz="1400" dirty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Cliquer sur « Créer une demande client »</a:t>
            </a:r>
          </a:p>
          <a:p>
            <a:pPr marL="342900" indent="-342900">
              <a:buAutoNum type="arabicPeriod"/>
            </a:pPr>
            <a:endParaRPr lang="fr-FR" sz="1400" dirty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Pour le domaine « Prêt aux Entreprises et Professionnels », cliquer sur le sous-domaine « Réalisation des Crédits PRO et BDR »</a:t>
            </a:r>
          </a:p>
          <a:p>
            <a:pPr marL="342900" indent="-342900">
              <a:buAutoNum type="arabicPeriod"/>
            </a:pPr>
            <a:endParaRPr lang="fr-FR" sz="1400" dirty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Cliquer sur « Déblocage de fonds PRO BDR »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79CA35-1DE8-FDD1-98AB-B5AE4F3B5497}"/>
              </a:ext>
            </a:extLst>
          </p:cNvPr>
          <p:cNvSpPr txBox="1"/>
          <p:nvPr/>
        </p:nvSpPr>
        <p:spPr>
          <a:xfrm>
            <a:off x="965728" y="721532"/>
            <a:ext cx="2464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Transaction dans MyFlow :</a:t>
            </a:r>
          </a:p>
        </p:txBody>
      </p:sp>
    </p:spTree>
    <p:extLst>
      <p:ext uri="{BB962C8B-B14F-4D97-AF65-F5344CB8AC3E}">
        <p14:creationId xmlns:p14="http://schemas.microsoft.com/office/powerpoint/2010/main" val="335380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206BA4C5-7687-CABF-16A3-7B5BDCC898DD}"/>
              </a:ext>
            </a:extLst>
          </p:cNvPr>
          <p:cNvGrpSpPr/>
          <p:nvPr/>
        </p:nvGrpSpPr>
        <p:grpSpPr>
          <a:xfrm>
            <a:off x="722812" y="339635"/>
            <a:ext cx="10416244" cy="5147486"/>
            <a:chOff x="307723" y="387927"/>
            <a:chExt cx="11136132" cy="558687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AF900BB-15EC-1824-DABD-44D07BFDE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8389" y="387927"/>
              <a:ext cx="11085466" cy="5586873"/>
            </a:xfrm>
            <a:prstGeom prst="rect">
              <a:avLst/>
            </a:prstGeom>
          </p:spPr>
        </p:pic>
        <p:sp>
          <p:nvSpPr>
            <p:cNvPr id="10" name="Flèche : droite 9">
              <a:extLst>
                <a:ext uri="{FF2B5EF4-FFF2-40B4-BE49-F238E27FC236}">
                  <a16:creationId xmlns:a16="http://schemas.microsoft.com/office/drawing/2014/main" id="{D0245096-833E-E9C1-C80F-501F89CACF07}"/>
                </a:ext>
              </a:extLst>
            </p:cNvPr>
            <p:cNvSpPr/>
            <p:nvPr/>
          </p:nvSpPr>
          <p:spPr>
            <a:xfrm>
              <a:off x="307723" y="1139012"/>
              <a:ext cx="344297" cy="29613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11" name="Flèche : droite 10">
              <a:extLst>
                <a:ext uri="{FF2B5EF4-FFF2-40B4-BE49-F238E27FC236}">
                  <a16:creationId xmlns:a16="http://schemas.microsoft.com/office/drawing/2014/main" id="{B2EC0A86-8EDD-A35F-51FE-0B10A7A747D9}"/>
                </a:ext>
              </a:extLst>
            </p:cNvPr>
            <p:cNvSpPr/>
            <p:nvPr/>
          </p:nvSpPr>
          <p:spPr>
            <a:xfrm>
              <a:off x="6724073" y="3355739"/>
              <a:ext cx="374929" cy="29613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</a:p>
          </p:txBody>
        </p:sp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3D0D5932-649E-B176-2B5F-BC657C0EB19B}"/>
                </a:ext>
              </a:extLst>
            </p:cNvPr>
            <p:cNvSpPr/>
            <p:nvPr/>
          </p:nvSpPr>
          <p:spPr>
            <a:xfrm>
              <a:off x="479871" y="4034597"/>
              <a:ext cx="344297" cy="29613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</a:p>
          </p:txBody>
        </p:sp>
        <p:sp>
          <p:nvSpPr>
            <p:cNvPr id="13" name="Flèche : droite 12">
              <a:extLst>
                <a:ext uri="{FF2B5EF4-FFF2-40B4-BE49-F238E27FC236}">
                  <a16:creationId xmlns:a16="http://schemas.microsoft.com/office/drawing/2014/main" id="{2438C1DC-EDE1-A0B5-281E-D83F56D230B1}"/>
                </a:ext>
              </a:extLst>
            </p:cNvPr>
            <p:cNvSpPr/>
            <p:nvPr/>
          </p:nvSpPr>
          <p:spPr>
            <a:xfrm>
              <a:off x="9711899" y="5678671"/>
              <a:ext cx="344297" cy="296129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</a:p>
          </p:txBody>
        </p:sp>
      </p:grp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627E0F09-5FD9-DEFD-DD6C-950BC3C32036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2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BB85E476-C290-77F7-B208-15BBD27EE073}"/>
              </a:ext>
            </a:extLst>
          </p:cNvPr>
          <p:cNvSpPr txBox="1">
            <a:spLocks/>
          </p:cNvSpPr>
          <p:nvPr/>
        </p:nvSpPr>
        <p:spPr>
          <a:xfrm>
            <a:off x="8347164" y="9567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EF56AD8-0F7D-7587-0758-C646FE3BA736}"/>
              </a:ext>
            </a:extLst>
          </p:cNvPr>
          <p:cNvSpPr/>
          <p:nvPr/>
        </p:nvSpPr>
        <p:spPr>
          <a:xfrm>
            <a:off x="722812" y="5544349"/>
            <a:ext cx="10416243" cy="1046529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fr-FR" sz="1400" dirty="0">
                <a:solidFill>
                  <a:srgbClr val="00B0F0"/>
                </a:solidFill>
              </a:rPr>
              <a:t>Sélectionner le client concerné (Personne Physique ou morale et selon le critère de votre choix)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fr-FR" sz="1400" dirty="0">
                <a:solidFill>
                  <a:srgbClr val="00B0F0"/>
                </a:solidFill>
              </a:rPr>
              <a:t>Cliquer sur « Chercher »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fr-FR" sz="1400" dirty="0">
                <a:solidFill>
                  <a:srgbClr val="00B0F0"/>
                </a:solidFill>
              </a:rPr>
              <a:t>Sélectionner le client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fr-FR" sz="1400" dirty="0">
                <a:solidFill>
                  <a:srgbClr val="00B0F0"/>
                </a:solidFill>
              </a:rPr>
              <a:t>Cliquer sur « Créer la demande »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4BECB96-8987-11B7-F78C-F82D1F54F834}"/>
              </a:ext>
            </a:extLst>
          </p:cNvPr>
          <p:cNvSpPr txBox="1"/>
          <p:nvPr/>
        </p:nvSpPr>
        <p:spPr>
          <a:xfrm>
            <a:off x="770203" y="0"/>
            <a:ext cx="2464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Identification du Client :</a:t>
            </a:r>
          </a:p>
        </p:txBody>
      </p:sp>
    </p:spTree>
    <p:extLst>
      <p:ext uri="{BB962C8B-B14F-4D97-AF65-F5344CB8AC3E}">
        <p14:creationId xmlns:p14="http://schemas.microsoft.com/office/powerpoint/2010/main" val="347113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F2F472C2-9698-7E64-4D59-0FDFB95AFFC5}"/>
              </a:ext>
            </a:extLst>
          </p:cNvPr>
          <p:cNvGrpSpPr/>
          <p:nvPr/>
        </p:nvGrpSpPr>
        <p:grpSpPr>
          <a:xfrm>
            <a:off x="269968" y="180703"/>
            <a:ext cx="8438605" cy="6220098"/>
            <a:chOff x="278675" y="139336"/>
            <a:chExt cx="8438605" cy="649659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E51A362-C3FD-C198-D863-13EED552D76D}"/>
                </a:ext>
              </a:extLst>
            </p:cNvPr>
            <p:cNvGrpSpPr/>
            <p:nvPr/>
          </p:nvGrpSpPr>
          <p:grpSpPr>
            <a:xfrm>
              <a:off x="278675" y="139336"/>
              <a:ext cx="8438605" cy="6496595"/>
              <a:chOff x="364440" y="130378"/>
              <a:chExt cx="8382443" cy="639674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F6C435FD-4717-E61A-F211-3E798EDAA1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4440" y="130378"/>
                <a:ext cx="8382443" cy="6131404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0AD9AF76-EAD9-E760-80C0-61E83F085E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847" y="2814200"/>
                <a:ext cx="8294036" cy="3712918"/>
              </a:xfrm>
              <a:prstGeom prst="rect">
                <a:avLst/>
              </a:prstGeom>
            </p:spPr>
          </p:pic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0A567FB-20A5-A163-47B2-D3A09DF21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553" y="2377175"/>
              <a:ext cx="1486107" cy="781159"/>
            </a:xfrm>
            <a:prstGeom prst="rect">
              <a:avLst/>
            </a:prstGeom>
          </p:spPr>
        </p:pic>
        <p:sp>
          <p:nvSpPr>
            <p:cNvPr id="13" name="Flèche : droite 12">
              <a:extLst>
                <a:ext uri="{FF2B5EF4-FFF2-40B4-BE49-F238E27FC236}">
                  <a16:creationId xmlns:a16="http://schemas.microsoft.com/office/drawing/2014/main" id="{501641D5-623C-D46A-B09D-86613CDCE157}"/>
                </a:ext>
              </a:extLst>
            </p:cNvPr>
            <p:cNvSpPr/>
            <p:nvPr/>
          </p:nvSpPr>
          <p:spPr>
            <a:xfrm>
              <a:off x="1801237" y="2232046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</a:p>
          </p:txBody>
        </p:sp>
        <p:sp>
          <p:nvSpPr>
            <p:cNvPr id="14" name="Flèche : droite 13">
              <a:extLst>
                <a:ext uri="{FF2B5EF4-FFF2-40B4-BE49-F238E27FC236}">
                  <a16:creationId xmlns:a16="http://schemas.microsoft.com/office/drawing/2014/main" id="{A4FA525A-CFAC-F30D-0321-2202C7A543EA}"/>
                </a:ext>
              </a:extLst>
            </p:cNvPr>
            <p:cNvSpPr/>
            <p:nvPr/>
          </p:nvSpPr>
          <p:spPr>
            <a:xfrm>
              <a:off x="2328815" y="1952971"/>
              <a:ext cx="322040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</a:p>
          </p:txBody>
        </p:sp>
        <p:sp>
          <p:nvSpPr>
            <p:cNvPr id="27" name="Flèche : droite 26">
              <a:extLst>
                <a:ext uri="{FF2B5EF4-FFF2-40B4-BE49-F238E27FC236}">
                  <a16:creationId xmlns:a16="http://schemas.microsoft.com/office/drawing/2014/main" id="{19A683B5-07A9-D355-80B2-93AC5EFF2C07}"/>
                </a:ext>
              </a:extLst>
            </p:cNvPr>
            <p:cNvSpPr/>
            <p:nvPr/>
          </p:nvSpPr>
          <p:spPr>
            <a:xfrm>
              <a:off x="6489211" y="2478361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</a:t>
              </a:r>
            </a:p>
          </p:txBody>
        </p:sp>
        <p:sp>
          <p:nvSpPr>
            <p:cNvPr id="28" name="Flèche : droite 27">
              <a:extLst>
                <a:ext uri="{FF2B5EF4-FFF2-40B4-BE49-F238E27FC236}">
                  <a16:creationId xmlns:a16="http://schemas.microsoft.com/office/drawing/2014/main" id="{686E8796-32B7-563B-1FE2-D5CAC8A73588}"/>
                </a:ext>
              </a:extLst>
            </p:cNvPr>
            <p:cNvSpPr/>
            <p:nvPr/>
          </p:nvSpPr>
          <p:spPr>
            <a:xfrm>
              <a:off x="7884423" y="3197365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</a:t>
              </a:r>
            </a:p>
          </p:txBody>
        </p:sp>
        <p:sp>
          <p:nvSpPr>
            <p:cNvPr id="29" name="Flèche : droite 28">
              <a:extLst>
                <a:ext uri="{FF2B5EF4-FFF2-40B4-BE49-F238E27FC236}">
                  <a16:creationId xmlns:a16="http://schemas.microsoft.com/office/drawing/2014/main" id="{BFA42F91-E18F-78A3-FB89-7A76BED23456}"/>
                </a:ext>
              </a:extLst>
            </p:cNvPr>
            <p:cNvSpPr/>
            <p:nvPr/>
          </p:nvSpPr>
          <p:spPr>
            <a:xfrm>
              <a:off x="2343380" y="3522459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30" name="Flèche : droite 29">
              <a:extLst>
                <a:ext uri="{FF2B5EF4-FFF2-40B4-BE49-F238E27FC236}">
                  <a16:creationId xmlns:a16="http://schemas.microsoft.com/office/drawing/2014/main" id="{09055933-0694-FCE4-09AB-90A55E2C626D}"/>
                </a:ext>
              </a:extLst>
            </p:cNvPr>
            <p:cNvSpPr/>
            <p:nvPr/>
          </p:nvSpPr>
          <p:spPr>
            <a:xfrm>
              <a:off x="2233618" y="4067695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</a:p>
          </p:txBody>
        </p:sp>
        <p:sp>
          <p:nvSpPr>
            <p:cNvPr id="31" name="Flèche : droite 30">
              <a:extLst>
                <a:ext uri="{FF2B5EF4-FFF2-40B4-BE49-F238E27FC236}">
                  <a16:creationId xmlns:a16="http://schemas.microsoft.com/office/drawing/2014/main" id="{887BCE8D-07DE-F2AC-75AE-4155C7E89734}"/>
                </a:ext>
              </a:extLst>
            </p:cNvPr>
            <p:cNvSpPr/>
            <p:nvPr/>
          </p:nvSpPr>
          <p:spPr>
            <a:xfrm>
              <a:off x="2650855" y="5054527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</a:t>
              </a:r>
            </a:p>
          </p:txBody>
        </p:sp>
        <p:sp>
          <p:nvSpPr>
            <p:cNvPr id="32" name="Flèche : droite 31">
              <a:extLst>
                <a:ext uri="{FF2B5EF4-FFF2-40B4-BE49-F238E27FC236}">
                  <a16:creationId xmlns:a16="http://schemas.microsoft.com/office/drawing/2014/main" id="{F167BFA3-5342-31C8-4F70-BE8803820144}"/>
                </a:ext>
              </a:extLst>
            </p:cNvPr>
            <p:cNvSpPr/>
            <p:nvPr/>
          </p:nvSpPr>
          <p:spPr>
            <a:xfrm>
              <a:off x="1384000" y="6058260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</a:t>
              </a: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E41A781B-2429-8FBA-AD37-A5583F505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968" y="6427112"/>
            <a:ext cx="8438605" cy="314238"/>
          </a:xfrm>
          <a:prstGeom prst="rect">
            <a:avLst/>
          </a:prstGeom>
        </p:spPr>
      </p:pic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0914DFDA-5BEF-057E-D050-370A73DFD45A}"/>
              </a:ext>
            </a:extLst>
          </p:cNvPr>
          <p:cNvSpPr/>
          <p:nvPr/>
        </p:nvSpPr>
        <p:spPr>
          <a:xfrm>
            <a:off x="6650481" y="6461874"/>
            <a:ext cx="417237" cy="2612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13E46A2-335C-CEFF-11B4-ECF2E0A4A29B}"/>
              </a:ext>
            </a:extLst>
          </p:cNvPr>
          <p:cNvGrpSpPr/>
          <p:nvPr/>
        </p:nvGrpSpPr>
        <p:grpSpPr>
          <a:xfrm>
            <a:off x="8797572" y="5625817"/>
            <a:ext cx="3152504" cy="1010195"/>
            <a:chOff x="1858531" y="3009125"/>
            <a:chExt cx="4887007" cy="1362265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CA046E14-0498-9FF0-7E80-69F65BAFC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8531" y="3009125"/>
              <a:ext cx="4887007" cy="1362265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9B98DE8-0FD1-55FD-078D-7A02A001C1A8}"/>
                </a:ext>
              </a:extLst>
            </p:cNvPr>
            <p:cNvSpPr/>
            <p:nvPr/>
          </p:nvSpPr>
          <p:spPr>
            <a:xfrm>
              <a:off x="3841136" y="3622096"/>
              <a:ext cx="1693975" cy="2553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700" i="1" dirty="0">
                  <a:solidFill>
                    <a:schemeClr val="tx1"/>
                  </a:solidFill>
                </a:rPr>
                <a:t>+ 1 semaine par défaut</a:t>
              </a:r>
            </a:p>
          </p:txBody>
        </p:sp>
      </p:grpSp>
      <p:sp>
        <p:nvSpPr>
          <p:cNvPr id="43" name="Espace réservé du numéro de diapositive 5">
            <a:extLst>
              <a:ext uri="{FF2B5EF4-FFF2-40B4-BE49-F238E27FC236}">
                <a16:creationId xmlns:a16="http://schemas.microsoft.com/office/drawing/2014/main" id="{DDFBFD81-E416-AF85-12B7-04A4B6DA06C7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3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44" name="Titre 1">
            <a:extLst>
              <a:ext uri="{FF2B5EF4-FFF2-40B4-BE49-F238E27FC236}">
                <a16:creationId xmlns:a16="http://schemas.microsoft.com/office/drawing/2014/main" id="{D714B4E8-BF70-EBF7-52A3-04362D83EEC4}"/>
              </a:ext>
            </a:extLst>
          </p:cNvPr>
          <p:cNvSpPr txBox="1">
            <a:spLocks/>
          </p:cNvSpPr>
          <p:nvPr/>
        </p:nvSpPr>
        <p:spPr>
          <a:xfrm>
            <a:off x="8347164" y="858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1DCC08A-EDCD-08DE-1318-4DA64B90950C}"/>
              </a:ext>
            </a:extLst>
          </p:cNvPr>
          <p:cNvGrpSpPr/>
          <p:nvPr/>
        </p:nvGrpSpPr>
        <p:grpSpPr>
          <a:xfrm>
            <a:off x="8723316" y="311143"/>
            <a:ext cx="3390307" cy="5268738"/>
            <a:chOff x="8723316" y="311143"/>
            <a:chExt cx="3390307" cy="526873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2B15E46-85AF-C421-0999-FAF017486330}"/>
                </a:ext>
              </a:extLst>
            </p:cNvPr>
            <p:cNvSpPr/>
            <p:nvPr/>
          </p:nvSpPr>
          <p:spPr>
            <a:xfrm>
              <a:off x="8723316" y="311143"/>
              <a:ext cx="3390307" cy="5236217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Saisir le numéro du crédit concerné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Nom du correspondant DCE qui a traité le dossier d’instruction (donnée disponible sous DEFI)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Sélectionner la nature du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9"/>
              </a:pPr>
              <a:endParaRPr lang="fr-FR" sz="1400" dirty="0">
                <a:solidFill>
                  <a:srgbClr val="FF0000"/>
                </a:solidFill>
              </a:endParaRPr>
            </a:p>
            <a:p>
              <a:r>
                <a:rPr lang="fr-F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Pour un versement sur compte client :</a:t>
              </a:r>
            </a:p>
            <a:p>
              <a:endParaRPr lang="fr-FR" sz="1400" dirty="0">
                <a:solidFill>
                  <a:srgbClr val="00B0F0"/>
                </a:solidFill>
              </a:endParaRP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Sélectionner le compte concerné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  <a:r>
                <a:rPr lang="fr-FR" sz="1400" dirty="0">
                  <a:solidFill>
                    <a:srgbClr val="00B0F0"/>
                  </a:solidFill>
                </a:rPr>
                <a:t> (vérifier qu’il ne soit pas bloqué)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Saisir le montant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Indiquer la date de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échéant, si il est déjà prévu, saisir un autre déblocage pour le même prêt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 mettre en pièce jointe le(s) justificatif(s) de déblocage (le contrôle est de la responsabilité de l’instructeur commercial) 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Cliquer sur « Envoyer »</a:t>
              </a:r>
            </a:p>
            <a:p>
              <a:pPr marL="342900" indent="-342900">
                <a:buAutoNum type="arabicPeriod" startAt="9"/>
              </a:pPr>
              <a:endParaRPr lang="fr-FR" sz="1400" dirty="0">
                <a:solidFill>
                  <a:srgbClr val="00B0F0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5C6D6DB4-8F77-24E9-AA84-51568699D278}"/>
                </a:ext>
              </a:extLst>
            </p:cNvPr>
            <p:cNvSpPr txBox="1"/>
            <p:nvPr/>
          </p:nvSpPr>
          <p:spPr>
            <a:xfrm>
              <a:off x="10388980" y="5272104"/>
              <a:ext cx="1465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* Info. obligatoire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43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C167ECF-AFBA-53BB-9CA0-624006238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68" y="6454844"/>
            <a:ext cx="8438605" cy="314238"/>
          </a:xfrm>
          <a:prstGeom prst="rect">
            <a:avLst/>
          </a:prstGeom>
        </p:spPr>
      </p:pic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2C48467F-D2A0-23BF-467D-F4420DBB55CA}"/>
              </a:ext>
            </a:extLst>
          </p:cNvPr>
          <p:cNvSpPr/>
          <p:nvPr/>
        </p:nvSpPr>
        <p:spPr>
          <a:xfrm>
            <a:off x="6671704" y="6498573"/>
            <a:ext cx="417237" cy="2612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CC7B90-30F0-9D8F-43EA-91EAA57A8F56}"/>
              </a:ext>
            </a:extLst>
          </p:cNvPr>
          <p:cNvGrpSpPr/>
          <p:nvPr/>
        </p:nvGrpSpPr>
        <p:grpSpPr>
          <a:xfrm>
            <a:off x="8804365" y="5627680"/>
            <a:ext cx="3152504" cy="1010195"/>
            <a:chOff x="1858531" y="3009125"/>
            <a:chExt cx="4887007" cy="1362265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3BEFE83-B2FF-AAD9-A3A8-4F40E0EF9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8531" y="3009125"/>
              <a:ext cx="4887007" cy="1362265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210D40E-AEAB-6803-FBCE-B1F4869E7CD6}"/>
                </a:ext>
              </a:extLst>
            </p:cNvPr>
            <p:cNvSpPr/>
            <p:nvPr/>
          </p:nvSpPr>
          <p:spPr>
            <a:xfrm>
              <a:off x="3823062" y="3622855"/>
              <a:ext cx="1693975" cy="2553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700" i="1" dirty="0">
                  <a:solidFill>
                    <a:schemeClr val="tx1"/>
                  </a:solidFill>
                </a:rPr>
                <a:t>+ 1 semaine par défaut</a:t>
              </a:r>
            </a:p>
          </p:txBody>
        </p:sp>
      </p:grpSp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380746FB-8710-B6CE-5587-B5C2B30E30EE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4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1D941054-2E3A-E93A-ACAF-32305B93C253}"/>
              </a:ext>
            </a:extLst>
          </p:cNvPr>
          <p:cNvSpPr txBox="1">
            <a:spLocks/>
          </p:cNvSpPr>
          <p:nvPr/>
        </p:nvSpPr>
        <p:spPr>
          <a:xfrm>
            <a:off x="8347164" y="0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C494992-1319-3BB2-8BFF-8A027B47F13D}"/>
              </a:ext>
            </a:extLst>
          </p:cNvPr>
          <p:cNvGrpSpPr/>
          <p:nvPr/>
        </p:nvGrpSpPr>
        <p:grpSpPr>
          <a:xfrm>
            <a:off x="8723316" y="311143"/>
            <a:ext cx="3390307" cy="5268738"/>
            <a:chOff x="8723316" y="311143"/>
            <a:chExt cx="3390307" cy="526873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9788B1C-2134-649F-CCC1-CC293B771F56}"/>
                </a:ext>
              </a:extLst>
            </p:cNvPr>
            <p:cNvSpPr/>
            <p:nvPr/>
          </p:nvSpPr>
          <p:spPr>
            <a:xfrm>
              <a:off x="8723316" y="311143"/>
              <a:ext cx="3390307" cy="5236217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Saisir le numéro du crédit concerné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Nom du correspondant DCE qui a traité le dossier d’instruction (donnée disponible sous DEFI)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Sélectionner la nature du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endParaRPr lang="fr-FR" sz="1400" dirty="0">
                <a:solidFill>
                  <a:srgbClr val="FF0000"/>
                </a:solidFill>
              </a:endParaRPr>
            </a:p>
            <a:p>
              <a:r>
                <a:rPr lang="fr-F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Pour un virement Notaire / Avocat  :</a:t>
              </a:r>
            </a:p>
            <a:p>
              <a:endParaRPr lang="fr-FR" sz="1400" dirty="0">
                <a:solidFill>
                  <a:srgbClr val="00B0F0"/>
                </a:solidFill>
              </a:endParaRP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Après l’avoir fait, indiquer que le contre-appel au Notaire / Avocat est exécuté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  <a:endParaRPr lang="fr-FR" sz="1400" dirty="0">
                <a:solidFill>
                  <a:srgbClr val="00B0F0"/>
                </a:solidFill>
              </a:endParaRP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Saisir le montant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Indiquer la date de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échéant, si il est déjà prévu, saisir un autre déblocage pour le même prêt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 mettre en pièce jointe le RIB externe à créditer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Mettre en pièce jointe l’appel de fonds du Notaire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Cliquer sur « Envoyer »</a:t>
              </a:r>
            </a:p>
            <a:p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5EE62BE-D81D-2E72-E96B-6D3E42AF1D02}"/>
                </a:ext>
              </a:extLst>
            </p:cNvPr>
            <p:cNvSpPr txBox="1"/>
            <p:nvPr/>
          </p:nvSpPr>
          <p:spPr>
            <a:xfrm>
              <a:off x="10388980" y="5272104"/>
              <a:ext cx="1465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* Info. obligatoire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4BDE1B-4EF7-C0E7-5494-3855BAB50193}"/>
              </a:ext>
            </a:extLst>
          </p:cNvPr>
          <p:cNvGrpSpPr/>
          <p:nvPr/>
        </p:nvGrpSpPr>
        <p:grpSpPr>
          <a:xfrm>
            <a:off x="269968" y="180703"/>
            <a:ext cx="8438605" cy="6308590"/>
            <a:chOff x="269968" y="180703"/>
            <a:chExt cx="8438605" cy="630859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B19E7A6-18DE-0245-1BB3-9106A0F53CAF}"/>
                </a:ext>
              </a:extLst>
            </p:cNvPr>
            <p:cNvGrpSpPr/>
            <p:nvPr/>
          </p:nvGrpSpPr>
          <p:grpSpPr>
            <a:xfrm>
              <a:off x="269968" y="180703"/>
              <a:ext cx="8438605" cy="6308590"/>
              <a:chOff x="269968" y="180702"/>
              <a:chExt cx="8438605" cy="6568581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0CC74747-4627-7E43-68E9-AEF0FBAC3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968" y="180702"/>
                <a:ext cx="8438605" cy="6227117"/>
              </a:xfrm>
              <a:prstGeom prst="rect">
                <a:avLst/>
              </a:prstGeom>
            </p:spPr>
          </p:pic>
          <p:sp>
            <p:nvSpPr>
              <p:cNvPr id="15" name="Flèche : droite 14">
                <a:extLst>
                  <a:ext uri="{FF2B5EF4-FFF2-40B4-BE49-F238E27FC236}">
                    <a16:creationId xmlns:a16="http://schemas.microsoft.com/office/drawing/2014/main" id="{CAC74418-DEC4-3047-2F66-CD97AC4FC519}"/>
                  </a:ext>
                </a:extLst>
              </p:cNvPr>
              <p:cNvSpPr/>
              <p:nvPr/>
            </p:nvSpPr>
            <p:spPr>
              <a:xfrm>
                <a:off x="1792530" y="2273412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</a:t>
                </a:r>
              </a:p>
            </p:txBody>
          </p:sp>
          <p:sp>
            <p:nvSpPr>
              <p:cNvPr id="16" name="Flèche : droite 15">
                <a:extLst>
                  <a:ext uri="{FF2B5EF4-FFF2-40B4-BE49-F238E27FC236}">
                    <a16:creationId xmlns:a16="http://schemas.microsoft.com/office/drawing/2014/main" id="{A897E031-37BB-B0D6-D646-BE3F680B31DE}"/>
                  </a:ext>
                </a:extLst>
              </p:cNvPr>
              <p:cNvSpPr/>
              <p:nvPr/>
            </p:nvSpPr>
            <p:spPr>
              <a:xfrm>
                <a:off x="2320108" y="1994337"/>
                <a:ext cx="322040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</a:t>
                </a:r>
              </a:p>
            </p:txBody>
          </p:sp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E141A064-5652-D0BE-5BAB-EBC55D92BC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760" y="2955942"/>
                <a:ext cx="8342813" cy="379334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F7B373FD-5647-27AC-7DBE-0BAF612B9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03469" y="2409832"/>
                <a:ext cx="1486107" cy="781159"/>
              </a:xfrm>
              <a:prstGeom prst="rect">
                <a:avLst/>
              </a:prstGeom>
            </p:spPr>
          </p:pic>
          <p:sp>
            <p:nvSpPr>
              <p:cNvPr id="18" name="Flèche : droite 17">
                <a:extLst>
                  <a:ext uri="{FF2B5EF4-FFF2-40B4-BE49-F238E27FC236}">
                    <a16:creationId xmlns:a16="http://schemas.microsoft.com/office/drawing/2014/main" id="{7CD90F24-D414-C497-BB0C-6C9B665505C9}"/>
                  </a:ext>
                </a:extLst>
              </p:cNvPr>
              <p:cNvSpPr/>
              <p:nvPr/>
            </p:nvSpPr>
            <p:spPr>
              <a:xfrm>
                <a:off x="6480504" y="2511018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11</a:t>
                </a:r>
              </a:p>
            </p:txBody>
          </p:sp>
          <p:sp>
            <p:nvSpPr>
              <p:cNvPr id="19" name="Flèche : droite 18">
                <a:extLst>
                  <a:ext uri="{FF2B5EF4-FFF2-40B4-BE49-F238E27FC236}">
                    <a16:creationId xmlns:a16="http://schemas.microsoft.com/office/drawing/2014/main" id="{493B1A48-F068-1AE2-1D5B-E3E799D106BF}"/>
                  </a:ext>
                </a:extLst>
              </p:cNvPr>
              <p:cNvSpPr/>
              <p:nvPr/>
            </p:nvSpPr>
            <p:spPr>
              <a:xfrm>
                <a:off x="2676984" y="3236214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12</a:t>
                </a:r>
              </a:p>
            </p:txBody>
          </p:sp>
          <p:sp>
            <p:nvSpPr>
              <p:cNvPr id="20" name="Flèche : droite 19">
                <a:extLst>
                  <a:ext uri="{FF2B5EF4-FFF2-40B4-BE49-F238E27FC236}">
                    <a16:creationId xmlns:a16="http://schemas.microsoft.com/office/drawing/2014/main" id="{EE3DB747-BDD8-56CE-851A-D088EF474B56}"/>
                  </a:ext>
                </a:extLst>
              </p:cNvPr>
              <p:cNvSpPr/>
              <p:nvPr/>
            </p:nvSpPr>
            <p:spPr>
              <a:xfrm>
                <a:off x="2328817" y="3479361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13</a:t>
                </a:r>
              </a:p>
            </p:txBody>
          </p:sp>
          <p:sp>
            <p:nvSpPr>
              <p:cNvPr id="21" name="Flèche : droite 20">
                <a:extLst>
                  <a:ext uri="{FF2B5EF4-FFF2-40B4-BE49-F238E27FC236}">
                    <a16:creationId xmlns:a16="http://schemas.microsoft.com/office/drawing/2014/main" id="{C7A20AED-B5D8-A24A-B222-CDC51804E1AA}"/>
                  </a:ext>
                </a:extLst>
              </p:cNvPr>
              <p:cNvSpPr/>
              <p:nvPr/>
            </p:nvSpPr>
            <p:spPr>
              <a:xfrm>
                <a:off x="2227185" y="4153182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14</a:t>
                </a:r>
              </a:p>
            </p:txBody>
          </p:sp>
          <p:sp>
            <p:nvSpPr>
              <p:cNvPr id="22" name="Flèche : droite 21">
                <a:extLst>
                  <a:ext uri="{FF2B5EF4-FFF2-40B4-BE49-F238E27FC236}">
                    <a16:creationId xmlns:a16="http://schemas.microsoft.com/office/drawing/2014/main" id="{6241988D-5B36-7B10-364B-E47219FA2AD2}"/>
                  </a:ext>
                </a:extLst>
              </p:cNvPr>
              <p:cNvSpPr/>
              <p:nvPr/>
            </p:nvSpPr>
            <p:spPr>
              <a:xfrm>
                <a:off x="2642148" y="4977516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15</a:t>
                </a:r>
              </a:p>
            </p:txBody>
          </p:sp>
          <p:sp>
            <p:nvSpPr>
              <p:cNvPr id="23" name="Flèche : droite 22">
                <a:extLst>
                  <a:ext uri="{FF2B5EF4-FFF2-40B4-BE49-F238E27FC236}">
                    <a16:creationId xmlns:a16="http://schemas.microsoft.com/office/drawing/2014/main" id="{10E8CBF6-C411-3CC7-7A70-8B2C189333DD}"/>
                  </a:ext>
                </a:extLst>
              </p:cNvPr>
              <p:cNvSpPr/>
              <p:nvPr/>
            </p:nvSpPr>
            <p:spPr>
              <a:xfrm>
                <a:off x="1500741" y="6264575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17</a:t>
                </a:r>
              </a:p>
            </p:txBody>
          </p:sp>
          <p:sp>
            <p:nvSpPr>
              <p:cNvPr id="11" name="Flèche : droite 10">
                <a:extLst>
                  <a:ext uri="{FF2B5EF4-FFF2-40B4-BE49-F238E27FC236}">
                    <a16:creationId xmlns:a16="http://schemas.microsoft.com/office/drawing/2014/main" id="{57B7063C-D9FD-3603-A80B-CEBA29867C00}"/>
                  </a:ext>
                </a:extLst>
              </p:cNvPr>
              <p:cNvSpPr/>
              <p:nvPr/>
            </p:nvSpPr>
            <p:spPr>
              <a:xfrm>
                <a:off x="1500740" y="6050266"/>
                <a:ext cx="417237" cy="272840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16</a:t>
                </a:r>
              </a:p>
            </p:txBody>
          </p:sp>
        </p:grp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F4FF642-15C5-DCA6-81DD-1C57AFC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42388" y="3104480"/>
              <a:ext cx="2686391" cy="272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580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30107B-6B32-CF81-32F7-01D392EF7DE6}"/>
              </a:ext>
            </a:extLst>
          </p:cNvPr>
          <p:cNvGrpSpPr/>
          <p:nvPr/>
        </p:nvGrpSpPr>
        <p:grpSpPr>
          <a:xfrm>
            <a:off x="269968" y="180702"/>
            <a:ext cx="8438605" cy="6202681"/>
            <a:chOff x="269968" y="180702"/>
            <a:chExt cx="8438605" cy="661198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ACFFA60-8A80-A284-C7A5-1C965F766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9968" y="180702"/>
              <a:ext cx="8438605" cy="622711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87DA83B-10C8-8D8D-C861-EAAD6B268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0" y="3008474"/>
              <a:ext cx="8342813" cy="378421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1966EA0-8C08-FA13-4F1B-3589B81F4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555" y="2531758"/>
              <a:ext cx="1486107" cy="781159"/>
            </a:xfrm>
            <a:prstGeom prst="rect">
              <a:avLst/>
            </a:prstGeom>
          </p:spPr>
        </p:pic>
        <p:sp>
          <p:nvSpPr>
            <p:cNvPr id="11" name="Flèche : droite 10">
              <a:extLst>
                <a:ext uri="{FF2B5EF4-FFF2-40B4-BE49-F238E27FC236}">
                  <a16:creationId xmlns:a16="http://schemas.microsoft.com/office/drawing/2014/main" id="{EFD196E2-AABB-F2CC-7F55-16BDFADFFA60}"/>
                </a:ext>
              </a:extLst>
            </p:cNvPr>
            <p:cNvSpPr/>
            <p:nvPr/>
          </p:nvSpPr>
          <p:spPr>
            <a:xfrm>
              <a:off x="1792530" y="2273412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</a:p>
          </p:txBody>
        </p:sp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D40E9982-D398-4742-503F-552C8D494888}"/>
                </a:ext>
              </a:extLst>
            </p:cNvPr>
            <p:cNvSpPr/>
            <p:nvPr/>
          </p:nvSpPr>
          <p:spPr>
            <a:xfrm>
              <a:off x="2320108" y="1994337"/>
              <a:ext cx="322040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</a:p>
          </p:txBody>
        </p:sp>
        <p:sp>
          <p:nvSpPr>
            <p:cNvPr id="14" name="Flèche : droite 13">
              <a:extLst>
                <a:ext uri="{FF2B5EF4-FFF2-40B4-BE49-F238E27FC236}">
                  <a16:creationId xmlns:a16="http://schemas.microsoft.com/office/drawing/2014/main" id="{FC952772-05C2-0CB4-F8BE-F4D14677A098}"/>
                </a:ext>
              </a:extLst>
            </p:cNvPr>
            <p:cNvSpPr/>
            <p:nvPr/>
          </p:nvSpPr>
          <p:spPr>
            <a:xfrm>
              <a:off x="6480504" y="2632944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</a:t>
              </a:r>
            </a:p>
          </p:txBody>
        </p:sp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1B5DD0D8-5405-8D3C-BFEA-C1BA84277CC2}"/>
                </a:ext>
              </a:extLst>
            </p:cNvPr>
            <p:cNvSpPr/>
            <p:nvPr/>
          </p:nvSpPr>
          <p:spPr>
            <a:xfrm>
              <a:off x="2334673" y="3360918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</a:t>
              </a:r>
            </a:p>
          </p:txBody>
        </p:sp>
        <p:sp>
          <p:nvSpPr>
            <p:cNvPr id="16" name="Flèche : droite 15">
              <a:extLst>
                <a:ext uri="{FF2B5EF4-FFF2-40B4-BE49-F238E27FC236}">
                  <a16:creationId xmlns:a16="http://schemas.microsoft.com/office/drawing/2014/main" id="{E62C3F8F-53F9-7002-02CD-6CE12CA5D3FA}"/>
                </a:ext>
              </a:extLst>
            </p:cNvPr>
            <p:cNvSpPr/>
            <p:nvPr/>
          </p:nvSpPr>
          <p:spPr>
            <a:xfrm>
              <a:off x="2224911" y="4080812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FBE4DCC3-F3CD-550B-81BF-1DABD9307F48}"/>
                </a:ext>
              </a:extLst>
            </p:cNvPr>
            <p:cNvSpPr/>
            <p:nvPr/>
          </p:nvSpPr>
          <p:spPr>
            <a:xfrm>
              <a:off x="2659566" y="5042695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D55D4936-1A1C-73CB-83F6-BC6D7B2F6825}"/>
                </a:ext>
              </a:extLst>
            </p:cNvPr>
            <p:cNvSpPr/>
            <p:nvPr/>
          </p:nvSpPr>
          <p:spPr>
            <a:xfrm>
              <a:off x="1636165" y="6220251"/>
              <a:ext cx="417237" cy="27284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DAB7C0EB-E50D-D5DE-64D5-CB4A2B2AA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968" y="6352968"/>
            <a:ext cx="8438605" cy="314238"/>
          </a:xfrm>
          <a:prstGeom prst="rect">
            <a:avLst/>
          </a:prstGeom>
        </p:spPr>
      </p:pic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19CEABDF-930E-8D0A-E765-A21E3776C434}"/>
              </a:ext>
            </a:extLst>
          </p:cNvPr>
          <p:cNvSpPr/>
          <p:nvPr/>
        </p:nvSpPr>
        <p:spPr>
          <a:xfrm>
            <a:off x="6644533" y="6413695"/>
            <a:ext cx="417237" cy="2612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AFD937D-EF76-B24E-A989-2F4B8DD38D6B}"/>
              </a:ext>
            </a:extLst>
          </p:cNvPr>
          <p:cNvGrpSpPr/>
          <p:nvPr/>
        </p:nvGrpSpPr>
        <p:grpSpPr>
          <a:xfrm>
            <a:off x="8804365" y="5621183"/>
            <a:ext cx="3152504" cy="1010195"/>
            <a:chOff x="1858531" y="3009125"/>
            <a:chExt cx="4887007" cy="136226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C510AB9-57D7-0D95-C6DA-2AFD0D9DA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8531" y="3009125"/>
              <a:ext cx="4887007" cy="1362265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82F560D-D5FF-A257-1D3A-175A8A98315E}"/>
                </a:ext>
              </a:extLst>
            </p:cNvPr>
            <p:cNvSpPr/>
            <p:nvPr/>
          </p:nvSpPr>
          <p:spPr>
            <a:xfrm>
              <a:off x="3823062" y="3622855"/>
              <a:ext cx="1693975" cy="2553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700" i="1" dirty="0">
                  <a:solidFill>
                    <a:schemeClr val="tx1"/>
                  </a:solidFill>
                </a:rPr>
                <a:t>+ 1 semaine par défaut</a:t>
              </a:r>
            </a:p>
          </p:txBody>
        </p:sp>
      </p:grpSp>
      <p:sp>
        <p:nvSpPr>
          <p:cNvPr id="31" name="Espace réservé du numéro de diapositive 5">
            <a:extLst>
              <a:ext uri="{FF2B5EF4-FFF2-40B4-BE49-F238E27FC236}">
                <a16:creationId xmlns:a16="http://schemas.microsoft.com/office/drawing/2014/main" id="{1F0E7B21-5256-7A4C-0973-B88C1A353378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5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44FAD742-E013-CFA2-0F5E-BB3424D03621}"/>
              </a:ext>
            </a:extLst>
          </p:cNvPr>
          <p:cNvSpPr txBox="1">
            <a:spLocks/>
          </p:cNvSpPr>
          <p:nvPr/>
        </p:nvSpPr>
        <p:spPr>
          <a:xfrm>
            <a:off x="8347164" y="858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4DCBDF9C-5763-AF1A-76B0-A8867706562D}"/>
              </a:ext>
            </a:extLst>
          </p:cNvPr>
          <p:cNvGrpSpPr/>
          <p:nvPr/>
        </p:nvGrpSpPr>
        <p:grpSpPr>
          <a:xfrm>
            <a:off x="8723316" y="311143"/>
            <a:ext cx="3390307" cy="5268738"/>
            <a:chOff x="8723316" y="311143"/>
            <a:chExt cx="3390307" cy="526873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D3E03FF-72B0-3D63-C1B8-C4F5D9146AE1}"/>
                </a:ext>
              </a:extLst>
            </p:cNvPr>
            <p:cNvSpPr/>
            <p:nvPr/>
          </p:nvSpPr>
          <p:spPr>
            <a:xfrm>
              <a:off x="8723316" y="311143"/>
              <a:ext cx="3390307" cy="5236217"/>
            </a:xfrm>
            <a:prstGeom prst="round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Saisir le numéro du crédit concerné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Nom du correspondant DCE qui a traité le dossier d’instruction (donnée disponible sous DEFI)</a:t>
              </a:r>
            </a:p>
            <a:p>
              <a:pPr marL="342900" indent="-342900">
                <a:buFont typeface="+mj-lt"/>
                <a:buAutoNum type="arabicPeriod" startAt="9"/>
              </a:pPr>
              <a:r>
                <a:rPr lang="fr-FR" sz="1400" dirty="0">
                  <a:solidFill>
                    <a:srgbClr val="00B0F0"/>
                  </a:solidFill>
                </a:rPr>
                <a:t>Sélectionner la nature du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9"/>
              </a:pPr>
              <a:endParaRPr lang="fr-FR" sz="1400" dirty="0">
                <a:solidFill>
                  <a:srgbClr val="FF0000"/>
                </a:solidFill>
              </a:endParaRPr>
            </a:p>
            <a:p>
              <a:r>
                <a:rPr lang="fr-FR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Pour un virement sur compte externe :</a:t>
              </a:r>
            </a:p>
            <a:p>
              <a:endParaRPr lang="fr-FR" sz="1400" dirty="0">
                <a:solidFill>
                  <a:srgbClr val="00B0F0"/>
                </a:solidFill>
              </a:endParaRP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Saisir le montant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Indiquer la date de déblocage </a:t>
              </a:r>
              <a:r>
                <a:rPr lang="fr-FR" sz="1400" dirty="0">
                  <a:solidFill>
                    <a:srgbClr val="FF0000"/>
                  </a:solidFill>
                </a:rPr>
                <a:t>*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échéant, si il est déjà prévu, saisir un autre déblocage pour le même prêt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Le cas échéant mettre en pièce jointe le RIB externe à créditer</a:t>
              </a:r>
            </a:p>
            <a:p>
              <a:pPr marL="342900" indent="-342900">
                <a:buFont typeface="+mj-lt"/>
                <a:buAutoNum type="arabicPeriod" startAt="12"/>
              </a:pPr>
              <a:r>
                <a:rPr lang="fr-FR" sz="1400" dirty="0">
                  <a:solidFill>
                    <a:srgbClr val="00B0F0"/>
                  </a:solidFill>
                </a:rPr>
                <a:t>Cliquer sur « Envoyer »</a:t>
              </a:r>
            </a:p>
            <a:p>
              <a:pPr marL="342900" indent="-342900">
                <a:buFont typeface="+mj-lt"/>
                <a:buAutoNum type="arabicPeriod" startAt="12"/>
              </a:pPr>
              <a:endParaRPr lang="fr-FR" sz="1400" dirty="0">
                <a:solidFill>
                  <a:srgbClr val="00B0F0"/>
                </a:solidFill>
              </a:endParaRPr>
            </a:p>
            <a:p>
              <a:pPr marL="342900" indent="-342900">
                <a:buAutoNum type="arabicPeriod" startAt="9"/>
              </a:pPr>
              <a:endParaRPr lang="fr-FR" sz="1400" dirty="0">
                <a:solidFill>
                  <a:srgbClr val="00B0F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D5CE04C-750F-A5B4-1C31-45C4E20D1BEC}"/>
                </a:ext>
              </a:extLst>
            </p:cNvPr>
            <p:cNvSpPr txBox="1"/>
            <p:nvPr/>
          </p:nvSpPr>
          <p:spPr>
            <a:xfrm>
              <a:off x="10388980" y="5272104"/>
              <a:ext cx="1465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* Info. obligatoire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00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numéro de diapositive 5">
            <a:extLst>
              <a:ext uri="{FF2B5EF4-FFF2-40B4-BE49-F238E27FC236}">
                <a16:creationId xmlns:a16="http://schemas.microsoft.com/office/drawing/2014/main" id="{1F0E7B21-5256-7A4C-0973-B88C1A353378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6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44FAD742-E013-CFA2-0F5E-BB3424D03621}"/>
              </a:ext>
            </a:extLst>
          </p:cNvPr>
          <p:cNvSpPr txBox="1">
            <a:spLocks/>
          </p:cNvSpPr>
          <p:nvPr/>
        </p:nvSpPr>
        <p:spPr>
          <a:xfrm>
            <a:off x="8347164" y="858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D3E03FF-72B0-3D63-C1B8-C4F5D9146AE1}"/>
              </a:ext>
            </a:extLst>
          </p:cNvPr>
          <p:cNvSpPr/>
          <p:nvPr/>
        </p:nvSpPr>
        <p:spPr>
          <a:xfrm>
            <a:off x="195940" y="1489166"/>
            <a:ext cx="11373393" cy="3692429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dirty="0">
                <a:solidFill>
                  <a:srgbClr val="00B0F0"/>
                </a:solidFill>
              </a:rPr>
              <a:t>Réception du mail suivant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74CFD1-3F80-CEA5-054C-11F45BDEA797}"/>
              </a:ext>
            </a:extLst>
          </p:cNvPr>
          <p:cNvSpPr txBox="1"/>
          <p:nvPr/>
        </p:nvSpPr>
        <p:spPr>
          <a:xfrm>
            <a:off x="404951" y="2181246"/>
            <a:ext cx="1137339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: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Caisse d'Epargne [No </a:t>
            </a:r>
            <a:r>
              <a:rPr lang="fr-FR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Reply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] &lt;no-reply-MFW@cegee.caisse-epargne.fr&gt; </a:t>
            </a:r>
            <a:b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Envoyé :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date</a:t>
            </a:r>
            <a:b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À :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Nom du demandeur</a:t>
            </a:r>
          </a:p>
          <a:p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Objet :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Traitement réalisé - Déblocage de fonds PRO BDR - Demande n° </a:t>
            </a:r>
            <a:r>
              <a:rPr lang="fr-FR" sz="16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XXXXXXX</a:t>
            </a:r>
            <a:endParaRPr lang="fr-FR" sz="1600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Bonjour,</a:t>
            </a: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Votre demande a été traitée ce jour.</a:t>
            </a: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Vous pouvez consulter le détail de la demande via le lien ci-dessous.</a:t>
            </a:r>
          </a:p>
          <a:p>
            <a:r>
              <a:rPr lang="fr-FR" sz="1600" u="sng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cliquez ici</a:t>
            </a:r>
            <a:endParaRPr lang="fr-FR" sz="16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Cordialement,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AD14AB-B40A-A67B-35EE-FE1C4CDB465C}"/>
              </a:ext>
            </a:extLst>
          </p:cNvPr>
          <p:cNvSpPr txBox="1"/>
          <p:nvPr/>
        </p:nvSpPr>
        <p:spPr>
          <a:xfrm>
            <a:off x="500238" y="273698"/>
            <a:ext cx="2464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Traitement réalisé :</a:t>
            </a:r>
          </a:p>
        </p:txBody>
      </p:sp>
    </p:spTree>
    <p:extLst>
      <p:ext uri="{BB962C8B-B14F-4D97-AF65-F5344CB8AC3E}">
        <p14:creationId xmlns:p14="http://schemas.microsoft.com/office/powerpoint/2010/main" val="161320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numéro de diapositive 5">
            <a:extLst>
              <a:ext uri="{FF2B5EF4-FFF2-40B4-BE49-F238E27FC236}">
                <a16:creationId xmlns:a16="http://schemas.microsoft.com/office/drawing/2014/main" id="{1F0E7B21-5256-7A4C-0973-B88C1A353378}"/>
              </a:ext>
            </a:extLst>
          </p:cNvPr>
          <p:cNvSpPr txBox="1">
            <a:spLocks/>
          </p:cNvSpPr>
          <p:nvPr/>
        </p:nvSpPr>
        <p:spPr>
          <a:xfrm>
            <a:off x="11364686" y="6590878"/>
            <a:ext cx="827314" cy="26119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Page </a:t>
            </a:r>
            <a:fld id="{EE594488-1B05-4C60-AC35-3EFA2F04496E}" type="slidenum">
              <a:rPr lang="fr-FR" sz="1200" b="1" smtClean="0">
                <a:solidFill>
                  <a:srgbClr val="C00000"/>
                </a:solidFill>
              </a:rPr>
              <a:pPr/>
              <a:t>7</a:t>
            </a:fld>
            <a:r>
              <a:rPr lang="fr-FR" sz="1200" b="1" dirty="0">
                <a:solidFill>
                  <a:srgbClr val="C00000"/>
                </a:solidFill>
              </a:rPr>
              <a:t> / 7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44FAD742-E013-CFA2-0F5E-BB3424D03621}"/>
              </a:ext>
            </a:extLst>
          </p:cNvPr>
          <p:cNvSpPr txBox="1">
            <a:spLocks/>
          </p:cNvSpPr>
          <p:nvPr/>
        </p:nvSpPr>
        <p:spPr>
          <a:xfrm>
            <a:off x="8347164" y="858"/>
            <a:ext cx="3844836" cy="272840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400" dirty="0">
                <a:effectLst/>
              </a:rPr>
              <a:t>MO – Demande MyFlow de déblocage d’un Prêt Pro.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AD14AB-B40A-A67B-35EE-FE1C4CDB465C}"/>
              </a:ext>
            </a:extLst>
          </p:cNvPr>
          <p:cNvSpPr txBox="1"/>
          <p:nvPr/>
        </p:nvSpPr>
        <p:spPr>
          <a:xfrm>
            <a:off x="500238" y="273698"/>
            <a:ext cx="3671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Recherche d’une demande sur MyFlow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6E53F9-91BE-07C8-E371-1C8D35EE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11" y="821781"/>
            <a:ext cx="2627876" cy="706307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67BFADF2-2CFD-74B2-779F-4724A6EE82ED}"/>
              </a:ext>
            </a:extLst>
          </p:cNvPr>
          <p:cNvSpPr/>
          <p:nvPr/>
        </p:nvSpPr>
        <p:spPr>
          <a:xfrm flipH="1">
            <a:off x="2795451" y="890170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07C3D1-7AEE-B2CD-9598-643566074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84" y="1596477"/>
            <a:ext cx="2999356" cy="16800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6C3C9-F9B5-047A-7AC8-DCB8252B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84" y="3276510"/>
            <a:ext cx="2999356" cy="33650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48A7DF-CA40-A4C6-9361-FE9391D9A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1" y="1596477"/>
            <a:ext cx="2999356" cy="169615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C7873B-9A10-7278-9C15-6FF41476B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5800" y="3292630"/>
            <a:ext cx="2995048" cy="1906387"/>
          </a:xfrm>
          <a:prstGeom prst="rect">
            <a:avLst/>
          </a:prstGeom>
        </p:spPr>
      </p:pic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F58DA97A-D4C7-8EBD-D510-F9B54F4CF398}"/>
              </a:ext>
            </a:extLst>
          </p:cNvPr>
          <p:cNvSpPr/>
          <p:nvPr/>
        </p:nvSpPr>
        <p:spPr>
          <a:xfrm flipH="1">
            <a:off x="3701421" y="2223016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4F2CD723-477A-CA4B-CB2C-4A5226D914A4}"/>
              </a:ext>
            </a:extLst>
          </p:cNvPr>
          <p:cNvSpPr/>
          <p:nvPr/>
        </p:nvSpPr>
        <p:spPr>
          <a:xfrm flipH="1">
            <a:off x="7384956" y="2401122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ED0539C9-CCCE-8622-DF2D-263575F936CD}"/>
              </a:ext>
            </a:extLst>
          </p:cNvPr>
          <p:cNvSpPr/>
          <p:nvPr/>
        </p:nvSpPr>
        <p:spPr>
          <a:xfrm flipH="1">
            <a:off x="3701421" y="4542067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ED787AF8-6B81-5920-8CC3-BE30EF5C4341}"/>
              </a:ext>
            </a:extLst>
          </p:cNvPr>
          <p:cNvSpPr/>
          <p:nvPr/>
        </p:nvSpPr>
        <p:spPr>
          <a:xfrm flipH="1">
            <a:off x="3701421" y="4061144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B6FCA078-3996-3543-68CB-900E24BAACEB}"/>
              </a:ext>
            </a:extLst>
          </p:cNvPr>
          <p:cNvSpPr/>
          <p:nvPr/>
        </p:nvSpPr>
        <p:spPr>
          <a:xfrm flipH="1">
            <a:off x="3701421" y="5777793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CC2FC347-3954-3F00-D117-8E16EC85759C}"/>
              </a:ext>
            </a:extLst>
          </p:cNvPr>
          <p:cNvSpPr/>
          <p:nvPr/>
        </p:nvSpPr>
        <p:spPr>
          <a:xfrm flipH="1">
            <a:off x="7384956" y="3847347"/>
            <a:ext cx="338090" cy="24992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75FAB17-2566-B650-2340-41913FD655CA}"/>
              </a:ext>
            </a:extLst>
          </p:cNvPr>
          <p:cNvSpPr/>
          <p:nvPr/>
        </p:nvSpPr>
        <p:spPr>
          <a:xfrm>
            <a:off x="8215550" y="1372783"/>
            <a:ext cx="3390307" cy="523621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Cliquer sur « Rech. Avancée » </a:t>
            </a:r>
          </a:p>
          <a:p>
            <a:pPr marL="342900" indent="-342900">
              <a:buFont typeface="+mj-lt"/>
              <a:buAutoNum type="arabicPeriod"/>
            </a:pPr>
            <a:endParaRPr lang="fr-FR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Définir le critère principal de recherche (demande client ou collaborateur)</a:t>
            </a:r>
          </a:p>
          <a:p>
            <a:pPr marL="342900" indent="-342900">
              <a:buFont typeface="+mj-lt"/>
              <a:buAutoNum type="arabicPeriod"/>
            </a:pPr>
            <a:endParaRPr lang="fr-FR" sz="1400" dirty="0">
              <a:solidFill>
                <a:srgbClr val="00B0F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400" dirty="0">
                <a:solidFill>
                  <a:srgbClr val="00B0F0"/>
                </a:solidFill>
              </a:rPr>
              <a:t>Indiquer le critère :</a:t>
            </a:r>
          </a:p>
          <a:p>
            <a:pPr marL="742950" lvl="1" indent="-285750">
              <a:buFontTx/>
              <a:buChar char="-"/>
            </a:pPr>
            <a:r>
              <a:rPr lang="fr-FR" sz="1400" dirty="0">
                <a:solidFill>
                  <a:srgbClr val="00B0F0"/>
                </a:solidFill>
              </a:rPr>
              <a:t>du client : N° compte, nom ou raison sociale</a:t>
            </a:r>
          </a:p>
          <a:p>
            <a:pPr marL="742950" lvl="1" indent="-285750">
              <a:buFontTx/>
              <a:buChar char="-"/>
            </a:pPr>
            <a:r>
              <a:rPr lang="fr-FR" sz="1400" dirty="0">
                <a:solidFill>
                  <a:srgbClr val="00B0F0"/>
                </a:solidFill>
              </a:rPr>
              <a:t>du collaborateur : nom</a:t>
            </a:r>
          </a:p>
        </p:txBody>
      </p:sp>
    </p:spTree>
    <p:extLst>
      <p:ext uri="{BB962C8B-B14F-4D97-AF65-F5344CB8AC3E}">
        <p14:creationId xmlns:p14="http://schemas.microsoft.com/office/powerpoint/2010/main" val="36111641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673</Words>
  <Application>Microsoft Office PowerPoint</Application>
  <PresentationFormat>Grand écran</PresentationFormat>
  <Paragraphs>130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DURSUS Alexis [CEGEE]</dc:creator>
  <cp:lastModifiedBy>REFFORT Didier [CEGEE]</cp:lastModifiedBy>
  <cp:revision>20</cp:revision>
  <cp:lastPrinted>2023-07-11T12:35:44Z</cp:lastPrinted>
  <dcterms:created xsi:type="dcterms:W3CDTF">2023-05-03T13:18:48Z</dcterms:created>
  <dcterms:modified xsi:type="dcterms:W3CDTF">2023-11-20T07:44:32Z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2023-05-03T13:18:48Z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b20ff100-7622-4f95-ada7-0bab8708a770</vt:lpwstr>
  </property>
  <property fmtid="{D5CDD505-2E9C-101B-9397-08002B2CF9AE}" pid="8" name="MSIP_Label_48a19f0c-bea1-442e-a475-ed109d9ec508_ContentBits">
    <vt:lpwstr>0</vt:lpwstr>
  </property>
</Properties>
</file>