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7" r:id="rId6"/>
    <p:sldMasterId id="2147483689" r:id="rId7"/>
    <p:sldMasterId id="2147483716" r:id="rId8"/>
  </p:sldMasterIdLst>
  <p:notesMasterIdLst>
    <p:notesMasterId r:id="rId46"/>
  </p:notesMasterIdLst>
  <p:handoutMasterIdLst>
    <p:handoutMasterId r:id="rId47"/>
  </p:handoutMasterIdLst>
  <p:sldIdLst>
    <p:sldId id="310" r:id="rId9"/>
    <p:sldId id="271" r:id="rId10"/>
    <p:sldId id="4139" r:id="rId11"/>
    <p:sldId id="468" r:id="rId12"/>
    <p:sldId id="774" r:id="rId13"/>
    <p:sldId id="2799" r:id="rId14"/>
    <p:sldId id="2804" r:id="rId15"/>
    <p:sldId id="804" r:id="rId16"/>
    <p:sldId id="274" r:id="rId17"/>
    <p:sldId id="923" r:id="rId18"/>
    <p:sldId id="806" r:id="rId19"/>
    <p:sldId id="876" r:id="rId20"/>
    <p:sldId id="981" r:id="rId21"/>
    <p:sldId id="1072" r:id="rId22"/>
    <p:sldId id="277" r:id="rId23"/>
    <p:sldId id="984" r:id="rId24"/>
    <p:sldId id="1071" r:id="rId25"/>
    <p:sldId id="283" r:id="rId26"/>
    <p:sldId id="979" r:id="rId27"/>
    <p:sldId id="809" r:id="rId28"/>
    <p:sldId id="811" r:id="rId29"/>
    <p:sldId id="2803" r:id="rId30"/>
    <p:sldId id="2816" r:id="rId31"/>
    <p:sldId id="813" r:id="rId32"/>
    <p:sldId id="1062" r:id="rId33"/>
    <p:sldId id="817" r:id="rId34"/>
    <p:sldId id="821" r:id="rId35"/>
    <p:sldId id="840" r:id="rId36"/>
    <p:sldId id="823" r:id="rId37"/>
    <p:sldId id="824" r:id="rId38"/>
    <p:sldId id="826" r:id="rId39"/>
    <p:sldId id="829" r:id="rId40"/>
    <p:sldId id="830" r:id="rId41"/>
    <p:sldId id="834" r:id="rId42"/>
    <p:sldId id="835" r:id="rId43"/>
    <p:sldId id="836" r:id="rId44"/>
    <p:sldId id="293" r:id="rId4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00" userDrawn="1">
          <p15:clr>
            <a:srgbClr val="A4A3A4"/>
          </p15:clr>
        </p15:guide>
        <p15:guide id="2" pos="3840" userDrawn="1">
          <p15:clr>
            <a:srgbClr val="A4A3A4"/>
          </p15:clr>
        </p15:guide>
        <p15:guide id="3" pos="7423" userDrawn="1">
          <p15:clr>
            <a:srgbClr val="A4A3A4"/>
          </p15:clr>
        </p15:guide>
        <p15:guide id="4" pos="7469" userDrawn="1">
          <p15:clr>
            <a:srgbClr val="A4A3A4"/>
          </p15:clr>
        </p15:guide>
        <p15:guide id="6" orient="horz" pos="388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iteri Anais" initials="SA" lastIdx="55" clrIdx="0">
    <p:extLst>
      <p:ext uri="{19B8F6BF-5375-455C-9EA6-DF929625EA0E}">
        <p15:presenceInfo xmlns:p15="http://schemas.microsoft.com/office/powerpoint/2012/main" userId="Spiteri Anais" providerId="None"/>
      </p:ext>
    </p:extLst>
  </p:cmAuthor>
  <p:cmAuthor id="2" name="SLIMAN Yacine" initials="SY" lastIdx="11" clrIdx="1">
    <p:extLst>
      <p:ext uri="{19B8F6BF-5375-455C-9EA6-DF929625EA0E}">
        <p15:presenceInfo xmlns:p15="http://schemas.microsoft.com/office/powerpoint/2012/main" userId="S-1-5-21-3019584756-1612224902-2092370849-197094" providerId="AD"/>
      </p:ext>
    </p:extLst>
  </p:cmAuthor>
  <p:cmAuthor id="3" name="Burhan Deniz" initials="BD" lastIdx="4" clrIdx="2">
    <p:extLst>
      <p:ext uri="{19B8F6BF-5375-455C-9EA6-DF929625EA0E}">
        <p15:presenceInfo xmlns:p15="http://schemas.microsoft.com/office/powerpoint/2012/main" userId="Burhan Deni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1280"/>
    <a:srgbClr val="000000"/>
    <a:srgbClr val="959694"/>
    <a:srgbClr val="FFFFFF"/>
    <a:srgbClr val="C6C7C7"/>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27" autoAdjust="0"/>
    <p:restoredTop sz="94660"/>
  </p:normalViewPr>
  <p:slideViewPr>
    <p:cSldViewPr snapToGrid="0" showGuides="1">
      <p:cViewPr varScale="1">
        <p:scale>
          <a:sx n="78" d="100"/>
          <a:sy n="78" d="100"/>
        </p:scale>
        <p:origin x="461" y="67"/>
      </p:cViewPr>
      <p:guideLst>
        <p:guide orient="horz" pos="2500"/>
        <p:guide pos="3840"/>
        <p:guide pos="7423"/>
        <p:guide pos="7469"/>
        <p:guide orient="horz" pos="388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FD0B5AF-2702-4541-A732-A4D2BFE4470D}" type="datetimeFigureOut">
              <a:rPr lang="fr-FR" smtClean="0"/>
              <a:t>30/03/2022</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B84DA3C-1D10-4C0C-B59E-512BDF93BE6E}" type="slidenum">
              <a:rPr lang="fr-FR" smtClean="0"/>
              <a:t>‹N°›</a:t>
            </a:fld>
            <a:endParaRPr lang="fr-FR"/>
          </a:p>
        </p:txBody>
      </p:sp>
    </p:spTree>
    <p:extLst>
      <p:ext uri="{BB962C8B-B14F-4D97-AF65-F5344CB8AC3E}">
        <p14:creationId xmlns:p14="http://schemas.microsoft.com/office/powerpoint/2010/main" val="2574433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B59A3A5-991E-4A67-AA20-BCA361726983}" type="datetimeFigureOut">
              <a:rPr lang="fr-FR" smtClean="0"/>
              <a:t>30/03/2022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FDC5752-22C3-49C5-807A-836EBDF83EF8}" type="slidenum">
              <a:rPr lang="fr-FR" smtClean="0"/>
              <a:t>‹N°›</a:t>
            </a:fld>
            <a:endParaRPr lang="fr-FR"/>
          </a:p>
        </p:txBody>
      </p:sp>
    </p:spTree>
    <p:extLst>
      <p:ext uri="{BB962C8B-B14F-4D97-AF65-F5344CB8AC3E}">
        <p14:creationId xmlns:p14="http://schemas.microsoft.com/office/powerpoint/2010/main" val="2456512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a:t>
            </a:fld>
            <a:endParaRPr lang="fr-FR"/>
          </a:p>
        </p:txBody>
      </p:sp>
    </p:spTree>
    <p:extLst>
      <p:ext uri="{BB962C8B-B14F-4D97-AF65-F5344CB8AC3E}">
        <p14:creationId xmlns:p14="http://schemas.microsoft.com/office/powerpoint/2010/main" val="1070854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620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5</a:t>
            </a:fld>
            <a:endParaRPr lang="fr-FR"/>
          </a:p>
        </p:txBody>
      </p:sp>
    </p:spTree>
    <p:extLst>
      <p:ext uri="{BB962C8B-B14F-4D97-AF65-F5344CB8AC3E}">
        <p14:creationId xmlns:p14="http://schemas.microsoft.com/office/powerpoint/2010/main" val="799127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166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0501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ts val="1680"/>
              </a:lnSpc>
              <a:defRPr/>
            </a:pPr>
            <a:r>
              <a:rPr lang="fr-FR" altLang="fr-FR" sz="1400" b="1" dirty="0">
                <a:solidFill>
                  <a:schemeClr val="accent1"/>
                </a:solidFill>
              </a:rPr>
              <a:t>L’intéressement c’est :</a:t>
            </a:r>
            <a:endParaRPr lang="fr-FR" altLang="fr-FR" sz="1100" dirty="0"/>
          </a:p>
          <a:p>
            <a:pPr marL="263525" indent="-263525">
              <a:lnSpc>
                <a:spcPts val="1680"/>
              </a:lnSpc>
              <a:spcAft>
                <a:spcPts val="300"/>
              </a:spcAft>
              <a:buClr>
                <a:schemeClr val="tx2"/>
              </a:buClr>
              <a:buSzPct val="80000"/>
              <a:buFont typeface="Arial" panose="020B0604020202020204" pitchFamily="34" charset="0"/>
              <a:buChar char="►"/>
              <a:defRPr/>
            </a:pPr>
            <a:r>
              <a:rPr lang="fr-FR" sz="1100" dirty="0">
                <a:solidFill>
                  <a:schemeClr val="bg2">
                    <a:lumMod val="75000"/>
                  </a:schemeClr>
                </a:solidFill>
              </a:rPr>
              <a:t>Une solution pour motiver et valoriser vos salariés en les associant aux performances et/ou aux résultats de l’entreprise</a:t>
            </a:r>
          </a:p>
          <a:p>
            <a:pPr marL="263525" indent="-263525">
              <a:lnSpc>
                <a:spcPts val="1680"/>
              </a:lnSpc>
              <a:buClr>
                <a:schemeClr val="tx2"/>
              </a:buClr>
              <a:buSzPct val="80000"/>
              <a:buFont typeface="Arial" panose="020B0604020202020204" pitchFamily="34" charset="0"/>
              <a:buChar char="►"/>
            </a:pPr>
            <a:r>
              <a:rPr lang="fr-FR" sz="1100" dirty="0">
                <a:solidFill>
                  <a:schemeClr val="bg2">
                    <a:lumMod val="75000"/>
                  </a:schemeClr>
                </a:solidFill>
              </a:rPr>
              <a:t>Une prime versée, seulement si un seuil de déclenchement est atteint</a:t>
            </a:r>
          </a:p>
          <a:p>
            <a:pPr marL="263525" indent="-263525">
              <a:lnSpc>
                <a:spcPts val="1680"/>
              </a:lnSpc>
              <a:buClr>
                <a:schemeClr val="tx2"/>
              </a:buClr>
              <a:buSzPct val="80000"/>
              <a:buFont typeface="Arial" panose="020B0604020202020204" pitchFamily="34" charset="0"/>
              <a:buChar char="►"/>
            </a:pPr>
            <a:r>
              <a:rPr lang="fr-FR" sz="1100" dirty="0">
                <a:solidFill>
                  <a:schemeClr val="bg2">
                    <a:lumMod val="75000"/>
                  </a:schemeClr>
                </a:solidFill>
              </a:rPr>
              <a:t>Un accord conclu pour une durée de 3 ans</a:t>
            </a:r>
          </a:p>
          <a:p>
            <a:pPr marL="263525" indent="-263525">
              <a:lnSpc>
                <a:spcPts val="1680"/>
              </a:lnSpc>
              <a:buClr>
                <a:schemeClr val="tx2"/>
              </a:buClr>
              <a:buSzPct val="80000"/>
              <a:buFont typeface="Arial" panose="020B0604020202020204" pitchFamily="34" charset="0"/>
              <a:buChar char="►"/>
            </a:pPr>
            <a:r>
              <a:rPr lang="fr-FR" sz="1100" dirty="0">
                <a:solidFill>
                  <a:schemeClr val="bg2">
                    <a:lumMod val="75000"/>
                  </a:schemeClr>
                </a:solidFill>
              </a:rPr>
              <a:t>Une rémunération complémentaire sans charges sociales (hors CSG et CRDS au titre des revenus d’activité)</a:t>
            </a:r>
          </a:p>
          <a:p>
            <a:pPr marL="263525" indent="-263525">
              <a:lnSpc>
                <a:spcPts val="1680"/>
              </a:lnSpc>
              <a:buClr>
                <a:schemeClr val="tx2"/>
              </a:buClr>
              <a:buSzPct val="80000"/>
              <a:buFont typeface="Arial" panose="020B0604020202020204" pitchFamily="34" charset="0"/>
              <a:buChar char="►"/>
            </a:pPr>
            <a:r>
              <a:rPr lang="fr-FR" sz="1100" dirty="0">
                <a:solidFill>
                  <a:schemeClr val="bg2">
                    <a:lumMod val="75000"/>
                  </a:schemeClr>
                </a:solidFill>
              </a:rPr>
              <a:t>Chaque bénéficiaire à le choix entre :</a:t>
            </a:r>
          </a:p>
          <a:p>
            <a:pPr marL="285750" indent="-285750" algn="just">
              <a:buClr>
                <a:schemeClr val="tx2"/>
              </a:buClr>
              <a:buFont typeface="Arial" panose="020B0604020202020204" pitchFamily="34" charset="0"/>
              <a:buChar char="■"/>
              <a:defRPr/>
            </a:pPr>
            <a:endParaRPr lang="fr-FR" sz="1100" dirty="0">
              <a:solidFill>
                <a:schemeClr val="bg2">
                  <a:lumMod val="75000"/>
                </a:schemeClr>
              </a:solidFill>
            </a:endParaRPr>
          </a:p>
          <a:p>
            <a:pPr marL="893763" lvl="1" indent="-436563" algn="just">
              <a:buClr>
                <a:schemeClr val="tx2"/>
              </a:buClr>
              <a:defRPr/>
            </a:pPr>
            <a:r>
              <a:rPr lang="fr-FR" altLang="fr-FR" sz="1100" b="1" dirty="0">
                <a:solidFill>
                  <a:schemeClr val="bg2">
                    <a:lumMod val="75000"/>
                  </a:schemeClr>
                </a:solidFill>
                <a:ea typeface="MS PGothic" pitchFamily="34" charset="-128"/>
                <a:cs typeface="Arial" pitchFamily="34" charset="0"/>
              </a:rPr>
              <a:t>	Investissement dans un plan d’épargne salariale et retraite (PEI et/ou PER COL-I) : </a:t>
            </a:r>
            <a:r>
              <a:rPr lang="fr-FR" altLang="fr-FR" sz="1100" dirty="0">
                <a:solidFill>
                  <a:schemeClr val="bg2">
                    <a:lumMod val="75000"/>
                  </a:schemeClr>
                </a:solidFill>
                <a:ea typeface="MS PGothic" pitchFamily="34" charset="-128"/>
                <a:cs typeface="Arial" pitchFamily="34" charset="0"/>
              </a:rPr>
              <a:t>intéressement</a:t>
            </a:r>
            <a:r>
              <a:rPr lang="fr-FR" altLang="fr-FR" sz="1100" dirty="0">
                <a:solidFill>
                  <a:schemeClr val="accent6"/>
                </a:solidFill>
                <a:ea typeface="MS PGothic" pitchFamily="34" charset="-128"/>
                <a:cs typeface="Arial" pitchFamily="34" charset="0"/>
              </a:rPr>
              <a:t> </a:t>
            </a:r>
            <a:r>
              <a:rPr lang="fr-FR" altLang="fr-FR" sz="1100" b="1" dirty="0">
                <a:solidFill>
                  <a:schemeClr val="tx2"/>
                </a:solidFill>
                <a:ea typeface="MS PGothic" pitchFamily="34" charset="-128"/>
                <a:cs typeface="Arial" pitchFamily="34" charset="0"/>
              </a:rPr>
              <a:t>exonéré</a:t>
            </a:r>
            <a:r>
              <a:rPr lang="fr-FR" altLang="fr-FR" sz="1100" dirty="0">
                <a:solidFill>
                  <a:schemeClr val="tx2"/>
                </a:solidFill>
                <a:ea typeface="MS PGothic" pitchFamily="34" charset="-128"/>
                <a:cs typeface="Arial" pitchFamily="34" charset="0"/>
              </a:rPr>
              <a:t> </a:t>
            </a:r>
            <a:r>
              <a:rPr lang="fr-FR" altLang="fr-FR" sz="1100" dirty="0">
                <a:solidFill>
                  <a:schemeClr val="tx1">
                    <a:lumMod val="65000"/>
                    <a:lumOff val="35000"/>
                  </a:schemeClr>
                </a:solidFill>
                <a:ea typeface="MS PGothic" pitchFamily="34" charset="-128"/>
                <a:cs typeface="Arial" pitchFamily="34" charset="0"/>
              </a:rPr>
              <a:t>d’impôt sur le revenu</a:t>
            </a:r>
          </a:p>
          <a:p>
            <a:pPr lvl="1" algn="just">
              <a:buClr>
                <a:schemeClr val="tx2"/>
              </a:buClr>
              <a:defRPr/>
            </a:pPr>
            <a:r>
              <a:rPr lang="fr-FR" altLang="fr-FR" sz="1100" b="1" dirty="0">
                <a:solidFill>
                  <a:schemeClr val="bg2">
                    <a:lumMod val="75000"/>
                  </a:schemeClr>
                </a:solidFill>
                <a:ea typeface="MS PGothic" pitchFamily="34" charset="-128"/>
                <a:cs typeface="Arial" pitchFamily="34" charset="0"/>
              </a:rPr>
              <a:t>	</a:t>
            </a:r>
          </a:p>
          <a:p>
            <a:pPr lvl="1" algn="just">
              <a:buClr>
                <a:schemeClr val="tx2"/>
              </a:buClr>
              <a:defRPr/>
            </a:pPr>
            <a:r>
              <a:rPr lang="fr-FR" altLang="fr-FR" sz="1100" b="1" dirty="0">
                <a:solidFill>
                  <a:schemeClr val="bg2">
                    <a:lumMod val="75000"/>
                  </a:schemeClr>
                </a:solidFill>
                <a:ea typeface="MS PGothic" pitchFamily="34" charset="-128"/>
                <a:cs typeface="Arial" pitchFamily="34" charset="0"/>
              </a:rPr>
              <a:t>	Perception immédiate : </a:t>
            </a:r>
            <a:r>
              <a:rPr lang="fr-FR" altLang="ja-JP" sz="1100" dirty="0">
                <a:solidFill>
                  <a:schemeClr val="bg2">
                    <a:lumMod val="75000"/>
                  </a:schemeClr>
                </a:solidFill>
                <a:ea typeface="MS PGothic" pitchFamily="34" charset="-128"/>
                <a:cs typeface="Arial" pitchFamily="34" charset="0"/>
              </a:rPr>
              <a:t>Intéressement </a:t>
            </a:r>
            <a:r>
              <a:rPr lang="fr-FR" altLang="ja-JP" sz="1100" b="1" dirty="0">
                <a:solidFill>
                  <a:schemeClr val="tx2">
                    <a:lumMod val="75000"/>
                  </a:schemeClr>
                </a:solidFill>
                <a:ea typeface="MS PGothic" pitchFamily="34" charset="-128"/>
                <a:cs typeface="Arial" pitchFamily="34" charset="0"/>
              </a:rPr>
              <a:t>soumis</a:t>
            </a:r>
            <a:r>
              <a:rPr lang="fr-FR" altLang="ja-JP" sz="1100" dirty="0">
                <a:solidFill>
                  <a:schemeClr val="bg2">
                    <a:lumMod val="75000"/>
                  </a:schemeClr>
                </a:solidFill>
                <a:ea typeface="MS PGothic" pitchFamily="34" charset="-128"/>
                <a:cs typeface="Arial" pitchFamily="34" charset="0"/>
              </a:rPr>
              <a:t> à l’impôt sur le revenu</a:t>
            </a:r>
          </a:p>
          <a:p>
            <a:pPr algn="just">
              <a:lnSpc>
                <a:spcPts val="1680"/>
              </a:lnSpc>
              <a:spcBef>
                <a:spcPts val="900"/>
              </a:spcBef>
              <a:defRPr/>
            </a:pPr>
            <a:endParaRPr lang="fr-FR" altLang="fr-FR" sz="500" b="1" dirty="0">
              <a:solidFill>
                <a:srgbClr val="4D6995"/>
              </a:solidFill>
            </a:endParaRPr>
          </a:p>
          <a:p>
            <a:pPr algn="just">
              <a:lnSpc>
                <a:spcPts val="1680"/>
              </a:lnSpc>
              <a:spcBef>
                <a:spcPts val="900"/>
              </a:spcBef>
              <a:defRPr/>
            </a:pPr>
            <a:r>
              <a:rPr lang="fr-FR" altLang="fr-FR" sz="1400" b="1" dirty="0">
                <a:solidFill>
                  <a:srgbClr val="4D6995"/>
                </a:solidFill>
              </a:rPr>
              <a:t>Qui peut en bénéficier ? </a:t>
            </a:r>
            <a:endParaRPr lang="fr-FR" altLang="fr-FR" sz="1400" dirty="0">
              <a:solidFill>
                <a:prstClr val="black"/>
              </a:solidFill>
            </a:endParaRPr>
          </a:p>
          <a:p>
            <a:pPr marL="285750" indent="-285750" algn="just">
              <a:lnSpc>
                <a:spcPts val="1680"/>
              </a:lnSpc>
              <a:buClr>
                <a:srgbClr val="581D74"/>
              </a:buClr>
              <a:buSzPct val="80000"/>
              <a:buFont typeface="Arial" panose="020B0604020202020204" pitchFamily="34" charset="0"/>
              <a:buChar char="►"/>
              <a:defRPr/>
            </a:pPr>
            <a:r>
              <a:rPr lang="fr-FR" altLang="fr-FR" sz="1100" b="1" dirty="0">
                <a:solidFill>
                  <a:srgbClr val="707372">
                    <a:lumMod val="75000"/>
                  </a:srgbClr>
                </a:solidFill>
              </a:rPr>
              <a:t>Les  salariés </a:t>
            </a:r>
            <a:r>
              <a:rPr lang="fr-FR" altLang="fr-FR" sz="1100" dirty="0">
                <a:solidFill>
                  <a:srgbClr val="707372">
                    <a:lumMod val="75000"/>
                  </a:srgbClr>
                </a:solidFill>
              </a:rPr>
              <a:t>: qu’ils soient en CDD, CDI ou en apprentissage. </a:t>
            </a:r>
          </a:p>
          <a:p>
            <a:pPr marL="285750" indent="-285750" algn="just">
              <a:lnSpc>
                <a:spcPts val="1680"/>
              </a:lnSpc>
              <a:buClr>
                <a:srgbClr val="581D74"/>
              </a:buClr>
              <a:buSzPct val="80000"/>
              <a:buFont typeface="Arial" panose="020B0604020202020204" pitchFamily="34" charset="0"/>
              <a:buChar char="►"/>
              <a:defRPr/>
            </a:pPr>
            <a:r>
              <a:rPr lang="fr-FR" sz="1100" b="1" dirty="0">
                <a:solidFill>
                  <a:srgbClr val="707372">
                    <a:lumMod val="75000"/>
                  </a:srgbClr>
                </a:solidFill>
              </a:rPr>
              <a:t>Le chef d’entreprise ou dirigeant</a:t>
            </a:r>
            <a:r>
              <a:rPr lang="fr-FR" sz="1100" b="1" baseline="30000" dirty="0">
                <a:solidFill>
                  <a:srgbClr val="707372">
                    <a:lumMod val="75000"/>
                  </a:srgbClr>
                </a:solidFill>
              </a:rPr>
              <a:t>(1)</a:t>
            </a:r>
            <a:r>
              <a:rPr lang="fr-FR" altLang="fr-FR" sz="1100" baseline="30000" dirty="0">
                <a:solidFill>
                  <a:srgbClr val="707372">
                    <a:lumMod val="75000"/>
                  </a:srgbClr>
                </a:solidFill>
              </a:rPr>
              <a:t>  </a:t>
            </a:r>
            <a:r>
              <a:rPr lang="fr-FR" altLang="fr-FR" sz="1100" dirty="0">
                <a:solidFill>
                  <a:srgbClr val="707372">
                    <a:lumMod val="75000"/>
                  </a:srgbClr>
                </a:solidFill>
              </a:rPr>
              <a:t>: S’il emploie </a:t>
            </a:r>
            <a:r>
              <a:rPr lang="fr-FR" sz="1100" dirty="0">
                <a:solidFill>
                  <a:srgbClr val="707372">
                    <a:lumMod val="75000"/>
                  </a:srgbClr>
                </a:solidFill>
              </a:rPr>
              <a:t>au minimum 1 salarié sur les 12 mois consécutifs de l’année précédente </a:t>
            </a:r>
            <a:r>
              <a:rPr lang="fr-FR" altLang="fr-FR" sz="1100" dirty="0">
                <a:solidFill>
                  <a:srgbClr val="707372">
                    <a:lumMod val="75000"/>
                  </a:srgbClr>
                </a:solidFill>
              </a:rPr>
              <a:t>et que l'accord le prévoit.</a:t>
            </a:r>
          </a:p>
          <a:p>
            <a:pPr marL="285750" indent="-285750" algn="just">
              <a:lnSpc>
                <a:spcPct val="150000"/>
              </a:lnSpc>
              <a:buClr>
                <a:srgbClr val="581D74"/>
              </a:buClr>
              <a:buSzPct val="80000"/>
              <a:buFont typeface="Arial" panose="020B0604020202020204" pitchFamily="34" charset="0"/>
              <a:buChar char="►"/>
              <a:defRPr/>
            </a:pPr>
            <a:r>
              <a:rPr lang="fr-FR" altLang="fr-FR" sz="1100" b="1" dirty="0">
                <a:solidFill>
                  <a:srgbClr val="707372">
                    <a:lumMod val="75000"/>
                  </a:srgbClr>
                </a:solidFill>
              </a:rPr>
              <a:t>Son conjoint</a:t>
            </a:r>
            <a:r>
              <a:rPr lang="fr-FR" altLang="fr-FR" sz="1100" b="1" baseline="30000" dirty="0">
                <a:solidFill>
                  <a:srgbClr val="707372">
                    <a:lumMod val="75000"/>
                  </a:srgbClr>
                </a:solidFill>
              </a:rPr>
              <a:t>(2)</a:t>
            </a:r>
            <a:endParaRPr lang="fr-FR" sz="1100" baseline="30000" dirty="0">
              <a:solidFill>
                <a:srgbClr val="595959"/>
              </a:solidFill>
            </a:endParaRPr>
          </a:p>
          <a:p>
            <a:pPr marL="285750" indent="-285750" algn="just">
              <a:lnSpc>
                <a:spcPct val="150000"/>
              </a:lnSpc>
              <a:buClr>
                <a:srgbClr val="581D74"/>
              </a:buClr>
              <a:buSzPct val="80000"/>
              <a:buFont typeface="Arial" panose="020B0604020202020204" pitchFamily="34" charset="0"/>
              <a:buChar char="►"/>
              <a:defRPr/>
            </a:pPr>
            <a:r>
              <a:rPr lang="fr-FR" altLang="ja-JP" sz="1100" b="1" dirty="0">
                <a:solidFill>
                  <a:srgbClr val="707372">
                    <a:lumMod val="75000"/>
                  </a:srgbClr>
                </a:solidFill>
                <a:ea typeface="MS PGothic" pitchFamily="34" charset="-128"/>
                <a:cs typeface="Arial" pitchFamily="34" charset="0"/>
              </a:rPr>
              <a:t>Les plafonds de l’intéressement :  - </a:t>
            </a:r>
            <a:r>
              <a:rPr lang="fr-FR" sz="1100" dirty="0">
                <a:solidFill>
                  <a:srgbClr val="595959"/>
                </a:solidFill>
              </a:rPr>
              <a:t>Intéressement : maximum 20 % de la masse salariale, </a:t>
            </a:r>
          </a:p>
          <a:p>
            <a:pPr marL="92075" indent="-92075" algn="just">
              <a:lnSpc>
                <a:spcPct val="150000"/>
              </a:lnSpc>
              <a:buClr>
                <a:srgbClr val="581D74"/>
              </a:buClr>
              <a:tabLst>
                <a:tab pos="1798638" algn="l"/>
                <a:tab pos="2600325" algn="l"/>
              </a:tabLst>
              <a:defRPr/>
            </a:pPr>
            <a:r>
              <a:rPr lang="fr-FR" sz="1100" dirty="0">
                <a:solidFill>
                  <a:srgbClr val="595959"/>
                </a:solidFill>
              </a:rPr>
              <a:t>	       	                    </a:t>
            </a:r>
            <a:r>
              <a:rPr lang="fr-FR" sz="1100" b="1" dirty="0">
                <a:solidFill>
                  <a:srgbClr val="595959"/>
                </a:solidFill>
              </a:rPr>
              <a:t>-</a:t>
            </a:r>
            <a:r>
              <a:rPr lang="fr-FR" sz="1100" dirty="0">
                <a:solidFill>
                  <a:srgbClr val="595959"/>
                </a:solidFill>
              </a:rPr>
              <a:t> Plafond individuel : 75 % du PASS, s</a:t>
            </a:r>
            <a:r>
              <a:rPr lang="fr-FR" altLang="fr-FR" sz="1100" dirty="0">
                <a:solidFill>
                  <a:srgbClr val="595959"/>
                </a:solidFill>
              </a:rPr>
              <a:t>oit en 2020, 30 852 € par bénéficiaire.</a:t>
            </a:r>
            <a:endParaRPr lang="fr-FR" altLang="fr-FR" sz="1100" b="1" dirty="0">
              <a:solidFill>
                <a:srgbClr val="4D6995"/>
              </a:solidFill>
            </a:endParaRPr>
          </a:p>
          <a:p>
            <a:endParaRPr lang="fr-FR" dirty="0"/>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16</a:t>
            </a:fld>
            <a:endParaRPr lang="fr-FR"/>
          </a:p>
        </p:txBody>
      </p:sp>
    </p:spTree>
    <p:extLst>
      <p:ext uri="{BB962C8B-B14F-4D97-AF65-F5344CB8AC3E}">
        <p14:creationId xmlns:p14="http://schemas.microsoft.com/office/powerpoint/2010/main" val="347059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ts val="200"/>
              </a:spcBef>
            </a:pPr>
            <a:r>
              <a:rPr lang="fr-FR" b="1" dirty="0">
                <a:solidFill>
                  <a:schemeClr val="tx2"/>
                </a:solidFill>
              </a:rPr>
              <a:t>10 cas pour le PEI :</a:t>
            </a:r>
          </a:p>
          <a:p>
            <a:pPr marL="285750" indent="-285750" algn="just">
              <a:spcBef>
                <a:spcPts val="600"/>
              </a:spcBef>
              <a:buClr>
                <a:schemeClr val="tx2"/>
              </a:buClr>
              <a:buFont typeface="Wingdings" panose="05000000000000000000" pitchFamily="2" charset="2"/>
              <a:buChar char="§"/>
            </a:pPr>
            <a:r>
              <a:rPr lang="fr-FR" sz="1200" dirty="0"/>
              <a:t>acquisition, construction ou agrandissement de la résidence principale ou remise en état suite à une catastrophe naturelle (sous conditions),</a:t>
            </a:r>
          </a:p>
          <a:p>
            <a:pPr marL="285750" indent="-285750" algn="just">
              <a:spcBef>
                <a:spcPts val="600"/>
              </a:spcBef>
              <a:buClr>
                <a:schemeClr val="tx2"/>
              </a:buClr>
              <a:buFont typeface="Wingdings" panose="05000000000000000000" pitchFamily="2" charset="2"/>
              <a:buChar char="§"/>
            </a:pPr>
            <a:r>
              <a:rPr lang="fr-FR" sz="1200" dirty="0"/>
              <a:t>invalidité du bénéficiaire, de ses enfants, de son conjoint, ou de la personne liée au bénéficiaire par un PACS, </a:t>
            </a:r>
          </a:p>
          <a:p>
            <a:pPr marL="285750" indent="-285750" algn="just">
              <a:spcBef>
                <a:spcPts val="600"/>
              </a:spcBef>
              <a:buClr>
                <a:schemeClr val="tx2"/>
              </a:buClr>
              <a:buFont typeface="Wingdings" panose="05000000000000000000" pitchFamily="2" charset="2"/>
              <a:buChar char="§"/>
            </a:pPr>
            <a:r>
              <a:rPr lang="fr-FR" sz="1200" dirty="0"/>
              <a:t>décès du bénéficiaire ou de son conjoint ou de la personne liée au bénéficiaire par un PACS, </a:t>
            </a:r>
          </a:p>
          <a:p>
            <a:pPr marL="285750" indent="-285750" algn="just">
              <a:spcBef>
                <a:spcPts val="600"/>
              </a:spcBef>
              <a:buClr>
                <a:schemeClr val="tx2"/>
              </a:buClr>
              <a:buFont typeface="Wingdings" panose="05000000000000000000" pitchFamily="2" charset="2"/>
              <a:buChar char="§"/>
            </a:pPr>
            <a:r>
              <a:rPr lang="fr-FR" sz="1200" dirty="0"/>
              <a:t>situation de surendettement du bénéficiaire,</a:t>
            </a:r>
          </a:p>
          <a:p>
            <a:pPr marL="285750" indent="-285750" algn="just">
              <a:spcBef>
                <a:spcPts val="600"/>
              </a:spcBef>
              <a:buClr>
                <a:schemeClr val="tx2"/>
              </a:buClr>
              <a:buFont typeface="Wingdings" panose="05000000000000000000" pitchFamily="2" charset="2"/>
              <a:buChar char="§"/>
            </a:pPr>
            <a:r>
              <a:rPr lang="fr-FR" sz="1200" dirty="0"/>
              <a:t>mariage ou conclusion d’un PACS par le bénéficiaire,</a:t>
            </a:r>
          </a:p>
          <a:p>
            <a:pPr marL="285750" indent="-285750" algn="just">
              <a:spcBef>
                <a:spcPts val="600"/>
              </a:spcBef>
              <a:buClr>
                <a:schemeClr val="tx2"/>
              </a:buClr>
              <a:buFont typeface="Wingdings" panose="05000000000000000000" pitchFamily="2" charset="2"/>
              <a:buChar char="§"/>
            </a:pPr>
            <a:r>
              <a:rPr lang="fr-FR" sz="1200" dirty="0"/>
              <a:t>naissance ou arrivée au foyer du 3e enfant et des suivants,</a:t>
            </a:r>
          </a:p>
          <a:p>
            <a:pPr marL="285750" indent="-285750" algn="just">
              <a:spcBef>
                <a:spcPts val="600"/>
              </a:spcBef>
              <a:buClr>
                <a:schemeClr val="tx2"/>
              </a:buClr>
              <a:buFont typeface="Wingdings" panose="05000000000000000000" pitchFamily="2" charset="2"/>
              <a:buChar char="§"/>
            </a:pPr>
            <a:r>
              <a:rPr lang="fr-FR" sz="1200" dirty="0"/>
              <a:t>divorce, séparation ou dissolution de PACS avec garde d’au moins un enfant au domicile du bénéficiaire, </a:t>
            </a:r>
          </a:p>
          <a:p>
            <a:pPr marL="285750" indent="-285750" algn="just">
              <a:spcBef>
                <a:spcPts val="600"/>
              </a:spcBef>
              <a:buClr>
                <a:schemeClr val="tx2"/>
              </a:buClr>
              <a:buFont typeface="Wingdings" panose="05000000000000000000" pitchFamily="2" charset="2"/>
              <a:buChar char="§"/>
            </a:pPr>
            <a:r>
              <a:rPr lang="fr-FR" sz="1200" dirty="0"/>
              <a:t>création ou reprise de société par le bénéficiaire, par ses enfants ou son conjoint, ou son partenaire au PACS, ou installation en vue de l’exercice d’une profession non salariée, </a:t>
            </a:r>
          </a:p>
          <a:p>
            <a:pPr marL="285750" indent="-285750" algn="just">
              <a:spcBef>
                <a:spcPts val="600"/>
              </a:spcBef>
              <a:buClr>
                <a:schemeClr val="tx2"/>
              </a:buClr>
              <a:buFont typeface="Wingdings" panose="05000000000000000000" pitchFamily="2" charset="2"/>
              <a:buChar char="§"/>
            </a:pPr>
            <a:r>
              <a:rPr lang="fr-FR" sz="1200" dirty="0"/>
              <a:t>cessation du contrat de travail du bénéficiaire, cessation de son activité par l’entrepreneur individuel, fin du mandat social, perte du statut de conjoint collaborateur ou de conjoint associé.</a:t>
            </a:r>
          </a:p>
          <a:p>
            <a:endParaRPr lang="fr-FR" dirty="0"/>
          </a:p>
          <a:p>
            <a:pPr algn="just">
              <a:spcBef>
                <a:spcPts val="200"/>
              </a:spcBef>
            </a:pPr>
            <a:r>
              <a:rPr lang="fr-FR" b="1" dirty="0">
                <a:solidFill>
                  <a:schemeClr val="tx2"/>
                </a:solidFill>
              </a:rPr>
              <a:t>6 cas pour le PER COL-I :</a:t>
            </a:r>
          </a:p>
          <a:p>
            <a:pPr marL="285750" indent="-285750" algn="just">
              <a:spcBef>
                <a:spcPts val="600"/>
              </a:spcBef>
              <a:buClr>
                <a:schemeClr val="tx2"/>
              </a:buClr>
              <a:buFont typeface="Wingdings" panose="05000000000000000000" pitchFamily="2" charset="2"/>
              <a:buChar char="§"/>
            </a:pPr>
            <a:r>
              <a:rPr lang="fr-FR" sz="1200" dirty="0"/>
              <a:t>acquisition, construction de la résidence principale ou remise en état suite à une catastrophe naturelle reconnue par arrêté ministériel, </a:t>
            </a:r>
          </a:p>
          <a:p>
            <a:pPr marL="285750" indent="-285750" algn="just">
              <a:spcBef>
                <a:spcPts val="600"/>
              </a:spcBef>
              <a:buClr>
                <a:schemeClr val="tx2"/>
              </a:buClr>
              <a:buFont typeface="Wingdings" panose="05000000000000000000" pitchFamily="2" charset="2"/>
              <a:buChar char="§"/>
            </a:pPr>
            <a:r>
              <a:rPr lang="fr-FR" sz="1200" dirty="0"/>
              <a:t>invalidité du bénéficiaire, de ses enfants, de son conjoint, ou de la personne liée au bénéficiaire par un PACS, </a:t>
            </a:r>
          </a:p>
          <a:p>
            <a:pPr marL="285750" indent="-285750" algn="just">
              <a:spcBef>
                <a:spcPts val="600"/>
              </a:spcBef>
              <a:buClr>
                <a:schemeClr val="tx2"/>
              </a:buClr>
              <a:buFont typeface="Wingdings" panose="05000000000000000000" pitchFamily="2" charset="2"/>
              <a:buChar char="§"/>
            </a:pPr>
            <a:r>
              <a:rPr lang="fr-FR" sz="1200" dirty="0"/>
              <a:t>décès du bénéficiaire, de son conjoint ou de son partenaire (PACS),</a:t>
            </a:r>
          </a:p>
          <a:p>
            <a:pPr marL="285750" indent="-285750" algn="just">
              <a:spcBef>
                <a:spcPts val="600"/>
              </a:spcBef>
              <a:buClr>
                <a:schemeClr val="tx2"/>
              </a:buClr>
              <a:buFont typeface="Wingdings" panose="05000000000000000000" pitchFamily="2" charset="2"/>
              <a:buChar char="§"/>
            </a:pPr>
            <a:r>
              <a:rPr lang="fr-FR" sz="1200" dirty="0"/>
              <a:t>situation de surendettement du bénéficiaire,</a:t>
            </a:r>
          </a:p>
          <a:p>
            <a:pPr marL="285750" indent="-285750" algn="just">
              <a:spcBef>
                <a:spcPts val="600"/>
              </a:spcBef>
              <a:buClr>
                <a:schemeClr val="tx2"/>
              </a:buClr>
              <a:buFont typeface="Wingdings" panose="05000000000000000000" pitchFamily="2" charset="2"/>
              <a:buChar char="§"/>
            </a:pPr>
            <a:r>
              <a:rPr lang="fr-FR" sz="1200" dirty="0"/>
              <a:t>expiration des droits à l’assurance chômage du bénéficiaire. </a:t>
            </a:r>
          </a:p>
          <a:p>
            <a:pPr marL="285750" indent="-285750" algn="just">
              <a:spcBef>
                <a:spcPts val="600"/>
              </a:spcBef>
              <a:buClr>
                <a:schemeClr val="tx2"/>
              </a:buClr>
              <a:buFont typeface="Wingdings" panose="05000000000000000000" pitchFamily="2" charset="2"/>
              <a:buChar char="§"/>
            </a:pPr>
            <a:r>
              <a:rPr lang="fr-FR" altLang="fr-FR" sz="1200" dirty="0">
                <a:solidFill>
                  <a:prstClr val="black"/>
                </a:solidFill>
                <a:latin typeface="Arial" panose="020B0604020202020204"/>
                <a:cs typeface="Arial" charset="0"/>
              </a:rPr>
              <a:t>Cessation d’activité non salarié suite à une liquidation judiciaire en application de la réglementation en vigueur</a:t>
            </a:r>
            <a:endParaRPr lang="fr-FR" sz="1200" dirty="0"/>
          </a:p>
          <a:p>
            <a:endParaRPr lang="fr-FR" dirty="0"/>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17</a:t>
            </a:fld>
            <a:endParaRPr lang="fr-FR"/>
          </a:p>
        </p:txBody>
      </p:sp>
    </p:spTree>
    <p:extLst>
      <p:ext uri="{BB962C8B-B14F-4D97-AF65-F5344CB8AC3E}">
        <p14:creationId xmlns:p14="http://schemas.microsoft.com/office/powerpoint/2010/main" val="1969260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jpe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0.jpe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8.jpe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0.jpe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4735152" y="4260111"/>
            <a:ext cx="2966499" cy="11776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Titre 1"/>
          <p:cNvSpPr>
            <a:spLocks noGrp="1"/>
          </p:cNvSpPr>
          <p:nvPr>
            <p:ph type="ctrTitle" hasCustomPrompt="1"/>
          </p:nvPr>
        </p:nvSpPr>
        <p:spPr>
          <a:xfrm>
            <a:off x="0" y="1920000"/>
            <a:ext cx="12192000" cy="1278000"/>
          </a:xfrm>
        </p:spPr>
        <p:txBody>
          <a:bodyPr anchor="t" anchorCtr="0"/>
          <a:lstStyle>
            <a:lvl1pPr algn="ctr">
              <a:lnSpc>
                <a:spcPct val="95000"/>
              </a:lnSpc>
              <a:defRPr sz="3733" b="0"/>
            </a:lvl1pPr>
          </a:lstStyle>
          <a:p>
            <a:r>
              <a:rPr lang="fr-FR" dirty="0"/>
              <a:t>MODIFIEZ LE STYLE DU TITRE</a:t>
            </a:r>
          </a:p>
        </p:txBody>
      </p:sp>
      <p:sp>
        <p:nvSpPr>
          <p:cNvPr id="3" name="Sous-titre 2"/>
          <p:cNvSpPr>
            <a:spLocks noGrp="1"/>
          </p:cNvSpPr>
          <p:nvPr>
            <p:ph type="subTitle" idx="1"/>
          </p:nvPr>
        </p:nvSpPr>
        <p:spPr>
          <a:xfrm>
            <a:off x="4040095" y="3726631"/>
            <a:ext cx="4111811" cy="533480"/>
          </a:xfrm>
        </p:spPr>
        <p:txBody>
          <a:bodyPr>
            <a:spAutoFit/>
          </a:bodyPr>
          <a:lstStyle>
            <a:lvl1pPr marL="0" indent="0" algn="ctr">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90394" y="6307578"/>
            <a:ext cx="1411200" cy="202597"/>
          </a:xfrm>
          <a:prstGeom prst="rect">
            <a:avLst/>
          </a:prstGeom>
        </p:spPr>
      </p:pic>
      <p:sp>
        <p:nvSpPr>
          <p:cNvPr id="5" name="Espace réservé du texte 4"/>
          <p:cNvSpPr>
            <a:spLocks noGrp="1"/>
          </p:cNvSpPr>
          <p:nvPr>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394520" y="356026"/>
            <a:ext cx="2932800" cy="1123491"/>
          </a:xfrm>
          <a:prstGeom prst="rect">
            <a:avLst/>
          </a:prstGeom>
        </p:spPr>
      </p:pic>
    </p:spTree>
    <p:extLst>
      <p:ext uri="{BB962C8B-B14F-4D97-AF65-F5344CB8AC3E}">
        <p14:creationId xmlns:p14="http://schemas.microsoft.com/office/powerpoint/2010/main" val="3154378383"/>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02" y="21672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3960001" y="4752407"/>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sp>
        <p:nvSpPr>
          <p:cNvPr id="13"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612902" y="2090504"/>
            <a:ext cx="5113543" cy="2674563"/>
          </a:xfrm>
          <a:prstGeom prst="rect">
            <a:avLst/>
          </a:prstGeom>
        </p:spPr>
      </p:pic>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25828" y="6307578"/>
            <a:ext cx="1411200" cy="202597"/>
          </a:xfrm>
          <a:prstGeom prst="rect">
            <a:avLst/>
          </a:prstGeom>
        </p:spPr>
      </p:pic>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64400" y="237687"/>
            <a:ext cx="2932800" cy="1123491"/>
          </a:xfrm>
          <a:prstGeom prst="rect">
            <a:avLst/>
          </a:prstGeom>
        </p:spPr>
      </p:pic>
    </p:spTree>
    <p:extLst>
      <p:ext uri="{BB962C8B-B14F-4D97-AF65-F5344CB8AC3E}">
        <p14:creationId xmlns:p14="http://schemas.microsoft.com/office/powerpoint/2010/main" val="2296121363"/>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8169872">
            <a:off x="-46050" y="-3242537"/>
            <a:ext cx="9977428" cy="7781964"/>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rot="6768274">
            <a:off x="3433192" y="-587760"/>
            <a:ext cx="10134517" cy="9065144"/>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768351" y="783775"/>
            <a:ext cx="10383059"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eaLnBrk="0" hangingPunct="0"/>
            <a:endParaRPr lang="fr-FR" sz="1600" b="1" dirty="0">
              <a:solidFill>
                <a:schemeClr val="bg1"/>
              </a:solidFill>
            </a:endParaRPr>
          </a:p>
        </p:txBody>
      </p:sp>
      <p:sp>
        <p:nvSpPr>
          <p:cNvPr id="2" name="Titre 1"/>
          <p:cNvSpPr>
            <a:spLocks noGrp="1"/>
          </p:cNvSpPr>
          <p:nvPr userDrawn="1">
            <p:ph type="ctrTitle" hasCustomPrompt="1"/>
          </p:nvPr>
        </p:nvSpPr>
        <p:spPr>
          <a:xfrm>
            <a:off x="1440007" y="2169600"/>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userDrawn="1">
            <p:ph type="subTitle" idx="1"/>
          </p:nvPr>
        </p:nvSpPr>
        <p:spPr>
          <a:xfrm>
            <a:off x="1440000" y="4374281"/>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11" name="Espace réservé du texte 4"/>
          <p:cNvSpPr>
            <a:spLocks noGrp="1"/>
          </p:cNvSpPr>
          <p:nvPr userDrawn="1">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402971" y="6307578"/>
            <a:ext cx="1411200" cy="202597"/>
          </a:xfrm>
          <a:prstGeom prst="rect">
            <a:avLst/>
          </a:prstGeom>
        </p:spPr>
      </p:pic>
      <p:pic>
        <p:nvPicPr>
          <p:cNvPr id="4" name="Image 3"/>
          <p:cNvPicPr>
            <a:picLocks noChangeAspect="1"/>
          </p:cNvPicPr>
          <p:nvPr userDrawn="1"/>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313007" y="927102"/>
            <a:ext cx="2352000" cy="1072284"/>
          </a:xfrm>
          <a:prstGeom prst="rect">
            <a:avLst/>
          </a:prstGeom>
        </p:spPr>
      </p:pic>
    </p:spTree>
    <p:extLst>
      <p:ext uri="{BB962C8B-B14F-4D97-AF65-F5344CB8AC3E}">
        <p14:creationId xmlns:p14="http://schemas.microsoft.com/office/powerpoint/2010/main" val="354126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9444" y="6307578"/>
            <a:ext cx="1411200" cy="202597"/>
          </a:xfrm>
          <a:prstGeom prst="rect">
            <a:avLst/>
          </a:prstGeom>
        </p:spPr>
      </p:pic>
      <p:pic>
        <p:nvPicPr>
          <p:cNvPr id="13" name="Imag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633" y="1681812"/>
            <a:ext cx="4580207" cy="4218197"/>
          </a:xfrm>
          <a:prstGeom prst="rect">
            <a:avLst/>
          </a:prstGeom>
        </p:spPr>
      </p:pic>
      <p:pic>
        <p:nvPicPr>
          <p:cNvPr id="14" name="Image 13"/>
          <p:cNvPicPr>
            <a:picLocks noChangeAspect="1"/>
          </p:cNvPicPr>
          <p:nvPr userDrawn="1"/>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14800" y="446967"/>
            <a:ext cx="2932800" cy="1123491"/>
          </a:xfrm>
          <a:prstGeom prst="rect">
            <a:avLst/>
          </a:prstGeom>
        </p:spPr>
      </p:pic>
    </p:spTree>
    <p:extLst>
      <p:ext uri="{BB962C8B-B14F-4D97-AF65-F5344CB8AC3E}">
        <p14:creationId xmlns:p14="http://schemas.microsoft.com/office/powerpoint/2010/main" val="2588765411"/>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9444" y="6307578"/>
            <a:ext cx="1411200" cy="202597"/>
          </a:xfrm>
          <a:prstGeom prst="rect">
            <a:avLst/>
          </a:prstGeom>
        </p:spPr>
      </p:pic>
      <p:pic>
        <p:nvPicPr>
          <p:cNvPr id="4" name="Image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89444" y="454564"/>
            <a:ext cx="2356800" cy="1102264"/>
          </a:xfrm>
          <a:prstGeom prst="rect">
            <a:avLst/>
          </a:prstGeom>
        </p:spPr>
      </p:pic>
    </p:spTree>
    <p:extLst>
      <p:ext uri="{BB962C8B-B14F-4D97-AF65-F5344CB8AC3E}">
        <p14:creationId xmlns:p14="http://schemas.microsoft.com/office/powerpoint/2010/main" val="837741124"/>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1" y="751841"/>
            <a:ext cx="7378700" cy="5263481"/>
          </a:xfrm>
        </p:spPr>
        <p:txBody>
          <a:bodyPr/>
          <a:lstStyle>
            <a:lvl1pPr>
              <a:defRPr sz="2267" b="1" cap="all" baseline="0">
                <a:solidFill>
                  <a:schemeClr val="tx2"/>
                </a:solidFill>
              </a:defRPr>
            </a:lvl1pPr>
            <a:lvl2pPr marL="0" indent="0">
              <a:lnSpc>
                <a:spcPct val="120000"/>
              </a:lnSpc>
              <a:buNone/>
              <a:defRPr sz="1733"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122052118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bk object 16"/>
          <p:cNvSpPr/>
          <p:nvPr userDrawn="1"/>
        </p:nvSpPr>
        <p:spPr>
          <a:xfrm>
            <a:off x="3960001" y="439738"/>
            <a:ext cx="7861583"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4320000" y="780271"/>
            <a:ext cx="6648000" cy="4762519"/>
          </a:xfrm>
        </p:spPr>
        <p:txBody>
          <a:bodyPr>
            <a:noAutofit/>
          </a:bodyPr>
          <a:lstStyle>
            <a:lvl1pPr marL="457189" indent="-457189">
              <a:lnSpc>
                <a:spcPct val="95000"/>
              </a:lnSpc>
              <a:spcBef>
                <a:spcPts val="2400"/>
              </a:spcBef>
              <a:buClr>
                <a:schemeClr val="tx1"/>
              </a:buClr>
              <a:buFont typeface="+mj-lt"/>
              <a:buAutoNum type="arabicPeriod"/>
              <a:defRPr sz="2000" b="1" cap="all" baseline="0">
                <a:solidFill>
                  <a:schemeClr val="tx2"/>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609464" y="1305963"/>
            <a:ext cx="2736000" cy="492443"/>
          </a:xfrm>
        </p:spPr>
        <p:txBody>
          <a:bodyPr wrap="square">
            <a:spAutoFit/>
          </a:bodyPr>
          <a:lstStyle>
            <a:lvl1pPr>
              <a:defRPr sz="3200" b="1" cap="all" baseline="0">
                <a:solidFill>
                  <a:schemeClr val="bg1"/>
                </a:solidFill>
              </a:defRPr>
            </a:lvl1pPr>
            <a:lvl2pPr>
              <a:defRPr sz="3733"/>
            </a:lvl2pPr>
            <a:lvl3pPr>
              <a:defRPr sz="3733"/>
            </a:lvl3pPr>
            <a:lvl4pPr>
              <a:defRPr sz="3733"/>
            </a:lvl4pPr>
            <a:lvl5pPr>
              <a:defRPr sz="3733"/>
            </a:lvl5pPr>
          </a:lstStyle>
          <a:p>
            <a:pPr lvl="0"/>
            <a:r>
              <a:rPr lang="fr-FR"/>
              <a:t>texte</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19444228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object 14"/>
          <p:cNvSpPr/>
          <p:nvPr userDrawn="1"/>
        </p:nvSpPr>
        <p:spPr>
          <a:xfrm>
            <a:off x="432007" y="608678"/>
            <a:ext cx="3450839" cy="28351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0" y="4273205"/>
            <a:ext cx="6455016" cy="374718"/>
          </a:xfrm>
        </p:spPr>
        <p:txBody>
          <a:bodyPr>
            <a:spAutoFit/>
          </a:bodyPr>
          <a:lstStyle>
            <a:lvl1pPr>
              <a:lnSpc>
                <a:spcPct val="110000"/>
              </a:lnSpc>
              <a:spcBef>
                <a:spcPts val="0"/>
              </a:spcBef>
              <a:defRPr sz="2400" b="0" cap="none" baseline="0">
                <a:solidFill>
                  <a:schemeClr val="accent1"/>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2209703" y="1014543"/>
            <a:ext cx="1140152" cy="1887696"/>
          </a:xfrm>
        </p:spPr>
        <p:txBody>
          <a:bodyPr wrap="square">
            <a:spAutoFit/>
          </a:bodyPr>
          <a:lstStyle>
            <a:lvl1pPr algn="r">
              <a:defRPr sz="12266" b="1" cap="all" baseline="0">
                <a:solidFill>
                  <a:schemeClr val="bg1"/>
                </a:solidFill>
              </a:defRPr>
            </a:lvl1pPr>
            <a:lvl2pPr>
              <a:defRPr sz="3733"/>
            </a:lvl2pPr>
            <a:lvl3pPr>
              <a:defRPr sz="3733"/>
            </a:lvl3pPr>
            <a:lvl4pPr>
              <a:defRPr sz="3733"/>
            </a:lvl4pPr>
            <a:lvl5pPr>
              <a:defRPr sz="3733"/>
            </a:lvl5pPr>
          </a:lstStyle>
          <a:p>
            <a:pPr lvl="0"/>
            <a:r>
              <a:rPr lang="fr-FR"/>
              <a:t>#</a:t>
            </a:r>
          </a:p>
        </p:txBody>
      </p:sp>
      <p:sp>
        <p:nvSpPr>
          <p:cNvPr id="13"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3" name="Titre 2"/>
          <p:cNvSpPr>
            <a:spLocks noGrp="1"/>
          </p:cNvSpPr>
          <p:nvPr>
            <p:ph type="title"/>
          </p:nvPr>
        </p:nvSpPr>
        <p:spPr>
          <a:xfrm>
            <a:off x="3960001" y="1271722"/>
            <a:ext cx="5616591" cy="1169551"/>
          </a:xfrm>
        </p:spPr>
        <p:txBody>
          <a:bodyPr>
            <a:spAutoFit/>
          </a:bodyPr>
          <a:lstStyle>
            <a:lvl1pPr>
              <a:lnSpc>
                <a:spcPct val="95000"/>
              </a:lnSpc>
              <a:defRPr sz="4000" b="0" cap="all" baseline="0"/>
            </a:lvl1pPr>
          </a:lstStyle>
          <a:p>
            <a:r>
              <a:rPr lang="fr-FR"/>
              <a:t>Modifiez le style du titre</a:t>
            </a:r>
          </a:p>
        </p:txBody>
      </p:sp>
      <p:sp>
        <p:nvSpPr>
          <p:cNvPr id="7" name="Espace réservé de la date 6"/>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392338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9"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18844970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6"/>
          </p:nvPr>
        </p:nvSpPr>
        <p:spPr>
          <a:xfrm>
            <a:off x="1439335" y="1299603"/>
            <a:ext cx="9683465" cy="70849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6562132"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695864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896006" y="1300801"/>
            <a:ext cx="6917391"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440002" y="1366851"/>
            <a:ext cx="3025093" cy="2352504"/>
          </a:xfrm>
          <a:solidFill>
            <a:schemeClr val="accent1"/>
          </a:solidFill>
        </p:spPr>
        <p:txBody>
          <a:bodyPr lIns="180000" tIns="108000" rIns="180000" bIns="108000" anchor="ctr" anchorCtr="0">
            <a:noAutofit/>
          </a:bodyPr>
          <a:lstStyle>
            <a:lvl1pPr>
              <a:spcBef>
                <a:spcPts val="1200"/>
              </a:spcBef>
              <a:defRPr sz="4267">
                <a:solidFill>
                  <a:schemeClr val="bg1"/>
                </a:solidFill>
              </a:defRPr>
            </a:lvl1pPr>
            <a:lvl2pPr marL="0" indent="0">
              <a:lnSpc>
                <a:spcPct val="80000"/>
              </a:lnSpc>
              <a:spcBef>
                <a:spcPts val="0"/>
              </a:spcBef>
              <a:buNone/>
              <a:defRPr sz="1467"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439341" y="3846513"/>
            <a:ext cx="3025761" cy="1529327"/>
          </a:xfrm>
          <a:solidFill>
            <a:srgbClr val="EAEAEA"/>
          </a:solidFill>
        </p:spPr>
        <p:txBody>
          <a:bodyPr lIns="180000" tIns="108000" rIns="180000" bIns="108000" anchor="ctr" anchorCtr="0">
            <a:noAutofit/>
          </a:bodyPr>
          <a:lstStyle>
            <a:lvl1pPr>
              <a:spcBef>
                <a:spcPts val="0"/>
              </a:spcBef>
              <a:defRPr sz="1867" b="0">
                <a:solidFill>
                  <a:schemeClr val="bg2"/>
                </a:solidFill>
              </a:defRPr>
            </a:lvl1pPr>
            <a:lvl5pPr>
              <a:defRPr/>
            </a:lvl5pPr>
          </a:lstStyle>
          <a:p>
            <a:pPr lvl="0"/>
            <a:r>
              <a:rPr lang="fr-FR"/>
              <a:t>Modifier les styles du texte du masque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56727086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904817"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8346023" y="1361016"/>
            <a:ext cx="3845983" cy="4447647"/>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823305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439339" y="4493480"/>
            <a:ext cx="3456519" cy="1900115"/>
          </a:xfrm>
          <a:solidFill>
            <a:schemeClr val="accent1"/>
          </a:solidFill>
        </p:spPr>
        <p:txBody>
          <a:bodyPr lIns="180000" tIns="180000" rIns="180000" bIns="180000">
            <a:noAutofit/>
          </a:bodyPr>
          <a:lstStyle>
            <a:lvl1pPr>
              <a:spcBef>
                <a:spcPts val="0"/>
              </a:spcBef>
              <a:defRPr sz="1867" b="0">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439333" y="1299603"/>
            <a:ext cx="3148800" cy="290818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4895858" y="1361017"/>
            <a:ext cx="6925727" cy="5032579"/>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204209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1361017"/>
            <a:ext cx="10382249" cy="5032579"/>
          </a:xfrm>
        </p:spPr>
        <p:txBody>
          <a:bodyPr/>
          <a:lstStyle>
            <a:lvl1pPr>
              <a:defRPr b="0">
                <a:solidFill>
                  <a:schemeClr val="bg2"/>
                </a:solidFill>
              </a:defRPr>
            </a:lvl1pPr>
          </a:lstStyle>
          <a:p>
            <a:r>
              <a:rPr lang="fr-FR"/>
              <a:t>Cliquez sur l'icône pour ajouter une image</a:t>
            </a:r>
          </a:p>
        </p:txBody>
      </p:sp>
      <p:sp>
        <p:nvSpPr>
          <p:cNvPr id="11" name="Espace réservé du texte 11"/>
          <p:cNvSpPr>
            <a:spLocks noGrp="1"/>
          </p:cNvSpPr>
          <p:nvPr>
            <p:ph type="body" sz="quarter" idx="15"/>
          </p:nvPr>
        </p:nvSpPr>
        <p:spPr>
          <a:xfrm>
            <a:off x="8365067" y="3458501"/>
            <a:ext cx="3456516" cy="2344993"/>
          </a:xfrm>
          <a:solidFill>
            <a:srgbClr val="EAEAEA"/>
          </a:solidFill>
        </p:spPr>
        <p:txBody>
          <a:bodyPr lIns="180000" tIns="180000" rIns="180000" bIns="180000">
            <a:noAutofit/>
          </a:bodyPr>
          <a:lstStyle>
            <a:lvl1pPr>
              <a:spcBef>
                <a:spcPts val="0"/>
              </a:spcBef>
              <a:defRPr sz="2000" b="0">
                <a:solidFill>
                  <a:schemeClr val="tx1">
                    <a:lumMod val="65000"/>
                    <a:lumOff val="35000"/>
                  </a:schemeClr>
                </a:solidFill>
              </a:defRPr>
            </a:lvl1pPr>
            <a:lvl5pPr>
              <a:defRPr/>
            </a:lvl5pPr>
          </a:lstStyle>
          <a:p>
            <a:pPr lvl="0"/>
            <a:r>
              <a:rPr lang="fr-FR"/>
              <a:t>Modifier les styles du texte du masque</a:t>
            </a:r>
          </a:p>
        </p:txBody>
      </p:sp>
      <p:sp>
        <p:nvSpPr>
          <p:cNvPr id="10"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549481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444500"/>
            <a:ext cx="10374059" cy="5949093"/>
          </a:xfrm>
        </p:spPr>
        <p:txBody>
          <a:bodyPr/>
          <a:lstStyle>
            <a:lvl1pPr>
              <a:defRPr b="0">
                <a:solidFill>
                  <a:schemeClr val="bg2"/>
                </a:solidFill>
              </a:defRPr>
            </a:lvl1pPr>
          </a:lstStyle>
          <a:p>
            <a:r>
              <a:rPr lang="fr-FR"/>
              <a:t>Cliquez sur l'icône pour ajouter une image</a:t>
            </a:r>
          </a:p>
        </p:txBody>
      </p:sp>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Espace réservé du texte 11"/>
          <p:cNvSpPr>
            <a:spLocks noGrp="1"/>
          </p:cNvSpPr>
          <p:nvPr>
            <p:ph type="body" sz="quarter" idx="17" hasCustomPrompt="1"/>
          </p:nvPr>
        </p:nvSpPr>
        <p:spPr>
          <a:xfrm>
            <a:off x="9538451" y="3016800"/>
            <a:ext cx="2283132"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dirty="0"/>
              <a:t>#</a:t>
            </a:r>
          </a:p>
          <a:p>
            <a:pPr lvl="1"/>
            <a:r>
              <a:rPr lang="fr-FR" dirty="0"/>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941135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383117" y="444500"/>
            <a:ext cx="11430275" cy="5949093"/>
          </a:xfrm>
        </p:spPr>
        <p:txBody>
          <a:bodyPr/>
          <a:lstStyle>
            <a:lvl1pPr>
              <a:defRPr b="0">
                <a:solidFill>
                  <a:schemeClr val="bg2"/>
                </a:solidFill>
              </a:defRPr>
            </a:lvl1pPr>
          </a:lstStyle>
          <a:p>
            <a:r>
              <a:rPr lang="fr-FR"/>
              <a:t>Cliquez sur l'icône pour ajouter une image</a:t>
            </a:r>
          </a:p>
        </p:txBody>
      </p:sp>
      <p:sp>
        <p:nvSpPr>
          <p:cNvPr id="12" name="Espace réservé du texte 11"/>
          <p:cNvSpPr>
            <a:spLocks noGrp="1"/>
          </p:cNvSpPr>
          <p:nvPr>
            <p:ph type="body" sz="quarter" idx="17" hasCustomPrompt="1"/>
          </p:nvPr>
        </p:nvSpPr>
        <p:spPr>
          <a:xfrm>
            <a:off x="9538452" y="3016800"/>
            <a:ext cx="2283131"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3314250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5265606" y="2854803"/>
            <a:ext cx="6547791" cy="2908180"/>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439332" y="1361017"/>
            <a:ext cx="3456000" cy="4447080"/>
          </a:xfrm>
        </p:spPr>
        <p:txBody>
          <a:bodyPr/>
          <a:lstStyle>
            <a:lvl1pPr>
              <a:defRPr b="0">
                <a:solidFill>
                  <a:schemeClr val="bg2"/>
                </a:solidFill>
              </a:defRPr>
            </a:lvl1pPr>
          </a:lstStyle>
          <a:p>
            <a:r>
              <a:rPr lang="fr-FR"/>
              <a:t>Cliquez sur l'icône pour ajouter une image</a:t>
            </a:r>
          </a:p>
        </p:txBody>
      </p:sp>
      <p:sp>
        <p:nvSpPr>
          <p:cNvPr id="10"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7"/>
          </p:nvPr>
        </p:nvSpPr>
        <p:spPr>
          <a:xfrm>
            <a:off x="4214400" y="1846800"/>
            <a:ext cx="4128000" cy="904717"/>
          </a:xfrm>
          <a:solidFill>
            <a:srgbClr val="EAEAEA"/>
          </a:solidFill>
        </p:spPr>
        <p:txBody>
          <a:bodyPr lIns="144000" tIns="72000" rIns="144000" bIns="72000">
            <a:spAutoFit/>
          </a:bodyPr>
          <a:lstStyle>
            <a:lvl1pPr>
              <a:defRPr sz="1467" cap="all" baseline="0">
                <a:solidFill>
                  <a:schemeClr val="tx1"/>
                </a:solidFill>
              </a:defRPr>
            </a:lvl1pPr>
            <a:lvl2pPr marL="0" indent="0">
              <a:spcBef>
                <a:spcPts val="0"/>
              </a:spcBef>
              <a:buNone/>
              <a:defRPr sz="2000"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2224939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u graphique 3"/>
          <p:cNvSpPr>
            <a:spLocks noGrp="1"/>
          </p:cNvSpPr>
          <p:nvPr>
            <p:ph type="chart" sz="quarter" idx="15"/>
          </p:nvPr>
        </p:nvSpPr>
        <p:spPr>
          <a:xfrm>
            <a:off x="1087717" y="2589166"/>
            <a:ext cx="7294283" cy="3254647"/>
          </a:xfrm>
        </p:spPr>
        <p:txBody>
          <a:bodyPr/>
          <a:lstStyle>
            <a:lvl1pPr>
              <a:defRPr b="0">
                <a:solidFill>
                  <a:schemeClr val="bg2"/>
                </a:solidFill>
              </a:defRPr>
            </a:lvl1pPr>
          </a:lstStyle>
          <a:p>
            <a:r>
              <a:rPr lang="fr-FR"/>
              <a:t>Cliquez sur l'icône pour ajouter un graphique</a:t>
            </a:r>
            <a:endParaRPr lang="fr-FR" dirty="0"/>
          </a:p>
        </p:txBody>
      </p:sp>
      <p:sp>
        <p:nvSpPr>
          <p:cNvPr id="13" name="Espace réservé du texte 11"/>
          <p:cNvSpPr>
            <a:spLocks noGrp="1"/>
          </p:cNvSpPr>
          <p:nvPr>
            <p:ph type="body" sz="quarter" idx="16" hasCustomPrompt="1"/>
          </p:nvPr>
        </p:nvSpPr>
        <p:spPr>
          <a:xfrm>
            <a:off x="9500878" y="2589165"/>
            <a:ext cx="2312521" cy="837152"/>
          </a:xfrm>
          <a:noFill/>
        </p:spPr>
        <p:txBody>
          <a:bodyPr wrap="square" lIns="0" tIns="0" rIns="0" bIns="0" anchor="t" anchorCtr="0">
            <a:spAutoFit/>
          </a:bodyPr>
          <a:lstStyle>
            <a:lvl1pPr>
              <a:spcBef>
                <a:spcPts val="1200"/>
              </a:spcBef>
              <a:defRPr sz="4267">
                <a:solidFill>
                  <a:schemeClr val="accent3"/>
                </a:solidFill>
              </a:defRPr>
            </a:lvl1pPr>
            <a:lvl2pPr marL="0" indent="0">
              <a:lnSpc>
                <a:spcPct val="80000"/>
              </a:lnSpc>
              <a:spcBef>
                <a:spcPts val="0"/>
              </a:spcBef>
              <a:buNone/>
              <a:defRPr sz="1467"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439338" y="2589163"/>
            <a:ext cx="6942668" cy="291396"/>
          </a:xfrm>
        </p:spPr>
        <p:txBody>
          <a:bodyPr/>
          <a:lstStyle>
            <a:lvl1pPr>
              <a:defRPr sz="1733"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
        <p:nvSpPr>
          <p:cNvPr id="12" name="Espace réservé du texte 11"/>
          <p:cNvSpPr>
            <a:spLocks noGrp="1"/>
          </p:cNvSpPr>
          <p:nvPr>
            <p:ph type="body" sz="quarter" idx="14"/>
          </p:nvPr>
        </p:nvSpPr>
        <p:spPr>
          <a:xfrm>
            <a:off x="1439332" y="1300164"/>
            <a:ext cx="10374059" cy="101123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17492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2" y="1300166"/>
            <a:ext cx="3144000" cy="435520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5208371" y="1760626"/>
            <a:ext cx="2836648" cy="2793713"/>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8647025" y="1222136"/>
            <a:ext cx="2312521" cy="878189"/>
          </a:xfrm>
          <a:noFill/>
        </p:spPr>
        <p:txBody>
          <a:bodyPr wrap="square" lIns="0" tIns="0" rIns="0" bIns="0" anchor="t" anchorCtr="0">
            <a:spAutoFit/>
          </a:bodyPr>
          <a:lstStyle>
            <a:lvl1pPr>
              <a:spcBef>
                <a:spcPts val="1200"/>
              </a:spcBef>
              <a:defRPr sz="4533">
                <a:solidFill>
                  <a:schemeClr val="accent1"/>
                </a:solidFill>
              </a:defRPr>
            </a:lvl1pPr>
            <a:lvl2pPr marL="0" indent="0">
              <a:lnSpc>
                <a:spcPct val="80000"/>
              </a:lnSpc>
              <a:spcBef>
                <a:spcPts val="0"/>
              </a:spcBef>
              <a:buNone/>
              <a:defRPr sz="1467"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5208371" y="1310324"/>
            <a:ext cx="2836648"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426474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7" y="4704000"/>
            <a:ext cx="10374060" cy="116405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5044133" y="1671585"/>
            <a:ext cx="3153600" cy="2688000"/>
          </a:xfrm>
        </p:spPr>
        <p:txBody>
          <a:bodyPr/>
          <a:lstStyle>
            <a:lvl1pPr>
              <a:defRPr b="0">
                <a:solidFill>
                  <a:schemeClr val="bg2"/>
                </a:solidFill>
              </a:defRPr>
            </a:lvl1pPr>
          </a:lstStyle>
          <a:p>
            <a:r>
              <a:rPr lang="fr-FR"/>
              <a:t>Cliquez sur l'icône pour ajouter un graphique</a:t>
            </a:r>
            <a:endParaRPr lang="fr-FR" dirty="0"/>
          </a:p>
        </p:txBody>
      </p:sp>
      <p:sp>
        <p:nvSpPr>
          <p:cNvPr id="15" name="Espace réservé du graphique 3"/>
          <p:cNvSpPr>
            <a:spLocks noGrp="1"/>
          </p:cNvSpPr>
          <p:nvPr>
            <p:ph type="chart" sz="quarter" idx="16"/>
          </p:nvPr>
        </p:nvSpPr>
        <p:spPr>
          <a:xfrm>
            <a:off x="1439337" y="1671585"/>
            <a:ext cx="3155521" cy="2688000"/>
          </a:xfrm>
        </p:spPr>
        <p:txBody>
          <a:bodyPr/>
          <a:lstStyle>
            <a:lvl1pPr>
              <a:defRPr b="0">
                <a:solidFill>
                  <a:schemeClr val="bg2"/>
                </a:solidFill>
              </a:defRPr>
            </a:lvl1pPr>
          </a:lstStyle>
          <a:p>
            <a:r>
              <a:rPr lang="fr-FR"/>
              <a:t>Cliquez sur l'icône pour ajouter un graphique</a:t>
            </a:r>
            <a:endParaRPr lang="fr-FR" dirty="0"/>
          </a:p>
        </p:txBody>
      </p:sp>
      <p:sp>
        <p:nvSpPr>
          <p:cNvPr id="16" name="Espace réservé du graphique 3"/>
          <p:cNvSpPr>
            <a:spLocks noGrp="1"/>
          </p:cNvSpPr>
          <p:nvPr>
            <p:ph type="chart" sz="quarter" idx="17"/>
          </p:nvPr>
        </p:nvSpPr>
        <p:spPr>
          <a:xfrm>
            <a:off x="8647025" y="1671585"/>
            <a:ext cx="3155521" cy="2688000"/>
          </a:xfrm>
        </p:spPr>
        <p:txBody>
          <a:bodyPr/>
          <a:lstStyle>
            <a:lvl1pPr>
              <a:defRPr b="0">
                <a:solidFill>
                  <a:schemeClr val="bg2"/>
                </a:solidFill>
              </a:defRPr>
            </a:lvl1pPr>
          </a:lstStyle>
          <a:p>
            <a:r>
              <a:rPr lang="fr-FR"/>
              <a:t>Cliquez sur l'icône pour ajouter un graphique</a:t>
            </a:r>
          </a:p>
        </p:txBody>
      </p:sp>
      <p:sp>
        <p:nvSpPr>
          <p:cNvPr id="17" name="Espace réservé du texte 11"/>
          <p:cNvSpPr>
            <a:spLocks noGrp="1"/>
          </p:cNvSpPr>
          <p:nvPr>
            <p:ph type="body" sz="quarter" idx="18"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529537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0801"/>
            <a:ext cx="10368883" cy="4396015"/>
          </a:xfrm>
        </p:spPr>
        <p:txBody>
          <a:bodyPr/>
          <a:lstStyle>
            <a:lvl1pPr>
              <a:defRPr b="0">
                <a:solidFill>
                  <a:schemeClr val="bg2"/>
                </a:solidFill>
              </a:defRPr>
            </a:lvl1pPr>
          </a:lstStyle>
          <a:p>
            <a:r>
              <a:rPr lang="fr-FR"/>
              <a:t>Cliquez sur l'icône pour ajouter un tableau</a:t>
            </a:r>
            <a:endParaRPr lang="fr-FR" dirty="0"/>
          </a:p>
        </p:txBody>
      </p:sp>
      <p:sp>
        <p:nvSpPr>
          <p:cNvPr id="11"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1407337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615228"/>
            <a:ext cx="10368883" cy="1850517"/>
          </a:xfrm>
        </p:spPr>
        <p:txBody>
          <a:bodyPr/>
          <a:lstStyle>
            <a:lvl1pPr>
              <a:defRPr b="0">
                <a:solidFill>
                  <a:schemeClr val="bg2"/>
                </a:solidFill>
              </a:defRPr>
            </a:lvl1pPr>
          </a:lstStyle>
          <a:p>
            <a:r>
              <a:rPr lang="fr-FR"/>
              <a:t>Cliquez sur l'icône pour ajouter un tableau</a:t>
            </a:r>
            <a:endParaRPr lang="fr-FR" dirty="0"/>
          </a:p>
        </p:txBody>
      </p:sp>
      <p:sp>
        <p:nvSpPr>
          <p:cNvPr id="13" name="Espace réservé du graphique 3"/>
          <p:cNvSpPr>
            <a:spLocks noGrp="1"/>
          </p:cNvSpPr>
          <p:nvPr>
            <p:ph type="chart" sz="quarter" idx="16"/>
          </p:nvPr>
        </p:nvSpPr>
        <p:spPr>
          <a:xfrm>
            <a:off x="1087718" y="3806113"/>
            <a:ext cx="10721165" cy="2247112"/>
          </a:xfrm>
        </p:spPr>
        <p:txBody>
          <a:bodyPr/>
          <a:lstStyle>
            <a:lvl1pPr>
              <a:defRPr b="0">
                <a:solidFill>
                  <a:schemeClr val="bg2"/>
                </a:solidFill>
              </a:defRPr>
            </a:lvl1pPr>
          </a:lstStyle>
          <a:p>
            <a:r>
              <a:rPr lang="fr-FR"/>
              <a:t>Cliquez sur l'icône pour ajouter un graphique</a:t>
            </a:r>
          </a:p>
        </p:txBody>
      </p:sp>
      <p:sp>
        <p:nvSpPr>
          <p:cNvPr id="14" name="Espace réservé du texte 11"/>
          <p:cNvSpPr>
            <a:spLocks noGrp="1"/>
          </p:cNvSpPr>
          <p:nvPr>
            <p:ph type="body" sz="quarter" idx="17"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439338" y="3729600"/>
            <a:ext cx="10374057"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3771408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3"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8542980"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439332"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439336"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8542991"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4991163"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2"/>
          </p:nvPr>
        </p:nvSpPr>
        <p:spPr/>
        <p:txBody>
          <a:bodyPr/>
          <a:lstStyle/>
          <a:p>
            <a:r>
              <a:rPr lang="fr-FR"/>
              <a:t>JJ MMMM AAAA</a:t>
            </a:r>
          </a:p>
        </p:txBody>
      </p:sp>
    </p:spTree>
    <p:extLst>
      <p:ext uri="{BB962C8B-B14F-4D97-AF65-F5344CB8AC3E}">
        <p14:creationId xmlns:p14="http://schemas.microsoft.com/office/powerpoint/2010/main" val="369526839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895858" y="2642128"/>
            <a:ext cx="2684655" cy="324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4267" b="1">
                <a:solidFill>
                  <a:schemeClr val="accent1"/>
                </a:solidFill>
              </a:defRPr>
            </a:lvl1pPr>
            <a:lvl2pPr marL="0" indent="0" algn="l">
              <a:lnSpc>
                <a:spcPct val="85000"/>
              </a:lnSpc>
              <a:spcBef>
                <a:spcPts val="0"/>
              </a:spcBef>
              <a:buNone/>
              <a:defRPr sz="1467" b="0" cap="none" baseline="0">
                <a:solidFill>
                  <a:schemeClr val="tx1"/>
                </a:solidFill>
              </a:defRPr>
            </a:lvl2pPr>
            <a:lvl3pPr marL="0" indent="0" algn="l">
              <a:lnSpc>
                <a:spcPct val="85000"/>
              </a:lnSpc>
              <a:spcBef>
                <a:spcPts val="0"/>
              </a:spcBef>
              <a:buNone/>
              <a:defRPr sz="1333"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6" name="Espace réservé du texte 15"/>
          <p:cNvSpPr>
            <a:spLocks noGrp="1"/>
          </p:cNvSpPr>
          <p:nvPr>
            <p:ph type="body" sz="quarter" idx="15" hasCustomPrompt="1"/>
          </p:nvPr>
        </p:nvSpPr>
        <p:spPr>
          <a:xfrm>
            <a:off x="4895858" y="1361016"/>
            <a:ext cx="2684655" cy="1824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4267" b="1">
                <a:solidFill>
                  <a:schemeClr val="bg1"/>
                </a:solidFill>
              </a:defRPr>
            </a:lvl1pPr>
            <a:lvl2pPr marL="0" indent="0" algn="l">
              <a:lnSpc>
                <a:spcPct val="85000"/>
              </a:lnSpc>
              <a:spcBef>
                <a:spcPts val="0"/>
              </a:spcBef>
              <a:buNone/>
              <a:defRPr sz="1467" b="0" cap="none" baseline="0">
                <a:solidFill>
                  <a:schemeClr val="bg1"/>
                </a:solidFill>
              </a:defRPr>
            </a:lvl2pPr>
            <a:lvl3pPr marL="0" indent="0" algn="l">
              <a:lnSpc>
                <a:spcPct val="85000"/>
              </a:lnSpc>
              <a:spcBef>
                <a:spcPts val="0"/>
              </a:spcBef>
              <a:buNone/>
              <a:defRPr sz="1333"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441004" y="1300800"/>
            <a:ext cx="2944217" cy="458132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7" name="Espace réservé du texte 3"/>
          <p:cNvSpPr>
            <a:spLocks noGrp="1"/>
          </p:cNvSpPr>
          <p:nvPr>
            <p:ph type="body" sz="quarter" idx="19" hasCustomPrompt="1"/>
          </p:nvPr>
        </p:nvSpPr>
        <p:spPr>
          <a:xfrm>
            <a:off x="8091150" y="1224000"/>
            <a:ext cx="3730441" cy="878189"/>
          </a:xfrm>
        </p:spPr>
        <p:txBody>
          <a:bodyPr>
            <a:spAutoFit/>
          </a:bodyPr>
          <a:lstStyle>
            <a:lvl1pPr>
              <a:spcBef>
                <a:spcPts val="1200"/>
              </a:spcBef>
              <a:defRPr sz="4533">
                <a:solidFill>
                  <a:schemeClr val="accent1"/>
                </a:solidFill>
              </a:defRPr>
            </a:lvl1pPr>
            <a:lvl2pPr marL="0" indent="0">
              <a:lnSpc>
                <a:spcPct val="80000"/>
              </a:lnSpc>
              <a:spcBef>
                <a:spcPts val="0"/>
              </a:spcBef>
              <a:buNone/>
              <a:defRPr sz="1467"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94304449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440000" y="773921"/>
            <a:ext cx="9867483" cy="4762519"/>
          </a:xfrm>
        </p:spPr>
        <p:txBody>
          <a:bodyPr/>
          <a:lstStyle>
            <a:lvl1pPr>
              <a:defRPr sz="2000" b="1" cap="all" baseline="0">
                <a:solidFill>
                  <a:schemeClr val="tx2"/>
                </a:solidFill>
              </a:defRPr>
            </a:lvl1pPr>
            <a:lvl2pPr marL="0" indent="0" algn="just">
              <a:lnSpc>
                <a:spcPct val="110000"/>
              </a:lnSpc>
              <a:spcBef>
                <a:spcPts val="800"/>
              </a:spcBef>
              <a:buNone/>
              <a:defRPr sz="1200" b="0">
                <a:solidFill>
                  <a:schemeClr val="tx1"/>
                </a:solidFill>
              </a:defRPr>
            </a:lvl2pPr>
          </a:lstStyle>
          <a:p>
            <a:pPr lvl="0"/>
            <a:r>
              <a:rPr lang="fr-FR"/>
              <a:t>Modifier les styles du texte du masque</a:t>
            </a:r>
          </a:p>
          <a:p>
            <a:pPr lvl="1"/>
            <a:r>
              <a:rPr lang="fr-FR"/>
              <a:t>Deuxième niveau</a:t>
            </a: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4130949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3" name="Espace réservé du texte 2"/>
          <p:cNvSpPr>
            <a:spLocks noGrp="1"/>
          </p:cNvSpPr>
          <p:nvPr>
            <p:ph type="body" sz="quarter" idx="10"/>
          </p:nvPr>
        </p:nvSpPr>
        <p:spPr>
          <a:xfrm>
            <a:off x="4887072" y="764864"/>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887072" y="4248000"/>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423074" y="708105"/>
            <a:ext cx="3000188" cy="574453"/>
          </a:xfrm>
          <a:prstGeom prst="rect">
            <a:avLst/>
          </a:prstGeom>
          <a:noFill/>
        </p:spPr>
        <p:txBody>
          <a:bodyPr wrap="square" lIns="0" tIns="0" rIns="0" bIns="0" rtlCol="0">
            <a:spAutoFit/>
          </a:bodyPr>
          <a:lstStyle/>
          <a:p>
            <a:r>
              <a:rPr lang="fr-FR" sz="3733" b="1">
                <a:solidFill>
                  <a:schemeClr val="bg2"/>
                </a:solidFill>
              </a:rPr>
              <a:t>CONTACT</a:t>
            </a:r>
          </a:p>
        </p:txBody>
      </p:sp>
      <p:pic>
        <p:nvPicPr>
          <p:cNvPr id="9" name="Imag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25970" y="5734450"/>
            <a:ext cx="355631" cy="335999"/>
          </a:xfrm>
          <a:prstGeom prst="rect">
            <a:avLst/>
          </a:prstGeom>
        </p:spPr>
      </p:pic>
      <p:pic>
        <p:nvPicPr>
          <p:cNvPr id="7" name="Image 6"/>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81600" y="5737349"/>
            <a:ext cx="382184" cy="333100"/>
          </a:xfrm>
          <a:prstGeom prst="rect">
            <a:avLst/>
          </a:prstGeom>
        </p:spPr>
      </p:pic>
      <p:pic>
        <p:nvPicPr>
          <p:cNvPr id="8" name="Image 7"/>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563784" y="5734450"/>
            <a:ext cx="382185" cy="335999"/>
          </a:xfrm>
          <a:prstGeom prst="rect">
            <a:avLst/>
          </a:prstGeom>
        </p:spPr>
      </p:pic>
    </p:spTree>
    <p:extLst>
      <p:ext uri="{BB962C8B-B14F-4D97-AF65-F5344CB8AC3E}">
        <p14:creationId xmlns:p14="http://schemas.microsoft.com/office/powerpoint/2010/main" val="29265781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7D207F-3EB1-4330-B1B7-8A430C0E2FE2}"/>
              </a:ext>
            </a:extLst>
          </p:cNvPr>
          <p:cNvSpPr>
            <a:spLocks noGrp="1"/>
          </p:cNvSpPr>
          <p:nvPr>
            <p:ph type="title"/>
          </p:nvPr>
        </p:nvSpPr>
        <p:spPr/>
        <p:txBody>
          <a:bodyPr/>
          <a:lstStyle/>
          <a:p>
            <a:r>
              <a:rPr lang="fr-FR"/>
              <a:t>Modifiez le style du titre</a:t>
            </a:r>
          </a:p>
        </p:txBody>
      </p:sp>
      <p:sp>
        <p:nvSpPr>
          <p:cNvPr id="3" name="Espace réservé du pied de page 2">
            <a:extLst>
              <a:ext uri="{FF2B5EF4-FFF2-40B4-BE49-F238E27FC236}">
                <a16:creationId xmlns:a16="http://schemas.microsoft.com/office/drawing/2014/main" id="{F44854F2-A540-49AF-8659-59F42D65BEEB}"/>
              </a:ext>
            </a:extLst>
          </p:cNvPr>
          <p:cNvSpPr>
            <a:spLocks noGrp="1"/>
          </p:cNvSpPr>
          <p:nvPr>
            <p:ph type="ftr" sz="quarter" idx="10"/>
          </p:nvPr>
        </p:nvSpPr>
        <p:spPr/>
        <p:txBody>
          <a:bodyPr/>
          <a:lstStyle/>
          <a:p>
            <a:r>
              <a:rPr lang="fr-FR" dirty="0"/>
              <a:t>TITRE DE LA PRÉSENTATION</a:t>
            </a:r>
          </a:p>
        </p:txBody>
      </p:sp>
      <p:sp>
        <p:nvSpPr>
          <p:cNvPr id="4" name="Espace réservé du numéro de diapositive 3">
            <a:extLst>
              <a:ext uri="{FF2B5EF4-FFF2-40B4-BE49-F238E27FC236}">
                <a16:creationId xmlns:a16="http://schemas.microsoft.com/office/drawing/2014/main" id="{FE4C9A7A-09E9-4D7F-ABDF-F688E51A5BB6}"/>
              </a:ext>
            </a:extLst>
          </p:cNvPr>
          <p:cNvSpPr>
            <a:spLocks noGrp="1"/>
          </p:cNvSpPr>
          <p:nvPr>
            <p:ph type="sldNum" sz="quarter" idx="11"/>
          </p:nvPr>
        </p:nvSpPr>
        <p:spPr/>
        <p:txBody>
          <a:bodyPr/>
          <a:lstStyle/>
          <a:p>
            <a:fld id="{4F985FF9-ADA8-465B-B1B8-A5AF16A5E141}" type="slidenum">
              <a:rPr lang="fr-FR" smtClean="0">
                <a:solidFill>
                  <a:srgbClr val="581D74"/>
                </a:solidFill>
              </a:rPr>
              <a:pPr/>
              <a:t>‹N°›</a:t>
            </a:fld>
            <a:endParaRPr lang="fr-FR" dirty="0">
              <a:solidFill>
                <a:srgbClr val="581D74"/>
              </a:solidFill>
            </a:endParaRPr>
          </a:p>
        </p:txBody>
      </p:sp>
      <p:sp>
        <p:nvSpPr>
          <p:cNvPr id="5" name="Espace réservé de la date 4">
            <a:extLst>
              <a:ext uri="{FF2B5EF4-FFF2-40B4-BE49-F238E27FC236}">
                <a16:creationId xmlns:a16="http://schemas.microsoft.com/office/drawing/2014/main" id="{4015D517-A226-4AE8-9840-E6CE203E3394}"/>
              </a:ext>
            </a:extLst>
          </p:cNvPr>
          <p:cNvSpPr>
            <a:spLocks noGrp="1"/>
          </p:cNvSpPr>
          <p:nvPr>
            <p:ph type="dt" sz="half" idx="12"/>
          </p:nvPr>
        </p:nvSpPr>
        <p:spPr/>
        <p:txBody>
          <a:bodyPr/>
          <a:lstStyle/>
          <a:p>
            <a:r>
              <a:rPr lang="fr-FR" dirty="0"/>
              <a:t>Jj Mois Aaaa</a:t>
            </a:r>
          </a:p>
        </p:txBody>
      </p:sp>
    </p:spTree>
    <p:extLst>
      <p:ext uri="{BB962C8B-B14F-4D97-AF65-F5344CB8AC3E}">
        <p14:creationId xmlns:p14="http://schemas.microsoft.com/office/powerpoint/2010/main" val="2591618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1"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texte 8"/>
          <p:cNvSpPr>
            <a:spLocks noGrp="1"/>
          </p:cNvSpPr>
          <p:nvPr>
            <p:ph type="body" sz="quarter" idx="13" hasCustomPrompt="1"/>
          </p:nvPr>
        </p:nvSpPr>
        <p:spPr>
          <a:xfrm>
            <a:off x="298451" y="414338"/>
            <a:ext cx="789267"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439333" y="1300163"/>
            <a:ext cx="10374057"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r>
              <a:rPr lang="fr-FR"/>
              <a:t>Jj Mois Aaaa</a:t>
            </a:r>
            <a:endParaRPr lang="fr-FR" dirty="0"/>
          </a:p>
        </p:txBody>
      </p:sp>
      <p:sp>
        <p:nvSpPr>
          <p:cNvPr id="16" name="Espace réservé du pied de page 15"/>
          <p:cNvSpPr>
            <a:spLocks noGrp="1"/>
          </p:cNvSpPr>
          <p:nvPr>
            <p:ph type="ftr" sz="quarter" idx="16"/>
          </p:nvPr>
        </p:nvSpPr>
        <p:spPr/>
        <p:txBody>
          <a:bodyPr/>
          <a:lstStyle/>
          <a:p>
            <a:r>
              <a:rPr lang="fr-FR"/>
              <a:t>TITRE DE LA PRÉSENTATION</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025631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4735152" y="4260111"/>
            <a:ext cx="2966499" cy="11776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Titre 1"/>
          <p:cNvSpPr>
            <a:spLocks noGrp="1"/>
          </p:cNvSpPr>
          <p:nvPr>
            <p:ph type="ctrTitle" hasCustomPrompt="1"/>
          </p:nvPr>
        </p:nvSpPr>
        <p:spPr>
          <a:xfrm>
            <a:off x="0" y="1920000"/>
            <a:ext cx="12192000" cy="1278000"/>
          </a:xfrm>
        </p:spPr>
        <p:txBody>
          <a:bodyPr anchor="t" anchorCtr="0"/>
          <a:lstStyle>
            <a:lvl1pPr algn="ctr">
              <a:lnSpc>
                <a:spcPct val="95000"/>
              </a:lnSpc>
              <a:defRPr sz="3733" b="0"/>
            </a:lvl1pPr>
          </a:lstStyle>
          <a:p>
            <a:r>
              <a:rPr lang="fr-FR" dirty="0"/>
              <a:t>MODIFIEZ LE STYLE DU TITRE</a:t>
            </a:r>
          </a:p>
        </p:txBody>
      </p:sp>
      <p:sp>
        <p:nvSpPr>
          <p:cNvPr id="3" name="Sous-titre 2"/>
          <p:cNvSpPr>
            <a:spLocks noGrp="1"/>
          </p:cNvSpPr>
          <p:nvPr>
            <p:ph type="subTitle" idx="1"/>
          </p:nvPr>
        </p:nvSpPr>
        <p:spPr>
          <a:xfrm>
            <a:off x="4040095" y="3726631"/>
            <a:ext cx="4111811" cy="533480"/>
          </a:xfrm>
        </p:spPr>
        <p:txBody>
          <a:bodyPr>
            <a:spAutoFit/>
          </a:bodyPr>
          <a:lstStyle>
            <a:lvl1pPr marL="0" indent="0" algn="ctr">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dirty="0"/>
              <a:t>Modifier le style des sous-titres du masque</a:t>
            </a:r>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90400" y="6307578"/>
            <a:ext cx="1411200" cy="202597"/>
          </a:xfrm>
          <a:prstGeom prst="rect">
            <a:avLst/>
          </a:prstGeom>
        </p:spPr>
      </p:pic>
      <p:sp>
        <p:nvSpPr>
          <p:cNvPr id="5" name="Espace réservé du texte 4"/>
          <p:cNvSpPr>
            <a:spLocks noGrp="1"/>
          </p:cNvSpPr>
          <p:nvPr>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756600" y="368300"/>
            <a:ext cx="2932800" cy="1123491"/>
          </a:xfrm>
          <a:prstGeom prst="rect">
            <a:avLst/>
          </a:prstGeom>
        </p:spPr>
      </p:pic>
    </p:spTree>
    <p:extLst>
      <p:ext uri="{BB962C8B-B14F-4D97-AF65-F5344CB8AC3E}">
        <p14:creationId xmlns:p14="http://schemas.microsoft.com/office/powerpoint/2010/main" val="810118492"/>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02" y="21672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3960001" y="4752407"/>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dirty="0"/>
              <a:t>Modifier le style des sous-titres du masque</a:t>
            </a:r>
          </a:p>
        </p:txBody>
      </p:sp>
      <p:sp>
        <p:nvSpPr>
          <p:cNvPr id="13"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612902" y="2090504"/>
            <a:ext cx="5113543" cy="2674563"/>
          </a:xfrm>
          <a:prstGeom prst="rect">
            <a:avLst/>
          </a:prstGeom>
        </p:spPr>
      </p:pic>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25828" y="6307578"/>
            <a:ext cx="1411200" cy="202597"/>
          </a:xfrm>
          <a:prstGeom prst="rect">
            <a:avLst/>
          </a:prstGeom>
        </p:spPr>
      </p:pic>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64400" y="237687"/>
            <a:ext cx="2932800" cy="1123491"/>
          </a:xfrm>
          <a:prstGeom prst="rect">
            <a:avLst/>
          </a:prstGeom>
        </p:spPr>
      </p:pic>
    </p:spTree>
    <p:extLst>
      <p:ext uri="{BB962C8B-B14F-4D97-AF65-F5344CB8AC3E}">
        <p14:creationId xmlns:p14="http://schemas.microsoft.com/office/powerpoint/2010/main" val="2915132281"/>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8169872">
            <a:off x="-46050" y="-3242537"/>
            <a:ext cx="9977428" cy="7781964"/>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rot="6768274">
            <a:off x="3433192" y="-587760"/>
            <a:ext cx="10134517" cy="9065144"/>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768351" y="783775"/>
            <a:ext cx="10383059"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eaLnBrk="0" hangingPunct="0"/>
            <a:endParaRPr lang="fr-FR" sz="1600" b="1" dirty="0">
              <a:solidFill>
                <a:schemeClr val="bg1"/>
              </a:solidFill>
            </a:endParaRPr>
          </a:p>
        </p:txBody>
      </p:sp>
      <p:sp>
        <p:nvSpPr>
          <p:cNvPr id="2" name="Titre 1"/>
          <p:cNvSpPr>
            <a:spLocks noGrp="1"/>
          </p:cNvSpPr>
          <p:nvPr userDrawn="1">
            <p:ph type="ctrTitle" hasCustomPrompt="1"/>
          </p:nvPr>
        </p:nvSpPr>
        <p:spPr>
          <a:xfrm>
            <a:off x="1440007" y="2169600"/>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userDrawn="1">
            <p:ph type="subTitle" idx="1"/>
          </p:nvPr>
        </p:nvSpPr>
        <p:spPr>
          <a:xfrm>
            <a:off x="1440000" y="4374281"/>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Modifier le style des sous-titres du masque</a:t>
            </a:r>
          </a:p>
        </p:txBody>
      </p:sp>
      <p:sp>
        <p:nvSpPr>
          <p:cNvPr id="11" name="Espace réservé du texte 4"/>
          <p:cNvSpPr>
            <a:spLocks noGrp="1"/>
          </p:cNvSpPr>
          <p:nvPr userDrawn="1">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402971" y="6307578"/>
            <a:ext cx="1411200" cy="202597"/>
          </a:xfrm>
          <a:prstGeom prst="rect">
            <a:avLst/>
          </a:prstGeom>
        </p:spPr>
      </p:pic>
      <p:pic>
        <p:nvPicPr>
          <p:cNvPr id="4" name="Image 3"/>
          <p:cNvPicPr>
            <a:picLocks noChangeAspect="1"/>
          </p:cNvPicPr>
          <p:nvPr userDrawn="1"/>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313007" y="927102"/>
            <a:ext cx="2352000" cy="1072284"/>
          </a:xfrm>
          <a:prstGeom prst="rect">
            <a:avLst/>
          </a:prstGeom>
        </p:spPr>
      </p:pic>
    </p:spTree>
    <p:extLst>
      <p:ext uri="{BB962C8B-B14F-4D97-AF65-F5344CB8AC3E}">
        <p14:creationId xmlns:p14="http://schemas.microsoft.com/office/powerpoint/2010/main" val="3814521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9444" y="6307578"/>
            <a:ext cx="1411200" cy="202597"/>
          </a:xfrm>
          <a:prstGeom prst="rect">
            <a:avLst/>
          </a:prstGeom>
        </p:spPr>
      </p:pic>
      <p:pic>
        <p:nvPicPr>
          <p:cNvPr id="13" name="Imag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633" y="1681812"/>
            <a:ext cx="4580207" cy="4218197"/>
          </a:xfrm>
          <a:prstGeom prst="rect">
            <a:avLst/>
          </a:prstGeom>
        </p:spPr>
      </p:pic>
      <p:pic>
        <p:nvPicPr>
          <p:cNvPr id="14" name="Image 13"/>
          <p:cNvPicPr>
            <a:picLocks noChangeAspect="1"/>
          </p:cNvPicPr>
          <p:nvPr userDrawn="1"/>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14800" y="446967"/>
            <a:ext cx="2932800" cy="1123491"/>
          </a:xfrm>
          <a:prstGeom prst="rect">
            <a:avLst/>
          </a:prstGeom>
        </p:spPr>
      </p:pic>
    </p:spTree>
    <p:extLst>
      <p:ext uri="{BB962C8B-B14F-4D97-AF65-F5344CB8AC3E}">
        <p14:creationId xmlns:p14="http://schemas.microsoft.com/office/powerpoint/2010/main" val="2109088674"/>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9444" y="6307578"/>
            <a:ext cx="1411200" cy="202597"/>
          </a:xfrm>
          <a:prstGeom prst="rect">
            <a:avLst/>
          </a:prstGeom>
        </p:spPr>
      </p:pic>
      <p:pic>
        <p:nvPicPr>
          <p:cNvPr id="10" name="Imag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633" y="1681812"/>
            <a:ext cx="4580207" cy="4218197"/>
          </a:xfrm>
          <a:prstGeom prst="rect">
            <a:avLst/>
          </a:prstGeom>
        </p:spPr>
      </p:pic>
      <p:pic>
        <p:nvPicPr>
          <p:cNvPr id="4" name="Image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89444" y="454564"/>
            <a:ext cx="2356800" cy="1102264"/>
          </a:xfrm>
          <a:prstGeom prst="rect">
            <a:avLst/>
          </a:prstGeom>
        </p:spPr>
      </p:pic>
    </p:spTree>
    <p:extLst>
      <p:ext uri="{BB962C8B-B14F-4D97-AF65-F5344CB8AC3E}">
        <p14:creationId xmlns:p14="http://schemas.microsoft.com/office/powerpoint/2010/main" val="2054467949"/>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1" y="751841"/>
            <a:ext cx="7378700" cy="5263481"/>
          </a:xfrm>
        </p:spPr>
        <p:txBody>
          <a:bodyPr/>
          <a:lstStyle>
            <a:lvl1pPr>
              <a:defRPr sz="2267" b="1" cap="all" baseline="0">
                <a:solidFill>
                  <a:schemeClr val="tx2"/>
                </a:solidFill>
              </a:defRPr>
            </a:lvl1pPr>
            <a:lvl2pPr marL="0" indent="0">
              <a:lnSpc>
                <a:spcPct val="120000"/>
              </a:lnSpc>
              <a:buNone/>
              <a:defRPr sz="1733"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Tree>
    <p:extLst>
      <p:ext uri="{BB962C8B-B14F-4D97-AF65-F5344CB8AC3E}">
        <p14:creationId xmlns:p14="http://schemas.microsoft.com/office/powerpoint/2010/main" val="1762303456"/>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bk object 16"/>
          <p:cNvSpPr/>
          <p:nvPr userDrawn="1"/>
        </p:nvSpPr>
        <p:spPr>
          <a:xfrm>
            <a:off x="3960001" y="439738"/>
            <a:ext cx="7861583"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4320000" y="780271"/>
            <a:ext cx="6648000" cy="4762519"/>
          </a:xfrm>
        </p:spPr>
        <p:txBody>
          <a:bodyPr>
            <a:noAutofit/>
          </a:bodyPr>
          <a:lstStyle>
            <a:lvl1pPr marL="457189" indent="-457189">
              <a:lnSpc>
                <a:spcPct val="95000"/>
              </a:lnSpc>
              <a:spcBef>
                <a:spcPts val="2400"/>
              </a:spcBef>
              <a:buClr>
                <a:schemeClr val="tx1"/>
              </a:buClr>
              <a:buFont typeface="+mj-lt"/>
              <a:buAutoNum type="arabicPeriod"/>
              <a:defRPr sz="2000" b="1" cap="all" baseline="0">
                <a:solidFill>
                  <a:schemeClr val="tx2"/>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609464" y="1305963"/>
            <a:ext cx="2736000" cy="492443"/>
          </a:xfrm>
        </p:spPr>
        <p:txBody>
          <a:bodyPr wrap="square">
            <a:spAutoFit/>
          </a:bodyPr>
          <a:lstStyle>
            <a:lvl1pPr>
              <a:defRPr sz="3200" b="1" cap="all" baseline="0">
                <a:solidFill>
                  <a:schemeClr val="bg1"/>
                </a:solidFill>
              </a:defRPr>
            </a:lvl1pPr>
            <a:lvl2pPr>
              <a:defRPr sz="3733"/>
            </a:lvl2pPr>
            <a:lvl3pPr>
              <a:defRPr sz="3733"/>
            </a:lvl3pPr>
            <a:lvl4pPr>
              <a:defRPr sz="3733"/>
            </a:lvl4pPr>
            <a:lvl5pPr>
              <a:defRPr sz="3733"/>
            </a:lvl5pPr>
          </a:lstStyle>
          <a:p>
            <a:pPr lvl="0"/>
            <a:r>
              <a:rPr lang="fr-FR"/>
              <a:t>texte</a:t>
            </a:r>
          </a:p>
        </p:txBody>
      </p:sp>
    </p:spTree>
    <p:extLst>
      <p:ext uri="{BB962C8B-B14F-4D97-AF65-F5344CB8AC3E}">
        <p14:creationId xmlns:p14="http://schemas.microsoft.com/office/powerpoint/2010/main" val="244678982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object 14"/>
          <p:cNvSpPr/>
          <p:nvPr userDrawn="1"/>
        </p:nvSpPr>
        <p:spPr>
          <a:xfrm>
            <a:off x="432007" y="608678"/>
            <a:ext cx="3450839" cy="28351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0" y="4273205"/>
            <a:ext cx="6455016" cy="374718"/>
          </a:xfrm>
        </p:spPr>
        <p:txBody>
          <a:bodyPr>
            <a:spAutoFit/>
          </a:bodyPr>
          <a:lstStyle>
            <a:lvl1pPr>
              <a:lnSpc>
                <a:spcPct val="110000"/>
              </a:lnSpc>
              <a:spcBef>
                <a:spcPts val="0"/>
              </a:spcBef>
              <a:defRPr sz="2400" b="0" cap="none" baseline="0">
                <a:solidFill>
                  <a:schemeClr val="accent1"/>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2209703" y="1014543"/>
            <a:ext cx="1140152" cy="1887696"/>
          </a:xfrm>
        </p:spPr>
        <p:txBody>
          <a:bodyPr wrap="square">
            <a:spAutoFit/>
          </a:bodyPr>
          <a:lstStyle>
            <a:lvl1pPr algn="r">
              <a:defRPr sz="12266" b="1" cap="all" baseline="0">
                <a:solidFill>
                  <a:schemeClr val="bg1"/>
                </a:solidFill>
              </a:defRPr>
            </a:lvl1pPr>
            <a:lvl2pPr>
              <a:defRPr sz="3733"/>
            </a:lvl2pPr>
            <a:lvl3pPr>
              <a:defRPr sz="3733"/>
            </a:lvl3pPr>
            <a:lvl4pPr>
              <a:defRPr sz="3733"/>
            </a:lvl4pPr>
            <a:lvl5pPr>
              <a:defRPr sz="3733"/>
            </a:lvl5pPr>
          </a:lstStyle>
          <a:p>
            <a:pPr lvl="0"/>
            <a:r>
              <a:rPr lang="fr-FR"/>
              <a:t>#</a:t>
            </a:r>
          </a:p>
        </p:txBody>
      </p:sp>
      <p:sp>
        <p:nvSpPr>
          <p:cNvPr id="13"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3" name="Titre 2"/>
          <p:cNvSpPr>
            <a:spLocks noGrp="1"/>
          </p:cNvSpPr>
          <p:nvPr>
            <p:ph type="title"/>
          </p:nvPr>
        </p:nvSpPr>
        <p:spPr>
          <a:xfrm>
            <a:off x="3960001" y="1271722"/>
            <a:ext cx="5616591" cy="1169551"/>
          </a:xfrm>
        </p:spPr>
        <p:txBody>
          <a:bodyPr>
            <a:spAutoFit/>
          </a:bodyPr>
          <a:lstStyle>
            <a:lvl1pPr>
              <a:lnSpc>
                <a:spcPct val="95000"/>
              </a:lnSpc>
              <a:defRPr sz="4000" b="0" cap="all" baseline="0"/>
            </a:lvl1pPr>
          </a:lstStyle>
          <a:p>
            <a:r>
              <a:rPr lang="fr-FR"/>
              <a:t>Modifiez le style du titre</a:t>
            </a:r>
          </a:p>
        </p:txBody>
      </p:sp>
    </p:spTree>
    <p:extLst>
      <p:ext uri="{BB962C8B-B14F-4D97-AF65-F5344CB8AC3E}">
        <p14:creationId xmlns:p14="http://schemas.microsoft.com/office/powerpoint/2010/main" val="41835143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9"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Tree>
    <p:extLst>
      <p:ext uri="{BB962C8B-B14F-4D97-AF65-F5344CB8AC3E}">
        <p14:creationId xmlns:p14="http://schemas.microsoft.com/office/powerpoint/2010/main" val="213224491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6"/>
          </p:nvPr>
        </p:nvSpPr>
        <p:spPr>
          <a:xfrm>
            <a:off x="1439335" y="1299603"/>
            <a:ext cx="9683465" cy="708495"/>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6562132" y="2496001"/>
            <a:ext cx="4560667" cy="3246743"/>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2496001"/>
            <a:ext cx="4560667" cy="3246743"/>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11270112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896006" y="1300801"/>
            <a:ext cx="6917391" cy="346248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440002" y="1366851"/>
            <a:ext cx="3025093" cy="2352504"/>
          </a:xfrm>
          <a:solidFill>
            <a:schemeClr val="accent1"/>
          </a:solidFill>
        </p:spPr>
        <p:txBody>
          <a:bodyPr lIns="180000" tIns="108000" rIns="180000" bIns="108000" anchor="ctr" anchorCtr="0">
            <a:noAutofit/>
          </a:bodyPr>
          <a:lstStyle>
            <a:lvl1pPr>
              <a:spcBef>
                <a:spcPts val="1200"/>
              </a:spcBef>
              <a:defRPr sz="4267">
                <a:solidFill>
                  <a:schemeClr val="bg1"/>
                </a:solidFill>
              </a:defRPr>
            </a:lvl1pPr>
            <a:lvl2pPr marL="0" indent="0">
              <a:lnSpc>
                <a:spcPct val="80000"/>
              </a:lnSpc>
              <a:spcBef>
                <a:spcPts val="0"/>
              </a:spcBef>
              <a:buNone/>
              <a:defRPr sz="1467"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439341" y="3846513"/>
            <a:ext cx="3025761" cy="1529327"/>
          </a:xfrm>
          <a:solidFill>
            <a:srgbClr val="EAEAEA"/>
          </a:solidFill>
        </p:spPr>
        <p:txBody>
          <a:bodyPr lIns="180000" tIns="108000" rIns="180000" bIns="108000" anchor="ctr" anchorCtr="0">
            <a:noAutofit/>
          </a:bodyPr>
          <a:lstStyle>
            <a:lvl1pPr>
              <a:spcBef>
                <a:spcPts val="0"/>
              </a:spcBef>
              <a:defRPr sz="1867" b="0">
                <a:solidFill>
                  <a:schemeClr val="bg2"/>
                </a:solidFill>
              </a:defRPr>
            </a:lvl1pPr>
            <a:lvl5pPr>
              <a:defRPr/>
            </a:lvl5pPr>
          </a:lstStyle>
          <a:p>
            <a:pPr lvl="0"/>
            <a:r>
              <a:rPr lang="fr-FR" dirty="0"/>
              <a:t>Modifier les styles du texte du masque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61190680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904817" y="1299603"/>
            <a:ext cx="3148800" cy="346248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8346023" y="1361016"/>
            <a:ext cx="3845983" cy="4447647"/>
          </a:xfrm>
        </p:spPr>
        <p:txBody>
          <a:bodyPr/>
          <a:lstStyle>
            <a:lvl1pPr>
              <a:defRPr b="0">
                <a:solidFill>
                  <a:schemeClr val="bg2"/>
                </a:solidFill>
              </a:defRPr>
            </a:lvl1pPr>
          </a:lstStyle>
          <a:p>
            <a:endParaRPr lang="fr-F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928645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439339" y="4493480"/>
            <a:ext cx="3456519" cy="1900115"/>
          </a:xfrm>
          <a:solidFill>
            <a:schemeClr val="accent1"/>
          </a:solidFill>
        </p:spPr>
        <p:txBody>
          <a:bodyPr lIns="180000" tIns="180000" rIns="180000" bIns="180000">
            <a:noAutofit/>
          </a:bodyPr>
          <a:lstStyle>
            <a:lvl1pPr>
              <a:spcBef>
                <a:spcPts val="0"/>
              </a:spcBef>
              <a:defRPr sz="1867" b="0">
                <a:solidFill>
                  <a:schemeClr val="bg1"/>
                </a:solidFill>
              </a:defRPr>
            </a:lvl1pPr>
            <a:lvl5pPr>
              <a:defRPr/>
            </a:lvl5pPr>
          </a:lstStyle>
          <a:p>
            <a:pPr lvl="0"/>
            <a:r>
              <a:rPr lang="fr-FR" dirty="0"/>
              <a:t>Modifier les styles du texte du masque</a:t>
            </a:r>
          </a:p>
        </p:txBody>
      </p:sp>
      <p:sp>
        <p:nvSpPr>
          <p:cNvPr id="12" name="Espace réservé du texte 11"/>
          <p:cNvSpPr>
            <a:spLocks noGrp="1"/>
          </p:cNvSpPr>
          <p:nvPr>
            <p:ph type="body" sz="quarter" idx="14"/>
          </p:nvPr>
        </p:nvSpPr>
        <p:spPr>
          <a:xfrm>
            <a:off x="1439333" y="1299603"/>
            <a:ext cx="3148800" cy="2908180"/>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4895858" y="1361017"/>
            <a:ext cx="6925727" cy="5032579"/>
          </a:xfrm>
        </p:spPr>
        <p:txBody>
          <a:bodyPr/>
          <a:lstStyle>
            <a:lvl1pPr>
              <a:defRPr b="0">
                <a:solidFill>
                  <a:schemeClr val="bg2"/>
                </a:solidFill>
              </a:defRPr>
            </a:lvl1pPr>
          </a:lstStyle>
          <a:p>
            <a:endParaRPr lang="fr-F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5123338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1361017"/>
            <a:ext cx="10382249" cy="5032579"/>
          </a:xfrm>
        </p:spPr>
        <p:txBody>
          <a:bodyPr/>
          <a:lstStyle>
            <a:lvl1pPr>
              <a:defRPr b="0">
                <a:solidFill>
                  <a:schemeClr val="bg2"/>
                </a:solidFill>
              </a:defRPr>
            </a:lvl1pPr>
          </a:lstStyle>
          <a:p>
            <a:endParaRPr lang="fr-FR"/>
          </a:p>
        </p:txBody>
      </p:sp>
      <p:sp>
        <p:nvSpPr>
          <p:cNvPr id="11" name="Espace réservé du texte 11"/>
          <p:cNvSpPr>
            <a:spLocks noGrp="1"/>
          </p:cNvSpPr>
          <p:nvPr>
            <p:ph type="body" sz="quarter" idx="15"/>
          </p:nvPr>
        </p:nvSpPr>
        <p:spPr>
          <a:xfrm>
            <a:off x="8365067" y="3458501"/>
            <a:ext cx="3456516" cy="2344993"/>
          </a:xfrm>
          <a:solidFill>
            <a:srgbClr val="EAEAEA"/>
          </a:solidFill>
        </p:spPr>
        <p:txBody>
          <a:bodyPr lIns="180000" tIns="180000" rIns="180000" bIns="180000">
            <a:noAutofit/>
          </a:bodyPr>
          <a:lstStyle>
            <a:lvl1pPr>
              <a:spcBef>
                <a:spcPts val="0"/>
              </a:spcBef>
              <a:defRPr sz="2000" b="0">
                <a:solidFill>
                  <a:schemeClr val="tx1">
                    <a:lumMod val="65000"/>
                    <a:lumOff val="35000"/>
                  </a:schemeClr>
                </a:solidFill>
              </a:defRPr>
            </a:lvl1pPr>
            <a:lvl5pPr>
              <a:defRPr/>
            </a:lvl5pPr>
          </a:lstStyle>
          <a:p>
            <a:pPr lvl="0"/>
            <a:r>
              <a:rPr lang="fr-FR" dirty="0"/>
              <a:t>Modifier les styles du texte du masque</a:t>
            </a:r>
          </a:p>
        </p:txBody>
      </p:sp>
      <p:sp>
        <p:nvSpPr>
          <p:cNvPr id="10"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13414027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444500"/>
            <a:ext cx="10374059" cy="5949093"/>
          </a:xfrm>
        </p:spPr>
        <p:txBody>
          <a:bodyPr/>
          <a:lstStyle>
            <a:lvl1pPr>
              <a:defRPr b="0">
                <a:solidFill>
                  <a:schemeClr val="bg2"/>
                </a:solidFill>
              </a:defRPr>
            </a:lvl1pPr>
          </a:lstStyle>
          <a:p>
            <a:endParaRPr lang="fr-FR"/>
          </a:p>
        </p:txBody>
      </p:sp>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Espace réservé du texte 11"/>
          <p:cNvSpPr>
            <a:spLocks noGrp="1"/>
          </p:cNvSpPr>
          <p:nvPr>
            <p:ph type="body" sz="quarter" idx="17" hasCustomPrompt="1"/>
          </p:nvPr>
        </p:nvSpPr>
        <p:spPr>
          <a:xfrm>
            <a:off x="9538451" y="3016800"/>
            <a:ext cx="2283132"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dirty="0"/>
              <a:t>#</a:t>
            </a:r>
          </a:p>
          <a:p>
            <a:pPr lvl="1"/>
            <a:r>
              <a:rPr lang="fr-FR" dirty="0"/>
              <a:t>Deuxième niveau</a:t>
            </a:r>
          </a:p>
        </p:txBody>
      </p:sp>
    </p:spTree>
    <p:extLst>
      <p:ext uri="{BB962C8B-B14F-4D97-AF65-F5344CB8AC3E}">
        <p14:creationId xmlns:p14="http://schemas.microsoft.com/office/powerpoint/2010/main" val="40110623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383117" y="444500"/>
            <a:ext cx="11430275" cy="5949093"/>
          </a:xfrm>
        </p:spPr>
        <p:txBody>
          <a:bodyPr/>
          <a:lstStyle>
            <a:lvl1pPr>
              <a:defRPr b="0">
                <a:solidFill>
                  <a:schemeClr val="bg2"/>
                </a:solidFill>
              </a:defRPr>
            </a:lvl1pPr>
          </a:lstStyle>
          <a:p>
            <a:endParaRPr lang="fr-FR"/>
          </a:p>
        </p:txBody>
      </p:sp>
      <p:sp>
        <p:nvSpPr>
          <p:cNvPr id="12" name="Espace réservé du texte 11"/>
          <p:cNvSpPr>
            <a:spLocks noGrp="1"/>
          </p:cNvSpPr>
          <p:nvPr>
            <p:ph type="body" sz="quarter" idx="17" hasCustomPrompt="1"/>
          </p:nvPr>
        </p:nvSpPr>
        <p:spPr>
          <a:xfrm>
            <a:off x="9538452" y="3016800"/>
            <a:ext cx="2283131"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a:t>#</a:t>
            </a:r>
          </a:p>
          <a:p>
            <a:pPr lvl="1"/>
            <a:r>
              <a:rPr lang="fr-FR"/>
              <a:t>Deuxième niveau</a:t>
            </a:r>
          </a:p>
        </p:txBody>
      </p:sp>
    </p:spTree>
    <p:extLst>
      <p:ext uri="{BB962C8B-B14F-4D97-AF65-F5344CB8AC3E}">
        <p14:creationId xmlns:p14="http://schemas.microsoft.com/office/powerpoint/2010/main" val="6963135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5265606" y="2854803"/>
            <a:ext cx="6547791" cy="2908180"/>
          </a:xfrm>
        </p:spPr>
        <p:txBody>
          <a:bodyPr>
            <a:noAutofit/>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439332" y="1361017"/>
            <a:ext cx="3456000" cy="4447080"/>
          </a:xfrm>
        </p:spPr>
        <p:txBody>
          <a:bodyPr/>
          <a:lstStyle>
            <a:lvl1pPr>
              <a:defRPr b="0">
                <a:solidFill>
                  <a:schemeClr val="bg2"/>
                </a:solidFill>
              </a:defRPr>
            </a:lvl1pPr>
          </a:lstStyle>
          <a:p>
            <a:endParaRPr lang="fr-FR"/>
          </a:p>
        </p:txBody>
      </p:sp>
      <p:sp>
        <p:nvSpPr>
          <p:cNvPr id="10"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7"/>
          </p:nvPr>
        </p:nvSpPr>
        <p:spPr>
          <a:xfrm>
            <a:off x="4214400" y="1846800"/>
            <a:ext cx="4128000" cy="678950"/>
          </a:xfrm>
          <a:solidFill>
            <a:srgbClr val="EAEAEA"/>
          </a:solidFill>
        </p:spPr>
        <p:txBody>
          <a:bodyPr lIns="144000" tIns="72000" rIns="144000" bIns="72000">
            <a:spAutoFit/>
          </a:bodyPr>
          <a:lstStyle>
            <a:lvl1pPr>
              <a:defRPr sz="1467" cap="all" baseline="0">
                <a:solidFill>
                  <a:schemeClr val="tx1"/>
                </a:solidFill>
              </a:defRPr>
            </a:lvl1pPr>
            <a:lvl2pPr marL="0" indent="0">
              <a:spcBef>
                <a:spcPts val="0"/>
              </a:spcBef>
              <a:buNone/>
              <a:defRPr sz="2000" cap="all" baseline="0">
                <a:solidFill>
                  <a:schemeClr val="accent1"/>
                </a:solidFill>
              </a:defRPr>
            </a:lvl2pPr>
            <a:lvl5pPr>
              <a:defRPr/>
            </a:lvl5pPr>
          </a:lstStyle>
          <a:p>
            <a:pPr lvl="0"/>
            <a:r>
              <a:rPr lang="fr-FR" dirty="0"/>
              <a:t>Modifier les styles</a:t>
            </a:r>
          </a:p>
          <a:p>
            <a:pPr lvl="1"/>
            <a:r>
              <a:rPr lang="fr-FR" dirty="0"/>
              <a:t>Deuxième niveau</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4517845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u graphique 3"/>
          <p:cNvSpPr>
            <a:spLocks noGrp="1"/>
          </p:cNvSpPr>
          <p:nvPr>
            <p:ph type="chart" sz="quarter" idx="15"/>
          </p:nvPr>
        </p:nvSpPr>
        <p:spPr>
          <a:xfrm>
            <a:off x="1087717" y="2589166"/>
            <a:ext cx="7294283" cy="3254647"/>
          </a:xfrm>
        </p:spPr>
        <p:txBody>
          <a:bodyPr/>
          <a:lstStyle>
            <a:lvl1pPr>
              <a:defRPr b="0">
                <a:solidFill>
                  <a:schemeClr val="bg2"/>
                </a:solidFill>
              </a:defRPr>
            </a:lvl1pPr>
          </a:lstStyle>
          <a:p>
            <a:endParaRPr lang="fr-FR" dirty="0"/>
          </a:p>
        </p:txBody>
      </p:sp>
      <p:sp>
        <p:nvSpPr>
          <p:cNvPr id="13" name="Espace réservé du texte 11"/>
          <p:cNvSpPr>
            <a:spLocks noGrp="1"/>
          </p:cNvSpPr>
          <p:nvPr>
            <p:ph type="body" sz="quarter" idx="16" hasCustomPrompt="1"/>
          </p:nvPr>
        </p:nvSpPr>
        <p:spPr>
          <a:xfrm>
            <a:off x="9500878" y="2589165"/>
            <a:ext cx="2312521" cy="837152"/>
          </a:xfrm>
          <a:noFill/>
        </p:spPr>
        <p:txBody>
          <a:bodyPr wrap="square" lIns="0" tIns="0" rIns="0" bIns="0" anchor="t" anchorCtr="0">
            <a:spAutoFit/>
          </a:bodyPr>
          <a:lstStyle>
            <a:lvl1pPr>
              <a:spcBef>
                <a:spcPts val="1200"/>
              </a:spcBef>
              <a:defRPr sz="4267">
                <a:solidFill>
                  <a:schemeClr val="accent3"/>
                </a:solidFill>
              </a:defRPr>
            </a:lvl1pPr>
            <a:lvl2pPr marL="0" indent="0">
              <a:lnSpc>
                <a:spcPct val="80000"/>
              </a:lnSpc>
              <a:spcBef>
                <a:spcPts val="0"/>
              </a:spcBef>
              <a:buNone/>
              <a:defRPr sz="1467"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439338" y="2589163"/>
            <a:ext cx="6942668" cy="291396"/>
          </a:xfrm>
        </p:spPr>
        <p:txBody>
          <a:bodyPr/>
          <a:lstStyle>
            <a:lvl1pPr>
              <a:defRPr sz="1733"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2" y="1300164"/>
            <a:ext cx="10374059" cy="101123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Tree>
    <p:extLst>
      <p:ext uri="{BB962C8B-B14F-4D97-AF65-F5344CB8AC3E}">
        <p14:creationId xmlns:p14="http://schemas.microsoft.com/office/powerpoint/2010/main" val="4092137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2" y="1300166"/>
            <a:ext cx="3144000" cy="4355209"/>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5208371" y="1760626"/>
            <a:ext cx="2836648" cy="2793713"/>
          </a:xfrm>
        </p:spPr>
        <p:txBody>
          <a:bodyPr/>
          <a:lstStyle>
            <a:lvl1pPr>
              <a:defRPr b="0">
                <a:solidFill>
                  <a:schemeClr val="bg2"/>
                </a:solidFill>
              </a:defRPr>
            </a:lvl1pPr>
          </a:lstStyle>
          <a:p>
            <a:endParaRPr lang="fr-FR"/>
          </a:p>
        </p:txBody>
      </p:sp>
      <p:sp>
        <p:nvSpPr>
          <p:cNvPr id="13" name="Espace réservé du texte 11"/>
          <p:cNvSpPr>
            <a:spLocks noGrp="1"/>
          </p:cNvSpPr>
          <p:nvPr>
            <p:ph type="body" sz="quarter" idx="16" hasCustomPrompt="1"/>
          </p:nvPr>
        </p:nvSpPr>
        <p:spPr>
          <a:xfrm>
            <a:off x="8647025" y="1222136"/>
            <a:ext cx="2312521" cy="878189"/>
          </a:xfrm>
          <a:noFill/>
        </p:spPr>
        <p:txBody>
          <a:bodyPr wrap="square" lIns="0" tIns="0" rIns="0" bIns="0" anchor="t" anchorCtr="0">
            <a:spAutoFit/>
          </a:bodyPr>
          <a:lstStyle>
            <a:lvl1pPr>
              <a:spcBef>
                <a:spcPts val="1200"/>
              </a:spcBef>
              <a:defRPr sz="4533">
                <a:solidFill>
                  <a:schemeClr val="accent1"/>
                </a:solidFill>
              </a:defRPr>
            </a:lvl1pPr>
            <a:lvl2pPr marL="0" indent="0">
              <a:lnSpc>
                <a:spcPct val="80000"/>
              </a:lnSpc>
              <a:spcBef>
                <a:spcPts val="0"/>
              </a:spcBef>
              <a:buNone/>
              <a:defRPr sz="1467"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5208371" y="1310324"/>
            <a:ext cx="2836648"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5324599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7" y="4704000"/>
            <a:ext cx="10374060" cy="116405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5044133" y="1671585"/>
            <a:ext cx="3153600" cy="2688000"/>
          </a:xfrm>
        </p:spPr>
        <p:txBody>
          <a:bodyPr/>
          <a:lstStyle>
            <a:lvl1pPr>
              <a:defRPr b="0">
                <a:solidFill>
                  <a:schemeClr val="bg2"/>
                </a:solidFill>
              </a:defRPr>
            </a:lvl1pPr>
          </a:lstStyle>
          <a:p>
            <a:endParaRPr lang="fr-FR" dirty="0"/>
          </a:p>
        </p:txBody>
      </p:sp>
      <p:sp>
        <p:nvSpPr>
          <p:cNvPr id="15" name="Espace réservé du graphique 3"/>
          <p:cNvSpPr>
            <a:spLocks noGrp="1"/>
          </p:cNvSpPr>
          <p:nvPr>
            <p:ph type="chart" sz="quarter" idx="16"/>
          </p:nvPr>
        </p:nvSpPr>
        <p:spPr>
          <a:xfrm>
            <a:off x="1439337" y="1671585"/>
            <a:ext cx="3155521" cy="2688000"/>
          </a:xfrm>
        </p:spPr>
        <p:txBody>
          <a:bodyPr/>
          <a:lstStyle>
            <a:lvl1pPr>
              <a:defRPr b="0">
                <a:solidFill>
                  <a:schemeClr val="bg2"/>
                </a:solidFill>
              </a:defRPr>
            </a:lvl1pPr>
          </a:lstStyle>
          <a:p>
            <a:endParaRPr lang="fr-FR" dirty="0"/>
          </a:p>
        </p:txBody>
      </p:sp>
      <p:sp>
        <p:nvSpPr>
          <p:cNvPr id="16" name="Espace réservé du graphique 3"/>
          <p:cNvSpPr>
            <a:spLocks noGrp="1"/>
          </p:cNvSpPr>
          <p:nvPr>
            <p:ph type="chart" sz="quarter" idx="17"/>
          </p:nvPr>
        </p:nvSpPr>
        <p:spPr>
          <a:xfrm>
            <a:off x="8647025" y="1671585"/>
            <a:ext cx="3155521" cy="2688000"/>
          </a:xfrm>
        </p:spPr>
        <p:txBody>
          <a:bodyPr/>
          <a:lstStyle>
            <a:lvl1pPr>
              <a:defRPr b="0">
                <a:solidFill>
                  <a:schemeClr val="bg2"/>
                </a:solidFill>
              </a:defRPr>
            </a:lvl1pPr>
          </a:lstStyle>
          <a:p>
            <a:endParaRPr lang="fr-FR"/>
          </a:p>
        </p:txBody>
      </p:sp>
      <p:sp>
        <p:nvSpPr>
          <p:cNvPr id="17" name="Espace réservé du texte 11"/>
          <p:cNvSpPr>
            <a:spLocks noGrp="1"/>
          </p:cNvSpPr>
          <p:nvPr>
            <p:ph type="body" sz="quarter" idx="18"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9628197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0801"/>
            <a:ext cx="10368883" cy="4396015"/>
          </a:xfrm>
        </p:spPr>
        <p:txBody>
          <a:bodyPr/>
          <a:lstStyle>
            <a:lvl1pPr>
              <a:defRPr b="0">
                <a:solidFill>
                  <a:schemeClr val="bg2"/>
                </a:solidFill>
              </a:defRPr>
            </a:lvl1pPr>
          </a:lstStyle>
          <a:p>
            <a:endParaRPr lang="fr-FR" dirty="0"/>
          </a:p>
        </p:txBody>
      </p:sp>
      <p:sp>
        <p:nvSpPr>
          <p:cNvPr id="11"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163205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615228"/>
            <a:ext cx="10368883" cy="1850517"/>
          </a:xfrm>
        </p:spPr>
        <p:txBody>
          <a:bodyPr/>
          <a:lstStyle>
            <a:lvl1pPr>
              <a:defRPr b="0">
                <a:solidFill>
                  <a:schemeClr val="bg2"/>
                </a:solidFill>
              </a:defRPr>
            </a:lvl1pPr>
          </a:lstStyle>
          <a:p>
            <a:endParaRPr lang="fr-FR" dirty="0"/>
          </a:p>
        </p:txBody>
      </p:sp>
      <p:sp>
        <p:nvSpPr>
          <p:cNvPr id="13" name="Espace réservé du graphique 3"/>
          <p:cNvSpPr>
            <a:spLocks noGrp="1"/>
          </p:cNvSpPr>
          <p:nvPr>
            <p:ph type="chart" sz="quarter" idx="16"/>
          </p:nvPr>
        </p:nvSpPr>
        <p:spPr>
          <a:xfrm>
            <a:off x="1087718" y="3806113"/>
            <a:ext cx="10721165" cy="2247112"/>
          </a:xfrm>
        </p:spPr>
        <p:txBody>
          <a:bodyPr/>
          <a:lstStyle>
            <a:lvl1pPr>
              <a:defRPr b="0">
                <a:solidFill>
                  <a:schemeClr val="bg2"/>
                </a:solidFill>
              </a:defRPr>
            </a:lvl1pPr>
          </a:lstStyle>
          <a:p>
            <a:endParaRPr lang="fr-FR"/>
          </a:p>
        </p:txBody>
      </p:sp>
      <p:sp>
        <p:nvSpPr>
          <p:cNvPr id="14" name="Espace réservé du texte 11"/>
          <p:cNvSpPr>
            <a:spLocks noGrp="1"/>
          </p:cNvSpPr>
          <p:nvPr>
            <p:ph type="body" sz="quarter" idx="17"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439338" y="3729600"/>
            <a:ext cx="10374057"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8319578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3"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8542980"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439332"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dirty="0"/>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439336"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8542991"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4991163"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499998514"/>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895858" y="2642128"/>
            <a:ext cx="2684655" cy="324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4267" b="1">
                <a:solidFill>
                  <a:schemeClr val="accent1"/>
                </a:solidFill>
              </a:defRPr>
            </a:lvl1pPr>
            <a:lvl2pPr marL="0" indent="0" algn="l">
              <a:lnSpc>
                <a:spcPct val="85000"/>
              </a:lnSpc>
              <a:spcBef>
                <a:spcPts val="0"/>
              </a:spcBef>
              <a:buNone/>
              <a:defRPr sz="1467" b="0" cap="none" baseline="0">
                <a:solidFill>
                  <a:schemeClr val="tx1"/>
                </a:solidFill>
              </a:defRPr>
            </a:lvl2pPr>
            <a:lvl3pPr marL="0" indent="0" algn="l">
              <a:lnSpc>
                <a:spcPct val="85000"/>
              </a:lnSpc>
              <a:spcBef>
                <a:spcPts val="0"/>
              </a:spcBef>
              <a:buNone/>
              <a:defRPr sz="1333"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6" name="Espace réservé du texte 15"/>
          <p:cNvSpPr>
            <a:spLocks noGrp="1"/>
          </p:cNvSpPr>
          <p:nvPr>
            <p:ph type="body" sz="quarter" idx="15" hasCustomPrompt="1"/>
          </p:nvPr>
        </p:nvSpPr>
        <p:spPr>
          <a:xfrm>
            <a:off x="4895858" y="1361016"/>
            <a:ext cx="2684655" cy="1824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4267" b="1">
                <a:solidFill>
                  <a:schemeClr val="bg1"/>
                </a:solidFill>
              </a:defRPr>
            </a:lvl1pPr>
            <a:lvl2pPr marL="0" indent="0" algn="l">
              <a:lnSpc>
                <a:spcPct val="85000"/>
              </a:lnSpc>
              <a:spcBef>
                <a:spcPts val="0"/>
              </a:spcBef>
              <a:buNone/>
              <a:defRPr sz="1467" b="0" cap="none" baseline="0">
                <a:solidFill>
                  <a:schemeClr val="bg1"/>
                </a:solidFill>
              </a:defRPr>
            </a:lvl2pPr>
            <a:lvl3pPr marL="0" indent="0" algn="l">
              <a:lnSpc>
                <a:spcPct val="85000"/>
              </a:lnSpc>
              <a:spcBef>
                <a:spcPts val="0"/>
              </a:spcBef>
              <a:buNone/>
              <a:defRPr sz="1333"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441004" y="1300800"/>
            <a:ext cx="2944217" cy="4581328"/>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7" name="Espace réservé du texte 3"/>
          <p:cNvSpPr>
            <a:spLocks noGrp="1"/>
          </p:cNvSpPr>
          <p:nvPr>
            <p:ph type="body" sz="quarter" idx="19" hasCustomPrompt="1"/>
          </p:nvPr>
        </p:nvSpPr>
        <p:spPr>
          <a:xfrm>
            <a:off x="8091150" y="1224000"/>
            <a:ext cx="3730441" cy="878189"/>
          </a:xfrm>
        </p:spPr>
        <p:txBody>
          <a:bodyPr>
            <a:spAutoFit/>
          </a:bodyPr>
          <a:lstStyle>
            <a:lvl1pPr>
              <a:spcBef>
                <a:spcPts val="1200"/>
              </a:spcBef>
              <a:defRPr sz="4533">
                <a:solidFill>
                  <a:schemeClr val="accent1"/>
                </a:solidFill>
              </a:defRPr>
            </a:lvl1pPr>
            <a:lvl2pPr marL="0" indent="0">
              <a:lnSpc>
                <a:spcPct val="80000"/>
              </a:lnSpc>
              <a:spcBef>
                <a:spcPts val="0"/>
              </a:spcBef>
              <a:buNone/>
              <a:defRPr sz="1467"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1632240252"/>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440000" y="773921"/>
            <a:ext cx="9867483" cy="4762519"/>
          </a:xfrm>
        </p:spPr>
        <p:txBody>
          <a:bodyPr/>
          <a:lstStyle>
            <a:lvl1pPr>
              <a:defRPr sz="2000" b="1" cap="all" baseline="0">
                <a:solidFill>
                  <a:schemeClr val="tx2"/>
                </a:solidFill>
              </a:defRPr>
            </a:lvl1pPr>
            <a:lvl2pPr marL="0" indent="0" algn="just">
              <a:lnSpc>
                <a:spcPct val="110000"/>
              </a:lnSpc>
              <a:spcBef>
                <a:spcPts val="800"/>
              </a:spcBef>
              <a:buNone/>
              <a:defRPr sz="1200" b="0">
                <a:solidFill>
                  <a:schemeClr val="tx1"/>
                </a:solidFill>
              </a:defRPr>
            </a:lvl2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23144460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3" name="Espace réservé du texte 2"/>
          <p:cNvSpPr>
            <a:spLocks noGrp="1"/>
          </p:cNvSpPr>
          <p:nvPr>
            <p:ph type="body" sz="quarter" idx="10"/>
          </p:nvPr>
        </p:nvSpPr>
        <p:spPr>
          <a:xfrm>
            <a:off x="4887072" y="764864"/>
            <a:ext cx="3635587" cy="646331"/>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dirty="0"/>
              <a:t>Modifier les styles</a:t>
            </a:r>
          </a:p>
          <a:p>
            <a:pPr lvl="1"/>
            <a:r>
              <a:rPr lang="fr-FR" dirty="0"/>
              <a:t>Deuxième niveau</a:t>
            </a:r>
          </a:p>
        </p:txBody>
      </p:sp>
      <p:sp>
        <p:nvSpPr>
          <p:cNvPr id="16" name="Espace réservé du texte 2"/>
          <p:cNvSpPr>
            <a:spLocks noGrp="1"/>
          </p:cNvSpPr>
          <p:nvPr>
            <p:ph type="body" sz="quarter" idx="11"/>
          </p:nvPr>
        </p:nvSpPr>
        <p:spPr>
          <a:xfrm>
            <a:off x="4887072" y="4248000"/>
            <a:ext cx="3635587" cy="646331"/>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dirty="0"/>
              <a:t>Modifier les styles</a:t>
            </a:r>
          </a:p>
          <a:p>
            <a:pPr lvl="1"/>
            <a:r>
              <a:rPr lang="fr-FR" dirty="0"/>
              <a:t>Deuxième niveau</a:t>
            </a:r>
          </a:p>
        </p:txBody>
      </p:sp>
      <p:sp>
        <p:nvSpPr>
          <p:cNvPr id="4" name="ZoneTexte 3"/>
          <p:cNvSpPr txBox="1"/>
          <p:nvPr userDrawn="1"/>
        </p:nvSpPr>
        <p:spPr>
          <a:xfrm>
            <a:off x="1423074" y="708105"/>
            <a:ext cx="3000188" cy="574453"/>
          </a:xfrm>
          <a:prstGeom prst="rect">
            <a:avLst/>
          </a:prstGeom>
          <a:noFill/>
        </p:spPr>
        <p:txBody>
          <a:bodyPr wrap="square" lIns="0" tIns="0" rIns="0" bIns="0" rtlCol="0">
            <a:spAutoFit/>
          </a:bodyPr>
          <a:lstStyle/>
          <a:p>
            <a:r>
              <a:rPr lang="fr-FR" sz="3733" b="1">
                <a:solidFill>
                  <a:schemeClr val="bg2"/>
                </a:solidFill>
              </a:rPr>
              <a:t>CONTACT</a:t>
            </a:r>
          </a:p>
        </p:txBody>
      </p:sp>
      <p:pic>
        <p:nvPicPr>
          <p:cNvPr id="9" name="Imag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25970" y="5734450"/>
            <a:ext cx="355631" cy="335999"/>
          </a:xfrm>
          <a:prstGeom prst="rect">
            <a:avLst/>
          </a:prstGeom>
        </p:spPr>
      </p:pic>
      <p:pic>
        <p:nvPicPr>
          <p:cNvPr id="7" name="Image 6"/>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81600" y="5737349"/>
            <a:ext cx="382184" cy="333100"/>
          </a:xfrm>
          <a:prstGeom prst="rect">
            <a:avLst/>
          </a:prstGeom>
        </p:spPr>
      </p:pic>
      <p:pic>
        <p:nvPicPr>
          <p:cNvPr id="8" name="Image 7"/>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563784" y="5734450"/>
            <a:ext cx="382185" cy="335999"/>
          </a:xfrm>
          <a:prstGeom prst="rect">
            <a:avLst/>
          </a:prstGeom>
        </p:spPr>
      </p:pic>
    </p:spTree>
    <p:extLst>
      <p:ext uri="{BB962C8B-B14F-4D97-AF65-F5344CB8AC3E}">
        <p14:creationId xmlns:p14="http://schemas.microsoft.com/office/powerpoint/2010/main" val="36358850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4735152" y="4260111"/>
            <a:ext cx="2966499" cy="11776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Titre 1"/>
          <p:cNvSpPr>
            <a:spLocks noGrp="1"/>
          </p:cNvSpPr>
          <p:nvPr>
            <p:ph type="ctrTitle" hasCustomPrompt="1"/>
          </p:nvPr>
        </p:nvSpPr>
        <p:spPr>
          <a:xfrm>
            <a:off x="0" y="1920000"/>
            <a:ext cx="12192000" cy="1278000"/>
          </a:xfrm>
        </p:spPr>
        <p:txBody>
          <a:bodyPr anchor="t" anchorCtr="0"/>
          <a:lstStyle>
            <a:lvl1pPr algn="ctr">
              <a:lnSpc>
                <a:spcPct val="95000"/>
              </a:lnSpc>
              <a:defRPr sz="3733" b="0"/>
            </a:lvl1pPr>
          </a:lstStyle>
          <a:p>
            <a:r>
              <a:rPr lang="fr-FR" dirty="0"/>
              <a:t>MODIFIEZ LE STYLE DU TITRE</a:t>
            </a:r>
          </a:p>
        </p:txBody>
      </p:sp>
      <p:sp>
        <p:nvSpPr>
          <p:cNvPr id="3" name="Sous-titre 2"/>
          <p:cNvSpPr>
            <a:spLocks noGrp="1"/>
          </p:cNvSpPr>
          <p:nvPr>
            <p:ph type="subTitle" idx="1"/>
          </p:nvPr>
        </p:nvSpPr>
        <p:spPr>
          <a:xfrm>
            <a:off x="4040095" y="3726631"/>
            <a:ext cx="4111811" cy="533480"/>
          </a:xfrm>
        </p:spPr>
        <p:txBody>
          <a:bodyPr>
            <a:spAutoFit/>
          </a:bodyPr>
          <a:lstStyle>
            <a:lvl1pPr marL="0" indent="0" algn="ctr">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90394" y="6307578"/>
            <a:ext cx="1411200" cy="202597"/>
          </a:xfrm>
          <a:prstGeom prst="rect">
            <a:avLst/>
          </a:prstGeom>
        </p:spPr>
      </p:pic>
      <p:sp>
        <p:nvSpPr>
          <p:cNvPr id="5" name="Espace réservé du texte 4"/>
          <p:cNvSpPr>
            <a:spLocks noGrp="1"/>
          </p:cNvSpPr>
          <p:nvPr>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394520" y="356026"/>
            <a:ext cx="2932800" cy="1123491"/>
          </a:xfrm>
          <a:prstGeom prst="rect">
            <a:avLst/>
          </a:prstGeom>
        </p:spPr>
      </p:pic>
    </p:spTree>
    <p:extLst>
      <p:ext uri="{BB962C8B-B14F-4D97-AF65-F5344CB8AC3E}">
        <p14:creationId xmlns:p14="http://schemas.microsoft.com/office/powerpoint/2010/main" val="4002328875"/>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02" y="21672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3960001" y="4752407"/>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sp>
        <p:nvSpPr>
          <p:cNvPr id="13"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612902" y="2090504"/>
            <a:ext cx="5113543" cy="2674563"/>
          </a:xfrm>
          <a:prstGeom prst="rect">
            <a:avLst/>
          </a:prstGeom>
        </p:spPr>
      </p:pic>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25828" y="6307578"/>
            <a:ext cx="1411200" cy="202597"/>
          </a:xfrm>
          <a:prstGeom prst="rect">
            <a:avLst/>
          </a:prstGeom>
        </p:spPr>
      </p:pic>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64400" y="237687"/>
            <a:ext cx="2932800" cy="1123491"/>
          </a:xfrm>
          <a:prstGeom prst="rect">
            <a:avLst/>
          </a:prstGeom>
        </p:spPr>
      </p:pic>
    </p:spTree>
    <p:extLst>
      <p:ext uri="{BB962C8B-B14F-4D97-AF65-F5344CB8AC3E}">
        <p14:creationId xmlns:p14="http://schemas.microsoft.com/office/powerpoint/2010/main" val="2284675493"/>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8169872">
            <a:off x="-46050" y="-3242537"/>
            <a:ext cx="9977428" cy="7781964"/>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rot="6768274">
            <a:off x="3433192" y="-587760"/>
            <a:ext cx="10134517" cy="9065144"/>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768351" y="783775"/>
            <a:ext cx="10383059"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eaLnBrk="0" hangingPunct="0"/>
            <a:endParaRPr lang="fr-FR" sz="1600" b="1" dirty="0">
              <a:solidFill>
                <a:schemeClr val="bg1"/>
              </a:solidFill>
            </a:endParaRPr>
          </a:p>
        </p:txBody>
      </p:sp>
      <p:sp>
        <p:nvSpPr>
          <p:cNvPr id="2" name="Titre 1"/>
          <p:cNvSpPr>
            <a:spLocks noGrp="1"/>
          </p:cNvSpPr>
          <p:nvPr userDrawn="1">
            <p:ph type="ctrTitle" hasCustomPrompt="1"/>
          </p:nvPr>
        </p:nvSpPr>
        <p:spPr>
          <a:xfrm>
            <a:off x="1440007" y="2169600"/>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userDrawn="1">
            <p:ph type="subTitle" idx="1"/>
          </p:nvPr>
        </p:nvSpPr>
        <p:spPr>
          <a:xfrm>
            <a:off x="1440000" y="4374281"/>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11" name="Espace réservé du texte 4"/>
          <p:cNvSpPr>
            <a:spLocks noGrp="1"/>
          </p:cNvSpPr>
          <p:nvPr userDrawn="1">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402971" y="6307578"/>
            <a:ext cx="1411200" cy="202597"/>
          </a:xfrm>
          <a:prstGeom prst="rect">
            <a:avLst/>
          </a:prstGeom>
        </p:spPr>
      </p:pic>
      <p:pic>
        <p:nvPicPr>
          <p:cNvPr id="4" name="Image 3"/>
          <p:cNvPicPr>
            <a:picLocks noChangeAspect="1"/>
          </p:cNvPicPr>
          <p:nvPr userDrawn="1"/>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313007" y="927102"/>
            <a:ext cx="2352000" cy="1072284"/>
          </a:xfrm>
          <a:prstGeom prst="rect">
            <a:avLst/>
          </a:prstGeom>
        </p:spPr>
      </p:pic>
    </p:spTree>
    <p:extLst>
      <p:ext uri="{BB962C8B-B14F-4D97-AF65-F5344CB8AC3E}">
        <p14:creationId xmlns:p14="http://schemas.microsoft.com/office/powerpoint/2010/main" val="2135721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9444" y="6307578"/>
            <a:ext cx="1411200" cy="202597"/>
          </a:xfrm>
          <a:prstGeom prst="rect">
            <a:avLst/>
          </a:prstGeom>
        </p:spPr>
      </p:pic>
      <p:pic>
        <p:nvPicPr>
          <p:cNvPr id="13" name="Imag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633" y="1681812"/>
            <a:ext cx="4580207" cy="4218197"/>
          </a:xfrm>
          <a:prstGeom prst="rect">
            <a:avLst/>
          </a:prstGeom>
        </p:spPr>
      </p:pic>
      <p:pic>
        <p:nvPicPr>
          <p:cNvPr id="14" name="Image 13"/>
          <p:cNvPicPr>
            <a:picLocks noChangeAspect="1"/>
          </p:cNvPicPr>
          <p:nvPr userDrawn="1"/>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14800" y="446967"/>
            <a:ext cx="2932800" cy="1123491"/>
          </a:xfrm>
          <a:prstGeom prst="rect">
            <a:avLst/>
          </a:prstGeom>
        </p:spPr>
      </p:pic>
    </p:spTree>
    <p:extLst>
      <p:ext uri="{BB962C8B-B14F-4D97-AF65-F5344CB8AC3E}">
        <p14:creationId xmlns:p14="http://schemas.microsoft.com/office/powerpoint/2010/main" val="1865803119"/>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9444" y="6307578"/>
            <a:ext cx="1411200" cy="202597"/>
          </a:xfrm>
          <a:prstGeom prst="rect">
            <a:avLst/>
          </a:prstGeom>
        </p:spPr>
      </p:pic>
      <p:pic>
        <p:nvPicPr>
          <p:cNvPr id="10" name="Imag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633" y="1681812"/>
            <a:ext cx="4580207" cy="4218197"/>
          </a:xfrm>
          <a:prstGeom prst="rect">
            <a:avLst/>
          </a:prstGeom>
        </p:spPr>
      </p:pic>
      <p:pic>
        <p:nvPicPr>
          <p:cNvPr id="4" name="Image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89444" y="454564"/>
            <a:ext cx="2356800" cy="1102264"/>
          </a:xfrm>
          <a:prstGeom prst="rect">
            <a:avLst/>
          </a:prstGeom>
        </p:spPr>
      </p:pic>
    </p:spTree>
    <p:extLst>
      <p:ext uri="{BB962C8B-B14F-4D97-AF65-F5344CB8AC3E}">
        <p14:creationId xmlns:p14="http://schemas.microsoft.com/office/powerpoint/2010/main" val="3250620825"/>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1" y="751841"/>
            <a:ext cx="7378700" cy="5263481"/>
          </a:xfrm>
        </p:spPr>
        <p:txBody>
          <a:bodyPr/>
          <a:lstStyle>
            <a:lvl1pPr>
              <a:defRPr sz="2267" b="1" cap="all" baseline="0">
                <a:solidFill>
                  <a:schemeClr val="tx2"/>
                </a:solidFill>
              </a:defRPr>
            </a:lvl1pPr>
            <a:lvl2pPr marL="0" indent="0">
              <a:lnSpc>
                <a:spcPct val="120000"/>
              </a:lnSpc>
              <a:buNone/>
              <a:defRPr sz="1733"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206897473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bk object 16"/>
          <p:cNvSpPr/>
          <p:nvPr userDrawn="1"/>
        </p:nvSpPr>
        <p:spPr>
          <a:xfrm>
            <a:off x="3960001" y="439738"/>
            <a:ext cx="7861583"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4320000" y="780271"/>
            <a:ext cx="6648000" cy="4762519"/>
          </a:xfrm>
        </p:spPr>
        <p:txBody>
          <a:bodyPr>
            <a:noAutofit/>
          </a:bodyPr>
          <a:lstStyle>
            <a:lvl1pPr marL="457189" indent="-457189">
              <a:lnSpc>
                <a:spcPct val="95000"/>
              </a:lnSpc>
              <a:spcBef>
                <a:spcPts val="2400"/>
              </a:spcBef>
              <a:buClr>
                <a:schemeClr val="tx1"/>
              </a:buClr>
              <a:buFont typeface="+mj-lt"/>
              <a:buAutoNum type="arabicPeriod"/>
              <a:defRPr sz="2000" b="1" cap="all" baseline="0">
                <a:solidFill>
                  <a:schemeClr val="tx2"/>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609464" y="1305963"/>
            <a:ext cx="2736000" cy="492443"/>
          </a:xfrm>
        </p:spPr>
        <p:txBody>
          <a:bodyPr wrap="square">
            <a:spAutoFit/>
          </a:bodyPr>
          <a:lstStyle>
            <a:lvl1pPr>
              <a:defRPr sz="3200" b="1" cap="all" baseline="0">
                <a:solidFill>
                  <a:schemeClr val="bg1"/>
                </a:solidFill>
              </a:defRPr>
            </a:lvl1pPr>
            <a:lvl2pPr>
              <a:defRPr sz="3733"/>
            </a:lvl2pPr>
            <a:lvl3pPr>
              <a:defRPr sz="3733"/>
            </a:lvl3pPr>
            <a:lvl4pPr>
              <a:defRPr sz="3733"/>
            </a:lvl4pPr>
            <a:lvl5pPr>
              <a:defRPr sz="3733"/>
            </a:lvl5pPr>
          </a:lstStyle>
          <a:p>
            <a:pPr lvl="0"/>
            <a:r>
              <a:rPr lang="fr-FR"/>
              <a:t>texte</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2104125492"/>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object 14"/>
          <p:cNvSpPr/>
          <p:nvPr userDrawn="1"/>
        </p:nvSpPr>
        <p:spPr>
          <a:xfrm>
            <a:off x="432007" y="608678"/>
            <a:ext cx="3450839" cy="28351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0" y="4273205"/>
            <a:ext cx="6455016" cy="374718"/>
          </a:xfrm>
        </p:spPr>
        <p:txBody>
          <a:bodyPr>
            <a:spAutoFit/>
          </a:bodyPr>
          <a:lstStyle>
            <a:lvl1pPr>
              <a:lnSpc>
                <a:spcPct val="110000"/>
              </a:lnSpc>
              <a:spcBef>
                <a:spcPts val="0"/>
              </a:spcBef>
              <a:defRPr sz="2400" b="0" cap="none" baseline="0">
                <a:solidFill>
                  <a:schemeClr val="accent1"/>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2209703" y="1014543"/>
            <a:ext cx="1140152" cy="1887696"/>
          </a:xfrm>
        </p:spPr>
        <p:txBody>
          <a:bodyPr wrap="square">
            <a:spAutoFit/>
          </a:bodyPr>
          <a:lstStyle>
            <a:lvl1pPr algn="r">
              <a:defRPr sz="12266" b="1" cap="all" baseline="0">
                <a:solidFill>
                  <a:schemeClr val="bg1"/>
                </a:solidFill>
              </a:defRPr>
            </a:lvl1pPr>
            <a:lvl2pPr>
              <a:defRPr sz="3733"/>
            </a:lvl2pPr>
            <a:lvl3pPr>
              <a:defRPr sz="3733"/>
            </a:lvl3pPr>
            <a:lvl4pPr>
              <a:defRPr sz="3733"/>
            </a:lvl4pPr>
            <a:lvl5pPr>
              <a:defRPr sz="3733"/>
            </a:lvl5pPr>
          </a:lstStyle>
          <a:p>
            <a:pPr lvl="0"/>
            <a:r>
              <a:rPr lang="fr-FR"/>
              <a:t>#</a:t>
            </a:r>
          </a:p>
        </p:txBody>
      </p:sp>
      <p:sp>
        <p:nvSpPr>
          <p:cNvPr id="13"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3" name="Titre 2"/>
          <p:cNvSpPr>
            <a:spLocks noGrp="1"/>
          </p:cNvSpPr>
          <p:nvPr>
            <p:ph type="title"/>
          </p:nvPr>
        </p:nvSpPr>
        <p:spPr>
          <a:xfrm>
            <a:off x="3960001" y="1271722"/>
            <a:ext cx="5616591" cy="1169551"/>
          </a:xfrm>
        </p:spPr>
        <p:txBody>
          <a:bodyPr>
            <a:spAutoFit/>
          </a:bodyPr>
          <a:lstStyle>
            <a:lvl1pPr>
              <a:lnSpc>
                <a:spcPct val="95000"/>
              </a:lnSpc>
              <a:defRPr sz="4000" b="0" cap="all" baseline="0"/>
            </a:lvl1pPr>
          </a:lstStyle>
          <a:p>
            <a:r>
              <a:rPr lang="fr-FR"/>
              <a:t>Modifiez le style du titre</a:t>
            </a:r>
          </a:p>
        </p:txBody>
      </p:sp>
      <p:sp>
        <p:nvSpPr>
          <p:cNvPr id="7" name="Espace réservé de la date 6"/>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29312825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9"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1677587622"/>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6"/>
          </p:nvPr>
        </p:nvSpPr>
        <p:spPr>
          <a:xfrm>
            <a:off x="1439335" y="1299603"/>
            <a:ext cx="9683465" cy="70849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6562132"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1881587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896006" y="1300801"/>
            <a:ext cx="6917391"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440002" y="1366851"/>
            <a:ext cx="3025093" cy="2352504"/>
          </a:xfrm>
          <a:solidFill>
            <a:schemeClr val="accent1"/>
          </a:solidFill>
        </p:spPr>
        <p:txBody>
          <a:bodyPr lIns="180000" tIns="108000" rIns="180000" bIns="108000" anchor="ctr" anchorCtr="0">
            <a:noAutofit/>
          </a:bodyPr>
          <a:lstStyle>
            <a:lvl1pPr>
              <a:spcBef>
                <a:spcPts val="1200"/>
              </a:spcBef>
              <a:defRPr sz="4267">
                <a:solidFill>
                  <a:schemeClr val="bg1"/>
                </a:solidFill>
              </a:defRPr>
            </a:lvl1pPr>
            <a:lvl2pPr marL="0" indent="0">
              <a:lnSpc>
                <a:spcPct val="80000"/>
              </a:lnSpc>
              <a:spcBef>
                <a:spcPts val="0"/>
              </a:spcBef>
              <a:buNone/>
              <a:defRPr sz="1467"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439341" y="3846513"/>
            <a:ext cx="3025761" cy="1529327"/>
          </a:xfrm>
          <a:solidFill>
            <a:srgbClr val="EAEAEA"/>
          </a:solidFill>
        </p:spPr>
        <p:txBody>
          <a:bodyPr lIns="180000" tIns="108000" rIns="180000" bIns="108000" anchor="ctr" anchorCtr="0">
            <a:noAutofit/>
          </a:bodyPr>
          <a:lstStyle>
            <a:lvl1pPr>
              <a:spcBef>
                <a:spcPts val="0"/>
              </a:spcBef>
              <a:defRPr sz="1867" b="0">
                <a:solidFill>
                  <a:schemeClr val="bg2"/>
                </a:solidFill>
              </a:defRPr>
            </a:lvl1pPr>
            <a:lvl5pPr>
              <a:defRPr/>
            </a:lvl5pPr>
          </a:lstStyle>
          <a:p>
            <a:pPr lvl="0"/>
            <a:r>
              <a:rPr lang="fr-FR"/>
              <a:t>Modifier les styles du texte du masque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38465080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904817"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8346023" y="1361016"/>
            <a:ext cx="3845983" cy="4447647"/>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0826073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439339" y="4493480"/>
            <a:ext cx="3456519" cy="1900115"/>
          </a:xfrm>
          <a:solidFill>
            <a:schemeClr val="accent1"/>
          </a:solidFill>
        </p:spPr>
        <p:txBody>
          <a:bodyPr lIns="180000" tIns="180000" rIns="180000" bIns="180000">
            <a:noAutofit/>
          </a:bodyPr>
          <a:lstStyle>
            <a:lvl1pPr>
              <a:spcBef>
                <a:spcPts val="0"/>
              </a:spcBef>
              <a:defRPr sz="1867" b="0">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439333" y="1299603"/>
            <a:ext cx="3148800" cy="290818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4895858" y="1361017"/>
            <a:ext cx="6925727" cy="5032579"/>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3939001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1361017"/>
            <a:ext cx="10382249" cy="5032579"/>
          </a:xfrm>
        </p:spPr>
        <p:txBody>
          <a:bodyPr/>
          <a:lstStyle>
            <a:lvl1pPr>
              <a:defRPr b="0">
                <a:solidFill>
                  <a:schemeClr val="bg2"/>
                </a:solidFill>
              </a:defRPr>
            </a:lvl1pPr>
          </a:lstStyle>
          <a:p>
            <a:r>
              <a:rPr lang="fr-FR"/>
              <a:t>Cliquez sur l'icône pour ajouter une image</a:t>
            </a:r>
          </a:p>
        </p:txBody>
      </p:sp>
      <p:sp>
        <p:nvSpPr>
          <p:cNvPr id="11" name="Espace réservé du texte 11"/>
          <p:cNvSpPr>
            <a:spLocks noGrp="1"/>
          </p:cNvSpPr>
          <p:nvPr>
            <p:ph type="body" sz="quarter" idx="15"/>
          </p:nvPr>
        </p:nvSpPr>
        <p:spPr>
          <a:xfrm>
            <a:off x="8365067" y="3458501"/>
            <a:ext cx="3456516" cy="2344993"/>
          </a:xfrm>
          <a:solidFill>
            <a:srgbClr val="EAEAEA"/>
          </a:solidFill>
        </p:spPr>
        <p:txBody>
          <a:bodyPr lIns="180000" tIns="180000" rIns="180000" bIns="180000">
            <a:noAutofit/>
          </a:bodyPr>
          <a:lstStyle>
            <a:lvl1pPr>
              <a:spcBef>
                <a:spcPts val="0"/>
              </a:spcBef>
              <a:defRPr sz="2000" b="0">
                <a:solidFill>
                  <a:schemeClr val="tx1">
                    <a:lumMod val="65000"/>
                    <a:lumOff val="35000"/>
                  </a:schemeClr>
                </a:solidFill>
              </a:defRPr>
            </a:lvl1pPr>
            <a:lvl5pPr>
              <a:defRPr/>
            </a:lvl5pPr>
          </a:lstStyle>
          <a:p>
            <a:pPr lvl="0"/>
            <a:r>
              <a:rPr lang="fr-FR"/>
              <a:t>Modifier les styles du texte du masque</a:t>
            </a:r>
          </a:p>
        </p:txBody>
      </p:sp>
      <p:sp>
        <p:nvSpPr>
          <p:cNvPr id="10"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2321973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444500"/>
            <a:ext cx="10374059" cy="5949093"/>
          </a:xfrm>
        </p:spPr>
        <p:txBody>
          <a:bodyPr/>
          <a:lstStyle>
            <a:lvl1pPr>
              <a:defRPr b="0">
                <a:solidFill>
                  <a:schemeClr val="bg2"/>
                </a:solidFill>
              </a:defRPr>
            </a:lvl1pPr>
          </a:lstStyle>
          <a:p>
            <a:r>
              <a:rPr lang="fr-FR"/>
              <a:t>Cliquez sur l'icône pour ajouter une image</a:t>
            </a:r>
          </a:p>
        </p:txBody>
      </p:sp>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Espace réservé du texte 11"/>
          <p:cNvSpPr>
            <a:spLocks noGrp="1"/>
          </p:cNvSpPr>
          <p:nvPr>
            <p:ph type="body" sz="quarter" idx="17" hasCustomPrompt="1"/>
          </p:nvPr>
        </p:nvSpPr>
        <p:spPr>
          <a:xfrm>
            <a:off x="9538451" y="3016800"/>
            <a:ext cx="2283132"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dirty="0"/>
              <a:t>#</a:t>
            </a:r>
          </a:p>
          <a:p>
            <a:pPr lvl="1"/>
            <a:r>
              <a:rPr lang="fr-FR" dirty="0"/>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39188473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383117" y="444500"/>
            <a:ext cx="11430275" cy="5949093"/>
          </a:xfrm>
        </p:spPr>
        <p:txBody>
          <a:bodyPr/>
          <a:lstStyle>
            <a:lvl1pPr>
              <a:defRPr b="0">
                <a:solidFill>
                  <a:schemeClr val="bg2"/>
                </a:solidFill>
              </a:defRPr>
            </a:lvl1pPr>
          </a:lstStyle>
          <a:p>
            <a:r>
              <a:rPr lang="fr-FR"/>
              <a:t>Cliquez sur l'icône pour ajouter une image</a:t>
            </a:r>
          </a:p>
        </p:txBody>
      </p:sp>
      <p:sp>
        <p:nvSpPr>
          <p:cNvPr id="12" name="Espace réservé du texte 11"/>
          <p:cNvSpPr>
            <a:spLocks noGrp="1"/>
          </p:cNvSpPr>
          <p:nvPr>
            <p:ph type="body" sz="quarter" idx="17" hasCustomPrompt="1"/>
          </p:nvPr>
        </p:nvSpPr>
        <p:spPr>
          <a:xfrm>
            <a:off x="9538452" y="3016800"/>
            <a:ext cx="2283131"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401942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5265606" y="2854803"/>
            <a:ext cx="6547791" cy="2908180"/>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439332" y="1361017"/>
            <a:ext cx="3456000" cy="4447080"/>
          </a:xfrm>
        </p:spPr>
        <p:txBody>
          <a:bodyPr/>
          <a:lstStyle>
            <a:lvl1pPr>
              <a:defRPr b="0">
                <a:solidFill>
                  <a:schemeClr val="bg2"/>
                </a:solidFill>
              </a:defRPr>
            </a:lvl1pPr>
          </a:lstStyle>
          <a:p>
            <a:r>
              <a:rPr lang="fr-FR"/>
              <a:t>Cliquez sur l'icône pour ajouter une image</a:t>
            </a:r>
          </a:p>
        </p:txBody>
      </p:sp>
      <p:sp>
        <p:nvSpPr>
          <p:cNvPr id="10"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7"/>
          </p:nvPr>
        </p:nvSpPr>
        <p:spPr>
          <a:xfrm>
            <a:off x="4214400" y="1846800"/>
            <a:ext cx="4128000" cy="904717"/>
          </a:xfrm>
          <a:solidFill>
            <a:srgbClr val="EAEAEA"/>
          </a:solidFill>
        </p:spPr>
        <p:txBody>
          <a:bodyPr lIns="144000" tIns="72000" rIns="144000" bIns="72000">
            <a:spAutoFit/>
          </a:bodyPr>
          <a:lstStyle>
            <a:lvl1pPr>
              <a:defRPr sz="1467" cap="all" baseline="0">
                <a:solidFill>
                  <a:schemeClr val="tx1"/>
                </a:solidFill>
              </a:defRPr>
            </a:lvl1pPr>
            <a:lvl2pPr marL="0" indent="0">
              <a:spcBef>
                <a:spcPts val="0"/>
              </a:spcBef>
              <a:buNone/>
              <a:defRPr sz="2000"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6437030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u graphique 3"/>
          <p:cNvSpPr>
            <a:spLocks noGrp="1"/>
          </p:cNvSpPr>
          <p:nvPr>
            <p:ph type="chart" sz="quarter" idx="15"/>
          </p:nvPr>
        </p:nvSpPr>
        <p:spPr>
          <a:xfrm>
            <a:off x="1087717" y="2589166"/>
            <a:ext cx="7294283" cy="3254647"/>
          </a:xfrm>
        </p:spPr>
        <p:txBody>
          <a:bodyPr/>
          <a:lstStyle>
            <a:lvl1pPr>
              <a:defRPr b="0">
                <a:solidFill>
                  <a:schemeClr val="bg2"/>
                </a:solidFill>
              </a:defRPr>
            </a:lvl1pPr>
          </a:lstStyle>
          <a:p>
            <a:r>
              <a:rPr lang="fr-FR"/>
              <a:t>Cliquez sur l'icône pour ajouter un graphique</a:t>
            </a:r>
            <a:endParaRPr lang="fr-FR" dirty="0"/>
          </a:p>
        </p:txBody>
      </p:sp>
      <p:sp>
        <p:nvSpPr>
          <p:cNvPr id="13" name="Espace réservé du texte 11"/>
          <p:cNvSpPr>
            <a:spLocks noGrp="1"/>
          </p:cNvSpPr>
          <p:nvPr>
            <p:ph type="body" sz="quarter" idx="16" hasCustomPrompt="1"/>
          </p:nvPr>
        </p:nvSpPr>
        <p:spPr>
          <a:xfrm>
            <a:off x="9500878" y="2589165"/>
            <a:ext cx="2312521" cy="837152"/>
          </a:xfrm>
          <a:noFill/>
        </p:spPr>
        <p:txBody>
          <a:bodyPr wrap="square" lIns="0" tIns="0" rIns="0" bIns="0" anchor="t" anchorCtr="0">
            <a:spAutoFit/>
          </a:bodyPr>
          <a:lstStyle>
            <a:lvl1pPr>
              <a:spcBef>
                <a:spcPts val="1200"/>
              </a:spcBef>
              <a:defRPr sz="4267">
                <a:solidFill>
                  <a:schemeClr val="accent3"/>
                </a:solidFill>
              </a:defRPr>
            </a:lvl1pPr>
            <a:lvl2pPr marL="0" indent="0">
              <a:lnSpc>
                <a:spcPct val="80000"/>
              </a:lnSpc>
              <a:spcBef>
                <a:spcPts val="0"/>
              </a:spcBef>
              <a:buNone/>
              <a:defRPr sz="1467"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439338" y="2589163"/>
            <a:ext cx="6942668" cy="291396"/>
          </a:xfrm>
        </p:spPr>
        <p:txBody>
          <a:bodyPr/>
          <a:lstStyle>
            <a:lvl1pPr>
              <a:defRPr sz="1733"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
        <p:nvSpPr>
          <p:cNvPr id="12" name="Espace réservé du texte 11"/>
          <p:cNvSpPr>
            <a:spLocks noGrp="1"/>
          </p:cNvSpPr>
          <p:nvPr>
            <p:ph type="body" sz="quarter" idx="14"/>
          </p:nvPr>
        </p:nvSpPr>
        <p:spPr>
          <a:xfrm>
            <a:off x="1439332" y="1300164"/>
            <a:ext cx="10374059" cy="101123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794360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2" y="1300166"/>
            <a:ext cx="3144000" cy="435520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5208371" y="1760626"/>
            <a:ext cx="2836648" cy="2793713"/>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8647025" y="1222136"/>
            <a:ext cx="2312521" cy="878189"/>
          </a:xfrm>
          <a:noFill/>
        </p:spPr>
        <p:txBody>
          <a:bodyPr wrap="square" lIns="0" tIns="0" rIns="0" bIns="0" anchor="t" anchorCtr="0">
            <a:spAutoFit/>
          </a:bodyPr>
          <a:lstStyle>
            <a:lvl1pPr>
              <a:spcBef>
                <a:spcPts val="1200"/>
              </a:spcBef>
              <a:defRPr sz="4533">
                <a:solidFill>
                  <a:schemeClr val="accent1"/>
                </a:solidFill>
              </a:defRPr>
            </a:lvl1pPr>
            <a:lvl2pPr marL="0" indent="0">
              <a:lnSpc>
                <a:spcPct val="80000"/>
              </a:lnSpc>
              <a:spcBef>
                <a:spcPts val="0"/>
              </a:spcBef>
              <a:buNone/>
              <a:defRPr sz="1467"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5208371" y="1310324"/>
            <a:ext cx="2836648"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9558651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7" y="4704000"/>
            <a:ext cx="10374060" cy="116405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5044133" y="1671585"/>
            <a:ext cx="3153600" cy="2688000"/>
          </a:xfrm>
        </p:spPr>
        <p:txBody>
          <a:bodyPr/>
          <a:lstStyle>
            <a:lvl1pPr>
              <a:defRPr b="0">
                <a:solidFill>
                  <a:schemeClr val="bg2"/>
                </a:solidFill>
              </a:defRPr>
            </a:lvl1pPr>
          </a:lstStyle>
          <a:p>
            <a:r>
              <a:rPr lang="fr-FR"/>
              <a:t>Cliquez sur l'icône pour ajouter un graphique</a:t>
            </a:r>
            <a:endParaRPr lang="fr-FR" dirty="0"/>
          </a:p>
        </p:txBody>
      </p:sp>
      <p:sp>
        <p:nvSpPr>
          <p:cNvPr id="15" name="Espace réservé du graphique 3"/>
          <p:cNvSpPr>
            <a:spLocks noGrp="1"/>
          </p:cNvSpPr>
          <p:nvPr>
            <p:ph type="chart" sz="quarter" idx="16"/>
          </p:nvPr>
        </p:nvSpPr>
        <p:spPr>
          <a:xfrm>
            <a:off x="1439337" y="1671585"/>
            <a:ext cx="3155521" cy="2688000"/>
          </a:xfrm>
        </p:spPr>
        <p:txBody>
          <a:bodyPr/>
          <a:lstStyle>
            <a:lvl1pPr>
              <a:defRPr b="0">
                <a:solidFill>
                  <a:schemeClr val="bg2"/>
                </a:solidFill>
              </a:defRPr>
            </a:lvl1pPr>
          </a:lstStyle>
          <a:p>
            <a:r>
              <a:rPr lang="fr-FR"/>
              <a:t>Cliquez sur l'icône pour ajouter un graphique</a:t>
            </a:r>
            <a:endParaRPr lang="fr-FR" dirty="0"/>
          </a:p>
        </p:txBody>
      </p:sp>
      <p:sp>
        <p:nvSpPr>
          <p:cNvPr id="16" name="Espace réservé du graphique 3"/>
          <p:cNvSpPr>
            <a:spLocks noGrp="1"/>
          </p:cNvSpPr>
          <p:nvPr>
            <p:ph type="chart" sz="quarter" idx="17"/>
          </p:nvPr>
        </p:nvSpPr>
        <p:spPr>
          <a:xfrm>
            <a:off x="8647025" y="1671585"/>
            <a:ext cx="3155521" cy="2688000"/>
          </a:xfrm>
        </p:spPr>
        <p:txBody>
          <a:bodyPr/>
          <a:lstStyle>
            <a:lvl1pPr>
              <a:defRPr b="0">
                <a:solidFill>
                  <a:schemeClr val="bg2"/>
                </a:solidFill>
              </a:defRPr>
            </a:lvl1pPr>
          </a:lstStyle>
          <a:p>
            <a:r>
              <a:rPr lang="fr-FR"/>
              <a:t>Cliquez sur l'icône pour ajouter un graphique</a:t>
            </a:r>
          </a:p>
        </p:txBody>
      </p:sp>
      <p:sp>
        <p:nvSpPr>
          <p:cNvPr id="17" name="Espace réservé du texte 11"/>
          <p:cNvSpPr>
            <a:spLocks noGrp="1"/>
          </p:cNvSpPr>
          <p:nvPr>
            <p:ph type="body" sz="quarter" idx="18"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25520478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0801"/>
            <a:ext cx="10368883" cy="4396015"/>
          </a:xfrm>
        </p:spPr>
        <p:txBody>
          <a:bodyPr/>
          <a:lstStyle>
            <a:lvl1pPr>
              <a:defRPr b="0">
                <a:solidFill>
                  <a:schemeClr val="bg2"/>
                </a:solidFill>
              </a:defRPr>
            </a:lvl1pPr>
          </a:lstStyle>
          <a:p>
            <a:r>
              <a:rPr lang="fr-FR"/>
              <a:t>Cliquez sur l'icône pour ajouter un tableau</a:t>
            </a:r>
            <a:endParaRPr lang="fr-FR" dirty="0"/>
          </a:p>
        </p:txBody>
      </p:sp>
      <p:sp>
        <p:nvSpPr>
          <p:cNvPr id="11"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24186248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615228"/>
            <a:ext cx="10368883" cy="1850517"/>
          </a:xfrm>
        </p:spPr>
        <p:txBody>
          <a:bodyPr/>
          <a:lstStyle>
            <a:lvl1pPr>
              <a:defRPr b="0">
                <a:solidFill>
                  <a:schemeClr val="bg2"/>
                </a:solidFill>
              </a:defRPr>
            </a:lvl1pPr>
          </a:lstStyle>
          <a:p>
            <a:r>
              <a:rPr lang="fr-FR"/>
              <a:t>Cliquez sur l'icône pour ajouter un tableau</a:t>
            </a:r>
            <a:endParaRPr lang="fr-FR" dirty="0"/>
          </a:p>
        </p:txBody>
      </p:sp>
      <p:sp>
        <p:nvSpPr>
          <p:cNvPr id="13" name="Espace réservé du graphique 3"/>
          <p:cNvSpPr>
            <a:spLocks noGrp="1"/>
          </p:cNvSpPr>
          <p:nvPr>
            <p:ph type="chart" sz="quarter" idx="16"/>
          </p:nvPr>
        </p:nvSpPr>
        <p:spPr>
          <a:xfrm>
            <a:off x="1087718" y="3806113"/>
            <a:ext cx="10721165" cy="2247112"/>
          </a:xfrm>
        </p:spPr>
        <p:txBody>
          <a:bodyPr/>
          <a:lstStyle>
            <a:lvl1pPr>
              <a:defRPr b="0">
                <a:solidFill>
                  <a:schemeClr val="bg2"/>
                </a:solidFill>
              </a:defRPr>
            </a:lvl1pPr>
          </a:lstStyle>
          <a:p>
            <a:r>
              <a:rPr lang="fr-FR"/>
              <a:t>Cliquez sur l'icône pour ajouter un graphique</a:t>
            </a:r>
          </a:p>
        </p:txBody>
      </p:sp>
      <p:sp>
        <p:nvSpPr>
          <p:cNvPr id="14" name="Espace réservé du texte 11"/>
          <p:cNvSpPr>
            <a:spLocks noGrp="1"/>
          </p:cNvSpPr>
          <p:nvPr>
            <p:ph type="body" sz="quarter" idx="17"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439338" y="3729600"/>
            <a:ext cx="10374057"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1588921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3"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8542980"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439332"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439336"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8542991"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4991163"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2"/>
          </p:nvPr>
        </p:nvSpPr>
        <p:spPr/>
        <p:txBody>
          <a:bodyPr/>
          <a:lstStyle/>
          <a:p>
            <a:r>
              <a:rPr lang="fr-FR"/>
              <a:t>JJ MMMM AAAA</a:t>
            </a:r>
          </a:p>
        </p:txBody>
      </p:sp>
    </p:spTree>
    <p:extLst>
      <p:ext uri="{BB962C8B-B14F-4D97-AF65-F5344CB8AC3E}">
        <p14:creationId xmlns:p14="http://schemas.microsoft.com/office/powerpoint/2010/main" val="1260839701"/>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895858" y="2642128"/>
            <a:ext cx="2684655" cy="324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4267" b="1">
                <a:solidFill>
                  <a:schemeClr val="accent1"/>
                </a:solidFill>
              </a:defRPr>
            </a:lvl1pPr>
            <a:lvl2pPr marL="0" indent="0" algn="l">
              <a:lnSpc>
                <a:spcPct val="85000"/>
              </a:lnSpc>
              <a:spcBef>
                <a:spcPts val="0"/>
              </a:spcBef>
              <a:buNone/>
              <a:defRPr sz="1467" b="0" cap="none" baseline="0">
                <a:solidFill>
                  <a:schemeClr val="tx1"/>
                </a:solidFill>
              </a:defRPr>
            </a:lvl2pPr>
            <a:lvl3pPr marL="0" indent="0" algn="l">
              <a:lnSpc>
                <a:spcPct val="85000"/>
              </a:lnSpc>
              <a:spcBef>
                <a:spcPts val="0"/>
              </a:spcBef>
              <a:buNone/>
              <a:defRPr sz="1333"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6" name="Espace réservé du texte 15"/>
          <p:cNvSpPr>
            <a:spLocks noGrp="1"/>
          </p:cNvSpPr>
          <p:nvPr>
            <p:ph type="body" sz="quarter" idx="15" hasCustomPrompt="1"/>
          </p:nvPr>
        </p:nvSpPr>
        <p:spPr>
          <a:xfrm>
            <a:off x="4895858" y="1361016"/>
            <a:ext cx="2684655" cy="1824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4267" b="1">
                <a:solidFill>
                  <a:schemeClr val="bg1"/>
                </a:solidFill>
              </a:defRPr>
            </a:lvl1pPr>
            <a:lvl2pPr marL="0" indent="0" algn="l">
              <a:lnSpc>
                <a:spcPct val="85000"/>
              </a:lnSpc>
              <a:spcBef>
                <a:spcPts val="0"/>
              </a:spcBef>
              <a:buNone/>
              <a:defRPr sz="1467" b="0" cap="none" baseline="0">
                <a:solidFill>
                  <a:schemeClr val="bg1"/>
                </a:solidFill>
              </a:defRPr>
            </a:lvl2pPr>
            <a:lvl3pPr marL="0" indent="0" algn="l">
              <a:lnSpc>
                <a:spcPct val="85000"/>
              </a:lnSpc>
              <a:spcBef>
                <a:spcPts val="0"/>
              </a:spcBef>
              <a:buNone/>
              <a:defRPr sz="1333"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441004" y="1300800"/>
            <a:ext cx="2944217" cy="458132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7" name="Espace réservé du texte 3"/>
          <p:cNvSpPr>
            <a:spLocks noGrp="1"/>
          </p:cNvSpPr>
          <p:nvPr>
            <p:ph type="body" sz="quarter" idx="19" hasCustomPrompt="1"/>
          </p:nvPr>
        </p:nvSpPr>
        <p:spPr>
          <a:xfrm>
            <a:off x="8091150" y="1224000"/>
            <a:ext cx="3730441" cy="878189"/>
          </a:xfrm>
        </p:spPr>
        <p:txBody>
          <a:bodyPr>
            <a:spAutoFit/>
          </a:bodyPr>
          <a:lstStyle>
            <a:lvl1pPr>
              <a:spcBef>
                <a:spcPts val="1200"/>
              </a:spcBef>
              <a:defRPr sz="4533">
                <a:solidFill>
                  <a:schemeClr val="accent1"/>
                </a:solidFill>
              </a:defRPr>
            </a:lvl1pPr>
            <a:lvl2pPr marL="0" indent="0">
              <a:lnSpc>
                <a:spcPct val="80000"/>
              </a:lnSpc>
              <a:spcBef>
                <a:spcPts val="0"/>
              </a:spcBef>
              <a:buNone/>
              <a:defRPr sz="1467"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2400203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440000" y="773921"/>
            <a:ext cx="9867483" cy="4762519"/>
          </a:xfrm>
        </p:spPr>
        <p:txBody>
          <a:bodyPr/>
          <a:lstStyle>
            <a:lvl1pPr>
              <a:defRPr sz="2000" b="1" cap="all" baseline="0">
                <a:solidFill>
                  <a:schemeClr val="tx2"/>
                </a:solidFill>
              </a:defRPr>
            </a:lvl1pPr>
            <a:lvl2pPr marL="0" indent="0" algn="just">
              <a:lnSpc>
                <a:spcPct val="110000"/>
              </a:lnSpc>
              <a:spcBef>
                <a:spcPts val="800"/>
              </a:spcBef>
              <a:buNone/>
              <a:defRPr sz="1200" b="0">
                <a:solidFill>
                  <a:schemeClr val="tx1"/>
                </a:solidFill>
              </a:defRPr>
            </a:lvl2pPr>
          </a:lstStyle>
          <a:p>
            <a:pPr lvl="0"/>
            <a:r>
              <a:rPr lang="fr-FR"/>
              <a:t>Modifier les styles du texte du masque</a:t>
            </a:r>
          </a:p>
          <a:p>
            <a:pPr lvl="1"/>
            <a:r>
              <a:rPr lang="fr-FR"/>
              <a:t>Deuxième niveau</a:t>
            </a: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25464564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3" name="Espace réservé du texte 2"/>
          <p:cNvSpPr>
            <a:spLocks noGrp="1"/>
          </p:cNvSpPr>
          <p:nvPr>
            <p:ph type="body" sz="quarter" idx="10"/>
          </p:nvPr>
        </p:nvSpPr>
        <p:spPr>
          <a:xfrm>
            <a:off x="4887072" y="764864"/>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887072" y="4248000"/>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423074" y="708105"/>
            <a:ext cx="3000188" cy="574453"/>
          </a:xfrm>
          <a:prstGeom prst="rect">
            <a:avLst/>
          </a:prstGeom>
          <a:noFill/>
        </p:spPr>
        <p:txBody>
          <a:bodyPr wrap="square" lIns="0" tIns="0" rIns="0" bIns="0" rtlCol="0">
            <a:spAutoFit/>
          </a:bodyPr>
          <a:lstStyle/>
          <a:p>
            <a:r>
              <a:rPr lang="fr-FR" sz="3733" b="1">
                <a:solidFill>
                  <a:schemeClr val="bg2"/>
                </a:solidFill>
              </a:rPr>
              <a:t>CONTACT</a:t>
            </a:r>
          </a:p>
        </p:txBody>
      </p:sp>
      <p:pic>
        <p:nvPicPr>
          <p:cNvPr id="9" name="Imag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25970" y="5734450"/>
            <a:ext cx="355631" cy="335999"/>
          </a:xfrm>
          <a:prstGeom prst="rect">
            <a:avLst/>
          </a:prstGeom>
        </p:spPr>
      </p:pic>
      <p:pic>
        <p:nvPicPr>
          <p:cNvPr id="7" name="Image 6"/>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81600" y="5737349"/>
            <a:ext cx="382184" cy="333100"/>
          </a:xfrm>
          <a:prstGeom prst="rect">
            <a:avLst/>
          </a:prstGeom>
        </p:spPr>
      </p:pic>
      <p:pic>
        <p:nvPicPr>
          <p:cNvPr id="8" name="Image 7"/>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563784" y="5734450"/>
            <a:ext cx="382185" cy="335999"/>
          </a:xfrm>
          <a:prstGeom prst="rect">
            <a:avLst/>
          </a:prstGeom>
        </p:spPr>
      </p:pic>
    </p:spTree>
    <p:extLst>
      <p:ext uri="{BB962C8B-B14F-4D97-AF65-F5344CB8AC3E}">
        <p14:creationId xmlns:p14="http://schemas.microsoft.com/office/powerpoint/2010/main" val="252538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image" Target="../media/image1.jpeg"/><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image" Target="../media/image1.jpeg"/><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7" y="392833"/>
            <a:ext cx="10373391" cy="6084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440007" y="1300800"/>
            <a:ext cx="10373391" cy="4351339"/>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5" name="Espace réservé du pied de page 4"/>
          <p:cNvSpPr>
            <a:spLocks noGrp="1"/>
          </p:cNvSpPr>
          <p:nvPr>
            <p:ph type="ftr" sz="quarter" idx="3"/>
          </p:nvPr>
        </p:nvSpPr>
        <p:spPr>
          <a:xfrm>
            <a:off x="3264000" y="6524773"/>
            <a:ext cx="6688221" cy="164148"/>
          </a:xfrm>
          <a:prstGeom prst="rect">
            <a:avLst/>
          </a:prstGeom>
        </p:spPr>
        <p:txBody>
          <a:bodyPr vert="horz" wrap="square" lIns="0" tIns="0" rIns="0" bIns="0" rtlCol="0" anchor="t" anchorCtr="0">
            <a:spAutoFit/>
          </a:bodyPr>
          <a:lstStyle>
            <a:lvl1pPr algn="l">
              <a:defRPr sz="1067" b="0" cap="none" baseline="0">
                <a:solidFill>
                  <a:srgbClr val="7F7F7F"/>
                </a:solidFill>
              </a:defRPr>
            </a:lvl1pPr>
          </a:lstStyle>
          <a:p>
            <a:r>
              <a:rPr lang="en-US"/>
              <a:t>TITRE DE LA PRÉSENTATION</a:t>
            </a:r>
            <a:endParaRPr lang="fr-FR"/>
          </a:p>
        </p:txBody>
      </p:sp>
      <p:sp>
        <p:nvSpPr>
          <p:cNvPr id="6" name="Espace réservé du numéro de diapositive 5"/>
          <p:cNvSpPr>
            <a:spLocks noGrp="1"/>
          </p:cNvSpPr>
          <p:nvPr>
            <p:ph type="sldNum" sz="quarter" idx="4"/>
          </p:nvPr>
        </p:nvSpPr>
        <p:spPr>
          <a:xfrm>
            <a:off x="1440000" y="6524773"/>
            <a:ext cx="254400" cy="164148"/>
          </a:xfrm>
          <a:prstGeom prst="rect">
            <a:avLst/>
          </a:prstGeom>
        </p:spPr>
        <p:txBody>
          <a:bodyPr vert="horz" lIns="0" tIns="0" rIns="0" bIns="0" rtlCol="0" anchor="t" anchorCtr="0">
            <a:spAutoFit/>
          </a:bodyPr>
          <a:lstStyle>
            <a:lvl1pPr algn="l">
              <a:defRPr sz="1067"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1131457" y="566241"/>
            <a:ext cx="617097"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e la date 3"/>
          <p:cNvSpPr>
            <a:spLocks noGrp="1"/>
          </p:cNvSpPr>
          <p:nvPr>
            <p:ph type="dt" sz="half" idx="2"/>
          </p:nvPr>
        </p:nvSpPr>
        <p:spPr>
          <a:xfrm>
            <a:off x="1841992" y="6524773"/>
            <a:ext cx="1344000" cy="164148"/>
          </a:xfrm>
          <a:prstGeom prst="rect">
            <a:avLst/>
          </a:prstGeom>
        </p:spPr>
        <p:txBody>
          <a:bodyPr vert="horz" wrap="square" lIns="0" tIns="0" rIns="0" bIns="0" rtlCol="0" anchor="t" anchorCtr="0">
            <a:spAutoFit/>
          </a:bodyPr>
          <a:lstStyle>
            <a:lvl1pPr>
              <a:defRPr lang="fr-FR" sz="1067" b="0" cap="all" baseline="0" smtClean="0">
                <a:solidFill>
                  <a:srgbClr val="7F7F7F"/>
                </a:solidFill>
              </a:defRPr>
            </a:lvl1pPr>
          </a:lstStyle>
          <a:p>
            <a:r>
              <a:rPr lang="fr-FR"/>
              <a:t>JJ MMMM AAAA</a:t>
            </a:r>
          </a:p>
        </p:txBody>
      </p:sp>
      <p:pic>
        <p:nvPicPr>
          <p:cNvPr id="7" name="Image 6"/>
          <p:cNvPicPr>
            <a:picLocks noChangeAspect="1"/>
          </p:cNvPicPr>
          <p:nvPr userDrawn="1"/>
        </p:nvPicPr>
        <p:blipFill rotWithShape="1">
          <a:blip r:embed="rId29" cstate="screen">
            <a:extLst>
              <a:ext uri="{28A0092B-C50C-407E-A947-70E740481C1C}">
                <a14:useLocalDpi xmlns:a14="http://schemas.microsoft.com/office/drawing/2010/main"/>
              </a:ext>
            </a:extLst>
          </a:blip>
          <a:srcRect/>
          <a:stretch/>
        </p:blipFill>
        <p:spPr>
          <a:xfrm>
            <a:off x="10906083" y="6391068"/>
            <a:ext cx="921600" cy="4416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21E18FF6-CBFC-4BAB-BC68-7AAFAB12B811}"/>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759810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743" r:id="rId27"/>
  </p:sldLayoutIdLst>
  <p:hf hdr="0"/>
  <p:txStyles>
    <p:title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1" y="414000"/>
            <a:ext cx="10373391"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440001" y="1306800"/>
            <a:ext cx="10373391" cy="4351338"/>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1177179" y="520510"/>
            <a:ext cx="525642"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pied de page 4"/>
          <p:cNvSpPr>
            <a:spLocks noGrp="1"/>
          </p:cNvSpPr>
          <p:nvPr>
            <p:ph type="ftr" sz="quarter" idx="3"/>
          </p:nvPr>
        </p:nvSpPr>
        <p:spPr>
          <a:xfrm>
            <a:off x="2878043" y="6521788"/>
            <a:ext cx="6672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dirty="0"/>
              <a:t>TITRE DE LA PRÉSENTATION</a:t>
            </a:r>
          </a:p>
        </p:txBody>
      </p:sp>
      <p:sp>
        <p:nvSpPr>
          <p:cNvPr id="10" name="Espace réservé du numéro de diapositive 5"/>
          <p:cNvSpPr>
            <a:spLocks noGrp="1"/>
          </p:cNvSpPr>
          <p:nvPr>
            <p:ph type="sldNum" sz="quarter" idx="4"/>
          </p:nvPr>
        </p:nvSpPr>
        <p:spPr>
          <a:xfrm>
            <a:off x="1440000" y="6521788"/>
            <a:ext cx="2544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796954" y="6524770"/>
            <a:ext cx="1022829"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r>
              <a:rPr lang="fr-FR" dirty="0" err="1"/>
              <a:t>Jj</a:t>
            </a:r>
            <a:r>
              <a:rPr lang="fr-FR" dirty="0"/>
              <a:t> Mois </a:t>
            </a:r>
            <a:r>
              <a:rPr lang="fr-FR" dirty="0" err="1"/>
              <a:t>Aaaa</a:t>
            </a:r>
            <a:endParaRPr lang="fr-FR" dirty="0"/>
          </a:p>
        </p:txBody>
      </p:sp>
      <p:pic>
        <p:nvPicPr>
          <p:cNvPr id="16" name="Picture 3" descr="D:\BLOC MARQUES\JPG\BB_Q_NATIXIS_INTEREPARGNE_10CM.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517153" y="6345006"/>
            <a:ext cx="1514564" cy="435133"/>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AF16966F-F050-43EE-B200-74BEAF413F8D}"/>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782540777"/>
      </p:ext>
    </p:extLst>
  </p:cSld>
  <p:clrMap bg1="lt1" tx1="dk1" bg2="lt2" tx2="dk2" accent1="accent1" accent2="accent2" accent3="accent3" accent4="accent4" accent5="accent5" accent6="accent6" hlink="hlink" folHlink="folHlink"/>
  <p:sldLayoutIdLst>
    <p:sldLayoutId id="2147483688" r:id="rId1"/>
  </p:sldLayoutIdLst>
  <p:hf hdr="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7" y="392833"/>
            <a:ext cx="10373391" cy="6084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440007" y="1300800"/>
            <a:ext cx="10373391" cy="4351339"/>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6" name="Espace réservé du numéro de diapositive 5"/>
          <p:cNvSpPr>
            <a:spLocks noGrp="1"/>
          </p:cNvSpPr>
          <p:nvPr>
            <p:ph type="sldNum" sz="quarter" idx="4"/>
          </p:nvPr>
        </p:nvSpPr>
        <p:spPr>
          <a:xfrm>
            <a:off x="1440000" y="6524773"/>
            <a:ext cx="254400" cy="164148"/>
          </a:xfrm>
          <a:prstGeom prst="rect">
            <a:avLst/>
          </a:prstGeom>
        </p:spPr>
        <p:txBody>
          <a:bodyPr vert="horz" lIns="0" tIns="0" rIns="0" bIns="0" rtlCol="0" anchor="t" anchorCtr="0">
            <a:spAutoFit/>
          </a:bodyPr>
          <a:lstStyle>
            <a:lvl1pPr algn="l">
              <a:defRPr sz="1067"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1131457" y="566241"/>
            <a:ext cx="617097"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pic>
        <p:nvPicPr>
          <p:cNvPr id="7" name="Image 6"/>
          <p:cNvPicPr>
            <a:picLocks noChangeAspect="1"/>
          </p:cNvPicPr>
          <p:nvPr userDrawn="1"/>
        </p:nvPicPr>
        <p:blipFill rotWithShape="1">
          <a:blip r:embed="rId28" cstate="screen">
            <a:extLst>
              <a:ext uri="{28A0092B-C50C-407E-A947-70E740481C1C}">
                <a14:useLocalDpi xmlns:a14="http://schemas.microsoft.com/office/drawing/2010/main"/>
              </a:ext>
            </a:extLst>
          </a:blip>
          <a:srcRect/>
          <a:stretch/>
        </p:blipFill>
        <p:spPr>
          <a:xfrm>
            <a:off x="10906083" y="6391068"/>
            <a:ext cx="921600" cy="4416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893B3338-1432-414B-B6D5-B995B5136A51}"/>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92045478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Lst>
  <p:hf hdr="0"/>
  <p:txStyles>
    <p:title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7" y="392833"/>
            <a:ext cx="10373391" cy="6084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440007" y="1300800"/>
            <a:ext cx="10373391" cy="4351339"/>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5" name="Espace réservé du pied de page 4"/>
          <p:cNvSpPr>
            <a:spLocks noGrp="1"/>
          </p:cNvSpPr>
          <p:nvPr>
            <p:ph type="ftr" sz="quarter" idx="3"/>
          </p:nvPr>
        </p:nvSpPr>
        <p:spPr>
          <a:xfrm>
            <a:off x="3264000" y="6524773"/>
            <a:ext cx="6688221" cy="164148"/>
          </a:xfrm>
          <a:prstGeom prst="rect">
            <a:avLst/>
          </a:prstGeom>
        </p:spPr>
        <p:txBody>
          <a:bodyPr vert="horz" wrap="square" lIns="0" tIns="0" rIns="0" bIns="0" rtlCol="0" anchor="t" anchorCtr="0">
            <a:spAutoFit/>
          </a:bodyPr>
          <a:lstStyle>
            <a:lvl1pPr algn="l">
              <a:defRPr sz="1067" b="0" cap="none" baseline="0">
                <a:solidFill>
                  <a:srgbClr val="7F7F7F"/>
                </a:solidFill>
              </a:defRPr>
            </a:lvl1pPr>
          </a:lstStyle>
          <a:p>
            <a:r>
              <a:rPr lang="en-US"/>
              <a:t>TITRE DE LA PRÉSENTATION</a:t>
            </a:r>
            <a:endParaRPr lang="fr-FR"/>
          </a:p>
        </p:txBody>
      </p:sp>
      <p:sp>
        <p:nvSpPr>
          <p:cNvPr id="6" name="Espace réservé du numéro de diapositive 5"/>
          <p:cNvSpPr>
            <a:spLocks noGrp="1"/>
          </p:cNvSpPr>
          <p:nvPr>
            <p:ph type="sldNum" sz="quarter" idx="4"/>
          </p:nvPr>
        </p:nvSpPr>
        <p:spPr>
          <a:xfrm>
            <a:off x="1440000" y="6524773"/>
            <a:ext cx="254400" cy="164148"/>
          </a:xfrm>
          <a:prstGeom prst="rect">
            <a:avLst/>
          </a:prstGeom>
        </p:spPr>
        <p:txBody>
          <a:bodyPr vert="horz" lIns="0" tIns="0" rIns="0" bIns="0" rtlCol="0" anchor="t" anchorCtr="0">
            <a:spAutoFit/>
          </a:bodyPr>
          <a:lstStyle>
            <a:lvl1pPr algn="l">
              <a:defRPr sz="1067"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1131457" y="566241"/>
            <a:ext cx="617097"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e la date 3"/>
          <p:cNvSpPr>
            <a:spLocks noGrp="1"/>
          </p:cNvSpPr>
          <p:nvPr>
            <p:ph type="dt" sz="half" idx="2"/>
          </p:nvPr>
        </p:nvSpPr>
        <p:spPr>
          <a:xfrm>
            <a:off x="1841992" y="6524773"/>
            <a:ext cx="1344000" cy="164148"/>
          </a:xfrm>
          <a:prstGeom prst="rect">
            <a:avLst/>
          </a:prstGeom>
        </p:spPr>
        <p:txBody>
          <a:bodyPr vert="horz" wrap="square" lIns="0" tIns="0" rIns="0" bIns="0" rtlCol="0" anchor="t" anchorCtr="0">
            <a:spAutoFit/>
          </a:bodyPr>
          <a:lstStyle>
            <a:lvl1pPr>
              <a:defRPr lang="fr-FR" sz="1067" b="0" cap="all" baseline="0" smtClean="0">
                <a:solidFill>
                  <a:srgbClr val="7F7F7F"/>
                </a:solidFill>
              </a:defRPr>
            </a:lvl1pPr>
          </a:lstStyle>
          <a:p>
            <a:r>
              <a:rPr lang="fr-FR"/>
              <a:t>JJ MMMM AAAA</a:t>
            </a:r>
          </a:p>
        </p:txBody>
      </p:sp>
      <p:pic>
        <p:nvPicPr>
          <p:cNvPr id="7" name="Image 6"/>
          <p:cNvPicPr>
            <a:picLocks noChangeAspect="1"/>
          </p:cNvPicPr>
          <p:nvPr userDrawn="1"/>
        </p:nvPicPr>
        <p:blipFill rotWithShape="1">
          <a:blip r:embed="rId28" cstate="screen">
            <a:extLst>
              <a:ext uri="{28A0092B-C50C-407E-A947-70E740481C1C}">
                <a14:useLocalDpi xmlns:a14="http://schemas.microsoft.com/office/drawing/2010/main"/>
              </a:ext>
            </a:extLst>
          </a:blip>
          <a:srcRect/>
          <a:stretch/>
        </p:blipFill>
        <p:spPr>
          <a:xfrm>
            <a:off x="10906083" y="6391068"/>
            <a:ext cx="921600" cy="4416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21E18FF6-CBFC-4BAB-BC68-7AAFAB12B811}"/>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6174582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Lst>
  <p:hf hdr="0"/>
  <p:txStyles>
    <p:title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18" Type="http://schemas.openxmlformats.org/officeDocument/2006/relationships/image" Target="../media/image37.jpeg"/><Relationship Id="rId26" Type="http://schemas.openxmlformats.org/officeDocument/2006/relationships/image" Target="../media/image45.png"/><Relationship Id="rId39" Type="http://schemas.openxmlformats.org/officeDocument/2006/relationships/image" Target="../media/image58.emf"/><Relationship Id="rId3" Type="http://schemas.openxmlformats.org/officeDocument/2006/relationships/image" Target="../media/image22.jpeg"/><Relationship Id="rId21" Type="http://schemas.openxmlformats.org/officeDocument/2006/relationships/image" Target="../media/image40.png"/><Relationship Id="rId34" Type="http://schemas.openxmlformats.org/officeDocument/2006/relationships/image" Target="../media/image53.png"/><Relationship Id="rId42" Type="http://schemas.openxmlformats.org/officeDocument/2006/relationships/image" Target="../media/image61.emf"/><Relationship Id="rId47" Type="http://schemas.openxmlformats.org/officeDocument/2006/relationships/image" Target="../media/image66.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jpeg"/><Relationship Id="rId25" Type="http://schemas.openxmlformats.org/officeDocument/2006/relationships/image" Target="../media/image44.png"/><Relationship Id="rId33" Type="http://schemas.openxmlformats.org/officeDocument/2006/relationships/image" Target="../media/image52.jpeg"/><Relationship Id="rId38" Type="http://schemas.openxmlformats.org/officeDocument/2006/relationships/image" Target="../media/image57.emf"/><Relationship Id="rId46" Type="http://schemas.openxmlformats.org/officeDocument/2006/relationships/image" Target="../media/image65.png"/><Relationship Id="rId2" Type="http://schemas.openxmlformats.org/officeDocument/2006/relationships/image" Target="../media/image21.jpeg"/><Relationship Id="rId16" Type="http://schemas.openxmlformats.org/officeDocument/2006/relationships/image" Target="../media/image35.jpeg"/><Relationship Id="rId20" Type="http://schemas.openxmlformats.org/officeDocument/2006/relationships/image" Target="../media/image39.png"/><Relationship Id="rId29" Type="http://schemas.openxmlformats.org/officeDocument/2006/relationships/image" Target="../media/image48.jpeg"/><Relationship Id="rId41" Type="http://schemas.openxmlformats.org/officeDocument/2006/relationships/image" Target="../media/image60.emf"/><Relationship Id="rId1" Type="http://schemas.openxmlformats.org/officeDocument/2006/relationships/slideLayout" Target="../slideLayouts/slideLayout9.xml"/><Relationship Id="rId6" Type="http://schemas.openxmlformats.org/officeDocument/2006/relationships/image" Target="../media/image25.png"/><Relationship Id="rId11" Type="http://schemas.openxmlformats.org/officeDocument/2006/relationships/image" Target="../media/image30.jpeg"/><Relationship Id="rId24" Type="http://schemas.openxmlformats.org/officeDocument/2006/relationships/image" Target="../media/image43.png"/><Relationship Id="rId32" Type="http://schemas.openxmlformats.org/officeDocument/2006/relationships/image" Target="../media/image51.png"/><Relationship Id="rId37" Type="http://schemas.openxmlformats.org/officeDocument/2006/relationships/image" Target="../media/image56.png"/><Relationship Id="rId40" Type="http://schemas.openxmlformats.org/officeDocument/2006/relationships/image" Target="../media/image59.emf"/><Relationship Id="rId45" Type="http://schemas.openxmlformats.org/officeDocument/2006/relationships/image" Target="../media/image64.png"/><Relationship Id="rId5" Type="http://schemas.openxmlformats.org/officeDocument/2006/relationships/image" Target="../media/image24.png"/><Relationship Id="rId15" Type="http://schemas.openxmlformats.org/officeDocument/2006/relationships/image" Target="../media/image34.jpeg"/><Relationship Id="rId23" Type="http://schemas.openxmlformats.org/officeDocument/2006/relationships/image" Target="../media/image42.png"/><Relationship Id="rId28" Type="http://schemas.openxmlformats.org/officeDocument/2006/relationships/image" Target="../media/image47.png"/><Relationship Id="rId36" Type="http://schemas.openxmlformats.org/officeDocument/2006/relationships/image" Target="../media/image55.png"/><Relationship Id="rId10" Type="http://schemas.openxmlformats.org/officeDocument/2006/relationships/image" Target="../media/image29.jpeg"/><Relationship Id="rId19" Type="http://schemas.openxmlformats.org/officeDocument/2006/relationships/image" Target="../media/image38.png"/><Relationship Id="rId31" Type="http://schemas.openxmlformats.org/officeDocument/2006/relationships/image" Target="../media/image50.png"/><Relationship Id="rId44" Type="http://schemas.openxmlformats.org/officeDocument/2006/relationships/image" Target="../media/image63.emf"/><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jpeg"/><Relationship Id="rId22" Type="http://schemas.openxmlformats.org/officeDocument/2006/relationships/image" Target="../media/image41.png"/><Relationship Id="rId27" Type="http://schemas.openxmlformats.org/officeDocument/2006/relationships/image" Target="../media/image46.jpeg"/><Relationship Id="rId30" Type="http://schemas.openxmlformats.org/officeDocument/2006/relationships/image" Target="../media/image49.jpeg"/><Relationship Id="rId35" Type="http://schemas.openxmlformats.org/officeDocument/2006/relationships/image" Target="../media/image54.png"/><Relationship Id="rId43" Type="http://schemas.openxmlformats.org/officeDocument/2006/relationships/image" Target="../media/image62.emf"/><Relationship Id="rId48" Type="http://schemas.openxmlformats.org/officeDocument/2006/relationships/image" Target="../media/image67.png"/></Relationships>
</file>

<file path=ppt/slides/_rels/slide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slide" Target="slide14.xml"/><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slide" Target="slide12.xml"/><Relationship Id="rId5" Type="http://schemas.openxmlformats.org/officeDocument/2006/relationships/image" Target="../media/image70.png"/><Relationship Id="rId4" Type="http://schemas.openxmlformats.org/officeDocument/2006/relationships/image" Target="../media/image69.png"/></Relationships>
</file>

<file path=ppt/slides/_rels/slide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7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3.xml"/><Relationship Id="rId4" Type="http://schemas.openxmlformats.org/officeDocument/2006/relationships/image" Target="../media/image80.png"/></Relationships>
</file>

<file path=ppt/slides/_rels/slide1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9.xml"/><Relationship Id="rId4" Type="http://schemas.openxmlformats.org/officeDocument/2006/relationships/image" Target="../media/image8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4.xml"/><Relationship Id="rId1" Type="http://schemas.openxmlformats.org/officeDocument/2006/relationships/slideLayout" Target="../slideLayouts/slideLayout9.xml"/><Relationship Id="rId6" Type="http://schemas.openxmlformats.org/officeDocument/2006/relationships/slide" Target="slide5.xml"/><Relationship Id="rId5" Type="http://schemas.openxmlformats.org/officeDocument/2006/relationships/slide" Target="slide18.xml"/><Relationship Id="rId4"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70.png"/><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jpeg"/><Relationship Id="rId3" Type="http://schemas.openxmlformats.org/officeDocument/2006/relationships/image" Target="../media/image84.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68.png"/><Relationship Id="rId11" Type="http://schemas.openxmlformats.org/officeDocument/2006/relationships/image" Target="../media/image90.png"/><Relationship Id="rId5" Type="http://schemas.openxmlformats.org/officeDocument/2006/relationships/image" Target="../media/image80.png"/><Relationship Id="rId10" Type="http://schemas.openxmlformats.org/officeDocument/2006/relationships/image" Target="../media/image89.png"/><Relationship Id="rId4" Type="http://schemas.openxmlformats.org/officeDocument/2006/relationships/image" Target="../media/image85.png"/><Relationship Id="rId9" Type="http://schemas.openxmlformats.org/officeDocument/2006/relationships/image" Target="../media/image88.png"/><Relationship Id="rId14" Type="http://schemas.openxmlformats.org/officeDocument/2006/relationships/image" Target="../media/image9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1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eg"/><Relationship Id="rId1" Type="http://schemas.openxmlformats.org/officeDocument/2006/relationships/slideLayout" Target="../slideLayouts/slideLayout27.xml"/><Relationship Id="rId4" Type="http://schemas.openxmlformats.org/officeDocument/2006/relationships/image" Target="../media/image103.png"/></Relationships>
</file>

<file path=ppt/slides/_rels/slide2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www.interepargne.natixis.com/entreprises" TargetMode="External"/><Relationship Id="rId2" Type="http://schemas.openxmlformats.org/officeDocument/2006/relationships/image" Target="../media/image108.png"/><Relationship Id="rId1" Type="http://schemas.openxmlformats.org/officeDocument/2006/relationships/slideLayout" Target="../slideLayouts/slideLayout9.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29.xml.rels><?xml version="1.0" encoding="UTF-8" standalone="yes"?>
<Relationships xmlns="http://schemas.openxmlformats.org/package/2006/relationships"><Relationship Id="rId3" Type="http://schemas.openxmlformats.org/officeDocument/2006/relationships/hyperlink" Target="http://www.interepargne.natixis.com/epargnants" TargetMode="External"/><Relationship Id="rId2" Type="http://schemas.openxmlformats.org/officeDocument/2006/relationships/image" Target="../media/image112.png"/><Relationship Id="rId1" Type="http://schemas.openxmlformats.org/officeDocument/2006/relationships/slideLayout" Target="../slideLayouts/slideLayout9.xml"/><Relationship Id="rId5" Type="http://schemas.openxmlformats.org/officeDocument/2006/relationships/image" Target="../media/image113.png"/><Relationship Id="rId4" Type="http://schemas.openxmlformats.org/officeDocument/2006/relationships/image" Target="../media/image109.png"/></Relationships>
</file>

<file path=ppt/slides/_rels/slide3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hyperlink" Target="http://www.euribor.org/" TargetMode="External"/><Relationship Id="rId2" Type="http://schemas.openxmlformats.org/officeDocument/2006/relationships/hyperlink" Target="http://www.barcap.com/" TargetMode="External"/><Relationship Id="rId1" Type="http://schemas.openxmlformats.org/officeDocument/2006/relationships/slideLayout" Target="../slideLayouts/slideLayout9.xml"/><Relationship Id="rId4" Type="http://schemas.openxmlformats.org/officeDocument/2006/relationships/hyperlink" Target="http://www.mscibarra.com/"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www.epargnesalariale.caisse-epargne.fr/" TargetMode="Externa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hyperlink" Target="https://www.interepargne.natixis.com/" TargetMode="Externa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40006" y="1922402"/>
            <a:ext cx="5296073" cy="2182905"/>
          </a:xfrm>
        </p:spPr>
        <p:txBody>
          <a:bodyPr/>
          <a:lstStyle/>
          <a:p>
            <a:r>
              <a:rPr lang="fr-FR" dirty="0"/>
              <a:t>Les rencontres de L’Epargne Salariale et Retraite de la CEGEE</a:t>
            </a:r>
            <a:br>
              <a:rPr lang="fr-FR" dirty="0"/>
            </a:br>
            <a:endParaRPr lang="fr-FR" dirty="0"/>
          </a:p>
        </p:txBody>
      </p:sp>
      <p:sp>
        <p:nvSpPr>
          <p:cNvPr id="3" name="Sous-titre 2"/>
          <p:cNvSpPr>
            <a:spLocks noGrp="1"/>
          </p:cNvSpPr>
          <p:nvPr>
            <p:ph type="subTitle" idx="1"/>
          </p:nvPr>
        </p:nvSpPr>
        <p:spPr>
          <a:xfrm>
            <a:off x="1440000" y="4316708"/>
            <a:ext cx="4111811" cy="1333378"/>
          </a:xfrm>
        </p:spPr>
        <p:txBody>
          <a:bodyPr/>
          <a:lstStyle/>
          <a:p>
            <a:r>
              <a:rPr lang="fr-FR" dirty="0"/>
              <a:t>NATIXIS INTERÉPARGNE</a:t>
            </a:r>
          </a:p>
          <a:p>
            <a:r>
              <a:rPr lang="fr-FR" dirty="0"/>
              <a:t>Mars 2022</a:t>
            </a:r>
          </a:p>
          <a:p>
            <a:r>
              <a:rPr lang="fr-FR" dirty="0"/>
              <a:t>Isabelle CONTARIN, </a:t>
            </a:r>
          </a:p>
          <a:p>
            <a:r>
              <a:rPr lang="fr-FR" dirty="0"/>
              <a:t>Directrice Commerciale Région Ile de France-Grand Est et Nord</a:t>
            </a:r>
          </a:p>
        </p:txBody>
      </p:sp>
      <p:grpSp>
        <p:nvGrpSpPr>
          <p:cNvPr id="5" name="Groupe 4">
            <a:extLst>
              <a:ext uri="{FF2B5EF4-FFF2-40B4-BE49-F238E27FC236}">
                <a16:creationId xmlns:a16="http://schemas.microsoft.com/office/drawing/2014/main" id="{1215F190-86C9-433C-9CD0-22BEF627642D}"/>
              </a:ext>
            </a:extLst>
          </p:cNvPr>
          <p:cNvGrpSpPr/>
          <p:nvPr/>
        </p:nvGrpSpPr>
        <p:grpSpPr>
          <a:xfrm>
            <a:off x="7056107" y="4869160"/>
            <a:ext cx="5088567" cy="746729"/>
            <a:chOff x="2013494" y="3371466"/>
            <a:chExt cx="6891253" cy="560047"/>
          </a:xfrm>
        </p:grpSpPr>
        <p:sp>
          <p:nvSpPr>
            <p:cNvPr id="4" name="ZoneTexte 3">
              <a:extLst>
                <a:ext uri="{FF2B5EF4-FFF2-40B4-BE49-F238E27FC236}">
                  <a16:creationId xmlns:a16="http://schemas.microsoft.com/office/drawing/2014/main" id="{1E70CEDB-9629-427B-8D53-546237D32AB4}"/>
                </a:ext>
              </a:extLst>
            </p:cNvPr>
            <p:cNvSpPr txBox="1"/>
            <p:nvPr/>
          </p:nvSpPr>
          <p:spPr>
            <a:xfrm>
              <a:off x="2013495" y="3371466"/>
              <a:ext cx="6891252" cy="330764"/>
            </a:xfrm>
            <a:prstGeom prst="rect">
              <a:avLst/>
            </a:prstGeom>
            <a:noFill/>
          </p:spPr>
          <p:txBody>
            <a:bodyPr wrap="square" rtlCol="0">
              <a:spAutoFit/>
            </a:bodyPr>
            <a:lstStyle/>
            <a:p>
              <a:r>
                <a:rPr lang="fr-FR" sz="1133" b="1" dirty="0">
                  <a:latin typeface="Pluto Medium" panose="020B0603020203060204" pitchFamily="34" charset="0"/>
                </a:rPr>
                <a:t>FAIRE DE L’ÉPARGNE SALARIALE ET RETRAITE </a:t>
              </a:r>
            </a:p>
            <a:p>
              <a:r>
                <a:rPr lang="fr-FR" sz="1133" b="1" dirty="0">
                  <a:latin typeface="Pluto Medium" panose="020B0603020203060204" pitchFamily="34" charset="0"/>
                </a:rPr>
                <a:t>UN MOTEUR DE LA PERFORMANCE DE VOTRE ENTREPRISE </a:t>
              </a:r>
              <a:endParaRPr lang="fr-FR" sz="1133" b="1" dirty="0"/>
            </a:p>
          </p:txBody>
        </p:sp>
        <p:sp>
          <p:nvSpPr>
            <p:cNvPr id="10" name="ZoneTexte 9">
              <a:extLst>
                <a:ext uri="{FF2B5EF4-FFF2-40B4-BE49-F238E27FC236}">
                  <a16:creationId xmlns:a16="http://schemas.microsoft.com/office/drawing/2014/main" id="{5051239D-9653-4BC2-90C2-9C215DC62DCE}"/>
                </a:ext>
              </a:extLst>
            </p:cNvPr>
            <p:cNvSpPr txBox="1"/>
            <p:nvPr/>
          </p:nvSpPr>
          <p:spPr>
            <a:xfrm>
              <a:off x="2013494" y="3731506"/>
              <a:ext cx="5330966" cy="200007"/>
            </a:xfrm>
            <a:prstGeom prst="rect">
              <a:avLst/>
            </a:prstGeom>
            <a:noFill/>
          </p:spPr>
          <p:txBody>
            <a:bodyPr wrap="square" rtlCol="0">
              <a:spAutoFit/>
            </a:bodyPr>
            <a:lstStyle/>
            <a:p>
              <a:r>
                <a:rPr lang="fr-FR" sz="1133" b="1" dirty="0">
                  <a:solidFill>
                    <a:srgbClr val="581D74"/>
                  </a:solidFill>
                  <a:latin typeface="Pluto Bold" panose="020B0803020203060204" pitchFamily="34" charset="0"/>
                </a:rPr>
                <a:t>C’EST ÇA, ÊTRE INVESTI DANS VOTRE AVENIR</a:t>
              </a:r>
            </a:p>
          </p:txBody>
        </p:sp>
      </p:grpSp>
      <p:pic>
        <p:nvPicPr>
          <p:cNvPr id="7" name="Image 6">
            <a:extLst>
              <a:ext uri="{FF2B5EF4-FFF2-40B4-BE49-F238E27FC236}">
                <a16:creationId xmlns:a16="http://schemas.microsoft.com/office/drawing/2014/main" id="{10DBA9F9-699C-4F44-A69D-B38107978216}"/>
              </a:ext>
            </a:extLst>
          </p:cNvPr>
          <p:cNvPicPr>
            <a:picLocks noChangeAspect="1"/>
          </p:cNvPicPr>
          <p:nvPr/>
        </p:nvPicPr>
        <p:blipFill rotWithShape="1">
          <a:blip r:embed="rId3" cstate="screen">
            <a:clrChange>
              <a:clrFrom>
                <a:srgbClr val="F0F2F1"/>
              </a:clrFrom>
              <a:clrTo>
                <a:srgbClr val="F0F2F1">
                  <a:alpha val="0"/>
                </a:srgbClr>
              </a:clrTo>
            </a:clrChange>
            <a:extLst>
              <a:ext uri="{28A0092B-C50C-407E-A947-70E740481C1C}">
                <a14:useLocalDpi xmlns:a14="http://schemas.microsoft.com/office/drawing/2010/main"/>
              </a:ext>
            </a:extLst>
          </a:blip>
          <a:srcRect/>
          <a:stretch/>
        </p:blipFill>
        <p:spPr>
          <a:xfrm>
            <a:off x="5551811" y="-2164609"/>
            <a:ext cx="5813385" cy="6858000"/>
          </a:xfrm>
          <a:prstGeom prst="rect">
            <a:avLst/>
          </a:prstGeom>
        </p:spPr>
      </p:pic>
      <p:pic>
        <p:nvPicPr>
          <p:cNvPr id="1026" name="Picture 2" descr="La Caisse d'Epargne Grand Est Europe aux cotés des entreprises pour faire  face à la crise - Grand e-nov">
            <a:extLst>
              <a:ext uri="{FF2B5EF4-FFF2-40B4-BE49-F238E27FC236}">
                <a16:creationId xmlns:a16="http://schemas.microsoft.com/office/drawing/2014/main" id="{9A298CD7-DF8E-4695-9B0D-4C53AABEAFB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88042" y="270545"/>
            <a:ext cx="2273740" cy="1273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01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a:t>1</a:t>
            </a:r>
          </a:p>
        </p:txBody>
      </p:sp>
      <p:sp>
        <p:nvSpPr>
          <p:cNvPr id="6" name="Titre 5"/>
          <p:cNvSpPr>
            <a:spLocks noGrp="1"/>
          </p:cNvSpPr>
          <p:nvPr>
            <p:ph type="title"/>
          </p:nvPr>
        </p:nvSpPr>
        <p:spPr>
          <a:xfrm>
            <a:off x="3960000" y="1271722"/>
            <a:ext cx="6276200" cy="1754326"/>
          </a:xfrm>
        </p:spPr>
        <p:txBody>
          <a:bodyPr>
            <a:spAutoFit/>
          </a:bodyPr>
          <a:lstStyle/>
          <a:p>
            <a:r>
              <a:rPr lang="fr-FR" dirty="0"/>
              <a:t>Le marché de l’épargne salariale et retraite</a:t>
            </a:r>
            <a:endParaRPr lang="fr-FR" dirty="0">
              <a:solidFill>
                <a:schemeClr val="tx1"/>
              </a:solidFill>
            </a:endParaRPr>
          </a:p>
        </p:txBody>
      </p:sp>
      <p:sp>
        <p:nvSpPr>
          <p:cNvPr id="10" name="Espace réservé du numéro de diapositive 9"/>
          <p:cNvSpPr>
            <a:spLocks noGrp="1"/>
          </p:cNvSpPr>
          <p:nvPr>
            <p:ph type="sldNum" sz="quarter" idx="12"/>
          </p:nvPr>
        </p:nvSpPr>
        <p:spPr/>
        <p:txBody>
          <a:bodyPr/>
          <a:lstStyle/>
          <a:p>
            <a:pPr defTabSz="1219170"/>
            <a:fld id="{4F985FF9-ADA8-465B-B1B8-A5AF16A5E141}" type="slidenum">
              <a:rPr lang="fr-FR">
                <a:solidFill>
                  <a:srgbClr val="581D74"/>
                </a:solidFill>
                <a:latin typeface="Arial" panose="020B0604020202020204"/>
              </a:rPr>
              <a:pPr defTabSz="1219170"/>
              <a:t>2</a:t>
            </a:fld>
            <a:endParaRPr lang="fr-FR">
              <a:solidFill>
                <a:srgbClr val="581D74"/>
              </a:solidFill>
              <a:latin typeface="Arial" panose="020B0604020202020204"/>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defTabSz="1219170"/>
            <a:endParaRPr sz="2400">
              <a:solidFill>
                <a:prstClr val="black"/>
              </a:solidFill>
              <a:latin typeface="Arial" panose="020B0604020202020204"/>
            </a:endParaRPr>
          </a:p>
        </p:txBody>
      </p:sp>
    </p:spTree>
    <p:extLst>
      <p:ext uri="{BB962C8B-B14F-4D97-AF65-F5344CB8AC3E}">
        <p14:creationId xmlns:p14="http://schemas.microsoft.com/office/powerpoint/2010/main" val="77691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1">
            <a:extLst>
              <a:ext uri="{FF2B5EF4-FFF2-40B4-BE49-F238E27FC236}">
                <a16:creationId xmlns:a16="http://schemas.microsoft.com/office/drawing/2014/main" id="{86261645-CA7C-43AE-8E09-CF278A9536FA}"/>
              </a:ext>
            </a:extLst>
          </p:cNvPr>
          <p:cNvSpPr>
            <a:spLocks noGrp="1"/>
          </p:cNvSpPr>
          <p:nvPr>
            <p:ph type="title"/>
          </p:nvPr>
        </p:nvSpPr>
        <p:spPr>
          <a:xfrm>
            <a:off x="1440007" y="392833"/>
            <a:ext cx="10373391" cy="608400"/>
          </a:xfrm>
        </p:spPr>
        <p:txBody>
          <a:bodyPr/>
          <a:lstStyle/>
          <a:p>
            <a:r>
              <a:rPr lang="pt-BR" dirty="0"/>
              <a:t>Natixis Interépargne, </a:t>
            </a:r>
            <a:r>
              <a:rPr lang="pt-BR" b="0" dirty="0"/>
              <a:t>la solution en épargne salariale et retraite du Groupe BPCE</a:t>
            </a:r>
            <a:endParaRPr lang="fr-FR" b="0" dirty="0"/>
          </a:p>
        </p:txBody>
      </p:sp>
      <p:sp>
        <p:nvSpPr>
          <p:cNvPr id="17" name="Rectangle 16">
            <a:extLst>
              <a:ext uri="{FF2B5EF4-FFF2-40B4-BE49-F238E27FC236}">
                <a16:creationId xmlns:a16="http://schemas.microsoft.com/office/drawing/2014/main" id="{240E9DBF-9198-4E6D-A906-B56AFC755E23}"/>
              </a:ext>
            </a:extLst>
          </p:cNvPr>
          <p:cNvSpPr/>
          <p:nvPr/>
        </p:nvSpPr>
        <p:spPr>
          <a:xfrm>
            <a:off x="7899556" y="1420093"/>
            <a:ext cx="4213195" cy="1938671"/>
          </a:xfrm>
          <a:prstGeom prst="rect">
            <a:avLst/>
          </a:prstGeom>
        </p:spPr>
        <p:txBody>
          <a:bodyPr wrap="square" lIns="96201" tIns="48101" rIns="96201" bIns="48101">
            <a:spAutoFit/>
          </a:bodyPr>
          <a:lstStyle/>
          <a:p>
            <a:pPr marL="300403" lvl="4" indent="-300403" defTabSz="1096931">
              <a:spcAft>
                <a:spcPts val="1263"/>
              </a:spcAft>
              <a:buClr>
                <a:srgbClr val="581D74"/>
              </a:buClr>
              <a:buSzPct val="80000"/>
              <a:buFont typeface="Wingdings 3" panose="05040102010807070707" pitchFamily="18" charset="2"/>
              <a:buChar char=""/>
              <a:defRPr/>
            </a:pPr>
            <a:r>
              <a:rPr lang="fr-FR" sz="1400" b="1" dirty="0">
                <a:solidFill>
                  <a:srgbClr val="581D74"/>
                </a:solidFill>
                <a:latin typeface="Arial" panose="020B0604020202020204"/>
              </a:rPr>
              <a:t>50 ans d’expérience </a:t>
            </a:r>
            <a:r>
              <a:rPr lang="fr-FR" sz="1400" dirty="0">
                <a:solidFill>
                  <a:prstClr val="black"/>
                </a:solidFill>
                <a:latin typeface="Arial" panose="020B0604020202020204"/>
              </a:rPr>
              <a:t>dans la gestion de l’épargne salariale, l’épargne retraite et l’actionnariat salarié.</a:t>
            </a:r>
          </a:p>
          <a:p>
            <a:pPr marL="300403" lvl="4" indent="-300403" defTabSz="1096931">
              <a:spcAft>
                <a:spcPts val="1263"/>
              </a:spcAft>
              <a:buClr>
                <a:srgbClr val="581D74"/>
              </a:buClr>
              <a:buSzPct val="80000"/>
              <a:buFont typeface="Wingdings 3" panose="05040102010807070707" pitchFamily="18" charset="2"/>
              <a:buChar char=""/>
              <a:defRPr/>
            </a:pPr>
            <a:r>
              <a:rPr lang="fr-FR" sz="1400" dirty="0">
                <a:solidFill>
                  <a:prstClr val="black"/>
                </a:solidFill>
                <a:latin typeface="Arial" panose="020B0604020202020204"/>
              </a:rPr>
              <a:t>Une </a:t>
            </a:r>
            <a:r>
              <a:rPr lang="fr-FR" sz="1400" b="1" dirty="0">
                <a:solidFill>
                  <a:srgbClr val="581D74"/>
                </a:solidFill>
                <a:latin typeface="Arial" panose="020B0604020202020204"/>
              </a:rPr>
              <a:t>offre de gestion financière </a:t>
            </a:r>
            <a:r>
              <a:rPr lang="fr-FR" sz="1400" dirty="0">
                <a:solidFill>
                  <a:prstClr val="black"/>
                </a:solidFill>
                <a:latin typeface="Arial" panose="020B0604020202020204"/>
              </a:rPr>
              <a:t>d'une étendue unique sur le marché, au travers de l’expertise de plus de 20 sociétés de gestion. </a:t>
            </a:r>
          </a:p>
          <a:p>
            <a:pPr marL="300403" lvl="4" indent="-300403" defTabSz="1096931">
              <a:spcAft>
                <a:spcPts val="1263"/>
              </a:spcAft>
              <a:buClr>
                <a:srgbClr val="581D74"/>
              </a:buClr>
              <a:buSzPct val="80000"/>
              <a:buFont typeface="Wingdings 3" panose="05040102010807070707" pitchFamily="18" charset="2"/>
              <a:buChar char=""/>
              <a:defRPr/>
            </a:pPr>
            <a:r>
              <a:rPr lang="fr-FR" sz="1400" dirty="0">
                <a:solidFill>
                  <a:prstClr val="black"/>
                </a:solidFill>
                <a:latin typeface="Arial" panose="020B0604020202020204"/>
              </a:rPr>
              <a:t>Une stratégie </a:t>
            </a:r>
            <a:r>
              <a:rPr lang="fr-FR" sz="1400" b="1" dirty="0">
                <a:solidFill>
                  <a:srgbClr val="581D74"/>
                </a:solidFill>
                <a:latin typeface="Arial" panose="020B0604020202020204"/>
              </a:rPr>
              <a:t>d’innovation</a:t>
            </a:r>
            <a:r>
              <a:rPr lang="fr-FR" sz="1400" b="1" dirty="0">
                <a:solidFill>
                  <a:srgbClr val="002060"/>
                </a:solidFill>
                <a:latin typeface="Arial" panose="020B0604020202020204"/>
              </a:rPr>
              <a:t> </a:t>
            </a:r>
            <a:r>
              <a:rPr lang="fr-FR" sz="1400" dirty="0">
                <a:solidFill>
                  <a:prstClr val="black"/>
                </a:solidFill>
                <a:latin typeface="Arial" panose="020B0604020202020204"/>
              </a:rPr>
              <a:t>permanente.</a:t>
            </a:r>
          </a:p>
        </p:txBody>
      </p:sp>
      <p:sp>
        <p:nvSpPr>
          <p:cNvPr id="18" name="Ellipse 17">
            <a:extLst>
              <a:ext uri="{FF2B5EF4-FFF2-40B4-BE49-F238E27FC236}">
                <a16:creationId xmlns:a16="http://schemas.microsoft.com/office/drawing/2014/main" id="{9D569BA4-E4FC-4785-B7C2-137417637187}"/>
              </a:ext>
            </a:extLst>
          </p:cNvPr>
          <p:cNvSpPr/>
          <p:nvPr/>
        </p:nvSpPr>
        <p:spPr>
          <a:xfrm>
            <a:off x="1830933" y="1470598"/>
            <a:ext cx="1407904" cy="1472465"/>
          </a:xfrm>
          <a:prstGeom prst="ellipse">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dirty="0">
              <a:solidFill>
                <a:prstClr val="white"/>
              </a:solidFill>
              <a:latin typeface="Calibri"/>
            </a:endParaRPr>
          </a:p>
        </p:txBody>
      </p:sp>
      <p:sp>
        <p:nvSpPr>
          <p:cNvPr id="19" name="Ellipse 18">
            <a:extLst>
              <a:ext uri="{FF2B5EF4-FFF2-40B4-BE49-F238E27FC236}">
                <a16:creationId xmlns:a16="http://schemas.microsoft.com/office/drawing/2014/main" id="{88BC1823-26BD-4632-B8ED-B2F67B64B06C}"/>
              </a:ext>
            </a:extLst>
          </p:cNvPr>
          <p:cNvSpPr/>
          <p:nvPr/>
        </p:nvSpPr>
        <p:spPr>
          <a:xfrm>
            <a:off x="1629395" y="1340997"/>
            <a:ext cx="1407904" cy="1434711"/>
          </a:xfrm>
          <a:prstGeom prst="ellipse">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lIns="0" tIns="48000" rIns="0" bIns="48000" rtlCol="0" anchor="ctr"/>
          <a:lstStyle/>
          <a:p>
            <a:pPr algn="ctr" defTabSz="1219170">
              <a:defRPr/>
            </a:pPr>
            <a:r>
              <a:rPr lang="fr-FR" sz="2667" b="1" dirty="0">
                <a:solidFill>
                  <a:srgbClr val="581D74"/>
                </a:solidFill>
                <a:latin typeface="Pluto Medium" panose="020B0603020203060204" pitchFamily="34" charset="0"/>
              </a:rPr>
              <a:t>95 %</a:t>
            </a:r>
          </a:p>
        </p:txBody>
      </p:sp>
      <p:sp>
        <p:nvSpPr>
          <p:cNvPr id="21" name="Ellipse 20">
            <a:extLst>
              <a:ext uri="{FF2B5EF4-FFF2-40B4-BE49-F238E27FC236}">
                <a16:creationId xmlns:a16="http://schemas.microsoft.com/office/drawing/2014/main" id="{EE7AF5C0-3A10-441E-824F-5396CDC36C7A}"/>
              </a:ext>
            </a:extLst>
          </p:cNvPr>
          <p:cNvSpPr/>
          <p:nvPr/>
        </p:nvSpPr>
        <p:spPr>
          <a:xfrm>
            <a:off x="3822820" y="1470598"/>
            <a:ext cx="1407904" cy="1472465"/>
          </a:xfrm>
          <a:prstGeom prst="ellipse">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dirty="0">
              <a:solidFill>
                <a:prstClr val="white"/>
              </a:solidFill>
              <a:latin typeface="Calibri"/>
            </a:endParaRPr>
          </a:p>
        </p:txBody>
      </p:sp>
      <p:sp>
        <p:nvSpPr>
          <p:cNvPr id="34" name="Ellipse 33">
            <a:extLst>
              <a:ext uri="{FF2B5EF4-FFF2-40B4-BE49-F238E27FC236}">
                <a16:creationId xmlns:a16="http://schemas.microsoft.com/office/drawing/2014/main" id="{8DD17285-4D7F-446D-8C6F-3988DFB8A013}"/>
              </a:ext>
            </a:extLst>
          </p:cNvPr>
          <p:cNvSpPr/>
          <p:nvPr/>
        </p:nvSpPr>
        <p:spPr>
          <a:xfrm>
            <a:off x="3621281" y="1340997"/>
            <a:ext cx="1407904" cy="1434711"/>
          </a:xfrm>
          <a:prstGeom prst="ellipse">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defTabSz="1219170">
              <a:defRPr/>
            </a:pPr>
            <a:endParaRPr lang="fr-FR" sz="2133" b="1" dirty="0">
              <a:solidFill>
                <a:srgbClr val="581D74"/>
              </a:solidFill>
              <a:latin typeface="Pluto Medium" panose="020B0603020203060204" pitchFamily="34" charset="0"/>
            </a:endParaRPr>
          </a:p>
        </p:txBody>
      </p:sp>
      <p:sp>
        <p:nvSpPr>
          <p:cNvPr id="35" name="Rectangle 34">
            <a:extLst>
              <a:ext uri="{FF2B5EF4-FFF2-40B4-BE49-F238E27FC236}">
                <a16:creationId xmlns:a16="http://schemas.microsoft.com/office/drawing/2014/main" id="{A8520F00-5B79-4AD2-841E-4F0CA5F933E1}"/>
              </a:ext>
            </a:extLst>
          </p:cNvPr>
          <p:cNvSpPr/>
          <p:nvPr/>
        </p:nvSpPr>
        <p:spPr>
          <a:xfrm>
            <a:off x="3787000" y="1786729"/>
            <a:ext cx="1127232" cy="502766"/>
          </a:xfrm>
          <a:prstGeom prst="rect">
            <a:avLst/>
          </a:prstGeom>
        </p:spPr>
        <p:txBody>
          <a:bodyPr wrap="none">
            <a:spAutoFit/>
          </a:bodyPr>
          <a:lstStyle/>
          <a:p>
            <a:pPr algn="ctr" defTabSz="1219170">
              <a:defRPr/>
            </a:pPr>
            <a:r>
              <a:rPr lang="fr-FR" sz="2667" b="1" dirty="0">
                <a:solidFill>
                  <a:srgbClr val="581D74"/>
                </a:solidFill>
                <a:latin typeface="Pluto Medium" panose="020B0603020203060204" pitchFamily="34" charset="0"/>
              </a:rPr>
              <a:t>76 000</a:t>
            </a:r>
          </a:p>
        </p:txBody>
      </p:sp>
      <p:sp>
        <p:nvSpPr>
          <p:cNvPr id="36" name="Ellipse 35">
            <a:extLst>
              <a:ext uri="{FF2B5EF4-FFF2-40B4-BE49-F238E27FC236}">
                <a16:creationId xmlns:a16="http://schemas.microsoft.com/office/drawing/2014/main" id="{32D079C6-2A89-4896-8CB6-AF2146E5D5AB}"/>
              </a:ext>
            </a:extLst>
          </p:cNvPr>
          <p:cNvSpPr/>
          <p:nvPr/>
        </p:nvSpPr>
        <p:spPr>
          <a:xfrm>
            <a:off x="5826201" y="1457876"/>
            <a:ext cx="1407904" cy="1472465"/>
          </a:xfrm>
          <a:prstGeom prst="ellipse">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dirty="0">
              <a:solidFill>
                <a:prstClr val="white"/>
              </a:solidFill>
              <a:latin typeface="Calibri"/>
            </a:endParaRPr>
          </a:p>
        </p:txBody>
      </p:sp>
      <p:sp>
        <p:nvSpPr>
          <p:cNvPr id="37" name="Ellipse 36">
            <a:extLst>
              <a:ext uri="{FF2B5EF4-FFF2-40B4-BE49-F238E27FC236}">
                <a16:creationId xmlns:a16="http://schemas.microsoft.com/office/drawing/2014/main" id="{CB9A4458-9529-4F8D-9D28-2123CA03280A}"/>
              </a:ext>
            </a:extLst>
          </p:cNvPr>
          <p:cNvSpPr/>
          <p:nvPr/>
        </p:nvSpPr>
        <p:spPr>
          <a:xfrm>
            <a:off x="5624663" y="1328274"/>
            <a:ext cx="1407904" cy="1434711"/>
          </a:xfrm>
          <a:prstGeom prst="ellipse">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marL="0" lvl="3" algn="ctr" defTabSz="890923" eaLnBrk="0" fontAlgn="base" hangingPunct="0">
              <a:spcBef>
                <a:spcPct val="0"/>
              </a:spcBef>
              <a:buClr>
                <a:srgbClr val="A38DBD"/>
              </a:buClr>
              <a:defRPr/>
            </a:pPr>
            <a:r>
              <a:rPr lang="fr-FR" sz="1969" b="1" dirty="0">
                <a:solidFill>
                  <a:prstClr val="white"/>
                </a:solidFill>
                <a:latin typeface="Arial" panose="020B0604020202020204"/>
                <a:cs typeface="Arial" panose="020B0604020202020204" pitchFamily="34" charset="0"/>
              </a:rPr>
              <a:t>3 millions</a:t>
            </a:r>
          </a:p>
          <a:p>
            <a:pPr marL="0" lvl="3" algn="ctr" defTabSz="890923" eaLnBrk="0" fontAlgn="base" hangingPunct="0">
              <a:spcBef>
                <a:spcPct val="0"/>
              </a:spcBef>
              <a:buClr>
                <a:srgbClr val="A38DBD"/>
              </a:buClr>
              <a:defRPr/>
            </a:pPr>
            <a:r>
              <a:rPr lang="fr-FR" sz="1473" dirty="0">
                <a:solidFill>
                  <a:prstClr val="white"/>
                </a:solidFill>
                <a:latin typeface="Arial" panose="020B0604020202020204"/>
                <a:cs typeface="Arial" panose="020B0604020202020204" pitchFamily="34" charset="0"/>
              </a:rPr>
              <a:t>d’épargnants</a:t>
            </a:r>
            <a:endParaRPr lang="fr-FR" sz="2133" b="1" dirty="0">
              <a:solidFill>
                <a:srgbClr val="581D74"/>
              </a:solidFill>
              <a:latin typeface="Pluto Medium" panose="020B0603020203060204" pitchFamily="34" charset="0"/>
            </a:endParaRPr>
          </a:p>
        </p:txBody>
      </p:sp>
      <p:sp>
        <p:nvSpPr>
          <p:cNvPr id="38" name="Rectangle 37">
            <a:extLst>
              <a:ext uri="{FF2B5EF4-FFF2-40B4-BE49-F238E27FC236}">
                <a16:creationId xmlns:a16="http://schemas.microsoft.com/office/drawing/2014/main" id="{196F88B4-CECD-4352-8E6F-919D7B547C08}"/>
              </a:ext>
            </a:extLst>
          </p:cNvPr>
          <p:cNvSpPr/>
          <p:nvPr/>
        </p:nvSpPr>
        <p:spPr>
          <a:xfrm>
            <a:off x="5953675" y="1754825"/>
            <a:ext cx="865942" cy="748988"/>
          </a:xfrm>
          <a:prstGeom prst="rect">
            <a:avLst/>
          </a:prstGeom>
        </p:spPr>
        <p:txBody>
          <a:bodyPr wrap="none">
            <a:spAutoFit/>
          </a:bodyPr>
          <a:lstStyle/>
          <a:p>
            <a:pPr algn="ctr" defTabSz="1219170">
              <a:defRPr/>
            </a:pPr>
            <a:r>
              <a:rPr lang="fr-FR" sz="2667" b="1" dirty="0">
                <a:solidFill>
                  <a:srgbClr val="581D74"/>
                </a:solidFill>
                <a:latin typeface="Pluto Medium" panose="020B0603020203060204" pitchFamily="34" charset="0"/>
              </a:rPr>
              <a:t>3 </a:t>
            </a:r>
          </a:p>
          <a:p>
            <a:pPr algn="ctr" defTabSz="1219170">
              <a:defRPr/>
            </a:pPr>
            <a:r>
              <a:rPr lang="fr-FR" sz="1600" dirty="0">
                <a:solidFill>
                  <a:srgbClr val="581D74"/>
                </a:solidFill>
                <a:latin typeface="Arial" panose="020B0604020202020204"/>
              </a:rPr>
              <a:t>millions</a:t>
            </a:r>
          </a:p>
        </p:txBody>
      </p:sp>
      <p:sp>
        <p:nvSpPr>
          <p:cNvPr id="39" name="ZoneTexte 38">
            <a:extLst>
              <a:ext uri="{FF2B5EF4-FFF2-40B4-BE49-F238E27FC236}">
                <a16:creationId xmlns:a16="http://schemas.microsoft.com/office/drawing/2014/main" id="{6312580D-0934-4FD9-B3F7-E3C8F0BC1144}"/>
              </a:ext>
            </a:extLst>
          </p:cNvPr>
          <p:cNvSpPr txBox="1"/>
          <p:nvPr/>
        </p:nvSpPr>
        <p:spPr>
          <a:xfrm>
            <a:off x="5832745" y="2979662"/>
            <a:ext cx="1369286" cy="338554"/>
          </a:xfrm>
          <a:prstGeom prst="rect">
            <a:avLst/>
          </a:prstGeom>
          <a:noFill/>
        </p:spPr>
        <p:txBody>
          <a:bodyPr wrap="none" rtlCol="0">
            <a:spAutoFit/>
          </a:bodyPr>
          <a:lstStyle/>
          <a:p>
            <a:pPr defTabSz="1219170">
              <a:defRPr/>
            </a:pPr>
            <a:r>
              <a:rPr lang="fr-FR" sz="1600" dirty="0">
                <a:solidFill>
                  <a:srgbClr val="581D74"/>
                </a:solidFill>
                <a:latin typeface="Arial" panose="020B0604020202020204"/>
              </a:rPr>
              <a:t>d’épargnants</a:t>
            </a:r>
          </a:p>
        </p:txBody>
      </p:sp>
      <p:sp>
        <p:nvSpPr>
          <p:cNvPr id="40" name="ZoneTexte 39">
            <a:extLst>
              <a:ext uri="{FF2B5EF4-FFF2-40B4-BE49-F238E27FC236}">
                <a16:creationId xmlns:a16="http://schemas.microsoft.com/office/drawing/2014/main" id="{717EBBEA-B77C-4CDA-9559-8DE8D871C503}"/>
              </a:ext>
            </a:extLst>
          </p:cNvPr>
          <p:cNvSpPr txBox="1"/>
          <p:nvPr/>
        </p:nvSpPr>
        <p:spPr>
          <a:xfrm>
            <a:off x="3553157" y="2991599"/>
            <a:ext cx="1973617" cy="338554"/>
          </a:xfrm>
          <a:prstGeom prst="rect">
            <a:avLst/>
          </a:prstGeom>
          <a:noFill/>
        </p:spPr>
        <p:txBody>
          <a:bodyPr wrap="none" rtlCol="0">
            <a:spAutoFit/>
          </a:bodyPr>
          <a:lstStyle/>
          <a:p>
            <a:pPr defTabSz="1219170">
              <a:defRPr/>
            </a:pPr>
            <a:r>
              <a:rPr lang="fr-FR" sz="1600" dirty="0">
                <a:solidFill>
                  <a:srgbClr val="581D74"/>
                </a:solidFill>
                <a:latin typeface="Arial" panose="020B0604020202020204"/>
              </a:rPr>
              <a:t>Entreprises clientes</a:t>
            </a:r>
            <a:endParaRPr lang="fr-FR" sz="1600" baseline="30000" dirty="0">
              <a:solidFill>
                <a:srgbClr val="581D74"/>
              </a:solidFill>
              <a:latin typeface="Arial" panose="020B0604020202020204"/>
            </a:endParaRPr>
          </a:p>
        </p:txBody>
      </p:sp>
      <p:sp>
        <p:nvSpPr>
          <p:cNvPr id="41" name="ZoneTexte 40">
            <a:extLst>
              <a:ext uri="{FF2B5EF4-FFF2-40B4-BE49-F238E27FC236}">
                <a16:creationId xmlns:a16="http://schemas.microsoft.com/office/drawing/2014/main" id="{9E63D6B4-4AE9-4604-9E00-CCF24D299D9F}"/>
              </a:ext>
            </a:extLst>
          </p:cNvPr>
          <p:cNvSpPr txBox="1"/>
          <p:nvPr/>
        </p:nvSpPr>
        <p:spPr>
          <a:xfrm>
            <a:off x="1103446" y="2979662"/>
            <a:ext cx="2710333" cy="338554"/>
          </a:xfrm>
          <a:prstGeom prst="rect">
            <a:avLst/>
          </a:prstGeom>
          <a:noFill/>
        </p:spPr>
        <p:txBody>
          <a:bodyPr wrap="square" rtlCol="0">
            <a:spAutoFit/>
          </a:bodyPr>
          <a:lstStyle/>
          <a:p>
            <a:pPr algn="ctr" defTabSz="1219170">
              <a:defRPr/>
            </a:pPr>
            <a:r>
              <a:rPr lang="fr-FR" sz="1600" dirty="0">
                <a:solidFill>
                  <a:srgbClr val="581D74"/>
                </a:solidFill>
                <a:latin typeface="Arial" panose="020B0604020202020204"/>
              </a:rPr>
              <a:t>Entreprises satisfaites</a:t>
            </a:r>
            <a:r>
              <a:rPr lang="fr-FR" sz="1600" baseline="30000" dirty="0">
                <a:solidFill>
                  <a:srgbClr val="581D74"/>
                </a:solidFill>
                <a:latin typeface="Arial" panose="020B0604020202020204"/>
              </a:rPr>
              <a:t>(1)</a:t>
            </a:r>
          </a:p>
        </p:txBody>
      </p:sp>
      <p:pic>
        <p:nvPicPr>
          <p:cNvPr id="42" name="Image 41">
            <a:extLst>
              <a:ext uri="{FF2B5EF4-FFF2-40B4-BE49-F238E27FC236}">
                <a16:creationId xmlns:a16="http://schemas.microsoft.com/office/drawing/2014/main" id="{BFA58E2C-4E64-4873-9E90-72662FA1C7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0888"/>
          <a:stretch/>
        </p:blipFill>
        <p:spPr>
          <a:xfrm>
            <a:off x="7602645" y="1220755"/>
            <a:ext cx="4563535" cy="2211008"/>
          </a:xfrm>
          <a:prstGeom prst="rect">
            <a:avLst/>
          </a:prstGeom>
        </p:spPr>
      </p:pic>
      <p:sp>
        <p:nvSpPr>
          <p:cNvPr id="2" name="ZoneTexte 1">
            <a:extLst>
              <a:ext uri="{FF2B5EF4-FFF2-40B4-BE49-F238E27FC236}">
                <a16:creationId xmlns:a16="http://schemas.microsoft.com/office/drawing/2014/main" id="{25469A4F-EC0C-4D35-A566-23392044854E}"/>
              </a:ext>
            </a:extLst>
          </p:cNvPr>
          <p:cNvSpPr txBox="1"/>
          <p:nvPr/>
        </p:nvSpPr>
        <p:spPr>
          <a:xfrm>
            <a:off x="1295468" y="6058923"/>
            <a:ext cx="10896533" cy="194990"/>
          </a:xfrm>
          <a:prstGeom prst="rect">
            <a:avLst/>
          </a:prstGeom>
          <a:noFill/>
        </p:spPr>
        <p:txBody>
          <a:bodyPr wrap="square" rtlCol="0">
            <a:spAutoFit/>
          </a:bodyPr>
          <a:lstStyle/>
          <a:p>
            <a:pPr marL="304792" indent="-304792" defTabSz="1219170">
              <a:buFontTx/>
              <a:buAutoNum type="arabicParenBoth"/>
              <a:defRPr/>
            </a:pPr>
            <a:r>
              <a:rPr lang="fr-FR" sz="667" i="1" dirty="0">
                <a:solidFill>
                  <a:prstClr val="black"/>
                </a:solidFill>
                <a:latin typeface="Arial" panose="020B0604020202020204"/>
              </a:rPr>
              <a:t>NPS (Net Promoter Score) = % Promoteurs (notes de recommandation de 9 et 10) - % Détracteurs (notes de recommandation de 6 et moins). Enquête réalisée auprès de 120 correspondants entreprises du 25 juin au 20 juillet 2019 </a:t>
            </a:r>
          </a:p>
        </p:txBody>
      </p:sp>
      <p:pic>
        <p:nvPicPr>
          <p:cNvPr id="1026" name="Image 2" descr="Une image contenant texte&#10;&#10;Description générée automatiquement">
            <a:extLst>
              <a:ext uri="{FF2B5EF4-FFF2-40B4-BE49-F238E27FC236}">
                <a16:creationId xmlns:a16="http://schemas.microsoft.com/office/drawing/2014/main" id="{14199465-2106-4127-AF73-976F67AE28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77463" y="3772336"/>
            <a:ext cx="8237075" cy="205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a:extLst>
              <a:ext uri="{FF2B5EF4-FFF2-40B4-BE49-F238E27FC236}">
                <a16:creationId xmlns:a16="http://schemas.microsoft.com/office/drawing/2014/main" id="{3CCDA105-0570-4CAA-BBF3-F632B23DE003}"/>
              </a:ext>
            </a:extLst>
          </p:cNvPr>
          <p:cNvSpPr>
            <a:spLocks noGrp="1"/>
          </p:cNvSpPr>
          <p:nvPr>
            <p:ph type="sldNum" sz="quarter" idx="12"/>
          </p:nvPr>
        </p:nvSpPr>
        <p:spPr>
          <a:xfrm>
            <a:off x="1440000" y="6524773"/>
            <a:ext cx="254400" cy="164148"/>
          </a:xfrm>
          <a:prstGeom prst="rect">
            <a:avLst/>
          </a:prstGeom>
        </p:spPr>
        <p:txBody>
          <a:bodyPr vert="horz" lIns="0" tIns="0" rIns="0" bIns="0" rtlCol="0" anchor="t" anchorCtr="0">
            <a:spAutoFit/>
          </a:bodyPr>
          <a:lstStyle>
            <a:defPPr>
              <a:defRPr lang="fr-FR"/>
            </a:defPPr>
            <a:lvl1pPr marL="0" algn="l" defTabSz="914400" rtl="0" eaLnBrk="1" latinLnBrk="0" hangingPunct="1">
              <a:defRPr sz="1067" b="1"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985FF9-ADA8-465B-B1B8-A5AF16A5E141}" type="slidenum">
              <a:rPr lang="fr-FR" smtClean="0"/>
              <a:pPr/>
              <a:t>3</a:t>
            </a:fld>
            <a:endParaRPr lang="fr-FR"/>
          </a:p>
        </p:txBody>
      </p:sp>
    </p:spTree>
    <p:extLst>
      <p:ext uri="{BB962C8B-B14F-4D97-AF65-F5344CB8AC3E}">
        <p14:creationId xmlns:p14="http://schemas.microsoft.com/office/powerpoint/2010/main" val="286584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Quelques références </a:t>
            </a:r>
            <a:r>
              <a:rPr lang="pt-BR" b="0" dirty="0"/>
              <a:t>clients</a:t>
            </a:r>
            <a:endParaRPr lang="fr-FR" b="0"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BB599B5C-2442-45BB-B8BF-7E280B789293}"/>
              </a:ext>
            </a:extLst>
          </p:cNvPr>
          <p:cNvSpPr>
            <a:spLocks noGrp="1"/>
          </p:cNvSpPr>
          <p:nvPr>
            <p:ph type="body" sz="quarter" idx="13"/>
          </p:nvPr>
        </p:nvSpPr>
        <p:spPr/>
        <p:txBody>
          <a:bodyPr/>
          <a:lstStyle/>
          <a:p>
            <a:r>
              <a:rPr lang="fr-FR" dirty="0"/>
              <a:t>1</a:t>
            </a:r>
          </a:p>
        </p:txBody>
      </p:sp>
      <p:sp>
        <p:nvSpPr>
          <p:cNvPr id="21" name="Rectangle 20">
            <a:extLst>
              <a:ext uri="{FF2B5EF4-FFF2-40B4-BE49-F238E27FC236}">
                <a16:creationId xmlns:a16="http://schemas.microsoft.com/office/drawing/2014/main" id="{D20E394C-1BBC-4564-AEE6-1A0F28AE3E44}"/>
              </a:ext>
            </a:extLst>
          </p:cNvPr>
          <p:cNvSpPr/>
          <p:nvPr/>
        </p:nvSpPr>
        <p:spPr>
          <a:xfrm>
            <a:off x="1080002" y="1300163"/>
            <a:ext cx="10811961" cy="2714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3" algn="ctr" defTabSz="668209" eaLnBrk="0" fontAlgn="base" hangingPunct="0">
              <a:spcBef>
                <a:spcPct val="0"/>
              </a:spcBef>
              <a:buClr>
                <a:srgbClr val="A38DBD"/>
              </a:buClr>
              <a:defRPr/>
            </a:pPr>
            <a:r>
              <a:rPr lang="fr-FR" sz="1200" dirty="0">
                <a:solidFill>
                  <a:prstClr val="white"/>
                </a:solidFill>
                <a:latin typeface="Pluto Medium" panose="020B0603020203060204" pitchFamily="34" charset="0"/>
                <a:cs typeface="Arial" panose="020B0604020202020204" pitchFamily="34" charset="0"/>
              </a:rPr>
              <a:t>Nos clients historiques</a:t>
            </a:r>
          </a:p>
        </p:txBody>
      </p:sp>
      <p:sp>
        <p:nvSpPr>
          <p:cNvPr id="22" name="Rectangle 21">
            <a:extLst>
              <a:ext uri="{FF2B5EF4-FFF2-40B4-BE49-F238E27FC236}">
                <a16:creationId xmlns:a16="http://schemas.microsoft.com/office/drawing/2014/main" id="{E1106785-48AC-41A2-9E8C-9ACC2E7C5AEC}"/>
              </a:ext>
            </a:extLst>
          </p:cNvPr>
          <p:cNvSpPr/>
          <p:nvPr/>
        </p:nvSpPr>
        <p:spPr>
          <a:xfrm>
            <a:off x="1080002" y="3644318"/>
            <a:ext cx="10811961" cy="27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3" algn="ctr" defTabSz="668209" eaLnBrk="0" fontAlgn="base" hangingPunct="0">
              <a:spcBef>
                <a:spcPct val="0"/>
              </a:spcBef>
              <a:buClr>
                <a:srgbClr val="A38DBD"/>
              </a:buClr>
              <a:defRPr/>
            </a:pPr>
            <a:r>
              <a:rPr lang="fr-FR" sz="1200" dirty="0">
                <a:solidFill>
                  <a:prstClr val="white"/>
                </a:solidFill>
                <a:latin typeface="Pluto Medium" panose="020B0603020203060204" pitchFamily="34" charset="0"/>
                <a:cs typeface="Arial" panose="020B0604020202020204" pitchFamily="34" charset="0"/>
              </a:rPr>
              <a:t>Ils nous ont rejoint dernièrement</a:t>
            </a:r>
          </a:p>
        </p:txBody>
      </p:sp>
      <p:pic>
        <p:nvPicPr>
          <p:cNvPr id="23" name="Picture 35" descr="http://t1.gstatic.com/images?q=tbn:ANd9GcSiZuzGI-anS_bXzf3wW88452pGMFdT0MkXbM4OB-zDlXRAc1sjmA">
            <a:extLst>
              <a:ext uri="{FF2B5EF4-FFF2-40B4-BE49-F238E27FC236}">
                <a16:creationId xmlns:a16="http://schemas.microsoft.com/office/drawing/2014/main" id="{F6CB91F6-B2FB-402C-8A82-F3B30F583DC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518042" y="1882508"/>
            <a:ext cx="1070403" cy="232585"/>
          </a:xfrm>
          <a:prstGeom prst="rect">
            <a:avLst/>
          </a:prstGeom>
          <a:noFill/>
          <a:ln>
            <a:noFill/>
          </a:ln>
        </p:spPr>
      </p:pic>
      <p:pic>
        <p:nvPicPr>
          <p:cNvPr id="24" name="Image 48" descr="logo_mars.jpg">
            <a:extLst>
              <a:ext uri="{FF2B5EF4-FFF2-40B4-BE49-F238E27FC236}">
                <a16:creationId xmlns:a16="http://schemas.microsoft.com/office/drawing/2014/main" id="{28601B45-5CD4-4994-9593-EE643F92A94F}"/>
              </a:ext>
            </a:extLst>
          </p:cNvPr>
          <p:cNvPicPr>
            <a:picLocks noChangeAspect="1"/>
          </p:cNvPicPr>
          <p:nvPr/>
        </p:nvPicPr>
        <p:blipFill>
          <a:blip r:embed="rId3"/>
          <a:srcRect/>
          <a:stretch>
            <a:fillRect/>
          </a:stretch>
        </p:blipFill>
        <p:spPr>
          <a:xfrm>
            <a:off x="8576575" y="2391964"/>
            <a:ext cx="632683" cy="167483"/>
          </a:xfrm>
          <a:prstGeom prst="rect">
            <a:avLst/>
          </a:prstGeom>
          <a:noFill/>
          <a:ln>
            <a:noFill/>
          </a:ln>
        </p:spPr>
      </p:pic>
      <p:pic>
        <p:nvPicPr>
          <p:cNvPr id="25" name="il_fi" descr="http://upload.wikimedia.org/wikipedia/commons/thumb/c/ce/Coca-Cola_logo.svg/800px-Coca-Cola_logo.svg.png">
            <a:extLst>
              <a:ext uri="{FF2B5EF4-FFF2-40B4-BE49-F238E27FC236}">
                <a16:creationId xmlns:a16="http://schemas.microsoft.com/office/drawing/2014/main" id="{A17D1D96-C527-46D7-8A86-C53B9862846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680400" y="2288403"/>
            <a:ext cx="569615" cy="182632"/>
          </a:xfrm>
          <a:prstGeom prst="rect">
            <a:avLst/>
          </a:prstGeom>
          <a:noFill/>
          <a:ln>
            <a:noFill/>
          </a:ln>
        </p:spPr>
      </p:pic>
      <p:pic>
        <p:nvPicPr>
          <p:cNvPr id="26" name="Picture 3">
            <a:extLst>
              <a:ext uri="{FF2B5EF4-FFF2-40B4-BE49-F238E27FC236}">
                <a16:creationId xmlns:a16="http://schemas.microsoft.com/office/drawing/2014/main" id="{49402849-E484-4C8B-88E5-E52334CCE7A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378322" y="3096679"/>
            <a:ext cx="1215892" cy="290548"/>
          </a:xfrm>
          <a:prstGeom prst="rect">
            <a:avLst/>
          </a:prstGeom>
          <a:noFill/>
          <a:ln>
            <a:noFill/>
          </a:ln>
        </p:spPr>
      </p:pic>
      <p:pic>
        <p:nvPicPr>
          <p:cNvPr id="27" name="Picture 5">
            <a:extLst>
              <a:ext uri="{FF2B5EF4-FFF2-40B4-BE49-F238E27FC236}">
                <a16:creationId xmlns:a16="http://schemas.microsoft.com/office/drawing/2014/main" id="{976FC454-BFD9-4CCE-98D2-25DE5B3E4E4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426170" y="2478927"/>
            <a:ext cx="877609" cy="211670"/>
          </a:xfrm>
          <a:prstGeom prst="rect">
            <a:avLst/>
          </a:prstGeom>
          <a:noFill/>
          <a:ln>
            <a:noFill/>
          </a:ln>
        </p:spPr>
      </p:pic>
      <p:pic>
        <p:nvPicPr>
          <p:cNvPr id="28" name="Picture 39" descr="http://image-parcours.linternaute.com/image/750/3/1911373508/4076576.jpg">
            <a:extLst>
              <a:ext uri="{FF2B5EF4-FFF2-40B4-BE49-F238E27FC236}">
                <a16:creationId xmlns:a16="http://schemas.microsoft.com/office/drawing/2014/main" id="{B2445FBC-4C40-4539-A731-7D7E182056CE}"/>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720215" y="3211651"/>
            <a:ext cx="659514" cy="153348"/>
          </a:xfrm>
          <a:prstGeom prst="rect">
            <a:avLst/>
          </a:prstGeom>
          <a:noFill/>
          <a:ln>
            <a:noFill/>
          </a:ln>
        </p:spPr>
      </p:pic>
      <p:pic>
        <p:nvPicPr>
          <p:cNvPr id="29" name="Picture 21">
            <a:extLst>
              <a:ext uri="{FF2B5EF4-FFF2-40B4-BE49-F238E27FC236}">
                <a16:creationId xmlns:a16="http://schemas.microsoft.com/office/drawing/2014/main" id="{DFF4D620-2FD5-42F4-8E20-736E2CF340CC}"/>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9638245" y="2674397"/>
            <a:ext cx="470796" cy="327390"/>
          </a:xfrm>
          <a:prstGeom prst="rect">
            <a:avLst/>
          </a:prstGeom>
          <a:noFill/>
          <a:ln>
            <a:noFill/>
          </a:ln>
        </p:spPr>
      </p:pic>
      <p:pic>
        <p:nvPicPr>
          <p:cNvPr id="30" name="Picture 34" descr="C:\Users\peschardsy\AppData\Local\Microsoft\Windows\Temporary Internet Files\Content.Outlook\DJYR2TM0\engie-logo.png">
            <a:extLst>
              <a:ext uri="{FF2B5EF4-FFF2-40B4-BE49-F238E27FC236}">
                <a16:creationId xmlns:a16="http://schemas.microsoft.com/office/drawing/2014/main" id="{190D089A-E496-47BA-8140-1A426E0FBC0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3448305" y="1808116"/>
            <a:ext cx="544027" cy="287607"/>
          </a:xfrm>
          <a:prstGeom prst="rect">
            <a:avLst/>
          </a:prstGeom>
          <a:noFill/>
          <a:ln>
            <a:noFill/>
          </a:ln>
        </p:spPr>
      </p:pic>
      <p:pic>
        <p:nvPicPr>
          <p:cNvPr id="31" name="il_fi" descr="http://www.marketing3.fr/wp-content/uploads/2010/02/procter-and-gamble-logo-300x140.jpg">
            <a:extLst>
              <a:ext uri="{FF2B5EF4-FFF2-40B4-BE49-F238E27FC236}">
                <a16:creationId xmlns:a16="http://schemas.microsoft.com/office/drawing/2014/main" id="{4784E875-4E7D-4C61-B4CF-C28C21068081}"/>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8306759" y="1832074"/>
            <a:ext cx="390633" cy="172781"/>
          </a:xfrm>
          <a:prstGeom prst="rect">
            <a:avLst/>
          </a:prstGeom>
          <a:noFill/>
          <a:ln>
            <a:noFill/>
          </a:ln>
        </p:spPr>
      </p:pic>
      <p:pic>
        <p:nvPicPr>
          <p:cNvPr id="32" name="Image 50" descr="logo_michelin.jpg">
            <a:extLst>
              <a:ext uri="{FF2B5EF4-FFF2-40B4-BE49-F238E27FC236}">
                <a16:creationId xmlns:a16="http://schemas.microsoft.com/office/drawing/2014/main" id="{2311725F-8A27-4E6F-B7A4-A1902922EB2F}"/>
              </a:ext>
            </a:extLst>
          </p:cNvPr>
          <p:cNvPicPr>
            <a:picLocks noChangeAspect="1"/>
          </p:cNvPicPr>
          <p:nvPr/>
        </p:nvPicPr>
        <p:blipFill>
          <a:blip r:embed="rId11"/>
          <a:srcRect/>
          <a:stretch>
            <a:fillRect/>
          </a:stretch>
        </p:blipFill>
        <p:spPr>
          <a:xfrm>
            <a:off x="2714003" y="2160153"/>
            <a:ext cx="796648" cy="239135"/>
          </a:xfrm>
          <a:prstGeom prst="rect">
            <a:avLst/>
          </a:prstGeom>
          <a:noFill/>
          <a:ln>
            <a:noFill/>
          </a:ln>
        </p:spPr>
      </p:pic>
      <p:pic>
        <p:nvPicPr>
          <p:cNvPr id="33" name="Image 76" descr="shell.gif">
            <a:extLst>
              <a:ext uri="{FF2B5EF4-FFF2-40B4-BE49-F238E27FC236}">
                <a16:creationId xmlns:a16="http://schemas.microsoft.com/office/drawing/2014/main" id="{85AA004C-F9DF-4DEF-BFDF-067F51DA00A2}"/>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9073743" y="2036316"/>
            <a:ext cx="286106" cy="235607"/>
          </a:xfrm>
          <a:prstGeom prst="rect">
            <a:avLst/>
          </a:prstGeom>
          <a:noFill/>
          <a:ln>
            <a:noFill/>
          </a:ln>
        </p:spPr>
      </p:pic>
      <p:pic>
        <p:nvPicPr>
          <p:cNvPr id="34" name="Image 27" descr="logo_casino.jpg">
            <a:extLst>
              <a:ext uri="{FF2B5EF4-FFF2-40B4-BE49-F238E27FC236}">
                <a16:creationId xmlns:a16="http://schemas.microsoft.com/office/drawing/2014/main" id="{7E547F6B-4DCC-41F6-9ACC-F1D725612DDA}"/>
              </a:ext>
            </a:extLst>
          </p:cNvPr>
          <p:cNvPicPr>
            <a:picLocks noChangeAspect="1"/>
          </p:cNvPicPr>
          <p:nvPr/>
        </p:nvPicPr>
        <p:blipFill>
          <a:blip r:embed="rId13"/>
          <a:srcRect/>
          <a:stretch>
            <a:fillRect/>
          </a:stretch>
        </p:blipFill>
        <p:spPr>
          <a:xfrm>
            <a:off x="7321738" y="1836001"/>
            <a:ext cx="519106" cy="245385"/>
          </a:xfrm>
          <a:prstGeom prst="rect">
            <a:avLst/>
          </a:prstGeom>
          <a:noFill/>
          <a:ln>
            <a:noFill/>
          </a:ln>
        </p:spPr>
      </p:pic>
      <p:pic>
        <p:nvPicPr>
          <p:cNvPr id="35" name="Image 30" descr="logo_cnes.jpg">
            <a:extLst>
              <a:ext uri="{FF2B5EF4-FFF2-40B4-BE49-F238E27FC236}">
                <a16:creationId xmlns:a16="http://schemas.microsoft.com/office/drawing/2014/main" id="{92CCAD8F-D85D-40E2-B868-A7AC40A41C8B}"/>
              </a:ext>
            </a:extLst>
          </p:cNvPr>
          <p:cNvPicPr>
            <a:picLocks noChangeAspect="1"/>
          </p:cNvPicPr>
          <p:nvPr/>
        </p:nvPicPr>
        <p:blipFill>
          <a:blip r:embed="rId14"/>
          <a:srcRect/>
          <a:stretch>
            <a:fillRect/>
          </a:stretch>
        </p:blipFill>
        <p:spPr>
          <a:xfrm>
            <a:off x="9673464" y="3138463"/>
            <a:ext cx="443347" cy="366181"/>
          </a:xfrm>
          <a:prstGeom prst="rect">
            <a:avLst/>
          </a:prstGeom>
          <a:noFill/>
          <a:ln>
            <a:noFill/>
          </a:ln>
        </p:spPr>
      </p:pic>
      <p:pic>
        <p:nvPicPr>
          <p:cNvPr id="36" name="Image 63" descr="logo_schlumberger.jpg">
            <a:extLst>
              <a:ext uri="{FF2B5EF4-FFF2-40B4-BE49-F238E27FC236}">
                <a16:creationId xmlns:a16="http://schemas.microsoft.com/office/drawing/2014/main" id="{3CF28F4D-13EB-45C7-8F7E-74A2DABEB8F1}"/>
              </a:ext>
            </a:extLst>
          </p:cNvPr>
          <p:cNvPicPr>
            <a:picLocks noChangeAspect="1"/>
          </p:cNvPicPr>
          <p:nvPr/>
        </p:nvPicPr>
        <p:blipFill>
          <a:blip r:embed="rId15"/>
          <a:srcRect/>
          <a:stretch>
            <a:fillRect/>
          </a:stretch>
        </p:blipFill>
        <p:spPr>
          <a:xfrm>
            <a:off x="5458897" y="3022184"/>
            <a:ext cx="903896" cy="268988"/>
          </a:xfrm>
          <a:prstGeom prst="rect">
            <a:avLst/>
          </a:prstGeom>
          <a:noFill/>
          <a:ln>
            <a:noFill/>
          </a:ln>
        </p:spPr>
      </p:pic>
      <p:pic>
        <p:nvPicPr>
          <p:cNvPr id="37" name="Image 37" descr="logo_lilly.jpg">
            <a:extLst>
              <a:ext uri="{FF2B5EF4-FFF2-40B4-BE49-F238E27FC236}">
                <a16:creationId xmlns:a16="http://schemas.microsoft.com/office/drawing/2014/main" id="{BCFF72B0-D57A-4391-B5FD-F20420350628}"/>
              </a:ext>
            </a:extLst>
          </p:cNvPr>
          <p:cNvPicPr>
            <a:picLocks noChangeAspect="1"/>
          </p:cNvPicPr>
          <p:nvPr/>
        </p:nvPicPr>
        <p:blipFill>
          <a:blip r:embed="rId16"/>
          <a:srcRect/>
          <a:stretch>
            <a:fillRect/>
          </a:stretch>
        </p:blipFill>
        <p:spPr>
          <a:xfrm>
            <a:off x="7758130" y="2139960"/>
            <a:ext cx="552355" cy="291579"/>
          </a:xfrm>
          <a:prstGeom prst="rect">
            <a:avLst/>
          </a:prstGeom>
          <a:noFill/>
          <a:ln>
            <a:noFill/>
          </a:ln>
        </p:spPr>
      </p:pic>
      <p:pic>
        <p:nvPicPr>
          <p:cNvPr id="38" name="Image 15" descr="logo_adecco.jpg">
            <a:extLst>
              <a:ext uri="{FF2B5EF4-FFF2-40B4-BE49-F238E27FC236}">
                <a16:creationId xmlns:a16="http://schemas.microsoft.com/office/drawing/2014/main" id="{79928031-AB56-48A8-BA51-0719779C4D4D}"/>
              </a:ext>
            </a:extLst>
          </p:cNvPr>
          <p:cNvPicPr>
            <a:picLocks noChangeAspect="1"/>
          </p:cNvPicPr>
          <p:nvPr/>
        </p:nvPicPr>
        <p:blipFill>
          <a:blip r:embed="rId17"/>
          <a:srcRect/>
          <a:stretch>
            <a:fillRect/>
          </a:stretch>
        </p:blipFill>
        <p:spPr>
          <a:xfrm>
            <a:off x="6669826" y="2867811"/>
            <a:ext cx="644698" cy="336488"/>
          </a:xfrm>
          <a:prstGeom prst="rect">
            <a:avLst/>
          </a:prstGeom>
          <a:noFill/>
          <a:ln>
            <a:noFill/>
          </a:ln>
        </p:spPr>
      </p:pic>
      <p:pic>
        <p:nvPicPr>
          <p:cNvPr id="39" name="Picture 3">
            <a:extLst>
              <a:ext uri="{FF2B5EF4-FFF2-40B4-BE49-F238E27FC236}">
                <a16:creationId xmlns:a16="http://schemas.microsoft.com/office/drawing/2014/main" id="{9A64F6AA-37CF-4AA0-8CCF-48DD2F3F7CD9}"/>
              </a:ext>
            </a:extLst>
          </p:cNvPr>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4052623" y="2226515"/>
            <a:ext cx="316410" cy="295313"/>
          </a:xfrm>
          <a:prstGeom prst="rect">
            <a:avLst/>
          </a:prstGeom>
          <a:noFill/>
          <a:ln>
            <a:noFill/>
          </a:ln>
        </p:spPr>
      </p:pic>
      <p:pic>
        <p:nvPicPr>
          <p:cNvPr id="40" name="Picture 3">
            <a:extLst>
              <a:ext uri="{FF2B5EF4-FFF2-40B4-BE49-F238E27FC236}">
                <a16:creationId xmlns:a16="http://schemas.microsoft.com/office/drawing/2014/main" id="{14627450-4555-4013-9349-F2EEA0F672FE}"/>
              </a:ext>
            </a:extLst>
          </p:cNvPr>
          <p:cNvPicPr>
            <a:picLocks noChangeAspect="1"/>
          </p:cNvPicPr>
          <p:nvPr/>
        </p:nvPicPr>
        <p:blipFill>
          <a:blip r:embed="rId19" cstate="screen">
            <a:extLst>
              <a:ext uri="{28A0092B-C50C-407E-A947-70E740481C1C}">
                <a14:useLocalDpi xmlns:a14="http://schemas.microsoft.com/office/drawing/2010/main"/>
              </a:ext>
            </a:extLst>
          </a:blip>
          <a:srcRect/>
          <a:stretch>
            <a:fillRect/>
          </a:stretch>
        </p:blipFill>
        <p:spPr>
          <a:xfrm>
            <a:off x="7562699" y="3022169"/>
            <a:ext cx="878361" cy="249290"/>
          </a:xfrm>
          <a:prstGeom prst="rect">
            <a:avLst/>
          </a:prstGeom>
          <a:noFill/>
          <a:ln>
            <a:noFill/>
          </a:ln>
        </p:spPr>
      </p:pic>
      <p:pic>
        <p:nvPicPr>
          <p:cNvPr id="41" name="Picture 259">
            <a:extLst>
              <a:ext uri="{FF2B5EF4-FFF2-40B4-BE49-F238E27FC236}">
                <a16:creationId xmlns:a16="http://schemas.microsoft.com/office/drawing/2014/main" id="{A79E4317-F9D0-4859-BE48-7011E68B1C9E}"/>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a:off x="7683821" y="2608497"/>
            <a:ext cx="714272" cy="330301"/>
          </a:xfrm>
          <a:prstGeom prst="rect">
            <a:avLst/>
          </a:prstGeom>
          <a:noFill/>
          <a:ln>
            <a:noFill/>
          </a:ln>
        </p:spPr>
      </p:pic>
      <p:pic>
        <p:nvPicPr>
          <p:cNvPr id="42" name="Picture 260">
            <a:extLst>
              <a:ext uri="{FF2B5EF4-FFF2-40B4-BE49-F238E27FC236}">
                <a16:creationId xmlns:a16="http://schemas.microsoft.com/office/drawing/2014/main" id="{261226A9-CBD4-4F13-94E6-B9983F6AAA4D}"/>
              </a:ext>
            </a:extLst>
          </p:cNvPr>
          <p:cNvPicPr>
            <a:picLocks noChangeAspect="1"/>
          </p:cNvPicPr>
          <p:nvPr/>
        </p:nvPicPr>
        <p:blipFill>
          <a:blip r:embed="rId21" cstate="screen">
            <a:extLst>
              <a:ext uri="{28A0092B-C50C-407E-A947-70E740481C1C}">
                <a14:useLocalDpi xmlns:a14="http://schemas.microsoft.com/office/drawing/2010/main"/>
              </a:ext>
            </a:extLst>
          </a:blip>
          <a:srcRect/>
          <a:stretch>
            <a:fillRect/>
          </a:stretch>
        </p:blipFill>
        <p:spPr>
          <a:xfrm>
            <a:off x="8647353" y="2785637"/>
            <a:ext cx="805238" cy="139369"/>
          </a:xfrm>
          <a:prstGeom prst="rect">
            <a:avLst/>
          </a:prstGeom>
          <a:noFill/>
          <a:ln>
            <a:noFill/>
          </a:ln>
        </p:spPr>
      </p:pic>
      <p:pic>
        <p:nvPicPr>
          <p:cNvPr id="43" name="Picture 261">
            <a:extLst>
              <a:ext uri="{FF2B5EF4-FFF2-40B4-BE49-F238E27FC236}">
                <a16:creationId xmlns:a16="http://schemas.microsoft.com/office/drawing/2014/main" id="{BBA22693-00D1-4C08-BBE7-C5DF8EFB2D6B}"/>
              </a:ext>
            </a:extLst>
          </p:cNvPr>
          <p:cNvPicPr>
            <a:picLocks noChangeAspect="1"/>
          </p:cNvPicPr>
          <p:nvPr/>
        </p:nvPicPr>
        <p:blipFill>
          <a:blip r:embed="rId22" cstate="screen">
            <a:extLst>
              <a:ext uri="{28A0092B-C50C-407E-A947-70E740481C1C}">
                <a14:useLocalDpi xmlns:a14="http://schemas.microsoft.com/office/drawing/2010/main"/>
              </a:ext>
            </a:extLst>
          </a:blip>
          <a:srcRect/>
          <a:stretch>
            <a:fillRect/>
          </a:stretch>
        </p:blipFill>
        <p:spPr>
          <a:xfrm>
            <a:off x="2413009" y="1774414"/>
            <a:ext cx="601988" cy="288100"/>
          </a:xfrm>
          <a:prstGeom prst="rect">
            <a:avLst/>
          </a:prstGeom>
          <a:noFill/>
          <a:ln>
            <a:noFill/>
          </a:ln>
        </p:spPr>
      </p:pic>
      <p:pic>
        <p:nvPicPr>
          <p:cNvPr id="44" name="Picture 23">
            <a:extLst>
              <a:ext uri="{FF2B5EF4-FFF2-40B4-BE49-F238E27FC236}">
                <a16:creationId xmlns:a16="http://schemas.microsoft.com/office/drawing/2014/main" id="{CEAAB14A-3412-491E-B47A-9A491C729D3B}"/>
              </a:ext>
            </a:extLst>
          </p:cNvPr>
          <p:cNvPicPr>
            <a:picLocks noChangeAspect="1"/>
          </p:cNvPicPr>
          <p:nvPr/>
        </p:nvPicPr>
        <p:blipFill>
          <a:blip r:embed="rId23" cstate="screen">
            <a:extLst>
              <a:ext uri="{28A0092B-C50C-407E-A947-70E740481C1C}">
                <a14:useLocalDpi xmlns:a14="http://schemas.microsoft.com/office/drawing/2010/main"/>
              </a:ext>
            </a:extLst>
          </a:blip>
          <a:srcRect/>
          <a:stretch>
            <a:fillRect/>
          </a:stretch>
        </p:blipFill>
        <p:spPr>
          <a:xfrm>
            <a:off x="4680400" y="2688291"/>
            <a:ext cx="805699" cy="179520"/>
          </a:xfrm>
          <a:prstGeom prst="rect">
            <a:avLst/>
          </a:prstGeom>
          <a:noFill/>
          <a:ln>
            <a:noFill/>
          </a:ln>
        </p:spPr>
      </p:pic>
      <p:pic>
        <p:nvPicPr>
          <p:cNvPr id="45" name="Picture 265">
            <a:extLst>
              <a:ext uri="{FF2B5EF4-FFF2-40B4-BE49-F238E27FC236}">
                <a16:creationId xmlns:a16="http://schemas.microsoft.com/office/drawing/2014/main" id="{D7E2E5EA-D5E7-4DCA-9589-62FE635CD843}"/>
              </a:ext>
            </a:extLst>
          </p:cNvPr>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a:xfrm>
            <a:off x="4312277" y="2961772"/>
            <a:ext cx="849753" cy="268339"/>
          </a:xfrm>
          <a:prstGeom prst="rect">
            <a:avLst/>
          </a:prstGeom>
          <a:noFill/>
          <a:ln>
            <a:noFill/>
          </a:ln>
        </p:spPr>
      </p:pic>
      <p:pic>
        <p:nvPicPr>
          <p:cNvPr id="46" name="Picture 274">
            <a:extLst>
              <a:ext uri="{FF2B5EF4-FFF2-40B4-BE49-F238E27FC236}">
                <a16:creationId xmlns:a16="http://schemas.microsoft.com/office/drawing/2014/main" id="{7EE0A9A4-5A0C-4540-9764-02BBB790CEA0}"/>
              </a:ext>
            </a:extLst>
          </p:cNvPr>
          <p:cNvPicPr>
            <a:picLocks noChangeAspect="1"/>
          </p:cNvPicPr>
          <p:nvPr/>
        </p:nvPicPr>
        <p:blipFill>
          <a:blip r:embed="rId25" cstate="screen">
            <a:extLst>
              <a:ext uri="{28A0092B-C50C-407E-A947-70E740481C1C}">
                <a14:useLocalDpi xmlns:a14="http://schemas.microsoft.com/office/drawing/2010/main"/>
              </a:ext>
            </a:extLst>
          </a:blip>
          <a:srcRect/>
          <a:stretch>
            <a:fillRect/>
          </a:stretch>
        </p:blipFill>
        <p:spPr>
          <a:xfrm>
            <a:off x="4265114" y="1780669"/>
            <a:ext cx="599607" cy="336554"/>
          </a:xfrm>
          <a:prstGeom prst="rect">
            <a:avLst/>
          </a:prstGeom>
          <a:noFill/>
          <a:ln>
            <a:noFill/>
          </a:ln>
        </p:spPr>
      </p:pic>
      <p:pic>
        <p:nvPicPr>
          <p:cNvPr id="47" name="Picture 281" descr="Veolia">
            <a:extLst>
              <a:ext uri="{FF2B5EF4-FFF2-40B4-BE49-F238E27FC236}">
                <a16:creationId xmlns:a16="http://schemas.microsoft.com/office/drawing/2014/main" id="{5AC71D1F-8CB4-4208-A987-2129791CB6A6}"/>
              </a:ext>
            </a:extLst>
          </p:cNvPr>
          <p:cNvPicPr>
            <a:picLocks noChangeAspect="1"/>
          </p:cNvPicPr>
          <p:nvPr/>
        </p:nvPicPr>
        <p:blipFill>
          <a:blip r:embed="rId26" cstate="screen">
            <a:extLst>
              <a:ext uri="{28A0092B-C50C-407E-A947-70E740481C1C}">
                <a14:useLocalDpi xmlns:a14="http://schemas.microsoft.com/office/drawing/2010/main"/>
              </a:ext>
            </a:extLst>
          </a:blip>
          <a:srcRect/>
          <a:stretch>
            <a:fillRect/>
          </a:stretch>
        </p:blipFill>
        <p:spPr>
          <a:xfrm>
            <a:off x="9379729" y="2178238"/>
            <a:ext cx="851057" cy="282399"/>
          </a:xfrm>
          <a:prstGeom prst="rect">
            <a:avLst/>
          </a:prstGeom>
          <a:noFill/>
          <a:ln>
            <a:noFill/>
          </a:ln>
        </p:spPr>
      </p:pic>
      <p:pic>
        <p:nvPicPr>
          <p:cNvPr id="48" name="Picture 299" descr="Fichier:Boiron.jpg">
            <a:extLst>
              <a:ext uri="{FF2B5EF4-FFF2-40B4-BE49-F238E27FC236}">
                <a16:creationId xmlns:a16="http://schemas.microsoft.com/office/drawing/2014/main" id="{302A2FB6-5EDF-463B-977A-C498A926EDB6}"/>
              </a:ext>
            </a:extLst>
          </p:cNvPr>
          <p:cNvPicPr>
            <a:picLocks noChangeAspect="1"/>
          </p:cNvPicPr>
          <p:nvPr/>
        </p:nvPicPr>
        <p:blipFill>
          <a:blip r:embed="rId27" cstate="screen">
            <a:extLst>
              <a:ext uri="{28A0092B-C50C-407E-A947-70E740481C1C}">
                <a14:useLocalDpi xmlns:a14="http://schemas.microsoft.com/office/drawing/2010/main"/>
              </a:ext>
            </a:extLst>
          </a:blip>
          <a:srcRect/>
          <a:stretch>
            <a:fillRect/>
          </a:stretch>
        </p:blipFill>
        <p:spPr>
          <a:xfrm>
            <a:off x="5526480" y="2279721"/>
            <a:ext cx="609031" cy="283349"/>
          </a:xfrm>
          <a:prstGeom prst="rect">
            <a:avLst/>
          </a:prstGeom>
          <a:noFill/>
          <a:ln>
            <a:noFill/>
          </a:ln>
        </p:spPr>
      </p:pic>
      <p:pic>
        <p:nvPicPr>
          <p:cNvPr id="49" name="Picture 42" descr="O:\EPARGNE SALARIALE\DEVELOPPEMENT\direct\FDJ\2017\air-liquide-creative-oxygen.png">
            <a:extLst>
              <a:ext uri="{FF2B5EF4-FFF2-40B4-BE49-F238E27FC236}">
                <a16:creationId xmlns:a16="http://schemas.microsoft.com/office/drawing/2014/main" id="{718F33BF-263D-465D-9B05-A12C5FF1D0A0}"/>
              </a:ext>
            </a:extLst>
          </p:cNvPr>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9183419" y="1716833"/>
            <a:ext cx="859546" cy="324151"/>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32" descr="logo_danone.jpg">
            <a:extLst>
              <a:ext uri="{FF2B5EF4-FFF2-40B4-BE49-F238E27FC236}">
                <a16:creationId xmlns:a16="http://schemas.microsoft.com/office/drawing/2014/main" id="{26D36BC0-7783-45EC-B231-C85E96ECED8B}"/>
              </a:ext>
            </a:extLst>
          </p:cNvPr>
          <p:cNvPicPr>
            <a:picLocks noChangeAspect="1"/>
          </p:cNvPicPr>
          <p:nvPr/>
        </p:nvPicPr>
        <p:blipFill>
          <a:blip r:embed="rId29"/>
          <a:srcRect/>
          <a:stretch>
            <a:fillRect/>
          </a:stretch>
        </p:blipFill>
        <p:spPr>
          <a:xfrm>
            <a:off x="3678252" y="2562073"/>
            <a:ext cx="472505" cy="533869"/>
          </a:xfrm>
          <a:prstGeom prst="rect">
            <a:avLst/>
          </a:prstGeom>
          <a:noFill/>
          <a:ln>
            <a:noFill/>
          </a:ln>
        </p:spPr>
      </p:pic>
      <p:pic>
        <p:nvPicPr>
          <p:cNvPr id="51" name="Picture 42" descr="http://www.cetsi.fr/images/logos_references/stef.jpg">
            <a:extLst>
              <a:ext uri="{FF2B5EF4-FFF2-40B4-BE49-F238E27FC236}">
                <a16:creationId xmlns:a16="http://schemas.microsoft.com/office/drawing/2014/main" id="{2BED7ABA-6AE1-451B-BECA-3D7C47117D4B}"/>
              </a:ext>
            </a:extLst>
          </p:cNvPr>
          <p:cNvPicPr>
            <a:picLocks noChangeAspect="1"/>
          </p:cNvPicPr>
          <p:nvPr/>
        </p:nvPicPr>
        <p:blipFill>
          <a:blip r:embed="rId30" cstate="screen">
            <a:extLst>
              <a:ext uri="{28A0092B-C50C-407E-A947-70E740481C1C}">
                <a14:useLocalDpi xmlns:a14="http://schemas.microsoft.com/office/drawing/2010/main"/>
              </a:ext>
            </a:extLst>
          </a:blip>
          <a:srcRect/>
          <a:stretch>
            <a:fillRect/>
          </a:stretch>
        </p:blipFill>
        <p:spPr>
          <a:xfrm>
            <a:off x="5620417" y="2703197"/>
            <a:ext cx="838314" cy="342491"/>
          </a:xfrm>
          <a:prstGeom prst="rect">
            <a:avLst/>
          </a:prstGeom>
          <a:noFill/>
          <a:ln>
            <a:noFill/>
          </a:ln>
        </p:spPr>
      </p:pic>
      <p:pic>
        <p:nvPicPr>
          <p:cNvPr id="52" name="Picture 273">
            <a:extLst>
              <a:ext uri="{FF2B5EF4-FFF2-40B4-BE49-F238E27FC236}">
                <a16:creationId xmlns:a16="http://schemas.microsoft.com/office/drawing/2014/main" id="{E9FC6002-1C98-4951-9626-85CB240F2584}"/>
              </a:ext>
            </a:extLst>
          </p:cNvPr>
          <p:cNvPicPr>
            <a:picLocks noChangeAspect="1"/>
          </p:cNvPicPr>
          <p:nvPr/>
        </p:nvPicPr>
        <p:blipFill>
          <a:blip r:embed="rId31" cstate="screen">
            <a:extLst>
              <a:ext uri="{28A0092B-C50C-407E-A947-70E740481C1C}">
                <a14:useLocalDpi xmlns:a14="http://schemas.microsoft.com/office/drawing/2010/main"/>
              </a:ext>
            </a:extLst>
          </a:blip>
          <a:srcRect/>
          <a:stretch>
            <a:fillRect/>
          </a:stretch>
        </p:blipFill>
        <p:spPr>
          <a:xfrm>
            <a:off x="4291906" y="3206079"/>
            <a:ext cx="744805" cy="295022"/>
          </a:xfrm>
          <a:prstGeom prst="rect">
            <a:avLst/>
          </a:prstGeom>
          <a:noFill/>
          <a:ln>
            <a:noFill/>
          </a:ln>
        </p:spPr>
      </p:pic>
      <p:pic>
        <p:nvPicPr>
          <p:cNvPr id="53" name="Picture 276">
            <a:extLst>
              <a:ext uri="{FF2B5EF4-FFF2-40B4-BE49-F238E27FC236}">
                <a16:creationId xmlns:a16="http://schemas.microsoft.com/office/drawing/2014/main" id="{229CD66D-B78E-485B-A53B-8D950205DB9D}"/>
              </a:ext>
            </a:extLst>
          </p:cNvPr>
          <p:cNvPicPr>
            <a:picLocks noChangeAspect="1"/>
          </p:cNvPicPr>
          <p:nvPr/>
        </p:nvPicPr>
        <p:blipFill>
          <a:blip r:embed="rId32"/>
          <a:srcRect/>
          <a:stretch>
            <a:fillRect/>
          </a:stretch>
        </p:blipFill>
        <p:spPr>
          <a:xfrm>
            <a:off x="7170750" y="2148499"/>
            <a:ext cx="301976" cy="603947"/>
          </a:xfrm>
          <a:prstGeom prst="rect">
            <a:avLst/>
          </a:prstGeom>
          <a:noFill/>
          <a:ln>
            <a:noFill/>
          </a:ln>
        </p:spPr>
      </p:pic>
      <p:pic>
        <p:nvPicPr>
          <p:cNvPr id="54" name="Picture 19" descr="http://wair.fr/wp-content/uploads/2009/02/airfrance_copie1.jpg">
            <a:extLst>
              <a:ext uri="{FF2B5EF4-FFF2-40B4-BE49-F238E27FC236}">
                <a16:creationId xmlns:a16="http://schemas.microsoft.com/office/drawing/2014/main" id="{C6399E50-97EA-42DD-A064-FE01C4EA9BFC}"/>
              </a:ext>
            </a:extLst>
          </p:cNvPr>
          <p:cNvPicPr>
            <a:picLocks noChangeAspect="1"/>
          </p:cNvPicPr>
          <p:nvPr/>
        </p:nvPicPr>
        <p:blipFill>
          <a:blip r:embed="rId33"/>
          <a:srcRect/>
          <a:stretch>
            <a:fillRect/>
          </a:stretch>
        </p:blipFill>
        <p:spPr>
          <a:xfrm>
            <a:off x="2413009" y="2724205"/>
            <a:ext cx="1063633" cy="262231"/>
          </a:xfrm>
          <a:prstGeom prst="rect">
            <a:avLst/>
          </a:prstGeom>
          <a:noFill/>
          <a:ln>
            <a:noFill/>
          </a:ln>
        </p:spPr>
      </p:pic>
      <p:pic>
        <p:nvPicPr>
          <p:cNvPr id="55" name="Image 54">
            <a:extLst>
              <a:ext uri="{FF2B5EF4-FFF2-40B4-BE49-F238E27FC236}">
                <a16:creationId xmlns:a16="http://schemas.microsoft.com/office/drawing/2014/main" id="{DDCF33B1-A4DC-4D6F-85DC-B44BCF4EB1D8}"/>
              </a:ext>
            </a:extLst>
          </p:cNvPr>
          <p:cNvPicPr>
            <a:picLocks noChangeAspect="1"/>
          </p:cNvPicPr>
          <p:nvPr/>
        </p:nvPicPr>
        <p:blipFill>
          <a:blip r:embed="rId34"/>
          <a:stretch>
            <a:fillRect/>
          </a:stretch>
        </p:blipFill>
        <p:spPr>
          <a:xfrm>
            <a:off x="6444535" y="2288403"/>
            <a:ext cx="515196" cy="311828"/>
          </a:xfrm>
          <a:prstGeom prst="rect">
            <a:avLst/>
          </a:prstGeom>
        </p:spPr>
      </p:pic>
      <p:pic>
        <p:nvPicPr>
          <p:cNvPr id="56" name="Picture 16">
            <a:extLst>
              <a:ext uri="{FF2B5EF4-FFF2-40B4-BE49-F238E27FC236}">
                <a16:creationId xmlns:a16="http://schemas.microsoft.com/office/drawing/2014/main" id="{57C476B3-E25D-40B8-BEBC-2D6140BF546E}"/>
              </a:ext>
            </a:extLst>
          </p:cNvPr>
          <p:cNvPicPr>
            <a:picLocks noChangeAspect="1"/>
          </p:cNvPicPr>
          <p:nvPr/>
        </p:nvPicPr>
        <p:blipFill>
          <a:blip r:embed="rId35" cstate="screen">
            <a:extLst>
              <a:ext uri="{28A0092B-C50C-407E-A947-70E740481C1C}">
                <a14:useLocalDpi xmlns:a14="http://schemas.microsoft.com/office/drawing/2010/main"/>
              </a:ext>
            </a:extLst>
          </a:blip>
          <a:srcRect/>
          <a:stretch>
            <a:fillRect/>
          </a:stretch>
        </p:blipFill>
        <p:spPr>
          <a:xfrm>
            <a:off x="8912677" y="4999834"/>
            <a:ext cx="660413" cy="300424"/>
          </a:xfrm>
          <a:prstGeom prst="rect">
            <a:avLst/>
          </a:prstGeom>
          <a:noFill/>
          <a:ln>
            <a:noFill/>
          </a:ln>
        </p:spPr>
      </p:pic>
      <p:pic>
        <p:nvPicPr>
          <p:cNvPr id="57" name="Picture 40" descr="O:\EPARGNE SALARIALE\DEVELOPPEMENT\direct\FDJ\2017\logo pernod.png">
            <a:extLst>
              <a:ext uri="{FF2B5EF4-FFF2-40B4-BE49-F238E27FC236}">
                <a16:creationId xmlns:a16="http://schemas.microsoft.com/office/drawing/2014/main" id="{50283B0F-1921-467B-BFDF-A4E195ADD829}"/>
              </a:ext>
            </a:extLst>
          </p:cNvPr>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2873047" y="4144030"/>
            <a:ext cx="671891" cy="475091"/>
          </a:xfrm>
          <a:prstGeom prst="rect">
            <a:avLst/>
          </a:prstGeom>
          <a:noFill/>
          <a:extLst>
            <a:ext uri="{909E8E84-426E-40DD-AFC4-6F175D3DCCD1}">
              <a14:hiddenFill xmlns:a14="http://schemas.microsoft.com/office/drawing/2010/main">
                <a:solidFill>
                  <a:srgbClr val="FFFFFF"/>
                </a:solidFill>
              </a14:hiddenFill>
            </a:ext>
          </a:extLst>
        </p:spPr>
      </p:pic>
      <p:pic>
        <p:nvPicPr>
          <p:cNvPr id="58" name="Image 57">
            <a:extLst>
              <a:ext uri="{FF2B5EF4-FFF2-40B4-BE49-F238E27FC236}">
                <a16:creationId xmlns:a16="http://schemas.microsoft.com/office/drawing/2014/main" id="{CB6DC81B-0ECD-40E5-ABAB-1FDD6FE6E526}"/>
              </a:ext>
            </a:extLst>
          </p:cNvPr>
          <p:cNvPicPr>
            <a:picLocks noChangeAspect="1"/>
          </p:cNvPicPr>
          <p:nvPr/>
        </p:nvPicPr>
        <p:blipFill>
          <a:blip r:embed="rId37"/>
          <a:stretch>
            <a:fillRect/>
          </a:stretch>
        </p:blipFill>
        <p:spPr>
          <a:xfrm>
            <a:off x="8720058" y="4216897"/>
            <a:ext cx="723142" cy="252749"/>
          </a:xfrm>
          <a:prstGeom prst="rect">
            <a:avLst/>
          </a:prstGeom>
        </p:spPr>
      </p:pic>
      <p:pic>
        <p:nvPicPr>
          <p:cNvPr id="59" name="Image 58">
            <a:extLst>
              <a:ext uri="{FF2B5EF4-FFF2-40B4-BE49-F238E27FC236}">
                <a16:creationId xmlns:a16="http://schemas.microsoft.com/office/drawing/2014/main" id="{0889540B-AA85-4DB2-A3DA-2D38C07C9D5C}"/>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4136350" y="4394025"/>
            <a:ext cx="379701" cy="306451"/>
          </a:xfrm>
          <a:prstGeom prst="rect">
            <a:avLst/>
          </a:prstGeom>
        </p:spPr>
      </p:pic>
      <p:pic>
        <p:nvPicPr>
          <p:cNvPr id="60" name="Image 59">
            <a:extLst>
              <a:ext uri="{FF2B5EF4-FFF2-40B4-BE49-F238E27FC236}">
                <a16:creationId xmlns:a16="http://schemas.microsoft.com/office/drawing/2014/main" id="{C00BF627-E294-4894-8BBC-944049A6BC9A}"/>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4439551" y="4999834"/>
            <a:ext cx="709159" cy="240828"/>
          </a:xfrm>
          <a:prstGeom prst="rect">
            <a:avLst/>
          </a:prstGeom>
        </p:spPr>
      </p:pic>
      <p:pic>
        <p:nvPicPr>
          <p:cNvPr id="61" name="Image 60">
            <a:extLst>
              <a:ext uri="{FF2B5EF4-FFF2-40B4-BE49-F238E27FC236}">
                <a16:creationId xmlns:a16="http://schemas.microsoft.com/office/drawing/2014/main" id="{9E1FF14F-E8EB-4D5D-96CE-15C91C85F02C}"/>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5009209" y="4197484"/>
            <a:ext cx="899375" cy="255705"/>
          </a:xfrm>
          <a:prstGeom prst="rect">
            <a:avLst/>
          </a:prstGeom>
        </p:spPr>
      </p:pic>
      <p:pic>
        <p:nvPicPr>
          <p:cNvPr id="62" name="Image 61">
            <a:extLst>
              <a:ext uri="{FF2B5EF4-FFF2-40B4-BE49-F238E27FC236}">
                <a16:creationId xmlns:a16="http://schemas.microsoft.com/office/drawing/2014/main" id="{14D4D0C6-F805-4C0B-B497-4FF6137E6AAB}"/>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6734893" y="4189958"/>
            <a:ext cx="886449" cy="263231"/>
          </a:xfrm>
          <a:prstGeom prst="rect">
            <a:avLst/>
          </a:prstGeom>
        </p:spPr>
      </p:pic>
      <p:pic>
        <p:nvPicPr>
          <p:cNvPr id="63" name="Image 62">
            <a:extLst>
              <a:ext uri="{FF2B5EF4-FFF2-40B4-BE49-F238E27FC236}">
                <a16:creationId xmlns:a16="http://schemas.microsoft.com/office/drawing/2014/main" id="{FA753826-DA41-4FD0-8D11-22343FAF6E20}"/>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6041939" y="4827054"/>
            <a:ext cx="639018" cy="358877"/>
          </a:xfrm>
          <a:prstGeom prst="rect">
            <a:avLst/>
          </a:prstGeom>
        </p:spPr>
      </p:pic>
      <p:pic>
        <p:nvPicPr>
          <p:cNvPr id="64" name="Image 63">
            <a:extLst>
              <a:ext uri="{FF2B5EF4-FFF2-40B4-BE49-F238E27FC236}">
                <a16:creationId xmlns:a16="http://schemas.microsoft.com/office/drawing/2014/main" id="{3AA6F25D-87EB-4FAB-A26F-ABF9977A0A0F}"/>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4984787" y="5389248"/>
            <a:ext cx="620514" cy="414448"/>
          </a:xfrm>
          <a:prstGeom prst="rect">
            <a:avLst/>
          </a:prstGeom>
        </p:spPr>
      </p:pic>
      <p:pic>
        <p:nvPicPr>
          <p:cNvPr id="65" name="Image 64">
            <a:extLst>
              <a:ext uri="{FF2B5EF4-FFF2-40B4-BE49-F238E27FC236}">
                <a16:creationId xmlns:a16="http://schemas.microsoft.com/office/drawing/2014/main" id="{EAB63C27-5EBC-47C1-9CED-56D2D421420A}"/>
              </a:ext>
            </a:extLst>
          </p:cNvPr>
          <p:cNvPicPr>
            <a:picLocks noChangeAspect="1"/>
          </p:cNvPicPr>
          <p:nvPr/>
        </p:nvPicPr>
        <p:blipFill>
          <a:blip r:embed="rId44" cstate="screen">
            <a:extLst>
              <a:ext uri="{28A0092B-C50C-407E-A947-70E740481C1C}">
                <a14:useLocalDpi xmlns:a14="http://schemas.microsoft.com/office/drawing/2010/main"/>
              </a:ext>
            </a:extLst>
          </a:blip>
          <a:stretch>
            <a:fillRect/>
          </a:stretch>
        </p:blipFill>
        <p:spPr>
          <a:xfrm>
            <a:off x="2835827" y="5366951"/>
            <a:ext cx="997255" cy="347241"/>
          </a:xfrm>
          <a:prstGeom prst="rect">
            <a:avLst/>
          </a:prstGeom>
        </p:spPr>
      </p:pic>
      <p:pic>
        <p:nvPicPr>
          <p:cNvPr id="66" name="Image 65">
            <a:extLst>
              <a:ext uri="{FF2B5EF4-FFF2-40B4-BE49-F238E27FC236}">
                <a16:creationId xmlns:a16="http://schemas.microsoft.com/office/drawing/2014/main" id="{D39DB352-75BF-45BF-B5A0-4D47501CDDB4}"/>
              </a:ext>
            </a:extLst>
          </p:cNvPr>
          <p:cNvPicPr>
            <a:picLocks noChangeAspect="1"/>
          </p:cNvPicPr>
          <p:nvPr/>
        </p:nvPicPr>
        <p:blipFill>
          <a:blip r:embed="rId45" cstate="screen">
            <a:extLst>
              <a:ext uri="{28A0092B-C50C-407E-A947-70E740481C1C}">
                <a14:useLocalDpi xmlns:a14="http://schemas.microsoft.com/office/drawing/2010/main"/>
              </a:ext>
            </a:extLst>
          </a:blip>
          <a:stretch>
            <a:fillRect/>
          </a:stretch>
        </p:blipFill>
        <p:spPr>
          <a:xfrm>
            <a:off x="6322252" y="5555391"/>
            <a:ext cx="982641" cy="175267"/>
          </a:xfrm>
          <a:prstGeom prst="rect">
            <a:avLst/>
          </a:prstGeom>
        </p:spPr>
      </p:pic>
      <p:pic>
        <p:nvPicPr>
          <p:cNvPr id="67" name="Image 66">
            <a:extLst>
              <a:ext uri="{FF2B5EF4-FFF2-40B4-BE49-F238E27FC236}">
                <a16:creationId xmlns:a16="http://schemas.microsoft.com/office/drawing/2014/main" id="{806CDC94-D55D-4617-B23A-B8DBB72DE572}"/>
              </a:ext>
            </a:extLst>
          </p:cNvPr>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2297628" y="4884498"/>
            <a:ext cx="675137" cy="315868"/>
          </a:xfrm>
          <a:prstGeom prst="rect">
            <a:avLst/>
          </a:prstGeom>
        </p:spPr>
      </p:pic>
      <p:pic>
        <p:nvPicPr>
          <p:cNvPr id="68" name="Image 67">
            <a:extLst>
              <a:ext uri="{FF2B5EF4-FFF2-40B4-BE49-F238E27FC236}">
                <a16:creationId xmlns:a16="http://schemas.microsoft.com/office/drawing/2014/main" id="{D534A8D5-AFAD-4EE8-BF13-427AA395F32F}"/>
              </a:ext>
            </a:extLst>
          </p:cNvPr>
          <p:cNvPicPr>
            <a:picLocks noChangeAspect="1"/>
          </p:cNvPicPr>
          <p:nvPr/>
        </p:nvPicPr>
        <p:blipFill>
          <a:blip r:embed="rId47" cstate="screen">
            <a:extLst>
              <a:ext uri="{28A0092B-C50C-407E-A947-70E740481C1C}">
                <a14:useLocalDpi xmlns:a14="http://schemas.microsoft.com/office/drawing/2010/main"/>
              </a:ext>
            </a:extLst>
          </a:blip>
          <a:stretch>
            <a:fillRect/>
          </a:stretch>
        </p:blipFill>
        <p:spPr>
          <a:xfrm>
            <a:off x="8301178" y="5455166"/>
            <a:ext cx="473227" cy="349934"/>
          </a:xfrm>
          <a:prstGeom prst="rect">
            <a:avLst/>
          </a:prstGeom>
        </p:spPr>
      </p:pic>
      <p:pic>
        <p:nvPicPr>
          <p:cNvPr id="69" name="Image 68">
            <a:extLst>
              <a:ext uri="{FF2B5EF4-FFF2-40B4-BE49-F238E27FC236}">
                <a16:creationId xmlns:a16="http://schemas.microsoft.com/office/drawing/2014/main" id="{08B5C0B4-A483-46E3-BA1F-D0A085F294E3}"/>
              </a:ext>
            </a:extLst>
          </p:cNvPr>
          <p:cNvPicPr>
            <a:picLocks noChangeAspect="1"/>
          </p:cNvPicPr>
          <p:nvPr/>
        </p:nvPicPr>
        <p:blipFill>
          <a:blip r:embed="rId48" cstate="screen">
            <a:extLst>
              <a:ext uri="{28A0092B-C50C-407E-A947-70E740481C1C}">
                <a14:useLocalDpi xmlns:a14="http://schemas.microsoft.com/office/drawing/2010/main"/>
              </a:ext>
            </a:extLst>
          </a:blip>
          <a:stretch>
            <a:fillRect/>
          </a:stretch>
        </p:blipFill>
        <p:spPr>
          <a:xfrm>
            <a:off x="7282654" y="4728837"/>
            <a:ext cx="983760" cy="550906"/>
          </a:xfrm>
          <a:prstGeom prst="rect">
            <a:avLst/>
          </a:prstGeom>
        </p:spPr>
      </p:pic>
    </p:spTree>
    <p:extLst>
      <p:ext uri="{BB962C8B-B14F-4D97-AF65-F5344CB8AC3E}">
        <p14:creationId xmlns:p14="http://schemas.microsoft.com/office/powerpoint/2010/main" val="3696588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llipse 21">
            <a:extLst>
              <a:ext uri="{FF2B5EF4-FFF2-40B4-BE49-F238E27FC236}">
                <a16:creationId xmlns:a16="http://schemas.microsoft.com/office/drawing/2014/main" id="{E4E2587D-6160-439E-A7B3-7EA70B412D14}"/>
              </a:ext>
            </a:extLst>
          </p:cNvPr>
          <p:cNvSpPr/>
          <p:nvPr/>
        </p:nvSpPr>
        <p:spPr>
          <a:xfrm>
            <a:off x="754235" y="4280684"/>
            <a:ext cx="720000" cy="720000"/>
          </a:xfrm>
          <a:prstGeom prst="ellipse">
            <a:avLst/>
          </a:prstGeom>
          <a:solidFill>
            <a:schemeClr val="accent3">
              <a:lumMod val="75000"/>
            </a:schemeClr>
          </a:solidFill>
          <a:ln w="9525" cap="flat" cmpd="sng" algn="ctr">
            <a:solidFill>
              <a:schemeClr val="accent3">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defTabSz="1219170">
              <a:defRPr/>
            </a:pPr>
            <a:endParaRPr lang="fr-FR" sz="1867" b="1" dirty="0">
              <a:solidFill>
                <a:prstClr val="white"/>
              </a:solidFill>
              <a:latin typeface="Arial"/>
            </a:endParaRPr>
          </a:p>
        </p:txBody>
      </p:sp>
      <p:sp>
        <p:nvSpPr>
          <p:cNvPr id="5" name="Titre 4"/>
          <p:cNvSpPr>
            <a:spLocks noGrp="1"/>
          </p:cNvSpPr>
          <p:nvPr>
            <p:ph type="title"/>
          </p:nvPr>
        </p:nvSpPr>
        <p:spPr>
          <a:xfrm>
            <a:off x="1440001" y="364739"/>
            <a:ext cx="10673534" cy="608400"/>
          </a:xfrm>
        </p:spPr>
        <p:txBody>
          <a:bodyPr/>
          <a:lstStyle/>
          <a:p>
            <a:r>
              <a:rPr lang="pt-BR" dirty="0"/>
              <a:t>L’épargne salariale et retraite : </a:t>
            </a:r>
            <a:r>
              <a:rPr lang="pt-BR" sz="2400" dirty="0"/>
              <a:t>une réponse à vos besoins et vos préoccupations actuelles</a:t>
            </a:r>
            <a:endParaRPr lang="fr-FR" sz="2400" dirty="0"/>
          </a:p>
        </p:txBody>
      </p:sp>
      <p:sp>
        <p:nvSpPr>
          <p:cNvPr id="8" name="Espace réservé du texte 7"/>
          <p:cNvSpPr>
            <a:spLocks noGrp="1"/>
          </p:cNvSpPr>
          <p:nvPr>
            <p:ph type="body" sz="quarter" idx="13"/>
          </p:nvPr>
        </p:nvSpPr>
        <p:spPr/>
        <p:txBody>
          <a:bodyPr/>
          <a:lstStyle/>
          <a:p>
            <a:r>
              <a:rPr lang="fr-FR"/>
              <a:t>1</a:t>
            </a:r>
          </a:p>
        </p:txBody>
      </p:sp>
      <p:sp>
        <p:nvSpPr>
          <p:cNvPr id="17" name="Espace réservé du numéro de diapositive 13"/>
          <p:cNvSpPr>
            <a:spLocks noGrp="1"/>
          </p:cNvSpPr>
          <p:nvPr>
            <p:ph type="sldNum" sz="quarter" idx="24"/>
          </p:nvPr>
        </p:nvSpPr>
        <p:spPr>
          <a:xfrm>
            <a:off x="1440000" y="8695719"/>
            <a:ext cx="254400" cy="164148"/>
          </a:xfrm>
          <a:prstGeom prst="rect">
            <a:avLst/>
          </a:prstGeom>
        </p:spPr>
        <p:txBody>
          <a:bodyPr vert="horz" lIns="0" tIns="0" rIns="0" bIns="0" rtlCol="0" anchor="t" anchorCtr="0">
            <a:spAutoFit/>
          </a:bodyPr>
          <a:lstStyle>
            <a:defPPr>
              <a:defRPr lang="fr-FR"/>
            </a:defPPr>
            <a:lvl1pPr marL="0" algn="l" defTabSz="1219170" rtl="0" eaLnBrk="1" latinLnBrk="0" hangingPunct="1">
              <a:defRPr sz="1067" b="1" kern="1200" cap="all" baseline="0">
                <a:solidFill>
                  <a:schemeClr val="tx2"/>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F985FF9-ADA8-465B-B1B8-A5AF16A5E141}" type="slidenum">
              <a:rPr lang="fr-FR" smtClean="0"/>
              <a:pPr/>
              <a:t>5</a:t>
            </a:fld>
            <a:endParaRPr lang="fr-FR"/>
          </a:p>
        </p:txBody>
      </p:sp>
      <p:pic>
        <p:nvPicPr>
          <p:cNvPr id="23" name="Image 22">
            <a:extLst>
              <a:ext uri="{FF2B5EF4-FFF2-40B4-BE49-F238E27FC236}">
                <a16:creationId xmlns:a16="http://schemas.microsoft.com/office/drawing/2014/main" id="{8D93AB38-6983-4BF1-A427-94CEA6B9E4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8746" y="2287223"/>
            <a:ext cx="1350335" cy="1347308"/>
          </a:xfrm>
          <a:prstGeom prst="rect">
            <a:avLst/>
          </a:prstGeom>
        </p:spPr>
      </p:pic>
      <p:pic>
        <p:nvPicPr>
          <p:cNvPr id="25" name="Image 24">
            <a:extLst>
              <a:ext uri="{FF2B5EF4-FFF2-40B4-BE49-F238E27FC236}">
                <a16:creationId xmlns:a16="http://schemas.microsoft.com/office/drawing/2014/main" id="{EDAF6AD1-FC33-4A0B-887F-2339FFE467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6245" y="2287226"/>
            <a:ext cx="1354548" cy="1351513"/>
          </a:xfrm>
          <a:prstGeom prst="rect">
            <a:avLst/>
          </a:prstGeom>
        </p:spPr>
      </p:pic>
      <p:pic>
        <p:nvPicPr>
          <p:cNvPr id="26" name="Image 25">
            <a:extLst>
              <a:ext uri="{FF2B5EF4-FFF2-40B4-BE49-F238E27FC236}">
                <a16:creationId xmlns:a16="http://schemas.microsoft.com/office/drawing/2014/main" id="{54576A5C-9239-4F27-B974-950C2F6D3B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29672" y="2371537"/>
            <a:ext cx="1236811" cy="1236811"/>
          </a:xfrm>
          <a:prstGeom prst="rect">
            <a:avLst/>
          </a:prstGeom>
        </p:spPr>
      </p:pic>
      <p:sp>
        <p:nvSpPr>
          <p:cNvPr id="27" name="Rectangle 26">
            <a:extLst>
              <a:ext uri="{FF2B5EF4-FFF2-40B4-BE49-F238E27FC236}">
                <a16:creationId xmlns:a16="http://schemas.microsoft.com/office/drawing/2014/main" id="{F0218148-A2B6-4A23-9499-213BDA7DFC6D}"/>
              </a:ext>
            </a:extLst>
          </p:cNvPr>
          <p:cNvSpPr/>
          <p:nvPr/>
        </p:nvSpPr>
        <p:spPr>
          <a:xfrm>
            <a:off x="1507373" y="3602899"/>
            <a:ext cx="3074789" cy="1037785"/>
          </a:xfrm>
          <a:prstGeom prst="rect">
            <a:avLst/>
          </a:prstGeom>
        </p:spPr>
        <p:txBody>
          <a:bodyPr wrap="square">
            <a:spAutoFit/>
          </a:bodyPr>
          <a:lstStyle/>
          <a:p>
            <a:pPr marL="474121">
              <a:lnSpc>
                <a:spcPct val="107000"/>
              </a:lnSpc>
              <a:spcBef>
                <a:spcPts val="320"/>
              </a:spcBef>
              <a:spcAft>
                <a:spcPts val="320"/>
              </a:spcAft>
            </a:pPr>
            <a:r>
              <a:rPr lang="fr-FR" sz="1400" dirty="0">
                <a:ea typeface="Calibri" panose="020F0502020204030204" pitchFamily="34" charset="0"/>
              </a:rPr>
              <a:t>Alléger votre charge fiscale sur le plan </a:t>
            </a:r>
            <a:r>
              <a:rPr lang="fr-FR" sz="1400" b="1" dirty="0">
                <a:ea typeface="Calibri" panose="020F0502020204030204" pitchFamily="34" charset="0"/>
              </a:rPr>
              <a:t>personnel </a:t>
            </a:r>
            <a:r>
              <a:rPr lang="fr-FR" sz="1400" dirty="0">
                <a:ea typeface="Calibri" panose="020F0502020204030204" pitchFamily="34" charset="0"/>
              </a:rPr>
              <a:t>et </a:t>
            </a:r>
            <a:r>
              <a:rPr lang="fr-FR" sz="1400" b="1" dirty="0">
                <a:ea typeface="Calibri" panose="020F0502020204030204" pitchFamily="34" charset="0"/>
              </a:rPr>
              <a:t>professionnel</a:t>
            </a:r>
          </a:p>
          <a:p>
            <a:pPr algn="ctr" defTabSz="321449">
              <a:buClr>
                <a:srgbClr val="CDCECC"/>
              </a:buClr>
              <a:buSzPct val="75000"/>
              <a:defRPr/>
            </a:pPr>
            <a:endParaRPr lang="fr-FR" altLang="fr-FR" sz="1400" b="1" dirty="0">
              <a:cs typeface="Arial" pitchFamily="34" charset="0"/>
            </a:endParaRPr>
          </a:p>
        </p:txBody>
      </p:sp>
      <p:sp>
        <p:nvSpPr>
          <p:cNvPr id="28" name="Rectangle 27">
            <a:extLst>
              <a:ext uri="{FF2B5EF4-FFF2-40B4-BE49-F238E27FC236}">
                <a16:creationId xmlns:a16="http://schemas.microsoft.com/office/drawing/2014/main" id="{C1A7B920-ACDF-495D-908E-A8467F0334B2}"/>
              </a:ext>
            </a:extLst>
          </p:cNvPr>
          <p:cNvSpPr/>
          <p:nvPr/>
        </p:nvSpPr>
        <p:spPr>
          <a:xfrm>
            <a:off x="4944422" y="3608348"/>
            <a:ext cx="2738195" cy="923330"/>
          </a:xfrm>
          <a:prstGeom prst="rect">
            <a:avLst/>
          </a:prstGeom>
        </p:spPr>
        <p:txBody>
          <a:bodyPr wrap="square">
            <a:spAutoFit/>
          </a:bodyPr>
          <a:lstStyle/>
          <a:p>
            <a:pPr algn="ctr" defTabSz="321449">
              <a:buClr>
                <a:srgbClr val="CDCECC"/>
              </a:buClr>
              <a:buSzPct val="75000"/>
              <a:defRPr/>
            </a:pPr>
            <a:r>
              <a:rPr lang="fr-FR" altLang="fr-FR" sz="1400" dirty="0">
                <a:cs typeface="Arial" pitchFamily="34" charset="0"/>
              </a:rPr>
              <a:t>Pour</a:t>
            </a:r>
            <a:r>
              <a:rPr lang="fr-FR" altLang="fr-FR" sz="1400" b="1" dirty="0">
                <a:cs typeface="Arial" pitchFamily="34" charset="0"/>
              </a:rPr>
              <a:t> vous</a:t>
            </a:r>
            <a:r>
              <a:rPr lang="fr-FR" altLang="fr-FR" sz="1400" dirty="0">
                <a:cs typeface="Arial" pitchFamily="34" charset="0"/>
              </a:rPr>
              <a:t> constituer une </a:t>
            </a:r>
            <a:r>
              <a:rPr lang="fr-FR" altLang="fr-FR" sz="1400" b="1" dirty="0">
                <a:cs typeface="Arial" pitchFamily="34" charset="0"/>
                <a:hlinkClick r:id="rId6" action="ppaction://hlinksldjump"/>
              </a:rPr>
              <a:t>épargne projet et pour préparer votre retraite </a:t>
            </a:r>
            <a:endParaRPr lang="fr-FR" altLang="fr-FR" sz="1400" b="1" dirty="0">
              <a:cs typeface="Arial" pitchFamily="34" charset="0"/>
            </a:endParaRPr>
          </a:p>
          <a:p>
            <a:pPr algn="ctr" defTabSz="321449">
              <a:buClr>
                <a:srgbClr val="CDCECC"/>
              </a:buClr>
              <a:buSzPct val="75000"/>
              <a:defRPr/>
            </a:pPr>
            <a:endParaRPr lang="fr-FR" altLang="fr-FR" sz="1200" dirty="0">
              <a:cs typeface="Arial" pitchFamily="34" charset="0"/>
            </a:endParaRPr>
          </a:p>
        </p:txBody>
      </p:sp>
      <p:cxnSp>
        <p:nvCxnSpPr>
          <p:cNvPr id="29" name="Connecteur droit 28">
            <a:extLst>
              <a:ext uri="{FF2B5EF4-FFF2-40B4-BE49-F238E27FC236}">
                <a16:creationId xmlns:a16="http://schemas.microsoft.com/office/drawing/2014/main" id="{A5433F3B-48FA-4B05-A5CD-9E578E9B2238}"/>
              </a:ext>
            </a:extLst>
          </p:cNvPr>
          <p:cNvCxnSpPr>
            <a:cxnSpLocks/>
          </p:cNvCxnSpPr>
          <p:nvPr/>
        </p:nvCxnSpPr>
        <p:spPr>
          <a:xfrm>
            <a:off x="4783591" y="2371538"/>
            <a:ext cx="0" cy="2293927"/>
          </a:xfrm>
          <a:prstGeom prst="line">
            <a:avLst/>
          </a:prstGeom>
          <a:ln w="12700">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7149E89C-76F7-44EF-9268-4CDA42E5BC9D}"/>
              </a:ext>
            </a:extLst>
          </p:cNvPr>
          <p:cNvSpPr/>
          <p:nvPr/>
        </p:nvSpPr>
        <p:spPr>
          <a:xfrm>
            <a:off x="7854356" y="3634532"/>
            <a:ext cx="2587445" cy="523220"/>
          </a:xfrm>
          <a:prstGeom prst="rect">
            <a:avLst/>
          </a:prstGeom>
        </p:spPr>
        <p:txBody>
          <a:bodyPr wrap="square">
            <a:spAutoFit/>
          </a:bodyPr>
          <a:lstStyle/>
          <a:p>
            <a:pPr algn="ctr"/>
            <a:r>
              <a:rPr lang="fr-FR" altLang="fr-FR" sz="1400" dirty="0">
                <a:cs typeface="Arial" pitchFamily="34" charset="0"/>
              </a:rPr>
              <a:t>Pour </a:t>
            </a:r>
            <a:r>
              <a:rPr lang="fr-FR" altLang="fr-FR" sz="1400" b="1" dirty="0">
                <a:cs typeface="Arial" pitchFamily="34" charset="0"/>
                <a:hlinkClick r:id="rId7" action="ppaction://hlinksldjump"/>
              </a:rPr>
              <a:t>motiver, fidéliser, rémunérer vos salariés</a:t>
            </a:r>
            <a:endParaRPr lang="fr-FR" sz="1400" b="1" dirty="0">
              <a:cs typeface="Arial" pitchFamily="34" charset="0"/>
            </a:endParaRPr>
          </a:p>
        </p:txBody>
      </p:sp>
      <p:cxnSp>
        <p:nvCxnSpPr>
          <p:cNvPr id="19" name="Connecteur droit 18">
            <a:extLst>
              <a:ext uri="{FF2B5EF4-FFF2-40B4-BE49-F238E27FC236}">
                <a16:creationId xmlns:a16="http://schemas.microsoft.com/office/drawing/2014/main" id="{770C4625-AF22-41C2-8E8F-8A614D0F65A7}"/>
              </a:ext>
            </a:extLst>
          </p:cNvPr>
          <p:cNvCxnSpPr>
            <a:cxnSpLocks/>
          </p:cNvCxnSpPr>
          <p:nvPr/>
        </p:nvCxnSpPr>
        <p:spPr>
          <a:xfrm>
            <a:off x="7843447" y="2439858"/>
            <a:ext cx="48071" cy="2200826"/>
          </a:xfrm>
          <a:prstGeom prst="line">
            <a:avLst/>
          </a:prstGeom>
          <a:ln w="12700">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11">
            <a:extLst>
              <a:ext uri="{FF2B5EF4-FFF2-40B4-BE49-F238E27FC236}">
                <a16:creationId xmlns:a16="http://schemas.microsoft.com/office/drawing/2014/main" id="{62E2C47E-6EC1-450E-AAFE-7F3EC724B66C}"/>
              </a:ext>
            </a:extLst>
          </p:cNvPr>
          <p:cNvSpPr>
            <a:spLocks noGrp="1"/>
          </p:cNvSpPr>
          <p:nvPr>
            <p:ph type="sldNum" sz="quarter" idx="12"/>
          </p:nvPr>
        </p:nvSpPr>
        <p:spPr>
          <a:xfrm>
            <a:off x="1440000" y="6524773"/>
            <a:ext cx="254400" cy="164148"/>
          </a:xfrm>
        </p:spPr>
        <p:txBody>
          <a:bodyPr/>
          <a:lstStyle/>
          <a:p>
            <a:fld id="{4F985FF9-ADA8-465B-B1B8-A5AF16A5E141}" type="slidenum">
              <a:rPr lang="fr-FR" smtClean="0"/>
              <a:pPr/>
              <a:t>5</a:t>
            </a:fld>
            <a:endParaRPr lang="fr-FR"/>
          </a:p>
        </p:txBody>
      </p:sp>
      <p:pic>
        <p:nvPicPr>
          <p:cNvPr id="21" name="Image 20">
            <a:extLst>
              <a:ext uri="{FF2B5EF4-FFF2-40B4-BE49-F238E27FC236}">
                <a16:creationId xmlns:a16="http://schemas.microsoft.com/office/drawing/2014/main" id="{9C94BB5A-0162-404F-851A-29AC352D90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1770" y="4322859"/>
            <a:ext cx="686749" cy="685211"/>
          </a:xfrm>
          <a:prstGeom prst="rect">
            <a:avLst/>
          </a:prstGeom>
        </p:spPr>
      </p:pic>
      <p:sp>
        <p:nvSpPr>
          <p:cNvPr id="2" name="Rectangle 1">
            <a:extLst>
              <a:ext uri="{FF2B5EF4-FFF2-40B4-BE49-F238E27FC236}">
                <a16:creationId xmlns:a16="http://schemas.microsoft.com/office/drawing/2014/main" id="{AD65E7D7-1DDD-4066-A8B8-4267FAAE475A}"/>
              </a:ext>
            </a:extLst>
          </p:cNvPr>
          <p:cNvSpPr/>
          <p:nvPr/>
        </p:nvSpPr>
        <p:spPr>
          <a:xfrm>
            <a:off x="1300554" y="4509023"/>
            <a:ext cx="6096000" cy="461665"/>
          </a:xfrm>
          <a:prstGeom prst="rect">
            <a:avLst/>
          </a:prstGeom>
        </p:spPr>
        <p:txBody>
          <a:bodyPr>
            <a:spAutoFit/>
          </a:bodyPr>
          <a:lstStyle/>
          <a:p>
            <a:pPr marL="243411" lvl="1">
              <a:buClr>
                <a:schemeClr val="accent2"/>
              </a:buClr>
              <a:buSzPct val="150000"/>
            </a:pPr>
            <a:r>
              <a:rPr lang="fr-FR" sz="1200" dirty="0"/>
              <a:t>Optimisation de la rémunération du dirigeant</a:t>
            </a:r>
          </a:p>
          <a:p>
            <a:pPr marL="243411" lvl="1">
              <a:buClr>
                <a:schemeClr val="accent2"/>
              </a:buClr>
              <a:buSzPct val="150000"/>
            </a:pPr>
            <a:r>
              <a:rPr lang="fr-FR" sz="1200" dirty="0"/>
              <a:t>et de son conjoint collaborateur</a:t>
            </a:r>
          </a:p>
        </p:txBody>
      </p:sp>
    </p:spTree>
    <p:extLst>
      <p:ext uri="{BB962C8B-B14F-4D97-AF65-F5344CB8AC3E}">
        <p14:creationId xmlns:p14="http://schemas.microsoft.com/office/powerpoint/2010/main" val="189249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t>Un contexte favorable pour l’épargne salariale et retraite</a:t>
            </a:r>
            <a:endParaRPr lang="fr-FR" dirty="0"/>
          </a:p>
        </p:txBody>
      </p:sp>
      <p:sp>
        <p:nvSpPr>
          <p:cNvPr id="5" name="Espace réservé du texte 4"/>
          <p:cNvSpPr>
            <a:spLocks noGrp="1"/>
          </p:cNvSpPr>
          <p:nvPr>
            <p:ph type="body" sz="quarter" idx="13"/>
          </p:nvPr>
        </p:nvSpPr>
        <p:spPr/>
        <p:txBody>
          <a:bodyPr/>
          <a:lstStyle/>
          <a:p>
            <a:r>
              <a:rPr lang="fr-FR"/>
              <a:t>1</a:t>
            </a:r>
            <a:endParaRPr lang="fr-FR" dirty="0"/>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6</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1" name="Espace réservé du texte 16">
            <a:extLst>
              <a:ext uri="{FF2B5EF4-FFF2-40B4-BE49-F238E27FC236}">
                <a16:creationId xmlns:a16="http://schemas.microsoft.com/office/drawing/2014/main" id="{DB65545F-E34F-4966-99F2-35C997807C04}"/>
              </a:ext>
            </a:extLst>
          </p:cNvPr>
          <p:cNvSpPr txBox="1">
            <a:spLocks/>
          </p:cNvSpPr>
          <p:nvPr/>
        </p:nvSpPr>
        <p:spPr>
          <a:xfrm>
            <a:off x="4521871" y="2429603"/>
            <a:ext cx="3398679" cy="3109048"/>
          </a:xfrm>
          <a:prstGeom prst="rect">
            <a:avLst/>
          </a:prstGeom>
          <a:noFill/>
          <a:ln>
            <a:solidFill>
              <a:srgbClr val="4D6995"/>
            </a:solidFill>
          </a:ln>
        </p:spPr>
        <p:txBody>
          <a:bodyPr lIns="72000" rIns="180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Aft>
                <a:spcPts val="300"/>
              </a:spcAft>
              <a:buNone/>
              <a:defRPr/>
            </a:pPr>
            <a:endParaRPr lang="fr-FR" sz="1100" kern="0" dirty="0">
              <a:solidFill>
                <a:prstClr val="black"/>
              </a:solidFill>
              <a:latin typeface="Arial" panose="020B0604020202020204"/>
            </a:endParaRPr>
          </a:p>
          <a:p>
            <a:pPr marL="0" indent="0" algn="ctr">
              <a:spcAft>
                <a:spcPts val="300"/>
              </a:spcAft>
              <a:buNone/>
              <a:defRPr/>
            </a:pPr>
            <a:endParaRPr lang="fr-FR" sz="200" kern="0" dirty="0">
              <a:solidFill>
                <a:prstClr val="black"/>
              </a:solidFill>
              <a:latin typeface="Arial" panose="020B0604020202020204"/>
            </a:endParaRPr>
          </a:p>
          <a:p>
            <a:pPr marL="0" indent="0" algn="just">
              <a:buClr>
                <a:schemeClr val="tx2"/>
              </a:buClr>
              <a:buNone/>
              <a:defRPr/>
            </a:pPr>
            <a:endParaRPr lang="fr-FR" sz="1100" dirty="0">
              <a:solidFill>
                <a:prstClr val="black"/>
              </a:solidFill>
            </a:endParaRPr>
          </a:p>
          <a:p>
            <a:pPr marL="133350" indent="-133350" defTabSz="685800">
              <a:buClr>
                <a:schemeClr val="accent1"/>
              </a:buClr>
              <a:buFont typeface="Arial" panose="020B0604020202020204" pitchFamily="34" charset="0"/>
              <a:buChar char="•"/>
              <a:defRPr/>
            </a:pPr>
            <a:endParaRPr lang="fr-FR" sz="1100" b="1" dirty="0">
              <a:solidFill>
                <a:schemeClr val="accent1"/>
              </a:solidFill>
            </a:endParaRPr>
          </a:p>
        </p:txBody>
      </p:sp>
      <p:sp>
        <p:nvSpPr>
          <p:cNvPr id="12" name="Espace réservé du texte 18">
            <a:extLst>
              <a:ext uri="{FF2B5EF4-FFF2-40B4-BE49-F238E27FC236}">
                <a16:creationId xmlns:a16="http://schemas.microsoft.com/office/drawing/2014/main" id="{F10D9622-76F0-40AA-9C6C-2D5C2A31B423}"/>
              </a:ext>
            </a:extLst>
          </p:cNvPr>
          <p:cNvSpPr txBox="1">
            <a:spLocks/>
          </p:cNvSpPr>
          <p:nvPr/>
        </p:nvSpPr>
        <p:spPr>
          <a:xfrm>
            <a:off x="4521871" y="1709245"/>
            <a:ext cx="3411889" cy="844317"/>
          </a:xfrm>
          <a:prstGeom prst="roundRect">
            <a:avLst/>
          </a:prstGeom>
          <a:solidFill>
            <a:srgbClr val="4D6995"/>
          </a:solidFill>
          <a:ln>
            <a:solidFill>
              <a:schemeClr val="accent1"/>
            </a:solidFill>
          </a:ln>
        </p:spPr>
        <p:txBody>
          <a:bodyPr lIns="360000" rIns="36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266700">
              <a:buNone/>
              <a:defRPr/>
            </a:pPr>
            <a:r>
              <a:rPr lang="fr-FR" b="1" dirty="0">
                <a:solidFill>
                  <a:prstClr val="white"/>
                </a:solidFill>
              </a:rPr>
              <a:t>Pour les entreprises </a:t>
            </a:r>
          </a:p>
          <a:p>
            <a:pPr marL="0" indent="266700">
              <a:buNone/>
              <a:defRPr/>
            </a:pPr>
            <a:r>
              <a:rPr lang="fr-FR" b="1" dirty="0">
                <a:solidFill>
                  <a:prstClr val="white"/>
                </a:solidFill>
              </a:rPr>
              <a:t>de 1 à 49 salariés</a:t>
            </a:r>
            <a:endParaRPr lang="fr-FR" b="1" dirty="0">
              <a:solidFill>
                <a:prstClr val="white"/>
              </a:solidFill>
              <a:latin typeface="Arial" panose="020B0604020202020204"/>
            </a:endParaRPr>
          </a:p>
        </p:txBody>
      </p:sp>
      <p:sp>
        <p:nvSpPr>
          <p:cNvPr id="13" name="Ellipse 12">
            <a:extLst>
              <a:ext uri="{FF2B5EF4-FFF2-40B4-BE49-F238E27FC236}">
                <a16:creationId xmlns:a16="http://schemas.microsoft.com/office/drawing/2014/main" id="{8B0F9F9F-657F-42D3-AC90-0EF79EFBAA3E}"/>
              </a:ext>
            </a:extLst>
          </p:cNvPr>
          <p:cNvSpPr/>
          <p:nvPr/>
        </p:nvSpPr>
        <p:spPr>
          <a:xfrm>
            <a:off x="4048299" y="1628875"/>
            <a:ext cx="951256" cy="917284"/>
          </a:xfrm>
          <a:prstGeom prst="ellipse">
            <a:avLst/>
          </a:prstGeom>
          <a:solidFill>
            <a:srgbClr val="4D6995"/>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defRPr/>
            </a:pPr>
            <a:endParaRPr lang="fr-FR" sz="1600" b="1" dirty="0">
              <a:solidFill>
                <a:prstClr val="white"/>
              </a:solidFill>
            </a:endParaRPr>
          </a:p>
        </p:txBody>
      </p:sp>
      <p:pic>
        <p:nvPicPr>
          <p:cNvPr id="20" name="Image 19">
            <a:extLst>
              <a:ext uri="{FF2B5EF4-FFF2-40B4-BE49-F238E27FC236}">
                <a16:creationId xmlns:a16="http://schemas.microsoft.com/office/drawing/2014/main" id="{F1E0AE8F-7E67-4D87-A226-3864A75CBD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0734" t="42590" r="-3171" b="6153"/>
          <a:stretch/>
        </p:blipFill>
        <p:spPr>
          <a:xfrm>
            <a:off x="4343489" y="1776552"/>
            <a:ext cx="780602" cy="763040"/>
          </a:xfrm>
          <a:prstGeom prst="rect">
            <a:avLst/>
          </a:prstGeom>
        </p:spPr>
      </p:pic>
      <p:pic>
        <p:nvPicPr>
          <p:cNvPr id="21" name="Image 20">
            <a:extLst>
              <a:ext uri="{FF2B5EF4-FFF2-40B4-BE49-F238E27FC236}">
                <a16:creationId xmlns:a16="http://schemas.microsoft.com/office/drawing/2014/main" id="{9C25361B-DA0F-4291-867D-F9E07B216373}"/>
              </a:ext>
            </a:extLst>
          </p:cNvPr>
          <p:cNvPicPr>
            <a:picLocks noChangeAspect="1"/>
          </p:cNvPicPr>
          <p:nvPr/>
        </p:nvPicPr>
        <p:blipFill rotWithShape="1">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4999555" y="2739770"/>
            <a:ext cx="2651626" cy="704316"/>
          </a:xfrm>
          <a:prstGeom prst="rect">
            <a:avLst/>
          </a:prstGeom>
        </p:spPr>
      </p:pic>
      <p:sp>
        <p:nvSpPr>
          <p:cNvPr id="22" name="ZoneTexte 21">
            <a:extLst>
              <a:ext uri="{FF2B5EF4-FFF2-40B4-BE49-F238E27FC236}">
                <a16:creationId xmlns:a16="http://schemas.microsoft.com/office/drawing/2014/main" id="{BEEBFF83-15CB-47D9-9459-96AC8214073C}"/>
              </a:ext>
            </a:extLst>
          </p:cNvPr>
          <p:cNvSpPr txBox="1"/>
          <p:nvPr/>
        </p:nvSpPr>
        <p:spPr>
          <a:xfrm>
            <a:off x="4905543" y="3452107"/>
            <a:ext cx="2644544" cy="1938992"/>
          </a:xfrm>
          <a:prstGeom prst="rect">
            <a:avLst/>
          </a:prstGeom>
          <a:noFill/>
        </p:spPr>
        <p:txBody>
          <a:bodyPr wrap="square" rtlCol="0">
            <a:spAutoFit/>
          </a:bodyPr>
          <a:lstStyle/>
          <a:p>
            <a:pPr algn="ctr"/>
            <a:r>
              <a:rPr lang="fr-FR" sz="2000" dirty="0"/>
              <a:t>Grâce à la suppression du forfait social sur </a:t>
            </a:r>
          </a:p>
          <a:p>
            <a:pPr algn="ctr"/>
            <a:r>
              <a:rPr lang="fr-FR" sz="2000" b="1" dirty="0">
                <a:solidFill>
                  <a:schemeClr val="accent1"/>
                </a:solidFill>
              </a:rPr>
              <a:t>l’abondement</a:t>
            </a:r>
          </a:p>
          <a:p>
            <a:pPr algn="ctr"/>
            <a:r>
              <a:rPr lang="fr-FR" sz="2000" b="1" dirty="0">
                <a:solidFill>
                  <a:schemeClr val="accent1"/>
                </a:solidFill>
              </a:rPr>
              <a:t>l’intéressement</a:t>
            </a:r>
          </a:p>
          <a:p>
            <a:pPr algn="ctr"/>
            <a:r>
              <a:rPr lang="fr-FR" sz="2000" b="1" dirty="0">
                <a:solidFill>
                  <a:schemeClr val="accent1"/>
                </a:solidFill>
              </a:rPr>
              <a:t>la participation</a:t>
            </a:r>
          </a:p>
        </p:txBody>
      </p:sp>
    </p:spTree>
    <p:extLst>
      <p:ext uri="{BB962C8B-B14F-4D97-AF65-F5344CB8AC3E}">
        <p14:creationId xmlns:p14="http://schemas.microsoft.com/office/powerpoint/2010/main" val="1137993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0F46A1-E88A-4180-958D-52A1206A0C96}"/>
              </a:ext>
            </a:extLst>
          </p:cNvPr>
          <p:cNvSpPr>
            <a:spLocks noGrp="1"/>
          </p:cNvSpPr>
          <p:nvPr>
            <p:ph type="title"/>
          </p:nvPr>
        </p:nvSpPr>
        <p:spPr/>
        <p:txBody>
          <a:bodyPr/>
          <a:lstStyle/>
          <a:p>
            <a:r>
              <a:rPr lang="fr-FR" dirty="0"/>
              <a:t>La retraite, une préoccupation forte pour :</a:t>
            </a:r>
          </a:p>
        </p:txBody>
      </p:sp>
      <p:sp>
        <p:nvSpPr>
          <p:cNvPr id="4" name="Espace réservé du numéro de diapositive 3">
            <a:extLst>
              <a:ext uri="{FF2B5EF4-FFF2-40B4-BE49-F238E27FC236}">
                <a16:creationId xmlns:a16="http://schemas.microsoft.com/office/drawing/2014/main" id="{4F743B95-0661-457B-A6B3-65CEC0E3E365}"/>
              </a:ext>
            </a:extLst>
          </p:cNvPr>
          <p:cNvSpPr>
            <a:spLocks noGrp="1"/>
          </p:cNvSpPr>
          <p:nvPr>
            <p:ph type="sldNum" sz="quarter" idx="12"/>
          </p:nvPr>
        </p:nvSpPr>
        <p:spPr/>
        <p:txBody>
          <a:bodyPr/>
          <a:lstStyle/>
          <a:p>
            <a:fld id="{4F985FF9-ADA8-465B-B1B8-A5AF16A5E141}" type="slidenum">
              <a:rPr lang="fr-FR" smtClean="0"/>
              <a:t>7</a:t>
            </a:fld>
            <a:endParaRPr lang="fr-FR"/>
          </a:p>
        </p:txBody>
      </p:sp>
      <p:sp>
        <p:nvSpPr>
          <p:cNvPr id="5" name="Espace réservé du texte 4">
            <a:extLst>
              <a:ext uri="{FF2B5EF4-FFF2-40B4-BE49-F238E27FC236}">
                <a16:creationId xmlns:a16="http://schemas.microsoft.com/office/drawing/2014/main" id="{8AD249EB-832B-499E-A036-B95092155C07}"/>
              </a:ext>
            </a:extLst>
          </p:cNvPr>
          <p:cNvSpPr>
            <a:spLocks noGrp="1"/>
          </p:cNvSpPr>
          <p:nvPr>
            <p:ph type="body" sz="quarter" idx="13"/>
          </p:nvPr>
        </p:nvSpPr>
        <p:spPr/>
        <p:txBody>
          <a:bodyPr/>
          <a:lstStyle/>
          <a:p>
            <a:r>
              <a:rPr lang="fr-FR" dirty="0"/>
              <a:t>1</a:t>
            </a:r>
          </a:p>
        </p:txBody>
      </p:sp>
      <p:sp>
        <p:nvSpPr>
          <p:cNvPr id="6" name="Espace réservé du texte 5">
            <a:extLst>
              <a:ext uri="{FF2B5EF4-FFF2-40B4-BE49-F238E27FC236}">
                <a16:creationId xmlns:a16="http://schemas.microsoft.com/office/drawing/2014/main" id="{E0530F79-6AD9-4ED9-B789-DC864FE3E4CB}"/>
              </a:ext>
            </a:extLst>
          </p:cNvPr>
          <p:cNvSpPr>
            <a:spLocks noGrp="1"/>
          </p:cNvSpPr>
          <p:nvPr>
            <p:ph type="body" sz="quarter" idx="14"/>
          </p:nvPr>
        </p:nvSpPr>
        <p:spPr>
          <a:xfrm>
            <a:off x="1407757" y="1483341"/>
            <a:ext cx="10413827" cy="4357687"/>
          </a:xfrm>
        </p:spPr>
        <p:txBody>
          <a:bodyPr/>
          <a:lstStyle/>
          <a:p>
            <a:r>
              <a:rPr lang="fr-FR" sz="5333" dirty="0">
                <a:solidFill>
                  <a:schemeClr val="tx2"/>
                </a:solidFill>
              </a:rPr>
              <a:t>55 % </a:t>
            </a:r>
            <a:r>
              <a:rPr lang="fr-FR" b="0" dirty="0">
                <a:solidFill>
                  <a:schemeClr val="tx1"/>
                </a:solidFill>
              </a:rPr>
              <a:t>des français</a:t>
            </a:r>
          </a:p>
          <a:p>
            <a:r>
              <a:rPr lang="fr-FR" sz="5333" dirty="0">
                <a:solidFill>
                  <a:schemeClr val="tx2"/>
                </a:solidFill>
              </a:rPr>
              <a:t>2/3</a:t>
            </a:r>
            <a:r>
              <a:rPr lang="fr-FR" b="0" dirty="0">
                <a:solidFill>
                  <a:schemeClr val="tx1"/>
                </a:solidFill>
              </a:rPr>
              <a:t> des salariés du privé, comme du public</a:t>
            </a:r>
          </a:p>
          <a:p>
            <a:pPr>
              <a:spcAft>
                <a:spcPts val="1600"/>
              </a:spcAft>
            </a:pPr>
            <a:r>
              <a:rPr lang="fr-FR" sz="5333" dirty="0">
                <a:solidFill>
                  <a:schemeClr val="tx2"/>
                </a:solidFill>
              </a:rPr>
              <a:t>69 % </a:t>
            </a:r>
            <a:r>
              <a:rPr lang="fr-FR" b="0" dirty="0">
                <a:solidFill>
                  <a:schemeClr val="tx1"/>
                </a:solidFill>
              </a:rPr>
              <a:t>des 35-64 ans</a:t>
            </a:r>
          </a:p>
          <a:p>
            <a:r>
              <a:rPr lang="fr-FR" dirty="0">
                <a:solidFill>
                  <a:schemeClr val="tx2"/>
                </a:solidFill>
              </a:rPr>
              <a:t>… Mais 79 % des français n’ont pas entendu parlé des nouveaux Plan d’Epargne Retraite</a:t>
            </a:r>
          </a:p>
          <a:p>
            <a:endParaRPr lang="fr-FR" dirty="0">
              <a:solidFill>
                <a:schemeClr val="tx1"/>
              </a:solidFill>
            </a:endParaRPr>
          </a:p>
        </p:txBody>
      </p:sp>
      <p:sp>
        <p:nvSpPr>
          <p:cNvPr id="11" name="ZoneTexte 10">
            <a:extLst>
              <a:ext uri="{FF2B5EF4-FFF2-40B4-BE49-F238E27FC236}">
                <a16:creationId xmlns:a16="http://schemas.microsoft.com/office/drawing/2014/main" id="{A4831B5A-99F3-4234-BB0D-2F4E2942B5E1}"/>
              </a:ext>
            </a:extLst>
          </p:cNvPr>
          <p:cNvSpPr txBox="1"/>
          <p:nvPr/>
        </p:nvSpPr>
        <p:spPr>
          <a:xfrm>
            <a:off x="1354351" y="6117299"/>
            <a:ext cx="8592431" cy="318100"/>
          </a:xfrm>
          <a:prstGeom prst="rect">
            <a:avLst/>
          </a:prstGeom>
          <a:noFill/>
        </p:spPr>
        <p:txBody>
          <a:bodyPr wrap="square" rtlCol="0">
            <a:spAutoFit/>
          </a:bodyPr>
          <a:lstStyle/>
          <a:p>
            <a:r>
              <a:rPr lang="fr-FR" sz="1467" dirty="0"/>
              <a:t>Source : baromètre BPCE 2020</a:t>
            </a:r>
          </a:p>
        </p:txBody>
      </p:sp>
    </p:spTree>
    <p:extLst>
      <p:ext uri="{BB962C8B-B14F-4D97-AF65-F5344CB8AC3E}">
        <p14:creationId xmlns:p14="http://schemas.microsoft.com/office/powerpoint/2010/main" val="4081913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E37CF4-B742-415F-9793-B442FB6BD898}"/>
              </a:ext>
            </a:extLst>
          </p:cNvPr>
          <p:cNvSpPr>
            <a:spLocks noGrp="1"/>
          </p:cNvSpPr>
          <p:nvPr>
            <p:ph type="title"/>
          </p:nvPr>
        </p:nvSpPr>
        <p:spPr/>
        <p:txBody>
          <a:bodyPr/>
          <a:lstStyle/>
          <a:p>
            <a:r>
              <a:rPr lang="fr-FR" dirty="0"/>
              <a:t>Les nouvelles opportunités de l’épargne retraite pour les épargnants</a:t>
            </a:r>
          </a:p>
        </p:txBody>
      </p:sp>
      <p:sp>
        <p:nvSpPr>
          <p:cNvPr id="8" name="Espace réservé du texte 7">
            <a:extLst>
              <a:ext uri="{FF2B5EF4-FFF2-40B4-BE49-F238E27FC236}">
                <a16:creationId xmlns:a16="http://schemas.microsoft.com/office/drawing/2014/main" id="{F8B541BE-C547-459C-AA84-E10FA56F0267}"/>
              </a:ext>
            </a:extLst>
          </p:cNvPr>
          <p:cNvSpPr>
            <a:spLocks noGrp="1"/>
          </p:cNvSpPr>
          <p:nvPr>
            <p:ph type="body" sz="quarter" idx="13"/>
          </p:nvPr>
        </p:nvSpPr>
        <p:spPr/>
        <p:txBody>
          <a:bodyPr/>
          <a:lstStyle/>
          <a:p>
            <a:r>
              <a:rPr lang="fr-FR" dirty="0"/>
              <a:t>1</a:t>
            </a:r>
          </a:p>
        </p:txBody>
      </p:sp>
      <p:sp>
        <p:nvSpPr>
          <p:cNvPr id="17" name="Rectangle 16">
            <a:extLst>
              <a:ext uri="{FF2B5EF4-FFF2-40B4-BE49-F238E27FC236}">
                <a16:creationId xmlns:a16="http://schemas.microsoft.com/office/drawing/2014/main" id="{1F906083-85ED-48C6-9049-274871C79442}"/>
              </a:ext>
            </a:extLst>
          </p:cNvPr>
          <p:cNvSpPr/>
          <p:nvPr/>
        </p:nvSpPr>
        <p:spPr>
          <a:xfrm>
            <a:off x="1440007" y="1643945"/>
            <a:ext cx="10130834" cy="30120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Image 18">
            <a:extLst>
              <a:ext uri="{FF2B5EF4-FFF2-40B4-BE49-F238E27FC236}">
                <a16:creationId xmlns:a16="http://schemas.microsoft.com/office/drawing/2014/main" id="{FF555A5E-DC6D-4EC3-86B7-94C5842FAC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42149" y="3507423"/>
            <a:ext cx="604177" cy="605535"/>
          </a:xfrm>
          <a:prstGeom prst="rect">
            <a:avLst/>
          </a:prstGeom>
        </p:spPr>
      </p:pic>
      <p:sp>
        <p:nvSpPr>
          <p:cNvPr id="20" name="ZoneTexte 19">
            <a:extLst>
              <a:ext uri="{FF2B5EF4-FFF2-40B4-BE49-F238E27FC236}">
                <a16:creationId xmlns:a16="http://schemas.microsoft.com/office/drawing/2014/main" id="{8706A8AB-8613-4A0B-8208-D1A98B661EED}"/>
              </a:ext>
            </a:extLst>
          </p:cNvPr>
          <p:cNvSpPr txBox="1"/>
          <p:nvPr/>
        </p:nvSpPr>
        <p:spPr>
          <a:xfrm>
            <a:off x="2257073" y="1991417"/>
            <a:ext cx="4140000" cy="2554545"/>
          </a:xfrm>
          <a:prstGeom prst="rect">
            <a:avLst/>
          </a:prstGeom>
          <a:noFill/>
        </p:spPr>
        <p:txBody>
          <a:bodyPr wrap="square" rtlCol="0">
            <a:spAutoFit/>
          </a:bodyPr>
          <a:lstStyle/>
          <a:p>
            <a:r>
              <a:rPr lang="fr-FR" sz="1200" dirty="0"/>
              <a:t>La possibilité d’effectuer des </a:t>
            </a:r>
            <a:r>
              <a:rPr lang="fr-FR" sz="1200" b="1" dirty="0">
                <a:solidFill>
                  <a:schemeClr val="tx2"/>
                </a:solidFill>
              </a:rPr>
              <a:t>versements volontaires déductibles</a:t>
            </a:r>
            <a:r>
              <a:rPr lang="fr-FR" sz="1200" dirty="0"/>
              <a:t> de l’assiette de l’impôt sur le revenu</a:t>
            </a:r>
            <a:r>
              <a:rPr lang="fr-FR" sz="1200" baseline="30000" dirty="0"/>
              <a:t>(1)</a:t>
            </a:r>
            <a:r>
              <a:rPr lang="fr-FR" sz="1200" dirty="0"/>
              <a:t> et des versements obligatoires</a:t>
            </a:r>
            <a:r>
              <a:rPr lang="fr-FR" sz="1200" baseline="30000" dirty="0"/>
              <a:t>(2)</a:t>
            </a:r>
          </a:p>
          <a:p>
            <a:endParaRPr lang="fr-FR" sz="1200" baseline="30000" dirty="0"/>
          </a:p>
          <a:p>
            <a:endParaRPr lang="fr-FR" sz="1200" baseline="30000" dirty="0"/>
          </a:p>
          <a:p>
            <a:endParaRPr lang="fr-FR" sz="1200" baseline="30000" dirty="0"/>
          </a:p>
          <a:p>
            <a:endParaRPr lang="fr-FR" sz="1200" baseline="30000" dirty="0"/>
          </a:p>
          <a:p>
            <a:r>
              <a:rPr lang="fr-FR" sz="1200" dirty="0"/>
              <a:t>6 </a:t>
            </a:r>
            <a:r>
              <a:rPr lang="fr-FR" sz="1200" b="1" dirty="0">
                <a:solidFill>
                  <a:schemeClr val="tx2"/>
                </a:solidFill>
              </a:rPr>
              <a:t>cas de déblocage anticipé</a:t>
            </a:r>
            <a:r>
              <a:rPr lang="fr-FR" sz="1200" b="1" baseline="30000" dirty="0">
                <a:solidFill>
                  <a:schemeClr val="tx2"/>
                </a:solidFill>
              </a:rPr>
              <a:t>(3)</a:t>
            </a:r>
            <a:r>
              <a:rPr lang="fr-FR" sz="1200" b="1" dirty="0">
                <a:solidFill>
                  <a:schemeClr val="tx2"/>
                </a:solidFill>
              </a:rPr>
              <a:t> </a:t>
            </a:r>
            <a:r>
              <a:rPr lang="fr-FR" sz="1200" dirty="0"/>
              <a:t>dont l’acquisition de votre résidence principale</a:t>
            </a:r>
            <a:r>
              <a:rPr lang="fr-FR" sz="1200" baseline="30000" dirty="0"/>
              <a:t>(4)</a:t>
            </a:r>
            <a:endParaRPr lang="fr-FR" sz="1200" dirty="0"/>
          </a:p>
          <a:p>
            <a:endParaRPr lang="fr-FR" sz="1200" dirty="0"/>
          </a:p>
          <a:p>
            <a:endParaRPr lang="fr-FR" sz="1200" dirty="0"/>
          </a:p>
          <a:p>
            <a:r>
              <a:rPr lang="fr-FR" sz="1200" b="1" dirty="0">
                <a:solidFill>
                  <a:schemeClr val="tx2"/>
                </a:solidFill>
              </a:rPr>
              <a:t>La liberté d’utilisation de l’épargne </a:t>
            </a:r>
            <a:r>
              <a:rPr lang="fr-FR" sz="1200" dirty="0"/>
              <a:t>au moment de votre départ à la retraite, en choisissant une sortie en capital</a:t>
            </a:r>
            <a:r>
              <a:rPr lang="fr-FR" sz="1200" baseline="30000" dirty="0"/>
              <a:t>(4) </a:t>
            </a:r>
            <a:r>
              <a:rPr lang="fr-FR" sz="1200" dirty="0"/>
              <a:t>ou en rente viagère</a:t>
            </a:r>
            <a:r>
              <a:rPr lang="fr-FR" sz="1200" baseline="30000" dirty="0"/>
              <a:t>(5)</a:t>
            </a:r>
          </a:p>
          <a:p>
            <a:endParaRPr lang="fr-FR" sz="1200" baseline="30000" dirty="0"/>
          </a:p>
        </p:txBody>
      </p:sp>
      <p:sp>
        <p:nvSpPr>
          <p:cNvPr id="21" name="ZoneTexte 20">
            <a:extLst>
              <a:ext uri="{FF2B5EF4-FFF2-40B4-BE49-F238E27FC236}">
                <a16:creationId xmlns:a16="http://schemas.microsoft.com/office/drawing/2014/main" id="{4B79DF81-12BD-4A33-B08F-42C95E80FCA9}"/>
              </a:ext>
            </a:extLst>
          </p:cNvPr>
          <p:cNvSpPr txBox="1"/>
          <p:nvPr/>
        </p:nvSpPr>
        <p:spPr>
          <a:xfrm>
            <a:off x="7146326" y="1991417"/>
            <a:ext cx="4182895" cy="2123658"/>
          </a:xfrm>
          <a:prstGeom prst="rect">
            <a:avLst/>
          </a:prstGeom>
          <a:noFill/>
        </p:spPr>
        <p:txBody>
          <a:bodyPr wrap="square" rtlCol="0">
            <a:spAutoFit/>
          </a:bodyPr>
          <a:lstStyle/>
          <a:p>
            <a:endParaRPr lang="fr-FR" sz="1200" b="1" dirty="0">
              <a:solidFill>
                <a:schemeClr val="tx2"/>
              </a:solidFill>
            </a:endParaRPr>
          </a:p>
          <a:p>
            <a:r>
              <a:rPr lang="fr-FR" sz="1200" dirty="0"/>
              <a:t>Le PERCOL-I pourra accueillir </a:t>
            </a:r>
            <a:r>
              <a:rPr lang="fr-FR" sz="1200" b="1" dirty="0">
                <a:solidFill>
                  <a:schemeClr val="tx2"/>
                </a:solidFill>
              </a:rPr>
              <a:t>vos transferts</a:t>
            </a:r>
            <a:r>
              <a:rPr lang="fr-FR" sz="1200" b="1" baseline="30000" dirty="0">
                <a:solidFill>
                  <a:schemeClr val="tx2"/>
                </a:solidFill>
              </a:rPr>
              <a:t>(6)(7)</a:t>
            </a:r>
            <a:r>
              <a:rPr lang="fr-FR" sz="1200" b="1" dirty="0">
                <a:solidFill>
                  <a:schemeClr val="tx2"/>
                </a:solidFill>
              </a:rPr>
              <a:t> individuels depuis d’autres produits </a:t>
            </a:r>
            <a:r>
              <a:rPr lang="fr-FR" sz="1200" dirty="0"/>
              <a:t>tels que : l’article 83, le PERP, Madelin, Assurance-vie, Préfon retraite, COREM, CRH</a:t>
            </a:r>
            <a:endParaRPr lang="fr-FR" sz="1200" baseline="30000" dirty="0"/>
          </a:p>
          <a:p>
            <a:endParaRPr lang="fr-FR" sz="1200" dirty="0"/>
          </a:p>
          <a:p>
            <a:endParaRPr lang="fr-FR" sz="1200" dirty="0"/>
          </a:p>
          <a:p>
            <a:endParaRPr lang="fr-FR" sz="1200" dirty="0"/>
          </a:p>
          <a:p>
            <a:endParaRPr lang="fr-FR" sz="1200" dirty="0"/>
          </a:p>
          <a:p>
            <a:r>
              <a:rPr lang="fr-FR" sz="1200" dirty="0"/>
              <a:t>L’optimisation de la gestion de votre épargne retraite grâce à la </a:t>
            </a:r>
            <a:r>
              <a:rPr lang="fr-FR" sz="1200" b="1" dirty="0">
                <a:solidFill>
                  <a:schemeClr val="tx2"/>
                </a:solidFill>
              </a:rPr>
              <a:t>gestion pilotée</a:t>
            </a:r>
          </a:p>
        </p:txBody>
      </p:sp>
      <p:pic>
        <p:nvPicPr>
          <p:cNvPr id="22" name="Image 21">
            <a:extLst>
              <a:ext uri="{FF2B5EF4-FFF2-40B4-BE49-F238E27FC236}">
                <a16:creationId xmlns:a16="http://schemas.microsoft.com/office/drawing/2014/main" id="{455683F8-C4C2-4D58-AB7C-FE24B7B564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51559" y="2938580"/>
            <a:ext cx="557041" cy="555793"/>
          </a:xfrm>
          <a:prstGeom prst="rect">
            <a:avLst/>
          </a:prstGeom>
        </p:spPr>
      </p:pic>
      <p:pic>
        <p:nvPicPr>
          <p:cNvPr id="23" name="Image 22">
            <a:extLst>
              <a:ext uri="{FF2B5EF4-FFF2-40B4-BE49-F238E27FC236}">
                <a16:creationId xmlns:a16="http://schemas.microsoft.com/office/drawing/2014/main" id="{BEFB9102-D473-42EE-9204-06225FAF47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1251" y="1973834"/>
            <a:ext cx="551351" cy="552589"/>
          </a:xfrm>
          <a:prstGeom prst="rect">
            <a:avLst/>
          </a:prstGeom>
        </p:spPr>
      </p:pic>
      <p:pic>
        <p:nvPicPr>
          <p:cNvPr id="24" name="Image 23">
            <a:extLst>
              <a:ext uri="{FF2B5EF4-FFF2-40B4-BE49-F238E27FC236}">
                <a16:creationId xmlns:a16="http://schemas.microsoft.com/office/drawing/2014/main" id="{3853ABD4-83CE-4906-B504-EC80E92E0A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64827" y="3821058"/>
            <a:ext cx="519708" cy="520875"/>
          </a:xfrm>
          <a:prstGeom prst="rect">
            <a:avLst/>
          </a:prstGeom>
        </p:spPr>
      </p:pic>
      <p:pic>
        <p:nvPicPr>
          <p:cNvPr id="26" name="Image 25">
            <a:extLst>
              <a:ext uri="{FF2B5EF4-FFF2-40B4-BE49-F238E27FC236}">
                <a16:creationId xmlns:a16="http://schemas.microsoft.com/office/drawing/2014/main" id="{8CE38412-4083-4B18-88B7-DA2D377938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38077" y="2217358"/>
            <a:ext cx="533257" cy="532062"/>
          </a:xfrm>
          <a:prstGeom prst="rect">
            <a:avLst/>
          </a:prstGeom>
        </p:spPr>
      </p:pic>
      <p:sp>
        <p:nvSpPr>
          <p:cNvPr id="3" name="Rectangle 2">
            <a:extLst>
              <a:ext uri="{FF2B5EF4-FFF2-40B4-BE49-F238E27FC236}">
                <a16:creationId xmlns:a16="http://schemas.microsoft.com/office/drawing/2014/main" id="{B381F7C1-D17F-4F57-88D2-D814E3227EC1}"/>
              </a:ext>
            </a:extLst>
          </p:cNvPr>
          <p:cNvSpPr/>
          <p:nvPr/>
        </p:nvSpPr>
        <p:spPr>
          <a:xfrm>
            <a:off x="1349056" y="5081787"/>
            <a:ext cx="10479790" cy="1538883"/>
          </a:xfrm>
          <a:prstGeom prst="rect">
            <a:avLst/>
          </a:prstGeom>
        </p:spPr>
        <p:txBody>
          <a:bodyPr wrap="square">
            <a:spAutoFit/>
          </a:bodyPr>
          <a:lstStyle/>
          <a:p>
            <a:pPr marL="228600" lvl="0" indent="-228600" eaLnBrk="0" fontAlgn="base" hangingPunct="0">
              <a:spcBef>
                <a:spcPct val="0"/>
              </a:spcBef>
              <a:spcAft>
                <a:spcPct val="0"/>
              </a:spcAft>
              <a:buAutoNum type="arabicParenBoth"/>
            </a:pPr>
            <a:r>
              <a:rPr lang="fr-FR" altLang="fr-FR" sz="800" dirty="0"/>
              <a:t>Sauf option contraire. Déductible dans la limite de 10% des revenus professionnels imposables plafonnés à 8 PASS (+15% de la fraction du revenu comprise entre 1 et 8 PASS pour les TNS) ou de 10% du PASS. Le contribuable dispose de la possibilité de renoncer à la déduction de ses versements. </a:t>
            </a:r>
          </a:p>
          <a:p>
            <a:pPr marL="228600" lvl="0" indent="-228600" eaLnBrk="0" fontAlgn="base" hangingPunct="0">
              <a:spcBef>
                <a:spcPct val="0"/>
              </a:spcBef>
              <a:spcAft>
                <a:spcPct val="0"/>
              </a:spcAft>
              <a:buAutoNum type="arabicParenBoth"/>
            </a:pPr>
            <a:r>
              <a:rPr lang="fr-FR" altLang="fr-FR" sz="800" dirty="0"/>
              <a:t>Selon le règlement du PER, ce compartiment est alimenté uniquement par transfert en provenance d’autres PER ou directement par les versements obligatoires.</a:t>
            </a:r>
          </a:p>
          <a:p>
            <a:pPr marL="228600" lvl="0" indent="-228600" eaLnBrk="0" fontAlgn="base" hangingPunct="0">
              <a:spcBef>
                <a:spcPct val="0"/>
              </a:spcBef>
              <a:spcAft>
                <a:spcPct val="0"/>
              </a:spcAft>
              <a:buAutoNum type="arabicParenBoth"/>
            </a:pPr>
            <a:r>
              <a:rPr lang="fr-FR" altLang="fr-FR" sz="800" dirty="0"/>
              <a:t>Les sommes débloquées sont exonérées d’impôt sur le revenu, à l’exception de celles provenant de versements volontaires déduits de l’IR à l’entrée du plan et débloquées pour acquisition de la résidence principale, qui sont imposées au barème de l’IR. </a:t>
            </a:r>
          </a:p>
          <a:p>
            <a:pPr marL="228600" lvl="0" indent="-228600" eaLnBrk="0" fontAlgn="base" hangingPunct="0">
              <a:spcBef>
                <a:spcPct val="0"/>
              </a:spcBef>
              <a:spcAft>
                <a:spcPct val="0"/>
              </a:spcAft>
              <a:buAutoNum type="arabicParenBoth"/>
            </a:pPr>
            <a:r>
              <a:rPr lang="fr-FR" altLang="fr-FR" sz="800" dirty="0"/>
              <a:t>Cette modalité de sortie n’est pas autorisée pour l’épargne issue des versements obligatoires.</a:t>
            </a:r>
          </a:p>
          <a:p>
            <a:pPr marL="228600" lvl="0" indent="-228600" eaLnBrk="0" fontAlgn="base" hangingPunct="0">
              <a:spcBef>
                <a:spcPct val="0"/>
              </a:spcBef>
              <a:spcAft>
                <a:spcPct val="0"/>
              </a:spcAft>
              <a:buAutoNum type="arabicParenBoth"/>
            </a:pPr>
            <a:r>
              <a:rPr lang="fr-FR" altLang="fr-FR" sz="800" dirty="0"/>
              <a:t>Possibilité de choisir entre un capital libéré en une seule fois ou de manière fractionnée ou une rente viagère sauf lorsqu’il aura opté expressément et irrévocablement pour la liquidation de tout ou partie de ses droits en rente viagère à compter de l'ouverture du plan</a:t>
            </a:r>
          </a:p>
          <a:p>
            <a:pPr marL="228600" lvl="0" indent="-228600" eaLnBrk="0" fontAlgn="base" hangingPunct="0">
              <a:spcBef>
                <a:spcPct val="0"/>
              </a:spcBef>
              <a:spcAft>
                <a:spcPct val="0"/>
              </a:spcAft>
              <a:buAutoNum type="arabicParenBoth"/>
            </a:pPr>
            <a:r>
              <a:rPr lang="fr-FR" altLang="fr-FR" sz="800" dirty="0"/>
              <a:t>Selon les modalités et sous réserve des conditions fixées par le code monétaire et financier.</a:t>
            </a:r>
          </a:p>
          <a:p>
            <a:pPr marL="228600" lvl="0" indent="-228600" eaLnBrk="0" fontAlgn="base" hangingPunct="0">
              <a:spcBef>
                <a:spcPct val="0"/>
              </a:spcBef>
              <a:spcAft>
                <a:spcPct val="0"/>
              </a:spcAft>
              <a:buAutoNum type="arabicParenBoth"/>
            </a:pPr>
            <a:r>
              <a:rPr lang="fr-FR" altLang="fr-FR" sz="800" dirty="0"/>
              <a:t>Assimilé à des versements obligatoires </a:t>
            </a:r>
          </a:p>
          <a:p>
            <a:pPr lvl="0" eaLnBrk="0" fontAlgn="base" hangingPunct="0">
              <a:spcBef>
                <a:spcPct val="0"/>
              </a:spcBef>
              <a:spcAft>
                <a:spcPct val="0"/>
              </a:spcAft>
            </a:pPr>
            <a:r>
              <a:rPr lang="en-US" altLang="fr-FR" sz="600" dirty="0">
                <a:solidFill>
                  <a:srgbClr val="4E586A"/>
                </a:solidFill>
                <a:latin typeface="Segoe UI" panose="020B0502040204020203" pitchFamily="34" charset="0"/>
                <a:cs typeface="Segoe UI" panose="020B0502040204020203" pitchFamily="34" charset="0"/>
              </a:rPr>
              <a:t> </a:t>
            </a:r>
            <a:endParaRPr lang="fr-FR" altLang="fr-FR" sz="600" dirty="0"/>
          </a:p>
          <a:p>
            <a:pPr lvl="0" eaLnBrk="0" fontAlgn="base" hangingPunct="0">
              <a:spcBef>
                <a:spcPct val="0"/>
              </a:spcBef>
              <a:spcAft>
                <a:spcPct val="0"/>
              </a:spcAft>
            </a:pPr>
            <a:r>
              <a:rPr lang="en-US" altLang="fr-FR" sz="800" dirty="0">
                <a:latin typeface="Calibri" panose="020F0502020204030204" pitchFamily="34" charset="0"/>
                <a:cs typeface="Calibri" panose="020F0502020204030204" pitchFamily="34" charset="0"/>
              </a:rPr>
              <a:t> </a:t>
            </a:r>
            <a:endParaRPr lang="fr-FR" sz="800" dirty="0"/>
          </a:p>
        </p:txBody>
      </p:sp>
    </p:spTree>
    <p:extLst>
      <p:ext uri="{BB962C8B-B14F-4D97-AF65-F5344CB8AC3E}">
        <p14:creationId xmlns:p14="http://schemas.microsoft.com/office/powerpoint/2010/main" val="2994226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2</a:t>
            </a:r>
          </a:p>
        </p:txBody>
      </p:sp>
      <p:sp>
        <p:nvSpPr>
          <p:cNvPr id="6" name="Titre 5"/>
          <p:cNvSpPr>
            <a:spLocks noGrp="1"/>
          </p:cNvSpPr>
          <p:nvPr>
            <p:ph type="title"/>
          </p:nvPr>
        </p:nvSpPr>
        <p:spPr>
          <a:xfrm>
            <a:off x="3960000" y="1271722"/>
            <a:ext cx="6691524" cy="1754326"/>
          </a:xfrm>
        </p:spPr>
        <p:txBody>
          <a:bodyPr wrap="square">
            <a:spAutoFit/>
          </a:bodyPr>
          <a:lstStyle/>
          <a:p>
            <a:r>
              <a:rPr lang="fr-FR" dirty="0"/>
              <a:t>Le fonctionnement de l’épargne salariale et retraite</a:t>
            </a:r>
            <a:endParaRPr lang="fr-FR" dirty="0">
              <a:solidFill>
                <a:schemeClr val="tx1"/>
              </a:solidFill>
            </a:endParaRPr>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9</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6183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440000" y="378467"/>
            <a:ext cx="7780043" cy="608400"/>
          </a:xfrm>
        </p:spPr>
        <p:txBody>
          <a:bodyPr/>
          <a:lstStyle/>
          <a:p>
            <a:r>
              <a:rPr lang="fr-FR" dirty="0"/>
              <a:t>L’épargne salariale, un dispositif pour tous !</a:t>
            </a:r>
          </a:p>
        </p:txBody>
      </p:sp>
      <p:sp>
        <p:nvSpPr>
          <p:cNvPr id="8" name="Espace réservé du texte 7"/>
          <p:cNvSpPr>
            <a:spLocks noGrp="1"/>
          </p:cNvSpPr>
          <p:nvPr>
            <p:ph type="body" sz="quarter" idx="13"/>
          </p:nvPr>
        </p:nvSpPr>
        <p:spPr/>
        <p:txBody>
          <a:bodyPr/>
          <a:lstStyle/>
          <a:p>
            <a:r>
              <a:rPr lang="fr-FR" dirty="0"/>
              <a:t>2</a:t>
            </a:r>
          </a:p>
        </p:txBody>
      </p:sp>
      <p:sp>
        <p:nvSpPr>
          <p:cNvPr id="17" name="Espace réservé du numéro de diapositive 13"/>
          <p:cNvSpPr>
            <a:spLocks noGrp="1"/>
          </p:cNvSpPr>
          <p:nvPr>
            <p:ph type="sldNum" sz="quarter" idx="24"/>
          </p:nvPr>
        </p:nvSpPr>
        <p:spPr>
          <a:xfrm>
            <a:off x="1440000" y="8695719"/>
            <a:ext cx="254400" cy="164148"/>
          </a:xfrm>
          <a:prstGeom prst="rect">
            <a:avLst/>
          </a:prstGeom>
        </p:spPr>
        <p:txBody>
          <a:bodyPr vert="horz" lIns="0" tIns="0" rIns="0" bIns="0" rtlCol="0" anchor="t" anchorCtr="0">
            <a:spAutoFit/>
          </a:bodyPr>
          <a:lstStyle>
            <a:defPPr>
              <a:defRPr lang="fr-FR"/>
            </a:defPPr>
            <a:lvl1pPr marL="0" algn="l" defTabSz="1219170" rtl="0" eaLnBrk="1" latinLnBrk="0" hangingPunct="1">
              <a:defRPr sz="1067" b="1" kern="1200" cap="all" baseline="0">
                <a:solidFill>
                  <a:schemeClr val="tx2"/>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4F985FF9-ADA8-465B-B1B8-A5AF16A5E141}" type="slidenum">
              <a:rPr lang="fr-FR" smtClean="0"/>
              <a:pPr/>
              <a:t>10</a:t>
            </a:fld>
            <a:endParaRPr lang="fr-FR"/>
          </a:p>
        </p:txBody>
      </p:sp>
      <p:sp>
        <p:nvSpPr>
          <p:cNvPr id="13" name="Rectangle : coins arrondis 12">
            <a:extLst>
              <a:ext uri="{FF2B5EF4-FFF2-40B4-BE49-F238E27FC236}">
                <a16:creationId xmlns:a16="http://schemas.microsoft.com/office/drawing/2014/main" id="{2CB8C6BE-71EE-4C3F-9920-BD5A19C43244}"/>
              </a:ext>
            </a:extLst>
          </p:cNvPr>
          <p:cNvSpPr/>
          <p:nvPr/>
        </p:nvSpPr>
        <p:spPr>
          <a:xfrm>
            <a:off x="3274593" y="2039341"/>
            <a:ext cx="1952347" cy="742419"/>
          </a:xfrm>
          <a:prstGeom prst="roundRect">
            <a:avLst/>
          </a:prstGeom>
          <a:ln/>
        </p:spPr>
        <p:style>
          <a:lnRef idx="1">
            <a:schemeClr val="accent6"/>
          </a:lnRef>
          <a:fillRef idx="3">
            <a:schemeClr val="accent6"/>
          </a:fillRef>
          <a:effectRef idx="2">
            <a:schemeClr val="accent6"/>
          </a:effectRef>
          <a:fontRef idx="minor">
            <a:schemeClr val="lt1"/>
          </a:fontRef>
        </p:style>
        <p:txBody>
          <a:bodyPr lIns="36000" tIns="0" rIns="36000" bIns="0" rtlCol="0" anchor="ctr"/>
          <a:lstStyle/>
          <a:p>
            <a:pPr algn="ctr">
              <a:lnSpc>
                <a:spcPct val="150000"/>
              </a:lnSpc>
            </a:pPr>
            <a:endParaRPr lang="fr-FR" sz="700" dirty="0"/>
          </a:p>
          <a:p>
            <a:pPr algn="ctr">
              <a:lnSpc>
                <a:spcPct val="150000"/>
              </a:lnSpc>
            </a:pPr>
            <a:r>
              <a:rPr lang="fr-FR" sz="1100" b="1" dirty="0"/>
              <a:t>Pour le chef d’entreprise</a:t>
            </a:r>
            <a:endParaRPr lang="fr-FR" sz="1100" b="1" baseline="30000" dirty="0"/>
          </a:p>
          <a:p>
            <a:pPr algn="ctr">
              <a:lnSpc>
                <a:spcPct val="150000"/>
              </a:lnSpc>
            </a:pPr>
            <a:endParaRPr lang="fr-FR" sz="300" b="1" dirty="0"/>
          </a:p>
          <a:p>
            <a:pPr algn="ctr"/>
            <a:r>
              <a:rPr lang="fr-FR" sz="1200" baseline="30000" dirty="0"/>
              <a:t>S’il emploie entre 1 et 250 salariés en plus de lui-même.</a:t>
            </a:r>
          </a:p>
          <a:p>
            <a:pPr algn="ctr"/>
            <a:r>
              <a:rPr lang="fr-FR" sz="1200" dirty="0"/>
              <a:t> </a:t>
            </a:r>
          </a:p>
        </p:txBody>
      </p:sp>
      <p:sp>
        <p:nvSpPr>
          <p:cNvPr id="22" name="Rectangle : coins arrondis 21">
            <a:extLst>
              <a:ext uri="{FF2B5EF4-FFF2-40B4-BE49-F238E27FC236}">
                <a16:creationId xmlns:a16="http://schemas.microsoft.com/office/drawing/2014/main" id="{BD52DD0C-534C-4AB1-BC5E-71099F8A1CAA}"/>
              </a:ext>
            </a:extLst>
          </p:cNvPr>
          <p:cNvSpPr/>
          <p:nvPr/>
        </p:nvSpPr>
        <p:spPr>
          <a:xfrm>
            <a:off x="7934540" y="2066147"/>
            <a:ext cx="1952347" cy="742419"/>
          </a:xfrm>
          <a:prstGeom prst="roundRect">
            <a:avLst/>
          </a:prstGeom>
          <a:ln/>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lnSpc>
                <a:spcPct val="150000"/>
              </a:lnSpc>
            </a:pPr>
            <a:endParaRPr lang="fr-FR" sz="700" dirty="0"/>
          </a:p>
          <a:p>
            <a:pPr algn="ctr">
              <a:lnSpc>
                <a:spcPct val="150000"/>
              </a:lnSpc>
            </a:pPr>
            <a:r>
              <a:rPr lang="fr-FR" sz="1100" b="1" dirty="0"/>
              <a:t>Pour les salariés</a:t>
            </a:r>
          </a:p>
          <a:p>
            <a:pPr algn="ctr">
              <a:lnSpc>
                <a:spcPct val="150000"/>
              </a:lnSpc>
            </a:pPr>
            <a:endParaRPr lang="fr-FR" sz="300" dirty="0"/>
          </a:p>
          <a:p>
            <a:pPr algn="ctr"/>
            <a:r>
              <a:rPr lang="fr-FR" sz="1200" baseline="30000" dirty="0"/>
              <a:t>Qu’ils soient en CDI, CDD ou en apprentissage.</a:t>
            </a:r>
          </a:p>
          <a:p>
            <a:pPr algn="ctr"/>
            <a:r>
              <a:rPr lang="fr-FR" sz="1200" dirty="0"/>
              <a:t> </a:t>
            </a:r>
          </a:p>
        </p:txBody>
      </p:sp>
      <p:sp>
        <p:nvSpPr>
          <p:cNvPr id="23" name="Rectangle : coins arrondis 22">
            <a:extLst>
              <a:ext uri="{FF2B5EF4-FFF2-40B4-BE49-F238E27FC236}">
                <a16:creationId xmlns:a16="http://schemas.microsoft.com/office/drawing/2014/main" id="{B7D270B8-8133-4205-8C97-3110B488CC17}"/>
              </a:ext>
            </a:extLst>
          </p:cNvPr>
          <p:cNvSpPr/>
          <p:nvPr/>
        </p:nvSpPr>
        <p:spPr>
          <a:xfrm>
            <a:off x="5661162" y="2021690"/>
            <a:ext cx="1952347" cy="742419"/>
          </a:xfrm>
          <a:prstGeom prst="roundRect">
            <a:avLst/>
          </a:prstGeom>
          <a:ln/>
        </p:spPr>
        <p:style>
          <a:lnRef idx="1">
            <a:schemeClr val="accent2"/>
          </a:lnRef>
          <a:fillRef idx="3">
            <a:schemeClr val="accent2"/>
          </a:fillRef>
          <a:effectRef idx="2">
            <a:schemeClr val="accent2"/>
          </a:effectRef>
          <a:fontRef idx="minor">
            <a:schemeClr val="lt1"/>
          </a:fontRef>
        </p:style>
        <p:txBody>
          <a:bodyPr lIns="36000" tIns="0" rIns="0" bIns="0" rtlCol="0" anchor="ctr"/>
          <a:lstStyle/>
          <a:p>
            <a:pPr algn="ctr">
              <a:lnSpc>
                <a:spcPct val="150000"/>
              </a:lnSpc>
            </a:pPr>
            <a:endParaRPr lang="fr-FR" sz="700" dirty="0"/>
          </a:p>
          <a:p>
            <a:pPr algn="ctr">
              <a:lnSpc>
                <a:spcPct val="150000"/>
              </a:lnSpc>
            </a:pPr>
            <a:r>
              <a:rPr lang="fr-FR" sz="1100" b="1" dirty="0"/>
              <a:t>Pour le conjoint</a:t>
            </a:r>
          </a:p>
          <a:p>
            <a:pPr algn="ctr">
              <a:lnSpc>
                <a:spcPct val="150000"/>
              </a:lnSpc>
            </a:pPr>
            <a:endParaRPr lang="fr-FR" sz="300" dirty="0"/>
          </a:p>
          <a:p>
            <a:pPr algn="ctr"/>
            <a:r>
              <a:rPr lang="fr-FR" sz="1200" baseline="30000" dirty="0"/>
              <a:t>S’il a le statut de conjoint collaborateur ou conjoint associé.</a:t>
            </a:r>
          </a:p>
          <a:p>
            <a:pPr algn="ctr"/>
            <a:r>
              <a:rPr lang="fr-FR" sz="1200" dirty="0"/>
              <a:t> </a:t>
            </a:r>
          </a:p>
        </p:txBody>
      </p:sp>
      <p:sp>
        <p:nvSpPr>
          <p:cNvPr id="14" name="Rectangle 13">
            <a:extLst>
              <a:ext uri="{FF2B5EF4-FFF2-40B4-BE49-F238E27FC236}">
                <a16:creationId xmlns:a16="http://schemas.microsoft.com/office/drawing/2014/main" id="{CE47F5EB-1549-4973-AF4D-94219AA8F4E0}"/>
              </a:ext>
            </a:extLst>
          </p:cNvPr>
          <p:cNvSpPr/>
          <p:nvPr/>
        </p:nvSpPr>
        <p:spPr>
          <a:xfrm>
            <a:off x="3274593" y="2968720"/>
            <a:ext cx="1952347" cy="1136984"/>
          </a:xfrm>
          <a:prstGeom prst="rect">
            <a:avLst/>
          </a:prstGeom>
          <a:ln/>
        </p:spPr>
        <p:style>
          <a:lnRef idx="2">
            <a:schemeClr val="accent6"/>
          </a:lnRef>
          <a:fillRef idx="1">
            <a:schemeClr val="lt1"/>
          </a:fillRef>
          <a:effectRef idx="0">
            <a:schemeClr val="accent6"/>
          </a:effectRef>
          <a:fontRef idx="minor">
            <a:schemeClr val="dk1"/>
          </a:fontRef>
        </p:style>
        <p:txBody>
          <a:bodyPr lIns="36000" tIns="0" rIns="36000" bIns="0" rtlCol="0" anchor="ctr"/>
          <a:lstStyle/>
          <a:p>
            <a:pPr algn="ctr"/>
            <a:endParaRPr lang="fr-FR" sz="1000" dirty="0"/>
          </a:p>
          <a:p>
            <a:pPr algn="ctr"/>
            <a:r>
              <a:rPr lang="fr-FR" sz="1000" dirty="0"/>
              <a:t>Il peut verser au maximum, par an, jusqu’à </a:t>
            </a:r>
            <a:r>
              <a:rPr lang="fr-FR" sz="1000" b="1" dirty="0">
                <a:solidFill>
                  <a:schemeClr val="tx2"/>
                </a:solidFill>
              </a:rPr>
              <a:t>25 % de son revenu professionnel imposé </a:t>
            </a:r>
            <a:r>
              <a:rPr lang="fr-FR" sz="1000" dirty="0"/>
              <a:t>au </a:t>
            </a:r>
            <a:br>
              <a:rPr lang="fr-FR" sz="1000" dirty="0"/>
            </a:br>
            <a:r>
              <a:rPr lang="fr-FR" sz="1000" dirty="0"/>
              <a:t>titre de l’année précédente.</a:t>
            </a:r>
          </a:p>
          <a:p>
            <a:pPr algn="ctr"/>
            <a:endParaRPr lang="fr-FR" sz="1400" dirty="0"/>
          </a:p>
        </p:txBody>
      </p:sp>
      <p:sp>
        <p:nvSpPr>
          <p:cNvPr id="24" name="Rectangle 23">
            <a:extLst>
              <a:ext uri="{FF2B5EF4-FFF2-40B4-BE49-F238E27FC236}">
                <a16:creationId xmlns:a16="http://schemas.microsoft.com/office/drawing/2014/main" id="{8C3CEF62-D07E-4B30-A068-7F1DCC97FFC8}"/>
              </a:ext>
            </a:extLst>
          </p:cNvPr>
          <p:cNvSpPr/>
          <p:nvPr/>
        </p:nvSpPr>
        <p:spPr>
          <a:xfrm>
            <a:off x="7934544" y="2995526"/>
            <a:ext cx="1952345" cy="1136984"/>
          </a:xfrm>
          <a:prstGeom prst="rect">
            <a:avLst/>
          </a:prstGeom>
          <a:ln/>
        </p:spPr>
        <p:style>
          <a:lnRef idx="2">
            <a:schemeClr val="accent4"/>
          </a:lnRef>
          <a:fillRef idx="1">
            <a:schemeClr val="lt1"/>
          </a:fillRef>
          <a:effectRef idx="0">
            <a:schemeClr val="accent4"/>
          </a:effectRef>
          <a:fontRef idx="minor">
            <a:schemeClr val="dk1"/>
          </a:fontRef>
        </p:style>
        <p:txBody>
          <a:bodyPr lIns="36000" tIns="0" rIns="36000" bIns="0" rtlCol="0" anchor="ctr"/>
          <a:lstStyle/>
          <a:p>
            <a:pPr algn="ctr"/>
            <a:endParaRPr lang="fr-FR" sz="1000" dirty="0"/>
          </a:p>
          <a:p>
            <a:pPr algn="ctr"/>
            <a:r>
              <a:rPr lang="fr-FR" sz="1000" dirty="0"/>
              <a:t>Ils peuvent verser au maximum, chaque année, </a:t>
            </a:r>
            <a:br>
              <a:rPr lang="fr-FR" sz="1000" dirty="0"/>
            </a:br>
            <a:r>
              <a:rPr lang="fr-FR" sz="1000" dirty="0"/>
              <a:t>jusqu’à </a:t>
            </a:r>
            <a:r>
              <a:rPr lang="fr-FR" sz="1000" b="1" dirty="0">
                <a:solidFill>
                  <a:schemeClr val="tx2"/>
                </a:solidFill>
              </a:rPr>
              <a:t>25 % de leur rémunération annuelle brute</a:t>
            </a:r>
            <a:r>
              <a:rPr lang="fr-FR" sz="1000" dirty="0"/>
              <a:t>.</a:t>
            </a:r>
          </a:p>
          <a:p>
            <a:endParaRPr lang="fr-FR" sz="1000" dirty="0"/>
          </a:p>
        </p:txBody>
      </p:sp>
      <p:sp>
        <p:nvSpPr>
          <p:cNvPr id="25" name="Rectangle 24">
            <a:extLst>
              <a:ext uri="{FF2B5EF4-FFF2-40B4-BE49-F238E27FC236}">
                <a16:creationId xmlns:a16="http://schemas.microsoft.com/office/drawing/2014/main" id="{81C749F8-EE20-4173-A815-DE06C447619F}"/>
              </a:ext>
            </a:extLst>
          </p:cNvPr>
          <p:cNvSpPr/>
          <p:nvPr/>
        </p:nvSpPr>
        <p:spPr>
          <a:xfrm>
            <a:off x="5661161" y="2951069"/>
            <a:ext cx="1952349" cy="1136984"/>
          </a:xfrm>
          <a:prstGeom prst="rect">
            <a:avLst/>
          </a:prstGeom>
          <a:ln/>
        </p:spPr>
        <p:style>
          <a:lnRef idx="2">
            <a:schemeClr val="accent2"/>
          </a:lnRef>
          <a:fillRef idx="1">
            <a:schemeClr val="lt1"/>
          </a:fillRef>
          <a:effectRef idx="0">
            <a:schemeClr val="accent2"/>
          </a:effectRef>
          <a:fontRef idx="minor">
            <a:schemeClr val="dk1"/>
          </a:fontRef>
        </p:style>
        <p:txBody>
          <a:bodyPr lIns="36000" tIns="0" rIns="36000" bIns="0" rtlCol="0" anchor="ctr"/>
          <a:lstStyle/>
          <a:p>
            <a:pPr algn="ctr"/>
            <a:endParaRPr lang="fr-FR" sz="1000" dirty="0"/>
          </a:p>
          <a:p>
            <a:pPr algn="ctr"/>
            <a:r>
              <a:rPr lang="fr-FR" sz="1000" dirty="0"/>
              <a:t>Il peut verser au maximum, chaque année, </a:t>
            </a:r>
            <a:br>
              <a:rPr lang="fr-FR" sz="1000" dirty="0"/>
            </a:br>
            <a:r>
              <a:rPr lang="fr-FR" sz="1000" dirty="0"/>
              <a:t>jusqu’à </a:t>
            </a:r>
            <a:r>
              <a:rPr lang="fr-FR" sz="1000" b="1" dirty="0">
                <a:solidFill>
                  <a:schemeClr val="tx2"/>
                </a:solidFill>
              </a:rPr>
              <a:t>25 % du PASS</a:t>
            </a:r>
            <a:r>
              <a:rPr lang="fr-FR" sz="1000" dirty="0"/>
              <a:t>.</a:t>
            </a:r>
          </a:p>
          <a:p>
            <a:endParaRPr lang="fr-FR" sz="1000" dirty="0"/>
          </a:p>
        </p:txBody>
      </p:sp>
      <p:sp>
        <p:nvSpPr>
          <p:cNvPr id="36" name="Rectangle 35">
            <a:extLst>
              <a:ext uri="{FF2B5EF4-FFF2-40B4-BE49-F238E27FC236}">
                <a16:creationId xmlns:a16="http://schemas.microsoft.com/office/drawing/2014/main" id="{D6FF3EF4-DFB0-4E96-B96D-44BA5AF41119}"/>
              </a:ext>
            </a:extLst>
          </p:cNvPr>
          <p:cNvSpPr/>
          <p:nvPr/>
        </p:nvSpPr>
        <p:spPr>
          <a:xfrm>
            <a:off x="3274595" y="4292665"/>
            <a:ext cx="2200192" cy="1136984"/>
          </a:xfrm>
          <a:prstGeom prst="rect">
            <a:avLst/>
          </a:prstGeom>
          <a:ln/>
        </p:spPr>
        <p:style>
          <a:lnRef idx="2">
            <a:schemeClr val="accent6"/>
          </a:lnRef>
          <a:fillRef idx="1">
            <a:schemeClr val="lt1"/>
          </a:fillRef>
          <a:effectRef idx="0">
            <a:schemeClr val="accent6"/>
          </a:effectRef>
          <a:fontRef idx="minor">
            <a:schemeClr val="dk1"/>
          </a:fontRef>
        </p:style>
        <p:txBody>
          <a:bodyPr lIns="36000" tIns="0" rIns="36000" bIns="0" rtlCol="0" anchor="ctr"/>
          <a:lstStyle/>
          <a:p>
            <a:pPr algn="ctr"/>
            <a:endParaRPr lang="fr-FR" sz="1000" dirty="0"/>
          </a:p>
          <a:p>
            <a:pPr algn="ctr"/>
            <a:endParaRPr lang="fr-FR" sz="1400" dirty="0"/>
          </a:p>
        </p:txBody>
      </p:sp>
      <p:sp>
        <p:nvSpPr>
          <p:cNvPr id="37" name="Rectangle 36">
            <a:extLst>
              <a:ext uri="{FF2B5EF4-FFF2-40B4-BE49-F238E27FC236}">
                <a16:creationId xmlns:a16="http://schemas.microsoft.com/office/drawing/2014/main" id="{458695B6-CD0C-4858-A6DB-634A1451AE44}"/>
              </a:ext>
            </a:extLst>
          </p:cNvPr>
          <p:cNvSpPr/>
          <p:nvPr/>
        </p:nvSpPr>
        <p:spPr>
          <a:xfrm>
            <a:off x="5474788" y="4292665"/>
            <a:ext cx="2223557" cy="1136984"/>
          </a:xfrm>
          <a:prstGeom prst="rect">
            <a:avLst/>
          </a:prstGeom>
          <a:ln/>
        </p:spPr>
        <p:style>
          <a:lnRef idx="2">
            <a:schemeClr val="accent4"/>
          </a:lnRef>
          <a:fillRef idx="1">
            <a:schemeClr val="lt1"/>
          </a:fillRef>
          <a:effectRef idx="0">
            <a:schemeClr val="accent4"/>
          </a:effectRef>
          <a:fontRef idx="minor">
            <a:schemeClr val="dk1"/>
          </a:fontRef>
        </p:style>
        <p:txBody>
          <a:bodyPr lIns="36000" tIns="0" rIns="36000" bIns="0" rtlCol="0" anchor="ctr"/>
          <a:lstStyle/>
          <a:p>
            <a:pPr algn="ctr"/>
            <a:endParaRPr lang="fr-FR" sz="1000" dirty="0"/>
          </a:p>
          <a:p>
            <a:endParaRPr lang="fr-FR" sz="1000" dirty="0"/>
          </a:p>
        </p:txBody>
      </p:sp>
      <p:sp>
        <p:nvSpPr>
          <p:cNvPr id="38" name="Rectangle 37">
            <a:extLst>
              <a:ext uri="{FF2B5EF4-FFF2-40B4-BE49-F238E27FC236}">
                <a16:creationId xmlns:a16="http://schemas.microsoft.com/office/drawing/2014/main" id="{9D1FCED3-0B74-4DDD-BBE5-7C0C44A9A2E9}"/>
              </a:ext>
            </a:extLst>
          </p:cNvPr>
          <p:cNvSpPr/>
          <p:nvPr/>
        </p:nvSpPr>
        <p:spPr>
          <a:xfrm>
            <a:off x="7698343" y="4292665"/>
            <a:ext cx="2200192" cy="1136984"/>
          </a:xfrm>
          <a:prstGeom prst="rect">
            <a:avLst/>
          </a:prstGeom>
          <a:ln/>
        </p:spPr>
        <p:style>
          <a:lnRef idx="2">
            <a:schemeClr val="accent2"/>
          </a:lnRef>
          <a:fillRef idx="1">
            <a:schemeClr val="lt1"/>
          </a:fillRef>
          <a:effectRef idx="0">
            <a:schemeClr val="accent2"/>
          </a:effectRef>
          <a:fontRef idx="minor">
            <a:schemeClr val="dk1"/>
          </a:fontRef>
        </p:style>
        <p:txBody>
          <a:bodyPr lIns="36000" tIns="0" rIns="36000" bIns="0" rtlCol="0" anchor="ctr"/>
          <a:lstStyle/>
          <a:p>
            <a:pPr algn="ctr"/>
            <a:endParaRPr lang="fr-FR" sz="1000" dirty="0"/>
          </a:p>
          <a:p>
            <a:endParaRPr lang="fr-FR" sz="1000" dirty="0"/>
          </a:p>
        </p:txBody>
      </p:sp>
      <p:cxnSp>
        <p:nvCxnSpPr>
          <p:cNvPr id="40" name="Connecteur droit 39">
            <a:extLst>
              <a:ext uri="{FF2B5EF4-FFF2-40B4-BE49-F238E27FC236}">
                <a16:creationId xmlns:a16="http://schemas.microsoft.com/office/drawing/2014/main" id="{20A9B7D1-FFDE-4DFC-BE31-E592498DFB56}"/>
              </a:ext>
            </a:extLst>
          </p:cNvPr>
          <p:cNvCxnSpPr>
            <a:cxnSpLocks/>
          </p:cNvCxnSpPr>
          <p:nvPr/>
        </p:nvCxnSpPr>
        <p:spPr>
          <a:xfrm flipH="1">
            <a:off x="5474784" y="4304697"/>
            <a:ext cx="3" cy="111893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76FC05F4-8347-4819-9FE2-F175ABF8B9F5}"/>
              </a:ext>
            </a:extLst>
          </p:cNvPr>
          <p:cNvCxnSpPr>
            <a:cxnSpLocks/>
          </p:cNvCxnSpPr>
          <p:nvPr/>
        </p:nvCxnSpPr>
        <p:spPr>
          <a:xfrm>
            <a:off x="7698343" y="4304701"/>
            <a:ext cx="12028" cy="112007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1F1D29CC-5DF3-44FC-829F-4204078F1053}"/>
              </a:ext>
            </a:extLst>
          </p:cNvPr>
          <p:cNvSpPr txBox="1"/>
          <p:nvPr/>
        </p:nvSpPr>
        <p:spPr>
          <a:xfrm>
            <a:off x="3485156" y="4579285"/>
            <a:ext cx="6296497" cy="553998"/>
          </a:xfrm>
          <a:prstGeom prst="rect">
            <a:avLst/>
          </a:prstGeom>
          <a:noFill/>
        </p:spPr>
        <p:txBody>
          <a:bodyPr wrap="square" rtlCol="0">
            <a:spAutoFit/>
          </a:bodyPr>
          <a:lstStyle/>
          <a:p>
            <a:pPr marL="171446" indent="-171446" algn="just">
              <a:buFont typeface="Wingdings" panose="05000000000000000000" pitchFamily="2" charset="2"/>
              <a:buChar char="§"/>
            </a:pPr>
            <a:r>
              <a:rPr lang="fr-FR" sz="1000" dirty="0">
                <a:solidFill>
                  <a:schemeClr val="dk1"/>
                </a:solidFill>
              </a:rPr>
              <a:t>Les versements en PER COL-I ne sont plus limités au 1/4 de la rémunération annuelle brute. </a:t>
            </a:r>
          </a:p>
          <a:p>
            <a:pPr marL="171446" indent="-171446" algn="just">
              <a:buFont typeface="Wingdings" panose="05000000000000000000" pitchFamily="2" charset="2"/>
              <a:buChar char="§"/>
            </a:pPr>
            <a:r>
              <a:rPr lang="fr-FR" sz="1000" dirty="0">
                <a:solidFill>
                  <a:schemeClr val="dk1"/>
                </a:solidFill>
              </a:rPr>
              <a:t>Les versements volontaires effectués dans le PER COL-I sont déductibles de l’assiette de l’impôt sur le revenu dans le limite des plafonds légaux.</a:t>
            </a:r>
            <a:endParaRPr lang="fr-FR" sz="1000" baseline="30000" dirty="0">
              <a:solidFill>
                <a:schemeClr val="dk1"/>
              </a:solidFill>
            </a:endParaRPr>
          </a:p>
        </p:txBody>
      </p:sp>
      <p:sp>
        <p:nvSpPr>
          <p:cNvPr id="48" name="Rectangle : coins arrondis 47">
            <a:extLst>
              <a:ext uri="{FF2B5EF4-FFF2-40B4-BE49-F238E27FC236}">
                <a16:creationId xmlns:a16="http://schemas.microsoft.com/office/drawing/2014/main" id="{76CE219C-00A6-48A3-AEDA-D4F8EAE11716}"/>
              </a:ext>
            </a:extLst>
          </p:cNvPr>
          <p:cNvSpPr/>
          <p:nvPr/>
        </p:nvSpPr>
        <p:spPr>
          <a:xfrm>
            <a:off x="1871533" y="2968720"/>
            <a:ext cx="1143495" cy="1136984"/>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PEI</a:t>
            </a:r>
            <a:endParaRPr lang="fr-FR" sz="1400" b="1" dirty="0">
              <a:solidFill>
                <a:schemeClr val="tx1"/>
              </a:solidFill>
            </a:endParaRPr>
          </a:p>
        </p:txBody>
      </p:sp>
      <p:sp>
        <p:nvSpPr>
          <p:cNvPr id="51" name="Rectangle : coins arrondis 50">
            <a:extLst>
              <a:ext uri="{FF2B5EF4-FFF2-40B4-BE49-F238E27FC236}">
                <a16:creationId xmlns:a16="http://schemas.microsoft.com/office/drawing/2014/main" id="{98D24819-E82B-475B-A39B-6D565868CD74}"/>
              </a:ext>
            </a:extLst>
          </p:cNvPr>
          <p:cNvSpPr/>
          <p:nvPr/>
        </p:nvSpPr>
        <p:spPr>
          <a:xfrm>
            <a:off x="1871532" y="4287792"/>
            <a:ext cx="1143496" cy="1136984"/>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PER COL-I</a:t>
            </a:r>
            <a:endParaRPr lang="fr-FR" sz="1400" b="1" dirty="0">
              <a:solidFill>
                <a:schemeClr val="tx1"/>
              </a:solidFill>
            </a:endParaRPr>
          </a:p>
        </p:txBody>
      </p:sp>
      <p:sp>
        <p:nvSpPr>
          <p:cNvPr id="54" name="Rectangle : coins arrondis 53">
            <a:extLst>
              <a:ext uri="{FF2B5EF4-FFF2-40B4-BE49-F238E27FC236}">
                <a16:creationId xmlns:a16="http://schemas.microsoft.com/office/drawing/2014/main" id="{BC9B1AE6-1A3D-4EA5-BEB3-50AA11ECCCA8}"/>
              </a:ext>
            </a:extLst>
          </p:cNvPr>
          <p:cNvSpPr/>
          <p:nvPr/>
        </p:nvSpPr>
        <p:spPr>
          <a:xfrm>
            <a:off x="4040990" y="1692352"/>
            <a:ext cx="407823" cy="406909"/>
          </a:xfrm>
          <a:prstGeom prst="round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5" name="Image 54">
            <a:extLst>
              <a:ext uri="{FF2B5EF4-FFF2-40B4-BE49-F238E27FC236}">
                <a16:creationId xmlns:a16="http://schemas.microsoft.com/office/drawing/2014/main" id="{22A2BA2B-73CA-4FB9-9AC5-7D2F9668BB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40989" y="1710003"/>
            <a:ext cx="407823" cy="406909"/>
          </a:xfrm>
          <a:prstGeom prst="roundRect">
            <a:avLst/>
          </a:prstGeom>
        </p:spPr>
      </p:pic>
      <p:sp>
        <p:nvSpPr>
          <p:cNvPr id="56" name="Rectangle : coins arrondis 55">
            <a:extLst>
              <a:ext uri="{FF2B5EF4-FFF2-40B4-BE49-F238E27FC236}">
                <a16:creationId xmlns:a16="http://schemas.microsoft.com/office/drawing/2014/main" id="{68C9A615-31F4-4654-B6D9-19361E5B91CC}"/>
              </a:ext>
            </a:extLst>
          </p:cNvPr>
          <p:cNvSpPr/>
          <p:nvPr/>
        </p:nvSpPr>
        <p:spPr>
          <a:xfrm>
            <a:off x="8705890" y="1719158"/>
            <a:ext cx="407823" cy="406909"/>
          </a:xfrm>
          <a:prstGeom prst="round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57" name="Rectangle : coins arrondis 56">
            <a:extLst>
              <a:ext uri="{FF2B5EF4-FFF2-40B4-BE49-F238E27FC236}">
                <a16:creationId xmlns:a16="http://schemas.microsoft.com/office/drawing/2014/main" id="{F821010B-3D7F-4E74-9744-1C105A1678E7}"/>
              </a:ext>
            </a:extLst>
          </p:cNvPr>
          <p:cNvSpPr/>
          <p:nvPr/>
        </p:nvSpPr>
        <p:spPr>
          <a:xfrm>
            <a:off x="6427556" y="1707107"/>
            <a:ext cx="407823" cy="406909"/>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59" name="Image 58">
            <a:extLst>
              <a:ext uri="{FF2B5EF4-FFF2-40B4-BE49-F238E27FC236}">
                <a16:creationId xmlns:a16="http://schemas.microsoft.com/office/drawing/2014/main" id="{35DC0E51-F589-449B-BAA4-E2DFBE2396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0351" y="1736809"/>
            <a:ext cx="406909" cy="406909"/>
          </a:xfrm>
          <a:prstGeom prst="roundRect">
            <a:avLst/>
          </a:prstGeom>
        </p:spPr>
      </p:pic>
      <p:pic>
        <p:nvPicPr>
          <p:cNvPr id="61" name="Image 60">
            <a:extLst>
              <a:ext uri="{FF2B5EF4-FFF2-40B4-BE49-F238E27FC236}">
                <a16:creationId xmlns:a16="http://schemas.microsoft.com/office/drawing/2014/main" id="{BB6F94A1-5704-41E2-B497-4832EC360B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8469" y="1692352"/>
            <a:ext cx="406909" cy="406909"/>
          </a:xfrm>
          <a:prstGeom prst="roundRect">
            <a:avLst/>
          </a:prstGeom>
        </p:spPr>
      </p:pic>
      <p:sp>
        <p:nvSpPr>
          <p:cNvPr id="26" name="Espace réservé du numéro de diapositive 11">
            <a:extLst>
              <a:ext uri="{FF2B5EF4-FFF2-40B4-BE49-F238E27FC236}">
                <a16:creationId xmlns:a16="http://schemas.microsoft.com/office/drawing/2014/main" id="{F5B5D8B6-912E-428C-9EE4-5C1D85BBB9FE}"/>
              </a:ext>
            </a:extLst>
          </p:cNvPr>
          <p:cNvSpPr>
            <a:spLocks noGrp="1"/>
          </p:cNvSpPr>
          <p:nvPr>
            <p:ph type="sldNum" sz="quarter" idx="12"/>
          </p:nvPr>
        </p:nvSpPr>
        <p:spPr>
          <a:xfrm>
            <a:off x="1440000" y="6524773"/>
            <a:ext cx="254400" cy="164148"/>
          </a:xfrm>
        </p:spPr>
        <p:txBody>
          <a:bodyPr/>
          <a:lstStyle/>
          <a:p>
            <a:fld id="{4F985FF9-ADA8-465B-B1B8-A5AF16A5E141}" type="slidenum">
              <a:rPr lang="fr-FR" smtClean="0"/>
              <a:pPr/>
              <a:t>10</a:t>
            </a:fld>
            <a:endParaRPr lang="fr-FR"/>
          </a:p>
        </p:txBody>
      </p:sp>
    </p:spTree>
    <p:extLst>
      <p:ext uri="{BB962C8B-B14F-4D97-AF65-F5344CB8AC3E}">
        <p14:creationId xmlns:p14="http://schemas.microsoft.com/office/powerpoint/2010/main" val="417951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animBg="1"/>
      <p:bldP spid="23" grpId="0" animBg="1"/>
      <p:bldP spid="14" grpId="0" animBg="1"/>
      <p:bldP spid="24" grpId="0" animBg="1"/>
      <p:bldP spid="25" grpId="0" animBg="1"/>
      <p:bldP spid="36" grpId="0" animBg="1"/>
      <p:bldP spid="37" grpId="0" animBg="1"/>
      <p:bldP spid="38" grpId="0" animBg="1"/>
      <p:bldP spid="47" grpId="0"/>
      <p:bldP spid="48" grpId="0" animBg="1"/>
      <p:bldP spid="51" grpId="0" animBg="1"/>
      <p:bldP spid="54" grpId="0" animBg="1"/>
      <p:bldP spid="56"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Ellipse 50">
            <a:extLst>
              <a:ext uri="{FF2B5EF4-FFF2-40B4-BE49-F238E27FC236}">
                <a16:creationId xmlns:a16="http://schemas.microsoft.com/office/drawing/2014/main" id="{C2A5DF15-A023-4B67-B996-423694164F5A}"/>
              </a:ext>
            </a:extLst>
          </p:cNvPr>
          <p:cNvSpPr/>
          <p:nvPr/>
        </p:nvSpPr>
        <p:spPr>
          <a:xfrm>
            <a:off x="9311219" y="4211723"/>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2C03029-1C87-4F8D-BF91-42AF793DD6ED}"/>
              </a:ext>
            </a:extLst>
          </p:cNvPr>
          <p:cNvSpPr>
            <a:spLocks noGrp="1"/>
          </p:cNvSpPr>
          <p:nvPr>
            <p:ph type="title"/>
          </p:nvPr>
        </p:nvSpPr>
        <p:spPr>
          <a:xfrm>
            <a:off x="1440007" y="392833"/>
            <a:ext cx="10373391" cy="608400"/>
          </a:xfrm>
        </p:spPr>
        <p:txBody>
          <a:bodyPr/>
          <a:lstStyle/>
          <a:p>
            <a:r>
              <a:rPr lang="pt-BR" dirty="0"/>
              <a:t>Comprendre le fonctionnement des dispositifs</a:t>
            </a:r>
            <a:endParaRPr lang="fr-FR" dirty="0"/>
          </a:p>
        </p:txBody>
      </p:sp>
      <p:sp>
        <p:nvSpPr>
          <p:cNvPr id="4" name="Espace réservé du numéro de diapositive 3">
            <a:extLst>
              <a:ext uri="{FF2B5EF4-FFF2-40B4-BE49-F238E27FC236}">
                <a16:creationId xmlns:a16="http://schemas.microsoft.com/office/drawing/2014/main" id="{FC2285BF-5A6E-4385-8157-E27FE9A25A70}"/>
              </a:ext>
            </a:extLst>
          </p:cNvPr>
          <p:cNvSpPr>
            <a:spLocks noGrp="1"/>
          </p:cNvSpPr>
          <p:nvPr>
            <p:ph type="sldNum" sz="quarter" idx="12"/>
          </p:nvPr>
        </p:nvSpPr>
        <p:spPr/>
        <p:txBody>
          <a:bodyPr/>
          <a:lstStyle/>
          <a:p>
            <a:fld id="{4F985FF9-ADA8-465B-B1B8-A5AF16A5E141}" type="slidenum">
              <a:rPr lang="fr-FR" smtClean="0"/>
              <a:t>11</a:t>
            </a:fld>
            <a:endParaRPr lang="fr-FR"/>
          </a:p>
        </p:txBody>
      </p:sp>
      <p:sp>
        <p:nvSpPr>
          <p:cNvPr id="5" name="Espace réservé du texte 4">
            <a:extLst>
              <a:ext uri="{FF2B5EF4-FFF2-40B4-BE49-F238E27FC236}">
                <a16:creationId xmlns:a16="http://schemas.microsoft.com/office/drawing/2014/main" id="{C2CAEBF9-9CCD-4828-88C0-A68BFD5D8CE7}"/>
              </a:ext>
            </a:extLst>
          </p:cNvPr>
          <p:cNvSpPr>
            <a:spLocks noGrp="1"/>
          </p:cNvSpPr>
          <p:nvPr>
            <p:ph type="body" sz="quarter" idx="13"/>
          </p:nvPr>
        </p:nvSpPr>
        <p:spPr/>
        <p:txBody>
          <a:bodyPr/>
          <a:lstStyle/>
          <a:p>
            <a:r>
              <a:rPr lang="fr-FR" dirty="0"/>
              <a:t>2</a:t>
            </a:r>
          </a:p>
        </p:txBody>
      </p:sp>
      <p:sp>
        <p:nvSpPr>
          <p:cNvPr id="35" name="Rectangle 34">
            <a:extLst>
              <a:ext uri="{FF2B5EF4-FFF2-40B4-BE49-F238E27FC236}">
                <a16:creationId xmlns:a16="http://schemas.microsoft.com/office/drawing/2014/main" id="{4EA538C0-D2E3-4230-850A-E7B66FE9E646}"/>
              </a:ext>
            </a:extLst>
          </p:cNvPr>
          <p:cNvSpPr/>
          <p:nvPr/>
        </p:nvSpPr>
        <p:spPr>
          <a:xfrm>
            <a:off x="1242060" y="1215488"/>
            <a:ext cx="1279524" cy="1395709"/>
          </a:xfrm>
          <a:prstGeom prst="rect">
            <a:avLst/>
          </a:prstGeom>
          <a:solidFill>
            <a:schemeClr val="accent6"/>
          </a:solidFill>
          <a:ln w="9525" cap="rnd">
            <a:solidFill>
              <a:schemeClr val="accent6"/>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Les dispositifs d’alimentation</a:t>
            </a:r>
          </a:p>
        </p:txBody>
      </p:sp>
      <p:sp>
        <p:nvSpPr>
          <p:cNvPr id="36" name="Rectangle 35">
            <a:extLst>
              <a:ext uri="{FF2B5EF4-FFF2-40B4-BE49-F238E27FC236}">
                <a16:creationId xmlns:a16="http://schemas.microsoft.com/office/drawing/2014/main" id="{C5294D6C-E66C-463E-9ADC-E75FC31EBD64}"/>
              </a:ext>
            </a:extLst>
          </p:cNvPr>
          <p:cNvSpPr/>
          <p:nvPr/>
        </p:nvSpPr>
        <p:spPr>
          <a:xfrm>
            <a:off x="1242059" y="2935059"/>
            <a:ext cx="1279524" cy="1464453"/>
          </a:xfrm>
          <a:prstGeom prst="rect">
            <a:avLst/>
          </a:prstGeom>
          <a:solidFill>
            <a:schemeClr val="tx2"/>
          </a:solidFill>
          <a:ln w="9525" cap="rnd">
            <a:solidFill>
              <a:srgbClr val="581D74"/>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Les contrats supports</a:t>
            </a:r>
          </a:p>
        </p:txBody>
      </p:sp>
      <p:sp>
        <p:nvSpPr>
          <p:cNvPr id="37" name="Rectangle 36">
            <a:extLst>
              <a:ext uri="{FF2B5EF4-FFF2-40B4-BE49-F238E27FC236}">
                <a16:creationId xmlns:a16="http://schemas.microsoft.com/office/drawing/2014/main" id="{419D9F5B-3CD8-4A2D-9B5F-50A81E9E4E96}"/>
              </a:ext>
            </a:extLst>
          </p:cNvPr>
          <p:cNvSpPr/>
          <p:nvPr/>
        </p:nvSpPr>
        <p:spPr>
          <a:xfrm>
            <a:off x="1242059" y="4690365"/>
            <a:ext cx="1279524" cy="815986"/>
          </a:xfrm>
          <a:prstGeom prst="rect">
            <a:avLst/>
          </a:prstGeom>
          <a:solidFill>
            <a:schemeClr val="accent1"/>
          </a:solidFill>
          <a:ln w="9525" cap="rnd">
            <a:solidFill>
              <a:schemeClr val="accent1"/>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Les possibilités</a:t>
            </a:r>
          </a:p>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 de sorties</a:t>
            </a:r>
          </a:p>
        </p:txBody>
      </p:sp>
      <p:sp>
        <p:nvSpPr>
          <p:cNvPr id="42" name="Rectangle 41">
            <a:extLst>
              <a:ext uri="{FF2B5EF4-FFF2-40B4-BE49-F238E27FC236}">
                <a16:creationId xmlns:a16="http://schemas.microsoft.com/office/drawing/2014/main" id="{3D1B1EFE-14C7-49F3-9EC0-96779238F77D}"/>
              </a:ext>
            </a:extLst>
          </p:cNvPr>
          <p:cNvSpPr/>
          <p:nvPr/>
        </p:nvSpPr>
        <p:spPr>
          <a:xfrm>
            <a:off x="4108212" y="1259200"/>
            <a:ext cx="1103532" cy="684000"/>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solidFill>
              </a:rPr>
              <a:t>Versement</a:t>
            </a:r>
          </a:p>
          <a:p>
            <a:pPr algn="ctr"/>
            <a:r>
              <a:rPr lang="fr-FR" sz="1050" b="1" dirty="0">
                <a:solidFill>
                  <a:schemeClr val="tx1"/>
                </a:solidFill>
              </a:rPr>
              <a:t>Volontaires</a:t>
            </a:r>
            <a:endParaRPr lang="fr-FR" sz="1050" b="1" baseline="30000" dirty="0">
              <a:solidFill>
                <a:schemeClr val="tx1"/>
              </a:solidFill>
            </a:endParaRPr>
          </a:p>
        </p:txBody>
      </p:sp>
      <p:sp>
        <p:nvSpPr>
          <p:cNvPr id="43" name="Rectangle 42">
            <a:extLst>
              <a:ext uri="{FF2B5EF4-FFF2-40B4-BE49-F238E27FC236}">
                <a16:creationId xmlns:a16="http://schemas.microsoft.com/office/drawing/2014/main" id="{E24A8780-1D4D-4BB5-B747-920F4751FFA0}"/>
              </a:ext>
            </a:extLst>
          </p:cNvPr>
          <p:cNvSpPr/>
          <p:nvPr/>
        </p:nvSpPr>
        <p:spPr>
          <a:xfrm>
            <a:off x="5998578" y="1250508"/>
            <a:ext cx="1103532" cy="684000"/>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solidFill>
              </a:rPr>
              <a:t>Intéressement</a:t>
            </a:r>
          </a:p>
        </p:txBody>
      </p:sp>
      <p:sp>
        <p:nvSpPr>
          <p:cNvPr id="48" name="Ellipse 47">
            <a:extLst>
              <a:ext uri="{FF2B5EF4-FFF2-40B4-BE49-F238E27FC236}">
                <a16:creationId xmlns:a16="http://schemas.microsoft.com/office/drawing/2014/main" id="{FEE6694F-3B70-41A2-9527-D9748C49E166}"/>
              </a:ext>
            </a:extLst>
          </p:cNvPr>
          <p:cNvSpPr/>
          <p:nvPr/>
        </p:nvSpPr>
        <p:spPr>
          <a:xfrm>
            <a:off x="4515914" y="1768265"/>
            <a:ext cx="330200" cy="30064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Signe Plus 74">
            <a:extLst>
              <a:ext uri="{FF2B5EF4-FFF2-40B4-BE49-F238E27FC236}">
                <a16:creationId xmlns:a16="http://schemas.microsoft.com/office/drawing/2014/main" id="{296E3CA7-BECE-433F-85DA-0AF6FD480C11}"/>
              </a:ext>
            </a:extLst>
          </p:cNvPr>
          <p:cNvSpPr/>
          <p:nvPr/>
        </p:nvSpPr>
        <p:spPr>
          <a:xfrm>
            <a:off x="4572310" y="1822350"/>
            <a:ext cx="216000" cy="216000"/>
          </a:xfrm>
          <a:prstGeom prst="mathPlus">
            <a:avLst>
              <a:gd name="adj1" fmla="val 23520"/>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6" name="Image 75">
            <a:extLst>
              <a:ext uri="{FF2B5EF4-FFF2-40B4-BE49-F238E27FC236}">
                <a16:creationId xmlns:a16="http://schemas.microsoft.com/office/drawing/2014/main" id="{F6048592-0FF4-4194-8BF1-06B529BF9FBB}"/>
              </a:ext>
            </a:extLst>
          </p:cNvPr>
          <p:cNvPicPr>
            <a:picLocks noChangeAspect="1"/>
          </p:cNvPicPr>
          <p:nvPr/>
        </p:nvPicPr>
        <p:blipFill>
          <a:blip r:embed="rId2"/>
          <a:stretch>
            <a:fillRect/>
          </a:stretch>
        </p:blipFill>
        <p:spPr>
          <a:xfrm>
            <a:off x="6414255" y="1760033"/>
            <a:ext cx="341406" cy="310923"/>
          </a:xfrm>
          <a:prstGeom prst="rect">
            <a:avLst/>
          </a:prstGeom>
        </p:spPr>
      </p:pic>
      <p:sp>
        <p:nvSpPr>
          <p:cNvPr id="86" name="Rectangle 85">
            <a:extLst>
              <a:ext uri="{FF2B5EF4-FFF2-40B4-BE49-F238E27FC236}">
                <a16:creationId xmlns:a16="http://schemas.microsoft.com/office/drawing/2014/main" id="{25E0B52A-5F39-4A2D-9665-60A626C9B436}"/>
              </a:ext>
            </a:extLst>
          </p:cNvPr>
          <p:cNvSpPr/>
          <p:nvPr/>
        </p:nvSpPr>
        <p:spPr>
          <a:xfrm>
            <a:off x="2610781" y="4690365"/>
            <a:ext cx="3132000" cy="815986"/>
          </a:xfrm>
          <a:prstGeom prst="rect">
            <a:avLst/>
          </a:prstGeom>
          <a:solidFill>
            <a:schemeClr val="accent1">
              <a:lumMod val="20000"/>
              <a:lumOff val="80000"/>
            </a:schemeClr>
          </a:solidFill>
          <a:ln>
            <a:solidFill>
              <a:schemeClr val="accent1">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fr-FR" sz="1200" dirty="0">
                <a:solidFill>
                  <a:schemeClr val="tx1"/>
                </a:solidFill>
              </a:rPr>
              <a:t>Sous forme de </a:t>
            </a:r>
            <a:r>
              <a:rPr lang="fr-FR" sz="1200" b="1" dirty="0">
                <a:solidFill>
                  <a:schemeClr val="tx1"/>
                </a:solidFill>
              </a:rPr>
              <a:t>capital </a:t>
            </a:r>
          </a:p>
          <a:p>
            <a:pPr algn="ctr"/>
            <a:r>
              <a:rPr lang="fr-FR" sz="1000" dirty="0">
                <a:solidFill>
                  <a:schemeClr val="tx1"/>
                </a:solidFill>
              </a:rPr>
              <a:t>OU</a:t>
            </a:r>
          </a:p>
          <a:p>
            <a:pPr algn="ctr"/>
            <a:r>
              <a:rPr lang="fr-FR" sz="1200" dirty="0">
                <a:solidFill>
                  <a:schemeClr val="tx1"/>
                </a:solidFill>
              </a:rPr>
              <a:t>cas de déblocage anticipé</a:t>
            </a:r>
            <a:endParaRPr lang="fr-FR" sz="800" dirty="0">
              <a:solidFill>
                <a:schemeClr val="tx1"/>
              </a:solidFill>
            </a:endParaRPr>
          </a:p>
        </p:txBody>
      </p:sp>
      <p:sp>
        <p:nvSpPr>
          <p:cNvPr id="87" name="Rectangle 86">
            <a:extLst>
              <a:ext uri="{FF2B5EF4-FFF2-40B4-BE49-F238E27FC236}">
                <a16:creationId xmlns:a16="http://schemas.microsoft.com/office/drawing/2014/main" id="{1E2DC014-AC3E-427D-B522-129F2DBED73B}"/>
              </a:ext>
            </a:extLst>
          </p:cNvPr>
          <p:cNvSpPr/>
          <p:nvPr/>
        </p:nvSpPr>
        <p:spPr>
          <a:xfrm>
            <a:off x="5867366" y="4694118"/>
            <a:ext cx="2923807" cy="815986"/>
          </a:xfrm>
          <a:prstGeom prst="rect">
            <a:avLst/>
          </a:prstGeom>
          <a:solidFill>
            <a:schemeClr val="accent1">
              <a:lumMod val="20000"/>
              <a:lumOff val="80000"/>
            </a:schemeClr>
          </a:solidFill>
          <a:ln>
            <a:solidFill>
              <a:schemeClr val="accent1">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fr-FR" sz="1200" dirty="0">
                <a:solidFill>
                  <a:schemeClr val="tx1"/>
                </a:solidFill>
              </a:rPr>
              <a:t>Sous forme de </a:t>
            </a:r>
            <a:r>
              <a:rPr lang="fr-FR" sz="1200" b="1" dirty="0">
                <a:solidFill>
                  <a:schemeClr val="tx1"/>
                </a:solidFill>
              </a:rPr>
              <a:t>capital</a:t>
            </a:r>
            <a:r>
              <a:rPr lang="fr-FR" sz="1200" b="1" baseline="30000" dirty="0">
                <a:solidFill>
                  <a:schemeClr val="tx1"/>
                </a:solidFill>
              </a:rPr>
              <a:t>(3) </a:t>
            </a:r>
          </a:p>
          <a:p>
            <a:pPr algn="ctr"/>
            <a:r>
              <a:rPr lang="fr-FR" sz="1200" dirty="0">
                <a:solidFill>
                  <a:schemeClr val="tx1"/>
                </a:solidFill>
              </a:rPr>
              <a:t>et/ou</a:t>
            </a:r>
            <a:r>
              <a:rPr lang="fr-FR" sz="1200" baseline="30000" dirty="0">
                <a:solidFill>
                  <a:schemeClr val="tx1"/>
                </a:solidFill>
              </a:rPr>
              <a:t> </a:t>
            </a:r>
            <a:r>
              <a:rPr lang="fr-FR" sz="1200" dirty="0">
                <a:solidFill>
                  <a:schemeClr val="tx1"/>
                </a:solidFill>
              </a:rPr>
              <a:t>en </a:t>
            </a:r>
            <a:r>
              <a:rPr lang="fr-FR" sz="1200" b="1" dirty="0">
                <a:solidFill>
                  <a:schemeClr val="tx1"/>
                </a:solidFill>
              </a:rPr>
              <a:t>rente </a:t>
            </a:r>
            <a:br>
              <a:rPr lang="fr-FR" sz="1200" b="1" dirty="0">
                <a:solidFill>
                  <a:schemeClr val="tx1"/>
                </a:solidFill>
              </a:rPr>
            </a:br>
            <a:r>
              <a:rPr lang="fr-FR" sz="1000" dirty="0">
                <a:solidFill>
                  <a:schemeClr val="tx1"/>
                </a:solidFill>
              </a:rPr>
              <a:t>OU</a:t>
            </a:r>
          </a:p>
          <a:p>
            <a:pPr algn="ctr"/>
            <a:r>
              <a:rPr lang="fr-FR" sz="1200" dirty="0">
                <a:solidFill>
                  <a:schemeClr val="tx1"/>
                </a:solidFill>
              </a:rPr>
              <a:t>cas de déblocage anticipé</a:t>
            </a:r>
            <a:endParaRPr lang="fr-FR" sz="800" dirty="0">
              <a:solidFill>
                <a:schemeClr val="tx1"/>
              </a:solidFill>
            </a:endParaRPr>
          </a:p>
        </p:txBody>
      </p:sp>
      <p:sp>
        <p:nvSpPr>
          <p:cNvPr id="84" name="Ellipse 83">
            <a:extLst>
              <a:ext uri="{FF2B5EF4-FFF2-40B4-BE49-F238E27FC236}">
                <a16:creationId xmlns:a16="http://schemas.microsoft.com/office/drawing/2014/main" id="{165750A0-E3C9-4328-83DB-7EA7E1EB305B}"/>
              </a:ext>
            </a:extLst>
          </p:cNvPr>
          <p:cNvSpPr/>
          <p:nvPr/>
        </p:nvSpPr>
        <p:spPr>
          <a:xfrm>
            <a:off x="3903698" y="4308548"/>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Flèche : chevron 84">
            <a:extLst>
              <a:ext uri="{FF2B5EF4-FFF2-40B4-BE49-F238E27FC236}">
                <a16:creationId xmlns:a16="http://schemas.microsoft.com/office/drawing/2014/main" id="{5A3069BD-6B3E-4018-AEA1-D4078CFC5A8F}"/>
              </a:ext>
            </a:extLst>
          </p:cNvPr>
          <p:cNvSpPr/>
          <p:nvPr/>
        </p:nvSpPr>
        <p:spPr>
          <a:xfrm rot="5400000">
            <a:off x="4089655" y="4500137"/>
            <a:ext cx="180786" cy="303532"/>
          </a:xfrm>
          <a:prstGeom prst="chevron">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67" name="Rectangle 66">
            <a:extLst>
              <a:ext uri="{FF2B5EF4-FFF2-40B4-BE49-F238E27FC236}">
                <a16:creationId xmlns:a16="http://schemas.microsoft.com/office/drawing/2014/main" id="{B56CBBDC-B6D6-4670-B0E5-A2A3A40CA316}"/>
              </a:ext>
            </a:extLst>
          </p:cNvPr>
          <p:cNvSpPr/>
          <p:nvPr/>
        </p:nvSpPr>
        <p:spPr>
          <a:xfrm>
            <a:off x="2610780" y="2950940"/>
            <a:ext cx="3132000" cy="1440000"/>
          </a:xfrm>
          <a:prstGeom prst="rect">
            <a:avLst/>
          </a:prstGeom>
          <a:solidFill>
            <a:schemeClr val="accent3">
              <a:lumMod val="20000"/>
              <a:lumOff val="80000"/>
            </a:schemeClr>
          </a:solidFill>
          <a:ln>
            <a:solidFill>
              <a:schemeClr val="accent3">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PEI</a:t>
            </a:r>
          </a:p>
          <a:p>
            <a:pPr algn="ctr"/>
            <a:r>
              <a:rPr lang="fr-FR" sz="1100" b="1" dirty="0">
                <a:solidFill>
                  <a:schemeClr val="tx1"/>
                </a:solidFill>
              </a:rPr>
              <a:t>Plan d’Epargne Interentreprises </a:t>
            </a:r>
          </a:p>
          <a:p>
            <a:pPr algn="ctr"/>
            <a:r>
              <a:rPr lang="fr-FR" sz="1050" dirty="0">
                <a:solidFill>
                  <a:schemeClr val="tx1"/>
                </a:solidFill>
              </a:rPr>
              <a:t>pour une épargne projet (5 ans minimum)</a:t>
            </a:r>
          </a:p>
        </p:txBody>
      </p:sp>
      <p:sp>
        <p:nvSpPr>
          <p:cNvPr id="88" name="Ellipse 87">
            <a:extLst>
              <a:ext uri="{FF2B5EF4-FFF2-40B4-BE49-F238E27FC236}">
                <a16:creationId xmlns:a16="http://schemas.microsoft.com/office/drawing/2014/main" id="{2A1FD6D8-C770-4106-9CC9-999E667F7319}"/>
              </a:ext>
            </a:extLst>
          </p:cNvPr>
          <p:cNvSpPr/>
          <p:nvPr/>
        </p:nvSpPr>
        <p:spPr>
          <a:xfrm>
            <a:off x="6673994" y="4212882"/>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Flèche : chevron 88">
            <a:extLst>
              <a:ext uri="{FF2B5EF4-FFF2-40B4-BE49-F238E27FC236}">
                <a16:creationId xmlns:a16="http://schemas.microsoft.com/office/drawing/2014/main" id="{8021DF57-E02E-40A4-8F2E-5DBBC126D3E9}"/>
              </a:ext>
            </a:extLst>
          </p:cNvPr>
          <p:cNvSpPr/>
          <p:nvPr/>
        </p:nvSpPr>
        <p:spPr>
          <a:xfrm rot="5400000">
            <a:off x="6859951" y="4404471"/>
            <a:ext cx="180786" cy="303532"/>
          </a:xfrm>
          <a:prstGeom prst="chevron">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73" name="Rectangle 72">
            <a:extLst>
              <a:ext uri="{FF2B5EF4-FFF2-40B4-BE49-F238E27FC236}">
                <a16:creationId xmlns:a16="http://schemas.microsoft.com/office/drawing/2014/main" id="{1CFA7FC0-1D3B-4694-9F8C-775C859027A1}"/>
              </a:ext>
            </a:extLst>
          </p:cNvPr>
          <p:cNvSpPr/>
          <p:nvPr/>
        </p:nvSpPr>
        <p:spPr>
          <a:xfrm>
            <a:off x="5852126" y="2950940"/>
            <a:ext cx="2967083" cy="1440000"/>
          </a:xfrm>
          <a:prstGeom prst="rect">
            <a:avLst/>
          </a:prstGeom>
          <a:solidFill>
            <a:schemeClr val="accent3">
              <a:lumMod val="20000"/>
              <a:lumOff val="80000"/>
            </a:schemeClr>
          </a:solidFill>
          <a:ln>
            <a:solidFill>
              <a:schemeClr val="accent3">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PERCOL-I</a:t>
            </a:r>
          </a:p>
          <a:p>
            <a:pPr algn="ctr"/>
            <a:r>
              <a:rPr lang="fr-FR" sz="1100" b="1" dirty="0">
                <a:solidFill>
                  <a:schemeClr val="tx1"/>
                </a:solidFill>
              </a:rPr>
              <a:t>Plan d’Epargne Retraite Collectif Interentreprises </a:t>
            </a:r>
          </a:p>
          <a:p>
            <a:pPr algn="ctr"/>
            <a:r>
              <a:rPr lang="fr-FR" sz="1050" dirty="0">
                <a:solidFill>
                  <a:schemeClr val="tx1"/>
                </a:solidFill>
              </a:rPr>
              <a:t>pour une épargne retraite</a:t>
            </a:r>
          </a:p>
        </p:txBody>
      </p:sp>
      <p:pic>
        <p:nvPicPr>
          <p:cNvPr id="83" name="Image 82">
            <a:extLst>
              <a:ext uri="{FF2B5EF4-FFF2-40B4-BE49-F238E27FC236}">
                <a16:creationId xmlns:a16="http://schemas.microsoft.com/office/drawing/2014/main" id="{BD9748AF-8DF6-46B2-9447-57488271A7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804302">
            <a:off x="5475801" y="3462591"/>
            <a:ext cx="741723" cy="380133"/>
          </a:xfrm>
          <a:prstGeom prst="rect">
            <a:avLst/>
          </a:prstGeom>
        </p:spPr>
      </p:pic>
      <p:sp>
        <p:nvSpPr>
          <p:cNvPr id="90" name="ZoneTexte 1">
            <a:extLst>
              <a:ext uri="{FF2B5EF4-FFF2-40B4-BE49-F238E27FC236}">
                <a16:creationId xmlns:a16="http://schemas.microsoft.com/office/drawing/2014/main" id="{84E22942-7370-4923-9738-C2269D33B1C3}"/>
              </a:ext>
            </a:extLst>
          </p:cNvPr>
          <p:cNvSpPr txBox="1">
            <a:spLocks noChangeArrowheads="1"/>
          </p:cNvSpPr>
          <p:nvPr/>
        </p:nvSpPr>
        <p:spPr bwMode="auto">
          <a:xfrm>
            <a:off x="1378663" y="5915947"/>
            <a:ext cx="102784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2"/>
              </a:buClr>
              <a:buSzPct val="80000"/>
              <a:buFont typeface="Verdana" pitchFamily="34" charset="0"/>
              <a:buAutoNum type="romanUcPeriod"/>
              <a:defRPr sz="2400">
                <a:solidFill>
                  <a:srgbClr val="003C82"/>
                </a:solidFill>
                <a:latin typeface="Gill Sans MT" pitchFamily="34" charset="0"/>
                <a:ea typeface="MS PGothic" pitchFamily="34" charset="-128"/>
                <a:cs typeface="MS PGothic" pitchFamily="34" charset="-128"/>
              </a:defRPr>
            </a:lvl1pPr>
            <a:lvl2pPr marL="742950" indent="-28575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MS PGothic" pitchFamily="34" charset="-128"/>
                <a:cs typeface="Gill Sans MT" pitchFamily="34" charset="0"/>
              </a:defRPr>
            </a:lvl2pPr>
            <a:lvl3pPr marL="1143000" indent="-22860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3pPr>
            <a:lvl4pPr marL="1600200" indent="-22860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4pPr>
            <a:lvl5pPr marL="2057400" indent="-22860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5pPr>
            <a:lvl6pPr marL="25146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6pPr>
            <a:lvl7pPr marL="29718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7pPr>
            <a:lvl8pPr marL="34290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8pPr>
            <a:lvl9pPr marL="38862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9pPr>
          </a:lstStyle>
          <a:p>
            <a:pPr marL="228600" lvl="0" indent="-228600" algn="just" eaLnBrk="1" hangingPunct="1">
              <a:spcBef>
                <a:spcPts val="0"/>
              </a:spcBef>
              <a:buClrTx/>
              <a:buSzTx/>
              <a:buFontTx/>
              <a:buAutoNum type="arabicParenBoth"/>
              <a:defRPr/>
            </a:pPr>
            <a:r>
              <a:rPr lang="fr-FR" altLang="fr-FR" sz="800" kern="900" dirty="0">
                <a:solidFill>
                  <a:srgbClr val="4F504F"/>
                </a:solidFill>
                <a:latin typeface="+mn-lt"/>
                <a:cs typeface="Helvetica" pitchFamily="34" charset="0"/>
              </a:rPr>
              <a:t>Dans la limite de 10 jours. Uniquement dans le PERCOL-I et en l’absence de Compte Épargne Temps (CET) dans l’entreprise.</a:t>
            </a:r>
          </a:p>
          <a:p>
            <a:pPr marL="228600" lvl="0" indent="-228600" algn="just" eaLnBrk="1" hangingPunct="1">
              <a:spcBef>
                <a:spcPts val="0"/>
              </a:spcBef>
              <a:buClrTx/>
              <a:buSzTx/>
              <a:buFontTx/>
              <a:buAutoNum type="arabicParenBoth"/>
              <a:defRPr/>
            </a:pPr>
            <a:r>
              <a:rPr lang="fr-FR" altLang="fr-FR" sz="800" kern="900" dirty="0">
                <a:solidFill>
                  <a:srgbClr val="4F504F"/>
                </a:solidFill>
                <a:latin typeface="+mn-lt"/>
                <a:cs typeface="Helvetica" pitchFamily="34" charset="0"/>
              </a:rPr>
              <a:t>Exonération fiscales et sociales dans la limite de 10 jours par an, uniquement dans le PERCOL-I.</a:t>
            </a:r>
            <a:endParaRPr lang="fr-FR" sz="800" kern="900" dirty="0">
              <a:solidFill>
                <a:srgbClr val="4F504F"/>
              </a:solidFill>
              <a:latin typeface="+mn-lt"/>
              <a:cs typeface="Helvetica" pitchFamily="34" charset="0"/>
            </a:endParaRPr>
          </a:p>
          <a:p>
            <a:pPr lvl="0" algn="just" eaLnBrk="1" hangingPunct="1">
              <a:spcBef>
                <a:spcPts val="0"/>
              </a:spcBef>
              <a:buClrTx/>
              <a:buSzTx/>
              <a:buNone/>
              <a:defRPr/>
            </a:pPr>
            <a:r>
              <a:rPr lang="fr-FR" altLang="fr-FR" sz="800" kern="900" dirty="0">
                <a:solidFill>
                  <a:srgbClr val="4F504F"/>
                </a:solidFill>
                <a:latin typeface="+mn-lt"/>
                <a:cs typeface="Helvetica" pitchFamily="34" charset="0"/>
              </a:rPr>
              <a:t>(3)    Cette modalité de sortie n’est pas autorisée pour l’épargne issue des versements obligatoires.</a:t>
            </a:r>
          </a:p>
          <a:p>
            <a:pPr lvl="0" algn="just" eaLnBrk="1" hangingPunct="1">
              <a:spcBef>
                <a:spcPts val="0"/>
              </a:spcBef>
              <a:buClrTx/>
              <a:buSzTx/>
              <a:buNone/>
              <a:defRPr/>
            </a:pPr>
            <a:r>
              <a:rPr lang="fr-FR" altLang="fr-FR" sz="800" kern="900" dirty="0">
                <a:solidFill>
                  <a:srgbClr val="4F504F"/>
                </a:solidFill>
                <a:latin typeface="+mn-lt"/>
                <a:cs typeface="Helvetica" pitchFamily="34" charset="0"/>
              </a:rPr>
              <a:t> </a:t>
            </a:r>
          </a:p>
        </p:txBody>
      </p:sp>
      <p:sp>
        <p:nvSpPr>
          <p:cNvPr id="80" name="Ellipse 79">
            <a:extLst>
              <a:ext uri="{FF2B5EF4-FFF2-40B4-BE49-F238E27FC236}">
                <a16:creationId xmlns:a16="http://schemas.microsoft.com/office/drawing/2014/main" id="{D67D717B-A387-4FAC-A399-21180CD2D63E}"/>
              </a:ext>
            </a:extLst>
          </p:cNvPr>
          <p:cNvSpPr/>
          <p:nvPr/>
        </p:nvSpPr>
        <p:spPr>
          <a:xfrm>
            <a:off x="3850358" y="2548861"/>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Flèche : chevron 68">
            <a:extLst>
              <a:ext uri="{FF2B5EF4-FFF2-40B4-BE49-F238E27FC236}">
                <a16:creationId xmlns:a16="http://schemas.microsoft.com/office/drawing/2014/main" id="{A88E4F97-2C60-4D99-B684-E00939A02B5D}"/>
              </a:ext>
            </a:extLst>
          </p:cNvPr>
          <p:cNvSpPr/>
          <p:nvPr/>
        </p:nvSpPr>
        <p:spPr>
          <a:xfrm rot="5400000">
            <a:off x="4036315" y="2740450"/>
            <a:ext cx="180786" cy="303532"/>
          </a:xfrm>
          <a:prstGeom prst="chevron">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81" name="Image 80">
            <a:extLst>
              <a:ext uri="{FF2B5EF4-FFF2-40B4-BE49-F238E27FC236}">
                <a16:creationId xmlns:a16="http://schemas.microsoft.com/office/drawing/2014/main" id="{3AF365AD-9C57-46B7-943B-4254C9B104C6}"/>
              </a:ext>
            </a:extLst>
          </p:cNvPr>
          <p:cNvPicPr>
            <a:picLocks noChangeAspect="1"/>
          </p:cNvPicPr>
          <p:nvPr/>
        </p:nvPicPr>
        <p:blipFill>
          <a:blip r:embed="rId4"/>
          <a:stretch>
            <a:fillRect/>
          </a:stretch>
        </p:blipFill>
        <p:spPr>
          <a:xfrm>
            <a:off x="7312435" y="2527479"/>
            <a:ext cx="554784" cy="548688"/>
          </a:xfrm>
          <a:prstGeom prst="rect">
            <a:avLst/>
          </a:prstGeom>
        </p:spPr>
      </p:pic>
      <p:sp>
        <p:nvSpPr>
          <p:cNvPr id="47" name="Rectangle 46">
            <a:extLst>
              <a:ext uri="{FF2B5EF4-FFF2-40B4-BE49-F238E27FC236}">
                <a16:creationId xmlns:a16="http://schemas.microsoft.com/office/drawing/2014/main" id="{1DEB09E7-B798-43A2-8856-C6AB9A3D1518}"/>
              </a:ext>
            </a:extLst>
          </p:cNvPr>
          <p:cNvSpPr/>
          <p:nvPr/>
        </p:nvSpPr>
        <p:spPr>
          <a:xfrm>
            <a:off x="2610782" y="2075117"/>
            <a:ext cx="6180391" cy="536080"/>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tx1"/>
                </a:solidFill>
              </a:rPr>
              <a:t>ABONDEMENT DE l’ENTREPRISE</a:t>
            </a:r>
          </a:p>
          <a:p>
            <a:pPr algn="ctr"/>
            <a:r>
              <a:rPr lang="fr-FR" sz="1000" dirty="0">
                <a:solidFill>
                  <a:schemeClr val="tx1"/>
                </a:solidFill>
              </a:rPr>
              <a:t>Aide financière facultative défiscalisée de l’employeur </a:t>
            </a:r>
            <a:endParaRPr lang="fr-FR" sz="1000" baseline="30000" dirty="0">
              <a:solidFill>
                <a:schemeClr val="tx1"/>
              </a:solidFill>
            </a:endParaRPr>
          </a:p>
        </p:txBody>
      </p:sp>
      <p:sp>
        <p:nvSpPr>
          <p:cNvPr id="41" name="Rectangle 40">
            <a:extLst>
              <a:ext uri="{FF2B5EF4-FFF2-40B4-BE49-F238E27FC236}">
                <a16:creationId xmlns:a16="http://schemas.microsoft.com/office/drawing/2014/main" id="{218607FE-25ED-48F5-A82D-3BD264FF9707}"/>
              </a:ext>
            </a:extLst>
          </p:cNvPr>
          <p:cNvSpPr/>
          <p:nvPr/>
        </p:nvSpPr>
        <p:spPr>
          <a:xfrm>
            <a:off x="9238551" y="2733883"/>
            <a:ext cx="1590296" cy="447525"/>
          </a:xfrm>
          <a:prstGeom prst="rect">
            <a:avLst/>
          </a:prstGeom>
          <a:solidFill>
            <a:schemeClr val="bg2"/>
          </a:solidFill>
          <a:ln w="9525" cap="rnd">
            <a:solidFill>
              <a:schemeClr val="bg2"/>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Par transferts individuels</a:t>
            </a:r>
          </a:p>
        </p:txBody>
      </p:sp>
      <p:grpSp>
        <p:nvGrpSpPr>
          <p:cNvPr id="3" name="Groupe 2">
            <a:extLst>
              <a:ext uri="{FF2B5EF4-FFF2-40B4-BE49-F238E27FC236}">
                <a16:creationId xmlns:a16="http://schemas.microsoft.com/office/drawing/2014/main" id="{FAF44E9B-B1CE-4A3C-A250-4750E693BFC1}"/>
              </a:ext>
            </a:extLst>
          </p:cNvPr>
          <p:cNvGrpSpPr/>
          <p:nvPr/>
        </p:nvGrpSpPr>
        <p:grpSpPr>
          <a:xfrm rot="5400000">
            <a:off x="8845645" y="3409184"/>
            <a:ext cx="554784" cy="560290"/>
            <a:chOff x="10588729" y="5042066"/>
            <a:chExt cx="554784" cy="548688"/>
          </a:xfrm>
        </p:grpSpPr>
        <p:pic>
          <p:nvPicPr>
            <p:cNvPr id="53" name="Image 52">
              <a:extLst>
                <a:ext uri="{FF2B5EF4-FFF2-40B4-BE49-F238E27FC236}">
                  <a16:creationId xmlns:a16="http://schemas.microsoft.com/office/drawing/2014/main" id="{32506CA9-0527-40BF-9560-68D5823A01EF}"/>
                </a:ext>
              </a:extLst>
            </p:cNvPr>
            <p:cNvPicPr>
              <a:picLocks noChangeAspect="1"/>
            </p:cNvPicPr>
            <p:nvPr/>
          </p:nvPicPr>
          <p:blipFill>
            <a:blip r:embed="rId4"/>
            <a:stretch>
              <a:fillRect/>
            </a:stretch>
          </p:blipFill>
          <p:spPr>
            <a:xfrm>
              <a:off x="10588729" y="5042066"/>
              <a:ext cx="554784" cy="548688"/>
            </a:xfrm>
            <a:prstGeom prst="rect">
              <a:avLst/>
            </a:prstGeom>
          </p:spPr>
        </p:pic>
        <p:sp>
          <p:nvSpPr>
            <p:cNvPr id="54" name="Flèche : chevron 53">
              <a:extLst>
                <a:ext uri="{FF2B5EF4-FFF2-40B4-BE49-F238E27FC236}">
                  <a16:creationId xmlns:a16="http://schemas.microsoft.com/office/drawing/2014/main" id="{5F8A09F6-6E40-46E0-8DAE-0705CE85B6BA}"/>
                </a:ext>
              </a:extLst>
            </p:cNvPr>
            <p:cNvSpPr/>
            <p:nvPr/>
          </p:nvSpPr>
          <p:spPr>
            <a:xfrm rot="5400000">
              <a:off x="10787743" y="5235197"/>
              <a:ext cx="180786" cy="303532"/>
            </a:xfrm>
            <a:prstGeom prst="chevron">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grpSp>
      <p:sp>
        <p:nvSpPr>
          <p:cNvPr id="45" name="Rectangle 44">
            <a:extLst>
              <a:ext uri="{FF2B5EF4-FFF2-40B4-BE49-F238E27FC236}">
                <a16:creationId xmlns:a16="http://schemas.microsoft.com/office/drawing/2014/main" id="{8FE93904-3A1C-4815-AD00-3DC157CDBD3F}"/>
              </a:ext>
            </a:extLst>
          </p:cNvPr>
          <p:cNvSpPr/>
          <p:nvPr/>
        </p:nvSpPr>
        <p:spPr>
          <a:xfrm>
            <a:off x="9238551" y="3219508"/>
            <a:ext cx="1590296" cy="1465964"/>
          </a:xfrm>
          <a:prstGeom prst="rect">
            <a:avLst/>
          </a:prstGeom>
          <a:solidFill>
            <a:schemeClr val="bg2">
              <a:lumMod val="20000"/>
              <a:lumOff val="80000"/>
            </a:schemeClr>
          </a:solidFill>
          <a:ln>
            <a:solidFill>
              <a:schemeClr val="bg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PERP / Madelin</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Article 83</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Assurance Vie</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PER (individuel, collectif, obligatoire)</a:t>
            </a:r>
          </a:p>
          <a:p>
            <a:pPr marL="171450" indent="-171450">
              <a:buClr>
                <a:schemeClr val="tx1">
                  <a:lumMod val="50000"/>
                  <a:lumOff val="50000"/>
                </a:schemeClr>
              </a:buClr>
              <a:buFont typeface="Wingdings 3" panose="05040102010807070707" pitchFamily="18" charset="2"/>
              <a:buChar char=""/>
            </a:pPr>
            <a:r>
              <a:rPr lang="fr-FR" sz="1000" dirty="0" err="1">
                <a:solidFill>
                  <a:schemeClr val="tx1"/>
                </a:solidFill>
              </a:rPr>
              <a:t>Préfon</a:t>
            </a:r>
            <a:r>
              <a:rPr lang="fr-FR" sz="1000" dirty="0">
                <a:solidFill>
                  <a:schemeClr val="tx1"/>
                </a:solidFill>
              </a:rPr>
              <a:t> retraite</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COREM</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CRH</a:t>
            </a:r>
          </a:p>
        </p:txBody>
      </p:sp>
    </p:spTree>
    <p:extLst>
      <p:ext uri="{BB962C8B-B14F-4D97-AF65-F5344CB8AC3E}">
        <p14:creationId xmlns:p14="http://schemas.microsoft.com/office/powerpoint/2010/main" val="235890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AA649-67AC-45DC-AC31-BFF54C3EE159}"/>
              </a:ext>
            </a:extLst>
          </p:cNvPr>
          <p:cNvSpPr>
            <a:spLocks noGrp="1"/>
          </p:cNvSpPr>
          <p:nvPr>
            <p:ph type="title"/>
          </p:nvPr>
        </p:nvSpPr>
        <p:spPr/>
        <p:txBody>
          <a:bodyPr/>
          <a:lstStyle/>
          <a:p>
            <a:r>
              <a:rPr lang="fr-FR" sz="2669" dirty="0"/>
              <a:t>Le PER Collectif : le plus complet des dispositifs PER</a:t>
            </a:r>
            <a:endParaRPr lang="fr-FR" dirty="0"/>
          </a:p>
        </p:txBody>
      </p:sp>
      <p:sp>
        <p:nvSpPr>
          <p:cNvPr id="4" name="Espace réservé du numéro de diapositive 3">
            <a:extLst>
              <a:ext uri="{FF2B5EF4-FFF2-40B4-BE49-F238E27FC236}">
                <a16:creationId xmlns:a16="http://schemas.microsoft.com/office/drawing/2014/main" id="{28372F15-3568-4EEB-9285-05626926E423}"/>
              </a:ext>
            </a:extLst>
          </p:cNvPr>
          <p:cNvSpPr>
            <a:spLocks noGrp="1"/>
          </p:cNvSpPr>
          <p:nvPr>
            <p:ph type="sldNum" sz="quarter" idx="12"/>
          </p:nvPr>
        </p:nvSpPr>
        <p:spPr/>
        <p:txBody>
          <a:bodyPr/>
          <a:lstStyle/>
          <a:p>
            <a:fld id="{4F985FF9-ADA8-465B-B1B8-A5AF16A5E141}" type="slidenum">
              <a:rPr lang="fr-FR" smtClean="0"/>
              <a:t>12</a:t>
            </a:fld>
            <a:endParaRPr lang="fr-FR" dirty="0"/>
          </a:p>
        </p:txBody>
      </p:sp>
      <p:sp>
        <p:nvSpPr>
          <p:cNvPr id="8" name="Espace réservé du texte 7">
            <a:extLst>
              <a:ext uri="{FF2B5EF4-FFF2-40B4-BE49-F238E27FC236}">
                <a16:creationId xmlns:a16="http://schemas.microsoft.com/office/drawing/2014/main" id="{53B2D3B5-C098-46EC-A312-1A2745A1348F}"/>
              </a:ext>
            </a:extLst>
          </p:cNvPr>
          <p:cNvSpPr>
            <a:spLocks noGrp="1"/>
          </p:cNvSpPr>
          <p:nvPr>
            <p:ph type="body" sz="quarter" idx="13"/>
          </p:nvPr>
        </p:nvSpPr>
        <p:spPr/>
        <p:txBody>
          <a:bodyPr/>
          <a:lstStyle/>
          <a:p>
            <a:r>
              <a:rPr lang="fr-FR" dirty="0"/>
              <a:t>2</a:t>
            </a:r>
          </a:p>
        </p:txBody>
      </p:sp>
      <p:sp>
        <p:nvSpPr>
          <p:cNvPr id="21" name="Espace réservé du texte 19">
            <a:extLst>
              <a:ext uri="{FF2B5EF4-FFF2-40B4-BE49-F238E27FC236}">
                <a16:creationId xmlns:a16="http://schemas.microsoft.com/office/drawing/2014/main" id="{880AEE4A-C5C0-4A1A-9DC2-EBDFB75AE6AC}"/>
              </a:ext>
            </a:extLst>
          </p:cNvPr>
          <p:cNvSpPr txBox="1">
            <a:spLocks/>
          </p:cNvSpPr>
          <p:nvPr/>
        </p:nvSpPr>
        <p:spPr>
          <a:xfrm>
            <a:off x="6524071" y="4293096"/>
            <a:ext cx="4560000" cy="1728192"/>
          </a:xfrm>
          <a:prstGeom prst="rect">
            <a:avLst/>
          </a:prstGeom>
          <a:noFill/>
          <a:ln>
            <a:solidFill>
              <a:srgbClr val="F07E53"/>
            </a:solidFill>
          </a:ln>
        </p:spPr>
        <p:txBody>
          <a:bodyPr vert="horz" lIns="96000" tIns="624000" rIns="240000" bIns="0" rtlCol="0" anchor="ctr">
            <a:noAutofit/>
          </a:bodyPr>
          <a:lstStyle>
            <a:lvl1pPr marL="0" indent="0" algn="ctr" defTabSz="685783" rtl="0" eaLnBrk="1" latinLnBrk="0" hangingPunct="1">
              <a:lnSpc>
                <a:spcPct val="100000"/>
              </a:lnSpc>
              <a:spcBef>
                <a:spcPts val="400"/>
              </a:spcBef>
              <a:buFont typeface="Arial" panose="020B0604020202020204" pitchFamily="34" charset="0"/>
              <a:buNone/>
              <a:defRPr sz="1000" b="1" kern="1200" cap="all" baseline="0">
                <a:solidFill>
                  <a:schemeClr val="tx1"/>
                </a:solidFill>
                <a:latin typeface="+mn-lt"/>
                <a:ea typeface="+mn-ea"/>
                <a:cs typeface="+mn-cs"/>
              </a:defRPr>
            </a:lvl1pPr>
            <a:lvl2pPr marL="216000" indent="-216000" algn="l" defTabSz="685783" rtl="0" eaLnBrk="1" latinLnBrk="0" hangingPunct="1">
              <a:lnSpc>
                <a:spcPct val="100000"/>
              </a:lnSpc>
              <a:spcBef>
                <a:spcPts val="1000"/>
              </a:spcBef>
              <a:buClr>
                <a:schemeClr val="accent1"/>
              </a:buClr>
              <a:buFont typeface="Wingdings 3" panose="05040102010807070707" pitchFamily="18" charset="2"/>
              <a:buChar char=""/>
              <a:defRPr sz="1400" b="1" kern="1200">
                <a:solidFill>
                  <a:schemeClr val="tx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a:spcBef>
                <a:spcPts val="0"/>
              </a:spcBef>
              <a:defRPr/>
            </a:pPr>
            <a:r>
              <a:rPr lang="fr-FR" sz="1467" b="0" kern="1000" cap="none" dirty="0">
                <a:solidFill>
                  <a:prstClr val="black"/>
                </a:solidFill>
              </a:rPr>
              <a:t>Au moment de son départ à la retraite, le bénéficiaire a le choix entre la </a:t>
            </a:r>
            <a:r>
              <a:rPr lang="fr-FR" sz="1467" kern="1000" cap="none" dirty="0">
                <a:solidFill>
                  <a:schemeClr val="accent4"/>
                </a:solidFill>
              </a:rPr>
              <a:t>sortie en capital (total ou fractionné) et une sortie en rente</a:t>
            </a:r>
            <a:r>
              <a:rPr lang="fr-FR" sz="1467" b="0" kern="1000" cap="none" dirty="0">
                <a:solidFill>
                  <a:prstClr val="black"/>
                </a:solidFill>
              </a:rPr>
              <a:t> pour les versements volontaires et épargne salariale.</a:t>
            </a:r>
          </a:p>
          <a:p>
            <a:pPr>
              <a:spcBef>
                <a:spcPts val="0"/>
              </a:spcBef>
              <a:defRPr/>
            </a:pPr>
            <a:r>
              <a:rPr lang="fr-FR" sz="1467" b="0" kern="1000" cap="none" dirty="0">
                <a:solidFill>
                  <a:prstClr val="black"/>
                </a:solidFill>
              </a:rPr>
              <a:t> + </a:t>
            </a:r>
            <a:r>
              <a:rPr lang="fr-FR" sz="1467" kern="1000" cap="none" dirty="0">
                <a:solidFill>
                  <a:schemeClr val="accent4"/>
                </a:solidFill>
              </a:rPr>
              <a:t>6 cas de déblocage anticipé</a:t>
            </a:r>
            <a:r>
              <a:rPr lang="fr-FR" sz="1467" b="0" kern="1000" cap="none" dirty="0">
                <a:solidFill>
                  <a:prstClr val="black"/>
                </a:solidFill>
              </a:rPr>
              <a:t>.</a:t>
            </a:r>
          </a:p>
          <a:p>
            <a:pPr>
              <a:spcBef>
                <a:spcPts val="0"/>
              </a:spcBef>
              <a:defRPr/>
            </a:pPr>
            <a:endParaRPr lang="fr-FR" sz="1467" b="0" kern="1000" cap="none" dirty="0">
              <a:solidFill>
                <a:prstClr val="black"/>
              </a:solidFill>
            </a:endParaRPr>
          </a:p>
          <a:p>
            <a:pPr>
              <a:spcBef>
                <a:spcPts val="0"/>
              </a:spcBef>
              <a:defRPr/>
            </a:pPr>
            <a:endParaRPr lang="fr-FR" sz="1467" b="0" kern="1000" cap="none" dirty="0">
              <a:solidFill>
                <a:prstClr val="black"/>
              </a:solidFill>
            </a:endParaRPr>
          </a:p>
        </p:txBody>
      </p:sp>
      <p:sp>
        <p:nvSpPr>
          <p:cNvPr id="22" name="Espace réservé du texte 19">
            <a:extLst>
              <a:ext uri="{FF2B5EF4-FFF2-40B4-BE49-F238E27FC236}">
                <a16:creationId xmlns:a16="http://schemas.microsoft.com/office/drawing/2014/main" id="{145ACA61-1BB8-431F-B3B4-1ED8BE667EA3}"/>
              </a:ext>
            </a:extLst>
          </p:cNvPr>
          <p:cNvSpPr txBox="1">
            <a:spLocks/>
          </p:cNvSpPr>
          <p:nvPr/>
        </p:nvSpPr>
        <p:spPr>
          <a:xfrm>
            <a:off x="6510551" y="1639352"/>
            <a:ext cx="4560000" cy="1789649"/>
          </a:xfrm>
          <a:prstGeom prst="rect">
            <a:avLst/>
          </a:prstGeom>
          <a:noFill/>
          <a:ln>
            <a:solidFill>
              <a:srgbClr val="707372"/>
            </a:solidFill>
          </a:ln>
        </p:spPr>
        <p:txBody>
          <a:bodyPr lIns="96000"/>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endParaRPr lang="fr-FR" sz="1467" kern="0" dirty="0">
              <a:latin typeface="Arial" panose="020B0604020202020204"/>
            </a:endParaRPr>
          </a:p>
          <a:p>
            <a:pPr marL="0" indent="0" algn="ctr">
              <a:buNone/>
              <a:defRPr/>
            </a:pPr>
            <a:endParaRPr lang="fr-FR" sz="1467" dirty="0">
              <a:solidFill>
                <a:prstClr val="black"/>
              </a:solidFill>
              <a:latin typeface="Arial" panose="020B0604020202020204"/>
            </a:endParaRPr>
          </a:p>
          <a:p>
            <a:pPr marL="0" indent="0" algn="ctr">
              <a:buNone/>
              <a:defRPr/>
            </a:pPr>
            <a:r>
              <a:rPr lang="fr-FR" sz="1467" dirty="0">
                <a:solidFill>
                  <a:prstClr val="black"/>
                </a:solidFill>
                <a:latin typeface="Arial" panose="020B0604020202020204"/>
              </a:rPr>
              <a:t>Le PER Collectif est le seul PER qui bénéficie de </a:t>
            </a:r>
            <a:r>
              <a:rPr lang="fr-FR" sz="1467" b="1" dirty="0">
                <a:solidFill>
                  <a:schemeClr val="bg2"/>
                </a:solidFill>
                <a:latin typeface="Arial" panose="020B0604020202020204"/>
              </a:rPr>
              <a:t>l’abondement de l’entreprise pour compléter les versements volontaires et les versements d’épargne salariale du bénéficiaire.</a:t>
            </a:r>
            <a:endParaRPr lang="fr-FR" sz="1467" b="1" kern="0" dirty="0">
              <a:solidFill>
                <a:schemeClr val="bg2"/>
              </a:solidFill>
              <a:latin typeface="Arial" panose="020B0604020202020204"/>
            </a:endParaRPr>
          </a:p>
        </p:txBody>
      </p:sp>
      <p:sp>
        <p:nvSpPr>
          <p:cNvPr id="23" name="Espace réservé du texte 20">
            <a:extLst>
              <a:ext uri="{FF2B5EF4-FFF2-40B4-BE49-F238E27FC236}">
                <a16:creationId xmlns:a16="http://schemas.microsoft.com/office/drawing/2014/main" id="{EB401B26-27B6-4642-9A4F-8F87B9BFAA57}"/>
              </a:ext>
            </a:extLst>
          </p:cNvPr>
          <p:cNvSpPr txBox="1">
            <a:spLocks/>
          </p:cNvSpPr>
          <p:nvPr/>
        </p:nvSpPr>
        <p:spPr>
          <a:xfrm>
            <a:off x="1513477" y="4274939"/>
            <a:ext cx="4560000" cy="1746349"/>
          </a:xfrm>
          <a:prstGeom prst="rect">
            <a:avLst/>
          </a:prstGeom>
          <a:noFill/>
          <a:ln>
            <a:solidFill>
              <a:srgbClr val="AF1280"/>
            </a:solidFill>
          </a:ln>
        </p:spPr>
        <p:txBody>
          <a:bodyPr lIns="96000"/>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lnSpc>
                <a:spcPct val="150000"/>
              </a:lnSpc>
              <a:buNone/>
              <a:defRPr/>
            </a:pPr>
            <a:endParaRPr lang="fr-FR" sz="1467" kern="0" dirty="0">
              <a:latin typeface="Arial" panose="020B0604020202020204"/>
            </a:endParaRPr>
          </a:p>
          <a:p>
            <a:pPr marL="0" indent="0" algn="ctr">
              <a:buNone/>
              <a:defRPr/>
            </a:pPr>
            <a:endParaRPr lang="fr-FR" sz="1467" kern="0" dirty="0">
              <a:solidFill>
                <a:prstClr val="black"/>
              </a:solidFill>
              <a:latin typeface="Arial" panose="020B0604020202020204"/>
            </a:endParaRPr>
          </a:p>
          <a:p>
            <a:pPr marL="0" indent="0" algn="ctr">
              <a:buNone/>
              <a:defRPr/>
            </a:pPr>
            <a:r>
              <a:rPr lang="fr-FR" sz="1467" kern="0" dirty="0">
                <a:solidFill>
                  <a:prstClr val="black"/>
                </a:solidFill>
                <a:latin typeface="Arial" panose="020B0604020202020204"/>
              </a:rPr>
              <a:t>En phase d’épargne, les versements volontaires peuvent être </a:t>
            </a:r>
            <a:r>
              <a:rPr lang="fr-FR" sz="1467" b="1" kern="0" dirty="0">
                <a:solidFill>
                  <a:schemeClr val="accent2"/>
                </a:solidFill>
                <a:latin typeface="Arial" panose="020B0604020202020204"/>
              </a:rPr>
              <a:t>déduits des revenus imposables</a:t>
            </a:r>
            <a:r>
              <a:rPr lang="fr-FR" sz="1467" kern="0" dirty="0">
                <a:solidFill>
                  <a:prstClr val="black"/>
                </a:solidFill>
                <a:latin typeface="Arial" panose="020B0604020202020204"/>
              </a:rPr>
              <a:t>, chaque année. </a:t>
            </a:r>
          </a:p>
        </p:txBody>
      </p:sp>
      <p:sp>
        <p:nvSpPr>
          <p:cNvPr id="24" name="Espace réservé du texte 16">
            <a:extLst>
              <a:ext uri="{FF2B5EF4-FFF2-40B4-BE49-F238E27FC236}">
                <a16:creationId xmlns:a16="http://schemas.microsoft.com/office/drawing/2014/main" id="{D42B6123-23A5-4CDF-B98D-56EF3E6389E8}"/>
              </a:ext>
            </a:extLst>
          </p:cNvPr>
          <p:cNvSpPr txBox="1">
            <a:spLocks/>
          </p:cNvSpPr>
          <p:nvPr/>
        </p:nvSpPr>
        <p:spPr>
          <a:xfrm>
            <a:off x="1481349" y="1676968"/>
            <a:ext cx="4560000" cy="1752033"/>
          </a:xfrm>
          <a:prstGeom prst="rect">
            <a:avLst/>
          </a:prstGeom>
          <a:noFill/>
          <a:ln>
            <a:solidFill>
              <a:srgbClr val="4D6995"/>
            </a:solidFill>
          </a:ln>
        </p:spPr>
        <p:txBody>
          <a:bodyPr lIns="96000" rIns="96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Aft>
                <a:spcPts val="400"/>
              </a:spcAft>
              <a:buNone/>
              <a:defRPr/>
            </a:pPr>
            <a:endParaRPr lang="fr-FR" sz="1467" kern="0" dirty="0">
              <a:solidFill>
                <a:prstClr val="black"/>
              </a:solidFill>
              <a:latin typeface="Arial" panose="020B0604020202020204"/>
            </a:endParaRPr>
          </a:p>
          <a:p>
            <a:pPr marL="0" indent="0" algn="ctr">
              <a:spcAft>
                <a:spcPts val="400"/>
              </a:spcAft>
              <a:buNone/>
              <a:defRPr/>
            </a:pPr>
            <a:endParaRPr lang="fr-FR" sz="267" kern="0" dirty="0">
              <a:solidFill>
                <a:prstClr val="black"/>
              </a:solidFill>
              <a:latin typeface="Arial" panose="020B0604020202020204"/>
            </a:endParaRPr>
          </a:p>
          <a:p>
            <a:pPr marL="0" indent="0" algn="ctr">
              <a:spcAft>
                <a:spcPts val="400"/>
              </a:spcAft>
              <a:buNone/>
              <a:defRPr/>
            </a:pPr>
            <a:r>
              <a:rPr lang="fr-FR" sz="1467" kern="0" dirty="0">
                <a:solidFill>
                  <a:prstClr val="black"/>
                </a:solidFill>
                <a:latin typeface="Arial" panose="020B0604020202020204"/>
              </a:rPr>
              <a:t>Toutes les catégories </a:t>
            </a:r>
            <a:r>
              <a:rPr lang="fr-FR" sz="1467" dirty="0">
                <a:solidFill>
                  <a:prstClr val="black"/>
                </a:solidFill>
                <a:latin typeface="Arial" panose="020B0604020202020204"/>
              </a:rPr>
              <a:t>de versement peuvent être alimentées directement ou par transfert : </a:t>
            </a:r>
          </a:p>
          <a:p>
            <a:pPr marL="0" indent="0" algn="ctr">
              <a:buNone/>
              <a:defRPr/>
            </a:pPr>
            <a:r>
              <a:rPr lang="fr-FR" sz="1400" b="1" dirty="0">
                <a:solidFill>
                  <a:schemeClr val="accent1"/>
                </a:solidFill>
                <a:latin typeface="Arial" panose="020B0604020202020204"/>
              </a:rPr>
              <a:t>C1 : Versements volontaires</a:t>
            </a:r>
          </a:p>
          <a:p>
            <a:pPr marL="0" indent="0" algn="ctr">
              <a:buNone/>
              <a:defRPr/>
            </a:pPr>
            <a:r>
              <a:rPr lang="fr-FR" sz="1400" b="1" dirty="0">
                <a:solidFill>
                  <a:schemeClr val="accent1"/>
                </a:solidFill>
                <a:latin typeface="Arial" panose="020B0604020202020204"/>
              </a:rPr>
              <a:t>C2 : Versements épargne salariale</a:t>
            </a:r>
          </a:p>
          <a:p>
            <a:pPr marL="0" indent="0" algn="ctr">
              <a:buNone/>
              <a:defRPr/>
            </a:pPr>
            <a:r>
              <a:rPr lang="fr-FR" sz="1400" b="1" dirty="0">
                <a:solidFill>
                  <a:schemeClr val="accent1"/>
                </a:solidFill>
                <a:latin typeface="Arial" panose="020B0604020202020204"/>
              </a:rPr>
              <a:t>C3 : Versements obligatoires</a:t>
            </a:r>
            <a:endParaRPr lang="fr-FR" sz="1400" b="1" kern="0" dirty="0">
              <a:solidFill>
                <a:schemeClr val="accent1"/>
              </a:solidFill>
              <a:latin typeface="Arial" panose="020B0604020202020204"/>
            </a:endParaRPr>
          </a:p>
        </p:txBody>
      </p:sp>
      <p:sp>
        <p:nvSpPr>
          <p:cNvPr id="25" name="Espace réservé du texte 17">
            <a:extLst>
              <a:ext uri="{FF2B5EF4-FFF2-40B4-BE49-F238E27FC236}">
                <a16:creationId xmlns:a16="http://schemas.microsoft.com/office/drawing/2014/main" id="{C1CC92AC-AD4F-4867-9B80-334FB6BB12D1}"/>
              </a:ext>
            </a:extLst>
          </p:cNvPr>
          <p:cNvSpPr txBox="1">
            <a:spLocks/>
          </p:cNvSpPr>
          <p:nvPr/>
        </p:nvSpPr>
        <p:spPr>
          <a:xfrm>
            <a:off x="1493616" y="3758137"/>
            <a:ext cx="4602384" cy="624000"/>
          </a:xfrm>
          <a:prstGeom prst="roundRect">
            <a:avLst/>
          </a:prstGeom>
          <a:solidFill>
            <a:srgbClr val="AF1280"/>
          </a:solidFill>
          <a:ln>
            <a:solidFill>
              <a:schemeClr val="accent2"/>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kern="0" dirty="0">
                <a:solidFill>
                  <a:schemeClr val="bg1"/>
                </a:solidFill>
                <a:latin typeface="Arial" panose="020B0604020202020204"/>
              </a:rPr>
              <a:t>La déductibilité des</a:t>
            </a:r>
          </a:p>
          <a:p>
            <a:pPr marL="0" indent="0" algn="ctr">
              <a:buNone/>
              <a:defRPr/>
            </a:pPr>
            <a:r>
              <a:rPr lang="fr-FR" sz="1600" b="1" kern="0" dirty="0">
                <a:solidFill>
                  <a:schemeClr val="bg1"/>
                </a:solidFill>
                <a:latin typeface="Arial" panose="020B0604020202020204"/>
              </a:rPr>
              <a:t> </a:t>
            </a:r>
            <a:r>
              <a:rPr lang="fr-FR" sz="1600" b="1" dirty="0">
                <a:solidFill>
                  <a:schemeClr val="bg1"/>
                </a:solidFill>
                <a:latin typeface="Arial" panose="020B0604020202020204"/>
              </a:rPr>
              <a:t>versements</a:t>
            </a:r>
            <a:r>
              <a:rPr lang="fr-FR" sz="1600" b="1" kern="0" dirty="0">
                <a:solidFill>
                  <a:schemeClr val="bg1"/>
                </a:solidFill>
                <a:latin typeface="Arial" panose="020B0604020202020204"/>
              </a:rPr>
              <a:t> </a:t>
            </a:r>
            <a:r>
              <a:rPr lang="fr-FR" sz="1600" b="1" dirty="0">
                <a:solidFill>
                  <a:schemeClr val="bg1"/>
                </a:solidFill>
                <a:latin typeface="Arial" panose="020B0604020202020204"/>
              </a:rPr>
              <a:t>volontaires</a:t>
            </a:r>
            <a:endParaRPr lang="fr-FR" sz="1867" b="1" kern="0" dirty="0">
              <a:solidFill>
                <a:schemeClr val="bg1"/>
              </a:solidFill>
              <a:latin typeface="Arial" panose="020B0604020202020204"/>
            </a:endParaRPr>
          </a:p>
        </p:txBody>
      </p:sp>
      <p:sp>
        <p:nvSpPr>
          <p:cNvPr id="26" name="Espace réservé du texte 18">
            <a:extLst>
              <a:ext uri="{FF2B5EF4-FFF2-40B4-BE49-F238E27FC236}">
                <a16:creationId xmlns:a16="http://schemas.microsoft.com/office/drawing/2014/main" id="{D950738F-11EE-4765-9CA9-F9938500CA14}"/>
              </a:ext>
            </a:extLst>
          </p:cNvPr>
          <p:cNvSpPr txBox="1">
            <a:spLocks/>
          </p:cNvSpPr>
          <p:nvPr/>
        </p:nvSpPr>
        <p:spPr>
          <a:xfrm>
            <a:off x="6528555" y="1258353"/>
            <a:ext cx="4560000" cy="624000"/>
          </a:xfrm>
          <a:prstGeom prst="roundRect">
            <a:avLst/>
          </a:prstGeom>
          <a:solidFill>
            <a:srgbClr val="707372"/>
          </a:solidFill>
          <a:ln>
            <a:solidFill>
              <a:schemeClr val="bg2"/>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kern="0" dirty="0">
                <a:solidFill>
                  <a:prstClr val="white"/>
                </a:solidFill>
                <a:latin typeface="Arial" panose="020B0604020202020204"/>
              </a:rPr>
              <a:t>   Le seul PER bénéficiant </a:t>
            </a:r>
          </a:p>
          <a:p>
            <a:pPr marL="0" indent="0" algn="ctr">
              <a:buNone/>
              <a:defRPr/>
            </a:pPr>
            <a:r>
              <a:rPr lang="fr-FR" sz="1600" b="1" kern="0" dirty="0">
                <a:solidFill>
                  <a:prstClr val="white"/>
                </a:solidFill>
                <a:latin typeface="Arial" panose="020B0604020202020204"/>
              </a:rPr>
              <a:t>de l’abondement</a:t>
            </a:r>
          </a:p>
        </p:txBody>
      </p:sp>
      <p:sp>
        <p:nvSpPr>
          <p:cNvPr id="27" name="Espace réservé du texte 15">
            <a:extLst>
              <a:ext uri="{FF2B5EF4-FFF2-40B4-BE49-F238E27FC236}">
                <a16:creationId xmlns:a16="http://schemas.microsoft.com/office/drawing/2014/main" id="{F4EBE479-56CB-4C2D-AEE8-DAC575E84762}"/>
              </a:ext>
            </a:extLst>
          </p:cNvPr>
          <p:cNvSpPr txBox="1">
            <a:spLocks/>
          </p:cNvSpPr>
          <p:nvPr/>
        </p:nvSpPr>
        <p:spPr>
          <a:xfrm>
            <a:off x="6528555" y="3756700"/>
            <a:ext cx="4560000" cy="624000"/>
          </a:xfrm>
          <a:prstGeom prst="roundRect">
            <a:avLst/>
          </a:prstGeom>
          <a:solidFill>
            <a:srgbClr val="F07E53"/>
          </a:solidFill>
          <a:ln>
            <a:solidFill>
              <a:schemeClr val="accent4"/>
            </a:solidFill>
          </a:ln>
        </p:spPr>
        <p:txBody>
          <a:bodyPr vert="horz" wrap="square" lIns="480000" tIns="48000" rIns="48000" bIns="96000" rtlCol="0" anchor="ctr">
            <a:noAutofit/>
          </a:bodyPr>
          <a:lstStyle>
            <a:lvl1pPr marL="0" indent="0" algn="ctr" defTabSz="685783" rtl="0" eaLnBrk="1" latinLnBrk="0" hangingPunct="1">
              <a:lnSpc>
                <a:spcPct val="100000"/>
              </a:lnSpc>
              <a:spcBef>
                <a:spcPts val="1200"/>
              </a:spcBef>
              <a:buFont typeface="Arial" panose="020B0604020202020204" pitchFamily="34" charset="0"/>
              <a:buNone/>
              <a:defRPr sz="3200" b="1" kern="1200">
                <a:solidFill>
                  <a:schemeClr val="bg1"/>
                </a:solidFill>
                <a:latin typeface="+mn-lt"/>
                <a:ea typeface="+mn-ea"/>
                <a:cs typeface="+mn-cs"/>
              </a:defRPr>
            </a:lvl1pPr>
            <a:lvl2pPr marL="0" indent="0" algn="ctr" defTabSz="685783" rtl="0" eaLnBrk="1" latinLnBrk="0" hangingPunct="1">
              <a:lnSpc>
                <a:spcPct val="100000"/>
              </a:lnSpc>
              <a:spcBef>
                <a:spcPts val="0"/>
              </a:spcBef>
              <a:buClr>
                <a:schemeClr val="accent1"/>
              </a:buClr>
              <a:buFont typeface="Wingdings 3" panose="05040102010807070707" pitchFamily="18" charset="2"/>
              <a:buNone/>
              <a:defRPr sz="1000" b="1" kern="1200" cap="all" baseline="0">
                <a:solidFill>
                  <a:schemeClr val="bg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a:spcBef>
                <a:spcPts val="0"/>
              </a:spcBef>
              <a:defRPr/>
            </a:pPr>
            <a:r>
              <a:rPr lang="fr-FR" sz="1600" dirty="0">
                <a:solidFill>
                  <a:prstClr val="white"/>
                </a:solidFill>
                <a:latin typeface="Arial" panose="020B0604020202020204"/>
              </a:rPr>
              <a:t>La souplesse pour</a:t>
            </a:r>
          </a:p>
          <a:p>
            <a:pPr>
              <a:spcBef>
                <a:spcPts val="0"/>
              </a:spcBef>
              <a:defRPr/>
            </a:pPr>
            <a:r>
              <a:rPr lang="fr-FR" sz="1600" dirty="0">
                <a:solidFill>
                  <a:prstClr val="white"/>
                </a:solidFill>
                <a:latin typeface="Arial" panose="020B0604020202020204"/>
              </a:rPr>
              <a:t> récupérer son épargne</a:t>
            </a:r>
          </a:p>
        </p:txBody>
      </p:sp>
      <p:sp>
        <p:nvSpPr>
          <p:cNvPr id="28" name="Ellipse 27">
            <a:extLst>
              <a:ext uri="{FF2B5EF4-FFF2-40B4-BE49-F238E27FC236}">
                <a16:creationId xmlns:a16="http://schemas.microsoft.com/office/drawing/2014/main" id="{9B1D2D47-DEC5-4083-86FD-677B90585444}"/>
              </a:ext>
            </a:extLst>
          </p:cNvPr>
          <p:cNvSpPr/>
          <p:nvPr/>
        </p:nvSpPr>
        <p:spPr>
          <a:xfrm>
            <a:off x="1313471" y="3621022"/>
            <a:ext cx="888000" cy="885428"/>
          </a:xfrm>
          <a:prstGeom prst="ellipse">
            <a:avLst/>
          </a:prstGeom>
          <a:solidFill>
            <a:srgbClr val="AF128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r>
              <a:rPr lang="fr-FR" sz="2133" b="1" dirty="0">
                <a:solidFill>
                  <a:prstClr val="white"/>
                </a:solidFill>
                <a:latin typeface="Arial" panose="020B0604020202020204"/>
              </a:rPr>
              <a:t>3</a:t>
            </a:r>
          </a:p>
        </p:txBody>
      </p:sp>
      <p:sp>
        <p:nvSpPr>
          <p:cNvPr id="29" name="Ellipse 28">
            <a:extLst>
              <a:ext uri="{FF2B5EF4-FFF2-40B4-BE49-F238E27FC236}">
                <a16:creationId xmlns:a16="http://schemas.microsoft.com/office/drawing/2014/main" id="{5EEE3C42-34A6-4B4A-B2F6-6CAFF01B5105}"/>
              </a:ext>
            </a:extLst>
          </p:cNvPr>
          <p:cNvSpPr/>
          <p:nvPr/>
        </p:nvSpPr>
        <p:spPr>
          <a:xfrm>
            <a:off x="6358023" y="3621022"/>
            <a:ext cx="888000" cy="885428"/>
          </a:xfrm>
          <a:prstGeom prst="ellipse">
            <a:avLst/>
          </a:prstGeom>
          <a:solidFill>
            <a:srgbClr val="F07E53"/>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r>
              <a:rPr lang="fr-FR" sz="2133" b="1" dirty="0">
                <a:solidFill>
                  <a:prstClr val="white"/>
                </a:solidFill>
                <a:latin typeface="Arial" panose="020B0604020202020204"/>
              </a:rPr>
              <a:t>4</a:t>
            </a:r>
          </a:p>
        </p:txBody>
      </p:sp>
      <p:sp>
        <p:nvSpPr>
          <p:cNvPr id="30" name="Espace réservé du texte 18">
            <a:extLst>
              <a:ext uri="{FF2B5EF4-FFF2-40B4-BE49-F238E27FC236}">
                <a16:creationId xmlns:a16="http://schemas.microsoft.com/office/drawing/2014/main" id="{64C7BCF6-D4F6-4A2E-90F9-CE02DAC4AFAA}"/>
              </a:ext>
            </a:extLst>
          </p:cNvPr>
          <p:cNvSpPr txBox="1">
            <a:spLocks/>
          </p:cNvSpPr>
          <p:nvPr/>
        </p:nvSpPr>
        <p:spPr>
          <a:xfrm>
            <a:off x="1498963" y="1242088"/>
            <a:ext cx="4560000" cy="624000"/>
          </a:xfrm>
          <a:prstGeom prst="roundRect">
            <a:avLst/>
          </a:prstGeom>
          <a:solidFill>
            <a:srgbClr val="4D6995"/>
          </a:solidFill>
          <a:ln>
            <a:solidFill>
              <a:schemeClr val="accent1"/>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dirty="0">
                <a:solidFill>
                  <a:prstClr val="white"/>
                </a:solidFill>
                <a:latin typeface="Arial" panose="020B0604020202020204"/>
              </a:rPr>
              <a:t>Le seul PER tout en 1 :</a:t>
            </a:r>
          </a:p>
          <a:p>
            <a:pPr marL="0" indent="0" algn="ctr">
              <a:buNone/>
              <a:defRPr/>
            </a:pPr>
            <a:r>
              <a:rPr lang="fr-FR" sz="1600" b="1" dirty="0">
                <a:solidFill>
                  <a:prstClr val="white"/>
                </a:solidFill>
                <a:latin typeface="Arial" panose="020B0604020202020204"/>
              </a:rPr>
              <a:t>en alimentation directe</a:t>
            </a:r>
          </a:p>
        </p:txBody>
      </p:sp>
      <p:sp>
        <p:nvSpPr>
          <p:cNvPr id="31" name="Ellipse 30">
            <a:extLst>
              <a:ext uri="{FF2B5EF4-FFF2-40B4-BE49-F238E27FC236}">
                <a16:creationId xmlns:a16="http://schemas.microsoft.com/office/drawing/2014/main" id="{5DA96D09-DC99-4184-AD95-9977CD629733}"/>
              </a:ext>
            </a:extLst>
          </p:cNvPr>
          <p:cNvSpPr/>
          <p:nvPr/>
        </p:nvSpPr>
        <p:spPr>
          <a:xfrm>
            <a:off x="1295467" y="1124745"/>
            <a:ext cx="888000" cy="885428"/>
          </a:xfrm>
          <a:prstGeom prst="ellipse">
            <a:avLst/>
          </a:prstGeom>
          <a:solidFill>
            <a:srgbClr val="4D6995"/>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defRPr/>
            </a:pPr>
            <a:r>
              <a:rPr lang="fr-FR" sz="2133" b="1" dirty="0">
                <a:solidFill>
                  <a:prstClr val="white"/>
                </a:solidFill>
              </a:rPr>
              <a:t>1</a:t>
            </a:r>
          </a:p>
        </p:txBody>
      </p:sp>
      <p:sp>
        <p:nvSpPr>
          <p:cNvPr id="32" name="Ellipse 31">
            <a:extLst>
              <a:ext uri="{FF2B5EF4-FFF2-40B4-BE49-F238E27FC236}">
                <a16:creationId xmlns:a16="http://schemas.microsoft.com/office/drawing/2014/main" id="{D0011DBC-189C-4969-A7D4-F4C434D6B7D3}"/>
              </a:ext>
            </a:extLst>
          </p:cNvPr>
          <p:cNvSpPr/>
          <p:nvPr/>
        </p:nvSpPr>
        <p:spPr>
          <a:xfrm>
            <a:off x="6365940" y="1124745"/>
            <a:ext cx="888000" cy="885428"/>
          </a:xfrm>
          <a:prstGeom prst="ellipse">
            <a:avLst/>
          </a:prstGeom>
          <a:solidFill>
            <a:srgbClr val="707372"/>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r>
              <a:rPr lang="fr-FR" sz="2133" b="1" dirty="0">
                <a:solidFill>
                  <a:prstClr val="white"/>
                </a:solidFill>
                <a:latin typeface="Arial" panose="020B0604020202020204"/>
              </a:rPr>
              <a:t>2</a:t>
            </a:r>
          </a:p>
        </p:txBody>
      </p:sp>
    </p:spTree>
    <p:extLst>
      <p:ext uri="{BB962C8B-B14F-4D97-AF65-F5344CB8AC3E}">
        <p14:creationId xmlns:p14="http://schemas.microsoft.com/office/powerpoint/2010/main" val="426224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5" grpId="0" animBg="1"/>
      <p:bldP spid="26" grpId="0" animBg="1"/>
      <p:bldP spid="27" grpId="0" animBg="1"/>
      <p:bldP spid="28" grpId="0" animBg="1"/>
      <p:bldP spid="29"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t>L’abondement</a:t>
            </a:r>
          </a:p>
        </p:txBody>
      </p:sp>
      <p:sp>
        <p:nvSpPr>
          <p:cNvPr id="5" name="Espace réservé du texte 4"/>
          <p:cNvSpPr>
            <a:spLocks noGrp="1"/>
          </p:cNvSpPr>
          <p:nvPr>
            <p:ph type="body" sz="quarter" idx="13"/>
          </p:nvPr>
        </p:nvSpPr>
        <p:spPr/>
        <p:txBody>
          <a:bodyPr/>
          <a:lstStyle/>
          <a:p>
            <a:r>
              <a:rPr lang="fr-FR" dirty="0"/>
              <a:t>2</a:t>
            </a:r>
          </a:p>
        </p:txBody>
      </p:sp>
      <p:sp>
        <p:nvSpPr>
          <p:cNvPr id="29" name="Espace réservé du numéro de diapositive 9">
            <a:extLst>
              <a:ext uri="{FF2B5EF4-FFF2-40B4-BE49-F238E27FC236}">
                <a16:creationId xmlns:a16="http://schemas.microsoft.com/office/drawing/2014/main" id="{5AE72FB1-6C3A-43B4-9A1C-5A3EEEBFF2B0}"/>
              </a:ext>
            </a:extLst>
          </p:cNvPr>
          <p:cNvSpPr>
            <a:spLocks noGrp="1"/>
          </p:cNvSpPr>
          <p:nvPr>
            <p:ph type="sldNum" sz="quarter" idx="12"/>
          </p:nvPr>
        </p:nvSpPr>
        <p:spPr>
          <a:xfrm>
            <a:off x="1440000" y="6576728"/>
            <a:ext cx="254400" cy="164212"/>
          </a:xfrm>
        </p:spPr>
        <p:txBody>
          <a:bodyPr/>
          <a:lstStyle/>
          <a:p>
            <a:pPr defTabSz="1219140">
              <a:defRPr/>
            </a:pPr>
            <a:fld id="{4F985FF9-ADA8-465B-B1B8-A5AF16A5E141}" type="slidenum">
              <a:rPr lang="fr-FR">
                <a:solidFill>
                  <a:srgbClr val="581D74"/>
                </a:solidFill>
                <a:latin typeface="Arial" panose="020B0604020202020204"/>
              </a:rPr>
              <a:pPr defTabSz="1219140">
                <a:defRPr/>
              </a:pPr>
              <a:t>13</a:t>
            </a:fld>
            <a:endParaRPr lang="fr-FR">
              <a:solidFill>
                <a:srgbClr val="581D74"/>
              </a:solidFill>
              <a:latin typeface="Arial" panose="020B0604020202020204"/>
            </a:endParaRPr>
          </a:p>
        </p:txBody>
      </p:sp>
      <p:sp>
        <p:nvSpPr>
          <p:cNvPr id="31" name="Rectangle 30">
            <a:extLst>
              <a:ext uri="{FF2B5EF4-FFF2-40B4-BE49-F238E27FC236}">
                <a16:creationId xmlns:a16="http://schemas.microsoft.com/office/drawing/2014/main" id="{E8F1FBD7-590D-4EDA-892E-5151154FC2AD}"/>
              </a:ext>
            </a:extLst>
          </p:cNvPr>
          <p:cNvSpPr/>
          <p:nvPr/>
        </p:nvSpPr>
        <p:spPr>
          <a:xfrm>
            <a:off x="0" y="1356304"/>
            <a:ext cx="2232000" cy="720000"/>
          </a:xfrm>
          <a:prstGeom prst="rect">
            <a:avLst/>
          </a:prstGeom>
          <a:solidFill>
            <a:schemeClr val="accent6">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QU’EST CE QUE C’EST ?</a:t>
            </a:r>
            <a:endParaRPr lang="fr-FR" sz="1200" dirty="0">
              <a:solidFill>
                <a:schemeClr val="bg1"/>
              </a:solidFill>
            </a:endParaRPr>
          </a:p>
        </p:txBody>
      </p:sp>
      <p:sp>
        <p:nvSpPr>
          <p:cNvPr id="32" name="Rectangle 31">
            <a:extLst>
              <a:ext uri="{FF2B5EF4-FFF2-40B4-BE49-F238E27FC236}">
                <a16:creationId xmlns:a16="http://schemas.microsoft.com/office/drawing/2014/main" id="{206E7A25-5EDC-40C8-B36E-FA0BA17B3422}"/>
              </a:ext>
            </a:extLst>
          </p:cNvPr>
          <p:cNvSpPr/>
          <p:nvPr/>
        </p:nvSpPr>
        <p:spPr>
          <a:xfrm>
            <a:off x="0" y="3487252"/>
            <a:ext cx="2232000" cy="720000"/>
          </a:xfrm>
          <a:prstGeom prst="rect">
            <a:avLst/>
          </a:prstGeom>
          <a:solidFill>
            <a:schemeClr val="accent6">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COMMENT ?</a:t>
            </a:r>
          </a:p>
        </p:txBody>
      </p:sp>
      <p:sp>
        <p:nvSpPr>
          <p:cNvPr id="33" name="Rectangle 32">
            <a:extLst>
              <a:ext uri="{FF2B5EF4-FFF2-40B4-BE49-F238E27FC236}">
                <a16:creationId xmlns:a16="http://schemas.microsoft.com/office/drawing/2014/main" id="{2FB7BF01-8BF7-4BDC-8E9E-DDDE0B4D259A}"/>
              </a:ext>
            </a:extLst>
          </p:cNvPr>
          <p:cNvSpPr/>
          <p:nvPr/>
        </p:nvSpPr>
        <p:spPr>
          <a:xfrm>
            <a:off x="0" y="4552727"/>
            <a:ext cx="2232000" cy="720000"/>
          </a:xfrm>
          <a:prstGeom prst="rect">
            <a:avLst/>
          </a:prstGeom>
          <a:solidFill>
            <a:schemeClr val="accent6">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POURQUOI ?</a:t>
            </a:r>
          </a:p>
        </p:txBody>
      </p:sp>
      <p:sp>
        <p:nvSpPr>
          <p:cNvPr id="34" name="Triangle isocèle 33">
            <a:extLst>
              <a:ext uri="{FF2B5EF4-FFF2-40B4-BE49-F238E27FC236}">
                <a16:creationId xmlns:a16="http://schemas.microsoft.com/office/drawing/2014/main" id="{09B7E2EB-D316-4CED-87B5-2E8AF095958E}"/>
              </a:ext>
            </a:extLst>
          </p:cNvPr>
          <p:cNvSpPr/>
          <p:nvPr/>
        </p:nvSpPr>
        <p:spPr>
          <a:xfrm rot="5400000">
            <a:off x="2414683" y="1593593"/>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7" name="Rectangle 36">
            <a:extLst>
              <a:ext uri="{FF2B5EF4-FFF2-40B4-BE49-F238E27FC236}">
                <a16:creationId xmlns:a16="http://schemas.microsoft.com/office/drawing/2014/main" id="{9F7C6113-CEA4-461D-A46E-F60504E05AF3}"/>
              </a:ext>
            </a:extLst>
          </p:cNvPr>
          <p:cNvSpPr/>
          <p:nvPr/>
        </p:nvSpPr>
        <p:spPr>
          <a:xfrm>
            <a:off x="3174736" y="3487253"/>
            <a:ext cx="6195641" cy="307777"/>
          </a:xfrm>
          <a:prstGeom prst="rect">
            <a:avLst/>
          </a:prstGeom>
        </p:spPr>
        <p:txBody>
          <a:bodyPr wrap="square" lIns="0" rIns="0">
            <a:spAutoFit/>
          </a:bodyPr>
          <a:lstStyle/>
          <a:p>
            <a:pPr>
              <a:buClr>
                <a:schemeClr val="accent3"/>
              </a:buClr>
            </a:pPr>
            <a:r>
              <a:rPr lang="fr-FR" sz="1400" dirty="0">
                <a:solidFill>
                  <a:schemeClr val="bg1">
                    <a:lumMod val="50000"/>
                  </a:schemeClr>
                </a:solidFill>
              </a:rPr>
              <a:t>Le dirigeant </a:t>
            </a:r>
            <a:r>
              <a:rPr lang="fr-FR" sz="1400" b="1" dirty="0">
                <a:solidFill>
                  <a:schemeClr val="accent4"/>
                </a:solidFill>
              </a:rPr>
              <a:t>détermine librement</a:t>
            </a:r>
            <a:r>
              <a:rPr lang="fr-FR" sz="1400" dirty="0">
                <a:solidFill>
                  <a:schemeClr val="accent4"/>
                </a:solidFill>
              </a:rPr>
              <a:t> :</a:t>
            </a:r>
          </a:p>
        </p:txBody>
      </p:sp>
      <p:sp>
        <p:nvSpPr>
          <p:cNvPr id="38" name="Rectangle 37">
            <a:extLst>
              <a:ext uri="{FF2B5EF4-FFF2-40B4-BE49-F238E27FC236}">
                <a16:creationId xmlns:a16="http://schemas.microsoft.com/office/drawing/2014/main" id="{66549EF8-1353-4B37-8CA7-F1BA08D17A25}"/>
              </a:ext>
            </a:extLst>
          </p:cNvPr>
          <p:cNvSpPr/>
          <p:nvPr/>
        </p:nvSpPr>
        <p:spPr>
          <a:xfrm>
            <a:off x="3148767" y="4758837"/>
            <a:ext cx="8569123" cy="307777"/>
          </a:xfrm>
          <a:prstGeom prst="rect">
            <a:avLst/>
          </a:prstGeom>
        </p:spPr>
        <p:txBody>
          <a:bodyPr wrap="square" lIns="0" rIns="0">
            <a:spAutoFit/>
          </a:bodyPr>
          <a:lstStyle/>
          <a:p>
            <a:pPr algn="just">
              <a:buClr>
                <a:schemeClr val="accent3"/>
              </a:buClr>
            </a:pPr>
            <a:r>
              <a:rPr lang="fr-FR" sz="1400" dirty="0">
                <a:solidFill>
                  <a:schemeClr val="bg1">
                    <a:lumMod val="50000"/>
                  </a:schemeClr>
                </a:solidFill>
              </a:rPr>
              <a:t>Pour motiver les salariés tout en </a:t>
            </a:r>
            <a:r>
              <a:rPr lang="fr-FR" sz="1400" b="1" dirty="0">
                <a:solidFill>
                  <a:schemeClr val="accent4"/>
                </a:solidFill>
              </a:rPr>
              <a:t>diminuant la pression fiscale avec l’exonération des charges sociales</a:t>
            </a:r>
          </a:p>
        </p:txBody>
      </p:sp>
      <p:sp>
        <p:nvSpPr>
          <p:cNvPr id="39" name="Rectangle 38">
            <a:extLst>
              <a:ext uri="{FF2B5EF4-FFF2-40B4-BE49-F238E27FC236}">
                <a16:creationId xmlns:a16="http://schemas.microsoft.com/office/drawing/2014/main" id="{EBC6DDF4-5746-453F-8452-E6E1F300122D}"/>
              </a:ext>
            </a:extLst>
          </p:cNvPr>
          <p:cNvSpPr/>
          <p:nvPr/>
        </p:nvSpPr>
        <p:spPr>
          <a:xfrm>
            <a:off x="3148767" y="1554051"/>
            <a:ext cx="8316576" cy="523220"/>
          </a:xfrm>
          <a:prstGeom prst="rect">
            <a:avLst/>
          </a:prstGeom>
        </p:spPr>
        <p:txBody>
          <a:bodyPr wrap="square" lIns="0" rIns="0">
            <a:spAutoFit/>
          </a:bodyPr>
          <a:lstStyle/>
          <a:p>
            <a:pPr algn="just">
              <a:buClr>
                <a:schemeClr val="accent4"/>
              </a:buClr>
            </a:pPr>
            <a:r>
              <a:rPr lang="fr-FR" sz="1400" b="1" dirty="0">
                <a:solidFill>
                  <a:schemeClr val="accent4"/>
                </a:solidFill>
              </a:rPr>
              <a:t>Une aide financière </a:t>
            </a:r>
            <a:r>
              <a:rPr lang="fr-FR" sz="1400" dirty="0">
                <a:solidFill>
                  <a:schemeClr val="bg1">
                    <a:lumMod val="50000"/>
                  </a:schemeClr>
                </a:solidFill>
              </a:rPr>
              <a:t>versée par le dirigeant qui </a:t>
            </a:r>
            <a:r>
              <a:rPr lang="fr-FR" sz="1400" b="1" dirty="0">
                <a:solidFill>
                  <a:schemeClr val="accent4"/>
                </a:solidFill>
              </a:rPr>
              <a:t>complète les versements </a:t>
            </a:r>
            <a:r>
              <a:rPr lang="fr-FR" sz="1400" dirty="0">
                <a:solidFill>
                  <a:schemeClr val="bg1">
                    <a:lumMod val="50000"/>
                  </a:schemeClr>
                </a:solidFill>
              </a:rPr>
              <a:t>des salariés et qui peut être supprimé à tout moment</a:t>
            </a:r>
          </a:p>
        </p:txBody>
      </p:sp>
      <p:sp>
        <p:nvSpPr>
          <p:cNvPr id="40" name="Rectangle 39">
            <a:extLst>
              <a:ext uri="{FF2B5EF4-FFF2-40B4-BE49-F238E27FC236}">
                <a16:creationId xmlns:a16="http://schemas.microsoft.com/office/drawing/2014/main" id="{86ECE3DD-2FB1-442E-89AD-0D29D7E4C640}"/>
              </a:ext>
            </a:extLst>
          </p:cNvPr>
          <p:cNvSpPr/>
          <p:nvPr/>
        </p:nvSpPr>
        <p:spPr>
          <a:xfrm>
            <a:off x="0" y="2427257"/>
            <a:ext cx="2232000" cy="720000"/>
          </a:xfrm>
          <a:prstGeom prst="rect">
            <a:avLst/>
          </a:prstGeom>
          <a:solidFill>
            <a:schemeClr val="accent6">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POUR QUI ?</a:t>
            </a:r>
          </a:p>
        </p:txBody>
      </p:sp>
      <p:sp>
        <p:nvSpPr>
          <p:cNvPr id="42" name="Rectangle 41">
            <a:extLst>
              <a:ext uri="{FF2B5EF4-FFF2-40B4-BE49-F238E27FC236}">
                <a16:creationId xmlns:a16="http://schemas.microsoft.com/office/drawing/2014/main" id="{D2DA8608-CAE5-4C65-BDB2-1ED5384B0B04}"/>
              </a:ext>
            </a:extLst>
          </p:cNvPr>
          <p:cNvSpPr/>
          <p:nvPr/>
        </p:nvSpPr>
        <p:spPr>
          <a:xfrm>
            <a:off x="3174735" y="2625569"/>
            <a:ext cx="8435076" cy="307777"/>
          </a:xfrm>
          <a:prstGeom prst="rect">
            <a:avLst/>
          </a:prstGeom>
        </p:spPr>
        <p:txBody>
          <a:bodyPr wrap="square" lIns="0" rIns="0">
            <a:spAutoFit/>
          </a:bodyPr>
          <a:lstStyle/>
          <a:p>
            <a:pPr algn="just">
              <a:buClr>
                <a:schemeClr val="accent3"/>
              </a:buClr>
            </a:pPr>
            <a:r>
              <a:rPr lang="fr-FR" sz="1400" b="1" dirty="0">
                <a:solidFill>
                  <a:schemeClr val="accent4"/>
                </a:solidFill>
              </a:rPr>
              <a:t>Tous les salariés et le dirigeant* </a:t>
            </a:r>
            <a:r>
              <a:rPr lang="fr-FR" sz="1400" dirty="0">
                <a:solidFill>
                  <a:schemeClr val="bg1">
                    <a:lumMod val="50000"/>
                  </a:schemeClr>
                </a:solidFill>
              </a:rPr>
              <a:t>disposant d’un PEI  et/ou d’un PER COL-I</a:t>
            </a:r>
          </a:p>
        </p:txBody>
      </p:sp>
      <p:sp>
        <p:nvSpPr>
          <p:cNvPr id="18" name="Triangle isocèle 17">
            <a:extLst>
              <a:ext uri="{FF2B5EF4-FFF2-40B4-BE49-F238E27FC236}">
                <a16:creationId xmlns:a16="http://schemas.microsoft.com/office/drawing/2014/main" id="{91900D84-110D-4B31-AF4C-54AF41719579}"/>
              </a:ext>
            </a:extLst>
          </p:cNvPr>
          <p:cNvSpPr/>
          <p:nvPr/>
        </p:nvSpPr>
        <p:spPr>
          <a:xfrm rot="5400000">
            <a:off x="2414683" y="2657757"/>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9" name="Triangle isocèle 18">
            <a:extLst>
              <a:ext uri="{FF2B5EF4-FFF2-40B4-BE49-F238E27FC236}">
                <a16:creationId xmlns:a16="http://schemas.microsoft.com/office/drawing/2014/main" id="{EE419A8D-9935-4D68-B7FD-13976800222D}"/>
              </a:ext>
            </a:extLst>
          </p:cNvPr>
          <p:cNvSpPr/>
          <p:nvPr/>
        </p:nvSpPr>
        <p:spPr>
          <a:xfrm rot="5400000">
            <a:off x="2414683" y="3721919"/>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20" name="Triangle isocèle 19">
            <a:extLst>
              <a:ext uri="{FF2B5EF4-FFF2-40B4-BE49-F238E27FC236}">
                <a16:creationId xmlns:a16="http://schemas.microsoft.com/office/drawing/2014/main" id="{3DBEBC84-9957-4CFF-8C69-C8CD4550CE64}"/>
              </a:ext>
            </a:extLst>
          </p:cNvPr>
          <p:cNvSpPr/>
          <p:nvPr/>
        </p:nvSpPr>
        <p:spPr>
          <a:xfrm rot="5400000">
            <a:off x="2414683" y="4791025"/>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 name="Rectangle 2">
            <a:extLst>
              <a:ext uri="{FF2B5EF4-FFF2-40B4-BE49-F238E27FC236}">
                <a16:creationId xmlns:a16="http://schemas.microsoft.com/office/drawing/2014/main" id="{8DE62A4D-8448-40E6-89D4-14909061E1F2}"/>
              </a:ext>
            </a:extLst>
          </p:cNvPr>
          <p:cNvSpPr/>
          <p:nvPr/>
        </p:nvSpPr>
        <p:spPr>
          <a:xfrm>
            <a:off x="3174733" y="3789432"/>
            <a:ext cx="7798067" cy="523220"/>
          </a:xfrm>
          <a:prstGeom prst="rect">
            <a:avLst/>
          </a:prstGeom>
        </p:spPr>
        <p:txBody>
          <a:bodyPr wrap="square">
            <a:spAutoFit/>
          </a:bodyPr>
          <a:lstStyle/>
          <a:p>
            <a:pPr marL="285744" indent="-285744">
              <a:buClr>
                <a:schemeClr val="accent4"/>
              </a:buClr>
              <a:buFont typeface="Arial" panose="020B0604020202020204" pitchFamily="34" charset="0"/>
              <a:buChar char="•"/>
            </a:pPr>
            <a:r>
              <a:rPr lang="fr-FR" sz="1400" b="1" dirty="0">
                <a:solidFill>
                  <a:schemeClr val="accent4"/>
                </a:solidFill>
              </a:rPr>
              <a:t>Un taux </a:t>
            </a:r>
            <a:r>
              <a:rPr lang="fr-FR" sz="1400" dirty="0">
                <a:solidFill>
                  <a:schemeClr val="accent4"/>
                </a:solidFill>
              </a:rPr>
              <a:t>: </a:t>
            </a:r>
            <a:r>
              <a:rPr lang="fr-FR" sz="1400" dirty="0">
                <a:solidFill>
                  <a:schemeClr val="bg1">
                    <a:lumMod val="50000"/>
                  </a:schemeClr>
                </a:solidFill>
              </a:rPr>
              <a:t>300 % max</a:t>
            </a:r>
          </a:p>
          <a:p>
            <a:pPr marL="285744" indent="-285744">
              <a:buClr>
                <a:schemeClr val="accent4"/>
              </a:buClr>
              <a:buFont typeface="Arial" panose="020B0604020202020204" pitchFamily="34" charset="0"/>
              <a:buChar char="•"/>
            </a:pPr>
            <a:r>
              <a:rPr lang="fr-FR" sz="1400" b="1" dirty="0">
                <a:solidFill>
                  <a:schemeClr val="accent4"/>
                </a:solidFill>
              </a:rPr>
              <a:t>Et un plafond en euros : </a:t>
            </a:r>
            <a:r>
              <a:rPr lang="fr-FR" sz="1400" dirty="0">
                <a:solidFill>
                  <a:schemeClr val="bg1">
                    <a:lumMod val="50000"/>
                  </a:schemeClr>
                </a:solidFill>
              </a:rPr>
              <a:t>8 % du PASS pour le PEI et 16 % du PASS pour le PER COL-I</a:t>
            </a:r>
            <a:endParaRPr lang="fr-FR" sz="1400" dirty="0"/>
          </a:p>
        </p:txBody>
      </p:sp>
      <p:sp>
        <p:nvSpPr>
          <p:cNvPr id="23" name="Rectangle 22">
            <a:extLst>
              <a:ext uri="{FF2B5EF4-FFF2-40B4-BE49-F238E27FC236}">
                <a16:creationId xmlns:a16="http://schemas.microsoft.com/office/drawing/2014/main" id="{C9ABFA2E-E9A0-4815-891A-8C4DFD5A1E3C}"/>
              </a:ext>
            </a:extLst>
          </p:cNvPr>
          <p:cNvSpPr/>
          <p:nvPr/>
        </p:nvSpPr>
        <p:spPr>
          <a:xfrm>
            <a:off x="1829391" y="6402393"/>
            <a:ext cx="8616203" cy="3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defRPr/>
            </a:pPr>
            <a:r>
              <a:rPr lang="fr-FR" sz="933" dirty="0">
                <a:solidFill>
                  <a:srgbClr val="4F504F"/>
                </a:solidFill>
                <a:latin typeface="Arial" panose="020B0604020202020204" pitchFamily="34" charset="0"/>
                <a:cs typeface="Arial" panose="020B0604020202020204" pitchFamily="34" charset="0"/>
              </a:rPr>
              <a:t>*Les dispositifs d’épargne salariale et retraite profitent également aux chefs d’entreprise et dirigeants non-salariés (président, directeur général, gérant et membre du directoire) employant au moins 1 et moins de 250 salariés (en plus d’eux-mêmes).</a:t>
            </a:r>
          </a:p>
        </p:txBody>
      </p:sp>
      <p:sp>
        <p:nvSpPr>
          <p:cNvPr id="41" name="ZoneTexte 40">
            <a:extLst>
              <a:ext uri="{FF2B5EF4-FFF2-40B4-BE49-F238E27FC236}">
                <a16:creationId xmlns:a16="http://schemas.microsoft.com/office/drawing/2014/main" id="{29385432-62F8-4E31-82AA-17A9CD5DF27D}"/>
              </a:ext>
            </a:extLst>
          </p:cNvPr>
          <p:cNvSpPr txBox="1"/>
          <p:nvPr/>
        </p:nvSpPr>
        <p:spPr>
          <a:xfrm>
            <a:off x="2860085" y="5116010"/>
            <a:ext cx="2146515" cy="908803"/>
          </a:xfrm>
          <a:prstGeom prst="rect">
            <a:avLst/>
          </a:prstGeom>
          <a:solidFill>
            <a:schemeClr val="bg1"/>
          </a:solidFill>
          <a:ln>
            <a:solidFill>
              <a:schemeClr val="tx2"/>
            </a:solidFill>
            <a:prstDash val="dash"/>
          </a:ln>
        </p:spPr>
        <p:txBody>
          <a:bodyPr wrap="square" rtlCol="0">
            <a:noAutofit/>
          </a:bodyPr>
          <a:lstStyle/>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467" dirty="0">
              <a:solidFill>
                <a:prstClr val="black"/>
              </a:solidFill>
              <a:latin typeface="Arial" panose="020B0604020202020204" pitchFamily="34" charset="0"/>
              <a:cs typeface="Arial" panose="020B0604020202020204" pitchFamily="34" charset="0"/>
            </a:endParaRPr>
          </a:p>
        </p:txBody>
      </p:sp>
      <p:sp>
        <p:nvSpPr>
          <p:cNvPr id="43" name="ZoneTexte 42">
            <a:extLst>
              <a:ext uri="{FF2B5EF4-FFF2-40B4-BE49-F238E27FC236}">
                <a16:creationId xmlns:a16="http://schemas.microsoft.com/office/drawing/2014/main" id="{DEA81D53-5006-4B35-91E5-BFE8695AEC27}"/>
              </a:ext>
            </a:extLst>
          </p:cNvPr>
          <p:cNvSpPr txBox="1"/>
          <p:nvPr/>
        </p:nvSpPr>
        <p:spPr>
          <a:xfrm>
            <a:off x="2812085" y="5170291"/>
            <a:ext cx="2180255" cy="810543"/>
          </a:xfrm>
          <a:prstGeom prst="rect">
            <a:avLst/>
          </a:prstGeom>
          <a:noFill/>
        </p:spPr>
        <p:txBody>
          <a:bodyPr wrap="square" rtlCol="0">
            <a:spAutoFit/>
          </a:bodyPr>
          <a:lstStyle/>
          <a:p>
            <a:pPr algn="ctr" defTabSz="1219140"/>
            <a:r>
              <a:rPr lang="fr-FR" sz="1867" b="1" dirty="0">
                <a:solidFill>
                  <a:srgbClr val="AF1280"/>
                </a:solidFill>
                <a:latin typeface="Arial" panose="020B0604020202020204" pitchFamily="34" charset="0"/>
                <a:cs typeface="Arial" panose="020B0604020202020204" pitchFamily="34" charset="0"/>
              </a:rPr>
              <a:t>3 290,88 €</a:t>
            </a:r>
          </a:p>
          <a:p>
            <a:pPr algn="ctr" defTabSz="1219140"/>
            <a:r>
              <a:rPr lang="fr-FR" sz="1400" dirty="0">
                <a:solidFill>
                  <a:prstClr val="black"/>
                </a:solidFill>
                <a:latin typeface="Arial" panose="020B0604020202020204" pitchFamily="34" charset="0"/>
                <a:cs typeface="Arial" panose="020B0604020202020204" pitchFamily="34" charset="0"/>
              </a:rPr>
              <a:t>Abondement maximum annuel PEE</a:t>
            </a:r>
            <a:endParaRPr lang="fr-FR" sz="1400" baseline="30000" dirty="0">
              <a:solidFill>
                <a:prstClr val="black"/>
              </a:solidFill>
              <a:latin typeface="Arial" panose="020B0604020202020204" pitchFamily="34" charset="0"/>
              <a:cs typeface="Arial" panose="020B0604020202020204" pitchFamily="34" charset="0"/>
            </a:endParaRPr>
          </a:p>
        </p:txBody>
      </p:sp>
      <p:sp>
        <p:nvSpPr>
          <p:cNvPr id="44" name="ZoneTexte 43">
            <a:extLst>
              <a:ext uri="{FF2B5EF4-FFF2-40B4-BE49-F238E27FC236}">
                <a16:creationId xmlns:a16="http://schemas.microsoft.com/office/drawing/2014/main" id="{98E0123B-0608-4049-B73F-19153B27A186}"/>
              </a:ext>
            </a:extLst>
          </p:cNvPr>
          <p:cNvSpPr txBox="1"/>
          <p:nvPr/>
        </p:nvSpPr>
        <p:spPr>
          <a:xfrm>
            <a:off x="5950748" y="5114949"/>
            <a:ext cx="2146515" cy="872697"/>
          </a:xfrm>
          <a:prstGeom prst="rect">
            <a:avLst/>
          </a:prstGeom>
          <a:solidFill>
            <a:schemeClr val="bg1"/>
          </a:solidFill>
          <a:ln>
            <a:solidFill>
              <a:schemeClr val="tx2"/>
            </a:solidFill>
            <a:prstDash val="dash"/>
          </a:ln>
        </p:spPr>
        <p:txBody>
          <a:bodyPr wrap="square" rtlCol="0">
            <a:noAutofit/>
          </a:bodyPr>
          <a:lstStyle/>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467" dirty="0">
              <a:solidFill>
                <a:prstClr val="black"/>
              </a:solidFill>
              <a:latin typeface="Arial" panose="020B0604020202020204" pitchFamily="34" charset="0"/>
              <a:cs typeface="Arial" panose="020B0604020202020204" pitchFamily="34" charset="0"/>
            </a:endParaRPr>
          </a:p>
        </p:txBody>
      </p:sp>
      <p:sp>
        <p:nvSpPr>
          <p:cNvPr id="45" name="ZoneTexte 44">
            <a:extLst>
              <a:ext uri="{FF2B5EF4-FFF2-40B4-BE49-F238E27FC236}">
                <a16:creationId xmlns:a16="http://schemas.microsoft.com/office/drawing/2014/main" id="{88008E55-EE03-4AEB-A382-F0C1A716EBB7}"/>
              </a:ext>
            </a:extLst>
          </p:cNvPr>
          <p:cNvSpPr txBox="1"/>
          <p:nvPr/>
        </p:nvSpPr>
        <p:spPr>
          <a:xfrm>
            <a:off x="5965008" y="5177103"/>
            <a:ext cx="2180255" cy="810543"/>
          </a:xfrm>
          <a:prstGeom prst="rect">
            <a:avLst/>
          </a:prstGeom>
          <a:noFill/>
        </p:spPr>
        <p:txBody>
          <a:bodyPr wrap="square" rtlCol="0">
            <a:spAutoFit/>
          </a:bodyPr>
          <a:lstStyle/>
          <a:p>
            <a:pPr algn="ctr" defTabSz="1219140"/>
            <a:r>
              <a:rPr lang="fr-FR" sz="1867" b="1" dirty="0">
                <a:solidFill>
                  <a:srgbClr val="AF1280"/>
                </a:solidFill>
                <a:latin typeface="Arial" panose="020B0604020202020204" pitchFamily="34" charset="0"/>
                <a:cs typeface="Arial" panose="020B0604020202020204" pitchFamily="34" charset="0"/>
              </a:rPr>
              <a:t>6 581,76 €</a:t>
            </a:r>
          </a:p>
          <a:p>
            <a:pPr algn="ctr" defTabSz="1219140"/>
            <a:r>
              <a:rPr lang="fr-FR" sz="1400" dirty="0">
                <a:solidFill>
                  <a:prstClr val="black"/>
                </a:solidFill>
                <a:latin typeface="Arial" panose="020B0604020202020204" pitchFamily="34" charset="0"/>
                <a:cs typeface="Arial" panose="020B0604020202020204" pitchFamily="34" charset="0"/>
              </a:rPr>
              <a:t>Abondement maximum annuel PERCOL-I</a:t>
            </a:r>
            <a:r>
              <a:rPr lang="fr-FR" sz="1400" baseline="30000" dirty="0">
                <a:solidFill>
                  <a:prstClr val="black"/>
                </a:solidFill>
                <a:latin typeface="Arial" panose="020B0604020202020204" pitchFamily="34" charset="0"/>
                <a:cs typeface="Arial" panose="020B0604020202020204" pitchFamily="34" charset="0"/>
              </a:rPr>
              <a:t> </a:t>
            </a:r>
          </a:p>
        </p:txBody>
      </p:sp>
      <p:sp>
        <p:nvSpPr>
          <p:cNvPr id="46" name="ZoneTexte 45">
            <a:extLst>
              <a:ext uri="{FF2B5EF4-FFF2-40B4-BE49-F238E27FC236}">
                <a16:creationId xmlns:a16="http://schemas.microsoft.com/office/drawing/2014/main" id="{07800BC1-BD87-40EE-91A0-C38B1FE35F48}"/>
              </a:ext>
            </a:extLst>
          </p:cNvPr>
          <p:cNvSpPr txBox="1"/>
          <p:nvPr/>
        </p:nvSpPr>
        <p:spPr>
          <a:xfrm>
            <a:off x="9130502" y="5116010"/>
            <a:ext cx="2792912" cy="962092"/>
          </a:xfrm>
          <a:prstGeom prst="rect">
            <a:avLst/>
          </a:prstGeom>
          <a:solidFill>
            <a:schemeClr val="bg1"/>
          </a:solidFill>
          <a:ln>
            <a:solidFill>
              <a:schemeClr val="tx2"/>
            </a:solidFill>
            <a:prstDash val="dash"/>
          </a:ln>
        </p:spPr>
        <p:txBody>
          <a:bodyPr wrap="square" rtlCol="0">
            <a:noAutofit/>
          </a:bodyPr>
          <a:lstStyle/>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467" dirty="0">
              <a:solidFill>
                <a:prstClr val="black"/>
              </a:solidFill>
              <a:latin typeface="Arial" panose="020B0604020202020204" pitchFamily="34" charset="0"/>
              <a:cs typeface="Arial" panose="020B0604020202020204" pitchFamily="34" charset="0"/>
            </a:endParaRPr>
          </a:p>
        </p:txBody>
      </p:sp>
      <p:sp>
        <p:nvSpPr>
          <p:cNvPr id="47" name="ZoneTexte 46">
            <a:extLst>
              <a:ext uri="{FF2B5EF4-FFF2-40B4-BE49-F238E27FC236}">
                <a16:creationId xmlns:a16="http://schemas.microsoft.com/office/drawing/2014/main" id="{9075CEE7-C49D-4757-A797-0FED93156DD2}"/>
              </a:ext>
            </a:extLst>
          </p:cNvPr>
          <p:cNvSpPr txBox="1"/>
          <p:nvPr/>
        </p:nvSpPr>
        <p:spPr>
          <a:xfrm>
            <a:off x="9133361" y="5116010"/>
            <a:ext cx="2790054" cy="1025987"/>
          </a:xfrm>
          <a:prstGeom prst="rect">
            <a:avLst/>
          </a:prstGeom>
          <a:noFill/>
        </p:spPr>
        <p:txBody>
          <a:bodyPr wrap="square" rtlCol="0">
            <a:spAutoFit/>
          </a:bodyPr>
          <a:lstStyle/>
          <a:p>
            <a:pPr algn="ctr" defTabSz="1219140"/>
            <a:r>
              <a:rPr lang="fr-FR" sz="1867" b="1" dirty="0">
                <a:solidFill>
                  <a:srgbClr val="AF1280"/>
                </a:solidFill>
                <a:latin typeface="Arial" panose="020B0604020202020204" pitchFamily="34" charset="0"/>
                <a:cs typeface="Arial" panose="020B0604020202020204" pitchFamily="34" charset="0"/>
              </a:rPr>
              <a:t>9 872, 64 €</a:t>
            </a:r>
          </a:p>
          <a:p>
            <a:pPr algn="ctr" defTabSz="1219140"/>
            <a:r>
              <a:rPr lang="fr-FR" sz="1400" dirty="0">
                <a:solidFill>
                  <a:prstClr val="black"/>
                </a:solidFill>
                <a:latin typeface="Arial" panose="020B0604020202020204" pitchFamily="34" charset="0"/>
                <a:cs typeface="Arial" panose="020B0604020202020204" pitchFamily="34" charset="0"/>
              </a:rPr>
              <a:t>Par an et par bénéficiaire pour 2021, </a:t>
            </a:r>
            <a:r>
              <a:rPr lang="fr-FR" sz="1200" dirty="0">
                <a:solidFill>
                  <a:prstClr val="black"/>
                </a:solidFill>
                <a:latin typeface="Arial" panose="020B0604020202020204" pitchFamily="34" charset="0"/>
                <a:cs typeface="Arial" panose="020B0604020202020204" pitchFamily="34" charset="0"/>
              </a:rPr>
              <a:t>exonérés de charges fiscales et sociales</a:t>
            </a:r>
            <a:endParaRPr lang="fr-FR" sz="1200" baseline="30000" dirty="0">
              <a:solidFill>
                <a:prstClr val="black"/>
              </a:solidFill>
              <a:latin typeface="Arial" panose="020B0604020202020204" pitchFamily="34" charset="0"/>
              <a:cs typeface="Arial" panose="020B0604020202020204" pitchFamily="34" charset="0"/>
            </a:endParaRPr>
          </a:p>
        </p:txBody>
      </p:sp>
      <p:sp>
        <p:nvSpPr>
          <p:cNvPr id="48" name="Signe Plus 47">
            <a:extLst>
              <a:ext uri="{FF2B5EF4-FFF2-40B4-BE49-F238E27FC236}">
                <a16:creationId xmlns:a16="http://schemas.microsoft.com/office/drawing/2014/main" id="{6AD71415-BBD3-41B1-AA7F-EF312404482E}"/>
              </a:ext>
            </a:extLst>
          </p:cNvPr>
          <p:cNvSpPr/>
          <p:nvPr/>
        </p:nvSpPr>
        <p:spPr>
          <a:xfrm>
            <a:off x="5322800" y="5412096"/>
            <a:ext cx="422196" cy="421848"/>
          </a:xfrm>
          <a:prstGeom prst="mathPlus">
            <a:avLst>
              <a:gd name="adj1" fmla="val 13379"/>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endParaRPr lang="fr-FR" sz="2133">
              <a:solidFill>
                <a:prstClr val="white"/>
              </a:solidFill>
              <a:latin typeface="Arial" panose="020B0604020202020204"/>
            </a:endParaRPr>
          </a:p>
        </p:txBody>
      </p:sp>
      <p:sp>
        <p:nvSpPr>
          <p:cNvPr id="49" name="Est égal à 48">
            <a:extLst>
              <a:ext uri="{FF2B5EF4-FFF2-40B4-BE49-F238E27FC236}">
                <a16:creationId xmlns:a16="http://schemas.microsoft.com/office/drawing/2014/main" id="{7D32B58A-052A-4EA8-A77F-536DB6FA0CE4}"/>
              </a:ext>
            </a:extLst>
          </p:cNvPr>
          <p:cNvSpPr/>
          <p:nvPr/>
        </p:nvSpPr>
        <p:spPr>
          <a:xfrm>
            <a:off x="8433294" y="5412096"/>
            <a:ext cx="433557" cy="462495"/>
          </a:xfrm>
          <a:prstGeom prst="mathEqual">
            <a:avLst>
              <a:gd name="adj1" fmla="val 11699"/>
              <a:gd name="adj2" fmla="val 157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667">
              <a:solidFill>
                <a:schemeClr val="tx1"/>
              </a:solidFill>
            </a:endParaRPr>
          </a:p>
        </p:txBody>
      </p:sp>
    </p:spTree>
    <p:extLst>
      <p:ext uri="{BB962C8B-B14F-4D97-AF65-F5344CB8AC3E}">
        <p14:creationId xmlns:p14="http://schemas.microsoft.com/office/powerpoint/2010/main" val="212164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animBg="1"/>
      <p:bldP spid="42" grpId="0"/>
      <p:bldP spid="18" grpId="0" animBg="1"/>
      <p:bldP spid="19" grpId="0" animBg="1"/>
      <p:bldP spid="20" grpId="0" animBg="1"/>
      <p:bldP spid="3" grpId="0"/>
      <p:bldP spid="41" grpId="0" animBg="1"/>
      <p:bldP spid="43" grpId="0"/>
      <p:bldP spid="44" grpId="0" animBg="1"/>
      <p:bldP spid="45" grpId="0"/>
      <p:bldP spid="46" grpId="0" animBg="1"/>
      <p:bldP spid="47" grpId="0"/>
      <p:bldP spid="48"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3BAD07E-B41E-4E63-AB7F-D1EA0401861B}"/>
              </a:ext>
            </a:extLst>
          </p:cNvPr>
          <p:cNvSpPr>
            <a:spLocks noGrp="1"/>
          </p:cNvSpPr>
          <p:nvPr>
            <p:ph type="sldNum" sz="quarter" idx="12"/>
          </p:nvPr>
        </p:nvSpPr>
        <p:spPr/>
        <p:txBody>
          <a:bodyPr/>
          <a:lstStyle/>
          <a:p>
            <a:fld id="{4F985FF9-ADA8-465B-B1B8-A5AF16A5E141}" type="slidenum">
              <a:rPr lang="fr-FR" smtClean="0"/>
              <a:t>14</a:t>
            </a:fld>
            <a:endParaRPr lang="fr-FR" dirty="0"/>
          </a:p>
        </p:txBody>
      </p:sp>
      <p:sp>
        <p:nvSpPr>
          <p:cNvPr id="6" name="Espace réservé du texte 5">
            <a:extLst>
              <a:ext uri="{FF2B5EF4-FFF2-40B4-BE49-F238E27FC236}">
                <a16:creationId xmlns:a16="http://schemas.microsoft.com/office/drawing/2014/main" id="{D2BE7CEB-569B-4BC9-BBD4-5F6A7F4EFC86}"/>
              </a:ext>
            </a:extLst>
          </p:cNvPr>
          <p:cNvSpPr>
            <a:spLocks noGrp="1"/>
          </p:cNvSpPr>
          <p:nvPr>
            <p:ph type="body" sz="quarter" idx="14"/>
          </p:nvPr>
        </p:nvSpPr>
        <p:spPr>
          <a:xfrm>
            <a:off x="1326749" y="1300531"/>
            <a:ext cx="10550827" cy="4357687"/>
          </a:xfrm>
        </p:spPr>
        <p:txBody>
          <a:bodyPr/>
          <a:lstStyle/>
          <a:p>
            <a:r>
              <a:rPr lang="fr-FR" sz="2000" dirty="0">
                <a:solidFill>
                  <a:schemeClr val="tx2"/>
                </a:solidFill>
              </a:rPr>
              <a:t>En épargnant 250 € par mois, découvrez le capital constitué par bénéficiaire sur 5 ans :</a:t>
            </a:r>
          </a:p>
          <a:p>
            <a:endParaRPr lang="fr-FR" sz="2000" dirty="0"/>
          </a:p>
        </p:txBody>
      </p:sp>
      <p:sp>
        <p:nvSpPr>
          <p:cNvPr id="10" name="Organigramme : Procédé 9">
            <a:hlinkClick r:id="rId2" action="ppaction://hlinksldjump"/>
            <a:extLst>
              <a:ext uri="{FF2B5EF4-FFF2-40B4-BE49-F238E27FC236}">
                <a16:creationId xmlns:a16="http://schemas.microsoft.com/office/drawing/2014/main" id="{DE0372F9-B962-49D2-9489-621DE9EACB4E}"/>
              </a:ext>
            </a:extLst>
          </p:cNvPr>
          <p:cNvSpPr/>
          <p:nvPr/>
        </p:nvSpPr>
        <p:spPr>
          <a:xfrm>
            <a:off x="1" y="2615118"/>
            <a:ext cx="2730500" cy="667645"/>
          </a:xfrm>
          <a:prstGeom prst="flowChartProcess">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300 %</a:t>
            </a:r>
          </a:p>
        </p:txBody>
      </p:sp>
      <p:sp>
        <p:nvSpPr>
          <p:cNvPr id="11" name="Rectangle 10">
            <a:extLst>
              <a:ext uri="{FF2B5EF4-FFF2-40B4-BE49-F238E27FC236}">
                <a16:creationId xmlns:a16="http://schemas.microsoft.com/office/drawing/2014/main" id="{A036B2D5-8FC7-4B7B-9519-1EC5834E7B47}"/>
              </a:ext>
            </a:extLst>
          </p:cNvPr>
          <p:cNvSpPr/>
          <p:nvPr/>
        </p:nvSpPr>
        <p:spPr>
          <a:xfrm>
            <a:off x="0" y="2133729"/>
            <a:ext cx="3264000" cy="400110"/>
          </a:xfrm>
          <a:prstGeom prst="rect">
            <a:avLst/>
          </a:prstGeom>
        </p:spPr>
        <p:txBody>
          <a:bodyPr wrap="square">
            <a:spAutoFit/>
          </a:bodyPr>
          <a:lstStyle/>
          <a:p>
            <a:r>
              <a:rPr lang="fr-FR" sz="2000" b="1" dirty="0"/>
              <a:t>Taux d’abondement : </a:t>
            </a:r>
          </a:p>
        </p:txBody>
      </p:sp>
      <p:sp>
        <p:nvSpPr>
          <p:cNvPr id="12" name="Organigramme : Procédé 11">
            <a:hlinkClick r:id="rId3" action="ppaction://hlinksldjump"/>
            <a:extLst>
              <a:ext uri="{FF2B5EF4-FFF2-40B4-BE49-F238E27FC236}">
                <a16:creationId xmlns:a16="http://schemas.microsoft.com/office/drawing/2014/main" id="{98AFF14B-2C6E-4316-9001-7C93082FFCB3}"/>
              </a:ext>
            </a:extLst>
          </p:cNvPr>
          <p:cNvSpPr/>
          <p:nvPr/>
        </p:nvSpPr>
        <p:spPr>
          <a:xfrm>
            <a:off x="1" y="3362580"/>
            <a:ext cx="2730500" cy="667645"/>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200 %</a:t>
            </a:r>
          </a:p>
        </p:txBody>
      </p:sp>
      <p:sp>
        <p:nvSpPr>
          <p:cNvPr id="14" name="Organigramme : Procédé 13">
            <a:hlinkClick r:id="rId4" action="ppaction://hlinksldjump"/>
            <a:extLst>
              <a:ext uri="{FF2B5EF4-FFF2-40B4-BE49-F238E27FC236}">
                <a16:creationId xmlns:a16="http://schemas.microsoft.com/office/drawing/2014/main" id="{D7613B41-874B-49AF-8149-78117F983E18}"/>
              </a:ext>
            </a:extLst>
          </p:cNvPr>
          <p:cNvSpPr/>
          <p:nvPr/>
        </p:nvSpPr>
        <p:spPr>
          <a:xfrm>
            <a:off x="1" y="4135383"/>
            <a:ext cx="2730500" cy="667645"/>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100 %</a:t>
            </a:r>
          </a:p>
        </p:txBody>
      </p:sp>
      <p:sp>
        <p:nvSpPr>
          <p:cNvPr id="15" name="Organigramme : Procédé 14">
            <a:hlinkClick r:id="rId5" action="ppaction://hlinksldjump"/>
            <a:extLst>
              <a:ext uri="{FF2B5EF4-FFF2-40B4-BE49-F238E27FC236}">
                <a16:creationId xmlns:a16="http://schemas.microsoft.com/office/drawing/2014/main" id="{910B0895-2833-4A0E-9FB0-C8D81CF79B99}"/>
              </a:ext>
            </a:extLst>
          </p:cNvPr>
          <p:cNvSpPr/>
          <p:nvPr/>
        </p:nvSpPr>
        <p:spPr>
          <a:xfrm>
            <a:off x="1" y="4885572"/>
            <a:ext cx="2730500" cy="667645"/>
          </a:xfrm>
          <a:prstGeom prst="flowChartProcess">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50 %</a:t>
            </a:r>
          </a:p>
        </p:txBody>
      </p:sp>
      <p:sp>
        <p:nvSpPr>
          <p:cNvPr id="16" name="Rectangle 15">
            <a:extLst>
              <a:ext uri="{FF2B5EF4-FFF2-40B4-BE49-F238E27FC236}">
                <a16:creationId xmlns:a16="http://schemas.microsoft.com/office/drawing/2014/main" id="{65F2E853-0B5E-4497-8C0A-C1C49242A621}"/>
              </a:ext>
            </a:extLst>
          </p:cNvPr>
          <p:cNvSpPr/>
          <p:nvPr/>
        </p:nvSpPr>
        <p:spPr>
          <a:xfrm>
            <a:off x="4252496" y="3845039"/>
            <a:ext cx="2148304" cy="123729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latin typeface="Pluto Cond Medium" panose="020B0606020203060204" pitchFamily="34" charset="0"/>
              </a:rPr>
              <a:t>3 000 €</a:t>
            </a:r>
          </a:p>
        </p:txBody>
      </p:sp>
      <p:sp>
        <p:nvSpPr>
          <p:cNvPr id="18" name="ZoneTexte 17">
            <a:extLst>
              <a:ext uri="{FF2B5EF4-FFF2-40B4-BE49-F238E27FC236}">
                <a16:creationId xmlns:a16="http://schemas.microsoft.com/office/drawing/2014/main" id="{7DE2508F-4A9B-40B6-A6A0-C3F8EF0D9F97}"/>
              </a:ext>
            </a:extLst>
          </p:cNvPr>
          <p:cNvSpPr txBox="1"/>
          <p:nvPr/>
        </p:nvSpPr>
        <p:spPr>
          <a:xfrm>
            <a:off x="4115982" y="2533840"/>
            <a:ext cx="3111749" cy="1077218"/>
          </a:xfrm>
          <a:prstGeom prst="rect">
            <a:avLst/>
          </a:prstGeom>
          <a:noFill/>
        </p:spPr>
        <p:txBody>
          <a:bodyPr wrap="none" rtlCol="0">
            <a:spAutoFit/>
          </a:bodyPr>
          <a:lstStyle/>
          <a:p>
            <a:r>
              <a:rPr lang="fr-FR" sz="2800" dirty="0">
                <a:latin typeface="Pluto Cond Medium" panose="020B0606020203060204" pitchFamily="34" charset="0"/>
              </a:rPr>
              <a:t>CAPITAL CONSTITUÉ</a:t>
            </a:r>
          </a:p>
          <a:p>
            <a:r>
              <a:rPr lang="fr-FR" sz="3600" dirty="0">
                <a:solidFill>
                  <a:schemeClr val="accent6"/>
                </a:solidFill>
                <a:latin typeface="Pluto Cond Medium" panose="020B0606020203060204" pitchFamily="34" charset="0"/>
              </a:rPr>
              <a:t>55 635€</a:t>
            </a:r>
            <a:r>
              <a:rPr lang="fr-FR" sz="2800" dirty="0">
                <a:latin typeface="Pluto Cond Medium" panose="020B0606020203060204" pitchFamily="34" charset="0"/>
              </a:rPr>
              <a:t> </a:t>
            </a:r>
            <a:r>
              <a:rPr lang="fr-FR" sz="2000" dirty="0">
                <a:latin typeface="Pluto Cond Medium" panose="020B0606020203060204" pitchFamily="34" charset="0"/>
              </a:rPr>
              <a:t>SUR 5 ANS</a:t>
            </a:r>
            <a:endParaRPr lang="fr-FR" sz="2800" dirty="0">
              <a:latin typeface="Pluto Cond Medium" panose="020B0606020203060204" pitchFamily="34" charset="0"/>
            </a:endParaRPr>
          </a:p>
        </p:txBody>
      </p:sp>
      <p:sp>
        <p:nvSpPr>
          <p:cNvPr id="19" name="Rectangle 18">
            <a:extLst>
              <a:ext uri="{FF2B5EF4-FFF2-40B4-BE49-F238E27FC236}">
                <a16:creationId xmlns:a16="http://schemas.microsoft.com/office/drawing/2014/main" id="{93F84992-0EF5-4CB1-9C7E-693EE8D2FE4F}"/>
              </a:ext>
            </a:extLst>
          </p:cNvPr>
          <p:cNvSpPr/>
          <p:nvPr/>
        </p:nvSpPr>
        <p:spPr>
          <a:xfrm>
            <a:off x="6400800" y="3843926"/>
            <a:ext cx="5067947" cy="12372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latin typeface="Pluto Cond Medium" panose="020B0606020203060204" pitchFamily="34" charset="0"/>
              </a:rPr>
              <a:t>8 127 €</a:t>
            </a:r>
          </a:p>
        </p:txBody>
      </p:sp>
      <p:sp>
        <p:nvSpPr>
          <p:cNvPr id="22" name="ZoneTexte 21">
            <a:extLst>
              <a:ext uri="{FF2B5EF4-FFF2-40B4-BE49-F238E27FC236}">
                <a16:creationId xmlns:a16="http://schemas.microsoft.com/office/drawing/2014/main" id="{B89E60DB-2E0F-46A4-AD25-5C982053F650}"/>
              </a:ext>
            </a:extLst>
          </p:cNvPr>
          <p:cNvSpPr txBox="1"/>
          <p:nvPr/>
        </p:nvSpPr>
        <p:spPr>
          <a:xfrm>
            <a:off x="4777138" y="4721257"/>
            <a:ext cx="1443024" cy="235898"/>
          </a:xfrm>
          <a:prstGeom prst="rect">
            <a:avLst/>
          </a:prstGeom>
          <a:noFill/>
        </p:spPr>
        <p:txBody>
          <a:bodyPr wrap="none" rtlCol="0">
            <a:spAutoFit/>
          </a:bodyPr>
          <a:lstStyle/>
          <a:p>
            <a:r>
              <a:rPr lang="fr-FR" sz="933" dirty="0"/>
              <a:t>Effort d’épargne annuel</a:t>
            </a:r>
          </a:p>
        </p:txBody>
      </p:sp>
      <p:sp>
        <p:nvSpPr>
          <p:cNvPr id="23" name="ZoneTexte 22">
            <a:extLst>
              <a:ext uri="{FF2B5EF4-FFF2-40B4-BE49-F238E27FC236}">
                <a16:creationId xmlns:a16="http://schemas.microsoft.com/office/drawing/2014/main" id="{4DE2A329-2E05-4AEE-B417-25E92A3651AA}"/>
              </a:ext>
            </a:extLst>
          </p:cNvPr>
          <p:cNvSpPr txBox="1"/>
          <p:nvPr/>
        </p:nvSpPr>
        <p:spPr>
          <a:xfrm>
            <a:off x="7377510" y="4721257"/>
            <a:ext cx="3469219" cy="235898"/>
          </a:xfrm>
          <a:prstGeom prst="rect">
            <a:avLst/>
          </a:prstGeom>
          <a:noFill/>
        </p:spPr>
        <p:txBody>
          <a:bodyPr wrap="none" rtlCol="0">
            <a:spAutoFit/>
          </a:bodyPr>
          <a:lstStyle/>
          <a:p>
            <a:r>
              <a:rPr lang="fr-FR" sz="933" dirty="0"/>
              <a:t>Abondement net annuel cumulé après CSG CRDS de 9,70 %</a:t>
            </a:r>
          </a:p>
        </p:txBody>
      </p:sp>
      <p:sp>
        <p:nvSpPr>
          <p:cNvPr id="5" name="Rectangle 4">
            <a:extLst>
              <a:ext uri="{FF2B5EF4-FFF2-40B4-BE49-F238E27FC236}">
                <a16:creationId xmlns:a16="http://schemas.microsoft.com/office/drawing/2014/main" id="{D9F687E9-A770-4684-8EA1-A611AC6E8669}"/>
              </a:ext>
            </a:extLst>
          </p:cNvPr>
          <p:cNvSpPr/>
          <p:nvPr/>
        </p:nvSpPr>
        <p:spPr>
          <a:xfrm>
            <a:off x="4252496" y="5137579"/>
            <a:ext cx="7216251" cy="276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Sans compter les plus-values du placement !</a:t>
            </a:r>
          </a:p>
        </p:txBody>
      </p:sp>
      <p:sp>
        <p:nvSpPr>
          <p:cNvPr id="26" name="Titre 1">
            <a:extLst>
              <a:ext uri="{FF2B5EF4-FFF2-40B4-BE49-F238E27FC236}">
                <a16:creationId xmlns:a16="http://schemas.microsoft.com/office/drawing/2014/main" id="{FA3BBD7B-F19D-44DD-BD99-4CF2BAF9CFFF}"/>
              </a:ext>
            </a:extLst>
          </p:cNvPr>
          <p:cNvSpPr txBox="1">
            <a:spLocks/>
          </p:cNvSpPr>
          <p:nvPr/>
        </p:nvSpPr>
        <p:spPr>
          <a:xfrm>
            <a:off x="1440009" y="392833"/>
            <a:ext cx="10373391" cy="608400"/>
          </a:xfrm>
          <a:prstGeom prst="rect">
            <a:avLst/>
          </a:prstGeom>
        </p:spPr>
        <p:txBody>
          <a:bodyPr vert="horz" lIns="0" tIns="0" rIns="0" bIns="0" rtlCol="0" anchor="t" anchorCtr="0">
            <a:noAutofit/>
          </a:bodyPr>
          <a:lst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a:lstStyle>
          <a:p>
            <a:r>
              <a:rPr lang="pt-BR"/>
              <a:t>L’abondement</a:t>
            </a:r>
            <a:endParaRPr lang="pt-BR" dirty="0"/>
          </a:p>
        </p:txBody>
      </p:sp>
      <p:sp>
        <p:nvSpPr>
          <p:cNvPr id="27" name="Espace réservé du texte 4">
            <a:extLst>
              <a:ext uri="{FF2B5EF4-FFF2-40B4-BE49-F238E27FC236}">
                <a16:creationId xmlns:a16="http://schemas.microsoft.com/office/drawing/2014/main" id="{BFEED0BA-9294-4324-AA52-2A92E9003083}"/>
              </a:ext>
            </a:extLst>
          </p:cNvPr>
          <p:cNvSpPr>
            <a:spLocks noGrp="1"/>
          </p:cNvSpPr>
          <p:nvPr>
            <p:ph type="body" sz="quarter" idx="13"/>
          </p:nvPr>
        </p:nvSpPr>
        <p:spPr>
          <a:xfrm>
            <a:off x="298452" y="350236"/>
            <a:ext cx="789267" cy="410369"/>
          </a:xfrm>
        </p:spPr>
        <p:txBody>
          <a:bodyPr/>
          <a:lstStyle/>
          <a:p>
            <a:r>
              <a:rPr lang="fr-FR" dirty="0"/>
              <a:t>2</a:t>
            </a:r>
          </a:p>
        </p:txBody>
      </p:sp>
      <p:sp>
        <p:nvSpPr>
          <p:cNvPr id="24" name="Flèche droite 110">
            <a:hlinkClick r:id="rId6" action="ppaction://hlinksldjump"/>
            <a:extLst>
              <a:ext uri="{FF2B5EF4-FFF2-40B4-BE49-F238E27FC236}">
                <a16:creationId xmlns:a16="http://schemas.microsoft.com/office/drawing/2014/main" id="{59196097-0271-488D-9C57-F2157D148497}"/>
              </a:ext>
            </a:extLst>
          </p:cNvPr>
          <p:cNvSpPr/>
          <p:nvPr/>
        </p:nvSpPr>
        <p:spPr>
          <a:xfrm rot="10800000">
            <a:off x="11372483" y="5742783"/>
            <a:ext cx="505093" cy="485775"/>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983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t>L’intéressement : </a:t>
            </a:r>
            <a:r>
              <a:rPr lang="pt-BR" b="0" dirty="0"/>
              <a:t>un dispositif souple pour l’employeur et les salariés</a:t>
            </a:r>
            <a:endParaRPr lang="fr-FR" b="0" dirty="0"/>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15</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pic>
        <p:nvPicPr>
          <p:cNvPr id="26" name="Image 25">
            <a:extLst>
              <a:ext uri="{FF2B5EF4-FFF2-40B4-BE49-F238E27FC236}">
                <a16:creationId xmlns:a16="http://schemas.microsoft.com/office/drawing/2014/main" id="{D2DDE392-E428-4758-B102-3ED37D00EF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86564" y="1692696"/>
            <a:ext cx="1728248" cy="1724375"/>
          </a:xfrm>
          <a:prstGeom prst="rect">
            <a:avLst/>
          </a:prstGeom>
        </p:spPr>
      </p:pic>
      <p:pic>
        <p:nvPicPr>
          <p:cNvPr id="28" name="Image 27">
            <a:extLst>
              <a:ext uri="{FF2B5EF4-FFF2-40B4-BE49-F238E27FC236}">
                <a16:creationId xmlns:a16="http://schemas.microsoft.com/office/drawing/2014/main" id="{BAA72E09-1ECA-4D4C-BFD6-E1A0F38920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0802" y="1752189"/>
            <a:ext cx="1733641" cy="1729757"/>
          </a:xfrm>
          <a:prstGeom prst="rect">
            <a:avLst/>
          </a:prstGeom>
        </p:spPr>
      </p:pic>
      <p:pic>
        <p:nvPicPr>
          <p:cNvPr id="29" name="Image 28">
            <a:extLst>
              <a:ext uri="{FF2B5EF4-FFF2-40B4-BE49-F238E27FC236}">
                <a16:creationId xmlns:a16="http://schemas.microsoft.com/office/drawing/2014/main" id="{6B0DEE4B-3536-4B1A-9E39-8F04FECD82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0697" y="1785760"/>
            <a:ext cx="1582952" cy="1582952"/>
          </a:xfrm>
          <a:prstGeom prst="rect">
            <a:avLst/>
          </a:prstGeom>
        </p:spPr>
      </p:pic>
      <p:sp>
        <p:nvSpPr>
          <p:cNvPr id="31" name="Rectangle 30">
            <a:extLst>
              <a:ext uri="{FF2B5EF4-FFF2-40B4-BE49-F238E27FC236}">
                <a16:creationId xmlns:a16="http://schemas.microsoft.com/office/drawing/2014/main" id="{5E623D1F-14AC-4B6B-AC50-91DDFE242BB3}"/>
              </a:ext>
            </a:extLst>
          </p:cNvPr>
          <p:cNvSpPr/>
          <p:nvPr/>
        </p:nvSpPr>
        <p:spPr>
          <a:xfrm>
            <a:off x="4385145" y="3328440"/>
            <a:ext cx="2741605" cy="830997"/>
          </a:xfrm>
          <a:prstGeom prst="rect">
            <a:avLst/>
          </a:prstGeom>
        </p:spPr>
        <p:txBody>
          <a:bodyPr wrap="square">
            <a:spAutoFit/>
          </a:bodyPr>
          <a:lstStyle/>
          <a:p>
            <a:pPr marL="0" marR="0" lvl="0" indent="0" algn="ctr" defTabSz="321457" rtl="0" eaLnBrk="1" fontAlgn="auto" latinLnBrk="0" hangingPunct="1">
              <a:lnSpc>
                <a:spcPct val="100000"/>
              </a:lnSpc>
              <a:spcBef>
                <a:spcPts val="0"/>
              </a:spcBef>
              <a:spcAft>
                <a:spcPts val="0"/>
              </a:spcAft>
              <a:buClr>
                <a:srgbClr val="CDCECC"/>
              </a:buClr>
              <a:buSzPct val="75000"/>
              <a:buFontTx/>
              <a:buNone/>
              <a:tabLst/>
              <a:defRPr/>
            </a:pPr>
            <a:r>
              <a:rPr kumimoji="0" lang="fr-FR" altLang="fr-FR" sz="1600" b="1" i="0" u="none" strike="noStrike" kern="1200" cap="none" spc="0" normalizeH="0" baseline="0" noProof="0" dirty="0">
                <a:ln>
                  <a:noFill/>
                </a:ln>
                <a:solidFill>
                  <a:prstClr val="black"/>
                </a:solidFill>
                <a:effectLst/>
                <a:uLnTx/>
                <a:uFillTx/>
                <a:latin typeface="Arial" panose="020B0604020202020204"/>
                <a:ea typeface="+mn-ea"/>
                <a:cs typeface="Arial" pitchFamily="34" charset="0"/>
              </a:rPr>
              <a:t>Optimiser </a:t>
            </a:r>
            <a:r>
              <a:rPr kumimoji="0" lang="fr-FR" altLang="fr-FR" sz="1600" b="0" i="0" u="none" strike="noStrike" kern="1200" cap="none" spc="0" normalizeH="0" baseline="0" noProof="0" dirty="0">
                <a:ln>
                  <a:noFill/>
                </a:ln>
                <a:solidFill>
                  <a:prstClr val="black"/>
                </a:solidFill>
                <a:effectLst/>
                <a:uLnTx/>
                <a:uFillTx/>
                <a:latin typeface="Arial" panose="020B0604020202020204"/>
                <a:ea typeface="+mn-ea"/>
                <a:cs typeface="Arial" pitchFamily="34" charset="0"/>
              </a:rPr>
              <a:t>votre politique sociale et fiscale</a:t>
            </a:r>
          </a:p>
          <a:p>
            <a:pPr marL="0" marR="0" lvl="0" indent="0" algn="ctr" defTabSz="321457" rtl="0" eaLnBrk="1" fontAlgn="auto" latinLnBrk="0" hangingPunct="1">
              <a:lnSpc>
                <a:spcPct val="100000"/>
              </a:lnSpc>
              <a:spcBef>
                <a:spcPts val="0"/>
              </a:spcBef>
              <a:spcAft>
                <a:spcPts val="0"/>
              </a:spcAft>
              <a:buClr>
                <a:srgbClr val="CDCECC"/>
              </a:buClr>
              <a:buSzPct val="75000"/>
              <a:buFontTx/>
              <a:buNone/>
              <a:tabLst/>
              <a:defRPr/>
            </a:pPr>
            <a:endParaRPr kumimoji="0" lang="fr-FR" altLang="fr-FR" sz="1600" b="1" i="0" u="none" strike="noStrike" kern="1200" cap="none" spc="0" normalizeH="0" baseline="0" noProof="0" dirty="0">
              <a:ln>
                <a:noFill/>
              </a:ln>
              <a:solidFill>
                <a:prstClr val="black"/>
              </a:solidFill>
              <a:effectLst/>
              <a:uLnTx/>
              <a:uFillTx/>
              <a:latin typeface="Arial" panose="020B0604020202020204"/>
              <a:ea typeface="+mn-ea"/>
              <a:cs typeface="Arial" pitchFamily="34" charset="0"/>
            </a:endParaRPr>
          </a:p>
        </p:txBody>
      </p:sp>
      <p:sp>
        <p:nvSpPr>
          <p:cNvPr id="32" name="Rectangle 31">
            <a:extLst>
              <a:ext uri="{FF2B5EF4-FFF2-40B4-BE49-F238E27FC236}">
                <a16:creationId xmlns:a16="http://schemas.microsoft.com/office/drawing/2014/main" id="{BD02BDF6-6DC7-40CC-A76A-860E5D93D1AC}"/>
              </a:ext>
            </a:extLst>
          </p:cNvPr>
          <p:cNvSpPr/>
          <p:nvPr/>
        </p:nvSpPr>
        <p:spPr>
          <a:xfrm>
            <a:off x="7475617" y="3071093"/>
            <a:ext cx="3133197" cy="1323439"/>
          </a:xfrm>
          <a:prstGeom prst="rect">
            <a:avLst/>
          </a:prstGeom>
        </p:spPr>
        <p:txBody>
          <a:bodyPr wrap="square">
            <a:spAutoFit/>
          </a:bodyPr>
          <a:lstStyle/>
          <a:p>
            <a:pPr marL="0" marR="0" lvl="0" indent="0" algn="ctr" defTabSz="321457" rtl="0" eaLnBrk="1" fontAlgn="auto" latinLnBrk="0" hangingPunct="1">
              <a:lnSpc>
                <a:spcPct val="100000"/>
              </a:lnSpc>
              <a:spcBef>
                <a:spcPts val="0"/>
              </a:spcBef>
              <a:spcAft>
                <a:spcPts val="0"/>
              </a:spcAft>
              <a:buClr>
                <a:srgbClr val="CDCECC"/>
              </a:buClr>
              <a:buSzPct val="75000"/>
              <a:buFontTx/>
              <a:buNone/>
              <a:tabLst/>
              <a:defRPr/>
            </a:pPr>
            <a:endParaRPr kumimoji="0" lang="fr-FR" altLang="fr-FR" sz="1600" b="1" i="0" u="none" strike="noStrike" kern="1200" cap="none" spc="0" normalizeH="0" baseline="0" noProof="0" dirty="0">
              <a:ln>
                <a:noFill/>
              </a:ln>
              <a:solidFill>
                <a:prstClr val="black"/>
              </a:solidFill>
              <a:effectLst/>
              <a:uLnTx/>
              <a:uFillTx/>
              <a:latin typeface="Arial" panose="020B0604020202020204"/>
              <a:ea typeface="+mn-ea"/>
              <a:cs typeface="Arial" pitchFamily="34" charset="0"/>
            </a:endParaRPr>
          </a:p>
          <a:p>
            <a:pPr marL="0" marR="0" lvl="0" indent="0" algn="ctr" defTabSz="321457" rtl="0" eaLnBrk="1" fontAlgn="auto" latinLnBrk="0" hangingPunct="1">
              <a:lnSpc>
                <a:spcPct val="100000"/>
              </a:lnSpc>
              <a:spcBef>
                <a:spcPts val="0"/>
              </a:spcBef>
              <a:spcAft>
                <a:spcPts val="0"/>
              </a:spcAft>
              <a:buClr>
                <a:srgbClr val="CDCECC"/>
              </a:buClr>
              <a:buSzPct val="75000"/>
              <a:buFontTx/>
              <a:buNone/>
              <a:tabLst/>
              <a:defRPr/>
            </a:pPr>
            <a:r>
              <a:rPr kumimoji="0" lang="fr-FR" altLang="fr-FR" sz="1600" b="0" i="0" u="none" strike="noStrike" kern="1200" cap="none" spc="0" normalizeH="0" baseline="0" noProof="0" dirty="0">
                <a:ln>
                  <a:noFill/>
                </a:ln>
                <a:solidFill>
                  <a:prstClr val="black"/>
                </a:solidFill>
                <a:effectLst/>
                <a:uLnTx/>
                <a:uFillTx/>
                <a:latin typeface="Arial" panose="020B0604020202020204"/>
                <a:ea typeface="+mn-ea"/>
                <a:cs typeface="Arial" pitchFamily="34" charset="0"/>
              </a:rPr>
              <a:t>Permettre à vos collaborateurs de se constituer une </a:t>
            </a:r>
            <a:r>
              <a:rPr kumimoji="0" lang="fr-FR" altLang="fr-FR" sz="1600" b="1" i="0" u="none" strike="noStrike" kern="1200" cap="none" spc="0" normalizeH="0" baseline="0" noProof="0" dirty="0">
                <a:ln>
                  <a:noFill/>
                </a:ln>
                <a:solidFill>
                  <a:prstClr val="black"/>
                </a:solidFill>
                <a:effectLst/>
                <a:uLnTx/>
                <a:uFillTx/>
                <a:latin typeface="Arial" panose="020B0604020202020204"/>
                <a:ea typeface="+mn-ea"/>
                <a:cs typeface="Arial" pitchFamily="34" charset="0"/>
              </a:rPr>
              <a:t>épargne à moyen terme</a:t>
            </a:r>
          </a:p>
          <a:p>
            <a:pPr marL="0" marR="0" lvl="0" indent="0" algn="ctr" defTabSz="321457" rtl="0" eaLnBrk="1" fontAlgn="auto" latinLnBrk="0" hangingPunct="1">
              <a:lnSpc>
                <a:spcPct val="100000"/>
              </a:lnSpc>
              <a:spcBef>
                <a:spcPts val="0"/>
              </a:spcBef>
              <a:spcAft>
                <a:spcPts val="0"/>
              </a:spcAft>
              <a:buClr>
                <a:srgbClr val="CDCECC"/>
              </a:buClr>
              <a:buSzPct val="75000"/>
              <a:buFontTx/>
              <a:buNone/>
              <a:tabLst/>
              <a:defRPr/>
            </a:pPr>
            <a:endParaRPr kumimoji="0" lang="fr-FR" altLang="fr-FR" sz="1600" b="0" i="0" u="none" strike="noStrike" kern="1200" cap="none" spc="0" normalizeH="0" baseline="0" noProof="0" dirty="0">
              <a:ln>
                <a:noFill/>
              </a:ln>
              <a:solidFill>
                <a:prstClr val="black"/>
              </a:solidFill>
              <a:effectLst/>
              <a:uLnTx/>
              <a:uFillTx/>
              <a:latin typeface="Arial" panose="020B0604020202020204"/>
              <a:ea typeface="+mn-ea"/>
              <a:cs typeface="Arial" pitchFamily="34" charset="0"/>
            </a:endParaRPr>
          </a:p>
        </p:txBody>
      </p:sp>
      <p:sp>
        <p:nvSpPr>
          <p:cNvPr id="36" name="Espace réservé du texte 3">
            <a:extLst>
              <a:ext uri="{FF2B5EF4-FFF2-40B4-BE49-F238E27FC236}">
                <a16:creationId xmlns:a16="http://schemas.microsoft.com/office/drawing/2014/main" id="{71C4247C-CF2B-4562-91BE-F50796DC6DF7}"/>
              </a:ext>
            </a:extLst>
          </p:cNvPr>
          <p:cNvSpPr txBox="1">
            <a:spLocks/>
          </p:cNvSpPr>
          <p:nvPr/>
        </p:nvSpPr>
        <p:spPr>
          <a:xfrm>
            <a:off x="1543860" y="3417071"/>
            <a:ext cx="2816796" cy="637829"/>
          </a:xfrm>
          <a:prstGeom prst="rect">
            <a:avLst/>
          </a:prstGeom>
        </p:spPr>
        <p:txBody>
          <a:bodyPr vert="horz" lIns="0" tIns="0" rIns="0" bIns="0" rtlCol="0">
            <a:noAutofit/>
          </a:bodyPr>
          <a:lst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marL="0" marR="0" lvl="0" indent="0" algn="ctr" defTabSz="321457" rtl="0" eaLnBrk="1" fontAlgn="auto" latinLnBrk="0" hangingPunct="1">
              <a:lnSpc>
                <a:spcPct val="100000"/>
              </a:lnSpc>
              <a:spcBef>
                <a:spcPts val="0"/>
              </a:spcBef>
              <a:spcAft>
                <a:spcPts val="0"/>
              </a:spcAft>
              <a:buClr>
                <a:srgbClr val="CDCECC"/>
              </a:buClr>
              <a:buSzPct val="75000"/>
              <a:buFont typeface="Arial" panose="020B0604020202020204" pitchFamily="34" charset="0"/>
              <a:buNone/>
              <a:tabLst/>
              <a:defRPr/>
            </a:pPr>
            <a:r>
              <a:rPr kumimoji="0" lang="fr-FR" altLang="fr-FR" sz="1600" b="1" i="0" u="none" strike="noStrike" kern="1200" cap="none" spc="0" normalizeH="0" baseline="0" noProof="0" dirty="0">
                <a:ln>
                  <a:noFill/>
                </a:ln>
                <a:solidFill>
                  <a:prstClr val="black"/>
                </a:solidFill>
                <a:effectLst/>
                <a:uLnTx/>
                <a:uFillTx/>
                <a:latin typeface="Arial" panose="020B0604020202020204"/>
                <a:ea typeface="+mn-ea"/>
                <a:cs typeface="Arial" pitchFamily="34" charset="0"/>
              </a:rPr>
              <a:t>Motiver et fidéliser</a:t>
            </a:r>
          </a:p>
          <a:p>
            <a:pPr marL="0" marR="0" lvl="0" indent="0" algn="ctr" defTabSz="321457" rtl="0" eaLnBrk="1" fontAlgn="auto" latinLnBrk="0" hangingPunct="1">
              <a:lnSpc>
                <a:spcPct val="100000"/>
              </a:lnSpc>
              <a:spcBef>
                <a:spcPts val="0"/>
              </a:spcBef>
              <a:spcAft>
                <a:spcPts val="0"/>
              </a:spcAft>
              <a:buClr>
                <a:srgbClr val="CDCECC"/>
              </a:buClr>
              <a:buSzPct val="75000"/>
              <a:buFont typeface="Arial" panose="020B0604020202020204" pitchFamily="34" charset="0"/>
              <a:buNone/>
              <a:tabLst/>
              <a:defRPr/>
            </a:pPr>
            <a:r>
              <a:rPr kumimoji="0" lang="fr-FR" altLang="fr-FR" sz="1600" b="0" i="0" u="none" strike="noStrike" kern="1200" cap="none" spc="0" normalizeH="0" baseline="0" noProof="0" dirty="0">
                <a:ln>
                  <a:noFill/>
                </a:ln>
                <a:solidFill>
                  <a:prstClr val="black"/>
                </a:solidFill>
                <a:effectLst/>
                <a:uLnTx/>
                <a:uFillTx/>
                <a:latin typeface="Arial" panose="020B0604020202020204"/>
                <a:ea typeface="+mn-ea"/>
                <a:cs typeface="Arial" pitchFamily="34" charset="0"/>
              </a:rPr>
              <a:t>vos salariés</a:t>
            </a:r>
            <a:endParaRPr kumimoji="0" lang="fr-FR" altLang="fr-FR" sz="2267" b="0" i="0" u="none" strike="noStrike" kern="1200" cap="none" spc="0" normalizeH="0" baseline="0" noProof="0" dirty="0">
              <a:ln>
                <a:noFill/>
              </a:ln>
              <a:solidFill>
                <a:prstClr val="black"/>
              </a:solidFill>
              <a:effectLst/>
              <a:uLnTx/>
              <a:uFillTx/>
              <a:latin typeface="Arial" panose="020B0604020202020204"/>
              <a:ea typeface="+mn-ea"/>
              <a:cs typeface="Arial" pitchFamily="34" charset="0"/>
            </a:endParaRPr>
          </a:p>
        </p:txBody>
      </p:sp>
    </p:spTree>
    <p:extLst>
      <p:ext uri="{BB962C8B-B14F-4D97-AF65-F5344CB8AC3E}">
        <p14:creationId xmlns:p14="http://schemas.microsoft.com/office/powerpoint/2010/main" val="3823755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L’intéressement</a:t>
            </a:r>
          </a:p>
        </p:txBody>
      </p:sp>
      <p:cxnSp>
        <p:nvCxnSpPr>
          <p:cNvPr id="5" name="Connecteur droit avec flèche 4">
            <a:extLst>
              <a:ext uri="{FF2B5EF4-FFF2-40B4-BE49-F238E27FC236}">
                <a16:creationId xmlns:a16="http://schemas.microsoft.com/office/drawing/2014/main" id="{D8A8C16D-60BB-4F10-BA80-5BB8BD540EB0}"/>
              </a:ext>
            </a:extLst>
          </p:cNvPr>
          <p:cNvCxnSpPr>
            <a:cxnSpLocks/>
          </p:cNvCxnSpPr>
          <p:nvPr/>
        </p:nvCxnSpPr>
        <p:spPr>
          <a:xfrm flipV="1">
            <a:off x="2462379" y="6103694"/>
            <a:ext cx="8037700" cy="7549"/>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cxnSp>
        <p:nvCxnSpPr>
          <p:cNvPr id="10" name="Connecteur droit 9">
            <a:extLst>
              <a:ext uri="{FF2B5EF4-FFF2-40B4-BE49-F238E27FC236}">
                <a16:creationId xmlns:a16="http://schemas.microsoft.com/office/drawing/2014/main" id="{543D1E49-27D3-4B84-B674-11D199A2A09A}"/>
              </a:ext>
            </a:extLst>
          </p:cNvPr>
          <p:cNvCxnSpPr/>
          <p:nvPr/>
        </p:nvCxnSpPr>
        <p:spPr>
          <a:xfrm>
            <a:off x="2890308" y="6020379"/>
            <a:ext cx="0" cy="152400"/>
          </a:xfrm>
          <a:prstGeom prst="line">
            <a:avLst/>
          </a:prstGeom>
          <a:ln w="19050">
            <a:solidFill>
              <a:schemeClr val="tx2"/>
            </a:solidFill>
          </a:ln>
        </p:spPr>
        <p:style>
          <a:lnRef idx="1">
            <a:schemeClr val="accent2"/>
          </a:lnRef>
          <a:fillRef idx="0">
            <a:schemeClr val="accent2"/>
          </a:fillRef>
          <a:effectRef idx="0">
            <a:schemeClr val="accent2"/>
          </a:effectRef>
          <a:fontRef idx="minor">
            <a:schemeClr val="tx1"/>
          </a:fontRef>
        </p:style>
      </p:cxnSp>
      <p:sp>
        <p:nvSpPr>
          <p:cNvPr id="11" name="ZoneTexte 10">
            <a:extLst>
              <a:ext uri="{FF2B5EF4-FFF2-40B4-BE49-F238E27FC236}">
                <a16:creationId xmlns:a16="http://schemas.microsoft.com/office/drawing/2014/main" id="{15BB9442-0270-48DF-A9DC-3B71FC90EB9E}"/>
              </a:ext>
            </a:extLst>
          </p:cNvPr>
          <p:cNvSpPr txBox="1"/>
          <p:nvPr/>
        </p:nvSpPr>
        <p:spPr>
          <a:xfrm>
            <a:off x="2139890" y="5302789"/>
            <a:ext cx="1500837" cy="646331"/>
          </a:xfrm>
          <a:prstGeom prst="rect">
            <a:avLst/>
          </a:prstGeom>
          <a:noFill/>
        </p:spPr>
        <p:txBody>
          <a:bodyPr wrap="square" rtlCol="0">
            <a:spAutoFit/>
          </a:bodyPr>
          <a:lstStyle/>
          <a:p>
            <a:pPr algn="ctr"/>
            <a:r>
              <a:rPr lang="fr-FR" sz="1200" b="1" dirty="0"/>
              <a:t>30 juin année N </a:t>
            </a:r>
            <a:r>
              <a:rPr lang="fr-FR" sz="1200" dirty="0"/>
              <a:t>: conclusion de l’accord</a:t>
            </a:r>
          </a:p>
        </p:txBody>
      </p:sp>
      <p:cxnSp>
        <p:nvCxnSpPr>
          <p:cNvPr id="18" name="Connecteur droit 17">
            <a:extLst>
              <a:ext uri="{FF2B5EF4-FFF2-40B4-BE49-F238E27FC236}">
                <a16:creationId xmlns:a16="http://schemas.microsoft.com/office/drawing/2014/main" id="{42054D49-B198-4F23-8DF2-B130A0D836BF}"/>
              </a:ext>
            </a:extLst>
          </p:cNvPr>
          <p:cNvCxnSpPr/>
          <p:nvPr/>
        </p:nvCxnSpPr>
        <p:spPr>
          <a:xfrm>
            <a:off x="4775596" y="6020379"/>
            <a:ext cx="0" cy="152400"/>
          </a:xfrm>
          <a:prstGeom prst="line">
            <a:avLst/>
          </a:prstGeom>
          <a:ln w="19050">
            <a:solidFill>
              <a:schemeClr val="tx2"/>
            </a:solidFill>
          </a:ln>
        </p:spPr>
        <p:style>
          <a:lnRef idx="1">
            <a:schemeClr val="accent2"/>
          </a:lnRef>
          <a:fillRef idx="0">
            <a:schemeClr val="accent2"/>
          </a:fillRef>
          <a:effectRef idx="0">
            <a:schemeClr val="accent2"/>
          </a:effectRef>
          <a:fontRef idx="minor">
            <a:schemeClr val="tx1"/>
          </a:fontRef>
        </p:style>
      </p:cxnSp>
      <p:sp>
        <p:nvSpPr>
          <p:cNvPr id="19" name="ZoneTexte 18">
            <a:extLst>
              <a:ext uri="{FF2B5EF4-FFF2-40B4-BE49-F238E27FC236}">
                <a16:creationId xmlns:a16="http://schemas.microsoft.com/office/drawing/2014/main" id="{09DEE166-F370-4B0E-92B8-2826A3849565}"/>
              </a:ext>
            </a:extLst>
          </p:cNvPr>
          <p:cNvSpPr txBox="1"/>
          <p:nvPr/>
        </p:nvSpPr>
        <p:spPr>
          <a:xfrm>
            <a:off x="3997071" y="5302789"/>
            <a:ext cx="1557051" cy="646331"/>
          </a:xfrm>
          <a:prstGeom prst="rect">
            <a:avLst/>
          </a:prstGeom>
          <a:noFill/>
        </p:spPr>
        <p:txBody>
          <a:bodyPr wrap="square" rtlCol="0">
            <a:spAutoFit/>
          </a:bodyPr>
          <a:lstStyle/>
          <a:p>
            <a:pPr algn="ctr"/>
            <a:r>
              <a:rPr lang="fr-FR" sz="1200" b="1" dirty="0"/>
              <a:t>15 juillet année N </a:t>
            </a:r>
            <a:r>
              <a:rPr lang="fr-FR" sz="1200" dirty="0"/>
              <a:t>: dépôt à la DIRECCTE</a:t>
            </a:r>
          </a:p>
        </p:txBody>
      </p:sp>
      <p:cxnSp>
        <p:nvCxnSpPr>
          <p:cNvPr id="20" name="Connecteur droit 19">
            <a:extLst>
              <a:ext uri="{FF2B5EF4-FFF2-40B4-BE49-F238E27FC236}">
                <a16:creationId xmlns:a16="http://schemas.microsoft.com/office/drawing/2014/main" id="{DF3B581B-322D-4DF5-84AF-B49948610DB6}"/>
              </a:ext>
            </a:extLst>
          </p:cNvPr>
          <p:cNvCxnSpPr/>
          <p:nvPr/>
        </p:nvCxnSpPr>
        <p:spPr>
          <a:xfrm>
            <a:off x="7143711" y="6020379"/>
            <a:ext cx="0" cy="152400"/>
          </a:xfrm>
          <a:prstGeom prst="line">
            <a:avLst/>
          </a:prstGeom>
          <a:ln w="19050">
            <a:solidFill>
              <a:schemeClr val="tx2"/>
            </a:solidFill>
          </a:ln>
        </p:spPr>
        <p:style>
          <a:lnRef idx="1">
            <a:schemeClr val="accent2"/>
          </a:lnRef>
          <a:fillRef idx="0">
            <a:schemeClr val="accent2"/>
          </a:fillRef>
          <a:effectRef idx="0">
            <a:schemeClr val="accent2"/>
          </a:effectRef>
          <a:fontRef idx="minor">
            <a:schemeClr val="tx1"/>
          </a:fontRef>
        </p:style>
      </p:cxnSp>
      <p:sp>
        <p:nvSpPr>
          <p:cNvPr id="21" name="ZoneTexte 20">
            <a:extLst>
              <a:ext uri="{FF2B5EF4-FFF2-40B4-BE49-F238E27FC236}">
                <a16:creationId xmlns:a16="http://schemas.microsoft.com/office/drawing/2014/main" id="{7FBF2A87-AD12-4B83-891D-12DF1FD83CEC}"/>
              </a:ext>
            </a:extLst>
          </p:cNvPr>
          <p:cNvSpPr txBox="1"/>
          <p:nvPr/>
        </p:nvSpPr>
        <p:spPr>
          <a:xfrm>
            <a:off x="6423981" y="5281373"/>
            <a:ext cx="1500836" cy="646331"/>
          </a:xfrm>
          <a:prstGeom prst="rect">
            <a:avLst/>
          </a:prstGeom>
          <a:noFill/>
        </p:spPr>
        <p:txBody>
          <a:bodyPr wrap="square" rtlCol="0">
            <a:spAutoFit/>
          </a:bodyPr>
          <a:lstStyle/>
          <a:p>
            <a:pPr algn="ctr"/>
            <a:r>
              <a:rPr lang="fr-FR" sz="1200" b="1" dirty="0"/>
              <a:t>31 mai année N+1</a:t>
            </a:r>
            <a:r>
              <a:rPr lang="fr-FR" sz="1200" dirty="0"/>
              <a:t>: versement de l’intéressement</a:t>
            </a:r>
          </a:p>
        </p:txBody>
      </p:sp>
      <p:cxnSp>
        <p:nvCxnSpPr>
          <p:cNvPr id="23" name="Connecteur droit 22">
            <a:extLst>
              <a:ext uri="{FF2B5EF4-FFF2-40B4-BE49-F238E27FC236}">
                <a16:creationId xmlns:a16="http://schemas.microsoft.com/office/drawing/2014/main" id="{D52B20EE-E252-4B99-BB6E-0EE0001D072A}"/>
              </a:ext>
            </a:extLst>
          </p:cNvPr>
          <p:cNvCxnSpPr/>
          <p:nvPr/>
        </p:nvCxnSpPr>
        <p:spPr>
          <a:xfrm>
            <a:off x="9482279" y="6020379"/>
            <a:ext cx="0" cy="152400"/>
          </a:xfrm>
          <a:prstGeom prst="line">
            <a:avLst/>
          </a:prstGeom>
          <a:ln w="19050">
            <a:solidFill>
              <a:schemeClr val="tx2"/>
            </a:solidFill>
          </a:ln>
        </p:spPr>
        <p:style>
          <a:lnRef idx="1">
            <a:schemeClr val="accent2"/>
          </a:lnRef>
          <a:fillRef idx="0">
            <a:schemeClr val="accent2"/>
          </a:fillRef>
          <a:effectRef idx="0">
            <a:schemeClr val="accent2"/>
          </a:effectRef>
          <a:fontRef idx="minor">
            <a:schemeClr val="tx1"/>
          </a:fontRef>
        </p:style>
      </p:cxnSp>
      <p:sp>
        <p:nvSpPr>
          <p:cNvPr id="24" name="ZoneTexte 23">
            <a:extLst>
              <a:ext uri="{FF2B5EF4-FFF2-40B4-BE49-F238E27FC236}">
                <a16:creationId xmlns:a16="http://schemas.microsoft.com/office/drawing/2014/main" id="{779B2D5A-1846-4F6E-9B91-2A797465946F}"/>
              </a:ext>
            </a:extLst>
          </p:cNvPr>
          <p:cNvSpPr txBox="1"/>
          <p:nvPr/>
        </p:nvSpPr>
        <p:spPr>
          <a:xfrm>
            <a:off x="8499023" y="5270665"/>
            <a:ext cx="2001056" cy="646331"/>
          </a:xfrm>
          <a:prstGeom prst="rect">
            <a:avLst/>
          </a:prstGeom>
          <a:noFill/>
        </p:spPr>
        <p:txBody>
          <a:bodyPr wrap="square" rtlCol="0">
            <a:spAutoFit/>
          </a:bodyPr>
          <a:lstStyle/>
          <a:p>
            <a:pPr algn="ctr"/>
            <a:r>
              <a:rPr lang="fr-FR" sz="1200" b="1" dirty="0"/>
              <a:t>31 décembre année N+1</a:t>
            </a:r>
            <a:r>
              <a:rPr lang="fr-FR" sz="1200" dirty="0"/>
              <a:t>: supplément possible d’intéressement</a:t>
            </a:r>
          </a:p>
        </p:txBody>
      </p:sp>
      <p:sp>
        <p:nvSpPr>
          <p:cNvPr id="25" name="Espace réservé du numéro de diapositive 9">
            <a:extLst>
              <a:ext uri="{FF2B5EF4-FFF2-40B4-BE49-F238E27FC236}">
                <a16:creationId xmlns:a16="http://schemas.microsoft.com/office/drawing/2014/main" id="{1F47383D-EF10-43A3-9AD3-6D2B34A97F11}"/>
              </a:ext>
            </a:extLst>
          </p:cNvPr>
          <p:cNvSpPr>
            <a:spLocks noGrp="1"/>
          </p:cNvSpPr>
          <p:nvPr>
            <p:ph type="sldNum" sz="quarter" idx="12"/>
          </p:nvPr>
        </p:nvSpPr>
        <p:spPr>
          <a:xfrm>
            <a:off x="1440000" y="6576728"/>
            <a:ext cx="254400" cy="164212"/>
          </a:xfrm>
        </p:spPr>
        <p:txBody>
          <a:bodyPr/>
          <a:lstStyle/>
          <a:p>
            <a:pPr defTabSz="1219140">
              <a:defRPr/>
            </a:pPr>
            <a:fld id="{4F985FF9-ADA8-465B-B1B8-A5AF16A5E141}" type="slidenum">
              <a:rPr lang="fr-FR">
                <a:solidFill>
                  <a:srgbClr val="581D74"/>
                </a:solidFill>
                <a:latin typeface="Arial" panose="020B0604020202020204"/>
              </a:rPr>
              <a:pPr defTabSz="1219140">
                <a:defRPr/>
              </a:pPr>
              <a:t>16</a:t>
            </a:fld>
            <a:endParaRPr lang="fr-FR">
              <a:solidFill>
                <a:srgbClr val="581D74"/>
              </a:solidFill>
              <a:latin typeface="Arial" panose="020B0604020202020204"/>
            </a:endParaRPr>
          </a:p>
        </p:txBody>
      </p:sp>
      <p:sp>
        <p:nvSpPr>
          <p:cNvPr id="26" name="Rectangle 25">
            <a:extLst>
              <a:ext uri="{FF2B5EF4-FFF2-40B4-BE49-F238E27FC236}">
                <a16:creationId xmlns:a16="http://schemas.microsoft.com/office/drawing/2014/main" id="{F014FE01-4ECE-4DD1-93E7-3CC77B87A86F}"/>
              </a:ext>
            </a:extLst>
          </p:cNvPr>
          <p:cNvSpPr/>
          <p:nvPr/>
        </p:nvSpPr>
        <p:spPr>
          <a:xfrm>
            <a:off x="0" y="1494597"/>
            <a:ext cx="2232000" cy="720000"/>
          </a:xfrm>
          <a:prstGeom prst="rect">
            <a:avLst/>
          </a:prstGeom>
          <a:solidFill>
            <a:schemeClr val="tx2">
              <a:alpha val="67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tlCol="0" anchor="ctr"/>
          <a:lstStyle/>
          <a:p>
            <a:pPr algn="ctr"/>
            <a:r>
              <a:rPr lang="fr-FR" sz="1333" b="1" dirty="0">
                <a:solidFill>
                  <a:schemeClr val="bg1"/>
                </a:solidFill>
              </a:rPr>
              <a:t>QU’EST CE QUE C’EST ?</a:t>
            </a:r>
          </a:p>
        </p:txBody>
      </p:sp>
      <p:sp>
        <p:nvSpPr>
          <p:cNvPr id="27" name="Triangle isocèle 26">
            <a:extLst>
              <a:ext uri="{FF2B5EF4-FFF2-40B4-BE49-F238E27FC236}">
                <a16:creationId xmlns:a16="http://schemas.microsoft.com/office/drawing/2014/main" id="{6EEB2F82-D707-4155-BDC1-96E1F56DE475}"/>
              </a:ext>
            </a:extLst>
          </p:cNvPr>
          <p:cNvSpPr/>
          <p:nvPr/>
        </p:nvSpPr>
        <p:spPr>
          <a:xfrm rot="5400000">
            <a:off x="2414683" y="1731886"/>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28" name="Rectangle 27">
            <a:extLst>
              <a:ext uri="{FF2B5EF4-FFF2-40B4-BE49-F238E27FC236}">
                <a16:creationId xmlns:a16="http://schemas.microsoft.com/office/drawing/2014/main" id="{CCB86E2F-58EA-4CD9-9EB6-4C39842E9252}"/>
              </a:ext>
            </a:extLst>
          </p:cNvPr>
          <p:cNvSpPr/>
          <p:nvPr/>
        </p:nvSpPr>
        <p:spPr>
          <a:xfrm>
            <a:off x="0" y="2707961"/>
            <a:ext cx="2232000" cy="720000"/>
          </a:xfrm>
          <a:prstGeom prst="rect">
            <a:avLst/>
          </a:prstGeom>
          <a:solidFill>
            <a:schemeClr val="tx2">
              <a:alpha val="67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tlCol="0" anchor="ctr"/>
          <a:lstStyle/>
          <a:p>
            <a:pPr algn="ctr"/>
            <a:r>
              <a:rPr lang="fr-FR" sz="1333" b="1" dirty="0">
                <a:solidFill>
                  <a:schemeClr val="bg1"/>
                </a:solidFill>
              </a:rPr>
              <a:t>POUR QUI ?</a:t>
            </a:r>
          </a:p>
        </p:txBody>
      </p:sp>
      <p:sp>
        <p:nvSpPr>
          <p:cNvPr id="29" name="Triangle isocèle 28">
            <a:extLst>
              <a:ext uri="{FF2B5EF4-FFF2-40B4-BE49-F238E27FC236}">
                <a16:creationId xmlns:a16="http://schemas.microsoft.com/office/drawing/2014/main" id="{F7581037-932C-4E15-8F97-730FC370674A}"/>
              </a:ext>
            </a:extLst>
          </p:cNvPr>
          <p:cNvSpPr/>
          <p:nvPr/>
        </p:nvSpPr>
        <p:spPr>
          <a:xfrm rot="5400000">
            <a:off x="2414683" y="2938163"/>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0" name="Rectangle 29">
            <a:extLst>
              <a:ext uri="{FF2B5EF4-FFF2-40B4-BE49-F238E27FC236}">
                <a16:creationId xmlns:a16="http://schemas.microsoft.com/office/drawing/2014/main" id="{7F767D46-E868-43ED-AFB5-21C9E5A1F86A}"/>
              </a:ext>
            </a:extLst>
          </p:cNvPr>
          <p:cNvSpPr/>
          <p:nvPr/>
        </p:nvSpPr>
        <p:spPr>
          <a:xfrm>
            <a:off x="3091607" y="1475137"/>
            <a:ext cx="8316576" cy="771173"/>
          </a:xfrm>
          <a:prstGeom prst="rect">
            <a:avLst/>
          </a:prstGeom>
        </p:spPr>
        <p:txBody>
          <a:bodyPr wrap="square" lIns="0" rIns="0">
            <a:spAutoFit/>
          </a:bodyPr>
          <a:lstStyle/>
          <a:p>
            <a:pPr marL="285744" indent="-285744" algn="just">
              <a:lnSpc>
                <a:spcPts val="1680"/>
              </a:lnSpc>
              <a:spcAft>
                <a:spcPts val="300"/>
              </a:spcAft>
              <a:buClr>
                <a:schemeClr val="accent4"/>
              </a:buClr>
              <a:buSzPct val="100000"/>
              <a:buFont typeface="Arial" panose="020B0604020202020204" pitchFamily="34" charset="0"/>
              <a:buChar char="•"/>
              <a:defRPr/>
            </a:pPr>
            <a:r>
              <a:rPr lang="fr-FR" sz="1400" dirty="0">
                <a:solidFill>
                  <a:schemeClr val="bg1">
                    <a:lumMod val="50000"/>
                  </a:schemeClr>
                </a:solidFill>
              </a:rPr>
              <a:t>Une </a:t>
            </a:r>
            <a:r>
              <a:rPr lang="fr-FR" sz="1400" b="1" dirty="0">
                <a:solidFill>
                  <a:schemeClr val="accent4"/>
                </a:solidFill>
              </a:rPr>
              <a:t>solution pour motiver et valoriser vos salariés </a:t>
            </a:r>
            <a:r>
              <a:rPr lang="fr-FR" sz="1400" dirty="0">
                <a:solidFill>
                  <a:schemeClr val="bg1">
                    <a:lumMod val="50000"/>
                  </a:schemeClr>
                </a:solidFill>
              </a:rPr>
              <a:t>en les associant aux performances et/ou aux résultats de l’entreprise</a:t>
            </a:r>
          </a:p>
          <a:p>
            <a:pPr marL="285744" indent="-285744" algn="just">
              <a:lnSpc>
                <a:spcPts val="1680"/>
              </a:lnSpc>
              <a:spcAft>
                <a:spcPts val="300"/>
              </a:spcAft>
              <a:buClr>
                <a:schemeClr val="accent4"/>
              </a:buClr>
              <a:buSzPct val="100000"/>
              <a:buFont typeface="Arial" panose="020B0604020202020204" pitchFamily="34" charset="0"/>
              <a:buChar char="•"/>
              <a:defRPr/>
            </a:pPr>
            <a:r>
              <a:rPr lang="fr-FR" sz="1400" dirty="0">
                <a:solidFill>
                  <a:schemeClr val="bg1">
                    <a:lumMod val="50000"/>
                  </a:schemeClr>
                </a:solidFill>
              </a:rPr>
              <a:t>Une prime versée, seulement </a:t>
            </a:r>
            <a:r>
              <a:rPr lang="fr-FR" sz="1400" b="1" dirty="0">
                <a:solidFill>
                  <a:schemeClr val="accent4"/>
                </a:solidFill>
              </a:rPr>
              <a:t>si un seuil de déclenchement est atteint</a:t>
            </a:r>
          </a:p>
        </p:txBody>
      </p:sp>
      <p:sp>
        <p:nvSpPr>
          <p:cNvPr id="31" name="Rectangle 30">
            <a:extLst>
              <a:ext uri="{FF2B5EF4-FFF2-40B4-BE49-F238E27FC236}">
                <a16:creationId xmlns:a16="http://schemas.microsoft.com/office/drawing/2014/main" id="{ADA85187-E165-4812-89C1-27764980F88F}"/>
              </a:ext>
            </a:extLst>
          </p:cNvPr>
          <p:cNvSpPr/>
          <p:nvPr/>
        </p:nvSpPr>
        <p:spPr>
          <a:xfrm>
            <a:off x="3091607" y="2552265"/>
            <a:ext cx="8435076" cy="1029577"/>
          </a:xfrm>
          <a:prstGeom prst="rect">
            <a:avLst/>
          </a:prstGeom>
        </p:spPr>
        <p:txBody>
          <a:bodyPr wrap="square" lIns="0" rIns="0">
            <a:spAutoFit/>
          </a:bodyPr>
          <a:lstStyle/>
          <a:p>
            <a:pPr marL="285744" indent="-285744" algn="just">
              <a:lnSpc>
                <a:spcPts val="1680"/>
              </a:lnSpc>
              <a:buClr>
                <a:schemeClr val="accent4"/>
              </a:buClr>
              <a:buSzPct val="100000"/>
              <a:buFont typeface="Arial" panose="020B0604020202020204" pitchFamily="34" charset="0"/>
              <a:buChar char="•"/>
              <a:defRPr/>
            </a:pPr>
            <a:r>
              <a:rPr lang="fr-FR" altLang="fr-FR" sz="1400" b="1" dirty="0">
                <a:solidFill>
                  <a:schemeClr val="accent4"/>
                </a:solidFill>
              </a:rPr>
              <a:t>Les  salariés </a:t>
            </a:r>
            <a:r>
              <a:rPr lang="fr-FR" altLang="fr-FR" sz="1400" dirty="0">
                <a:solidFill>
                  <a:schemeClr val="bg1">
                    <a:lumMod val="50000"/>
                  </a:schemeClr>
                </a:solidFill>
              </a:rPr>
              <a:t>: qu’ils soient en CDD, CDI ou en apprentissage. </a:t>
            </a:r>
          </a:p>
          <a:p>
            <a:pPr marL="285744" indent="-285744" algn="just">
              <a:lnSpc>
                <a:spcPts val="1680"/>
              </a:lnSpc>
              <a:buClr>
                <a:schemeClr val="accent4"/>
              </a:buClr>
              <a:buSzPct val="100000"/>
              <a:buFont typeface="Arial" panose="020B0604020202020204" pitchFamily="34" charset="0"/>
              <a:buChar char="•"/>
              <a:defRPr/>
            </a:pPr>
            <a:r>
              <a:rPr lang="fr-FR" sz="1400" b="1" dirty="0">
                <a:solidFill>
                  <a:schemeClr val="accent4"/>
                </a:solidFill>
              </a:rPr>
              <a:t>Le dirigeant</a:t>
            </a:r>
            <a:r>
              <a:rPr lang="fr-FR" altLang="fr-FR" sz="1400" b="1" dirty="0">
                <a:solidFill>
                  <a:schemeClr val="accent4"/>
                </a:solidFill>
              </a:rPr>
              <a:t> </a:t>
            </a:r>
            <a:r>
              <a:rPr lang="fr-FR" altLang="fr-FR" sz="1400" dirty="0">
                <a:solidFill>
                  <a:schemeClr val="bg1">
                    <a:lumMod val="50000"/>
                  </a:schemeClr>
                </a:solidFill>
              </a:rPr>
              <a:t> : S’il emploie </a:t>
            </a:r>
            <a:r>
              <a:rPr lang="fr-FR" sz="1400" dirty="0">
                <a:solidFill>
                  <a:schemeClr val="bg1">
                    <a:lumMod val="50000"/>
                  </a:schemeClr>
                </a:solidFill>
              </a:rPr>
              <a:t>au minimum 1 salarié sur les 12 mois consécutifs de l’année précédente </a:t>
            </a:r>
            <a:r>
              <a:rPr lang="fr-FR" altLang="fr-FR" sz="1400" dirty="0">
                <a:solidFill>
                  <a:schemeClr val="bg1">
                    <a:lumMod val="50000"/>
                  </a:schemeClr>
                </a:solidFill>
              </a:rPr>
              <a:t>et que l'accord le prévoit.</a:t>
            </a:r>
          </a:p>
          <a:p>
            <a:pPr marL="285744" indent="-285744" algn="just">
              <a:lnSpc>
                <a:spcPct val="150000"/>
              </a:lnSpc>
              <a:buClr>
                <a:schemeClr val="accent4"/>
              </a:buClr>
              <a:buSzPct val="100000"/>
              <a:buFont typeface="Arial" panose="020B0604020202020204" pitchFamily="34" charset="0"/>
              <a:buChar char="•"/>
              <a:defRPr/>
            </a:pPr>
            <a:r>
              <a:rPr lang="fr-FR" altLang="fr-FR" sz="1400" b="1" dirty="0">
                <a:solidFill>
                  <a:schemeClr val="accent4"/>
                </a:solidFill>
              </a:rPr>
              <a:t>Son conjoint </a:t>
            </a:r>
            <a:r>
              <a:rPr lang="fr-FR" altLang="fr-FR" sz="1400" dirty="0">
                <a:solidFill>
                  <a:schemeClr val="bg1">
                    <a:lumMod val="50000"/>
                  </a:schemeClr>
                </a:solidFill>
              </a:rPr>
              <a:t>: </a:t>
            </a:r>
            <a:r>
              <a:rPr lang="fr-FR" sz="1400" dirty="0">
                <a:solidFill>
                  <a:schemeClr val="bg1">
                    <a:lumMod val="50000"/>
                  </a:schemeClr>
                </a:solidFill>
              </a:rPr>
              <a:t>si il a le statut de conjoint salarié, collaborateur ou associé</a:t>
            </a:r>
          </a:p>
        </p:txBody>
      </p:sp>
      <p:sp>
        <p:nvSpPr>
          <p:cNvPr id="33" name="Rectangle 32">
            <a:extLst>
              <a:ext uri="{FF2B5EF4-FFF2-40B4-BE49-F238E27FC236}">
                <a16:creationId xmlns:a16="http://schemas.microsoft.com/office/drawing/2014/main" id="{05B1E546-CC5E-445A-94D8-AD2A72C62793}"/>
              </a:ext>
            </a:extLst>
          </p:cNvPr>
          <p:cNvSpPr/>
          <p:nvPr/>
        </p:nvSpPr>
        <p:spPr>
          <a:xfrm>
            <a:off x="0" y="3881960"/>
            <a:ext cx="2232000" cy="720000"/>
          </a:xfrm>
          <a:prstGeom prst="rect">
            <a:avLst/>
          </a:prstGeom>
          <a:solidFill>
            <a:schemeClr val="tx2">
              <a:alpha val="67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tlCol="0" anchor="ctr"/>
          <a:lstStyle/>
          <a:p>
            <a:pPr algn="ctr"/>
            <a:r>
              <a:rPr lang="fr-FR" sz="1333" b="1" dirty="0">
                <a:solidFill>
                  <a:schemeClr val="bg1"/>
                </a:solidFill>
              </a:rPr>
              <a:t>QUELS PLAFONDS ?</a:t>
            </a:r>
          </a:p>
        </p:txBody>
      </p:sp>
      <p:sp>
        <p:nvSpPr>
          <p:cNvPr id="35" name="Triangle isocèle 34">
            <a:extLst>
              <a:ext uri="{FF2B5EF4-FFF2-40B4-BE49-F238E27FC236}">
                <a16:creationId xmlns:a16="http://schemas.microsoft.com/office/drawing/2014/main" id="{19F3163C-638B-4AEB-A27A-9B04C123EFB6}"/>
              </a:ext>
            </a:extLst>
          </p:cNvPr>
          <p:cNvSpPr/>
          <p:nvPr/>
        </p:nvSpPr>
        <p:spPr>
          <a:xfrm rot="5400000">
            <a:off x="2414683" y="4081603"/>
            <a:ext cx="551400" cy="24340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36" name="Rectangle 35">
            <a:extLst>
              <a:ext uri="{FF2B5EF4-FFF2-40B4-BE49-F238E27FC236}">
                <a16:creationId xmlns:a16="http://schemas.microsoft.com/office/drawing/2014/main" id="{05B175EB-D78E-4C32-B3E5-BB2CBEA8F3ED}"/>
              </a:ext>
            </a:extLst>
          </p:cNvPr>
          <p:cNvSpPr/>
          <p:nvPr/>
        </p:nvSpPr>
        <p:spPr>
          <a:xfrm>
            <a:off x="3091607" y="3853946"/>
            <a:ext cx="8435076" cy="698717"/>
          </a:xfrm>
          <a:prstGeom prst="rect">
            <a:avLst/>
          </a:prstGeom>
        </p:spPr>
        <p:txBody>
          <a:bodyPr wrap="square" lIns="0" rIns="0">
            <a:spAutoFit/>
          </a:bodyPr>
          <a:lstStyle/>
          <a:p>
            <a:pPr marL="285744" indent="-285744" algn="just">
              <a:lnSpc>
                <a:spcPct val="150000"/>
              </a:lnSpc>
              <a:buClr>
                <a:schemeClr val="accent4"/>
              </a:buClr>
              <a:buSzPct val="100000"/>
              <a:buFont typeface="Arial" panose="020B0604020202020204" pitchFamily="34" charset="0"/>
              <a:buChar char="•"/>
              <a:defRPr/>
            </a:pPr>
            <a:r>
              <a:rPr lang="fr-FR" sz="1400" dirty="0">
                <a:solidFill>
                  <a:schemeClr val="bg1">
                    <a:lumMod val="50000"/>
                  </a:schemeClr>
                </a:solidFill>
              </a:rPr>
              <a:t>Intéressement : maximum 20 % de la masse salariale,</a:t>
            </a:r>
          </a:p>
          <a:p>
            <a:pPr marL="285744" indent="-285744" algn="just">
              <a:lnSpc>
                <a:spcPct val="150000"/>
              </a:lnSpc>
              <a:buClr>
                <a:schemeClr val="accent4"/>
              </a:buClr>
              <a:buSzPct val="100000"/>
              <a:buFont typeface="Arial" panose="020B0604020202020204" pitchFamily="34" charset="0"/>
              <a:buChar char="•"/>
              <a:defRPr/>
            </a:pPr>
            <a:r>
              <a:rPr lang="fr-FR" sz="1400" dirty="0">
                <a:solidFill>
                  <a:schemeClr val="bg1">
                    <a:lumMod val="50000"/>
                  </a:schemeClr>
                </a:solidFill>
              </a:rPr>
              <a:t>Plafond individuel : 75 % du PASS, s</a:t>
            </a:r>
            <a:r>
              <a:rPr lang="fr-FR" altLang="fr-FR" sz="1400" dirty="0">
                <a:solidFill>
                  <a:schemeClr val="bg1">
                    <a:lumMod val="50000"/>
                  </a:schemeClr>
                </a:solidFill>
              </a:rPr>
              <a:t>oit en 2021, 30 852 € par bénéficiaire.</a:t>
            </a:r>
          </a:p>
        </p:txBody>
      </p:sp>
    </p:spTree>
    <p:extLst>
      <p:ext uri="{BB962C8B-B14F-4D97-AF65-F5344CB8AC3E}">
        <p14:creationId xmlns:p14="http://schemas.microsoft.com/office/powerpoint/2010/main" val="98443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1" grpId="0"/>
      <p:bldP spid="24" grpId="0"/>
      <p:bldP spid="28" grpId="0" animBg="1"/>
      <p:bldP spid="29" grpId="0" animBg="1"/>
      <p:bldP spid="30" grpId="0"/>
      <p:bldP spid="31" grpId="0"/>
      <p:bldP spid="33" grpId="0" animBg="1"/>
      <p:bldP spid="35" grpId="0" animBg="1"/>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64E8D02B-18AF-4FA4-B123-BBD076675DB3}"/>
              </a:ext>
            </a:extLst>
          </p:cNvPr>
          <p:cNvSpPr/>
          <p:nvPr/>
        </p:nvSpPr>
        <p:spPr>
          <a:xfrm>
            <a:off x="8763019" y="1856887"/>
            <a:ext cx="3457928" cy="3699327"/>
          </a:xfrm>
          <a:prstGeom prst="rect">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F1ABF8D0-7167-47ED-9AB8-44257606F580}"/>
              </a:ext>
            </a:extLst>
          </p:cNvPr>
          <p:cNvSpPr/>
          <p:nvPr/>
        </p:nvSpPr>
        <p:spPr>
          <a:xfrm>
            <a:off x="-194951" y="1856885"/>
            <a:ext cx="4015608" cy="4356424"/>
          </a:xfrm>
          <a:prstGeom prst="rect">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pt-BR" dirty="0"/>
              <a:t>Des cas de déblocages anticipés</a:t>
            </a:r>
            <a:endParaRPr lang="fr-FR" dirty="0"/>
          </a:p>
        </p:txBody>
      </p:sp>
      <p:pic>
        <p:nvPicPr>
          <p:cNvPr id="28" name="Image 27">
            <a:extLst>
              <a:ext uri="{FF2B5EF4-FFF2-40B4-BE49-F238E27FC236}">
                <a16:creationId xmlns:a16="http://schemas.microsoft.com/office/drawing/2014/main" id="{1C19289C-DD1C-4F1D-BD46-F14B5992BC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2705" y="4220759"/>
            <a:ext cx="712351" cy="713951"/>
          </a:xfrm>
          <a:prstGeom prst="rect">
            <a:avLst/>
          </a:prstGeom>
        </p:spPr>
      </p:pic>
      <p:pic>
        <p:nvPicPr>
          <p:cNvPr id="29" name="Image 28">
            <a:extLst>
              <a:ext uri="{FF2B5EF4-FFF2-40B4-BE49-F238E27FC236}">
                <a16:creationId xmlns:a16="http://schemas.microsoft.com/office/drawing/2014/main" id="{3EF67E2E-0EAC-48D1-9AD2-6575A766B0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31561" y="4188378"/>
            <a:ext cx="715555" cy="713951"/>
          </a:xfrm>
          <a:prstGeom prst="rect">
            <a:avLst/>
          </a:prstGeom>
        </p:spPr>
      </p:pic>
      <p:pic>
        <p:nvPicPr>
          <p:cNvPr id="30" name="Image 29">
            <a:extLst>
              <a:ext uri="{FF2B5EF4-FFF2-40B4-BE49-F238E27FC236}">
                <a16:creationId xmlns:a16="http://schemas.microsoft.com/office/drawing/2014/main" id="{81CF6E76-E0EB-48BD-8BA6-9BA587D107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55325" y="1988320"/>
            <a:ext cx="701537" cy="701537"/>
          </a:xfrm>
          <a:prstGeom prst="rect">
            <a:avLst/>
          </a:prstGeom>
        </p:spPr>
      </p:pic>
      <p:pic>
        <p:nvPicPr>
          <p:cNvPr id="33" name="Image 32">
            <a:extLst>
              <a:ext uri="{FF2B5EF4-FFF2-40B4-BE49-F238E27FC236}">
                <a16:creationId xmlns:a16="http://schemas.microsoft.com/office/drawing/2014/main" id="{4DDCEBC4-3AAF-4F68-8BE2-957B20376D8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2111" y="4194836"/>
            <a:ext cx="823863" cy="822016"/>
          </a:xfrm>
          <a:prstGeom prst="rect">
            <a:avLst/>
          </a:prstGeom>
        </p:spPr>
      </p:pic>
      <p:pic>
        <p:nvPicPr>
          <p:cNvPr id="39" name="Image 38">
            <a:extLst>
              <a:ext uri="{FF2B5EF4-FFF2-40B4-BE49-F238E27FC236}">
                <a16:creationId xmlns:a16="http://schemas.microsoft.com/office/drawing/2014/main" id="{88405018-160E-4F8B-8E75-85E81D68FF9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3892" y="1986765"/>
            <a:ext cx="701536" cy="701536"/>
          </a:xfrm>
          <a:prstGeom prst="rect">
            <a:avLst/>
          </a:prstGeom>
        </p:spPr>
      </p:pic>
      <p:pic>
        <p:nvPicPr>
          <p:cNvPr id="41" name="Image 40">
            <a:extLst>
              <a:ext uri="{FF2B5EF4-FFF2-40B4-BE49-F238E27FC236}">
                <a16:creationId xmlns:a16="http://schemas.microsoft.com/office/drawing/2014/main" id="{905D0153-DE56-401C-B550-62400CF2C68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6215" y="3138324"/>
            <a:ext cx="741520" cy="741520"/>
          </a:xfrm>
          <a:prstGeom prst="rect">
            <a:avLst/>
          </a:prstGeom>
        </p:spPr>
      </p:pic>
      <p:pic>
        <p:nvPicPr>
          <p:cNvPr id="43" name="Image 42">
            <a:extLst>
              <a:ext uri="{FF2B5EF4-FFF2-40B4-BE49-F238E27FC236}">
                <a16:creationId xmlns:a16="http://schemas.microsoft.com/office/drawing/2014/main" id="{3618006C-F551-45F4-AE10-4783724E610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608107" y="3138324"/>
            <a:ext cx="743187" cy="741520"/>
          </a:xfrm>
          <a:prstGeom prst="rect">
            <a:avLst/>
          </a:prstGeom>
        </p:spPr>
      </p:pic>
      <p:pic>
        <p:nvPicPr>
          <p:cNvPr id="44" name="Image 43">
            <a:extLst>
              <a:ext uri="{FF2B5EF4-FFF2-40B4-BE49-F238E27FC236}">
                <a16:creationId xmlns:a16="http://schemas.microsoft.com/office/drawing/2014/main" id="{4209283D-5201-4769-84F2-8AEBCFF4FA0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455515" y="3148664"/>
            <a:ext cx="741520" cy="741520"/>
          </a:xfrm>
          <a:prstGeom prst="rect">
            <a:avLst/>
          </a:prstGeom>
        </p:spPr>
      </p:pic>
      <p:pic>
        <p:nvPicPr>
          <p:cNvPr id="53" name="Image 52">
            <a:extLst>
              <a:ext uri="{FF2B5EF4-FFF2-40B4-BE49-F238E27FC236}">
                <a16:creationId xmlns:a16="http://schemas.microsoft.com/office/drawing/2014/main" id="{65293931-492F-46B9-852B-58E90378D02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680479" y="2003381"/>
            <a:ext cx="696800" cy="696800"/>
          </a:xfrm>
          <a:prstGeom prst="rect">
            <a:avLst/>
          </a:prstGeom>
        </p:spPr>
      </p:pic>
      <p:pic>
        <p:nvPicPr>
          <p:cNvPr id="55" name="Image 54">
            <a:extLst>
              <a:ext uri="{FF2B5EF4-FFF2-40B4-BE49-F238E27FC236}">
                <a16:creationId xmlns:a16="http://schemas.microsoft.com/office/drawing/2014/main" id="{44E7B691-0D1E-4489-BB8E-CF5D45F0DFF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102300" y="2315641"/>
            <a:ext cx="753099" cy="753099"/>
          </a:xfrm>
          <a:prstGeom prst="rect">
            <a:avLst/>
          </a:prstGeom>
        </p:spPr>
      </p:pic>
      <p:pic>
        <p:nvPicPr>
          <p:cNvPr id="56" name="Image 55">
            <a:extLst>
              <a:ext uri="{FF2B5EF4-FFF2-40B4-BE49-F238E27FC236}">
                <a16:creationId xmlns:a16="http://schemas.microsoft.com/office/drawing/2014/main" id="{CD55BE56-08E1-49D8-BDC1-9BC67ABFA1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03592" y="4469969"/>
            <a:ext cx="811971" cy="813795"/>
          </a:xfrm>
          <a:prstGeom prst="rect">
            <a:avLst/>
          </a:prstGeom>
        </p:spPr>
      </p:pic>
      <p:pic>
        <p:nvPicPr>
          <p:cNvPr id="57" name="Image 56">
            <a:extLst>
              <a:ext uri="{FF2B5EF4-FFF2-40B4-BE49-F238E27FC236}">
                <a16:creationId xmlns:a16="http://schemas.microsoft.com/office/drawing/2014/main" id="{2E733CCD-6614-4130-9EF2-C2A7F3AADE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11218" y="3396128"/>
            <a:ext cx="831164" cy="829301"/>
          </a:xfrm>
          <a:prstGeom prst="rect">
            <a:avLst/>
          </a:prstGeom>
        </p:spPr>
      </p:pic>
      <p:pic>
        <p:nvPicPr>
          <p:cNvPr id="58" name="Image 57">
            <a:extLst>
              <a:ext uri="{FF2B5EF4-FFF2-40B4-BE49-F238E27FC236}">
                <a16:creationId xmlns:a16="http://schemas.microsoft.com/office/drawing/2014/main" id="{B867069A-AC41-4F07-85C7-4A2FD2A680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04992" y="3404235"/>
            <a:ext cx="857600" cy="855677"/>
          </a:xfrm>
          <a:prstGeom prst="rect">
            <a:avLst/>
          </a:prstGeom>
        </p:spPr>
      </p:pic>
      <p:pic>
        <p:nvPicPr>
          <p:cNvPr id="59" name="Image 58">
            <a:extLst>
              <a:ext uri="{FF2B5EF4-FFF2-40B4-BE49-F238E27FC236}">
                <a16:creationId xmlns:a16="http://schemas.microsoft.com/office/drawing/2014/main" id="{D5AAFC6A-83C6-422D-9D50-3F83DF48F58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99221" y="2233292"/>
            <a:ext cx="868977" cy="868977"/>
          </a:xfrm>
          <a:prstGeom prst="rect">
            <a:avLst/>
          </a:prstGeom>
        </p:spPr>
      </p:pic>
      <p:sp>
        <p:nvSpPr>
          <p:cNvPr id="60" name="ZoneTexte 59">
            <a:extLst>
              <a:ext uri="{FF2B5EF4-FFF2-40B4-BE49-F238E27FC236}">
                <a16:creationId xmlns:a16="http://schemas.microsoft.com/office/drawing/2014/main" id="{002B49F4-46A6-4E87-8ED6-90B8FCFC7AAF}"/>
              </a:ext>
            </a:extLst>
          </p:cNvPr>
          <p:cNvSpPr txBox="1"/>
          <p:nvPr/>
        </p:nvSpPr>
        <p:spPr>
          <a:xfrm>
            <a:off x="35157" y="2562830"/>
            <a:ext cx="1317895" cy="600164"/>
          </a:xfrm>
          <a:prstGeom prst="rect">
            <a:avLst/>
          </a:prstGeom>
          <a:noFill/>
        </p:spPr>
        <p:txBody>
          <a:bodyPr wrap="square" rtlCol="0">
            <a:spAutoFit/>
          </a:bodyPr>
          <a:lstStyle/>
          <a:p>
            <a:pPr algn="ctr"/>
            <a:r>
              <a:rPr lang="fr-FR" sz="1100" dirty="0"/>
              <a:t>Acquisition, construction ou agrandissement</a:t>
            </a:r>
          </a:p>
        </p:txBody>
      </p:sp>
      <p:sp>
        <p:nvSpPr>
          <p:cNvPr id="61" name="ZoneTexte 60">
            <a:extLst>
              <a:ext uri="{FF2B5EF4-FFF2-40B4-BE49-F238E27FC236}">
                <a16:creationId xmlns:a16="http://schemas.microsoft.com/office/drawing/2014/main" id="{8A5A4020-4540-4734-94DC-8546FE2A0711}"/>
              </a:ext>
            </a:extLst>
          </p:cNvPr>
          <p:cNvSpPr txBox="1"/>
          <p:nvPr/>
        </p:nvSpPr>
        <p:spPr>
          <a:xfrm>
            <a:off x="8778039" y="2912886"/>
            <a:ext cx="1129976" cy="430887"/>
          </a:xfrm>
          <a:prstGeom prst="rect">
            <a:avLst/>
          </a:prstGeom>
          <a:noFill/>
        </p:spPr>
        <p:txBody>
          <a:bodyPr wrap="square" rtlCol="0">
            <a:spAutoFit/>
          </a:bodyPr>
          <a:lstStyle/>
          <a:p>
            <a:r>
              <a:rPr lang="fr-FR" sz="1100" dirty="0"/>
              <a:t>Acquisition ou construction</a:t>
            </a:r>
          </a:p>
        </p:txBody>
      </p:sp>
      <p:sp>
        <p:nvSpPr>
          <p:cNvPr id="62" name="ZoneTexte 61">
            <a:extLst>
              <a:ext uri="{FF2B5EF4-FFF2-40B4-BE49-F238E27FC236}">
                <a16:creationId xmlns:a16="http://schemas.microsoft.com/office/drawing/2014/main" id="{9EE7EDB9-E805-4907-B560-9FA28C80DF9E}"/>
              </a:ext>
            </a:extLst>
          </p:cNvPr>
          <p:cNvSpPr txBox="1"/>
          <p:nvPr/>
        </p:nvSpPr>
        <p:spPr>
          <a:xfrm>
            <a:off x="1427883" y="4863148"/>
            <a:ext cx="1069772" cy="261610"/>
          </a:xfrm>
          <a:prstGeom prst="rect">
            <a:avLst/>
          </a:prstGeom>
          <a:noFill/>
        </p:spPr>
        <p:txBody>
          <a:bodyPr wrap="square" rtlCol="0">
            <a:spAutoFit/>
          </a:bodyPr>
          <a:lstStyle/>
          <a:p>
            <a:pPr algn="ctr"/>
            <a:r>
              <a:rPr lang="fr-FR" sz="1100" dirty="0"/>
              <a:t>Invalidité</a:t>
            </a:r>
          </a:p>
        </p:txBody>
      </p:sp>
      <p:sp>
        <p:nvSpPr>
          <p:cNvPr id="63" name="ZoneTexte 62">
            <a:extLst>
              <a:ext uri="{FF2B5EF4-FFF2-40B4-BE49-F238E27FC236}">
                <a16:creationId xmlns:a16="http://schemas.microsoft.com/office/drawing/2014/main" id="{94E42CE4-30CC-4083-A454-22EE6194F53A}"/>
              </a:ext>
            </a:extLst>
          </p:cNvPr>
          <p:cNvSpPr txBox="1"/>
          <p:nvPr/>
        </p:nvSpPr>
        <p:spPr>
          <a:xfrm>
            <a:off x="10780499" y="4068234"/>
            <a:ext cx="1069772" cy="261610"/>
          </a:xfrm>
          <a:prstGeom prst="rect">
            <a:avLst/>
          </a:prstGeom>
          <a:noFill/>
        </p:spPr>
        <p:txBody>
          <a:bodyPr wrap="square" rtlCol="0">
            <a:spAutoFit/>
          </a:bodyPr>
          <a:lstStyle/>
          <a:p>
            <a:r>
              <a:rPr lang="fr-FR" sz="1100" dirty="0"/>
              <a:t>Invalidité</a:t>
            </a:r>
          </a:p>
        </p:txBody>
      </p:sp>
      <p:sp>
        <p:nvSpPr>
          <p:cNvPr id="64" name="ZoneTexte 63">
            <a:extLst>
              <a:ext uri="{FF2B5EF4-FFF2-40B4-BE49-F238E27FC236}">
                <a16:creationId xmlns:a16="http://schemas.microsoft.com/office/drawing/2014/main" id="{693862FF-B766-485B-8438-7DF0BEFA5B81}"/>
              </a:ext>
            </a:extLst>
          </p:cNvPr>
          <p:cNvSpPr txBox="1"/>
          <p:nvPr/>
        </p:nvSpPr>
        <p:spPr>
          <a:xfrm>
            <a:off x="2493994" y="4859719"/>
            <a:ext cx="1069772" cy="261610"/>
          </a:xfrm>
          <a:prstGeom prst="rect">
            <a:avLst/>
          </a:prstGeom>
          <a:noFill/>
        </p:spPr>
        <p:txBody>
          <a:bodyPr wrap="square" rtlCol="0">
            <a:spAutoFit/>
          </a:bodyPr>
          <a:lstStyle/>
          <a:p>
            <a:pPr algn="ctr"/>
            <a:r>
              <a:rPr lang="fr-FR" sz="1100" dirty="0"/>
              <a:t>Décès</a:t>
            </a:r>
          </a:p>
        </p:txBody>
      </p:sp>
      <p:sp>
        <p:nvSpPr>
          <p:cNvPr id="65" name="ZoneTexte 64">
            <a:extLst>
              <a:ext uri="{FF2B5EF4-FFF2-40B4-BE49-F238E27FC236}">
                <a16:creationId xmlns:a16="http://schemas.microsoft.com/office/drawing/2014/main" id="{352EECF6-6B21-470C-8EA2-A48940FD268A}"/>
              </a:ext>
            </a:extLst>
          </p:cNvPr>
          <p:cNvSpPr txBox="1"/>
          <p:nvPr/>
        </p:nvSpPr>
        <p:spPr>
          <a:xfrm>
            <a:off x="9974691" y="5185227"/>
            <a:ext cx="1069772" cy="261610"/>
          </a:xfrm>
          <a:prstGeom prst="rect">
            <a:avLst/>
          </a:prstGeom>
          <a:noFill/>
        </p:spPr>
        <p:txBody>
          <a:bodyPr wrap="square" rtlCol="0">
            <a:spAutoFit/>
          </a:bodyPr>
          <a:lstStyle/>
          <a:p>
            <a:pPr algn="ctr"/>
            <a:r>
              <a:rPr lang="fr-FR" sz="1100" dirty="0"/>
              <a:t>Décès</a:t>
            </a:r>
          </a:p>
        </p:txBody>
      </p:sp>
      <p:sp>
        <p:nvSpPr>
          <p:cNvPr id="66" name="ZoneTexte 65">
            <a:extLst>
              <a:ext uri="{FF2B5EF4-FFF2-40B4-BE49-F238E27FC236}">
                <a16:creationId xmlns:a16="http://schemas.microsoft.com/office/drawing/2014/main" id="{37CD3317-2CB2-4942-9FFC-64EA5BCACDB2}"/>
              </a:ext>
            </a:extLst>
          </p:cNvPr>
          <p:cNvSpPr txBox="1"/>
          <p:nvPr/>
        </p:nvSpPr>
        <p:spPr>
          <a:xfrm>
            <a:off x="121889" y="4864805"/>
            <a:ext cx="1287409" cy="261610"/>
          </a:xfrm>
          <a:prstGeom prst="rect">
            <a:avLst/>
          </a:prstGeom>
          <a:noFill/>
        </p:spPr>
        <p:txBody>
          <a:bodyPr wrap="square" rtlCol="0">
            <a:spAutoFit/>
          </a:bodyPr>
          <a:lstStyle/>
          <a:p>
            <a:r>
              <a:rPr lang="fr-FR" sz="1100" dirty="0"/>
              <a:t>Surendettement</a:t>
            </a:r>
          </a:p>
        </p:txBody>
      </p:sp>
      <p:sp>
        <p:nvSpPr>
          <p:cNvPr id="67" name="ZoneTexte 66">
            <a:extLst>
              <a:ext uri="{FF2B5EF4-FFF2-40B4-BE49-F238E27FC236}">
                <a16:creationId xmlns:a16="http://schemas.microsoft.com/office/drawing/2014/main" id="{8808A422-A29D-4460-B9BE-4E59DBFEC889}"/>
              </a:ext>
            </a:extLst>
          </p:cNvPr>
          <p:cNvSpPr txBox="1"/>
          <p:nvPr/>
        </p:nvSpPr>
        <p:spPr>
          <a:xfrm>
            <a:off x="9070472" y="4091735"/>
            <a:ext cx="1326640" cy="261610"/>
          </a:xfrm>
          <a:prstGeom prst="rect">
            <a:avLst/>
          </a:prstGeom>
          <a:noFill/>
        </p:spPr>
        <p:txBody>
          <a:bodyPr wrap="square" rtlCol="0">
            <a:spAutoFit/>
          </a:bodyPr>
          <a:lstStyle/>
          <a:p>
            <a:r>
              <a:rPr lang="fr-FR" sz="1100" dirty="0"/>
              <a:t>Surendettement</a:t>
            </a:r>
          </a:p>
        </p:txBody>
      </p:sp>
      <p:sp>
        <p:nvSpPr>
          <p:cNvPr id="68" name="ZoneTexte 67">
            <a:extLst>
              <a:ext uri="{FF2B5EF4-FFF2-40B4-BE49-F238E27FC236}">
                <a16:creationId xmlns:a16="http://schemas.microsoft.com/office/drawing/2014/main" id="{7292A1CB-550B-438C-A3A0-89DE2063E896}"/>
              </a:ext>
            </a:extLst>
          </p:cNvPr>
          <p:cNvSpPr txBox="1"/>
          <p:nvPr/>
        </p:nvSpPr>
        <p:spPr>
          <a:xfrm>
            <a:off x="1593965" y="2577958"/>
            <a:ext cx="1225824" cy="261610"/>
          </a:xfrm>
          <a:prstGeom prst="rect">
            <a:avLst/>
          </a:prstGeom>
          <a:noFill/>
        </p:spPr>
        <p:txBody>
          <a:bodyPr wrap="square" rtlCol="0">
            <a:spAutoFit/>
          </a:bodyPr>
          <a:lstStyle/>
          <a:p>
            <a:r>
              <a:rPr lang="fr-FR" sz="1100" dirty="0"/>
              <a:t>Mariage</a:t>
            </a:r>
          </a:p>
        </p:txBody>
      </p:sp>
      <p:sp>
        <p:nvSpPr>
          <p:cNvPr id="69" name="ZoneTexte 68">
            <a:extLst>
              <a:ext uri="{FF2B5EF4-FFF2-40B4-BE49-F238E27FC236}">
                <a16:creationId xmlns:a16="http://schemas.microsoft.com/office/drawing/2014/main" id="{1C17AE61-BBAE-40B5-AD8F-C7C4649FCD66}"/>
              </a:ext>
            </a:extLst>
          </p:cNvPr>
          <p:cNvSpPr txBox="1"/>
          <p:nvPr/>
        </p:nvSpPr>
        <p:spPr>
          <a:xfrm>
            <a:off x="2415967" y="2577958"/>
            <a:ext cx="1225824" cy="261610"/>
          </a:xfrm>
          <a:prstGeom prst="rect">
            <a:avLst/>
          </a:prstGeom>
          <a:noFill/>
        </p:spPr>
        <p:txBody>
          <a:bodyPr wrap="square" rtlCol="0">
            <a:spAutoFit/>
          </a:bodyPr>
          <a:lstStyle/>
          <a:p>
            <a:pPr algn="ctr"/>
            <a:r>
              <a:rPr lang="fr-FR" sz="1100" dirty="0"/>
              <a:t>Naissance</a:t>
            </a:r>
          </a:p>
        </p:txBody>
      </p:sp>
      <p:sp>
        <p:nvSpPr>
          <p:cNvPr id="70" name="ZoneTexte 69">
            <a:extLst>
              <a:ext uri="{FF2B5EF4-FFF2-40B4-BE49-F238E27FC236}">
                <a16:creationId xmlns:a16="http://schemas.microsoft.com/office/drawing/2014/main" id="{C2FE7021-5019-4F1E-B31A-E17521374CA8}"/>
              </a:ext>
            </a:extLst>
          </p:cNvPr>
          <p:cNvSpPr txBox="1"/>
          <p:nvPr/>
        </p:nvSpPr>
        <p:spPr>
          <a:xfrm>
            <a:off x="1292255" y="3817014"/>
            <a:ext cx="1225824" cy="261610"/>
          </a:xfrm>
          <a:prstGeom prst="rect">
            <a:avLst/>
          </a:prstGeom>
          <a:noFill/>
        </p:spPr>
        <p:txBody>
          <a:bodyPr wrap="square" rtlCol="0">
            <a:spAutoFit/>
          </a:bodyPr>
          <a:lstStyle/>
          <a:p>
            <a:pPr algn="ctr"/>
            <a:r>
              <a:rPr lang="fr-FR" sz="1100" dirty="0"/>
              <a:t>Divorce</a:t>
            </a:r>
          </a:p>
        </p:txBody>
      </p:sp>
      <p:sp>
        <p:nvSpPr>
          <p:cNvPr id="71" name="ZoneTexte 70">
            <a:extLst>
              <a:ext uri="{FF2B5EF4-FFF2-40B4-BE49-F238E27FC236}">
                <a16:creationId xmlns:a16="http://schemas.microsoft.com/office/drawing/2014/main" id="{2939668C-D1CE-46FF-9B23-6DAD21F629AA}"/>
              </a:ext>
            </a:extLst>
          </p:cNvPr>
          <p:cNvSpPr txBox="1"/>
          <p:nvPr/>
        </p:nvSpPr>
        <p:spPr>
          <a:xfrm>
            <a:off x="22466" y="3986267"/>
            <a:ext cx="1496151" cy="261610"/>
          </a:xfrm>
          <a:prstGeom prst="rect">
            <a:avLst/>
          </a:prstGeom>
          <a:noFill/>
        </p:spPr>
        <p:txBody>
          <a:bodyPr wrap="square" rtlCol="0">
            <a:spAutoFit/>
          </a:bodyPr>
          <a:lstStyle/>
          <a:p>
            <a:r>
              <a:rPr lang="fr-FR" sz="1100" dirty="0"/>
              <a:t>Création ou reprise</a:t>
            </a:r>
          </a:p>
        </p:txBody>
      </p:sp>
      <p:sp>
        <p:nvSpPr>
          <p:cNvPr id="72" name="ZoneTexte 71">
            <a:extLst>
              <a:ext uri="{FF2B5EF4-FFF2-40B4-BE49-F238E27FC236}">
                <a16:creationId xmlns:a16="http://schemas.microsoft.com/office/drawing/2014/main" id="{01AEDAF0-27A2-4550-9F66-714189C92613}"/>
              </a:ext>
            </a:extLst>
          </p:cNvPr>
          <p:cNvSpPr txBox="1"/>
          <p:nvPr/>
        </p:nvSpPr>
        <p:spPr>
          <a:xfrm>
            <a:off x="2321249" y="3820151"/>
            <a:ext cx="1466025" cy="261610"/>
          </a:xfrm>
          <a:prstGeom prst="rect">
            <a:avLst/>
          </a:prstGeom>
          <a:noFill/>
        </p:spPr>
        <p:txBody>
          <a:bodyPr wrap="square" rtlCol="0">
            <a:spAutoFit/>
          </a:bodyPr>
          <a:lstStyle/>
          <a:p>
            <a:pPr algn="ctr"/>
            <a:r>
              <a:rPr lang="fr-FR" sz="1100" dirty="0"/>
              <a:t>Cessation de contrat</a:t>
            </a:r>
          </a:p>
        </p:txBody>
      </p:sp>
      <p:sp>
        <p:nvSpPr>
          <p:cNvPr id="73" name="ZoneTexte 72">
            <a:extLst>
              <a:ext uri="{FF2B5EF4-FFF2-40B4-BE49-F238E27FC236}">
                <a16:creationId xmlns:a16="http://schemas.microsoft.com/office/drawing/2014/main" id="{95B70696-8F96-46D0-A94C-8792B1556BB5}"/>
              </a:ext>
            </a:extLst>
          </p:cNvPr>
          <p:cNvSpPr txBox="1"/>
          <p:nvPr/>
        </p:nvSpPr>
        <p:spPr>
          <a:xfrm>
            <a:off x="9826283" y="2927018"/>
            <a:ext cx="1326640" cy="430887"/>
          </a:xfrm>
          <a:prstGeom prst="rect">
            <a:avLst/>
          </a:prstGeom>
          <a:noFill/>
        </p:spPr>
        <p:txBody>
          <a:bodyPr wrap="square" rtlCol="0">
            <a:spAutoFit/>
          </a:bodyPr>
          <a:lstStyle/>
          <a:p>
            <a:pPr algn="ctr"/>
            <a:r>
              <a:rPr lang="fr-FR" sz="1100" dirty="0"/>
              <a:t>Assurance chômage</a:t>
            </a:r>
          </a:p>
        </p:txBody>
      </p:sp>
      <p:sp>
        <p:nvSpPr>
          <p:cNvPr id="42" name="Rectangle 41">
            <a:extLst>
              <a:ext uri="{FF2B5EF4-FFF2-40B4-BE49-F238E27FC236}">
                <a16:creationId xmlns:a16="http://schemas.microsoft.com/office/drawing/2014/main" id="{4B814468-5252-4165-8E4A-3F9373A1601D}"/>
              </a:ext>
            </a:extLst>
          </p:cNvPr>
          <p:cNvSpPr/>
          <p:nvPr/>
        </p:nvSpPr>
        <p:spPr>
          <a:xfrm flipH="1">
            <a:off x="8763019" y="1541424"/>
            <a:ext cx="3464404" cy="307777"/>
          </a:xfrm>
          <a:prstGeom prst="rect">
            <a:avLst/>
          </a:prstGeom>
          <a:solidFill>
            <a:schemeClr val="bg1">
              <a:lumMod val="95000"/>
              <a:alpha val="68000"/>
            </a:schemeClr>
          </a:solidFill>
        </p:spPr>
        <p:txBody>
          <a:bodyPr wrap="square" anchor="ctr">
            <a:spAutoFit/>
          </a:bodyPr>
          <a:lstStyle/>
          <a:p>
            <a:pPr algn="ctr">
              <a:spcBef>
                <a:spcPts val="200"/>
              </a:spcBef>
            </a:pPr>
            <a:r>
              <a:rPr lang="fr-FR" sz="1400" b="1" dirty="0"/>
              <a:t>6 cas pour le PERCOL-I :</a:t>
            </a:r>
          </a:p>
        </p:txBody>
      </p:sp>
      <p:pic>
        <p:nvPicPr>
          <p:cNvPr id="45" name="Image 44">
            <a:extLst>
              <a:ext uri="{FF2B5EF4-FFF2-40B4-BE49-F238E27FC236}">
                <a16:creationId xmlns:a16="http://schemas.microsoft.com/office/drawing/2014/main" id="{5CD03ECB-85A1-42F4-970E-42BDE9E1D5F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327008" y="2307029"/>
            <a:ext cx="736465" cy="734815"/>
          </a:xfrm>
          <a:prstGeom prst="rect">
            <a:avLst/>
          </a:prstGeom>
        </p:spPr>
      </p:pic>
      <p:sp>
        <p:nvSpPr>
          <p:cNvPr id="50" name="ZoneTexte 49">
            <a:extLst>
              <a:ext uri="{FF2B5EF4-FFF2-40B4-BE49-F238E27FC236}">
                <a16:creationId xmlns:a16="http://schemas.microsoft.com/office/drawing/2014/main" id="{F85D0EEE-61EA-4F8B-9415-067AFD2792FF}"/>
              </a:ext>
            </a:extLst>
          </p:cNvPr>
          <p:cNvSpPr txBox="1"/>
          <p:nvPr/>
        </p:nvSpPr>
        <p:spPr>
          <a:xfrm>
            <a:off x="11210837" y="2920625"/>
            <a:ext cx="957553" cy="430887"/>
          </a:xfrm>
          <a:prstGeom prst="rect">
            <a:avLst/>
          </a:prstGeom>
          <a:noFill/>
        </p:spPr>
        <p:txBody>
          <a:bodyPr wrap="square" rtlCol="0">
            <a:spAutoFit/>
          </a:bodyPr>
          <a:lstStyle/>
          <a:p>
            <a:pPr algn="ctr"/>
            <a:r>
              <a:rPr lang="fr-FR" sz="1100" dirty="0"/>
              <a:t>Liquidation judiciaire</a:t>
            </a:r>
          </a:p>
        </p:txBody>
      </p:sp>
      <p:pic>
        <p:nvPicPr>
          <p:cNvPr id="49" name="Image 48">
            <a:extLst>
              <a:ext uri="{FF2B5EF4-FFF2-40B4-BE49-F238E27FC236}">
                <a16:creationId xmlns:a16="http://schemas.microsoft.com/office/drawing/2014/main" id="{82DC2ED1-3644-48B4-84E6-9C4B556504D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118183" y="2227463"/>
            <a:ext cx="4358372" cy="2894128"/>
          </a:xfrm>
          <a:prstGeom prst="rect">
            <a:avLst/>
          </a:prstGeom>
          <a:ln>
            <a:noFill/>
          </a:ln>
          <a:effectLst>
            <a:softEdge rad="112500"/>
          </a:effectLst>
        </p:spPr>
      </p:pic>
      <p:sp>
        <p:nvSpPr>
          <p:cNvPr id="51" name="Rectangle 50">
            <a:extLst>
              <a:ext uri="{FF2B5EF4-FFF2-40B4-BE49-F238E27FC236}">
                <a16:creationId xmlns:a16="http://schemas.microsoft.com/office/drawing/2014/main" id="{BD27F882-B97B-4806-BFA3-EE985A7B87D9}"/>
              </a:ext>
            </a:extLst>
          </p:cNvPr>
          <p:cNvSpPr/>
          <p:nvPr/>
        </p:nvSpPr>
        <p:spPr>
          <a:xfrm>
            <a:off x="-14804" y="1553932"/>
            <a:ext cx="3835461" cy="307777"/>
          </a:xfrm>
          <a:prstGeom prst="rect">
            <a:avLst/>
          </a:prstGeom>
          <a:solidFill>
            <a:schemeClr val="bg1">
              <a:lumMod val="95000"/>
              <a:alpha val="68000"/>
            </a:schemeClr>
          </a:solidFill>
        </p:spPr>
        <p:txBody>
          <a:bodyPr wrap="square" anchor="ctr">
            <a:spAutoFit/>
          </a:bodyPr>
          <a:lstStyle/>
          <a:p>
            <a:pPr algn="ctr">
              <a:spcBef>
                <a:spcPts val="200"/>
              </a:spcBef>
            </a:pPr>
            <a:r>
              <a:rPr lang="fr-FR" sz="1400" b="1" dirty="0"/>
              <a:t>10 cas pour le PEI :</a:t>
            </a:r>
          </a:p>
        </p:txBody>
      </p:sp>
      <p:sp>
        <p:nvSpPr>
          <p:cNvPr id="75" name="Text Box 37">
            <a:extLst>
              <a:ext uri="{FF2B5EF4-FFF2-40B4-BE49-F238E27FC236}">
                <a16:creationId xmlns:a16="http://schemas.microsoft.com/office/drawing/2014/main" id="{68FDC114-C8FA-47FD-8957-446977F437A7}"/>
              </a:ext>
            </a:extLst>
          </p:cNvPr>
          <p:cNvSpPr txBox="1">
            <a:spLocks noChangeArrowheads="1"/>
          </p:cNvSpPr>
          <p:nvPr/>
        </p:nvSpPr>
        <p:spPr bwMode="auto">
          <a:xfrm>
            <a:off x="854031" y="5847679"/>
            <a:ext cx="1917645"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898" indent="0" algn="ctr" defTabSz="914377" eaLnBrk="1" hangingPunct="1">
              <a:spcBef>
                <a:spcPts val="600"/>
              </a:spcBef>
              <a:tabLst>
                <a:tab pos="88898" algn="l"/>
              </a:tabLst>
              <a:defRPr/>
            </a:pPr>
            <a:r>
              <a:rPr lang="fr-FR" altLang="fr-FR" sz="1100" dirty="0">
                <a:solidFill>
                  <a:prstClr val="black"/>
                </a:solidFill>
                <a:latin typeface="Arial" panose="020B0604020202020204"/>
                <a:cs typeface="Arial" charset="0"/>
              </a:rPr>
              <a:t>Violences conjugales</a:t>
            </a:r>
          </a:p>
        </p:txBody>
      </p:sp>
      <p:pic>
        <p:nvPicPr>
          <p:cNvPr id="4" name="Image 3">
            <a:extLst>
              <a:ext uri="{FF2B5EF4-FFF2-40B4-BE49-F238E27FC236}">
                <a16:creationId xmlns:a16="http://schemas.microsoft.com/office/drawing/2014/main" id="{31B7F92B-FD34-45B2-B305-19D5CB79346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567657" y="5341383"/>
            <a:ext cx="679460" cy="679460"/>
          </a:xfrm>
          <a:prstGeom prst="rect">
            <a:avLst/>
          </a:prstGeom>
        </p:spPr>
      </p:pic>
      <p:sp>
        <p:nvSpPr>
          <p:cNvPr id="52" name="Espace réservé du numéro de diapositive 11">
            <a:extLst>
              <a:ext uri="{FF2B5EF4-FFF2-40B4-BE49-F238E27FC236}">
                <a16:creationId xmlns:a16="http://schemas.microsoft.com/office/drawing/2014/main" id="{65351F6E-48DC-446A-A309-2B6A9FE61A32}"/>
              </a:ext>
            </a:extLst>
          </p:cNvPr>
          <p:cNvSpPr>
            <a:spLocks noGrp="1"/>
          </p:cNvSpPr>
          <p:nvPr>
            <p:ph type="sldNum" sz="quarter" idx="12"/>
          </p:nvPr>
        </p:nvSpPr>
        <p:spPr>
          <a:xfrm>
            <a:off x="1440000" y="6524773"/>
            <a:ext cx="254400" cy="164148"/>
          </a:xfrm>
        </p:spPr>
        <p:txBody>
          <a:bodyPr/>
          <a:lstStyle/>
          <a:p>
            <a:fld id="{4F985FF9-ADA8-465B-B1B8-A5AF16A5E141}" type="slidenum">
              <a:rPr lang="fr-FR" smtClean="0"/>
              <a:pPr/>
              <a:t>17</a:t>
            </a:fld>
            <a:endParaRPr lang="fr-FR"/>
          </a:p>
        </p:txBody>
      </p:sp>
    </p:spTree>
    <p:extLst>
      <p:ext uri="{BB962C8B-B14F-4D97-AF65-F5344CB8AC3E}">
        <p14:creationId xmlns:p14="http://schemas.microsoft.com/office/powerpoint/2010/main" val="312165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9" grpId="0" animBg="1"/>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42" grpId="0" animBg="1"/>
      <p:bldP spid="50" grpId="0"/>
      <p:bldP spid="51" grpId="0" animBg="1"/>
      <p:bldP spid="7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3</a:t>
            </a:r>
          </a:p>
        </p:txBody>
      </p:sp>
      <p:sp>
        <p:nvSpPr>
          <p:cNvPr id="6" name="Titre 5"/>
          <p:cNvSpPr>
            <a:spLocks noGrp="1"/>
          </p:cNvSpPr>
          <p:nvPr>
            <p:ph type="title"/>
          </p:nvPr>
        </p:nvSpPr>
        <p:spPr>
          <a:xfrm>
            <a:off x="3960000" y="1067838"/>
            <a:ext cx="7668646" cy="2339102"/>
          </a:xfrm>
        </p:spPr>
        <p:txBody>
          <a:bodyPr wrap="square">
            <a:spAutoFit/>
          </a:bodyPr>
          <a:lstStyle/>
          <a:p>
            <a:r>
              <a:rPr lang="fr-FR" dirty="0"/>
              <a:t>Les avantages de l’épargne salariale par rapport à un complément de revenu</a:t>
            </a:r>
            <a:endParaRPr lang="fr-FR" dirty="0">
              <a:solidFill>
                <a:schemeClr val="tx1"/>
              </a:solidFill>
            </a:endParaRPr>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18</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7837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E3D479-A4D3-4A5C-AE21-F9F30BFC07FB}"/>
              </a:ext>
            </a:extLst>
          </p:cNvPr>
          <p:cNvSpPr>
            <a:spLocks noGrp="1"/>
          </p:cNvSpPr>
          <p:nvPr>
            <p:ph type="title"/>
          </p:nvPr>
        </p:nvSpPr>
        <p:spPr/>
        <p:txBody>
          <a:bodyPr/>
          <a:lstStyle/>
          <a:p>
            <a:r>
              <a:rPr lang="fr-FR" altLang="fr-FR" dirty="0"/>
              <a:t>Les avantages de l’épargne salariale et retraite </a:t>
            </a:r>
            <a:r>
              <a:rPr lang="fr-FR" altLang="fr-FR" b="0" dirty="0"/>
              <a:t>par rapport à un complément de revenu</a:t>
            </a:r>
            <a:endParaRPr lang="fr-FR" b="0" dirty="0"/>
          </a:p>
        </p:txBody>
      </p:sp>
      <p:sp>
        <p:nvSpPr>
          <p:cNvPr id="69" name="Espace réservé du numéro de diapositive 9">
            <a:extLst>
              <a:ext uri="{FF2B5EF4-FFF2-40B4-BE49-F238E27FC236}">
                <a16:creationId xmlns:a16="http://schemas.microsoft.com/office/drawing/2014/main" id="{F55765CB-53C6-41D5-B7F7-52E5FD8AC95C}"/>
              </a:ext>
            </a:extLst>
          </p:cNvPr>
          <p:cNvSpPr>
            <a:spLocks noGrp="1"/>
          </p:cNvSpPr>
          <p:nvPr>
            <p:ph type="sldNum" sz="quarter" idx="12"/>
          </p:nvPr>
        </p:nvSpPr>
        <p:spPr>
          <a:xfrm>
            <a:off x="1440000" y="6576728"/>
            <a:ext cx="254400" cy="164212"/>
          </a:xfrm>
        </p:spPr>
        <p:txBody>
          <a:bodyPr/>
          <a:lstStyle/>
          <a:p>
            <a:pPr defTabSz="1219140">
              <a:defRPr/>
            </a:pPr>
            <a:fld id="{4F985FF9-ADA8-465B-B1B8-A5AF16A5E141}" type="slidenum">
              <a:rPr lang="fr-FR">
                <a:solidFill>
                  <a:srgbClr val="581D74"/>
                </a:solidFill>
                <a:latin typeface="Arial" panose="020B0604020202020204"/>
              </a:rPr>
              <a:pPr defTabSz="1219140">
                <a:defRPr/>
              </a:pPr>
              <a:t>19</a:t>
            </a:fld>
            <a:endParaRPr lang="fr-FR">
              <a:solidFill>
                <a:srgbClr val="581D74"/>
              </a:solidFill>
              <a:latin typeface="Arial" panose="020B0604020202020204"/>
            </a:endParaRPr>
          </a:p>
        </p:txBody>
      </p:sp>
      <p:sp>
        <p:nvSpPr>
          <p:cNvPr id="62" name="ZoneTexte 61">
            <a:extLst>
              <a:ext uri="{FF2B5EF4-FFF2-40B4-BE49-F238E27FC236}">
                <a16:creationId xmlns:a16="http://schemas.microsoft.com/office/drawing/2014/main" id="{4F21B517-33E6-4A93-8D59-0B160CC46E4F}"/>
              </a:ext>
            </a:extLst>
          </p:cNvPr>
          <p:cNvSpPr txBox="1">
            <a:spLocks noChangeArrowheads="1"/>
          </p:cNvSpPr>
          <p:nvPr/>
        </p:nvSpPr>
        <p:spPr bwMode="auto">
          <a:xfrm>
            <a:off x="1880333" y="1847745"/>
            <a:ext cx="3242867" cy="13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80000"/>
              <a:buFont typeface="Verdana" panose="020B0604030504040204" pitchFamily="34" charset="0"/>
              <a:buAutoNum type="romanUcPeriod"/>
              <a:defRPr sz="2400">
                <a:solidFill>
                  <a:srgbClr val="003C82"/>
                </a:solidFill>
                <a:latin typeface="Gill Sans MT" panose="020B0502020104020203" pitchFamily="34" charset="0"/>
                <a:ea typeface="MS PGothic" panose="020B0600070205080204" pitchFamily="34" charset="-128"/>
                <a:cs typeface="MS PGothic" panose="020B0600070205080204" pitchFamily="34" charset="-128"/>
              </a:defRPr>
            </a:lvl1pPr>
            <a:lvl2pPr marL="742950" indent="-28575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3pPr>
            <a:lvl4pPr marL="16002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4pPr>
            <a:lvl5pPr marL="20574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5pPr>
            <a:lvl6pPr marL="25146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6pPr>
            <a:lvl7pPr marL="29718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7pPr>
            <a:lvl8pPr marL="34290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8pPr>
            <a:lvl9pPr marL="38862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9pPr>
          </a:lstStyle>
          <a:p>
            <a:pPr algn="ctr">
              <a:spcBef>
                <a:spcPct val="0"/>
              </a:spcBef>
              <a:buClrTx/>
              <a:buSzTx/>
              <a:buFontTx/>
              <a:buNone/>
            </a:pPr>
            <a:r>
              <a:rPr lang="fr-FR" altLang="fr-FR" sz="1400" dirty="0">
                <a:solidFill>
                  <a:schemeClr val="tx2"/>
                </a:solidFill>
                <a:latin typeface="Arial" panose="020B0604020202020204" pitchFamily="34" charset="0"/>
              </a:rPr>
              <a:t>Cout pour l’employeur</a:t>
            </a:r>
            <a:endParaRPr lang="fr-FR" altLang="fr-FR" sz="800" b="1" dirty="0">
              <a:solidFill>
                <a:schemeClr val="tx2"/>
              </a:solidFill>
              <a:latin typeface="Arial" panose="020B0604020202020204" pitchFamily="34" charset="0"/>
            </a:endParaRPr>
          </a:p>
          <a:p>
            <a:pPr algn="ctr">
              <a:spcBef>
                <a:spcPct val="0"/>
              </a:spcBef>
              <a:buClrTx/>
              <a:buSzTx/>
              <a:buFontTx/>
              <a:buNone/>
            </a:pPr>
            <a:r>
              <a:rPr lang="fr-FR" altLang="fr-FR" sz="1800" b="1" dirty="0">
                <a:solidFill>
                  <a:schemeClr val="tx2"/>
                </a:solidFill>
                <a:latin typeface="Arial" panose="020B0604020202020204" pitchFamily="34" charset="0"/>
              </a:rPr>
              <a:t>1 500 €</a:t>
            </a:r>
          </a:p>
          <a:p>
            <a:pPr algn="ctr">
              <a:spcBef>
                <a:spcPct val="0"/>
              </a:spcBef>
              <a:buClrTx/>
              <a:buSzTx/>
              <a:buNone/>
            </a:pPr>
            <a:r>
              <a:rPr lang="fr-FR" sz="1051" dirty="0">
                <a:solidFill>
                  <a:schemeClr val="tx1"/>
                </a:solidFill>
                <a:latin typeface="+mn-lt"/>
              </a:rPr>
              <a:t>déductibles du</a:t>
            </a:r>
          </a:p>
          <a:p>
            <a:pPr algn="ctr">
              <a:spcBef>
                <a:spcPct val="0"/>
              </a:spcBef>
              <a:buClrTx/>
              <a:buSzTx/>
              <a:buNone/>
            </a:pPr>
            <a:r>
              <a:rPr lang="fr-FR" sz="1051" dirty="0">
                <a:solidFill>
                  <a:schemeClr val="tx1"/>
                </a:solidFill>
                <a:latin typeface="+mn-lt"/>
              </a:rPr>
              <a:t> bénéfice imposable</a:t>
            </a:r>
          </a:p>
          <a:p>
            <a:pPr algn="ctr">
              <a:spcBef>
                <a:spcPct val="0"/>
              </a:spcBef>
              <a:buClrTx/>
              <a:buSzTx/>
              <a:buFontTx/>
              <a:buNone/>
            </a:pPr>
            <a:endParaRPr lang="fr-FR" altLang="fr-FR" sz="1600" dirty="0">
              <a:solidFill>
                <a:schemeClr val="tx1"/>
              </a:solidFill>
              <a:latin typeface="Arial" panose="020B0604020202020204" pitchFamily="34" charset="0"/>
            </a:endParaRPr>
          </a:p>
          <a:p>
            <a:pPr algn="ctr">
              <a:spcBef>
                <a:spcPct val="0"/>
              </a:spcBef>
              <a:buClrTx/>
              <a:buSzTx/>
              <a:buFontTx/>
              <a:buNone/>
            </a:pPr>
            <a:endParaRPr lang="fr-FR" altLang="fr-FR" sz="1400" dirty="0">
              <a:solidFill>
                <a:prstClr val="black"/>
              </a:solidFill>
              <a:latin typeface="Arial" panose="020B0604020202020204" pitchFamily="34" charset="0"/>
            </a:endParaRPr>
          </a:p>
        </p:txBody>
      </p:sp>
      <p:pic>
        <p:nvPicPr>
          <p:cNvPr id="63" name="Image 62">
            <a:extLst>
              <a:ext uri="{FF2B5EF4-FFF2-40B4-BE49-F238E27FC236}">
                <a16:creationId xmlns:a16="http://schemas.microsoft.com/office/drawing/2014/main" id="{F635B91F-74B0-4A01-BD94-76747C9091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4951" y="3376613"/>
            <a:ext cx="1755264" cy="827527"/>
          </a:xfrm>
          <a:prstGeom prst="rect">
            <a:avLst/>
          </a:prstGeom>
        </p:spPr>
      </p:pic>
      <p:sp>
        <p:nvSpPr>
          <p:cNvPr id="64" name="ZoneTexte 63">
            <a:extLst>
              <a:ext uri="{FF2B5EF4-FFF2-40B4-BE49-F238E27FC236}">
                <a16:creationId xmlns:a16="http://schemas.microsoft.com/office/drawing/2014/main" id="{53107AA6-89D5-4727-8191-A86CBC639D17}"/>
              </a:ext>
            </a:extLst>
          </p:cNvPr>
          <p:cNvSpPr txBox="1">
            <a:spLocks noChangeArrowheads="1"/>
          </p:cNvSpPr>
          <p:nvPr/>
        </p:nvSpPr>
        <p:spPr bwMode="auto">
          <a:xfrm>
            <a:off x="2616103" y="5022901"/>
            <a:ext cx="2103044" cy="112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80000"/>
              <a:buFont typeface="Verdana" panose="020B0604030504040204" pitchFamily="34" charset="0"/>
              <a:buAutoNum type="romanUcPeriod"/>
              <a:defRPr sz="2400">
                <a:solidFill>
                  <a:srgbClr val="003C82"/>
                </a:solidFill>
                <a:latin typeface="Gill Sans MT" panose="020B0502020104020203" pitchFamily="34" charset="0"/>
                <a:ea typeface="MS PGothic" panose="020B0600070205080204" pitchFamily="34" charset="-128"/>
                <a:cs typeface="MS PGothic" panose="020B0600070205080204" pitchFamily="34" charset="-128"/>
              </a:defRPr>
            </a:lvl1pPr>
            <a:lvl2pPr marL="742950" indent="-28575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3pPr>
            <a:lvl4pPr marL="16002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4pPr>
            <a:lvl5pPr marL="20574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5pPr>
            <a:lvl6pPr marL="25146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6pPr>
            <a:lvl7pPr marL="29718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7pPr>
            <a:lvl8pPr marL="34290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8pPr>
            <a:lvl9pPr marL="38862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9pPr>
          </a:lstStyle>
          <a:p>
            <a:pPr algn="ctr">
              <a:spcBef>
                <a:spcPct val="0"/>
              </a:spcBef>
              <a:buClrTx/>
              <a:buSzTx/>
              <a:buFontTx/>
              <a:buNone/>
            </a:pPr>
            <a:r>
              <a:rPr lang="fr-FR" altLang="fr-FR" sz="1400" dirty="0">
                <a:solidFill>
                  <a:schemeClr val="tx2"/>
                </a:solidFill>
                <a:latin typeface="Arial" panose="020B0604020202020204" pitchFamily="34" charset="0"/>
              </a:rPr>
              <a:t>Somme perçue par le bénéficiaire</a:t>
            </a:r>
          </a:p>
          <a:p>
            <a:pPr algn="ctr">
              <a:spcBef>
                <a:spcPct val="0"/>
              </a:spcBef>
              <a:buClrTx/>
              <a:buSzTx/>
              <a:buFontTx/>
              <a:buNone/>
            </a:pPr>
            <a:r>
              <a:rPr lang="fr-FR" altLang="fr-FR" sz="1800" b="1" dirty="0">
                <a:solidFill>
                  <a:schemeClr val="tx2"/>
                </a:solidFill>
                <a:latin typeface="Arial" panose="020B0604020202020204" pitchFamily="34" charset="0"/>
              </a:rPr>
              <a:t>691 €</a:t>
            </a:r>
          </a:p>
          <a:p>
            <a:pPr algn="ctr">
              <a:spcBef>
                <a:spcPct val="0"/>
              </a:spcBef>
              <a:buClrTx/>
              <a:buSzTx/>
              <a:buNone/>
            </a:pPr>
            <a:r>
              <a:rPr lang="fr-FR" altLang="fr-FR" sz="1051" dirty="0">
                <a:solidFill>
                  <a:schemeClr val="tx1"/>
                </a:solidFill>
                <a:latin typeface="+mn-lt"/>
              </a:rPr>
              <a:t>Exonérés d’impôt </a:t>
            </a:r>
          </a:p>
          <a:p>
            <a:pPr algn="ctr">
              <a:spcBef>
                <a:spcPct val="0"/>
              </a:spcBef>
              <a:buClrTx/>
              <a:buSzTx/>
              <a:buNone/>
            </a:pPr>
            <a:r>
              <a:rPr lang="fr-FR" altLang="fr-FR" sz="1051" dirty="0">
                <a:solidFill>
                  <a:schemeClr val="tx1"/>
                </a:solidFill>
                <a:latin typeface="+mn-lt"/>
              </a:rPr>
              <a:t>sur le revenu</a:t>
            </a:r>
          </a:p>
        </p:txBody>
      </p:sp>
      <p:sp>
        <p:nvSpPr>
          <p:cNvPr id="65" name="Arc 64">
            <a:extLst>
              <a:ext uri="{FF2B5EF4-FFF2-40B4-BE49-F238E27FC236}">
                <a16:creationId xmlns:a16="http://schemas.microsoft.com/office/drawing/2014/main" id="{F953325B-2D8C-483A-B64F-F804AC960806}"/>
              </a:ext>
            </a:extLst>
          </p:cNvPr>
          <p:cNvSpPr/>
          <p:nvPr/>
        </p:nvSpPr>
        <p:spPr>
          <a:xfrm rot="13549531">
            <a:off x="1609664" y="2255653"/>
            <a:ext cx="797112" cy="1512827"/>
          </a:xfrm>
          <a:prstGeom prst="arc">
            <a:avLst>
              <a:gd name="adj1" fmla="val 16883467"/>
              <a:gd name="adj2" fmla="val 4352997"/>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6" name="Flèche : chevron 65">
            <a:extLst>
              <a:ext uri="{FF2B5EF4-FFF2-40B4-BE49-F238E27FC236}">
                <a16:creationId xmlns:a16="http://schemas.microsoft.com/office/drawing/2014/main" id="{EBCF6643-8A4D-4805-9206-7531D9067EDE}"/>
              </a:ext>
            </a:extLst>
          </p:cNvPr>
          <p:cNvSpPr/>
          <p:nvPr/>
        </p:nvSpPr>
        <p:spPr>
          <a:xfrm rot="19727567">
            <a:off x="2210704" y="2272433"/>
            <a:ext cx="215717" cy="263587"/>
          </a:xfrm>
          <a:prstGeom prst="chevron">
            <a:avLst>
              <a:gd name="adj" fmla="val 64533"/>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7" name="Rectangle 66">
            <a:extLst>
              <a:ext uri="{FF2B5EF4-FFF2-40B4-BE49-F238E27FC236}">
                <a16:creationId xmlns:a16="http://schemas.microsoft.com/office/drawing/2014/main" id="{C0736063-AEF7-4A6D-AEF4-F05931FFE8A3}"/>
              </a:ext>
            </a:extLst>
          </p:cNvPr>
          <p:cNvSpPr/>
          <p:nvPr/>
        </p:nvSpPr>
        <p:spPr>
          <a:xfrm>
            <a:off x="7137789" y="2855613"/>
            <a:ext cx="1370888" cy="276999"/>
          </a:xfrm>
          <a:prstGeom prst="rect">
            <a:avLst/>
          </a:prstGeom>
        </p:spPr>
        <p:txBody>
          <a:bodyPr wrap="none">
            <a:spAutoFit/>
          </a:bodyPr>
          <a:lstStyle/>
          <a:p>
            <a:pPr algn="ctr">
              <a:spcBef>
                <a:spcPct val="0"/>
              </a:spcBef>
              <a:buClrTx/>
              <a:buSzTx/>
              <a:buNone/>
            </a:pPr>
            <a:r>
              <a:rPr lang="fr-FR" altLang="fr-FR" sz="1200" b="1" dirty="0">
                <a:solidFill>
                  <a:schemeClr val="tx2"/>
                </a:solidFill>
                <a:latin typeface="Arial" panose="020B0604020202020204" pitchFamily="34" charset="0"/>
              </a:rPr>
              <a:t>0% DE CHARGE</a:t>
            </a:r>
          </a:p>
        </p:txBody>
      </p:sp>
      <p:sp>
        <p:nvSpPr>
          <p:cNvPr id="68" name="Arc 67">
            <a:extLst>
              <a:ext uri="{FF2B5EF4-FFF2-40B4-BE49-F238E27FC236}">
                <a16:creationId xmlns:a16="http://schemas.microsoft.com/office/drawing/2014/main" id="{27222B3E-CD9D-46C3-869F-1B6DFB2D96FC}"/>
              </a:ext>
            </a:extLst>
          </p:cNvPr>
          <p:cNvSpPr/>
          <p:nvPr/>
        </p:nvSpPr>
        <p:spPr>
          <a:xfrm rot="8020642">
            <a:off x="1656912" y="3732501"/>
            <a:ext cx="797112" cy="1512827"/>
          </a:xfrm>
          <a:prstGeom prst="arc">
            <a:avLst>
              <a:gd name="adj1" fmla="val 16883467"/>
              <a:gd name="adj2" fmla="val 4352997"/>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1" name="Flèche : chevron 100">
            <a:extLst>
              <a:ext uri="{FF2B5EF4-FFF2-40B4-BE49-F238E27FC236}">
                <a16:creationId xmlns:a16="http://schemas.microsoft.com/office/drawing/2014/main" id="{2B1C8A60-2B5E-434E-8D6B-F16A2A0DC86F}"/>
              </a:ext>
            </a:extLst>
          </p:cNvPr>
          <p:cNvSpPr/>
          <p:nvPr/>
        </p:nvSpPr>
        <p:spPr>
          <a:xfrm rot="291712">
            <a:off x="2358842" y="4970068"/>
            <a:ext cx="215717" cy="233512"/>
          </a:xfrm>
          <a:prstGeom prst="chevron">
            <a:avLst>
              <a:gd name="adj" fmla="val 64533"/>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3" name="Rectangle 112">
            <a:extLst>
              <a:ext uri="{FF2B5EF4-FFF2-40B4-BE49-F238E27FC236}">
                <a16:creationId xmlns:a16="http://schemas.microsoft.com/office/drawing/2014/main" id="{407A437B-762D-437E-A599-6B1C5BE48852}"/>
              </a:ext>
            </a:extLst>
          </p:cNvPr>
          <p:cNvSpPr/>
          <p:nvPr/>
        </p:nvSpPr>
        <p:spPr>
          <a:xfrm>
            <a:off x="1583291" y="4232783"/>
            <a:ext cx="2343910" cy="646331"/>
          </a:xfrm>
          <a:prstGeom prst="rect">
            <a:avLst/>
          </a:prstGeom>
        </p:spPr>
        <p:txBody>
          <a:bodyPr wrap="none">
            <a:spAutoFit/>
          </a:bodyPr>
          <a:lstStyle/>
          <a:p>
            <a:pPr algn="ctr">
              <a:spcBef>
                <a:spcPct val="0"/>
              </a:spcBef>
              <a:buClrTx/>
              <a:buSzTx/>
              <a:buNone/>
            </a:pPr>
            <a:r>
              <a:rPr lang="fr-FR" altLang="fr-FR" sz="1200" b="1" dirty="0">
                <a:solidFill>
                  <a:schemeClr val="tx2"/>
                </a:solidFill>
                <a:latin typeface="Arial" panose="020B0604020202020204" pitchFamily="34" charset="0"/>
              </a:rPr>
              <a:t>- Charges salariales (13,75%) </a:t>
            </a:r>
          </a:p>
          <a:p>
            <a:pPr marL="171446" indent="-171446" algn="ctr">
              <a:spcBef>
                <a:spcPct val="0"/>
              </a:spcBef>
              <a:buFontTx/>
              <a:buChar char="-"/>
            </a:pPr>
            <a:r>
              <a:rPr lang="fr-FR" altLang="fr-FR" sz="1200" b="1" dirty="0">
                <a:solidFill>
                  <a:schemeClr val="tx2"/>
                </a:solidFill>
                <a:latin typeface="Arial" panose="020B0604020202020204" pitchFamily="34" charset="0"/>
              </a:rPr>
              <a:t>CSG/CRDS (9,7%)</a:t>
            </a:r>
          </a:p>
          <a:p>
            <a:pPr marL="171446" indent="-171446" algn="ctr">
              <a:spcBef>
                <a:spcPct val="0"/>
              </a:spcBef>
              <a:buFontTx/>
              <a:buChar char="-"/>
            </a:pPr>
            <a:r>
              <a:rPr lang="fr-FR" altLang="fr-FR" sz="1200" b="1" dirty="0">
                <a:solidFill>
                  <a:schemeClr val="tx2"/>
                </a:solidFill>
                <a:latin typeface="Arial" panose="020B0604020202020204" pitchFamily="34" charset="0"/>
              </a:rPr>
              <a:t>IR (11%)</a:t>
            </a:r>
          </a:p>
        </p:txBody>
      </p:sp>
      <p:pic>
        <p:nvPicPr>
          <p:cNvPr id="114" name="Graphique 113" descr="Coche">
            <a:extLst>
              <a:ext uri="{FF2B5EF4-FFF2-40B4-BE49-F238E27FC236}">
                <a16:creationId xmlns:a16="http://schemas.microsoft.com/office/drawing/2014/main" id="{3599F4A0-7554-4441-9069-0D9EACCA472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229081" y="2312932"/>
            <a:ext cx="461651" cy="461651"/>
          </a:xfrm>
          <a:prstGeom prst="rect">
            <a:avLst/>
          </a:prstGeom>
        </p:spPr>
      </p:pic>
      <p:pic>
        <p:nvPicPr>
          <p:cNvPr id="115" name="Graphique 114" descr="Coche">
            <a:extLst>
              <a:ext uri="{FF2B5EF4-FFF2-40B4-BE49-F238E27FC236}">
                <a16:creationId xmlns:a16="http://schemas.microsoft.com/office/drawing/2014/main" id="{7C851A3E-9D4F-4B20-9C20-4E1B05F128A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459905" y="5710973"/>
            <a:ext cx="461651" cy="408975"/>
          </a:xfrm>
          <a:prstGeom prst="rect">
            <a:avLst/>
          </a:prstGeom>
        </p:spPr>
      </p:pic>
      <p:sp>
        <p:nvSpPr>
          <p:cNvPr id="116" name="ZoneTexte 115">
            <a:extLst>
              <a:ext uri="{FF2B5EF4-FFF2-40B4-BE49-F238E27FC236}">
                <a16:creationId xmlns:a16="http://schemas.microsoft.com/office/drawing/2014/main" id="{13323308-59AB-4AB2-9490-6C01CB63999F}"/>
              </a:ext>
            </a:extLst>
          </p:cNvPr>
          <p:cNvSpPr txBox="1">
            <a:spLocks noChangeArrowheads="1"/>
          </p:cNvSpPr>
          <p:nvPr/>
        </p:nvSpPr>
        <p:spPr bwMode="auto">
          <a:xfrm>
            <a:off x="7234336" y="1912279"/>
            <a:ext cx="3242867" cy="13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80000"/>
              <a:buFont typeface="Verdana" panose="020B0604030504040204" pitchFamily="34" charset="0"/>
              <a:buAutoNum type="romanUcPeriod"/>
              <a:defRPr sz="2400">
                <a:solidFill>
                  <a:srgbClr val="003C82"/>
                </a:solidFill>
                <a:latin typeface="Gill Sans MT" panose="020B0502020104020203" pitchFamily="34" charset="0"/>
                <a:ea typeface="MS PGothic" panose="020B0600070205080204" pitchFamily="34" charset="-128"/>
                <a:cs typeface="MS PGothic" panose="020B0600070205080204" pitchFamily="34" charset="-128"/>
              </a:defRPr>
            </a:lvl1pPr>
            <a:lvl2pPr marL="742950" indent="-28575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3pPr>
            <a:lvl4pPr marL="16002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4pPr>
            <a:lvl5pPr marL="20574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5pPr>
            <a:lvl6pPr marL="25146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6pPr>
            <a:lvl7pPr marL="29718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7pPr>
            <a:lvl8pPr marL="34290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8pPr>
            <a:lvl9pPr marL="38862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9pPr>
          </a:lstStyle>
          <a:p>
            <a:pPr algn="ctr">
              <a:spcBef>
                <a:spcPct val="0"/>
              </a:spcBef>
              <a:buClrTx/>
              <a:buSzTx/>
              <a:buFontTx/>
              <a:buNone/>
            </a:pPr>
            <a:r>
              <a:rPr lang="fr-FR" altLang="fr-FR" sz="1400" dirty="0">
                <a:solidFill>
                  <a:schemeClr val="tx2"/>
                </a:solidFill>
                <a:latin typeface="Arial" panose="020B0604020202020204" pitchFamily="34" charset="0"/>
              </a:rPr>
              <a:t>Cout pour l’employeur</a:t>
            </a:r>
            <a:endParaRPr lang="fr-FR" altLang="fr-FR" sz="800" b="1" dirty="0">
              <a:solidFill>
                <a:schemeClr val="tx2"/>
              </a:solidFill>
              <a:latin typeface="Arial" panose="020B0604020202020204" pitchFamily="34" charset="0"/>
            </a:endParaRPr>
          </a:p>
          <a:p>
            <a:pPr algn="ctr">
              <a:spcBef>
                <a:spcPct val="0"/>
              </a:spcBef>
              <a:buClrTx/>
              <a:buSzTx/>
              <a:buFontTx/>
              <a:buNone/>
            </a:pPr>
            <a:r>
              <a:rPr lang="fr-FR" altLang="fr-FR" sz="1800" b="1" dirty="0">
                <a:solidFill>
                  <a:schemeClr val="tx2"/>
                </a:solidFill>
                <a:latin typeface="Arial" panose="020B0604020202020204" pitchFamily="34" charset="0"/>
              </a:rPr>
              <a:t>1 000 €</a:t>
            </a:r>
          </a:p>
          <a:p>
            <a:pPr algn="ctr">
              <a:spcBef>
                <a:spcPct val="0"/>
              </a:spcBef>
              <a:buClrTx/>
              <a:buSzTx/>
              <a:buNone/>
            </a:pPr>
            <a:r>
              <a:rPr lang="fr-FR" sz="1051" dirty="0">
                <a:solidFill>
                  <a:schemeClr val="tx1"/>
                </a:solidFill>
                <a:latin typeface="+mn-lt"/>
              </a:rPr>
              <a:t>déductibles du</a:t>
            </a:r>
          </a:p>
          <a:p>
            <a:pPr algn="ctr">
              <a:spcBef>
                <a:spcPct val="0"/>
              </a:spcBef>
              <a:buClrTx/>
              <a:buSzTx/>
              <a:buNone/>
            </a:pPr>
            <a:r>
              <a:rPr lang="fr-FR" sz="1051" dirty="0">
                <a:solidFill>
                  <a:schemeClr val="tx1"/>
                </a:solidFill>
                <a:latin typeface="+mn-lt"/>
              </a:rPr>
              <a:t> bénéfice imposable</a:t>
            </a:r>
          </a:p>
          <a:p>
            <a:pPr algn="ctr">
              <a:spcBef>
                <a:spcPct val="0"/>
              </a:spcBef>
              <a:buClrTx/>
              <a:buSzTx/>
              <a:buFontTx/>
              <a:buNone/>
            </a:pPr>
            <a:endParaRPr lang="fr-FR" altLang="fr-FR" sz="1600" dirty="0">
              <a:solidFill>
                <a:schemeClr val="tx1"/>
              </a:solidFill>
              <a:latin typeface="Arial" panose="020B0604020202020204" pitchFamily="34" charset="0"/>
            </a:endParaRPr>
          </a:p>
          <a:p>
            <a:pPr algn="ctr">
              <a:spcBef>
                <a:spcPct val="0"/>
              </a:spcBef>
              <a:buClrTx/>
              <a:buSzTx/>
              <a:buFontTx/>
              <a:buNone/>
            </a:pPr>
            <a:endParaRPr lang="fr-FR" altLang="fr-FR" sz="1400" dirty="0">
              <a:solidFill>
                <a:prstClr val="black"/>
              </a:solidFill>
              <a:latin typeface="Arial" panose="020B0604020202020204" pitchFamily="34" charset="0"/>
            </a:endParaRPr>
          </a:p>
        </p:txBody>
      </p:sp>
      <p:pic>
        <p:nvPicPr>
          <p:cNvPr id="117" name="Image 116">
            <a:extLst>
              <a:ext uri="{FF2B5EF4-FFF2-40B4-BE49-F238E27FC236}">
                <a16:creationId xmlns:a16="http://schemas.microsoft.com/office/drawing/2014/main" id="{41FBB8A2-DBF9-468B-8859-AF8A77DFA3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07431" y="3322056"/>
            <a:ext cx="1755264" cy="934115"/>
          </a:xfrm>
          <a:prstGeom prst="rect">
            <a:avLst/>
          </a:prstGeom>
        </p:spPr>
      </p:pic>
      <p:sp>
        <p:nvSpPr>
          <p:cNvPr id="118" name="ZoneTexte 117">
            <a:extLst>
              <a:ext uri="{FF2B5EF4-FFF2-40B4-BE49-F238E27FC236}">
                <a16:creationId xmlns:a16="http://schemas.microsoft.com/office/drawing/2014/main" id="{0F25E19C-7CF4-4985-9C47-D4B1514BE22A}"/>
              </a:ext>
            </a:extLst>
          </p:cNvPr>
          <p:cNvSpPr txBox="1">
            <a:spLocks noChangeArrowheads="1"/>
          </p:cNvSpPr>
          <p:nvPr/>
        </p:nvSpPr>
        <p:spPr bwMode="auto">
          <a:xfrm>
            <a:off x="7979554" y="4815333"/>
            <a:ext cx="2129639" cy="112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80000"/>
              <a:buFont typeface="Verdana" panose="020B0604030504040204" pitchFamily="34" charset="0"/>
              <a:buAutoNum type="romanUcPeriod"/>
              <a:defRPr sz="2400">
                <a:solidFill>
                  <a:srgbClr val="003C82"/>
                </a:solidFill>
                <a:latin typeface="Gill Sans MT" panose="020B0502020104020203" pitchFamily="34" charset="0"/>
                <a:ea typeface="MS PGothic" panose="020B0600070205080204" pitchFamily="34" charset="-128"/>
                <a:cs typeface="MS PGothic" panose="020B0600070205080204" pitchFamily="34" charset="-128"/>
              </a:defRPr>
            </a:lvl1pPr>
            <a:lvl2pPr marL="742950" indent="-28575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3pPr>
            <a:lvl4pPr marL="16002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4pPr>
            <a:lvl5pPr marL="2057400" indent="-228600">
              <a:spcBef>
                <a:spcPct val="20000"/>
              </a:spcBef>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5pPr>
            <a:lvl6pPr marL="25146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6pPr>
            <a:lvl7pPr marL="29718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7pPr>
            <a:lvl8pPr marL="34290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8pPr>
            <a:lvl9pPr marL="3886200" indent="-228600" eaLnBrk="0" fontAlgn="base" hangingPunct="0">
              <a:spcBef>
                <a:spcPct val="20000"/>
              </a:spcBef>
              <a:spcAft>
                <a:spcPct val="0"/>
              </a:spcAft>
              <a:buClr>
                <a:schemeClr val="tx2"/>
              </a:buClr>
              <a:buSzPct val="80000"/>
              <a:buFont typeface="Arial" panose="020B0604020202020204" pitchFamily="34" charset="0"/>
              <a:buChar char="•"/>
              <a:defRPr sz="2100">
                <a:solidFill>
                  <a:srgbClr val="003C82"/>
                </a:solidFill>
                <a:latin typeface="Gill Sans MT" panose="020B0502020104020203" pitchFamily="34" charset="0"/>
                <a:ea typeface="Gill Sans MT" panose="020B0502020104020203" pitchFamily="34" charset="0"/>
                <a:cs typeface="Gill Sans MT" panose="020B0502020104020203" pitchFamily="34" charset="0"/>
              </a:defRPr>
            </a:lvl9pPr>
          </a:lstStyle>
          <a:p>
            <a:pPr algn="ctr">
              <a:spcBef>
                <a:spcPct val="0"/>
              </a:spcBef>
              <a:buClrTx/>
              <a:buSzTx/>
              <a:buFontTx/>
              <a:buNone/>
            </a:pPr>
            <a:r>
              <a:rPr lang="fr-FR" altLang="fr-FR" sz="1400" dirty="0">
                <a:solidFill>
                  <a:schemeClr val="tx2"/>
                </a:solidFill>
                <a:latin typeface="Arial" panose="020B0604020202020204" pitchFamily="34" charset="0"/>
              </a:rPr>
              <a:t>Somme perçue par le bénéficiaire</a:t>
            </a:r>
          </a:p>
          <a:p>
            <a:pPr algn="ctr">
              <a:spcBef>
                <a:spcPct val="0"/>
              </a:spcBef>
              <a:buClrTx/>
              <a:buSzTx/>
              <a:buFontTx/>
              <a:buNone/>
            </a:pPr>
            <a:r>
              <a:rPr lang="fr-FR" altLang="fr-FR" sz="1800" b="1" dirty="0">
                <a:solidFill>
                  <a:schemeClr val="tx2"/>
                </a:solidFill>
                <a:latin typeface="Arial" panose="020B0604020202020204" pitchFamily="34" charset="0"/>
              </a:rPr>
              <a:t>903 €</a:t>
            </a:r>
          </a:p>
          <a:p>
            <a:pPr algn="ctr">
              <a:spcBef>
                <a:spcPct val="0"/>
              </a:spcBef>
              <a:buClrTx/>
              <a:buSzTx/>
              <a:buNone/>
            </a:pPr>
            <a:r>
              <a:rPr lang="fr-FR" altLang="fr-FR" sz="1051" dirty="0">
                <a:solidFill>
                  <a:schemeClr val="tx1"/>
                </a:solidFill>
                <a:latin typeface="+mn-lt"/>
              </a:rPr>
              <a:t>Exonérés d’impôt </a:t>
            </a:r>
          </a:p>
          <a:p>
            <a:pPr algn="ctr">
              <a:spcBef>
                <a:spcPct val="0"/>
              </a:spcBef>
              <a:buClrTx/>
              <a:buSzTx/>
              <a:buNone/>
            </a:pPr>
            <a:r>
              <a:rPr lang="fr-FR" altLang="fr-FR" sz="1051" dirty="0">
                <a:solidFill>
                  <a:schemeClr val="tx1"/>
                </a:solidFill>
                <a:latin typeface="+mn-lt"/>
              </a:rPr>
              <a:t>sur le revenu</a:t>
            </a:r>
          </a:p>
        </p:txBody>
      </p:sp>
      <p:sp>
        <p:nvSpPr>
          <p:cNvPr id="119" name="Arc 118">
            <a:extLst>
              <a:ext uri="{FF2B5EF4-FFF2-40B4-BE49-F238E27FC236}">
                <a16:creationId xmlns:a16="http://schemas.microsoft.com/office/drawing/2014/main" id="{2D3988CB-F26F-4C9B-8322-519BA5C51124}"/>
              </a:ext>
            </a:extLst>
          </p:cNvPr>
          <p:cNvSpPr/>
          <p:nvPr/>
        </p:nvSpPr>
        <p:spPr>
          <a:xfrm rot="13549531">
            <a:off x="6953796" y="2255653"/>
            <a:ext cx="797112" cy="1512827"/>
          </a:xfrm>
          <a:prstGeom prst="arc">
            <a:avLst>
              <a:gd name="adj1" fmla="val 16883467"/>
              <a:gd name="adj2" fmla="val 4352997"/>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0" name="Flèche : chevron 119">
            <a:extLst>
              <a:ext uri="{FF2B5EF4-FFF2-40B4-BE49-F238E27FC236}">
                <a16:creationId xmlns:a16="http://schemas.microsoft.com/office/drawing/2014/main" id="{37AA7AD0-7998-4430-916D-13EBEAE3A4B3}"/>
              </a:ext>
            </a:extLst>
          </p:cNvPr>
          <p:cNvSpPr/>
          <p:nvPr/>
        </p:nvSpPr>
        <p:spPr>
          <a:xfrm rot="19727567">
            <a:off x="7554836" y="2272433"/>
            <a:ext cx="215717" cy="263587"/>
          </a:xfrm>
          <a:prstGeom prst="chevron">
            <a:avLst>
              <a:gd name="adj" fmla="val 64533"/>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1" name="Rectangle 120">
            <a:extLst>
              <a:ext uri="{FF2B5EF4-FFF2-40B4-BE49-F238E27FC236}">
                <a16:creationId xmlns:a16="http://schemas.microsoft.com/office/drawing/2014/main" id="{48955611-499D-4B48-9410-5C0F2D8E544E}"/>
              </a:ext>
            </a:extLst>
          </p:cNvPr>
          <p:cNvSpPr/>
          <p:nvPr/>
        </p:nvSpPr>
        <p:spPr>
          <a:xfrm>
            <a:off x="1583292" y="2943378"/>
            <a:ext cx="2076209" cy="276999"/>
          </a:xfrm>
          <a:prstGeom prst="rect">
            <a:avLst/>
          </a:prstGeom>
        </p:spPr>
        <p:txBody>
          <a:bodyPr wrap="none">
            <a:spAutoFit/>
          </a:bodyPr>
          <a:lstStyle/>
          <a:p>
            <a:pPr algn="ctr">
              <a:spcBef>
                <a:spcPct val="0"/>
              </a:spcBef>
              <a:buClrTx/>
              <a:buSzTx/>
              <a:buNone/>
            </a:pPr>
            <a:r>
              <a:rPr lang="fr-FR" altLang="fr-FR" sz="1200" b="1" dirty="0">
                <a:solidFill>
                  <a:schemeClr val="tx2"/>
                </a:solidFill>
                <a:latin typeface="Arial" panose="020B0604020202020204" pitchFamily="34" charset="0"/>
              </a:rPr>
              <a:t>+ 50% charges patronales</a:t>
            </a:r>
          </a:p>
        </p:txBody>
      </p:sp>
      <p:sp>
        <p:nvSpPr>
          <p:cNvPr id="122" name="Arc 121">
            <a:extLst>
              <a:ext uri="{FF2B5EF4-FFF2-40B4-BE49-F238E27FC236}">
                <a16:creationId xmlns:a16="http://schemas.microsoft.com/office/drawing/2014/main" id="{79784B31-71AD-401D-AA0B-B10838A4A3FE}"/>
              </a:ext>
            </a:extLst>
          </p:cNvPr>
          <p:cNvSpPr/>
          <p:nvPr/>
        </p:nvSpPr>
        <p:spPr>
          <a:xfrm rot="8020642">
            <a:off x="7001044" y="3732501"/>
            <a:ext cx="797112" cy="1512827"/>
          </a:xfrm>
          <a:prstGeom prst="arc">
            <a:avLst>
              <a:gd name="adj1" fmla="val 16883467"/>
              <a:gd name="adj2" fmla="val 4352997"/>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3" name="Flèche : chevron 122">
            <a:extLst>
              <a:ext uri="{FF2B5EF4-FFF2-40B4-BE49-F238E27FC236}">
                <a16:creationId xmlns:a16="http://schemas.microsoft.com/office/drawing/2014/main" id="{78147C19-695F-4718-B833-D7EAD1C56B29}"/>
              </a:ext>
            </a:extLst>
          </p:cNvPr>
          <p:cNvSpPr/>
          <p:nvPr/>
        </p:nvSpPr>
        <p:spPr>
          <a:xfrm rot="291712">
            <a:off x="7702974" y="4955031"/>
            <a:ext cx="215717" cy="263587"/>
          </a:xfrm>
          <a:prstGeom prst="chevron">
            <a:avLst>
              <a:gd name="adj" fmla="val 64533"/>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4" name="Rectangle 123">
            <a:extLst>
              <a:ext uri="{FF2B5EF4-FFF2-40B4-BE49-F238E27FC236}">
                <a16:creationId xmlns:a16="http://schemas.microsoft.com/office/drawing/2014/main" id="{E96A2899-F14A-4E08-A3ED-F5BD11B20367}"/>
              </a:ext>
            </a:extLst>
          </p:cNvPr>
          <p:cNvSpPr/>
          <p:nvPr/>
        </p:nvSpPr>
        <p:spPr>
          <a:xfrm>
            <a:off x="7052102" y="4347421"/>
            <a:ext cx="1585690" cy="276999"/>
          </a:xfrm>
          <a:prstGeom prst="rect">
            <a:avLst/>
          </a:prstGeom>
        </p:spPr>
        <p:txBody>
          <a:bodyPr wrap="none">
            <a:spAutoFit/>
          </a:bodyPr>
          <a:lstStyle/>
          <a:p>
            <a:pPr algn="ctr">
              <a:spcBef>
                <a:spcPct val="0"/>
              </a:spcBef>
              <a:buClrTx/>
              <a:buSzTx/>
              <a:buNone/>
            </a:pPr>
            <a:r>
              <a:rPr lang="fr-FR" altLang="fr-FR" sz="1200" b="1" dirty="0">
                <a:solidFill>
                  <a:schemeClr val="tx2"/>
                </a:solidFill>
                <a:latin typeface="Arial" panose="020B0604020202020204" pitchFamily="34" charset="0"/>
              </a:rPr>
              <a:t>- CSG/CRDS (9,7%)</a:t>
            </a:r>
          </a:p>
        </p:txBody>
      </p:sp>
      <p:pic>
        <p:nvPicPr>
          <p:cNvPr id="125" name="Graphique 124" descr="Coche">
            <a:extLst>
              <a:ext uri="{FF2B5EF4-FFF2-40B4-BE49-F238E27FC236}">
                <a16:creationId xmlns:a16="http://schemas.microsoft.com/office/drawing/2014/main" id="{C096A188-8EB6-4A9C-956B-FE3C82B10B6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573213" y="2375821"/>
            <a:ext cx="461651" cy="461651"/>
          </a:xfrm>
          <a:prstGeom prst="rect">
            <a:avLst/>
          </a:prstGeom>
        </p:spPr>
      </p:pic>
      <p:pic>
        <p:nvPicPr>
          <p:cNvPr id="126" name="Graphique 125" descr="Coche">
            <a:extLst>
              <a:ext uri="{FF2B5EF4-FFF2-40B4-BE49-F238E27FC236}">
                <a16:creationId xmlns:a16="http://schemas.microsoft.com/office/drawing/2014/main" id="{2B431358-8F91-4C51-93FD-5EABB68AFD1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865251" y="5382956"/>
            <a:ext cx="461651" cy="461651"/>
          </a:xfrm>
          <a:prstGeom prst="rect">
            <a:avLst/>
          </a:prstGeom>
        </p:spPr>
      </p:pic>
      <p:sp>
        <p:nvSpPr>
          <p:cNvPr id="127" name="Rectangle 126">
            <a:extLst>
              <a:ext uri="{FF2B5EF4-FFF2-40B4-BE49-F238E27FC236}">
                <a16:creationId xmlns:a16="http://schemas.microsoft.com/office/drawing/2014/main" id="{C8944865-0587-4E30-A2C9-0DC4FEDFC280}"/>
              </a:ext>
            </a:extLst>
          </p:cNvPr>
          <p:cNvSpPr/>
          <p:nvPr/>
        </p:nvSpPr>
        <p:spPr>
          <a:xfrm>
            <a:off x="1440000" y="1404577"/>
            <a:ext cx="3960000" cy="265419"/>
          </a:xfrm>
          <a:prstGeom prst="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r>
              <a:rPr lang="fr-FR" sz="1400" b="1" dirty="0">
                <a:solidFill>
                  <a:prstClr val="black"/>
                </a:solidFill>
                <a:latin typeface="Arial" panose="020B0604020202020204"/>
              </a:rPr>
              <a:t>COMPLEMENT DE REVENU</a:t>
            </a:r>
            <a:endParaRPr lang="fr-FR" sz="1400" b="1" baseline="30000" dirty="0">
              <a:solidFill>
                <a:prstClr val="black"/>
              </a:solidFill>
              <a:latin typeface="Arial" panose="020B0604020202020204"/>
            </a:endParaRPr>
          </a:p>
        </p:txBody>
      </p:sp>
      <p:sp>
        <p:nvSpPr>
          <p:cNvPr id="128" name="Rectangle 127">
            <a:extLst>
              <a:ext uri="{FF2B5EF4-FFF2-40B4-BE49-F238E27FC236}">
                <a16:creationId xmlns:a16="http://schemas.microsoft.com/office/drawing/2014/main" id="{70ED7292-2F6F-41BA-B238-DEB643F07C8C}"/>
              </a:ext>
            </a:extLst>
          </p:cNvPr>
          <p:cNvSpPr/>
          <p:nvPr/>
        </p:nvSpPr>
        <p:spPr>
          <a:xfrm>
            <a:off x="6214931" y="1404577"/>
            <a:ext cx="4464000" cy="2654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fr-FR" sz="1200" b="1" dirty="0">
              <a:solidFill>
                <a:prstClr val="white"/>
              </a:solidFill>
              <a:latin typeface="Arial" panose="020B0604020202020204"/>
            </a:endParaRPr>
          </a:p>
          <a:p>
            <a:pPr algn="ctr" defTabSz="1219140">
              <a:defRPr/>
            </a:pPr>
            <a:r>
              <a:rPr lang="fr-FR" sz="1400" b="1" dirty="0">
                <a:solidFill>
                  <a:prstClr val="white"/>
                </a:solidFill>
                <a:latin typeface="Arial" panose="020B0604020202020204"/>
              </a:rPr>
              <a:t>EPARGNE SALARIALE </a:t>
            </a:r>
          </a:p>
          <a:p>
            <a:pPr algn="ctr" defTabSz="1219140">
              <a:defRPr/>
            </a:pPr>
            <a:endParaRPr lang="fr-FR" sz="1200" b="1" dirty="0">
              <a:solidFill>
                <a:prstClr val="white"/>
              </a:solidFill>
              <a:latin typeface="Arial" panose="020B0604020202020204"/>
            </a:endParaRPr>
          </a:p>
        </p:txBody>
      </p:sp>
      <p:cxnSp>
        <p:nvCxnSpPr>
          <p:cNvPr id="4" name="Connecteur droit 3">
            <a:extLst>
              <a:ext uri="{FF2B5EF4-FFF2-40B4-BE49-F238E27FC236}">
                <a16:creationId xmlns:a16="http://schemas.microsoft.com/office/drawing/2014/main" id="{5AA8F8BF-5CA9-4332-9ED3-50DF7C6FF05E}"/>
              </a:ext>
            </a:extLst>
          </p:cNvPr>
          <p:cNvCxnSpPr/>
          <p:nvPr/>
        </p:nvCxnSpPr>
        <p:spPr>
          <a:xfrm>
            <a:off x="5768223" y="2427630"/>
            <a:ext cx="0" cy="291007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31" name="Flèche : chevron 130">
            <a:extLst>
              <a:ext uri="{FF2B5EF4-FFF2-40B4-BE49-F238E27FC236}">
                <a16:creationId xmlns:a16="http://schemas.microsoft.com/office/drawing/2014/main" id="{1072FFE3-C289-4A7F-AD0A-9A88E054DDE1}"/>
              </a:ext>
            </a:extLst>
          </p:cNvPr>
          <p:cNvSpPr/>
          <p:nvPr/>
        </p:nvSpPr>
        <p:spPr>
          <a:xfrm rot="291712">
            <a:off x="2360164" y="4970068"/>
            <a:ext cx="215717" cy="233512"/>
          </a:xfrm>
          <a:prstGeom prst="chevron">
            <a:avLst>
              <a:gd name="adj" fmla="val 64533"/>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33" name="Graphique 132" descr="Coche">
            <a:extLst>
              <a:ext uri="{FF2B5EF4-FFF2-40B4-BE49-F238E27FC236}">
                <a16:creationId xmlns:a16="http://schemas.microsoft.com/office/drawing/2014/main" id="{3967EF78-466A-45E3-B46C-CE7A5FBD7A0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461228" y="5710973"/>
            <a:ext cx="461651" cy="408975"/>
          </a:xfrm>
          <a:prstGeom prst="rect">
            <a:avLst/>
          </a:prstGeom>
        </p:spPr>
      </p:pic>
      <p:sp>
        <p:nvSpPr>
          <p:cNvPr id="134" name="Ellipse 133">
            <a:extLst>
              <a:ext uri="{FF2B5EF4-FFF2-40B4-BE49-F238E27FC236}">
                <a16:creationId xmlns:a16="http://schemas.microsoft.com/office/drawing/2014/main" id="{89E64554-B9AB-4527-BBA5-AD0860F448B5}"/>
              </a:ext>
            </a:extLst>
          </p:cNvPr>
          <p:cNvSpPr/>
          <p:nvPr/>
        </p:nvSpPr>
        <p:spPr>
          <a:xfrm>
            <a:off x="10805399" y="2079243"/>
            <a:ext cx="1008000" cy="1008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fr-FR" sz="2400">
              <a:solidFill>
                <a:prstClr val="white"/>
              </a:solidFill>
              <a:latin typeface="Arial" panose="020B0604020202020204"/>
            </a:endParaRPr>
          </a:p>
        </p:txBody>
      </p:sp>
      <p:sp>
        <p:nvSpPr>
          <p:cNvPr id="135" name="Ellipse 134">
            <a:extLst>
              <a:ext uri="{FF2B5EF4-FFF2-40B4-BE49-F238E27FC236}">
                <a16:creationId xmlns:a16="http://schemas.microsoft.com/office/drawing/2014/main" id="{3CC89A7B-746A-42DD-A825-B2E9A57846A1}"/>
              </a:ext>
            </a:extLst>
          </p:cNvPr>
          <p:cNvSpPr/>
          <p:nvPr/>
        </p:nvSpPr>
        <p:spPr>
          <a:xfrm>
            <a:off x="10924987" y="2194215"/>
            <a:ext cx="768000" cy="768000"/>
          </a:xfrm>
          <a:prstGeom prst="ellipse">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fr-FR" sz="2133">
              <a:solidFill>
                <a:prstClr val="white"/>
              </a:solidFill>
              <a:latin typeface="Arial" panose="020B0604020202020204"/>
            </a:endParaRPr>
          </a:p>
        </p:txBody>
      </p:sp>
      <p:pic>
        <p:nvPicPr>
          <p:cNvPr id="136" name="Image 135">
            <a:extLst>
              <a:ext uri="{FF2B5EF4-FFF2-40B4-BE49-F238E27FC236}">
                <a16:creationId xmlns:a16="http://schemas.microsoft.com/office/drawing/2014/main" id="{534FFBAD-590D-4055-A290-4F8F74A24CE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49769"/>
          <a:stretch/>
        </p:blipFill>
        <p:spPr>
          <a:xfrm>
            <a:off x="10897594" y="2183467"/>
            <a:ext cx="396057" cy="788484"/>
          </a:xfrm>
          <a:prstGeom prst="rect">
            <a:avLst/>
          </a:prstGeom>
        </p:spPr>
      </p:pic>
      <p:sp>
        <p:nvSpPr>
          <p:cNvPr id="137" name="Rectangle 136">
            <a:extLst>
              <a:ext uri="{FF2B5EF4-FFF2-40B4-BE49-F238E27FC236}">
                <a16:creationId xmlns:a16="http://schemas.microsoft.com/office/drawing/2014/main" id="{14ADE0D7-ABE1-4A89-AF23-66DBB4E9C0BF}"/>
              </a:ext>
            </a:extLst>
          </p:cNvPr>
          <p:cNvSpPr/>
          <p:nvPr/>
        </p:nvSpPr>
        <p:spPr>
          <a:xfrm>
            <a:off x="10861282" y="2363317"/>
            <a:ext cx="910492" cy="411266"/>
          </a:xfrm>
          <a:prstGeom prst="rect">
            <a:avLst/>
          </a:prstGeom>
        </p:spPr>
        <p:txBody>
          <a:bodyPr wrap="square">
            <a:spAutoFit/>
          </a:bodyPr>
          <a:lstStyle/>
          <a:p>
            <a:pPr algn="ctr" defTabSz="1219140">
              <a:lnSpc>
                <a:spcPts val="1333"/>
              </a:lnSpc>
              <a:defRPr/>
            </a:pPr>
            <a:r>
              <a:rPr lang="fr-FR" sz="933" b="1" kern="0" dirty="0">
                <a:solidFill>
                  <a:prstClr val="black"/>
                </a:solidFill>
                <a:latin typeface="Arial" panose="020B0604020202020204"/>
              </a:rPr>
              <a:t>Économie de 500 </a:t>
            </a:r>
            <a:r>
              <a:rPr lang="fr-FR" sz="933" b="1" kern="0" dirty="0">
                <a:solidFill>
                  <a:prstClr val="white"/>
                </a:solidFill>
                <a:latin typeface="Arial" panose="020B0604020202020204"/>
              </a:rPr>
              <a:t>uu</a:t>
            </a:r>
            <a:endParaRPr lang="en-US" sz="933" b="1" kern="0" dirty="0">
              <a:solidFill>
                <a:prstClr val="white"/>
              </a:solidFill>
              <a:latin typeface="Arial" panose="020B0604020202020204"/>
            </a:endParaRPr>
          </a:p>
        </p:txBody>
      </p:sp>
      <p:pic>
        <p:nvPicPr>
          <p:cNvPr id="138" name="Image 137">
            <a:extLst>
              <a:ext uri="{FF2B5EF4-FFF2-40B4-BE49-F238E27FC236}">
                <a16:creationId xmlns:a16="http://schemas.microsoft.com/office/drawing/2014/main" id="{96F821B4-A978-4473-AAC6-86635CDF1E8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1438450" y="2600105"/>
            <a:ext cx="119321" cy="154161"/>
          </a:xfrm>
          <a:prstGeom prst="rect">
            <a:avLst/>
          </a:prstGeom>
        </p:spPr>
      </p:pic>
      <p:sp>
        <p:nvSpPr>
          <p:cNvPr id="139" name="Ellipse 138">
            <a:extLst>
              <a:ext uri="{FF2B5EF4-FFF2-40B4-BE49-F238E27FC236}">
                <a16:creationId xmlns:a16="http://schemas.microsoft.com/office/drawing/2014/main" id="{3C2BF4B3-AB2B-46DB-BBEC-3B28B4C51EBB}"/>
              </a:ext>
            </a:extLst>
          </p:cNvPr>
          <p:cNvSpPr/>
          <p:nvPr/>
        </p:nvSpPr>
        <p:spPr>
          <a:xfrm>
            <a:off x="10849120" y="4374955"/>
            <a:ext cx="1008000" cy="1008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fr-FR" sz="2400">
              <a:solidFill>
                <a:prstClr val="white"/>
              </a:solidFill>
              <a:latin typeface="Arial" panose="020B0604020202020204"/>
            </a:endParaRPr>
          </a:p>
        </p:txBody>
      </p:sp>
      <p:sp>
        <p:nvSpPr>
          <p:cNvPr id="140" name="Ellipse 139">
            <a:extLst>
              <a:ext uri="{FF2B5EF4-FFF2-40B4-BE49-F238E27FC236}">
                <a16:creationId xmlns:a16="http://schemas.microsoft.com/office/drawing/2014/main" id="{E34C1632-2DB1-435E-9EDB-A8141DE9FB48}"/>
              </a:ext>
            </a:extLst>
          </p:cNvPr>
          <p:cNvSpPr/>
          <p:nvPr/>
        </p:nvSpPr>
        <p:spPr>
          <a:xfrm>
            <a:off x="10968709" y="4496276"/>
            <a:ext cx="768000" cy="768000"/>
          </a:xfrm>
          <a:prstGeom prst="ellipse">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fr-FR" sz="2133">
              <a:solidFill>
                <a:prstClr val="white"/>
              </a:solidFill>
              <a:latin typeface="Arial" panose="020B0604020202020204"/>
            </a:endParaRPr>
          </a:p>
        </p:txBody>
      </p:sp>
      <p:pic>
        <p:nvPicPr>
          <p:cNvPr id="141" name="Image 140">
            <a:extLst>
              <a:ext uri="{FF2B5EF4-FFF2-40B4-BE49-F238E27FC236}">
                <a16:creationId xmlns:a16="http://schemas.microsoft.com/office/drawing/2014/main" id="{0170A582-4D7A-40E4-AD3A-F0CD1236375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49769"/>
          <a:stretch/>
        </p:blipFill>
        <p:spPr>
          <a:xfrm>
            <a:off x="10941317" y="4485529"/>
            <a:ext cx="396057" cy="781355"/>
          </a:xfrm>
          <a:prstGeom prst="rect">
            <a:avLst/>
          </a:prstGeom>
        </p:spPr>
      </p:pic>
      <p:sp>
        <p:nvSpPr>
          <p:cNvPr id="142" name="Rectangle 141">
            <a:extLst>
              <a:ext uri="{FF2B5EF4-FFF2-40B4-BE49-F238E27FC236}">
                <a16:creationId xmlns:a16="http://schemas.microsoft.com/office/drawing/2014/main" id="{8816BB4B-AA42-4D00-80B4-36BBDB6C00FD}"/>
              </a:ext>
            </a:extLst>
          </p:cNvPr>
          <p:cNvSpPr/>
          <p:nvPr/>
        </p:nvSpPr>
        <p:spPr>
          <a:xfrm>
            <a:off x="10922590" y="4694202"/>
            <a:ext cx="910492" cy="411266"/>
          </a:xfrm>
          <a:prstGeom prst="rect">
            <a:avLst/>
          </a:prstGeom>
        </p:spPr>
        <p:txBody>
          <a:bodyPr wrap="square">
            <a:spAutoFit/>
          </a:bodyPr>
          <a:lstStyle/>
          <a:p>
            <a:pPr algn="ctr" defTabSz="1219140">
              <a:lnSpc>
                <a:spcPts val="1333"/>
              </a:lnSpc>
              <a:defRPr/>
            </a:pPr>
            <a:r>
              <a:rPr lang="fr-FR" sz="933" b="1" kern="0" dirty="0">
                <a:solidFill>
                  <a:prstClr val="black"/>
                </a:solidFill>
                <a:latin typeface="Arial" panose="020B0604020202020204"/>
              </a:rPr>
              <a:t>Économie de 212   </a:t>
            </a:r>
            <a:r>
              <a:rPr lang="fr-FR" sz="933" b="1" kern="0" dirty="0">
                <a:solidFill>
                  <a:prstClr val="white"/>
                </a:solidFill>
                <a:latin typeface="Arial" panose="020B0604020202020204"/>
              </a:rPr>
              <a:t>oo</a:t>
            </a:r>
            <a:endParaRPr lang="en-US" sz="933" b="1" kern="0" dirty="0">
              <a:solidFill>
                <a:prstClr val="white"/>
              </a:solidFill>
              <a:latin typeface="Arial" panose="020B0604020202020204"/>
            </a:endParaRPr>
          </a:p>
        </p:txBody>
      </p:sp>
      <p:pic>
        <p:nvPicPr>
          <p:cNvPr id="143" name="Image 142">
            <a:extLst>
              <a:ext uri="{FF2B5EF4-FFF2-40B4-BE49-F238E27FC236}">
                <a16:creationId xmlns:a16="http://schemas.microsoft.com/office/drawing/2014/main" id="{941EABDA-CB46-48B3-B1C1-36FB81CC75B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1489917" y="4903342"/>
            <a:ext cx="119321" cy="177991"/>
          </a:xfrm>
          <a:prstGeom prst="rect">
            <a:avLst/>
          </a:prstGeom>
        </p:spPr>
      </p:pic>
      <p:sp>
        <p:nvSpPr>
          <p:cNvPr id="43" name="Espace réservé du texte 4">
            <a:extLst>
              <a:ext uri="{FF2B5EF4-FFF2-40B4-BE49-F238E27FC236}">
                <a16:creationId xmlns:a16="http://schemas.microsoft.com/office/drawing/2014/main" id="{BD3F7E88-52BC-427E-BB99-FA0403629A2E}"/>
              </a:ext>
            </a:extLst>
          </p:cNvPr>
          <p:cNvSpPr txBox="1">
            <a:spLocks/>
          </p:cNvSpPr>
          <p:nvPr/>
        </p:nvSpPr>
        <p:spPr>
          <a:xfrm>
            <a:off x="298451" y="350234"/>
            <a:ext cx="789267" cy="410433"/>
          </a:xfrm>
          <a:prstGeom prst="rect">
            <a:avLst/>
          </a:prstGeom>
        </p:spPr>
        <p:txBody>
          <a:bodyPr vert="horz" lIns="0" tIns="0" rIns="0" bIns="0" rtlCol="0">
            <a:spAutoFit/>
          </a:bodyPr>
          <a:lstStyle>
            <a:lvl1pPr marL="0" indent="0" algn="ctr" defTabSz="685783" rtl="0" eaLnBrk="1" latinLnBrk="0" hangingPunct="1">
              <a:lnSpc>
                <a:spcPct val="100000"/>
              </a:lnSpc>
              <a:spcBef>
                <a:spcPts val="1200"/>
              </a:spcBef>
              <a:buFont typeface="Arial" panose="020B0604020202020204" pitchFamily="34" charset="0"/>
              <a:buNone/>
              <a:defRPr sz="2000" b="1" kern="1200">
                <a:solidFill>
                  <a:schemeClr val="tx1"/>
                </a:solidFill>
                <a:latin typeface="+mn-lt"/>
                <a:ea typeface="+mn-ea"/>
                <a:cs typeface="+mn-cs"/>
              </a:defRPr>
            </a:lvl1pPr>
            <a:lvl2pPr marL="216000" indent="-216000" algn="l" defTabSz="685783" rtl="0" eaLnBrk="1" latinLnBrk="0" hangingPunct="1">
              <a:lnSpc>
                <a:spcPct val="100000"/>
              </a:lnSpc>
              <a:spcBef>
                <a:spcPts val="1000"/>
              </a:spcBef>
              <a:buClr>
                <a:schemeClr val="accent1"/>
              </a:buClr>
              <a:buFont typeface="Wingdings 3" panose="05040102010807070707" pitchFamily="18" charset="2"/>
              <a:buChar char=""/>
              <a:defRPr sz="1400" b="1" kern="1200">
                <a:solidFill>
                  <a:schemeClr val="tx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r>
              <a:rPr lang="fr-FR" sz="2667" dirty="0"/>
              <a:t>3</a:t>
            </a:r>
          </a:p>
        </p:txBody>
      </p:sp>
    </p:spTree>
    <p:extLst>
      <p:ext uri="{BB962C8B-B14F-4D97-AF65-F5344CB8AC3E}">
        <p14:creationId xmlns:p14="http://schemas.microsoft.com/office/powerpoint/2010/main" val="380980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1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2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3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3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3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4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4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4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P spid="65" grpId="0" animBg="1"/>
      <p:bldP spid="66" grpId="0" animBg="1"/>
      <p:bldP spid="67" grpId="0"/>
      <p:bldP spid="68" grpId="0" animBg="1"/>
      <p:bldP spid="101" grpId="0" animBg="1"/>
      <p:bldP spid="113" grpId="0"/>
      <p:bldP spid="116" grpId="0"/>
      <p:bldP spid="118" grpId="0"/>
      <p:bldP spid="119" grpId="0" animBg="1"/>
      <p:bldP spid="120" grpId="0" animBg="1"/>
      <p:bldP spid="121" grpId="0"/>
      <p:bldP spid="122" grpId="0" animBg="1"/>
      <p:bldP spid="123" grpId="0" animBg="1"/>
      <p:bldP spid="124" grpId="0"/>
      <p:bldP spid="127" grpId="0" animBg="1"/>
      <p:bldP spid="128" grpId="0" animBg="1"/>
      <p:bldP spid="131" grpId="0" animBg="1"/>
      <p:bldP spid="134" grpId="0" animBg="1"/>
      <p:bldP spid="135" grpId="0" animBg="1"/>
      <p:bldP spid="137" grpId="0"/>
      <p:bldP spid="139" grpId="0" animBg="1"/>
      <p:bldP spid="140" grpId="0" animBg="1"/>
      <p:bldP spid="1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Des exonérations fiscales et sociales cumulées</a:t>
            </a:r>
            <a:r>
              <a:rPr lang="fr-FR" b="0" dirty="0"/>
              <a:t> </a:t>
            </a:r>
            <a:r>
              <a:rPr lang="fr-FR" dirty="0"/>
              <a:t>pour l’entreprise, le dirigeant et ses salariés</a:t>
            </a:r>
          </a:p>
        </p:txBody>
      </p:sp>
      <p:sp>
        <p:nvSpPr>
          <p:cNvPr id="10" name="ZoneTexte 9">
            <a:extLst>
              <a:ext uri="{FF2B5EF4-FFF2-40B4-BE49-F238E27FC236}">
                <a16:creationId xmlns:a16="http://schemas.microsoft.com/office/drawing/2014/main" id="{5C5D455C-6D7F-4DEE-8CEF-BB0DCF13B8EC}"/>
              </a:ext>
            </a:extLst>
          </p:cNvPr>
          <p:cNvSpPr txBox="1"/>
          <p:nvPr/>
        </p:nvSpPr>
        <p:spPr>
          <a:xfrm>
            <a:off x="1094286" y="2315968"/>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B555799D-7245-47BE-A689-F765B6361C02}"/>
              </a:ext>
            </a:extLst>
          </p:cNvPr>
          <p:cNvSpPr txBox="1"/>
          <p:nvPr/>
        </p:nvSpPr>
        <p:spPr>
          <a:xfrm>
            <a:off x="1046286" y="3062178"/>
            <a:ext cx="2180255" cy="810543"/>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3 290,88 €</a:t>
            </a:r>
          </a:p>
          <a:p>
            <a:pPr algn="ctr" defTabSz="1219170"/>
            <a:r>
              <a:rPr lang="fr-FR" sz="1400" dirty="0">
                <a:solidFill>
                  <a:prstClr val="black"/>
                </a:solidFill>
                <a:latin typeface="Arial" panose="020B0604020202020204" pitchFamily="34" charset="0"/>
                <a:cs typeface="Arial" panose="020B0604020202020204" pitchFamily="34" charset="0"/>
              </a:rPr>
              <a:t>Abondement maximum annuel PEI</a:t>
            </a:r>
            <a:r>
              <a:rPr lang="fr-FR" sz="1400" baseline="30000" dirty="0">
                <a:solidFill>
                  <a:prstClr val="black"/>
                </a:solidFill>
                <a:latin typeface="Arial" panose="020B0604020202020204" pitchFamily="34" charset="0"/>
                <a:cs typeface="Arial" panose="020B0604020202020204" pitchFamily="34" charset="0"/>
              </a:rPr>
              <a:t>(1) </a:t>
            </a:r>
          </a:p>
        </p:txBody>
      </p:sp>
      <p:sp>
        <p:nvSpPr>
          <p:cNvPr id="16" name="ZoneTexte 15">
            <a:extLst>
              <a:ext uri="{FF2B5EF4-FFF2-40B4-BE49-F238E27FC236}">
                <a16:creationId xmlns:a16="http://schemas.microsoft.com/office/drawing/2014/main" id="{6E611225-067D-4FF4-9CD8-0E547FE1CB9C}"/>
              </a:ext>
            </a:extLst>
          </p:cNvPr>
          <p:cNvSpPr txBox="1"/>
          <p:nvPr/>
        </p:nvSpPr>
        <p:spPr>
          <a:xfrm>
            <a:off x="1440000" y="5874507"/>
            <a:ext cx="8727123" cy="523220"/>
          </a:xfrm>
          <a:prstGeom prst="rect">
            <a:avLst/>
          </a:prstGeom>
          <a:noFill/>
        </p:spPr>
        <p:txBody>
          <a:bodyPr wrap="square" rtlCol="0">
            <a:spAutoFit/>
          </a:bodyPr>
          <a:lstStyle/>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Dans la limite de 300 % du versement du bénéficiaire et du plafond de 8 % du PASS</a:t>
            </a:r>
          </a:p>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Dans la limite de 300 % du versement du bénéficiaire et du plafond de 16% du PASS</a:t>
            </a:r>
          </a:p>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Plafond individuel de l’intéressement en 2021, soit 75 % du PASS</a:t>
            </a:r>
          </a:p>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9 872,64 € (plafonds d’abondement cumulés sur le PEI et le PERCOL-I) + 30 852 € (intéressement maximum) = 40 724,64 €</a:t>
            </a:r>
          </a:p>
        </p:txBody>
      </p:sp>
      <p:sp>
        <p:nvSpPr>
          <p:cNvPr id="17" name="ZoneTexte 16">
            <a:extLst>
              <a:ext uri="{FF2B5EF4-FFF2-40B4-BE49-F238E27FC236}">
                <a16:creationId xmlns:a16="http://schemas.microsoft.com/office/drawing/2014/main" id="{259DDDD0-8A55-4AE7-BCF8-B4BFE7FACA54}"/>
              </a:ext>
            </a:extLst>
          </p:cNvPr>
          <p:cNvSpPr txBox="1"/>
          <p:nvPr/>
        </p:nvSpPr>
        <p:spPr>
          <a:xfrm>
            <a:off x="3874284" y="2314907"/>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18" name="ZoneTexte 17">
            <a:extLst>
              <a:ext uri="{FF2B5EF4-FFF2-40B4-BE49-F238E27FC236}">
                <a16:creationId xmlns:a16="http://schemas.microsoft.com/office/drawing/2014/main" id="{337F69A0-7EDB-4EA8-97B3-FC9290016914}"/>
              </a:ext>
            </a:extLst>
          </p:cNvPr>
          <p:cNvSpPr txBox="1"/>
          <p:nvPr/>
        </p:nvSpPr>
        <p:spPr>
          <a:xfrm>
            <a:off x="3888544" y="3068990"/>
            <a:ext cx="2180255" cy="810543"/>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6 581,76 €</a:t>
            </a:r>
          </a:p>
          <a:p>
            <a:pPr algn="ctr" defTabSz="1219170"/>
            <a:r>
              <a:rPr lang="fr-FR" sz="1400" dirty="0">
                <a:solidFill>
                  <a:prstClr val="black"/>
                </a:solidFill>
                <a:latin typeface="Arial" panose="020B0604020202020204" pitchFamily="34" charset="0"/>
                <a:cs typeface="Arial" panose="020B0604020202020204" pitchFamily="34" charset="0"/>
              </a:rPr>
              <a:t>Abondement maximum annuel PERCOL-I</a:t>
            </a:r>
            <a:r>
              <a:rPr lang="fr-FR" sz="1400" baseline="30000" dirty="0">
                <a:solidFill>
                  <a:prstClr val="black"/>
                </a:solidFill>
                <a:latin typeface="Arial" panose="020B0604020202020204" pitchFamily="34" charset="0"/>
                <a:cs typeface="Arial" panose="020B0604020202020204" pitchFamily="34" charset="0"/>
              </a:rPr>
              <a:t>(2) </a:t>
            </a:r>
          </a:p>
        </p:txBody>
      </p:sp>
      <p:sp>
        <p:nvSpPr>
          <p:cNvPr id="19" name="ZoneTexte 18">
            <a:extLst>
              <a:ext uri="{FF2B5EF4-FFF2-40B4-BE49-F238E27FC236}">
                <a16:creationId xmlns:a16="http://schemas.microsoft.com/office/drawing/2014/main" id="{A7B3D04C-332D-4B14-81EA-61415A54F4CC}"/>
              </a:ext>
            </a:extLst>
          </p:cNvPr>
          <p:cNvSpPr txBox="1"/>
          <p:nvPr/>
        </p:nvSpPr>
        <p:spPr>
          <a:xfrm>
            <a:off x="9590443" y="2315968"/>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20" name="ZoneTexte 19">
            <a:extLst>
              <a:ext uri="{FF2B5EF4-FFF2-40B4-BE49-F238E27FC236}">
                <a16:creationId xmlns:a16="http://schemas.microsoft.com/office/drawing/2014/main" id="{DAA42FD4-16F8-4699-BD53-FB8B2DEE7B7E}"/>
              </a:ext>
            </a:extLst>
          </p:cNvPr>
          <p:cNvSpPr txBox="1"/>
          <p:nvPr/>
        </p:nvSpPr>
        <p:spPr>
          <a:xfrm>
            <a:off x="9593301" y="3007896"/>
            <a:ext cx="2180255" cy="1241430"/>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Plus de 40 000 €</a:t>
            </a:r>
          </a:p>
          <a:p>
            <a:pPr algn="ctr" defTabSz="1219170"/>
            <a:r>
              <a:rPr lang="fr-FR" sz="1400" dirty="0">
                <a:solidFill>
                  <a:prstClr val="black"/>
                </a:solidFill>
                <a:latin typeface="Arial" panose="020B0604020202020204" pitchFamily="34" charset="0"/>
                <a:cs typeface="Arial" panose="020B0604020202020204" pitchFamily="34" charset="0"/>
              </a:rPr>
              <a:t>Par an et par bénéficiaire pour 2021, exonérés de charges fiscales et sociales</a:t>
            </a:r>
            <a:r>
              <a:rPr lang="fr-FR" sz="1400" baseline="30000" dirty="0">
                <a:solidFill>
                  <a:prstClr val="black"/>
                </a:solidFill>
                <a:latin typeface="Arial" panose="020B0604020202020204" pitchFamily="34" charset="0"/>
                <a:cs typeface="Arial" panose="020B0604020202020204" pitchFamily="34" charset="0"/>
              </a:rPr>
              <a:t>(4)</a:t>
            </a:r>
          </a:p>
        </p:txBody>
      </p:sp>
      <p:sp>
        <p:nvSpPr>
          <p:cNvPr id="21" name="Signe Plus 20">
            <a:extLst>
              <a:ext uri="{FF2B5EF4-FFF2-40B4-BE49-F238E27FC236}">
                <a16:creationId xmlns:a16="http://schemas.microsoft.com/office/drawing/2014/main" id="{288430A4-3DE6-454F-9305-650E305C2446}"/>
              </a:ext>
            </a:extLst>
          </p:cNvPr>
          <p:cNvSpPr/>
          <p:nvPr/>
        </p:nvSpPr>
        <p:spPr>
          <a:xfrm>
            <a:off x="3399011" y="3303983"/>
            <a:ext cx="422196" cy="421848"/>
          </a:xfrm>
          <a:prstGeom prst="mathPlus">
            <a:avLst>
              <a:gd name="adj1" fmla="val 13379"/>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white"/>
              </a:solidFill>
              <a:latin typeface="Arial" panose="020B0604020202020204"/>
            </a:endParaRPr>
          </a:p>
        </p:txBody>
      </p:sp>
      <p:sp>
        <p:nvSpPr>
          <p:cNvPr id="22" name="Est égal à 21">
            <a:extLst>
              <a:ext uri="{FF2B5EF4-FFF2-40B4-BE49-F238E27FC236}">
                <a16:creationId xmlns:a16="http://schemas.microsoft.com/office/drawing/2014/main" id="{6FB59485-3D3C-4522-A943-BCC2F64C1FBE}"/>
              </a:ext>
            </a:extLst>
          </p:cNvPr>
          <p:cNvSpPr/>
          <p:nvPr/>
        </p:nvSpPr>
        <p:spPr>
          <a:xfrm>
            <a:off x="8120097" y="3334591"/>
            <a:ext cx="450063" cy="360631"/>
          </a:xfrm>
          <a:prstGeom prst="mathEqual">
            <a:avLst>
              <a:gd name="adj1" fmla="val 11699"/>
              <a:gd name="adj2" fmla="val 157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black"/>
              </a:solidFill>
              <a:latin typeface="Arial" panose="020B0604020202020204"/>
            </a:endParaRPr>
          </a:p>
        </p:txBody>
      </p:sp>
      <p:sp>
        <p:nvSpPr>
          <p:cNvPr id="12" name="ZoneTexte 11">
            <a:extLst>
              <a:ext uri="{FF2B5EF4-FFF2-40B4-BE49-F238E27FC236}">
                <a16:creationId xmlns:a16="http://schemas.microsoft.com/office/drawing/2014/main" id="{C9D06983-42A2-41E7-B485-1243EC786399}"/>
              </a:ext>
            </a:extLst>
          </p:cNvPr>
          <p:cNvSpPr txBox="1"/>
          <p:nvPr/>
        </p:nvSpPr>
        <p:spPr>
          <a:xfrm>
            <a:off x="6630742" y="2314907"/>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6E02D70F-CE33-42BA-BA42-40C88BABBC20}"/>
              </a:ext>
            </a:extLst>
          </p:cNvPr>
          <p:cNvSpPr txBox="1"/>
          <p:nvPr/>
        </p:nvSpPr>
        <p:spPr>
          <a:xfrm>
            <a:off x="6645002" y="3068990"/>
            <a:ext cx="2180255" cy="1025987"/>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30 852 €</a:t>
            </a:r>
          </a:p>
          <a:p>
            <a:pPr algn="ctr" defTabSz="1219170"/>
            <a:r>
              <a:rPr lang="fr-FR" sz="1400" dirty="0">
                <a:solidFill>
                  <a:prstClr val="black"/>
                </a:solidFill>
                <a:latin typeface="Arial" panose="020B0604020202020204" pitchFamily="34" charset="0"/>
                <a:cs typeface="Arial" panose="020B0604020202020204" pitchFamily="34" charset="0"/>
              </a:rPr>
              <a:t>L’intéressement, placé sur un plan d’épargne salariale ou retraite</a:t>
            </a:r>
            <a:r>
              <a:rPr lang="fr-FR" sz="1400" baseline="30000" dirty="0">
                <a:solidFill>
                  <a:prstClr val="black"/>
                </a:solidFill>
                <a:latin typeface="Arial" panose="020B0604020202020204" pitchFamily="34" charset="0"/>
                <a:cs typeface="Arial" panose="020B0604020202020204" pitchFamily="34" charset="0"/>
              </a:rPr>
              <a:t>(3) </a:t>
            </a:r>
          </a:p>
        </p:txBody>
      </p:sp>
      <p:sp>
        <p:nvSpPr>
          <p:cNvPr id="14" name="Signe Plus 13">
            <a:extLst>
              <a:ext uri="{FF2B5EF4-FFF2-40B4-BE49-F238E27FC236}">
                <a16:creationId xmlns:a16="http://schemas.microsoft.com/office/drawing/2014/main" id="{70D8D37D-ECA7-4BD2-8A4A-9AF30C0D2399}"/>
              </a:ext>
            </a:extLst>
          </p:cNvPr>
          <p:cNvSpPr/>
          <p:nvPr/>
        </p:nvSpPr>
        <p:spPr>
          <a:xfrm>
            <a:off x="6149289" y="3303983"/>
            <a:ext cx="422196" cy="421848"/>
          </a:xfrm>
          <a:prstGeom prst="mathPlus">
            <a:avLst>
              <a:gd name="adj1" fmla="val 13379"/>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white"/>
              </a:solidFill>
              <a:latin typeface="Arial" panose="020B0604020202020204"/>
            </a:endParaRPr>
          </a:p>
        </p:txBody>
      </p:sp>
      <p:sp>
        <p:nvSpPr>
          <p:cNvPr id="15" name="Est égal à 14">
            <a:extLst>
              <a:ext uri="{FF2B5EF4-FFF2-40B4-BE49-F238E27FC236}">
                <a16:creationId xmlns:a16="http://schemas.microsoft.com/office/drawing/2014/main" id="{D429595F-429C-429D-875F-55F7C1D3D5D0}"/>
              </a:ext>
            </a:extLst>
          </p:cNvPr>
          <p:cNvSpPr/>
          <p:nvPr/>
        </p:nvSpPr>
        <p:spPr>
          <a:xfrm>
            <a:off x="9082694" y="3467449"/>
            <a:ext cx="337547" cy="270473"/>
          </a:xfrm>
          <a:prstGeom prst="mathEqual">
            <a:avLst>
              <a:gd name="adj1" fmla="val 11699"/>
              <a:gd name="adj2" fmla="val 157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tx1"/>
              </a:solidFill>
            </a:endParaRP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297D28-4046-47B1-8B77-3D2B6744A309}" type="slidenum">
              <a:rPr lang="fr-FR" sz="800" b="1" smtClean="0">
                <a:solidFill>
                  <a:srgbClr val="581D74"/>
                </a:solidFill>
                <a:latin typeface="Arial" panose="020B0604020202020204"/>
              </a:rPr>
              <a:pPr>
                <a:defRPr/>
              </a:pPr>
              <a:t>20</a:t>
            </a:fld>
            <a:endParaRPr lang="fr-FR" sz="800" b="1" dirty="0">
              <a:solidFill>
                <a:srgbClr val="581D74"/>
              </a:solidFill>
              <a:latin typeface="Arial" panose="020B0604020202020204"/>
            </a:endParaRPr>
          </a:p>
        </p:txBody>
      </p:sp>
      <p:sp>
        <p:nvSpPr>
          <p:cNvPr id="24" name="Espace réservé du texte 4">
            <a:extLst>
              <a:ext uri="{FF2B5EF4-FFF2-40B4-BE49-F238E27FC236}">
                <a16:creationId xmlns:a16="http://schemas.microsoft.com/office/drawing/2014/main" id="{D04CB596-D020-48E9-A3FB-E6A29D4FEA0F}"/>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670" dirty="0"/>
              <a:t>3</a:t>
            </a:r>
          </a:p>
        </p:txBody>
      </p:sp>
    </p:spTree>
    <p:extLst>
      <p:ext uri="{BB962C8B-B14F-4D97-AF65-F5344CB8AC3E}">
        <p14:creationId xmlns:p14="http://schemas.microsoft.com/office/powerpoint/2010/main" val="4273797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4</a:t>
            </a:r>
          </a:p>
        </p:txBody>
      </p:sp>
      <p:sp>
        <p:nvSpPr>
          <p:cNvPr id="6" name="Titre 5"/>
          <p:cNvSpPr>
            <a:spLocks noGrp="1"/>
          </p:cNvSpPr>
          <p:nvPr>
            <p:ph type="title"/>
          </p:nvPr>
        </p:nvSpPr>
        <p:spPr>
          <a:xfrm>
            <a:off x="3960000" y="1666003"/>
            <a:ext cx="6691524" cy="1169551"/>
          </a:xfrm>
        </p:spPr>
        <p:txBody>
          <a:bodyPr wrap="square">
            <a:spAutoFit/>
          </a:bodyPr>
          <a:lstStyle/>
          <a:p>
            <a:r>
              <a:rPr lang="fr-FR" dirty="0"/>
              <a:t>L’offre épargne salariale de la CEGEE</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21</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09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necteur droit 22">
            <a:extLst>
              <a:ext uri="{FF2B5EF4-FFF2-40B4-BE49-F238E27FC236}">
                <a16:creationId xmlns:a16="http://schemas.microsoft.com/office/drawing/2014/main" id="{631CF8F7-84FF-44C4-8172-46D979010E1B}"/>
              </a:ext>
            </a:extLst>
          </p:cNvPr>
          <p:cNvCxnSpPr/>
          <p:nvPr/>
        </p:nvCxnSpPr>
        <p:spPr>
          <a:xfrm>
            <a:off x="8665885" y="2568939"/>
            <a:ext cx="0" cy="1736261"/>
          </a:xfrm>
          <a:prstGeom prst="line">
            <a:avLst/>
          </a:prstGeom>
          <a:ln w="381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C091F4B3-FA88-42E2-B91B-93BA597A1612}"/>
              </a:ext>
            </a:extLst>
          </p:cNvPr>
          <p:cNvCxnSpPr/>
          <p:nvPr/>
        </p:nvCxnSpPr>
        <p:spPr>
          <a:xfrm>
            <a:off x="5135893" y="2628272"/>
            <a:ext cx="0" cy="1736261"/>
          </a:xfrm>
          <a:prstGeom prst="line">
            <a:avLst/>
          </a:prstGeom>
          <a:ln w="381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FC293B9B-04C9-431D-988D-8415C5A93E7E}"/>
              </a:ext>
            </a:extLst>
          </p:cNvPr>
          <p:cNvCxnSpPr/>
          <p:nvPr/>
        </p:nvCxnSpPr>
        <p:spPr>
          <a:xfrm>
            <a:off x="2831637" y="2748856"/>
            <a:ext cx="0" cy="1736261"/>
          </a:xfrm>
          <a:prstGeom prst="line">
            <a:avLst/>
          </a:prstGeom>
          <a:ln w="381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32DBE28C-D254-471E-97A2-52798AB02CC4}"/>
              </a:ext>
            </a:extLst>
          </p:cNvPr>
          <p:cNvSpPr>
            <a:spLocks noGrp="1"/>
          </p:cNvSpPr>
          <p:nvPr>
            <p:ph type="title"/>
          </p:nvPr>
        </p:nvSpPr>
        <p:spPr/>
        <p:txBody>
          <a:bodyPr/>
          <a:lstStyle/>
          <a:p>
            <a:r>
              <a:rPr lang="fr-FR" dirty="0"/>
              <a:t>Natixis Interépargne propose une offre complète pour tous les besoins !</a:t>
            </a:r>
          </a:p>
        </p:txBody>
      </p:sp>
      <p:sp>
        <p:nvSpPr>
          <p:cNvPr id="13" name="Rectangle : coins arrondis 12">
            <a:extLst>
              <a:ext uri="{FF2B5EF4-FFF2-40B4-BE49-F238E27FC236}">
                <a16:creationId xmlns:a16="http://schemas.microsoft.com/office/drawing/2014/main" id="{A43E1F03-0410-4722-8633-D82D8E86B3D0}"/>
              </a:ext>
            </a:extLst>
          </p:cNvPr>
          <p:cNvSpPr/>
          <p:nvPr/>
        </p:nvSpPr>
        <p:spPr>
          <a:xfrm>
            <a:off x="1836304" y="4119884"/>
            <a:ext cx="4429315" cy="1507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1867" dirty="0"/>
              <a:t>Professionnels : Box Office</a:t>
            </a:r>
          </a:p>
          <a:p>
            <a:pPr algn="ctr"/>
            <a:endParaRPr lang="fr-FR" sz="1867" dirty="0"/>
          </a:p>
          <a:p>
            <a:pPr algn="ctr"/>
            <a:r>
              <a:rPr lang="fr-FR" sz="1867" dirty="0"/>
              <a:t>Professionnels libéraux ES-PL </a:t>
            </a:r>
          </a:p>
        </p:txBody>
      </p:sp>
      <p:sp>
        <p:nvSpPr>
          <p:cNvPr id="14" name="Rectangle : coins arrondis 13">
            <a:extLst>
              <a:ext uri="{FF2B5EF4-FFF2-40B4-BE49-F238E27FC236}">
                <a16:creationId xmlns:a16="http://schemas.microsoft.com/office/drawing/2014/main" id="{6FB8506F-0673-4259-98F3-0FCB66D50A7C}"/>
              </a:ext>
            </a:extLst>
          </p:cNvPr>
          <p:cNvSpPr/>
          <p:nvPr/>
        </p:nvSpPr>
        <p:spPr>
          <a:xfrm>
            <a:off x="7319789" y="4116773"/>
            <a:ext cx="2741067" cy="1507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1867" dirty="0"/>
              <a:t>Offre </a:t>
            </a:r>
          </a:p>
          <a:p>
            <a:pPr algn="ctr"/>
            <a:r>
              <a:rPr lang="fr-FR" sz="1867" dirty="0"/>
              <a:t>« Intéressement classique » clé en main</a:t>
            </a:r>
          </a:p>
        </p:txBody>
      </p:sp>
      <p:sp>
        <p:nvSpPr>
          <p:cNvPr id="16" name="Rectangle 15">
            <a:extLst>
              <a:ext uri="{FF2B5EF4-FFF2-40B4-BE49-F238E27FC236}">
                <a16:creationId xmlns:a16="http://schemas.microsoft.com/office/drawing/2014/main" id="{37C7D61B-1463-4D70-9E76-FA462DAD233D}"/>
              </a:ext>
            </a:extLst>
          </p:cNvPr>
          <p:cNvSpPr/>
          <p:nvPr/>
        </p:nvSpPr>
        <p:spPr>
          <a:xfrm>
            <a:off x="84261" y="1929099"/>
            <a:ext cx="1757731" cy="4461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33" dirty="0">
                <a:solidFill>
                  <a:schemeClr val="accent1"/>
                </a:solidFill>
                <a:latin typeface="Pluto Medium" panose="020B0603020203060204" pitchFamily="34" charset="0"/>
              </a:rPr>
              <a:t>BESOINS</a:t>
            </a:r>
          </a:p>
        </p:txBody>
      </p:sp>
      <p:sp>
        <p:nvSpPr>
          <p:cNvPr id="8" name="Rectangle : coins arrondis 7">
            <a:extLst>
              <a:ext uri="{FF2B5EF4-FFF2-40B4-BE49-F238E27FC236}">
                <a16:creationId xmlns:a16="http://schemas.microsoft.com/office/drawing/2014/main" id="{9388954E-5F2D-4F1F-A991-018975EEEB73}"/>
              </a:ext>
            </a:extLst>
          </p:cNvPr>
          <p:cNvSpPr/>
          <p:nvPr/>
        </p:nvSpPr>
        <p:spPr>
          <a:xfrm>
            <a:off x="1841992" y="1599157"/>
            <a:ext cx="4423627" cy="115776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1867" b="1" dirty="0">
                <a:solidFill>
                  <a:prstClr val="white"/>
                </a:solidFill>
                <a:latin typeface="Arial" panose="020B0604020202020204"/>
                <a:cs typeface="Arial" pitchFamily="34" charset="0"/>
              </a:rPr>
              <a:t>Constitution d’une épargne projet et préparation de la retraite</a:t>
            </a:r>
          </a:p>
          <a:p>
            <a:pPr algn="ctr"/>
            <a:r>
              <a:rPr lang="fr-FR" sz="1867" b="1" dirty="0">
                <a:solidFill>
                  <a:prstClr val="white"/>
                </a:solidFill>
                <a:latin typeface="Arial" panose="020B0604020202020204"/>
                <a:cs typeface="Arial" pitchFamily="34" charset="0"/>
              </a:rPr>
              <a:t>du dirigeant &amp; sa famille </a:t>
            </a:r>
          </a:p>
        </p:txBody>
      </p:sp>
      <p:sp>
        <p:nvSpPr>
          <p:cNvPr id="17" name="Rectangle : coins arrondis 16">
            <a:extLst>
              <a:ext uri="{FF2B5EF4-FFF2-40B4-BE49-F238E27FC236}">
                <a16:creationId xmlns:a16="http://schemas.microsoft.com/office/drawing/2014/main" id="{8603A691-FDB9-43E1-95FC-3EF1BA7EA124}"/>
              </a:ext>
            </a:extLst>
          </p:cNvPr>
          <p:cNvSpPr/>
          <p:nvPr/>
        </p:nvSpPr>
        <p:spPr>
          <a:xfrm>
            <a:off x="7321736" y="1607226"/>
            <a:ext cx="2741067" cy="11497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1867" b="1" dirty="0">
                <a:solidFill>
                  <a:prstClr val="white"/>
                </a:solidFill>
                <a:latin typeface="Arial" panose="020B0604020202020204"/>
                <a:cs typeface="Arial" pitchFamily="34" charset="0"/>
              </a:rPr>
              <a:t>Fidélisation et motivation des salariés</a:t>
            </a:r>
          </a:p>
        </p:txBody>
      </p:sp>
      <p:sp>
        <p:nvSpPr>
          <p:cNvPr id="9" name="Rectangle : coins arrondis 8">
            <a:extLst>
              <a:ext uri="{FF2B5EF4-FFF2-40B4-BE49-F238E27FC236}">
                <a16:creationId xmlns:a16="http://schemas.microsoft.com/office/drawing/2014/main" id="{5A7B42EE-8223-4996-AFB6-10720338AF9D}"/>
              </a:ext>
            </a:extLst>
          </p:cNvPr>
          <p:cNvSpPr/>
          <p:nvPr/>
        </p:nvSpPr>
        <p:spPr>
          <a:xfrm>
            <a:off x="1841993" y="3044958"/>
            <a:ext cx="2120408" cy="80681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dirty="0"/>
              <a:t>PEI</a:t>
            </a:r>
            <a:endParaRPr lang="fr-FR" sz="2400" b="1" dirty="0"/>
          </a:p>
        </p:txBody>
      </p:sp>
      <p:sp>
        <p:nvSpPr>
          <p:cNvPr id="11" name="Rectangle : coins arrondis 10">
            <a:extLst>
              <a:ext uri="{FF2B5EF4-FFF2-40B4-BE49-F238E27FC236}">
                <a16:creationId xmlns:a16="http://schemas.microsoft.com/office/drawing/2014/main" id="{0676E69B-C5E8-46BD-8393-DE3BE9CD39DC}"/>
              </a:ext>
            </a:extLst>
          </p:cNvPr>
          <p:cNvSpPr/>
          <p:nvPr/>
        </p:nvSpPr>
        <p:spPr>
          <a:xfrm>
            <a:off x="7321736" y="3053027"/>
            <a:ext cx="2741067" cy="80681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dirty="0"/>
              <a:t>Intéressement</a:t>
            </a:r>
            <a:endParaRPr lang="fr-FR" sz="2400" b="1" dirty="0"/>
          </a:p>
        </p:txBody>
      </p:sp>
      <p:sp>
        <p:nvSpPr>
          <p:cNvPr id="12" name="Rectangle : coins arrondis 11">
            <a:extLst>
              <a:ext uri="{FF2B5EF4-FFF2-40B4-BE49-F238E27FC236}">
                <a16:creationId xmlns:a16="http://schemas.microsoft.com/office/drawing/2014/main" id="{4ECB241C-3EB9-4B7C-B913-F0FDEDBEB705}"/>
              </a:ext>
            </a:extLst>
          </p:cNvPr>
          <p:cNvSpPr/>
          <p:nvPr/>
        </p:nvSpPr>
        <p:spPr>
          <a:xfrm>
            <a:off x="4079776" y="3044958"/>
            <a:ext cx="2185843" cy="80681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dirty="0"/>
              <a:t>PERCOL-I</a:t>
            </a:r>
            <a:endParaRPr lang="fr-FR" sz="2133" dirty="0"/>
          </a:p>
        </p:txBody>
      </p:sp>
      <p:sp>
        <p:nvSpPr>
          <p:cNvPr id="19" name="Rectangle 18">
            <a:extLst>
              <a:ext uri="{FF2B5EF4-FFF2-40B4-BE49-F238E27FC236}">
                <a16:creationId xmlns:a16="http://schemas.microsoft.com/office/drawing/2014/main" id="{AA74319F-379B-4EFD-88D9-15F0BC3655EE}"/>
              </a:ext>
            </a:extLst>
          </p:cNvPr>
          <p:cNvSpPr/>
          <p:nvPr/>
        </p:nvSpPr>
        <p:spPr>
          <a:xfrm>
            <a:off x="47328" y="3263766"/>
            <a:ext cx="1757731" cy="4037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33" dirty="0">
                <a:solidFill>
                  <a:schemeClr val="tx2"/>
                </a:solidFill>
                <a:latin typeface="Pluto Medium" panose="020B0603020203060204" pitchFamily="34" charset="0"/>
              </a:rPr>
              <a:t>PRODUITS</a:t>
            </a:r>
          </a:p>
        </p:txBody>
      </p:sp>
      <p:sp>
        <p:nvSpPr>
          <p:cNvPr id="20" name="Rectangle 19">
            <a:extLst>
              <a:ext uri="{FF2B5EF4-FFF2-40B4-BE49-F238E27FC236}">
                <a16:creationId xmlns:a16="http://schemas.microsoft.com/office/drawing/2014/main" id="{BE18BCFB-D33C-4782-A482-2FA6CD8E1E55}"/>
              </a:ext>
            </a:extLst>
          </p:cNvPr>
          <p:cNvSpPr/>
          <p:nvPr/>
        </p:nvSpPr>
        <p:spPr>
          <a:xfrm>
            <a:off x="84263" y="4629833"/>
            <a:ext cx="1624968" cy="4037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33" dirty="0">
                <a:solidFill>
                  <a:schemeClr val="accent2"/>
                </a:solidFill>
                <a:latin typeface="Pluto Medium" panose="020B0603020203060204" pitchFamily="34" charset="0"/>
              </a:rPr>
              <a:t>OFFRES</a:t>
            </a:r>
          </a:p>
        </p:txBody>
      </p:sp>
    </p:spTree>
    <p:extLst>
      <p:ext uri="{BB962C8B-B14F-4D97-AF65-F5344CB8AC3E}">
        <p14:creationId xmlns:p14="http://schemas.microsoft.com/office/powerpoint/2010/main" val="2785058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DE23D64C-1C87-48CD-B60D-70391F2B5739}"/>
              </a:ext>
            </a:extLst>
          </p:cNvPr>
          <p:cNvSpPr txBox="1">
            <a:spLocks/>
          </p:cNvSpPr>
          <p:nvPr/>
        </p:nvSpPr>
        <p:spPr>
          <a:xfrm>
            <a:off x="7798887" y="750123"/>
            <a:ext cx="2478384" cy="677108"/>
          </a:xfrm>
          <a:prstGeom prst="rect">
            <a:avLst/>
          </a:prstGeom>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spcBef>
                <a:spcPts val="0"/>
              </a:spcBef>
              <a:defRPr/>
            </a:pPr>
            <a:r>
              <a:rPr lang="fr-FR" sz="2400" b="1" dirty="0">
                <a:solidFill>
                  <a:prstClr val="white"/>
                </a:solidFill>
                <a:latin typeface="Arial" panose="020B0604020202020204"/>
              </a:rPr>
              <a:t>FLASH INFO</a:t>
            </a:r>
          </a:p>
        </p:txBody>
      </p:sp>
      <p:sp>
        <p:nvSpPr>
          <p:cNvPr id="3" name="ZoneTexte 2">
            <a:extLst>
              <a:ext uri="{FF2B5EF4-FFF2-40B4-BE49-F238E27FC236}">
                <a16:creationId xmlns:a16="http://schemas.microsoft.com/office/drawing/2014/main" id="{C3C85A3F-026C-46B0-A9FC-3BE5A159CF87}"/>
              </a:ext>
            </a:extLst>
          </p:cNvPr>
          <p:cNvSpPr txBox="1"/>
          <p:nvPr/>
        </p:nvSpPr>
        <p:spPr>
          <a:xfrm>
            <a:off x="2218533" y="3609151"/>
            <a:ext cx="7848871" cy="1585049"/>
          </a:xfrm>
          <a:prstGeom prst="rect">
            <a:avLst/>
          </a:prstGeom>
          <a:noFill/>
        </p:spPr>
        <p:txBody>
          <a:bodyPr wrap="square" rtlCol="0">
            <a:spAutoFit/>
          </a:bodyPr>
          <a:lstStyle/>
          <a:p>
            <a:pPr algn="just"/>
            <a:r>
              <a:rPr lang="fr-FR" sz="1400" b="1" dirty="0">
                <a:solidFill>
                  <a:schemeClr val="tx2"/>
                </a:solidFill>
                <a:latin typeface="Pluto Regular" panose="020B0503020203060204" pitchFamily="34" charset="0"/>
              </a:rPr>
              <a:t>      facile </a:t>
            </a:r>
            <a:r>
              <a:rPr lang="fr-FR" sz="1200" dirty="0"/>
              <a:t>: le dirigeant prend seul la décision de souscrire à un PEI + PER PRO ;</a:t>
            </a:r>
          </a:p>
          <a:p>
            <a:pPr algn="just"/>
            <a:endParaRPr lang="fr-FR" sz="1100" b="1" dirty="0"/>
          </a:p>
          <a:p>
            <a:pPr algn="just"/>
            <a:r>
              <a:rPr lang="fr-FR" sz="1400" b="1" dirty="0">
                <a:solidFill>
                  <a:schemeClr val="tx2"/>
                </a:solidFill>
                <a:latin typeface="Pluto Regular" panose="020B0503020203060204" pitchFamily="34" charset="0"/>
              </a:rPr>
              <a:t>      rapide </a:t>
            </a:r>
            <a:r>
              <a:rPr lang="fr-FR" sz="1200" dirty="0"/>
              <a:t>: il n’est plus nécessaire de faire ratifier la mise en place des dispositifs au 2/3 des salariés ;</a:t>
            </a:r>
          </a:p>
          <a:p>
            <a:pPr algn="just"/>
            <a:endParaRPr lang="fr-FR" sz="1100" b="1" dirty="0"/>
          </a:p>
          <a:p>
            <a:pPr algn="just"/>
            <a:r>
              <a:rPr lang="fr-FR" sz="1400" b="1" dirty="0">
                <a:solidFill>
                  <a:schemeClr val="tx2"/>
                </a:solidFill>
                <a:latin typeface="Pluto Regular" panose="020B0503020203060204" pitchFamily="34" charset="0"/>
              </a:rPr>
              <a:t>      simple </a:t>
            </a:r>
            <a:r>
              <a:rPr lang="fr-FR" sz="1200" dirty="0"/>
              <a:t>: ce nouveau mode de mise en place est disponible dans le parcours de souscription sous Easiris. </a:t>
            </a:r>
          </a:p>
          <a:p>
            <a:pPr marL="266693" algn="just"/>
            <a:r>
              <a:rPr lang="fr-FR" sz="1100" i="1" dirty="0"/>
              <a:t>Les documents relatifs aux 2 modes de mise en place possibles (le modèle de Décision Unilatérale OU la consultation des salariés en vue de la ratification au 2/3 des salariés) sont transmis avec le dossier d’adhésion au dirigeant. C’est ensuite à lui d’opter pour le mode de mise en place de son choix. </a:t>
            </a:r>
          </a:p>
        </p:txBody>
      </p:sp>
      <p:sp>
        <p:nvSpPr>
          <p:cNvPr id="8" name="Rectangle 7">
            <a:extLst>
              <a:ext uri="{FF2B5EF4-FFF2-40B4-BE49-F238E27FC236}">
                <a16:creationId xmlns:a16="http://schemas.microsoft.com/office/drawing/2014/main" id="{EFB7A44E-90C2-47F0-8855-7911E641B7BE}"/>
              </a:ext>
            </a:extLst>
          </p:cNvPr>
          <p:cNvSpPr/>
          <p:nvPr/>
        </p:nvSpPr>
        <p:spPr>
          <a:xfrm>
            <a:off x="2207569" y="2564905"/>
            <a:ext cx="7992889" cy="954107"/>
          </a:xfrm>
          <a:prstGeom prst="rect">
            <a:avLst/>
          </a:prstGeom>
        </p:spPr>
        <p:txBody>
          <a:bodyPr wrap="square">
            <a:spAutoFit/>
          </a:bodyPr>
          <a:lstStyle/>
          <a:p>
            <a:pPr algn="just"/>
            <a:r>
              <a:rPr lang="fr-FR" sz="1400" dirty="0"/>
              <a:t>Pour les entreprises de moins de 11 salariés, sans Comité Social et Economique (CSE) ou Délégué Syndical (DS), </a:t>
            </a:r>
            <a:r>
              <a:rPr lang="fr-FR" sz="1400" b="1" dirty="0">
                <a:solidFill>
                  <a:schemeClr val="tx2"/>
                </a:solidFill>
              </a:rPr>
              <a:t>les dispositifs d’épargne entreprise </a:t>
            </a:r>
            <a:r>
              <a:rPr lang="fr-FR" sz="1400" b="1" u="sng" dirty="0">
                <a:solidFill>
                  <a:schemeClr val="tx2"/>
                </a:solidFill>
              </a:rPr>
              <a:t>PEI &amp; PER PRO</a:t>
            </a:r>
            <a:r>
              <a:rPr lang="fr-FR" sz="1400" b="1" dirty="0">
                <a:solidFill>
                  <a:schemeClr val="tx2"/>
                </a:solidFill>
              </a:rPr>
              <a:t> peuvent désormais être mis en place par simple Décision Unilatérale de l’Employeur (DUE) depuis le 9 février 2021 !</a:t>
            </a:r>
          </a:p>
        </p:txBody>
      </p:sp>
      <p:pic>
        <p:nvPicPr>
          <p:cNvPr id="11" name="Image 10">
            <a:extLst>
              <a:ext uri="{FF2B5EF4-FFF2-40B4-BE49-F238E27FC236}">
                <a16:creationId xmlns:a16="http://schemas.microsoft.com/office/drawing/2014/main" id="{F806C3D1-2195-471F-8025-50C9F4A6B6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1780"/>
            <a:ext cx="12191076" cy="2421471"/>
          </a:xfrm>
          <a:prstGeom prst="rect">
            <a:avLst/>
          </a:prstGeom>
        </p:spPr>
      </p:pic>
      <p:sp>
        <p:nvSpPr>
          <p:cNvPr id="17" name="Rectangle 16">
            <a:extLst>
              <a:ext uri="{FF2B5EF4-FFF2-40B4-BE49-F238E27FC236}">
                <a16:creationId xmlns:a16="http://schemas.microsoft.com/office/drawing/2014/main" id="{073E3FBB-6DCB-4B91-BF71-BBD98AADD1F6}"/>
              </a:ext>
            </a:extLst>
          </p:cNvPr>
          <p:cNvSpPr/>
          <p:nvPr/>
        </p:nvSpPr>
        <p:spPr>
          <a:xfrm>
            <a:off x="8544272" y="356659"/>
            <a:ext cx="2586907" cy="1803827"/>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b="1" dirty="0">
                <a:solidFill>
                  <a:schemeClr val="tx2"/>
                </a:solidFill>
                <a:latin typeface="Pluto Regular" panose="020B0503020203060204" pitchFamily="34" charset="0"/>
              </a:rPr>
              <a:t>DÉCISION UNILATÉRALE DE L’EMPLOYEUR</a:t>
            </a:r>
          </a:p>
          <a:p>
            <a:pPr algn="ctr">
              <a:defRPr/>
            </a:pPr>
            <a:endParaRPr lang="fr-FR" b="1" dirty="0">
              <a:solidFill>
                <a:schemeClr val="tx2"/>
              </a:solidFill>
              <a:latin typeface="Pluto Regular" panose="020B0503020203060204" pitchFamily="34" charset="0"/>
            </a:endParaRPr>
          </a:p>
          <a:p>
            <a:pPr algn="ctr">
              <a:defRPr/>
            </a:pPr>
            <a:r>
              <a:rPr lang="fr-FR" sz="1400" dirty="0">
                <a:solidFill>
                  <a:schemeClr val="tx1"/>
                </a:solidFill>
                <a:latin typeface="Pluto Regular" panose="020B0503020203060204" pitchFamily="34" charset="0"/>
              </a:rPr>
              <a:t>L’épargne salariale et retraite se simplifie !</a:t>
            </a:r>
          </a:p>
        </p:txBody>
      </p:sp>
      <p:sp>
        <p:nvSpPr>
          <p:cNvPr id="18" name="Rectangle 17">
            <a:extLst>
              <a:ext uri="{FF2B5EF4-FFF2-40B4-BE49-F238E27FC236}">
                <a16:creationId xmlns:a16="http://schemas.microsoft.com/office/drawing/2014/main" id="{3DFA66A3-E7F6-4592-9429-A6324C795BCC}"/>
              </a:ext>
            </a:extLst>
          </p:cNvPr>
          <p:cNvSpPr/>
          <p:nvPr/>
        </p:nvSpPr>
        <p:spPr>
          <a:xfrm>
            <a:off x="8544272" y="1340770"/>
            <a:ext cx="1152128"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22E5D740-E731-4827-ABD0-29B0DD3B0B24}"/>
              </a:ext>
            </a:extLst>
          </p:cNvPr>
          <p:cNvSpPr/>
          <p:nvPr/>
        </p:nvSpPr>
        <p:spPr>
          <a:xfrm>
            <a:off x="2229912" y="6337648"/>
            <a:ext cx="6808169" cy="276999"/>
          </a:xfrm>
          <a:prstGeom prst="rect">
            <a:avLst/>
          </a:prstGeom>
        </p:spPr>
        <p:txBody>
          <a:bodyPr wrap="square">
            <a:spAutoFit/>
          </a:bodyPr>
          <a:lstStyle/>
          <a:p>
            <a:pPr algn="ctr" defTabSz="914332">
              <a:defRPr/>
            </a:pPr>
            <a:r>
              <a:rPr lang="fr-FR" sz="1200" b="1" dirty="0">
                <a:solidFill>
                  <a:schemeClr val="tx2"/>
                </a:solidFill>
                <a:cs typeface="Arial" panose="020B0604020202020204" pitchFamily="34" charset="0"/>
              </a:rPr>
              <a:t>EN ÉPARGNE SALARIALE ET RETRAITE D’ENTREPRISE, </a:t>
            </a:r>
            <a:r>
              <a:rPr lang="fr-FR" sz="1200" b="1" dirty="0">
                <a:cs typeface="Arial" panose="020B0604020202020204" pitchFamily="34" charset="0"/>
              </a:rPr>
              <a:t>VOUS N’ÊTES JAMAIS SEUL(E) ! </a:t>
            </a:r>
          </a:p>
        </p:txBody>
      </p:sp>
      <p:sp>
        <p:nvSpPr>
          <p:cNvPr id="9" name="object 13">
            <a:extLst>
              <a:ext uri="{FF2B5EF4-FFF2-40B4-BE49-F238E27FC236}">
                <a16:creationId xmlns:a16="http://schemas.microsoft.com/office/drawing/2014/main" id="{D9838014-55E1-4B2D-A1E5-A7B8E2C92F9C}"/>
              </a:ext>
            </a:extLst>
          </p:cNvPr>
          <p:cNvSpPr/>
          <p:nvPr/>
        </p:nvSpPr>
        <p:spPr>
          <a:xfrm>
            <a:off x="924" y="-255425"/>
            <a:ext cx="2771800" cy="193299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nchor="ctr"/>
          <a:lstStyle/>
          <a:p>
            <a:pPr defTabSz="914377">
              <a:defRPr/>
            </a:pPr>
            <a:endParaRPr>
              <a:solidFill>
                <a:prstClr val="black"/>
              </a:solidFill>
              <a:latin typeface="Arial" panose="020B0604020202020204"/>
            </a:endParaRPr>
          </a:p>
        </p:txBody>
      </p:sp>
      <p:sp>
        <p:nvSpPr>
          <p:cNvPr id="12" name="ZoneTexte 11">
            <a:extLst>
              <a:ext uri="{FF2B5EF4-FFF2-40B4-BE49-F238E27FC236}">
                <a16:creationId xmlns:a16="http://schemas.microsoft.com/office/drawing/2014/main" id="{24C5D41D-1B8A-44C9-88E6-6038AAAE71C4}"/>
              </a:ext>
            </a:extLst>
          </p:cNvPr>
          <p:cNvSpPr txBox="1"/>
          <p:nvPr/>
        </p:nvSpPr>
        <p:spPr>
          <a:xfrm>
            <a:off x="2207569" y="5407685"/>
            <a:ext cx="7992889" cy="829627"/>
          </a:xfrm>
          <a:prstGeom prst="rect">
            <a:avLst/>
          </a:prstGeom>
          <a:solidFill>
            <a:schemeClr val="bg1">
              <a:lumMod val="95000"/>
            </a:schemeClr>
          </a:solidFill>
        </p:spPr>
        <p:txBody>
          <a:bodyPr wrap="square" lIns="108000" rIns="108000" rtlCol="0">
            <a:noAutofit/>
          </a:bodyPr>
          <a:lstStyle/>
          <a:p>
            <a:endParaRPr lang="fr-FR" sz="133" dirty="0">
              <a:solidFill>
                <a:schemeClr val="bg2"/>
              </a:solidFill>
            </a:endParaRPr>
          </a:p>
          <a:p>
            <a:pPr algn="just"/>
            <a:endParaRPr lang="fr-FR" sz="900" dirty="0"/>
          </a:p>
          <a:p>
            <a:pPr marL="171446" indent="-171446" algn="just">
              <a:buFont typeface="Arial" panose="020B0604020202020204" pitchFamily="34" charset="0"/>
              <a:buChar char="•"/>
            </a:pPr>
            <a:r>
              <a:rPr lang="fr-FR" sz="1200" dirty="0"/>
              <a:t>Quel que soit le mode de mise en place choisi par l’employeur (décision unilatérale OU consultation des salariés</a:t>
            </a:r>
            <a:r>
              <a:rPr lang="fr-FR" sz="1200" i="1" dirty="0"/>
              <a:t> en vue de la ratification au 2/3 des salariés</a:t>
            </a:r>
            <a:r>
              <a:rPr lang="fr-FR" sz="1200" dirty="0"/>
              <a:t>) le document dédié doit être signé et conservé par l'entreprise en cas de contrôle URSAFF.</a:t>
            </a:r>
          </a:p>
        </p:txBody>
      </p:sp>
      <p:sp>
        <p:nvSpPr>
          <p:cNvPr id="13" name="Rectangle 12">
            <a:extLst>
              <a:ext uri="{FF2B5EF4-FFF2-40B4-BE49-F238E27FC236}">
                <a16:creationId xmlns:a16="http://schemas.microsoft.com/office/drawing/2014/main" id="{36282E1C-CDD4-4B88-89EF-0D6D7F1D1652}"/>
              </a:ext>
            </a:extLst>
          </p:cNvPr>
          <p:cNvSpPr/>
          <p:nvPr/>
        </p:nvSpPr>
        <p:spPr>
          <a:xfrm>
            <a:off x="2415898" y="5319982"/>
            <a:ext cx="960135" cy="223999"/>
          </a:xfrm>
          <a:prstGeom prst="rect">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latin typeface="Pluto Regular" panose="020B0503020203060204" pitchFamily="34" charset="0"/>
              </a:rPr>
              <a:t>RAPPEL</a:t>
            </a:r>
          </a:p>
        </p:txBody>
      </p:sp>
      <p:pic>
        <p:nvPicPr>
          <p:cNvPr id="4" name="Image 3">
            <a:extLst>
              <a:ext uri="{FF2B5EF4-FFF2-40B4-BE49-F238E27FC236}">
                <a16:creationId xmlns:a16="http://schemas.microsoft.com/office/drawing/2014/main" id="{3D789960-06C3-410D-B71E-540DC22452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871033">
            <a:off x="2262973" y="3628421"/>
            <a:ext cx="267547" cy="267547"/>
          </a:xfrm>
          <a:prstGeom prst="rect">
            <a:avLst/>
          </a:prstGeom>
        </p:spPr>
      </p:pic>
      <p:pic>
        <p:nvPicPr>
          <p:cNvPr id="15" name="Image 14">
            <a:extLst>
              <a:ext uri="{FF2B5EF4-FFF2-40B4-BE49-F238E27FC236}">
                <a16:creationId xmlns:a16="http://schemas.microsoft.com/office/drawing/2014/main" id="{11DEB6ED-8848-461D-9EBD-9417942824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871033">
            <a:off x="2262973" y="4005832"/>
            <a:ext cx="267547" cy="267547"/>
          </a:xfrm>
          <a:prstGeom prst="rect">
            <a:avLst/>
          </a:prstGeom>
        </p:spPr>
      </p:pic>
      <p:pic>
        <p:nvPicPr>
          <p:cNvPr id="16" name="Image 15">
            <a:extLst>
              <a:ext uri="{FF2B5EF4-FFF2-40B4-BE49-F238E27FC236}">
                <a16:creationId xmlns:a16="http://schemas.microsoft.com/office/drawing/2014/main" id="{3B6D19B2-ECB3-4672-8D21-6E632B8F02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871033">
            <a:off x="2262973" y="4420321"/>
            <a:ext cx="267547" cy="267547"/>
          </a:xfrm>
          <a:prstGeom prst="rect">
            <a:avLst/>
          </a:prstGeom>
        </p:spPr>
      </p:pic>
    </p:spTree>
    <p:extLst>
      <p:ext uri="{BB962C8B-B14F-4D97-AF65-F5344CB8AC3E}">
        <p14:creationId xmlns:p14="http://schemas.microsoft.com/office/powerpoint/2010/main" val="1532040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a:extLst>
              <a:ext uri="{FF2B5EF4-FFF2-40B4-BE49-F238E27FC236}">
                <a16:creationId xmlns:a16="http://schemas.microsoft.com/office/drawing/2014/main" id="{4C9194D0-F9FC-42B7-B6DA-E1A5CFD25C1D}"/>
              </a:ext>
            </a:extLst>
          </p:cNvPr>
          <p:cNvSpPr/>
          <p:nvPr/>
        </p:nvSpPr>
        <p:spPr>
          <a:xfrm>
            <a:off x="8077200" y="1228735"/>
            <a:ext cx="2484184" cy="2208630"/>
          </a:xfrm>
          <a:prstGeom prst="ellipse">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D2278756-09B7-4790-B28A-60CB2CC3B4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7626" y="1129544"/>
            <a:ext cx="1203733" cy="1697572"/>
          </a:xfrm>
          <a:prstGeom prst="rect">
            <a:avLst/>
          </a:prstGeom>
          <a:ln>
            <a:solidFill>
              <a:schemeClr val="tx1"/>
            </a:solidFill>
          </a:ln>
        </p:spPr>
      </p:pic>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Box Office une offre packagée « tout en un » !</a:t>
            </a:r>
          </a:p>
        </p:txBody>
      </p:sp>
      <p:sp>
        <p:nvSpPr>
          <p:cNvPr id="16" name="ZoneTexte 15">
            <a:extLst>
              <a:ext uri="{FF2B5EF4-FFF2-40B4-BE49-F238E27FC236}">
                <a16:creationId xmlns:a16="http://schemas.microsoft.com/office/drawing/2014/main" id="{6E611225-067D-4FF4-9CD8-0E547FE1CB9C}"/>
              </a:ext>
            </a:extLst>
          </p:cNvPr>
          <p:cNvSpPr txBox="1"/>
          <p:nvPr/>
        </p:nvSpPr>
        <p:spPr>
          <a:xfrm>
            <a:off x="1440007" y="6103134"/>
            <a:ext cx="10344006" cy="297517"/>
          </a:xfrm>
          <a:prstGeom prst="rect">
            <a:avLst/>
          </a:prstGeom>
          <a:noFill/>
        </p:spPr>
        <p:txBody>
          <a:bodyPr wrap="square" rtlCol="0">
            <a:spAutoFit/>
          </a:bodyPr>
          <a:lstStyle/>
          <a:p>
            <a:pPr marL="228600" indent="-228600">
              <a:lnSpc>
                <a:spcPts val="800"/>
              </a:lnSpc>
              <a:buAutoNum type="arabicParenBoth"/>
            </a:pPr>
            <a:r>
              <a:rPr lang="fr-FR" altLang="fr-FR" sz="700" dirty="0">
                <a:solidFill>
                  <a:srgbClr val="4F504F"/>
                </a:solidFill>
                <a:latin typeface="+mj-lt"/>
                <a:cs typeface="Helvetica" pitchFamily="34" charset="0"/>
              </a:rPr>
              <a:t>Quel que soit le mode de mise en place choisi par le Dirigeant, le document dédié doit être signé et conservé par l’entreprise en cas de contrôle URSSAF. </a:t>
            </a:r>
          </a:p>
          <a:p>
            <a:pPr marL="228600" indent="-228600">
              <a:lnSpc>
                <a:spcPts val="800"/>
              </a:lnSpc>
              <a:buAutoNum type="arabicParenBoth"/>
            </a:pPr>
            <a:r>
              <a:rPr lang="fr-FR" altLang="fr-FR" sz="700" dirty="0">
                <a:solidFill>
                  <a:srgbClr val="4F504F"/>
                </a:solidFill>
                <a:latin typeface="+mj-lt"/>
                <a:cs typeface="Helvetica" pitchFamily="34" charset="0"/>
              </a:rPr>
              <a:t>Dans la limite des taux et des plafonds légaux.</a:t>
            </a: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7297D28-4046-47B1-8B77-3D2B6744A309}" type="slidenum">
              <a:rPr kumimoji="0" lang="fr-FR" sz="800" b="1" i="0" u="none" strike="noStrike" kern="1200" cap="all" spc="0" normalizeH="0" baseline="0" noProof="0" smtClean="0">
                <a:ln>
                  <a:noFill/>
                </a:ln>
                <a:solidFill>
                  <a:srgbClr val="581D74"/>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fr-FR" sz="800"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24" name="Espace réservé du texte 4">
            <a:extLst>
              <a:ext uri="{FF2B5EF4-FFF2-40B4-BE49-F238E27FC236}">
                <a16:creationId xmlns:a16="http://schemas.microsoft.com/office/drawing/2014/main" id="{D04CB596-D020-48E9-A3FB-E6A29D4FEA0F}"/>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fr-FR" sz="2670" b="1" i="0" u="none" strike="noStrike" kern="1200" cap="none" spc="0" normalizeH="0" baseline="0" noProof="0" dirty="0">
                <a:ln>
                  <a:noFill/>
                </a:ln>
                <a:solidFill>
                  <a:prstClr val="black"/>
                </a:solidFill>
                <a:effectLst/>
                <a:uLnTx/>
                <a:uFillTx/>
                <a:latin typeface="Arial" panose="020B0604020202020204"/>
                <a:ea typeface="+mn-ea"/>
                <a:cs typeface="+mn-cs"/>
              </a:rPr>
              <a:t>4</a:t>
            </a:r>
          </a:p>
        </p:txBody>
      </p:sp>
      <p:sp>
        <p:nvSpPr>
          <p:cNvPr id="14" name="Espace réservé du texte 3">
            <a:extLst>
              <a:ext uri="{FF2B5EF4-FFF2-40B4-BE49-F238E27FC236}">
                <a16:creationId xmlns:a16="http://schemas.microsoft.com/office/drawing/2014/main" id="{B757D2DA-BE08-49FF-A60F-288AD8656BE3}"/>
              </a:ext>
            </a:extLst>
          </p:cNvPr>
          <p:cNvSpPr txBox="1">
            <a:spLocks/>
          </p:cNvSpPr>
          <p:nvPr/>
        </p:nvSpPr>
        <p:spPr>
          <a:xfrm>
            <a:off x="1221602" y="832149"/>
            <a:ext cx="6322197" cy="4146252"/>
          </a:xfrm>
          <a:prstGeom prst="rect">
            <a:avLst/>
          </a:prstGeom>
          <a:noFill/>
        </p:spPr>
        <p:txBody>
          <a:bodyPr vert="horz" lIns="180000" tIns="108000" rIns="180000" bIns="108000" rtlCol="0" anchor="t" anchorCtr="0">
            <a:noAutofit/>
          </a:bodyPr>
          <a:lstStyle>
            <a:lvl1pPr marL="0" indent="0" algn="l" defTabSz="914354" rtl="0" eaLnBrk="1" latinLnBrk="0" hangingPunct="1">
              <a:lnSpc>
                <a:spcPct val="100000"/>
              </a:lnSpc>
              <a:spcBef>
                <a:spcPts val="0"/>
              </a:spcBef>
              <a:buFont typeface="Arial" panose="020B0604020202020204" pitchFamily="34" charset="0"/>
              <a:buNone/>
              <a:defRPr sz="1867" b="0" kern="1200">
                <a:solidFill>
                  <a:schemeClr val="bg2"/>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a:spcAft>
                <a:spcPts val="600"/>
              </a:spcAft>
            </a:pPr>
            <a:endParaRPr lang="fr-FR" sz="1600" b="1" dirty="0">
              <a:solidFill>
                <a:schemeClr val="tx2"/>
              </a:solidFill>
            </a:endParaRPr>
          </a:p>
          <a:p>
            <a:pPr>
              <a:spcAft>
                <a:spcPts val="600"/>
              </a:spcAft>
            </a:pPr>
            <a:r>
              <a:rPr lang="fr-FR" sz="1600" b="1" dirty="0">
                <a:solidFill>
                  <a:schemeClr val="tx2"/>
                </a:solidFill>
              </a:rPr>
              <a:t>Simplicité de la souscription </a:t>
            </a:r>
          </a:p>
          <a:p>
            <a:r>
              <a:rPr lang="fr-FR" sz="1200" dirty="0">
                <a:solidFill>
                  <a:schemeClr val="tx1"/>
                </a:solidFill>
              </a:rPr>
              <a:t>Seulement deux documents à remplir et signer :</a:t>
            </a:r>
          </a:p>
          <a:p>
            <a:pPr marL="176213" indent="-176213">
              <a:spcBef>
                <a:spcPts val="300"/>
              </a:spcBef>
              <a:buClr>
                <a:schemeClr val="accent1"/>
              </a:buClr>
              <a:buSzPct val="80000"/>
              <a:buFont typeface="Arial" panose="020B0604020202020204" pitchFamily="34" charset="0"/>
              <a:buChar char="►"/>
            </a:pPr>
            <a:r>
              <a:rPr lang="fr-FR" sz="1200" dirty="0">
                <a:solidFill>
                  <a:schemeClr val="tx1"/>
                </a:solidFill>
              </a:rPr>
              <a:t>le bulletin de souscription </a:t>
            </a:r>
          </a:p>
          <a:p>
            <a:pPr>
              <a:spcBef>
                <a:spcPts val="300"/>
              </a:spcBef>
              <a:buClr>
                <a:schemeClr val="accent1"/>
              </a:buClr>
              <a:buSzPct val="80000"/>
            </a:pPr>
            <a:r>
              <a:rPr lang="fr-FR" sz="1200" dirty="0">
                <a:solidFill>
                  <a:schemeClr val="tx1"/>
                </a:solidFill>
              </a:rPr>
              <a:t>Selon le mode de mise en place choisi :</a:t>
            </a:r>
          </a:p>
          <a:p>
            <a:pPr marL="176213" indent="-176213">
              <a:spcBef>
                <a:spcPts val="300"/>
              </a:spcBef>
              <a:buClr>
                <a:schemeClr val="accent1"/>
              </a:buClr>
              <a:buSzPct val="80000"/>
              <a:buFont typeface="Arial" panose="020B0604020202020204" pitchFamily="34" charset="0"/>
              <a:buChar char="►"/>
            </a:pPr>
            <a:r>
              <a:rPr lang="fr-FR" sz="1200" dirty="0">
                <a:solidFill>
                  <a:schemeClr val="tx1"/>
                </a:solidFill>
              </a:rPr>
              <a:t>la consultation des salariés remplie et signée par eux</a:t>
            </a:r>
            <a:r>
              <a:rPr lang="fr-FR" sz="1200" baseline="30000" dirty="0">
                <a:solidFill>
                  <a:schemeClr val="tx1"/>
                </a:solidFill>
              </a:rPr>
              <a:t>(1) </a:t>
            </a:r>
            <a:r>
              <a:rPr lang="fr-FR" sz="1200" dirty="0">
                <a:solidFill>
                  <a:schemeClr val="tx1"/>
                </a:solidFill>
              </a:rPr>
              <a:t>ou le modèle de décision unilatérale de l’employeur</a:t>
            </a:r>
            <a:r>
              <a:rPr lang="fr-FR" sz="1200" baseline="30000" dirty="0">
                <a:solidFill>
                  <a:schemeClr val="tx1"/>
                </a:solidFill>
              </a:rPr>
              <a:t>(1) </a:t>
            </a:r>
            <a:endParaRPr lang="fr-FR" sz="1200" dirty="0">
              <a:solidFill>
                <a:schemeClr val="tx1"/>
              </a:solidFill>
            </a:endParaRPr>
          </a:p>
          <a:p>
            <a:pPr marL="176213" indent="-176213">
              <a:spcBef>
                <a:spcPts val="300"/>
              </a:spcBef>
              <a:buClr>
                <a:schemeClr val="accent1"/>
              </a:buClr>
              <a:buSzPct val="80000"/>
              <a:buFont typeface="Arial" panose="020B0604020202020204" pitchFamily="34" charset="0"/>
              <a:buChar char="►"/>
            </a:pPr>
            <a:endParaRPr lang="fr-FR" sz="1200" dirty="0">
              <a:solidFill>
                <a:schemeClr val="tx1"/>
              </a:solidFill>
            </a:endParaRPr>
          </a:p>
          <a:p>
            <a:r>
              <a:rPr lang="fr-FR" sz="1200" dirty="0">
                <a:solidFill>
                  <a:schemeClr val="tx1"/>
                </a:solidFill>
              </a:rPr>
              <a:t>Vous choisissez librement :</a:t>
            </a:r>
          </a:p>
          <a:p>
            <a:pPr marL="171450" indent="-171450">
              <a:spcBef>
                <a:spcPts val="300"/>
              </a:spcBef>
              <a:buClr>
                <a:schemeClr val="accent1"/>
              </a:buClr>
              <a:buSzPct val="80000"/>
              <a:buFont typeface="Arial" panose="020B0604020202020204" pitchFamily="34" charset="0"/>
              <a:buChar char="►"/>
            </a:pPr>
            <a:r>
              <a:rPr lang="fr-FR" sz="1200" dirty="0">
                <a:solidFill>
                  <a:schemeClr val="tx1"/>
                </a:solidFill>
              </a:rPr>
              <a:t>de mettre en place le ou les plan(s) de votre choix : </a:t>
            </a:r>
            <a:r>
              <a:rPr lang="fr-FR" sz="1200" b="1" dirty="0">
                <a:solidFill>
                  <a:schemeClr val="tx2"/>
                </a:solidFill>
              </a:rPr>
              <a:t>PEI</a:t>
            </a:r>
            <a:r>
              <a:rPr lang="fr-FR" sz="1200" dirty="0">
                <a:solidFill>
                  <a:schemeClr val="tx1"/>
                </a:solidFill>
              </a:rPr>
              <a:t> et/ou </a:t>
            </a:r>
            <a:r>
              <a:rPr lang="fr-FR" sz="1200" b="1" dirty="0">
                <a:solidFill>
                  <a:schemeClr val="tx2"/>
                </a:solidFill>
              </a:rPr>
              <a:t>PERCOL-I </a:t>
            </a:r>
            <a:endParaRPr lang="fr-FR" sz="1200" dirty="0">
              <a:solidFill>
                <a:schemeClr val="tx1"/>
              </a:solidFill>
            </a:endParaRPr>
          </a:p>
          <a:p>
            <a:pPr marL="171450" indent="-171450">
              <a:spcBef>
                <a:spcPts val="300"/>
              </a:spcBef>
              <a:buClr>
                <a:schemeClr val="accent1"/>
              </a:buClr>
              <a:buSzPct val="80000"/>
              <a:buFont typeface="Arial" panose="020B0604020202020204" pitchFamily="34" charset="0"/>
              <a:buChar char="►"/>
            </a:pPr>
            <a:r>
              <a:rPr lang="fr-FR" sz="1200" dirty="0">
                <a:solidFill>
                  <a:schemeClr val="tx1"/>
                </a:solidFill>
              </a:rPr>
              <a:t>de mettre en place ou non un </a:t>
            </a:r>
            <a:r>
              <a:rPr lang="fr-FR" sz="1200" b="1" dirty="0">
                <a:solidFill>
                  <a:schemeClr val="tx2"/>
                </a:solidFill>
              </a:rPr>
              <a:t>abondement</a:t>
            </a:r>
            <a:r>
              <a:rPr lang="fr-FR" sz="1200" dirty="0">
                <a:solidFill>
                  <a:schemeClr val="tx1"/>
                </a:solidFill>
              </a:rPr>
              <a:t> et de fixer son </a:t>
            </a:r>
            <a:r>
              <a:rPr lang="fr-FR" sz="1200" b="1" dirty="0">
                <a:solidFill>
                  <a:schemeClr val="tx2"/>
                </a:solidFill>
              </a:rPr>
              <a:t>taux</a:t>
            </a:r>
            <a:r>
              <a:rPr lang="fr-FR" sz="1200" dirty="0">
                <a:solidFill>
                  <a:schemeClr val="tx1"/>
                </a:solidFill>
              </a:rPr>
              <a:t> et son </a:t>
            </a:r>
            <a:r>
              <a:rPr lang="fr-FR" sz="1200" b="1" dirty="0">
                <a:solidFill>
                  <a:schemeClr val="tx2"/>
                </a:solidFill>
              </a:rPr>
              <a:t>plafond</a:t>
            </a:r>
            <a:r>
              <a:rPr lang="fr-FR" sz="1200" baseline="30000" dirty="0">
                <a:solidFill>
                  <a:schemeClr val="tx1"/>
                </a:solidFill>
              </a:rPr>
              <a:t>(2)</a:t>
            </a:r>
            <a:endParaRPr lang="fr-FR" sz="1200" dirty="0">
              <a:solidFill>
                <a:schemeClr val="tx1"/>
              </a:solidFill>
            </a:endParaRPr>
          </a:p>
          <a:p>
            <a:pPr marL="171450" indent="-171450">
              <a:spcBef>
                <a:spcPts val="300"/>
              </a:spcBef>
              <a:buClr>
                <a:schemeClr val="accent1"/>
              </a:buClr>
              <a:buSzPct val="80000"/>
              <a:buFont typeface="Arial" panose="020B0604020202020204" pitchFamily="34" charset="0"/>
              <a:buChar char="►"/>
            </a:pPr>
            <a:r>
              <a:rPr lang="fr-FR" sz="1200" dirty="0">
                <a:solidFill>
                  <a:schemeClr val="tx1"/>
                </a:solidFill>
              </a:rPr>
              <a:t>de mettre en place ou non l’</a:t>
            </a:r>
            <a:r>
              <a:rPr lang="fr-FR" sz="1200" b="1" dirty="0">
                <a:solidFill>
                  <a:schemeClr val="tx2"/>
                </a:solidFill>
              </a:rPr>
              <a:t>option catégorielle </a:t>
            </a:r>
            <a:r>
              <a:rPr lang="fr-FR" sz="1200" dirty="0">
                <a:solidFill>
                  <a:schemeClr val="tx1"/>
                </a:solidFill>
              </a:rPr>
              <a:t>(versements obligatoires)</a:t>
            </a:r>
          </a:p>
          <a:p>
            <a:pPr marL="171450" indent="-171450">
              <a:spcBef>
                <a:spcPts val="300"/>
              </a:spcBef>
              <a:buClr>
                <a:schemeClr val="accent1"/>
              </a:buClr>
              <a:buSzPct val="80000"/>
              <a:buFont typeface="Arial" panose="020B0604020202020204" pitchFamily="34" charset="0"/>
              <a:buChar char="►"/>
            </a:pPr>
            <a:endParaRPr lang="fr-FR" sz="1050" dirty="0">
              <a:solidFill>
                <a:schemeClr val="tx1"/>
              </a:solidFill>
            </a:endParaRPr>
          </a:p>
          <a:p>
            <a:pPr marL="171450" indent="-171450">
              <a:spcBef>
                <a:spcPts val="300"/>
              </a:spcBef>
              <a:buClr>
                <a:schemeClr val="accent1"/>
              </a:buClr>
              <a:buSzPct val="80000"/>
              <a:buFont typeface="Arial" panose="020B0604020202020204" pitchFamily="34" charset="0"/>
              <a:buChar char="►"/>
            </a:pPr>
            <a:endParaRPr lang="fr-FR" sz="1050" dirty="0">
              <a:solidFill>
                <a:schemeClr val="tx1"/>
              </a:solidFill>
            </a:endParaRPr>
          </a:p>
          <a:p>
            <a:pPr defTabSz="914400">
              <a:spcBef>
                <a:spcPts val="300"/>
              </a:spcBef>
              <a:buClr>
                <a:srgbClr val="581D74"/>
              </a:buClr>
            </a:pPr>
            <a:r>
              <a:rPr lang="fr-FR" sz="1600" b="1" dirty="0">
                <a:solidFill>
                  <a:srgbClr val="581D74"/>
                </a:solidFill>
              </a:rPr>
              <a:t>Tarification des frais de tenue des compte</a:t>
            </a:r>
          </a:p>
          <a:p>
            <a:pPr defTabSz="914400"/>
            <a:endParaRPr lang="fr-FR" sz="1050" dirty="0">
              <a:solidFill>
                <a:srgbClr val="707372"/>
              </a:solidFill>
            </a:endParaRPr>
          </a:p>
          <a:p>
            <a:pPr marL="171450" indent="-171450" defTabSz="914400">
              <a:buClr>
                <a:srgbClr val="4D6995"/>
              </a:buClr>
              <a:buSzPct val="80000"/>
              <a:buFont typeface="Arial" panose="020B0604020202020204" pitchFamily="34" charset="0"/>
              <a:buChar char="►"/>
            </a:pPr>
            <a:r>
              <a:rPr lang="fr-FR" sz="1200" dirty="0">
                <a:solidFill>
                  <a:prstClr val="black"/>
                </a:solidFill>
              </a:rPr>
              <a:t>à la charge de l’entreprise</a:t>
            </a:r>
          </a:p>
          <a:p>
            <a:pPr marL="171450" indent="-171450" defTabSz="914400">
              <a:buClr>
                <a:srgbClr val="4D6995"/>
              </a:buClr>
              <a:buSzPct val="80000"/>
              <a:buFont typeface="Arial" panose="020B0604020202020204" pitchFamily="34" charset="0"/>
              <a:buChar char="►"/>
            </a:pPr>
            <a:r>
              <a:rPr lang="fr-FR" sz="1200" dirty="0">
                <a:solidFill>
                  <a:prstClr val="black"/>
                </a:solidFill>
              </a:rPr>
              <a:t>aucun frais de dossier ou mise en place</a:t>
            </a:r>
          </a:p>
          <a:p>
            <a:pPr marL="171450" indent="-171450" defTabSz="914400">
              <a:buClr>
                <a:srgbClr val="4D6995"/>
              </a:buClr>
              <a:buSzPct val="80000"/>
              <a:buFont typeface="Arial" panose="020B0604020202020204" pitchFamily="34" charset="0"/>
              <a:buChar char="►"/>
            </a:pPr>
            <a:r>
              <a:rPr lang="fr-FR" sz="1200" dirty="0">
                <a:solidFill>
                  <a:prstClr val="black"/>
                </a:solidFill>
              </a:rPr>
              <a:t>aucune facturation pour les salariés qui n’épargnent pas</a:t>
            </a:r>
          </a:p>
          <a:p>
            <a:pPr defTabSz="914400">
              <a:buClr>
                <a:srgbClr val="4D6995"/>
              </a:buClr>
              <a:buSzPct val="80000"/>
            </a:pPr>
            <a:endParaRPr lang="fr-FR" sz="1200" dirty="0">
              <a:solidFill>
                <a:prstClr val="black"/>
              </a:solidFill>
            </a:endParaRPr>
          </a:p>
          <a:p>
            <a:pPr marL="171450" indent="-171450" defTabSz="914400">
              <a:buClr>
                <a:srgbClr val="4D6995"/>
              </a:buClr>
              <a:buSzPct val="80000"/>
              <a:buFont typeface="Arial" panose="020B0604020202020204" pitchFamily="34" charset="0"/>
              <a:buChar char="►"/>
            </a:pPr>
            <a:endParaRPr lang="fr-FR" sz="1200" dirty="0">
              <a:solidFill>
                <a:prstClr val="black"/>
              </a:solidFill>
            </a:endParaRPr>
          </a:p>
          <a:p>
            <a:pPr defTabSz="914400">
              <a:buClr>
                <a:srgbClr val="4D6995"/>
              </a:buClr>
              <a:buSzPct val="80000"/>
            </a:pPr>
            <a:r>
              <a:rPr lang="fr-FR" sz="1600" b="1" dirty="0">
                <a:solidFill>
                  <a:srgbClr val="581D74"/>
                </a:solidFill>
              </a:rPr>
              <a:t>Commission de souscription</a:t>
            </a:r>
          </a:p>
          <a:p>
            <a:pPr marL="171450" indent="-171450" defTabSz="914400">
              <a:buClr>
                <a:srgbClr val="4D6995"/>
              </a:buClr>
              <a:buSzPct val="80000"/>
              <a:buFont typeface="Arial" panose="020B0604020202020204" pitchFamily="34" charset="0"/>
              <a:buChar char="►"/>
            </a:pPr>
            <a:r>
              <a:rPr lang="fr-FR" sz="1200" dirty="0">
                <a:solidFill>
                  <a:prstClr val="black"/>
                </a:solidFill>
              </a:rPr>
              <a:t>de 0,50 % à 2 % maximum selon les FCPE à la charge de l’épargnant</a:t>
            </a:r>
          </a:p>
          <a:p>
            <a:pPr defTabSz="914400">
              <a:buClr>
                <a:srgbClr val="4D6995"/>
              </a:buClr>
              <a:buSzPct val="80000"/>
            </a:pPr>
            <a:endParaRPr lang="fr-FR" sz="1200" dirty="0">
              <a:solidFill>
                <a:prstClr val="black"/>
              </a:solidFill>
            </a:endParaRPr>
          </a:p>
          <a:p>
            <a:pPr defTabSz="914400">
              <a:buClr>
                <a:srgbClr val="4D6995"/>
              </a:buClr>
              <a:buSzPct val="80000"/>
            </a:pPr>
            <a:endParaRPr lang="fr-FR" sz="1200" dirty="0">
              <a:solidFill>
                <a:prstClr val="black"/>
              </a:solidFill>
            </a:endParaRPr>
          </a:p>
        </p:txBody>
      </p:sp>
      <p:pic>
        <p:nvPicPr>
          <p:cNvPr id="15" name="Image 14">
            <a:extLst>
              <a:ext uri="{FF2B5EF4-FFF2-40B4-BE49-F238E27FC236}">
                <a16:creationId xmlns:a16="http://schemas.microsoft.com/office/drawing/2014/main" id="{B905DBCE-6398-470C-AD9A-E6A510A008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93804" y="1984320"/>
            <a:ext cx="1249603" cy="1708241"/>
          </a:xfrm>
          <a:prstGeom prst="rect">
            <a:avLst/>
          </a:prstGeom>
          <a:ln>
            <a:solidFill>
              <a:schemeClr val="bg1">
                <a:lumMod val="50000"/>
              </a:schemeClr>
            </a:solidFill>
          </a:ln>
        </p:spPr>
      </p:pic>
      <p:sp>
        <p:nvSpPr>
          <p:cNvPr id="17" name="Rectangle : avec coins arrondis en diagonale 16">
            <a:extLst>
              <a:ext uri="{FF2B5EF4-FFF2-40B4-BE49-F238E27FC236}">
                <a16:creationId xmlns:a16="http://schemas.microsoft.com/office/drawing/2014/main" id="{2F88D7C6-FD2D-4459-A897-65761F863CA0}"/>
              </a:ext>
            </a:extLst>
          </p:cNvPr>
          <p:cNvSpPr/>
          <p:nvPr/>
        </p:nvSpPr>
        <p:spPr>
          <a:xfrm>
            <a:off x="7780050" y="4863720"/>
            <a:ext cx="3540718" cy="262317"/>
          </a:xfrm>
          <a:prstGeom prst="round2Diag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50" dirty="0"/>
              <a:t>Les 5 premiers comptes sont offerts !</a:t>
            </a:r>
          </a:p>
        </p:txBody>
      </p:sp>
      <p:graphicFrame>
        <p:nvGraphicFramePr>
          <p:cNvPr id="18" name="Tableau 17">
            <a:extLst>
              <a:ext uri="{FF2B5EF4-FFF2-40B4-BE49-F238E27FC236}">
                <a16:creationId xmlns:a16="http://schemas.microsoft.com/office/drawing/2014/main" id="{54897BC6-B9B4-4923-A464-B3C0ADCFE8AE}"/>
              </a:ext>
            </a:extLst>
          </p:cNvPr>
          <p:cNvGraphicFramePr>
            <a:graphicFrameLocks noGrp="1"/>
          </p:cNvGraphicFramePr>
          <p:nvPr/>
        </p:nvGraphicFramePr>
        <p:xfrm>
          <a:off x="7784758" y="3936028"/>
          <a:ext cx="3540718" cy="893769"/>
        </p:xfrm>
        <a:graphic>
          <a:graphicData uri="http://schemas.openxmlformats.org/drawingml/2006/table">
            <a:tbl>
              <a:tblPr firstRow="1" bandRow="1">
                <a:tableStyleId>{5C22544A-7EE6-4342-B048-85BDC9FD1C3A}</a:tableStyleId>
              </a:tblPr>
              <a:tblGrid>
                <a:gridCol w="1669944">
                  <a:extLst>
                    <a:ext uri="{9D8B030D-6E8A-4147-A177-3AD203B41FA5}">
                      <a16:colId xmlns:a16="http://schemas.microsoft.com/office/drawing/2014/main" val="3210622472"/>
                    </a:ext>
                  </a:extLst>
                </a:gridCol>
                <a:gridCol w="200830">
                  <a:extLst>
                    <a:ext uri="{9D8B030D-6E8A-4147-A177-3AD203B41FA5}">
                      <a16:colId xmlns:a16="http://schemas.microsoft.com/office/drawing/2014/main" val="1667849801"/>
                    </a:ext>
                  </a:extLst>
                </a:gridCol>
                <a:gridCol w="1669944">
                  <a:extLst>
                    <a:ext uri="{9D8B030D-6E8A-4147-A177-3AD203B41FA5}">
                      <a16:colId xmlns:a16="http://schemas.microsoft.com/office/drawing/2014/main" val="4166626493"/>
                    </a:ext>
                  </a:extLst>
                </a:gridCol>
              </a:tblGrid>
              <a:tr h="89376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000" b="1" spc="-20" dirty="0">
                          <a:solidFill>
                            <a:schemeClr val="tx1"/>
                          </a:solidFill>
                        </a:rPr>
                        <a:t>PEI ou PERCOL-I seul </a:t>
                      </a:r>
                      <a:r>
                        <a:rPr lang="fr-FR" sz="1000" spc="-20" dirty="0">
                          <a:solidFill>
                            <a:schemeClr val="tx1"/>
                          </a:solidFill>
                        </a:rPr>
                        <a:t>: </a:t>
                      </a:r>
                      <a:br>
                        <a:rPr lang="fr-FR" sz="1000" spc="-20" dirty="0">
                          <a:solidFill>
                            <a:schemeClr val="tx1"/>
                          </a:solidFill>
                        </a:rPr>
                      </a:br>
                      <a:r>
                        <a:rPr lang="fr-FR" sz="1000" b="0" spc="-20" dirty="0">
                          <a:solidFill>
                            <a:schemeClr val="tx1"/>
                          </a:solidFill>
                        </a:rPr>
                        <a:t>forfait annuel de 125 € HT </a:t>
                      </a:r>
                      <a:br>
                        <a:rPr lang="fr-FR" sz="1000" b="0" spc="-20" dirty="0">
                          <a:solidFill>
                            <a:schemeClr val="tx1"/>
                          </a:solidFill>
                        </a:rPr>
                      </a:br>
                      <a:r>
                        <a:rPr lang="fr-FR" sz="1000" b="0" spc="-20" dirty="0">
                          <a:solidFill>
                            <a:schemeClr val="tx1"/>
                          </a:solidFill>
                        </a:rPr>
                        <a:t>+ 9,50 € HT / compte</a:t>
                      </a:r>
                    </a:p>
                  </a:txBody>
                  <a:tcPr marL="0" marR="0" marT="0" marB="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fr-FR" sz="1000" b="0" spc="-20" dirty="0">
                        <a:solidFill>
                          <a:schemeClr val="tx1"/>
                        </a:solidFill>
                      </a:endParaRPr>
                    </a:p>
                  </a:txBody>
                  <a:tcPr marL="0" marR="0" marT="0" marB="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000" b="1" spc="-20" dirty="0">
                          <a:solidFill>
                            <a:schemeClr val="tx1"/>
                          </a:solidFill>
                        </a:rPr>
                        <a:t>PEI + PERCOL-I </a:t>
                      </a:r>
                      <a:r>
                        <a:rPr lang="fr-FR" sz="1000" spc="-20" dirty="0">
                          <a:solidFill>
                            <a:schemeClr val="tx1"/>
                          </a:solidFill>
                        </a:rPr>
                        <a:t>: </a:t>
                      </a:r>
                      <a:br>
                        <a:rPr lang="fr-FR" sz="1000" spc="-20" dirty="0">
                          <a:solidFill>
                            <a:schemeClr val="tx1"/>
                          </a:solidFill>
                        </a:rPr>
                      </a:br>
                      <a:r>
                        <a:rPr lang="fr-FR" sz="1000" b="0" spc="-20" dirty="0">
                          <a:solidFill>
                            <a:schemeClr val="tx1"/>
                          </a:solidFill>
                        </a:rPr>
                        <a:t>forfait annuel de 185 € HT </a:t>
                      </a:r>
                      <a:br>
                        <a:rPr lang="fr-FR" sz="1000" b="0" spc="-20" dirty="0">
                          <a:solidFill>
                            <a:schemeClr val="tx1"/>
                          </a:solidFill>
                        </a:rPr>
                      </a:br>
                      <a:r>
                        <a:rPr lang="fr-FR" sz="1000" b="0" spc="-20" dirty="0">
                          <a:solidFill>
                            <a:schemeClr val="tx1"/>
                          </a:solidFill>
                        </a:rPr>
                        <a:t>+ 12 € HT / compte</a:t>
                      </a:r>
                    </a:p>
                  </a:txBody>
                  <a:tcPr marL="0" marR="0" marT="0" marB="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658599530"/>
                  </a:ext>
                </a:extLst>
              </a:tr>
            </a:tbl>
          </a:graphicData>
        </a:graphic>
      </p:graphicFrame>
      <p:sp>
        <p:nvSpPr>
          <p:cNvPr id="19" name="ZoneTexte 18">
            <a:extLst>
              <a:ext uri="{FF2B5EF4-FFF2-40B4-BE49-F238E27FC236}">
                <a16:creationId xmlns:a16="http://schemas.microsoft.com/office/drawing/2014/main" id="{8C8CA743-EE0E-4F51-97A8-994FB1AAA96F}"/>
              </a:ext>
            </a:extLst>
          </p:cNvPr>
          <p:cNvSpPr txBox="1"/>
          <p:nvPr/>
        </p:nvSpPr>
        <p:spPr>
          <a:xfrm>
            <a:off x="7780050" y="5792409"/>
            <a:ext cx="3540718" cy="230832"/>
          </a:xfrm>
          <a:prstGeom prst="rect">
            <a:avLst/>
          </a:prstGeom>
          <a:solidFill>
            <a:srgbClr val="CDCECC"/>
          </a:solidFill>
        </p:spPr>
        <p:txBody>
          <a:bodyPr wrap="square" rtlCol="0">
            <a:spAutoFit/>
          </a:bodyPr>
          <a:lstStyle/>
          <a:p>
            <a:pPr lvl="0" algn="ctr" defTabSz="457200">
              <a:defRPr/>
            </a:pPr>
            <a:r>
              <a:rPr lang="fr-FR" sz="900" b="1" kern="0" dirty="0">
                <a:ea typeface="MS PGothic" pitchFamily="34" charset="-128"/>
              </a:rPr>
              <a:t>Voir tarification en annexe </a:t>
            </a:r>
          </a:p>
        </p:txBody>
      </p:sp>
      <p:sp>
        <p:nvSpPr>
          <p:cNvPr id="20" name="Rectangle 19">
            <a:extLst>
              <a:ext uri="{FF2B5EF4-FFF2-40B4-BE49-F238E27FC236}">
                <a16:creationId xmlns:a16="http://schemas.microsoft.com/office/drawing/2014/main" id="{F43AED80-7A8C-452F-9F21-BFB8FF5D8AC0}"/>
              </a:ext>
            </a:extLst>
          </p:cNvPr>
          <p:cNvSpPr/>
          <p:nvPr/>
        </p:nvSpPr>
        <p:spPr>
          <a:xfrm>
            <a:off x="7780050" y="5239987"/>
            <a:ext cx="3553625" cy="44850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85800">
              <a:defRPr/>
            </a:pPr>
            <a:r>
              <a:rPr lang="fr-FR" sz="1050" spc="-20" dirty="0">
                <a:solidFill>
                  <a:prstClr val="black"/>
                </a:solidFill>
              </a:rPr>
              <a:t>Option catégorielle :</a:t>
            </a:r>
          </a:p>
          <a:p>
            <a:pPr lvl="0" algn="ctr" defTabSz="685800">
              <a:defRPr/>
            </a:pPr>
            <a:r>
              <a:rPr lang="fr-FR" sz="900" spc="-20" dirty="0">
                <a:solidFill>
                  <a:prstClr val="black"/>
                </a:solidFill>
              </a:rPr>
              <a:t>Tarification entreprise des versements obligatoires </a:t>
            </a:r>
          </a:p>
          <a:p>
            <a:pPr lvl="0" algn="ctr" defTabSz="685800">
              <a:defRPr/>
            </a:pPr>
            <a:r>
              <a:rPr lang="fr-FR" sz="900" spc="-20" dirty="0">
                <a:solidFill>
                  <a:prstClr val="black"/>
                </a:solidFill>
              </a:rPr>
              <a:t>par périodicité de versement </a:t>
            </a:r>
          </a:p>
        </p:txBody>
      </p:sp>
      <p:sp>
        <p:nvSpPr>
          <p:cNvPr id="5" name="Rectangle 4">
            <a:extLst>
              <a:ext uri="{FF2B5EF4-FFF2-40B4-BE49-F238E27FC236}">
                <a16:creationId xmlns:a16="http://schemas.microsoft.com/office/drawing/2014/main" id="{28BABDC5-1B2D-4099-AA53-9E950AB9CD2A}"/>
              </a:ext>
            </a:extLst>
          </p:cNvPr>
          <p:cNvSpPr/>
          <p:nvPr/>
        </p:nvSpPr>
        <p:spPr>
          <a:xfrm>
            <a:off x="9313862" y="2440949"/>
            <a:ext cx="395865" cy="70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a:extLst>
              <a:ext uri="{FF2B5EF4-FFF2-40B4-BE49-F238E27FC236}">
                <a16:creationId xmlns:a16="http://schemas.microsoft.com/office/drawing/2014/main" id="{814A95B9-11F6-44D2-8648-079347322BB1}"/>
              </a:ext>
            </a:extLst>
          </p:cNvPr>
          <p:cNvSpPr txBox="1"/>
          <p:nvPr/>
        </p:nvSpPr>
        <p:spPr>
          <a:xfrm>
            <a:off x="9259942" y="2391686"/>
            <a:ext cx="580934" cy="153888"/>
          </a:xfrm>
          <a:prstGeom prst="rect">
            <a:avLst/>
          </a:prstGeom>
          <a:noFill/>
        </p:spPr>
        <p:txBody>
          <a:bodyPr wrap="square" rtlCol="0">
            <a:spAutoFit/>
          </a:bodyPr>
          <a:lstStyle/>
          <a:p>
            <a:r>
              <a:rPr lang="fr-FR" sz="400" b="1" dirty="0">
                <a:solidFill>
                  <a:schemeClr val="tx2"/>
                </a:solidFill>
              </a:rPr>
              <a:t>BOX OFFICE</a:t>
            </a:r>
          </a:p>
        </p:txBody>
      </p:sp>
    </p:spTree>
    <p:extLst>
      <p:ext uri="{BB962C8B-B14F-4D97-AF65-F5344CB8AC3E}">
        <p14:creationId xmlns:p14="http://schemas.microsoft.com/office/powerpoint/2010/main" val="4065999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6CBF8A6-BDF2-41C7-9047-F3FB31CFADB8}"/>
              </a:ext>
            </a:extLst>
          </p:cNvPr>
          <p:cNvSpPr>
            <a:spLocks noGrp="1"/>
          </p:cNvSpPr>
          <p:nvPr>
            <p:ph type="sldNum" sz="quarter" idx="12"/>
          </p:nvPr>
        </p:nvSpPr>
        <p:spPr>
          <a:xfrm>
            <a:off x="1440000" y="6524773"/>
            <a:ext cx="254400"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smtClean="0">
                <a:ln>
                  <a:noFill/>
                </a:ln>
                <a:solidFill>
                  <a:srgbClr val="581D74"/>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47EE1A98-599E-4519-AEAE-BCAD2251C381}"/>
              </a:ext>
            </a:extLst>
          </p:cNvPr>
          <p:cNvSpPr>
            <a:spLocks noGrp="1"/>
          </p:cNvSpPr>
          <p:nvPr>
            <p:ph type="body" sz="quarter" idx="13"/>
          </p:nvPr>
        </p:nvSpPr>
        <p:spPr/>
        <p:txBody>
          <a:bodyPr/>
          <a:lstStyle/>
          <a:p>
            <a:r>
              <a:rPr lang="fr-FR" dirty="0"/>
              <a:t>4</a:t>
            </a:r>
          </a:p>
        </p:txBody>
      </p:sp>
      <p:sp>
        <p:nvSpPr>
          <p:cNvPr id="10" name="Rectangle 9">
            <a:extLst>
              <a:ext uri="{FF2B5EF4-FFF2-40B4-BE49-F238E27FC236}">
                <a16:creationId xmlns:a16="http://schemas.microsoft.com/office/drawing/2014/main" id="{DE529F8D-8CA0-444F-AA53-567A9434F538}"/>
              </a:ext>
            </a:extLst>
          </p:cNvPr>
          <p:cNvSpPr/>
          <p:nvPr/>
        </p:nvSpPr>
        <p:spPr>
          <a:xfrm>
            <a:off x="1440000" y="5238250"/>
            <a:ext cx="9304260" cy="1246463"/>
          </a:xfrm>
          <a:prstGeom prst="rect">
            <a:avLst/>
          </a:prstGeom>
          <a:noFill/>
        </p:spPr>
        <p:txBody>
          <a:bodyPr wrap="square" lIns="91408" tIns="45704" rIns="91408" bIns="45704">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000000"/>
                </a:solidFill>
                <a:effectLst/>
                <a:uLnTx/>
                <a:uFillTx/>
                <a:latin typeface="Arial" panose="020B0604020202020204"/>
                <a:ea typeface="+mn-ea"/>
                <a:cs typeface="+mn-cs"/>
              </a:rPr>
              <a:t>Pour plus de détails sur ces compartiments/FCPE, consultez les DICI, disponibles dans votre Espace personnel.</a:t>
            </a:r>
          </a:p>
          <a:p>
            <a:pPr marL="0" marR="0" lvl="0" indent="-88900" algn="just" defTabSz="457200" rtl="0" eaLnBrk="1" fontAlgn="auto" latinLnBrk="0" hangingPunct="1">
              <a:lnSpc>
                <a:spcPct val="100000"/>
              </a:lnSpc>
              <a:spcBef>
                <a:spcPts val="0"/>
              </a:spcBef>
              <a:spcAft>
                <a:spcPts val="0"/>
              </a:spcAft>
              <a:buClrTx/>
              <a:buSzTx/>
              <a:buFontTx/>
              <a:buAutoNum type="arabicParenBoth"/>
              <a:tabLst/>
              <a:defRPr/>
            </a:pP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L’indicateur de risque et de rendement, présenté sous la forme d’une échelle allant de 1 à 7 correspondant à des niveaux de risque et de rendement croissants, vous permet d’appréhender le potentiel de performance d’un FCPE par rapport au risque qu’il présente. La méthodologie générale de calcul de cet indicateur réglementaire s’appuie sur la volatilité historique annualisée du FCPE, calculée à partir des rendements hebdomadaires sur une période de 5 ans. Contrôlé périodiquement, l’indicateur peut évoluer.</a:t>
            </a:r>
          </a:p>
          <a:p>
            <a:pPr marL="0" marR="0" lvl="0" indent="-88900" algn="just" defTabSz="457200" rtl="0" eaLnBrk="1" fontAlgn="auto" latinLnBrk="0" hangingPunct="1">
              <a:lnSpc>
                <a:spcPct val="100000"/>
              </a:lnSpc>
              <a:spcBef>
                <a:spcPts val="0"/>
              </a:spcBef>
              <a:spcAft>
                <a:spcPts val="0"/>
              </a:spcAft>
              <a:buClrTx/>
              <a:buSzTx/>
              <a:buFontTx/>
              <a:buAutoNum type="arabicParenBoth"/>
              <a:tabLst/>
              <a:defRPr/>
            </a:pP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 Un très faible niveau des taux d’intérêt monétaires est susceptible d’entraîner une baisse structurelle de la valeur liquidative du FCPE.</a:t>
            </a:r>
          </a:p>
          <a:p>
            <a:pPr indent="-88900" algn="just" defTabSz="457200">
              <a:buFontTx/>
              <a:buAutoNum type="arabicParenBoth"/>
              <a:defRPr/>
            </a:pPr>
            <a:r>
              <a:rPr lang="fr-FR" sz="700" dirty="0">
                <a:solidFill>
                  <a:srgbClr val="4F504F"/>
                </a:solidFill>
                <a:ea typeface="MS PGothic" pitchFamily="34" charset="-128"/>
                <a:cs typeface="Helvetica" pitchFamily="34" charset="0"/>
              </a:rPr>
              <a:t> Sélection Dorval Global Convictions est  un FCPE nourricier du FCP Dorval Global Convictions (part I)</a:t>
            </a:r>
            <a:endPar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endParaRPr>
          </a:p>
          <a:p>
            <a:pPr marL="0" marR="0" lvl="0" indent="-88900" algn="just" defTabSz="457200" rtl="0" eaLnBrk="1" fontAlgn="auto" latinLnBrk="0" hangingPunct="1">
              <a:lnSpc>
                <a:spcPct val="100000"/>
              </a:lnSpc>
              <a:spcBef>
                <a:spcPts val="0"/>
              </a:spcBef>
              <a:spcAft>
                <a:spcPts val="0"/>
              </a:spcAft>
              <a:buClrTx/>
              <a:buSzTx/>
              <a:buFontTx/>
              <a:buAutoNum type="arabicParenBoth"/>
              <a:tabLst/>
              <a:defRPr/>
            </a:pP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 Cap ISR </a:t>
            </a:r>
            <a:r>
              <a:rPr kumimoji="0" lang="fr-FR" sz="700" b="0" i="0" u="none" strike="noStrike" kern="1200" cap="none" spc="0" normalizeH="0" baseline="0" noProof="0" dirty="0" err="1">
                <a:ln>
                  <a:noFill/>
                </a:ln>
                <a:solidFill>
                  <a:srgbClr val="4F504F"/>
                </a:solidFill>
                <a:effectLst/>
                <a:uLnTx/>
                <a:uFillTx/>
                <a:latin typeface="Arial" panose="020B0604020202020204"/>
                <a:ea typeface="MS PGothic" pitchFamily="34" charset="-128"/>
                <a:cs typeface="Helvetica" pitchFamily="34" charset="0"/>
              </a:rPr>
              <a:t>Oblig</a:t>
            </a: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 Euro est un compartiment nourricier du compartiment Impact ES </a:t>
            </a:r>
            <a:r>
              <a:rPr kumimoji="0" lang="fr-FR" sz="700" b="0" i="0" u="none" strike="noStrike" kern="1200" cap="none" spc="0" normalizeH="0" baseline="0" noProof="0" dirty="0" err="1">
                <a:ln>
                  <a:noFill/>
                </a:ln>
                <a:solidFill>
                  <a:srgbClr val="4F504F"/>
                </a:solidFill>
                <a:effectLst/>
                <a:uLnTx/>
                <a:uFillTx/>
                <a:latin typeface="Arial" panose="020B0604020202020204"/>
                <a:ea typeface="MS PGothic" pitchFamily="34" charset="-128"/>
                <a:cs typeface="Helvetica" pitchFamily="34" charset="0"/>
              </a:rPr>
              <a:t>Oblig</a:t>
            </a: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 Euro de la SICAV de droit français Impact 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(5) Cap ISR Actions Europe est un compartiment nourricier du compartiment Impact ES Actions Europe de la SICAV de droit français Impact ES.  </a:t>
            </a:r>
          </a:p>
          <a:p>
            <a:pPr marL="0" marR="0" lvl="0" indent="-88900" algn="just" defTabSz="4572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rPr>
              <a:t>Un FCPE se constitue sous forme de fonds nourricier lorsqu’il est investi en parts ou actions d’un seul OPCVM/Fonds d’Investissement Alternatif (FIA) et que cet OPCVM/FIA dépasse 90% de l’actif du FCPE. La performance du fonds nourricier est inférieure à celle de l’OPCVM/FIA maître, en raison de ses propres frais de gestion.</a:t>
            </a:r>
            <a:endParaRPr kumimoji="0" lang="en-US" sz="7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endParaRPr>
          </a:p>
          <a:p>
            <a:pPr marL="0" marR="0" lvl="0" indent="-88900" algn="just" defTabSz="457200" rtl="0" eaLnBrk="1" fontAlgn="auto" latinLnBrk="0" hangingPunct="1">
              <a:lnSpc>
                <a:spcPct val="100000"/>
              </a:lnSpc>
              <a:spcBef>
                <a:spcPts val="0"/>
              </a:spcBef>
              <a:spcAft>
                <a:spcPts val="0"/>
              </a:spcAft>
              <a:buClrTx/>
              <a:buSzTx/>
              <a:buFontTx/>
              <a:buAutoNum type="arabicParenBoth"/>
              <a:tabLst/>
              <a:defRPr/>
            </a:pPr>
            <a:endParaRPr kumimoji="0" lang="fr-FR" sz="500" b="0" i="0" u="none" strike="noStrike" kern="1200" cap="none" spc="0" normalizeH="0" baseline="0" noProof="0" dirty="0">
              <a:ln>
                <a:noFill/>
              </a:ln>
              <a:solidFill>
                <a:srgbClr val="4F504F"/>
              </a:solidFill>
              <a:effectLst/>
              <a:uLnTx/>
              <a:uFillTx/>
              <a:latin typeface="Arial" panose="020B0604020202020204"/>
              <a:ea typeface="MS PGothic" pitchFamily="34" charset="-128"/>
              <a:cs typeface="Helvetica" pitchFamily="34" charset="0"/>
            </a:endParaRPr>
          </a:p>
        </p:txBody>
      </p:sp>
      <p:sp>
        <p:nvSpPr>
          <p:cNvPr id="9" name="Titre 1">
            <a:extLst>
              <a:ext uri="{FF2B5EF4-FFF2-40B4-BE49-F238E27FC236}">
                <a16:creationId xmlns:a16="http://schemas.microsoft.com/office/drawing/2014/main" id="{D1D18EA0-9E4B-4E1A-87F5-CEF5BF83FEAD}"/>
              </a:ext>
            </a:extLst>
          </p:cNvPr>
          <p:cNvSpPr>
            <a:spLocks noGrp="1"/>
          </p:cNvSpPr>
          <p:nvPr>
            <p:ph type="title"/>
          </p:nvPr>
        </p:nvSpPr>
        <p:spPr>
          <a:xfrm>
            <a:off x="1440007" y="392833"/>
            <a:ext cx="10373391" cy="608400"/>
          </a:xfrm>
        </p:spPr>
        <p:txBody>
          <a:bodyPr/>
          <a:lstStyle/>
          <a:p>
            <a:r>
              <a:rPr lang="fr-FR" altLang="fr-FR" sz="2200" dirty="0">
                <a:solidFill>
                  <a:srgbClr val="581D74"/>
                </a:solidFill>
              </a:rPr>
              <a:t>Les choix de placement – Gamme CAP ISR</a:t>
            </a:r>
            <a:br>
              <a:rPr lang="fr-FR" altLang="fr-FR" sz="2200" dirty="0">
                <a:solidFill>
                  <a:srgbClr val="581D74"/>
                </a:solidFill>
              </a:rPr>
            </a:br>
            <a:r>
              <a:rPr lang="fr-FR" altLang="fr-FR" sz="1200" dirty="0">
                <a:solidFill>
                  <a:srgbClr val="581D74"/>
                </a:solidFill>
              </a:rPr>
              <a:t>Le placement n’est pas garanti en capital. Il est exposé aux risques liés aux marchés financiers.</a:t>
            </a:r>
            <a:endParaRPr lang="fr-FR" dirty="0"/>
          </a:p>
        </p:txBody>
      </p:sp>
      <p:pic>
        <p:nvPicPr>
          <p:cNvPr id="2" name="Image 1">
            <a:extLst>
              <a:ext uri="{FF2B5EF4-FFF2-40B4-BE49-F238E27FC236}">
                <a16:creationId xmlns:a16="http://schemas.microsoft.com/office/drawing/2014/main" id="{958B09AC-2FDD-4167-8882-27A9953B110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23892" y="1354753"/>
            <a:ext cx="8001852" cy="3456732"/>
          </a:xfrm>
          <a:prstGeom prst="rect">
            <a:avLst/>
          </a:prstGeom>
        </p:spPr>
      </p:pic>
      <p:sp>
        <p:nvSpPr>
          <p:cNvPr id="7" name="Rectangle 6">
            <a:extLst>
              <a:ext uri="{FF2B5EF4-FFF2-40B4-BE49-F238E27FC236}">
                <a16:creationId xmlns:a16="http://schemas.microsoft.com/office/drawing/2014/main" id="{D95A3BCB-B839-41D7-B3CF-231CE0B695F2}"/>
              </a:ext>
            </a:extLst>
          </p:cNvPr>
          <p:cNvSpPr/>
          <p:nvPr/>
        </p:nvSpPr>
        <p:spPr>
          <a:xfrm>
            <a:off x="2133171" y="2223987"/>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Cap ISR Monétaire</a:t>
            </a:r>
            <a:r>
              <a:rPr kumimoji="0" lang="fr-FR" sz="1400" b="1" i="0" u="none" strike="noStrike" kern="1200" cap="none" spc="0" normalizeH="0" baseline="30000" noProof="0" dirty="0">
                <a:ln>
                  <a:noFill/>
                </a:ln>
                <a:solidFill>
                  <a:prstClr val="black"/>
                </a:solidFill>
                <a:effectLst/>
                <a:uLnTx/>
                <a:uFillTx/>
                <a:latin typeface="Arial" panose="020B0604020202020204"/>
                <a:ea typeface="+mn-ea"/>
                <a:cs typeface="+mn-cs"/>
              </a:rPr>
              <a:t>(2)</a:t>
            </a:r>
            <a:endPar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B38DBCB3-3B5E-4A96-A19E-77D22E42C29F}"/>
              </a:ext>
            </a:extLst>
          </p:cNvPr>
          <p:cNvSpPr/>
          <p:nvPr/>
        </p:nvSpPr>
        <p:spPr>
          <a:xfrm>
            <a:off x="2144057" y="2996104"/>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Cap ISR </a:t>
            </a:r>
            <a:r>
              <a:rPr kumimoji="0" lang="fr-FR" sz="1400" b="1" i="0" u="none" strike="noStrike" kern="1200" cap="none" spc="0" normalizeH="0" baseline="0" noProof="0" dirty="0" err="1">
                <a:ln>
                  <a:noFill/>
                </a:ln>
                <a:solidFill>
                  <a:prstClr val="black"/>
                </a:solidFill>
                <a:effectLst/>
                <a:uLnTx/>
                <a:uFillTx/>
                <a:latin typeface="Arial" panose="020B0604020202020204"/>
                <a:ea typeface="+mn-ea"/>
                <a:cs typeface="+mn-cs"/>
              </a:rPr>
              <a:t>Oblig</a:t>
            </a: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 Euro</a:t>
            </a:r>
            <a:r>
              <a:rPr kumimoji="0" lang="fr-FR" sz="1400" b="1" i="0" u="none" strike="noStrike" kern="1200" cap="none" spc="0" normalizeH="0" baseline="30000" noProof="0" dirty="0">
                <a:ln>
                  <a:noFill/>
                </a:ln>
                <a:solidFill>
                  <a:prstClr val="black"/>
                </a:solidFill>
                <a:effectLst/>
                <a:uLnTx/>
                <a:uFillTx/>
                <a:latin typeface="Arial" panose="020B0604020202020204"/>
                <a:ea typeface="+mn-ea"/>
                <a:cs typeface="+mn-cs"/>
              </a:rPr>
              <a:t>(4)</a:t>
            </a:r>
            <a:endPar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31486B9A-4DAE-4F78-BA6D-DE66655DC0AF}"/>
              </a:ext>
            </a:extLst>
          </p:cNvPr>
          <p:cNvSpPr/>
          <p:nvPr/>
        </p:nvSpPr>
        <p:spPr>
          <a:xfrm>
            <a:off x="2144057" y="3398105"/>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Cap ISR Rendement</a:t>
            </a:r>
          </a:p>
        </p:txBody>
      </p:sp>
      <p:sp>
        <p:nvSpPr>
          <p:cNvPr id="13" name="Rectangle 12">
            <a:extLst>
              <a:ext uri="{FF2B5EF4-FFF2-40B4-BE49-F238E27FC236}">
                <a16:creationId xmlns:a16="http://schemas.microsoft.com/office/drawing/2014/main" id="{8C0B5DA8-C2B5-4A29-8CAD-E34F32780A9E}"/>
              </a:ext>
            </a:extLst>
          </p:cNvPr>
          <p:cNvSpPr/>
          <p:nvPr/>
        </p:nvSpPr>
        <p:spPr>
          <a:xfrm>
            <a:off x="2144057" y="378339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Cap ISR Mixte Solidaire</a:t>
            </a:r>
          </a:p>
        </p:txBody>
      </p:sp>
      <p:sp>
        <p:nvSpPr>
          <p:cNvPr id="14" name="Rectangle 13">
            <a:extLst>
              <a:ext uri="{FF2B5EF4-FFF2-40B4-BE49-F238E27FC236}">
                <a16:creationId xmlns:a16="http://schemas.microsoft.com/office/drawing/2014/main" id="{60BCA85C-1AE0-4AE6-A681-A628424F4439}"/>
              </a:ext>
            </a:extLst>
          </p:cNvPr>
          <p:cNvSpPr/>
          <p:nvPr/>
        </p:nvSpPr>
        <p:spPr>
          <a:xfrm>
            <a:off x="2144057" y="4157795"/>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Cap ISR Croissance</a:t>
            </a:r>
          </a:p>
        </p:txBody>
      </p:sp>
      <p:sp>
        <p:nvSpPr>
          <p:cNvPr id="15" name="Rectangle 14">
            <a:extLst>
              <a:ext uri="{FF2B5EF4-FFF2-40B4-BE49-F238E27FC236}">
                <a16:creationId xmlns:a16="http://schemas.microsoft.com/office/drawing/2014/main" id="{D6D15BAE-9ECB-4B79-91C9-2DB1AB47375D}"/>
              </a:ext>
            </a:extLst>
          </p:cNvPr>
          <p:cNvSpPr/>
          <p:nvPr/>
        </p:nvSpPr>
        <p:spPr>
          <a:xfrm>
            <a:off x="2144057" y="454308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Cap ISR Actions Europe</a:t>
            </a:r>
            <a:r>
              <a:rPr kumimoji="0" lang="fr-FR" sz="1400" b="1" i="0" u="none" strike="noStrike" kern="1200" cap="none" spc="0" normalizeH="0" baseline="30000" noProof="0" dirty="0">
                <a:ln>
                  <a:noFill/>
                </a:ln>
                <a:solidFill>
                  <a:prstClr val="black"/>
                </a:solidFill>
                <a:effectLst/>
                <a:uLnTx/>
                <a:uFillTx/>
                <a:latin typeface="Arial" panose="020B0604020202020204"/>
                <a:ea typeface="+mn-ea"/>
                <a:cs typeface="+mn-cs"/>
              </a:rPr>
              <a:t>(5)</a:t>
            </a:r>
            <a:endPar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E3EB8522-1AC0-4A2D-92DB-46139FD56F3B}"/>
              </a:ext>
            </a:extLst>
          </p:cNvPr>
          <p:cNvSpPr/>
          <p:nvPr/>
        </p:nvSpPr>
        <p:spPr>
          <a:xfrm>
            <a:off x="4691314" y="224626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B050"/>
                </a:solidFill>
                <a:effectLst/>
                <a:uLnTx/>
                <a:uFillTx/>
                <a:latin typeface="Arial" panose="020B0604020202020204"/>
                <a:ea typeface="+mn-ea"/>
                <a:cs typeface="+mn-cs"/>
              </a:rPr>
              <a:t>Monétaire</a:t>
            </a:r>
          </a:p>
        </p:txBody>
      </p:sp>
      <p:sp>
        <p:nvSpPr>
          <p:cNvPr id="17" name="Rectangle 16">
            <a:extLst>
              <a:ext uri="{FF2B5EF4-FFF2-40B4-BE49-F238E27FC236}">
                <a16:creationId xmlns:a16="http://schemas.microsoft.com/office/drawing/2014/main" id="{E81D1125-4105-4A24-8CE5-E032A7BE7736}"/>
              </a:ext>
            </a:extLst>
          </p:cNvPr>
          <p:cNvSpPr/>
          <p:nvPr/>
        </p:nvSpPr>
        <p:spPr>
          <a:xfrm>
            <a:off x="4702200" y="3039644"/>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81D74"/>
                </a:solidFill>
                <a:effectLst/>
                <a:uLnTx/>
                <a:uFillTx/>
                <a:latin typeface="Arial" panose="020B0604020202020204"/>
                <a:ea typeface="+mn-ea"/>
                <a:cs typeface="+mn-cs"/>
              </a:rPr>
              <a:t>Obligataire</a:t>
            </a:r>
          </a:p>
        </p:txBody>
      </p:sp>
      <p:sp>
        <p:nvSpPr>
          <p:cNvPr id="18" name="Rectangle 17">
            <a:extLst>
              <a:ext uri="{FF2B5EF4-FFF2-40B4-BE49-F238E27FC236}">
                <a16:creationId xmlns:a16="http://schemas.microsoft.com/office/drawing/2014/main" id="{AE96997F-8007-41E1-884F-D7B5BCFC3140}"/>
              </a:ext>
            </a:extLst>
          </p:cNvPr>
          <p:cNvSpPr/>
          <p:nvPr/>
        </p:nvSpPr>
        <p:spPr>
          <a:xfrm>
            <a:off x="4702200" y="3441645"/>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07E53"/>
                </a:solidFill>
                <a:effectLst/>
                <a:uLnTx/>
                <a:uFillTx/>
                <a:latin typeface="Arial" panose="020B0604020202020204"/>
                <a:ea typeface="+mn-ea"/>
                <a:cs typeface="+mn-cs"/>
              </a:rPr>
              <a:t>Mixte</a:t>
            </a:r>
          </a:p>
        </p:txBody>
      </p:sp>
      <p:sp>
        <p:nvSpPr>
          <p:cNvPr id="19" name="Rectangle 18">
            <a:extLst>
              <a:ext uri="{FF2B5EF4-FFF2-40B4-BE49-F238E27FC236}">
                <a16:creationId xmlns:a16="http://schemas.microsoft.com/office/drawing/2014/main" id="{2483B5DB-6360-40FF-B181-0040D783FF41}"/>
              </a:ext>
            </a:extLst>
          </p:cNvPr>
          <p:cNvSpPr/>
          <p:nvPr/>
        </p:nvSpPr>
        <p:spPr>
          <a:xfrm>
            <a:off x="4702200" y="382693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07E53"/>
                </a:solidFill>
                <a:effectLst/>
                <a:uLnTx/>
                <a:uFillTx/>
                <a:latin typeface="Arial" panose="020B0604020202020204"/>
                <a:ea typeface="+mn-ea"/>
                <a:cs typeface="+mn-cs"/>
              </a:rPr>
              <a:t>Mixte</a:t>
            </a:r>
          </a:p>
        </p:txBody>
      </p:sp>
      <p:sp>
        <p:nvSpPr>
          <p:cNvPr id="20" name="Rectangle 19">
            <a:extLst>
              <a:ext uri="{FF2B5EF4-FFF2-40B4-BE49-F238E27FC236}">
                <a16:creationId xmlns:a16="http://schemas.microsoft.com/office/drawing/2014/main" id="{40BA0110-0DF7-4882-B861-533D2D12A32C}"/>
              </a:ext>
            </a:extLst>
          </p:cNvPr>
          <p:cNvSpPr/>
          <p:nvPr/>
        </p:nvSpPr>
        <p:spPr>
          <a:xfrm>
            <a:off x="4702200" y="4201335"/>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AF1280"/>
                </a:solidFill>
                <a:effectLst/>
                <a:uLnTx/>
                <a:uFillTx/>
                <a:latin typeface="Arial" panose="020B0604020202020204"/>
                <a:ea typeface="+mn-ea"/>
                <a:cs typeface="+mn-cs"/>
              </a:rPr>
              <a:t>Actions</a:t>
            </a:r>
          </a:p>
        </p:txBody>
      </p:sp>
      <p:sp>
        <p:nvSpPr>
          <p:cNvPr id="21" name="Rectangle 20">
            <a:extLst>
              <a:ext uri="{FF2B5EF4-FFF2-40B4-BE49-F238E27FC236}">
                <a16:creationId xmlns:a16="http://schemas.microsoft.com/office/drawing/2014/main" id="{2E41E970-9F1C-4F5F-A867-4F1685B44108}"/>
              </a:ext>
            </a:extLst>
          </p:cNvPr>
          <p:cNvSpPr/>
          <p:nvPr/>
        </p:nvSpPr>
        <p:spPr>
          <a:xfrm>
            <a:off x="4702200" y="458662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AF1280"/>
                </a:solidFill>
                <a:effectLst/>
                <a:uLnTx/>
                <a:uFillTx/>
                <a:latin typeface="Arial" panose="020B0604020202020204"/>
                <a:ea typeface="+mn-ea"/>
                <a:cs typeface="+mn-cs"/>
              </a:rPr>
              <a:t>Actions</a:t>
            </a:r>
          </a:p>
        </p:txBody>
      </p:sp>
      <p:sp>
        <p:nvSpPr>
          <p:cNvPr id="22" name="Rectangle 21">
            <a:extLst>
              <a:ext uri="{FF2B5EF4-FFF2-40B4-BE49-F238E27FC236}">
                <a16:creationId xmlns:a16="http://schemas.microsoft.com/office/drawing/2014/main" id="{A72F3ADC-52A6-4F88-8463-F41AA5D7DCDF}"/>
              </a:ext>
            </a:extLst>
          </p:cNvPr>
          <p:cNvSpPr/>
          <p:nvPr/>
        </p:nvSpPr>
        <p:spPr>
          <a:xfrm>
            <a:off x="6520114" y="226802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1/7</a:t>
            </a:r>
          </a:p>
        </p:txBody>
      </p:sp>
      <p:sp>
        <p:nvSpPr>
          <p:cNvPr id="23" name="Rectangle 22">
            <a:extLst>
              <a:ext uri="{FF2B5EF4-FFF2-40B4-BE49-F238E27FC236}">
                <a16:creationId xmlns:a16="http://schemas.microsoft.com/office/drawing/2014/main" id="{D8BC6899-CECC-45A5-B379-B3008A42AB35}"/>
              </a:ext>
            </a:extLst>
          </p:cNvPr>
          <p:cNvSpPr/>
          <p:nvPr/>
        </p:nvSpPr>
        <p:spPr>
          <a:xfrm>
            <a:off x="6531000" y="3061412"/>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3/7</a:t>
            </a:r>
          </a:p>
        </p:txBody>
      </p:sp>
      <p:sp>
        <p:nvSpPr>
          <p:cNvPr id="24" name="Rectangle 23">
            <a:extLst>
              <a:ext uri="{FF2B5EF4-FFF2-40B4-BE49-F238E27FC236}">
                <a16:creationId xmlns:a16="http://schemas.microsoft.com/office/drawing/2014/main" id="{D425094E-CED1-47AE-8D74-6D6D49FDD080}"/>
              </a:ext>
            </a:extLst>
          </p:cNvPr>
          <p:cNvSpPr/>
          <p:nvPr/>
        </p:nvSpPr>
        <p:spPr>
          <a:xfrm>
            <a:off x="6531000" y="3463413"/>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3/7</a:t>
            </a:r>
          </a:p>
        </p:txBody>
      </p:sp>
      <p:sp>
        <p:nvSpPr>
          <p:cNvPr id="25" name="Rectangle 24">
            <a:extLst>
              <a:ext uri="{FF2B5EF4-FFF2-40B4-BE49-F238E27FC236}">
                <a16:creationId xmlns:a16="http://schemas.microsoft.com/office/drawing/2014/main" id="{4F799F39-8409-4D61-BF0E-93A599BB6E15}"/>
              </a:ext>
            </a:extLst>
          </p:cNvPr>
          <p:cNvSpPr/>
          <p:nvPr/>
        </p:nvSpPr>
        <p:spPr>
          <a:xfrm>
            <a:off x="6531000" y="384869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4/7</a:t>
            </a:r>
          </a:p>
        </p:txBody>
      </p:sp>
      <p:sp>
        <p:nvSpPr>
          <p:cNvPr id="26" name="Rectangle 25">
            <a:extLst>
              <a:ext uri="{FF2B5EF4-FFF2-40B4-BE49-F238E27FC236}">
                <a16:creationId xmlns:a16="http://schemas.microsoft.com/office/drawing/2014/main" id="{F8CAA54B-07EE-4950-96E4-4B23AB4CA7B9}"/>
              </a:ext>
            </a:extLst>
          </p:cNvPr>
          <p:cNvSpPr/>
          <p:nvPr/>
        </p:nvSpPr>
        <p:spPr>
          <a:xfrm>
            <a:off x="6531000" y="4223103"/>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5/7</a:t>
            </a:r>
          </a:p>
        </p:txBody>
      </p:sp>
      <p:sp>
        <p:nvSpPr>
          <p:cNvPr id="27" name="Rectangle 26">
            <a:extLst>
              <a:ext uri="{FF2B5EF4-FFF2-40B4-BE49-F238E27FC236}">
                <a16:creationId xmlns:a16="http://schemas.microsoft.com/office/drawing/2014/main" id="{4F1C943D-4BF8-4572-A744-B91BB059835B}"/>
              </a:ext>
            </a:extLst>
          </p:cNvPr>
          <p:cNvSpPr/>
          <p:nvPr/>
        </p:nvSpPr>
        <p:spPr>
          <a:xfrm>
            <a:off x="6531000" y="460838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6/7</a:t>
            </a:r>
          </a:p>
        </p:txBody>
      </p:sp>
      <p:sp>
        <p:nvSpPr>
          <p:cNvPr id="28" name="Rectangle 27">
            <a:extLst>
              <a:ext uri="{FF2B5EF4-FFF2-40B4-BE49-F238E27FC236}">
                <a16:creationId xmlns:a16="http://schemas.microsoft.com/office/drawing/2014/main" id="{810EFBB2-7E44-43FC-9A50-041CF22D5510}"/>
              </a:ext>
            </a:extLst>
          </p:cNvPr>
          <p:cNvSpPr/>
          <p:nvPr/>
        </p:nvSpPr>
        <p:spPr>
          <a:xfrm>
            <a:off x="8572104" y="2272219"/>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3 mois</a:t>
            </a:r>
          </a:p>
        </p:txBody>
      </p:sp>
      <p:sp>
        <p:nvSpPr>
          <p:cNvPr id="29" name="Rectangle 28">
            <a:extLst>
              <a:ext uri="{FF2B5EF4-FFF2-40B4-BE49-F238E27FC236}">
                <a16:creationId xmlns:a16="http://schemas.microsoft.com/office/drawing/2014/main" id="{00EC5713-9CEC-436E-A02C-BB1A4D0F45D1}"/>
              </a:ext>
            </a:extLst>
          </p:cNvPr>
          <p:cNvSpPr/>
          <p:nvPr/>
        </p:nvSpPr>
        <p:spPr>
          <a:xfrm>
            <a:off x="8582990" y="3065602"/>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2 ans</a:t>
            </a:r>
          </a:p>
        </p:txBody>
      </p:sp>
      <p:sp>
        <p:nvSpPr>
          <p:cNvPr id="30" name="Rectangle 29">
            <a:extLst>
              <a:ext uri="{FF2B5EF4-FFF2-40B4-BE49-F238E27FC236}">
                <a16:creationId xmlns:a16="http://schemas.microsoft.com/office/drawing/2014/main" id="{0DF10986-7E7F-43E1-A1D5-13E32CE67A2C}"/>
              </a:ext>
            </a:extLst>
          </p:cNvPr>
          <p:cNvSpPr/>
          <p:nvPr/>
        </p:nvSpPr>
        <p:spPr>
          <a:xfrm>
            <a:off x="8582990" y="3467603"/>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
        <p:nvSpPr>
          <p:cNvPr id="31" name="Rectangle 30">
            <a:extLst>
              <a:ext uri="{FF2B5EF4-FFF2-40B4-BE49-F238E27FC236}">
                <a16:creationId xmlns:a16="http://schemas.microsoft.com/office/drawing/2014/main" id="{DB531D8E-3BF6-415D-AE1B-EA55A7FA4D7F}"/>
              </a:ext>
            </a:extLst>
          </p:cNvPr>
          <p:cNvSpPr/>
          <p:nvPr/>
        </p:nvSpPr>
        <p:spPr>
          <a:xfrm>
            <a:off x="8582990" y="3852889"/>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
        <p:nvSpPr>
          <p:cNvPr id="32" name="Rectangle 31">
            <a:extLst>
              <a:ext uri="{FF2B5EF4-FFF2-40B4-BE49-F238E27FC236}">
                <a16:creationId xmlns:a16="http://schemas.microsoft.com/office/drawing/2014/main" id="{8F787C30-D476-4904-992A-FF966BEDC3F1}"/>
              </a:ext>
            </a:extLst>
          </p:cNvPr>
          <p:cNvSpPr/>
          <p:nvPr/>
        </p:nvSpPr>
        <p:spPr>
          <a:xfrm>
            <a:off x="8582990" y="4227293"/>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
        <p:nvSpPr>
          <p:cNvPr id="33" name="Rectangle 32">
            <a:extLst>
              <a:ext uri="{FF2B5EF4-FFF2-40B4-BE49-F238E27FC236}">
                <a16:creationId xmlns:a16="http://schemas.microsoft.com/office/drawing/2014/main" id="{408B3A49-51C6-43C4-88F4-69CCED3B12F7}"/>
              </a:ext>
            </a:extLst>
          </p:cNvPr>
          <p:cNvSpPr/>
          <p:nvPr/>
        </p:nvSpPr>
        <p:spPr>
          <a:xfrm>
            <a:off x="8582990" y="4612579"/>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pic>
        <p:nvPicPr>
          <p:cNvPr id="34" name="Image 33">
            <a:extLst>
              <a:ext uri="{FF2B5EF4-FFF2-40B4-BE49-F238E27FC236}">
                <a16:creationId xmlns:a16="http://schemas.microsoft.com/office/drawing/2014/main" id="{A98C5B14-A8C9-465D-AC5C-BB526B99A2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75038" y="1379920"/>
            <a:ext cx="1541080" cy="608400"/>
          </a:xfrm>
          <a:prstGeom prst="rect">
            <a:avLst/>
          </a:prstGeom>
        </p:spPr>
      </p:pic>
      <p:sp>
        <p:nvSpPr>
          <p:cNvPr id="36" name="Rectangle 35">
            <a:extLst>
              <a:ext uri="{FF2B5EF4-FFF2-40B4-BE49-F238E27FC236}">
                <a16:creationId xmlns:a16="http://schemas.microsoft.com/office/drawing/2014/main" id="{B6730EA2-AE4C-406D-89A8-803CE45EC947}"/>
              </a:ext>
            </a:extLst>
          </p:cNvPr>
          <p:cNvSpPr/>
          <p:nvPr/>
        </p:nvSpPr>
        <p:spPr>
          <a:xfrm>
            <a:off x="2144057" y="2638644"/>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Sélection Dorval Global Convictions</a:t>
            </a:r>
            <a:r>
              <a:rPr kumimoji="0" lang="fr-FR" sz="1400" b="1" i="0" u="none" strike="noStrike" kern="1200" cap="none" spc="0" normalizeH="0" baseline="30000" noProof="0" dirty="0">
                <a:ln>
                  <a:noFill/>
                </a:ln>
                <a:solidFill>
                  <a:prstClr val="black"/>
                </a:solidFill>
                <a:effectLst/>
                <a:uLnTx/>
                <a:uFillTx/>
                <a:latin typeface="Arial" panose="020B0604020202020204"/>
                <a:ea typeface="+mn-ea"/>
                <a:cs typeface="+mn-cs"/>
              </a:rPr>
              <a:t>(3)</a:t>
            </a: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 </a:t>
            </a:r>
          </a:p>
        </p:txBody>
      </p:sp>
      <p:sp>
        <p:nvSpPr>
          <p:cNvPr id="37" name="Rectangle 36">
            <a:extLst>
              <a:ext uri="{FF2B5EF4-FFF2-40B4-BE49-F238E27FC236}">
                <a16:creationId xmlns:a16="http://schemas.microsoft.com/office/drawing/2014/main" id="{1B4B0F46-8E1F-401E-BB3A-333A78B54087}"/>
              </a:ext>
            </a:extLst>
          </p:cNvPr>
          <p:cNvSpPr/>
          <p:nvPr/>
        </p:nvSpPr>
        <p:spPr>
          <a:xfrm>
            <a:off x="4702200" y="2660918"/>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400" dirty="0">
                <a:solidFill>
                  <a:srgbClr val="F07E53"/>
                </a:solidFill>
              </a:rPr>
              <a:t>Mixte</a:t>
            </a:r>
          </a:p>
        </p:txBody>
      </p:sp>
      <p:sp>
        <p:nvSpPr>
          <p:cNvPr id="38" name="Rectangle 37">
            <a:extLst>
              <a:ext uri="{FF2B5EF4-FFF2-40B4-BE49-F238E27FC236}">
                <a16:creationId xmlns:a16="http://schemas.microsoft.com/office/drawing/2014/main" id="{8023243A-E4A2-47CF-B6F5-324F995977CA}"/>
              </a:ext>
            </a:extLst>
          </p:cNvPr>
          <p:cNvSpPr/>
          <p:nvPr/>
        </p:nvSpPr>
        <p:spPr>
          <a:xfrm>
            <a:off x="6531000" y="2682686"/>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latin typeface="Arial" panose="020B0604020202020204"/>
              </a:rPr>
              <a:t>4</a:t>
            </a: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/7</a:t>
            </a:r>
          </a:p>
        </p:txBody>
      </p:sp>
      <p:sp>
        <p:nvSpPr>
          <p:cNvPr id="39" name="Rectangle 38">
            <a:extLst>
              <a:ext uri="{FF2B5EF4-FFF2-40B4-BE49-F238E27FC236}">
                <a16:creationId xmlns:a16="http://schemas.microsoft.com/office/drawing/2014/main" id="{E3AC2C74-2F07-45DA-8E49-13CBB277D9D6}"/>
              </a:ext>
            </a:extLst>
          </p:cNvPr>
          <p:cNvSpPr/>
          <p:nvPr/>
        </p:nvSpPr>
        <p:spPr>
          <a:xfrm>
            <a:off x="8582990" y="2686876"/>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Tree>
    <p:extLst>
      <p:ext uri="{BB962C8B-B14F-4D97-AF65-F5344CB8AC3E}">
        <p14:creationId xmlns:p14="http://schemas.microsoft.com/office/powerpoint/2010/main" val="737318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a:xfrm>
            <a:off x="1440007" y="392833"/>
            <a:ext cx="10373391" cy="608400"/>
          </a:xfrm>
        </p:spPr>
        <p:txBody>
          <a:bodyPr/>
          <a:lstStyle/>
          <a:p>
            <a:r>
              <a:rPr lang="fr-FR" dirty="0"/>
              <a:t>La gamme Avenir Retraite</a:t>
            </a:r>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26</a:t>
            </a:fld>
            <a:endParaRPr lang="fr-FR"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83924C34-89FA-459C-B903-A77588C43F92}"/>
              </a:ext>
            </a:extLst>
          </p:cNvPr>
          <p:cNvSpPr>
            <a:spLocks noGrp="1"/>
          </p:cNvSpPr>
          <p:nvPr>
            <p:ph type="body" sz="quarter" idx="13"/>
          </p:nvPr>
        </p:nvSpPr>
        <p:spPr/>
        <p:txBody>
          <a:bodyPr/>
          <a:lstStyle/>
          <a:p>
            <a:r>
              <a:rPr lang="fr-FR" dirty="0"/>
              <a:t>4</a:t>
            </a:r>
          </a:p>
        </p:txBody>
      </p:sp>
      <p:sp>
        <p:nvSpPr>
          <p:cNvPr id="6" name="Rectangle : coins arrondis 5">
            <a:extLst>
              <a:ext uri="{FF2B5EF4-FFF2-40B4-BE49-F238E27FC236}">
                <a16:creationId xmlns:a16="http://schemas.microsoft.com/office/drawing/2014/main" id="{A43536C9-11D3-41A6-AC45-6BF44B60EC57}"/>
              </a:ext>
            </a:extLst>
          </p:cNvPr>
          <p:cNvSpPr/>
          <p:nvPr/>
        </p:nvSpPr>
        <p:spPr>
          <a:xfrm>
            <a:off x="1754566" y="1921600"/>
            <a:ext cx="3672840" cy="632352"/>
          </a:xfrm>
          <a:prstGeom prst="roundRect">
            <a:avLst/>
          </a:prstGeom>
          <a:solidFill>
            <a:schemeClr val="tx2"/>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0027" lvl="5" defTabSz="363928">
              <a:defRPr/>
            </a:pPr>
            <a:r>
              <a:rPr lang="fr-FR" sz="1333" dirty="0">
                <a:solidFill>
                  <a:prstClr val="white"/>
                </a:solidFill>
                <a:latin typeface="Arial" panose="020B0604020202020204"/>
              </a:rPr>
              <a:t>Quelle est mon année prévisionnelle de départ en retraite?</a:t>
            </a:r>
          </a:p>
        </p:txBody>
      </p:sp>
      <p:cxnSp>
        <p:nvCxnSpPr>
          <p:cNvPr id="9" name="Connecteur droit avec flèche 8">
            <a:extLst>
              <a:ext uri="{FF2B5EF4-FFF2-40B4-BE49-F238E27FC236}">
                <a16:creationId xmlns:a16="http://schemas.microsoft.com/office/drawing/2014/main" id="{76C4E2EF-D0EB-448E-A343-C510220D7019}"/>
              </a:ext>
            </a:extLst>
          </p:cNvPr>
          <p:cNvCxnSpPr>
            <a:cxnSpLocks/>
          </p:cNvCxnSpPr>
          <p:nvPr/>
        </p:nvCxnSpPr>
        <p:spPr>
          <a:xfrm>
            <a:off x="5757878" y="2225462"/>
            <a:ext cx="749785" cy="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 coins arrondis 13">
            <a:extLst>
              <a:ext uri="{FF2B5EF4-FFF2-40B4-BE49-F238E27FC236}">
                <a16:creationId xmlns:a16="http://schemas.microsoft.com/office/drawing/2014/main" id="{663A4875-AB71-4965-9345-86DC3B271039}"/>
              </a:ext>
            </a:extLst>
          </p:cNvPr>
          <p:cNvSpPr/>
          <p:nvPr/>
        </p:nvSpPr>
        <p:spPr>
          <a:xfrm>
            <a:off x="1534933" y="1383274"/>
            <a:ext cx="4079286" cy="1399253"/>
          </a:xfrm>
          <a:prstGeom prst="roundRect">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34">
              <a:defRPr/>
            </a:pPr>
            <a:r>
              <a:rPr lang="fr-FR" sz="1400" b="1" dirty="0">
                <a:solidFill>
                  <a:srgbClr val="581D74"/>
                </a:solidFill>
                <a:latin typeface="Arial" panose="020B0604020202020204"/>
              </a:rPr>
              <a:t>Une seule question à se poser ?</a:t>
            </a:r>
          </a:p>
        </p:txBody>
      </p:sp>
      <p:sp>
        <p:nvSpPr>
          <p:cNvPr id="15" name="Rectangle : coins arrondis 14">
            <a:extLst>
              <a:ext uri="{FF2B5EF4-FFF2-40B4-BE49-F238E27FC236}">
                <a16:creationId xmlns:a16="http://schemas.microsoft.com/office/drawing/2014/main" id="{8D9030BD-41C0-41A5-B01B-4538E33F6EE6}"/>
              </a:ext>
            </a:extLst>
          </p:cNvPr>
          <p:cNvSpPr/>
          <p:nvPr/>
        </p:nvSpPr>
        <p:spPr>
          <a:xfrm>
            <a:off x="6607083" y="1410354"/>
            <a:ext cx="4078268" cy="1369924"/>
          </a:xfrm>
          <a:prstGeom prst="roundRect">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34">
              <a:defRPr/>
            </a:pPr>
            <a:r>
              <a:rPr lang="fr-FR" sz="1400" b="1" dirty="0">
                <a:solidFill>
                  <a:srgbClr val="581D74"/>
                </a:solidFill>
                <a:latin typeface="Arial" panose="020B0604020202020204"/>
              </a:rPr>
              <a:t>En fonction de cette date</a:t>
            </a:r>
          </a:p>
        </p:txBody>
      </p:sp>
      <p:sp>
        <p:nvSpPr>
          <p:cNvPr id="16" name="Rectangle : coins arrondis 15">
            <a:extLst>
              <a:ext uri="{FF2B5EF4-FFF2-40B4-BE49-F238E27FC236}">
                <a16:creationId xmlns:a16="http://schemas.microsoft.com/office/drawing/2014/main" id="{2CF8D0A4-0CFE-4B6E-9C08-CC416DE0CCBA}"/>
              </a:ext>
            </a:extLst>
          </p:cNvPr>
          <p:cNvSpPr/>
          <p:nvPr/>
        </p:nvSpPr>
        <p:spPr>
          <a:xfrm>
            <a:off x="6844960" y="1938708"/>
            <a:ext cx="3672840" cy="632352"/>
          </a:xfrm>
          <a:prstGeom prst="roundRect">
            <a:avLst/>
          </a:prstGeom>
          <a:solidFill>
            <a:schemeClr val="tx2"/>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0027" lvl="5" defTabSz="363928">
              <a:defRPr/>
            </a:pPr>
            <a:r>
              <a:rPr lang="fr-FR" sz="1333" dirty="0">
                <a:solidFill>
                  <a:prstClr val="white"/>
                </a:solidFill>
                <a:latin typeface="Arial" panose="020B0604020202020204"/>
              </a:rPr>
              <a:t>Natixis Interépargne investit les avoirs du salarié dans le compartiment correspondant</a:t>
            </a:r>
          </a:p>
        </p:txBody>
      </p:sp>
      <p:sp>
        <p:nvSpPr>
          <p:cNvPr id="29" name="ZoneTexte 28">
            <a:extLst>
              <a:ext uri="{FF2B5EF4-FFF2-40B4-BE49-F238E27FC236}">
                <a16:creationId xmlns:a16="http://schemas.microsoft.com/office/drawing/2014/main" id="{CFB300F2-7F23-4015-AD59-7995B869C1FC}"/>
              </a:ext>
            </a:extLst>
          </p:cNvPr>
          <p:cNvSpPr txBox="1"/>
          <p:nvPr/>
        </p:nvSpPr>
        <p:spPr>
          <a:xfrm>
            <a:off x="1443884" y="3499408"/>
            <a:ext cx="9814051" cy="2291785"/>
          </a:xfrm>
          <a:prstGeom prst="rect">
            <a:avLst/>
          </a:prstGeom>
        </p:spPr>
        <p:txBody>
          <a:bodyPr vert="horz" lIns="0" tIns="0" rIns="0" bIns="0" rtlCol="0">
            <a:noAutofit/>
          </a:bodyPr>
          <a:lstStyle>
            <a:lvl1pPr lvl="0" indent="0" defTabSz="685800">
              <a:lnSpc>
                <a:spcPct val="100000"/>
              </a:lnSpc>
              <a:spcBef>
                <a:spcPts val="1200"/>
              </a:spcBef>
              <a:buFont typeface="Arial" panose="020B0604020202020204" pitchFamily="34" charset="0"/>
              <a:buNone/>
              <a:defRPr sz="1600">
                <a:solidFill>
                  <a:schemeClr val="tx1">
                    <a:lumMod val="65000"/>
                    <a:lumOff val="35000"/>
                  </a:schemeClr>
                </a:solidFill>
              </a:defRPr>
            </a:lvl1pPr>
            <a:lvl2pPr marL="0" lvl="1" indent="0" defTabSz="685800">
              <a:lnSpc>
                <a:spcPct val="100000"/>
              </a:lnSpc>
              <a:spcBef>
                <a:spcPts val="1200"/>
              </a:spcBef>
              <a:buFont typeface="Arial" panose="020B0604020202020204" pitchFamily="34" charset="0"/>
              <a:buNone/>
              <a:defRPr sz="1700" b="1">
                <a:solidFill>
                  <a:schemeClr val="accent1"/>
                </a:solidFill>
              </a:defRPr>
            </a:lvl2pPr>
            <a:lvl3pPr marL="0" lvl="2" indent="0" defTabSz="685800">
              <a:lnSpc>
                <a:spcPct val="100000"/>
              </a:lnSpc>
              <a:spcBef>
                <a:spcPts val="1600"/>
              </a:spcBef>
              <a:buFont typeface="Arial" panose="020B0604020202020204" pitchFamily="34" charset="0"/>
              <a:buNone/>
              <a:defRPr sz="1400" b="1" cap="all" baseline="0"/>
            </a:lvl3pPr>
            <a:lvl4pPr marL="0" lvl="3" indent="0" defTabSz="685800">
              <a:lnSpc>
                <a:spcPct val="100000"/>
              </a:lnSpc>
              <a:spcBef>
                <a:spcPts val="900"/>
              </a:spcBef>
              <a:buFont typeface="Arial" panose="020B0604020202020204" pitchFamily="34" charset="0"/>
              <a:buNone/>
              <a:defRPr sz="1400"/>
            </a:lvl4pPr>
            <a:lvl5pPr marL="450000" lvl="4" indent="-180000" defTabSz="685800">
              <a:lnSpc>
                <a:spcPct val="100000"/>
              </a:lnSpc>
              <a:spcBef>
                <a:spcPts val="600"/>
              </a:spcBef>
              <a:buClr>
                <a:schemeClr val="accent1"/>
              </a:buClr>
              <a:buSzPct val="80000"/>
              <a:buFont typeface="Wingdings 3" panose="05040102010807070707" pitchFamily="18" charset="2"/>
              <a:buChar char=""/>
              <a:defRPr sz="1400"/>
            </a:lvl5pPr>
            <a:lvl6pPr marL="583200" lvl="5" indent="-129600" defTabSz="685800">
              <a:lnSpc>
                <a:spcPct val="100000"/>
              </a:lnSpc>
              <a:spcBef>
                <a:spcPts val="600"/>
              </a:spcBef>
              <a:buClr>
                <a:schemeClr val="accent1"/>
              </a:buClr>
              <a:buFont typeface="Arial" panose="020B0604020202020204" pitchFamily="34" charset="0"/>
              <a:buChar char="•"/>
              <a:defRPr sz="120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lvl="1" defTabSz="914377">
              <a:spcBef>
                <a:spcPts val="1600"/>
              </a:spcBef>
              <a:defRPr/>
            </a:pPr>
            <a:r>
              <a:rPr lang="fr-FR" sz="1600" dirty="0">
                <a:solidFill>
                  <a:schemeClr val="tx2"/>
                </a:solidFill>
                <a:latin typeface="Arial" panose="020B0604020202020204"/>
              </a:rPr>
              <a:t>Principe de fonctionnement</a:t>
            </a:r>
          </a:p>
          <a:p>
            <a:pPr marL="347125" lvl="4" indent="-228594" defTabSz="914377">
              <a:spcBef>
                <a:spcPts val="800"/>
              </a:spcBef>
              <a:spcAft>
                <a:spcPts val="400"/>
              </a:spcAft>
              <a:buClr>
                <a:srgbClr val="581D74"/>
              </a:buClr>
              <a:buFont typeface="Wingdings" panose="05000000000000000000" pitchFamily="2" charset="2"/>
              <a:buChar char="§"/>
              <a:defRPr/>
            </a:pPr>
            <a:r>
              <a:rPr lang="fr-FR" dirty="0">
                <a:solidFill>
                  <a:prstClr val="black"/>
                </a:solidFill>
                <a:latin typeface="Arial" panose="020B0604020202020204"/>
              </a:rPr>
              <a:t>La </a:t>
            </a:r>
            <a:r>
              <a:rPr lang="fr-FR" b="1" dirty="0">
                <a:solidFill>
                  <a:prstClr val="black"/>
                </a:solidFill>
                <a:latin typeface="Arial" panose="020B0604020202020204"/>
              </a:rPr>
              <a:t>gestion est très dynamique </a:t>
            </a:r>
            <a:r>
              <a:rPr lang="fr-FR" dirty="0">
                <a:solidFill>
                  <a:prstClr val="black"/>
                </a:solidFill>
                <a:latin typeface="Arial" panose="020B0604020202020204"/>
              </a:rPr>
              <a:t>dans un premier temps. Les actions représentent une part très importante des actifs (de 70 à 100 %).</a:t>
            </a:r>
          </a:p>
          <a:p>
            <a:pPr marL="347125" lvl="4" indent="-228594" defTabSz="914377">
              <a:spcBef>
                <a:spcPts val="800"/>
              </a:spcBef>
              <a:spcAft>
                <a:spcPts val="400"/>
              </a:spcAft>
              <a:buClr>
                <a:srgbClr val="581D74"/>
              </a:buClr>
              <a:buFont typeface="Wingdings" panose="05000000000000000000" pitchFamily="2" charset="2"/>
              <a:buChar char="§"/>
              <a:defRPr/>
            </a:pPr>
            <a:r>
              <a:rPr lang="fr-FR" dirty="0">
                <a:solidFill>
                  <a:prstClr val="black"/>
                </a:solidFill>
                <a:latin typeface="Arial" panose="020B0604020202020204"/>
              </a:rPr>
              <a:t>Le </a:t>
            </a:r>
            <a:r>
              <a:rPr lang="fr-FR" b="1" dirty="0">
                <a:solidFill>
                  <a:prstClr val="black"/>
                </a:solidFill>
                <a:latin typeface="Arial" panose="020B0604020202020204"/>
              </a:rPr>
              <a:t>risque est ensuite réduit progressivement </a:t>
            </a:r>
            <a:r>
              <a:rPr lang="fr-FR" dirty="0">
                <a:solidFill>
                  <a:prstClr val="black"/>
                </a:solidFill>
                <a:latin typeface="Arial" panose="020B0604020202020204"/>
              </a:rPr>
              <a:t>par l’intégration d’actifs moins risqués (obligations, monétaires) au fur et à mesure que vous vous rapprochez de votre date de départ en retraite.</a:t>
            </a:r>
          </a:p>
          <a:p>
            <a:pPr marL="347125" lvl="4" indent="-228594" defTabSz="914377">
              <a:spcBef>
                <a:spcPts val="800"/>
              </a:spcBef>
              <a:buClr>
                <a:srgbClr val="581D74"/>
              </a:buClr>
              <a:buFont typeface="Wingdings" panose="05000000000000000000" pitchFamily="2" charset="2"/>
              <a:buChar char="§"/>
              <a:defRPr/>
            </a:pPr>
            <a:r>
              <a:rPr lang="fr-FR" dirty="0">
                <a:solidFill>
                  <a:prstClr val="black"/>
                </a:solidFill>
                <a:latin typeface="Arial" panose="020B0604020202020204"/>
              </a:rPr>
              <a:t>Enfin, au terme de la période d’épargne, </a:t>
            </a:r>
            <a:r>
              <a:rPr lang="fr-FR" b="1" dirty="0">
                <a:solidFill>
                  <a:prstClr val="black"/>
                </a:solidFill>
                <a:latin typeface="Arial" panose="020B0604020202020204"/>
              </a:rPr>
              <a:t>le portefeuille ne contient plus d’actions et est exclusivement composé d’obligations et de titres monétaires</a:t>
            </a:r>
            <a:r>
              <a:rPr lang="fr-FR" dirty="0">
                <a:solidFill>
                  <a:prstClr val="black"/>
                </a:solidFill>
                <a:latin typeface="Arial" panose="020B0604020202020204"/>
              </a:rPr>
              <a:t>, jusqu’à détenir 100 % de monétaire à l’échéance, de façon à vous permettre de récupérer votre épargne dans les meilleures conditions.</a:t>
            </a:r>
          </a:p>
        </p:txBody>
      </p:sp>
    </p:spTree>
    <p:extLst>
      <p:ext uri="{BB962C8B-B14F-4D97-AF65-F5344CB8AC3E}">
        <p14:creationId xmlns:p14="http://schemas.microsoft.com/office/powerpoint/2010/main" val="2238684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5</a:t>
            </a:r>
          </a:p>
        </p:txBody>
      </p:sp>
      <p:sp>
        <p:nvSpPr>
          <p:cNvPr id="6" name="Titre 5"/>
          <p:cNvSpPr>
            <a:spLocks noGrp="1"/>
          </p:cNvSpPr>
          <p:nvPr>
            <p:ph type="title"/>
          </p:nvPr>
        </p:nvSpPr>
        <p:spPr>
          <a:xfrm>
            <a:off x="3960000" y="1339686"/>
            <a:ext cx="6691524" cy="1754326"/>
          </a:xfrm>
        </p:spPr>
        <p:txBody>
          <a:bodyPr wrap="square">
            <a:spAutoFit/>
          </a:bodyPr>
          <a:lstStyle/>
          <a:p>
            <a:r>
              <a:rPr lang="fr-FR" dirty="0"/>
              <a:t>Les services dédiés aux entreprises et aux bénéficiaires</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27</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5815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p:txBody>
          <a:bodyPr/>
          <a:lstStyle/>
          <a:p>
            <a:r>
              <a:rPr lang="fr-FR" dirty="0"/>
              <a:t>Une gestion simplifiée de vos dispositifs, </a:t>
            </a:r>
            <a:r>
              <a:rPr lang="fr-FR" sz="2400" dirty="0"/>
              <a:t>grâce à l’Espace Entreprise</a:t>
            </a:r>
            <a:endParaRPr lang="fr-FR" dirty="0"/>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28</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pic>
        <p:nvPicPr>
          <p:cNvPr id="30" name="Image 29">
            <a:extLst>
              <a:ext uri="{FF2B5EF4-FFF2-40B4-BE49-F238E27FC236}">
                <a16:creationId xmlns:a16="http://schemas.microsoft.com/office/drawing/2014/main" id="{B43E3640-BA4B-4533-B3B8-1DA1E4F276F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84495" y="1511684"/>
            <a:ext cx="4219083" cy="3013619"/>
          </a:xfrm>
          <a:prstGeom prst="rect">
            <a:avLst/>
          </a:prstGeom>
          <a:solidFill>
            <a:schemeClr val="accent4"/>
          </a:solidFill>
          <a:effectLst>
            <a:outerShdw blurRad="50800" dist="38100" dir="2700000" algn="tl" rotWithShape="0">
              <a:prstClr val="black">
                <a:alpha val="40000"/>
              </a:prstClr>
            </a:outerShdw>
          </a:effectLst>
        </p:spPr>
      </p:pic>
      <p:sp>
        <p:nvSpPr>
          <p:cNvPr id="33" name="Rectangle 32">
            <a:extLst>
              <a:ext uri="{FF2B5EF4-FFF2-40B4-BE49-F238E27FC236}">
                <a16:creationId xmlns:a16="http://schemas.microsoft.com/office/drawing/2014/main" id="{ECE00202-D33D-4CF0-9F91-4CF56D234744}"/>
              </a:ext>
            </a:extLst>
          </p:cNvPr>
          <p:cNvSpPr/>
          <p:nvPr/>
        </p:nvSpPr>
        <p:spPr>
          <a:xfrm>
            <a:off x="7779823" y="1750753"/>
            <a:ext cx="231026" cy="369332"/>
          </a:xfrm>
          <a:prstGeom prst="rect">
            <a:avLst/>
          </a:prstGeom>
        </p:spPr>
        <p:txBody>
          <a:bodyPr wrap="square">
            <a:spAutoFit/>
          </a:bodyP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F07E53"/>
              </a:solidFill>
              <a:effectLst/>
              <a:uLnTx/>
              <a:uFillTx/>
              <a:latin typeface="Arial" panose="020B0604020202020204"/>
              <a:ea typeface="+mn-ea"/>
              <a:cs typeface="+mn-cs"/>
            </a:endParaRPr>
          </a:p>
        </p:txBody>
      </p:sp>
      <p:sp>
        <p:nvSpPr>
          <p:cNvPr id="5" name="Rectangle : coins arrondis 4">
            <a:extLst>
              <a:ext uri="{FF2B5EF4-FFF2-40B4-BE49-F238E27FC236}">
                <a16:creationId xmlns:a16="http://schemas.microsoft.com/office/drawing/2014/main" id="{C9DA9F23-B5C5-4B56-920A-131BC13AE526}"/>
              </a:ext>
            </a:extLst>
          </p:cNvPr>
          <p:cNvSpPr/>
          <p:nvPr/>
        </p:nvSpPr>
        <p:spPr>
          <a:xfrm>
            <a:off x="2814039" y="4009392"/>
            <a:ext cx="4077009" cy="98245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hlinkClick r:id="rId3"/>
            <a:extLst>
              <a:ext uri="{FF2B5EF4-FFF2-40B4-BE49-F238E27FC236}">
                <a16:creationId xmlns:a16="http://schemas.microsoft.com/office/drawing/2014/main" id="{3420BB71-437F-4C44-B680-68340F2952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82005" y="4141349"/>
            <a:ext cx="661728" cy="663214"/>
          </a:xfrm>
          <a:prstGeom prst="rect">
            <a:avLst/>
          </a:prstGeom>
        </p:spPr>
      </p:pic>
      <p:sp>
        <p:nvSpPr>
          <p:cNvPr id="13" name="ZoneTexte 12">
            <a:extLst>
              <a:ext uri="{FF2B5EF4-FFF2-40B4-BE49-F238E27FC236}">
                <a16:creationId xmlns:a16="http://schemas.microsoft.com/office/drawing/2014/main" id="{022C6C2F-7446-40E0-851D-9F0FB5CCE79D}"/>
              </a:ext>
            </a:extLst>
          </p:cNvPr>
          <p:cNvSpPr txBox="1"/>
          <p:nvPr/>
        </p:nvSpPr>
        <p:spPr>
          <a:xfrm>
            <a:off x="3314181" y="4184416"/>
            <a:ext cx="3576868" cy="738664"/>
          </a:xfrm>
          <a:prstGeom prst="rect">
            <a:avLst/>
          </a:prstGeom>
          <a:noFill/>
        </p:spPr>
        <p:txBody>
          <a:bodyPr wrap="square" rtlCol="0">
            <a:spAutoFit/>
          </a:bodyPr>
          <a:lstStyle/>
          <a:p>
            <a:pPr lvl="0">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L’accès à </a:t>
            </a:r>
            <a:r>
              <a:rPr kumimoji="0" lang="fr-FR" sz="1050" b="1" i="0" u="none" strike="noStrike" kern="1200" cap="none" spc="0" normalizeH="0" baseline="0" noProof="0" dirty="0">
                <a:ln>
                  <a:noFill/>
                </a:ln>
                <a:solidFill>
                  <a:srgbClr val="F07E53"/>
                </a:solidFill>
                <a:effectLst/>
                <a:uLnTx/>
                <a:uFillTx/>
                <a:latin typeface="Arial" panose="020B0604020202020204"/>
                <a:ea typeface="+mn-ea"/>
                <a:cs typeface="+mn-cs"/>
              </a:rPr>
              <a:t>l’Espace</a:t>
            </a:r>
            <a:r>
              <a:rPr lang="fr-FR" sz="1050" b="1" dirty="0">
                <a:solidFill>
                  <a:srgbClr val="F07E53"/>
                </a:solidFill>
                <a:latin typeface="Arial" panose="020B0604020202020204"/>
              </a:rPr>
              <a:t> Entreprise </a:t>
            </a: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pour piloter votre dispositif d’épargne salariale et retrait</a:t>
            </a:r>
            <a:r>
              <a:rPr kumimoji="0" lang="fr-FR" sz="1050" b="0" i="0" u="none" strike="noStrike" kern="1200" cap="none" spc="0" normalizeH="0" baseline="0" noProof="0" dirty="0">
                <a:ln>
                  <a:noFill/>
                </a:ln>
                <a:solidFill>
                  <a:prstClr val="black"/>
                </a:solidFill>
                <a:effectLst/>
                <a:uLnTx/>
                <a:uFillTx/>
                <a:latin typeface="Arial" panose="020B0604020202020204"/>
              </a:rPr>
              <a:t>e </a:t>
            </a:r>
            <a:r>
              <a:rPr lang="fr-FR" sz="1050" u="sng" dirty="0"/>
              <a:t>https://caisseepargne.entreprises.votreepargnesalariale.com/</a:t>
            </a:r>
            <a:endParaRPr kumimoji="0" lang="fr-FR" sz="1050" b="0" i="0" u="none" strike="noStrike" kern="1200" cap="none" spc="0" normalizeH="0" baseline="0" noProof="0" dirty="0">
              <a:ln>
                <a:noFill/>
              </a:ln>
              <a:solidFill>
                <a:prstClr val="black"/>
              </a:solidFill>
              <a:effectLst/>
              <a:uLnTx/>
              <a:uFillTx/>
              <a:latin typeface="Arial" panose="020B0604020202020204"/>
            </a:endParaRPr>
          </a:p>
        </p:txBody>
      </p:sp>
      <p:sp>
        <p:nvSpPr>
          <p:cNvPr id="7" name="Rectangle 6">
            <a:extLst>
              <a:ext uri="{FF2B5EF4-FFF2-40B4-BE49-F238E27FC236}">
                <a16:creationId xmlns:a16="http://schemas.microsoft.com/office/drawing/2014/main" id="{08D39304-9D55-41FD-BDE8-8B3C3C45B5F0}"/>
              </a:ext>
            </a:extLst>
          </p:cNvPr>
          <p:cNvSpPr/>
          <p:nvPr/>
        </p:nvSpPr>
        <p:spPr>
          <a:xfrm>
            <a:off x="1440000" y="5542865"/>
            <a:ext cx="10178908" cy="430887"/>
          </a:xfrm>
          <a:prstGeom prst="rect">
            <a:avLst/>
          </a:prstGeom>
        </p:spPr>
        <p:txBody>
          <a:bodyPr wrap="square">
            <a:spAutoFit/>
          </a:bodyPr>
          <a:lstStyle/>
          <a:p>
            <a:pPr>
              <a:defRPr/>
            </a:pPr>
            <a:r>
              <a:rPr lang="fr-FR" sz="1100" b="1" dirty="0">
                <a:solidFill>
                  <a:srgbClr val="F07E53"/>
                </a:solidFill>
              </a:rPr>
              <a:t>Un accompagnement dédié</a:t>
            </a:r>
          </a:p>
          <a:p>
            <a:pPr marL="171450" indent="-171450">
              <a:buFont typeface="Arial" panose="020B0604020202020204" pitchFamily="34" charset="0"/>
              <a:buChar char="•"/>
              <a:defRPr/>
            </a:pPr>
            <a:r>
              <a:rPr lang="fr-FR" sz="1100" dirty="0"/>
              <a:t>Un accompagnement personnalisé et dédié tout au long du contrat avec Allo Experts, disponible du lundi au vendredi de 8h30 à 18h au </a:t>
            </a:r>
          </a:p>
        </p:txBody>
      </p:sp>
      <p:pic>
        <p:nvPicPr>
          <p:cNvPr id="15" name="Image 14">
            <a:extLst>
              <a:ext uri="{FF2B5EF4-FFF2-40B4-BE49-F238E27FC236}">
                <a16:creationId xmlns:a16="http://schemas.microsoft.com/office/drawing/2014/main" id="{C825AE14-0807-4E46-9209-A46EDDAD49C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147913" y="5758308"/>
            <a:ext cx="1446283" cy="15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texte 20">
            <a:extLst>
              <a:ext uri="{FF2B5EF4-FFF2-40B4-BE49-F238E27FC236}">
                <a16:creationId xmlns:a16="http://schemas.microsoft.com/office/drawing/2014/main" id="{57B6DB04-AEA7-44FF-B5BC-EF9E02DF8D0C}"/>
              </a:ext>
            </a:extLst>
          </p:cNvPr>
          <p:cNvSpPr txBox="1">
            <a:spLocks/>
          </p:cNvSpPr>
          <p:nvPr/>
        </p:nvSpPr>
        <p:spPr>
          <a:xfrm>
            <a:off x="7339914" y="1211357"/>
            <a:ext cx="4323489" cy="4328964"/>
          </a:xfrm>
          <a:prstGeom prst="rect">
            <a:avLst/>
          </a:prstGeom>
          <a:solidFill>
            <a:schemeClr val="bg1">
              <a:lumMod val="95000"/>
            </a:schemeClr>
          </a:solidFill>
        </p:spPr>
        <p:txBody>
          <a:bodyPr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fr-FR" sz="11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101B14C2-5A95-4ECB-9A3C-4832C964150E}"/>
              </a:ext>
            </a:extLst>
          </p:cNvPr>
          <p:cNvSpPr/>
          <p:nvPr/>
        </p:nvSpPr>
        <p:spPr>
          <a:xfrm>
            <a:off x="7483047" y="1313260"/>
            <a:ext cx="4263504" cy="41646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07E53"/>
                </a:solidFill>
                <a:effectLst/>
                <a:uLnTx/>
                <a:uFillTx/>
                <a:ea typeface="+mn-ea"/>
                <a:cs typeface="+mn-cs"/>
              </a:rPr>
              <a:t>Vos opérations 100 % en ligne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Traitement des campagnes en ligne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Saisie des versements volontaires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Saisie des demandes de déblocage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Saisie des demandes de remboursements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07E53"/>
                </a:solidFill>
                <a:effectLst/>
                <a:uLnTx/>
                <a:uFillTx/>
                <a:ea typeface="+mn-ea"/>
                <a:cs typeface="+mn-cs"/>
              </a:rPr>
              <a:t>Interface intuitive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Vue d’ensemble du dispositif d’épargne salariale de l’entreprise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Vision globale des supports de placement à disposition dans l’entreprise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Gestion souple et autonome des modalités d’abondement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Gestion simplifiée des bénéficiaires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07E53"/>
                </a:solidFill>
                <a:effectLst/>
                <a:uLnTx/>
                <a:uFillTx/>
                <a:ea typeface="+mn-ea"/>
                <a:cs typeface="+mn-cs"/>
              </a:rPr>
              <a:t>Statistiques : vue personnalisée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Tableau de bord statistiques pour suivre l’activité des dispositifs d’épargne salariale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a:defRPr/>
            </a:pPr>
            <a:r>
              <a:rPr lang="fr-FR" sz="1200" b="1" dirty="0">
                <a:solidFill>
                  <a:srgbClr val="F07E53"/>
                </a:solidFill>
              </a:rPr>
              <a:t>Personnalisez à tout moment votre guide épargnant depuis votre Espace Entreprise et publier-le sur l’Espace personnel de vos salariés.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1" u="none" strike="noStrike" kern="1200" cap="none" spc="0" normalizeH="0" baseline="0" noProof="0" dirty="0">
              <a:ln>
                <a:noFill/>
              </a:ln>
              <a:solidFill>
                <a:prstClr val="black"/>
              </a:solidFill>
              <a:effectLst/>
              <a:uLnTx/>
              <a:uFillTx/>
              <a:ea typeface="+mn-ea"/>
              <a:cs typeface="+mn-cs"/>
            </a:endParaRPr>
          </a:p>
        </p:txBody>
      </p:sp>
      <p:pic>
        <p:nvPicPr>
          <p:cNvPr id="17" name="Picture 2">
            <a:extLst>
              <a:ext uri="{FF2B5EF4-FFF2-40B4-BE49-F238E27FC236}">
                <a16:creationId xmlns:a16="http://schemas.microsoft.com/office/drawing/2014/main" id="{6B078234-AFD0-415B-A544-D96B36E65D9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147913" y="5750445"/>
            <a:ext cx="1665485" cy="178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4967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p:txBody>
          <a:bodyPr/>
          <a:lstStyle/>
          <a:p>
            <a:r>
              <a:rPr lang="fr-FR" dirty="0"/>
              <a:t>Les services dédiés aux bénéficiaires</a:t>
            </a:r>
            <a:endParaRPr lang="fr-FR" dirty="0">
              <a:solidFill>
                <a:schemeClr val="tx1"/>
              </a:solidFill>
            </a:endParaRPr>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29</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2" name="Espace réservé du texte 20">
            <a:extLst>
              <a:ext uri="{FF2B5EF4-FFF2-40B4-BE49-F238E27FC236}">
                <a16:creationId xmlns:a16="http://schemas.microsoft.com/office/drawing/2014/main" id="{3DDBBC94-5962-48BE-B50C-CAE13143C121}"/>
              </a:ext>
            </a:extLst>
          </p:cNvPr>
          <p:cNvSpPr txBox="1">
            <a:spLocks/>
          </p:cNvSpPr>
          <p:nvPr/>
        </p:nvSpPr>
        <p:spPr>
          <a:xfrm>
            <a:off x="7029475" y="1461702"/>
            <a:ext cx="4232741" cy="3384575"/>
          </a:xfrm>
          <a:prstGeom prst="rect">
            <a:avLst/>
          </a:prstGeom>
          <a:solidFill>
            <a:schemeClr val="bg1">
              <a:lumMod val="95000"/>
            </a:schemeClr>
          </a:solidFill>
        </p:spPr>
        <p:txBody>
          <a:bodyPr lIns="288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defTabSz="914400">
              <a:spcBef>
                <a:spcPts val="0"/>
              </a:spcBef>
              <a:defRPr/>
            </a:pPr>
            <a:r>
              <a:rPr lang="fr-FR" sz="1400" b="1" dirty="0">
                <a:solidFill>
                  <a:srgbClr val="2499B6"/>
                </a:solidFill>
              </a:rPr>
              <a:t>L’information sur votre épargne</a:t>
            </a:r>
          </a:p>
          <a:p>
            <a:pPr marL="171450" lvl="0" indent="-171450" defTabSz="914400">
              <a:spcBef>
                <a:spcPts val="0"/>
              </a:spcBef>
              <a:buFont typeface="Arial" panose="020B0604020202020204" pitchFamily="34" charset="0"/>
              <a:buChar char="•"/>
              <a:defRPr/>
            </a:pPr>
            <a:r>
              <a:rPr lang="fr-FR" sz="1200" dirty="0">
                <a:solidFill>
                  <a:prstClr val="black"/>
                </a:solidFill>
              </a:rPr>
              <a:t>Consultation des avoirs par produits, par fonds et par date de disponibilité</a:t>
            </a:r>
          </a:p>
          <a:p>
            <a:pPr marL="171450" lvl="0" indent="-171450" defTabSz="914400">
              <a:spcBef>
                <a:spcPts val="0"/>
              </a:spcBef>
              <a:buFont typeface="Arial" panose="020B0604020202020204" pitchFamily="34" charset="0"/>
              <a:buChar char="•"/>
              <a:defRPr/>
            </a:pPr>
            <a:r>
              <a:rPr lang="fr-FR" sz="1200" dirty="0">
                <a:solidFill>
                  <a:prstClr val="black"/>
                </a:solidFill>
              </a:rPr>
              <a:t>Historique des opérations</a:t>
            </a:r>
          </a:p>
          <a:p>
            <a:pPr marL="171450" lvl="0" indent="-171450" defTabSz="914400">
              <a:spcBef>
                <a:spcPts val="0"/>
              </a:spcBef>
              <a:buFont typeface="Arial" panose="020B0604020202020204" pitchFamily="34" charset="0"/>
              <a:buChar char="•"/>
              <a:defRPr/>
            </a:pPr>
            <a:r>
              <a:rPr lang="fr-FR" sz="1200" dirty="0">
                <a:solidFill>
                  <a:prstClr val="black"/>
                </a:solidFill>
              </a:rPr>
              <a:t>Epargne nette et plus-values</a:t>
            </a:r>
          </a:p>
          <a:p>
            <a:pPr marL="171450" lvl="0" indent="-171450" defTabSz="914400">
              <a:spcBef>
                <a:spcPts val="0"/>
              </a:spcBef>
              <a:buFont typeface="Arial" panose="020B0604020202020204" pitchFamily="34" charset="0"/>
              <a:buChar char="•"/>
              <a:defRPr/>
            </a:pPr>
            <a:r>
              <a:rPr lang="fr-FR" sz="1200" dirty="0">
                <a:solidFill>
                  <a:prstClr val="black"/>
                </a:solidFill>
              </a:rPr>
              <a:t>Suivi des performances des fonds</a:t>
            </a:r>
          </a:p>
          <a:p>
            <a:pPr marL="171450" lvl="0" indent="-171450" defTabSz="914400">
              <a:spcBef>
                <a:spcPts val="0"/>
              </a:spcBef>
              <a:buFont typeface="Arial" panose="020B0604020202020204" pitchFamily="34" charset="0"/>
              <a:buChar char="•"/>
              <a:defRPr/>
            </a:pPr>
            <a:r>
              <a:rPr lang="fr-FR" sz="1200" dirty="0">
                <a:solidFill>
                  <a:prstClr val="black"/>
                </a:solidFill>
              </a:rPr>
              <a:t>Actualités des marchés</a:t>
            </a:r>
          </a:p>
          <a:p>
            <a:pPr marL="171450" lvl="0" indent="-171450" defTabSz="914400">
              <a:spcBef>
                <a:spcPts val="0"/>
              </a:spcBef>
              <a:buFont typeface="Arial" panose="020B0604020202020204" pitchFamily="34" charset="0"/>
              <a:buChar char="•"/>
              <a:defRPr/>
            </a:pPr>
            <a:r>
              <a:rPr lang="fr-FR" sz="1200" dirty="0">
                <a:solidFill>
                  <a:prstClr val="black"/>
                </a:solidFill>
              </a:rPr>
              <a:t>Simulateurs</a:t>
            </a:r>
          </a:p>
          <a:p>
            <a:pPr marL="171450" lvl="0" indent="-171450" defTabSz="914400">
              <a:spcBef>
                <a:spcPts val="0"/>
              </a:spcBef>
              <a:buFont typeface="Arial" panose="020B0604020202020204" pitchFamily="34" charset="0"/>
              <a:buChar char="•"/>
              <a:defRPr/>
            </a:pPr>
            <a:r>
              <a:rPr lang="fr-FR" sz="1200" dirty="0">
                <a:solidFill>
                  <a:prstClr val="black"/>
                </a:solidFill>
              </a:rPr>
              <a:t>Vidéos des cas de déblocage</a:t>
            </a:r>
          </a:p>
          <a:p>
            <a:pPr lvl="0" defTabSz="914400">
              <a:spcBef>
                <a:spcPts val="0"/>
              </a:spcBef>
              <a:defRPr/>
            </a:pPr>
            <a:endParaRPr lang="fr-FR" sz="800" dirty="0">
              <a:solidFill>
                <a:prstClr val="black"/>
              </a:solidFill>
            </a:endParaRPr>
          </a:p>
          <a:p>
            <a:pPr lvl="0" defTabSz="914400">
              <a:spcBef>
                <a:spcPts val="0"/>
              </a:spcBef>
              <a:defRPr/>
            </a:pPr>
            <a:endParaRPr lang="fr-FR" sz="800" dirty="0">
              <a:solidFill>
                <a:prstClr val="black"/>
              </a:solidFill>
            </a:endParaRPr>
          </a:p>
          <a:p>
            <a:pPr lvl="0" defTabSz="914400">
              <a:spcBef>
                <a:spcPts val="0"/>
              </a:spcBef>
              <a:defRPr/>
            </a:pPr>
            <a:r>
              <a:rPr lang="fr-FR" sz="1400" b="1" dirty="0">
                <a:solidFill>
                  <a:srgbClr val="2499B6"/>
                </a:solidFill>
              </a:rPr>
              <a:t>Possibilité d’effectuer des opérations</a:t>
            </a:r>
          </a:p>
          <a:p>
            <a:pPr marL="171450" lvl="0" indent="-171450" defTabSz="914400">
              <a:spcBef>
                <a:spcPts val="0"/>
              </a:spcBef>
              <a:buFont typeface="Arial" panose="020B0604020202020204" pitchFamily="34" charset="0"/>
              <a:buChar char="•"/>
              <a:defRPr/>
            </a:pPr>
            <a:r>
              <a:rPr lang="fr-FR" sz="1200" dirty="0">
                <a:solidFill>
                  <a:prstClr val="black"/>
                </a:solidFill>
              </a:rPr>
              <a:t>Versements</a:t>
            </a:r>
          </a:p>
          <a:p>
            <a:pPr marL="171450" lvl="0" indent="-171450" defTabSz="914400">
              <a:spcBef>
                <a:spcPts val="0"/>
              </a:spcBef>
              <a:buFont typeface="Arial" panose="020B0604020202020204" pitchFamily="34" charset="0"/>
              <a:buChar char="•"/>
              <a:defRPr/>
            </a:pPr>
            <a:r>
              <a:rPr lang="fr-FR" sz="1200" dirty="0">
                <a:solidFill>
                  <a:prstClr val="black"/>
                </a:solidFill>
              </a:rPr>
              <a:t>Arbitrage</a:t>
            </a:r>
          </a:p>
          <a:p>
            <a:pPr marL="171450" lvl="0" indent="-171450" defTabSz="914400">
              <a:spcBef>
                <a:spcPts val="0"/>
              </a:spcBef>
              <a:buFont typeface="Arial" panose="020B0604020202020204" pitchFamily="34" charset="0"/>
              <a:buChar char="•"/>
              <a:defRPr/>
            </a:pPr>
            <a:r>
              <a:rPr lang="fr-FR" sz="1200" dirty="0">
                <a:solidFill>
                  <a:prstClr val="black"/>
                </a:solidFill>
              </a:rPr>
              <a:t>Réponse aux formulaires d’interrogation participation/intéressement</a:t>
            </a:r>
          </a:p>
          <a:p>
            <a:pPr marL="171450" lvl="0" indent="-171450" defTabSz="914400">
              <a:spcBef>
                <a:spcPts val="0"/>
              </a:spcBef>
              <a:buFont typeface="Arial" panose="020B0604020202020204" pitchFamily="34" charset="0"/>
              <a:buChar char="•"/>
              <a:defRPr/>
            </a:pPr>
            <a:r>
              <a:rPr lang="fr-FR" sz="1200" dirty="0">
                <a:solidFill>
                  <a:prstClr val="black"/>
                </a:solidFill>
              </a:rPr>
              <a:t>Disponible en anglais</a:t>
            </a:r>
            <a:endParaRPr lang="fr-FR" sz="800" dirty="0">
              <a:solidFill>
                <a:prstClr val="black"/>
              </a:solidFill>
            </a:endParaRPr>
          </a:p>
        </p:txBody>
      </p:sp>
      <p:sp>
        <p:nvSpPr>
          <p:cNvPr id="13" name="Rectangle 12">
            <a:extLst>
              <a:ext uri="{FF2B5EF4-FFF2-40B4-BE49-F238E27FC236}">
                <a16:creationId xmlns:a16="http://schemas.microsoft.com/office/drawing/2014/main" id="{AFC8E18B-A1E6-4FC2-9A8C-37113714E593}"/>
              </a:ext>
            </a:extLst>
          </p:cNvPr>
          <p:cNvSpPr/>
          <p:nvPr/>
        </p:nvSpPr>
        <p:spPr>
          <a:xfrm>
            <a:off x="7220274" y="1558582"/>
            <a:ext cx="4116082" cy="3350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1" u="none" strike="noStrike" kern="1200" cap="none" spc="0" normalizeH="0" baseline="0" noProof="0" dirty="0">
              <a:ln>
                <a:noFill/>
              </a:ln>
              <a:solidFill>
                <a:prstClr val="black"/>
              </a:solidFill>
              <a:effectLst/>
              <a:uLnTx/>
              <a:uFillTx/>
              <a:ea typeface="+mn-ea"/>
              <a:cs typeface="+mn-cs"/>
            </a:endParaRPr>
          </a:p>
        </p:txBody>
      </p:sp>
      <p:pic>
        <p:nvPicPr>
          <p:cNvPr id="16" name="Image 15">
            <a:extLst>
              <a:ext uri="{FF2B5EF4-FFF2-40B4-BE49-F238E27FC236}">
                <a16:creationId xmlns:a16="http://schemas.microsoft.com/office/drawing/2014/main" id="{0C832E7C-19BB-4259-B92E-6568DEB8E11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51993" y="1554904"/>
            <a:ext cx="4232741" cy="3144556"/>
          </a:xfrm>
          <a:prstGeom prst="rect">
            <a:avLst/>
          </a:prstGeom>
          <a:effectLst>
            <a:outerShdw blurRad="50800" dist="38100" dir="2700000" algn="tl" rotWithShape="0">
              <a:prstClr val="black">
                <a:alpha val="40000"/>
              </a:prstClr>
            </a:outerShdw>
          </a:effectLst>
        </p:spPr>
      </p:pic>
      <p:sp>
        <p:nvSpPr>
          <p:cNvPr id="27" name="Rectangle : coins arrondis 26">
            <a:extLst>
              <a:ext uri="{FF2B5EF4-FFF2-40B4-BE49-F238E27FC236}">
                <a16:creationId xmlns:a16="http://schemas.microsoft.com/office/drawing/2014/main" id="{27833388-59BF-456B-A46B-082E7D8870F9}"/>
              </a:ext>
            </a:extLst>
          </p:cNvPr>
          <p:cNvSpPr/>
          <p:nvPr/>
        </p:nvSpPr>
        <p:spPr>
          <a:xfrm>
            <a:off x="2958497" y="3919145"/>
            <a:ext cx="3510266" cy="92713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4DE9FCE7-7C81-4F3B-AFD2-3055021F0611}"/>
              </a:ext>
            </a:extLst>
          </p:cNvPr>
          <p:cNvSpPr txBox="1"/>
          <p:nvPr/>
        </p:nvSpPr>
        <p:spPr>
          <a:xfrm>
            <a:off x="3401155" y="4087102"/>
            <a:ext cx="3424435" cy="730969"/>
          </a:xfrm>
          <a:prstGeom prst="rect">
            <a:avLst/>
          </a:prstGeom>
          <a:noFill/>
        </p:spPr>
        <p:txBody>
          <a:bodyPr wrap="square" rtlCol="0">
            <a:spAutoFit/>
          </a:bodyPr>
          <a:lstStyle/>
          <a:p>
            <a:pPr lvl="0">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L’accès à </a:t>
            </a:r>
            <a:r>
              <a:rPr kumimoji="0" lang="fr-FR" sz="1050" b="1" i="0" u="none" strike="noStrike" kern="1200" cap="none" spc="0" normalizeH="0" baseline="0" noProof="0" dirty="0">
                <a:ln>
                  <a:noFill/>
                </a:ln>
                <a:solidFill>
                  <a:srgbClr val="2499B6"/>
                </a:solidFill>
                <a:effectLst/>
                <a:uLnTx/>
                <a:uFillTx/>
                <a:latin typeface="Arial" panose="020B0604020202020204"/>
                <a:ea typeface="+mn-ea"/>
                <a:cs typeface="+mn-cs"/>
              </a:rPr>
              <a:t>l’Espace personnel </a:t>
            </a: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pour consulter l’évolution de leur épargne </a:t>
            </a:r>
            <a:r>
              <a:rPr lang="fr-FR" altLang="fr-FR" sz="1050" b="1" dirty="0">
                <a:solidFill>
                  <a:schemeClr val="tx2"/>
                </a:solidFill>
              </a:rPr>
              <a:t>https://epargnants.interepargne.natixis.fr</a:t>
            </a:r>
            <a:endPar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29" name="Image 28">
            <a:hlinkClick r:id="rId3"/>
            <a:extLst>
              <a:ext uri="{FF2B5EF4-FFF2-40B4-BE49-F238E27FC236}">
                <a16:creationId xmlns:a16="http://schemas.microsoft.com/office/drawing/2014/main" id="{20B3CD73-222A-4593-94E3-93E341E45E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58497" y="4087102"/>
            <a:ext cx="589892" cy="591217"/>
          </a:xfrm>
          <a:prstGeom prst="rect">
            <a:avLst/>
          </a:prstGeom>
        </p:spPr>
      </p:pic>
      <p:sp>
        <p:nvSpPr>
          <p:cNvPr id="5" name="Rectangle 4">
            <a:extLst>
              <a:ext uri="{FF2B5EF4-FFF2-40B4-BE49-F238E27FC236}">
                <a16:creationId xmlns:a16="http://schemas.microsoft.com/office/drawing/2014/main" id="{1C3CB718-7238-4968-8315-273EA0B430CA}"/>
              </a:ext>
            </a:extLst>
          </p:cNvPr>
          <p:cNvSpPr/>
          <p:nvPr/>
        </p:nvSpPr>
        <p:spPr>
          <a:xfrm>
            <a:off x="1851993" y="5339564"/>
            <a:ext cx="8799531" cy="861774"/>
          </a:xfrm>
          <a:prstGeom prst="rect">
            <a:avLst/>
          </a:prstGeom>
        </p:spPr>
        <p:txBody>
          <a:bodyPr wrap="square">
            <a:spAutoFit/>
          </a:bodyPr>
          <a:lstStyle/>
          <a:p>
            <a:pPr lvl="0">
              <a:defRPr/>
            </a:pPr>
            <a:r>
              <a:rPr lang="fr-FR" sz="1400" b="1" dirty="0">
                <a:solidFill>
                  <a:srgbClr val="2499B6"/>
                </a:solidFill>
              </a:rPr>
              <a:t>Un accompagnement dédié</a:t>
            </a:r>
            <a:endParaRPr lang="fr-FR" sz="1400" b="1" dirty="0">
              <a:solidFill>
                <a:srgbClr val="2499B6"/>
              </a:solidFill>
              <a:latin typeface="Pluto Medium" panose="020B0603020203060204" pitchFamily="34" charset="0"/>
            </a:endParaRPr>
          </a:p>
          <a:p>
            <a:pPr marL="171450" indent="-171450">
              <a:buFont typeface="Arial" panose="020B0604020202020204" pitchFamily="34" charset="0"/>
              <a:buChar char="•"/>
              <a:defRPr/>
            </a:pPr>
            <a:r>
              <a:rPr lang="fr-FR" sz="1200" dirty="0">
                <a:solidFill>
                  <a:prstClr val="black"/>
                </a:solidFill>
              </a:rPr>
              <a:t>Une plateforme téléphonique dédiée, </a:t>
            </a:r>
            <a:r>
              <a:rPr lang="fr-FR" sz="1200" dirty="0" err="1">
                <a:solidFill>
                  <a:prstClr val="black"/>
                </a:solidFill>
              </a:rPr>
              <a:t>Fructi</a:t>
            </a:r>
            <a:r>
              <a:rPr lang="fr-FR" sz="1200" dirty="0">
                <a:solidFill>
                  <a:prstClr val="black"/>
                </a:solidFill>
              </a:rPr>
              <a:t> Ligne, disponible du lundi au vendredi de 8h30 à 18h au </a:t>
            </a:r>
          </a:p>
          <a:p>
            <a:pPr marL="171450" indent="-171450">
              <a:buFont typeface="Arial" panose="020B0604020202020204" pitchFamily="34" charset="0"/>
              <a:buChar char="•"/>
              <a:defRPr/>
            </a:pPr>
            <a:r>
              <a:rPr lang="fr-FR" sz="1200" dirty="0">
                <a:solidFill>
                  <a:prstClr val="black"/>
                </a:solidFill>
              </a:rPr>
              <a:t>Une gamme d’outils de simulation et d’aide à la décision pour les accompagner dans leurs choix d’épargne</a:t>
            </a:r>
          </a:p>
          <a:p>
            <a:pPr marL="171450" indent="-171450">
              <a:buFont typeface="Arial" panose="020B0604020202020204" pitchFamily="34" charset="0"/>
              <a:buChar char="•"/>
              <a:defRPr/>
            </a:pPr>
            <a:r>
              <a:rPr lang="fr-FR" sz="1200" dirty="0">
                <a:solidFill>
                  <a:prstClr val="black"/>
                </a:solidFill>
              </a:rPr>
              <a:t>Une newsletter épargnants trimestrielle</a:t>
            </a:r>
          </a:p>
        </p:txBody>
      </p:sp>
      <p:pic>
        <p:nvPicPr>
          <p:cNvPr id="30" name="Picture 7">
            <a:extLst>
              <a:ext uri="{FF2B5EF4-FFF2-40B4-BE49-F238E27FC236}">
                <a16:creationId xmlns:a16="http://schemas.microsoft.com/office/drawing/2014/main" id="{A3E7792A-F40E-4F65-A2E4-E7AEBFDC98E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00006" y="5591773"/>
            <a:ext cx="1440001" cy="178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1732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206A24-B703-4731-B55C-39D802AEFA95}"/>
              </a:ext>
            </a:extLst>
          </p:cNvPr>
          <p:cNvSpPr>
            <a:spLocks noGrp="1"/>
          </p:cNvSpPr>
          <p:nvPr>
            <p:ph type="title"/>
          </p:nvPr>
        </p:nvSpPr>
        <p:spPr/>
        <p:txBody>
          <a:bodyPr/>
          <a:lstStyle/>
          <a:p>
            <a:r>
              <a:rPr lang="fr-FR" dirty="0"/>
              <a:t>Le diagnostic retraite : un outil pour préparer sa retraite </a:t>
            </a:r>
          </a:p>
        </p:txBody>
      </p:sp>
      <p:sp>
        <p:nvSpPr>
          <p:cNvPr id="3" name="Espace réservé du numéro de diapositive 2">
            <a:extLst>
              <a:ext uri="{FF2B5EF4-FFF2-40B4-BE49-F238E27FC236}">
                <a16:creationId xmlns:a16="http://schemas.microsoft.com/office/drawing/2014/main" id="{479C269F-304F-4184-9551-0C40362BD611}"/>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30</a:t>
            </a:fld>
            <a:endParaRPr lang="fr-FR" sz="800" dirty="0">
              <a:solidFill>
                <a:srgbClr val="581D74"/>
              </a:solidFill>
              <a:latin typeface="Arial" panose="020B0604020202020204"/>
            </a:endParaRPr>
          </a:p>
        </p:txBody>
      </p:sp>
      <p:sp>
        <p:nvSpPr>
          <p:cNvPr id="6" name="Rectangle 5">
            <a:extLst>
              <a:ext uri="{FF2B5EF4-FFF2-40B4-BE49-F238E27FC236}">
                <a16:creationId xmlns:a16="http://schemas.microsoft.com/office/drawing/2014/main" id="{F6CACEFB-B3B1-4274-A94F-78196357F4EF}"/>
              </a:ext>
            </a:extLst>
          </p:cNvPr>
          <p:cNvSpPr/>
          <p:nvPr/>
        </p:nvSpPr>
        <p:spPr>
          <a:xfrm>
            <a:off x="7962272" y="1376134"/>
            <a:ext cx="3859313" cy="48453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400" dirty="0">
              <a:solidFill>
                <a:prstClr val="white"/>
              </a:solidFill>
              <a:latin typeface="Arial" panose="020B0604020202020204"/>
            </a:endParaRPr>
          </a:p>
        </p:txBody>
      </p:sp>
      <p:sp>
        <p:nvSpPr>
          <p:cNvPr id="7" name="Espace réservé du texte 5">
            <a:extLst>
              <a:ext uri="{FF2B5EF4-FFF2-40B4-BE49-F238E27FC236}">
                <a16:creationId xmlns:a16="http://schemas.microsoft.com/office/drawing/2014/main" id="{D9965D20-FB65-4D2F-8039-2BEB02654022}"/>
              </a:ext>
            </a:extLst>
          </p:cNvPr>
          <p:cNvSpPr>
            <a:spLocks noGrp="1"/>
          </p:cNvSpPr>
          <p:nvPr>
            <p:ph type="body" sz="quarter" idx="14"/>
          </p:nvPr>
        </p:nvSpPr>
        <p:spPr>
          <a:xfrm>
            <a:off x="1477433" y="1376134"/>
            <a:ext cx="6048000" cy="5773295"/>
          </a:xfrm>
        </p:spPr>
        <p:txBody>
          <a:bodyPr/>
          <a:lstStyle/>
          <a:p>
            <a:pPr>
              <a:spcBef>
                <a:spcPts val="0"/>
              </a:spcBef>
              <a:spcAft>
                <a:spcPts val="800"/>
              </a:spcAft>
            </a:pPr>
            <a:r>
              <a:rPr lang="fr-FR" sz="2000" dirty="0">
                <a:solidFill>
                  <a:schemeClr val="tx1"/>
                </a:solidFill>
              </a:rPr>
              <a:t>Un service digital pour accompagner l’épargnant dans la préparation de sa retraite</a:t>
            </a:r>
            <a:endParaRPr lang="fr-FR" sz="1333" b="0" dirty="0">
              <a:solidFill>
                <a:schemeClr val="tx1"/>
              </a:solidFill>
            </a:endParaRPr>
          </a:p>
          <a:p>
            <a:pPr marL="228594" lvl="1" indent="-228594">
              <a:spcBef>
                <a:spcPts val="0"/>
              </a:spcBef>
              <a:buClr>
                <a:schemeClr val="accent6"/>
              </a:buClr>
              <a:buFont typeface="Wingdings" panose="05000000000000000000" pitchFamily="2" charset="2"/>
              <a:buChar char="§"/>
            </a:pPr>
            <a:r>
              <a:rPr lang="fr-FR" sz="1333" b="0" dirty="0"/>
              <a:t>Utiliser son épargne salariale pour compléter sa future retraite</a:t>
            </a:r>
          </a:p>
          <a:p>
            <a:pPr marL="228594" lvl="1" indent="-228594">
              <a:spcBef>
                <a:spcPts val="0"/>
              </a:spcBef>
              <a:buClr>
                <a:schemeClr val="accent6"/>
              </a:buClr>
              <a:buFont typeface="Wingdings" panose="05000000000000000000" pitchFamily="2" charset="2"/>
              <a:buChar char="§"/>
            </a:pPr>
            <a:r>
              <a:rPr lang="fr-FR" sz="1333" b="0" dirty="0"/>
              <a:t>Construire sa retraite en toute sérénité</a:t>
            </a:r>
            <a:endParaRPr lang="fr-FR" sz="1333" dirty="0"/>
          </a:p>
          <a:p>
            <a:endParaRPr lang="fr-FR" dirty="0"/>
          </a:p>
        </p:txBody>
      </p:sp>
      <p:sp>
        <p:nvSpPr>
          <p:cNvPr id="9" name="Rectangle 8">
            <a:extLst>
              <a:ext uri="{FF2B5EF4-FFF2-40B4-BE49-F238E27FC236}">
                <a16:creationId xmlns:a16="http://schemas.microsoft.com/office/drawing/2014/main" id="{BC9BE822-9114-4E8B-B4E5-94C72813A139}"/>
              </a:ext>
            </a:extLst>
          </p:cNvPr>
          <p:cNvSpPr/>
          <p:nvPr/>
        </p:nvSpPr>
        <p:spPr>
          <a:xfrm>
            <a:off x="1959936" y="3224486"/>
            <a:ext cx="172580" cy="1849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prstClr val="white"/>
              </a:solidFill>
              <a:latin typeface="Arial" panose="020B0604020202020204"/>
            </a:endParaRPr>
          </a:p>
        </p:txBody>
      </p:sp>
      <p:pic>
        <p:nvPicPr>
          <p:cNvPr id="10" name="Image 9">
            <a:extLst>
              <a:ext uri="{FF2B5EF4-FFF2-40B4-BE49-F238E27FC236}">
                <a16:creationId xmlns:a16="http://schemas.microsoft.com/office/drawing/2014/main" id="{A9446D81-7FCF-454F-913D-F02941248B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55496" y="3166894"/>
            <a:ext cx="5382689" cy="3054613"/>
          </a:xfrm>
          <a:prstGeom prst="rect">
            <a:avLst/>
          </a:prstGeom>
        </p:spPr>
      </p:pic>
      <p:sp>
        <p:nvSpPr>
          <p:cNvPr id="16" name="ZoneTexte 15">
            <a:extLst>
              <a:ext uri="{FF2B5EF4-FFF2-40B4-BE49-F238E27FC236}">
                <a16:creationId xmlns:a16="http://schemas.microsoft.com/office/drawing/2014/main" id="{D40E8E58-A399-40B0-B644-17AB058DE95F}"/>
              </a:ext>
            </a:extLst>
          </p:cNvPr>
          <p:cNvSpPr txBox="1"/>
          <p:nvPr/>
        </p:nvSpPr>
        <p:spPr>
          <a:xfrm>
            <a:off x="8337177" y="1535667"/>
            <a:ext cx="3167346" cy="461665"/>
          </a:xfrm>
          <a:prstGeom prst="rect">
            <a:avLst/>
          </a:prstGeom>
          <a:noFill/>
        </p:spPr>
        <p:txBody>
          <a:bodyPr wrap="square" rtlCol="0">
            <a:spAutoFit/>
          </a:bodyPr>
          <a:lstStyle/>
          <a:p>
            <a:pPr algn="ctr" defTabSz="1219170"/>
            <a:r>
              <a:rPr lang="fr-FR" sz="2400" b="1" dirty="0">
                <a:solidFill>
                  <a:srgbClr val="2499B6"/>
                </a:solidFill>
              </a:rPr>
              <a:t>Diagnostic retraite</a:t>
            </a:r>
          </a:p>
        </p:txBody>
      </p:sp>
      <p:pic>
        <p:nvPicPr>
          <p:cNvPr id="23" name="Image 22">
            <a:extLst>
              <a:ext uri="{FF2B5EF4-FFF2-40B4-BE49-F238E27FC236}">
                <a16:creationId xmlns:a16="http://schemas.microsoft.com/office/drawing/2014/main" id="{E553F66B-C325-4E74-9F70-68811F5F0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70613" y="3380922"/>
            <a:ext cx="3009656" cy="1857041"/>
          </a:xfrm>
          <a:prstGeom prst="rect">
            <a:avLst/>
          </a:prstGeom>
        </p:spPr>
      </p:pic>
      <p:sp>
        <p:nvSpPr>
          <p:cNvPr id="24" name="Ellipse 23">
            <a:extLst>
              <a:ext uri="{FF2B5EF4-FFF2-40B4-BE49-F238E27FC236}">
                <a16:creationId xmlns:a16="http://schemas.microsoft.com/office/drawing/2014/main" id="{1CBD7D86-2941-4DA5-894A-6DF7FC4AAC0C}"/>
              </a:ext>
            </a:extLst>
          </p:cNvPr>
          <p:cNvSpPr/>
          <p:nvPr/>
        </p:nvSpPr>
        <p:spPr>
          <a:xfrm>
            <a:off x="8136201" y="2767339"/>
            <a:ext cx="599727" cy="5745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2400" b="1" dirty="0">
                <a:solidFill>
                  <a:prstClr val="white"/>
                </a:solidFill>
                <a:latin typeface="Pluto Medium" panose="020B0603020203060204" pitchFamily="34" charset="0"/>
              </a:rPr>
              <a:t>1</a:t>
            </a:r>
          </a:p>
        </p:txBody>
      </p:sp>
      <p:sp>
        <p:nvSpPr>
          <p:cNvPr id="25" name="Ellipse 24">
            <a:extLst>
              <a:ext uri="{FF2B5EF4-FFF2-40B4-BE49-F238E27FC236}">
                <a16:creationId xmlns:a16="http://schemas.microsoft.com/office/drawing/2014/main" id="{2EF3E965-34E7-449C-AFB6-8E6EFD4687C5}"/>
              </a:ext>
            </a:extLst>
          </p:cNvPr>
          <p:cNvSpPr/>
          <p:nvPr/>
        </p:nvSpPr>
        <p:spPr>
          <a:xfrm>
            <a:off x="8136201" y="4088209"/>
            <a:ext cx="599727" cy="5745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2400" b="1" dirty="0">
                <a:solidFill>
                  <a:prstClr val="white"/>
                </a:solidFill>
                <a:latin typeface="Pluto Medium" panose="020B0603020203060204" pitchFamily="34" charset="0"/>
              </a:rPr>
              <a:t>2</a:t>
            </a:r>
          </a:p>
        </p:txBody>
      </p:sp>
      <p:sp>
        <p:nvSpPr>
          <p:cNvPr id="26" name="ZoneTexte 25">
            <a:extLst>
              <a:ext uri="{FF2B5EF4-FFF2-40B4-BE49-F238E27FC236}">
                <a16:creationId xmlns:a16="http://schemas.microsoft.com/office/drawing/2014/main" id="{9838FB80-DE67-41A1-BD05-EC2CEC4EEC12}"/>
              </a:ext>
            </a:extLst>
          </p:cNvPr>
          <p:cNvSpPr txBox="1"/>
          <p:nvPr/>
        </p:nvSpPr>
        <p:spPr>
          <a:xfrm>
            <a:off x="8839561" y="3920148"/>
            <a:ext cx="2854308" cy="912814"/>
          </a:xfrm>
          <a:prstGeom prst="rect">
            <a:avLst/>
          </a:prstGeom>
          <a:noFill/>
        </p:spPr>
        <p:txBody>
          <a:bodyPr wrap="square" rtlCol="0">
            <a:spAutoFit/>
          </a:bodyPr>
          <a:lstStyle/>
          <a:p>
            <a:pPr defTabSz="1219170"/>
            <a:r>
              <a:rPr lang="fr-FR" sz="1333" b="1" dirty="0">
                <a:solidFill>
                  <a:prstClr val="black"/>
                </a:solidFill>
                <a:latin typeface="Arial" panose="020B0604020202020204"/>
              </a:rPr>
              <a:t>Accès au parcours sécurisé </a:t>
            </a:r>
            <a:r>
              <a:rPr lang="fr-FR" sz="1333" dirty="0">
                <a:solidFill>
                  <a:prstClr val="black"/>
                </a:solidFill>
                <a:latin typeface="Arial" panose="020B0604020202020204"/>
              </a:rPr>
              <a:t>avec la récupération des données du salarié et de son dispositif d’épargne entreprise</a:t>
            </a:r>
          </a:p>
        </p:txBody>
      </p:sp>
      <p:sp>
        <p:nvSpPr>
          <p:cNvPr id="27" name="Ellipse 26">
            <a:extLst>
              <a:ext uri="{FF2B5EF4-FFF2-40B4-BE49-F238E27FC236}">
                <a16:creationId xmlns:a16="http://schemas.microsoft.com/office/drawing/2014/main" id="{D2CD15B0-F562-48C3-8400-E2F1E32C3816}"/>
              </a:ext>
            </a:extLst>
          </p:cNvPr>
          <p:cNvSpPr/>
          <p:nvPr/>
        </p:nvSpPr>
        <p:spPr>
          <a:xfrm>
            <a:off x="8136199" y="5346577"/>
            <a:ext cx="599727" cy="5745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2400" b="1" dirty="0">
                <a:solidFill>
                  <a:prstClr val="white"/>
                </a:solidFill>
                <a:latin typeface="Pluto Medium" panose="020B0603020203060204" pitchFamily="34" charset="0"/>
              </a:rPr>
              <a:t>3</a:t>
            </a:r>
          </a:p>
        </p:txBody>
      </p:sp>
      <p:sp>
        <p:nvSpPr>
          <p:cNvPr id="28" name="ZoneTexte 27">
            <a:extLst>
              <a:ext uri="{FF2B5EF4-FFF2-40B4-BE49-F238E27FC236}">
                <a16:creationId xmlns:a16="http://schemas.microsoft.com/office/drawing/2014/main" id="{69C98EE8-2DD8-4504-BF24-C1B8228500CF}"/>
              </a:ext>
            </a:extLst>
          </p:cNvPr>
          <p:cNvSpPr txBox="1"/>
          <p:nvPr/>
        </p:nvSpPr>
        <p:spPr>
          <a:xfrm>
            <a:off x="8847751" y="5383114"/>
            <a:ext cx="2854308" cy="502573"/>
          </a:xfrm>
          <a:prstGeom prst="rect">
            <a:avLst/>
          </a:prstGeom>
          <a:noFill/>
        </p:spPr>
        <p:txBody>
          <a:bodyPr wrap="square" rtlCol="0">
            <a:spAutoFit/>
          </a:bodyPr>
          <a:lstStyle/>
          <a:p>
            <a:pPr defTabSz="1219170"/>
            <a:r>
              <a:rPr lang="fr-FR" sz="1333" b="1" dirty="0">
                <a:solidFill>
                  <a:prstClr val="black"/>
                </a:solidFill>
                <a:latin typeface="Arial" panose="020B0604020202020204"/>
              </a:rPr>
              <a:t>Plan d’action personnalisé </a:t>
            </a:r>
            <a:r>
              <a:rPr lang="fr-FR" sz="1333" dirty="0">
                <a:solidFill>
                  <a:prstClr val="black"/>
                </a:solidFill>
                <a:latin typeface="Arial" panose="020B0604020202020204"/>
              </a:rPr>
              <a:t>pour atteindre l’objectif d’épargne fixé</a:t>
            </a:r>
          </a:p>
        </p:txBody>
      </p:sp>
      <p:sp>
        <p:nvSpPr>
          <p:cNvPr id="29" name="ZoneTexte 28">
            <a:extLst>
              <a:ext uri="{FF2B5EF4-FFF2-40B4-BE49-F238E27FC236}">
                <a16:creationId xmlns:a16="http://schemas.microsoft.com/office/drawing/2014/main" id="{90ACA6F4-C5E2-42F5-B42C-9AAC69EDFF2C}"/>
              </a:ext>
            </a:extLst>
          </p:cNvPr>
          <p:cNvSpPr txBox="1"/>
          <p:nvPr/>
        </p:nvSpPr>
        <p:spPr>
          <a:xfrm>
            <a:off x="8791839" y="2782488"/>
            <a:ext cx="2854308" cy="502573"/>
          </a:xfrm>
          <a:prstGeom prst="rect">
            <a:avLst/>
          </a:prstGeom>
          <a:noFill/>
        </p:spPr>
        <p:txBody>
          <a:bodyPr wrap="square" rtlCol="0">
            <a:spAutoFit/>
          </a:bodyPr>
          <a:lstStyle/>
          <a:p>
            <a:pPr defTabSz="1219170"/>
            <a:r>
              <a:rPr lang="fr-FR" sz="1333" b="1" dirty="0">
                <a:solidFill>
                  <a:prstClr val="black"/>
                </a:solidFill>
                <a:latin typeface="Arial" panose="020B0604020202020204"/>
              </a:rPr>
              <a:t>Simulation « flash » de sa retraite </a:t>
            </a:r>
            <a:r>
              <a:rPr lang="fr-FR" sz="1333" dirty="0">
                <a:solidFill>
                  <a:prstClr val="black"/>
                </a:solidFill>
                <a:latin typeface="Arial" panose="020B0604020202020204"/>
              </a:rPr>
              <a:t>en moins d’une minute</a:t>
            </a:r>
          </a:p>
        </p:txBody>
      </p:sp>
    </p:spTree>
    <p:extLst>
      <p:ext uri="{BB962C8B-B14F-4D97-AF65-F5344CB8AC3E}">
        <p14:creationId xmlns:p14="http://schemas.microsoft.com/office/powerpoint/2010/main" val="2780523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6</a:t>
            </a:r>
          </a:p>
        </p:txBody>
      </p:sp>
      <p:sp>
        <p:nvSpPr>
          <p:cNvPr id="6" name="Titre 5"/>
          <p:cNvSpPr>
            <a:spLocks noGrp="1"/>
          </p:cNvSpPr>
          <p:nvPr>
            <p:ph type="title"/>
          </p:nvPr>
        </p:nvSpPr>
        <p:spPr>
          <a:xfrm>
            <a:off x="3960000" y="1339686"/>
            <a:ext cx="6691524" cy="1169551"/>
          </a:xfrm>
        </p:spPr>
        <p:txBody>
          <a:bodyPr wrap="square">
            <a:spAutoFit/>
          </a:bodyPr>
          <a:lstStyle/>
          <a:p>
            <a:r>
              <a:rPr lang="fr-FR" dirty="0"/>
              <a:t>Natixis Interépargne,</a:t>
            </a:r>
            <a:br>
              <a:rPr lang="fr-FR" dirty="0"/>
            </a:br>
            <a:r>
              <a:rPr lang="fr-FR" dirty="0"/>
              <a:t>leader sur le marché</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31</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786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a:xfrm>
            <a:off x="1440007" y="392833"/>
            <a:ext cx="10639698" cy="601778"/>
          </a:xfrm>
        </p:spPr>
        <p:txBody>
          <a:bodyPr/>
          <a:lstStyle/>
          <a:p>
            <a:r>
              <a:rPr lang="pt-BR" dirty="0"/>
              <a:t>Des entreprises satisfaites des services de Natixis Interépargne*</a:t>
            </a:r>
            <a:endParaRPr lang="fr-FR"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32</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pic>
        <p:nvPicPr>
          <p:cNvPr id="8" name="Image 7">
            <a:extLst>
              <a:ext uri="{FF2B5EF4-FFF2-40B4-BE49-F238E27FC236}">
                <a16:creationId xmlns:a16="http://schemas.microsoft.com/office/drawing/2014/main" id="{C02EB089-1BB3-418E-9369-E565F2A0FF6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51050" y="738569"/>
            <a:ext cx="8400943" cy="5570791"/>
          </a:xfrm>
          <a:prstGeom prst="rect">
            <a:avLst/>
          </a:prstGeom>
        </p:spPr>
      </p:pic>
    </p:spTree>
    <p:extLst>
      <p:ext uri="{BB962C8B-B14F-4D97-AF65-F5344CB8AC3E}">
        <p14:creationId xmlns:p14="http://schemas.microsoft.com/office/powerpoint/2010/main" val="2404386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a:xfrm>
            <a:off x="1440007" y="350234"/>
            <a:ext cx="10751993" cy="650999"/>
          </a:xfrm>
        </p:spPr>
        <p:txBody>
          <a:bodyPr/>
          <a:lstStyle/>
          <a:p>
            <a:r>
              <a:rPr lang="pt-BR" dirty="0"/>
              <a:t>Des épargnants satisfaits des services de Natixis Interépargne*</a:t>
            </a:r>
            <a:endParaRPr lang="fr-FR"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33</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pic>
        <p:nvPicPr>
          <p:cNvPr id="8" name="Image 7">
            <a:extLst>
              <a:ext uri="{FF2B5EF4-FFF2-40B4-BE49-F238E27FC236}">
                <a16:creationId xmlns:a16="http://schemas.microsoft.com/office/drawing/2014/main" id="{216A0992-524F-4A1A-8D31-34E3E8D1E55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50869" y="760603"/>
            <a:ext cx="8607947" cy="5611795"/>
          </a:xfrm>
          <a:prstGeom prst="rect">
            <a:avLst/>
          </a:prstGeom>
        </p:spPr>
      </p:pic>
    </p:spTree>
    <p:extLst>
      <p:ext uri="{BB962C8B-B14F-4D97-AF65-F5344CB8AC3E}">
        <p14:creationId xmlns:p14="http://schemas.microsoft.com/office/powerpoint/2010/main" val="928394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Annexe 3 : </a:t>
            </a:r>
            <a:r>
              <a:rPr lang="pt-BR" b="0" dirty="0"/>
              <a:t>Les principaux risques liés aux fonds d’investissement</a:t>
            </a:r>
            <a:endParaRPr lang="fr-FR" b="0"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34</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9" name="Espace réservé du texte 3">
            <a:extLst>
              <a:ext uri="{FF2B5EF4-FFF2-40B4-BE49-F238E27FC236}">
                <a16:creationId xmlns:a16="http://schemas.microsoft.com/office/drawing/2014/main" id="{79DD5D3B-4493-49DD-892A-9E05BA08B843}"/>
              </a:ext>
            </a:extLst>
          </p:cNvPr>
          <p:cNvSpPr>
            <a:spLocks noGrp="1"/>
          </p:cNvSpPr>
          <p:nvPr>
            <p:ph type="body" sz="quarter" idx="14"/>
          </p:nvPr>
        </p:nvSpPr>
        <p:spPr>
          <a:xfrm>
            <a:off x="1364205" y="1362273"/>
            <a:ext cx="10373391" cy="4357687"/>
          </a:xfrm>
        </p:spPr>
        <p:txBody>
          <a:bodyPr/>
          <a:lstStyle/>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actions : </a:t>
            </a:r>
            <a:r>
              <a:rPr lang="fr-FR" sz="1000" dirty="0">
                <a:solidFill>
                  <a:srgbClr val="000000"/>
                </a:solidFill>
              </a:rPr>
              <a:t>il s’agit du risque de baisse des actions, lié à l’exposition du portefeuille en actions. La valeur liquidative des FCPE investis sur cette classe d’actifs peut être amenée à baisser dans une période de recul des marchés actions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taux : </a:t>
            </a:r>
            <a:r>
              <a:rPr lang="fr-FR" sz="1000" dirty="0">
                <a:solidFill>
                  <a:srgbClr val="000000"/>
                </a:solidFill>
              </a:rPr>
              <a:t>il s’agit du risque de dépréciation des instruments de taux découlant des variations des taux d’intérêt. La valeur liquidative des FCPE investis sur cette classe d’actifs peut être amenée à baisser dans une période de hausse des taux d’intérêt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change : </a:t>
            </a:r>
            <a:r>
              <a:rPr lang="fr-FR" sz="1000" dirty="0">
                <a:solidFill>
                  <a:srgbClr val="000000"/>
                </a:solidFill>
              </a:rPr>
              <a:t>il s’agit du risque de baisse des devises de cotation (hors euro) des instruments financiers sur lesquels est investi le FCPE par rapport à la devise de référence du portefeuille, l’euro. Ce risque peut entrainer une baisse de la valeur liquidative pour les FCPE exposés à ce risque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valorisation : </a:t>
            </a:r>
            <a:r>
              <a:rPr lang="fr-FR" sz="1000" dirty="0">
                <a:solidFill>
                  <a:srgbClr val="000000"/>
                </a:solidFill>
              </a:rPr>
              <a:t>il est essentiellement lié à la nature des titres non cotés. Ce risque existe du fait de la souscription puis de la valorisation des titres non cotés, en l’absence de cotations et de références de marchés permettant de les encadrer précisément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perte en capital : </a:t>
            </a:r>
            <a:r>
              <a:rPr lang="fr-FR" sz="1000" dirty="0">
                <a:solidFill>
                  <a:srgbClr val="000000"/>
                </a:solidFill>
              </a:rPr>
              <a:t>il s’agit du risque lié à une perte lors de la vente d’une part à un prix inférieur à celui payé à l’achat. Le porteur de parts ne bénéficie d’aucune garantie de restitution de son capital investi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crédit : </a:t>
            </a:r>
            <a:r>
              <a:rPr lang="fr-FR" sz="1000" dirty="0">
                <a:solidFill>
                  <a:srgbClr val="000000"/>
                </a:solidFill>
              </a:rPr>
              <a:t>il s’agit du risque de baisse de valeur des titres détenus par le FCPE résultant de la détérioration de la qualité de la signature ou du défaut d’un ou plusieurs émetteurs présents en portefeuille. La matérialisation de ce risque peut entraîner une baisse de la valeur liquidative du FCPE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liquidité : </a:t>
            </a:r>
            <a:r>
              <a:rPr lang="fr-FR" sz="1000" dirty="0">
                <a:solidFill>
                  <a:srgbClr val="000000"/>
                </a:solidFill>
              </a:rPr>
              <a:t>il s’agit du risque de ne pas pouvoir acheter ou vendre des titres dans des conditions optimales en raison d’un manque de volume d’échange sur les titres en question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contrepartie : </a:t>
            </a:r>
            <a:r>
              <a:rPr lang="fr-FR" sz="1000" dirty="0">
                <a:solidFill>
                  <a:srgbClr val="000000"/>
                </a:solidFill>
              </a:rPr>
              <a:t>le risque de contrepartie mesure les pertes encourues par une entité au titre de ses engagements vis-à-vis d’une contrepartie, en cas de défaillance de celle-ci ou de son incapacité à faire face à ses obligations contractuelles. Ce risque est présent dans les opérations de gré à gré. La réalisation de ce risque peut entrainer une baisse de la valeur liquidative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pays émergents : </a:t>
            </a:r>
            <a:r>
              <a:rPr lang="fr-FR" sz="1000" dirty="0">
                <a:solidFill>
                  <a:srgbClr val="000000"/>
                </a:solidFill>
              </a:rPr>
              <a:t>il s’agit du risque de baisse des instruments financiers exposés sur les pays émergents. Les principaux risques liés aux investissements dans des pays émergents peuvent être le fait du fort mouvement des cours des titres et des devises dans ces pays, d’une éventuelle instabilité politique et de l’existence de pratiques comptables et financières moins rigoureuses que celles des pays développés.</a:t>
            </a:r>
          </a:p>
          <a:p>
            <a:pPr marL="285750" indent="-285750">
              <a:spcBef>
                <a:spcPts val="600"/>
              </a:spcBef>
              <a:buClr>
                <a:schemeClr val="tx2"/>
              </a:buClr>
              <a:buFont typeface="Wingdings" panose="05000000000000000000" pitchFamily="2" charset="2"/>
              <a:buChar char="§"/>
            </a:pPr>
            <a:endParaRPr lang="fr-FR" sz="1100" dirty="0"/>
          </a:p>
        </p:txBody>
      </p:sp>
      <p:sp>
        <p:nvSpPr>
          <p:cNvPr id="10" name="Rectangle 9">
            <a:extLst>
              <a:ext uri="{FF2B5EF4-FFF2-40B4-BE49-F238E27FC236}">
                <a16:creationId xmlns:a16="http://schemas.microsoft.com/office/drawing/2014/main" id="{52363493-4F22-42C8-95B0-EA3109A87CCF}"/>
              </a:ext>
            </a:extLst>
          </p:cNvPr>
          <p:cNvSpPr/>
          <p:nvPr/>
        </p:nvSpPr>
        <p:spPr>
          <a:xfrm>
            <a:off x="1364205" y="1362273"/>
            <a:ext cx="67524"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A1693C81-B98D-4157-A96B-A36578D947C7}"/>
              </a:ext>
            </a:extLst>
          </p:cNvPr>
          <p:cNvSpPr/>
          <p:nvPr/>
        </p:nvSpPr>
        <p:spPr>
          <a:xfrm>
            <a:off x="1368327" y="1823593"/>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2085199E-1E8E-40EE-B4E3-F348761C2D02}"/>
              </a:ext>
            </a:extLst>
          </p:cNvPr>
          <p:cNvSpPr/>
          <p:nvPr/>
        </p:nvSpPr>
        <p:spPr>
          <a:xfrm>
            <a:off x="1366273" y="2729754"/>
            <a:ext cx="60960"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7C0B18B9-EAD8-41D8-8AF4-EFA835491FDE}"/>
              </a:ext>
            </a:extLst>
          </p:cNvPr>
          <p:cNvSpPr/>
          <p:nvPr/>
        </p:nvSpPr>
        <p:spPr>
          <a:xfrm>
            <a:off x="1370392" y="3221966"/>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CCA76AA-F16B-4F0E-BEF5-6D747290C5EC}"/>
              </a:ext>
            </a:extLst>
          </p:cNvPr>
          <p:cNvSpPr/>
          <p:nvPr/>
        </p:nvSpPr>
        <p:spPr>
          <a:xfrm>
            <a:off x="1374514" y="4109593"/>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DF916984-63B0-4A55-B54F-7F4E7AB5EF21}"/>
              </a:ext>
            </a:extLst>
          </p:cNvPr>
          <p:cNvSpPr/>
          <p:nvPr/>
        </p:nvSpPr>
        <p:spPr>
          <a:xfrm>
            <a:off x="1374515" y="4591511"/>
            <a:ext cx="64784" cy="40078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F215A14B-3FC0-493E-BFD2-CF70F86201B3}"/>
              </a:ext>
            </a:extLst>
          </p:cNvPr>
          <p:cNvSpPr/>
          <p:nvPr/>
        </p:nvSpPr>
        <p:spPr>
          <a:xfrm>
            <a:off x="1366269" y="2272558"/>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ED2CC257-DA5C-4371-B6DA-15DA7D74F026}"/>
              </a:ext>
            </a:extLst>
          </p:cNvPr>
          <p:cNvSpPr/>
          <p:nvPr/>
        </p:nvSpPr>
        <p:spPr>
          <a:xfrm>
            <a:off x="1380690" y="3658572"/>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A5E7FCB5-AF0F-4A07-B65F-7F9A330EF596}"/>
              </a:ext>
            </a:extLst>
          </p:cNvPr>
          <p:cNvSpPr/>
          <p:nvPr/>
        </p:nvSpPr>
        <p:spPr>
          <a:xfrm>
            <a:off x="1372455" y="5201113"/>
            <a:ext cx="64784" cy="40078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77163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Annexe 4 : </a:t>
            </a:r>
            <a:r>
              <a:rPr lang="pt-BR" b="0" dirty="0"/>
              <a:t>Glossaire</a:t>
            </a:r>
            <a:endParaRPr lang="fr-FR" b="0"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35</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8" name="Espace réservé du contenu 1">
            <a:extLst>
              <a:ext uri="{FF2B5EF4-FFF2-40B4-BE49-F238E27FC236}">
                <a16:creationId xmlns:a16="http://schemas.microsoft.com/office/drawing/2014/main" id="{E8F996D4-C165-4527-A02B-3F9C24600B47}"/>
              </a:ext>
            </a:extLst>
          </p:cNvPr>
          <p:cNvSpPr txBox="1">
            <a:spLocks noChangeArrowheads="1"/>
          </p:cNvSpPr>
          <p:nvPr/>
        </p:nvSpPr>
        <p:spPr bwMode="auto">
          <a:xfrm>
            <a:off x="1292568" y="1287807"/>
            <a:ext cx="10564470" cy="471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71450" indent="-171450" defTabSz="273050">
              <a:lnSpc>
                <a:spcPct val="90000"/>
              </a:lnSpc>
              <a:spcBef>
                <a:spcPts val="750"/>
              </a:spcBef>
              <a:buFont typeface="Arial" panose="020B0604020202020204" pitchFamily="34" charset="0"/>
              <a:buChar char="•"/>
              <a:defRPr sz="2100">
                <a:solidFill>
                  <a:schemeClr val="tx1"/>
                </a:solidFill>
                <a:latin typeface="Verdana" panose="020B0604030504040204" pitchFamily="34" charset="0"/>
              </a:defRPr>
            </a:lvl1pPr>
            <a:lvl2pPr marL="514350" indent="-171450" defTabSz="273050">
              <a:lnSpc>
                <a:spcPct val="90000"/>
              </a:lnSpc>
              <a:spcBef>
                <a:spcPts val="375"/>
              </a:spcBef>
              <a:buFont typeface="Arial" panose="020B0604020202020204" pitchFamily="34" charset="0"/>
              <a:buChar char="•"/>
              <a:defRPr>
                <a:solidFill>
                  <a:schemeClr val="tx1"/>
                </a:solidFill>
                <a:latin typeface="Verdana" panose="020B0604030504040204" pitchFamily="34" charset="0"/>
              </a:defRPr>
            </a:lvl2pPr>
            <a:lvl3pPr marL="857250" indent="-171450" defTabSz="273050">
              <a:lnSpc>
                <a:spcPct val="90000"/>
              </a:lnSpc>
              <a:spcBef>
                <a:spcPts val="375"/>
              </a:spcBef>
              <a:buFont typeface="Arial" panose="020B0604020202020204" pitchFamily="34" charset="0"/>
              <a:buChar char="•"/>
              <a:defRPr sz="1500">
                <a:solidFill>
                  <a:schemeClr val="tx1"/>
                </a:solidFill>
                <a:latin typeface="Verdana" panose="020B0604030504040204" pitchFamily="34" charset="0"/>
              </a:defRPr>
            </a:lvl3pPr>
            <a:lvl4pPr marL="1200150" indent="-171450" defTabSz="273050">
              <a:lnSpc>
                <a:spcPct val="90000"/>
              </a:lnSpc>
              <a:spcBef>
                <a:spcPts val="375"/>
              </a:spcBef>
              <a:buFont typeface="Arial" panose="020B0604020202020204" pitchFamily="34" charset="0"/>
              <a:buChar char="•"/>
              <a:defRPr sz="1300">
                <a:solidFill>
                  <a:schemeClr val="tx1"/>
                </a:solidFill>
                <a:latin typeface="Verdana" panose="020B0604030504040204" pitchFamily="34" charset="0"/>
              </a:defRPr>
            </a:lvl4pPr>
            <a:lvl5pPr marL="285750" indent="-285750" defTabSz="273050">
              <a:lnSpc>
                <a:spcPct val="90000"/>
              </a:lnSpc>
              <a:spcBef>
                <a:spcPts val="375"/>
              </a:spcBef>
              <a:buFont typeface="Arial" panose="020B0604020202020204" pitchFamily="34" charset="0"/>
              <a:buChar char="•"/>
              <a:defRPr sz="1300">
                <a:solidFill>
                  <a:schemeClr val="tx1"/>
                </a:solidFill>
                <a:latin typeface="Verdana" panose="020B0604030504040204" pitchFamily="34" charset="0"/>
              </a:defRPr>
            </a:lvl5pPr>
            <a:lvl6pPr marL="742950" indent="-285750" defTabSz="2730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Verdana" panose="020B0604030504040204" pitchFamily="34" charset="0"/>
              </a:defRPr>
            </a:lvl6pPr>
            <a:lvl7pPr marL="1200150" indent="-285750" defTabSz="2730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Verdana" panose="020B0604030504040204" pitchFamily="34" charset="0"/>
              </a:defRPr>
            </a:lvl7pPr>
            <a:lvl8pPr marL="1657350" indent="-285750" defTabSz="2730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Verdana" panose="020B0604030504040204" pitchFamily="34" charset="0"/>
              </a:defRPr>
            </a:lvl8pPr>
            <a:lvl9pPr marL="2114550" indent="-285750" defTabSz="2730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Verdana" panose="020B0604030504040204" pitchFamily="34" charset="0"/>
              </a:defRPr>
            </a:lvl9pPr>
          </a:lstStyle>
          <a:p>
            <a:pPr marL="179388" lvl="4" indent="0" algn="just">
              <a:lnSpc>
                <a:spcPct val="100000"/>
              </a:lnSpc>
              <a:spcBef>
                <a:spcPts val="1200"/>
              </a:spcBef>
              <a:buClr>
                <a:srgbClr val="4D6995"/>
              </a:buClr>
              <a:buSzPct val="80000"/>
              <a:buNone/>
            </a:pPr>
            <a:r>
              <a:rPr lang="fr-FR" altLang="fr-FR" sz="1000" b="1" dirty="0">
                <a:solidFill>
                  <a:schemeClr val="tx2"/>
                </a:solidFill>
                <a:latin typeface="Pluto Medium" panose="020B0603020203060204" pitchFamily="34" charset="0"/>
              </a:rPr>
              <a:t>Barclays Capital Euro </a:t>
            </a:r>
            <a:r>
              <a:rPr lang="fr-FR" altLang="fr-FR" sz="1000" b="1" dirty="0" err="1">
                <a:solidFill>
                  <a:schemeClr val="tx2"/>
                </a:solidFill>
                <a:latin typeface="Pluto Medium" panose="020B0603020203060204" pitchFamily="34" charset="0"/>
              </a:rPr>
              <a:t>Aggregate</a:t>
            </a:r>
            <a:r>
              <a:rPr lang="fr-FR" altLang="fr-FR" sz="1000" b="1" dirty="0">
                <a:solidFill>
                  <a:schemeClr val="tx2"/>
                </a:solidFill>
                <a:latin typeface="Pluto Medium" panose="020B0603020203060204" pitchFamily="34" charset="0"/>
              </a:rPr>
              <a:t> </a:t>
            </a:r>
            <a:r>
              <a:rPr lang="fr-FR" altLang="fr-FR" sz="1000" b="1" dirty="0" err="1">
                <a:solidFill>
                  <a:schemeClr val="tx2"/>
                </a:solidFill>
                <a:latin typeface="Pluto Medium" panose="020B0603020203060204" pitchFamily="34" charset="0"/>
              </a:rPr>
              <a:t>Corporate</a:t>
            </a:r>
            <a:r>
              <a:rPr lang="fr-FR" altLang="fr-FR" sz="1000" b="1" dirty="0">
                <a:solidFill>
                  <a:schemeClr val="tx2"/>
                </a:solidFill>
                <a:latin typeface="Pluto Medium" panose="020B0603020203060204" pitchFamily="34" charset="0"/>
              </a:rPr>
              <a:t> TR Euro : </a:t>
            </a:r>
            <a:r>
              <a:rPr lang="fr-FR" altLang="fr-FR" sz="1000" dirty="0">
                <a:solidFill>
                  <a:srgbClr val="000000"/>
                </a:solidFill>
                <a:latin typeface="+mj-lt"/>
              </a:rPr>
              <a:t>Indice composé de titres obligataires libellés en euros principalement notés Investment Grade et émis par des émetteurs privés. Cet indice est publié par Barclays Capital. Il est disponible sur le site </a:t>
            </a:r>
            <a:r>
              <a:rPr lang="fr-FR" altLang="fr-FR" sz="1000" dirty="0">
                <a:solidFill>
                  <a:srgbClr val="000000"/>
                </a:solidFill>
                <a:latin typeface="+mj-lt"/>
                <a:hlinkClick r:id="rId2"/>
              </a:rPr>
              <a:t>www.barcap.com</a:t>
            </a:r>
            <a:r>
              <a:rPr lang="fr-FR" altLang="fr-FR" sz="1000" dirty="0">
                <a:solidFill>
                  <a:srgbClr val="000000"/>
                </a:solidFill>
                <a:latin typeface="+mj-lt"/>
              </a:rPr>
              <a:t>. </a:t>
            </a:r>
          </a:p>
          <a:p>
            <a:pPr marL="179388" lvl="4" indent="0" algn="just" eaLnBrk="1" hangingPunct="1">
              <a:lnSpc>
                <a:spcPct val="100000"/>
              </a:lnSpc>
              <a:spcBef>
                <a:spcPts val="1200"/>
              </a:spcBef>
              <a:buClr>
                <a:srgbClr val="4D6995"/>
              </a:buClr>
              <a:buSzPct val="80000"/>
              <a:buNone/>
            </a:pPr>
            <a:r>
              <a:rPr lang="fr-FR" altLang="en-US" sz="1000" b="1" dirty="0">
                <a:solidFill>
                  <a:schemeClr val="tx2"/>
                </a:solidFill>
                <a:latin typeface="Pluto Medium" panose="020B0603020203060204" pitchFamily="34" charset="0"/>
              </a:rPr>
              <a:t>EONIA (</a:t>
            </a:r>
            <a:r>
              <a:rPr lang="fr-FR" altLang="en-US" sz="1000" b="1" dirty="0" err="1">
                <a:solidFill>
                  <a:schemeClr val="tx2"/>
                </a:solidFill>
                <a:latin typeface="Pluto Medium" panose="020B0603020203060204" pitchFamily="34" charset="0"/>
              </a:rPr>
              <a:t>European</a:t>
            </a:r>
            <a:r>
              <a:rPr lang="fr-FR" altLang="en-US" sz="1000" b="1" dirty="0">
                <a:solidFill>
                  <a:schemeClr val="tx2"/>
                </a:solidFill>
                <a:latin typeface="Pluto Medium" panose="020B0603020203060204" pitchFamily="34" charset="0"/>
              </a:rPr>
              <a:t> </a:t>
            </a:r>
            <a:r>
              <a:rPr lang="fr-FR" altLang="en-US" sz="1000" b="1" dirty="0" err="1">
                <a:solidFill>
                  <a:schemeClr val="tx2"/>
                </a:solidFill>
                <a:latin typeface="Pluto Medium" panose="020B0603020203060204" pitchFamily="34" charset="0"/>
              </a:rPr>
              <a:t>Overnight</a:t>
            </a:r>
            <a:r>
              <a:rPr lang="fr-FR" altLang="en-US" sz="1000" b="1" dirty="0">
                <a:solidFill>
                  <a:schemeClr val="tx2"/>
                </a:solidFill>
                <a:latin typeface="Pluto Medium" panose="020B0603020203060204" pitchFamily="34" charset="0"/>
              </a:rPr>
              <a:t> Index </a:t>
            </a:r>
            <a:r>
              <a:rPr lang="fr-FR" altLang="en-US" sz="1000" b="1" dirty="0" err="1">
                <a:solidFill>
                  <a:schemeClr val="tx2"/>
                </a:solidFill>
                <a:latin typeface="Pluto Medium" panose="020B0603020203060204" pitchFamily="34" charset="0"/>
              </a:rPr>
              <a:t>Average</a:t>
            </a:r>
            <a:r>
              <a:rPr lang="fr-FR" altLang="en-US" sz="1000" b="1" dirty="0">
                <a:solidFill>
                  <a:schemeClr val="tx2"/>
                </a:solidFill>
                <a:latin typeface="Pluto Medium" panose="020B0603020203060204" pitchFamily="34" charset="0"/>
              </a:rPr>
              <a:t>) :</a:t>
            </a:r>
            <a:r>
              <a:rPr lang="fr-FR" altLang="en-US" sz="1000" dirty="0">
                <a:solidFill>
                  <a:schemeClr val="tx2"/>
                </a:solidFill>
                <a:latin typeface="Pluto Medium" panose="020B0603020203060204" pitchFamily="34" charset="0"/>
              </a:rPr>
              <a:t> </a:t>
            </a:r>
            <a:r>
              <a:rPr lang="fr-FR" altLang="en-US" sz="1000" dirty="0">
                <a:solidFill>
                  <a:srgbClr val="000000"/>
                </a:solidFill>
                <a:latin typeface="+mj-lt"/>
              </a:rPr>
              <a:t>correspond à la moyenne des taux au jour le jour de la zone euro. Il est calculé par la Banque Centrale Européenne et publié par la Fédération Bancaire Européenne. Il est disponible sur le site Internet </a:t>
            </a:r>
            <a:r>
              <a:rPr lang="fr-FR" altLang="en-US" sz="1000" dirty="0">
                <a:solidFill>
                  <a:srgbClr val="000000"/>
                </a:solidFill>
                <a:latin typeface="+mj-lt"/>
                <a:hlinkClick r:id="rId3"/>
              </a:rPr>
              <a:t>www.euribor.org</a:t>
            </a:r>
            <a:r>
              <a:rPr lang="fr-FR" altLang="en-US" sz="1000" dirty="0">
                <a:solidFill>
                  <a:srgbClr val="000000"/>
                </a:solidFill>
                <a:latin typeface="+mj-lt"/>
              </a:rPr>
              <a:t>.</a:t>
            </a:r>
          </a:p>
          <a:p>
            <a:pPr marL="179388" lvl="4" indent="0" algn="just" eaLnBrk="1" hangingPunct="1">
              <a:lnSpc>
                <a:spcPct val="100000"/>
              </a:lnSpc>
              <a:spcBef>
                <a:spcPts val="1200"/>
              </a:spcBef>
              <a:buClr>
                <a:srgbClr val="4D6995"/>
              </a:buClr>
              <a:buSzPct val="80000"/>
              <a:buNone/>
            </a:pPr>
            <a:r>
              <a:rPr lang="fr-FR" altLang="fr-FR" sz="1000" b="1" dirty="0">
                <a:solidFill>
                  <a:schemeClr val="tx2"/>
                </a:solidFill>
                <a:latin typeface="Pluto Medium" panose="020B0603020203060204" pitchFamily="34" charset="0"/>
              </a:rPr>
              <a:t>EONIA Capitalisé : </a:t>
            </a:r>
            <a:r>
              <a:rPr lang="fr-FR" altLang="fr-FR" sz="1000" dirty="0">
                <a:solidFill>
                  <a:srgbClr val="000000"/>
                </a:solidFill>
                <a:latin typeface="+mj-lt"/>
              </a:rPr>
              <a:t>Indice </a:t>
            </a:r>
            <a:r>
              <a:rPr lang="fr-FR" altLang="fr-FR" sz="1000" dirty="0" err="1">
                <a:solidFill>
                  <a:srgbClr val="000000"/>
                </a:solidFill>
                <a:latin typeface="+mj-lt"/>
              </a:rPr>
              <a:t>Eonia</a:t>
            </a:r>
            <a:r>
              <a:rPr lang="fr-FR" altLang="fr-FR" sz="1000" dirty="0">
                <a:solidFill>
                  <a:srgbClr val="000000"/>
                </a:solidFill>
                <a:latin typeface="+mj-lt"/>
              </a:rPr>
              <a:t> qui intègre en complément le réinvestissement quotidien des intérêts. </a:t>
            </a:r>
          </a:p>
          <a:p>
            <a:pPr marL="179388" lvl="4" indent="0" algn="just">
              <a:lnSpc>
                <a:spcPct val="100000"/>
              </a:lnSpc>
              <a:spcBef>
                <a:spcPts val="1200"/>
              </a:spcBef>
              <a:buClr>
                <a:srgbClr val="4D6995"/>
              </a:buClr>
              <a:buSzPct val="80000"/>
              <a:buNone/>
              <a:tabLst>
                <a:tab pos="179388" algn="l"/>
              </a:tabLst>
            </a:pPr>
            <a:r>
              <a:rPr lang="fr-FR" altLang="en-US" sz="1000" b="1" dirty="0">
                <a:solidFill>
                  <a:schemeClr val="tx2"/>
                </a:solidFill>
                <a:latin typeface="Pluto Medium" panose="020B0603020203060204" pitchFamily="34" charset="0"/>
              </a:rPr>
              <a:t>MSCI Europe :</a:t>
            </a:r>
            <a:r>
              <a:rPr lang="fr-FR" altLang="en-US" sz="1000" dirty="0">
                <a:solidFill>
                  <a:schemeClr val="tx2"/>
                </a:solidFill>
                <a:latin typeface="Pluto Medium" panose="020B0603020203060204" pitchFamily="34" charset="0"/>
              </a:rPr>
              <a:t> </a:t>
            </a:r>
            <a:r>
              <a:rPr lang="fr-FR" altLang="en-US" sz="1000" dirty="0">
                <a:solidFill>
                  <a:srgbClr val="000000"/>
                </a:solidFill>
                <a:latin typeface="+mj-lt"/>
              </a:rPr>
              <a:t>Indice actions exprimé en euros composé d’environ 600 valeurs européennes. Il est représentatif de l’évolution des principales valeurs boursières européennes. Il est disponible sur </a:t>
            </a:r>
            <a:r>
              <a:rPr lang="fr-FR" altLang="en-US" sz="1000" dirty="0">
                <a:solidFill>
                  <a:srgbClr val="000000"/>
                </a:solidFill>
                <a:latin typeface="+mj-lt"/>
                <a:hlinkClick r:id="rId4"/>
              </a:rPr>
              <a:t>www.mscibarra.com</a:t>
            </a:r>
            <a:endParaRPr lang="fr-FR" altLang="en-US" sz="1000" dirty="0">
              <a:solidFill>
                <a:srgbClr val="000000"/>
              </a:solidFill>
              <a:latin typeface="+mj-lt"/>
            </a:endParaRPr>
          </a:p>
          <a:p>
            <a:pPr lvl="4" algn="just" eaLnBrk="1" hangingPunct="1">
              <a:lnSpc>
                <a:spcPct val="100000"/>
              </a:lnSpc>
              <a:spcBef>
                <a:spcPts val="1200"/>
              </a:spcBef>
              <a:buClr>
                <a:srgbClr val="4D6995"/>
              </a:buClr>
              <a:buSzPct val="80000"/>
              <a:buFont typeface="Wingdings 3" panose="05040102010807070707" pitchFamily="18" charset="2"/>
              <a:buChar char=""/>
            </a:pPr>
            <a:endParaRPr lang="fr-FR" altLang="en-US" sz="1000" dirty="0">
              <a:solidFill>
                <a:srgbClr val="000000"/>
              </a:solidFill>
              <a:latin typeface="+mj-lt"/>
            </a:endParaRPr>
          </a:p>
        </p:txBody>
      </p:sp>
      <p:sp>
        <p:nvSpPr>
          <p:cNvPr id="24" name="Rectangle 23">
            <a:extLst>
              <a:ext uri="{FF2B5EF4-FFF2-40B4-BE49-F238E27FC236}">
                <a16:creationId xmlns:a16="http://schemas.microsoft.com/office/drawing/2014/main" id="{F1199F87-23C6-48D8-B504-CF7184FD5E4D}"/>
              </a:ext>
            </a:extLst>
          </p:cNvPr>
          <p:cNvSpPr/>
          <p:nvPr/>
        </p:nvSpPr>
        <p:spPr>
          <a:xfrm>
            <a:off x="1302421" y="2523810"/>
            <a:ext cx="68896"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17833A3B-4FBA-4B90-A499-2E644640A82A}"/>
              </a:ext>
            </a:extLst>
          </p:cNvPr>
          <p:cNvSpPr/>
          <p:nvPr/>
        </p:nvSpPr>
        <p:spPr>
          <a:xfrm>
            <a:off x="1306542" y="2200483"/>
            <a:ext cx="62197" cy="1328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F75709C5-756F-4DF5-80DA-8CCA13F309F6}"/>
              </a:ext>
            </a:extLst>
          </p:cNvPr>
          <p:cNvSpPr/>
          <p:nvPr/>
        </p:nvSpPr>
        <p:spPr>
          <a:xfrm>
            <a:off x="1295131" y="1293985"/>
            <a:ext cx="68896"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9E8E97AC-2481-46B8-B9EB-39265B0BC3B6}"/>
              </a:ext>
            </a:extLst>
          </p:cNvPr>
          <p:cNvSpPr/>
          <p:nvPr/>
        </p:nvSpPr>
        <p:spPr>
          <a:xfrm>
            <a:off x="1305431" y="1773841"/>
            <a:ext cx="68896"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02286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Mention légales</a:t>
            </a:r>
            <a:endParaRPr lang="fr-FR"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36</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2" name="Espace réservé du texte 1">
            <a:extLst>
              <a:ext uri="{FF2B5EF4-FFF2-40B4-BE49-F238E27FC236}">
                <a16:creationId xmlns:a16="http://schemas.microsoft.com/office/drawing/2014/main" id="{FB2D5BC9-3747-42B4-84CB-58D9FB7537F0}"/>
              </a:ext>
            </a:extLst>
          </p:cNvPr>
          <p:cNvSpPr>
            <a:spLocks noGrp="1"/>
          </p:cNvSpPr>
          <p:nvPr>
            <p:ph type="body" sz="quarter" idx="13"/>
          </p:nvPr>
        </p:nvSpPr>
        <p:spPr>
          <a:xfrm>
            <a:off x="1344222" y="1329038"/>
            <a:ext cx="10552132" cy="4488408"/>
          </a:xfrm>
        </p:spPr>
        <p:txBody>
          <a:bodyPr/>
          <a:lstStyle/>
          <a:p>
            <a:pPr algn="l"/>
            <a:r>
              <a:rPr lang="fr-FR" sz="900" b="0" cap="none" dirty="0"/>
              <a:t>Ce document à caractère promotionnel, est produit à titre purement indicatif. </a:t>
            </a:r>
            <a:br>
              <a:rPr lang="fr-FR" sz="900" b="0" cap="none" dirty="0"/>
            </a:br>
            <a:r>
              <a:rPr lang="fr-FR" sz="900" b="0" cap="none" dirty="0"/>
              <a:t>Ce document est réservé exclusivement aux responsables RH, responsables financiers et chefs d’entreprises. Il ne peut être utilisé dans un but autre que celui pour lequel il a été conçu et ne peut pas être reproduit, diffusé ou communiqué à des tiers en tout ou partie sans les autorisations préalables et écrites de Natixis Investment Managers International et Natixis Interépargne. </a:t>
            </a:r>
          </a:p>
          <a:p>
            <a:pPr algn="l"/>
            <a:r>
              <a:rPr lang="fr-FR" sz="900" b="0" cap="none" dirty="0"/>
              <a:t>Ce document constitue une présentation conçue et réalisée par Natixis Investment Managers International et Natixis Interépargne à partir de sources qu’elles estiment fiables. Aucune information contenue dans ce document ne saurait être interprétée comme possédant une quelconque valeur contractuelle. Natixis Investment Managers International et Natixis Interépargne se réservent la possibilité de modifier les informations présentées dans ce document à tout moment et sans préavis.</a:t>
            </a:r>
          </a:p>
          <a:p>
            <a:pPr algn="just">
              <a:spcBef>
                <a:spcPts val="0"/>
              </a:spcBef>
            </a:pPr>
            <a:r>
              <a:rPr lang="fr-FR" sz="900" b="0" cap="none" dirty="0"/>
              <a:t>Les FCPE mentionnés dans le document ont été agréés par l’Autorité des marchés financiers et sont gérés par Natixis Investment Managers International. Les caractéristiques, le profil de risque et de rendement et les frais relatifs à l’investissement dans des FCPE sont indiqués dans le Document d’Information Clé pour l’Investisseur (DICI) du FCPE. Le capital investi et les performances ne sont pas garantis. Il convient de respecter la durée minimale de placement recommandée. Avant toute souscription à un FCPE, vous devez prendre connaissance de son DICI mis à votre disposition sur le site Internet </a:t>
            </a:r>
            <a:r>
              <a:rPr lang="fr-FR" sz="900" b="0" u="sng" dirty="0">
                <a:hlinkClick r:id="rId2"/>
              </a:rPr>
              <a:t>www.epargnesalariale.caisse-epargne.fr</a:t>
            </a:r>
            <a:r>
              <a:rPr lang="fr-FR" sz="900" b="0" cap="none" dirty="0"/>
              <a:t> ou sur demande écrite auprès de la société de gestion. Natixis Interépargne et Natixis Investment Managers International ne sauraient être tenues responsables de toute décision prise ou non sur la base d’une information contenue dans ce document, ni de l’utilisation qui pourrait en être faite par un tiers. Dans l’hypothèse où un FCPE fait l’objet d’un traitement fiscal particulier, il est précisé que ce traitement dépend de la situation individuelle de chaque client et qu’il est susceptible d’être modifié ultérieurement. Natixis Investment Managers International et Natixis Interépargne ne sauraient être tenues responsables de toute décision prise ou non sur la base d’une information contenue dans ce document, ni de l’utilisation qui pourrait en être faite par un tiers.</a:t>
            </a:r>
          </a:p>
          <a:p>
            <a:pPr algn="just"/>
            <a:r>
              <a:rPr lang="fr-FR" sz="900" b="0" cap="none" dirty="0"/>
              <a:t>Dans le cadre de sa politique de responsabilité sociétale et conformément aux conventions signées par la France, Natixis Investment Managers International exclut des fonds qu’elle gère directement toute entreprise impliquée dans la fabrication, le commerce et le stockage de mines anti-personnel et de bombes à sous-munitions. </a:t>
            </a:r>
          </a:p>
          <a:p>
            <a:pPr algn="just"/>
            <a:r>
              <a:rPr lang="fr-FR" sz="900" b="0" cap="none" dirty="0"/>
              <a:t>Natixis Interépargne</a:t>
            </a:r>
          </a:p>
          <a:p>
            <a:pPr algn="just">
              <a:spcBef>
                <a:spcPts val="0"/>
              </a:spcBef>
            </a:pPr>
            <a:r>
              <a:rPr lang="fr-FR" sz="900" b="0" cap="none" dirty="0"/>
              <a:t>Société Anonyme au capital de 8 890 784 € - RCS Paris 692 012 669 </a:t>
            </a:r>
          </a:p>
          <a:p>
            <a:pPr algn="just">
              <a:spcBef>
                <a:spcPts val="0"/>
              </a:spcBef>
            </a:pPr>
            <a:r>
              <a:rPr lang="fr-FR" sz="900" b="0" cap="none" dirty="0"/>
              <a:t>Siège social : 30, avenue Pierre Mendès France – 75013 Paris</a:t>
            </a:r>
          </a:p>
          <a:p>
            <a:pPr algn="just"/>
            <a:r>
              <a:rPr lang="fr-FR" sz="900" b="0" cap="none" dirty="0"/>
              <a:t>Les fonds/compartiments maîtres cités sont gérés par Natixis Investment Managers International ou par MIROVA : </a:t>
            </a:r>
          </a:p>
          <a:p>
            <a:pPr algn="just">
              <a:spcBef>
                <a:spcPts val="0"/>
              </a:spcBef>
            </a:pPr>
            <a:r>
              <a:rPr lang="fr-FR" sz="900" b="0" cap="none" dirty="0"/>
              <a:t>Natixis Investment Managers International - Société Anonyme au capital de 51 371 062,28 € - RCS Paris 329 450 738 - Agrément AMF n° GP 90 009</a:t>
            </a:r>
          </a:p>
          <a:p>
            <a:pPr algn="just">
              <a:spcBef>
                <a:spcPts val="0"/>
              </a:spcBef>
            </a:pPr>
            <a:r>
              <a:rPr lang="fr-FR" sz="900" b="0" cap="none" dirty="0"/>
              <a:t>Siège social : 43, avenue Pierre Mendès-France – 75013  Paris</a:t>
            </a:r>
          </a:p>
          <a:p>
            <a:pPr algn="just"/>
            <a:r>
              <a:rPr lang="fr-FR" sz="900" b="0" cap="none" dirty="0" err="1"/>
              <a:t>Mirova</a:t>
            </a:r>
            <a:r>
              <a:rPr lang="fr-FR" sz="900" b="0" cap="none" dirty="0"/>
              <a:t> - Société anonyme au capital de 8 322 490,00€ - RCS Paris 394 648 216 - Agrément AMF n° GP 02-014</a:t>
            </a:r>
          </a:p>
          <a:p>
            <a:pPr algn="just">
              <a:spcBef>
                <a:spcPts val="0"/>
              </a:spcBef>
            </a:pPr>
            <a:r>
              <a:rPr lang="fr-FR" sz="900" b="0" cap="none" dirty="0"/>
              <a:t>59, avenue Pierre Mendès-France – 75013  Paris - </a:t>
            </a:r>
            <a:r>
              <a:rPr lang="fr-FR" sz="900" b="0" cap="none" dirty="0" err="1"/>
              <a:t>Mirova</a:t>
            </a:r>
            <a:r>
              <a:rPr lang="fr-FR" sz="900" b="0" cap="none" dirty="0"/>
              <a:t> est filiale à 100 % de Natixis Investment Managers International.</a:t>
            </a:r>
          </a:p>
          <a:p>
            <a:pPr lvl="0" algn="l" defTabSz="914400" eaLnBrk="0" fontAlgn="base" hangingPunct="0">
              <a:spcBef>
                <a:spcPct val="0"/>
              </a:spcBef>
              <a:spcAft>
                <a:spcPct val="0"/>
              </a:spcAft>
            </a:pPr>
            <a:endParaRPr lang="fr-FR" altLang="fr-FR" sz="900" b="0" dirty="0">
              <a:latin typeface="Times New Roman" panose="02020603050405020304" pitchFamily="18" charset="0"/>
              <a:cs typeface="Times New Roman" panose="02020603050405020304" pitchFamily="18" charset="0"/>
            </a:endParaRPr>
          </a:p>
          <a:p>
            <a:pPr lvl="0" algn="l" defTabSz="914400" eaLnBrk="0" fontAlgn="base" hangingPunct="0">
              <a:spcBef>
                <a:spcPct val="0"/>
              </a:spcBef>
              <a:spcAft>
                <a:spcPct val="0"/>
              </a:spcAft>
            </a:pPr>
            <a:r>
              <a:rPr lang="fr-FR" altLang="fr-FR" sz="900" b="0" dirty="0"/>
              <a:t>BPCE Société anonyme à directoire et conseil de surveillance au capital 173 613 700 euros Siège social : 50, avenue Pierre Mendès France – 75201 Paris Cedex 13 RCS Paris N° 493 455 042 </a:t>
            </a:r>
          </a:p>
        </p:txBody>
      </p:sp>
      <p:sp>
        <p:nvSpPr>
          <p:cNvPr id="4" name="Rectangle 1">
            <a:extLst>
              <a:ext uri="{FF2B5EF4-FFF2-40B4-BE49-F238E27FC236}">
                <a16:creationId xmlns:a16="http://schemas.microsoft.com/office/drawing/2014/main" id="{6211A065-6891-4FB8-BCFC-D285ECB88CF2}"/>
              </a:ext>
            </a:extLst>
          </p:cNvPr>
          <p:cNvSpPr>
            <a:spLocks noChangeArrowheads="1"/>
          </p:cNvSpPr>
          <p:nvPr/>
        </p:nvSpPr>
        <p:spPr bwMode="auto">
          <a:xfrm>
            <a:off x="-540328" y="410890"/>
            <a:ext cx="1884550" cy="203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12" tIns="914112" rIns="914112" bIns="91411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88086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1"/>
          </p:nvPr>
        </p:nvSpPr>
        <p:spPr/>
        <p:txBody>
          <a:bodyPr/>
          <a:lstStyle/>
          <a:p>
            <a:r>
              <a:rPr lang="fr-FR" dirty="0"/>
              <a:t>ADRESSE</a:t>
            </a:r>
          </a:p>
          <a:p>
            <a:pPr lvl="1"/>
            <a:r>
              <a:rPr lang="fr-FR" b="1" dirty="0"/>
              <a:t>NATIXIS INTEREPARGNE</a:t>
            </a:r>
            <a:br>
              <a:rPr lang="fr-FR" dirty="0"/>
            </a:br>
            <a:r>
              <a:rPr lang="fr-FR" dirty="0"/>
              <a:t>30, avenue Pierre Mendès France </a:t>
            </a:r>
            <a:br>
              <a:rPr lang="fr-FR" dirty="0"/>
            </a:br>
            <a:r>
              <a:rPr lang="fr-FR" dirty="0"/>
              <a:t>75013 Paris - France</a:t>
            </a:r>
            <a:br>
              <a:rPr lang="fr-FR" dirty="0"/>
            </a:br>
            <a:r>
              <a:rPr lang="fr-FR" dirty="0">
                <a:hlinkClick r:id="rId2"/>
              </a:rPr>
              <a:t>www.interepargne.natixis.com </a:t>
            </a:r>
            <a:endParaRPr lang="fr-FR" dirty="0"/>
          </a:p>
        </p:txBody>
      </p:sp>
    </p:spTree>
    <p:extLst>
      <p:ext uri="{BB962C8B-B14F-4D97-AF65-F5344CB8AC3E}">
        <p14:creationId xmlns:p14="http://schemas.microsoft.com/office/powerpoint/2010/main" val="160126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ATIXIS_2017_Template4-3_NATIXIS_INTEREPARGNE">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ommentaires xmlns="0de61d98-dfcd-4516-8632-15ecbb38447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672D9ED830B54BA563855AFE88BD74" ma:contentTypeVersion="11" ma:contentTypeDescription="Crée un document." ma:contentTypeScope="" ma:versionID="8dfa34071c680617da58253d6cdf2175">
  <xsd:schema xmlns:xsd="http://www.w3.org/2001/XMLSchema" xmlns:xs="http://www.w3.org/2001/XMLSchema" xmlns:p="http://schemas.microsoft.com/office/2006/metadata/properties" xmlns:ns2="0de61d98-dfcd-4516-8632-15ecbb38447b" targetNamespace="http://schemas.microsoft.com/office/2006/metadata/properties" ma:root="true" ma:fieldsID="609d5309c56ed589c3bd83a2ea748013" ns2:_="">
    <xsd:import namespace="0de61d98-dfcd-4516-8632-15ecbb38447b"/>
    <xsd:element name="properties">
      <xsd:complexType>
        <xsd:sequence>
          <xsd:element name="documentManagement">
            <xsd:complexType>
              <xsd:all>
                <xsd:element ref="ns2:Commentaire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e61d98-dfcd-4516-8632-15ecbb38447b" elementFormDefault="qualified">
    <xsd:import namespace="http://schemas.microsoft.com/office/2006/documentManagement/types"/>
    <xsd:import namespace="http://schemas.microsoft.com/office/infopath/2007/PartnerControls"/>
    <xsd:element name="Commentaires" ma:index="4" nillable="true" ma:displayName="Commentaires" ma:internalName="Commentaires" ma:readOnly="false">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Type de contenu"/>
        <xsd:element ref="dc:title" minOccurs="0" maxOccurs="1" ma:index="3"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2DE195F1-96EA-414D-855F-B43F6B9EE776}">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0de61d98-dfcd-4516-8632-15ecbb38447b"/>
    <ds:schemaRef ds:uri="http://www.w3.org/XML/1998/namespace"/>
    <ds:schemaRef ds:uri="http://purl.org/dc/dcmitype/"/>
  </ds:schemaRefs>
</ds:datastoreItem>
</file>

<file path=customXml/itemProps2.xml><?xml version="1.0" encoding="utf-8"?>
<ds:datastoreItem xmlns:ds="http://schemas.openxmlformats.org/officeDocument/2006/customXml" ds:itemID="{8A2AC066-DF75-4AAC-B56D-0CBEA37D5B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e61d98-dfcd-4516-8632-15ecbb3844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2F9B28-E5D9-4703-9038-90E6933C1832}">
  <ds:schemaRefs>
    <ds:schemaRef ds:uri="http://schemas.microsoft.com/sharepoint/v3/contenttype/forms"/>
  </ds:schemaRefs>
</ds:datastoreItem>
</file>

<file path=customXml/itemProps4.xml><?xml version="1.0" encoding="utf-8"?>
<ds:datastoreItem xmlns:ds="http://schemas.openxmlformats.org/officeDocument/2006/customXml" ds:itemID="{7B033897-78F6-451E-8647-7BA093816D1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15764</TotalTime>
  <Words>5080</Words>
  <Application>Microsoft Office PowerPoint</Application>
  <PresentationFormat>Grand écran</PresentationFormat>
  <Paragraphs>586</Paragraphs>
  <Slides>37</Slides>
  <Notes>7</Notes>
  <HiddenSlides>0</HiddenSlides>
  <MMClips>0</MMClips>
  <ScaleCrop>false</ScaleCrop>
  <HeadingPairs>
    <vt:vector size="6" baseType="variant">
      <vt:variant>
        <vt:lpstr>Polices utilisées</vt:lpstr>
      </vt:variant>
      <vt:variant>
        <vt:i4>12</vt:i4>
      </vt:variant>
      <vt:variant>
        <vt:lpstr>Thème</vt:lpstr>
      </vt:variant>
      <vt:variant>
        <vt:i4>4</vt:i4>
      </vt:variant>
      <vt:variant>
        <vt:lpstr>Titres des diapositives</vt:lpstr>
      </vt:variant>
      <vt:variant>
        <vt:i4>37</vt:i4>
      </vt:variant>
    </vt:vector>
  </HeadingPairs>
  <TitlesOfParts>
    <vt:vector size="53" baseType="lpstr">
      <vt:lpstr>Arial</vt:lpstr>
      <vt:lpstr>Calibri</vt:lpstr>
      <vt:lpstr>Cambria Math</vt:lpstr>
      <vt:lpstr>Pluto Bold</vt:lpstr>
      <vt:lpstr>Pluto Cond Medium</vt:lpstr>
      <vt:lpstr>Pluto Medium</vt:lpstr>
      <vt:lpstr>Pluto Regular</vt:lpstr>
      <vt:lpstr>Segoe UI</vt:lpstr>
      <vt:lpstr>Times New Roman</vt:lpstr>
      <vt:lpstr>Verdana</vt:lpstr>
      <vt:lpstr>Wingdings</vt:lpstr>
      <vt:lpstr>Wingdings 3</vt:lpstr>
      <vt:lpstr>Thème NATIXIS 2017</vt:lpstr>
      <vt:lpstr>NATIXIS_2017_Template4-3_NATIXIS_INTEREPARGNE</vt:lpstr>
      <vt:lpstr>1_Thème NATIXIS 2017</vt:lpstr>
      <vt:lpstr>2_Thème NATIXIS 2017</vt:lpstr>
      <vt:lpstr>Les rencontres de L’Epargne Salariale et Retraite de la CEGEE </vt:lpstr>
      <vt:lpstr>Le marché de l’épargne salariale et retraite</vt:lpstr>
      <vt:lpstr>Natixis Interépargne, la solution en épargne salariale et retraite du Groupe BPCE</vt:lpstr>
      <vt:lpstr>Quelques références clients</vt:lpstr>
      <vt:lpstr>L’épargne salariale et retraite : une réponse à vos besoins et vos préoccupations actuelles</vt:lpstr>
      <vt:lpstr>Un contexte favorable pour l’épargne salariale et retraite</vt:lpstr>
      <vt:lpstr>La retraite, une préoccupation forte pour :</vt:lpstr>
      <vt:lpstr>Les nouvelles opportunités de l’épargne retraite pour les épargnants</vt:lpstr>
      <vt:lpstr>Le fonctionnement de l’épargne salariale et retraite</vt:lpstr>
      <vt:lpstr>L’épargne salariale, un dispositif pour tous !</vt:lpstr>
      <vt:lpstr>Comprendre le fonctionnement des dispositifs</vt:lpstr>
      <vt:lpstr>Le PER Collectif : le plus complet des dispositifs PER</vt:lpstr>
      <vt:lpstr>L’abondement</vt:lpstr>
      <vt:lpstr>Présentation PowerPoint</vt:lpstr>
      <vt:lpstr>L’intéressement : un dispositif souple pour l’employeur et les salariés</vt:lpstr>
      <vt:lpstr>L’intéressement</vt:lpstr>
      <vt:lpstr>Des cas de déblocages anticipés</vt:lpstr>
      <vt:lpstr>Les avantages de l’épargne salariale par rapport à un complément de revenu</vt:lpstr>
      <vt:lpstr>Les avantages de l’épargne salariale et retraite par rapport à un complément de revenu</vt:lpstr>
      <vt:lpstr>Des exonérations fiscales et sociales cumulées pour l’entreprise, le dirigeant et ses salariés</vt:lpstr>
      <vt:lpstr>L’offre épargne salariale de la CEGEE</vt:lpstr>
      <vt:lpstr>Natixis Interépargne propose une offre complète pour tous les besoins !</vt:lpstr>
      <vt:lpstr>Présentation PowerPoint</vt:lpstr>
      <vt:lpstr>Box Office une offre packagée « tout en un » !</vt:lpstr>
      <vt:lpstr>Les choix de placement – Gamme CAP ISR Le placement n’est pas garanti en capital. Il est exposé aux risques liés aux marchés financiers.</vt:lpstr>
      <vt:lpstr>La gamme Avenir Retraite</vt:lpstr>
      <vt:lpstr>Les services dédiés aux entreprises et aux bénéficiaires</vt:lpstr>
      <vt:lpstr>Une gestion simplifiée de vos dispositifs, grâce à l’Espace Entreprise</vt:lpstr>
      <vt:lpstr>Les services dédiés aux bénéficiaires</vt:lpstr>
      <vt:lpstr>Le diagnostic retraite : un outil pour préparer sa retraite </vt:lpstr>
      <vt:lpstr>Natixis Interépargne, leader sur le marché</vt:lpstr>
      <vt:lpstr>Des entreprises satisfaites des services de Natixis Interépargne*</vt:lpstr>
      <vt:lpstr>Des épargnants satisfaits des services de Natixis Interépargne*</vt:lpstr>
      <vt:lpstr>Annexe 3 : Les principaux risques liés aux fonds d’investissement</vt:lpstr>
      <vt:lpstr>Annexe 4 : Glossaire</vt:lpstr>
      <vt:lpstr>Mention légales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PACTE - PER Entreprises</dc:title>
  <dc:creator>Canu-Gomez Melissandre</dc:creator>
  <cp:lastModifiedBy>CONTARIN Isabelle</cp:lastModifiedBy>
  <cp:revision>819</cp:revision>
  <cp:lastPrinted>2019-09-17T12:54:09Z</cp:lastPrinted>
  <dcterms:created xsi:type="dcterms:W3CDTF">2019-09-02T07:30:33Z</dcterms:created>
  <dcterms:modified xsi:type="dcterms:W3CDTF">2022-03-30T08:41:43Z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melissandre.canu-gomez@natixis.com</vt:lpwstr>
  </property>
  <property fmtid="{D5CDD505-2E9C-101B-9397-08002B2CF9AE}" pid="5" name="MSIP_Label_797e4f81-4b1c-4a3a-b237-8636707719dc_SetDate">
    <vt:lpwstr>2019-09-02T07:35:37.7052084Z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9a5d168e-7de9-4a13-b608-38bc7c14970b</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y fmtid="{D5CDD505-2E9C-101B-9397-08002B2CF9AE}" pid="11" name="ContentTypeId">
    <vt:lpwstr>0x01010063672D9ED830B54BA563855AFE88BD74</vt:lpwstr>
  </property>
</Properties>
</file>