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704" r:id="rId6"/>
    <p:sldMasterId id="2147483731" r:id="rId7"/>
  </p:sldMasterIdLst>
  <p:notesMasterIdLst>
    <p:notesMasterId r:id="rId21"/>
  </p:notesMasterIdLst>
  <p:sldIdLst>
    <p:sldId id="310" r:id="rId8"/>
    <p:sldId id="433" r:id="rId9"/>
    <p:sldId id="379" r:id="rId10"/>
    <p:sldId id="434" r:id="rId11"/>
    <p:sldId id="410" r:id="rId12"/>
    <p:sldId id="425" r:id="rId13"/>
    <p:sldId id="435" r:id="rId14"/>
    <p:sldId id="424" r:id="rId15"/>
    <p:sldId id="416" r:id="rId16"/>
    <p:sldId id="380" r:id="rId17"/>
    <p:sldId id="436" r:id="rId18"/>
    <p:sldId id="437" r:id="rId19"/>
    <p:sldId id="31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inderya Amelie" initials="BA" lastIdx="2" clrIdx="0">
    <p:extLst>
      <p:ext uri="{19B8F6BF-5375-455C-9EA6-DF929625EA0E}">
        <p15:presenceInfo xmlns:p15="http://schemas.microsoft.com/office/powerpoint/2012/main" userId="Binderya Ameli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6995"/>
    <a:srgbClr val="581D74"/>
    <a:srgbClr val="E2C5F0"/>
    <a:srgbClr val="F2F2F2"/>
    <a:srgbClr val="FFFFFF"/>
    <a:srgbClr val="000000"/>
    <a:srgbClr val="093D7E"/>
    <a:srgbClr val="777777"/>
    <a:srgbClr val="737373"/>
    <a:srgbClr val="ADA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17" autoAdjust="0"/>
    <p:restoredTop sz="92912" autoAdjust="0"/>
  </p:normalViewPr>
  <p:slideViewPr>
    <p:cSldViewPr>
      <p:cViewPr varScale="1">
        <p:scale>
          <a:sx n="83" d="100"/>
          <a:sy n="83" d="100"/>
        </p:scale>
        <p:origin x="826" y="1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3C11B-C5A5-42DE-88F9-CEDA7A384590}" type="datetimeFigureOut">
              <a:rPr lang="fr-FR" smtClean="0"/>
              <a:t>12/10/2021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C8FA0-A028-4E18-A20C-782A2951B7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041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ECCC2-9926-4B95-A141-5AC8E3D59A5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0854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CLIQUABLE</a:t>
            </a:r>
          </a:p>
          <a:p>
            <a:r>
              <a:rPr lang="fr-FR" dirty="0"/>
              <a:t>COMME LES AYTRES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C8FA0-A028-4E18-A20C-782A2951B73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807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Nos vidéos par thématique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C8FA0-A028-4E18-A20C-782A2951B732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434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Ajouter la date de diffusion sur YT</a:t>
            </a:r>
          </a:p>
          <a:p>
            <a:r>
              <a:rPr lang="fr-FR" dirty="0"/>
              <a:t>Mettre la durée en bas du carré</a:t>
            </a:r>
          </a:p>
          <a:p>
            <a:r>
              <a:rPr lang="fr-FR" dirty="0"/>
              <a:t>Mettre en ordre chronologique ( à l’envers ) </a:t>
            </a:r>
          </a:p>
          <a:p>
            <a:r>
              <a:rPr lang="fr-FR" dirty="0"/>
              <a:t>Réduire la photo =&gt; avoir de la place</a:t>
            </a:r>
          </a:p>
          <a:p>
            <a:r>
              <a:rPr lang="fr-FR" dirty="0"/>
              <a:t>Ajuster les photos de quelques slides </a:t>
            </a:r>
          </a:p>
          <a:p>
            <a:r>
              <a:rPr lang="fr-FR" dirty="0"/>
              <a:t>7,8,11,12,13</a:t>
            </a:r>
          </a:p>
          <a:p>
            <a:r>
              <a:rPr lang="fr-FR" dirty="0"/>
              <a:t>Mettre vidéos ISR</a:t>
            </a:r>
          </a:p>
          <a:p>
            <a:endParaRPr lang="fr-FR" dirty="0"/>
          </a:p>
          <a:p>
            <a:r>
              <a:rPr lang="fr-FR" dirty="0"/>
              <a:t>MAIL GENERAL D’ENVOIE : </a:t>
            </a:r>
          </a:p>
          <a:p>
            <a:r>
              <a:rPr lang="fr-FR" dirty="0"/>
              <a:t>Bonjour à tous,</a:t>
            </a:r>
          </a:p>
          <a:p>
            <a:endParaRPr lang="fr-FR" dirty="0"/>
          </a:p>
          <a:p>
            <a:r>
              <a:rPr lang="fr-FR" dirty="0"/>
              <a:t>Veuillez trouver ci-joint le support regroupant toutes nos vidéos par thématiques ( Loi pacte, les dispositifs proposés par NIE…) et les vidéos spécifiques par Réseaux dont NIE, BP et CE. </a:t>
            </a:r>
          </a:p>
          <a:p>
            <a:r>
              <a:rPr lang="fr-FR" dirty="0"/>
              <a:t>Ainsi les actualités mensuels de webconférences et nous suivre sur les différents réseaux sociaux car l’épargne salariale est au cœur de l’actualité.</a:t>
            </a:r>
          </a:p>
          <a:p>
            <a:r>
              <a:rPr lang="fr-FR" dirty="0"/>
              <a:t>Il est dispo sur </a:t>
            </a:r>
            <a:r>
              <a:rPr lang="fr-FR" dirty="0" err="1"/>
              <a:t>Zesite</a:t>
            </a:r>
            <a:r>
              <a:rPr lang="fr-FR" dirty="0"/>
              <a:t> ici..</a:t>
            </a:r>
          </a:p>
          <a:p>
            <a:r>
              <a:rPr lang="fr-FR" dirty="0"/>
              <a:t>Ainsi, vous pouvez le relier à vos interlocuteurs. </a:t>
            </a:r>
          </a:p>
          <a:p>
            <a:endParaRPr lang="fr-FR" dirty="0"/>
          </a:p>
          <a:p>
            <a:r>
              <a:rPr lang="fr-FR" dirty="0"/>
              <a:t>Bien cordialement,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C8FA0-A028-4E18-A20C-782A2951B73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40963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C8FA0-A028-4E18-A20C-782A2951B732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623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C8FA0-A028-4E18-A20C-782A2951B732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089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jpe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jpe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jpe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jpe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jpe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6.jpe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jpe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8.jpeg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2059200"/>
            <a:ext cx="12192000" cy="1278000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040096" y="3602041"/>
            <a:ext cx="4111812" cy="200055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3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13" indent="0" algn="ctr">
              <a:buNone/>
              <a:defRPr sz="1500"/>
            </a:lvl2pPr>
            <a:lvl3pPr marL="685827" indent="0" algn="ctr">
              <a:buNone/>
              <a:defRPr sz="1349"/>
            </a:lvl3pPr>
            <a:lvl4pPr marL="1028738" indent="0" algn="ctr">
              <a:buNone/>
              <a:defRPr sz="1200"/>
            </a:lvl4pPr>
            <a:lvl5pPr marL="1371653" indent="0" algn="ctr">
              <a:buNone/>
              <a:defRPr sz="1200"/>
            </a:lvl5pPr>
            <a:lvl6pPr marL="1714564" indent="0" algn="ctr">
              <a:buNone/>
              <a:defRPr sz="1200"/>
            </a:lvl6pPr>
            <a:lvl7pPr marL="2057478" indent="0" algn="ctr">
              <a:buNone/>
              <a:defRPr sz="1200"/>
            </a:lvl7pPr>
            <a:lvl8pPr marL="2400391" indent="0" algn="ctr">
              <a:buNone/>
              <a:defRPr sz="1200"/>
            </a:lvl8pPr>
            <a:lvl9pPr marL="2743302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8" name="object 24"/>
          <p:cNvSpPr/>
          <p:nvPr userDrawn="1"/>
        </p:nvSpPr>
        <p:spPr>
          <a:xfrm>
            <a:off x="4735152" y="4174795"/>
            <a:ext cx="2966500" cy="88320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8203" y="6302948"/>
            <a:ext cx="1610599" cy="173418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9480555" y="6316756"/>
            <a:ext cx="2302434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916" y="297996"/>
            <a:ext cx="3509232" cy="99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0732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960001" y="2167200"/>
            <a:ext cx="5030060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040096" y="4302003"/>
            <a:ext cx="4111812" cy="200055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13" indent="0" algn="ctr">
              <a:buNone/>
              <a:defRPr sz="1500"/>
            </a:lvl2pPr>
            <a:lvl3pPr marL="685827" indent="0" algn="ctr">
              <a:buNone/>
              <a:defRPr sz="1349"/>
            </a:lvl3pPr>
            <a:lvl4pPr marL="1028738" indent="0" algn="ctr">
              <a:buNone/>
              <a:defRPr sz="1200"/>
            </a:lvl4pPr>
            <a:lvl5pPr marL="1371653" indent="0" algn="ctr">
              <a:buNone/>
              <a:defRPr sz="1200"/>
            </a:lvl5pPr>
            <a:lvl6pPr marL="1714564" indent="0" algn="ctr">
              <a:buNone/>
              <a:defRPr sz="1200"/>
            </a:lvl6pPr>
            <a:lvl7pPr marL="2057478" indent="0" algn="ctr">
              <a:buNone/>
              <a:defRPr sz="1200"/>
            </a:lvl7pPr>
            <a:lvl8pPr marL="2400391" indent="0" algn="ctr">
              <a:buNone/>
              <a:defRPr sz="1200"/>
            </a:lvl8pPr>
            <a:lvl9pPr marL="2743302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0905" y="6302948"/>
            <a:ext cx="1610599" cy="17341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94936">
            <a:off x="-604128" y="2112231"/>
            <a:ext cx="5113543" cy="2005922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9480555" y="6316756"/>
            <a:ext cx="2302434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157" y="297996"/>
            <a:ext cx="3509232" cy="99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628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69872">
            <a:off x="-546588" y="-2474676"/>
            <a:ext cx="11345431" cy="6298988"/>
          </a:xfrm>
          <a:custGeom>
            <a:avLst/>
            <a:gdLst>
              <a:gd name="connsiteX0" fmla="*/ 6560391 w 8509073"/>
              <a:gd name="connsiteY0" fmla="*/ 6298988 h 6298988"/>
              <a:gd name="connsiteX1" fmla="*/ 0 w 8509073"/>
              <a:gd name="connsiteY1" fmla="*/ 0 h 6298988"/>
              <a:gd name="connsiteX2" fmla="*/ 8509073 w 8509073"/>
              <a:gd name="connsiteY2" fmla="*/ 0 h 6298988"/>
              <a:gd name="connsiteX3" fmla="*/ 8509073 w 8509073"/>
              <a:gd name="connsiteY3" fmla="*/ 4269438 h 629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09073" h="6298988">
                <a:moveTo>
                  <a:pt x="6560391" y="6298988"/>
                </a:moveTo>
                <a:lnTo>
                  <a:pt x="0" y="0"/>
                </a:lnTo>
                <a:lnTo>
                  <a:pt x="8509073" y="0"/>
                </a:lnTo>
                <a:lnTo>
                  <a:pt x="8509073" y="4269438"/>
                </a:lnTo>
                <a:close/>
              </a:path>
            </a:pathLst>
          </a:cu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768274">
            <a:off x="3594442" y="-1105478"/>
            <a:ext cx="9506621" cy="10099204"/>
          </a:xfrm>
          <a:custGeom>
            <a:avLst/>
            <a:gdLst>
              <a:gd name="connsiteX0" fmla="*/ 0 w 9506621"/>
              <a:gd name="connsiteY0" fmla="*/ 2658086 h 7574403"/>
              <a:gd name="connsiteX1" fmla="*/ 6321925 w 9506621"/>
              <a:gd name="connsiteY1" fmla="*/ 0 h 7574403"/>
              <a:gd name="connsiteX2" fmla="*/ 9506621 w 9506621"/>
              <a:gd name="connsiteY2" fmla="*/ 7574403 h 7574403"/>
              <a:gd name="connsiteX3" fmla="*/ 2067090 w 9506621"/>
              <a:gd name="connsiteY3" fmla="*/ 7574402 h 7574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6621" h="7574403">
                <a:moveTo>
                  <a:pt x="0" y="2658086"/>
                </a:moveTo>
                <a:lnTo>
                  <a:pt x="6321925" y="0"/>
                </a:lnTo>
                <a:lnTo>
                  <a:pt x="9506621" y="7574403"/>
                </a:lnTo>
                <a:lnTo>
                  <a:pt x="2067090" y="7574402"/>
                </a:lnTo>
                <a:close/>
              </a:path>
            </a:pathLst>
          </a:custGeom>
        </p:spPr>
      </p:pic>
      <p:sp>
        <p:nvSpPr>
          <p:cNvPr id="24" name="Rectangle 23"/>
          <p:cNvSpPr/>
          <p:nvPr userDrawn="1"/>
        </p:nvSpPr>
        <p:spPr bwMode="auto">
          <a:xfrm>
            <a:off x="768353" y="783773"/>
            <a:ext cx="10282636" cy="5227751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1" rIns="91440" bIns="45721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440001" y="2498400"/>
            <a:ext cx="5030060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0000" y="4453203"/>
            <a:ext cx="4111812" cy="200055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13" indent="0" algn="ctr">
              <a:buNone/>
              <a:defRPr sz="1500"/>
            </a:lvl2pPr>
            <a:lvl3pPr marL="685827" indent="0" algn="ctr">
              <a:buNone/>
              <a:defRPr sz="1349"/>
            </a:lvl3pPr>
            <a:lvl4pPr marL="1028738" indent="0" algn="ctr">
              <a:buNone/>
              <a:defRPr sz="1200"/>
            </a:lvl4pPr>
            <a:lvl5pPr marL="1371653" indent="0" algn="ctr">
              <a:buNone/>
              <a:defRPr sz="1200"/>
            </a:lvl5pPr>
            <a:lvl6pPr marL="1714564" indent="0" algn="ctr">
              <a:buNone/>
              <a:defRPr sz="1200"/>
            </a:lvl6pPr>
            <a:lvl7pPr marL="2057478" indent="0" algn="ctr">
              <a:buNone/>
              <a:defRPr sz="1200"/>
            </a:lvl7pPr>
            <a:lvl8pPr marL="2400391" indent="0" algn="ctr">
              <a:buNone/>
              <a:defRPr sz="1200"/>
            </a:lvl8pPr>
            <a:lvl9pPr marL="2743302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2967" y="6302948"/>
            <a:ext cx="1610599" cy="173418"/>
          </a:xfrm>
          <a:prstGeom prst="rect">
            <a:avLst/>
          </a:prstGeom>
        </p:spPr>
      </p:pic>
      <p:sp>
        <p:nvSpPr>
          <p:cNvPr id="11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9480555" y="6316756"/>
            <a:ext cx="2302434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49" y="943726"/>
            <a:ext cx="3509232" cy="99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952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modif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440001" y="1922400"/>
            <a:ext cx="5030060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0000" y="3927603"/>
            <a:ext cx="4111812" cy="200055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13" indent="0" algn="ctr">
              <a:buNone/>
              <a:defRPr sz="1500"/>
            </a:lvl2pPr>
            <a:lvl3pPr marL="685827" indent="0" algn="ctr">
              <a:buNone/>
              <a:defRPr sz="1349"/>
            </a:lvl3pPr>
            <a:lvl4pPr marL="1028738" indent="0" algn="ctr">
              <a:buNone/>
              <a:defRPr sz="1200"/>
            </a:lvl4pPr>
            <a:lvl5pPr marL="1371653" indent="0" algn="ctr">
              <a:buNone/>
              <a:defRPr sz="1200"/>
            </a:lvl5pPr>
            <a:lvl6pPr marL="1714564" indent="0" algn="ctr">
              <a:buNone/>
              <a:defRPr sz="1200"/>
            </a:lvl6pPr>
            <a:lvl7pPr marL="2057478" indent="0" algn="ctr">
              <a:buNone/>
              <a:defRPr sz="1200"/>
            </a:lvl7pPr>
            <a:lvl8pPr marL="2400391" indent="0" algn="ctr">
              <a:buNone/>
              <a:defRPr sz="1200"/>
            </a:lvl8pPr>
            <a:lvl9pPr marL="2743302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210" y="6302948"/>
            <a:ext cx="161059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9480555" y="6316756"/>
            <a:ext cx="2302434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01" y="412885"/>
            <a:ext cx="3509232" cy="99946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290" y="1735961"/>
            <a:ext cx="5534100" cy="382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888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440001" y="1922400"/>
            <a:ext cx="5030060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0000" y="3927603"/>
            <a:ext cx="4111812" cy="200055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13" indent="0" algn="ctr">
              <a:buNone/>
              <a:defRPr sz="1500"/>
            </a:lvl2pPr>
            <a:lvl3pPr marL="685827" indent="0" algn="ctr">
              <a:buNone/>
              <a:defRPr sz="1349"/>
            </a:lvl3pPr>
            <a:lvl4pPr marL="1028738" indent="0" algn="ctr">
              <a:buNone/>
              <a:defRPr sz="1200"/>
            </a:lvl4pPr>
            <a:lvl5pPr marL="1371653" indent="0" algn="ctr">
              <a:buNone/>
              <a:defRPr sz="1200"/>
            </a:lvl5pPr>
            <a:lvl6pPr marL="1714564" indent="0" algn="ctr">
              <a:buNone/>
              <a:defRPr sz="1200"/>
            </a:lvl6pPr>
            <a:lvl7pPr marL="2057478" indent="0" algn="ctr">
              <a:buNone/>
              <a:defRPr sz="1200"/>
            </a:lvl7pPr>
            <a:lvl8pPr marL="2400391" indent="0" algn="ctr">
              <a:buNone/>
              <a:defRPr sz="1200"/>
            </a:lvl8pPr>
            <a:lvl9pPr marL="2743302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210" y="6302948"/>
            <a:ext cx="161059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9480555" y="6316756"/>
            <a:ext cx="2302434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01" y="412885"/>
            <a:ext cx="3509232" cy="99946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290" y="1735961"/>
            <a:ext cx="5534100" cy="382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53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83120" y="452441"/>
            <a:ext cx="11426948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r>
              <a:rPr lang="fr-FR" sz="1801" dirty="0"/>
              <a:t> </a:t>
            </a:r>
            <a:endParaRPr sz="1801" dirty="0"/>
          </a:p>
        </p:txBody>
      </p:sp>
      <p:sp>
        <p:nvSpPr>
          <p:cNvPr id="10" name="object 11"/>
          <p:cNvSpPr/>
          <p:nvPr userDrawn="1"/>
        </p:nvSpPr>
        <p:spPr>
          <a:xfrm>
            <a:off x="6" y="873343"/>
            <a:ext cx="4966697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896004" y="1252800"/>
            <a:ext cx="6411483" cy="4762518"/>
          </a:xfrm>
        </p:spPr>
        <p:txBody>
          <a:bodyPr/>
          <a:lstStyle>
            <a:lvl1pPr>
              <a:defRPr sz="1801" b="1" cap="all" baseline="0">
                <a:solidFill>
                  <a:schemeClr val="tx2"/>
                </a:solidFill>
              </a:defRPr>
            </a:lvl1pPr>
            <a:lvl2pPr marL="0" indent="0">
              <a:lnSpc>
                <a:spcPct val="120000"/>
              </a:lnSpc>
              <a:buNone/>
              <a:defRPr sz="1401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2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4896004" y="452441"/>
            <a:ext cx="6925584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5553600" y="858713"/>
            <a:ext cx="5825600" cy="5171007"/>
          </a:xfrm>
        </p:spPr>
        <p:txBody>
          <a:bodyPr>
            <a:noAutofit/>
          </a:bodyPr>
          <a:lstStyle>
            <a:lvl1pPr marL="342913" indent="-342913">
              <a:spcBef>
                <a:spcPts val="2800"/>
              </a:spcBef>
              <a:buClr>
                <a:schemeClr val="tx1"/>
              </a:buClr>
              <a:buFont typeface="+mj-lt"/>
              <a:buAutoNum type="arabicPeriod"/>
              <a:defRPr sz="16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1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135529" y="295839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10" name="object 13"/>
          <p:cNvSpPr/>
          <p:nvPr userDrawn="1"/>
        </p:nvSpPr>
        <p:spPr>
          <a:xfrm>
            <a:off x="6" y="858714"/>
            <a:ext cx="4966697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609465" y="1740176"/>
            <a:ext cx="2736000" cy="430887"/>
          </a:xfrm>
        </p:spPr>
        <p:txBody>
          <a:bodyPr wrap="square">
            <a:spAutoFit/>
          </a:bodyPr>
          <a:lstStyle>
            <a:lvl1pPr>
              <a:defRPr sz="28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6840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4"/>
          <p:cNvSpPr/>
          <p:nvPr userDrawn="1"/>
        </p:nvSpPr>
        <p:spPr>
          <a:xfrm>
            <a:off x="509515" y="717236"/>
            <a:ext cx="4069940" cy="250784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924188" y="4273202"/>
            <a:ext cx="6455017" cy="281231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1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401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135529" y="295839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739707" y="1104980"/>
            <a:ext cx="1140153" cy="1615827"/>
          </a:xfrm>
        </p:spPr>
        <p:txBody>
          <a:bodyPr wrap="square">
            <a:spAutoFit/>
          </a:bodyPr>
          <a:lstStyle>
            <a:lvl1pPr algn="r">
              <a:defRPr sz="105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440002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896002" y="1213203"/>
            <a:ext cx="5616590" cy="461793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3001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8" name="Espace réservé de la date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1709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440002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414338"/>
            <a:ext cx="789268" cy="338682"/>
          </a:xfrm>
        </p:spPr>
        <p:txBody>
          <a:bodyPr>
            <a:spAutoFit/>
          </a:bodyPr>
          <a:lstStyle>
            <a:lvl1pPr algn="ctr">
              <a:defRPr sz="2201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8" y="1300166"/>
            <a:ext cx="10374057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239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440002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414338"/>
            <a:ext cx="789268" cy="338682"/>
          </a:xfrm>
        </p:spPr>
        <p:txBody>
          <a:bodyPr>
            <a:spAutoFit/>
          </a:bodyPr>
          <a:lstStyle>
            <a:lvl1pPr algn="ctr">
              <a:defRPr sz="2201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439338" y="1299600"/>
            <a:ext cx="9683465" cy="708494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562138" y="2280254"/>
            <a:ext cx="4560667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8" y="2280254"/>
            <a:ext cx="4560667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042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440002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414338"/>
            <a:ext cx="789268" cy="338682"/>
          </a:xfrm>
        </p:spPr>
        <p:txBody>
          <a:bodyPr>
            <a:spAutoFit/>
          </a:bodyPr>
          <a:lstStyle>
            <a:lvl1pPr algn="ctr">
              <a:defRPr sz="2201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896000" y="1281600"/>
            <a:ext cx="691739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1440006" y="1316052"/>
            <a:ext cx="3025093" cy="2352504"/>
          </a:xfrm>
          <a:solidFill>
            <a:schemeClr val="accent1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1801"/>
              </a:spcBef>
              <a:defRPr sz="3600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4" y="3795711"/>
            <a:ext cx="3025762" cy="1529327"/>
          </a:xfrm>
          <a:solidFill>
            <a:srgbClr val="EAEAEA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0"/>
              </a:spcBef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5890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440002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414338"/>
            <a:ext cx="789268" cy="338682"/>
          </a:xfrm>
        </p:spPr>
        <p:txBody>
          <a:bodyPr>
            <a:spAutoFit/>
          </a:bodyPr>
          <a:lstStyle>
            <a:lvl1pPr algn="ctr">
              <a:defRPr sz="2201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04818" y="1299600"/>
            <a:ext cx="31488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3" y="1299600"/>
            <a:ext cx="31488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8346022" y="1308102"/>
            <a:ext cx="3845982" cy="4500563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226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414338"/>
            <a:ext cx="789268" cy="338682"/>
          </a:xfrm>
        </p:spPr>
        <p:txBody>
          <a:bodyPr>
            <a:spAutoFit/>
          </a:bodyPr>
          <a:lstStyle>
            <a:lvl1pPr algn="ctr">
              <a:defRPr sz="2201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439333" y="4493480"/>
            <a:ext cx="3456519" cy="1900115"/>
          </a:xfrm>
          <a:solidFill>
            <a:schemeClr val="accent1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 b="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3" y="1299600"/>
            <a:ext cx="3148800" cy="29081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4895850" y="1308100"/>
            <a:ext cx="6917540" cy="5085495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2878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414338"/>
            <a:ext cx="789268" cy="338682"/>
          </a:xfrm>
        </p:spPr>
        <p:txBody>
          <a:bodyPr>
            <a:spAutoFit/>
          </a:bodyPr>
          <a:lstStyle>
            <a:lvl1pPr algn="ctr">
              <a:defRPr sz="2201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439333" y="1308100"/>
            <a:ext cx="10374059" cy="5085495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8356876" y="3458501"/>
            <a:ext cx="3456516" cy="2344993"/>
          </a:xfrm>
          <a:solidFill>
            <a:srgbClr val="EAEAEA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12651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439333" y="444504"/>
            <a:ext cx="10374059" cy="5949093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135529" y="295839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9538452" y="3016800"/>
            <a:ext cx="2274946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1"/>
              </a:spcBef>
              <a:defRPr sz="36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2932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135529" y="295839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83116" y="444504"/>
            <a:ext cx="11430276" cy="5949093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9538452" y="3016800"/>
            <a:ext cx="2274946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1"/>
              </a:spcBef>
              <a:defRPr sz="36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7866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414338"/>
            <a:ext cx="789268" cy="338682"/>
          </a:xfrm>
        </p:spPr>
        <p:txBody>
          <a:bodyPr>
            <a:spAutoFit/>
          </a:bodyPr>
          <a:lstStyle>
            <a:lvl1pPr algn="ctr">
              <a:defRPr sz="2201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5265600" y="2854800"/>
            <a:ext cx="6547790" cy="2908180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439332" y="1308098"/>
            <a:ext cx="3456000" cy="4500000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0" name="object 13"/>
          <p:cNvSpPr/>
          <p:nvPr userDrawn="1"/>
        </p:nvSpPr>
        <p:spPr>
          <a:xfrm>
            <a:off x="1440002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4214400" y="1846800"/>
            <a:ext cx="4128000" cy="661720"/>
          </a:xfrm>
          <a:solidFill>
            <a:srgbClr val="EAEAEA"/>
          </a:solidFill>
        </p:spPr>
        <p:txBody>
          <a:bodyPr lIns="180000" tIns="108000" rIns="180000" bIns="108000">
            <a:noAutofit/>
          </a:bodyPr>
          <a:lstStyle>
            <a:lvl1pPr>
              <a:defRPr sz="1200" cap="all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78473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440002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414338"/>
            <a:ext cx="789268" cy="338682"/>
          </a:xfrm>
        </p:spPr>
        <p:txBody>
          <a:bodyPr>
            <a:spAutoFit/>
          </a:bodyPr>
          <a:lstStyle>
            <a:lvl1pPr algn="ctr">
              <a:defRPr sz="2201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3" y="1300166"/>
            <a:ext cx="10374059" cy="101123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1087717" y="2589165"/>
            <a:ext cx="7294283" cy="3254646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9500877" y="2880561"/>
            <a:ext cx="231252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1"/>
              </a:spcBef>
              <a:defRPr sz="360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439334" y="2589165"/>
            <a:ext cx="6942668" cy="291396"/>
          </a:xfrm>
        </p:spPr>
        <p:txBody>
          <a:bodyPr/>
          <a:lstStyle>
            <a:lvl1pPr>
              <a:defRPr sz="1401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39334" y="6156000"/>
            <a:ext cx="10374060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87998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440002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414338"/>
            <a:ext cx="789268" cy="338682"/>
          </a:xfrm>
        </p:spPr>
        <p:txBody>
          <a:bodyPr>
            <a:spAutoFit/>
          </a:bodyPr>
          <a:lstStyle>
            <a:lvl1pPr algn="ctr">
              <a:defRPr sz="2201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2" y="1300165"/>
            <a:ext cx="3144000" cy="435520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5208374" y="1760626"/>
            <a:ext cx="2836649" cy="2793713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8647023" y="1300165"/>
            <a:ext cx="231252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1"/>
              </a:spcBef>
              <a:defRPr sz="36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5208374" y="1300167"/>
            <a:ext cx="2836649" cy="272021"/>
          </a:xfrm>
        </p:spPr>
        <p:txBody>
          <a:bodyPr/>
          <a:lstStyle>
            <a:lvl1pPr>
              <a:defRPr sz="1401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39334" y="6156000"/>
            <a:ext cx="10374060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09626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440002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414338"/>
            <a:ext cx="789268" cy="338682"/>
          </a:xfrm>
        </p:spPr>
        <p:txBody>
          <a:bodyPr>
            <a:spAutoFit/>
          </a:bodyPr>
          <a:lstStyle>
            <a:lvl1pPr algn="ctr">
              <a:defRPr sz="2201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4" y="4536001"/>
            <a:ext cx="10374060" cy="11640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5044133" y="1671584"/>
            <a:ext cx="3153600" cy="2471586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439332" y="1671584"/>
            <a:ext cx="3155522" cy="2471586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8647019" y="1671584"/>
            <a:ext cx="3155522" cy="2471586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39338" y="1300167"/>
            <a:ext cx="10374057" cy="272021"/>
          </a:xfrm>
        </p:spPr>
        <p:txBody>
          <a:bodyPr/>
          <a:lstStyle>
            <a:lvl1pPr>
              <a:defRPr sz="1401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1439334" y="6156000"/>
            <a:ext cx="10374060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 dirty="0"/>
              <a:t>Notes de bas de page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39199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440002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414338"/>
            <a:ext cx="789268" cy="338682"/>
          </a:xfrm>
        </p:spPr>
        <p:txBody>
          <a:bodyPr>
            <a:spAutoFit/>
          </a:bodyPr>
          <a:lstStyle>
            <a:lvl1pPr algn="ctr">
              <a:defRPr sz="2201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4" y="6156000"/>
            <a:ext cx="10374060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440002" y="1308100"/>
            <a:ext cx="10368884" cy="4396014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 tableau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8120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440002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414338"/>
            <a:ext cx="789268" cy="338682"/>
          </a:xfrm>
        </p:spPr>
        <p:txBody>
          <a:bodyPr>
            <a:spAutoFit/>
          </a:bodyPr>
          <a:lstStyle>
            <a:lvl1pPr algn="ctr">
              <a:defRPr sz="2201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4" y="6156000"/>
            <a:ext cx="10374060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440002" y="1615230"/>
            <a:ext cx="10368884" cy="1850517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 tableau</a:t>
            </a:r>
          </a:p>
        </p:txBody>
      </p:sp>
      <p:sp>
        <p:nvSpPr>
          <p:cNvPr id="13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439332" y="3892271"/>
            <a:ext cx="10369552" cy="2095837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439338" y="1300167"/>
            <a:ext cx="10374057" cy="272021"/>
          </a:xfrm>
        </p:spPr>
        <p:txBody>
          <a:bodyPr/>
          <a:lstStyle>
            <a:lvl1pPr>
              <a:defRPr sz="1401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27947" y="3574556"/>
            <a:ext cx="10380937" cy="272021"/>
          </a:xfrm>
        </p:spPr>
        <p:txBody>
          <a:bodyPr/>
          <a:lstStyle>
            <a:lvl1pPr>
              <a:defRPr sz="1401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49346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4991155" y="2546585"/>
            <a:ext cx="3270411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1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8542981" y="2546585"/>
            <a:ext cx="3270411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1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439333" y="2546585"/>
            <a:ext cx="3270411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1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440002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414338"/>
            <a:ext cx="789268" cy="338682"/>
          </a:xfrm>
        </p:spPr>
        <p:txBody>
          <a:bodyPr>
            <a:spAutoFit/>
          </a:bodyPr>
          <a:lstStyle>
            <a:lvl1pPr algn="ctr">
              <a:defRPr sz="2201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8" y="1300167"/>
            <a:ext cx="10374057" cy="272021"/>
          </a:xfrm>
        </p:spPr>
        <p:txBody>
          <a:bodyPr/>
          <a:lstStyle>
            <a:lvl1pPr>
              <a:defRPr sz="1401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5" y="1684310"/>
            <a:ext cx="3270407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8542985" y="1684310"/>
            <a:ext cx="3270407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4991159" y="1684310"/>
            <a:ext cx="3270407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7112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/>
          <p:cNvSpPr>
            <a:spLocks noGrp="1"/>
          </p:cNvSpPr>
          <p:nvPr>
            <p:ph type="body" sz="quarter" idx="18" hasCustomPrompt="1"/>
          </p:nvPr>
        </p:nvSpPr>
        <p:spPr>
          <a:xfrm>
            <a:off x="4895853" y="2581275"/>
            <a:ext cx="2684654" cy="2684036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accent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buNone/>
              <a:defRPr sz="1100" b="0" cap="none" baseline="0">
                <a:solidFill>
                  <a:schemeClr val="tx1"/>
                </a:solidFill>
              </a:defRPr>
            </a:lvl2pPr>
            <a:lvl3pPr marL="0" indent="0" algn="l">
              <a:lnSpc>
                <a:spcPct val="85000"/>
              </a:lnSpc>
              <a:spcBef>
                <a:spcPts val="0"/>
              </a:spcBef>
              <a:buNone/>
              <a:defRPr sz="1001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440002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414338"/>
            <a:ext cx="789268" cy="338682"/>
          </a:xfrm>
        </p:spPr>
        <p:txBody>
          <a:bodyPr>
            <a:spAutoFit/>
          </a:bodyPr>
          <a:lstStyle>
            <a:lvl1pPr algn="ctr">
              <a:defRPr sz="2201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4895853" y="1300163"/>
            <a:ext cx="2684654" cy="1638484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bg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buNone/>
              <a:defRPr sz="1100" b="0" cap="none" baseline="0">
                <a:solidFill>
                  <a:schemeClr val="bg1"/>
                </a:solidFill>
              </a:defRPr>
            </a:lvl2pPr>
            <a:lvl3pPr marL="0" indent="0" algn="l">
              <a:lnSpc>
                <a:spcPct val="85000"/>
              </a:lnSpc>
              <a:spcBef>
                <a:spcPts val="0"/>
              </a:spcBef>
              <a:buNone/>
              <a:defRPr sz="1001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440997" y="1263711"/>
            <a:ext cx="2944217" cy="400160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 hasCustomPrompt="1"/>
          </p:nvPr>
        </p:nvSpPr>
        <p:spPr>
          <a:xfrm>
            <a:off x="8091149" y="1263711"/>
            <a:ext cx="3730441" cy="708014"/>
          </a:xfrm>
        </p:spPr>
        <p:txBody>
          <a:bodyPr>
            <a:spAutoFit/>
          </a:bodyPr>
          <a:lstStyle>
            <a:lvl1pPr>
              <a:spcBef>
                <a:spcPts val="2400"/>
              </a:spcBef>
              <a:defRPr sz="3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001" b="0" cap="all" baseline="0"/>
            </a:lvl2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9229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47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135529" y="295839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9" name="bk object 16"/>
          <p:cNvSpPr/>
          <p:nvPr userDrawn="1"/>
        </p:nvSpPr>
        <p:spPr>
          <a:xfrm>
            <a:off x="383120" y="452441"/>
            <a:ext cx="11426948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440004" y="860400"/>
            <a:ext cx="9867483" cy="4762518"/>
          </a:xfrm>
        </p:spPr>
        <p:txBody>
          <a:bodyPr/>
          <a:lstStyle>
            <a:lvl1pPr>
              <a:defRPr sz="1600" b="1" cap="all" baseline="0">
                <a:solidFill>
                  <a:schemeClr val="tx2"/>
                </a:solidFill>
              </a:defRPr>
            </a:lvl1pPr>
            <a:lvl2pPr marL="0" indent="0" algn="just">
              <a:lnSpc>
                <a:spcPct val="110000"/>
              </a:lnSpc>
              <a:spcBef>
                <a:spcPts val="601"/>
              </a:spcBef>
              <a:buNone/>
              <a:defRPr sz="1001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33839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135529" y="295839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9" name="bk object 16"/>
          <p:cNvSpPr/>
          <p:nvPr userDrawn="1"/>
        </p:nvSpPr>
        <p:spPr>
          <a:xfrm>
            <a:off x="383120" y="452441"/>
            <a:ext cx="11426948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4887072" y="1281448"/>
            <a:ext cx="3635588" cy="769698"/>
          </a:xfrm>
        </p:spPr>
        <p:txBody>
          <a:bodyPr>
            <a:spAutoFit/>
          </a:bodyPr>
          <a:lstStyle>
            <a:lvl1pPr>
              <a:defRPr sz="1401" b="1" cap="all" baseline="0">
                <a:solidFill>
                  <a:schemeClr val="tx2"/>
                </a:solidFill>
              </a:defRPr>
            </a:lvl1pPr>
            <a:lvl2pPr marL="0" indent="0">
              <a:buNone/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4887072" y="4589353"/>
            <a:ext cx="3635588" cy="769698"/>
          </a:xfrm>
        </p:spPr>
        <p:txBody>
          <a:bodyPr>
            <a:spAutoFit/>
          </a:bodyPr>
          <a:lstStyle>
            <a:lvl1pPr>
              <a:defRPr sz="1401" b="1" cap="all" baseline="0">
                <a:solidFill>
                  <a:schemeClr val="tx2"/>
                </a:solidFill>
              </a:defRPr>
            </a:lvl1pPr>
            <a:lvl2pPr marL="0" indent="0">
              <a:buNone/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423067" y="1213648"/>
            <a:ext cx="300018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3200" b="1">
                <a:solidFill>
                  <a:schemeClr val="bg2"/>
                </a:solidFill>
              </a:rPr>
              <a:t>CONTACT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70" y="5903788"/>
            <a:ext cx="1120000" cy="25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8840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6403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D27D85A-E0D5-425F-B2A8-55E347C2077B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195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5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6" indent="0">
              <a:buNone/>
              <a:defRPr sz="2000" b="1"/>
            </a:lvl2pPr>
            <a:lvl3pPr marL="914433" indent="0">
              <a:buNone/>
              <a:defRPr sz="1801" b="1"/>
            </a:lvl3pPr>
            <a:lvl4pPr marL="1371653" indent="0">
              <a:buNone/>
              <a:defRPr sz="1600" b="1"/>
            </a:lvl4pPr>
            <a:lvl5pPr marL="1828869" indent="0">
              <a:buNone/>
              <a:defRPr sz="1600" b="1"/>
            </a:lvl5pPr>
            <a:lvl6pPr marL="2286085" indent="0">
              <a:buNone/>
              <a:defRPr sz="1600" b="1"/>
            </a:lvl6pPr>
            <a:lvl7pPr marL="2743302" indent="0">
              <a:buNone/>
              <a:defRPr sz="1600" b="1"/>
            </a:lvl7pPr>
            <a:lvl8pPr marL="3200522" indent="0">
              <a:buNone/>
              <a:defRPr sz="1600" b="1"/>
            </a:lvl8pPr>
            <a:lvl9pPr marL="3657738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5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6" indent="0">
              <a:buNone/>
              <a:defRPr sz="2000" b="1"/>
            </a:lvl2pPr>
            <a:lvl3pPr marL="914433" indent="0">
              <a:buNone/>
              <a:defRPr sz="1801" b="1"/>
            </a:lvl3pPr>
            <a:lvl4pPr marL="1371653" indent="0">
              <a:buNone/>
              <a:defRPr sz="1600" b="1"/>
            </a:lvl4pPr>
            <a:lvl5pPr marL="1828869" indent="0">
              <a:buNone/>
              <a:defRPr sz="1600" b="1"/>
            </a:lvl5pPr>
            <a:lvl6pPr marL="2286085" indent="0">
              <a:buNone/>
              <a:defRPr sz="1600" b="1"/>
            </a:lvl6pPr>
            <a:lvl7pPr marL="2743302" indent="0">
              <a:buNone/>
              <a:defRPr sz="1600" b="1"/>
            </a:lvl7pPr>
            <a:lvl8pPr marL="3200522" indent="0">
              <a:buNone/>
              <a:defRPr sz="1600" b="1"/>
            </a:lvl8pPr>
            <a:lvl9pPr marL="3657738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9352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1"/>
            </a:lvl4pPr>
            <a:lvl5pPr>
              <a:defRPr sz="1801"/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1"/>
            </a:lvl4pPr>
            <a:lvl5pPr>
              <a:defRPr sz="1801"/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5019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4"/>
          <p:cNvSpPr/>
          <p:nvPr userDrawn="1"/>
        </p:nvSpPr>
        <p:spPr>
          <a:xfrm>
            <a:off x="4735152" y="4260113"/>
            <a:ext cx="2966500" cy="117761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1920000"/>
            <a:ext cx="12192000" cy="1278000"/>
          </a:xfrm>
        </p:spPr>
        <p:txBody>
          <a:bodyPr anchor="t" anchorCtr="0"/>
          <a:lstStyle>
            <a:lvl1pPr algn="ctr">
              <a:lnSpc>
                <a:spcPct val="95000"/>
              </a:lnSpc>
              <a:defRPr sz="3733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040096" y="3726631"/>
            <a:ext cx="4111812" cy="533351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733" b="0">
                <a:solidFill>
                  <a:schemeClr val="bg2"/>
                </a:solidFill>
              </a:defRPr>
            </a:lvl1pPr>
            <a:lvl2pPr marL="457193" indent="0" algn="ctr">
              <a:buNone/>
              <a:defRPr sz="2000"/>
            </a:lvl2pPr>
            <a:lvl3pPr marL="914388" indent="0" algn="ctr">
              <a:buNone/>
              <a:defRPr sz="1801"/>
            </a:lvl3pPr>
            <a:lvl4pPr marL="1371583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2" indent="0" algn="ctr">
              <a:buNone/>
              <a:defRPr sz="1600"/>
            </a:lvl6pPr>
            <a:lvl7pPr marL="2743165" indent="0" algn="ctr">
              <a:buNone/>
              <a:defRPr sz="1600"/>
            </a:lvl7pPr>
            <a:lvl8pPr marL="3200362" indent="0" algn="ctr">
              <a:buNone/>
              <a:defRPr sz="1600"/>
            </a:lvl8pPr>
            <a:lvl9pPr marL="3657555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0395" y="6307579"/>
            <a:ext cx="1411200" cy="20259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9515147" y="6316759"/>
            <a:ext cx="2302434" cy="184666"/>
          </a:xfrm>
        </p:spPr>
        <p:txBody>
          <a:bodyPr wrap="square">
            <a:spAutoFit/>
          </a:bodyPr>
          <a:lstStyle>
            <a:lvl1pPr algn="r">
              <a:defRPr sz="12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dirty="0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521" y="356029"/>
            <a:ext cx="2932800" cy="112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752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305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960006" y="2167203"/>
            <a:ext cx="5030060" cy="1091453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3733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2" y="4752408"/>
            <a:ext cx="4111812" cy="533351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733" b="0">
                <a:solidFill>
                  <a:schemeClr val="bg2"/>
                </a:solidFill>
              </a:defRPr>
            </a:lvl1pPr>
            <a:lvl2pPr marL="457193" indent="0" algn="ctr">
              <a:buNone/>
              <a:defRPr sz="2000"/>
            </a:lvl2pPr>
            <a:lvl3pPr marL="914388" indent="0" algn="ctr">
              <a:buNone/>
              <a:defRPr sz="1801"/>
            </a:lvl3pPr>
            <a:lvl4pPr marL="1371583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2" indent="0" algn="ctr">
              <a:buNone/>
              <a:defRPr sz="1600"/>
            </a:lvl6pPr>
            <a:lvl7pPr marL="2743165" indent="0" algn="ctr">
              <a:buNone/>
              <a:defRPr sz="1600"/>
            </a:lvl7pPr>
            <a:lvl8pPr marL="3200362" indent="0" algn="ctr">
              <a:buNone/>
              <a:defRPr sz="1600"/>
            </a:lvl8pPr>
            <a:lvl9pPr marL="3657555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9515147" y="6316759"/>
            <a:ext cx="2302434" cy="184666"/>
          </a:xfrm>
        </p:spPr>
        <p:txBody>
          <a:bodyPr wrap="square">
            <a:spAutoFit/>
          </a:bodyPr>
          <a:lstStyle>
            <a:lvl1pPr algn="r">
              <a:defRPr sz="12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dirty="0"/>
              <a:t>MENTION À REMPLIR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94936">
            <a:off x="-612901" y="2090506"/>
            <a:ext cx="5113543" cy="267456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25828" y="6307579"/>
            <a:ext cx="1411200" cy="20259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400" y="237689"/>
            <a:ext cx="2932800" cy="112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815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2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3" b="17146"/>
          <a:stretch>
            <a:fillRect/>
          </a:stretch>
        </p:blipFill>
        <p:spPr>
          <a:xfrm rot="8169872">
            <a:off x="-46046" y="-3242537"/>
            <a:ext cx="9977428" cy="7781964"/>
          </a:xfrm>
          <a:custGeom>
            <a:avLst/>
            <a:gdLst>
              <a:gd name="connsiteX0" fmla="*/ 6078681 w 7483071"/>
              <a:gd name="connsiteY0" fmla="*/ 5836473 h 5836473"/>
              <a:gd name="connsiteX1" fmla="*/ 0 w 7483071"/>
              <a:gd name="connsiteY1" fmla="*/ 0 h 5836473"/>
              <a:gd name="connsiteX2" fmla="*/ 7483071 w 7483071"/>
              <a:gd name="connsiteY2" fmla="*/ 0 h 5836473"/>
              <a:gd name="connsiteX3" fmla="*/ 7483071 w 7483071"/>
              <a:gd name="connsiteY3" fmla="*/ 4373802 h 583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83071" h="5836473">
                <a:moveTo>
                  <a:pt x="6078681" y="5836473"/>
                </a:moveTo>
                <a:lnTo>
                  <a:pt x="0" y="0"/>
                </a:lnTo>
                <a:lnTo>
                  <a:pt x="7483071" y="0"/>
                </a:lnTo>
                <a:lnTo>
                  <a:pt x="7483071" y="4373802"/>
                </a:lnTo>
                <a:close/>
              </a:path>
            </a:pathLst>
          </a:cu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8" t="33131" r="9946"/>
          <a:stretch>
            <a:fillRect/>
          </a:stretch>
        </p:blipFill>
        <p:spPr>
          <a:xfrm rot="6768274">
            <a:off x="3433197" y="-587760"/>
            <a:ext cx="10134517" cy="9065145"/>
          </a:xfrm>
          <a:custGeom>
            <a:avLst/>
            <a:gdLst>
              <a:gd name="connsiteX0" fmla="*/ 2020263 w 7600888"/>
              <a:gd name="connsiteY0" fmla="*/ 6798858 h 6798858"/>
              <a:gd name="connsiteX1" fmla="*/ 0 w 7600888"/>
              <a:gd name="connsiteY1" fmla="*/ 1993913 h 6798858"/>
              <a:gd name="connsiteX2" fmla="*/ 4742273 w 7600888"/>
              <a:gd name="connsiteY2" fmla="*/ 0 h 6798858"/>
              <a:gd name="connsiteX3" fmla="*/ 7600888 w 7600888"/>
              <a:gd name="connsiteY3" fmla="*/ 6798858 h 679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0888" h="6798858">
                <a:moveTo>
                  <a:pt x="2020263" y="6798858"/>
                </a:moveTo>
                <a:lnTo>
                  <a:pt x="0" y="1993913"/>
                </a:lnTo>
                <a:lnTo>
                  <a:pt x="4742273" y="0"/>
                </a:lnTo>
                <a:lnTo>
                  <a:pt x="7600888" y="6798858"/>
                </a:lnTo>
                <a:close/>
              </a:path>
            </a:pathLst>
          </a:custGeom>
        </p:spPr>
      </p:pic>
      <p:sp>
        <p:nvSpPr>
          <p:cNvPr id="24" name="Rectangle 23"/>
          <p:cNvSpPr/>
          <p:nvPr userDrawn="1"/>
        </p:nvSpPr>
        <p:spPr bwMode="auto">
          <a:xfrm>
            <a:off x="768354" y="783775"/>
            <a:ext cx="10383060" cy="5227751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1440008" y="2169601"/>
            <a:ext cx="5030060" cy="1091453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3733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/>
          </p:nvPr>
        </p:nvSpPr>
        <p:spPr>
          <a:xfrm>
            <a:off x="1440000" y="4374282"/>
            <a:ext cx="4111812" cy="533351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733" b="0">
                <a:solidFill>
                  <a:schemeClr val="bg2"/>
                </a:solidFill>
              </a:defRPr>
            </a:lvl1pPr>
            <a:lvl2pPr marL="457193" indent="0" algn="ctr">
              <a:buNone/>
              <a:defRPr sz="2000"/>
            </a:lvl2pPr>
            <a:lvl3pPr marL="914388" indent="0" algn="ctr">
              <a:buNone/>
              <a:defRPr sz="1801"/>
            </a:lvl3pPr>
            <a:lvl4pPr marL="1371583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2" indent="0" algn="ctr">
              <a:buNone/>
              <a:defRPr sz="1600"/>
            </a:lvl6pPr>
            <a:lvl7pPr marL="2743165" indent="0" algn="ctr">
              <a:buNone/>
              <a:defRPr sz="1600"/>
            </a:lvl7pPr>
            <a:lvl8pPr marL="3200362" indent="0" algn="ctr">
              <a:buNone/>
              <a:defRPr sz="1600"/>
            </a:lvl8pPr>
            <a:lvl9pPr marL="3657555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11" name="Espace réservé du texte 4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9515147" y="6316759"/>
            <a:ext cx="2302434" cy="184666"/>
          </a:xfrm>
        </p:spPr>
        <p:txBody>
          <a:bodyPr wrap="square">
            <a:spAutoFit/>
          </a:bodyPr>
          <a:lstStyle>
            <a:lvl1pPr algn="r">
              <a:defRPr sz="12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02971" y="6307579"/>
            <a:ext cx="1411200" cy="20259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7" r="12557"/>
          <a:stretch/>
        </p:blipFill>
        <p:spPr>
          <a:xfrm>
            <a:off x="1313006" y="927102"/>
            <a:ext cx="2352000" cy="107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0102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modif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440008" y="1922403"/>
            <a:ext cx="5030060" cy="1091453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3733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0000" y="4316709"/>
            <a:ext cx="4111812" cy="533351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733" b="0">
                <a:solidFill>
                  <a:schemeClr val="bg2"/>
                </a:solidFill>
              </a:defRPr>
            </a:lvl1pPr>
            <a:lvl2pPr marL="457193" indent="0" algn="ctr">
              <a:buNone/>
              <a:defRPr sz="2000"/>
            </a:lvl2pPr>
            <a:lvl3pPr marL="914388" indent="0" algn="ctr">
              <a:buNone/>
              <a:defRPr sz="1801"/>
            </a:lvl3pPr>
            <a:lvl4pPr marL="1371583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2" indent="0" algn="ctr">
              <a:buNone/>
              <a:defRPr sz="1600"/>
            </a:lvl6pPr>
            <a:lvl7pPr marL="2743165" indent="0" algn="ctr">
              <a:buNone/>
              <a:defRPr sz="1600"/>
            </a:lvl7pPr>
            <a:lvl8pPr marL="3200362" indent="0" algn="ctr">
              <a:buNone/>
              <a:defRPr sz="1600"/>
            </a:lvl8pPr>
            <a:lvl9pPr marL="3657555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9515147" y="6316759"/>
            <a:ext cx="2302434" cy="184666"/>
          </a:xfrm>
        </p:spPr>
        <p:txBody>
          <a:bodyPr wrap="square">
            <a:spAutoFit/>
          </a:bodyPr>
          <a:lstStyle>
            <a:lvl1pPr algn="r">
              <a:defRPr sz="12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9444" y="6307579"/>
            <a:ext cx="1411200" cy="202597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635" y="1681815"/>
            <a:ext cx="4580206" cy="4218197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0" y="446970"/>
            <a:ext cx="2932800" cy="112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30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2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440008" y="1922403"/>
            <a:ext cx="5030060" cy="1091453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3733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0000" y="4316709"/>
            <a:ext cx="4111812" cy="533351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733" b="0">
                <a:solidFill>
                  <a:schemeClr val="bg2"/>
                </a:solidFill>
              </a:defRPr>
            </a:lvl1pPr>
            <a:lvl2pPr marL="457193" indent="0" algn="ctr">
              <a:buNone/>
              <a:defRPr sz="2000"/>
            </a:lvl2pPr>
            <a:lvl3pPr marL="914388" indent="0" algn="ctr">
              <a:buNone/>
              <a:defRPr sz="1801"/>
            </a:lvl3pPr>
            <a:lvl4pPr marL="1371583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2" indent="0" algn="ctr">
              <a:buNone/>
              <a:defRPr sz="1600"/>
            </a:lvl6pPr>
            <a:lvl7pPr marL="2743165" indent="0" algn="ctr">
              <a:buNone/>
              <a:defRPr sz="1600"/>
            </a:lvl7pPr>
            <a:lvl8pPr marL="3200362" indent="0" algn="ctr">
              <a:buNone/>
              <a:defRPr sz="1600"/>
            </a:lvl8pPr>
            <a:lvl9pPr marL="3657555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9515147" y="6316759"/>
            <a:ext cx="2302434" cy="184666"/>
          </a:xfrm>
        </p:spPr>
        <p:txBody>
          <a:bodyPr wrap="square">
            <a:spAutoFit/>
          </a:bodyPr>
          <a:lstStyle>
            <a:lvl1pPr algn="r">
              <a:defRPr sz="12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9444" y="6307579"/>
            <a:ext cx="1411200" cy="20259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7" r="13695"/>
          <a:stretch/>
        </p:blipFill>
        <p:spPr>
          <a:xfrm>
            <a:off x="689444" y="454564"/>
            <a:ext cx="2356800" cy="110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78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2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83123" y="439741"/>
            <a:ext cx="11438466" cy="5953855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960001" y="751843"/>
            <a:ext cx="7378700" cy="5263481"/>
          </a:xfrm>
        </p:spPr>
        <p:txBody>
          <a:bodyPr/>
          <a:lstStyle>
            <a:lvl1pPr>
              <a:defRPr sz="2267" b="1" cap="all" baseline="0">
                <a:solidFill>
                  <a:schemeClr val="tx2"/>
                </a:solidFill>
              </a:defRPr>
            </a:lvl1pPr>
            <a:lvl2pPr marL="0" indent="0">
              <a:lnSpc>
                <a:spcPct val="120000"/>
              </a:lnSpc>
              <a:buNone/>
              <a:defRPr sz="1733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object 13"/>
          <p:cNvSpPr/>
          <p:nvPr userDrawn="1"/>
        </p:nvSpPr>
        <p:spPr>
          <a:xfrm>
            <a:off x="2" y="439741"/>
            <a:ext cx="3949700" cy="240633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5351394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35529" y="295840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6" name="object 13"/>
          <p:cNvSpPr/>
          <p:nvPr userDrawn="1"/>
        </p:nvSpPr>
        <p:spPr>
          <a:xfrm>
            <a:off x="2" y="439741"/>
            <a:ext cx="3949700" cy="240633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1" name="bk object 16"/>
          <p:cNvSpPr/>
          <p:nvPr userDrawn="1"/>
        </p:nvSpPr>
        <p:spPr>
          <a:xfrm>
            <a:off x="3960002" y="439741"/>
            <a:ext cx="7861582" cy="5953855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320000" y="780272"/>
            <a:ext cx="6648000" cy="4762519"/>
          </a:xfrm>
        </p:spPr>
        <p:txBody>
          <a:bodyPr>
            <a:noAutofit/>
          </a:bodyPr>
          <a:lstStyle>
            <a:lvl1pPr marL="457206" indent="-457206">
              <a:lnSpc>
                <a:spcPct val="95000"/>
              </a:lnSpc>
              <a:spcBef>
                <a:spcPts val="2400"/>
              </a:spcBef>
              <a:buClr>
                <a:schemeClr val="tx1"/>
              </a:buClr>
              <a:buFont typeface="+mj-lt"/>
              <a:buAutoNum type="arabicPeriod"/>
              <a:defRPr sz="20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867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609465" y="1305965"/>
            <a:ext cx="2736000" cy="492443"/>
          </a:xfrm>
        </p:spPr>
        <p:txBody>
          <a:bodyPr wrap="square">
            <a:spAutoFit/>
          </a:bodyPr>
          <a:lstStyle>
            <a:lvl1pPr>
              <a:defRPr sz="3200" b="1" cap="all" baseline="0">
                <a:solidFill>
                  <a:schemeClr val="bg1"/>
                </a:solidFill>
              </a:defRPr>
            </a:lvl1pPr>
            <a:lvl2pPr>
              <a:defRPr sz="3733"/>
            </a:lvl2pPr>
            <a:lvl3pPr>
              <a:defRPr sz="3733"/>
            </a:lvl3pPr>
            <a:lvl4pPr>
              <a:defRPr sz="3733"/>
            </a:lvl4pPr>
            <a:lvl5pPr>
              <a:defRPr sz="3733"/>
            </a:lvl5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5406147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35529" y="295840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object 14"/>
          <p:cNvSpPr/>
          <p:nvPr userDrawn="1"/>
        </p:nvSpPr>
        <p:spPr>
          <a:xfrm>
            <a:off x="432012" y="608681"/>
            <a:ext cx="3450839" cy="2835149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960004" y="4273205"/>
            <a:ext cx="6455017" cy="374718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24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867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209703" y="1014545"/>
            <a:ext cx="1140153" cy="1887761"/>
          </a:xfrm>
        </p:spPr>
        <p:txBody>
          <a:bodyPr wrap="square">
            <a:spAutoFit/>
          </a:bodyPr>
          <a:lstStyle>
            <a:lvl1pPr algn="r">
              <a:defRPr sz="12267" b="1" cap="all" baseline="0">
                <a:solidFill>
                  <a:schemeClr val="bg1"/>
                </a:solidFill>
              </a:defRPr>
            </a:lvl1pPr>
            <a:lvl2pPr>
              <a:defRPr sz="3733"/>
            </a:lvl2pPr>
            <a:lvl3pPr>
              <a:defRPr sz="3733"/>
            </a:lvl3pPr>
            <a:lvl4pPr>
              <a:defRPr sz="3733"/>
            </a:lvl4pPr>
            <a:lvl5pPr>
              <a:defRPr sz="3733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960002" y="1271725"/>
            <a:ext cx="5616590" cy="1169551"/>
          </a:xfrm>
        </p:spPr>
        <p:txBody>
          <a:bodyPr>
            <a:spAutoFit/>
          </a:bodyPr>
          <a:lstStyle>
            <a:lvl1pPr>
              <a:lnSpc>
                <a:spcPct val="95000"/>
              </a:lnSpc>
              <a:defRPr sz="4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27008623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43" y="1300167"/>
            <a:ext cx="10374057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25192568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439340" y="1299606"/>
            <a:ext cx="9683465" cy="70849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562138" y="2496003"/>
            <a:ext cx="4560667" cy="324674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8" y="2496003"/>
            <a:ext cx="4560667" cy="324674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35875875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896007" y="1300802"/>
            <a:ext cx="6917390" cy="34624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1440006" y="1366852"/>
            <a:ext cx="3025093" cy="2352504"/>
          </a:xfrm>
          <a:solidFill>
            <a:schemeClr val="accent1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1200"/>
              </a:spcBef>
              <a:defRPr sz="4267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467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41" y="3846516"/>
            <a:ext cx="3025762" cy="1529327"/>
          </a:xfrm>
          <a:solidFill>
            <a:srgbClr val="EAEAEA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0"/>
              </a:spcBef>
              <a:defRPr sz="1867" b="0">
                <a:solidFill>
                  <a:schemeClr val="bg2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30393690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04818" y="1299603"/>
            <a:ext cx="3148800" cy="34624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3" y="1299603"/>
            <a:ext cx="3148800" cy="34624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8346024" y="1361019"/>
            <a:ext cx="3845982" cy="4447647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20041239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439339" y="4493483"/>
            <a:ext cx="3456519" cy="1900115"/>
          </a:xfrm>
          <a:solidFill>
            <a:schemeClr val="accent1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 sz="1867" b="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3" y="1299603"/>
            <a:ext cx="3148800" cy="29081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4895862" y="1361019"/>
            <a:ext cx="6925726" cy="5032579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33736212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439338" y="1361019"/>
            <a:ext cx="10382249" cy="5032579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8365066" y="3458501"/>
            <a:ext cx="3456516" cy="2344993"/>
          </a:xfrm>
          <a:solidFill>
            <a:srgbClr val="EAEAEA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12896287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439333" y="444502"/>
            <a:ext cx="10374059" cy="5949093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135529" y="295840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9538452" y="3016800"/>
            <a:ext cx="2283132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200"/>
              </a:spcBef>
              <a:defRPr sz="4267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6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21251996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135529" y="295840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83116" y="444502"/>
            <a:ext cx="11430276" cy="5949093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9538458" y="3016800"/>
            <a:ext cx="2283131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200"/>
              </a:spcBef>
              <a:defRPr sz="4267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6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8854110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5265607" y="2854803"/>
            <a:ext cx="6547790" cy="2908180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439332" y="1361017"/>
            <a:ext cx="3456000" cy="444708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0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4214400" y="1846803"/>
            <a:ext cx="4128000" cy="904717"/>
          </a:xfrm>
          <a:solidFill>
            <a:srgbClr val="EAEAEA"/>
          </a:solidFill>
        </p:spPr>
        <p:txBody>
          <a:bodyPr lIns="144000" tIns="72000" rIns="144000" bIns="72000">
            <a:spAutoFit/>
          </a:bodyPr>
          <a:lstStyle>
            <a:lvl1pPr>
              <a:defRPr sz="1467" cap="all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20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8470432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1087717" y="2589169"/>
            <a:ext cx="7294283" cy="3254647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9500883" y="2589165"/>
            <a:ext cx="2312521" cy="837280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200"/>
              </a:spcBef>
              <a:defRPr sz="4267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467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439343" y="2589165"/>
            <a:ext cx="6942668" cy="291396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39342" y="6156005"/>
            <a:ext cx="10374060" cy="143565"/>
          </a:xfrm>
        </p:spPr>
        <p:txBody>
          <a:bodyPr>
            <a:spAutoFit/>
          </a:bodyPr>
          <a:lstStyle>
            <a:lvl1pPr>
              <a:defRPr sz="933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3" y="1300166"/>
            <a:ext cx="10374059" cy="101123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36884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2" y="1300169"/>
            <a:ext cx="3144000" cy="435520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5208374" y="1760629"/>
            <a:ext cx="2836649" cy="2793713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8647030" y="1222139"/>
            <a:ext cx="2312521" cy="878189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200"/>
              </a:spcBef>
              <a:defRPr sz="4533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467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  <a:endParaRPr lang="fr-FR" dirty="0"/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5208374" y="1310327"/>
            <a:ext cx="2836649" cy="272021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39342" y="6156005"/>
            <a:ext cx="10374060" cy="143565"/>
          </a:xfrm>
        </p:spPr>
        <p:txBody>
          <a:bodyPr>
            <a:spAutoFit/>
          </a:bodyPr>
          <a:lstStyle>
            <a:lvl1pPr>
              <a:defRPr sz="933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14698559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42" y="4704000"/>
            <a:ext cx="10374060" cy="11640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5044133" y="1671586"/>
            <a:ext cx="3153600" cy="2688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439339" y="1671586"/>
            <a:ext cx="3155522" cy="2688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8647028" y="1671586"/>
            <a:ext cx="3155522" cy="2688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39343" y="1310403"/>
            <a:ext cx="10374057" cy="272021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1439342" y="6156005"/>
            <a:ext cx="10374060" cy="143565"/>
          </a:xfrm>
        </p:spPr>
        <p:txBody>
          <a:bodyPr>
            <a:spAutoFit/>
          </a:bodyPr>
          <a:lstStyle>
            <a:lvl1pPr>
              <a:defRPr sz="933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14968437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42" y="6156005"/>
            <a:ext cx="10374060" cy="143565"/>
          </a:xfrm>
        </p:spPr>
        <p:txBody>
          <a:bodyPr>
            <a:spAutoFit/>
          </a:bodyPr>
          <a:lstStyle>
            <a:lvl1pPr>
              <a:defRPr sz="933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440002" y="1300804"/>
            <a:ext cx="10368884" cy="4396015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 tableau</a:t>
            </a:r>
            <a:endParaRPr lang="fr-FR" dirty="0"/>
          </a:p>
        </p:txBody>
      </p:sp>
      <p:sp>
        <p:nvSpPr>
          <p:cNvPr id="11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21239656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42" y="6156005"/>
            <a:ext cx="10374060" cy="143565"/>
          </a:xfrm>
        </p:spPr>
        <p:txBody>
          <a:bodyPr>
            <a:spAutoFit/>
          </a:bodyPr>
          <a:lstStyle>
            <a:lvl1pPr>
              <a:defRPr sz="933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440002" y="1615229"/>
            <a:ext cx="10368884" cy="1850517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 tableau</a:t>
            </a:r>
            <a:endParaRPr lang="fr-FR" dirty="0"/>
          </a:p>
        </p:txBody>
      </p:sp>
      <p:sp>
        <p:nvSpPr>
          <p:cNvPr id="13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87720" y="3806113"/>
            <a:ext cx="10721164" cy="2247112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439343" y="1310403"/>
            <a:ext cx="10374057" cy="272021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39343" y="3729603"/>
            <a:ext cx="10374057" cy="272021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11357740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4991155" y="2546587"/>
            <a:ext cx="3270411" cy="3512093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533"/>
              </a:spcBef>
              <a:defRPr sz="1333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8542981" y="2546587"/>
            <a:ext cx="3270411" cy="3512093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533"/>
              </a:spcBef>
              <a:defRPr sz="1333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439333" y="2546587"/>
            <a:ext cx="3270411" cy="3512093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533"/>
              </a:spcBef>
              <a:defRPr sz="1333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43" y="1310403"/>
            <a:ext cx="10374057" cy="272021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7" y="1684309"/>
            <a:ext cx="3270407" cy="1296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4267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8542992" y="1684309"/>
            <a:ext cx="3270407" cy="1296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4267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4991163" y="1684309"/>
            <a:ext cx="3270407" cy="1296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4267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9245659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/>
          <p:cNvSpPr>
            <a:spLocks noGrp="1"/>
          </p:cNvSpPr>
          <p:nvPr>
            <p:ph type="body" sz="quarter" idx="18" hasCustomPrompt="1"/>
          </p:nvPr>
        </p:nvSpPr>
        <p:spPr>
          <a:xfrm>
            <a:off x="4895860" y="2642128"/>
            <a:ext cx="2684654" cy="3240000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4267" b="1">
                <a:solidFill>
                  <a:schemeClr val="accent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buNone/>
              <a:defRPr sz="1467" b="0" cap="none" baseline="0">
                <a:solidFill>
                  <a:schemeClr val="tx1"/>
                </a:solidFill>
              </a:defRPr>
            </a:lvl2pPr>
            <a:lvl3pPr marL="0" indent="0" algn="l">
              <a:lnSpc>
                <a:spcPct val="85000"/>
              </a:lnSpc>
              <a:spcBef>
                <a:spcPts val="0"/>
              </a:spcBef>
              <a:buNone/>
              <a:defRPr sz="1333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4895860" y="1361016"/>
            <a:ext cx="2684654" cy="1824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4267" b="1">
                <a:solidFill>
                  <a:schemeClr val="bg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buNone/>
              <a:defRPr sz="1467" b="0" cap="none" baseline="0">
                <a:solidFill>
                  <a:schemeClr val="bg1"/>
                </a:solidFill>
              </a:defRPr>
            </a:lvl2pPr>
            <a:lvl3pPr marL="0" indent="0" algn="l">
              <a:lnSpc>
                <a:spcPct val="85000"/>
              </a:lnSpc>
              <a:spcBef>
                <a:spcPts val="0"/>
              </a:spcBef>
              <a:buNone/>
              <a:defRPr sz="1333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441004" y="1300800"/>
            <a:ext cx="2944217" cy="458132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 hasCustomPrompt="1"/>
          </p:nvPr>
        </p:nvSpPr>
        <p:spPr>
          <a:xfrm>
            <a:off x="8091155" y="1224003"/>
            <a:ext cx="3730441" cy="878189"/>
          </a:xfrm>
        </p:spPr>
        <p:txBody>
          <a:bodyPr>
            <a:spAutoFit/>
          </a:bodyPr>
          <a:lstStyle>
            <a:lvl1pPr>
              <a:spcBef>
                <a:spcPts val="1200"/>
              </a:spcBef>
              <a:defRPr sz="4533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467" b="0" cap="all" baseline="0"/>
            </a:lvl2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16274715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k object 16"/>
          <p:cNvSpPr/>
          <p:nvPr userDrawn="1"/>
        </p:nvSpPr>
        <p:spPr>
          <a:xfrm>
            <a:off x="383123" y="439741"/>
            <a:ext cx="11438466" cy="5953855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440004" y="773922"/>
            <a:ext cx="9867483" cy="4762519"/>
          </a:xfrm>
        </p:spPr>
        <p:txBody>
          <a:bodyPr/>
          <a:lstStyle>
            <a:lvl1pPr>
              <a:defRPr sz="2000" b="1" cap="all" baseline="0">
                <a:solidFill>
                  <a:schemeClr val="tx2"/>
                </a:solidFill>
              </a:defRPr>
            </a:lvl1pPr>
            <a:lvl2pPr marL="0" indent="0" algn="just">
              <a:lnSpc>
                <a:spcPct val="110000"/>
              </a:lnSpc>
              <a:spcBef>
                <a:spcPts val="800"/>
              </a:spcBef>
              <a:buNone/>
              <a:defRPr sz="1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296171784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k object 16"/>
          <p:cNvSpPr/>
          <p:nvPr userDrawn="1"/>
        </p:nvSpPr>
        <p:spPr>
          <a:xfrm>
            <a:off x="383123" y="439741"/>
            <a:ext cx="11438466" cy="5953855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4887072" y="764864"/>
            <a:ext cx="3635588" cy="913007"/>
          </a:xfrm>
        </p:spPr>
        <p:txBody>
          <a:bodyPr>
            <a:spAutoFit/>
          </a:bodyPr>
          <a:lstStyle>
            <a:lvl1pPr>
              <a:defRPr sz="1733" b="1" cap="all" baseline="0">
                <a:solidFill>
                  <a:schemeClr val="tx2"/>
                </a:solidFill>
              </a:defRPr>
            </a:lvl1pPr>
            <a:lvl2pPr marL="0" indent="0">
              <a:spcBef>
                <a:spcPts val="1200"/>
              </a:spcBef>
              <a:buNone/>
              <a:defRPr sz="1467" b="0" cap="none">
                <a:solidFill>
                  <a:schemeClr val="tx1"/>
                </a:solidFill>
              </a:defRPr>
            </a:lvl2pPr>
            <a:lvl3pPr>
              <a:defRPr sz="16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4887072" y="4248001"/>
            <a:ext cx="3635588" cy="913007"/>
          </a:xfrm>
        </p:spPr>
        <p:txBody>
          <a:bodyPr>
            <a:spAutoFit/>
          </a:bodyPr>
          <a:lstStyle>
            <a:lvl1pPr>
              <a:defRPr sz="1733" b="1" cap="all" baseline="0">
                <a:solidFill>
                  <a:schemeClr val="tx2"/>
                </a:solidFill>
              </a:defRPr>
            </a:lvl1pPr>
            <a:lvl2pPr marL="0" indent="0">
              <a:spcBef>
                <a:spcPts val="1200"/>
              </a:spcBef>
              <a:buNone/>
              <a:defRPr sz="1467" b="0" cap="none">
                <a:solidFill>
                  <a:schemeClr val="tx1"/>
                </a:solidFill>
              </a:defRPr>
            </a:lvl2pPr>
            <a:lvl3pPr>
              <a:defRPr sz="16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423074" y="708106"/>
            <a:ext cx="3000188" cy="5744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3733" b="1">
                <a:solidFill>
                  <a:schemeClr val="bg2"/>
                </a:solidFill>
              </a:rPr>
              <a:t>CONTACT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247"/>
          <a:stretch/>
        </p:blipFill>
        <p:spPr>
          <a:xfrm>
            <a:off x="4825972" y="5734450"/>
            <a:ext cx="355630" cy="33599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3" r="34124" b="863"/>
          <a:stretch/>
        </p:blipFill>
        <p:spPr>
          <a:xfrm>
            <a:off x="5181604" y="5737349"/>
            <a:ext cx="382185" cy="3331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76"/>
          <a:stretch/>
        </p:blipFill>
        <p:spPr>
          <a:xfrm>
            <a:off x="5563789" y="5734450"/>
            <a:ext cx="382185" cy="33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66470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4"/>
          <p:cNvSpPr/>
          <p:nvPr userDrawn="1"/>
        </p:nvSpPr>
        <p:spPr>
          <a:xfrm>
            <a:off x="4735152" y="4260113"/>
            <a:ext cx="2966500" cy="117761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1920000"/>
            <a:ext cx="12192000" cy="1278000"/>
          </a:xfrm>
        </p:spPr>
        <p:txBody>
          <a:bodyPr anchor="t" anchorCtr="0"/>
          <a:lstStyle>
            <a:lvl1pPr algn="ctr">
              <a:lnSpc>
                <a:spcPct val="95000"/>
              </a:lnSpc>
              <a:defRPr sz="3733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040096" y="3726631"/>
            <a:ext cx="4111812" cy="533351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733" b="0">
                <a:solidFill>
                  <a:schemeClr val="bg2"/>
                </a:solidFill>
              </a:defRPr>
            </a:lvl1pPr>
            <a:lvl2pPr marL="457193" indent="0" algn="ctr">
              <a:buNone/>
              <a:defRPr sz="2000"/>
            </a:lvl2pPr>
            <a:lvl3pPr marL="914388" indent="0" algn="ctr">
              <a:buNone/>
              <a:defRPr sz="1801"/>
            </a:lvl3pPr>
            <a:lvl4pPr marL="1371583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2" indent="0" algn="ctr">
              <a:buNone/>
              <a:defRPr sz="1600"/>
            </a:lvl6pPr>
            <a:lvl7pPr marL="2743165" indent="0" algn="ctr">
              <a:buNone/>
              <a:defRPr sz="1600"/>
            </a:lvl7pPr>
            <a:lvl8pPr marL="3200362" indent="0" algn="ctr">
              <a:buNone/>
              <a:defRPr sz="1600"/>
            </a:lvl8pPr>
            <a:lvl9pPr marL="3657555" indent="0" algn="ctr">
              <a:buNone/>
              <a:defRPr sz="1600"/>
            </a:lvl9pPr>
          </a:lstStyle>
          <a:p>
            <a:r>
              <a:rPr lang="fr-FR" dirty="0"/>
              <a:t>Modifier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0400" y="6307579"/>
            <a:ext cx="1411200" cy="20259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9515147" y="6316759"/>
            <a:ext cx="2302434" cy="184666"/>
          </a:xfrm>
        </p:spPr>
        <p:txBody>
          <a:bodyPr wrap="square">
            <a:spAutoFit/>
          </a:bodyPr>
          <a:lstStyle>
            <a:lvl1pPr algn="r">
              <a:defRPr sz="12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dirty="0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599" y="368303"/>
            <a:ext cx="2932800" cy="112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35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3052" userDrawn="1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960006" y="2167203"/>
            <a:ext cx="5030060" cy="1091453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3733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60002" y="4752408"/>
            <a:ext cx="4111812" cy="533351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733" b="0">
                <a:solidFill>
                  <a:schemeClr val="bg2"/>
                </a:solidFill>
              </a:defRPr>
            </a:lvl1pPr>
            <a:lvl2pPr marL="457193" indent="0" algn="ctr">
              <a:buNone/>
              <a:defRPr sz="2000"/>
            </a:lvl2pPr>
            <a:lvl3pPr marL="914388" indent="0" algn="ctr">
              <a:buNone/>
              <a:defRPr sz="1801"/>
            </a:lvl3pPr>
            <a:lvl4pPr marL="1371583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2" indent="0" algn="ctr">
              <a:buNone/>
              <a:defRPr sz="1600"/>
            </a:lvl6pPr>
            <a:lvl7pPr marL="2743165" indent="0" algn="ctr">
              <a:buNone/>
              <a:defRPr sz="1600"/>
            </a:lvl7pPr>
            <a:lvl8pPr marL="3200362" indent="0" algn="ctr">
              <a:buNone/>
              <a:defRPr sz="1600"/>
            </a:lvl8pPr>
            <a:lvl9pPr marL="3657555" indent="0" algn="ctr">
              <a:buNone/>
              <a:defRPr sz="1600"/>
            </a:lvl9pPr>
          </a:lstStyle>
          <a:p>
            <a:r>
              <a:rPr lang="fr-FR" dirty="0"/>
              <a:t>Modifier le style des sous-titres du masque</a:t>
            </a: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9515147" y="6316759"/>
            <a:ext cx="2302434" cy="184666"/>
          </a:xfrm>
        </p:spPr>
        <p:txBody>
          <a:bodyPr wrap="square">
            <a:spAutoFit/>
          </a:bodyPr>
          <a:lstStyle>
            <a:lvl1pPr algn="r">
              <a:defRPr sz="12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dirty="0"/>
              <a:t>MENTION À REMPLIR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94936">
            <a:off x="-612901" y="2090506"/>
            <a:ext cx="5113543" cy="267456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25828" y="6307579"/>
            <a:ext cx="1411200" cy="20259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400" y="237689"/>
            <a:ext cx="2932800" cy="112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85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2" userDrawn="1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3" b="17146"/>
          <a:stretch>
            <a:fillRect/>
          </a:stretch>
        </p:blipFill>
        <p:spPr>
          <a:xfrm rot="8169872">
            <a:off x="-46046" y="-3242537"/>
            <a:ext cx="9977428" cy="7781964"/>
          </a:xfrm>
          <a:custGeom>
            <a:avLst/>
            <a:gdLst>
              <a:gd name="connsiteX0" fmla="*/ 6078681 w 7483071"/>
              <a:gd name="connsiteY0" fmla="*/ 5836473 h 5836473"/>
              <a:gd name="connsiteX1" fmla="*/ 0 w 7483071"/>
              <a:gd name="connsiteY1" fmla="*/ 0 h 5836473"/>
              <a:gd name="connsiteX2" fmla="*/ 7483071 w 7483071"/>
              <a:gd name="connsiteY2" fmla="*/ 0 h 5836473"/>
              <a:gd name="connsiteX3" fmla="*/ 7483071 w 7483071"/>
              <a:gd name="connsiteY3" fmla="*/ 4373802 h 583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83071" h="5836473">
                <a:moveTo>
                  <a:pt x="6078681" y="5836473"/>
                </a:moveTo>
                <a:lnTo>
                  <a:pt x="0" y="0"/>
                </a:lnTo>
                <a:lnTo>
                  <a:pt x="7483071" y="0"/>
                </a:lnTo>
                <a:lnTo>
                  <a:pt x="7483071" y="4373802"/>
                </a:lnTo>
                <a:close/>
              </a:path>
            </a:pathLst>
          </a:cu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8" t="33131" r="9946"/>
          <a:stretch>
            <a:fillRect/>
          </a:stretch>
        </p:blipFill>
        <p:spPr>
          <a:xfrm rot="6768274">
            <a:off x="3433197" y="-587760"/>
            <a:ext cx="10134517" cy="9065145"/>
          </a:xfrm>
          <a:custGeom>
            <a:avLst/>
            <a:gdLst>
              <a:gd name="connsiteX0" fmla="*/ 2020263 w 7600888"/>
              <a:gd name="connsiteY0" fmla="*/ 6798858 h 6798858"/>
              <a:gd name="connsiteX1" fmla="*/ 0 w 7600888"/>
              <a:gd name="connsiteY1" fmla="*/ 1993913 h 6798858"/>
              <a:gd name="connsiteX2" fmla="*/ 4742273 w 7600888"/>
              <a:gd name="connsiteY2" fmla="*/ 0 h 6798858"/>
              <a:gd name="connsiteX3" fmla="*/ 7600888 w 7600888"/>
              <a:gd name="connsiteY3" fmla="*/ 6798858 h 679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0888" h="6798858">
                <a:moveTo>
                  <a:pt x="2020263" y="6798858"/>
                </a:moveTo>
                <a:lnTo>
                  <a:pt x="0" y="1993913"/>
                </a:lnTo>
                <a:lnTo>
                  <a:pt x="4742273" y="0"/>
                </a:lnTo>
                <a:lnTo>
                  <a:pt x="7600888" y="6798858"/>
                </a:lnTo>
                <a:close/>
              </a:path>
            </a:pathLst>
          </a:custGeom>
        </p:spPr>
      </p:pic>
      <p:sp>
        <p:nvSpPr>
          <p:cNvPr id="24" name="Rectangle 23"/>
          <p:cNvSpPr/>
          <p:nvPr userDrawn="1"/>
        </p:nvSpPr>
        <p:spPr bwMode="auto">
          <a:xfrm>
            <a:off x="768354" y="783775"/>
            <a:ext cx="10383060" cy="5227751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1440008" y="2169601"/>
            <a:ext cx="5030060" cy="1091453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3733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/>
          </p:nvPr>
        </p:nvSpPr>
        <p:spPr>
          <a:xfrm>
            <a:off x="1440000" y="4374282"/>
            <a:ext cx="4111812" cy="533351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733" b="0">
                <a:solidFill>
                  <a:schemeClr val="bg2"/>
                </a:solidFill>
              </a:defRPr>
            </a:lvl1pPr>
            <a:lvl2pPr marL="457193" indent="0" algn="ctr">
              <a:buNone/>
              <a:defRPr sz="2000"/>
            </a:lvl2pPr>
            <a:lvl3pPr marL="914388" indent="0" algn="ctr">
              <a:buNone/>
              <a:defRPr sz="1801"/>
            </a:lvl3pPr>
            <a:lvl4pPr marL="1371583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2" indent="0" algn="ctr">
              <a:buNone/>
              <a:defRPr sz="1600"/>
            </a:lvl6pPr>
            <a:lvl7pPr marL="2743165" indent="0" algn="ctr">
              <a:buNone/>
              <a:defRPr sz="1600"/>
            </a:lvl7pPr>
            <a:lvl8pPr marL="3200362" indent="0" algn="ctr">
              <a:buNone/>
              <a:defRPr sz="1600"/>
            </a:lvl8pPr>
            <a:lvl9pPr marL="3657555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11" name="Espace réservé du texte 4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9515147" y="6316759"/>
            <a:ext cx="2302434" cy="184666"/>
          </a:xfrm>
        </p:spPr>
        <p:txBody>
          <a:bodyPr wrap="square">
            <a:spAutoFit/>
          </a:bodyPr>
          <a:lstStyle>
            <a:lvl1pPr algn="r">
              <a:defRPr sz="12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02971" y="6307579"/>
            <a:ext cx="1411200" cy="20259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7" r="12557"/>
          <a:stretch/>
        </p:blipFill>
        <p:spPr>
          <a:xfrm>
            <a:off x="1313006" y="927102"/>
            <a:ext cx="2352000" cy="107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87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modif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440008" y="1922403"/>
            <a:ext cx="5030060" cy="1091453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3733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0000" y="4316709"/>
            <a:ext cx="4111812" cy="533351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733" b="0">
                <a:solidFill>
                  <a:schemeClr val="bg2"/>
                </a:solidFill>
              </a:defRPr>
            </a:lvl1pPr>
            <a:lvl2pPr marL="457193" indent="0" algn="ctr">
              <a:buNone/>
              <a:defRPr sz="2000"/>
            </a:lvl2pPr>
            <a:lvl3pPr marL="914388" indent="0" algn="ctr">
              <a:buNone/>
              <a:defRPr sz="1801"/>
            </a:lvl3pPr>
            <a:lvl4pPr marL="1371583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2" indent="0" algn="ctr">
              <a:buNone/>
              <a:defRPr sz="1600"/>
            </a:lvl6pPr>
            <a:lvl7pPr marL="2743165" indent="0" algn="ctr">
              <a:buNone/>
              <a:defRPr sz="1600"/>
            </a:lvl7pPr>
            <a:lvl8pPr marL="3200362" indent="0" algn="ctr">
              <a:buNone/>
              <a:defRPr sz="1600"/>
            </a:lvl8pPr>
            <a:lvl9pPr marL="3657555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9515147" y="6316759"/>
            <a:ext cx="2302434" cy="184666"/>
          </a:xfrm>
        </p:spPr>
        <p:txBody>
          <a:bodyPr wrap="square">
            <a:spAutoFit/>
          </a:bodyPr>
          <a:lstStyle>
            <a:lvl1pPr algn="r">
              <a:defRPr sz="12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9444" y="6307579"/>
            <a:ext cx="1411200" cy="202597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635" y="1681815"/>
            <a:ext cx="4580206" cy="4218197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0" y="446970"/>
            <a:ext cx="2932800" cy="112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01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2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440008" y="1922403"/>
            <a:ext cx="5030060" cy="1091453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3733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0000" y="4316709"/>
            <a:ext cx="4111812" cy="533351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733" b="0">
                <a:solidFill>
                  <a:schemeClr val="bg2"/>
                </a:solidFill>
              </a:defRPr>
            </a:lvl1pPr>
            <a:lvl2pPr marL="457193" indent="0" algn="ctr">
              <a:buNone/>
              <a:defRPr sz="2000"/>
            </a:lvl2pPr>
            <a:lvl3pPr marL="914388" indent="0" algn="ctr">
              <a:buNone/>
              <a:defRPr sz="1801"/>
            </a:lvl3pPr>
            <a:lvl4pPr marL="1371583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2" indent="0" algn="ctr">
              <a:buNone/>
              <a:defRPr sz="1600"/>
            </a:lvl6pPr>
            <a:lvl7pPr marL="2743165" indent="0" algn="ctr">
              <a:buNone/>
              <a:defRPr sz="1600"/>
            </a:lvl7pPr>
            <a:lvl8pPr marL="3200362" indent="0" algn="ctr">
              <a:buNone/>
              <a:defRPr sz="1600"/>
            </a:lvl8pPr>
            <a:lvl9pPr marL="3657555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9515147" y="6316759"/>
            <a:ext cx="2302434" cy="184666"/>
          </a:xfrm>
        </p:spPr>
        <p:txBody>
          <a:bodyPr wrap="square">
            <a:spAutoFit/>
          </a:bodyPr>
          <a:lstStyle>
            <a:lvl1pPr algn="r">
              <a:defRPr sz="12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9444" y="6307579"/>
            <a:ext cx="1411200" cy="20259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635" y="1681815"/>
            <a:ext cx="4580206" cy="421819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7" r="13695"/>
          <a:stretch/>
        </p:blipFill>
        <p:spPr>
          <a:xfrm>
            <a:off x="689444" y="454564"/>
            <a:ext cx="2356800" cy="110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194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2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83123" y="439741"/>
            <a:ext cx="11438466" cy="5953855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960001" y="751843"/>
            <a:ext cx="7378700" cy="5263481"/>
          </a:xfrm>
        </p:spPr>
        <p:txBody>
          <a:bodyPr/>
          <a:lstStyle>
            <a:lvl1pPr>
              <a:defRPr sz="2267" b="1" cap="all" baseline="0">
                <a:solidFill>
                  <a:schemeClr val="tx2"/>
                </a:solidFill>
              </a:defRPr>
            </a:lvl1pPr>
            <a:lvl2pPr marL="0" indent="0">
              <a:lnSpc>
                <a:spcPct val="120000"/>
              </a:lnSpc>
              <a:buNone/>
              <a:defRPr sz="1733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object 13"/>
          <p:cNvSpPr/>
          <p:nvPr userDrawn="1"/>
        </p:nvSpPr>
        <p:spPr>
          <a:xfrm>
            <a:off x="2" y="439741"/>
            <a:ext cx="3949700" cy="240633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2513605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35529" y="295840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6" name="object 13"/>
          <p:cNvSpPr/>
          <p:nvPr userDrawn="1"/>
        </p:nvSpPr>
        <p:spPr>
          <a:xfrm>
            <a:off x="2" y="439741"/>
            <a:ext cx="3949700" cy="240633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1" name="bk object 16"/>
          <p:cNvSpPr/>
          <p:nvPr userDrawn="1"/>
        </p:nvSpPr>
        <p:spPr>
          <a:xfrm>
            <a:off x="3960002" y="439741"/>
            <a:ext cx="7861582" cy="5953855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320000" y="780272"/>
            <a:ext cx="6648000" cy="4762519"/>
          </a:xfrm>
        </p:spPr>
        <p:txBody>
          <a:bodyPr>
            <a:noAutofit/>
          </a:bodyPr>
          <a:lstStyle>
            <a:lvl1pPr marL="457206" indent="-457206">
              <a:lnSpc>
                <a:spcPct val="95000"/>
              </a:lnSpc>
              <a:spcBef>
                <a:spcPts val="2400"/>
              </a:spcBef>
              <a:buClr>
                <a:schemeClr val="tx1"/>
              </a:buClr>
              <a:buFont typeface="+mj-lt"/>
              <a:buAutoNum type="arabicPeriod"/>
              <a:defRPr sz="20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867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609465" y="1305965"/>
            <a:ext cx="2736000" cy="492443"/>
          </a:xfrm>
        </p:spPr>
        <p:txBody>
          <a:bodyPr wrap="square">
            <a:spAutoFit/>
          </a:bodyPr>
          <a:lstStyle>
            <a:lvl1pPr>
              <a:defRPr sz="3200" b="1" cap="all" baseline="0">
                <a:solidFill>
                  <a:schemeClr val="bg1"/>
                </a:solidFill>
              </a:defRPr>
            </a:lvl1pPr>
            <a:lvl2pPr>
              <a:defRPr sz="3733"/>
            </a:lvl2pPr>
            <a:lvl3pPr>
              <a:defRPr sz="3733"/>
            </a:lvl3pPr>
            <a:lvl4pPr>
              <a:defRPr sz="3733"/>
            </a:lvl4pPr>
            <a:lvl5pPr>
              <a:defRPr sz="3733"/>
            </a:lvl5pPr>
          </a:lstStyle>
          <a:p>
            <a:pPr lvl="0"/>
            <a:r>
              <a:rPr lang="fr-FR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602609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35529" y="295840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object 14"/>
          <p:cNvSpPr/>
          <p:nvPr userDrawn="1"/>
        </p:nvSpPr>
        <p:spPr>
          <a:xfrm>
            <a:off x="432012" y="608681"/>
            <a:ext cx="3450839" cy="2835149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960004" y="4273205"/>
            <a:ext cx="6455017" cy="374718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24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867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209703" y="1014545"/>
            <a:ext cx="1140153" cy="1887761"/>
          </a:xfrm>
        </p:spPr>
        <p:txBody>
          <a:bodyPr wrap="square">
            <a:spAutoFit/>
          </a:bodyPr>
          <a:lstStyle>
            <a:lvl1pPr algn="r">
              <a:defRPr sz="12267" b="1" cap="all" baseline="0">
                <a:solidFill>
                  <a:schemeClr val="bg1"/>
                </a:solidFill>
              </a:defRPr>
            </a:lvl1pPr>
            <a:lvl2pPr>
              <a:defRPr sz="3733"/>
            </a:lvl2pPr>
            <a:lvl3pPr>
              <a:defRPr sz="3733"/>
            </a:lvl3pPr>
            <a:lvl4pPr>
              <a:defRPr sz="3733"/>
            </a:lvl4pPr>
            <a:lvl5pPr>
              <a:defRPr sz="3733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960002" y="1271725"/>
            <a:ext cx="5616590" cy="1169551"/>
          </a:xfrm>
        </p:spPr>
        <p:txBody>
          <a:bodyPr>
            <a:spAutoFit/>
          </a:bodyPr>
          <a:lstStyle>
            <a:lvl1pPr>
              <a:lnSpc>
                <a:spcPct val="95000"/>
              </a:lnSpc>
              <a:defRPr sz="4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4734044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43" y="1300167"/>
            <a:ext cx="10374057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25178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439340" y="1299606"/>
            <a:ext cx="9683465" cy="70849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562138" y="2496003"/>
            <a:ext cx="4560667" cy="324674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8" y="2496003"/>
            <a:ext cx="4560667" cy="324674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95262288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896007" y="1300802"/>
            <a:ext cx="6917390" cy="34624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1440006" y="1366852"/>
            <a:ext cx="3025093" cy="2352504"/>
          </a:xfrm>
          <a:solidFill>
            <a:schemeClr val="accent1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1200"/>
              </a:spcBef>
              <a:defRPr sz="4267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467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41" y="3846516"/>
            <a:ext cx="3025762" cy="1529327"/>
          </a:xfrm>
          <a:solidFill>
            <a:srgbClr val="EAEAEA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0"/>
              </a:spcBef>
              <a:defRPr sz="1867" b="0">
                <a:solidFill>
                  <a:schemeClr val="bg2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0016365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04818" y="1299603"/>
            <a:ext cx="3148800" cy="34624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3" y="1299603"/>
            <a:ext cx="3148800" cy="34624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8346024" y="1361019"/>
            <a:ext cx="3845982" cy="4447647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13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08178454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439339" y="4493483"/>
            <a:ext cx="3456519" cy="1900115"/>
          </a:xfrm>
          <a:solidFill>
            <a:schemeClr val="accent1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 sz="1867" b="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3" y="1299603"/>
            <a:ext cx="3148800" cy="29081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4895862" y="1361019"/>
            <a:ext cx="6925726" cy="5032579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13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99198276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439338" y="1361019"/>
            <a:ext cx="10382249" cy="5032579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8365066" y="3458501"/>
            <a:ext cx="3456516" cy="2344993"/>
          </a:xfrm>
          <a:solidFill>
            <a:srgbClr val="EAEAEA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0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0527053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439333" y="444502"/>
            <a:ext cx="10374059" cy="5949093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10" name="Rectangle 9"/>
          <p:cNvSpPr/>
          <p:nvPr userDrawn="1"/>
        </p:nvSpPr>
        <p:spPr>
          <a:xfrm>
            <a:off x="1135529" y="295840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9538452" y="3016800"/>
            <a:ext cx="2283132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200"/>
              </a:spcBef>
              <a:defRPr sz="4267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6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91176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135529" y="295840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83116" y="444502"/>
            <a:ext cx="11430276" cy="5949093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9538458" y="3016800"/>
            <a:ext cx="2283131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200"/>
              </a:spcBef>
              <a:defRPr sz="4267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6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0775875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5265607" y="2854803"/>
            <a:ext cx="6547790" cy="2908180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439332" y="1361017"/>
            <a:ext cx="3456000" cy="444708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10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4214400" y="1846800"/>
            <a:ext cx="4128000" cy="678950"/>
          </a:xfrm>
          <a:solidFill>
            <a:srgbClr val="EAEAEA"/>
          </a:solidFill>
        </p:spPr>
        <p:txBody>
          <a:bodyPr lIns="144000" tIns="72000" rIns="144000" bIns="72000">
            <a:spAutoFit/>
          </a:bodyPr>
          <a:lstStyle>
            <a:lvl1pPr>
              <a:defRPr sz="1467" cap="all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20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Modifier les styles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08878865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1087717" y="2589169"/>
            <a:ext cx="7294283" cy="3254647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9500883" y="2589165"/>
            <a:ext cx="2312521" cy="837280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200"/>
              </a:spcBef>
              <a:defRPr sz="4267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467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439343" y="2589165"/>
            <a:ext cx="6942668" cy="291396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39342" y="6156005"/>
            <a:ext cx="10374060" cy="143565"/>
          </a:xfrm>
        </p:spPr>
        <p:txBody>
          <a:bodyPr>
            <a:spAutoFit/>
          </a:bodyPr>
          <a:lstStyle>
            <a:lvl1pPr>
              <a:defRPr sz="933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3" y="1300166"/>
            <a:ext cx="10374059" cy="101123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264329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2" y="1300169"/>
            <a:ext cx="3144000" cy="435520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5208374" y="1760629"/>
            <a:ext cx="2836649" cy="2793713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8647030" y="1222139"/>
            <a:ext cx="2312521" cy="878189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200"/>
              </a:spcBef>
              <a:defRPr sz="4533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467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  <a:endParaRPr lang="fr-FR" dirty="0"/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5208374" y="1310327"/>
            <a:ext cx="2836649" cy="272021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39342" y="6156005"/>
            <a:ext cx="10374060" cy="143565"/>
          </a:xfrm>
        </p:spPr>
        <p:txBody>
          <a:bodyPr>
            <a:spAutoFit/>
          </a:bodyPr>
          <a:lstStyle>
            <a:lvl1pPr>
              <a:defRPr sz="933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01257051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42" y="4704000"/>
            <a:ext cx="10374060" cy="11640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5044133" y="1671586"/>
            <a:ext cx="3153600" cy="2688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439339" y="1671586"/>
            <a:ext cx="3155522" cy="2688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8647028" y="1671586"/>
            <a:ext cx="3155522" cy="2688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39343" y="1310403"/>
            <a:ext cx="10374057" cy="272021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1439342" y="6156005"/>
            <a:ext cx="10374060" cy="143565"/>
          </a:xfrm>
        </p:spPr>
        <p:txBody>
          <a:bodyPr>
            <a:spAutoFit/>
          </a:bodyPr>
          <a:lstStyle>
            <a:lvl1pPr>
              <a:defRPr sz="933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43627849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42" y="6156005"/>
            <a:ext cx="10374060" cy="143565"/>
          </a:xfrm>
        </p:spPr>
        <p:txBody>
          <a:bodyPr>
            <a:spAutoFit/>
          </a:bodyPr>
          <a:lstStyle>
            <a:lvl1pPr>
              <a:defRPr sz="933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440002" y="1300804"/>
            <a:ext cx="10368884" cy="4396015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1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8986741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42" y="6156005"/>
            <a:ext cx="10374060" cy="143565"/>
          </a:xfrm>
        </p:spPr>
        <p:txBody>
          <a:bodyPr>
            <a:spAutoFit/>
          </a:bodyPr>
          <a:lstStyle>
            <a:lvl1pPr>
              <a:defRPr sz="933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440002" y="1615229"/>
            <a:ext cx="10368884" cy="1850517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87720" y="3806113"/>
            <a:ext cx="10721164" cy="2247112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439343" y="1310403"/>
            <a:ext cx="10374057" cy="272021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39343" y="3729603"/>
            <a:ext cx="10374057" cy="272021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82302008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4991155" y="2546587"/>
            <a:ext cx="3270411" cy="3512093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533"/>
              </a:spcBef>
              <a:defRPr sz="1333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8542981" y="2546587"/>
            <a:ext cx="3270411" cy="3512093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533"/>
              </a:spcBef>
              <a:defRPr sz="1333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439333" y="2546587"/>
            <a:ext cx="3270411" cy="3512093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533"/>
              </a:spcBef>
              <a:defRPr sz="1333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43" y="1310403"/>
            <a:ext cx="10374057" cy="272021"/>
          </a:xfrm>
        </p:spPr>
        <p:txBody>
          <a:bodyPr/>
          <a:lstStyle>
            <a:lvl1pPr>
              <a:defRPr sz="1733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7" y="1684309"/>
            <a:ext cx="3270407" cy="1296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4267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8542992" y="1684309"/>
            <a:ext cx="3270407" cy="1296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4267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4991163" y="1684309"/>
            <a:ext cx="3270407" cy="1296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4267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333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6259976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/>
          <p:cNvSpPr>
            <a:spLocks noGrp="1"/>
          </p:cNvSpPr>
          <p:nvPr>
            <p:ph type="body" sz="quarter" idx="18" hasCustomPrompt="1"/>
          </p:nvPr>
        </p:nvSpPr>
        <p:spPr>
          <a:xfrm>
            <a:off x="4895860" y="2642128"/>
            <a:ext cx="2684654" cy="3240000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4267" b="1">
                <a:solidFill>
                  <a:schemeClr val="accent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buNone/>
              <a:defRPr sz="1467" b="0" cap="none" baseline="0">
                <a:solidFill>
                  <a:schemeClr val="tx1"/>
                </a:solidFill>
              </a:defRPr>
            </a:lvl2pPr>
            <a:lvl3pPr marL="0" indent="0" algn="l">
              <a:lnSpc>
                <a:spcPct val="85000"/>
              </a:lnSpc>
              <a:spcBef>
                <a:spcPts val="0"/>
              </a:spcBef>
              <a:buNone/>
              <a:defRPr sz="1333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4895860" y="1361016"/>
            <a:ext cx="2684654" cy="1824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4267" b="1">
                <a:solidFill>
                  <a:schemeClr val="bg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buNone/>
              <a:defRPr sz="1467" b="0" cap="none" baseline="0">
                <a:solidFill>
                  <a:schemeClr val="bg1"/>
                </a:solidFill>
              </a:defRPr>
            </a:lvl2pPr>
            <a:lvl3pPr marL="0" indent="0" algn="l">
              <a:lnSpc>
                <a:spcPct val="85000"/>
              </a:lnSpc>
              <a:spcBef>
                <a:spcPts val="0"/>
              </a:spcBef>
              <a:buNone/>
              <a:defRPr sz="1333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441004" y="1300800"/>
            <a:ext cx="2944217" cy="4581328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 hasCustomPrompt="1"/>
          </p:nvPr>
        </p:nvSpPr>
        <p:spPr>
          <a:xfrm>
            <a:off x="8091155" y="1224003"/>
            <a:ext cx="3730441" cy="878189"/>
          </a:xfrm>
        </p:spPr>
        <p:txBody>
          <a:bodyPr>
            <a:spAutoFit/>
          </a:bodyPr>
          <a:lstStyle>
            <a:lvl1pPr>
              <a:spcBef>
                <a:spcPts val="1200"/>
              </a:spcBef>
              <a:defRPr sz="4533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467" b="0" cap="all" baseline="0"/>
            </a:lvl2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2" y="350234"/>
            <a:ext cx="789268" cy="410433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6553860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k object 16"/>
          <p:cNvSpPr/>
          <p:nvPr userDrawn="1"/>
        </p:nvSpPr>
        <p:spPr>
          <a:xfrm>
            <a:off x="383123" y="439741"/>
            <a:ext cx="11438466" cy="5953855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440004" y="773922"/>
            <a:ext cx="9867483" cy="4762519"/>
          </a:xfrm>
        </p:spPr>
        <p:txBody>
          <a:bodyPr/>
          <a:lstStyle>
            <a:lvl1pPr>
              <a:defRPr sz="2000" b="1" cap="all" baseline="0">
                <a:solidFill>
                  <a:schemeClr val="tx2"/>
                </a:solidFill>
              </a:defRPr>
            </a:lvl1pPr>
            <a:lvl2pPr marL="0" indent="0" algn="just">
              <a:lnSpc>
                <a:spcPct val="110000"/>
              </a:lnSpc>
              <a:spcBef>
                <a:spcPts val="800"/>
              </a:spcBef>
              <a:buNone/>
              <a:defRPr sz="1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4133782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k object 16"/>
          <p:cNvSpPr/>
          <p:nvPr userDrawn="1"/>
        </p:nvSpPr>
        <p:spPr>
          <a:xfrm>
            <a:off x="383123" y="439741"/>
            <a:ext cx="11438466" cy="5953855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4887072" y="764867"/>
            <a:ext cx="3635588" cy="646331"/>
          </a:xfrm>
        </p:spPr>
        <p:txBody>
          <a:bodyPr>
            <a:spAutoFit/>
          </a:bodyPr>
          <a:lstStyle>
            <a:lvl1pPr>
              <a:defRPr sz="1733" b="1" cap="all" baseline="0">
                <a:solidFill>
                  <a:schemeClr val="tx2"/>
                </a:solidFill>
              </a:defRPr>
            </a:lvl1pPr>
            <a:lvl2pPr marL="0" indent="0">
              <a:spcBef>
                <a:spcPts val="1200"/>
              </a:spcBef>
              <a:buNone/>
              <a:defRPr sz="1467" b="0" cap="none">
                <a:solidFill>
                  <a:schemeClr val="tx1"/>
                </a:solidFill>
              </a:defRPr>
            </a:lvl2pPr>
            <a:lvl3pPr>
              <a:defRPr sz="16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Modifier les styles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4887072" y="4248003"/>
            <a:ext cx="3635588" cy="646331"/>
          </a:xfrm>
        </p:spPr>
        <p:txBody>
          <a:bodyPr>
            <a:spAutoFit/>
          </a:bodyPr>
          <a:lstStyle>
            <a:lvl1pPr>
              <a:defRPr sz="1733" b="1" cap="all" baseline="0">
                <a:solidFill>
                  <a:schemeClr val="tx2"/>
                </a:solidFill>
              </a:defRPr>
            </a:lvl1pPr>
            <a:lvl2pPr marL="0" indent="0">
              <a:spcBef>
                <a:spcPts val="1200"/>
              </a:spcBef>
              <a:buNone/>
              <a:defRPr sz="1467" b="0" cap="none">
                <a:solidFill>
                  <a:schemeClr val="tx1"/>
                </a:solidFill>
              </a:defRPr>
            </a:lvl2pPr>
            <a:lvl3pPr>
              <a:defRPr sz="16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Modifier les styles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423074" y="708106"/>
            <a:ext cx="3000188" cy="5744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3733" b="1">
                <a:solidFill>
                  <a:schemeClr val="bg2"/>
                </a:solidFill>
              </a:rPr>
              <a:t>CONTACT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247"/>
          <a:stretch/>
        </p:blipFill>
        <p:spPr>
          <a:xfrm>
            <a:off x="4825972" y="5734450"/>
            <a:ext cx="355630" cy="33599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3" r="34124" b="863"/>
          <a:stretch/>
        </p:blipFill>
        <p:spPr>
          <a:xfrm>
            <a:off x="5181604" y="5737349"/>
            <a:ext cx="382185" cy="3331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76"/>
          <a:stretch/>
        </p:blipFill>
        <p:spPr>
          <a:xfrm>
            <a:off x="5563789" y="5734450"/>
            <a:ext cx="382185" cy="33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08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image" Target="../media/image12.jpeg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26" Type="http://schemas.openxmlformats.org/officeDocument/2006/relationships/slideLayout" Target="../slideLayouts/slideLayout82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slideLayout" Target="../slideLayouts/slideLayout81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slideLayout" Target="../slideLayouts/slideLayout80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28" Type="http://schemas.openxmlformats.org/officeDocument/2006/relationships/image" Target="../media/image12.jpeg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Relationship Id="rId2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40002" y="414000"/>
            <a:ext cx="10373390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40002" y="1306800"/>
            <a:ext cx="1037339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1177184" y="520510"/>
            <a:ext cx="525642" cy="350162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878043" y="6521790"/>
            <a:ext cx="6672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440000" y="6521790"/>
            <a:ext cx="2544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800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796959" y="6524772"/>
            <a:ext cx="1022828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r>
              <a:rPr lang="fr-FR" dirty="0" err="1"/>
              <a:t>Jj</a:t>
            </a:r>
            <a:r>
              <a:rPr lang="fr-FR" dirty="0"/>
              <a:t> Mois </a:t>
            </a:r>
            <a:r>
              <a:rPr lang="fr-FR" dirty="0" err="1"/>
              <a:t>Aaaa</a:t>
            </a:r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0094" y="6397536"/>
            <a:ext cx="1616732" cy="460462"/>
          </a:xfrm>
          <a:prstGeom prst="rect">
            <a:avLst/>
          </a:prstGeom>
        </p:spPr>
      </p:pic>
      <p:sp>
        <p:nvSpPr>
          <p:cNvPr id="5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AFDD35EA-DE3A-4639-89AB-C6B0AC38717A}"/>
              </a:ext>
            </a:extLst>
          </p:cNvPr>
          <p:cNvSpPr txBox="1"/>
          <p:nvPr userDrawn="1"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597382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</p:sldLayoutIdLst>
  <p:hf hdr="0"/>
  <p:txStyles>
    <p:titleStyle>
      <a:lvl1pPr algn="l" defTabSz="685827" rtl="0" eaLnBrk="1" latinLnBrk="0" hangingPunct="1">
        <a:lnSpc>
          <a:spcPct val="90000"/>
        </a:lnSpc>
        <a:spcBef>
          <a:spcPct val="0"/>
        </a:spcBef>
        <a:buNone/>
        <a:defRPr sz="2201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27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216008" indent="-216008" algn="l" defTabSz="685827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Wingdings 3" panose="05040102010807070707" pitchFamily="18" charset="2"/>
        <a:buChar char=""/>
        <a:defRPr sz="1401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33372" indent="-233372" algn="l" defTabSz="685827" rtl="0" eaLnBrk="1" latinLnBrk="0" hangingPunct="1">
        <a:lnSpc>
          <a:spcPct val="100000"/>
        </a:lnSpc>
        <a:spcBef>
          <a:spcPts val="1600"/>
        </a:spcBef>
        <a:buClr>
          <a:schemeClr val="accent1"/>
        </a:buClr>
        <a:buSzPct val="80000"/>
        <a:buFont typeface="Wingdings" panose="05000000000000000000" pitchFamily="2" charset="2"/>
        <a:buChar char="l"/>
        <a:defRPr sz="1401" b="0" kern="1200" cap="none" baseline="0">
          <a:solidFill>
            <a:schemeClr val="tx1"/>
          </a:solidFill>
          <a:latin typeface="+mn-lt"/>
          <a:ea typeface="+mn-ea"/>
          <a:cs typeface="+mn-cs"/>
        </a:defRPr>
      </a:lvl3pPr>
      <a:lvl4pPr marL="449279" indent="-179394" algn="l" defTabSz="685827" rtl="0" eaLnBrk="1" latinLnBrk="0" hangingPunct="1">
        <a:lnSpc>
          <a:spcPct val="100000"/>
        </a:lnSpc>
        <a:spcBef>
          <a:spcPts val="601"/>
        </a:spcBef>
        <a:buClr>
          <a:schemeClr val="accent1"/>
        </a:buClr>
        <a:buSzPct val="80000"/>
        <a:buFont typeface="Wingdings 3" panose="05040102010807070707" pitchFamily="18" charset="2"/>
        <a:buChar char=""/>
        <a:defRPr sz="1401" kern="1200">
          <a:solidFill>
            <a:schemeClr val="tx1"/>
          </a:solidFill>
          <a:latin typeface="+mn-lt"/>
          <a:ea typeface="+mn-ea"/>
          <a:cs typeface="+mn-cs"/>
        </a:defRPr>
      </a:lvl4pPr>
      <a:lvl5pPr marL="583222" indent="-129605" algn="l" defTabSz="685827" rtl="0" eaLnBrk="1" latinLnBrk="0" hangingPunct="1">
        <a:lnSpc>
          <a:spcPct val="100000"/>
        </a:lnSpc>
        <a:spcBef>
          <a:spcPts val="601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22" indent="-129605" algn="l" defTabSz="685827" rtl="0" eaLnBrk="1" latinLnBrk="0" hangingPunct="1">
        <a:lnSpc>
          <a:spcPct val="100000"/>
        </a:lnSpc>
        <a:spcBef>
          <a:spcPts val="601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35" indent="-171456" algn="l" defTabSz="68582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7pPr>
      <a:lvl8pPr marL="2571845" indent="-171456" algn="l" defTabSz="68582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8pPr>
      <a:lvl9pPr marL="2914760" indent="-171456" algn="l" defTabSz="68582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2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1pPr>
      <a:lvl2pPr marL="342913" algn="l" defTabSz="68582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2pPr>
      <a:lvl3pPr marL="685827" algn="l" defTabSz="68582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3pPr>
      <a:lvl4pPr marL="1028738" algn="l" defTabSz="68582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4pPr>
      <a:lvl5pPr marL="1371653" algn="l" defTabSz="68582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5pPr>
      <a:lvl6pPr marL="1714564" algn="l" defTabSz="68582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6pPr>
      <a:lvl7pPr marL="2057478" algn="l" defTabSz="68582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7pPr>
      <a:lvl8pPr marL="2400391" algn="l" defTabSz="68582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8pPr>
      <a:lvl9pPr marL="2743302" algn="l" defTabSz="68582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19" userDrawn="1">
          <p15:clr>
            <a:srgbClr val="F26B43"/>
          </p15:clr>
        </p15:guide>
        <p15:guide id="2" pos="905" userDrawn="1">
          <p15:clr>
            <a:srgbClr val="F26B43"/>
          </p15:clr>
        </p15:guide>
        <p15:guide id="3" pos="7447" userDrawn="1">
          <p15:clr>
            <a:srgbClr val="F26B43"/>
          </p15:clr>
        </p15:guide>
        <p15:guide id="5" orient="horz" pos="4170" userDrawn="1">
          <p15:clr>
            <a:srgbClr val="F26B43"/>
          </p15:clr>
        </p15:guide>
        <p15:guide id="6" pos="109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40007" y="392833"/>
            <a:ext cx="10373390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</a:t>
            </a:r>
            <a:r>
              <a:rPr lang="fr-FR" dirty="0"/>
              <a:t>style du titre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40007" y="1300801"/>
            <a:ext cx="10373390" cy="43513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264000" y="6524775"/>
            <a:ext cx="6688220" cy="16421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1067" b="0" cap="none" baseline="0">
                <a:solidFill>
                  <a:srgbClr val="7F7F7F"/>
                </a:solidFill>
              </a:defRPr>
            </a:lvl1pPr>
          </a:lstStyle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440000" y="6524775"/>
            <a:ext cx="254400" cy="16421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1067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object 13"/>
          <p:cNvSpPr/>
          <p:nvPr/>
        </p:nvSpPr>
        <p:spPr>
          <a:xfrm rot="16200000">
            <a:off x="1131460" y="566241"/>
            <a:ext cx="617097" cy="350162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841993" y="6524775"/>
            <a:ext cx="1344000" cy="16421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1067" b="0" cap="all" baseline="0" smtClean="0">
                <a:solidFill>
                  <a:srgbClr val="7F7F7F"/>
                </a:solidFill>
              </a:defRPr>
            </a:lvl1pPr>
          </a:lstStyle>
          <a:p>
            <a:r>
              <a:rPr lang="fr-FR"/>
              <a:t>JJ MMMM AAAA</a:t>
            </a: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5" r="13358"/>
          <a:stretch/>
        </p:blipFill>
        <p:spPr>
          <a:xfrm>
            <a:off x="10906084" y="6391069"/>
            <a:ext cx="921600" cy="441600"/>
          </a:xfrm>
          <a:prstGeom prst="rect">
            <a:avLst/>
          </a:prstGeom>
        </p:spPr>
      </p:pic>
      <p:sp>
        <p:nvSpPr>
          <p:cNvPr id="9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8FCC3265-6610-4E30-B5E1-39B047DF006C}"/>
              </a:ext>
            </a:extLst>
          </p:cNvPr>
          <p:cNvSpPr txBox="1"/>
          <p:nvPr userDrawn="1"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2312331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  <p:sldLayoutId id="2147483722" r:id="rId18"/>
    <p:sldLayoutId id="2147483723" r:id="rId19"/>
    <p:sldLayoutId id="2147483724" r:id="rId20"/>
    <p:sldLayoutId id="2147483725" r:id="rId21"/>
    <p:sldLayoutId id="2147483726" r:id="rId22"/>
    <p:sldLayoutId id="2147483727" r:id="rId23"/>
    <p:sldLayoutId id="2147483728" r:id="rId24"/>
    <p:sldLayoutId id="2147483729" r:id="rId25"/>
    <p:sldLayoutId id="2147483730" r:id="rId26"/>
  </p:sldLayoutIdLst>
  <p:hf hdr="0"/>
  <p:txStyles>
    <p:titleStyle>
      <a:lvl1pPr algn="l" defTabSz="914388" rtl="0" eaLnBrk="1" latinLnBrk="0" hangingPunct="1">
        <a:lnSpc>
          <a:spcPct val="90000"/>
        </a:lnSpc>
        <a:spcBef>
          <a:spcPct val="0"/>
        </a:spcBef>
        <a:buNone/>
        <a:defRPr sz="2667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388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2267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288004" indent="-288004" algn="l" defTabSz="914388" rtl="0" eaLnBrk="1" latinLnBrk="0" hangingPunct="1">
        <a:lnSpc>
          <a:spcPct val="100000"/>
        </a:lnSpc>
        <a:spcBef>
          <a:spcPts val="1333"/>
        </a:spcBef>
        <a:buClr>
          <a:schemeClr val="accent1"/>
        </a:buClr>
        <a:buFont typeface="Wingdings 3" panose="05040102010807070707" pitchFamily="18" charset="2"/>
        <a:buChar char=""/>
        <a:defRPr sz="1867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312004" indent="-312004" algn="l" defTabSz="914388" rtl="0" eaLnBrk="1" latinLnBrk="0" hangingPunct="1">
        <a:lnSpc>
          <a:spcPct val="100000"/>
        </a:lnSpc>
        <a:spcBef>
          <a:spcPts val="1333"/>
        </a:spcBef>
        <a:buClr>
          <a:schemeClr val="accent1"/>
        </a:buClr>
        <a:buFont typeface="Wingdings" panose="05000000000000000000" pitchFamily="2" charset="2"/>
        <a:buChar char=""/>
        <a:defRPr sz="1733" b="0" kern="1200" cap="none" baseline="0">
          <a:solidFill>
            <a:schemeClr val="tx1"/>
          </a:solidFill>
          <a:latin typeface="+mn-lt"/>
          <a:ea typeface="+mn-ea"/>
          <a:cs typeface="+mn-cs"/>
        </a:defRPr>
      </a:lvl3pPr>
      <a:lvl4pPr marL="600008" indent="-240005" algn="l" defTabSz="914388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SzPct val="80000"/>
        <a:buFont typeface="Wingdings 3" panose="05040102010807070707" pitchFamily="18" charset="2"/>
        <a:buChar char=""/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792008" indent="-172802" algn="l" defTabSz="914388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SzPct val="80000"/>
        <a:buFont typeface="Arial" panose="020B0604020202020204" pitchFamily="34" charset="0"/>
        <a:buChar char="•"/>
        <a:defRPr sz="1467" kern="1200">
          <a:solidFill>
            <a:schemeClr val="tx1"/>
          </a:solidFill>
          <a:latin typeface="+mn-lt"/>
          <a:ea typeface="+mn-ea"/>
          <a:cs typeface="+mn-cs"/>
        </a:defRPr>
      </a:lvl5pPr>
      <a:lvl6pPr marL="777590" indent="-172799" algn="l" defTabSz="914388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3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8957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3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193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388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3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2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5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2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5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3" userDrawn="1">
          <p15:clr>
            <a:srgbClr val="F26B43"/>
          </p15:clr>
        </p15:guide>
        <p15:guide id="2" pos="677" userDrawn="1">
          <p15:clr>
            <a:srgbClr val="F26B43"/>
          </p15:clr>
        </p15:guide>
        <p15:guide id="3" pos="5586" userDrawn="1">
          <p15:clr>
            <a:srgbClr val="F26B43"/>
          </p15:clr>
        </p15:guide>
        <p15:guide id="6" orient="horz" pos="204" userDrawn="1">
          <p15:clr>
            <a:srgbClr val="F26B43"/>
          </p15:clr>
        </p15:guide>
        <p15:guide id="7" pos="1872" userDrawn="1">
          <p15:clr>
            <a:srgbClr val="F26B43"/>
          </p15:clr>
        </p15:guide>
        <p15:guide id="8" orient="horz" pos="389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40007" y="392833"/>
            <a:ext cx="10373390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</a:t>
            </a:r>
            <a:r>
              <a:rPr lang="fr-FR" dirty="0"/>
              <a:t>style du titre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40007" y="1300801"/>
            <a:ext cx="10373390" cy="43513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440000" y="6524775"/>
            <a:ext cx="254400" cy="16421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1067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object 13"/>
          <p:cNvSpPr/>
          <p:nvPr/>
        </p:nvSpPr>
        <p:spPr>
          <a:xfrm rot="16200000">
            <a:off x="1131460" y="566241"/>
            <a:ext cx="617097" cy="350162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5" r="13358"/>
          <a:stretch/>
        </p:blipFill>
        <p:spPr>
          <a:xfrm>
            <a:off x="10906084" y="6391069"/>
            <a:ext cx="921600" cy="441600"/>
          </a:xfrm>
          <a:prstGeom prst="rect">
            <a:avLst/>
          </a:prstGeom>
        </p:spPr>
      </p:pic>
      <p:sp>
        <p:nvSpPr>
          <p:cNvPr id="8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893B3338-1432-414B-B6D5-B995B5136A51}"/>
              </a:ext>
            </a:extLst>
          </p:cNvPr>
          <p:cNvSpPr txBox="1"/>
          <p:nvPr userDrawn="1"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4087787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</p:sldLayoutIdLst>
  <p:hf hdr="0"/>
  <p:txStyles>
    <p:titleStyle>
      <a:lvl1pPr algn="l" defTabSz="914388" rtl="0" eaLnBrk="1" latinLnBrk="0" hangingPunct="1">
        <a:lnSpc>
          <a:spcPct val="90000"/>
        </a:lnSpc>
        <a:spcBef>
          <a:spcPct val="0"/>
        </a:spcBef>
        <a:buNone/>
        <a:defRPr sz="2667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388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2267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288004" indent="-288004" algn="l" defTabSz="914388" rtl="0" eaLnBrk="1" latinLnBrk="0" hangingPunct="1">
        <a:lnSpc>
          <a:spcPct val="100000"/>
        </a:lnSpc>
        <a:spcBef>
          <a:spcPts val="1333"/>
        </a:spcBef>
        <a:buClr>
          <a:schemeClr val="accent1"/>
        </a:buClr>
        <a:buFont typeface="Wingdings 3" panose="05040102010807070707" pitchFamily="18" charset="2"/>
        <a:buChar char=""/>
        <a:defRPr sz="1867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312004" indent="-312004" algn="l" defTabSz="914388" rtl="0" eaLnBrk="1" latinLnBrk="0" hangingPunct="1">
        <a:lnSpc>
          <a:spcPct val="100000"/>
        </a:lnSpc>
        <a:spcBef>
          <a:spcPts val="1333"/>
        </a:spcBef>
        <a:buClr>
          <a:schemeClr val="accent1"/>
        </a:buClr>
        <a:buFont typeface="Wingdings" panose="05000000000000000000" pitchFamily="2" charset="2"/>
        <a:buChar char=""/>
        <a:defRPr sz="1733" b="0" kern="1200" cap="none" baseline="0">
          <a:solidFill>
            <a:schemeClr val="tx1"/>
          </a:solidFill>
          <a:latin typeface="+mn-lt"/>
          <a:ea typeface="+mn-ea"/>
          <a:cs typeface="+mn-cs"/>
        </a:defRPr>
      </a:lvl3pPr>
      <a:lvl4pPr marL="600008" indent="-240005" algn="l" defTabSz="914388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SzPct val="80000"/>
        <a:buFont typeface="Wingdings 3" panose="05040102010807070707" pitchFamily="18" charset="2"/>
        <a:buChar char=""/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792008" indent="-172802" algn="l" defTabSz="914388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SzPct val="80000"/>
        <a:buFont typeface="Arial" panose="020B0604020202020204" pitchFamily="34" charset="0"/>
        <a:buChar char="•"/>
        <a:defRPr sz="1467" kern="1200">
          <a:solidFill>
            <a:schemeClr val="tx1"/>
          </a:solidFill>
          <a:latin typeface="+mn-lt"/>
          <a:ea typeface="+mn-ea"/>
          <a:cs typeface="+mn-cs"/>
        </a:defRPr>
      </a:lvl5pPr>
      <a:lvl6pPr marL="777590" indent="-172799" algn="l" defTabSz="914388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3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8957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3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193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388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3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2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5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2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5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3" userDrawn="1">
          <p15:clr>
            <a:srgbClr val="F26B43"/>
          </p15:clr>
        </p15:guide>
        <p15:guide id="2" pos="677" userDrawn="1">
          <p15:clr>
            <a:srgbClr val="F26B43"/>
          </p15:clr>
        </p15:guide>
        <p15:guide id="3" pos="5586" userDrawn="1">
          <p15:clr>
            <a:srgbClr val="F26B43"/>
          </p15:clr>
        </p15:guide>
        <p15:guide id="6" orient="horz" pos="204" userDrawn="1">
          <p15:clr>
            <a:srgbClr val="F26B43"/>
          </p15:clr>
        </p15:guide>
        <p15:guide id="7" pos="1872" userDrawn="1">
          <p15:clr>
            <a:srgbClr val="F26B43"/>
          </p15:clr>
        </p15:guide>
        <p15:guide id="8" orient="horz" pos="38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app=desktop&amp;v=RUcfySt87oI&amp;feature=youtu.be" TargetMode="External"/><Relationship Id="rId3" Type="http://schemas.openxmlformats.org/officeDocument/2006/relationships/image" Target="../media/image22.jpeg"/><Relationship Id="rId7" Type="http://schemas.openxmlformats.org/officeDocument/2006/relationships/hyperlink" Target="https://cvc-front-ibp.brainsonic.com/bpce/player-preview-24b1648246c23ddb46065e18c240ae20-640-360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Relationship Id="rId6" Type="http://schemas.openxmlformats.org/officeDocument/2006/relationships/hyperlink" Target="https://www.youtube.com/watch?v=DpUg9dNCr0s" TargetMode="External"/><Relationship Id="rId5" Type="http://schemas.openxmlformats.org/officeDocument/2006/relationships/image" Target="../media/image23.png"/><Relationship Id="rId4" Type="http://schemas.openxmlformats.org/officeDocument/2006/relationships/hyperlink" Target="https://www.youtube.com/watch?app=desktop&amp;v=tf0PVJRy-as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hyperlink" Target="https://www.youtube.com/watch?app=desktop&amp;v=kDleJOGf-U0" TargetMode="External"/><Relationship Id="rId3" Type="http://schemas.openxmlformats.org/officeDocument/2006/relationships/image" Target="../media/image24.jpeg"/><Relationship Id="rId7" Type="http://schemas.openxmlformats.org/officeDocument/2006/relationships/hyperlink" Target="https://www.youtube.com/watch?v=zfOHiNwpkVk" TargetMode="External"/><Relationship Id="rId12" Type="http://schemas.openxmlformats.org/officeDocument/2006/relationships/hyperlink" Target="https://www.youtube.com/watch?app=desktop&amp;v=NykK0O0Ah58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Relationship Id="rId6" Type="http://schemas.openxmlformats.org/officeDocument/2006/relationships/hyperlink" Target="https://www.youtube.com/watch?v=6DG0sRu7kN4&amp;feature=emb_imp_woyt" TargetMode="External"/><Relationship Id="rId11" Type="http://schemas.openxmlformats.org/officeDocument/2006/relationships/hyperlink" Target="https://www.youtube.com/watch?app=desktop&amp;v=cdFKCWXMBaE" TargetMode="External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hyperlink" Target="https://www.youtube.com/watch?v=Qi2ylfcQiLo&amp;feature=emb_logo" TargetMode="External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FPcx-5NsaRE" TargetMode="External"/><Relationship Id="rId3" Type="http://schemas.openxmlformats.org/officeDocument/2006/relationships/hyperlink" Target="https://www.youtube.com/watch?v=iwMcxaz4tz8" TargetMode="External"/><Relationship Id="rId7" Type="http://schemas.openxmlformats.org/officeDocument/2006/relationships/hyperlink" Target="https://www.youtube.com/watch?v=eLelvLVqmww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9.xml"/><Relationship Id="rId6" Type="http://schemas.openxmlformats.org/officeDocument/2006/relationships/hyperlink" Target="https://www.youtube.com/watch?v=j5cqt2jQUyI" TargetMode="External"/><Relationship Id="rId11" Type="http://schemas.openxmlformats.org/officeDocument/2006/relationships/hyperlink" Target="https://www.youtube.com/watch?v=AhlPNEqJy30" TargetMode="External"/><Relationship Id="rId5" Type="http://schemas.openxmlformats.org/officeDocument/2006/relationships/hyperlink" Target="https://www.youtube.com/watch?v=QxFZXcpfmhs" TargetMode="External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hyperlink" Target="https://www.youtube.com/watch?v=VH8Bew69WDM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app=desktop&amp;v=MTkTJkaIbWU&amp;feature=youtu.be" TargetMode="External"/><Relationship Id="rId3" Type="http://schemas.openxmlformats.org/officeDocument/2006/relationships/image" Target="../media/image30.jpg"/><Relationship Id="rId7" Type="http://schemas.openxmlformats.org/officeDocument/2006/relationships/hyperlink" Target="https://www.youtube.com/watch?app=desktop&amp;v=MoSnQ3iamxU&amp;feature=youtu.b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Relationship Id="rId6" Type="http://schemas.openxmlformats.org/officeDocument/2006/relationships/hyperlink" Target="https://www.youtube.com/watch?app=desktop&amp;v=h2UxmJ8Syw0&amp;feature=youtu.be" TargetMode="External"/><Relationship Id="rId5" Type="http://schemas.openxmlformats.org/officeDocument/2006/relationships/image" Target="../media/image23.png"/><Relationship Id="rId4" Type="http://schemas.openxmlformats.org/officeDocument/2006/relationships/hyperlink" Target="https://www.youtube.com/watch?app=desktop&amp;v=bUtM-XV8Sus&amp;feature=youtu.be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app=desktop&amp;v=ybXsRZuXXdc&amp;pli=1" TargetMode="External"/><Relationship Id="rId3" Type="http://schemas.openxmlformats.org/officeDocument/2006/relationships/hyperlink" Target="https://www.youtube.com/watch?v=kXnhpYa6GZs" TargetMode="External"/><Relationship Id="rId7" Type="http://schemas.openxmlformats.org/officeDocument/2006/relationships/hyperlink" Target="https://www.youtube.com/watch?app=desktop&amp;v=vr_AACODyg0" TargetMode="Externa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9.xml"/><Relationship Id="rId6" Type="http://schemas.openxmlformats.org/officeDocument/2006/relationships/hyperlink" Target="https://www.youtube.com/watch?app=desktop&amp;v=LhgTPuSTOWo" TargetMode="External"/><Relationship Id="rId11" Type="http://schemas.openxmlformats.org/officeDocument/2006/relationships/image" Target="../media/image29.png"/><Relationship Id="rId5" Type="http://schemas.openxmlformats.org/officeDocument/2006/relationships/hyperlink" Target="https://www.youtube.com/watch?app=desktop&amp;v=mKYquwBq_2s" TargetMode="External"/><Relationship Id="rId10" Type="http://schemas.openxmlformats.org/officeDocument/2006/relationships/hyperlink" Target="https://www.youtube.com/watch?v=NFJPHD6kmJw" TargetMode="External"/><Relationship Id="rId4" Type="http://schemas.openxmlformats.org/officeDocument/2006/relationships/image" Target="../media/image23.png"/><Relationship Id="rId9" Type="http://schemas.openxmlformats.org/officeDocument/2006/relationships/hyperlink" Target="https://www.youtube.com/watch?v=uLAXyUZ4RB8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app=desktop&amp;v=izjY9STZJgk&amp;list=PLxsBxGRQG1XyVfgzSUj4yVROtn_f-8YY8&amp;index=14" TargetMode="External"/><Relationship Id="rId3" Type="http://schemas.openxmlformats.org/officeDocument/2006/relationships/hyperlink" Target="https://www.youtube.com/watch?app=desktop&amp;v=s55V05Rxrzc&amp;list=PLxsBxGRQG1XyVfgzSUj4yVROtn_f-8YY8&amp;index=1" TargetMode="External"/><Relationship Id="rId7" Type="http://schemas.openxmlformats.org/officeDocument/2006/relationships/hyperlink" Target="https://www.youtube.com/watch?v=cJCNGEF4dxU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9.xml"/><Relationship Id="rId6" Type="http://schemas.openxmlformats.org/officeDocument/2006/relationships/hyperlink" Target="https://www.youtube.com/watch?v=Hrc5oI5IpBA&amp;list=PLxsBxGRQG1XyVfgzSUj4yVROtn_f-8YY8&amp;index=3" TargetMode="External"/><Relationship Id="rId5" Type="http://schemas.openxmlformats.org/officeDocument/2006/relationships/hyperlink" Target="https://www.youtube.com/watch?app=desktop&amp;v=YovcJFjr3y8" TargetMode="External"/><Relationship Id="rId4" Type="http://schemas.openxmlformats.org/officeDocument/2006/relationships/image" Target="../media/image23.png"/><Relationship Id="rId9" Type="http://schemas.openxmlformats.org/officeDocument/2006/relationships/hyperlink" Target="https://www.youtube.com/watch?v=lHDGfZ4km7Y&amp;list=PLxsBxGRQG1XyVfgzSUj4yVROtn_f-8YY8&amp;index=1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MVHwCQ6q0M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9.xml"/><Relationship Id="rId6" Type="http://schemas.openxmlformats.org/officeDocument/2006/relationships/hyperlink" Target="https://www.youtube.com/watch?v=TlpMKn-LBHg" TargetMode="External"/><Relationship Id="rId5" Type="http://schemas.openxmlformats.org/officeDocument/2006/relationships/hyperlink" Target="https://www.youtube.com/watch?app=desktop&amp;v=I48wrLQLU9w&amp;feature=youtu.be" TargetMode="Externa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terepargne.qua.natixis.com/nie/entreprise-video-epargne-salariale-et-retraite-c_667847.html?vid=4qdmx1rcb92" TargetMode="External"/><Relationship Id="rId3" Type="http://schemas.openxmlformats.org/officeDocument/2006/relationships/hyperlink" Target="https://cvc-front-ibp.brainsonic.com/bpce/player-html5-18707f02d6c593f97ef3e3a0c28d4423.html" TargetMode="External"/><Relationship Id="rId7" Type="http://schemas.openxmlformats.org/officeDocument/2006/relationships/image" Target="../media/image29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9.xml"/><Relationship Id="rId6" Type="http://schemas.openxmlformats.org/officeDocument/2006/relationships/hyperlink" Target="https://www.youtube.com/watch?v=EwgwOenROaQ" TargetMode="External"/><Relationship Id="rId5" Type="http://schemas.openxmlformats.org/officeDocument/2006/relationships/hyperlink" Target="https://cvc-front-ibp.brainsonic.com/bpce/player-preview-9e2a97feaca83b72b3f351b639495440-640-360.html" TargetMode="Externa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hyperlink" Target="https://www.youtube.com/user/natixisinterepargne/featured" TargetMode="External"/><Relationship Id="rId7" Type="http://schemas.openxmlformats.org/officeDocument/2006/relationships/hyperlink" Target="https://fr.linkedin.com/showcase/natixis-interepargn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hyperlink" Target="https://twitter.com/natixisie?lang=fr" TargetMode="Externa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0140E9F-BCD0-4D39-85F3-5DAE53582BF5}"/>
              </a:ext>
            </a:extLst>
          </p:cNvPr>
          <p:cNvSpPr/>
          <p:nvPr/>
        </p:nvSpPr>
        <p:spPr>
          <a:xfrm>
            <a:off x="623392" y="2045972"/>
            <a:ext cx="6048672" cy="1527044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80876" y="2417687"/>
            <a:ext cx="5030060" cy="545726"/>
          </a:xfrm>
        </p:spPr>
        <p:txBody>
          <a:bodyPr/>
          <a:lstStyle/>
          <a:p>
            <a:r>
              <a:rPr lang="fr-FR" b="1" dirty="0"/>
              <a:t>TOUTES NOS VIDÉOS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80876" y="3156566"/>
            <a:ext cx="4111812" cy="266676"/>
          </a:xfrm>
        </p:spPr>
        <p:txBody>
          <a:bodyPr/>
          <a:lstStyle/>
          <a:p>
            <a:r>
              <a:rPr lang="fr-FR" dirty="0"/>
              <a:t>JUILLET 2021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E4EA3B1-1619-4641-A283-B86CB0FA293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0F1F0"/>
              </a:clrFrom>
              <a:clrTo>
                <a:srgbClr val="F0F1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13731" y="-2028143"/>
            <a:ext cx="9696786" cy="68580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215F190-86C9-433C-9CD0-22BEF627642D}"/>
              </a:ext>
            </a:extLst>
          </p:cNvPr>
          <p:cNvGrpSpPr/>
          <p:nvPr/>
        </p:nvGrpSpPr>
        <p:grpSpPr>
          <a:xfrm>
            <a:off x="7056109" y="4869148"/>
            <a:ext cx="5088567" cy="746600"/>
            <a:chOff x="2013494" y="3371466"/>
            <a:chExt cx="6891253" cy="55995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E70CEDB-9629-427B-8D53-546237D32AB4}"/>
                </a:ext>
              </a:extLst>
            </p:cNvPr>
            <p:cNvSpPr txBox="1"/>
            <p:nvPr/>
          </p:nvSpPr>
          <p:spPr>
            <a:xfrm>
              <a:off x="2013494" y="3371466"/>
              <a:ext cx="6891253" cy="330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32" b="1" dirty="0">
                  <a:latin typeface="Pluto Medium" panose="020B0603020203060204" pitchFamily="34" charset="0"/>
                </a:rPr>
                <a:t>FAIRE DE L’ÉPARGNE SALARIALE ET RETRAITE </a:t>
              </a:r>
            </a:p>
            <a:p>
              <a:r>
                <a:rPr lang="fr-FR" sz="1132" b="1" dirty="0">
                  <a:latin typeface="Pluto Medium" panose="020B0603020203060204" pitchFamily="34" charset="0"/>
                </a:rPr>
                <a:t>UN MOTEUR DE LA PERFORMANCE DE VOTRE ENTREPRISE </a:t>
              </a:r>
              <a:endParaRPr lang="fr-FR" sz="1132" b="1" dirty="0"/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051239D-9653-4BC2-90C2-9C215DC62DCE}"/>
                </a:ext>
              </a:extLst>
            </p:cNvPr>
            <p:cNvSpPr txBox="1"/>
            <p:nvPr/>
          </p:nvSpPr>
          <p:spPr>
            <a:xfrm>
              <a:off x="2013494" y="3731506"/>
              <a:ext cx="5330964" cy="199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32" b="1" dirty="0">
                  <a:solidFill>
                    <a:srgbClr val="581D74"/>
                  </a:solidFill>
                  <a:latin typeface="Pluto Bold" panose="020B0803020203060204" pitchFamily="34" charset="0"/>
                </a:rPr>
                <a:t>C’EST ÇA, ÊTRE INVESTI DANS VOTRE AVENIR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201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DE9255-8B78-42EA-893E-84CC8D8E0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0" y="370819"/>
            <a:ext cx="6340942" cy="608400"/>
          </a:xfrm>
        </p:spPr>
        <p:txBody>
          <a:bodyPr anchor="ctr"/>
          <a:lstStyle/>
          <a:p>
            <a:r>
              <a:rPr lang="fr-FR" sz="2000" dirty="0"/>
              <a:t>Présentation de Natixis Interépargne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EF1C85-492C-4A24-9C3B-0EBD5ED4C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60080" y="6524775"/>
            <a:ext cx="254400" cy="164212"/>
          </a:xfrm>
        </p:spPr>
        <p:txBody>
          <a:bodyPr/>
          <a:lstStyle/>
          <a:p>
            <a:fld id="{4F985FF9-ADA8-465B-B1B8-A5AF16A5E141}" type="slidenum">
              <a:rPr lang="fr-FR" smtClean="0"/>
              <a:t>2</a:t>
            </a:fld>
            <a:endParaRPr lang="fr-FR" dirty="0"/>
          </a:p>
        </p:txBody>
      </p:sp>
      <p:pic>
        <p:nvPicPr>
          <p:cNvPr id="22" name="Image 21" descr="Homme présentant une réunion">
            <a:extLst>
              <a:ext uri="{FF2B5EF4-FFF2-40B4-BE49-F238E27FC236}">
                <a16:creationId xmlns:a16="http://schemas.microsoft.com/office/drawing/2014/main" id="{75CEFD64-6C53-4D18-AAB6-DF733D0E61C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8861535" y="-15087"/>
            <a:ext cx="3355989" cy="6858001"/>
          </a:xfrm>
          <a:custGeom>
            <a:avLst/>
            <a:gdLst>
              <a:gd name="connsiteX0" fmla="*/ 1969364 w 3355989"/>
              <a:gd name="connsiteY0" fmla="*/ 0 h 6858001"/>
              <a:gd name="connsiteX1" fmla="*/ 0 w 3355989"/>
              <a:gd name="connsiteY1" fmla="*/ 0 h 6858001"/>
              <a:gd name="connsiteX2" fmla="*/ 0 w 3355989"/>
              <a:gd name="connsiteY2" fmla="*/ 6858001 h 6858001"/>
              <a:gd name="connsiteX3" fmla="*/ 1581342 w 3355989"/>
              <a:gd name="connsiteY3" fmla="*/ 6858001 h 6858001"/>
              <a:gd name="connsiteX4" fmla="*/ 3355989 w 3355989"/>
              <a:gd name="connsiteY4" fmla="*/ 477198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5989" h="6858001">
                <a:moveTo>
                  <a:pt x="1969364" y="0"/>
                </a:moveTo>
                <a:lnTo>
                  <a:pt x="0" y="0"/>
                </a:lnTo>
                <a:lnTo>
                  <a:pt x="0" y="6858001"/>
                </a:lnTo>
                <a:lnTo>
                  <a:pt x="1581342" y="6858001"/>
                </a:lnTo>
                <a:lnTo>
                  <a:pt x="3355989" y="4771988"/>
                </a:lnTo>
                <a:close/>
              </a:path>
            </a:pathLst>
          </a:cu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C628C75-E656-4176-A765-E6AFD127F71C}"/>
              </a:ext>
            </a:extLst>
          </p:cNvPr>
          <p:cNvSpPr/>
          <p:nvPr/>
        </p:nvSpPr>
        <p:spPr>
          <a:xfrm>
            <a:off x="415493" y="1268760"/>
            <a:ext cx="3600400" cy="22322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C113DE0-4E60-4AA3-A6AE-737D48C256D7}"/>
              </a:ext>
            </a:extLst>
          </p:cNvPr>
          <p:cNvSpPr/>
          <p:nvPr/>
        </p:nvSpPr>
        <p:spPr>
          <a:xfrm>
            <a:off x="4690603" y="1265477"/>
            <a:ext cx="3600400" cy="22322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4F2965F-AE49-4A03-9963-34464BCD8F18}"/>
              </a:ext>
            </a:extLst>
          </p:cNvPr>
          <p:cNvSpPr/>
          <p:nvPr/>
        </p:nvSpPr>
        <p:spPr>
          <a:xfrm>
            <a:off x="435386" y="3947084"/>
            <a:ext cx="3600399" cy="22322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5E28690-979E-4121-BEF9-60C070A33A5A}"/>
              </a:ext>
            </a:extLst>
          </p:cNvPr>
          <p:cNvSpPr/>
          <p:nvPr/>
        </p:nvSpPr>
        <p:spPr>
          <a:xfrm>
            <a:off x="4690603" y="3947084"/>
            <a:ext cx="3600399" cy="22322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204D576-D593-4BC0-90C2-4AB70FED2ADF}"/>
              </a:ext>
            </a:extLst>
          </p:cNvPr>
          <p:cNvSpPr txBox="1"/>
          <p:nvPr/>
        </p:nvSpPr>
        <p:spPr>
          <a:xfrm>
            <a:off x="425081" y="1988840"/>
            <a:ext cx="36003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N°1 de l’épargne salariale et retraite et expert reconnu depuis plus de 50 ans. Natixis </a:t>
            </a:r>
            <a:r>
              <a:rPr lang="fr-FR" sz="1200" dirty="0" err="1"/>
              <a:t>Interépargne</a:t>
            </a:r>
            <a:r>
              <a:rPr lang="fr-FR" sz="1200" dirty="0"/>
              <a:t> développe une approche de l’épargne salariale et retraite fondée sur la relation humaine.</a:t>
            </a:r>
          </a:p>
        </p:txBody>
      </p:sp>
      <p:pic>
        <p:nvPicPr>
          <p:cNvPr id="29" name="Picture 2">
            <a:hlinkClick r:id="rId4"/>
            <a:extLst>
              <a:ext uri="{FF2B5EF4-FFF2-40B4-BE49-F238E27FC236}">
                <a16:creationId xmlns:a16="http://schemas.microsoft.com/office/drawing/2014/main" id="{B68796DA-83F7-4C06-B8D7-A4AF72F8B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2269" y="3081616"/>
            <a:ext cx="504056" cy="35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3CECF48-D27C-4DF0-B1D9-B91FFD63173E}"/>
              </a:ext>
            </a:extLst>
          </p:cNvPr>
          <p:cNvSpPr txBox="1"/>
          <p:nvPr/>
        </p:nvSpPr>
        <p:spPr>
          <a:xfrm>
            <a:off x="425081" y="3189948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Durée 2:32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0F780C0-8AB8-4147-98F4-A4D5C9198CDA}"/>
              </a:ext>
            </a:extLst>
          </p:cNvPr>
          <p:cNvSpPr txBox="1"/>
          <p:nvPr/>
        </p:nvSpPr>
        <p:spPr>
          <a:xfrm>
            <a:off x="432753" y="4955196"/>
            <a:ext cx="3605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Le Centre de tenue de comptes d'épargne salariale et retraite de Natixis Interépargne vous ouvre ses portes.</a:t>
            </a:r>
          </a:p>
        </p:txBody>
      </p:sp>
      <p:pic>
        <p:nvPicPr>
          <p:cNvPr id="30" name="Picture 2">
            <a:hlinkClick r:id="rId6"/>
            <a:extLst>
              <a:ext uri="{FF2B5EF4-FFF2-40B4-BE49-F238E27FC236}">
                <a16:creationId xmlns:a16="http://schemas.microsoft.com/office/drawing/2014/main" id="{0F2B4283-383E-435D-A7F5-4DD0B87FB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453" y="5771962"/>
            <a:ext cx="504056" cy="340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D67FB678-0327-4969-AFD0-D953EC48E2DB}"/>
              </a:ext>
            </a:extLst>
          </p:cNvPr>
          <p:cNvSpPr txBox="1"/>
          <p:nvPr/>
        </p:nvSpPr>
        <p:spPr>
          <a:xfrm>
            <a:off x="430122" y="3947084"/>
            <a:ext cx="2044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Diffusion : 27 février 2017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FCECD00-F3D2-4D8B-B3B5-B5E486804D8B}"/>
              </a:ext>
            </a:extLst>
          </p:cNvPr>
          <p:cNvSpPr txBox="1"/>
          <p:nvPr/>
        </p:nvSpPr>
        <p:spPr>
          <a:xfrm>
            <a:off x="437814" y="5868273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Durée : 3:06</a:t>
            </a:r>
          </a:p>
        </p:txBody>
      </p:sp>
      <p:pic>
        <p:nvPicPr>
          <p:cNvPr id="33" name="Picture 2">
            <a:hlinkClick r:id="rId7"/>
            <a:extLst>
              <a:ext uri="{FF2B5EF4-FFF2-40B4-BE49-F238E27FC236}">
                <a16:creationId xmlns:a16="http://schemas.microsoft.com/office/drawing/2014/main" id="{98ADAA39-2433-4FE3-8B6B-F81BCA830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8015" y="5757561"/>
            <a:ext cx="504056" cy="35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A3A30FC1-9F81-42A6-8E0E-1A091E6DE309}"/>
              </a:ext>
            </a:extLst>
          </p:cNvPr>
          <p:cNvSpPr txBox="1"/>
          <p:nvPr/>
        </p:nvSpPr>
        <p:spPr>
          <a:xfrm>
            <a:off x="4693980" y="4995755"/>
            <a:ext cx="3600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Elle s’adresse à toutes les entreprises d’au moins 1 salarié qui ne sont pas équipées en épargne salariale et retraite chez Natixis.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9ABE8BCD-2C33-4CA4-966B-D5933032787D}"/>
              </a:ext>
            </a:extLst>
          </p:cNvPr>
          <p:cNvSpPr txBox="1"/>
          <p:nvPr/>
        </p:nvSpPr>
        <p:spPr>
          <a:xfrm>
            <a:off x="4710781" y="3942032"/>
            <a:ext cx="2152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Diffusion : 22 janvier 2019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8D512086-820C-429C-8CB9-233F45979E93}"/>
              </a:ext>
            </a:extLst>
          </p:cNvPr>
          <p:cNvSpPr txBox="1"/>
          <p:nvPr/>
        </p:nvSpPr>
        <p:spPr>
          <a:xfrm>
            <a:off x="4702979" y="5877272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Durée : 1:42</a:t>
            </a:r>
          </a:p>
        </p:txBody>
      </p:sp>
      <p:pic>
        <p:nvPicPr>
          <p:cNvPr id="37" name="Picture 2">
            <a:hlinkClick r:id="rId8"/>
            <a:extLst>
              <a:ext uri="{FF2B5EF4-FFF2-40B4-BE49-F238E27FC236}">
                <a16:creationId xmlns:a16="http://schemas.microsoft.com/office/drawing/2014/main" id="{9829506C-3DFD-4A05-ACEB-92FD4EFF8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547" y="3099472"/>
            <a:ext cx="504056" cy="35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062E273A-099F-4114-ACDB-470171249DA3}"/>
              </a:ext>
            </a:extLst>
          </p:cNvPr>
          <p:cNvSpPr txBox="1"/>
          <p:nvPr/>
        </p:nvSpPr>
        <p:spPr>
          <a:xfrm>
            <a:off x="4693614" y="3189948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Durée : 1:13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705F536A-50D8-4DEB-8E26-831C2061CC1F}"/>
              </a:ext>
            </a:extLst>
          </p:cNvPr>
          <p:cNvSpPr txBox="1"/>
          <p:nvPr/>
        </p:nvSpPr>
        <p:spPr>
          <a:xfrm>
            <a:off x="4700191" y="1274453"/>
            <a:ext cx="1862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Diffusion : 28 juin 2018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207C9F2B-CBE5-4055-A1EF-6935D3F9D8B3}"/>
              </a:ext>
            </a:extLst>
          </p:cNvPr>
          <p:cNvSpPr txBox="1"/>
          <p:nvPr/>
        </p:nvSpPr>
        <p:spPr>
          <a:xfrm>
            <a:off x="4682478" y="2201581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Un nouveau site repensé pour et avec vous, conçu pour une navigation plus fluide, plus agréable et centrée sur vos besoins.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02908BD3-056C-49C1-9041-A3BC849CC061}"/>
              </a:ext>
            </a:extLst>
          </p:cNvPr>
          <p:cNvSpPr txBox="1"/>
          <p:nvPr/>
        </p:nvSpPr>
        <p:spPr>
          <a:xfrm>
            <a:off x="4702979" y="4526832"/>
            <a:ext cx="35922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</a:rPr>
              <a:t>La reprise à la concurrence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BF8C5C3-73E1-4AF8-93D8-783768D666F8}"/>
              </a:ext>
            </a:extLst>
          </p:cNvPr>
          <p:cNvSpPr txBox="1"/>
          <p:nvPr/>
        </p:nvSpPr>
        <p:spPr>
          <a:xfrm>
            <a:off x="4688431" y="1667908"/>
            <a:ext cx="3592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</a:rPr>
              <a:t>Lancement du nouveau site de Natixis Interépargne 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C555D627-835F-4FC3-9774-065C764BF071}"/>
              </a:ext>
            </a:extLst>
          </p:cNvPr>
          <p:cNvSpPr txBox="1"/>
          <p:nvPr/>
        </p:nvSpPr>
        <p:spPr>
          <a:xfrm>
            <a:off x="455121" y="1567825"/>
            <a:ext cx="3590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</a:rPr>
              <a:t>Carte d’identité de Natixis Interépargne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24D6BA41-882D-4128-83F7-F907E0FEA334}"/>
              </a:ext>
            </a:extLst>
          </p:cNvPr>
          <p:cNvSpPr txBox="1"/>
          <p:nvPr/>
        </p:nvSpPr>
        <p:spPr>
          <a:xfrm>
            <a:off x="424951" y="4462173"/>
            <a:ext cx="3610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</a:rPr>
              <a:t>Le centre du tenue des comptes de Caen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848630C1-CA84-4425-A297-AFD5F637AAA5}"/>
              </a:ext>
            </a:extLst>
          </p:cNvPr>
          <p:cNvSpPr txBox="1"/>
          <p:nvPr/>
        </p:nvSpPr>
        <p:spPr>
          <a:xfrm>
            <a:off x="433209" y="1279793"/>
            <a:ext cx="2044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Diffusion : 28 juillet 2014</a:t>
            </a:r>
          </a:p>
        </p:txBody>
      </p:sp>
    </p:spTree>
    <p:extLst>
      <p:ext uri="{BB962C8B-B14F-4D97-AF65-F5344CB8AC3E}">
        <p14:creationId xmlns:p14="http://schemas.microsoft.com/office/powerpoint/2010/main" val="1145749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384B5B1-5D45-4DAF-B99C-DD334B85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3</a:t>
            </a:fld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EE24D41-6116-45BC-99CE-EE46F7BA38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46863BD3-237F-482E-BA5B-9ECD9B445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744" y="1340768"/>
            <a:ext cx="6048672" cy="1169551"/>
          </a:xfrm>
        </p:spPr>
        <p:txBody>
          <a:bodyPr/>
          <a:lstStyle/>
          <a:p>
            <a:pPr algn="ctr"/>
            <a:r>
              <a:rPr lang="fr-FR" b="1" dirty="0"/>
              <a:t>NOS </a:t>
            </a:r>
            <a:r>
              <a:rPr lang="fr-FR" b="1" dirty="0" err="1"/>
              <a:t>VIDéOS</a:t>
            </a:r>
            <a:r>
              <a:rPr lang="fr-FR" b="1" dirty="0"/>
              <a:t> PAR </a:t>
            </a:r>
            <a:r>
              <a:rPr lang="fr-FR" b="1" dirty="0" err="1"/>
              <a:t>THéMATIQUE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827508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Image 89" descr="Personnes dans un bâtiment avec dôme en verre">
            <a:extLst>
              <a:ext uri="{FF2B5EF4-FFF2-40B4-BE49-F238E27FC236}">
                <a16:creationId xmlns:a16="http://schemas.microsoft.com/office/drawing/2014/main" id="{BB908097-3475-45C8-B3C3-0FC5A175E4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83" r="35365"/>
          <a:stretch>
            <a:fillRect/>
          </a:stretch>
        </p:blipFill>
        <p:spPr>
          <a:xfrm flipH="1">
            <a:off x="8870480" y="15086"/>
            <a:ext cx="3330203" cy="6858000"/>
          </a:xfrm>
          <a:custGeom>
            <a:avLst/>
            <a:gdLst>
              <a:gd name="connsiteX0" fmla="*/ 1943767 w 3330203"/>
              <a:gd name="connsiteY0" fmla="*/ 0 h 6858000"/>
              <a:gd name="connsiteX1" fmla="*/ 0 w 3330203"/>
              <a:gd name="connsiteY1" fmla="*/ 0 h 6858000"/>
              <a:gd name="connsiteX2" fmla="*/ 0 w 3330203"/>
              <a:gd name="connsiteY2" fmla="*/ 6858000 h 6858000"/>
              <a:gd name="connsiteX3" fmla="*/ 1493365 w 3330203"/>
              <a:gd name="connsiteY3" fmla="*/ 6858000 h 6858000"/>
              <a:gd name="connsiteX4" fmla="*/ 3330203 w 3330203"/>
              <a:gd name="connsiteY4" fmla="*/ 474432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0203" h="6858000">
                <a:moveTo>
                  <a:pt x="1943767" y="0"/>
                </a:moveTo>
                <a:lnTo>
                  <a:pt x="0" y="0"/>
                </a:lnTo>
                <a:lnTo>
                  <a:pt x="0" y="6858000"/>
                </a:lnTo>
                <a:lnTo>
                  <a:pt x="1493365" y="6858000"/>
                </a:lnTo>
                <a:lnTo>
                  <a:pt x="3330203" y="4744321"/>
                </a:lnTo>
                <a:close/>
              </a:path>
            </a:pathLst>
          </a:cu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EF1C85-492C-4A24-9C3B-0EBD5ED4C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4</a:t>
            </a:fld>
            <a:endParaRPr lang="fr-FR" dirty="0"/>
          </a:p>
        </p:txBody>
      </p:sp>
      <p:sp>
        <p:nvSpPr>
          <p:cNvPr id="22" name="Espace réservé du texte 4">
            <a:extLst>
              <a:ext uri="{FF2B5EF4-FFF2-40B4-BE49-F238E27FC236}">
                <a16:creationId xmlns:a16="http://schemas.microsoft.com/office/drawing/2014/main" id="{51713C2F-D576-469C-9446-8D85EB9AF9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5360" y="389256"/>
            <a:ext cx="591950" cy="410368"/>
          </a:xfrm>
        </p:spPr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D712F51-800C-47C3-A42B-5FCB802CA8E8}"/>
              </a:ext>
            </a:extLst>
          </p:cNvPr>
          <p:cNvSpPr txBox="1"/>
          <p:nvPr/>
        </p:nvSpPr>
        <p:spPr>
          <a:xfrm>
            <a:off x="1365027" y="478614"/>
            <a:ext cx="5095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2"/>
                </a:solidFill>
              </a:rPr>
              <a:t>La loi PACTE en toute simplicité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8616CE5-351F-4E9F-BB90-F0AAC1BEEA78}"/>
              </a:ext>
            </a:extLst>
          </p:cNvPr>
          <p:cNvSpPr/>
          <p:nvPr/>
        </p:nvSpPr>
        <p:spPr>
          <a:xfrm>
            <a:off x="641383" y="1227487"/>
            <a:ext cx="3612078" cy="14651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BA835A6-069D-42C0-A387-A68FBDE4E4DA}"/>
              </a:ext>
            </a:extLst>
          </p:cNvPr>
          <p:cNvSpPr/>
          <p:nvPr/>
        </p:nvSpPr>
        <p:spPr>
          <a:xfrm>
            <a:off x="641385" y="4844122"/>
            <a:ext cx="3612078" cy="14651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7676DAB-C48A-4A10-9F2A-CD8AF9BD56F8}"/>
              </a:ext>
            </a:extLst>
          </p:cNvPr>
          <p:cNvSpPr/>
          <p:nvPr/>
        </p:nvSpPr>
        <p:spPr>
          <a:xfrm>
            <a:off x="641383" y="2998872"/>
            <a:ext cx="3612078" cy="14651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6C19823-1890-4C1B-BA87-80AA3B6B6069}"/>
              </a:ext>
            </a:extLst>
          </p:cNvPr>
          <p:cNvSpPr/>
          <p:nvPr/>
        </p:nvSpPr>
        <p:spPr>
          <a:xfrm>
            <a:off x="4659827" y="1199547"/>
            <a:ext cx="3638000" cy="14651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1E2D4B9-1F47-4433-9F32-197BB6C01058}"/>
              </a:ext>
            </a:extLst>
          </p:cNvPr>
          <p:cNvSpPr/>
          <p:nvPr/>
        </p:nvSpPr>
        <p:spPr>
          <a:xfrm>
            <a:off x="4669486" y="4844122"/>
            <a:ext cx="3612078" cy="14651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255999D-0746-48E4-99EC-E5495E64CC02}"/>
              </a:ext>
            </a:extLst>
          </p:cNvPr>
          <p:cNvSpPr/>
          <p:nvPr/>
        </p:nvSpPr>
        <p:spPr>
          <a:xfrm>
            <a:off x="4669486" y="3008198"/>
            <a:ext cx="3612078" cy="14713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553B7211-7182-4465-9325-96B7109F9E56}"/>
              </a:ext>
            </a:extLst>
          </p:cNvPr>
          <p:cNvSpPr txBox="1"/>
          <p:nvPr/>
        </p:nvSpPr>
        <p:spPr>
          <a:xfrm>
            <a:off x="641382" y="1562069"/>
            <a:ext cx="3612079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tx2"/>
                </a:solidFill>
              </a:rPr>
              <a:t>PACTE Episode #2  </a:t>
            </a:r>
          </a:p>
          <a:p>
            <a:pPr algn="ctr"/>
            <a:r>
              <a:rPr lang="fr-FR" sz="1000" dirty="0">
                <a:solidFill>
                  <a:schemeClr val="tx2"/>
                </a:solidFill>
              </a:rPr>
              <a:t>L’actionnariat salarié</a:t>
            </a:r>
          </a:p>
        </p:txBody>
      </p:sp>
      <p:pic>
        <p:nvPicPr>
          <p:cNvPr id="47" name="Picture 2">
            <a:hlinkClick r:id="rId4"/>
            <a:extLst>
              <a:ext uri="{FF2B5EF4-FFF2-40B4-BE49-F238E27FC236}">
                <a16:creationId xmlns:a16="http://schemas.microsoft.com/office/drawing/2014/main" id="{006428A2-5FF1-493E-99DD-244357641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944" y="2363608"/>
            <a:ext cx="410965" cy="289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7560FF40-9CA6-45B5-8AEA-C56F34CB798D}"/>
              </a:ext>
            </a:extLst>
          </p:cNvPr>
          <p:cNvSpPr txBox="1"/>
          <p:nvPr/>
        </p:nvSpPr>
        <p:spPr>
          <a:xfrm>
            <a:off x="641384" y="1887046"/>
            <a:ext cx="3594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/>
              <a:t>Découvrez en vidéo les dispositions du projet de loi favorisant le développement de l’actionnariat salarié !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7AA69677-4A71-4725-9821-94E6276941DB}"/>
              </a:ext>
            </a:extLst>
          </p:cNvPr>
          <p:cNvSpPr txBox="1"/>
          <p:nvPr/>
        </p:nvSpPr>
        <p:spPr>
          <a:xfrm>
            <a:off x="647597" y="2409331"/>
            <a:ext cx="12597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Durée : 1:29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291B99A6-E752-4C49-8B10-A8E5E84B4107}"/>
              </a:ext>
            </a:extLst>
          </p:cNvPr>
          <p:cNvSpPr txBox="1"/>
          <p:nvPr/>
        </p:nvSpPr>
        <p:spPr>
          <a:xfrm>
            <a:off x="643598" y="1235272"/>
            <a:ext cx="1886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Diffusion : 18 </a:t>
            </a:r>
            <a:r>
              <a:rPr lang="fr-FR" sz="1200" b="1" dirty="0" err="1"/>
              <a:t>déc</a:t>
            </a:r>
            <a:r>
              <a:rPr lang="fr-FR" sz="1200" b="1" dirty="0"/>
              <a:t> 2018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76291B4-BD4D-4F4B-A106-AC574D8B0BB4}"/>
              </a:ext>
            </a:extLst>
          </p:cNvPr>
          <p:cNvSpPr/>
          <p:nvPr/>
        </p:nvSpPr>
        <p:spPr>
          <a:xfrm>
            <a:off x="628524" y="3324983"/>
            <a:ext cx="3619805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FR" sz="1000" dirty="0">
                <a:solidFill>
                  <a:schemeClr val="tx2"/>
                </a:solidFill>
              </a:rPr>
              <a:t>PACTE Episode #3  </a:t>
            </a:r>
          </a:p>
          <a:p>
            <a:pPr algn="ctr"/>
            <a:r>
              <a:rPr lang="fr-FR" sz="1000" dirty="0">
                <a:solidFill>
                  <a:schemeClr val="tx2"/>
                </a:solidFill>
              </a:rPr>
              <a:t>L’intéressement</a:t>
            </a:r>
          </a:p>
        </p:txBody>
      </p:sp>
      <p:pic>
        <p:nvPicPr>
          <p:cNvPr id="52" name="Picture 2">
            <a:hlinkClick r:id="rId6"/>
            <a:extLst>
              <a:ext uri="{FF2B5EF4-FFF2-40B4-BE49-F238E27FC236}">
                <a16:creationId xmlns:a16="http://schemas.microsoft.com/office/drawing/2014/main" id="{3FC1A493-E249-4A41-9B8E-8EF4AB5AB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413" y="4098234"/>
            <a:ext cx="410965" cy="289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" name="ZoneTexte 83">
            <a:extLst>
              <a:ext uri="{FF2B5EF4-FFF2-40B4-BE49-F238E27FC236}">
                <a16:creationId xmlns:a16="http://schemas.microsoft.com/office/drawing/2014/main" id="{175B06F9-BA9C-4901-A068-60C0B75C391B}"/>
              </a:ext>
            </a:extLst>
          </p:cNvPr>
          <p:cNvSpPr txBox="1"/>
          <p:nvPr/>
        </p:nvSpPr>
        <p:spPr>
          <a:xfrm>
            <a:off x="623392" y="3653085"/>
            <a:ext cx="3612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/>
              <a:t>Découvrez en vidéo les mesures incitatives pour l’intéressement, prévues par le projet de la loi PACTE.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F3491DF7-594C-4CC1-B321-BDAD04182391}"/>
              </a:ext>
            </a:extLst>
          </p:cNvPr>
          <p:cNvSpPr txBox="1"/>
          <p:nvPr/>
        </p:nvSpPr>
        <p:spPr>
          <a:xfrm>
            <a:off x="645733" y="4185503"/>
            <a:ext cx="1215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Durée : 2:06</a:t>
            </a: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F13BAA5C-211E-4F8E-9B8A-2D7359B2DDC3}"/>
              </a:ext>
            </a:extLst>
          </p:cNvPr>
          <p:cNvSpPr txBox="1"/>
          <p:nvPr/>
        </p:nvSpPr>
        <p:spPr>
          <a:xfrm>
            <a:off x="637928" y="2996952"/>
            <a:ext cx="1964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Diffusion : 27 mars 2019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EEC296B-D236-4137-AFA8-F418911ACFCD}"/>
              </a:ext>
            </a:extLst>
          </p:cNvPr>
          <p:cNvSpPr/>
          <p:nvPr/>
        </p:nvSpPr>
        <p:spPr>
          <a:xfrm>
            <a:off x="657968" y="5157192"/>
            <a:ext cx="3590362" cy="400110"/>
          </a:xfrm>
          <a:prstGeom prst="rect">
            <a:avLst/>
          </a:prstGeom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sz="1000" dirty="0">
                <a:solidFill>
                  <a:schemeClr val="tx2"/>
                </a:solidFill>
              </a:rPr>
              <a:t>PACTE Episode #1  </a:t>
            </a:r>
          </a:p>
          <a:p>
            <a:pPr algn="ctr"/>
            <a:r>
              <a:rPr lang="fr-FR" sz="1000" dirty="0">
                <a:solidFill>
                  <a:schemeClr val="tx2"/>
                </a:solidFill>
              </a:rPr>
              <a:t>La suppression du forfait social </a:t>
            </a:r>
          </a:p>
        </p:txBody>
      </p:sp>
      <p:pic>
        <p:nvPicPr>
          <p:cNvPr id="88" name="Picture 2">
            <a:hlinkClick r:id="rId7"/>
            <a:extLst>
              <a:ext uri="{FF2B5EF4-FFF2-40B4-BE49-F238E27FC236}">
                <a16:creationId xmlns:a16="http://schemas.microsoft.com/office/drawing/2014/main" id="{518D0AE1-6585-4729-9053-E84F8E5D7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201" y="5972646"/>
            <a:ext cx="410965" cy="289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ZoneTexte 88">
            <a:extLst>
              <a:ext uri="{FF2B5EF4-FFF2-40B4-BE49-F238E27FC236}">
                <a16:creationId xmlns:a16="http://schemas.microsoft.com/office/drawing/2014/main" id="{748A8861-B9C9-4A3A-B873-7A3C5A3FDB34}"/>
              </a:ext>
            </a:extLst>
          </p:cNvPr>
          <p:cNvSpPr txBox="1"/>
          <p:nvPr/>
        </p:nvSpPr>
        <p:spPr>
          <a:xfrm>
            <a:off x="628524" y="5549170"/>
            <a:ext cx="3607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/>
              <a:t>Découvrez en vidéo les dispositions du projet de loi favorisant l’essor de l’épargne salariale et retraite !</a:t>
            </a: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8D26F706-8927-4E81-9F25-6CF512027517}"/>
              </a:ext>
            </a:extLst>
          </p:cNvPr>
          <p:cNvSpPr txBox="1"/>
          <p:nvPr/>
        </p:nvSpPr>
        <p:spPr>
          <a:xfrm>
            <a:off x="657967" y="6041938"/>
            <a:ext cx="1132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Durée : 1:21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AB862436-6A75-42D3-81AE-6EBC787261AD}"/>
              </a:ext>
            </a:extLst>
          </p:cNvPr>
          <p:cNvSpPr txBox="1"/>
          <p:nvPr/>
        </p:nvSpPr>
        <p:spPr>
          <a:xfrm>
            <a:off x="655039" y="4844122"/>
            <a:ext cx="3027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Diffusion : 6 mai 2019 ( date de MAJ )</a:t>
            </a:r>
          </a:p>
        </p:txBody>
      </p:sp>
      <p:pic>
        <p:nvPicPr>
          <p:cNvPr id="100" name="Image 99">
            <a:extLst>
              <a:ext uri="{FF2B5EF4-FFF2-40B4-BE49-F238E27FC236}">
                <a16:creationId xmlns:a16="http://schemas.microsoft.com/office/drawing/2014/main" id="{F92157AA-AB0F-47DB-9716-D15143F27B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26094" y="976589"/>
            <a:ext cx="594820" cy="581258"/>
          </a:xfrm>
          <a:prstGeom prst="ellipse">
            <a:avLst/>
          </a:prstGeom>
          <a:effectLst>
            <a:outerShdw blurRad="63500" dist="38100" dir="18900000" sx="102000" sy="102000" algn="bl" rotWithShape="0">
              <a:schemeClr val="tx2">
                <a:alpha val="40000"/>
              </a:schemeClr>
            </a:outerShdw>
          </a:effectLst>
        </p:spPr>
      </p:pic>
      <p:pic>
        <p:nvPicPr>
          <p:cNvPr id="101" name="Image 100">
            <a:extLst>
              <a:ext uri="{FF2B5EF4-FFF2-40B4-BE49-F238E27FC236}">
                <a16:creationId xmlns:a16="http://schemas.microsoft.com/office/drawing/2014/main" id="{847D139D-C1E3-40AD-9034-94C58137E6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42134" y="2815244"/>
            <a:ext cx="576555" cy="567685"/>
          </a:xfrm>
          <a:prstGeom prst="ellipse">
            <a:avLst/>
          </a:prstGeom>
          <a:effectLst>
            <a:outerShdw blurRad="63500" dist="38100" dir="18900000" sx="102000" sy="102000" algn="bl" rotWithShape="0">
              <a:schemeClr val="tx2">
                <a:alpha val="40000"/>
              </a:schemeClr>
            </a:outerShdw>
          </a:effectLst>
        </p:spPr>
      </p:pic>
      <p:pic>
        <p:nvPicPr>
          <p:cNvPr id="102" name="Image 101">
            <a:extLst>
              <a:ext uri="{FF2B5EF4-FFF2-40B4-BE49-F238E27FC236}">
                <a16:creationId xmlns:a16="http://schemas.microsoft.com/office/drawing/2014/main" id="{62BF68AF-DB8A-4BFE-ADF7-25A8545A78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44943" y="4640326"/>
            <a:ext cx="578380" cy="567685"/>
          </a:xfrm>
          <a:prstGeom prst="ellipse">
            <a:avLst/>
          </a:prstGeom>
          <a:effectLst>
            <a:outerShdw blurRad="50800" dist="38100" dir="18900000" algn="bl" rotWithShape="0">
              <a:schemeClr val="tx2">
                <a:alpha val="40000"/>
              </a:schemeClr>
            </a:outerShdw>
          </a:effectLst>
        </p:spPr>
      </p:pic>
      <p:sp>
        <p:nvSpPr>
          <p:cNvPr id="103" name="ZoneTexte 102">
            <a:extLst>
              <a:ext uri="{FF2B5EF4-FFF2-40B4-BE49-F238E27FC236}">
                <a16:creationId xmlns:a16="http://schemas.microsoft.com/office/drawing/2014/main" id="{2759CBDE-CDE8-42ED-8F83-D5ABBE3F44F6}"/>
              </a:ext>
            </a:extLst>
          </p:cNvPr>
          <p:cNvSpPr txBox="1"/>
          <p:nvPr/>
        </p:nvSpPr>
        <p:spPr>
          <a:xfrm>
            <a:off x="4655840" y="1480976"/>
            <a:ext cx="362572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tx2"/>
                </a:solidFill>
              </a:rPr>
              <a:t>Interview #1</a:t>
            </a:r>
          </a:p>
          <a:p>
            <a:pPr algn="ctr"/>
            <a:r>
              <a:rPr lang="fr-FR" sz="1000" dirty="0">
                <a:solidFill>
                  <a:schemeClr val="tx2"/>
                </a:solidFill>
              </a:rPr>
              <a:t>Le fonctionnement de l’épargne retraite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D81FBA7F-D9F6-4C00-8936-3384078F10E0}"/>
              </a:ext>
            </a:extLst>
          </p:cNvPr>
          <p:cNvSpPr txBox="1"/>
          <p:nvPr/>
        </p:nvSpPr>
        <p:spPr>
          <a:xfrm>
            <a:off x="4655840" y="3252975"/>
            <a:ext cx="362580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tx2"/>
                </a:solidFill>
              </a:rPr>
              <a:t>Interview #2</a:t>
            </a:r>
          </a:p>
          <a:p>
            <a:pPr algn="ctr"/>
            <a:r>
              <a:rPr lang="fr-FR" sz="1000" dirty="0">
                <a:solidFill>
                  <a:schemeClr val="tx2"/>
                </a:solidFill>
              </a:rPr>
              <a:t>La transformation du PERCO en PER Collectif</a:t>
            </a:r>
          </a:p>
        </p:txBody>
      </p:sp>
      <p:sp>
        <p:nvSpPr>
          <p:cNvPr id="105" name="ZoneTexte 104">
            <a:extLst>
              <a:ext uri="{FF2B5EF4-FFF2-40B4-BE49-F238E27FC236}">
                <a16:creationId xmlns:a16="http://schemas.microsoft.com/office/drawing/2014/main" id="{EFAC3E1C-CA8E-4EBA-844C-7AFD0AA958DC}"/>
              </a:ext>
            </a:extLst>
          </p:cNvPr>
          <p:cNvSpPr txBox="1"/>
          <p:nvPr/>
        </p:nvSpPr>
        <p:spPr>
          <a:xfrm>
            <a:off x="4667929" y="5073750"/>
            <a:ext cx="361841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tx2"/>
                </a:solidFill>
              </a:rPr>
              <a:t>Interview #3</a:t>
            </a:r>
          </a:p>
          <a:p>
            <a:pPr algn="ctr"/>
            <a:r>
              <a:rPr lang="fr-FR" sz="1000" dirty="0">
                <a:solidFill>
                  <a:schemeClr val="tx2"/>
                </a:solidFill>
              </a:rPr>
              <a:t>Les avantages du Plan d’Epargne Retraite (PER)</a:t>
            </a:r>
          </a:p>
        </p:txBody>
      </p:sp>
      <p:pic>
        <p:nvPicPr>
          <p:cNvPr id="106" name="Picture 2">
            <a:hlinkClick r:id="rId11"/>
            <a:extLst>
              <a:ext uri="{FF2B5EF4-FFF2-40B4-BE49-F238E27FC236}">
                <a16:creationId xmlns:a16="http://schemas.microsoft.com/office/drawing/2014/main" id="{D0A17E66-018C-4A7F-BE9C-311C29B3B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3308" y="2324345"/>
            <a:ext cx="410965" cy="289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">
            <a:hlinkClick r:id="rId12"/>
            <a:extLst>
              <a:ext uri="{FF2B5EF4-FFF2-40B4-BE49-F238E27FC236}">
                <a16:creationId xmlns:a16="http://schemas.microsoft.com/office/drawing/2014/main" id="{4AF7F536-7894-4F7F-9E17-94E3262B5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740" y="4170360"/>
            <a:ext cx="410965" cy="289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2">
            <a:hlinkClick r:id="rId13"/>
            <a:extLst>
              <a:ext uri="{FF2B5EF4-FFF2-40B4-BE49-F238E27FC236}">
                <a16:creationId xmlns:a16="http://schemas.microsoft.com/office/drawing/2014/main" id="{424D0F94-AD0F-4FB5-A1A2-95AE8B6EE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3308" y="5943684"/>
            <a:ext cx="410965" cy="289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ZoneTexte 108">
            <a:extLst>
              <a:ext uri="{FF2B5EF4-FFF2-40B4-BE49-F238E27FC236}">
                <a16:creationId xmlns:a16="http://schemas.microsoft.com/office/drawing/2014/main" id="{334B9352-B3FF-4825-92BE-1C5DAD1FCA2C}"/>
              </a:ext>
            </a:extLst>
          </p:cNvPr>
          <p:cNvSpPr txBox="1"/>
          <p:nvPr/>
        </p:nvSpPr>
        <p:spPr>
          <a:xfrm>
            <a:off x="4655840" y="1806382"/>
            <a:ext cx="36137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/>
              <a:t>Le nouveau fonctionnement de l'épargne retraite avec la loi PACTE par Romain RINGUET, Directeur Grandes Relations chez Natixis </a:t>
            </a:r>
            <a:r>
              <a:rPr lang="fr-FR" sz="1000" dirty="0" err="1"/>
              <a:t>Interépargne</a:t>
            </a:r>
            <a:r>
              <a:rPr lang="fr-FR" sz="1000" dirty="0"/>
              <a:t>.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C4A30499-5A23-4C1C-BC9F-8453BB3B82C2}"/>
              </a:ext>
            </a:extLst>
          </p:cNvPr>
          <p:cNvSpPr txBox="1"/>
          <p:nvPr/>
        </p:nvSpPr>
        <p:spPr>
          <a:xfrm>
            <a:off x="4655840" y="2370099"/>
            <a:ext cx="11016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Durée : 2:38</a:t>
            </a:r>
          </a:p>
        </p:txBody>
      </p:sp>
      <p:sp>
        <p:nvSpPr>
          <p:cNvPr id="111" name="ZoneTexte 110">
            <a:extLst>
              <a:ext uri="{FF2B5EF4-FFF2-40B4-BE49-F238E27FC236}">
                <a16:creationId xmlns:a16="http://schemas.microsoft.com/office/drawing/2014/main" id="{750347A2-C7E5-4928-829C-183EE92686DC}"/>
              </a:ext>
            </a:extLst>
          </p:cNvPr>
          <p:cNvSpPr txBox="1"/>
          <p:nvPr/>
        </p:nvSpPr>
        <p:spPr>
          <a:xfrm>
            <a:off x="4667928" y="3594058"/>
            <a:ext cx="36137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/>
              <a:t>Transformer son PERCO en PER Collectif par Karen CHARBONNEL, Directrice du Développement </a:t>
            </a:r>
            <a:r>
              <a:rPr lang="fr-FR" sz="1000" dirty="0" err="1"/>
              <a:t>Corporate</a:t>
            </a:r>
            <a:r>
              <a:rPr lang="fr-FR" sz="1000" dirty="0"/>
              <a:t> chez Natixis </a:t>
            </a:r>
            <a:r>
              <a:rPr lang="fr-FR" sz="1000" dirty="0" err="1"/>
              <a:t>Interépargne</a:t>
            </a:r>
            <a:r>
              <a:rPr lang="fr-FR" sz="1000" dirty="0"/>
              <a:t>.</a:t>
            </a:r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B81966E2-108A-4D15-86BD-084ED8097132}"/>
              </a:ext>
            </a:extLst>
          </p:cNvPr>
          <p:cNvSpPr txBox="1"/>
          <p:nvPr/>
        </p:nvSpPr>
        <p:spPr>
          <a:xfrm>
            <a:off x="4659827" y="4195356"/>
            <a:ext cx="1067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Durée : 3:34</a:t>
            </a:r>
          </a:p>
        </p:txBody>
      </p:sp>
      <p:sp>
        <p:nvSpPr>
          <p:cNvPr id="113" name="ZoneTexte 112">
            <a:extLst>
              <a:ext uri="{FF2B5EF4-FFF2-40B4-BE49-F238E27FC236}">
                <a16:creationId xmlns:a16="http://schemas.microsoft.com/office/drawing/2014/main" id="{C61B0F5C-C2F8-46C4-AF60-840C6E50AE8D}"/>
              </a:ext>
            </a:extLst>
          </p:cNvPr>
          <p:cNvSpPr txBox="1"/>
          <p:nvPr/>
        </p:nvSpPr>
        <p:spPr>
          <a:xfrm>
            <a:off x="4674954" y="5451230"/>
            <a:ext cx="36137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/>
              <a:t>Les avantages du PER pour les salariés par Nadine HUTHER, Directrice Animation Commerciale chez Natixis </a:t>
            </a:r>
            <a:r>
              <a:rPr lang="fr-FR" sz="1000" dirty="0" err="1"/>
              <a:t>Interépargne</a:t>
            </a:r>
            <a:r>
              <a:rPr lang="fr-FR" sz="1000" dirty="0"/>
              <a:t>.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F9DA97FC-FF39-4788-A1D2-96042FE32088}"/>
              </a:ext>
            </a:extLst>
          </p:cNvPr>
          <p:cNvSpPr txBox="1"/>
          <p:nvPr/>
        </p:nvSpPr>
        <p:spPr>
          <a:xfrm>
            <a:off x="4667928" y="6032321"/>
            <a:ext cx="1181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Durée : 3:53</a:t>
            </a:r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E4B5E8BE-BABB-4EAD-A1FE-90A0AB9AD682}"/>
              </a:ext>
            </a:extLst>
          </p:cNvPr>
          <p:cNvSpPr txBox="1"/>
          <p:nvPr/>
        </p:nvSpPr>
        <p:spPr>
          <a:xfrm>
            <a:off x="4665131" y="1196752"/>
            <a:ext cx="1833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Diffusion : 4 sept 2019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1181E659-3D57-428E-B21F-158F6AA54C2C}"/>
              </a:ext>
            </a:extLst>
          </p:cNvPr>
          <p:cNvSpPr txBox="1"/>
          <p:nvPr/>
        </p:nvSpPr>
        <p:spPr>
          <a:xfrm>
            <a:off x="4655841" y="3009711"/>
            <a:ext cx="1885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Diffusion : 28 </a:t>
            </a:r>
            <a:r>
              <a:rPr lang="fr-FR" sz="1200" b="1" dirty="0" err="1"/>
              <a:t>nov</a:t>
            </a:r>
            <a:r>
              <a:rPr lang="fr-FR" sz="1200" b="1" dirty="0"/>
              <a:t> 2019</a:t>
            </a:r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4396B1B2-CC00-46AC-B7FC-4E396A3D47F8}"/>
              </a:ext>
            </a:extLst>
          </p:cNvPr>
          <p:cNvSpPr txBox="1"/>
          <p:nvPr/>
        </p:nvSpPr>
        <p:spPr>
          <a:xfrm>
            <a:off x="4669487" y="4839986"/>
            <a:ext cx="17998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Diffusion : 6 mai 2020</a:t>
            </a:r>
          </a:p>
        </p:txBody>
      </p:sp>
    </p:spTree>
    <p:extLst>
      <p:ext uri="{BB962C8B-B14F-4D97-AF65-F5344CB8AC3E}">
        <p14:creationId xmlns:p14="http://schemas.microsoft.com/office/powerpoint/2010/main" val="3915355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Image 73" descr="Une vue en plongée d’immeubles et du ciel">
            <a:extLst>
              <a:ext uri="{FF2B5EF4-FFF2-40B4-BE49-F238E27FC236}">
                <a16:creationId xmlns:a16="http://schemas.microsoft.com/office/drawing/2014/main" id="{D602590C-BB35-4A7E-A2D4-ED1CE55FF4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3" r="37759"/>
          <a:stretch>
            <a:fillRect/>
          </a:stretch>
        </p:blipFill>
        <p:spPr>
          <a:xfrm>
            <a:off x="8878011" y="0"/>
            <a:ext cx="3313989" cy="6889860"/>
          </a:xfrm>
          <a:custGeom>
            <a:avLst/>
            <a:gdLst>
              <a:gd name="connsiteX0" fmla="*/ 1365691 w 3313989"/>
              <a:gd name="connsiteY0" fmla="*/ 0 h 6889860"/>
              <a:gd name="connsiteX1" fmla="*/ 3313989 w 3313989"/>
              <a:gd name="connsiteY1" fmla="*/ 0 h 6889860"/>
              <a:gd name="connsiteX2" fmla="*/ 3313989 w 3313989"/>
              <a:gd name="connsiteY2" fmla="*/ 6889860 h 6889860"/>
              <a:gd name="connsiteX3" fmla="*/ 1841452 w 3313989"/>
              <a:gd name="connsiteY3" fmla="*/ 6889860 h 6889860"/>
              <a:gd name="connsiteX4" fmla="*/ 0 w 3313989"/>
              <a:gd name="connsiteY4" fmla="*/ 4739403 h 6889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3989" h="6889860">
                <a:moveTo>
                  <a:pt x="1365691" y="0"/>
                </a:moveTo>
                <a:lnTo>
                  <a:pt x="3313989" y="0"/>
                </a:lnTo>
                <a:lnTo>
                  <a:pt x="3313989" y="6889860"/>
                </a:lnTo>
                <a:lnTo>
                  <a:pt x="1841452" y="6889860"/>
                </a:lnTo>
                <a:lnTo>
                  <a:pt x="0" y="4739403"/>
                </a:lnTo>
                <a:close/>
              </a:path>
            </a:pathLst>
          </a:cu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EF1C85-492C-4A24-9C3B-0EBD5ED4C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57399" y="6433140"/>
            <a:ext cx="254400" cy="164212"/>
          </a:xfrm>
        </p:spPr>
        <p:txBody>
          <a:bodyPr/>
          <a:lstStyle/>
          <a:p>
            <a:fld id="{4F985FF9-ADA8-465B-B1B8-A5AF16A5E141}" type="slidenum">
              <a:rPr lang="fr-FR" smtClean="0"/>
              <a:t>5</a:t>
            </a:fld>
            <a:endParaRPr lang="fr-FR" dirty="0"/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2EFB8C04-A37D-48A9-A11B-60639A359C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5360" y="389256"/>
            <a:ext cx="591950" cy="410368"/>
          </a:xfrm>
        </p:spPr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C703EA4-81EA-41A2-B1D1-3F91F42E354E}"/>
              </a:ext>
            </a:extLst>
          </p:cNvPr>
          <p:cNvSpPr txBox="1"/>
          <p:nvPr/>
        </p:nvSpPr>
        <p:spPr>
          <a:xfrm>
            <a:off x="1416708" y="498193"/>
            <a:ext cx="6909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2"/>
                </a:solidFill>
              </a:rPr>
              <a:t>Dispositif proposés par Natixis </a:t>
            </a:r>
            <a:r>
              <a:rPr lang="fr-FR" sz="2000" b="1" dirty="0" err="1">
                <a:solidFill>
                  <a:schemeClr val="tx2"/>
                </a:solidFill>
              </a:rPr>
              <a:t>Interepargne</a:t>
            </a:r>
            <a:endParaRPr lang="fr-FR" sz="2000" b="1" dirty="0">
              <a:solidFill>
                <a:schemeClr val="tx2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5859A42-D4A0-44E3-A10C-CC29AAE303B5}"/>
              </a:ext>
            </a:extLst>
          </p:cNvPr>
          <p:cNvGrpSpPr/>
          <p:nvPr/>
        </p:nvGrpSpPr>
        <p:grpSpPr>
          <a:xfrm>
            <a:off x="4998722" y="1655720"/>
            <a:ext cx="3234540" cy="1132010"/>
            <a:chOff x="4998722" y="1727728"/>
            <a:chExt cx="3234540" cy="1132010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C8EF67C7-77BB-4F0F-8D75-A1CAA3626A5F}"/>
                </a:ext>
              </a:extLst>
            </p:cNvPr>
            <p:cNvSpPr/>
            <p:nvPr/>
          </p:nvSpPr>
          <p:spPr>
            <a:xfrm>
              <a:off x="5005818" y="1727728"/>
              <a:ext cx="3227444" cy="11197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14AFE41B-8BBB-4570-A100-36C90381C049}"/>
                </a:ext>
              </a:extLst>
            </p:cNvPr>
            <p:cNvSpPr txBox="1"/>
            <p:nvPr/>
          </p:nvSpPr>
          <p:spPr>
            <a:xfrm>
              <a:off x="4998722" y="2074787"/>
              <a:ext cx="3227444" cy="27699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PEE : Plan d’Epargne Entreprise</a:t>
              </a:r>
            </a:p>
          </p:txBody>
        </p:sp>
        <p:pic>
          <p:nvPicPr>
            <p:cNvPr id="60" name="Picture 2">
              <a:hlinkClick r:id="rId3"/>
              <a:extLst>
                <a:ext uri="{FF2B5EF4-FFF2-40B4-BE49-F238E27FC236}">
                  <a16:creationId xmlns:a16="http://schemas.microsoft.com/office/drawing/2014/main" id="{9B6AFD5D-7A19-4CE6-8623-BC063881F5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5148" y="2510526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5209CF06-599C-4F0F-8BE1-7AF0A1868473}"/>
                </a:ext>
              </a:extLst>
            </p:cNvPr>
            <p:cNvSpPr txBox="1"/>
            <p:nvPr/>
          </p:nvSpPr>
          <p:spPr>
            <a:xfrm>
              <a:off x="4998722" y="2302444"/>
              <a:ext cx="32344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/>
                <a:t>Tout savoir sur le PEE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2763FF79-B4C6-4F3D-9123-77B013738C19}"/>
                </a:ext>
              </a:extLst>
            </p:cNvPr>
            <p:cNvSpPr txBox="1"/>
            <p:nvPr/>
          </p:nvSpPr>
          <p:spPr>
            <a:xfrm>
              <a:off x="5000457" y="2582739"/>
              <a:ext cx="13514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Durée : 3:09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42AA7BB-EF2D-4ADE-BE60-E95FB8890565}"/>
                </a:ext>
              </a:extLst>
            </p:cNvPr>
            <p:cNvSpPr txBox="1"/>
            <p:nvPr/>
          </p:nvSpPr>
          <p:spPr>
            <a:xfrm>
              <a:off x="5005742" y="1727728"/>
              <a:ext cx="32204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Diffusion : 10 sept 2020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83FDD954-0986-4831-BEEB-12E503D96205}"/>
              </a:ext>
            </a:extLst>
          </p:cNvPr>
          <p:cNvGrpSpPr/>
          <p:nvPr/>
        </p:nvGrpSpPr>
        <p:grpSpPr>
          <a:xfrm>
            <a:off x="1046722" y="1185545"/>
            <a:ext cx="3240285" cy="1124213"/>
            <a:chOff x="1046722" y="1257553"/>
            <a:chExt cx="3240285" cy="1124213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A9154BA1-BD1E-4681-A6D4-00811E8383F0}"/>
                </a:ext>
              </a:extLst>
            </p:cNvPr>
            <p:cNvSpPr/>
            <p:nvPr/>
          </p:nvSpPr>
          <p:spPr>
            <a:xfrm>
              <a:off x="1046722" y="1259920"/>
              <a:ext cx="3240285" cy="11197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BC13FBAD-DA1C-441F-ADD2-3DA002D0B2A9}"/>
                </a:ext>
              </a:extLst>
            </p:cNvPr>
            <p:cNvSpPr txBox="1"/>
            <p:nvPr/>
          </p:nvSpPr>
          <p:spPr>
            <a:xfrm>
              <a:off x="1262746" y="1525452"/>
              <a:ext cx="2823689" cy="27699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Les Passerelles Temps / PERCO </a:t>
              </a:r>
            </a:p>
          </p:txBody>
        </p:sp>
        <p:pic>
          <p:nvPicPr>
            <p:cNvPr id="62" name="Picture 2">
              <a:hlinkClick r:id="rId5"/>
              <a:extLst>
                <a:ext uri="{FF2B5EF4-FFF2-40B4-BE49-F238E27FC236}">
                  <a16:creationId xmlns:a16="http://schemas.microsoft.com/office/drawing/2014/main" id="{BFC82EDE-3E6E-48FA-8EDB-C90830E866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4886" y="2054217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4CC885C7-1B73-4D81-AEFD-3B57A5A6B0D2}"/>
                </a:ext>
              </a:extLst>
            </p:cNvPr>
            <p:cNvSpPr txBox="1"/>
            <p:nvPr/>
          </p:nvSpPr>
          <p:spPr>
            <a:xfrm>
              <a:off x="1054279" y="1728968"/>
              <a:ext cx="322570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/>
                <a:t>Tout savoir sur les passerelles TEMPS / PERCO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C2CE074C-CA62-4DF4-B738-98685543FA62}"/>
                </a:ext>
              </a:extLst>
            </p:cNvPr>
            <p:cNvSpPr txBox="1"/>
            <p:nvPr/>
          </p:nvSpPr>
          <p:spPr>
            <a:xfrm>
              <a:off x="1052474" y="2104767"/>
              <a:ext cx="13514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Durée : 4:09</a:t>
              </a: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1DF802A2-3E73-4B06-A27D-5A8C4A0FFE06}"/>
                </a:ext>
              </a:extLst>
            </p:cNvPr>
            <p:cNvSpPr txBox="1"/>
            <p:nvPr/>
          </p:nvSpPr>
          <p:spPr>
            <a:xfrm>
              <a:off x="1052543" y="1257553"/>
              <a:ext cx="32204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Diffusion : 28 mars 2019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2F26C56-ED4C-444C-AE5D-3C8EEC15DE5E}"/>
              </a:ext>
            </a:extLst>
          </p:cNvPr>
          <p:cNvGrpSpPr/>
          <p:nvPr/>
        </p:nvGrpSpPr>
        <p:grpSpPr>
          <a:xfrm>
            <a:off x="1033983" y="2527819"/>
            <a:ext cx="3255196" cy="1041657"/>
            <a:chOff x="1033983" y="2599827"/>
            <a:chExt cx="3255196" cy="1041657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DCAEE1CD-DA6E-4091-AF03-4F61D18CC3AB}"/>
                </a:ext>
              </a:extLst>
            </p:cNvPr>
            <p:cNvSpPr/>
            <p:nvPr/>
          </p:nvSpPr>
          <p:spPr>
            <a:xfrm>
              <a:off x="1046722" y="2615366"/>
              <a:ext cx="3240285" cy="10261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11840631-D68E-483E-92C7-00EEA85EEA32}"/>
                </a:ext>
              </a:extLst>
            </p:cNvPr>
            <p:cNvSpPr txBox="1"/>
            <p:nvPr/>
          </p:nvSpPr>
          <p:spPr>
            <a:xfrm>
              <a:off x="1043351" y="2858496"/>
              <a:ext cx="3245828" cy="27699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La participation</a:t>
              </a:r>
            </a:p>
          </p:txBody>
        </p:sp>
        <p:pic>
          <p:nvPicPr>
            <p:cNvPr id="64" name="Picture 2">
              <a:hlinkClick r:id="rId6"/>
              <a:extLst>
                <a:ext uri="{FF2B5EF4-FFF2-40B4-BE49-F238E27FC236}">
                  <a16:creationId xmlns:a16="http://schemas.microsoft.com/office/drawing/2014/main" id="{56B83D1E-DC10-4834-B976-D1977D0D66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8969" y="3301498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AC1CFC9A-34B3-4271-8CB1-E32121E7B3A2}"/>
                </a:ext>
              </a:extLst>
            </p:cNvPr>
            <p:cNvSpPr txBox="1"/>
            <p:nvPr/>
          </p:nvSpPr>
          <p:spPr>
            <a:xfrm>
              <a:off x="1046723" y="3063021"/>
              <a:ext cx="32403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/>
                <a:t>Tout savoir sur la participation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B336128F-554C-4D0F-97B4-14B9DC8B0A93}"/>
                </a:ext>
              </a:extLst>
            </p:cNvPr>
            <p:cNvSpPr txBox="1"/>
            <p:nvPr/>
          </p:nvSpPr>
          <p:spPr>
            <a:xfrm>
              <a:off x="1052543" y="3364194"/>
              <a:ext cx="11463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Durée : 4:00</a:t>
              </a: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ADEEBCA5-6B87-4519-A5A6-21EE365434C2}"/>
                </a:ext>
              </a:extLst>
            </p:cNvPr>
            <p:cNvSpPr txBox="1"/>
            <p:nvPr/>
          </p:nvSpPr>
          <p:spPr>
            <a:xfrm>
              <a:off x="1033983" y="2599827"/>
              <a:ext cx="32530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Diffusion : 28 mars 2019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154EB5C-0B39-45DF-9F25-59D2531FE7CF}"/>
              </a:ext>
            </a:extLst>
          </p:cNvPr>
          <p:cNvGrpSpPr/>
          <p:nvPr/>
        </p:nvGrpSpPr>
        <p:grpSpPr>
          <a:xfrm>
            <a:off x="1054278" y="3798545"/>
            <a:ext cx="3258309" cy="1042156"/>
            <a:chOff x="1054278" y="3870553"/>
            <a:chExt cx="3258309" cy="1042156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3C91B4EA-5A23-46BE-942F-2C7EA432E2C9}"/>
                </a:ext>
              </a:extLst>
            </p:cNvPr>
            <p:cNvSpPr/>
            <p:nvPr/>
          </p:nvSpPr>
          <p:spPr>
            <a:xfrm>
              <a:off x="1059640" y="3870553"/>
              <a:ext cx="3227444" cy="10371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C3873261-A4A1-48F0-967D-9390B86CD76C}"/>
                </a:ext>
              </a:extLst>
            </p:cNvPr>
            <p:cNvSpPr txBox="1"/>
            <p:nvPr/>
          </p:nvSpPr>
          <p:spPr>
            <a:xfrm>
              <a:off x="1059564" y="4168121"/>
              <a:ext cx="3227443" cy="27699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L’intéressement</a:t>
              </a:r>
            </a:p>
          </p:txBody>
        </p:sp>
        <p:pic>
          <p:nvPicPr>
            <p:cNvPr id="66" name="Picture 2">
              <a:hlinkClick r:id="rId7"/>
              <a:extLst>
                <a:ext uri="{FF2B5EF4-FFF2-40B4-BE49-F238E27FC236}">
                  <a16:creationId xmlns:a16="http://schemas.microsoft.com/office/drawing/2014/main" id="{DB6DE0A3-4B69-444D-A087-A678CADAB1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1250" y="4553502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6D002585-A209-4A91-A844-3B57E986837C}"/>
                </a:ext>
              </a:extLst>
            </p:cNvPr>
            <p:cNvSpPr txBox="1"/>
            <p:nvPr/>
          </p:nvSpPr>
          <p:spPr>
            <a:xfrm>
              <a:off x="1054278" y="4362166"/>
              <a:ext cx="322570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/>
                <a:t>Tout savoir sur l’intéressement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7F755D39-5027-4D93-90C5-29BC00FAE0B8}"/>
                </a:ext>
              </a:extLst>
            </p:cNvPr>
            <p:cNvSpPr txBox="1"/>
            <p:nvPr/>
          </p:nvSpPr>
          <p:spPr>
            <a:xfrm>
              <a:off x="1054278" y="4635710"/>
              <a:ext cx="13514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Durée : 4:02</a:t>
              </a: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60EBB7F0-0C47-4C4F-B9CB-7459708101BE}"/>
                </a:ext>
              </a:extLst>
            </p:cNvPr>
            <p:cNvSpPr txBox="1"/>
            <p:nvPr/>
          </p:nvSpPr>
          <p:spPr>
            <a:xfrm>
              <a:off x="1059563" y="3894846"/>
              <a:ext cx="32530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Diffusion : 28 mars 2019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B19AF3C-5BC2-4F09-A3AA-DBA0F59EEA9A}"/>
              </a:ext>
            </a:extLst>
          </p:cNvPr>
          <p:cNvGrpSpPr/>
          <p:nvPr/>
        </p:nvGrpSpPr>
        <p:grpSpPr>
          <a:xfrm>
            <a:off x="1042116" y="5049560"/>
            <a:ext cx="3287917" cy="1130818"/>
            <a:chOff x="1042278" y="5106494"/>
            <a:chExt cx="3287917" cy="1130818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B5B50EE6-3CC5-491A-A3EE-9F6BDCEB4E3C}"/>
                </a:ext>
              </a:extLst>
            </p:cNvPr>
            <p:cNvSpPr/>
            <p:nvPr/>
          </p:nvSpPr>
          <p:spPr>
            <a:xfrm>
              <a:off x="1056808" y="5116943"/>
              <a:ext cx="3227445" cy="11197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0" name="ZoneTexte 89">
              <a:extLst>
                <a:ext uri="{FF2B5EF4-FFF2-40B4-BE49-F238E27FC236}">
                  <a16:creationId xmlns:a16="http://schemas.microsoft.com/office/drawing/2014/main" id="{11B5D497-9937-4096-BA87-48166C2C9823}"/>
                </a:ext>
              </a:extLst>
            </p:cNvPr>
            <p:cNvSpPr txBox="1"/>
            <p:nvPr/>
          </p:nvSpPr>
          <p:spPr>
            <a:xfrm>
              <a:off x="1052124" y="5498032"/>
              <a:ext cx="3227444" cy="27699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Plan Epargne Retraite Collectif</a:t>
              </a:r>
            </a:p>
          </p:txBody>
        </p:sp>
        <p:pic>
          <p:nvPicPr>
            <p:cNvPr id="92" name="Picture 2">
              <a:hlinkClick r:id="rId8"/>
              <a:extLst>
                <a:ext uri="{FF2B5EF4-FFF2-40B4-BE49-F238E27FC236}">
                  <a16:creationId xmlns:a16="http://schemas.microsoft.com/office/drawing/2014/main" id="{B46A2014-B529-471F-A3D1-B284BCA5FD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2810" y="5866736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C4F520A0-B5F8-4E48-B0D5-CC7CB94F9B4B}"/>
                </a:ext>
              </a:extLst>
            </p:cNvPr>
            <p:cNvSpPr txBox="1"/>
            <p:nvPr/>
          </p:nvSpPr>
          <p:spPr>
            <a:xfrm>
              <a:off x="1063397" y="5960313"/>
              <a:ext cx="13514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Durée : 2:31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B28C9500-48E3-4C03-A0C5-BC2A37B9FDA3}"/>
                </a:ext>
              </a:extLst>
            </p:cNvPr>
            <p:cNvSpPr txBox="1"/>
            <p:nvPr/>
          </p:nvSpPr>
          <p:spPr>
            <a:xfrm>
              <a:off x="1042278" y="5707940"/>
              <a:ext cx="322744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/>
                <a:t>Tout savoir sur le PER Collectif</a:t>
              </a:r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576F6392-517A-412F-9217-9F839EA6B39E}"/>
                </a:ext>
              </a:extLst>
            </p:cNvPr>
            <p:cNvSpPr txBox="1"/>
            <p:nvPr/>
          </p:nvSpPr>
          <p:spPr>
            <a:xfrm>
              <a:off x="1077171" y="5106494"/>
              <a:ext cx="32530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Diffusion : 6 mai 2020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31280A2-B0D8-4EAA-80F0-7936A9AEE032}"/>
              </a:ext>
            </a:extLst>
          </p:cNvPr>
          <p:cNvGrpSpPr/>
          <p:nvPr/>
        </p:nvGrpSpPr>
        <p:grpSpPr>
          <a:xfrm>
            <a:off x="5010057" y="3178207"/>
            <a:ext cx="3316534" cy="1092738"/>
            <a:chOff x="5009141" y="3200136"/>
            <a:chExt cx="3316534" cy="1092738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0A5F6922-9BEF-48FA-9641-56A9F658B1B1}"/>
                </a:ext>
              </a:extLst>
            </p:cNvPr>
            <p:cNvSpPr/>
            <p:nvPr/>
          </p:nvSpPr>
          <p:spPr>
            <a:xfrm>
              <a:off x="5020272" y="3265605"/>
              <a:ext cx="3227446" cy="10261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82554BA-0530-4D63-9C30-6ACF3006968C}"/>
                </a:ext>
              </a:extLst>
            </p:cNvPr>
            <p:cNvSpPr/>
            <p:nvPr/>
          </p:nvSpPr>
          <p:spPr>
            <a:xfrm>
              <a:off x="5009141" y="3489801"/>
              <a:ext cx="3243261" cy="276999"/>
            </a:xfrm>
            <a:prstGeom prst="rect">
              <a:avLst/>
            </a:prstGeom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L’abondement</a:t>
              </a:r>
            </a:p>
          </p:txBody>
        </p:sp>
        <p:pic>
          <p:nvPicPr>
            <p:cNvPr id="69" name="Picture 2">
              <a:hlinkClick r:id="rId9"/>
              <a:extLst>
                <a:ext uri="{FF2B5EF4-FFF2-40B4-BE49-F238E27FC236}">
                  <a16:creationId xmlns:a16="http://schemas.microsoft.com/office/drawing/2014/main" id="{FE0723DE-2B96-4C65-A5C6-2B8A0E237C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6275" y="3966450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5A433D13-ABF5-47BF-840B-927076000DFF}"/>
                </a:ext>
              </a:extLst>
            </p:cNvPr>
            <p:cNvSpPr txBox="1"/>
            <p:nvPr/>
          </p:nvSpPr>
          <p:spPr>
            <a:xfrm>
              <a:off x="5009141" y="4015875"/>
              <a:ext cx="13514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Durée : 2:16</a:t>
              </a: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0CDC54EF-24F9-40FD-AE7C-B23A46CB8250}"/>
                </a:ext>
              </a:extLst>
            </p:cNvPr>
            <p:cNvSpPr txBox="1"/>
            <p:nvPr/>
          </p:nvSpPr>
          <p:spPr>
            <a:xfrm>
              <a:off x="5020272" y="3666373"/>
              <a:ext cx="321291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/>
                <a:t>Tout savoir sur l’abondement</a:t>
              </a:r>
            </a:p>
          </p:txBody>
        </p: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A25EE5DE-FB22-464D-933B-FA5DE9FBD158}"/>
                </a:ext>
              </a:extLst>
            </p:cNvPr>
            <p:cNvSpPr txBox="1"/>
            <p:nvPr/>
          </p:nvSpPr>
          <p:spPr>
            <a:xfrm>
              <a:off x="5014547" y="3257075"/>
              <a:ext cx="32204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Diffusion : 2 </a:t>
              </a:r>
              <a:r>
                <a:rPr lang="fr-FR" sz="1200" b="1" dirty="0" err="1"/>
                <a:t>oct</a:t>
              </a:r>
              <a:r>
                <a:rPr lang="fr-FR" sz="1200" b="1" dirty="0"/>
                <a:t> 2020</a:t>
              </a:r>
            </a:p>
          </p:txBody>
        </p:sp>
        <p:pic>
          <p:nvPicPr>
            <p:cNvPr id="1026" name="Picture 2" descr="Label en coin NEW PNG transparents - StickPNG">
              <a:extLst>
                <a:ext uri="{FF2B5EF4-FFF2-40B4-BE49-F238E27FC236}">
                  <a16:creationId xmlns:a16="http://schemas.microsoft.com/office/drawing/2014/main" id="{AB3437FF-EF09-4C77-9226-3DDF363D37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7764531" y="3203890"/>
              <a:ext cx="564897" cy="557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80417E0-280A-4C09-A4FF-E74143F55118}"/>
              </a:ext>
            </a:extLst>
          </p:cNvPr>
          <p:cNvGrpSpPr/>
          <p:nvPr/>
        </p:nvGrpSpPr>
        <p:grpSpPr>
          <a:xfrm>
            <a:off x="5005742" y="4729865"/>
            <a:ext cx="3287921" cy="1088385"/>
            <a:chOff x="5005742" y="4801873"/>
            <a:chExt cx="3287921" cy="1088385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FB31E232-2CB8-4118-B18F-5B3C974D6146}"/>
                </a:ext>
              </a:extLst>
            </p:cNvPr>
            <p:cNvSpPr/>
            <p:nvPr/>
          </p:nvSpPr>
          <p:spPr>
            <a:xfrm>
              <a:off x="5017948" y="4853086"/>
              <a:ext cx="3227446" cy="10371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EA7982C-305F-4B94-8C49-1A10E5D48F78}"/>
                </a:ext>
              </a:extLst>
            </p:cNvPr>
            <p:cNvSpPr/>
            <p:nvPr/>
          </p:nvSpPr>
          <p:spPr>
            <a:xfrm>
              <a:off x="5005742" y="5154758"/>
              <a:ext cx="3227444" cy="276999"/>
            </a:xfrm>
            <a:prstGeom prst="rect">
              <a:avLst/>
            </a:prstGeom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fr-FR" sz="1200" dirty="0">
                  <a:solidFill>
                    <a:schemeClr val="tx2"/>
                  </a:solidFill>
                </a:rPr>
                <a:t>PER Obligatoire</a:t>
              </a:r>
            </a:p>
          </p:txBody>
        </p:sp>
        <p:pic>
          <p:nvPicPr>
            <p:cNvPr id="70" name="Picture 2">
              <a:hlinkClick r:id="rId11"/>
              <a:extLst>
                <a:ext uri="{FF2B5EF4-FFF2-40B4-BE49-F238E27FC236}">
                  <a16:creationId xmlns:a16="http://schemas.microsoft.com/office/drawing/2014/main" id="{F399614C-CC07-474E-BC24-1358C8E5A4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6273" y="5568775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C4D49193-8BCF-44C7-A481-751BD0F5A9C9}"/>
                </a:ext>
              </a:extLst>
            </p:cNvPr>
            <p:cNvSpPr txBox="1"/>
            <p:nvPr/>
          </p:nvSpPr>
          <p:spPr>
            <a:xfrm>
              <a:off x="5014547" y="5360188"/>
              <a:ext cx="32274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/>
                <a:t>Tout savoir sur le PER Obligatoire</a:t>
              </a: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98507AC3-65F1-485E-A419-0C5E43589F42}"/>
                </a:ext>
              </a:extLst>
            </p:cNvPr>
            <p:cNvSpPr txBox="1"/>
            <p:nvPr/>
          </p:nvSpPr>
          <p:spPr>
            <a:xfrm>
              <a:off x="5017948" y="5592940"/>
              <a:ext cx="13514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Durée : 2:16</a:t>
              </a:r>
            </a:p>
          </p:txBody>
        </p:sp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770E612B-ABA3-42BB-B0FB-FC966878C09E}"/>
                </a:ext>
              </a:extLst>
            </p:cNvPr>
            <p:cNvSpPr txBox="1"/>
            <p:nvPr/>
          </p:nvSpPr>
          <p:spPr>
            <a:xfrm>
              <a:off x="5005742" y="4857440"/>
              <a:ext cx="32204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Diffusion : 9 mars 2021</a:t>
              </a:r>
            </a:p>
          </p:txBody>
        </p:sp>
        <p:pic>
          <p:nvPicPr>
            <p:cNvPr id="85" name="Picture 2" descr="Label en coin NEW PNG transparents - StickPNG">
              <a:extLst>
                <a:ext uri="{FF2B5EF4-FFF2-40B4-BE49-F238E27FC236}">
                  <a16:creationId xmlns:a16="http://schemas.microsoft.com/office/drawing/2014/main" id="{926B78B6-715D-4CC8-8CE8-CE2DBF32E2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7732519" y="4805627"/>
              <a:ext cx="564897" cy="557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11714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Image 53" descr="Mains et bouquet du couple de mariage">
            <a:extLst>
              <a:ext uri="{FF2B5EF4-FFF2-40B4-BE49-F238E27FC236}">
                <a16:creationId xmlns:a16="http://schemas.microsoft.com/office/drawing/2014/main" id="{B9C1321D-421F-495D-8DC2-E4D286B7D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2" r="54969"/>
          <a:stretch>
            <a:fillRect/>
          </a:stretch>
        </p:blipFill>
        <p:spPr>
          <a:xfrm>
            <a:off x="8885635" y="0"/>
            <a:ext cx="3313204" cy="6858000"/>
          </a:xfrm>
          <a:custGeom>
            <a:avLst/>
            <a:gdLst>
              <a:gd name="connsiteX0" fmla="*/ 1390255 w 3313204"/>
              <a:gd name="connsiteY0" fmla="*/ 0 h 6858000"/>
              <a:gd name="connsiteX1" fmla="*/ 3313204 w 3313204"/>
              <a:gd name="connsiteY1" fmla="*/ 0 h 6858000"/>
              <a:gd name="connsiteX2" fmla="*/ 3313204 w 3313204"/>
              <a:gd name="connsiteY2" fmla="*/ 6858000 h 6858000"/>
              <a:gd name="connsiteX3" fmla="*/ 1865793 w 3313204"/>
              <a:gd name="connsiteY3" fmla="*/ 6858000 h 6858000"/>
              <a:gd name="connsiteX4" fmla="*/ 0 w 3313204"/>
              <a:gd name="connsiteY4" fmla="*/ 47513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3204" h="6858000">
                <a:moveTo>
                  <a:pt x="1390255" y="0"/>
                </a:moveTo>
                <a:lnTo>
                  <a:pt x="3313204" y="0"/>
                </a:lnTo>
                <a:lnTo>
                  <a:pt x="3313204" y="6858000"/>
                </a:lnTo>
                <a:lnTo>
                  <a:pt x="1865793" y="6858000"/>
                </a:lnTo>
                <a:lnTo>
                  <a:pt x="0" y="4751353"/>
                </a:lnTo>
                <a:close/>
              </a:path>
            </a:pathLst>
          </a:cu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5DE9255-8B78-42EA-893E-84CC8D8E0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235" y="510429"/>
            <a:ext cx="3634516" cy="432038"/>
          </a:xfrm>
        </p:spPr>
        <p:txBody>
          <a:bodyPr/>
          <a:lstStyle/>
          <a:p>
            <a:r>
              <a:rPr lang="fr-FR" sz="2000" dirty="0"/>
              <a:t>Cas de déblocages anticipé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EF1C85-492C-4A24-9C3B-0EBD5ED4C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6</a:t>
            </a:fld>
            <a:endParaRPr lang="fr-FR"/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79A56632-4532-4224-9ECD-2E8A21032F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5360" y="389256"/>
            <a:ext cx="591950" cy="410368"/>
          </a:xfrm>
        </p:spPr>
        <p:txBody>
          <a:bodyPr/>
          <a:lstStyle/>
          <a:p>
            <a:r>
              <a:rPr lang="fr-FR" dirty="0"/>
              <a:t>1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17631E9-35E0-4774-B7AE-97660FC7A5FA}"/>
              </a:ext>
            </a:extLst>
          </p:cNvPr>
          <p:cNvGrpSpPr/>
          <p:nvPr/>
        </p:nvGrpSpPr>
        <p:grpSpPr>
          <a:xfrm>
            <a:off x="496038" y="1468744"/>
            <a:ext cx="3710010" cy="1904804"/>
            <a:chOff x="310548" y="1279174"/>
            <a:chExt cx="3710010" cy="190480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3F869C6-4609-4308-B335-C14FDC379C9C}"/>
                </a:ext>
              </a:extLst>
            </p:cNvPr>
            <p:cNvSpPr/>
            <p:nvPr/>
          </p:nvSpPr>
          <p:spPr>
            <a:xfrm>
              <a:off x="347335" y="1279174"/>
              <a:ext cx="3673223" cy="18914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3" name="Picture 2">
              <a:hlinkClick r:id="rId4"/>
              <a:extLst>
                <a:ext uri="{FF2B5EF4-FFF2-40B4-BE49-F238E27FC236}">
                  <a16:creationId xmlns:a16="http://schemas.microsoft.com/office/drawing/2014/main" id="{32710A7D-026C-46C6-8FAD-71943F9A52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3712" y="2852936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84C7D2FC-6084-4362-A8A4-47257EA367C0}"/>
                </a:ext>
              </a:extLst>
            </p:cNvPr>
            <p:cNvSpPr txBox="1"/>
            <p:nvPr/>
          </p:nvSpPr>
          <p:spPr>
            <a:xfrm>
              <a:off x="335360" y="1730360"/>
              <a:ext cx="36775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Cas de déblocage agrandissement 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8ED8853-3198-4FC6-AC3F-5909467617BA}"/>
                </a:ext>
              </a:extLst>
            </p:cNvPr>
            <p:cNvSpPr txBox="1"/>
            <p:nvPr/>
          </p:nvSpPr>
          <p:spPr>
            <a:xfrm>
              <a:off x="310548" y="2080820"/>
              <a:ext cx="36851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/>
                <a:t>Vous pouvez débloquer votre épargne salariale pour l'agrandissement de votre résidence principale.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3C929844-C432-4A5E-9F99-53E086B2F7A7}"/>
                </a:ext>
              </a:extLst>
            </p:cNvPr>
            <p:cNvSpPr txBox="1"/>
            <p:nvPr/>
          </p:nvSpPr>
          <p:spPr>
            <a:xfrm>
              <a:off x="351499" y="2906979"/>
              <a:ext cx="13514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Durée : 1:25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385B0BF-83C9-4BB5-8D04-F43E645F332E}"/>
                </a:ext>
              </a:extLst>
            </p:cNvPr>
            <p:cNvSpPr txBox="1"/>
            <p:nvPr/>
          </p:nvSpPr>
          <p:spPr>
            <a:xfrm>
              <a:off x="337434" y="1281409"/>
              <a:ext cx="18925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Diffusion : 20 juin 2018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C762416-05D7-4EF9-9E43-B7D66308DA81}"/>
              </a:ext>
            </a:extLst>
          </p:cNvPr>
          <p:cNvGrpSpPr/>
          <p:nvPr/>
        </p:nvGrpSpPr>
        <p:grpSpPr>
          <a:xfrm>
            <a:off x="4851444" y="3754970"/>
            <a:ext cx="3692828" cy="1891478"/>
            <a:chOff x="327731" y="3435339"/>
            <a:chExt cx="3692828" cy="1891478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A75458B-771C-44D9-B934-C4A6ABDF9C2A}"/>
                </a:ext>
              </a:extLst>
            </p:cNvPr>
            <p:cNvSpPr/>
            <p:nvPr/>
          </p:nvSpPr>
          <p:spPr>
            <a:xfrm>
              <a:off x="335360" y="3435339"/>
              <a:ext cx="3685198" cy="18914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4" name="Picture 2">
              <a:hlinkClick r:id="rId6"/>
              <a:extLst>
                <a:ext uri="{FF2B5EF4-FFF2-40B4-BE49-F238E27FC236}">
                  <a16:creationId xmlns:a16="http://schemas.microsoft.com/office/drawing/2014/main" id="{C1C83868-91C4-43B2-B911-68C3425998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3712" y="5013176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23AE4699-30F8-4E14-8777-A949BE4F0D27}"/>
                </a:ext>
              </a:extLst>
            </p:cNvPr>
            <p:cNvSpPr txBox="1"/>
            <p:nvPr/>
          </p:nvSpPr>
          <p:spPr>
            <a:xfrm>
              <a:off x="327731" y="3758175"/>
              <a:ext cx="36851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Cas de déblocage création entreprise 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E93857B1-D777-4179-92A8-D357559908D9}"/>
                </a:ext>
              </a:extLst>
            </p:cNvPr>
            <p:cNvSpPr txBox="1"/>
            <p:nvPr/>
          </p:nvSpPr>
          <p:spPr>
            <a:xfrm>
              <a:off x="335361" y="4105088"/>
              <a:ext cx="36851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/>
                <a:t>Vous pouvez débloquer votre épargne salariale pour la création ou reprise d’une entreprise.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F73F0BBC-0EB0-4F4C-96A6-46AFEA3D0C3F}"/>
                </a:ext>
              </a:extLst>
            </p:cNvPr>
            <p:cNvSpPr txBox="1"/>
            <p:nvPr/>
          </p:nvSpPr>
          <p:spPr>
            <a:xfrm>
              <a:off x="347152" y="5048652"/>
              <a:ext cx="13514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Durée : 1:25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A5490741-BEE6-4E62-8D44-A8FB3D2A830A}"/>
                </a:ext>
              </a:extLst>
            </p:cNvPr>
            <p:cNvSpPr txBox="1"/>
            <p:nvPr/>
          </p:nvSpPr>
          <p:spPr>
            <a:xfrm>
              <a:off x="347152" y="3440773"/>
              <a:ext cx="18925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Diffusion : 21 juin 2018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EDF3EA95-5F04-458B-905B-F71DF6C0FFFB}"/>
              </a:ext>
            </a:extLst>
          </p:cNvPr>
          <p:cNvGrpSpPr/>
          <p:nvPr/>
        </p:nvGrpSpPr>
        <p:grpSpPr>
          <a:xfrm>
            <a:off x="484713" y="3760733"/>
            <a:ext cx="3719258" cy="1900515"/>
            <a:chOff x="4639530" y="1282984"/>
            <a:chExt cx="3719258" cy="1900515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5DF1008-E608-4986-ABDC-CC967C8CB067}"/>
                </a:ext>
              </a:extLst>
            </p:cNvPr>
            <p:cNvSpPr/>
            <p:nvPr/>
          </p:nvSpPr>
          <p:spPr>
            <a:xfrm>
              <a:off x="4668709" y="1282984"/>
              <a:ext cx="3685198" cy="19005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5" name="Picture 2">
              <a:hlinkClick r:id="rId7"/>
              <a:extLst>
                <a:ext uri="{FF2B5EF4-FFF2-40B4-BE49-F238E27FC236}">
                  <a16:creationId xmlns:a16="http://schemas.microsoft.com/office/drawing/2014/main" id="{E47344AD-D9D2-4DE4-99AF-A03489B9CF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64" y="2852936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AA6CDD48-4E35-4267-ACDA-DCA638406FFD}"/>
                </a:ext>
              </a:extLst>
            </p:cNvPr>
            <p:cNvSpPr txBox="1"/>
            <p:nvPr/>
          </p:nvSpPr>
          <p:spPr>
            <a:xfrm>
              <a:off x="4639530" y="1614002"/>
              <a:ext cx="36851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Cas de déblocage 3éme enfant 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9B9749EB-0A09-4C4F-98CA-05BED3B094EC}"/>
                </a:ext>
              </a:extLst>
            </p:cNvPr>
            <p:cNvSpPr txBox="1"/>
            <p:nvPr/>
          </p:nvSpPr>
          <p:spPr>
            <a:xfrm>
              <a:off x="4663828" y="2020659"/>
              <a:ext cx="3694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/>
                <a:t>Vous pouvez débloquer votre épargne salariale pour la naissance ou adoption de votre 3eme enfant.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18CAEEB3-3E8F-4F3E-9AFC-32A7097CBBBC}"/>
                </a:ext>
              </a:extLst>
            </p:cNvPr>
            <p:cNvSpPr txBox="1"/>
            <p:nvPr/>
          </p:nvSpPr>
          <p:spPr>
            <a:xfrm>
              <a:off x="4667992" y="2892487"/>
              <a:ext cx="13514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Durée : 1:25</a:t>
              </a: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9CBBBE91-3CF5-45BC-84FF-0285128D499A}"/>
                </a:ext>
              </a:extLst>
            </p:cNvPr>
            <p:cNvSpPr txBox="1"/>
            <p:nvPr/>
          </p:nvSpPr>
          <p:spPr>
            <a:xfrm>
              <a:off x="4673339" y="1291270"/>
              <a:ext cx="18925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Diffusion : 20 juin 2018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080A32B-D436-4B26-9714-3182DB2113FA}"/>
              </a:ext>
            </a:extLst>
          </p:cNvPr>
          <p:cNvGrpSpPr/>
          <p:nvPr/>
        </p:nvGrpSpPr>
        <p:grpSpPr>
          <a:xfrm>
            <a:off x="4859073" y="1479395"/>
            <a:ext cx="3685199" cy="1894153"/>
            <a:chOff x="4647364" y="3432664"/>
            <a:chExt cx="3685199" cy="1894153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F243110-5E74-43FC-87C3-59E5B987DF6F}"/>
                </a:ext>
              </a:extLst>
            </p:cNvPr>
            <p:cNvSpPr/>
            <p:nvPr/>
          </p:nvSpPr>
          <p:spPr>
            <a:xfrm>
              <a:off x="4647365" y="3435339"/>
              <a:ext cx="3685198" cy="18914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6" name="Picture 2">
              <a:hlinkClick r:id="rId8"/>
              <a:extLst>
                <a:ext uri="{FF2B5EF4-FFF2-40B4-BE49-F238E27FC236}">
                  <a16:creationId xmlns:a16="http://schemas.microsoft.com/office/drawing/2014/main" id="{176CF698-3DFA-4950-BA16-D7DB1B9A4D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5832" y="5008692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BC141AE1-BBF1-45F4-B132-07BC0DAF2AC0}"/>
                </a:ext>
              </a:extLst>
            </p:cNvPr>
            <p:cNvSpPr txBox="1"/>
            <p:nvPr/>
          </p:nvSpPr>
          <p:spPr>
            <a:xfrm>
              <a:off x="4663828" y="3837017"/>
              <a:ext cx="36687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Cas de déblocage mariage / PACS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D8C51D80-B7FB-4F7A-96FA-C2A211DC2ADB}"/>
                </a:ext>
              </a:extLst>
            </p:cNvPr>
            <p:cNvSpPr txBox="1"/>
            <p:nvPr/>
          </p:nvSpPr>
          <p:spPr>
            <a:xfrm>
              <a:off x="4663828" y="4176748"/>
              <a:ext cx="36687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/>
                <a:t>Vous débloquer votre épargne salariale pour votre mariage.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B0A3AB87-E515-4B4D-AE09-AE064BE59D6E}"/>
                </a:ext>
              </a:extLst>
            </p:cNvPr>
            <p:cNvSpPr txBox="1"/>
            <p:nvPr/>
          </p:nvSpPr>
          <p:spPr>
            <a:xfrm>
              <a:off x="4667992" y="5048576"/>
              <a:ext cx="13514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Durée : 1:22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27556CFC-F873-4A57-AFBB-045FCF764396}"/>
                </a:ext>
              </a:extLst>
            </p:cNvPr>
            <p:cNvSpPr txBox="1"/>
            <p:nvPr/>
          </p:nvSpPr>
          <p:spPr>
            <a:xfrm>
              <a:off x="4647364" y="3432664"/>
              <a:ext cx="18925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Diffusion : 21 juin 2018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11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2EFB8C04-A37D-48A9-A11B-60639A359C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5360" y="389256"/>
            <a:ext cx="591950" cy="410368"/>
          </a:xfrm>
        </p:spPr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C703EA4-81EA-41A2-B1D1-3F91F42E354E}"/>
              </a:ext>
            </a:extLst>
          </p:cNvPr>
          <p:cNvSpPr txBox="1"/>
          <p:nvPr/>
        </p:nvSpPr>
        <p:spPr>
          <a:xfrm>
            <a:off x="1389000" y="472254"/>
            <a:ext cx="6909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2"/>
                </a:solidFill>
              </a:rPr>
              <a:t>Espace personnalisé</a:t>
            </a:r>
          </a:p>
        </p:txBody>
      </p:sp>
      <p:pic>
        <p:nvPicPr>
          <p:cNvPr id="66" name="Image 65" descr="Groupe de personnes discutant du travail en salle de conférence">
            <a:extLst>
              <a:ext uri="{FF2B5EF4-FFF2-40B4-BE49-F238E27FC236}">
                <a16:creationId xmlns:a16="http://schemas.microsoft.com/office/drawing/2014/main" id="{F0C0636C-72EE-4E01-8DE2-8E2A964632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7" r="44473"/>
          <a:stretch>
            <a:fillRect/>
          </a:stretch>
        </p:blipFill>
        <p:spPr>
          <a:xfrm>
            <a:off x="8923166" y="0"/>
            <a:ext cx="3246377" cy="6858000"/>
          </a:xfrm>
          <a:custGeom>
            <a:avLst/>
            <a:gdLst>
              <a:gd name="connsiteX0" fmla="*/ 1360346 w 3246377"/>
              <a:gd name="connsiteY0" fmla="*/ 0 h 6858000"/>
              <a:gd name="connsiteX1" fmla="*/ 3246377 w 3246377"/>
              <a:gd name="connsiteY1" fmla="*/ 0 h 6858000"/>
              <a:gd name="connsiteX2" fmla="*/ 3246377 w 3246377"/>
              <a:gd name="connsiteY2" fmla="*/ 6858000 h 6858000"/>
              <a:gd name="connsiteX3" fmla="*/ 1883123 w 3246377"/>
              <a:gd name="connsiteY3" fmla="*/ 6858000 h 6858000"/>
              <a:gd name="connsiteX4" fmla="*/ 0 w 3246377"/>
              <a:gd name="connsiteY4" fmla="*/ 47973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6377" h="6858000">
                <a:moveTo>
                  <a:pt x="1360346" y="0"/>
                </a:moveTo>
                <a:lnTo>
                  <a:pt x="3246377" y="0"/>
                </a:lnTo>
                <a:lnTo>
                  <a:pt x="3246377" y="6858000"/>
                </a:lnTo>
                <a:lnTo>
                  <a:pt x="1883123" y="6858000"/>
                </a:lnTo>
                <a:lnTo>
                  <a:pt x="0" y="4797305"/>
                </a:lnTo>
                <a:close/>
              </a:path>
            </a:pathLst>
          </a:custGeom>
        </p:spPr>
      </p:pic>
      <p:grpSp>
        <p:nvGrpSpPr>
          <p:cNvPr id="53" name="Groupe 52">
            <a:extLst>
              <a:ext uri="{FF2B5EF4-FFF2-40B4-BE49-F238E27FC236}">
                <a16:creationId xmlns:a16="http://schemas.microsoft.com/office/drawing/2014/main" id="{52402849-CDAE-4D76-BF0A-13DCB74AF72D}"/>
              </a:ext>
            </a:extLst>
          </p:cNvPr>
          <p:cNvGrpSpPr/>
          <p:nvPr/>
        </p:nvGrpSpPr>
        <p:grpSpPr>
          <a:xfrm>
            <a:off x="311336" y="3997926"/>
            <a:ext cx="3865346" cy="1109221"/>
            <a:chOff x="313205" y="1133791"/>
            <a:chExt cx="3844814" cy="1109221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5D04C30D-4F74-414E-AAE9-E2B219AEC899}"/>
                </a:ext>
              </a:extLst>
            </p:cNvPr>
            <p:cNvSpPr/>
            <p:nvPr/>
          </p:nvSpPr>
          <p:spPr>
            <a:xfrm>
              <a:off x="323853" y="1137267"/>
              <a:ext cx="3834166" cy="109099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4" name="Picture 2">
              <a:hlinkClick r:id="rId3"/>
              <a:extLst>
                <a:ext uri="{FF2B5EF4-FFF2-40B4-BE49-F238E27FC236}">
                  <a16:creationId xmlns:a16="http://schemas.microsoft.com/office/drawing/2014/main" id="{B7A7771A-A63F-4BFE-BB56-05B341FC3E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8290" y="1904518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4AAC8823-51A3-48BD-B618-25E3CF2C2F48}"/>
                </a:ext>
              </a:extLst>
            </p:cNvPr>
            <p:cNvSpPr txBox="1"/>
            <p:nvPr/>
          </p:nvSpPr>
          <p:spPr>
            <a:xfrm>
              <a:off x="319130" y="1454587"/>
              <a:ext cx="3832654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>
                  <a:solidFill>
                    <a:schemeClr val="tx2"/>
                  </a:solidFill>
                </a:rPr>
                <a:t>Guide Epargne Salariale 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2C0F905-6D51-4461-9D3C-7CE9FCF695DF}"/>
                </a:ext>
              </a:extLst>
            </p:cNvPr>
            <p:cNvSpPr txBox="1"/>
            <p:nvPr/>
          </p:nvSpPr>
          <p:spPr>
            <a:xfrm>
              <a:off x="344206" y="1628800"/>
              <a:ext cx="38138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Tout savoir sur la gestion de l’épargne salariale en ligne.</a:t>
              </a: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D5041157-06A4-40BD-BB3F-71D6E84B54E1}"/>
                </a:ext>
              </a:extLst>
            </p:cNvPr>
            <p:cNvSpPr txBox="1"/>
            <p:nvPr/>
          </p:nvSpPr>
          <p:spPr>
            <a:xfrm>
              <a:off x="330917" y="1966013"/>
              <a:ext cx="13514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Durée : 2:08</a:t>
              </a: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8E55F17A-26F0-4832-98A0-C4EB20A09058}"/>
                </a:ext>
              </a:extLst>
            </p:cNvPr>
            <p:cNvSpPr txBox="1"/>
            <p:nvPr/>
          </p:nvSpPr>
          <p:spPr>
            <a:xfrm>
              <a:off x="313205" y="1133791"/>
              <a:ext cx="38326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Diffusion : 3 avril 2019</a:t>
              </a:r>
            </a:p>
          </p:txBody>
        </p:sp>
      </p:grpSp>
      <p:grpSp>
        <p:nvGrpSpPr>
          <p:cNvPr id="77" name="Groupe 76">
            <a:extLst>
              <a:ext uri="{FF2B5EF4-FFF2-40B4-BE49-F238E27FC236}">
                <a16:creationId xmlns:a16="http://schemas.microsoft.com/office/drawing/2014/main" id="{2E96601A-CC70-48D4-B4DC-C6BFCFF3A145}"/>
              </a:ext>
            </a:extLst>
          </p:cNvPr>
          <p:cNvGrpSpPr/>
          <p:nvPr/>
        </p:nvGrpSpPr>
        <p:grpSpPr>
          <a:xfrm>
            <a:off x="318714" y="1124744"/>
            <a:ext cx="3857968" cy="1396205"/>
            <a:chOff x="4902328" y="4664454"/>
            <a:chExt cx="3857968" cy="1396205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E4C67BB7-D65E-4B0B-9BC9-063300738410}"/>
                </a:ext>
              </a:extLst>
            </p:cNvPr>
            <p:cNvSpPr/>
            <p:nvPr/>
          </p:nvSpPr>
          <p:spPr>
            <a:xfrm>
              <a:off x="4924463" y="4664454"/>
              <a:ext cx="3835833" cy="13962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9" name="Picture 2">
              <a:hlinkClick r:id="rId5"/>
              <a:extLst>
                <a:ext uri="{FF2B5EF4-FFF2-40B4-BE49-F238E27FC236}">
                  <a16:creationId xmlns:a16="http://schemas.microsoft.com/office/drawing/2014/main" id="{164D73B0-DD4B-4D28-80E2-88A92BEED2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60922" y="5730134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A97B2327-A575-454F-99D7-812E0DE36B1A}"/>
                </a:ext>
              </a:extLst>
            </p:cNvPr>
            <p:cNvSpPr/>
            <p:nvPr/>
          </p:nvSpPr>
          <p:spPr>
            <a:xfrm>
              <a:off x="4918177" y="5054987"/>
              <a:ext cx="384211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100" dirty="0" err="1">
                  <a:solidFill>
                    <a:schemeClr val="tx2"/>
                  </a:solidFill>
                </a:rPr>
                <a:t>Amplus</a:t>
              </a:r>
              <a:r>
                <a:rPr lang="fr-FR" sz="1100" dirty="0">
                  <a:solidFill>
                    <a:schemeClr val="tx2"/>
                  </a:solidFill>
                </a:rPr>
                <a:t>, site dédié à la retraite par Natixis </a:t>
              </a:r>
              <a:r>
                <a:rPr lang="fr-FR" sz="1100" dirty="0" err="1">
                  <a:solidFill>
                    <a:schemeClr val="tx2"/>
                  </a:solidFill>
                </a:rPr>
                <a:t>Interepargne</a:t>
              </a:r>
              <a:r>
                <a:rPr lang="fr-FR" sz="1100" dirty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F93ACF29-20AB-4981-9E17-F337417FCDE9}"/>
                </a:ext>
              </a:extLst>
            </p:cNvPr>
            <p:cNvSpPr txBox="1"/>
            <p:nvPr/>
          </p:nvSpPr>
          <p:spPr>
            <a:xfrm>
              <a:off x="4928481" y="5783660"/>
              <a:ext cx="13504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Durée : 1:40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006E1F44-F719-449F-A43D-8438735170B9}"/>
                </a:ext>
              </a:extLst>
            </p:cNvPr>
            <p:cNvSpPr txBox="1"/>
            <p:nvPr/>
          </p:nvSpPr>
          <p:spPr>
            <a:xfrm>
              <a:off x="4918177" y="5301208"/>
              <a:ext cx="38421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Le site qui accompagne les salariés pour préparer leur retraite en quelques clics avec les solutions d’épargne entreprise.</a:t>
              </a:r>
            </a:p>
          </p:txBody>
        </p:sp>
        <p:sp>
          <p:nvSpPr>
            <p:cNvPr id="90" name="ZoneTexte 89">
              <a:extLst>
                <a:ext uri="{FF2B5EF4-FFF2-40B4-BE49-F238E27FC236}">
                  <a16:creationId xmlns:a16="http://schemas.microsoft.com/office/drawing/2014/main" id="{011E6339-EB8C-4E05-9C05-5D20F7851B35}"/>
                </a:ext>
              </a:extLst>
            </p:cNvPr>
            <p:cNvSpPr txBox="1"/>
            <p:nvPr/>
          </p:nvSpPr>
          <p:spPr>
            <a:xfrm>
              <a:off x="4902328" y="4679674"/>
              <a:ext cx="384928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Diffusion : 18 mai 2017</a:t>
              </a: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7D534288-F0FE-46BF-A28A-D34D5E92D708}"/>
              </a:ext>
            </a:extLst>
          </p:cNvPr>
          <p:cNvGrpSpPr/>
          <p:nvPr/>
        </p:nvGrpSpPr>
        <p:grpSpPr>
          <a:xfrm>
            <a:off x="329242" y="2740617"/>
            <a:ext cx="3864086" cy="1027561"/>
            <a:chOff x="4912856" y="3329917"/>
            <a:chExt cx="3864086" cy="1027561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50373684-D05B-4996-A847-B8F86DE7A484}"/>
                </a:ext>
              </a:extLst>
            </p:cNvPr>
            <p:cNvSpPr/>
            <p:nvPr/>
          </p:nvSpPr>
          <p:spPr>
            <a:xfrm>
              <a:off x="4924463" y="3329917"/>
              <a:ext cx="3835833" cy="102756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100" dirty="0"/>
            </a:p>
          </p:txBody>
        </p:sp>
        <p:pic>
          <p:nvPicPr>
            <p:cNvPr id="93" name="Picture 2">
              <a:hlinkClick r:id="rId6"/>
              <a:extLst>
                <a:ext uri="{FF2B5EF4-FFF2-40B4-BE49-F238E27FC236}">
                  <a16:creationId xmlns:a16="http://schemas.microsoft.com/office/drawing/2014/main" id="{260C294F-BA74-4B1F-915E-E22C9E44A7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0756" y="4033233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713AC616-ECB8-41DD-9EE0-0568180829FA}"/>
                </a:ext>
              </a:extLst>
            </p:cNvPr>
            <p:cNvSpPr txBox="1"/>
            <p:nvPr/>
          </p:nvSpPr>
          <p:spPr>
            <a:xfrm>
              <a:off x="4912856" y="3573016"/>
              <a:ext cx="382976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>
                  <a:solidFill>
                    <a:schemeClr val="tx2"/>
                  </a:solidFill>
                </a:rPr>
                <a:t>Penser à préparer sa retraite </a:t>
              </a:r>
            </a:p>
          </p:txBody>
        </p:sp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E421846D-533F-4A16-9CD0-7CE358796C0D}"/>
                </a:ext>
              </a:extLst>
            </p:cNvPr>
            <p:cNvSpPr txBox="1"/>
            <p:nvPr/>
          </p:nvSpPr>
          <p:spPr>
            <a:xfrm>
              <a:off x="4916050" y="4071741"/>
              <a:ext cx="13504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Durée : 1:40</a:t>
              </a:r>
            </a:p>
          </p:txBody>
        </p:sp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id="{0E624774-A55E-4737-8E7F-FFCC8F5F3A75}"/>
                </a:ext>
              </a:extLst>
            </p:cNvPr>
            <p:cNvSpPr txBox="1"/>
            <p:nvPr/>
          </p:nvSpPr>
          <p:spPr>
            <a:xfrm>
              <a:off x="4918177" y="3789040"/>
              <a:ext cx="38505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Quelques informations utiles pour bien préparer sa retraite.</a:t>
              </a:r>
            </a:p>
          </p:txBody>
        </p: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A5A4EAFA-0EB8-4CF4-92E5-993496E86E73}"/>
                </a:ext>
              </a:extLst>
            </p:cNvPr>
            <p:cNvSpPr txBox="1"/>
            <p:nvPr/>
          </p:nvSpPr>
          <p:spPr>
            <a:xfrm>
              <a:off x="4927660" y="3338236"/>
              <a:ext cx="384928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Diffusion : 1</a:t>
              </a:r>
              <a:r>
                <a:rPr lang="fr-FR" sz="1100" b="1" baseline="30000" dirty="0"/>
                <a:t>er</a:t>
              </a:r>
              <a:r>
                <a:rPr lang="fr-FR" sz="1100" b="1" dirty="0"/>
                <a:t> juin 2018</a:t>
              </a:r>
            </a:p>
          </p:txBody>
        </p:sp>
      </p:grpSp>
      <p:grpSp>
        <p:nvGrpSpPr>
          <p:cNvPr id="98" name="Groupe 97">
            <a:extLst>
              <a:ext uri="{FF2B5EF4-FFF2-40B4-BE49-F238E27FC236}">
                <a16:creationId xmlns:a16="http://schemas.microsoft.com/office/drawing/2014/main" id="{BDAB141A-6801-4749-891B-C78E2A9135BC}"/>
              </a:ext>
            </a:extLst>
          </p:cNvPr>
          <p:cNvGrpSpPr/>
          <p:nvPr/>
        </p:nvGrpSpPr>
        <p:grpSpPr>
          <a:xfrm>
            <a:off x="4607604" y="1484775"/>
            <a:ext cx="3861362" cy="1478395"/>
            <a:chOff x="4907347" y="1556792"/>
            <a:chExt cx="3861362" cy="1478395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F436DAA2-8482-4021-9827-2B385B91A7FF}"/>
                </a:ext>
              </a:extLst>
            </p:cNvPr>
            <p:cNvSpPr/>
            <p:nvPr/>
          </p:nvSpPr>
          <p:spPr>
            <a:xfrm>
              <a:off x="4907347" y="1556792"/>
              <a:ext cx="3852949" cy="14721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0" name="Picture 2">
              <a:hlinkClick r:id="rId7"/>
              <a:extLst>
                <a:ext uri="{FF2B5EF4-FFF2-40B4-BE49-F238E27FC236}">
                  <a16:creationId xmlns:a16="http://schemas.microsoft.com/office/drawing/2014/main" id="{9FC4D85E-D7A1-4995-BE65-E645375A49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0756" y="2721990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59D0013F-24A1-410E-877D-191E2F843877}"/>
                </a:ext>
              </a:extLst>
            </p:cNvPr>
            <p:cNvSpPr txBox="1"/>
            <p:nvPr/>
          </p:nvSpPr>
          <p:spPr>
            <a:xfrm>
              <a:off x="4951452" y="1797437"/>
              <a:ext cx="380169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>
                  <a:solidFill>
                    <a:schemeClr val="tx2"/>
                  </a:solidFill>
                </a:rPr>
                <a:t>L’agrégateur épargne entreprise </a:t>
              </a:r>
            </a:p>
          </p:txBody>
        </p: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62A0C928-0DBA-43C2-A6AB-D4D2F1AA4A97}"/>
                </a:ext>
              </a:extLst>
            </p:cNvPr>
            <p:cNvSpPr txBox="1"/>
            <p:nvPr/>
          </p:nvSpPr>
          <p:spPr>
            <a:xfrm>
              <a:off x="4928316" y="2758188"/>
              <a:ext cx="13504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Durée : 1:40</a:t>
              </a:r>
            </a:p>
          </p:txBody>
        </p: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8174E073-2212-484B-80A4-3BE8B3B67B6B}"/>
                </a:ext>
              </a:extLst>
            </p:cNvPr>
            <p:cNvSpPr txBox="1"/>
            <p:nvPr/>
          </p:nvSpPr>
          <p:spPr>
            <a:xfrm>
              <a:off x="4930530" y="2073051"/>
              <a:ext cx="38226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Découvrez notre nouveau service de consolidation d’épargne entreprise. Cette nouvelle fonctionnalité vous permet de regrouper l’ensemble de vos comptes d’épargne entreprise sur l’Espace personnel.</a:t>
              </a:r>
            </a:p>
          </p:txBody>
        </p: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6603CFA7-8EAC-42F0-B5CC-8A62007D47B0}"/>
                </a:ext>
              </a:extLst>
            </p:cNvPr>
            <p:cNvSpPr txBox="1"/>
            <p:nvPr/>
          </p:nvSpPr>
          <p:spPr>
            <a:xfrm>
              <a:off x="4919427" y="1574984"/>
              <a:ext cx="384928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Diffusion: 25 février 2020</a:t>
              </a:r>
            </a:p>
          </p:txBody>
        </p:sp>
      </p:grpSp>
      <p:grpSp>
        <p:nvGrpSpPr>
          <p:cNvPr id="105" name="Groupe 104">
            <a:extLst>
              <a:ext uri="{FF2B5EF4-FFF2-40B4-BE49-F238E27FC236}">
                <a16:creationId xmlns:a16="http://schemas.microsoft.com/office/drawing/2014/main" id="{F57CCC85-38D3-4995-88C4-F92C9051B266}"/>
              </a:ext>
            </a:extLst>
          </p:cNvPr>
          <p:cNvGrpSpPr/>
          <p:nvPr/>
        </p:nvGrpSpPr>
        <p:grpSpPr>
          <a:xfrm>
            <a:off x="317397" y="5282279"/>
            <a:ext cx="3863927" cy="1055611"/>
            <a:chOff x="306540" y="2396448"/>
            <a:chExt cx="3863927" cy="1055611"/>
          </a:xfrm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618C39C2-8901-40DD-8F72-8BABD6148D4D}"/>
                </a:ext>
              </a:extLst>
            </p:cNvPr>
            <p:cNvSpPr/>
            <p:nvPr/>
          </p:nvSpPr>
          <p:spPr>
            <a:xfrm>
              <a:off x="306540" y="2396448"/>
              <a:ext cx="3846601" cy="10556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7" name="Picture 2">
              <a:hlinkClick r:id="rId8"/>
              <a:extLst>
                <a:ext uri="{FF2B5EF4-FFF2-40B4-BE49-F238E27FC236}">
                  <a16:creationId xmlns:a16="http://schemas.microsoft.com/office/drawing/2014/main" id="{7D460ADF-6732-4D06-8D47-A0E8589977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8292" y="3118373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8" name="ZoneTexte 107">
              <a:extLst>
                <a:ext uri="{FF2B5EF4-FFF2-40B4-BE49-F238E27FC236}">
                  <a16:creationId xmlns:a16="http://schemas.microsoft.com/office/drawing/2014/main" id="{1B32D0BB-CEFA-4654-B883-0B66E44361FE}"/>
                </a:ext>
              </a:extLst>
            </p:cNvPr>
            <p:cNvSpPr txBox="1"/>
            <p:nvPr/>
          </p:nvSpPr>
          <p:spPr>
            <a:xfrm>
              <a:off x="306540" y="2585815"/>
              <a:ext cx="3841001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>
                  <a:solidFill>
                    <a:schemeClr val="tx2"/>
                  </a:solidFill>
                </a:rPr>
                <a:t>Répondre à la participation ou l’intéressement en ligne </a:t>
              </a:r>
            </a:p>
          </p:txBody>
        </p:sp>
        <p:sp>
          <p:nvSpPr>
            <p:cNvPr id="109" name="ZoneTexte 108">
              <a:extLst>
                <a:ext uri="{FF2B5EF4-FFF2-40B4-BE49-F238E27FC236}">
                  <a16:creationId xmlns:a16="http://schemas.microsoft.com/office/drawing/2014/main" id="{56EC9A22-CB42-41A1-AAD2-F36C272CE64C}"/>
                </a:ext>
              </a:extLst>
            </p:cNvPr>
            <p:cNvSpPr txBox="1"/>
            <p:nvPr/>
          </p:nvSpPr>
          <p:spPr>
            <a:xfrm>
              <a:off x="318254" y="3170276"/>
              <a:ext cx="13514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Durée : 2:12</a:t>
              </a:r>
            </a:p>
          </p:txBody>
        </p:sp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A0C9F55C-E430-4E55-857A-AFEA36C1DFBF}"/>
                </a:ext>
              </a:extLst>
            </p:cNvPr>
            <p:cNvSpPr txBox="1"/>
            <p:nvPr/>
          </p:nvSpPr>
          <p:spPr>
            <a:xfrm>
              <a:off x="323853" y="2852936"/>
              <a:ext cx="38236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Comment répondre à la participation et l’intéressement sur votre Espace Personnel.</a:t>
              </a:r>
            </a:p>
          </p:txBody>
        </p:sp>
        <p:sp>
          <p:nvSpPr>
            <p:cNvPr id="111" name="ZoneTexte 110">
              <a:extLst>
                <a:ext uri="{FF2B5EF4-FFF2-40B4-BE49-F238E27FC236}">
                  <a16:creationId xmlns:a16="http://schemas.microsoft.com/office/drawing/2014/main" id="{61926B00-7B8A-417F-ABA9-56397A4B9E35}"/>
                </a:ext>
              </a:extLst>
            </p:cNvPr>
            <p:cNvSpPr txBox="1"/>
            <p:nvPr/>
          </p:nvSpPr>
          <p:spPr>
            <a:xfrm>
              <a:off x="314915" y="2405702"/>
              <a:ext cx="385555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Diffusion : 25 février 2020</a:t>
              </a:r>
            </a:p>
          </p:txBody>
        </p:sp>
      </p:grpSp>
      <p:grpSp>
        <p:nvGrpSpPr>
          <p:cNvPr id="112" name="Groupe 111">
            <a:extLst>
              <a:ext uri="{FF2B5EF4-FFF2-40B4-BE49-F238E27FC236}">
                <a16:creationId xmlns:a16="http://schemas.microsoft.com/office/drawing/2014/main" id="{8A91C51A-EC66-4AAE-9E83-4FA98EFC57AC}"/>
              </a:ext>
            </a:extLst>
          </p:cNvPr>
          <p:cNvGrpSpPr/>
          <p:nvPr/>
        </p:nvGrpSpPr>
        <p:grpSpPr>
          <a:xfrm>
            <a:off x="4599191" y="3221614"/>
            <a:ext cx="3854904" cy="1439324"/>
            <a:chOff x="311872" y="3613662"/>
            <a:chExt cx="3854904" cy="1439324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C82E40E2-6869-4144-985D-E47E4B9E68E9}"/>
                </a:ext>
              </a:extLst>
            </p:cNvPr>
            <p:cNvSpPr/>
            <p:nvPr/>
          </p:nvSpPr>
          <p:spPr>
            <a:xfrm>
              <a:off x="320285" y="3613662"/>
              <a:ext cx="3831499" cy="14393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4" name="Picture 2">
              <a:hlinkClick r:id="rId9"/>
              <a:extLst>
                <a:ext uri="{FF2B5EF4-FFF2-40B4-BE49-F238E27FC236}">
                  <a16:creationId xmlns:a16="http://schemas.microsoft.com/office/drawing/2014/main" id="{ECD50099-2572-492E-854C-9324533A1F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8290" y="4712666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5" name="ZoneTexte 114">
              <a:extLst>
                <a:ext uri="{FF2B5EF4-FFF2-40B4-BE49-F238E27FC236}">
                  <a16:creationId xmlns:a16="http://schemas.microsoft.com/office/drawing/2014/main" id="{1F2DCB4C-87FE-4C19-97A9-0263AC09F686}"/>
                </a:ext>
              </a:extLst>
            </p:cNvPr>
            <p:cNvSpPr txBox="1"/>
            <p:nvPr/>
          </p:nvSpPr>
          <p:spPr>
            <a:xfrm>
              <a:off x="315095" y="3822209"/>
              <a:ext cx="3851681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>
                  <a:solidFill>
                    <a:schemeClr val="tx2"/>
                  </a:solidFill>
                </a:rPr>
                <a:t>L’application « mon épargne salariale et retraite »  sur mobile et tablette. </a:t>
              </a:r>
            </a:p>
          </p:txBody>
        </p:sp>
        <p:sp>
          <p:nvSpPr>
            <p:cNvPr id="116" name="ZoneTexte 115">
              <a:extLst>
                <a:ext uri="{FF2B5EF4-FFF2-40B4-BE49-F238E27FC236}">
                  <a16:creationId xmlns:a16="http://schemas.microsoft.com/office/drawing/2014/main" id="{27211F13-374D-4386-9105-B40484E8AB15}"/>
                </a:ext>
              </a:extLst>
            </p:cNvPr>
            <p:cNvSpPr txBox="1"/>
            <p:nvPr/>
          </p:nvSpPr>
          <p:spPr>
            <a:xfrm>
              <a:off x="330805" y="4786319"/>
              <a:ext cx="13514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Durée : 2:34</a:t>
              </a:r>
            </a:p>
          </p:txBody>
        </p:sp>
        <p:sp>
          <p:nvSpPr>
            <p:cNvPr id="117" name="ZoneTexte 116">
              <a:extLst>
                <a:ext uri="{FF2B5EF4-FFF2-40B4-BE49-F238E27FC236}">
                  <a16:creationId xmlns:a16="http://schemas.microsoft.com/office/drawing/2014/main" id="{AD2C147E-FE68-4CF2-A926-F55472328F61}"/>
                </a:ext>
              </a:extLst>
            </p:cNvPr>
            <p:cNvSpPr txBox="1"/>
            <p:nvPr/>
          </p:nvSpPr>
          <p:spPr>
            <a:xfrm>
              <a:off x="334191" y="4193282"/>
              <a:ext cx="382919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Découvrez la nouvelle application "Mon Epargne Salariale et Retraite" pour mobiles et tablettes iPad et Android. Suivre et gérer son épargne salariale et retraite n'aura jamais été aussi simple !</a:t>
              </a:r>
            </a:p>
          </p:txBody>
        </p:sp>
        <p:sp>
          <p:nvSpPr>
            <p:cNvPr id="118" name="ZoneTexte 117">
              <a:extLst>
                <a:ext uri="{FF2B5EF4-FFF2-40B4-BE49-F238E27FC236}">
                  <a16:creationId xmlns:a16="http://schemas.microsoft.com/office/drawing/2014/main" id="{DD00F6D4-0DF0-4BAB-ADB5-D895255106EC}"/>
                </a:ext>
              </a:extLst>
            </p:cNvPr>
            <p:cNvSpPr txBox="1"/>
            <p:nvPr/>
          </p:nvSpPr>
          <p:spPr>
            <a:xfrm>
              <a:off x="311872" y="3620584"/>
              <a:ext cx="383566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Diffusion : 15 février 2021</a:t>
              </a:r>
            </a:p>
          </p:txBody>
        </p:sp>
      </p:grpSp>
      <p:grpSp>
        <p:nvGrpSpPr>
          <p:cNvPr id="119" name="Groupe 118">
            <a:extLst>
              <a:ext uri="{FF2B5EF4-FFF2-40B4-BE49-F238E27FC236}">
                <a16:creationId xmlns:a16="http://schemas.microsoft.com/office/drawing/2014/main" id="{DC85D3A7-D074-4D26-BC08-B5BD5F8CF2C3}"/>
              </a:ext>
            </a:extLst>
          </p:cNvPr>
          <p:cNvGrpSpPr/>
          <p:nvPr/>
        </p:nvGrpSpPr>
        <p:grpSpPr>
          <a:xfrm>
            <a:off x="4603906" y="4946641"/>
            <a:ext cx="3848696" cy="1024431"/>
            <a:chOff x="299293" y="5285985"/>
            <a:chExt cx="3858726" cy="1024431"/>
          </a:xfrm>
        </p:grpSpPr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9A70624C-0348-4124-AC1A-ECB4B23C82AE}"/>
                </a:ext>
              </a:extLst>
            </p:cNvPr>
            <p:cNvSpPr/>
            <p:nvPr/>
          </p:nvSpPr>
          <p:spPr>
            <a:xfrm>
              <a:off x="299293" y="5285985"/>
              <a:ext cx="3848250" cy="10244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21" name="Picture 2">
              <a:hlinkClick r:id="rId10"/>
              <a:extLst>
                <a:ext uri="{FF2B5EF4-FFF2-40B4-BE49-F238E27FC236}">
                  <a16:creationId xmlns:a16="http://schemas.microsoft.com/office/drawing/2014/main" id="{EFDF4213-7A6C-4814-B94B-B320C22DC2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8291" y="5981649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2" name="ZoneTexte 121">
              <a:extLst>
                <a:ext uri="{FF2B5EF4-FFF2-40B4-BE49-F238E27FC236}">
                  <a16:creationId xmlns:a16="http://schemas.microsoft.com/office/drawing/2014/main" id="{27A1E6A9-5E5B-4C56-8382-FE8BEF330773}"/>
                </a:ext>
              </a:extLst>
            </p:cNvPr>
            <p:cNvSpPr txBox="1"/>
            <p:nvPr/>
          </p:nvSpPr>
          <p:spPr>
            <a:xfrm>
              <a:off x="311709" y="5517232"/>
              <a:ext cx="384631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Le conseil personnalisé </a:t>
              </a:r>
            </a:p>
          </p:txBody>
        </p:sp>
        <p:sp>
          <p:nvSpPr>
            <p:cNvPr id="123" name="ZoneTexte 122">
              <a:extLst>
                <a:ext uri="{FF2B5EF4-FFF2-40B4-BE49-F238E27FC236}">
                  <a16:creationId xmlns:a16="http://schemas.microsoft.com/office/drawing/2014/main" id="{0F5D5E0E-A375-41A2-BD52-87FBC712066D}"/>
                </a:ext>
              </a:extLst>
            </p:cNvPr>
            <p:cNvSpPr txBox="1"/>
            <p:nvPr/>
          </p:nvSpPr>
          <p:spPr>
            <a:xfrm>
              <a:off x="330805" y="6045702"/>
              <a:ext cx="13514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Durée : 1:55</a:t>
              </a:r>
            </a:p>
          </p:txBody>
        </p:sp>
        <p:sp>
          <p:nvSpPr>
            <p:cNvPr id="124" name="ZoneTexte 123">
              <a:extLst>
                <a:ext uri="{FF2B5EF4-FFF2-40B4-BE49-F238E27FC236}">
                  <a16:creationId xmlns:a16="http://schemas.microsoft.com/office/drawing/2014/main" id="{E4FC2C1F-3370-4AF3-9421-2BA0B5543CC2}"/>
                </a:ext>
              </a:extLst>
            </p:cNvPr>
            <p:cNvSpPr txBox="1"/>
            <p:nvPr/>
          </p:nvSpPr>
          <p:spPr>
            <a:xfrm>
              <a:off x="306540" y="5746526"/>
              <a:ext cx="38442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Découvrez le conseil personnalisé adapté à vos projets.</a:t>
              </a:r>
            </a:p>
          </p:txBody>
        </p:sp>
        <p:sp>
          <p:nvSpPr>
            <p:cNvPr id="125" name="ZoneTexte 124">
              <a:extLst>
                <a:ext uri="{FF2B5EF4-FFF2-40B4-BE49-F238E27FC236}">
                  <a16:creationId xmlns:a16="http://schemas.microsoft.com/office/drawing/2014/main" id="{FB618E06-EB99-455D-9385-AD6B526078C2}"/>
                </a:ext>
              </a:extLst>
            </p:cNvPr>
            <p:cNvSpPr txBox="1"/>
            <p:nvPr/>
          </p:nvSpPr>
          <p:spPr>
            <a:xfrm>
              <a:off x="318728" y="5302730"/>
              <a:ext cx="381662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Diffusion: 17 juin 2021</a:t>
              </a:r>
            </a:p>
          </p:txBody>
        </p:sp>
      </p:grpSp>
      <p:pic>
        <p:nvPicPr>
          <p:cNvPr id="126" name="Picture 2" descr="Label en coin NEW PNG transparents - StickPNG">
            <a:extLst>
              <a:ext uri="{FF2B5EF4-FFF2-40B4-BE49-F238E27FC236}">
                <a16:creationId xmlns:a16="http://schemas.microsoft.com/office/drawing/2014/main" id="{41539CB2-CCA8-4341-9FD6-BDE328F1E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38547" y="4897685"/>
            <a:ext cx="564897" cy="557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2" descr="Label en coin NEW PNG transparents - StickPNG">
            <a:extLst>
              <a:ext uri="{FF2B5EF4-FFF2-40B4-BE49-F238E27FC236}">
                <a16:creationId xmlns:a16="http://schemas.microsoft.com/office/drawing/2014/main" id="{3D9E9D28-4F92-453D-B3CA-DB12851ED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40445" y="3181448"/>
            <a:ext cx="564897" cy="557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698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EF1C85-492C-4A24-9C3B-0EBD5ED4C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8</a:t>
            </a:fld>
            <a:endParaRPr lang="fr-FR"/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2EFB8C04-A37D-48A9-A11B-60639A359C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5360" y="389256"/>
            <a:ext cx="591950" cy="410368"/>
          </a:xfrm>
        </p:spPr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C703EA4-81EA-41A2-B1D1-3F91F42E354E}"/>
              </a:ext>
            </a:extLst>
          </p:cNvPr>
          <p:cNvSpPr txBox="1"/>
          <p:nvPr/>
        </p:nvSpPr>
        <p:spPr>
          <a:xfrm>
            <a:off x="1427317" y="476672"/>
            <a:ext cx="6909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2"/>
                </a:solidFill>
              </a:rPr>
              <a:t>Espace Entreprise </a:t>
            </a:r>
          </a:p>
        </p:txBody>
      </p:sp>
      <p:pic>
        <p:nvPicPr>
          <p:cNvPr id="43" name="Image 42" descr="Femme utilisant un ordinateur portable">
            <a:extLst>
              <a:ext uri="{FF2B5EF4-FFF2-40B4-BE49-F238E27FC236}">
                <a16:creationId xmlns:a16="http://schemas.microsoft.com/office/drawing/2014/main" id="{B63047E4-9096-4F02-BE88-5B43125AFA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0" r="48019"/>
          <a:stretch>
            <a:fillRect/>
          </a:stretch>
        </p:blipFill>
        <p:spPr>
          <a:xfrm>
            <a:off x="8941168" y="0"/>
            <a:ext cx="3250832" cy="6858000"/>
          </a:xfrm>
          <a:custGeom>
            <a:avLst/>
            <a:gdLst>
              <a:gd name="connsiteX0" fmla="*/ 1350750 w 3250832"/>
              <a:gd name="connsiteY0" fmla="*/ 0 h 6858000"/>
              <a:gd name="connsiteX1" fmla="*/ 3250832 w 3250832"/>
              <a:gd name="connsiteY1" fmla="*/ 0 h 6858000"/>
              <a:gd name="connsiteX2" fmla="*/ 3250832 w 3250832"/>
              <a:gd name="connsiteY2" fmla="*/ 6858000 h 6858000"/>
              <a:gd name="connsiteX3" fmla="*/ 1896567 w 3250832"/>
              <a:gd name="connsiteY3" fmla="*/ 6858000 h 6858000"/>
              <a:gd name="connsiteX4" fmla="*/ 0 w 3250832"/>
              <a:gd name="connsiteY4" fmla="*/ 47862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0832" h="6858000">
                <a:moveTo>
                  <a:pt x="1350750" y="0"/>
                </a:moveTo>
                <a:lnTo>
                  <a:pt x="3250832" y="0"/>
                </a:lnTo>
                <a:lnTo>
                  <a:pt x="3250832" y="6858000"/>
                </a:lnTo>
                <a:lnTo>
                  <a:pt x="1896567" y="6858000"/>
                </a:lnTo>
                <a:lnTo>
                  <a:pt x="0" y="4786276"/>
                </a:lnTo>
                <a:close/>
              </a:path>
            </a:pathLst>
          </a:custGeom>
        </p:spPr>
      </p:pic>
      <p:grpSp>
        <p:nvGrpSpPr>
          <p:cNvPr id="49" name="Groupe 48">
            <a:extLst>
              <a:ext uri="{FF2B5EF4-FFF2-40B4-BE49-F238E27FC236}">
                <a16:creationId xmlns:a16="http://schemas.microsoft.com/office/drawing/2014/main" id="{CCE14965-E7FE-449D-A82F-5CFA53B43209}"/>
              </a:ext>
            </a:extLst>
          </p:cNvPr>
          <p:cNvGrpSpPr/>
          <p:nvPr/>
        </p:nvGrpSpPr>
        <p:grpSpPr>
          <a:xfrm>
            <a:off x="335360" y="1125905"/>
            <a:ext cx="3640579" cy="1625086"/>
            <a:chOff x="4623045" y="1977118"/>
            <a:chExt cx="3640579" cy="1625086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602BF67-0B1E-498B-AFB5-66BB159E165E}"/>
                </a:ext>
              </a:extLst>
            </p:cNvPr>
            <p:cNvSpPr/>
            <p:nvPr/>
          </p:nvSpPr>
          <p:spPr>
            <a:xfrm>
              <a:off x="4628471" y="1977118"/>
              <a:ext cx="3622344" cy="16250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1" name="Picture 2">
              <a:hlinkClick r:id="rId3"/>
              <a:extLst>
                <a:ext uri="{FF2B5EF4-FFF2-40B4-BE49-F238E27FC236}">
                  <a16:creationId xmlns:a16="http://schemas.microsoft.com/office/drawing/2014/main" id="{1D0F9830-0F2A-4F15-9F1E-F747F72622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2184" y="3272327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AF46529A-E328-433A-A4A6-2CB1BF19A239}"/>
                </a:ext>
              </a:extLst>
            </p:cNvPr>
            <p:cNvSpPr txBox="1"/>
            <p:nvPr/>
          </p:nvSpPr>
          <p:spPr>
            <a:xfrm>
              <a:off x="4648485" y="2357873"/>
              <a:ext cx="36023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Effectuer une demande de remboursement </a:t>
              </a: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D94CDBF1-B491-45A9-9C40-2CBB4682B8F9}"/>
                </a:ext>
              </a:extLst>
            </p:cNvPr>
            <p:cNvSpPr txBox="1"/>
            <p:nvPr/>
          </p:nvSpPr>
          <p:spPr>
            <a:xfrm>
              <a:off x="4646706" y="2831108"/>
              <a:ext cx="361691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/>
                <a:t>Tutoriel sur une demande de remboursement sur l'Espace Entreprise.</a:t>
              </a: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E5DD85B8-076E-49E9-9E8E-D2B83A192570}"/>
                </a:ext>
              </a:extLst>
            </p:cNvPr>
            <p:cNvSpPr txBox="1"/>
            <p:nvPr/>
          </p:nvSpPr>
          <p:spPr>
            <a:xfrm>
              <a:off x="4623549" y="3336997"/>
              <a:ext cx="140044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Durée : 1:53</a:t>
              </a: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8543B44-3831-41C8-8D54-CA385AD62386}"/>
                </a:ext>
              </a:extLst>
            </p:cNvPr>
            <p:cNvSpPr txBox="1"/>
            <p:nvPr/>
          </p:nvSpPr>
          <p:spPr>
            <a:xfrm>
              <a:off x="4623045" y="1995560"/>
              <a:ext cx="216409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Diffusion : 24 juin 2016</a:t>
              </a: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988AC2B3-DDE7-4EF0-8070-C4395A15CF94}"/>
              </a:ext>
            </a:extLst>
          </p:cNvPr>
          <p:cNvGrpSpPr/>
          <p:nvPr/>
        </p:nvGrpSpPr>
        <p:grpSpPr>
          <a:xfrm>
            <a:off x="331009" y="2882861"/>
            <a:ext cx="3640546" cy="1638123"/>
            <a:chOff x="316805" y="2960654"/>
            <a:chExt cx="3640546" cy="1638123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99E32277-C704-496A-A387-E3370DE44DE9}"/>
                </a:ext>
              </a:extLst>
            </p:cNvPr>
            <p:cNvSpPr/>
            <p:nvPr/>
          </p:nvSpPr>
          <p:spPr>
            <a:xfrm>
              <a:off x="322699" y="2960654"/>
              <a:ext cx="3620844" cy="162047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>
                <a:solidFill>
                  <a:schemeClr val="tx2"/>
                </a:solidFill>
              </a:endParaRPr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988EF8F6-E4DD-4F43-A175-17AF552754A1}"/>
                </a:ext>
              </a:extLst>
            </p:cNvPr>
            <p:cNvSpPr txBox="1"/>
            <p:nvPr/>
          </p:nvSpPr>
          <p:spPr>
            <a:xfrm>
              <a:off x="318360" y="3320720"/>
              <a:ext cx="36389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Gérez vos modalités d'abondement</a:t>
              </a:r>
            </a:p>
          </p:txBody>
        </p:sp>
        <p:pic>
          <p:nvPicPr>
            <p:cNvPr id="73" name="Picture 2">
              <a:hlinkClick r:id="rId5"/>
              <a:extLst>
                <a:ext uri="{FF2B5EF4-FFF2-40B4-BE49-F238E27FC236}">
                  <a16:creationId xmlns:a16="http://schemas.microsoft.com/office/drawing/2014/main" id="{D3884B0B-1B0D-4656-A8B3-5F5D90CEBC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2892" y="4246586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B03197FB-D8D9-44A5-993D-1D7C627F8E26}"/>
                </a:ext>
              </a:extLst>
            </p:cNvPr>
            <p:cNvSpPr txBox="1"/>
            <p:nvPr/>
          </p:nvSpPr>
          <p:spPr>
            <a:xfrm>
              <a:off x="316805" y="4337167"/>
              <a:ext cx="13967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Durée : 2:41</a:t>
              </a: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86F1CC2E-8BBD-4D74-B8C2-160C2E7AC53A}"/>
                </a:ext>
              </a:extLst>
            </p:cNvPr>
            <p:cNvSpPr txBox="1"/>
            <p:nvPr/>
          </p:nvSpPr>
          <p:spPr>
            <a:xfrm>
              <a:off x="338509" y="3721427"/>
              <a:ext cx="358995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/>
                <a:t>Tutoriel sur la gestion des modalités d'abondement sur l'Espace Entreprise.</a:t>
              </a: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9DC00CCE-4F30-494D-82A4-547709146D73}"/>
                </a:ext>
              </a:extLst>
            </p:cNvPr>
            <p:cNvSpPr txBox="1"/>
            <p:nvPr/>
          </p:nvSpPr>
          <p:spPr>
            <a:xfrm>
              <a:off x="331506" y="2966193"/>
              <a:ext cx="216409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Diffusion : 27 février 2017</a:t>
              </a:r>
            </a:p>
          </p:txBody>
        </p:sp>
      </p:grpSp>
      <p:grpSp>
        <p:nvGrpSpPr>
          <p:cNvPr id="77" name="Groupe 76">
            <a:extLst>
              <a:ext uri="{FF2B5EF4-FFF2-40B4-BE49-F238E27FC236}">
                <a16:creationId xmlns:a16="http://schemas.microsoft.com/office/drawing/2014/main" id="{39F7B3BF-8595-48FF-AA7B-8EB18F596811}"/>
              </a:ext>
            </a:extLst>
          </p:cNvPr>
          <p:cNvGrpSpPr/>
          <p:nvPr/>
        </p:nvGrpSpPr>
        <p:grpSpPr>
          <a:xfrm>
            <a:off x="4330058" y="1090024"/>
            <a:ext cx="3608181" cy="1620474"/>
            <a:chOff x="335360" y="4703082"/>
            <a:chExt cx="3608181" cy="1620474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3F6E08B-2CAE-477D-92DA-FC078E31AD6F}"/>
                </a:ext>
              </a:extLst>
            </p:cNvPr>
            <p:cNvSpPr/>
            <p:nvPr/>
          </p:nvSpPr>
          <p:spPr>
            <a:xfrm>
              <a:off x="335360" y="4703082"/>
              <a:ext cx="3608181" cy="162047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041073BE-6472-4314-94B4-54C749F948B5}"/>
                </a:ext>
              </a:extLst>
            </p:cNvPr>
            <p:cNvSpPr txBox="1"/>
            <p:nvPr/>
          </p:nvSpPr>
          <p:spPr>
            <a:xfrm>
              <a:off x="340757" y="5013176"/>
              <a:ext cx="36027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Saisissez les versements de vos collaborateurs</a:t>
              </a:r>
            </a:p>
          </p:txBody>
        </p:sp>
        <p:pic>
          <p:nvPicPr>
            <p:cNvPr id="80" name="Picture 2">
              <a:hlinkClick r:id="rId6"/>
              <a:extLst>
                <a:ext uri="{FF2B5EF4-FFF2-40B4-BE49-F238E27FC236}">
                  <a16:creationId xmlns:a16="http://schemas.microsoft.com/office/drawing/2014/main" id="{34DC1416-CE10-44F4-9B92-4585D06894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0726" y="5980978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362E5F81-0041-4274-BC9A-AE9A488F4847}"/>
                </a:ext>
              </a:extLst>
            </p:cNvPr>
            <p:cNvSpPr txBox="1"/>
            <p:nvPr/>
          </p:nvSpPr>
          <p:spPr>
            <a:xfrm>
              <a:off x="340758" y="5359486"/>
              <a:ext cx="360278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/>
                <a:t>Tutoriel sur la saisie des versements de vos collaborateurs sur l'Espace Entreprise.</a:t>
              </a:r>
            </a:p>
          </p:txBody>
        </p:sp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9272910B-417C-4DDF-85CE-280445F96B09}"/>
                </a:ext>
              </a:extLst>
            </p:cNvPr>
            <p:cNvSpPr txBox="1"/>
            <p:nvPr/>
          </p:nvSpPr>
          <p:spPr>
            <a:xfrm>
              <a:off x="343681" y="6061946"/>
              <a:ext cx="151602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Durée : 3:00</a:t>
              </a: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371EF8B2-539D-410D-AE34-49EB441593D0}"/>
                </a:ext>
              </a:extLst>
            </p:cNvPr>
            <p:cNvSpPr txBox="1"/>
            <p:nvPr/>
          </p:nvSpPr>
          <p:spPr>
            <a:xfrm>
              <a:off x="345270" y="4707776"/>
              <a:ext cx="216409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Diffusion : 26 novembre 2019</a:t>
              </a:r>
            </a:p>
          </p:txBody>
        </p:sp>
      </p:grp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D73F837C-95FA-40B9-888B-3E8D79536AED}"/>
              </a:ext>
            </a:extLst>
          </p:cNvPr>
          <p:cNvGrpSpPr/>
          <p:nvPr/>
        </p:nvGrpSpPr>
        <p:grpSpPr>
          <a:xfrm>
            <a:off x="4330058" y="2882861"/>
            <a:ext cx="3625845" cy="1620475"/>
            <a:chOff x="331506" y="1220858"/>
            <a:chExt cx="3625845" cy="1620475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7A610086-2967-459F-A9BE-4706DB10D723}"/>
                </a:ext>
              </a:extLst>
            </p:cNvPr>
            <p:cNvSpPr/>
            <p:nvPr/>
          </p:nvSpPr>
          <p:spPr>
            <a:xfrm>
              <a:off x="335007" y="1220858"/>
              <a:ext cx="3622344" cy="16204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6" name="ZoneTexte 85">
              <a:extLst>
                <a:ext uri="{FF2B5EF4-FFF2-40B4-BE49-F238E27FC236}">
                  <a16:creationId xmlns:a16="http://schemas.microsoft.com/office/drawing/2014/main" id="{D277082C-BFA0-4A61-99B4-6F801821857C}"/>
                </a:ext>
              </a:extLst>
            </p:cNvPr>
            <p:cNvSpPr txBox="1"/>
            <p:nvPr/>
          </p:nvSpPr>
          <p:spPr>
            <a:xfrm>
              <a:off x="338509" y="1639833"/>
              <a:ext cx="36188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Votre Espace Entreprise </a:t>
              </a:r>
            </a:p>
          </p:txBody>
        </p:sp>
        <p:pic>
          <p:nvPicPr>
            <p:cNvPr id="87" name="Picture 2">
              <a:hlinkClick r:id="rId7"/>
              <a:extLst>
                <a:ext uri="{FF2B5EF4-FFF2-40B4-BE49-F238E27FC236}">
                  <a16:creationId xmlns:a16="http://schemas.microsoft.com/office/drawing/2014/main" id="{B5B4D75C-92C3-432A-A6DB-A4779215D2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0726" y="2497659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B927A2D5-9FAB-457F-9799-D0DE91AD023D}"/>
                </a:ext>
              </a:extLst>
            </p:cNvPr>
            <p:cNvSpPr txBox="1"/>
            <p:nvPr/>
          </p:nvSpPr>
          <p:spPr>
            <a:xfrm>
              <a:off x="331506" y="2047575"/>
              <a:ext cx="360661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/>
                <a:t>Tout savoir sur les fonctionnalités de votre Espace Entreprise.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B76ECD1A-8C58-4896-B2DE-261C204EAF66}"/>
                </a:ext>
              </a:extLst>
            </p:cNvPr>
            <p:cNvSpPr txBox="1"/>
            <p:nvPr/>
          </p:nvSpPr>
          <p:spPr>
            <a:xfrm>
              <a:off x="338509" y="2572781"/>
              <a:ext cx="11632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b="1" dirty="0"/>
                <a:t>Durée : </a:t>
              </a:r>
              <a:r>
                <a:rPr lang="fr-FR" sz="1100" b="1" dirty="0"/>
                <a:t>2:41</a:t>
              </a:r>
              <a:endParaRPr lang="fr-FR" sz="1000" b="1" dirty="0"/>
            </a:p>
          </p:txBody>
        </p:sp>
        <p:sp>
          <p:nvSpPr>
            <p:cNvPr id="90" name="ZoneTexte 89">
              <a:extLst>
                <a:ext uri="{FF2B5EF4-FFF2-40B4-BE49-F238E27FC236}">
                  <a16:creationId xmlns:a16="http://schemas.microsoft.com/office/drawing/2014/main" id="{84817105-6BE9-472C-A744-85374CC02CE6}"/>
                </a:ext>
              </a:extLst>
            </p:cNvPr>
            <p:cNvSpPr txBox="1"/>
            <p:nvPr/>
          </p:nvSpPr>
          <p:spPr>
            <a:xfrm>
              <a:off x="338509" y="1220858"/>
              <a:ext cx="179705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Diffusion : 11 sept 2020</a:t>
              </a: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26A7AE88-7580-472B-874B-C0AC32314A1F}"/>
              </a:ext>
            </a:extLst>
          </p:cNvPr>
          <p:cNvGrpSpPr/>
          <p:nvPr/>
        </p:nvGrpSpPr>
        <p:grpSpPr>
          <a:xfrm>
            <a:off x="339683" y="4644751"/>
            <a:ext cx="3627770" cy="1632275"/>
            <a:chOff x="4628470" y="3818975"/>
            <a:chExt cx="3627770" cy="1632275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40BDD9A5-F15E-45ED-834C-221C7496231C}"/>
                </a:ext>
              </a:extLst>
            </p:cNvPr>
            <p:cNvSpPr/>
            <p:nvPr/>
          </p:nvSpPr>
          <p:spPr>
            <a:xfrm>
              <a:off x="4633896" y="3818975"/>
              <a:ext cx="3622344" cy="162508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3" name="Picture 2">
              <a:hlinkClick r:id="rId8"/>
              <a:extLst>
                <a:ext uri="{FF2B5EF4-FFF2-40B4-BE49-F238E27FC236}">
                  <a16:creationId xmlns:a16="http://schemas.microsoft.com/office/drawing/2014/main" id="{79216503-C9CC-46F9-B3CE-F04CE4C33E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2183" y="5068716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7C3BA00D-9039-4557-8592-03A1F275C4D8}"/>
                </a:ext>
              </a:extLst>
            </p:cNvPr>
            <p:cNvSpPr/>
            <p:nvPr/>
          </p:nvSpPr>
          <p:spPr>
            <a:xfrm>
              <a:off x="4635843" y="4260621"/>
              <a:ext cx="361691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Gestion des délégations</a:t>
              </a:r>
            </a:p>
          </p:txBody>
        </p:sp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22635B49-ED01-4CF0-A8D5-740BF33071DA}"/>
                </a:ext>
              </a:extLst>
            </p:cNvPr>
            <p:cNvSpPr txBox="1"/>
            <p:nvPr/>
          </p:nvSpPr>
          <p:spPr>
            <a:xfrm>
              <a:off x="4628470" y="4600830"/>
              <a:ext cx="362234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/>
                <a:t>Tutoriel sur la gestion des délégations sur l'Espace Entreprise.</a:t>
              </a:r>
            </a:p>
          </p:txBody>
        </p:sp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id="{FAE4AB6C-AA06-420A-A447-BE00510E949E}"/>
                </a:ext>
              </a:extLst>
            </p:cNvPr>
            <p:cNvSpPr txBox="1"/>
            <p:nvPr/>
          </p:nvSpPr>
          <p:spPr>
            <a:xfrm>
              <a:off x="4646706" y="5189640"/>
              <a:ext cx="144929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Durée : 1:57</a:t>
              </a:r>
            </a:p>
          </p:txBody>
        </p: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D89F7785-1195-4810-B31E-693C9681EC89}"/>
                </a:ext>
              </a:extLst>
            </p:cNvPr>
            <p:cNvSpPr txBox="1"/>
            <p:nvPr/>
          </p:nvSpPr>
          <p:spPr>
            <a:xfrm>
              <a:off x="4635843" y="3828123"/>
              <a:ext cx="216409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Diffusion : 19 octobre 2017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DB2D4E3F-3AF9-4DDE-B9D6-254CD175DAB9}"/>
              </a:ext>
            </a:extLst>
          </p:cNvPr>
          <p:cNvGrpSpPr/>
          <p:nvPr/>
        </p:nvGrpSpPr>
        <p:grpSpPr>
          <a:xfrm>
            <a:off x="4330058" y="4634079"/>
            <a:ext cx="3625845" cy="1620475"/>
            <a:chOff x="331506" y="1220858"/>
            <a:chExt cx="3625845" cy="1620475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9B9AD82-EB38-41C4-A105-0BC3903B8CC6}"/>
                </a:ext>
              </a:extLst>
            </p:cNvPr>
            <p:cNvSpPr/>
            <p:nvPr/>
          </p:nvSpPr>
          <p:spPr>
            <a:xfrm>
              <a:off x="335007" y="1220858"/>
              <a:ext cx="3622344" cy="16204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22BCD2D5-BD53-45A2-A384-949B8B3CC0E2}"/>
                </a:ext>
              </a:extLst>
            </p:cNvPr>
            <p:cNvSpPr txBox="1"/>
            <p:nvPr/>
          </p:nvSpPr>
          <p:spPr>
            <a:xfrm>
              <a:off x="338509" y="1639833"/>
              <a:ext cx="36188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Gestion des bénéficiaires</a:t>
              </a:r>
            </a:p>
          </p:txBody>
        </p:sp>
        <p:pic>
          <p:nvPicPr>
            <p:cNvPr id="45" name="Picture 2">
              <a:hlinkClick r:id="rId9"/>
              <a:extLst>
                <a:ext uri="{FF2B5EF4-FFF2-40B4-BE49-F238E27FC236}">
                  <a16:creationId xmlns:a16="http://schemas.microsoft.com/office/drawing/2014/main" id="{3A323B8B-5AD7-46AB-A1A3-60DC440AF0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0726" y="2497659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689DBC14-8BC1-407F-BAAB-8BA3F13A3D18}"/>
                </a:ext>
              </a:extLst>
            </p:cNvPr>
            <p:cNvSpPr txBox="1"/>
            <p:nvPr/>
          </p:nvSpPr>
          <p:spPr>
            <a:xfrm>
              <a:off x="331506" y="2047575"/>
              <a:ext cx="360661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/>
                <a:t>Tutoriel sur la gestion des bénéficiaires sur l’Espace Entreprise.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7627558E-77CE-477D-92D6-6FA8615CA90B}"/>
                </a:ext>
              </a:extLst>
            </p:cNvPr>
            <p:cNvSpPr txBox="1"/>
            <p:nvPr/>
          </p:nvSpPr>
          <p:spPr>
            <a:xfrm>
              <a:off x="338509" y="2572781"/>
              <a:ext cx="11632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b="1" dirty="0"/>
                <a:t>Durée : </a:t>
              </a:r>
              <a:r>
                <a:rPr lang="fr-FR" sz="1100" b="1" dirty="0"/>
                <a:t>3:31</a:t>
              </a:r>
              <a:endParaRPr lang="fr-FR" sz="1000" b="1" dirty="0"/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1D05344A-A40D-492A-9C74-290CB8FF9361}"/>
                </a:ext>
              </a:extLst>
            </p:cNvPr>
            <p:cNvSpPr txBox="1"/>
            <p:nvPr/>
          </p:nvSpPr>
          <p:spPr>
            <a:xfrm>
              <a:off x="338509" y="1220858"/>
              <a:ext cx="255102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Diffusion : 18 décembre 2020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1178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 49" descr="Gros plan la photo des données de graphique en couleur">
            <a:extLst>
              <a:ext uri="{FF2B5EF4-FFF2-40B4-BE49-F238E27FC236}">
                <a16:creationId xmlns:a16="http://schemas.microsoft.com/office/drawing/2014/main" id="{79F7E932-64C0-47CB-926F-077FD378F7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0" r="36130"/>
          <a:stretch>
            <a:fillRect/>
          </a:stretch>
        </p:blipFill>
        <p:spPr>
          <a:xfrm>
            <a:off x="8975505" y="13743"/>
            <a:ext cx="3216497" cy="6858000"/>
          </a:xfrm>
          <a:custGeom>
            <a:avLst/>
            <a:gdLst>
              <a:gd name="connsiteX0" fmla="*/ 1358600 w 3216497"/>
              <a:gd name="connsiteY0" fmla="*/ 0 h 6858000"/>
              <a:gd name="connsiteX1" fmla="*/ 3216497 w 3216497"/>
              <a:gd name="connsiteY1" fmla="*/ 0 h 6858000"/>
              <a:gd name="connsiteX2" fmla="*/ 3216497 w 3216497"/>
              <a:gd name="connsiteY2" fmla="*/ 6858000 h 6858000"/>
              <a:gd name="connsiteX3" fmla="*/ 1805574 w 3216497"/>
              <a:gd name="connsiteY3" fmla="*/ 6858000 h 6858000"/>
              <a:gd name="connsiteX4" fmla="*/ 0 w 3216497"/>
              <a:gd name="connsiteY4" fmla="*/ 474183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6497" h="6858000">
                <a:moveTo>
                  <a:pt x="1358600" y="0"/>
                </a:moveTo>
                <a:lnTo>
                  <a:pt x="3216497" y="0"/>
                </a:lnTo>
                <a:lnTo>
                  <a:pt x="3216497" y="6858000"/>
                </a:lnTo>
                <a:lnTo>
                  <a:pt x="1805574" y="6858000"/>
                </a:lnTo>
                <a:lnTo>
                  <a:pt x="0" y="4741832"/>
                </a:lnTo>
                <a:close/>
              </a:path>
            </a:pathLst>
          </a:cu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EF1C85-492C-4A24-9C3B-0EBD5ED4C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10209" y="6440463"/>
            <a:ext cx="254400" cy="164212"/>
          </a:xfrm>
        </p:spPr>
        <p:txBody>
          <a:bodyPr/>
          <a:lstStyle/>
          <a:p>
            <a:fld id="{4F985FF9-ADA8-465B-B1B8-A5AF16A5E141}" type="slidenum">
              <a:rPr lang="fr-FR" smtClean="0"/>
              <a:t>9</a:t>
            </a:fld>
            <a:endParaRPr lang="fr-FR"/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2EFB8C04-A37D-48A9-A11B-60639A359C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5360" y="389256"/>
            <a:ext cx="591950" cy="410368"/>
          </a:xfrm>
        </p:spPr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C703EA4-81EA-41A2-B1D1-3F91F42E354E}"/>
              </a:ext>
            </a:extLst>
          </p:cNvPr>
          <p:cNvSpPr txBox="1"/>
          <p:nvPr/>
        </p:nvSpPr>
        <p:spPr>
          <a:xfrm>
            <a:off x="1426271" y="476672"/>
            <a:ext cx="6909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2"/>
                </a:solidFill>
              </a:rPr>
              <a:t>Gestion Financière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BEE14B6-14A1-451C-A570-0237F4BFEABB}"/>
              </a:ext>
            </a:extLst>
          </p:cNvPr>
          <p:cNvGrpSpPr/>
          <p:nvPr/>
        </p:nvGrpSpPr>
        <p:grpSpPr>
          <a:xfrm>
            <a:off x="1763750" y="1268760"/>
            <a:ext cx="4339057" cy="1471713"/>
            <a:chOff x="1763750" y="1268760"/>
            <a:chExt cx="4339057" cy="1471713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8D8EE88-B620-46F1-9CC8-594B95EBB2A3}"/>
                </a:ext>
              </a:extLst>
            </p:cNvPr>
            <p:cNvSpPr/>
            <p:nvPr/>
          </p:nvSpPr>
          <p:spPr>
            <a:xfrm>
              <a:off x="1773204" y="1268760"/>
              <a:ext cx="4322795" cy="14717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000" dirty="0">
                <a:solidFill>
                  <a:schemeClr val="tx1"/>
                </a:solidFill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2AE2F723-9C28-4B75-9D80-E5378B7B88E0}"/>
                </a:ext>
              </a:extLst>
            </p:cNvPr>
            <p:cNvSpPr txBox="1"/>
            <p:nvPr/>
          </p:nvSpPr>
          <p:spPr>
            <a:xfrm>
              <a:off x="1763750" y="1673723"/>
              <a:ext cx="43322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Comment choisir ses placements ?</a:t>
              </a:r>
            </a:p>
          </p:txBody>
        </p:sp>
        <p:pic>
          <p:nvPicPr>
            <p:cNvPr id="37" name="Picture 2">
              <a:hlinkClick r:id="rId3"/>
              <a:extLst>
                <a:ext uri="{FF2B5EF4-FFF2-40B4-BE49-F238E27FC236}">
                  <a16:creationId xmlns:a16="http://schemas.microsoft.com/office/drawing/2014/main" id="{015EE08C-75C1-4349-B12D-EECE24762E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5299" y="2342815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57582AE8-D85C-4CDE-85C3-FC0221D4B64F}"/>
                </a:ext>
              </a:extLst>
            </p:cNvPr>
            <p:cNvSpPr txBox="1"/>
            <p:nvPr/>
          </p:nvSpPr>
          <p:spPr>
            <a:xfrm>
              <a:off x="1780012" y="1999959"/>
              <a:ext cx="4322795" cy="269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/>
                <a:t>Quelques clés à connaître pour gérer vos placements.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F97E5244-FB1B-4F1F-BB60-08D6740A9247}"/>
                </a:ext>
              </a:extLst>
            </p:cNvPr>
            <p:cNvSpPr txBox="1"/>
            <p:nvPr/>
          </p:nvSpPr>
          <p:spPr>
            <a:xfrm>
              <a:off x="1777156" y="2455338"/>
              <a:ext cx="13514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Durée : 2:33</a:t>
              </a: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8AF0C911-5F71-4F0B-AF58-82780B737F8D}"/>
                </a:ext>
              </a:extLst>
            </p:cNvPr>
            <p:cNvSpPr txBox="1"/>
            <p:nvPr/>
          </p:nvSpPr>
          <p:spPr>
            <a:xfrm>
              <a:off x="1807342" y="1268760"/>
              <a:ext cx="22004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Diffusion : 22 mai 2017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59A5A4D-94D8-4E6B-8C31-CB3E489A8146}"/>
              </a:ext>
            </a:extLst>
          </p:cNvPr>
          <p:cNvGrpSpPr/>
          <p:nvPr/>
        </p:nvGrpSpPr>
        <p:grpSpPr>
          <a:xfrm>
            <a:off x="1761620" y="3040790"/>
            <a:ext cx="4359578" cy="1482981"/>
            <a:chOff x="1763750" y="3119761"/>
            <a:chExt cx="4359578" cy="1482981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3BD2BA9-5F67-48DE-81D1-C547C8D3055C}"/>
                </a:ext>
              </a:extLst>
            </p:cNvPr>
            <p:cNvSpPr/>
            <p:nvPr/>
          </p:nvSpPr>
          <p:spPr>
            <a:xfrm>
              <a:off x="1773204" y="3119761"/>
              <a:ext cx="4322794" cy="147171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000" dirty="0">
                <a:solidFill>
                  <a:schemeClr val="tx1"/>
                </a:solidFill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C1D13A6-AEDD-408B-B7E3-148E480A3FDE}"/>
                </a:ext>
              </a:extLst>
            </p:cNvPr>
            <p:cNvSpPr txBox="1"/>
            <p:nvPr/>
          </p:nvSpPr>
          <p:spPr>
            <a:xfrm>
              <a:off x="1770947" y="3584049"/>
              <a:ext cx="43266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Sélection Dorval Global Convictions  </a:t>
              </a:r>
            </a:p>
          </p:txBody>
        </p:sp>
        <p:pic>
          <p:nvPicPr>
            <p:cNvPr id="40" name="Picture 2">
              <a:hlinkClick r:id="rId5"/>
              <a:extLst>
                <a:ext uri="{FF2B5EF4-FFF2-40B4-BE49-F238E27FC236}">
                  <a16:creationId xmlns:a16="http://schemas.microsoft.com/office/drawing/2014/main" id="{7FF9F11B-7990-4AC7-AAAE-EC8D824CA2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4630" y="4238672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5EB8E09-615B-415C-BB9E-62E94C9C67C6}"/>
                </a:ext>
              </a:extLst>
            </p:cNvPr>
            <p:cNvSpPr txBox="1"/>
            <p:nvPr/>
          </p:nvSpPr>
          <p:spPr>
            <a:xfrm>
              <a:off x="1786821" y="3861048"/>
              <a:ext cx="433650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/>
                <a:t>Tout ce qu'il faut savoir sur le fonds Sélection Dorval Global Convictions.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A2453000-C666-4A6B-91B5-78192FC8EA1C}"/>
                </a:ext>
              </a:extLst>
            </p:cNvPr>
            <p:cNvSpPr txBox="1"/>
            <p:nvPr/>
          </p:nvSpPr>
          <p:spPr>
            <a:xfrm>
              <a:off x="1770947" y="4325743"/>
              <a:ext cx="13514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Durée : 2:20</a:t>
              </a: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8234A4A9-48AE-4C68-A525-C976EFDB8DFF}"/>
                </a:ext>
              </a:extLst>
            </p:cNvPr>
            <p:cNvSpPr txBox="1"/>
            <p:nvPr/>
          </p:nvSpPr>
          <p:spPr>
            <a:xfrm>
              <a:off x="1763750" y="3144142"/>
              <a:ext cx="22004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Diffusion : 14 mars 2019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D10F39F-FAA7-4A9B-940C-FCE7D7EB5A1F}"/>
              </a:ext>
            </a:extLst>
          </p:cNvPr>
          <p:cNvGrpSpPr/>
          <p:nvPr/>
        </p:nvGrpSpPr>
        <p:grpSpPr>
          <a:xfrm>
            <a:off x="1780012" y="5013176"/>
            <a:ext cx="4343316" cy="1211832"/>
            <a:chOff x="1780012" y="5013176"/>
            <a:chExt cx="4343316" cy="1211832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8D1841F-1AA1-40D2-8B93-423972AF77ED}"/>
                </a:ext>
              </a:extLst>
            </p:cNvPr>
            <p:cNvSpPr/>
            <p:nvPr/>
          </p:nvSpPr>
          <p:spPr>
            <a:xfrm>
              <a:off x="1780013" y="5013176"/>
              <a:ext cx="4322794" cy="12118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000" dirty="0">
                <a:solidFill>
                  <a:schemeClr val="tx1"/>
                </a:solidFill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D6588986-1038-48F4-83BA-8A55B20F7F25}"/>
                </a:ext>
              </a:extLst>
            </p:cNvPr>
            <p:cNvSpPr txBox="1"/>
            <p:nvPr/>
          </p:nvSpPr>
          <p:spPr>
            <a:xfrm>
              <a:off x="1807342" y="5278346"/>
              <a:ext cx="43159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solidFill>
                    <a:schemeClr val="tx2"/>
                  </a:solidFill>
                </a:rPr>
                <a:t>AVENIR RETRAITE</a:t>
              </a:r>
            </a:p>
          </p:txBody>
        </p:sp>
        <p:pic>
          <p:nvPicPr>
            <p:cNvPr id="41" name="Picture 2">
              <a:hlinkClick r:id="rId6"/>
              <a:extLst>
                <a:ext uri="{FF2B5EF4-FFF2-40B4-BE49-F238E27FC236}">
                  <a16:creationId xmlns:a16="http://schemas.microsoft.com/office/drawing/2014/main" id="{5B2AE4F7-AD6B-41B8-8A43-2BFCC429F6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5299" y="5862656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F504D74-96B7-4BB3-B47D-3314159F8B29}"/>
                </a:ext>
              </a:extLst>
            </p:cNvPr>
            <p:cNvSpPr txBox="1"/>
            <p:nvPr/>
          </p:nvSpPr>
          <p:spPr>
            <a:xfrm>
              <a:off x="1786821" y="5555345"/>
              <a:ext cx="43159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/>
                <a:t>Tout ce qu'il faut savoir sur la gamme Avenir Retraite.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DB7DCC96-A9ED-487E-B0ED-AA29750B8F01}"/>
                </a:ext>
              </a:extLst>
            </p:cNvPr>
            <p:cNvSpPr txBox="1"/>
            <p:nvPr/>
          </p:nvSpPr>
          <p:spPr>
            <a:xfrm>
              <a:off x="1780012" y="5923079"/>
              <a:ext cx="13514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Durée : 4:42</a:t>
              </a: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7581FA53-DFBC-40E8-A1E2-ED9F56A802A9}"/>
                </a:ext>
              </a:extLst>
            </p:cNvPr>
            <p:cNvSpPr txBox="1"/>
            <p:nvPr/>
          </p:nvSpPr>
          <p:spPr>
            <a:xfrm>
              <a:off x="1786821" y="5024445"/>
              <a:ext cx="22004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Diffusion : 18 </a:t>
              </a:r>
              <a:r>
                <a:rPr lang="fr-FR" sz="1200" b="1" dirty="0" err="1"/>
                <a:t>dec</a:t>
              </a:r>
              <a:r>
                <a:rPr lang="fr-FR" sz="1200" b="1" dirty="0"/>
                <a:t> 2020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1173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384B5B1-5D45-4DAF-B99C-DD334B85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10</a:t>
            </a:fld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EE24D41-6116-45BC-99CE-EE46F7BA38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46863BD3-237F-482E-BA5B-9ECD9B445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3792" y="1628801"/>
            <a:ext cx="6120680" cy="1754326"/>
          </a:xfrm>
        </p:spPr>
        <p:txBody>
          <a:bodyPr/>
          <a:lstStyle/>
          <a:p>
            <a:r>
              <a:rPr lang="fr-FR" b="1" dirty="0"/>
              <a:t>Les Vidéos dédiées a la caisse d’</a:t>
            </a:r>
            <a:r>
              <a:rPr lang="fr-FR" b="1" dirty="0" err="1"/>
              <a:t>epargne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300509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DE9255-8B78-42EA-893E-84CC8D8E0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970" y="414768"/>
            <a:ext cx="7134231" cy="659739"/>
          </a:xfrm>
        </p:spPr>
        <p:txBody>
          <a:bodyPr/>
          <a:lstStyle/>
          <a:p>
            <a:r>
              <a:rPr lang="fr-FR" sz="2000" dirty="0"/>
              <a:t>Vidéos EASIRIS dédiées au réseau de la Caisse d’Epargne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EF1C85-492C-4A24-9C3B-0EBD5ED4C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11</a:t>
            </a:fld>
            <a:endParaRPr lang="fr-FR"/>
          </a:p>
        </p:txBody>
      </p:sp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A0D24737-5667-4021-9B49-25C270D751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5360" y="389259"/>
            <a:ext cx="591950" cy="410434"/>
          </a:xfrm>
        </p:spPr>
        <p:txBody>
          <a:bodyPr/>
          <a:lstStyle/>
          <a:p>
            <a:r>
              <a:rPr lang="fr-FR" dirty="0"/>
              <a:t>2</a:t>
            </a:r>
          </a:p>
        </p:txBody>
      </p:sp>
      <p:pic>
        <p:nvPicPr>
          <p:cNvPr id="31" name="Image 30" descr="Lignes bleues et vertes connectées">
            <a:extLst>
              <a:ext uri="{FF2B5EF4-FFF2-40B4-BE49-F238E27FC236}">
                <a16:creationId xmlns:a16="http://schemas.microsoft.com/office/drawing/2014/main" id="{04D0724D-6864-45ED-A607-B27E764A2B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91" r="30527"/>
          <a:stretch>
            <a:fillRect/>
          </a:stretch>
        </p:blipFill>
        <p:spPr>
          <a:xfrm>
            <a:off x="8975503" y="0"/>
            <a:ext cx="3216497" cy="6856549"/>
          </a:xfrm>
          <a:custGeom>
            <a:avLst/>
            <a:gdLst>
              <a:gd name="connsiteX0" fmla="*/ 1360251 w 3216497"/>
              <a:gd name="connsiteY0" fmla="*/ 0 h 6856549"/>
              <a:gd name="connsiteX1" fmla="*/ 3216497 w 3216497"/>
              <a:gd name="connsiteY1" fmla="*/ 0 h 6856549"/>
              <a:gd name="connsiteX2" fmla="*/ 3216497 w 3216497"/>
              <a:gd name="connsiteY2" fmla="*/ 6856549 h 6856549"/>
              <a:gd name="connsiteX3" fmla="*/ 1802143 w 3216497"/>
              <a:gd name="connsiteY3" fmla="*/ 6856549 h 6856549"/>
              <a:gd name="connsiteX4" fmla="*/ 0 w 3216497"/>
              <a:gd name="connsiteY4" fmla="*/ 4733709 h 6856549"/>
              <a:gd name="connsiteX5" fmla="*/ 0 w 3216497"/>
              <a:gd name="connsiteY5" fmla="*/ 4731875 h 685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497" h="6856549">
                <a:moveTo>
                  <a:pt x="1360251" y="0"/>
                </a:moveTo>
                <a:lnTo>
                  <a:pt x="3216497" y="0"/>
                </a:lnTo>
                <a:lnTo>
                  <a:pt x="3216497" y="6856549"/>
                </a:lnTo>
                <a:lnTo>
                  <a:pt x="1802143" y="6856549"/>
                </a:lnTo>
                <a:lnTo>
                  <a:pt x="0" y="4733709"/>
                </a:lnTo>
                <a:lnTo>
                  <a:pt x="0" y="4731875"/>
                </a:lnTo>
                <a:close/>
              </a:path>
            </a:pathLst>
          </a:cu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2DDDBC1-C41E-4EA6-A792-5D55BB5208B1}"/>
              </a:ext>
            </a:extLst>
          </p:cNvPr>
          <p:cNvGrpSpPr/>
          <p:nvPr/>
        </p:nvGrpSpPr>
        <p:grpSpPr>
          <a:xfrm>
            <a:off x="625979" y="1539435"/>
            <a:ext cx="3352714" cy="1731212"/>
            <a:chOff x="335360" y="3425126"/>
            <a:chExt cx="3244731" cy="1731212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4CDEBE5-88E5-4051-93D3-502B310FC21F}"/>
                </a:ext>
              </a:extLst>
            </p:cNvPr>
            <p:cNvSpPr/>
            <p:nvPr/>
          </p:nvSpPr>
          <p:spPr>
            <a:xfrm>
              <a:off x="335360" y="3425126"/>
              <a:ext cx="3244731" cy="1703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9" name="Picture 2">
              <a:hlinkClick r:id="rId3"/>
              <a:extLst>
                <a:ext uri="{FF2B5EF4-FFF2-40B4-BE49-F238E27FC236}">
                  <a16:creationId xmlns:a16="http://schemas.microsoft.com/office/drawing/2014/main" id="{6259CF62-4833-44D5-A2BB-D5B255AD46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8537" y="4768454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478EA029-E026-4116-8FA8-0DA13E6F4D6A}"/>
                </a:ext>
              </a:extLst>
            </p:cNvPr>
            <p:cNvSpPr txBox="1"/>
            <p:nvPr/>
          </p:nvSpPr>
          <p:spPr>
            <a:xfrm>
              <a:off x="341357" y="3924882"/>
              <a:ext cx="31537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La signature électronique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EB05F23-FF90-4A60-B836-E1C3EA1C73C6}"/>
                </a:ext>
              </a:extLst>
            </p:cNvPr>
            <p:cNvSpPr txBox="1"/>
            <p:nvPr/>
          </p:nvSpPr>
          <p:spPr>
            <a:xfrm>
              <a:off x="335360" y="4235732"/>
              <a:ext cx="324473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/>
                <a:t>Tutorial sur l’utilisation de la signature électronique sur </a:t>
              </a:r>
              <a:r>
                <a:rPr lang="fr-FR" sz="1100" dirty="0" err="1"/>
                <a:t>Easiris</a:t>
              </a:r>
              <a:r>
                <a:rPr lang="fr-FR" sz="1100" dirty="0"/>
                <a:t>.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5B158CC-CF5B-4B7E-9ADC-772D69438B3F}"/>
                </a:ext>
              </a:extLst>
            </p:cNvPr>
            <p:cNvSpPr txBox="1"/>
            <p:nvPr/>
          </p:nvSpPr>
          <p:spPr>
            <a:xfrm>
              <a:off x="342571" y="4894728"/>
              <a:ext cx="122462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Durée : 1:42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E8C9204B-3075-4AD4-A875-7B1EF1B77BD5}"/>
                </a:ext>
              </a:extLst>
            </p:cNvPr>
            <p:cNvSpPr txBox="1"/>
            <p:nvPr/>
          </p:nvSpPr>
          <p:spPr>
            <a:xfrm>
              <a:off x="342571" y="3452899"/>
              <a:ext cx="22435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Diffusion : 9 octobre 2017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B1AE5127-BB26-4537-9DF4-2EB490CFD02D}"/>
              </a:ext>
            </a:extLst>
          </p:cNvPr>
          <p:cNvGrpSpPr/>
          <p:nvPr/>
        </p:nvGrpSpPr>
        <p:grpSpPr>
          <a:xfrm>
            <a:off x="619522" y="3689676"/>
            <a:ext cx="3394654" cy="1681204"/>
            <a:chOff x="4621966" y="1287329"/>
            <a:chExt cx="3394654" cy="1681204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0E0C18E-3100-46EE-AAD0-0C26FD4E7065}"/>
                </a:ext>
              </a:extLst>
            </p:cNvPr>
            <p:cNvSpPr/>
            <p:nvPr/>
          </p:nvSpPr>
          <p:spPr>
            <a:xfrm>
              <a:off x="4621966" y="1287329"/>
              <a:ext cx="3394654" cy="167452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0" name="Picture 2">
              <a:hlinkClick r:id="rId5"/>
              <a:extLst>
                <a:ext uri="{FF2B5EF4-FFF2-40B4-BE49-F238E27FC236}">
                  <a16:creationId xmlns:a16="http://schemas.microsoft.com/office/drawing/2014/main" id="{B5B5ED5E-C988-48DC-8252-A902768496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3419" y="2605017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A8FFA7E8-BB65-4B4F-B77E-8834C0BF5DBC}"/>
                </a:ext>
              </a:extLst>
            </p:cNvPr>
            <p:cNvSpPr txBox="1"/>
            <p:nvPr/>
          </p:nvSpPr>
          <p:spPr>
            <a:xfrm>
              <a:off x="4725017" y="1634722"/>
              <a:ext cx="31537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LA VIDÉO EASIRIS 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AEB7B65F-F814-466C-9D5A-DC9FDFA1495D}"/>
                </a:ext>
              </a:extLst>
            </p:cNvPr>
            <p:cNvSpPr txBox="1"/>
            <p:nvPr/>
          </p:nvSpPr>
          <p:spPr>
            <a:xfrm>
              <a:off x="4628422" y="1938657"/>
              <a:ext cx="3387706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 err="1"/>
                <a:t>Easiris</a:t>
              </a:r>
              <a:r>
                <a:rPr lang="fr-FR" sz="1100" dirty="0"/>
                <a:t> est un outil complet de l’épargne salariale et retraite qui offre un parcours intuitif et </a:t>
              </a:r>
            </a:p>
            <a:p>
              <a:pPr algn="ctr"/>
              <a:r>
                <a:rPr lang="fr-FR" sz="1100" dirty="0"/>
                <a:t>100 % digital.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1A3BDF01-BB7B-4B8F-9739-AEB71516C060}"/>
                </a:ext>
              </a:extLst>
            </p:cNvPr>
            <p:cNvSpPr txBox="1"/>
            <p:nvPr/>
          </p:nvSpPr>
          <p:spPr>
            <a:xfrm>
              <a:off x="4632942" y="2706923"/>
              <a:ext cx="122462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Durée : 2:16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6F9F2459-2679-463F-9576-F1C82F519428}"/>
                </a:ext>
              </a:extLst>
            </p:cNvPr>
            <p:cNvSpPr txBox="1"/>
            <p:nvPr/>
          </p:nvSpPr>
          <p:spPr>
            <a:xfrm>
              <a:off x="4633572" y="1293393"/>
              <a:ext cx="22435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Diffusion : 4 </a:t>
              </a:r>
              <a:r>
                <a:rPr lang="fr-FR" sz="1200" b="1" dirty="0" err="1"/>
                <a:t>fevr</a:t>
              </a:r>
              <a:r>
                <a:rPr lang="fr-FR" sz="1200" b="1" dirty="0"/>
                <a:t> 2019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B5D84BE-B8E1-4BE6-8946-2CD531461B1D}"/>
              </a:ext>
            </a:extLst>
          </p:cNvPr>
          <p:cNvGrpSpPr/>
          <p:nvPr/>
        </p:nvGrpSpPr>
        <p:grpSpPr>
          <a:xfrm>
            <a:off x="5153713" y="3635531"/>
            <a:ext cx="3462567" cy="1737685"/>
            <a:chOff x="5153713" y="3635531"/>
            <a:chExt cx="3462567" cy="173768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FEC0763-6592-45C9-BC2E-DFF6FCE40DCC}"/>
                </a:ext>
              </a:extLst>
            </p:cNvPr>
            <p:cNvSpPr/>
            <p:nvPr/>
          </p:nvSpPr>
          <p:spPr>
            <a:xfrm>
              <a:off x="5183229" y="3680661"/>
              <a:ext cx="3353552" cy="168146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8" name="Picture 2">
              <a:hlinkClick r:id="rId6"/>
              <a:extLst>
                <a:ext uri="{FF2B5EF4-FFF2-40B4-BE49-F238E27FC236}">
                  <a16:creationId xmlns:a16="http://schemas.microsoft.com/office/drawing/2014/main" id="{465311C7-6A03-4E18-B3F9-533634056C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8890" y="4974646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157432E6-CF15-4C9A-8043-AC1F45F2B12F}"/>
                </a:ext>
              </a:extLst>
            </p:cNvPr>
            <p:cNvSpPr txBox="1"/>
            <p:nvPr/>
          </p:nvSpPr>
          <p:spPr>
            <a:xfrm>
              <a:off x="5183229" y="4261194"/>
              <a:ext cx="33535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Les avantages de l’épargne salariale et retraite collective.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B63071F3-918A-4BD3-A250-72B0A965CCAA}"/>
                </a:ext>
              </a:extLst>
            </p:cNvPr>
            <p:cNvSpPr txBox="1"/>
            <p:nvPr/>
          </p:nvSpPr>
          <p:spPr>
            <a:xfrm>
              <a:off x="5182737" y="5111606"/>
              <a:ext cx="122462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Durée : 2:59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8E1D618B-6179-4B79-8DC6-46488E6131D9}"/>
                </a:ext>
              </a:extLst>
            </p:cNvPr>
            <p:cNvSpPr txBox="1"/>
            <p:nvPr/>
          </p:nvSpPr>
          <p:spPr>
            <a:xfrm>
              <a:off x="5153713" y="3685448"/>
              <a:ext cx="22435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Diffusion : 7 mai 2021</a:t>
              </a:r>
            </a:p>
          </p:txBody>
        </p:sp>
        <p:pic>
          <p:nvPicPr>
            <p:cNvPr id="35" name="Picture 2" descr="Label en coin NEW PNG transparents - StickPNG">
              <a:extLst>
                <a:ext uri="{FF2B5EF4-FFF2-40B4-BE49-F238E27FC236}">
                  <a16:creationId xmlns:a16="http://schemas.microsoft.com/office/drawing/2014/main" id="{19F736A1-8755-497C-A9CA-41D699D556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8055136" y="3639285"/>
              <a:ext cx="564897" cy="557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50ABF9FF-B123-4B0C-B12D-81F6CC187AFA}"/>
              </a:ext>
            </a:extLst>
          </p:cNvPr>
          <p:cNvGrpSpPr/>
          <p:nvPr/>
        </p:nvGrpSpPr>
        <p:grpSpPr>
          <a:xfrm>
            <a:off x="5153713" y="1464630"/>
            <a:ext cx="3449292" cy="1748801"/>
            <a:chOff x="5153713" y="1464630"/>
            <a:chExt cx="3449292" cy="1748801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B290D60-AC4E-4E0C-87E0-CB5D962850DD}"/>
                </a:ext>
              </a:extLst>
            </p:cNvPr>
            <p:cNvSpPr/>
            <p:nvPr/>
          </p:nvSpPr>
          <p:spPr>
            <a:xfrm>
              <a:off x="5153713" y="1531180"/>
              <a:ext cx="3387706" cy="16787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7963BDF7-EA9A-453E-9908-E91F167F74CF}"/>
                </a:ext>
              </a:extLst>
            </p:cNvPr>
            <p:cNvSpPr txBox="1"/>
            <p:nvPr/>
          </p:nvSpPr>
          <p:spPr>
            <a:xfrm>
              <a:off x="5270920" y="1993884"/>
              <a:ext cx="31473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2"/>
                  </a:solidFill>
                </a:rPr>
                <a:t>Vidéo personnalisée post-souscription CE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1848E02B-4061-4B95-9A09-E0CE13EAC15B}"/>
                </a:ext>
              </a:extLst>
            </p:cNvPr>
            <p:cNvSpPr txBox="1"/>
            <p:nvPr/>
          </p:nvSpPr>
          <p:spPr>
            <a:xfrm>
              <a:off x="5177665" y="2350041"/>
              <a:ext cx="336375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/>
                <a:t>Découvrez votre vidéo personnalisée à partager avec vos salariés.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9DF1941D-3AC1-4310-BDB7-AEA19F70C812}"/>
                </a:ext>
              </a:extLst>
            </p:cNvPr>
            <p:cNvSpPr txBox="1"/>
            <p:nvPr/>
          </p:nvSpPr>
          <p:spPr>
            <a:xfrm>
              <a:off x="5179037" y="2951821"/>
              <a:ext cx="122462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Durée : 3:07</a:t>
              </a:r>
            </a:p>
          </p:txBody>
        </p:sp>
        <p:pic>
          <p:nvPicPr>
            <p:cNvPr id="36" name="Picture 2" descr="Label en coin NEW PNG transparents - StickPNG">
              <a:extLst>
                <a:ext uri="{FF2B5EF4-FFF2-40B4-BE49-F238E27FC236}">
                  <a16:creationId xmlns:a16="http://schemas.microsoft.com/office/drawing/2014/main" id="{856AA154-F8D4-443A-B3E0-C7140498FF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8041861" y="1468384"/>
              <a:ext cx="564897" cy="557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>
              <a:hlinkClick r:id="rId8"/>
              <a:extLst>
                <a:ext uri="{FF2B5EF4-FFF2-40B4-BE49-F238E27FC236}">
                  <a16:creationId xmlns:a16="http://schemas.microsoft.com/office/drawing/2014/main" id="{E8B01DE6-3DE0-4FA2-B1D1-11408B0484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8890" y="2864345"/>
              <a:ext cx="410965" cy="28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8" name="ZoneTexte 37">
            <a:extLst>
              <a:ext uri="{FF2B5EF4-FFF2-40B4-BE49-F238E27FC236}">
                <a16:creationId xmlns:a16="http://schemas.microsoft.com/office/drawing/2014/main" id="{2A0D60BB-8EBB-4E7A-ACE9-0CC3179B7EB1}"/>
              </a:ext>
            </a:extLst>
          </p:cNvPr>
          <p:cNvSpPr txBox="1"/>
          <p:nvPr/>
        </p:nvSpPr>
        <p:spPr>
          <a:xfrm>
            <a:off x="5217133" y="1556792"/>
            <a:ext cx="23181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Diffusion : 2 mars 2021</a:t>
            </a:r>
          </a:p>
        </p:txBody>
      </p:sp>
    </p:spTree>
    <p:extLst>
      <p:ext uri="{BB962C8B-B14F-4D97-AF65-F5344CB8AC3E}">
        <p14:creationId xmlns:p14="http://schemas.microsoft.com/office/powerpoint/2010/main" val="3230255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12</a:t>
            </a:fld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91FD24-F529-4076-B288-969AA3D5FF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5892" y="908724"/>
            <a:ext cx="9867483" cy="2744748"/>
          </a:xfrm>
        </p:spPr>
        <p:txBody>
          <a:bodyPr/>
          <a:lstStyle/>
          <a:p>
            <a:endParaRPr lang="fr-FR" sz="3600" dirty="0"/>
          </a:p>
          <a:p>
            <a:r>
              <a:rPr lang="fr-FR" b="0" dirty="0"/>
              <a:t>#MonEpargneSalariale</a:t>
            </a:r>
          </a:p>
          <a:p>
            <a:r>
              <a:rPr lang="fr-FR" sz="1400" b="0" dirty="0">
                <a:solidFill>
                  <a:schemeClr val="tx1"/>
                </a:solidFill>
              </a:rPr>
              <a:t>Restez connecté à votre épargne salariale et retraite ! Abonnez-vous au compte twitter de Natixis Interépargne pour accéder à des astuces, des actus et des nouveautés pour mieux gérer votre compte.</a:t>
            </a:r>
          </a:p>
          <a:p>
            <a:endParaRPr lang="fr-FR" sz="1400" b="0" dirty="0">
              <a:solidFill>
                <a:schemeClr val="tx1"/>
              </a:solidFill>
            </a:endParaRPr>
          </a:p>
          <a:p>
            <a:endParaRPr lang="fr-FR" sz="1400" b="0" dirty="0">
              <a:solidFill>
                <a:schemeClr val="tx1"/>
              </a:solidFill>
            </a:endParaRPr>
          </a:p>
          <a:p>
            <a:endParaRPr lang="fr-FR" sz="1400" b="0" dirty="0">
              <a:solidFill>
                <a:schemeClr val="tx1"/>
              </a:solidFill>
            </a:endParaRPr>
          </a:p>
          <a:p>
            <a:endParaRPr lang="fr-FR" sz="1400" b="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CLIQUEZ SUR LES LIENS IMAGES POUR NOUS SUIVRE :</a:t>
            </a:r>
          </a:p>
          <a:p>
            <a:endParaRPr lang="fr-FR" sz="1400" b="0" dirty="0">
              <a:solidFill>
                <a:schemeClr val="tx1"/>
              </a:solidFill>
            </a:endParaRPr>
          </a:p>
          <a:p>
            <a:pPr algn="ctr"/>
            <a:endParaRPr lang="fr-FR" sz="2400" dirty="0"/>
          </a:p>
          <a:p>
            <a:endParaRPr lang="fr-FR" dirty="0"/>
          </a:p>
        </p:txBody>
      </p:sp>
      <p:pic>
        <p:nvPicPr>
          <p:cNvPr id="2050" name="Picture 2" descr="YouTube change son logo">
            <a:hlinkClick r:id="rId3"/>
            <a:extLst>
              <a:ext uri="{FF2B5EF4-FFF2-40B4-BE49-F238E27FC236}">
                <a16:creationId xmlns:a16="http://schemas.microsoft.com/office/drawing/2014/main" id="{331387E4-8C4A-4075-B027-25F819044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B"/>
              </a:clrFrom>
              <a:clrTo>
                <a:srgbClr val="FDFD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656" y="4077072"/>
            <a:ext cx="1295320" cy="86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witter Logo : histoire, signification de l'emblème">
            <a:hlinkClick r:id="rId5"/>
            <a:extLst>
              <a:ext uri="{FF2B5EF4-FFF2-40B4-BE49-F238E27FC236}">
                <a16:creationId xmlns:a16="http://schemas.microsoft.com/office/drawing/2014/main" id="{CAE23B69-8024-494B-831F-ADC683297B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6" r="13989"/>
          <a:stretch/>
        </p:blipFill>
        <p:spPr bwMode="auto">
          <a:xfrm>
            <a:off x="10091620" y="4217759"/>
            <a:ext cx="763660" cy="58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ogo linkedin - Salon Infirmier">
            <a:hlinkClick r:id="rId7"/>
            <a:extLst>
              <a:ext uri="{FF2B5EF4-FFF2-40B4-BE49-F238E27FC236}">
                <a16:creationId xmlns:a16="http://schemas.microsoft.com/office/drawing/2014/main" id="{0050E07D-0F64-4C90-8294-4E3365283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04" y="4185194"/>
            <a:ext cx="756084" cy="75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69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5AA88B4-CCD2-4EF7-BD71-F29C41F38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B1CE0E-5021-4034-98C4-7CA56B9A6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13</a:t>
            </a:fld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2C0A679-0517-4F98-BF37-11493883FCE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CB47A75-A98E-4572-A959-CC9480AF6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11473"/>
      </p:ext>
    </p:extLst>
  </p:cSld>
  <p:clrMapOvr>
    <a:masterClrMapping/>
  </p:clrMapOvr>
</p:sld>
</file>

<file path=ppt/theme/theme1.xml><?xml version="1.0" encoding="utf-8"?>
<a:theme xmlns:a="http://schemas.openxmlformats.org/drawingml/2006/main" name="NATIXIS_2017_Template4-3_INTEREPARGNE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NATIXIS 2017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hème NATIXIS 2017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aires xmlns="0de61d98-dfcd-4516-8632-15ecbb38447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672D9ED830B54BA563855AFE88BD74" ma:contentTypeVersion="9" ma:contentTypeDescription="Crée un document." ma:contentTypeScope="" ma:versionID="c53417294d64aff1d8e215795e2d33e1">
  <xsd:schema xmlns:xsd="http://www.w3.org/2001/XMLSchema" xmlns:xs="http://www.w3.org/2001/XMLSchema" xmlns:p="http://schemas.microsoft.com/office/2006/metadata/properties" xmlns:ns2="0de61d98-dfcd-4516-8632-15ecbb38447b" targetNamespace="http://schemas.microsoft.com/office/2006/metadata/properties" ma:root="true" ma:fieldsID="b4a98c2005eccdb8955bd13ca211a9b6" ns2:_="">
    <xsd:import namespace="0de61d98-dfcd-4516-8632-15ecbb38447b"/>
    <xsd:element name="properties">
      <xsd:complexType>
        <xsd:sequence>
          <xsd:element name="documentManagement">
            <xsd:complexType>
              <xsd:all>
                <xsd:element ref="ns2:Commentaires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e61d98-dfcd-4516-8632-15ecbb38447b" elementFormDefault="qualified">
    <xsd:import namespace="http://schemas.microsoft.com/office/2006/documentManagement/types"/>
    <xsd:import namespace="http://schemas.microsoft.com/office/infopath/2007/PartnerControls"/>
    <xsd:element name="Commentaires" ma:index="4" nillable="true" ma:displayName="Commentaires" ma:internalName="Commentaires" ma:readOnly="false">
      <xsd:simpleType>
        <xsd:restriction base="dms:Text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Type de contenu"/>
        <xsd:element ref="dc:title" minOccurs="0" maxOccurs="1" ma:index="3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32AEA3-39C3-46FE-B0CF-FCE085989EB9}">
  <ds:schemaRefs>
    <ds:schemaRef ds:uri="http://schemas.microsoft.com/office/2006/metadata/properties"/>
    <ds:schemaRef ds:uri="http://purl.org/dc/elements/1.1/"/>
    <ds:schemaRef ds:uri="0de61d98-dfcd-4516-8632-15ecbb38447b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2281FB0-F082-4F58-8CC3-D222F06F39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e61d98-dfcd-4516-8632-15ecbb3844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A64482C-7D7D-4CFC-B752-70F2E9879B23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2D43D3E6-89A7-45BE-8EA9-D3A51B4083D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8272</TotalTime>
  <Words>1380</Words>
  <Application>Microsoft Office PowerPoint</Application>
  <PresentationFormat>Grand écran</PresentationFormat>
  <Paragraphs>242</Paragraphs>
  <Slides>13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13</vt:i4>
      </vt:variant>
    </vt:vector>
  </HeadingPairs>
  <TitlesOfParts>
    <vt:vector size="22" baseType="lpstr">
      <vt:lpstr>Arial</vt:lpstr>
      <vt:lpstr>Calibri</vt:lpstr>
      <vt:lpstr>Pluto Bold</vt:lpstr>
      <vt:lpstr>Pluto Medium</vt:lpstr>
      <vt:lpstr>Wingdings</vt:lpstr>
      <vt:lpstr>Wingdings 3</vt:lpstr>
      <vt:lpstr>NATIXIS_2017_Template4-3_INTEREPARGNE</vt:lpstr>
      <vt:lpstr>Thème NATIXIS 2017</vt:lpstr>
      <vt:lpstr>1_Thème NATIXIS 2017</vt:lpstr>
      <vt:lpstr>TOUTES NOS VIDÉOS</vt:lpstr>
      <vt:lpstr>Présentation de Natixis Interépargne</vt:lpstr>
      <vt:lpstr>NOS VIDéOS PAR THéMATIQUE</vt:lpstr>
      <vt:lpstr>Présentation PowerPoint</vt:lpstr>
      <vt:lpstr>Présentation PowerPoint</vt:lpstr>
      <vt:lpstr>Cas de déblocages anticipé</vt:lpstr>
      <vt:lpstr>Présentation PowerPoint</vt:lpstr>
      <vt:lpstr>Présentation PowerPoint</vt:lpstr>
      <vt:lpstr>Présentation PowerPoint</vt:lpstr>
      <vt:lpstr>Les Vidéos dédiées a la caisse d’epargne</vt:lpstr>
      <vt:lpstr>Vidéos EASIRIS dédiées au réseau de la Caisse d’Epargne</vt:lpstr>
      <vt:lpstr>Présentation PowerPoint</vt:lpstr>
      <vt:lpstr>Présentation PowerPoint</vt:lpstr>
    </vt:vector>
  </TitlesOfParts>
  <Company>Natixis SA.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Natixis Interépargne, un acteur majeur de l’épargne salariale et retraite, humain et engagé</dc:title>
  <dc:creator>Peschard Sylvie</dc:creator>
  <cp:lastModifiedBy>PARISSE Valerie [CEGEE]</cp:lastModifiedBy>
  <cp:revision>903</cp:revision>
  <dcterms:created xsi:type="dcterms:W3CDTF">2019-05-29T10:19:47Z</dcterms:created>
  <dcterms:modified xsi:type="dcterms:W3CDTF">2021-10-12T05:27:57Z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7e4f81-4b1c-4a3a-b237-8636707719dc_Enabled">
    <vt:lpwstr>True</vt:lpwstr>
  </property>
  <property fmtid="{D5CDD505-2E9C-101B-9397-08002B2CF9AE}" pid="3" name="MSIP_Label_797e4f81-4b1c-4a3a-b237-8636707719dc_SiteId">
    <vt:lpwstr>d5bb6d35-8a82-4329-b49a-5030bd6497ab</vt:lpwstr>
  </property>
  <property fmtid="{D5CDD505-2E9C-101B-9397-08002B2CF9AE}" pid="4" name="MSIP_Label_797e4f81-4b1c-4a3a-b237-8636707719dc_Owner">
    <vt:lpwstr>sylvie.peschard@natixis.com</vt:lpwstr>
  </property>
  <property fmtid="{D5CDD505-2E9C-101B-9397-08002B2CF9AE}" pid="5" name="MSIP_Label_797e4f81-4b1c-4a3a-b237-8636707719dc_SetDate">
    <vt:lpwstr>2019-05-29T10:20:13.6898816Z</vt:lpwstr>
  </property>
  <property fmtid="{D5CDD505-2E9C-101B-9397-08002B2CF9AE}" pid="6" name="MSIP_Label_797e4f81-4b1c-4a3a-b237-8636707719dc_Name">
    <vt:lpwstr>C2 - Internal Natixis</vt:lpwstr>
  </property>
  <property fmtid="{D5CDD505-2E9C-101B-9397-08002B2CF9AE}" pid="7" name="MSIP_Label_797e4f81-4b1c-4a3a-b237-8636707719dc_Application">
    <vt:lpwstr>Microsoft Azure Information Protection</vt:lpwstr>
  </property>
  <property fmtid="{D5CDD505-2E9C-101B-9397-08002B2CF9AE}" pid="8" name="MSIP_Label_797e4f81-4b1c-4a3a-b237-8636707719dc_Extended_MSFT_Method">
    <vt:lpwstr>Manual</vt:lpwstr>
  </property>
  <property fmtid="{D5CDD505-2E9C-101B-9397-08002B2CF9AE}" pid="9" name="Sensitivity">
    <vt:lpwstr>C2 - Internal Natixis</vt:lpwstr>
  </property>
  <property fmtid="{D5CDD505-2E9C-101B-9397-08002B2CF9AE}" pid="10" name="ContentTypeId">
    <vt:lpwstr>0x01010063672D9ED830B54BA563855AFE88BD74</vt:lpwstr>
  </property>
</Properties>
</file>