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1"/>
  </p:notesMasterIdLst>
  <p:sldIdLst>
    <p:sldId id="307" r:id="rId5"/>
    <p:sldId id="278" r:id="rId6"/>
    <p:sldId id="279" r:id="rId7"/>
    <p:sldId id="287" r:id="rId8"/>
    <p:sldId id="309" r:id="rId9"/>
    <p:sldId id="303" r:id="rId10"/>
    <p:sldId id="284" r:id="rId11"/>
    <p:sldId id="299" r:id="rId12"/>
    <p:sldId id="305" r:id="rId13"/>
    <p:sldId id="306" r:id="rId14"/>
    <p:sldId id="282" r:id="rId15"/>
    <p:sldId id="304" r:id="rId16"/>
    <p:sldId id="289" r:id="rId17"/>
    <p:sldId id="290" r:id="rId18"/>
    <p:sldId id="291" r:id="rId19"/>
    <p:sldId id="292" r:id="rId20"/>
    <p:sldId id="310" r:id="rId21"/>
    <p:sldId id="294" r:id="rId22"/>
    <p:sldId id="295" r:id="rId23"/>
    <p:sldId id="296" r:id="rId24"/>
    <p:sldId id="298" r:id="rId25"/>
    <p:sldId id="297" r:id="rId26"/>
    <p:sldId id="311" r:id="rId27"/>
    <p:sldId id="308" r:id="rId28"/>
    <p:sldId id="302" r:id="rId29"/>
    <p:sldId id="286" r:id="rId3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mida Ines" initials="SI" lastIdx="1" clrIdx="0">
    <p:extLst>
      <p:ext uri="{19B8F6BF-5375-455C-9EA6-DF929625EA0E}">
        <p15:presenceInfo xmlns:p15="http://schemas.microsoft.com/office/powerpoint/2012/main" userId="Smida Ine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5463"/>
    <a:srgbClr val="35502A"/>
    <a:srgbClr val="CAB582"/>
    <a:srgbClr val="8D181F"/>
    <a:srgbClr val="CB1421"/>
    <a:srgbClr val="186B7E"/>
    <a:srgbClr val="BC2029"/>
    <a:srgbClr val="155C6D"/>
    <a:srgbClr val="009556"/>
    <a:srgbClr val="A38F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72" autoAdjust="0"/>
    <p:restoredTop sz="95059" autoAdjust="0"/>
  </p:normalViewPr>
  <p:slideViewPr>
    <p:cSldViewPr>
      <p:cViewPr varScale="1">
        <p:scale>
          <a:sx n="79" d="100"/>
          <a:sy n="79" d="100"/>
        </p:scale>
        <p:origin x="1550" y="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92A489-D634-4951-AB70-4F56571DADAD}" type="datetimeFigureOut">
              <a:rPr lang="fr-FR" smtClean="0"/>
              <a:t>10/12/2021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6CAE9C-55C5-484C-8933-B5D44C1901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439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6CAE9C-55C5-484C-8933-B5D44C190104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14770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6CAE9C-55C5-484C-8933-B5D44C190104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57345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6CAE9C-55C5-484C-8933-B5D44C190104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89016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6CAE9C-55C5-484C-8933-B5D44C190104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611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6CAE9C-55C5-484C-8933-B5D44C190104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63478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6CAE9C-55C5-484C-8933-B5D44C190104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19888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6CAE9C-55C5-484C-8933-B5D44C190104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62773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6CAE9C-55C5-484C-8933-B5D44C190104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90542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6CAE9C-55C5-484C-8933-B5D44C190104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43176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6CAE9C-55C5-484C-8933-B5D44C190104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24865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6CAE9C-55C5-484C-8933-B5D44C190104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23591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6CAE9C-55C5-484C-8933-B5D44C190104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11578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6CAE9C-55C5-484C-8933-B5D44C190104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45802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6CAE9C-55C5-484C-8933-B5D44C190104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48214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6CAE9C-55C5-484C-8933-B5D44C190104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17764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6CAE9C-55C5-484C-8933-B5D44C190104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03805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6CAE9C-55C5-484C-8933-B5D44C190104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39262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6CAE9C-55C5-484C-8933-B5D44C190104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7835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1BB9AF-5257-4D88-8A4E-0D7256CCAE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963C632-F0B2-4ABC-81E9-8691B4ECE8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9D3BB81-1190-48A0-9FAA-8F5C157D2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C1715-4D19-4A3F-9DAD-4A709E4FF74B}" type="datetimeFigureOut">
              <a:rPr lang="en-US" smtClean="0"/>
              <a:t>12/10/2021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F144A2E-999B-4893-B57D-22C26162C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0C29B99-3A22-40CA-A72F-5565CDAE3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CD981D-7061-403C-A71A-33B48A8439E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4319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C870F7F-8453-471C-8709-27868A39FF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44824"/>
            <a:ext cx="7886700" cy="4351338"/>
          </a:xfrm>
        </p:spPr>
        <p:txBody>
          <a:bodyPr/>
          <a:lstStyle>
            <a:lvl1pPr algn="ctr">
              <a:defRPr sz="2400"/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733E91A8-CDE7-4AD9-AD90-A0908DAC1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13606"/>
            <a:ext cx="7886700" cy="1325563"/>
          </a:xfrm>
        </p:spPr>
        <p:txBody>
          <a:bodyPr>
            <a:normAutofit/>
          </a:bodyPr>
          <a:lstStyle>
            <a:lvl1pPr algn="ctr"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534958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CCE6D7-05BC-4043-B2AB-E7CBA5D5B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837890A-07FE-45E3-AA5B-54B4C90DAF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94CF19B-B1DD-4E47-88A4-7D682405D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C1715-4D19-4A3F-9DAD-4A709E4FF74B}" type="datetimeFigureOut">
              <a:rPr lang="en-US" smtClean="0"/>
              <a:t>12/10/2021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318E5FB-A60C-4992-9D9C-B01DCBD58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D80F391-FCFE-4BFA-805A-F79624382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CD981D-7061-403C-A71A-33B48A8439E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272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5C7BAA-C476-4E4E-B8AC-08E2BE47E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78FD0CC-A7B4-4D92-88EF-3A554749D6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A64478C-AC0C-442D-8254-59055257CD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89F0BC1-E63A-4CED-9A3D-201DFE846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C1715-4D19-4A3F-9DAD-4A709E4FF74B}" type="datetimeFigureOut">
              <a:rPr lang="en-US" smtClean="0"/>
              <a:t>12/10/2021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F1E8DD4-05DF-44F4-837E-032EDF872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95D21DA-34A4-4EF5-B7CE-CBA18BCA9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CD981D-7061-403C-A71A-33B48A8439E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140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6DBAD6-468D-4666-945D-40EC12B5C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F3FDBCB-BF06-4A28-865F-EC91416A07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1EBAA7F-1F41-471B-BD5E-A2B57D8416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B34F4DE-38F1-40C6-89F2-2BC9C309F0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68721B3-7600-40AD-A4E9-C7DF34242D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40544F0-9B91-4349-BB80-3DC1BC468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C1715-4D19-4A3F-9DAD-4A709E4FF74B}" type="datetimeFigureOut">
              <a:rPr lang="en-US" smtClean="0"/>
              <a:t>12/10/2021</a:t>
            </a:fld>
            <a:endParaRPr lang="en-US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86A011E-9F06-4992-8B53-822E29C67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F395AF4-9D85-4E1F-AA46-72217AA16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CD981D-7061-403C-A71A-33B48A8439E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488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91B9E2-AC59-4882-A7B4-556AD595C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20207FF-ED73-4918-B023-01265AFDA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C1715-4D19-4A3F-9DAD-4A709E4FF74B}" type="datetimeFigureOut">
              <a:rPr lang="en-US" smtClean="0"/>
              <a:t>12/10/2021</a:t>
            </a:fld>
            <a:endParaRPr lang="en-US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520D825-0C53-41DD-B139-E8B1EC7FE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6A2B8CA-2CEB-42E4-A8D9-4009FD632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CD981D-7061-403C-A71A-33B48A8439E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562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DBB0F32-CB2E-45B6-8441-7B30288A3938}"/>
              </a:ext>
            </a:extLst>
          </p:cNvPr>
          <p:cNvSpPr/>
          <p:nvPr userDrawn="1"/>
        </p:nvSpPr>
        <p:spPr>
          <a:xfrm>
            <a:off x="-11758" y="3429000"/>
            <a:ext cx="9155758" cy="3412976"/>
          </a:xfrm>
          <a:prstGeom prst="rect">
            <a:avLst/>
          </a:prstGeom>
          <a:solidFill>
            <a:srgbClr val="BC2029"/>
          </a:soli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CA345A2-236F-4461-9204-9F7EEE53DC6F}"/>
              </a:ext>
            </a:extLst>
          </p:cNvPr>
          <p:cNvSpPr/>
          <p:nvPr userDrawn="1"/>
        </p:nvSpPr>
        <p:spPr>
          <a:xfrm>
            <a:off x="-11758" y="0"/>
            <a:ext cx="9155757" cy="3429000"/>
          </a:xfrm>
          <a:prstGeom prst="rect">
            <a:avLst/>
          </a:prstGeom>
          <a:solidFill>
            <a:srgbClr val="8D181F"/>
          </a:solidFill>
          <a:ln>
            <a:solidFill>
              <a:srgbClr val="8D181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E4B60DC-6205-4640-867B-5E89B6067E3E}"/>
              </a:ext>
            </a:extLst>
          </p:cNvPr>
          <p:cNvSpPr txBox="1"/>
          <p:nvPr userDrawn="1"/>
        </p:nvSpPr>
        <p:spPr>
          <a:xfrm>
            <a:off x="878193" y="2708920"/>
            <a:ext cx="7387614" cy="1077218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endParaRPr lang="fr-FR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fr-FR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9" descr="Text&#10;&#10;Description automatically generated">
            <a:extLst>
              <a:ext uri="{FF2B5EF4-FFF2-40B4-BE49-F238E27FC236}">
                <a16:creationId xmlns:a16="http://schemas.microsoft.com/office/drawing/2014/main" id="{0C6996B1-B0FD-41EB-9704-45E7812D0BC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12360" y="6483464"/>
            <a:ext cx="1170422" cy="374535"/>
          </a:xfrm>
          <a:prstGeom prst="rect">
            <a:avLst/>
          </a:prstGeom>
        </p:spPr>
      </p:pic>
      <p:sp>
        <p:nvSpPr>
          <p:cNvPr id="12" name="Ovale 8" descr="ombre">
            <a:extLst>
              <a:ext uri="{FF2B5EF4-FFF2-40B4-BE49-F238E27FC236}">
                <a16:creationId xmlns:a16="http://schemas.microsoft.com/office/drawing/2014/main" id="{838C0B23-F64D-41F6-9FE8-3956E99EF05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 userDrawn="1"/>
        </p:nvSpPr>
        <p:spPr>
          <a:xfrm>
            <a:off x="1958340" y="5157192"/>
            <a:ext cx="5227320" cy="838200"/>
          </a:xfrm>
          <a:prstGeom prst="ellipse">
            <a:avLst/>
          </a:prstGeom>
          <a:solidFill>
            <a:srgbClr val="8D181F"/>
          </a:solidFill>
          <a:ln>
            <a:solidFill>
              <a:srgbClr val="8D181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/>
          </a:p>
        </p:txBody>
      </p:sp>
      <p:pic>
        <p:nvPicPr>
          <p:cNvPr id="13" name="Graphique 12" descr="Flocon de neige contour">
            <a:extLst>
              <a:ext uri="{FF2B5EF4-FFF2-40B4-BE49-F238E27FC236}">
                <a16:creationId xmlns:a16="http://schemas.microsoft.com/office/drawing/2014/main" id="{5A46E01D-0342-4FE3-B495-8D4E576BF1B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7100" y="1309487"/>
            <a:ext cx="581061" cy="5810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Graphique 13" descr="Flocon de neige contour">
            <a:extLst>
              <a:ext uri="{FF2B5EF4-FFF2-40B4-BE49-F238E27FC236}">
                <a16:creationId xmlns:a16="http://schemas.microsoft.com/office/drawing/2014/main" id="{BC919D60-9C50-48A3-9917-84D8C20213B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7322" y="936580"/>
            <a:ext cx="489933" cy="4899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Graphique 14" descr="Flocon de neige contour">
            <a:extLst>
              <a:ext uri="{FF2B5EF4-FFF2-40B4-BE49-F238E27FC236}">
                <a16:creationId xmlns:a16="http://schemas.microsoft.com/office/drawing/2014/main" id="{ED102790-A817-40BE-8243-139BD4F21DD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7767" y="324796"/>
            <a:ext cx="704146" cy="70414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phique 15" descr="Flocon de neige contour">
            <a:extLst>
              <a:ext uri="{FF2B5EF4-FFF2-40B4-BE49-F238E27FC236}">
                <a16:creationId xmlns:a16="http://schemas.microsoft.com/office/drawing/2014/main" id="{44A0819D-A46D-487D-A8BC-1FB78C4320B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80175" y="5503283"/>
            <a:ext cx="512975" cy="5129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Graphique 16" descr="Flocon de neige contour">
            <a:extLst>
              <a:ext uri="{FF2B5EF4-FFF2-40B4-BE49-F238E27FC236}">
                <a16:creationId xmlns:a16="http://schemas.microsoft.com/office/drawing/2014/main" id="{B502AF9A-B3AA-4DAF-8FDE-7287B0CF708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02046" y="5210221"/>
            <a:ext cx="394088" cy="3940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8495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1BDF984-9301-48DF-863B-64946F699135}"/>
              </a:ext>
            </a:extLst>
          </p:cNvPr>
          <p:cNvSpPr/>
          <p:nvPr userDrawn="1"/>
        </p:nvSpPr>
        <p:spPr>
          <a:xfrm>
            <a:off x="0" y="3423642"/>
            <a:ext cx="9148117" cy="3434358"/>
          </a:xfrm>
          <a:prstGeom prst="rect">
            <a:avLst/>
          </a:prstGeom>
          <a:solidFill>
            <a:srgbClr val="186B7E"/>
          </a:solidFill>
          <a:ln>
            <a:solidFill>
              <a:srgbClr val="186B7E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E8A0294-3AF6-4279-A88C-71855178F14B}"/>
              </a:ext>
            </a:extLst>
          </p:cNvPr>
          <p:cNvSpPr/>
          <p:nvPr userDrawn="1"/>
        </p:nvSpPr>
        <p:spPr>
          <a:xfrm>
            <a:off x="-4117" y="-10716"/>
            <a:ext cx="9148117" cy="343435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rgbClr val="13546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Picture 9" descr="Text&#10;&#10;Description automatically generated">
            <a:extLst>
              <a:ext uri="{FF2B5EF4-FFF2-40B4-BE49-F238E27FC236}">
                <a16:creationId xmlns:a16="http://schemas.microsoft.com/office/drawing/2014/main" id="{DCE6426E-A80F-4A1F-A530-54D4081548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66074" y="6460942"/>
            <a:ext cx="1170422" cy="374535"/>
          </a:xfrm>
          <a:prstGeom prst="rect">
            <a:avLst/>
          </a:prstGeom>
        </p:spPr>
      </p:pic>
      <p:pic>
        <p:nvPicPr>
          <p:cNvPr id="13" name="Graphique 12" descr="Flocon de neige contour">
            <a:extLst>
              <a:ext uri="{FF2B5EF4-FFF2-40B4-BE49-F238E27FC236}">
                <a16:creationId xmlns:a16="http://schemas.microsoft.com/office/drawing/2014/main" id="{B519FC12-B9A4-4B32-ABB2-1BEC1727CD5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7100" y="1309487"/>
            <a:ext cx="581061" cy="5810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Graphique 13" descr="Flocon de neige contour">
            <a:extLst>
              <a:ext uri="{FF2B5EF4-FFF2-40B4-BE49-F238E27FC236}">
                <a16:creationId xmlns:a16="http://schemas.microsoft.com/office/drawing/2014/main" id="{2AA7F970-713F-4B3E-A662-837B673AE66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7322" y="936580"/>
            <a:ext cx="489933" cy="4899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Graphique 14" descr="Flocon de neige contour">
            <a:extLst>
              <a:ext uri="{FF2B5EF4-FFF2-40B4-BE49-F238E27FC236}">
                <a16:creationId xmlns:a16="http://schemas.microsoft.com/office/drawing/2014/main" id="{B60FD374-C46B-49AF-BCBD-6CEAB637D3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7767" y="324796"/>
            <a:ext cx="704146" cy="70414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Ovale 8" descr="ombre">
            <a:extLst>
              <a:ext uri="{FF2B5EF4-FFF2-40B4-BE49-F238E27FC236}">
                <a16:creationId xmlns:a16="http://schemas.microsoft.com/office/drawing/2014/main" id="{E3B3A139-81F5-402A-A74B-746706E7687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 userDrawn="1"/>
        </p:nvSpPr>
        <p:spPr>
          <a:xfrm>
            <a:off x="1956280" y="5178058"/>
            <a:ext cx="5227320" cy="838200"/>
          </a:xfrm>
          <a:prstGeom prst="ellipse">
            <a:avLst/>
          </a:prstGeom>
          <a:solidFill>
            <a:srgbClr val="135463"/>
          </a:solidFill>
          <a:ln>
            <a:solidFill>
              <a:srgbClr val="135463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/>
          </a:p>
        </p:txBody>
      </p:sp>
      <p:pic>
        <p:nvPicPr>
          <p:cNvPr id="16" name="Graphique 15" descr="Flocon de neige contour">
            <a:extLst>
              <a:ext uri="{FF2B5EF4-FFF2-40B4-BE49-F238E27FC236}">
                <a16:creationId xmlns:a16="http://schemas.microsoft.com/office/drawing/2014/main" id="{7BCC7D05-B47A-4CED-A45C-3EE2864BB1D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80175" y="5503283"/>
            <a:ext cx="512975" cy="5129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Graphique 16" descr="Flocon de neige contour">
            <a:extLst>
              <a:ext uri="{FF2B5EF4-FFF2-40B4-BE49-F238E27FC236}">
                <a16:creationId xmlns:a16="http://schemas.microsoft.com/office/drawing/2014/main" id="{85A6C8BF-CAE4-4F9C-AE56-4DA32BC32D9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02046" y="5210221"/>
            <a:ext cx="394088" cy="3940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7064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11844B0-1CB0-4E70-88D1-5608B8A7D69B}"/>
              </a:ext>
            </a:extLst>
          </p:cNvPr>
          <p:cNvSpPr/>
          <p:nvPr userDrawn="1"/>
        </p:nvSpPr>
        <p:spPr>
          <a:xfrm>
            <a:off x="0" y="3441626"/>
            <a:ext cx="9144000" cy="3403401"/>
          </a:xfrm>
          <a:prstGeom prst="rect">
            <a:avLst/>
          </a:prstGeom>
          <a:solidFill>
            <a:srgbClr val="7A9970"/>
          </a:solidFill>
          <a:ln>
            <a:solidFill>
              <a:srgbClr val="7A997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B2F2A1E-805F-4F91-9185-F7FDBCF17236}"/>
              </a:ext>
            </a:extLst>
          </p:cNvPr>
          <p:cNvSpPr/>
          <p:nvPr userDrawn="1"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35502A"/>
          </a:solidFill>
          <a:ln>
            <a:solidFill>
              <a:srgbClr val="35502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9" name="Picture 9" descr="Text&#10;&#10;Description automatically generated">
            <a:extLst>
              <a:ext uri="{FF2B5EF4-FFF2-40B4-BE49-F238E27FC236}">
                <a16:creationId xmlns:a16="http://schemas.microsoft.com/office/drawing/2014/main" id="{DCE6426E-A80F-4A1F-A530-54D4081548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84368" y="6467019"/>
            <a:ext cx="1170422" cy="374535"/>
          </a:xfrm>
          <a:prstGeom prst="rect">
            <a:avLst/>
          </a:prstGeom>
        </p:spPr>
      </p:pic>
      <p:sp>
        <p:nvSpPr>
          <p:cNvPr id="12" name="Ovale 8" descr="ombre">
            <a:extLst>
              <a:ext uri="{FF2B5EF4-FFF2-40B4-BE49-F238E27FC236}">
                <a16:creationId xmlns:a16="http://schemas.microsoft.com/office/drawing/2014/main" id="{429C86E9-88ED-4F08-AEBB-CB3A0EE4081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 userDrawn="1"/>
        </p:nvSpPr>
        <p:spPr>
          <a:xfrm>
            <a:off x="1958340" y="5162155"/>
            <a:ext cx="5227320" cy="838200"/>
          </a:xfrm>
          <a:prstGeom prst="ellipse">
            <a:avLst/>
          </a:prstGeom>
          <a:solidFill>
            <a:srgbClr val="35502A"/>
          </a:solidFill>
          <a:ln>
            <a:solidFill>
              <a:srgbClr val="13546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/>
          </a:p>
        </p:txBody>
      </p:sp>
      <p:pic>
        <p:nvPicPr>
          <p:cNvPr id="13" name="Graphique 12" descr="Flocon de neige contour">
            <a:extLst>
              <a:ext uri="{FF2B5EF4-FFF2-40B4-BE49-F238E27FC236}">
                <a16:creationId xmlns:a16="http://schemas.microsoft.com/office/drawing/2014/main" id="{3653AAA8-092E-45C3-BDD0-45281B055BD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7100" y="1309487"/>
            <a:ext cx="581061" cy="5810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Graphique 13" descr="Flocon de neige contour">
            <a:extLst>
              <a:ext uri="{FF2B5EF4-FFF2-40B4-BE49-F238E27FC236}">
                <a16:creationId xmlns:a16="http://schemas.microsoft.com/office/drawing/2014/main" id="{1E32EDF7-F46A-426F-A9B6-CBBECA6981A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7322" y="936580"/>
            <a:ext cx="489933" cy="4899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Graphique 14" descr="Flocon de neige contour">
            <a:extLst>
              <a:ext uri="{FF2B5EF4-FFF2-40B4-BE49-F238E27FC236}">
                <a16:creationId xmlns:a16="http://schemas.microsoft.com/office/drawing/2014/main" id="{12E32F62-F365-46BF-A1C4-150E80DDABC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7767" y="324796"/>
            <a:ext cx="704146" cy="70414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phique 15" descr="Flocon de neige contour">
            <a:extLst>
              <a:ext uri="{FF2B5EF4-FFF2-40B4-BE49-F238E27FC236}">
                <a16:creationId xmlns:a16="http://schemas.microsoft.com/office/drawing/2014/main" id="{47A96167-06F4-4754-869A-9ACF7C75822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80175" y="5503283"/>
            <a:ext cx="512975" cy="5129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Graphique 16" descr="Flocon de neige contour">
            <a:extLst>
              <a:ext uri="{FF2B5EF4-FFF2-40B4-BE49-F238E27FC236}">
                <a16:creationId xmlns:a16="http://schemas.microsoft.com/office/drawing/2014/main" id="{54015233-8BC3-4763-B29B-5807A45FF18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02046" y="5210221"/>
            <a:ext cx="394088" cy="3940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57265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C020742-C026-447F-A6E1-0151C1231B94}"/>
              </a:ext>
            </a:extLst>
          </p:cNvPr>
          <p:cNvSpPr/>
          <p:nvPr userDrawn="1"/>
        </p:nvSpPr>
        <p:spPr>
          <a:xfrm>
            <a:off x="0" y="-199695"/>
            <a:ext cx="9134476" cy="3645023"/>
          </a:xfrm>
          <a:prstGeom prst="rect">
            <a:avLst/>
          </a:prstGeom>
          <a:solidFill>
            <a:srgbClr val="A38F5C"/>
          </a:solidFill>
          <a:ln>
            <a:solidFill>
              <a:srgbClr val="B3A27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EDA66B-8113-421C-8A8F-AE6C3A84F136}"/>
              </a:ext>
            </a:extLst>
          </p:cNvPr>
          <p:cNvSpPr/>
          <p:nvPr userDrawn="1"/>
        </p:nvSpPr>
        <p:spPr>
          <a:xfrm>
            <a:off x="0" y="3429000"/>
            <a:ext cx="9144000" cy="3454895"/>
          </a:xfrm>
          <a:prstGeom prst="rect">
            <a:avLst/>
          </a:prstGeom>
          <a:solidFill>
            <a:srgbClr val="B3A279"/>
          </a:solidFill>
          <a:ln>
            <a:solidFill>
              <a:srgbClr val="B3A27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9" name="Picture 9" descr="Text&#10;&#10;Description automatically generated">
            <a:extLst>
              <a:ext uri="{FF2B5EF4-FFF2-40B4-BE49-F238E27FC236}">
                <a16:creationId xmlns:a16="http://schemas.microsoft.com/office/drawing/2014/main" id="{DCE6426E-A80F-4A1F-A530-54D4081548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12360" y="6483464"/>
            <a:ext cx="1170422" cy="374535"/>
          </a:xfrm>
          <a:prstGeom prst="rect">
            <a:avLst/>
          </a:prstGeom>
        </p:spPr>
      </p:pic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BA0B35B9-D777-4501-B223-7A623D894C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44824"/>
            <a:ext cx="7886700" cy="4351338"/>
          </a:xfrm>
        </p:spPr>
        <p:txBody>
          <a:bodyPr/>
          <a:lstStyle>
            <a:lvl1pPr algn="ctr">
              <a:defRPr sz="2400"/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1" name="Titre 6">
            <a:extLst>
              <a:ext uri="{FF2B5EF4-FFF2-40B4-BE49-F238E27FC236}">
                <a16:creationId xmlns:a16="http://schemas.microsoft.com/office/drawing/2014/main" id="{1E388310-0081-4578-8AFE-D41984043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13606"/>
            <a:ext cx="7886700" cy="1325563"/>
          </a:xfrm>
        </p:spPr>
        <p:txBody>
          <a:bodyPr>
            <a:normAutofit/>
          </a:bodyPr>
          <a:lstStyle>
            <a:lvl1pPr algn="ctr"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807330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EF44EE-9A6E-4813-A7E3-3E5A55364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183C15-D869-478E-8DD0-74C1A2761B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04A87FB-602B-4EAC-9AEA-2D654175D8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64965F1-FD75-4629-A613-8866633D4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C1715-4D19-4A3F-9DAD-4A709E4FF74B}" type="datetimeFigureOut">
              <a:rPr lang="en-US" smtClean="0"/>
              <a:t>12/10/2021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50DDAD6-CDD6-4066-8715-1760CC0FD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33B7F75-E3CF-46C0-A43C-F3A91A020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CD981D-7061-403C-A71A-33B48A8439E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6739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3285D-B841-4359-BE5E-6DDE013F9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847000D-8D3F-440C-88C2-D6D05A5835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EF489A7-0389-4F49-86F5-CC9195303F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5596367-FB1E-44E3-B448-45E774399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C1715-4D19-4A3F-9DAD-4A709E4FF74B}" type="datetimeFigureOut">
              <a:rPr lang="en-US" smtClean="0"/>
              <a:t>12/10/2021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2C03EFE-A503-4AAE-A735-C270710DF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320522B-F249-48FD-AAD5-6CD4009C1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CD981D-7061-403C-A71A-33B48A8439E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7177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603FEA-73A8-45CB-A431-DD875647C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A2AFF6C-197B-444B-9CC0-3AEBCB1FB9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B89544-FAF5-40F9-A9C1-906C01C0E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C1715-4D19-4A3F-9DAD-4A709E4FF74B}" type="datetimeFigureOut">
              <a:rPr lang="en-US" smtClean="0"/>
              <a:t>12/10/2021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1B1E125-16D4-454A-AAD1-CD6DA6575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77B55C-BAF3-433F-8508-AD2D6B23E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CD981D-7061-403C-A71A-33B48A8439E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8014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C4AE0E5-0742-42BF-B711-952600E7FB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8E96823-0AAA-4F84-94D7-2C8B33925C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086917B-2F06-45A6-A318-6A736C95C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C1715-4D19-4A3F-9DAD-4A709E4FF74B}" type="datetimeFigureOut">
              <a:rPr lang="en-US" smtClean="0"/>
              <a:t>12/10/2021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4AF5376-F698-4247-8E62-D85E7D3E6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028F2CB-95ED-44CA-BD61-F469A35DA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CD981D-7061-403C-A71A-33B48A8439E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114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+ Chiffres clé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079500" y="444500"/>
            <a:ext cx="7780544" cy="5949093"/>
          </a:xfrm>
        </p:spPr>
        <p:txBody>
          <a:bodyPr/>
          <a:lstStyle>
            <a:lvl1pPr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51647" y="295835"/>
            <a:ext cx="1524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7153835" y="3016800"/>
            <a:ext cx="1706209" cy="2352504"/>
          </a:xfrm>
          <a:solidFill>
            <a:srgbClr val="EAEAEA"/>
          </a:solidFill>
        </p:spPr>
        <p:txBody>
          <a:bodyPr lIns="180000" tIns="108000" rIns="180000" bIns="108000" anchor="ctr" anchorCtr="1">
            <a:noAutofit/>
          </a:bodyPr>
          <a:lstStyle>
            <a:lvl1pPr>
              <a:spcBef>
                <a:spcPts val="1800"/>
              </a:spcBef>
              <a:defRPr sz="3600">
                <a:solidFill>
                  <a:schemeClr val="accent1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lang="fr-FR"/>
              <a:t>Jj Mois Aaaa</a:t>
            </a:r>
            <a:endParaRPr lang="fr-FR" dirty="0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20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FC688A-E065-4A9A-B9EC-2F4C381A5BB3}"/>
              </a:ext>
            </a:extLst>
          </p:cNvPr>
          <p:cNvSpPr/>
          <p:nvPr userDrawn="1"/>
        </p:nvSpPr>
        <p:spPr>
          <a:xfrm>
            <a:off x="8179686" y="6722935"/>
            <a:ext cx="797132" cy="503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314F66D-A712-42C4-8321-7EC15F606D0C}"/>
              </a:ext>
            </a:extLst>
          </p:cNvPr>
          <p:cNvGrpSpPr/>
          <p:nvPr userDrawn="1"/>
        </p:nvGrpSpPr>
        <p:grpSpPr>
          <a:xfrm>
            <a:off x="7345017" y="6405562"/>
            <a:ext cx="1682905" cy="492053"/>
            <a:chOff x="7345017" y="6405562"/>
            <a:chExt cx="1682905" cy="492053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D9DB15B-C899-4FB4-A4BE-BDADAB8DEBEC}"/>
                </a:ext>
              </a:extLst>
            </p:cNvPr>
            <p:cNvSpPr/>
            <p:nvPr userDrawn="1"/>
          </p:nvSpPr>
          <p:spPr>
            <a:xfrm>
              <a:off x="7345017" y="6405562"/>
              <a:ext cx="1643149" cy="37913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B606E64F-A0F7-4D42-A042-23CEDB15E1D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7846862" y="6445177"/>
              <a:ext cx="1181060" cy="4524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6384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9D06E52-A229-40B2-BB06-80E6CFDF7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2360DAE-B8F8-4017-A033-0AFB8E9D6F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065374-6A2A-4148-8818-A224B4C141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4C1715-4D19-4A3F-9DAD-4A709E4FF74B}" type="datetimeFigureOut">
              <a:rPr lang="en-US" smtClean="0"/>
              <a:t>12/10/2021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6DD0311-1C50-4421-A3F2-762EDD3F63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pic>
        <p:nvPicPr>
          <p:cNvPr id="8" name="Picture 9" descr="Text&#10;&#10;Description automatically generated">
            <a:extLst>
              <a:ext uri="{FF2B5EF4-FFF2-40B4-BE49-F238E27FC236}">
                <a16:creationId xmlns:a16="http://schemas.microsoft.com/office/drawing/2014/main" id="{1819437D-E41E-47D4-BFE4-DF3515ACCAB9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7812360" y="6374934"/>
            <a:ext cx="1170422" cy="374535"/>
          </a:xfrm>
          <a:prstGeom prst="rect">
            <a:avLst/>
          </a:prstGeom>
        </p:spPr>
      </p:pic>
      <p:sp>
        <p:nvSpPr>
          <p:cNvPr id="7" name="MSIPCMContentMarking" descr="{&quot;HashCode&quot;:-929196920,&quot;Placement&quot;:&quot;Footer&quot;}">
            <a:extLst>
              <a:ext uri="{FF2B5EF4-FFF2-40B4-BE49-F238E27FC236}">
                <a16:creationId xmlns:a16="http://schemas.microsoft.com/office/drawing/2014/main" id="{0A27E643-B8DF-406D-A7AA-D4C1E19E7E9E}"/>
              </a:ext>
            </a:extLst>
          </p:cNvPr>
          <p:cNvSpPr txBox="1"/>
          <p:nvPr/>
        </p:nvSpPr>
        <p:spPr>
          <a:xfrm>
            <a:off x="0" y="6749469"/>
            <a:ext cx="212491" cy="10853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 sz="100">
                <a:solidFill>
                  <a:srgbClr val="FFFFFF"/>
                </a:solidFill>
                <a:latin typeface="Calibri" panose="020F0502020204030204" pitchFamily="34" charset="0"/>
              </a:rPr>
              <a:t>C2 - Internal Natixis</a:t>
            </a:r>
          </a:p>
        </p:txBody>
      </p:sp>
    </p:spTree>
    <p:extLst>
      <p:ext uri="{BB962C8B-B14F-4D97-AF65-F5344CB8AC3E}">
        <p14:creationId xmlns:p14="http://schemas.microsoft.com/office/powerpoint/2010/main" val="1842448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4" r:id="rId8"/>
    <p:sldLayoutId id="2147483675" r:id="rId9"/>
    <p:sldLayoutId id="2147483673" r:id="rId10"/>
    <p:sldLayoutId id="2147483668" r:id="rId11"/>
    <p:sldLayoutId id="2147483669" r:id="rId12"/>
    <p:sldLayoutId id="2147483670" r:id="rId13"/>
    <p:sldLayoutId id="2147483671" r:id="rId14"/>
    <p:sldLayoutId id="2147483672" r:id="rId1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8" Type="http://schemas.openxmlformats.org/officeDocument/2006/relationships/image" Target="../media/image10.png"/><Relationship Id="rId117" Type="http://schemas.openxmlformats.org/officeDocument/2006/relationships/image" Target="../media/image27.png"/><Relationship Id="rId76" Type="http://schemas.openxmlformats.org/officeDocument/2006/relationships/image" Target="../media/image13.png"/><Relationship Id="rId84" Type="http://schemas.openxmlformats.org/officeDocument/2006/relationships/image" Target="../media/image15.png"/><Relationship Id="rId89" Type="http://schemas.openxmlformats.org/officeDocument/2006/relationships/slide" Target="slide15.xml"/><Relationship Id="rId97" Type="http://schemas.openxmlformats.org/officeDocument/2006/relationships/image" Target="../media/image20.png"/><Relationship Id="rId104" Type="http://schemas.openxmlformats.org/officeDocument/2006/relationships/slide" Target="slide20.xml"/><Relationship Id="rId112" Type="http://schemas.openxmlformats.org/officeDocument/2006/relationships/image" Target="../media/image26.png"/><Relationship Id="rId120" Type="http://schemas.openxmlformats.org/officeDocument/2006/relationships/image" Target="../media/image29.png"/><Relationship Id="rId125" Type="http://schemas.openxmlformats.org/officeDocument/2006/relationships/slide" Target="slide8.xml"/><Relationship Id="rId7" Type="http://schemas.openxmlformats.org/officeDocument/2006/relationships/image" Target="../media/image10.png"/><Relationship Id="rId71" Type="http://schemas.openxmlformats.org/officeDocument/2006/relationships/slide" Target="slide25.xml"/><Relationship Id="rId92" Type="http://schemas.openxmlformats.org/officeDocument/2006/relationships/slide" Target="slide16.xml"/><Relationship Id="rId2" Type="http://schemas.openxmlformats.org/officeDocument/2006/relationships/image" Target="../media/image8.jpeg"/><Relationship Id="rId107" Type="http://schemas.openxmlformats.org/officeDocument/2006/relationships/slide" Target="slide2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9.png"/><Relationship Id="rId74" Type="http://schemas.openxmlformats.org/officeDocument/2006/relationships/slide" Target="slide10.xml"/><Relationship Id="rId79" Type="http://schemas.openxmlformats.org/officeDocument/2006/relationships/image" Target="../media/image14.png"/><Relationship Id="rId87" Type="http://schemas.openxmlformats.org/officeDocument/2006/relationships/image" Target="../media/image16.png"/><Relationship Id="rId102" Type="http://schemas.openxmlformats.org/officeDocument/2006/relationships/image" Target="../media/image22.png"/><Relationship Id="rId110" Type="http://schemas.openxmlformats.org/officeDocument/2006/relationships/slide" Target="slide22.xml"/><Relationship Id="rId115" Type="http://schemas.openxmlformats.org/officeDocument/2006/relationships/image" Target="../media/image27.png"/><Relationship Id="rId123" Type="http://schemas.openxmlformats.org/officeDocument/2006/relationships/image" Target="../media/image29.png"/><Relationship Id="rId128" Type="http://schemas.openxmlformats.org/officeDocument/2006/relationships/slide" Target="slide9.xml"/><Relationship Id="rId131" Type="http://schemas.openxmlformats.org/officeDocument/2006/relationships/image" Target="../media/image33.png"/><Relationship Id="rId136" Type="http://schemas.openxmlformats.org/officeDocument/2006/relationships/image" Target="../media/image34.gif"/><Relationship Id="rId5" Type="http://schemas.openxmlformats.org/officeDocument/2006/relationships/slide" Target="slide3.xml"/><Relationship Id="rId82" Type="http://schemas.openxmlformats.org/officeDocument/2006/relationships/image" Target="../media/image15.png"/><Relationship Id="rId90" Type="http://schemas.openxmlformats.org/officeDocument/2006/relationships/image" Target="../media/image17.png"/><Relationship Id="rId95" Type="http://schemas.openxmlformats.org/officeDocument/2006/relationships/slide" Target="slide17.xml"/><Relationship Id="rId106" Type="http://schemas.openxmlformats.org/officeDocument/2006/relationships/image" Target="../media/image24.png"/><Relationship Id="rId114" Type="http://schemas.openxmlformats.org/officeDocument/2006/relationships/image" Target="../media/image26.png"/><Relationship Id="rId119" Type="http://schemas.openxmlformats.org/officeDocument/2006/relationships/slide" Target="slide6.xml"/><Relationship Id="rId127" Type="http://schemas.openxmlformats.org/officeDocument/2006/relationships/image" Target="../media/image31.png"/><Relationship Id="rId19" Type="http://schemas.openxmlformats.org/officeDocument/2006/relationships/image" Target="../media/image11.png"/><Relationship Id="rId73" Type="http://schemas.openxmlformats.org/officeDocument/2006/relationships/image" Target="../media/image12.png"/><Relationship Id="rId78" Type="http://schemas.openxmlformats.org/officeDocument/2006/relationships/image" Target="../media/image13.png"/><Relationship Id="rId81" Type="http://schemas.openxmlformats.org/officeDocument/2006/relationships/image" Target="../media/image14.png"/><Relationship Id="rId86" Type="http://schemas.openxmlformats.org/officeDocument/2006/relationships/slide" Target="slide14.xml"/><Relationship Id="rId94" Type="http://schemas.openxmlformats.org/officeDocument/2006/relationships/image" Target="../media/image19.png"/><Relationship Id="rId99" Type="http://schemas.openxmlformats.org/officeDocument/2006/relationships/image" Target="../media/image20.png"/><Relationship Id="rId101" Type="http://schemas.openxmlformats.org/officeDocument/2006/relationships/slide" Target="slide19.xml"/><Relationship Id="rId122" Type="http://schemas.openxmlformats.org/officeDocument/2006/relationships/slide" Target="slide7.xml"/><Relationship Id="rId130" Type="http://schemas.openxmlformats.org/officeDocument/2006/relationships/slide" Target="slide23.xml"/><Relationship Id="rId135" Type="http://schemas.openxmlformats.org/officeDocument/2006/relationships/image" Target="../media/image33.png"/><Relationship Id="rId4" Type="http://schemas.openxmlformats.org/officeDocument/2006/relationships/image" Target="../media/image9.png"/><Relationship Id="rId77" Type="http://schemas.openxmlformats.org/officeDocument/2006/relationships/slide" Target="slide11.xml"/><Relationship Id="rId100" Type="http://schemas.openxmlformats.org/officeDocument/2006/relationships/image" Target="../media/image22.png"/><Relationship Id="rId105" Type="http://schemas.openxmlformats.org/officeDocument/2006/relationships/image" Target="../media/image23.png"/><Relationship Id="rId113" Type="http://schemas.openxmlformats.org/officeDocument/2006/relationships/slide" Target="slide4.xml"/><Relationship Id="rId118" Type="http://schemas.openxmlformats.org/officeDocument/2006/relationships/image" Target="../media/image28.png"/><Relationship Id="rId126" Type="http://schemas.openxmlformats.org/officeDocument/2006/relationships/image" Target="../media/image30.png"/><Relationship Id="rId134" Type="http://schemas.openxmlformats.org/officeDocument/2006/relationships/slide" Target="slide24.xml"/><Relationship Id="rId72" Type="http://schemas.openxmlformats.org/officeDocument/2006/relationships/image" Target="../media/image11.png"/><Relationship Id="rId80" Type="http://schemas.openxmlformats.org/officeDocument/2006/relationships/slide" Target="slide12.xml"/><Relationship Id="rId85" Type="http://schemas.openxmlformats.org/officeDocument/2006/relationships/image" Target="../media/image16.png"/><Relationship Id="rId93" Type="http://schemas.openxmlformats.org/officeDocument/2006/relationships/image" Target="../media/image18.png"/><Relationship Id="rId98" Type="http://schemas.openxmlformats.org/officeDocument/2006/relationships/slide" Target="slide18.xml"/><Relationship Id="rId3" Type="http://schemas.openxmlformats.org/officeDocument/2006/relationships/image" Target="../media/image1.png"/><Relationship Id="rId17" Type="http://schemas.openxmlformats.org/officeDocument/2006/relationships/slide" Target="slide26.xml"/><Relationship Id="rId103" Type="http://schemas.openxmlformats.org/officeDocument/2006/relationships/image" Target="../media/image23.png"/><Relationship Id="rId108" Type="http://schemas.openxmlformats.org/officeDocument/2006/relationships/image" Target="../media/image25.png"/><Relationship Id="rId116" Type="http://schemas.openxmlformats.org/officeDocument/2006/relationships/slide" Target="slide5.xml"/><Relationship Id="rId124" Type="http://schemas.openxmlformats.org/officeDocument/2006/relationships/image" Target="../media/image30.png"/><Relationship Id="rId129" Type="http://schemas.openxmlformats.org/officeDocument/2006/relationships/image" Target="../media/image32.png"/><Relationship Id="rId75" Type="http://schemas.openxmlformats.org/officeDocument/2006/relationships/image" Target="../media/image12.png"/><Relationship Id="rId83" Type="http://schemas.openxmlformats.org/officeDocument/2006/relationships/slide" Target="slide13.xml"/><Relationship Id="rId88" Type="http://schemas.openxmlformats.org/officeDocument/2006/relationships/image" Target="../media/image17.png"/><Relationship Id="rId91" Type="http://schemas.openxmlformats.org/officeDocument/2006/relationships/image" Target="../media/image18.png"/><Relationship Id="rId96" Type="http://schemas.openxmlformats.org/officeDocument/2006/relationships/image" Target="../media/image19.png"/><Relationship Id="rId111" Type="http://schemas.openxmlformats.org/officeDocument/2006/relationships/image" Target="../media/image2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5" Type="http://schemas.openxmlformats.org/officeDocument/2006/relationships/slide" Target="slide2.xml"/><Relationship Id="rId4" Type="http://schemas.openxmlformats.org/officeDocument/2006/relationships/image" Target="../media/image39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4" Type="http://schemas.openxmlformats.org/officeDocument/2006/relationships/slide" Target="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4" Type="http://schemas.openxmlformats.org/officeDocument/2006/relationships/slide" Target="slid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image" Target="../media/image43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37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hyperlink" Target="https://twitter.com/NatixisIE" TargetMode="External"/><Relationship Id="rId4" Type="http://schemas.openxmlformats.org/officeDocument/2006/relationships/hyperlink" Target="http://www.linkedin.com/showcase/natixis-interepargne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user/natixisinterepargne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36.png"/><Relationship Id="rId4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85FC90CC-B563-4BAE-A8F6-D1BD0A2E1D16}"/>
              </a:ext>
            </a:extLst>
          </p:cNvPr>
          <p:cNvSpPr txBox="1"/>
          <p:nvPr/>
        </p:nvSpPr>
        <p:spPr>
          <a:xfrm>
            <a:off x="1403648" y="1311048"/>
            <a:ext cx="6097860" cy="144655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fr-FR" sz="4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Calendrier du </a:t>
            </a:r>
          </a:p>
          <a:p>
            <a:pPr algn="ctr"/>
            <a:r>
              <a:rPr lang="fr-FR" sz="4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« PER Noël »</a:t>
            </a:r>
            <a:endParaRPr lang="fr-FR" sz="4400" dirty="0">
              <a:solidFill>
                <a:schemeClr val="bg1"/>
              </a:solidFill>
            </a:endParaRPr>
          </a:p>
        </p:txBody>
      </p:sp>
      <p:pic>
        <p:nvPicPr>
          <p:cNvPr id="8" name="Picture 4" descr="Sticker Noel Père noël semi caché - TenStickers">
            <a:extLst>
              <a:ext uri="{FF2B5EF4-FFF2-40B4-BE49-F238E27FC236}">
                <a16:creationId xmlns:a16="http://schemas.microsoft.com/office/drawing/2014/main" id="{0326EC21-6E79-4A81-B5E4-BC3819ECDD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807048"/>
            <a:ext cx="1244831" cy="195055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EE8E3EB-3018-4548-9A6D-FD090C60CCAC}"/>
              </a:ext>
            </a:extLst>
          </p:cNvPr>
          <p:cNvSpPr txBox="1"/>
          <p:nvPr/>
        </p:nvSpPr>
        <p:spPr>
          <a:xfrm>
            <a:off x="300124" y="3363957"/>
            <a:ext cx="8543751" cy="258532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Natixis Interépargne vous invite à tester son jeu de l’Avent.</a:t>
            </a:r>
          </a:p>
          <a:p>
            <a:pPr algn="ctr"/>
            <a:endParaRPr lang="fr-F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fr-F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suffit pour cela de cliquer dans l’une des cases du calendrier de votre choix ! </a:t>
            </a:r>
          </a:p>
          <a:p>
            <a:pPr algn="ctr"/>
            <a:endParaRPr lang="fr-F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fr-F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une meilleure expérience lancez le mode diaporama </a:t>
            </a:r>
            <a:br>
              <a:rPr lang="fr-F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à vous de jouer</a:t>
            </a:r>
          </a:p>
          <a:p>
            <a:endParaRPr lang="fr-F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8" name="Picture 4" descr="Paroisse La-Croisée-Saint-Nicolas | Diocèse de Saint-Dié">
            <a:extLst>
              <a:ext uri="{FF2B5EF4-FFF2-40B4-BE49-F238E27FC236}">
                <a16:creationId xmlns:a16="http://schemas.microsoft.com/office/drawing/2014/main" id="{A4E4F079-35E7-4A82-A110-6EA888BF39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3952" y="290029"/>
            <a:ext cx="5436096" cy="1066834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Sapin de Noël png - Weihnachtsbaum - Christmas tree">
            <a:extLst>
              <a:ext uri="{FF2B5EF4-FFF2-40B4-BE49-F238E27FC236}">
                <a16:creationId xmlns:a16="http://schemas.microsoft.com/office/drawing/2014/main" id="{5D9CA13E-77C1-49D1-8A9D-7E414A3F14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1508" y="4559576"/>
            <a:ext cx="1565873" cy="175432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8511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5" descr="C:\Users\thsigwal\AppData\Local\Microsoft\Windows\Temporary Internet Files\Content.IE5\VR22JG2Z\00427699[1].jpg">
            <a:extLst>
              <a:ext uri="{FF2B5EF4-FFF2-40B4-BE49-F238E27FC236}">
                <a16:creationId xmlns:a16="http://schemas.microsoft.com/office/drawing/2014/main" id="{43C50C9C-A660-456B-9618-E22ECAAC3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002"/>
            <a:ext cx="9144000" cy="6858000"/>
          </a:xfrm>
          <a:prstGeom prst="rect">
            <a:avLst/>
          </a:prstGeom>
          <a:solidFill>
            <a:srgbClr val="CAB582"/>
          </a:solidFill>
        </p:spPr>
      </p:pic>
      <p:pic>
        <p:nvPicPr>
          <p:cNvPr id="27" name="Picture 9" descr="Text&#10;&#10;Description automatically generated">
            <a:extLst>
              <a:ext uri="{FF2B5EF4-FFF2-40B4-BE49-F238E27FC236}">
                <a16:creationId xmlns:a16="http://schemas.microsoft.com/office/drawing/2014/main" id="{95BAB0A6-4174-4143-8BF5-EF696574ED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2026" y="6418981"/>
            <a:ext cx="945397" cy="302527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031" name="Zoom de diapositive 1030">
                <a:extLst>
                  <a:ext uri="{FF2B5EF4-FFF2-40B4-BE49-F238E27FC236}">
                    <a16:creationId xmlns:a16="http://schemas.microsoft.com/office/drawing/2014/main" id="{130329E4-FFB7-40C3-B0E2-28E18AEBEC6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45966661"/>
                  </p:ext>
                </p:extLst>
              </p:nvPr>
            </p:nvGraphicFramePr>
            <p:xfrm>
              <a:off x="647320" y="355619"/>
              <a:ext cx="1080119" cy="936104"/>
            </p:xfrm>
            <a:graphic>
              <a:graphicData uri="http://schemas.microsoft.com/office/powerpoint/2016/slidezoom">
                <pslz:sldZm>
                  <pslz:sldZmObj sldId="279" cId="743557634">
                    <pslz:zmPr id="{5A480D36-B0D4-4394-981C-126878BE43BF}" imageType="cover" transitionDur="1000">
                      <p166:blipFill xmlns:p166="http://schemas.microsoft.com/office/powerpoint/2016/6/main"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080119" cy="936104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031" name="Zoom de diapositive 1030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130329E4-FFB7-40C3-B0E2-28E18AEBEC6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7320" y="355619"/>
                <a:ext cx="1080119" cy="936104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Zoom de diapositive 3">
                <a:extLst>
                  <a:ext uri="{FF2B5EF4-FFF2-40B4-BE49-F238E27FC236}">
                    <a16:creationId xmlns:a16="http://schemas.microsoft.com/office/drawing/2014/main" id="{BFFB475A-E28A-46B8-902C-ADCB6639470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985849793"/>
                  </p:ext>
                </p:extLst>
              </p:nvPr>
            </p:nvGraphicFramePr>
            <p:xfrm>
              <a:off x="5833272" y="5537624"/>
              <a:ext cx="1080119" cy="941332"/>
            </p:xfrm>
            <a:graphic>
              <a:graphicData uri="http://schemas.microsoft.com/office/powerpoint/2016/slidezoom">
                <pslz:sldZm>
                  <pslz:sldZmObj sldId="286" cId="966129338">
                    <pslz:zmPr id="{FC7B4C4E-6E93-4119-B12C-26B0F5796AFB}" imageType="cover" transitionDur="1000">
                      <p166:blipFill xmlns:p166="http://schemas.microsoft.com/office/powerpoint/2016/6/main"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080119" cy="94133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Zoom de diapositive 3">
                <a:hlinkClick r:id="rId17" action="ppaction://hlinksldjump"/>
                <a:extLst>
                  <a:ext uri="{FF2B5EF4-FFF2-40B4-BE49-F238E27FC236}">
                    <a16:creationId xmlns:a16="http://schemas.microsoft.com/office/drawing/2014/main" id="{BFFB475A-E28A-46B8-902C-ADCB6639470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33272" y="5537624"/>
                <a:ext cx="1080119" cy="94133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026" name="Zoom de diapositive 1025">
                <a:extLst>
                  <a:ext uri="{FF2B5EF4-FFF2-40B4-BE49-F238E27FC236}">
                    <a16:creationId xmlns:a16="http://schemas.microsoft.com/office/drawing/2014/main" id="{2BE6CC87-0865-41C4-84BE-BE0A45C8400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95849662"/>
                  </p:ext>
                </p:extLst>
              </p:nvPr>
            </p:nvGraphicFramePr>
            <p:xfrm>
              <a:off x="4104530" y="5537624"/>
              <a:ext cx="1088775" cy="948876"/>
            </p:xfrm>
            <a:graphic>
              <a:graphicData uri="http://schemas.microsoft.com/office/powerpoint/2016/slidezoom">
                <pslz:sldZm>
                  <pslz:sldZmObj sldId="302" cId="3448698625">
                    <pslz:zmPr id="{24119E6B-5B36-4ABB-A697-5A78B62CEACC}" imageType="cover" transitionDur="1000">
                      <p166:blipFill xmlns:p166="http://schemas.microsoft.com/office/powerpoint/2016/6/main"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088775" cy="948876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026" name="Zoom de diapositive 1025">
                <a:hlinkClick r:id="rId71" action="ppaction://hlinksldjump"/>
                <a:extLst>
                  <a:ext uri="{FF2B5EF4-FFF2-40B4-BE49-F238E27FC236}">
                    <a16:creationId xmlns:a16="http://schemas.microsoft.com/office/drawing/2014/main" id="{2BE6CC87-0865-41C4-84BE-BE0A45C8400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04530" y="5537624"/>
                <a:ext cx="1088775" cy="948876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Zoom de diapositive 15">
                <a:extLst>
                  <a:ext uri="{FF2B5EF4-FFF2-40B4-BE49-F238E27FC236}">
                    <a16:creationId xmlns:a16="http://schemas.microsoft.com/office/drawing/2014/main" id="{7D7496A9-01E9-4F66-AE84-91FFFA0340E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466249505"/>
                  </p:ext>
                </p:extLst>
              </p:nvPr>
            </p:nvGraphicFramePr>
            <p:xfrm>
              <a:off x="4087501" y="1636223"/>
              <a:ext cx="1081841" cy="948877"/>
            </p:xfrm>
            <a:graphic>
              <a:graphicData uri="http://schemas.microsoft.com/office/powerpoint/2016/slidezoom">
                <pslz:sldZm>
                  <pslz:sldZmObj sldId="306" cId="3395965218">
                    <pslz:zmPr id="{B4E6ACF8-7A45-4C37-BB4E-3264B8FD75BB}" imageType="cover" transitionDur="1000">
                      <p166:blipFill xmlns:p166="http://schemas.microsoft.com/office/powerpoint/2016/6/main">
                        <a:blip r:embed="rId7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081841" cy="948877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Zoom de diapositive 15">
                <a:hlinkClick r:id="rId74" action="ppaction://hlinksldjump"/>
                <a:extLst>
                  <a:ext uri="{FF2B5EF4-FFF2-40B4-BE49-F238E27FC236}">
                    <a16:creationId xmlns:a16="http://schemas.microsoft.com/office/drawing/2014/main" id="{7D7496A9-01E9-4F66-AE84-91FFFA0340E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87501" y="1636223"/>
                <a:ext cx="1081841" cy="948877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0" name="Zoom de diapositive 19">
                <a:extLst>
                  <a:ext uri="{FF2B5EF4-FFF2-40B4-BE49-F238E27FC236}">
                    <a16:creationId xmlns:a16="http://schemas.microsoft.com/office/drawing/2014/main" id="{F7671C8C-2B11-4B93-8551-C123B593AC1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56234827"/>
                  </p:ext>
                </p:extLst>
              </p:nvPr>
            </p:nvGraphicFramePr>
            <p:xfrm>
              <a:off x="5853208" y="1625879"/>
              <a:ext cx="1081050" cy="954928"/>
            </p:xfrm>
            <a:graphic>
              <a:graphicData uri="http://schemas.microsoft.com/office/powerpoint/2016/slidezoom">
                <pslz:sldZm>
                  <pslz:sldZmObj sldId="282" cId="2379900880">
                    <pslz:zmPr id="{4360CB0B-AD26-4C1B-B73A-B53784E50848}" imageType="cover" transitionDur="1000">
                      <p166:blipFill xmlns:p166="http://schemas.microsoft.com/office/powerpoint/2016/6/main">
                        <a:blip r:embed="rId7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081050" cy="954928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0" name="Zoom de diapositive 19">
                <a:hlinkClick r:id="rId77" action="ppaction://hlinksldjump"/>
                <a:extLst>
                  <a:ext uri="{FF2B5EF4-FFF2-40B4-BE49-F238E27FC236}">
                    <a16:creationId xmlns:a16="http://schemas.microsoft.com/office/drawing/2014/main" id="{F7671C8C-2B11-4B93-8551-C123B593AC1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53208" y="1625879"/>
                <a:ext cx="1081050" cy="954928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3" name="Zoom de diapositive 22">
                <a:extLst>
                  <a:ext uri="{FF2B5EF4-FFF2-40B4-BE49-F238E27FC236}">
                    <a16:creationId xmlns:a16="http://schemas.microsoft.com/office/drawing/2014/main" id="{32BC7CEA-98A9-433C-A60F-38AF66E8C90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19881212"/>
                  </p:ext>
                </p:extLst>
              </p:nvPr>
            </p:nvGraphicFramePr>
            <p:xfrm>
              <a:off x="7575742" y="1641451"/>
              <a:ext cx="1087839" cy="954138"/>
            </p:xfrm>
            <a:graphic>
              <a:graphicData uri="http://schemas.microsoft.com/office/powerpoint/2016/slidezoom">
                <pslz:sldZm>
                  <pslz:sldZmObj sldId="304" cId="1120341865">
                    <pslz:zmPr id="{BE5B2F43-B50F-49C8-8C9E-713427852B37}" imageType="cover" transitionDur="1000">
                      <p166:blipFill xmlns:p166="http://schemas.microsoft.com/office/powerpoint/2016/6/main">
                        <a:blip r:embed="rId7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087839" cy="954138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3" name="Zoom de diapositive 22">
                <a:hlinkClick r:id="rId80" action="ppaction://hlinksldjump"/>
                <a:extLst>
                  <a:ext uri="{FF2B5EF4-FFF2-40B4-BE49-F238E27FC236}">
                    <a16:creationId xmlns:a16="http://schemas.microsoft.com/office/drawing/2014/main" id="{32BC7CEA-98A9-433C-A60F-38AF66E8C90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75742" y="1641451"/>
                <a:ext cx="1087839" cy="954138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9" name="Zoom de diapositive 38">
                <a:extLst>
                  <a:ext uri="{FF2B5EF4-FFF2-40B4-BE49-F238E27FC236}">
                    <a16:creationId xmlns:a16="http://schemas.microsoft.com/office/drawing/2014/main" id="{98827240-4E28-426C-9D31-0B7F31E2399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860017998"/>
                  </p:ext>
                </p:extLst>
              </p:nvPr>
            </p:nvGraphicFramePr>
            <p:xfrm>
              <a:off x="662262" y="2972619"/>
              <a:ext cx="1074121" cy="936105"/>
            </p:xfrm>
            <a:graphic>
              <a:graphicData uri="http://schemas.microsoft.com/office/powerpoint/2016/slidezoom">
                <pslz:sldZm>
                  <pslz:sldZmObj sldId="289" cId="1877618284">
                    <pslz:zmPr id="{A1CBCC71-0D0D-4BCB-9809-C57B98DC95DE}" imageType="cover" transitionDur="1000">
                      <p166:blipFill xmlns:p166="http://schemas.microsoft.com/office/powerpoint/2016/6/main">
                        <a:blip r:embed="rId8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074121" cy="936105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9" name="Zoom de diapositive 38">
                <a:hlinkClick r:id="rId83" action="ppaction://hlinksldjump"/>
                <a:extLst>
                  <a:ext uri="{FF2B5EF4-FFF2-40B4-BE49-F238E27FC236}">
                    <a16:creationId xmlns:a16="http://schemas.microsoft.com/office/drawing/2014/main" id="{98827240-4E28-426C-9D31-0B7F31E2399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2262" y="2972619"/>
                <a:ext cx="1074121" cy="936105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1" name="Zoom de diapositive 40">
                <a:extLst>
                  <a:ext uri="{FF2B5EF4-FFF2-40B4-BE49-F238E27FC236}">
                    <a16:creationId xmlns:a16="http://schemas.microsoft.com/office/drawing/2014/main" id="{3C415D1F-4206-4041-A02E-9CA5806C178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61967977"/>
                  </p:ext>
                </p:extLst>
              </p:nvPr>
            </p:nvGraphicFramePr>
            <p:xfrm>
              <a:off x="2377292" y="2966350"/>
              <a:ext cx="1074121" cy="936872"/>
            </p:xfrm>
            <a:graphic>
              <a:graphicData uri="http://schemas.microsoft.com/office/powerpoint/2016/slidezoom">
                <pslz:sldZm>
                  <pslz:sldZmObj sldId="290" cId="1839127091">
                    <pslz:zmPr id="{956C7AF3-7520-48AE-9BC2-64417353949D}" imageType="cover" transitionDur="1000">
                      <p166:blipFill xmlns:p166="http://schemas.microsoft.com/office/powerpoint/2016/6/main">
                        <a:blip r:embed="rId8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074121" cy="93687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1" name="Zoom de diapositive 40">
                <a:hlinkClick r:id="rId86" action="ppaction://hlinksldjump"/>
                <a:extLst>
                  <a:ext uri="{FF2B5EF4-FFF2-40B4-BE49-F238E27FC236}">
                    <a16:creationId xmlns:a16="http://schemas.microsoft.com/office/drawing/2014/main" id="{3C415D1F-4206-4041-A02E-9CA5806C178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77292" y="2966350"/>
                <a:ext cx="1074121" cy="93687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3" name="Zoom de diapositive 42">
                <a:extLst>
                  <a:ext uri="{FF2B5EF4-FFF2-40B4-BE49-F238E27FC236}">
                    <a16:creationId xmlns:a16="http://schemas.microsoft.com/office/drawing/2014/main" id="{B26866B5-E7B6-4F3A-B72D-3FC371C48C4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96411476"/>
                  </p:ext>
                </p:extLst>
              </p:nvPr>
            </p:nvGraphicFramePr>
            <p:xfrm>
              <a:off x="4093687" y="2972619"/>
              <a:ext cx="1087839" cy="954880"/>
            </p:xfrm>
            <a:graphic>
              <a:graphicData uri="http://schemas.microsoft.com/office/powerpoint/2016/slidezoom">
                <pslz:sldZm>
                  <pslz:sldZmObj sldId="291" cId="2796957409">
                    <pslz:zmPr id="{7D8A63FE-47EE-4FA1-8320-7089E96D3D85}" imageType="cover" transitionDur="1000">
                      <p166:blipFill xmlns:p166="http://schemas.microsoft.com/office/powerpoint/2016/6/main">
                        <a:blip r:embed="rId8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087839" cy="95488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3" name="Zoom de diapositive 42">
                <a:hlinkClick r:id="rId89" action="ppaction://hlinksldjump"/>
                <a:extLst>
                  <a:ext uri="{FF2B5EF4-FFF2-40B4-BE49-F238E27FC236}">
                    <a16:creationId xmlns:a16="http://schemas.microsoft.com/office/drawing/2014/main" id="{B26866B5-E7B6-4F3A-B72D-3FC371C48C4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93687" y="2972619"/>
                <a:ext cx="1087839" cy="95488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7" name="Zoom de diapositive 46">
                <a:extLst>
                  <a:ext uri="{FF2B5EF4-FFF2-40B4-BE49-F238E27FC236}">
                    <a16:creationId xmlns:a16="http://schemas.microsoft.com/office/drawing/2014/main" id="{D9F3316C-C404-499F-B9F8-A420782C4FD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956457413"/>
                  </p:ext>
                </p:extLst>
              </p:nvPr>
            </p:nvGraphicFramePr>
            <p:xfrm>
              <a:off x="5844821" y="2976006"/>
              <a:ext cx="1074121" cy="948106"/>
            </p:xfrm>
            <a:graphic>
              <a:graphicData uri="http://schemas.microsoft.com/office/powerpoint/2016/slidezoom">
                <pslz:sldZm>
                  <pslz:sldZmObj sldId="292" cId="2444019828">
                    <pslz:zmPr id="{220DCEB5-A350-43A4-8B46-A8096D978E66}" imageType="cover" transitionDur="1000">
                      <p166:blipFill xmlns:p166="http://schemas.microsoft.com/office/powerpoint/2016/6/main">
                        <a:blip r:embed="rId9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074121" cy="948106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7" name="Zoom de diapositive 46">
                <a:hlinkClick r:id="rId92" action="ppaction://hlinksldjump"/>
                <a:extLst>
                  <a:ext uri="{FF2B5EF4-FFF2-40B4-BE49-F238E27FC236}">
                    <a16:creationId xmlns:a16="http://schemas.microsoft.com/office/drawing/2014/main" id="{D9F3316C-C404-499F-B9F8-A420782C4FD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44821" y="2976006"/>
                <a:ext cx="1074121" cy="948106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9" name="Zoom de diapositive 48">
                <a:extLst>
                  <a:ext uri="{FF2B5EF4-FFF2-40B4-BE49-F238E27FC236}">
                    <a16:creationId xmlns:a16="http://schemas.microsoft.com/office/drawing/2014/main" id="{5760D9B1-E440-4AF4-A700-B32C2BEEF22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108478001"/>
                  </p:ext>
                </p:extLst>
              </p:nvPr>
            </p:nvGraphicFramePr>
            <p:xfrm>
              <a:off x="7575742" y="2976052"/>
              <a:ext cx="1087839" cy="948060"/>
            </p:xfrm>
            <a:graphic>
              <a:graphicData uri="http://schemas.microsoft.com/office/powerpoint/2016/slidezoom">
                <pslz:sldZm>
                  <pslz:sldZmObj sldId="310" cId="780874770">
                    <pslz:zmPr id="{A9BEC30A-91CB-4EB6-BA18-16881B0BC986}" imageType="cover" transitionDur="1000">
                      <p166:blipFill xmlns:p166="http://schemas.microsoft.com/office/powerpoint/2016/6/main">
                        <a:blip r:embed="rId9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087839" cy="94806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9" name="Zoom de diapositive 48">
                <a:hlinkClick r:id="rId95" action="ppaction://hlinksldjump"/>
                <a:extLst>
                  <a:ext uri="{FF2B5EF4-FFF2-40B4-BE49-F238E27FC236}">
                    <a16:creationId xmlns:a16="http://schemas.microsoft.com/office/drawing/2014/main" id="{5760D9B1-E440-4AF4-A700-B32C2BEEF22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75742" y="2976052"/>
                <a:ext cx="1087839" cy="94806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51" name="Zoom de diapositive 50">
                <a:extLst>
                  <a:ext uri="{FF2B5EF4-FFF2-40B4-BE49-F238E27FC236}">
                    <a16:creationId xmlns:a16="http://schemas.microsoft.com/office/drawing/2014/main" id="{A510906A-6B8F-4F02-B1CC-F10E79756FD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41643356"/>
                  </p:ext>
                </p:extLst>
              </p:nvPr>
            </p:nvGraphicFramePr>
            <p:xfrm>
              <a:off x="648545" y="4241468"/>
              <a:ext cx="1087838" cy="941982"/>
            </p:xfrm>
            <a:graphic>
              <a:graphicData uri="http://schemas.microsoft.com/office/powerpoint/2016/slidezoom">
                <pslz:sldZm>
                  <pslz:sldZmObj sldId="294" cId="3143709124">
                    <pslz:zmPr id="{13E237BE-DE4E-41C7-9985-E8AB315C09B8}" imageType="cover" transitionDur="1000">
                      <p166:blipFill xmlns:p166="http://schemas.microsoft.com/office/powerpoint/2016/6/main">
                        <a:blip r:embed="rId9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087838" cy="94198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51" name="Zoom de diapositive 50">
                <a:hlinkClick r:id="rId98" action="ppaction://hlinksldjump"/>
                <a:extLst>
                  <a:ext uri="{FF2B5EF4-FFF2-40B4-BE49-F238E27FC236}">
                    <a16:creationId xmlns:a16="http://schemas.microsoft.com/office/drawing/2014/main" id="{A510906A-6B8F-4F02-B1CC-F10E79756FD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8545" y="4241468"/>
                <a:ext cx="1087838" cy="94198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53" name="Zoom de diapositive 52">
                <a:extLst>
                  <a:ext uri="{FF2B5EF4-FFF2-40B4-BE49-F238E27FC236}">
                    <a16:creationId xmlns:a16="http://schemas.microsoft.com/office/drawing/2014/main" id="{E90BD905-C4B7-4DBE-9911-19DAF6AB832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93584442"/>
                  </p:ext>
                </p:extLst>
              </p:nvPr>
            </p:nvGraphicFramePr>
            <p:xfrm>
              <a:off x="2382479" y="4250847"/>
              <a:ext cx="1088774" cy="943604"/>
            </p:xfrm>
            <a:graphic>
              <a:graphicData uri="http://schemas.microsoft.com/office/powerpoint/2016/slidezoom">
                <pslz:sldZm>
                  <pslz:sldZmObj sldId="295" cId="135986955">
                    <pslz:zmPr id="{0201AF5A-83F2-42E1-BACC-E4C38CED37DC}" imageType="cover" transitionDur="1000">
                      <p166:blipFill xmlns:p166="http://schemas.microsoft.com/office/powerpoint/2016/6/main">
                        <a:blip r:embed="rId10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088774" cy="943604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53" name="Zoom de diapositive 52">
                <a:hlinkClick r:id="rId101" action="ppaction://hlinksldjump"/>
                <a:extLst>
                  <a:ext uri="{FF2B5EF4-FFF2-40B4-BE49-F238E27FC236}">
                    <a16:creationId xmlns:a16="http://schemas.microsoft.com/office/drawing/2014/main" id="{E90BD905-C4B7-4DBE-9911-19DAF6AB832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82479" y="4250847"/>
                <a:ext cx="1088774" cy="943604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55" name="Zoom de diapositive 54">
                <a:extLst>
                  <a:ext uri="{FF2B5EF4-FFF2-40B4-BE49-F238E27FC236}">
                    <a16:creationId xmlns:a16="http://schemas.microsoft.com/office/drawing/2014/main" id="{6453640B-2054-487E-B402-A363B50BD23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6736960"/>
                  </p:ext>
                </p:extLst>
              </p:nvPr>
            </p:nvGraphicFramePr>
            <p:xfrm>
              <a:off x="4080568" y="4239421"/>
              <a:ext cx="1088774" cy="948875"/>
            </p:xfrm>
            <a:graphic>
              <a:graphicData uri="http://schemas.microsoft.com/office/powerpoint/2016/slidezoom">
                <pslz:sldZm>
                  <pslz:sldZmObj sldId="296" cId="3737584316">
                    <pslz:zmPr id="{C31C88F1-F380-47B0-8135-7C1C3F930686}" imageType="cover" transitionDur="1000">
                      <p166:blipFill xmlns:p166="http://schemas.microsoft.com/office/powerpoint/2016/6/main">
                        <a:blip r:embed="rId10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088774" cy="948875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55" name="Zoom de diapositive 54">
                <a:hlinkClick r:id="rId104" action="ppaction://hlinksldjump"/>
                <a:extLst>
                  <a:ext uri="{FF2B5EF4-FFF2-40B4-BE49-F238E27FC236}">
                    <a16:creationId xmlns:a16="http://schemas.microsoft.com/office/drawing/2014/main" id="{6453640B-2054-487E-B402-A363B50BD23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80568" y="4239421"/>
                <a:ext cx="1088774" cy="948875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57" name="Zoom de diapositive 56">
                <a:extLst>
                  <a:ext uri="{FF2B5EF4-FFF2-40B4-BE49-F238E27FC236}">
                    <a16:creationId xmlns:a16="http://schemas.microsoft.com/office/drawing/2014/main" id="{627516B0-1326-41A9-8AA7-1B3E31F986B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147473613"/>
                  </p:ext>
                </p:extLst>
              </p:nvPr>
            </p:nvGraphicFramePr>
            <p:xfrm>
              <a:off x="5841543" y="4250847"/>
              <a:ext cx="1088774" cy="948875"/>
            </p:xfrm>
            <a:graphic>
              <a:graphicData uri="http://schemas.microsoft.com/office/powerpoint/2016/slidezoom">
                <pslz:sldZm>
                  <pslz:sldZmObj sldId="298" cId="658268371">
                    <pslz:zmPr id="{97717AEE-352C-4B8C-AF06-35F77BB97DE1}" imageType="cover" transitionDur="1000">
                      <p166:blipFill xmlns:p166="http://schemas.microsoft.com/office/powerpoint/2016/6/main">
                        <a:blip r:embed="rId10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088774" cy="948875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57" name="Zoom de diapositive 56">
                <a:hlinkClick r:id="rId107" action="ppaction://hlinksldjump"/>
                <a:extLst>
                  <a:ext uri="{FF2B5EF4-FFF2-40B4-BE49-F238E27FC236}">
                    <a16:creationId xmlns:a16="http://schemas.microsoft.com/office/drawing/2014/main" id="{627516B0-1326-41A9-8AA7-1B3E31F986B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41543" y="4250847"/>
                <a:ext cx="1088774" cy="948875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59" name="Zoom de diapositive 58">
                <a:extLst>
                  <a:ext uri="{FF2B5EF4-FFF2-40B4-BE49-F238E27FC236}">
                    <a16:creationId xmlns:a16="http://schemas.microsoft.com/office/drawing/2014/main" id="{764984F7-7E28-4024-81D0-05FBEDEC1D7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46155826"/>
                  </p:ext>
                </p:extLst>
              </p:nvPr>
            </p:nvGraphicFramePr>
            <p:xfrm>
              <a:off x="7567308" y="4250847"/>
              <a:ext cx="1088774" cy="938390"/>
            </p:xfrm>
            <a:graphic>
              <a:graphicData uri="http://schemas.microsoft.com/office/powerpoint/2016/slidezoom">
                <pslz:sldZm>
                  <pslz:sldZmObj sldId="297" cId="3536633297">
                    <pslz:zmPr id="{3991782B-77DE-4ED7-9D5D-F29895C3D097}" imageType="cover" transitionDur="1000">
                      <p166:blipFill xmlns:p166="http://schemas.microsoft.com/office/powerpoint/2016/6/main">
                        <a:blip r:embed="rId10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088774" cy="93839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59" name="Zoom de diapositive 58">
                <a:hlinkClick r:id="rId110" action="ppaction://hlinksldjump"/>
                <a:extLst>
                  <a:ext uri="{FF2B5EF4-FFF2-40B4-BE49-F238E27FC236}">
                    <a16:creationId xmlns:a16="http://schemas.microsoft.com/office/drawing/2014/main" id="{764984F7-7E28-4024-81D0-05FBEDEC1D7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67308" y="4250847"/>
                <a:ext cx="1088774" cy="93839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62" name="Zoom de diapositive 61">
                <a:extLst>
                  <a:ext uri="{FF2B5EF4-FFF2-40B4-BE49-F238E27FC236}">
                    <a16:creationId xmlns:a16="http://schemas.microsoft.com/office/drawing/2014/main" id="{E3F5C337-A4D8-41A3-9666-57AC8C81EA4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25338827"/>
                  </p:ext>
                </p:extLst>
              </p:nvPr>
            </p:nvGraphicFramePr>
            <p:xfrm>
              <a:off x="2388476" y="349604"/>
              <a:ext cx="1074122" cy="948808"/>
            </p:xfrm>
            <a:graphic>
              <a:graphicData uri="http://schemas.microsoft.com/office/powerpoint/2016/slidezoom">
                <pslz:sldZm>
                  <pslz:sldZmObj sldId="287" cId="3479178211">
                    <pslz:zmPr id="{1D4DC541-3604-4571-9D75-57344B8EC98C}" imageType="cover" transitionDur="1000">
                      <p166:blipFill xmlns:p166="http://schemas.microsoft.com/office/powerpoint/2016/6/main">
                        <a:blip r:embed="rId1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074122" cy="948808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62" name="Zoom de diapositive 61">
                <a:hlinkClick r:id="rId113" action="ppaction://hlinksldjump"/>
                <a:extLst>
                  <a:ext uri="{FF2B5EF4-FFF2-40B4-BE49-F238E27FC236}">
                    <a16:creationId xmlns:a16="http://schemas.microsoft.com/office/drawing/2014/main" id="{E3F5C337-A4D8-41A3-9666-57AC8C81EA4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88476" y="349604"/>
                <a:ext cx="1074122" cy="948808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024" name="Zoom de diapositive 1023">
                <a:extLst>
                  <a:ext uri="{FF2B5EF4-FFF2-40B4-BE49-F238E27FC236}">
                    <a16:creationId xmlns:a16="http://schemas.microsoft.com/office/drawing/2014/main" id="{0709C45F-B35C-4DAD-A272-B1FB1620C38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06471719"/>
                  </p:ext>
                </p:extLst>
              </p:nvPr>
            </p:nvGraphicFramePr>
            <p:xfrm>
              <a:off x="4093219" y="354006"/>
              <a:ext cx="1088774" cy="944406"/>
            </p:xfrm>
            <a:graphic>
              <a:graphicData uri="http://schemas.microsoft.com/office/powerpoint/2016/slidezoom">
                <pslz:sldZm>
                  <pslz:sldZmObj sldId="309" cId="4045980892">
                    <pslz:zmPr id="{B678A265-4F98-4F5D-8647-D928C5255905}" imageType="cover" transitionDur="1000">
                      <p166:blipFill xmlns:p166="http://schemas.microsoft.com/office/powerpoint/2016/6/main">
                        <a:blip r:embed="rId1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088774" cy="944406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024" name="Zoom de diapositive 1023">
                <a:hlinkClick r:id="rId116" action="ppaction://hlinksldjump"/>
                <a:extLst>
                  <a:ext uri="{FF2B5EF4-FFF2-40B4-BE49-F238E27FC236}">
                    <a16:creationId xmlns:a16="http://schemas.microsoft.com/office/drawing/2014/main" id="{0709C45F-B35C-4DAD-A272-B1FB1620C38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93219" y="354006"/>
                <a:ext cx="1088774" cy="944406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1030" name="Zoom de diapositive 1029">
                <a:extLst>
                  <a:ext uri="{FF2B5EF4-FFF2-40B4-BE49-F238E27FC236}">
                    <a16:creationId xmlns:a16="http://schemas.microsoft.com/office/drawing/2014/main" id="{E042392E-D9CD-49CE-B431-83291FAAF0A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634438066"/>
                  </p:ext>
                </p:extLst>
              </p:nvPr>
            </p:nvGraphicFramePr>
            <p:xfrm>
              <a:off x="5851074" y="375481"/>
              <a:ext cx="1101439" cy="901577"/>
            </p:xfrm>
            <a:graphic>
              <a:graphicData uri="http://schemas.microsoft.com/office/powerpoint/2016/slidezoom">
                <pslz:sldZm>
                  <pslz:sldZmObj sldId="303" cId="469257260">
                    <pslz:zmPr id="{98ACDD6F-425B-410F-AED5-7B9944D3C27E}" imageType="cover" transitionDur="1000">
                      <p166:blipFill xmlns:p166="http://schemas.microsoft.com/office/powerpoint/2016/6/main">
                        <a:blip r:embed="rId1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101439" cy="901577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1030" name="Zoom de diapositive 1029">
                <a:hlinkClick r:id="rId119" action="ppaction://hlinksldjump"/>
                <a:extLst>
                  <a:ext uri="{FF2B5EF4-FFF2-40B4-BE49-F238E27FC236}">
                    <a16:creationId xmlns:a16="http://schemas.microsoft.com/office/drawing/2014/main" id="{E042392E-D9CD-49CE-B431-83291FAAF0A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51074" y="375481"/>
                <a:ext cx="1101439" cy="901577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038" name="Zoom de diapositive 1037">
                <a:extLst>
                  <a:ext uri="{FF2B5EF4-FFF2-40B4-BE49-F238E27FC236}">
                    <a16:creationId xmlns:a16="http://schemas.microsoft.com/office/drawing/2014/main" id="{3E0B1D69-F26F-4439-B654-0370A351A2A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3447493"/>
                  </p:ext>
                </p:extLst>
              </p:nvPr>
            </p:nvGraphicFramePr>
            <p:xfrm>
              <a:off x="7575742" y="386400"/>
              <a:ext cx="1088774" cy="948875"/>
            </p:xfrm>
            <a:graphic>
              <a:graphicData uri="http://schemas.microsoft.com/office/powerpoint/2016/slidezoom">
                <pslz:sldZm>
                  <pslz:sldZmObj sldId="284" cId="3730118240">
                    <pslz:zmPr id="{635DC80D-B9BB-455B-AD4A-F65C27C87416}" imageType="cover" transitionDur="1000">
                      <p166:blipFill xmlns:p166="http://schemas.microsoft.com/office/powerpoint/2016/6/main">
                        <a:blip r:embed="rId1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088774" cy="948875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038" name="Zoom de diapositive 1037">
                <a:hlinkClick r:id="rId122" action="ppaction://hlinksldjump"/>
                <a:extLst>
                  <a:ext uri="{FF2B5EF4-FFF2-40B4-BE49-F238E27FC236}">
                    <a16:creationId xmlns:a16="http://schemas.microsoft.com/office/drawing/2014/main" id="{3E0B1D69-F26F-4439-B654-0370A351A2A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75742" y="386400"/>
                <a:ext cx="1088774" cy="948875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040" name="Zoom de diapositive 1039">
                <a:extLst>
                  <a:ext uri="{FF2B5EF4-FFF2-40B4-BE49-F238E27FC236}">
                    <a16:creationId xmlns:a16="http://schemas.microsoft.com/office/drawing/2014/main" id="{7E0A6337-BD52-405D-9E50-5844FF1D19F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04827228"/>
                  </p:ext>
                </p:extLst>
              </p:nvPr>
            </p:nvGraphicFramePr>
            <p:xfrm>
              <a:off x="680905" y="1651985"/>
              <a:ext cx="1088774" cy="943604"/>
            </p:xfrm>
            <a:graphic>
              <a:graphicData uri="http://schemas.microsoft.com/office/powerpoint/2016/slidezoom">
                <pslz:sldZm>
                  <pslz:sldZmObj sldId="299" cId="3611164300">
                    <pslz:zmPr id="{CCA5C901-E53D-40A9-90B3-7167BAF83561}" returnToParent="0" imageType="cover" transitionDur="1000">
                      <p166:blipFill xmlns:p166="http://schemas.microsoft.com/office/powerpoint/2016/6/main">
                        <a:blip r:embed="rId12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088774" cy="943604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040" name="Zoom de diapositive 1039">
                <a:hlinkClick r:id="rId125" action="ppaction://hlinksldjump"/>
                <a:extLst>
                  <a:ext uri="{FF2B5EF4-FFF2-40B4-BE49-F238E27FC236}">
                    <a16:creationId xmlns:a16="http://schemas.microsoft.com/office/drawing/2014/main" id="{7E0A6337-BD52-405D-9E50-5844FF1D19F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0905" y="1651985"/>
                <a:ext cx="1088774" cy="943604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1042" name="Zoom de diapositive 1041">
                <a:extLst>
                  <a:ext uri="{FF2B5EF4-FFF2-40B4-BE49-F238E27FC236}">
                    <a16:creationId xmlns:a16="http://schemas.microsoft.com/office/drawing/2014/main" id="{9124CD60-37A9-496D-900A-38094555C41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562140599"/>
                  </p:ext>
                </p:extLst>
              </p:nvPr>
            </p:nvGraphicFramePr>
            <p:xfrm>
              <a:off x="2373919" y="1658033"/>
              <a:ext cx="1088774" cy="937556"/>
            </p:xfrm>
            <a:graphic>
              <a:graphicData uri="http://schemas.microsoft.com/office/powerpoint/2016/slidezoom">
                <pslz:sldZm>
                  <pslz:sldZmObj sldId="305" cId="954522994">
                    <pslz:zmPr id="{D3B9F263-06C0-4046-8AD5-EA793FD3735A}" imageType="cover" transitionDur="1000">
                      <p166:blipFill xmlns:p166="http://schemas.microsoft.com/office/powerpoint/2016/6/main">
                        <a:blip r:embed="rId12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088774" cy="937556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1042" name="Zoom de diapositive 1041">
                <a:hlinkClick r:id="rId128" action="ppaction://hlinksldjump"/>
                <a:extLst>
                  <a:ext uri="{FF2B5EF4-FFF2-40B4-BE49-F238E27FC236}">
                    <a16:creationId xmlns:a16="http://schemas.microsoft.com/office/drawing/2014/main" id="{9124CD60-37A9-496D-900A-38094555C41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73919" y="1658033"/>
                <a:ext cx="1088774" cy="937556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5" name="Zoom de diapositive 4">
                <a:extLst>
                  <a:ext uri="{FF2B5EF4-FFF2-40B4-BE49-F238E27FC236}">
                    <a16:creationId xmlns:a16="http://schemas.microsoft.com/office/drawing/2014/main" id="{0D739195-74EF-499F-89DB-4DF495B1041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715242448"/>
                  </p:ext>
                </p:extLst>
              </p:nvPr>
            </p:nvGraphicFramePr>
            <p:xfrm>
              <a:off x="674297" y="5579665"/>
              <a:ext cx="1078961" cy="857250"/>
            </p:xfrm>
            <a:graphic>
              <a:graphicData uri="http://schemas.microsoft.com/office/powerpoint/2016/slidezoom">
                <pslz:sldZm>
                  <pslz:sldZmObj sldId="311" cId="1753993150">
                    <pslz:zmPr id="{87D0612D-D4FE-4F10-BD05-FDE5C8DD3C2C}" imageType="cover" transitionDur="1000">
                      <p166:blipFill xmlns:p166="http://schemas.microsoft.com/office/powerpoint/2016/6/main">
                        <a:blip r:embed="rId12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078961" cy="85725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5" name="Zoom de diapositive 4">
                <a:hlinkClick r:id="rId130" action="ppaction://hlinksldjump"/>
                <a:extLst>
                  <a:ext uri="{FF2B5EF4-FFF2-40B4-BE49-F238E27FC236}">
                    <a16:creationId xmlns:a16="http://schemas.microsoft.com/office/drawing/2014/main" id="{0D739195-74EF-499F-89DB-4DF495B1041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4297" y="5579665"/>
                <a:ext cx="1078961" cy="85725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7" name="Zoom de diapositive 6">
                <a:extLst>
                  <a:ext uri="{FF2B5EF4-FFF2-40B4-BE49-F238E27FC236}">
                    <a16:creationId xmlns:a16="http://schemas.microsoft.com/office/drawing/2014/main" id="{B1BA40FF-816C-47C1-8DF2-BAB2925FB04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252318704"/>
                  </p:ext>
                </p:extLst>
              </p:nvPr>
            </p:nvGraphicFramePr>
            <p:xfrm>
              <a:off x="2373919" y="5581180"/>
              <a:ext cx="1053977" cy="927216"/>
            </p:xfrm>
            <a:graphic>
              <a:graphicData uri="http://schemas.microsoft.com/office/powerpoint/2016/slidezoom">
                <pslz:sldZm>
                  <pslz:sldZmObj sldId="308" cId="1846111984">
                    <pslz:zmPr id="{43AE3EEC-6C8A-4D40-A21B-74243A9B22AE}" imageType="cover" transitionDur="1000">
                      <p166:blipFill xmlns:p166="http://schemas.microsoft.com/office/powerpoint/2016/6/main">
                        <a:blip r:embed="rId13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053977" cy="927216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7" name="Zoom de diapositive 6">
                <a:hlinkClick r:id="rId134" action="ppaction://hlinksldjump"/>
                <a:extLst>
                  <a:ext uri="{FF2B5EF4-FFF2-40B4-BE49-F238E27FC236}">
                    <a16:creationId xmlns:a16="http://schemas.microsoft.com/office/drawing/2014/main" id="{B1BA40FF-816C-47C1-8DF2-BAB2925FB04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73919" y="5581180"/>
                <a:ext cx="1053977" cy="927216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pic>
        <p:nvPicPr>
          <p:cNvPr id="32" name="Picture 4" descr="gif de noel">
            <a:extLst>
              <a:ext uri="{FF2B5EF4-FFF2-40B4-BE49-F238E27FC236}">
                <a16:creationId xmlns:a16="http://schemas.microsoft.com/office/drawing/2014/main" id="{EDDFA4E1-DD01-4A57-BFF2-CB3D8BE5408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6988" y="5485771"/>
            <a:ext cx="925345" cy="913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9084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’image 42" descr="Renne">
            <a:extLst>
              <a:ext uri="{FF2B5EF4-FFF2-40B4-BE49-F238E27FC236}">
                <a16:creationId xmlns:a16="http://schemas.microsoft.com/office/drawing/2014/main" id="{B0935202-7BC6-44B1-BB8B-9759F203C9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536" b="8027"/>
          <a:stretch/>
        </p:blipFill>
        <p:spPr>
          <a:xfrm rot="20659548">
            <a:off x="6786640" y="31289"/>
            <a:ext cx="2077968" cy="17548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A135802-F16D-4A3A-A65D-D7B78CEDEFAB}"/>
              </a:ext>
            </a:extLst>
          </p:cNvPr>
          <p:cNvSpPr txBox="1"/>
          <p:nvPr/>
        </p:nvSpPr>
        <p:spPr>
          <a:xfrm>
            <a:off x="503548" y="2436810"/>
            <a:ext cx="8136903" cy="3693319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 gammes Cap ISR et Impact ISR</a:t>
            </a:r>
            <a:r>
              <a:rPr lang="fr-FR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sont classifiées « Article 9 » gammes labellisées par le CIES : le plus haut niveau d’engagement en matière d’ISR (Investissement Socialement Responsable), hormis les compartiments monétaires.</a:t>
            </a:r>
          </a:p>
          <a:p>
            <a:pPr algn="ctr"/>
            <a:endParaRPr lang="fr-FR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Cela signifie que nos gammes intègrent au sein de leur processus de gestion un objectif d’investissement durable.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2AE850A-60E2-4564-98F3-8AEBA500C8A1}"/>
              </a:ext>
            </a:extLst>
          </p:cNvPr>
          <p:cNvSpPr txBox="1"/>
          <p:nvPr/>
        </p:nvSpPr>
        <p:spPr>
          <a:xfrm>
            <a:off x="1907704" y="908720"/>
            <a:ext cx="5004556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SAVIEZ-VOUS ?</a:t>
            </a:r>
          </a:p>
        </p:txBody>
      </p:sp>
      <p:sp>
        <p:nvSpPr>
          <p:cNvPr id="7" name="ZoneTexte 6">
            <a:hlinkClick r:id="rId4" action="ppaction://hlinksldjump"/>
            <a:extLst>
              <a:ext uri="{FF2B5EF4-FFF2-40B4-BE49-F238E27FC236}">
                <a16:creationId xmlns:a16="http://schemas.microsoft.com/office/drawing/2014/main" id="{40EB5792-25DA-4C8C-9B06-B257895F281A}"/>
              </a:ext>
            </a:extLst>
          </p:cNvPr>
          <p:cNvSpPr txBox="1"/>
          <p:nvPr/>
        </p:nvSpPr>
        <p:spPr>
          <a:xfrm>
            <a:off x="-12484" y="6546830"/>
            <a:ext cx="4573939" cy="3385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Cliquez à nouveau pour revenir au calendrier</a:t>
            </a:r>
            <a:endParaRPr lang="fr-FR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35576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0C10841-DF99-415C-B8CB-41257E7E90B9}"/>
              </a:ext>
            </a:extLst>
          </p:cNvPr>
          <p:cNvSpPr txBox="1"/>
          <p:nvPr/>
        </p:nvSpPr>
        <p:spPr>
          <a:xfrm>
            <a:off x="2375755" y="917485"/>
            <a:ext cx="439248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CHIFFRE CLÉS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AD7D6BA-8E77-43E5-8253-901A05A75131}"/>
              </a:ext>
            </a:extLst>
          </p:cNvPr>
          <p:cNvSpPr txBox="1"/>
          <p:nvPr/>
        </p:nvSpPr>
        <p:spPr>
          <a:xfrm>
            <a:off x="647563" y="1988840"/>
            <a:ext cx="7848872" cy="372409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32%</a:t>
            </a:r>
          </a:p>
          <a:p>
            <a:pPr algn="ctr"/>
            <a:endParaRPr lang="fr-FR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français ont l’intention </a:t>
            </a:r>
            <a:r>
              <a:rPr lang="fr-F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d’épargner</a:t>
            </a:r>
            <a:r>
              <a:rPr lang="fr-F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davantage</a:t>
            </a:r>
            <a:r>
              <a:rPr lang="fr-F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 2022. </a:t>
            </a:r>
          </a:p>
          <a:p>
            <a:pPr algn="ctr"/>
            <a:endParaRPr lang="fr-FR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score supérieur comparé aux années précédentes.</a:t>
            </a:r>
          </a:p>
        </p:txBody>
      </p:sp>
      <p:pic>
        <p:nvPicPr>
          <p:cNvPr id="11" name="Espace réservé d’image 61" descr="Bonhomme de neige et pingouins">
            <a:extLst>
              <a:ext uri="{FF2B5EF4-FFF2-40B4-BE49-F238E27FC236}">
                <a16:creationId xmlns:a16="http://schemas.microsoft.com/office/drawing/2014/main" id="{34B29C5B-BCB4-4C9E-B3D2-344743BEFC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124330" y="4509120"/>
            <a:ext cx="2019670" cy="201967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0F1928E1-38C4-40B6-9F87-BB1C0E7D3FE3}"/>
              </a:ext>
            </a:extLst>
          </p:cNvPr>
          <p:cNvSpPr txBox="1"/>
          <p:nvPr/>
        </p:nvSpPr>
        <p:spPr>
          <a:xfrm>
            <a:off x="2744798" y="6093296"/>
            <a:ext cx="43924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i="1" dirty="0">
                <a:solidFill>
                  <a:schemeClr val="bg1"/>
                </a:solidFill>
              </a:rPr>
              <a:t>Source : Baromètre 2021 Ipsos « Les français, l’épargne et la retraite »</a:t>
            </a:r>
          </a:p>
        </p:txBody>
      </p:sp>
      <p:sp>
        <p:nvSpPr>
          <p:cNvPr id="8" name="ZoneTexte 7">
            <a:hlinkClick r:id="rId4" action="ppaction://hlinksldjump"/>
            <a:extLst>
              <a:ext uri="{FF2B5EF4-FFF2-40B4-BE49-F238E27FC236}">
                <a16:creationId xmlns:a16="http://schemas.microsoft.com/office/drawing/2014/main" id="{56E1F880-DC62-42D2-98F9-250ABB8E2FBD}"/>
              </a:ext>
            </a:extLst>
          </p:cNvPr>
          <p:cNvSpPr txBox="1"/>
          <p:nvPr/>
        </p:nvSpPr>
        <p:spPr>
          <a:xfrm>
            <a:off x="-12484" y="6546830"/>
            <a:ext cx="4573939" cy="3385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Cliquez à nouveau pour revenir au calendrier</a:t>
            </a:r>
            <a:endParaRPr lang="fr-FR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178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50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Espace réservé d’image 20" descr="cinq à côté d’un présentation">
            <a:extLst>
              <a:ext uri="{FF2B5EF4-FFF2-40B4-BE49-F238E27FC236}">
                <a16:creationId xmlns:a16="http://schemas.microsoft.com/office/drawing/2014/main" id="{CC89F440-0A90-406E-BD47-798CACCECCF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801" t="9109" r="5778" b="3469"/>
          <a:stretch/>
        </p:blipFill>
        <p:spPr>
          <a:xfrm flipH="1">
            <a:off x="-108520" y="4437112"/>
            <a:ext cx="2060584" cy="210234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3B140BFE-694A-47B4-A705-1666E51750C6}"/>
              </a:ext>
            </a:extLst>
          </p:cNvPr>
          <p:cNvSpPr txBox="1"/>
          <p:nvPr/>
        </p:nvSpPr>
        <p:spPr>
          <a:xfrm>
            <a:off x="611560" y="2132856"/>
            <a:ext cx="7848872" cy="332398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2021, </a:t>
            </a:r>
            <a:r>
              <a:rPr lang="fr-FR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encours des fonds ISR </a:t>
            </a:r>
            <a:r>
              <a:rPr lang="fr-FR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(Investissement Socialement Responsable) et solidaires diversifiés en épargne salariale et retraite représentent </a:t>
            </a:r>
            <a:r>
              <a:rPr lang="fr-FR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43,4 mds €.</a:t>
            </a:r>
          </a:p>
          <a:p>
            <a:pPr algn="ctr"/>
            <a:endParaRPr lang="fr-FR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Soit plus de </a:t>
            </a:r>
            <a:r>
              <a:rPr lang="fr-FR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41% des parts </a:t>
            </a:r>
            <a:r>
              <a:rPr lang="fr-FR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 marché de l’épargne salariale et retraite (hors actionnariat salarié)</a:t>
            </a:r>
          </a:p>
          <a:p>
            <a:pPr algn="ctr"/>
            <a:endParaRPr lang="fr-FR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550054A3-ADB9-4039-8BFE-06602FEFFAE0}"/>
              </a:ext>
            </a:extLst>
          </p:cNvPr>
          <p:cNvSpPr txBox="1"/>
          <p:nvPr/>
        </p:nvSpPr>
        <p:spPr>
          <a:xfrm>
            <a:off x="3929908" y="6093296"/>
            <a:ext cx="1794220" cy="21544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 AFG : Juin 2021</a:t>
            </a:r>
            <a:endParaRPr lang="fr-FR" sz="800" dirty="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2592AF58-D15F-43CB-AFAA-A80E8214BD50}"/>
              </a:ext>
            </a:extLst>
          </p:cNvPr>
          <p:cNvSpPr txBox="1"/>
          <p:nvPr/>
        </p:nvSpPr>
        <p:spPr>
          <a:xfrm>
            <a:off x="1907704" y="908720"/>
            <a:ext cx="5004556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SAVIEZ-VOUS ?</a:t>
            </a:r>
          </a:p>
        </p:txBody>
      </p:sp>
      <p:sp>
        <p:nvSpPr>
          <p:cNvPr id="8" name="ZoneTexte 7">
            <a:hlinkClick r:id="rId4" action="ppaction://hlinksldjump"/>
            <a:extLst>
              <a:ext uri="{FF2B5EF4-FFF2-40B4-BE49-F238E27FC236}">
                <a16:creationId xmlns:a16="http://schemas.microsoft.com/office/drawing/2014/main" id="{5702335D-0CBB-4A36-AE9C-CCF0C8DE0998}"/>
              </a:ext>
            </a:extLst>
          </p:cNvPr>
          <p:cNvSpPr txBox="1"/>
          <p:nvPr/>
        </p:nvSpPr>
        <p:spPr>
          <a:xfrm>
            <a:off x="-12484" y="6546830"/>
            <a:ext cx="4573939" cy="3385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Cliquez à nouveau pour revenir au calendrier</a:t>
            </a:r>
            <a:endParaRPr lang="fr-FR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980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d’image 61" descr="Bonhomme de neige et pingouins">
            <a:extLst>
              <a:ext uri="{FF2B5EF4-FFF2-40B4-BE49-F238E27FC236}">
                <a16:creationId xmlns:a16="http://schemas.microsoft.com/office/drawing/2014/main" id="{C7D8A33C-319E-4EBC-A38A-BB1838D8CDD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020272" y="4620515"/>
            <a:ext cx="2019670" cy="201967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EC1FCBE1-B32E-4D8E-A1DC-74F605CCAE22}"/>
              </a:ext>
            </a:extLst>
          </p:cNvPr>
          <p:cNvSpPr txBox="1"/>
          <p:nvPr/>
        </p:nvSpPr>
        <p:spPr>
          <a:xfrm>
            <a:off x="2375755" y="917485"/>
            <a:ext cx="439248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CHIFFRE CLÉS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B4502266-1D58-4E55-A4C2-D43E16A59035}"/>
              </a:ext>
            </a:extLst>
          </p:cNvPr>
          <p:cNvSpPr txBox="1"/>
          <p:nvPr/>
        </p:nvSpPr>
        <p:spPr>
          <a:xfrm>
            <a:off x="601076" y="2060848"/>
            <a:ext cx="7941845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69 %</a:t>
            </a:r>
          </a:p>
          <a:p>
            <a:pPr algn="ctr"/>
            <a:r>
              <a:rPr lang="fr-FR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fr-F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</a:t>
            </a:r>
            <a:r>
              <a:rPr lang="fr-F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35-64 ans considèrent la retraite comme une </a:t>
            </a:r>
            <a:r>
              <a:rPr lang="fr-FR" sz="28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préoccupation forte.</a:t>
            </a:r>
            <a:endParaRPr lang="fr-FR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0BCB3BC8-DCB4-4394-BAA3-69A5BBCD9B2B}"/>
              </a:ext>
            </a:extLst>
          </p:cNvPr>
          <p:cNvSpPr txBox="1"/>
          <p:nvPr/>
        </p:nvSpPr>
        <p:spPr>
          <a:xfrm>
            <a:off x="2744798" y="6093296"/>
            <a:ext cx="43924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i="1" dirty="0">
                <a:solidFill>
                  <a:schemeClr val="bg1"/>
                </a:solidFill>
              </a:rPr>
              <a:t>Source : Baromètre 2021 Ipsos « Les français, l’épargne et la retraite »</a:t>
            </a:r>
          </a:p>
        </p:txBody>
      </p:sp>
      <p:sp>
        <p:nvSpPr>
          <p:cNvPr id="9" name="ZoneTexte 8">
            <a:hlinkClick r:id="rId4" action="ppaction://hlinksldjump"/>
            <a:extLst>
              <a:ext uri="{FF2B5EF4-FFF2-40B4-BE49-F238E27FC236}">
                <a16:creationId xmlns:a16="http://schemas.microsoft.com/office/drawing/2014/main" id="{3A2E2BE2-67AF-4CBB-B69C-C5823867E010}"/>
              </a:ext>
            </a:extLst>
          </p:cNvPr>
          <p:cNvSpPr txBox="1"/>
          <p:nvPr/>
        </p:nvSpPr>
        <p:spPr>
          <a:xfrm>
            <a:off x="-12484" y="6546830"/>
            <a:ext cx="4573939" cy="3385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Cliquez à nouveau pour revenir au calendrier</a:t>
            </a:r>
            <a:endParaRPr lang="fr-FR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257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D18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oneTexte 15">
            <a:extLst>
              <a:ext uri="{FF2B5EF4-FFF2-40B4-BE49-F238E27FC236}">
                <a16:creationId xmlns:a16="http://schemas.microsoft.com/office/drawing/2014/main" id="{ABB542D2-4256-4A91-9785-C4CAE78811D3}"/>
              </a:ext>
            </a:extLst>
          </p:cNvPr>
          <p:cNvSpPr txBox="1"/>
          <p:nvPr/>
        </p:nvSpPr>
        <p:spPr>
          <a:xfrm>
            <a:off x="1331640" y="2807930"/>
            <a:ext cx="6696744" cy="138499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fr-F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N’attendez plus </a:t>
            </a:r>
            <a:br>
              <a:rPr lang="fr-F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continuez en cliquant sur la case suivante</a:t>
            </a:r>
          </a:p>
        </p:txBody>
      </p:sp>
      <p:pic>
        <p:nvPicPr>
          <p:cNvPr id="17" name="Image 16" descr="Bonhomme de neige">
            <a:extLst>
              <a:ext uri="{FF2B5EF4-FFF2-40B4-BE49-F238E27FC236}">
                <a16:creationId xmlns:a16="http://schemas.microsoft.com/office/drawing/2014/main" id="{68B195C8-DFEB-4176-8223-72D44730E7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07847" y="4008064"/>
            <a:ext cx="2023893" cy="20238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Picture 2" descr="neige - délibéré">
            <a:extLst>
              <a:ext uri="{FF2B5EF4-FFF2-40B4-BE49-F238E27FC236}">
                <a16:creationId xmlns:a16="http://schemas.microsoft.com/office/drawing/2014/main" id="{50045039-3626-4689-A977-9D62D871C92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1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1E6AFEFC-B188-45B9-86AC-9AD54D0E6864}"/>
              </a:ext>
            </a:extLst>
          </p:cNvPr>
          <p:cNvSpPr txBox="1"/>
          <p:nvPr/>
        </p:nvSpPr>
        <p:spPr>
          <a:xfrm>
            <a:off x="1771706" y="767431"/>
            <a:ext cx="5600587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60000" endPos="440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VOUS DE JOUER</a:t>
            </a:r>
          </a:p>
        </p:txBody>
      </p:sp>
      <p:sp>
        <p:nvSpPr>
          <p:cNvPr id="7" name="ZoneTexte 6">
            <a:hlinkClick r:id="rId5" action="ppaction://hlinksldjump"/>
            <a:extLst>
              <a:ext uri="{FF2B5EF4-FFF2-40B4-BE49-F238E27FC236}">
                <a16:creationId xmlns:a16="http://schemas.microsoft.com/office/drawing/2014/main" id="{6FA2030F-79FD-4790-95A7-86774CBF3757}"/>
              </a:ext>
            </a:extLst>
          </p:cNvPr>
          <p:cNvSpPr txBox="1"/>
          <p:nvPr/>
        </p:nvSpPr>
        <p:spPr>
          <a:xfrm>
            <a:off x="-12484" y="6546830"/>
            <a:ext cx="4573939" cy="3385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Cliquez à nouveau pour revenir au calendrier</a:t>
            </a:r>
            <a:endParaRPr lang="fr-FR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01182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Espace réservé d’image 5" descr="bonhomme de pain d’épice">
            <a:extLst>
              <a:ext uri="{FF2B5EF4-FFF2-40B4-BE49-F238E27FC236}">
                <a16:creationId xmlns:a16="http://schemas.microsoft.com/office/drawing/2014/main" id="{CA56FCD1-11D8-40E2-A5DA-C92E56546A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7078" t="-6988" r="-6898" b="-6988"/>
          <a:stretch/>
        </p:blipFill>
        <p:spPr>
          <a:xfrm rot="1088709">
            <a:off x="6558366" y="230790"/>
            <a:ext cx="2523400" cy="2523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0B9F17C-297F-4A88-BF8E-A73F1BEB5872}"/>
              </a:ext>
            </a:extLst>
          </p:cNvPr>
          <p:cNvSpPr txBox="1"/>
          <p:nvPr/>
        </p:nvSpPr>
        <p:spPr>
          <a:xfrm>
            <a:off x="2375755" y="917485"/>
            <a:ext cx="439248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CHIFFRE CLÉS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BAE6733-2E71-45D8-8139-76E7F8AE3614}"/>
              </a:ext>
            </a:extLst>
          </p:cNvPr>
          <p:cNvSpPr txBox="1"/>
          <p:nvPr/>
        </p:nvSpPr>
        <p:spPr>
          <a:xfrm>
            <a:off x="601076" y="1772816"/>
            <a:ext cx="7941845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0 %</a:t>
            </a:r>
          </a:p>
          <a:p>
            <a:pPr algn="ctr"/>
            <a:r>
              <a:rPr lang="fr-F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CHARGES PATRONALES</a:t>
            </a:r>
          </a:p>
          <a:p>
            <a:pPr algn="ctr"/>
            <a:r>
              <a:rPr lang="fr-FR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les entreprises de 1 à 49 salariés</a:t>
            </a:r>
            <a:endParaRPr lang="fr-FR" sz="2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fr-FR" sz="26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</a:t>
            </a:r>
            <a:r>
              <a:rPr lang="fr-FR" sz="2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âce à la suppression du forfait social sur l’abondement </a:t>
            </a:r>
            <a:br>
              <a:rPr lang="fr-FR" sz="2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2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l’intéressement </a:t>
            </a:r>
            <a:br>
              <a:rPr lang="fr-FR" sz="2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2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et la participation</a:t>
            </a:r>
            <a:r>
              <a:rPr lang="fr-FR" sz="26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fr-FR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oneTexte 7">
            <a:hlinkClick r:id="rId4" action="ppaction://hlinksldjump"/>
            <a:extLst>
              <a:ext uri="{FF2B5EF4-FFF2-40B4-BE49-F238E27FC236}">
                <a16:creationId xmlns:a16="http://schemas.microsoft.com/office/drawing/2014/main" id="{0ED1932A-D818-4B0F-8E43-99658A51D98E}"/>
              </a:ext>
            </a:extLst>
          </p:cNvPr>
          <p:cNvSpPr txBox="1"/>
          <p:nvPr/>
        </p:nvSpPr>
        <p:spPr>
          <a:xfrm>
            <a:off x="-12484" y="6546830"/>
            <a:ext cx="4573939" cy="3385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Cliquez à nouveau pour revenir au calendrier</a:t>
            </a:r>
            <a:endParaRPr lang="fr-FR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11643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d’image 9" descr="Face au bonhomme de neige">
            <a:extLst>
              <a:ext uri="{FF2B5EF4-FFF2-40B4-BE49-F238E27FC236}">
                <a16:creationId xmlns:a16="http://schemas.microsoft.com/office/drawing/2014/main" id="{CFBE5AA5-5DF5-48F2-92CD-E2C71D0B3C4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789976" y="246376"/>
            <a:ext cx="2102504" cy="21025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C9CDE7-1E39-49AD-B4FF-EB9B240983D8}"/>
              </a:ext>
            </a:extLst>
          </p:cNvPr>
          <p:cNvSpPr txBox="1"/>
          <p:nvPr/>
        </p:nvSpPr>
        <p:spPr>
          <a:xfrm>
            <a:off x="539552" y="2492896"/>
            <a:ext cx="8136904" cy="289310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fr-FR" sz="2600" spc="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PER Collectif est </a:t>
            </a:r>
            <a:r>
              <a:rPr lang="fr-FR" sz="2600" b="1" spc="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plus complet </a:t>
            </a:r>
            <a:r>
              <a:rPr lang="fr-FR" sz="2600" spc="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dispositifs PER :</a:t>
            </a:r>
          </a:p>
          <a:p>
            <a:pPr algn="ctr"/>
            <a:endParaRPr lang="fr-FR" sz="2600" spc="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2600" spc="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est le seul à bénéficier de l’abondement et de toutes les sources d’alimentation : versements volontaires déductibles ou non, versements issues de l’épargne salariale et versements obligatoires.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3A24FFC-1DBC-4602-A6CA-2417CA937A4B}"/>
              </a:ext>
            </a:extLst>
          </p:cNvPr>
          <p:cNvSpPr txBox="1"/>
          <p:nvPr/>
        </p:nvSpPr>
        <p:spPr>
          <a:xfrm>
            <a:off x="1907704" y="908720"/>
            <a:ext cx="5004556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SAVIEZ-VOUS ?</a:t>
            </a:r>
          </a:p>
        </p:txBody>
      </p:sp>
      <p:sp>
        <p:nvSpPr>
          <p:cNvPr id="7" name="ZoneTexte 6">
            <a:hlinkClick r:id="rId4" action="ppaction://hlinksldjump"/>
            <a:extLst>
              <a:ext uri="{FF2B5EF4-FFF2-40B4-BE49-F238E27FC236}">
                <a16:creationId xmlns:a16="http://schemas.microsoft.com/office/drawing/2014/main" id="{9E7FC1A3-1A1D-40A6-AA6F-BEFD7FAF6D29}"/>
              </a:ext>
            </a:extLst>
          </p:cNvPr>
          <p:cNvSpPr txBox="1"/>
          <p:nvPr/>
        </p:nvSpPr>
        <p:spPr>
          <a:xfrm>
            <a:off x="-12484" y="6546830"/>
            <a:ext cx="4573939" cy="3385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Cliquez à nouveau pour revenir au calendrier</a:t>
            </a:r>
            <a:endParaRPr lang="fr-FR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5229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d’image 61" descr="Bonhomme de neige et pingouins">
            <a:extLst>
              <a:ext uri="{FF2B5EF4-FFF2-40B4-BE49-F238E27FC236}">
                <a16:creationId xmlns:a16="http://schemas.microsoft.com/office/drawing/2014/main" id="{C7D8A33C-319E-4EBC-A38A-BB1838D8CDD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380312" y="4644558"/>
            <a:ext cx="1823089" cy="18230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C0AAE691-6A56-4068-B38C-0B682ED0F6EF}"/>
              </a:ext>
            </a:extLst>
          </p:cNvPr>
          <p:cNvSpPr txBox="1"/>
          <p:nvPr/>
        </p:nvSpPr>
        <p:spPr>
          <a:xfrm>
            <a:off x="2888814" y="6093296"/>
            <a:ext cx="3555394" cy="21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i="1" dirty="0">
                <a:solidFill>
                  <a:schemeClr val="bg1"/>
                </a:solidFill>
              </a:rPr>
              <a:t>Source : Baromètre 2021 Ipsos « Les français, l’épargne et la retraite »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6E8C04AE-E270-4FA9-AE94-4FB964DA82A8}"/>
              </a:ext>
            </a:extLst>
          </p:cNvPr>
          <p:cNvSpPr txBox="1"/>
          <p:nvPr/>
        </p:nvSpPr>
        <p:spPr>
          <a:xfrm>
            <a:off x="2375755" y="917485"/>
            <a:ext cx="439248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CHIFFRE CLÉS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ECB3999E-CB2E-42F3-A48E-D1E2CC550B06}"/>
              </a:ext>
            </a:extLst>
          </p:cNvPr>
          <p:cNvSpPr txBox="1"/>
          <p:nvPr/>
        </p:nvSpPr>
        <p:spPr>
          <a:xfrm>
            <a:off x="539552" y="2292548"/>
            <a:ext cx="821939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français sur 10</a:t>
            </a:r>
          </a:p>
          <a:p>
            <a:pPr algn="ctr"/>
            <a:r>
              <a:rPr lang="fr-FR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fr-FR" sz="2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 disent </a:t>
            </a:r>
            <a:r>
              <a:rPr lang="fr-FR" sz="28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inquiets</a:t>
            </a:r>
            <a:r>
              <a:rPr lang="fr-FR" sz="2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pour leur retraite.</a:t>
            </a:r>
            <a:endParaRPr lang="fr-FR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ZoneTexte 8">
            <a:hlinkClick r:id="rId4" action="ppaction://hlinksldjump"/>
            <a:extLst>
              <a:ext uri="{FF2B5EF4-FFF2-40B4-BE49-F238E27FC236}">
                <a16:creationId xmlns:a16="http://schemas.microsoft.com/office/drawing/2014/main" id="{CC667D6A-2528-486F-983E-79208B56EFB3}"/>
              </a:ext>
            </a:extLst>
          </p:cNvPr>
          <p:cNvSpPr txBox="1"/>
          <p:nvPr/>
        </p:nvSpPr>
        <p:spPr>
          <a:xfrm>
            <a:off x="-12484" y="6546830"/>
            <a:ext cx="4573939" cy="3385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Cliquez à nouveau pour revenir au calendrier</a:t>
            </a:r>
            <a:endParaRPr lang="fr-FR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9652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B2FEB34-1E33-41D6-AC63-AC7CBEF50ACC}"/>
              </a:ext>
            </a:extLst>
          </p:cNvPr>
          <p:cNvSpPr txBox="1"/>
          <p:nvPr/>
        </p:nvSpPr>
        <p:spPr>
          <a:xfrm>
            <a:off x="1403647" y="2276872"/>
            <a:ext cx="6336704" cy="246221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80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77 %</a:t>
            </a:r>
            <a:r>
              <a:rPr lang="fr-FR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endParaRPr lang="fr-FR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280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des épargnants plébiscitent un produit retraite avec une sortie en capital. </a:t>
            </a:r>
          </a:p>
        </p:txBody>
      </p:sp>
      <p:pic>
        <p:nvPicPr>
          <p:cNvPr id="15" name="Espace réservé d’image 50" descr="Elfe">
            <a:extLst>
              <a:ext uri="{FF2B5EF4-FFF2-40B4-BE49-F238E27FC236}">
                <a16:creationId xmlns:a16="http://schemas.microsoft.com/office/drawing/2014/main" id="{604B840D-825A-49DC-8E52-5B31F96AD3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7864" t="-9713" r="-11051" b="-9202"/>
          <a:stretch/>
        </p:blipFill>
        <p:spPr>
          <a:xfrm>
            <a:off x="6972293" y="21160"/>
            <a:ext cx="2171707" cy="21717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74DA2C87-C570-4A50-A3AE-039B041F3CA6}"/>
              </a:ext>
            </a:extLst>
          </p:cNvPr>
          <p:cNvSpPr txBox="1"/>
          <p:nvPr/>
        </p:nvSpPr>
        <p:spPr>
          <a:xfrm>
            <a:off x="2375755" y="917485"/>
            <a:ext cx="439248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CHIFFRE CLÉS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5B03607-7860-4962-9CD1-13B6FC81294A}"/>
              </a:ext>
            </a:extLst>
          </p:cNvPr>
          <p:cNvSpPr txBox="1"/>
          <p:nvPr/>
        </p:nvSpPr>
        <p:spPr>
          <a:xfrm>
            <a:off x="2744798" y="6093296"/>
            <a:ext cx="43924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i="1" dirty="0">
                <a:solidFill>
                  <a:schemeClr val="bg1"/>
                </a:solidFill>
              </a:rPr>
              <a:t>Source : Baromètre 2021 Ipsos « Les français, l’épargne et la retraite »</a:t>
            </a:r>
          </a:p>
        </p:txBody>
      </p:sp>
      <p:sp>
        <p:nvSpPr>
          <p:cNvPr id="8" name="ZoneTexte 7">
            <a:hlinkClick r:id="rId4" action="ppaction://hlinksldjump"/>
            <a:extLst>
              <a:ext uri="{FF2B5EF4-FFF2-40B4-BE49-F238E27FC236}">
                <a16:creationId xmlns:a16="http://schemas.microsoft.com/office/drawing/2014/main" id="{FA439FD5-13E7-4D5F-A26E-517DB3781A41}"/>
              </a:ext>
            </a:extLst>
          </p:cNvPr>
          <p:cNvSpPr txBox="1"/>
          <p:nvPr/>
        </p:nvSpPr>
        <p:spPr>
          <a:xfrm>
            <a:off x="-12484" y="6546830"/>
            <a:ext cx="4573939" cy="3385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Cliquez à nouveau pour revenir au calendrier</a:t>
            </a:r>
            <a:endParaRPr lang="fr-FR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99008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d’image 61" descr="Bonhomme de neige et pingouins">
            <a:extLst>
              <a:ext uri="{FF2B5EF4-FFF2-40B4-BE49-F238E27FC236}">
                <a16:creationId xmlns:a16="http://schemas.microsoft.com/office/drawing/2014/main" id="{98F89FC9-EE2D-4632-A67D-7524C1AD63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087"/>
          <a:stretch/>
        </p:blipFill>
        <p:spPr>
          <a:xfrm>
            <a:off x="7664896" y="4077072"/>
            <a:ext cx="1371600" cy="201967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5FA27FEB-3B1D-498C-9270-36D5A0B08DBA}"/>
              </a:ext>
            </a:extLst>
          </p:cNvPr>
          <p:cNvSpPr txBox="1"/>
          <p:nvPr/>
        </p:nvSpPr>
        <p:spPr>
          <a:xfrm>
            <a:off x="1331640" y="2807930"/>
            <a:ext cx="6696744" cy="15141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lnSpc>
                <a:spcPts val="3800"/>
              </a:lnSpc>
            </a:pPr>
            <a:r>
              <a:rPr lang="fr-F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N’attendez plus </a:t>
            </a:r>
            <a:br>
              <a:rPr lang="fr-F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continuez en cliquant sur la case suivante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82DF01E-3757-4EAB-91FF-A424C48CDCEC}"/>
              </a:ext>
            </a:extLst>
          </p:cNvPr>
          <p:cNvSpPr txBox="1"/>
          <p:nvPr/>
        </p:nvSpPr>
        <p:spPr>
          <a:xfrm>
            <a:off x="1771706" y="767431"/>
            <a:ext cx="5600587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60000" endPos="440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VOUS DE JOUER</a:t>
            </a:r>
          </a:p>
        </p:txBody>
      </p:sp>
      <p:pic>
        <p:nvPicPr>
          <p:cNvPr id="17" name="Espace réservé d’image 61" descr="Bonhomme de neige et pingouins">
            <a:extLst>
              <a:ext uri="{FF2B5EF4-FFF2-40B4-BE49-F238E27FC236}">
                <a16:creationId xmlns:a16="http://schemas.microsoft.com/office/drawing/2014/main" id="{505560AE-94AF-45CD-8BE8-01D36E917E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78" t="42741" r="66838"/>
          <a:stretch/>
        </p:blipFill>
        <p:spPr>
          <a:xfrm>
            <a:off x="539552" y="4940290"/>
            <a:ext cx="629816" cy="115645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ZoneTexte 6">
            <a:hlinkClick r:id="rId3" action="ppaction://hlinksldjump"/>
            <a:extLst>
              <a:ext uri="{FF2B5EF4-FFF2-40B4-BE49-F238E27FC236}">
                <a16:creationId xmlns:a16="http://schemas.microsoft.com/office/drawing/2014/main" id="{93418FDE-5035-41D3-8BA2-57E349984653}"/>
              </a:ext>
            </a:extLst>
          </p:cNvPr>
          <p:cNvSpPr txBox="1"/>
          <p:nvPr/>
        </p:nvSpPr>
        <p:spPr>
          <a:xfrm>
            <a:off x="-12484" y="6546830"/>
            <a:ext cx="4573939" cy="3385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Cliquez à nouveau pour revenir au calendrier</a:t>
            </a:r>
            <a:endParaRPr lang="fr-FR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3418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E8F887E1-1FA5-4439-9AE2-4BAF130C8098}"/>
              </a:ext>
            </a:extLst>
          </p:cNvPr>
          <p:cNvSpPr txBox="1"/>
          <p:nvPr/>
        </p:nvSpPr>
        <p:spPr>
          <a:xfrm>
            <a:off x="973270" y="2852936"/>
            <a:ext cx="7391077" cy="19534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lnSpc>
                <a:spcPts val="3700"/>
              </a:lnSpc>
            </a:pPr>
            <a:r>
              <a:rPr lang="fr-F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les entreprises de moins de 11 salariés, les dispositifs d’épargne entreprise peuvent désormais être </a:t>
            </a:r>
            <a:r>
              <a:rPr lang="fr-F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 en place par simple  Décision Unilatérale de l’Employeur (DUE)</a:t>
            </a:r>
          </a:p>
        </p:txBody>
      </p:sp>
      <p:pic>
        <p:nvPicPr>
          <p:cNvPr id="13" name="Espace réservé d’image 117" descr="Elfe">
            <a:extLst>
              <a:ext uri="{FF2B5EF4-FFF2-40B4-BE49-F238E27FC236}">
                <a16:creationId xmlns:a16="http://schemas.microsoft.com/office/drawing/2014/main" id="{FE67EB88-601B-40BC-A4B2-054CB2CF853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19483883">
            <a:off x="216955" y="4662990"/>
            <a:ext cx="1512630" cy="151263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D458C9A4-6750-4B37-9628-68377E780CD4}"/>
              </a:ext>
            </a:extLst>
          </p:cNvPr>
          <p:cNvSpPr txBox="1"/>
          <p:nvPr/>
        </p:nvSpPr>
        <p:spPr>
          <a:xfrm>
            <a:off x="1907704" y="908720"/>
            <a:ext cx="5004556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SAVIEZ-VOUS ?</a:t>
            </a:r>
          </a:p>
        </p:txBody>
      </p:sp>
      <p:pic>
        <p:nvPicPr>
          <p:cNvPr id="15" name="Picture 4" descr="Meilleurs GIFs Candy Cane Sticker | Gfycat">
            <a:extLst>
              <a:ext uri="{FF2B5EF4-FFF2-40B4-BE49-F238E27FC236}">
                <a16:creationId xmlns:a16="http://schemas.microsoft.com/office/drawing/2014/main" id="{401CAB59-E83E-4EC1-8493-6AE8EFFC047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28208">
            <a:off x="7481385" y="-12175"/>
            <a:ext cx="1719506" cy="171950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>
            <a:hlinkClick r:id="rId5" action="ppaction://hlinksldjump"/>
            <a:extLst>
              <a:ext uri="{FF2B5EF4-FFF2-40B4-BE49-F238E27FC236}">
                <a16:creationId xmlns:a16="http://schemas.microsoft.com/office/drawing/2014/main" id="{18830FDB-A21D-45DF-A203-FC052A716D5B}"/>
              </a:ext>
            </a:extLst>
          </p:cNvPr>
          <p:cNvSpPr txBox="1"/>
          <p:nvPr/>
        </p:nvSpPr>
        <p:spPr>
          <a:xfrm>
            <a:off x="-12484" y="6546830"/>
            <a:ext cx="4573939" cy="3385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Cliquez à nouveau pour revenir au calendrier</a:t>
            </a:r>
            <a:endParaRPr lang="fr-FR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6182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50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d’image 12" descr="photo d’un rêne et d’un lutin avec chute de neige">
            <a:extLst>
              <a:ext uri="{FF2B5EF4-FFF2-40B4-BE49-F238E27FC236}">
                <a16:creationId xmlns:a16="http://schemas.microsoft.com/office/drawing/2014/main" id="{D3E53093-9D21-4262-A05F-0A556B75591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7" b="67"/>
          <a:stretch>
            <a:fillRect/>
          </a:stretch>
        </p:blipFill>
        <p:spPr>
          <a:xfrm>
            <a:off x="6717955" y="3861048"/>
            <a:ext cx="2426045" cy="339124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666659B1-EEEE-4EEC-B31B-3D4DB7CD08D3}"/>
              </a:ext>
            </a:extLst>
          </p:cNvPr>
          <p:cNvSpPr txBox="1"/>
          <p:nvPr/>
        </p:nvSpPr>
        <p:spPr>
          <a:xfrm>
            <a:off x="683568" y="1772816"/>
            <a:ext cx="7920880" cy="35394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endParaRPr lang="fr-FR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Natixis Interépargne propose une offre clé en main </a:t>
            </a:r>
            <a:r>
              <a:rPr lang="fr-F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offrir plus de souplesse aux entreprises lors de la mise en place de leur accord d’intéressement. </a:t>
            </a:r>
          </a:p>
          <a:p>
            <a:pPr algn="ctr"/>
            <a:endParaRPr lang="fr-FR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Elles peuvent désormais choisir la durée parmi </a:t>
            </a:r>
            <a:br>
              <a:rPr lang="fr-F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options : </a:t>
            </a:r>
            <a:r>
              <a:rPr lang="fr-F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ou 3 ans.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EF9E110-65D4-4BD9-A2C5-4E7CF1A5D84F}"/>
              </a:ext>
            </a:extLst>
          </p:cNvPr>
          <p:cNvSpPr txBox="1"/>
          <p:nvPr/>
        </p:nvSpPr>
        <p:spPr>
          <a:xfrm>
            <a:off x="1907704" y="908720"/>
            <a:ext cx="5004556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SAVIEZ-VOUS ?</a:t>
            </a:r>
          </a:p>
        </p:txBody>
      </p:sp>
      <p:sp>
        <p:nvSpPr>
          <p:cNvPr id="7" name="ZoneTexte 6">
            <a:hlinkClick r:id="rId4" action="ppaction://hlinksldjump"/>
            <a:extLst>
              <a:ext uri="{FF2B5EF4-FFF2-40B4-BE49-F238E27FC236}">
                <a16:creationId xmlns:a16="http://schemas.microsoft.com/office/drawing/2014/main" id="{FB963639-9079-45F9-B176-D51417B733ED}"/>
              </a:ext>
            </a:extLst>
          </p:cNvPr>
          <p:cNvSpPr txBox="1"/>
          <p:nvPr/>
        </p:nvSpPr>
        <p:spPr>
          <a:xfrm>
            <a:off x="-12484" y="6546830"/>
            <a:ext cx="4573939" cy="3385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Cliquez à nouveau pour revenir au calendrier</a:t>
            </a:r>
            <a:endParaRPr lang="fr-FR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1270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D18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Espace réservé d’image 20" descr="cinq à côté d’un présentation">
            <a:extLst>
              <a:ext uri="{FF2B5EF4-FFF2-40B4-BE49-F238E27FC236}">
                <a16:creationId xmlns:a16="http://schemas.microsoft.com/office/drawing/2014/main" id="{2E7337A3-7ABD-4953-A6C5-3F1CEBCF04D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801" t="9109" r="5778" b="3469"/>
          <a:stretch/>
        </p:blipFill>
        <p:spPr>
          <a:xfrm flipH="1">
            <a:off x="-28074" y="4725144"/>
            <a:ext cx="2079794" cy="19476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33CB5E8-8335-4459-BF9F-6701969A564B}"/>
              </a:ext>
            </a:extLst>
          </p:cNvPr>
          <p:cNvSpPr txBox="1"/>
          <p:nvPr/>
        </p:nvSpPr>
        <p:spPr>
          <a:xfrm>
            <a:off x="1445575" y="2250739"/>
            <a:ext cx="6533009" cy="95410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Vous pouvez suivre Natixis Interépargne sur les réseaux sociaux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1464D26-CA8C-4A91-B4D0-CAB3B30FB318}"/>
              </a:ext>
            </a:extLst>
          </p:cNvPr>
          <p:cNvSpPr/>
          <p:nvPr/>
        </p:nvSpPr>
        <p:spPr>
          <a:xfrm>
            <a:off x="4499992" y="4725144"/>
            <a:ext cx="40324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linkedin.com/showcase/natixis-interepargne/</a:t>
            </a:r>
            <a:endParaRPr lang="fr-FR" sz="1400" dirty="0">
              <a:solidFill>
                <a:schemeClr val="bg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4310A5C-7E1F-49FF-8567-1EFD78C76B6E}"/>
              </a:ext>
            </a:extLst>
          </p:cNvPr>
          <p:cNvSpPr/>
          <p:nvPr/>
        </p:nvSpPr>
        <p:spPr>
          <a:xfrm>
            <a:off x="1676349" y="4760753"/>
            <a:ext cx="179863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twitter.com/NatixisIE</a:t>
            </a:r>
            <a:endParaRPr lang="fr-FR" sz="1400" dirty="0">
              <a:solidFill>
                <a:schemeClr val="bg1"/>
              </a:solidFill>
            </a:endParaRPr>
          </a:p>
        </p:txBody>
      </p:sp>
      <p:pic>
        <p:nvPicPr>
          <p:cNvPr id="18" name="Picture 2" descr="logo-rond-twitter | IUT de Villetaneuse">
            <a:extLst>
              <a:ext uri="{FF2B5EF4-FFF2-40B4-BE49-F238E27FC236}">
                <a16:creationId xmlns:a16="http://schemas.microsoft.com/office/drawing/2014/main" id="{1F0BEC7A-A9BE-48B6-94BA-062633773C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384" y="3653486"/>
            <a:ext cx="903876" cy="903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>
            <a:extLst>
              <a:ext uri="{FF2B5EF4-FFF2-40B4-BE49-F238E27FC236}">
                <a16:creationId xmlns:a16="http://schemas.microsoft.com/office/drawing/2014/main" id="{C264A2FD-4AE9-4F5C-A057-E651EF1754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655537"/>
            <a:ext cx="903876" cy="903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32CF2214-2AC0-499D-AEB7-90F44FE71740}"/>
              </a:ext>
            </a:extLst>
          </p:cNvPr>
          <p:cNvSpPr txBox="1"/>
          <p:nvPr/>
        </p:nvSpPr>
        <p:spPr>
          <a:xfrm>
            <a:off x="1907704" y="908720"/>
            <a:ext cx="5004556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SAVIEZ-VOUS ?</a:t>
            </a:r>
          </a:p>
        </p:txBody>
      </p:sp>
      <p:sp>
        <p:nvSpPr>
          <p:cNvPr id="11" name="ZoneTexte 10">
            <a:hlinkClick r:id="rId8" action="ppaction://hlinksldjump"/>
            <a:extLst>
              <a:ext uri="{FF2B5EF4-FFF2-40B4-BE49-F238E27FC236}">
                <a16:creationId xmlns:a16="http://schemas.microsoft.com/office/drawing/2014/main" id="{9BFE6666-A748-4494-A91A-590AE941C6E5}"/>
              </a:ext>
            </a:extLst>
          </p:cNvPr>
          <p:cNvSpPr txBox="1"/>
          <p:nvPr/>
        </p:nvSpPr>
        <p:spPr>
          <a:xfrm>
            <a:off x="-12484" y="6546830"/>
            <a:ext cx="4573939" cy="3385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Cliquez à nouveau pour revenir au calendrier</a:t>
            </a:r>
            <a:endParaRPr lang="fr-FR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9574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 descr="Bonhomme de neige">
            <a:extLst>
              <a:ext uri="{FF2B5EF4-FFF2-40B4-BE49-F238E27FC236}">
                <a16:creationId xmlns:a16="http://schemas.microsoft.com/office/drawing/2014/main" id="{687003D1-1123-4592-82A0-E0F394829A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252536" y="4176044"/>
            <a:ext cx="1872208" cy="18722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F19BFA5-FF1C-48A8-9484-D70F2A0FC0B4}"/>
              </a:ext>
            </a:extLst>
          </p:cNvPr>
          <p:cNvSpPr txBox="1"/>
          <p:nvPr/>
        </p:nvSpPr>
        <p:spPr>
          <a:xfrm>
            <a:off x="755576" y="2280710"/>
            <a:ext cx="7572220" cy="28931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L’abondement est une </a:t>
            </a:r>
            <a:r>
              <a:rPr lang="fr-FR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aide financière </a:t>
            </a:r>
            <a:r>
              <a:rPr lang="fr-FR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versée par le dirigeant qui complète les versements des bénéficiaires :</a:t>
            </a:r>
          </a:p>
          <a:p>
            <a:pPr algn="ctr"/>
            <a:endParaRPr lang="fr-FR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ctr">
              <a:buFontTx/>
              <a:buChar char="-"/>
            </a:pPr>
            <a:r>
              <a:rPr lang="fr-FR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dirigeant</a:t>
            </a:r>
          </a:p>
          <a:p>
            <a:pPr marL="457200" indent="-457200" algn="ctr">
              <a:buFontTx/>
              <a:buChar char="-"/>
            </a:pPr>
            <a:r>
              <a:rPr lang="fr-FR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conjoint collaborateur</a:t>
            </a:r>
          </a:p>
          <a:p>
            <a:pPr marL="457200" indent="-457200" algn="ctr">
              <a:buFontTx/>
              <a:buChar char="-"/>
            </a:pPr>
            <a:r>
              <a:rPr lang="fr-FR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salariés (CDD, CDI et apprentis )</a:t>
            </a:r>
            <a:endParaRPr lang="fr-FR" sz="26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192179C-58E4-4AE2-B841-8C0C90333315}"/>
              </a:ext>
            </a:extLst>
          </p:cNvPr>
          <p:cNvSpPr txBox="1"/>
          <p:nvPr/>
        </p:nvSpPr>
        <p:spPr>
          <a:xfrm>
            <a:off x="0" y="6330806"/>
            <a:ext cx="8739252" cy="338554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Vous voulez en savoir plus sur l’abondement ? Rendez-vous sur la case n°19.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6631993-7A97-4930-931B-8D88B35105D4}"/>
              </a:ext>
            </a:extLst>
          </p:cNvPr>
          <p:cNvSpPr txBox="1"/>
          <p:nvPr/>
        </p:nvSpPr>
        <p:spPr>
          <a:xfrm>
            <a:off x="1907704" y="908720"/>
            <a:ext cx="5004556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SAVIEZ-VOUS ?</a:t>
            </a:r>
          </a:p>
        </p:txBody>
      </p:sp>
      <p:sp>
        <p:nvSpPr>
          <p:cNvPr id="8" name="ZoneTexte 7">
            <a:hlinkClick r:id="rId4" action="ppaction://hlinksldjump"/>
            <a:extLst>
              <a:ext uri="{FF2B5EF4-FFF2-40B4-BE49-F238E27FC236}">
                <a16:creationId xmlns:a16="http://schemas.microsoft.com/office/drawing/2014/main" id="{196C7011-0F8B-4928-8175-42DA8D38B397}"/>
              </a:ext>
            </a:extLst>
          </p:cNvPr>
          <p:cNvSpPr txBox="1"/>
          <p:nvPr/>
        </p:nvSpPr>
        <p:spPr>
          <a:xfrm>
            <a:off x="-12484" y="6546830"/>
            <a:ext cx="4573939" cy="3385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Cliquez à nouveau pour revenir au calendrier</a:t>
            </a:r>
            <a:endParaRPr lang="fr-FR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40198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Bonhomme de neige">
            <a:extLst>
              <a:ext uri="{FF2B5EF4-FFF2-40B4-BE49-F238E27FC236}">
                <a16:creationId xmlns:a16="http://schemas.microsoft.com/office/drawing/2014/main" id="{90748EE8-87E7-4C5A-9FF0-180EF63A54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336" y="4969991"/>
            <a:ext cx="1728192" cy="145558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9193DFDC-F21A-483D-AEDF-BC910D6F543E}"/>
              </a:ext>
            </a:extLst>
          </p:cNvPr>
          <p:cNvSpPr txBox="1"/>
          <p:nvPr/>
        </p:nvSpPr>
        <p:spPr>
          <a:xfrm>
            <a:off x="233518" y="2486794"/>
            <a:ext cx="8352928" cy="30685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300"/>
              </a:spcAft>
            </a:pPr>
            <a:r>
              <a:rPr lang="fr-FR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dirigeant peut faire des versements volontaires, pour compléter </a:t>
            </a:r>
            <a:r>
              <a:rPr lang="fr-FR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 abondement </a:t>
            </a:r>
            <a:r>
              <a:rPr lang="fr-FR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</a:t>
            </a:r>
            <a:r>
              <a:rPr lang="fr-FR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déduire ses versements de son revenu imposable</a:t>
            </a:r>
            <a:r>
              <a:rPr lang="fr-FR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dans la limite des plafonds en vigueur.  </a:t>
            </a:r>
          </a:p>
          <a:p>
            <a:pPr algn="ctr">
              <a:buClr>
                <a:schemeClr val="accent3"/>
              </a:buClr>
            </a:pPr>
            <a:endParaRPr lang="fr-FR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</a:pPr>
            <a:r>
              <a:rPr lang="fr-FR" sz="2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Il peut également </a:t>
            </a:r>
            <a:r>
              <a:rPr lang="fr-FR" sz="26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ajouter les plafonds non utilisés des 3 dernières années.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BD6C62E-B430-47D6-A79D-A3115F9B0FD5}"/>
              </a:ext>
            </a:extLst>
          </p:cNvPr>
          <p:cNvSpPr txBox="1"/>
          <p:nvPr/>
        </p:nvSpPr>
        <p:spPr>
          <a:xfrm>
            <a:off x="1907704" y="908720"/>
            <a:ext cx="5004556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SAVIEZ-VOUS ?</a:t>
            </a:r>
          </a:p>
        </p:txBody>
      </p:sp>
      <p:sp>
        <p:nvSpPr>
          <p:cNvPr id="7" name="ZoneTexte 6">
            <a:hlinkClick r:id="rId4" action="ppaction://hlinksldjump"/>
            <a:extLst>
              <a:ext uri="{FF2B5EF4-FFF2-40B4-BE49-F238E27FC236}">
                <a16:creationId xmlns:a16="http://schemas.microsoft.com/office/drawing/2014/main" id="{2115945E-51A0-4A89-98F7-CD6FC9FF9A0F}"/>
              </a:ext>
            </a:extLst>
          </p:cNvPr>
          <p:cNvSpPr txBox="1"/>
          <p:nvPr/>
        </p:nvSpPr>
        <p:spPr>
          <a:xfrm>
            <a:off x="-12484" y="6546830"/>
            <a:ext cx="4573939" cy="3385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Cliquez à nouveau pour revenir au calendrier</a:t>
            </a:r>
            <a:endParaRPr lang="fr-FR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08747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’image 50" descr="Elfe">
            <a:extLst>
              <a:ext uri="{FF2B5EF4-FFF2-40B4-BE49-F238E27FC236}">
                <a16:creationId xmlns:a16="http://schemas.microsoft.com/office/drawing/2014/main" id="{604B840D-825A-49DC-8E52-5B31F96AD3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7864" t="-9713" r="-11051" b="-9202"/>
          <a:stretch/>
        </p:blipFill>
        <p:spPr>
          <a:xfrm>
            <a:off x="6880538" y="188197"/>
            <a:ext cx="2148932" cy="21489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AA3E7142-508A-428D-A060-93AF87372454}"/>
              </a:ext>
            </a:extLst>
          </p:cNvPr>
          <p:cNvSpPr txBox="1"/>
          <p:nvPr/>
        </p:nvSpPr>
        <p:spPr>
          <a:xfrm>
            <a:off x="323528" y="2852936"/>
            <a:ext cx="8352928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chemeClr val="accent3"/>
              </a:buClr>
            </a:pPr>
            <a:r>
              <a:rPr lang="fr-FR" sz="2600" b="1" dirty="0">
                <a:solidFill>
                  <a:schemeClr val="bg1"/>
                </a:solidFill>
              </a:rPr>
              <a:t>L’intéressement </a:t>
            </a:r>
            <a:r>
              <a:rPr lang="fr-FR" sz="2600" dirty="0">
                <a:solidFill>
                  <a:schemeClr val="bg1"/>
                </a:solidFill>
              </a:rPr>
              <a:t>est un avantage consenti aux salariés permettant de les associer financièrement aux résultats ou aux performances de l’entreprise sur la base de critères objectifs librement choisis. </a:t>
            </a:r>
          </a:p>
          <a:p>
            <a:pPr algn="ctr">
              <a:buClr>
                <a:schemeClr val="accent3"/>
              </a:buClr>
            </a:pPr>
            <a:endParaRPr lang="fr-FR" sz="2600" dirty="0">
              <a:solidFill>
                <a:schemeClr val="bg1"/>
              </a:solidFill>
            </a:endParaRPr>
          </a:p>
          <a:p>
            <a:pPr algn="ctr">
              <a:buClr>
                <a:schemeClr val="accent3"/>
              </a:buClr>
            </a:pPr>
            <a:r>
              <a:rPr lang="fr-FR" sz="2600" dirty="0">
                <a:solidFill>
                  <a:schemeClr val="bg1"/>
                </a:solidFill>
              </a:rPr>
              <a:t>Il bénéficie à tous les salariés, aux dirigeants* et au conjoint collaborateur. </a:t>
            </a:r>
            <a:endParaRPr lang="fr-FR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CC4B4B7-5237-4001-9610-88B9FDD2E24C}"/>
              </a:ext>
            </a:extLst>
          </p:cNvPr>
          <p:cNvSpPr txBox="1"/>
          <p:nvPr/>
        </p:nvSpPr>
        <p:spPr>
          <a:xfrm>
            <a:off x="1907704" y="908720"/>
            <a:ext cx="5004556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SAVIEZ-VOUS ?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045919B-DD88-4597-BD68-0ADE9C69FA3E}"/>
              </a:ext>
            </a:extLst>
          </p:cNvPr>
          <p:cNvSpPr txBox="1"/>
          <p:nvPr/>
        </p:nvSpPr>
        <p:spPr>
          <a:xfrm>
            <a:off x="3659830" y="6000963"/>
            <a:ext cx="189921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i="1" dirty="0">
                <a:solidFill>
                  <a:schemeClr val="bg1"/>
                </a:solidFill>
              </a:rPr>
              <a:t>Entreprises de moins de 250 salariés</a:t>
            </a:r>
          </a:p>
        </p:txBody>
      </p:sp>
      <p:sp>
        <p:nvSpPr>
          <p:cNvPr id="8" name="ZoneTexte 7">
            <a:hlinkClick r:id="rId4" action="ppaction://hlinksldjump"/>
            <a:extLst>
              <a:ext uri="{FF2B5EF4-FFF2-40B4-BE49-F238E27FC236}">
                <a16:creationId xmlns:a16="http://schemas.microsoft.com/office/drawing/2014/main" id="{78B15C40-798A-41D1-AE61-6A20467528DA}"/>
              </a:ext>
            </a:extLst>
          </p:cNvPr>
          <p:cNvSpPr txBox="1"/>
          <p:nvPr/>
        </p:nvSpPr>
        <p:spPr>
          <a:xfrm>
            <a:off x="-12484" y="6546830"/>
            <a:ext cx="4573939" cy="3385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Cliquez à nouveau pour revenir au calendrier</a:t>
            </a:r>
            <a:endParaRPr lang="fr-FR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7091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F83615D-7B1C-4A78-A415-9C4AE95B3731}"/>
              </a:ext>
            </a:extLst>
          </p:cNvPr>
          <p:cNvSpPr/>
          <p:nvPr/>
        </p:nvSpPr>
        <p:spPr>
          <a:xfrm>
            <a:off x="2709421" y="5353471"/>
            <a:ext cx="35972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www.youtube.com/user/natixisinterepargne</a:t>
            </a:r>
            <a:endParaRPr lang="fr-FR" sz="1400" dirty="0">
              <a:solidFill>
                <a:schemeClr val="bg1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151F168-5F3B-490C-A427-48060740DCA6}"/>
              </a:ext>
            </a:extLst>
          </p:cNvPr>
          <p:cNvSpPr txBox="1"/>
          <p:nvPr/>
        </p:nvSpPr>
        <p:spPr>
          <a:xfrm>
            <a:off x="421822" y="2250739"/>
            <a:ext cx="8172400" cy="181588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existe des </a:t>
            </a:r>
            <a:r>
              <a:rPr lang="fr-F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vidéos pédagogiques de 2 minutes</a:t>
            </a:r>
            <a:r>
              <a:rPr lang="fr-F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pour tout comprendre sur l’épargne salariale et retraite dans la chaine YouTube de Natixis Interépargne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03A2954-4223-44EB-9FEE-32A38410BF28}"/>
              </a:ext>
            </a:extLst>
          </p:cNvPr>
          <p:cNvSpPr txBox="1"/>
          <p:nvPr/>
        </p:nvSpPr>
        <p:spPr>
          <a:xfrm>
            <a:off x="1907704" y="908720"/>
            <a:ext cx="5004556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SAVIEZ-VOUS ?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4876C515-58BC-41D0-9C24-CDC3FFE3A3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4062220"/>
            <a:ext cx="1024174" cy="1024174"/>
          </a:xfrm>
          <a:prstGeom prst="rect">
            <a:avLst/>
          </a:prstGeom>
        </p:spPr>
      </p:pic>
      <p:pic>
        <p:nvPicPr>
          <p:cNvPr id="17" name="Espace réservé d’image 61" descr="Bonhomme de neige et pingouins">
            <a:extLst>
              <a:ext uri="{FF2B5EF4-FFF2-40B4-BE49-F238E27FC236}">
                <a16:creationId xmlns:a16="http://schemas.microsoft.com/office/drawing/2014/main" id="{5840B828-AF7C-4878-B533-A4AFE0695EE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flipH="1">
            <a:off x="-10082" y="4700754"/>
            <a:ext cx="1989793" cy="201967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ZoneTexte 11">
            <a:hlinkClick r:id="rId6" action="ppaction://hlinksldjump"/>
            <a:extLst>
              <a:ext uri="{FF2B5EF4-FFF2-40B4-BE49-F238E27FC236}">
                <a16:creationId xmlns:a16="http://schemas.microsoft.com/office/drawing/2014/main" id="{31F5EA2E-BC87-4C89-8E48-E623D542845A}"/>
              </a:ext>
            </a:extLst>
          </p:cNvPr>
          <p:cNvSpPr txBox="1"/>
          <p:nvPr/>
        </p:nvSpPr>
        <p:spPr>
          <a:xfrm>
            <a:off x="-12484" y="6546830"/>
            <a:ext cx="4573939" cy="3385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Cliquez à nouveau pour revenir au calendrier</a:t>
            </a:r>
            <a:endParaRPr lang="fr-FR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9869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DD74FC56-86E3-4144-B289-7A9C63E99425}"/>
              </a:ext>
            </a:extLst>
          </p:cNvPr>
          <p:cNvSpPr txBox="1"/>
          <p:nvPr/>
        </p:nvSpPr>
        <p:spPr>
          <a:xfrm>
            <a:off x="467544" y="2352942"/>
            <a:ext cx="8352928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altLang="fr-FR" sz="2600" b="1" dirty="0">
                <a:solidFill>
                  <a:schemeClr val="bg1"/>
                </a:solidFill>
                <a:latin typeface="Arial" panose="020B0604020202020204"/>
                <a:cs typeface="Arial" charset="0"/>
              </a:rPr>
              <a:t>Il existe plusieurs cas de déblocages </a:t>
            </a:r>
            <a:r>
              <a:rPr lang="fr-FR" altLang="fr-FR" sz="2600" dirty="0">
                <a:solidFill>
                  <a:schemeClr val="bg1"/>
                </a:solidFill>
                <a:latin typeface="Arial" panose="020B0604020202020204"/>
                <a:cs typeface="Arial" charset="0"/>
              </a:rPr>
              <a:t>pour utiliser son épargne en cas de nécessité ou pour financer des projets de vie comme l’acquisition de la résidence principale ou la création d’une entreprise :</a:t>
            </a:r>
          </a:p>
          <a:p>
            <a:pPr algn="ctr"/>
            <a:endParaRPr lang="fr-FR" altLang="fr-FR" sz="2600" dirty="0">
              <a:solidFill>
                <a:schemeClr val="bg1"/>
              </a:solidFill>
              <a:latin typeface="Arial" panose="020B0604020202020204"/>
              <a:cs typeface="Arial" charset="0"/>
            </a:endParaRPr>
          </a:p>
          <a:p>
            <a:pPr algn="ctr"/>
            <a:r>
              <a:rPr lang="fr-FR" altLang="fr-FR" sz="2600" dirty="0">
                <a:solidFill>
                  <a:schemeClr val="bg1"/>
                </a:solidFill>
                <a:latin typeface="Arial" panose="020B0604020202020204"/>
                <a:cs typeface="Arial" charset="0"/>
              </a:rPr>
              <a:t>10 cas de déblocage anticipés pour le PEE (I)</a:t>
            </a:r>
          </a:p>
          <a:p>
            <a:pPr algn="ctr"/>
            <a:r>
              <a:rPr lang="fr-FR" altLang="fr-FR" sz="2600" dirty="0">
                <a:solidFill>
                  <a:schemeClr val="bg1"/>
                </a:solidFill>
                <a:latin typeface="Arial" panose="020B0604020202020204"/>
                <a:cs typeface="Arial" charset="0"/>
              </a:rPr>
              <a:t>6 cas de déblocage anticipés pour le PER Collectif</a:t>
            </a:r>
          </a:p>
          <a:p>
            <a:pPr algn="ctr"/>
            <a:endParaRPr lang="fr-FR" altLang="fr-FR" sz="2600" dirty="0">
              <a:solidFill>
                <a:schemeClr val="bg1"/>
              </a:solidFill>
              <a:latin typeface="Arial" panose="020B0604020202020204"/>
              <a:cs typeface="Arial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BD82991-B3FD-4BED-A9F1-841C564C4E3E}"/>
              </a:ext>
            </a:extLst>
          </p:cNvPr>
          <p:cNvSpPr txBox="1"/>
          <p:nvPr/>
        </p:nvSpPr>
        <p:spPr>
          <a:xfrm>
            <a:off x="1907704" y="908720"/>
            <a:ext cx="5004556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SAVIEZ-VOUS ?</a:t>
            </a:r>
          </a:p>
        </p:txBody>
      </p:sp>
      <p:pic>
        <p:nvPicPr>
          <p:cNvPr id="8" name="Espace réservé d’image 42" descr="Renne">
            <a:extLst>
              <a:ext uri="{FF2B5EF4-FFF2-40B4-BE49-F238E27FC236}">
                <a16:creationId xmlns:a16="http://schemas.microsoft.com/office/drawing/2014/main" id="{3F61C722-3800-445A-9885-E494F86D1A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536" b="8027"/>
          <a:stretch/>
        </p:blipFill>
        <p:spPr>
          <a:xfrm rot="19876847">
            <a:off x="7055272" y="333773"/>
            <a:ext cx="1861970" cy="15724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Espace réservé d’image 20" descr="cinq à côté d’un présentation">
            <a:extLst>
              <a:ext uri="{FF2B5EF4-FFF2-40B4-BE49-F238E27FC236}">
                <a16:creationId xmlns:a16="http://schemas.microsoft.com/office/drawing/2014/main" id="{855358E8-B67C-4238-B11B-A995D2C354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801" t="44663" r="56878" b="3469"/>
          <a:stretch/>
        </p:blipFill>
        <p:spPr>
          <a:xfrm flipH="1">
            <a:off x="351778" y="5394647"/>
            <a:ext cx="864096" cy="11555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ZoneTexte 6">
            <a:hlinkClick r:id="rId4" action="ppaction://hlinksldjump"/>
            <a:extLst>
              <a:ext uri="{FF2B5EF4-FFF2-40B4-BE49-F238E27FC236}">
                <a16:creationId xmlns:a16="http://schemas.microsoft.com/office/drawing/2014/main" id="{B09154E0-6F3E-45FD-AAE0-189395764F58}"/>
              </a:ext>
            </a:extLst>
          </p:cNvPr>
          <p:cNvSpPr txBox="1"/>
          <p:nvPr/>
        </p:nvSpPr>
        <p:spPr>
          <a:xfrm>
            <a:off x="-12484" y="6546830"/>
            <a:ext cx="4573939" cy="3385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Cliquez à nouveau pour revenir au calendrier</a:t>
            </a:r>
            <a:endParaRPr lang="fr-FR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75843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50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Espace réservé d’image 63" descr="Père Noël tenant un sac de jouets">
            <a:extLst>
              <a:ext uri="{FF2B5EF4-FFF2-40B4-BE49-F238E27FC236}">
                <a16:creationId xmlns:a16="http://schemas.microsoft.com/office/drawing/2014/main" id="{DF18B65E-32F4-4E99-87C4-A7A767F640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79" t="12299" r="2603" b="12816"/>
          <a:stretch/>
        </p:blipFill>
        <p:spPr>
          <a:xfrm>
            <a:off x="107504" y="4365103"/>
            <a:ext cx="2908403" cy="23042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Picture 4" descr="Meilleurs GIFs Candy Cane Sticker | Gfycat">
            <a:extLst>
              <a:ext uri="{FF2B5EF4-FFF2-40B4-BE49-F238E27FC236}">
                <a16:creationId xmlns:a16="http://schemas.microsoft.com/office/drawing/2014/main" id="{CFCC5E62-FF6C-47AD-81D4-931F996794B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27745">
            <a:off x="7849662" y="310192"/>
            <a:ext cx="1325259" cy="132525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576220ED-C84E-4B37-B198-8EFB2A64C098}"/>
              </a:ext>
            </a:extLst>
          </p:cNvPr>
          <p:cNvSpPr txBox="1"/>
          <p:nvPr/>
        </p:nvSpPr>
        <p:spPr>
          <a:xfrm>
            <a:off x="251520" y="2564904"/>
            <a:ext cx="8568952" cy="209288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2021, les plafonds d’abondement sont :</a:t>
            </a:r>
          </a:p>
          <a:p>
            <a:pPr algn="ctr"/>
            <a:endParaRPr lang="fr-FR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PEE (I) : 8% du PASS = 3 290,80 €</a:t>
            </a:r>
          </a:p>
          <a:p>
            <a:pPr algn="ctr"/>
            <a:r>
              <a:rPr lang="fr-FR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 Collectif : 16% du PASS = 6 581,76 €</a:t>
            </a:r>
          </a:p>
          <a:p>
            <a:pPr algn="ctr"/>
            <a:endParaRPr lang="fr-FR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BB435C6-CB4B-4045-8FD2-073CE1704633}"/>
              </a:ext>
            </a:extLst>
          </p:cNvPr>
          <p:cNvSpPr txBox="1"/>
          <p:nvPr/>
        </p:nvSpPr>
        <p:spPr>
          <a:xfrm>
            <a:off x="1907704" y="908720"/>
            <a:ext cx="5004556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SAVIEZ-VOUS ?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60BC928-A8E4-48F4-A0EC-2E30ABE100C2}"/>
              </a:ext>
            </a:extLst>
          </p:cNvPr>
          <p:cNvSpPr txBox="1"/>
          <p:nvPr/>
        </p:nvSpPr>
        <p:spPr>
          <a:xfrm>
            <a:off x="3707904" y="6093296"/>
            <a:ext cx="1794220" cy="21544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 2021 : 41 136 €</a:t>
            </a:r>
            <a:endParaRPr lang="fr-FR" sz="800" dirty="0"/>
          </a:p>
        </p:txBody>
      </p:sp>
      <p:sp>
        <p:nvSpPr>
          <p:cNvPr id="8" name="ZoneTexte 7">
            <a:hlinkClick r:id="rId4" action="ppaction://hlinksldjump"/>
            <a:extLst>
              <a:ext uri="{FF2B5EF4-FFF2-40B4-BE49-F238E27FC236}">
                <a16:creationId xmlns:a16="http://schemas.microsoft.com/office/drawing/2014/main" id="{20DA6874-BD20-46C5-BC2E-AAF08BAAE8BD}"/>
              </a:ext>
            </a:extLst>
          </p:cNvPr>
          <p:cNvSpPr txBox="1"/>
          <p:nvPr/>
        </p:nvSpPr>
        <p:spPr>
          <a:xfrm>
            <a:off x="-12484" y="6546830"/>
            <a:ext cx="4573939" cy="3385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Cliquez à nouveau pour revenir au calendrier</a:t>
            </a:r>
            <a:endParaRPr lang="fr-FR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82683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D18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Espace réservé d’image 20" descr="cinq à côté d’un présentation">
            <a:extLst>
              <a:ext uri="{FF2B5EF4-FFF2-40B4-BE49-F238E27FC236}">
                <a16:creationId xmlns:a16="http://schemas.microsoft.com/office/drawing/2014/main" id="{2E7337A3-7ABD-4953-A6C5-3F1CEBCF04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01" t="9109" r="5778" b="3469"/>
          <a:stretch/>
        </p:blipFill>
        <p:spPr>
          <a:xfrm>
            <a:off x="7200479" y="1311653"/>
            <a:ext cx="1341570" cy="134157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200C7890-9B75-4F5F-AFD2-F245AB9F08EF}"/>
              </a:ext>
            </a:extLst>
          </p:cNvPr>
          <p:cNvSpPr txBox="1"/>
          <p:nvPr/>
        </p:nvSpPr>
        <p:spPr>
          <a:xfrm>
            <a:off x="323528" y="2922329"/>
            <a:ext cx="8352928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60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Lors du départ </a:t>
            </a:r>
            <a:r>
              <a:rPr lang="fr-FR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 la</a:t>
            </a:r>
            <a:r>
              <a:rPr lang="fr-FR" sz="260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retraite, le PER Collectif offre le choix au </a:t>
            </a:r>
            <a:r>
              <a:rPr lang="fr-FR" sz="26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bénéficiaire de choisir entre:</a:t>
            </a:r>
          </a:p>
          <a:p>
            <a:pPr algn="ctr"/>
            <a:r>
              <a:rPr lang="fr-FR" sz="26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la </a:t>
            </a:r>
            <a:r>
              <a:rPr lang="fr-FR" sz="26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sortie en capital </a:t>
            </a:r>
            <a:r>
              <a:rPr lang="fr-FR" sz="260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(total ou fractionné) </a:t>
            </a:r>
            <a:br>
              <a:rPr lang="fr-FR" sz="260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</a:br>
            <a:r>
              <a:rPr lang="fr-FR" sz="260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et/ou une </a:t>
            </a:r>
            <a:r>
              <a:rPr lang="fr-FR" sz="26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sortie en rente</a:t>
            </a:r>
            <a:r>
              <a:rPr lang="fr-FR" sz="26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(pour les versements volontaires et épargne salariale).</a:t>
            </a:r>
            <a:r>
              <a:rPr lang="fr-FR" sz="2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​</a:t>
            </a:r>
            <a:endParaRPr lang="fr-FR" altLang="fr-FR" sz="2600" dirty="0">
              <a:solidFill>
                <a:schemeClr val="bg1"/>
              </a:solidFill>
              <a:latin typeface="Arial" panose="020B0604020202020204"/>
              <a:cs typeface="Arial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C4F4B7B-4814-4838-BBAC-651244AC18E8}"/>
              </a:ext>
            </a:extLst>
          </p:cNvPr>
          <p:cNvSpPr txBox="1"/>
          <p:nvPr/>
        </p:nvSpPr>
        <p:spPr>
          <a:xfrm>
            <a:off x="1907704" y="908720"/>
            <a:ext cx="5004556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SAVIEZ-VOUS ?</a:t>
            </a:r>
          </a:p>
        </p:txBody>
      </p:sp>
      <p:sp>
        <p:nvSpPr>
          <p:cNvPr id="7" name="ZoneTexte 6">
            <a:hlinkClick r:id="rId3" action="ppaction://hlinksldjump"/>
            <a:extLst>
              <a:ext uri="{FF2B5EF4-FFF2-40B4-BE49-F238E27FC236}">
                <a16:creationId xmlns:a16="http://schemas.microsoft.com/office/drawing/2014/main" id="{5FB3883D-F2F0-4290-A7AA-629F38396CFB}"/>
              </a:ext>
            </a:extLst>
          </p:cNvPr>
          <p:cNvSpPr txBox="1"/>
          <p:nvPr/>
        </p:nvSpPr>
        <p:spPr>
          <a:xfrm>
            <a:off x="-12484" y="6546830"/>
            <a:ext cx="4573939" cy="3385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Cliquez à nouveau pour revenir au calendrier</a:t>
            </a:r>
            <a:endParaRPr lang="fr-FR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6332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Espace réservé d’image 5" descr="bonhomme de pain d’épice">
            <a:extLst>
              <a:ext uri="{FF2B5EF4-FFF2-40B4-BE49-F238E27FC236}">
                <a16:creationId xmlns:a16="http://schemas.microsoft.com/office/drawing/2014/main" id="{CA56FCD1-11D8-40E2-A5DA-C92E56546A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7078" t="-6988" r="-6898" b="-6988"/>
          <a:stretch/>
        </p:blipFill>
        <p:spPr>
          <a:xfrm rot="726362">
            <a:off x="6614119" y="82078"/>
            <a:ext cx="2580703" cy="25807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4" descr="Meilleurs GIFs Candy Cane Sticker | Gfycat">
            <a:extLst>
              <a:ext uri="{FF2B5EF4-FFF2-40B4-BE49-F238E27FC236}">
                <a16:creationId xmlns:a16="http://schemas.microsoft.com/office/drawing/2014/main" id="{07E1F3D2-0AD8-44EE-812D-E7179A89C09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73740" flipH="1">
            <a:off x="244454" y="5576677"/>
            <a:ext cx="881141" cy="8811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F6D1C39-E35A-4E50-9786-00E478CEE415}"/>
              </a:ext>
            </a:extLst>
          </p:cNvPr>
          <p:cNvSpPr txBox="1"/>
          <p:nvPr/>
        </p:nvSpPr>
        <p:spPr>
          <a:xfrm>
            <a:off x="251520" y="2492896"/>
            <a:ext cx="8568952" cy="292387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 PER Collectif propose la gestion pilotée </a:t>
            </a:r>
            <a:r>
              <a:rPr lang="fr-FR" sz="2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qui permet de déléguer la gestion de l’épargne à des experts :</a:t>
            </a:r>
          </a:p>
          <a:p>
            <a:pPr algn="ctr"/>
            <a:endParaRPr lang="fr-FR" sz="16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2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 dirigeant ne s’occupe de rien : les gérants sélectionnent et optimisent les placements en fonction de l’horizon retraite ou de votre projet tout sécurisant progressivement le capital investi au fur et à mesure que le dirigeant s’avance vers l’âge de la retraite.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382519E-7A6C-450E-A487-795A46CC2DD1}"/>
              </a:ext>
            </a:extLst>
          </p:cNvPr>
          <p:cNvSpPr txBox="1"/>
          <p:nvPr/>
        </p:nvSpPr>
        <p:spPr>
          <a:xfrm>
            <a:off x="1907704" y="908720"/>
            <a:ext cx="5004556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SAVIEZ-VOUS ?</a:t>
            </a:r>
          </a:p>
        </p:txBody>
      </p:sp>
      <p:sp>
        <p:nvSpPr>
          <p:cNvPr id="8" name="ZoneTexte 7">
            <a:hlinkClick r:id="rId4" action="ppaction://hlinksldjump"/>
            <a:extLst>
              <a:ext uri="{FF2B5EF4-FFF2-40B4-BE49-F238E27FC236}">
                <a16:creationId xmlns:a16="http://schemas.microsoft.com/office/drawing/2014/main" id="{FC42DC89-1216-42AF-9439-4467C6CC9CE3}"/>
              </a:ext>
            </a:extLst>
          </p:cNvPr>
          <p:cNvSpPr txBox="1"/>
          <p:nvPr/>
        </p:nvSpPr>
        <p:spPr>
          <a:xfrm>
            <a:off x="-12484" y="6546830"/>
            <a:ext cx="4573939" cy="3385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Cliquez à nouveau pour revenir au calendrier</a:t>
            </a:r>
            <a:endParaRPr lang="fr-FR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9931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d’image 61" descr="Bonhomme de neige et pingouins">
            <a:extLst>
              <a:ext uri="{FF2B5EF4-FFF2-40B4-BE49-F238E27FC236}">
                <a16:creationId xmlns:a16="http://schemas.microsoft.com/office/drawing/2014/main" id="{C7D8A33C-319E-4EBC-A38A-BB1838D8CD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092280" y="4653136"/>
            <a:ext cx="2019670" cy="201967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D86561CA-AA3A-4535-9749-C13ED648A414}"/>
              </a:ext>
            </a:extLst>
          </p:cNvPr>
          <p:cNvSpPr txBox="1"/>
          <p:nvPr/>
        </p:nvSpPr>
        <p:spPr>
          <a:xfrm>
            <a:off x="1907704" y="908720"/>
            <a:ext cx="5004556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SAVIEZ-VOUS 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186F8A9-044E-4578-B52B-A4C6815AD490}"/>
              </a:ext>
            </a:extLst>
          </p:cNvPr>
          <p:cNvSpPr txBox="1"/>
          <p:nvPr/>
        </p:nvSpPr>
        <p:spPr>
          <a:xfrm>
            <a:off x="539552" y="2564904"/>
            <a:ext cx="8118902" cy="2387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lnSpc>
                <a:spcPts val="3700"/>
              </a:lnSpc>
            </a:pPr>
            <a:r>
              <a:rPr lang="fr-F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Lors de vos rendez-vous, grâce au </a:t>
            </a:r>
            <a:br>
              <a:rPr lang="fr-F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Web Call Back</a:t>
            </a:r>
            <a:r>
              <a:rPr lang="fr-F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un conseiller Allo Experts peut vous rappeler en quelques minutes pour réaliser un rendez-vous à 3. </a:t>
            </a:r>
          </a:p>
          <a:p>
            <a:pPr algn="ctr">
              <a:lnSpc>
                <a:spcPts val="3700"/>
              </a:lnSpc>
            </a:pPr>
            <a:endParaRPr lang="fr-FR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06C548D-0C8F-4FFA-B900-39A910D3FBC1}"/>
              </a:ext>
            </a:extLst>
          </p:cNvPr>
          <p:cNvSpPr txBox="1"/>
          <p:nvPr/>
        </p:nvSpPr>
        <p:spPr>
          <a:xfrm>
            <a:off x="0" y="6258798"/>
            <a:ext cx="8739252" cy="338554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Vous voulez en savoir plus sur Allo Experts ? Rendez-vous sur la case n°23.</a:t>
            </a:r>
          </a:p>
        </p:txBody>
      </p:sp>
      <p:sp>
        <p:nvSpPr>
          <p:cNvPr id="9" name="ZoneTexte 8">
            <a:hlinkClick r:id="rId3" action="ppaction://hlinksldjump"/>
            <a:extLst>
              <a:ext uri="{FF2B5EF4-FFF2-40B4-BE49-F238E27FC236}">
                <a16:creationId xmlns:a16="http://schemas.microsoft.com/office/drawing/2014/main" id="{F5A8F8EC-D4AF-4CA0-B69A-A3BF300B1FC6}"/>
              </a:ext>
            </a:extLst>
          </p:cNvPr>
          <p:cNvSpPr txBox="1"/>
          <p:nvPr/>
        </p:nvSpPr>
        <p:spPr>
          <a:xfrm>
            <a:off x="-12484" y="6546830"/>
            <a:ext cx="4573939" cy="3385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Cliquez à nouveau pour revenir au calendrier</a:t>
            </a:r>
            <a:endParaRPr lang="fr-FR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1119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FF446674-FD68-43E5-919C-4919767FFD07}"/>
              </a:ext>
            </a:extLst>
          </p:cNvPr>
          <p:cNvSpPr txBox="1"/>
          <p:nvPr/>
        </p:nvSpPr>
        <p:spPr>
          <a:xfrm>
            <a:off x="971600" y="2924944"/>
            <a:ext cx="7560840" cy="2387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lnSpc>
                <a:spcPts val="3700"/>
              </a:lnSpc>
            </a:pPr>
            <a:r>
              <a:rPr lang="fr-F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Allo Experts, véritable plateforme d’expertise dédiée à l’épargne salariale et retraite, répond à toutes vos questions mais également à celles des dirigeants</a:t>
            </a:r>
            <a:endParaRPr lang="fr-FR" sz="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3700"/>
              </a:lnSpc>
            </a:pPr>
            <a:r>
              <a:rPr lang="fr-F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Disponible du lundi au vendredi de 8h30 à 18h</a:t>
            </a:r>
          </a:p>
        </p:txBody>
      </p:sp>
      <p:pic>
        <p:nvPicPr>
          <p:cNvPr id="14" name="Espace réservé d’image 42" descr="Renne">
            <a:extLst>
              <a:ext uri="{FF2B5EF4-FFF2-40B4-BE49-F238E27FC236}">
                <a16:creationId xmlns:a16="http://schemas.microsoft.com/office/drawing/2014/main" id="{5C7D6AC4-86AD-4D5E-8FAB-1F61EC3DFC4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536" b="8027"/>
          <a:stretch/>
        </p:blipFill>
        <p:spPr>
          <a:xfrm rot="19876847">
            <a:off x="6779485" y="333773"/>
            <a:ext cx="1861970" cy="15724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8AFB8408-4CAD-4C7B-A31A-7B40DB791634}"/>
              </a:ext>
            </a:extLst>
          </p:cNvPr>
          <p:cNvSpPr txBox="1"/>
          <p:nvPr/>
        </p:nvSpPr>
        <p:spPr>
          <a:xfrm>
            <a:off x="1907704" y="908720"/>
            <a:ext cx="5004556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SAVIEZ-VOUS ?</a:t>
            </a:r>
          </a:p>
        </p:txBody>
      </p:sp>
      <p:sp>
        <p:nvSpPr>
          <p:cNvPr id="7" name="ZoneTexte 6">
            <a:hlinkClick r:id="rId4" action="ppaction://hlinksldjump"/>
            <a:extLst>
              <a:ext uri="{FF2B5EF4-FFF2-40B4-BE49-F238E27FC236}">
                <a16:creationId xmlns:a16="http://schemas.microsoft.com/office/drawing/2014/main" id="{F508C54B-9094-4978-AEF4-4346D1B3FDCC}"/>
              </a:ext>
            </a:extLst>
          </p:cNvPr>
          <p:cNvSpPr txBox="1"/>
          <p:nvPr/>
        </p:nvSpPr>
        <p:spPr>
          <a:xfrm>
            <a:off x="-12484" y="6546830"/>
            <a:ext cx="4573939" cy="3385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Cliquez à nouveau pour revenir au calendrier</a:t>
            </a:r>
            <a:endParaRPr lang="fr-FR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6986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Joyeux Noël GIFs - Belles cartes de voeux animées">
            <a:extLst>
              <a:ext uri="{FF2B5EF4-FFF2-40B4-BE49-F238E27FC236}">
                <a16:creationId xmlns:a16="http://schemas.microsoft.com/office/drawing/2014/main" id="{C12AF219-7FB4-4D15-8D28-D0A183410D2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0436"/>
            <a:ext cx="7200800" cy="681712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D5A1412-8E07-4A1C-B2E7-0872F9848612}"/>
              </a:ext>
            </a:extLst>
          </p:cNvPr>
          <p:cNvSpPr txBox="1"/>
          <p:nvPr/>
        </p:nvSpPr>
        <p:spPr>
          <a:xfrm>
            <a:off x="1619672" y="1052736"/>
            <a:ext cx="7200800" cy="4616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bg1"/>
                </a:solidFill>
                <a:latin typeface="Pluto Regular"/>
                <a:cs typeface="Times New Roman" panose="02020603050405020304" pitchFamily="18" charset="0"/>
              </a:rPr>
              <a:t>NATIXIS INTERÉPARGNE VOUS SOUHAITE UN  </a:t>
            </a:r>
          </a:p>
        </p:txBody>
      </p:sp>
    </p:spTree>
    <p:extLst>
      <p:ext uri="{BB962C8B-B14F-4D97-AF65-F5344CB8AC3E}">
        <p14:creationId xmlns:p14="http://schemas.microsoft.com/office/powerpoint/2010/main" val="96612933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NIE">
  <a:themeElements>
    <a:clrScheme name="Personnalisé NIE">
      <a:dk1>
        <a:sysClr val="windowText" lastClr="000000"/>
      </a:dk1>
      <a:lt1>
        <a:sysClr val="window" lastClr="FFFFFF"/>
      </a:lt1>
      <a:dk2>
        <a:srgbClr val="581D74"/>
      </a:dk2>
      <a:lt2>
        <a:srgbClr val="707372"/>
      </a:lt2>
      <a:accent1>
        <a:srgbClr val="4D6995"/>
      </a:accent1>
      <a:accent2>
        <a:srgbClr val="AF1280"/>
      </a:accent2>
      <a:accent3>
        <a:srgbClr val="B14EB5"/>
      </a:accent3>
      <a:accent4>
        <a:srgbClr val="F07E53"/>
      </a:accent4>
      <a:accent5>
        <a:srgbClr val="7197BA"/>
      </a:accent5>
      <a:accent6>
        <a:srgbClr val="2499B6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èmeNIE" id="{3DD82937-235F-44DB-8E00-3CCD81DD6BF5}" vid="{AD2087CF-1FAE-43B4-A9C9-E372F202342B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9924D1ECC420D47A2456556BC94F7370400BDF4491DEA4973499845289601F88B9F" ma:contentTypeVersion="55" ma:contentTypeDescription="Create a new document." ma:contentTypeScope="" ma:versionID="41eb558a2b826e6e4f9defd990175bec">
  <xsd:schema xmlns:xsd="http://www.w3.org/2001/XMLSchema" xmlns:xs="http://www.w3.org/2001/XMLSchema" xmlns:p="http://schemas.microsoft.com/office/2006/metadata/properties" xmlns:ns2="6d93d202-47fc-4405-873a-cab67cc5f1b2" xmlns:ns3="64acb2c5-0a2b-4bda-bd34-58e36cbb80d2" targetNamespace="http://schemas.microsoft.com/office/2006/metadata/properties" ma:root="true" ma:fieldsID="19deea0185cf7bc57eee9b90b1ba2ace" ns2:_="" ns3:_="">
    <xsd:import namespace="6d93d202-47fc-4405-873a-cab67cc5f1b2"/>
    <xsd:import namespace="64acb2c5-0a2b-4bda-bd34-58e36cbb80d2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  <xsd:element ref="ns3:Description0" minOccurs="0"/>
                <xsd:element ref="ns3:Compone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93d202-47fc-4405-873a-cab67cc5f1b2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0:00:00Z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dc79c007-7f28-4db9-9ba1-525d19a3279b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80C6DD30-196A-4C6B-B1BF-A43F3B8ACD4F}" ma:internalName="CSXSubmissionMarket" ma:readOnly="false" ma:showField="MarketName" ma:web="6d93d202-47fc-4405-873a-cab67cc5f1b2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bb16b974-ed24-4278-8820-8e232d38904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7E2D4CA2-442A-4FDA-AA57-71B8C7B2C53C}" ma:internalName="InProjectListLookup" ma:readOnly="true" ma:showField="InProjectList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fd9a49dc-3dbf-4047-b62d-1d587abe7b40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7E2D4CA2-442A-4FDA-AA57-71B8C7B2C53C}" ma:internalName="LastCompleteVersionLookup" ma:readOnly="true" ma:showField="LastCompleteVersion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7E2D4CA2-442A-4FDA-AA57-71B8C7B2C53C}" ma:internalName="LastPreviewErrorLookup" ma:readOnly="true" ma:showField="LastPreviewError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7E2D4CA2-442A-4FDA-AA57-71B8C7B2C53C}" ma:internalName="LastPreviewResultLookup" ma:readOnly="true" ma:showField="LastPreviewResult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7E2D4CA2-442A-4FDA-AA57-71B8C7B2C53C}" ma:internalName="LastPreviewAttemptDateLookup" ma:readOnly="true" ma:showField="LastPreviewAttemptDate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7E2D4CA2-442A-4FDA-AA57-71B8C7B2C53C}" ma:internalName="LastPreviewedByLookup" ma:readOnly="true" ma:showField="LastPreviewedBy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7E2D4CA2-442A-4FDA-AA57-71B8C7B2C53C}" ma:internalName="LastPreviewTimeLookup" ma:readOnly="true" ma:showField="LastPreviewTime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7E2D4CA2-442A-4FDA-AA57-71B8C7B2C53C}" ma:internalName="LastPreviewVersionLookup" ma:readOnly="true" ma:showField="LastPreviewVersion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7E2D4CA2-442A-4FDA-AA57-71B8C7B2C53C}" ma:internalName="LastPublishErrorLookup" ma:readOnly="true" ma:showField="LastPublishError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7E2D4CA2-442A-4FDA-AA57-71B8C7B2C53C}" ma:internalName="LastPublishResultLookup" ma:readOnly="true" ma:showField="LastPublishResult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7E2D4CA2-442A-4FDA-AA57-71B8C7B2C53C}" ma:internalName="LastPublishAttemptDateLookup" ma:readOnly="true" ma:showField="LastPublishAttemptDate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7E2D4CA2-442A-4FDA-AA57-71B8C7B2C53C}" ma:internalName="LastPublishedByLookup" ma:readOnly="true" ma:showField="LastPublishedBy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7E2D4CA2-442A-4FDA-AA57-71B8C7B2C53C}" ma:internalName="LastPublishTimeLookup" ma:readOnly="true" ma:showField="LastPublishTime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7E2D4CA2-442A-4FDA-AA57-71B8C7B2C53C}" ma:internalName="LastPublishVersionLookup" ma:readOnly="true" ma:showField="LastPublishVersion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4CDE398E-75A7-4993-8C61-2BFD31F64754}" ma:internalName="LocLastLocAttemptVersionLookup" ma:readOnly="false" ma:showField="LastLocAttemptVersion" ma:web="6d93d202-47fc-4405-873a-cab67cc5f1b2">
      <xsd:simpleType>
        <xsd:restriction base="dms:Lookup"/>
      </xsd:simpleType>
    </xsd:element>
    <xsd:element name="LocLastLocAttemptVersionTypeLookup" ma:index="72" nillable="true" ma:displayName="Loc Last Loc Attempt Version Type" ma:default="" ma:list="{4CDE398E-75A7-4993-8C61-2BFD31F64754}" ma:internalName="LocLastLocAttemptVersionTypeLookup" ma:readOnly="true" ma:showField="LastLocAttemptVersionType" ma:web="6d93d202-47fc-4405-873a-cab67cc5f1b2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4CDE398E-75A7-4993-8C61-2BFD31F64754}" ma:internalName="LocNewPublishedVersionLookup" ma:readOnly="true" ma:showField="NewPublishedVersion" ma:web="6d93d202-47fc-4405-873a-cab67cc5f1b2">
      <xsd:simpleType>
        <xsd:restriction base="dms:Lookup"/>
      </xsd:simpleType>
    </xsd:element>
    <xsd:element name="LocOverallHandbackStatusLookup" ma:index="76" nillable="true" ma:displayName="Loc Overall Handback Status" ma:default="" ma:list="{4CDE398E-75A7-4993-8C61-2BFD31F64754}" ma:internalName="LocOverallHandbackStatusLookup" ma:readOnly="true" ma:showField="OverallHandbackStatus" ma:web="6d93d202-47fc-4405-873a-cab67cc5f1b2">
      <xsd:simpleType>
        <xsd:restriction base="dms:Lookup"/>
      </xsd:simpleType>
    </xsd:element>
    <xsd:element name="LocOverallLocStatusLookup" ma:index="77" nillable="true" ma:displayName="Loc Overall Localize Status" ma:default="" ma:list="{4CDE398E-75A7-4993-8C61-2BFD31F64754}" ma:internalName="LocOverallLocStatusLookup" ma:readOnly="true" ma:showField="OverallLocStatus" ma:web="6d93d202-47fc-4405-873a-cab67cc5f1b2">
      <xsd:simpleType>
        <xsd:restriction base="dms:Lookup"/>
      </xsd:simpleType>
    </xsd:element>
    <xsd:element name="LocOverallPreviewStatusLookup" ma:index="78" nillable="true" ma:displayName="Loc Overall Preview Status" ma:default="" ma:list="{4CDE398E-75A7-4993-8C61-2BFD31F64754}" ma:internalName="LocOverallPreviewStatusLookup" ma:readOnly="true" ma:showField="OverallPreviewStatus" ma:web="6d93d202-47fc-4405-873a-cab67cc5f1b2">
      <xsd:simpleType>
        <xsd:restriction base="dms:Lookup"/>
      </xsd:simpleType>
    </xsd:element>
    <xsd:element name="LocOverallPublishStatusLookup" ma:index="79" nillable="true" ma:displayName="Loc Overall Publish Status" ma:default="" ma:list="{4CDE398E-75A7-4993-8C61-2BFD31F64754}" ma:internalName="LocOverallPublishStatusLookup" ma:readOnly="true" ma:showField="OverallPublishStatus" ma:web="6d93d202-47fc-4405-873a-cab67cc5f1b2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4CDE398E-75A7-4993-8C61-2BFD31F64754}" ma:internalName="LocProcessedForHandoffsLookup" ma:readOnly="true" ma:showField="ProcessedForHandoffs" ma:web="6d93d202-47fc-4405-873a-cab67cc5f1b2">
      <xsd:simpleType>
        <xsd:restriction base="dms:Lookup"/>
      </xsd:simpleType>
    </xsd:element>
    <xsd:element name="LocProcessedForMarketsLookup" ma:index="82" nillable="true" ma:displayName="Loc Processed For Markets" ma:default="" ma:list="{4CDE398E-75A7-4993-8C61-2BFD31F64754}" ma:internalName="LocProcessedForMarketsLookup" ma:readOnly="true" ma:showField="ProcessedForMarkets" ma:web="6d93d202-47fc-4405-873a-cab67cc5f1b2">
      <xsd:simpleType>
        <xsd:restriction base="dms:Lookup"/>
      </xsd:simpleType>
    </xsd:element>
    <xsd:element name="LocPublishedDependentAssetsLookup" ma:index="83" nillable="true" ma:displayName="Loc Published Dependent Assets" ma:default="" ma:list="{4CDE398E-75A7-4993-8C61-2BFD31F64754}" ma:internalName="LocPublishedDependentAssetsLookup" ma:readOnly="true" ma:showField="PublishedDependentAssets" ma:web="6d93d202-47fc-4405-873a-cab67cc5f1b2">
      <xsd:simpleType>
        <xsd:restriction base="dms:Lookup"/>
      </xsd:simpleType>
    </xsd:element>
    <xsd:element name="LocPublishedLinkedAssetsLookup" ma:index="84" nillable="true" ma:displayName="Loc Published Linked Assets" ma:default="" ma:list="{4CDE398E-75A7-4993-8C61-2BFD31F64754}" ma:internalName="LocPublishedLinkedAssetsLookup" ma:readOnly="true" ma:showField="PublishedLinkedAssets" ma:web="6d93d202-47fc-4405-873a-cab67cc5f1b2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db560eb5-700a-4f94-8fda-b57de4261f12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80C6DD30-196A-4C6B-B1BF-A43F3B8ACD4F}" ma:internalName="Markets" ma:readOnly="false" ma:showField="MarketName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7E2D4CA2-442A-4FDA-AA57-71B8C7B2C53C}" ma:internalName="NumOfRatingsLookup" ma:readOnly="true" ma:showField="NumOfRatings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7E2D4CA2-442A-4FDA-AA57-71B8C7B2C53C}" ma:internalName="PublishStatusLookup" ma:readOnly="false" ma:showField="PublishStatus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6e3f7319-fb8f-4449-8902-000ab73a8566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11d213f5-ec09-44b6-a8be-9da225be7a8d}" ma:internalName="TaxCatchAll" ma:showField="CatchAllData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11d213f5-ec09-44b6-a8be-9da225be7a8d}" ma:internalName="TaxCatchAllLabel" ma:readOnly="true" ma:showField="CatchAllDataLabel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acb2c5-0a2b-4bda-bd34-58e36cbb80d2" elementFormDefault="qualified">
    <xsd:import namespace="http://schemas.microsoft.com/office/2006/documentManagement/types"/>
    <xsd:import namespace="http://schemas.microsoft.com/office/infopath/2007/PartnerControls"/>
    <xsd:element name="Description0" ma:index="134" nillable="true" ma:displayName="Description" ma:internalName="Description0">
      <xsd:simpleType>
        <xsd:restriction base="dms:Note"/>
      </xsd:simpleType>
    </xsd:element>
    <xsd:element name="Component" ma:index="135" nillable="true" ma:displayName="Component" ma:internalName="Component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cquiredFrom xmlns="6d93d202-47fc-4405-873a-cab67cc5f1b2" xsi:nil="true"/>
    <IsSearchable xmlns="6d93d202-47fc-4405-873a-cab67cc5f1b2">true</IsSearchable>
    <EditorialStatus xmlns="6d93d202-47fc-4405-873a-cab67cc5f1b2">Complete</EditorialStatus>
    <OriginAsset xmlns="6d93d202-47fc-4405-873a-cab67cc5f1b2" xsi:nil="true"/>
    <ThumbnailAssetId xmlns="6d93d202-47fc-4405-873a-cab67cc5f1b2" xsi:nil="true"/>
    <TrustLevel xmlns="6d93d202-47fc-4405-873a-cab67cc5f1b2">3 Community New</TrustLevel>
    <MarketSpecific xmlns="6d93d202-47fc-4405-873a-cab67cc5f1b2">true</MarketSpecific>
    <TPNamespace xmlns="6d93d202-47fc-4405-873a-cab67cc5f1b2" xsi:nil="true"/>
    <DirectSourceMarket xmlns="6d93d202-47fc-4405-873a-cab67cc5f1b2">english</DirectSourceMarket>
    <MachineTranslated xmlns="6d93d202-47fc-4405-873a-cab67cc5f1b2">false</MachineTranslated>
    <PlannedPubDate xmlns="6d93d202-47fc-4405-873a-cab67cc5f1b2" xsi:nil="true"/>
    <SubmitterId xmlns="6d93d202-47fc-4405-873a-cab67cc5f1b2">9c60ae39-ee33-43c2-b863-454968d0f2cc</SubmitterId>
    <Downloads xmlns="6d93d202-47fc-4405-873a-cab67cc5f1b2">0</Downloads>
    <OriginalSourceMarket xmlns="6d93d202-47fc-4405-873a-cab67cc5f1b2">english</OriginalSourceMarket>
    <PublishTargets xmlns="6d93d202-47fc-4405-873a-cab67cc5f1b2">OfficeOnline</PublishTargets>
    <ArtSampleDocs xmlns="6d93d202-47fc-4405-873a-cab67cc5f1b2" xsi:nil="true"/>
    <ApprovalLog xmlns="6d93d202-47fc-4405-873a-cab67cc5f1b2" xsi:nil="true"/>
    <ApprovalStatus xmlns="6d93d202-47fc-4405-873a-cab67cc5f1b2">ApprovedManual</ApprovalStatus>
    <TPComponent xmlns="6d93d202-47fc-4405-873a-cab67cc5f1b2">PPTFiles</TPComponent>
    <EditorialTags xmlns="6d93d202-47fc-4405-873a-cab67cc5f1b2" xsi:nil="true"/>
    <TPExecutable xmlns="6d93d202-47fc-4405-873a-cab67cc5f1b2" xsi:nil="true"/>
    <LastHandOff xmlns="6d93d202-47fc-4405-873a-cab67cc5f1b2" xsi:nil="true"/>
    <BusinessGroup xmlns="6d93d202-47fc-4405-873a-cab67cc5f1b2" xsi:nil="true"/>
    <TPAppVersion xmlns="6d93d202-47fc-4405-873a-cab67cc5f1b2">12</TPAppVersion>
    <VoteCount xmlns="6d93d202-47fc-4405-873a-cab67cc5f1b2" xsi:nil="true"/>
    <APAuthor xmlns="6d93d202-47fc-4405-873a-cab67cc5f1b2">
      <UserInfo>
        <DisplayName>_o14migrate</DisplayName>
        <AccountId>266</AccountId>
        <AccountType/>
      </UserInfo>
    </APAuthor>
    <TPCommandLine xmlns="6d93d202-47fc-4405-873a-cab67cc5f1b2">{PP} /n {FilePath}</TPCommandLine>
    <UACurrentWords xmlns="6d93d202-47fc-4405-873a-cab67cc5f1b2" xsi:nil="true"/>
    <AssetId xmlns="6d93d202-47fc-4405-873a-cab67cc5f1b2">TP030008154</AssetId>
    <Manager xmlns="6d93d202-47fc-4405-873a-cab67cc5f1b2" xsi:nil="true"/>
    <NumericId xmlns="6d93d202-47fc-4405-873a-cab67cc5f1b2">-1</NumericId>
    <Component xmlns="64acb2c5-0a2b-4bda-bd34-58e36cbb80d2" xsi:nil="true"/>
    <HandoffToMSDN xmlns="6d93d202-47fc-4405-873a-cab67cc5f1b2" xsi:nil="true"/>
    <Markets xmlns="6d93d202-47fc-4405-873a-cab67cc5f1b2"/>
    <UALocComments xmlns="6d93d202-47fc-4405-873a-cab67cc5f1b2" xsi:nil="true"/>
    <UALocRecommendation xmlns="6d93d202-47fc-4405-873a-cab67cc5f1b2">Localize</UALocRecommendation>
    <AssetStart xmlns="6d93d202-47fc-4405-873a-cab67cc5f1b2">2010-04-16T14:41:00+00:00</AssetStart>
    <CrawlForDependencies xmlns="6d93d202-47fc-4405-873a-cab67cc5f1b2">false</CrawlForDependencies>
    <LastModifiedDateTime xmlns="6d93d202-47fc-4405-873a-cab67cc5f1b2" xsi:nil="true"/>
    <LastPublishResultLookup xmlns="6d93d202-47fc-4405-873a-cab67cc5f1b2" xsi:nil="true"/>
    <PublishStatusLookup xmlns="6d93d202-47fc-4405-873a-cab67cc5f1b2">
      <Value>329025</Value>
      <Value>502797</Value>
    </PublishStatusLookup>
    <AverageRating xmlns="6d93d202-47fc-4405-873a-cab67cc5f1b2" xsi:nil="true"/>
    <CSXUpdate xmlns="6d93d202-47fc-4405-873a-cab67cc5f1b2">false</CSXUpdate>
    <UAProjectedTotalWords xmlns="6d93d202-47fc-4405-873a-cab67cc5f1b2" xsi:nil="true"/>
    <AssetExpire xmlns="6d93d202-47fc-4405-873a-cab67cc5f1b2">2100-01-01T00:00:00+00:00</AssetExpire>
    <AssetType xmlns="6d93d202-47fc-4405-873a-cab67cc5f1b2">TP</AssetType>
    <IntlLangReviewDate xmlns="6d93d202-47fc-4405-873a-cab67cc5f1b2" xsi:nil="true"/>
    <TPFriendlyName xmlns="6d93d202-47fc-4405-873a-cab67cc5f1b2">Thème noël - Arbre de noël</TPFriendlyName>
    <IntlLangReview xmlns="6d93d202-47fc-4405-873a-cab67cc5f1b2" xsi:nil="true"/>
    <OOCacheId xmlns="6d93d202-47fc-4405-873a-cab67cc5f1b2" xsi:nil="true"/>
    <PolicheckWords xmlns="6d93d202-47fc-4405-873a-cab67cc5f1b2" xsi:nil="true"/>
    <TemplateStatus xmlns="6d93d202-47fc-4405-873a-cab67cc5f1b2">Complete</TemplateStatus>
    <CSXSubmissionMarket xmlns="6d93d202-47fc-4405-873a-cab67cc5f1b2" xsi:nil="true"/>
    <FriendlyTitle xmlns="6d93d202-47fc-4405-873a-cab67cc5f1b2" xsi:nil="true"/>
    <TPLaunchHelpLinkType xmlns="6d93d202-47fc-4405-873a-cab67cc5f1b2" xsi:nil="true"/>
    <Providers xmlns="6d93d202-47fc-4405-873a-cab67cc5f1b2" xsi:nil="true"/>
    <SourceTitle xmlns="6d93d202-47fc-4405-873a-cab67cc5f1b2">Thème noël - Arbre de noël</SourceTitle>
    <TemplateTemplateType xmlns="6d93d202-47fc-4405-873a-cab67cc5f1b2">PowerPoint 12 Default</TemplateTemplateType>
    <TimesCloned xmlns="6d93d202-47fc-4405-873a-cab67cc5f1b2" xsi:nil="true"/>
    <ClipArtFilename xmlns="6d93d202-47fc-4405-873a-cab67cc5f1b2" xsi:nil="true"/>
    <APDescription xmlns="6d93d202-47fc-4405-873a-cab67cc5f1b2" xsi:nil="true"/>
    <TPApplication xmlns="6d93d202-47fc-4405-873a-cab67cc5f1b2">PowerPoint</TPApplication>
    <CSXHash xmlns="6d93d202-47fc-4405-873a-cab67cc5f1b2">EK+MNse1XP63szPkZaDTV/q9xnc=</CSXHash>
    <PrimaryImageGen xmlns="6d93d202-47fc-4405-873a-cab67cc5f1b2">true</PrimaryImageGen>
    <ContentItem xmlns="6d93d202-47fc-4405-873a-cab67cc5f1b2" xsi:nil="true"/>
    <IsDeleted xmlns="6d93d202-47fc-4405-873a-cab67cc5f1b2">false</IsDeleted>
    <ShowIn xmlns="6d93d202-47fc-4405-873a-cab67cc5f1b2">Show everywhere</ShowIn>
    <BugNumber xmlns="6d93d202-47fc-4405-873a-cab67cc5f1b2" xsi:nil="true"/>
    <LegacyData xmlns="6d93d202-47fc-4405-873a-cab67cc5f1b2">ListingID:;Manager:;BuildStatus:Publish Passed;MockupPath:</LegacyData>
    <TPLaunchHelpLink xmlns="6d93d202-47fc-4405-873a-cab67cc5f1b2" xsi:nil="true"/>
    <Milestone xmlns="6d93d202-47fc-4405-873a-cab67cc5f1b2" xsi:nil="true"/>
    <UANotes xmlns="6d93d202-47fc-4405-873a-cab67cc5f1b2" xsi:nil="true"/>
    <Description0 xmlns="64acb2c5-0a2b-4bda-bd34-58e36cbb80d2" xsi:nil="true"/>
    <IntlLangReviewer xmlns="6d93d202-47fc-4405-873a-cab67cc5f1b2" xsi:nil="true"/>
    <IntlLocPriority xmlns="6d93d202-47fc-4405-873a-cab67cc5f1b2" xsi:nil="true"/>
    <OpenTemplate xmlns="6d93d202-47fc-4405-873a-cab67cc5f1b2">true</OpenTemplate>
    <Provider xmlns="6d93d202-47fc-4405-873a-cab67cc5f1b2" xsi:nil="true"/>
    <CSXSubmissionDate xmlns="6d93d202-47fc-4405-873a-cab67cc5f1b2">2009-12-04T08:00:00+00:00</CSXSubmissionDate>
    <TPClientViewer xmlns="6d93d202-47fc-4405-873a-cab67cc5f1b2" xsi:nil="true"/>
    <DSATActionTaken xmlns="6d93d202-47fc-4405-873a-cab67cc5f1b2" xsi:nil="true"/>
    <APEditor xmlns="6d93d202-47fc-4405-873a-cab67cc5f1b2">
      <UserInfo>
        <DisplayName>_o14migrate</DisplayName>
        <AccountId>266</AccountId>
        <AccountType/>
      </UserInfo>
    </APEditor>
    <TPInstallLocation xmlns="6d93d202-47fc-4405-873a-cab67cc5f1b2">{My Templates}</TPInstallLocation>
    <OutputCachingOn xmlns="6d93d202-47fc-4405-873a-cab67cc5f1b2">false</OutputCachingOn>
    <ParentAssetId xmlns="6d93d202-47fc-4405-873a-cab67cc5f1b2" xsi:nil="true"/>
    <LocManualTestRequired xmlns="6d93d202-47fc-4405-873a-cab67cc5f1b2">false</LocManualTestRequired>
    <LocalizationTagsTaxHTField0 xmlns="6d93d202-47fc-4405-873a-cab67cc5f1b2">
      <Terms xmlns="http://schemas.microsoft.com/office/infopath/2007/PartnerControls"/>
    </LocalizationTagsTaxHTField0>
    <CampaignTagsTaxHTField0 xmlns="6d93d202-47fc-4405-873a-cab67cc5f1b2">
      <Terms xmlns="http://schemas.microsoft.com/office/infopath/2007/PartnerControls"/>
    </CampaignTagsTaxHTField0>
    <LocLastLocAttemptVersionLookup xmlns="6d93d202-47fc-4405-873a-cab67cc5f1b2">169973</LocLastLocAttemptVersionLookup>
    <InternalTagsTaxHTField0 xmlns="6d93d202-47fc-4405-873a-cab67cc5f1b2">
      <Terms xmlns="http://schemas.microsoft.com/office/infopath/2007/PartnerControls"/>
    </InternalTagsTaxHTField0>
    <LocRecommendedHandoff xmlns="6d93d202-47fc-4405-873a-cab67cc5f1b2" xsi:nil="true"/>
    <BlockPublish xmlns="6d93d202-47fc-4405-873a-cab67cc5f1b2">false</BlockPublish>
    <LocComments xmlns="6d93d202-47fc-4405-873a-cab67cc5f1b2" xsi:nil="true"/>
    <TaxCatchAll xmlns="6d93d202-47fc-4405-873a-cab67cc5f1b2"/>
    <OriginalRelease xmlns="6d93d202-47fc-4405-873a-cab67cc5f1b2">14</OriginalRelease>
    <RecommendationsModifier xmlns="6d93d202-47fc-4405-873a-cab67cc5f1b2" xsi:nil="true"/>
    <ScenarioTagsTaxHTField0 xmlns="6d93d202-47fc-4405-873a-cab67cc5f1b2">
      <Terms xmlns="http://schemas.microsoft.com/office/infopath/2007/PartnerControls"/>
    </ScenarioTagsTaxHTField0>
    <FeatureTagsTaxHTField0 xmlns="6d93d202-47fc-4405-873a-cab67cc5f1b2">
      <Terms xmlns="http://schemas.microsoft.com/office/infopath/2007/PartnerControls"/>
    </FeatureTagsTaxHTField0>
    <LocMarketGroupTiers2 xmlns="6d93d202-47fc-4405-873a-cab67cc5f1b2" xsi:nil="true"/>
  </documentManagement>
</p:properties>
</file>

<file path=customXml/itemProps1.xml><?xml version="1.0" encoding="utf-8"?>
<ds:datastoreItem xmlns:ds="http://schemas.openxmlformats.org/officeDocument/2006/customXml" ds:itemID="{CC1A9D4C-C58F-415C-A02C-BA3A798415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d93d202-47fc-4405-873a-cab67cc5f1b2"/>
    <ds:schemaRef ds:uri="64acb2c5-0a2b-4bda-bd34-58e36cbb80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020E1F9-EFC5-47C7-A642-CFB399FB45F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13FC9E2-429F-4DEC-BB1B-820C7E1AB3FD}">
  <ds:schemaRefs>
    <ds:schemaRef ds:uri="http://schemas.microsoft.com/office/2006/metadata/properties"/>
    <ds:schemaRef ds:uri="http://schemas.microsoft.com/office/infopath/2007/PartnerControls"/>
    <ds:schemaRef ds:uri="6d93d202-47fc-4405-873a-cab67cc5f1b2"/>
    <ds:schemaRef ds:uri="64acb2c5-0a2b-4bda-bd34-58e36cbb80d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ThèmeNIE</Template>
  <TotalTime>3755</TotalTime>
  <Words>1151</Words>
  <Application>Microsoft Office PowerPoint</Application>
  <PresentationFormat>Affichage à l'écran (4:3)</PresentationFormat>
  <Paragraphs>150</Paragraphs>
  <Slides>26</Slides>
  <Notes>18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30" baseType="lpstr">
      <vt:lpstr>Arial</vt:lpstr>
      <vt:lpstr>Calibri</vt:lpstr>
      <vt:lpstr>Pluto Regular</vt:lpstr>
      <vt:lpstr>ThèmeNIE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Calendrier de l’avent Décembre 2021</dc:title>
  <dc:creator>Smida Ines</dc:creator>
  <cp:lastModifiedBy>Cabrera David</cp:lastModifiedBy>
  <cp:revision>185</cp:revision>
  <dcterms:created xsi:type="dcterms:W3CDTF">2021-11-08T13:13:14Z</dcterms:created>
  <dcterms:modified xsi:type="dcterms:W3CDTF">2021-12-10T13:59:15Z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0x01010069924D1ECC420D47A2456556BC94F7370400BDF4491DEA4973499845289601F88B9F</vt:lpwstr>
  </property>
  <property fmtid="{D5CDD505-2E9C-101B-9397-08002B2CF9AE}" pid="3" name="Applications">
    <vt:lpwstr>53;#PowerPoint 12</vt:lpwstr>
  </property>
  <property fmtid="{D5CDD505-2E9C-101B-9397-08002B2CF9AE}" pid="4" name="Order">
    <vt:r8>8684000</vt:r8>
  </property>
  <property fmtid="{D5CDD505-2E9C-101B-9397-08002B2CF9AE}" pid="5" name="APTrustLevel">
    <vt:r8>3</vt:r8>
  </property>
  <property fmtid="{D5CDD505-2E9C-101B-9397-08002B2CF9AE}" pid="6" name="InternalTags">
    <vt:lpwstr/>
  </property>
  <property fmtid="{D5CDD505-2E9C-101B-9397-08002B2CF9AE}" pid="7" name="FeatureTags">
    <vt:lpwstr/>
  </property>
  <property fmtid="{D5CDD505-2E9C-101B-9397-08002B2CF9AE}" pid="8" name="LocalizationTags">
    <vt:lpwstr/>
  </property>
  <property fmtid="{D5CDD505-2E9C-101B-9397-08002B2CF9AE}" pid="9" name="CampaignTags">
    <vt:lpwstr/>
  </property>
  <property fmtid="{D5CDD505-2E9C-101B-9397-08002B2CF9AE}" pid="10" name="ScenarioTags">
    <vt:lpwstr/>
  </property>
  <property fmtid="{D5CDD505-2E9C-101B-9397-08002B2CF9AE}" pid="11" name="MSIP_Label_797e4f81-4b1c-4a3a-b237-8636707719dc_Enabled">
    <vt:lpwstr>True</vt:lpwstr>
  </property>
  <property fmtid="{D5CDD505-2E9C-101B-9397-08002B2CF9AE}" pid="12" name="MSIP_Label_797e4f81-4b1c-4a3a-b237-8636707719dc_SiteId">
    <vt:lpwstr>d5bb6d35-8a82-4329-b49a-5030bd6497ab</vt:lpwstr>
  </property>
  <property fmtid="{D5CDD505-2E9C-101B-9397-08002B2CF9AE}" pid="13" name="MSIP_Label_797e4f81-4b1c-4a3a-b237-8636707719dc_Owner">
    <vt:lpwstr>ines.smida@natixis.com</vt:lpwstr>
  </property>
  <property fmtid="{D5CDD505-2E9C-101B-9397-08002B2CF9AE}" pid="14" name="MSIP_Label_797e4f81-4b1c-4a3a-b237-8636707719dc_SetDate">
    <vt:lpwstr>2021-11-08T16:44:16.6110604Z</vt:lpwstr>
  </property>
  <property fmtid="{D5CDD505-2E9C-101B-9397-08002B2CF9AE}" pid="15" name="MSIP_Label_797e4f81-4b1c-4a3a-b237-8636707719dc_Name">
    <vt:lpwstr>C2 - Internal Natixis</vt:lpwstr>
  </property>
  <property fmtid="{D5CDD505-2E9C-101B-9397-08002B2CF9AE}" pid="16" name="MSIP_Label_797e4f81-4b1c-4a3a-b237-8636707719dc_Application">
    <vt:lpwstr>Microsoft Azure Information Protection</vt:lpwstr>
  </property>
  <property fmtid="{D5CDD505-2E9C-101B-9397-08002B2CF9AE}" pid="17" name="MSIP_Label_797e4f81-4b1c-4a3a-b237-8636707719dc_ActionId">
    <vt:lpwstr>c1ed7f55-ff6c-4d6c-b533-286d83587df3</vt:lpwstr>
  </property>
  <property fmtid="{D5CDD505-2E9C-101B-9397-08002B2CF9AE}" pid="18" name="MSIP_Label_797e4f81-4b1c-4a3a-b237-8636707719dc_Extended_MSFT_Method">
    <vt:lpwstr>Manual</vt:lpwstr>
  </property>
  <property fmtid="{D5CDD505-2E9C-101B-9397-08002B2CF9AE}" pid="19" name="Sensitivity">
    <vt:lpwstr>C2 - Internal Natixis</vt:lpwstr>
  </property>
</Properties>
</file>