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  <Override PartName="/ppt/charts/style10.xml" ContentType="application/vnd.ms-office.chartstyle+xml"/>
  <Override PartName="/ppt/charts/colors10.xml" ContentType="application/vnd.ms-office.chartcolorstyle+xml"/>
  <Override PartName="/ppt/charts/style11.xml" ContentType="application/vnd.ms-office.chartstyle+xml"/>
  <Override PartName="/ppt/charts/colors11.xml" ContentType="application/vnd.ms-office.chartcolorstyle+xml"/>
  <Override PartName="/ppt/charts/style12.xml" ContentType="application/vnd.ms-office.chartstyle+xml"/>
  <Override PartName="/ppt/charts/colors12.xml" ContentType="application/vnd.ms-office.chartcolorstyle+xml"/>
  <Override PartName="/ppt/charts/style13.xml" ContentType="application/vnd.ms-office.chartstyle+xml"/>
  <Override PartName="/ppt/charts/colors13.xml" ContentType="application/vnd.ms-office.chartcolorstyle+xml"/>
  <Override PartName="/ppt/charts/style14.xml" ContentType="application/vnd.ms-office.chartstyle+xml"/>
  <Override PartName="/ppt/charts/colors14.xml" ContentType="application/vnd.ms-office.chartcolorstyle+xml"/>
  <Override PartName="/ppt/charts/style15.xml" ContentType="application/vnd.ms-office.chartstyle+xml"/>
  <Override PartName="/ppt/charts/colors15.xml" ContentType="application/vnd.ms-office.chartcolorstyle+xml"/>
  <Override PartName="/ppt/charts/style16.xml" ContentType="application/vnd.ms-office.chartstyle+xml"/>
  <Override PartName="/ppt/charts/colors16.xml" ContentType="application/vnd.ms-office.chartcolorstyle+xml"/>
  <Override PartName="/ppt/charts/style17.xml" ContentType="application/vnd.ms-office.chartstyle+xml"/>
  <Override PartName="/ppt/charts/colors17.xml" ContentType="application/vnd.ms-office.chartcolorstyle+xml"/>
  <Override PartName="/ppt/charts/style18.xml" ContentType="application/vnd.ms-office.chartstyle+xml"/>
  <Override PartName="/ppt/charts/colors18.xml" ContentType="application/vnd.ms-office.chartcolorstyle+xml"/>
  <Override PartName="/ppt/charts/style19.xml" ContentType="application/vnd.ms-office.chartstyle+xml"/>
  <Override PartName="/ppt/charts/colors19.xml" ContentType="application/vnd.ms-office.chartcolorstyle+xml"/>
  <Override PartName="/ppt/charts/style20.xml" ContentType="application/vnd.ms-office.chartstyle+xml"/>
  <Override PartName="/ppt/charts/colors20.xml" ContentType="application/vnd.ms-office.chartcolorstyle+xml"/>
  <Override PartName="/ppt/charts/style21.xml" ContentType="application/vnd.ms-office.chartstyle+xml"/>
  <Override PartName="/ppt/charts/colors2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59" r:id="rId5"/>
    <p:sldId id="365" r:id="rId6"/>
    <p:sldId id="366" r:id="rId7"/>
    <p:sldId id="367" r:id="rId8"/>
    <p:sldId id="368" r:id="rId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AD66"/>
    <a:srgbClr val="CC0000"/>
    <a:srgbClr val="A79C86"/>
    <a:srgbClr val="D3CEC3"/>
    <a:srgbClr val="FFDDED"/>
    <a:srgbClr val="FFDDDD"/>
    <a:srgbClr val="F7DAAF"/>
    <a:srgbClr val="EA9922"/>
    <a:srgbClr val="FFAFD5"/>
    <a:srgbClr val="A600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4514" autoAdjust="0"/>
  </p:normalViewPr>
  <p:slideViewPr>
    <p:cSldViewPr snapToGrid="0">
      <p:cViewPr>
        <p:scale>
          <a:sx n="90" d="100"/>
          <a:sy n="90" d="100"/>
        </p:scale>
        <p:origin x="-2160" y="-618"/>
      </p:cViewPr>
      <p:guideLst>
        <p:guide orient="horz"/>
        <p:guide pos="55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243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3" Type="http://schemas.microsoft.com/office/2011/relationships/chartStyle" Target="style16.xml"/><Relationship Id="rId2" Type="http://schemas.microsoft.com/office/2011/relationships/chartColorStyle" Target="colors16.xml"/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3" Type="http://schemas.microsoft.com/office/2011/relationships/chartStyle" Target="style17.xml"/><Relationship Id="rId2" Type="http://schemas.microsoft.com/office/2011/relationships/chartColorStyle" Target="colors17.xml"/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3" Type="http://schemas.microsoft.com/office/2011/relationships/chartStyle" Target="style18.xml"/><Relationship Id="rId2" Type="http://schemas.microsoft.com/office/2011/relationships/chartColorStyle" Target="colors18.xml"/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3" Type="http://schemas.microsoft.com/office/2011/relationships/chartStyle" Target="style19.xml"/><Relationship Id="rId2" Type="http://schemas.microsoft.com/office/2011/relationships/chartColorStyle" Target="colors19.xml"/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3" Type="http://schemas.microsoft.com/office/2011/relationships/chartStyle" Target="style20.xml"/><Relationship Id="rId2" Type="http://schemas.microsoft.com/office/2011/relationships/chartColorStyle" Target="colors20.xml"/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3" Type="http://schemas.microsoft.com/office/2011/relationships/chartStyle" Target="style21.xml"/><Relationship Id="rId2" Type="http://schemas.microsoft.com/office/2011/relationships/chartColorStyle" Target="colors21.xml"/><Relationship Id="rId1" Type="http://schemas.openxmlformats.org/officeDocument/2006/relationships/package" Target="../embeddings/Microsoft_Excel_Worksheet2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1594880"/>
        <c:axId val="171596416"/>
      </c:barChart>
      <c:catAx>
        <c:axId val="171594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71596416"/>
        <c:crosses val="autoZero"/>
        <c:auto val="1"/>
        <c:lblAlgn val="ctr"/>
        <c:lblOffset val="100"/>
        <c:noMultiLvlLbl val="0"/>
      </c:catAx>
      <c:valAx>
        <c:axId val="171596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7159488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800640"/>
        <c:axId val="172806528"/>
      </c:barChart>
      <c:catAx>
        <c:axId val="172800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72806528"/>
        <c:crosses val="autoZero"/>
        <c:auto val="1"/>
        <c:lblAlgn val="ctr"/>
        <c:lblOffset val="100"/>
        <c:noMultiLvlLbl val="0"/>
      </c:catAx>
      <c:valAx>
        <c:axId val="17280652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280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50-4D0C-85D5-7C9033970B24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50-4D0C-85D5-7C9033970B24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850-4D0C-85D5-7C9033970B24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850-4D0C-85D5-7C9033970B2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850-4D0C-85D5-7C9033970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885-47C3-9FB1-F77DA9CBCBB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885-47C3-9FB1-F77DA9CBCBB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885-47C3-9FB1-F77DA9CBC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517696"/>
        <c:axId val="175519232"/>
      </c:barChart>
      <c:catAx>
        <c:axId val="175517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75519232"/>
        <c:crosses val="autoZero"/>
        <c:auto val="1"/>
        <c:lblAlgn val="ctr"/>
        <c:lblOffset val="100"/>
        <c:noMultiLvlLbl val="0"/>
      </c:catAx>
      <c:valAx>
        <c:axId val="175519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7551769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77F-4A29-BF09-779F43BC143E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77F-4A29-BF09-779F43BC143E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77F-4A29-BF09-779F43BC143E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77F-4A29-BF09-779F43BC143E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77F-4A29-BF09-779F43BC14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07-4F0E-8E1B-8F73280CF2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607-4F0E-8E1B-8F73280CF2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607-4F0E-8E1B-8F73280CF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891392"/>
        <c:axId val="176892928"/>
      </c:barChart>
      <c:catAx>
        <c:axId val="176891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76892928"/>
        <c:crosses val="autoZero"/>
        <c:auto val="1"/>
        <c:lblAlgn val="ctr"/>
        <c:lblOffset val="100"/>
        <c:noMultiLvlLbl val="0"/>
      </c:catAx>
      <c:valAx>
        <c:axId val="17689292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689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4DC-4A10-AB9A-1C85F48F233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4DC-4A10-AB9A-1C85F48F233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4DC-4A10-AB9A-1C85F48F233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4DC-4A10-AB9A-1C85F48F233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4DC-4A10-AB9A-1C85F48F2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F5E-4E0F-B9A0-83FF77B950C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F5E-4E0F-B9A0-83FF77B950C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F5E-4E0F-B9A0-83FF77B95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1297792"/>
        <c:axId val="171303680"/>
      </c:barChart>
      <c:catAx>
        <c:axId val="171297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71303680"/>
        <c:crosses val="autoZero"/>
        <c:auto val="1"/>
        <c:lblAlgn val="ctr"/>
        <c:lblOffset val="100"/>
        <c:noMultiLvlLbl val="0"/>
      </c:catAx>
      <c:valAx>
        <c:axId val="1713036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7129779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0FF-4EC6-B52B-91DDA4F81EF4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0FF-4EC6-B52B-91DDA4F81EF4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0FF-4EC6-B52B-91DDA4F81EF4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0FF-4EC6-B52B-91DDA4F81EF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0FF-4EC6-B52B-91DDA4F81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D3-4413-8FC7-E404933AC20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D3-4413-8FC7-E404933AC20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2D3-4413-8FC7-E404933AC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1397888"/>
        <c:axId val="171399424"/>
      </c:barChart>
      <c:catAx>
        <c:axId val="171397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71399424"/>
        <c:crosses val="autoZero"/>
        <c:auto val="1"/>
        <c:lblAlgn val="ctr"/>
        <c:lblOffset val="100"/>
        <c:noMultiLvlLbl val="0"/>
      </c:catAx>
      <c:valAx>
        <c:axId val="17139942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139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F7F-4A7E-9FC1-DBF36DCEE488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F7F-4A7E-9FC1-DBF36DCEE488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F7F-4A7E-9FC1-DBF36DCEE488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F7F-4A7E-9FC1-DBF36DCEE488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F7F-4A7E-9FC1-DBF36DCEE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042-41C6-A0B5-56FB6B57616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042-41C6-A0B5-56FB6B57616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042-41C6-A0B5-56FB6B576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1654656"/>
        <c:axId val="181656192"/>
      </c:barChart>
      <c:catAx>
        <c:axId val="181654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81656192"/>
        <c:crosses val="autoZero"/>
        <c:auto val="1"/>
        <c:lblAlgn val="ctr"/>
        <c:lblOffset val="100"/>
        <c:noMultiLvlLbl val="0"/>
      </c:catAx>
      <c:valAx>
        <c:axId val="181656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8165465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CA9-4C6F-A312-F76F53239904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CA9-4C6F-A312-F76F53239904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CA9-4C6F-A312-F76F53239904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CA9-4C6F-A312-F76F5323990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CA9-4C6F-A312-F76F53239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14-475C-92A5-16ED6F21F0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514-475C-92A5-16ED6F21F0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514-475C-92A5-16ED6F21F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1713536"/>
        <c:axId val="181723520"/>
      </c:barChart>
      <c:catAx>
        <c:axId val="181713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81723520"/>
        <c:crosses val="autoZero"/>
        <c:auto val="1"/>
        <c:lblAlgn val="ctr"/>
        <c:lblOffset val="100"/>
        <c:noMultiLvlLbl val="0"/>
      </c:catAx>
      <c:valAx>
        <c:axId val="18172352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171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E7-489F-BF1D-531350AA64D3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E7-489F-BF1D-531350AA64D3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BE7-489F-BF1D-531350AA64D3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BE7-489F-BF1D-531350AA64D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BE7-489F-BF1D-531350AA6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445-4099-9580-D39FA2F9945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445-4099-9580-D39FA2F9945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445-4099-9580-D39FA2F99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2213632"/>
        <c:axId val="182219520"/>
      </c:barChart>
      <c:catAx>
        <c:axId val="182213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82219520"/>
        <c:crosses val="autoZero"/>
        <c:auto val="1"/>
        <c:lblAlgn val="ctr"/>
        <c:lblOffset val="100"/>
        <c:noMultiLvlLbl val="0"/>
      </c:catAx>
      <c:valAx>
        <c:axId val="1822195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8221363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273-4C49-B182-EDD756F3FF95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273-4C49-B182-EDD756F3FF95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273-4C49-B182-EDD756F3FF95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273-4C49-B182-EDD756F3FF95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273-4C49-B182-EDD756F3FF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70-456F-8A75-40A652F488A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70-456F-8A75-40A652F488A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D70-456F-8A75-40A652F48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2317824"/>
        <c:axId val="182319360"/>
      </c:barChart>
      <c:catAx>
        <c:axId val="182317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82319360"/>
        <c:crosses val="autoZero"/>
        <c:auto val="1"/>
        <c:lblAlgn val="ctr"/>
        <c:lblOffset val="100"/>
        <c:noMultiLvlLbl val="0"/>
      </c:catAx>
      <c:valAx>
        <c:axId val="18231936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231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F08-4CBF-BD6F-A904069E7F03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F08-4CBF-BD6F-A904069E7F03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F08-4CBF-BD6F-A904069E7F03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F08-4CBF-BD6F-A904069E7F0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F08-4CBF-BD6F-A904069E7F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5CC-4344-9058-34EE64ED8BD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5CC-4344-9058-34EE64ED8BD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CC-4344-9058-34EE64ED8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317440"/>
        <c:axId val="184318976"/>
      </c:barChart>
      <c:catAx>
        <c:axId val="184317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84318976"/>
        <c:crosses val="autoZero"/>
        <c:auto val="1"/>
        <c:lblAlgn val="ctr"/>
        <c:lblOffset val="100"/>
        <c:noMultiLvlLbl val="0"/>
      </c:catAx>
      <c:valAx>
        <c:axId val="184318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8431744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90-492D-B316-7CACA2330A43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90-492D-B316-7CACA2330A43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90-492D-B316-7CACA2330A43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90-492D-B316-7CACA2330A4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90-492D-B316-7CACA2330A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8B-44C7-8450-3DBD8139565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38B-44C7-8450-3DBD8139565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8B-44C7-8450-3DBD81395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380416"/>
        <c:axId val="184382208"/>
      </c:barChart>
      <c:catAx>
        <c:axId val="184380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84382208"/>
        <c:crosses val="autoZero"/>
        <c:auto val="1"/>
        <c:lblAlgn val="ctr"/>
        <c:lblOffset val="100"/>
        <c:noMultiLvlLbl val="0"/>
      </c:catAx>
      <c:valAx>
        <c:axId val="18438220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438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7C-4BE3-972C-912A5D657ADB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B7C-4BE3-972C-912A5D657ADB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B7C-4BE3-972C-912A5D657ADB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B7C-4BE3-972C-912A5D657ADB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B7C-4BE3-972C-912A5D657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13E-4155-AC66-20FA4FA8640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13E-4155-AC66-20FA4FA8640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13E-4155-AC66-20FA4FA86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783616"/>
        <c:axId val="184785152"/>
      </c:barChart>
      <c:catAx>
        <c:axId val="184783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84785152"/>
        <c:crosses val="autoZero"/>
        <c:auto val="1"/>
        <c:lblAlgn val="ctr"/>
        <c:lblOffset val="100"/>
        <c:noMultiLvlLbl val="0"/>
      </c:catAx>
      <c:valAx>
        <c:axId val="184785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8478361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F29-432B-B689-65FF629C55AD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F29-432B-B689-65FF629C55AD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F29-432B-B689-65FF629C55AD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F29-432B-B689-65FF629C55AD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F29-432B-B689-65FF629C55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6C-47BB-BD29-80C034CD759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46C-47BB-BD29-80C034CD759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46C-47BB-BD29-80C034CD7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887552"/>
        <c:axId val="184893440"/>
      </c:barChart>
      <c:catAx>
        <c:axId val="184887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84893440"/>
        <c:crosses val="autoZero"/>
        <c:auto val="1"/>
        <c:lblAlgn val="ctr"/>
        <c:lblOffset val="100"/>
        <c:noMultiLvlLbl val="0"/>
      </c:catAx>
      <c:valAx>
        <c:axId val="18489344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488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7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0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2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4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5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6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7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8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9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0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0AB4-7775-4FC7-B8A1-46CFA9F0F0E9}" type="datetimeFigureOut">
              <a:rPr lang="fr-FR" smtClean="0"/>
              <a:t>20/04/2017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46B69-4552-46CB-8059-651E9FE79FD0}" type="datetimeFigureOut">
              <a:rPr lang="fr-FR" smtClean="0"/>
              <a:t>20/04/2017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emf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4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8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289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2237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graphicFrame>
        <p:nvGraphicFramePr>
          <p:cNvPr id="13" name="Graphique 12"/>
          <p:cNvGraphicFramePr/>
          <p:nvPr userDrawn="1">
            <p:extLst>
              <p:ext uri="{D42A27DB-BD31-4B8C-83A1-F6EECF244321}">
                <p14:modId xmlns:p14="http://schemas.microsoft.com/office/powerpoint/2010/main" val="54828476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1328367852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961017509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002169501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6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635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4745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ZoneTexte 1"/>
          <p:cNvSpPr txBox="1"/>
          <p:nvPr userDrawn="1"/>
        </p:nvSpPr>
        <p:spPr>
          <a:xfrm>
            <a:off x="573403" y="2156604"/>
            <a:ext cx="7984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GE</a:t>
            </a:r>
            <a:r>
              <a:rPr lang="fr-FR" sz="7200" b="1" kern="1200" dirty="0" smtClean="0">
                <a:solidFill>
                  <a:srgbClr val="A79C86"/>
                </a:solidFill>
                <a:latin typeface="Arial Narrow" panose="020B0606020202030204" pitchFamily="34" charset="0"/>
                <a:ea typeface="+mn-ea"/>
                <a:cs typeface="+mn-cs"/>
              </a:rPr>
              <a:t>STION</a:t>
            </a:r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 PRIVEE</a:t>
            </a:r>
            <a:endParaRPr lang="fr-FR" sz="7200" b="1" dirty="0">
              <a:solidFill>
                <a:srgbClr val="A79C86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756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STION PRIV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98595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23" name="Image 22" descr="Griffetaupe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0044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4" name="Rectangle 2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3555230325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25019918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19748261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2974381636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ZoneTexte 21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3" name="Image 32" descr="Griffetaupe.pdf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sp>
        <p:nvSpPr>
          <p:cNvPr id="34" name="Rectangle 3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srgbClr val="A79C86"/>
                </a:solidFill>
              </a:rPr>
              <a:pPr/>
              <a:t>‹N°›</a:t>
            </a:fld>
            <a:endParaRPr lang="fr-FR" dirty="0">
              <a:solidFill>
                <a:srgbClr val="A79C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875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10" name="Image 9" descr="Griffetaupe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0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21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2394419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 PRO MERITE UN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 userDrawn="1"/>
        </p:nvSpPr>
        <p:spPr>
          <a:xfrm>
            <a:off x="573403" y="2156604"/>
            <a:ext cx="7984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PROFESSIONNELS</a:t>
            </a:r>
            <a:endParaRPr lang="fr-FR" sz="7200" b="1" dirty="0">
              <a:solidFill>
                <a:srgbClr val="A79C86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188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9" y="301401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409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5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12" name="Image 11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4368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61263"/>
            <a:ext cx="8059407" cy="7058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9211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19729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61263"/>
            <a:ext cx="8059407" cy="7058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9729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854569"/>
            <a:ext cx="4162569" cy="1972916"/>
          </a:xfrm>
          <a:prstGeom prst="rect">
            <a:avLst/>
          </a:prstGeom>
          <a:solidFill>
            <a:srgbClr val="D3CEC3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4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854569"/>
            <a:ext cx="4027813" cy="1972916"/>
          </a:xfrm>
          <a:prstGeom prst="rect">
            <a:avLst/>
          </a:prstGeom>
          <a:solidFill>
            <a:srgbClr val="D3CEC3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505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Image 29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080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3" name="Image 22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6024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4572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2212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  <a:lvl3pPr>
              <a:buClr>
                <a:srgbClr val="EA9922"/>
              </a:buClr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AE5C6"/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1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AE5C6"/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3880834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7339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0438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Espace réservé du texte 22"/>
          <p:cNvSpPr>
            <a:spLocks noGrp="1"/>
          </p:cNvSpPr>
          <p:nvPr>
            <p:ph type="body" sz="quarter" idx="19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417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Espace réservé du texte 22"/>
          <p:cNvSpPr>
            <a:spLocks noGrp="1"/>
          </p:cNvSpPr>
          <p:nvPr>
            <p:ph type="body" sz="quarter" idx="19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2060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2060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Text Placeholder 2"/>
          <p:cNvSpPr>
            <a:spLocks noGrp="1"/>
          </p:cNvSpPr>
          <p:nvPr>
            <p:ph idx="21" hasCustomPrompt="1"/>
          </p:nvPr>
        </p:nvSpPr>
        <p:spPr>
          <a:xfrm>
            <a:off x="291340" y="3898065"/>
            <a:ext cx="4162569" cy="1653602"/>
          </a:xfrm>
          <a:prstGeom prst="rect">
            <a:avLst/>
          </a:prstGeom>
          <a:solidFill>
            <a:srgbClr val="FFC5C5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1" name="Text Placeholder 2"/>
          <p:cNvSpPr>
            <a:spLocks noGrp="1"/>
          </p:cNvSpPr>
          <p:nvPr>
            <p:ph idx="22" hasCustomPrompt="1"/>
          </p:nvPr>
        </p:nvSpPr>
        <p:spPr>
          <a:xfrm>
            <a:off x="4791329" y="3898065"/>
            <a:ext cx="4027813" cy="1653602"/>
          </a:xfrm>
          <a:prstGeom prst="rect">
            <a:avLst/>
          </a:prstGeom>
          <a:solidFill>
            <a:srgbClr val="FFC5C5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80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4" name="Espace réservé du texte 22"/>
          <p:cNvSpPr>
            <a:spLocks noGrp="1"/>
          </p:cNvSpPr>
          <p:nvPr>
            <p:ph type="body" sz="quarter" idx="18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pic>
        <p:nvPicPr>
          <p:cNvPr id="2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4534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e 2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31" name="Rectangle 3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2" name="Rectangle 3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Rectangle 3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4" name="Rectangle 33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982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3699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18205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8205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535255"/>
            <a:ext cx="4162569" cy="1820516"/>
          </a:xfrm>
          <a:prstGeom prst="rect">
            <a:avLst/>
          </a:prstGeom>
          <a:solidFill>
            <a:srgbClr val="B3DCE7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4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535255"/>
            <a:ext cx="4027813" cy="1820516"/>
          </a:xfrm>
          <a:prstGeom prst="rect">
            <a:avLst/>
          </a:prstGeom>
          <a:solidFill>
            <a:srgbClr val="B3DCE7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258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QUES DES DECIDEURS EN REG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 userDrawn="1"/>
        </p:nvSpPr>
        <p:spPr>
          <a:xfrm>
            <a:off x="573403" y="2156604"/>
            <a:ext cx="7984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BDR</a:t>
            </a:r>
            <a:r>
              <a:rPr lang="fr-FR" sz="7200" b="1" baseline="0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 GENERIQUE</a:t>
            </a:r>
            <a:endParaRPr lang="fr-FR" sz="7200" b="1" dirty="0">
              <a:solidFill>
                <a:srgbClr val="A79C86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204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0000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pic>
        <p:nvPicPr>
          <p:cNvPr id="14" name="Image 13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9785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9785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6" name="Rectangle 2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1" name="Image 30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 userDrawn="1"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9440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1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3646777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64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titre de la présentation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8820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Image 1"/>
          <p:cNvPicPr>
            <a:picLocks noChangeAspect="1"/>
          </p:cNvPicPr>
          <p:nvPr userDrawn="1"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/>
              <a:t>titre de la présentation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678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737" r:id="rId4"/>
    <p:sldLayoutId id="2147483687" r:id="rId5"/>
    <p:sldLayoutId id="2147483738" r:id="rId6"/>
    <p:sldLayoutId id="2147483693" r:id="rId7"/>
    <p:sldLayoutId id="2147483694" r:id="rId8"/>
    <p:sldLayoutId id="2147483704" r:id="rId9"/>
    <p:sldLayoutId id="2147483692" r:id="rId10"/>
    <p:sldLayoutId id="2147483685" r:id="rId11"/>
    <p:sldLayoutId id="2147483695" r:id="rId12"/>
    <p:sldLayoutId id="2147483696" r:id="rId13"/>
    <p:sldLayoutId id="2147483751" r:id="rId14"/>
    <p:sldLayoutId id="2147483705" r:id="rId15"/>
    <p:sldLayoutId id="2147483698" r:id="rId16"/>
    <p:sldLayoutId id="2147483699" r:id="rId17"/>
    <p:sldLayoutId id="2147483706" r:id="rId18"/>
    <p:sldLayoutId id="2147483741" r:id="rId19"/>
    <p:sldLayoutId id="2147483700" r:id="rId20"/>
    <p:sldLayoutId id="2147483701" r:id="rId21"/>
    <p:sldLayoutId id="2147483707" r:id="rId22"/>
    <p:sldLayoutId id="2147483742" r:id="rId23"/>
    <p:sldLayoutId id="2147483702" r:id="rId24"/>
    <p:sldLayoutId id="2147483703" r:id="rId25"/>
    <p:sldLayoutId id="2147483708" r:id="rId26"/>
    <p:sldLayoutId id="2147483743" r:id="rId27"/>
    <p:sldLayoutId id="2147483709" r:id="rId28"/>
    <p:sldLayoutId id="2147483710" r:id="rId29"/>
    <p:sldLayoutId id="2147483711" r:id="rId30"/>
    <p:sldLayoutId id="2147483712" r:id="rId31"/>
    <p:sldLayoutId id="2147483744" r:id="rId32"/>
    <p:sldLayoutId id="2147483697" r:id="rId33"/>
    <p:sldLayoutId id="2147483754" r:id="rId34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>
              <a:lumMod val="65000"/>
            </a:schemeClr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EA0000"/>
        </a:buClr>
        <a:buFont typeface="Arial Narrow" panose="020B0606020202030204" pitchFamily="34" charset="0"/>
        <a:buChar char="■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4"/>
          </p:nvPr>
        </p:nvSpPr>
        <p:spPr>
          <a:xfrm>
            <a:off x="172634" y="5080861"/>
            <a:ext cx="8592357" cy="421940"/>
          </a:xfrm>
        </p:spPr>
        <p:txBody>
          <a:bodyPr/>
          <a:lstStyle/>
          <a:p>
            <a:r>
              <a:rPr lang="fr-FR" dirty="0" smtClean="0"/>
              <a:t>10/03/2017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223285" y="2605813"/>
            <a:ext cx="8696709" cy="421940"/>
          </a:xfrm>
        </p:spPr>
        <p:txBody>
          <a:bodyPr lIns="0" rIns="0"/>
          <a:lstStyle/>
          <a:p>
            <a:r>
              <a:rPr lang="fr-FR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ＭＳ Ｐゴシック" charset="0"/>
              </a:rPr>
              <a:t>Enrichissement de la fonctionnalité</a:t>
            </a:r>
            <a:br>
              <a:rPr lang="fr-FR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ＭＳ Ｐゴシック" charset="0"/>
              </a:rPr>
            </a:br>
            <a:r>
              <a:rPr lang="fr-FR" dirty="0" smtClean="0">
                <a:latin typeface="Arial" pitchFamily="34" charset="0"/>
                <a:ea typeface="ＭＳ Ｐゴシック" pitchFamily="34" charset="-128"/>
                <a:cs typeface="ＭＳ Ｐゴシック" charset="0"/>
              </a:rPr>
              <a:t>1</a:t>
            </a:r>
            <a:r>
              <a:rPr lang="fr-FR" baseline="30000" dirty="0" smtClean="0">
                <a:latin typeface="Arial" pitchFamily="34" charset="0"/>
                <a:ea typeface="ＭＳ Ｐゴシック" pitchFamily="34" charset="-128"/>
                <a:cs typeface="ＭＳ Ｐゴシック" charset="0"/>
              </a:rPr>
              <a:t>er</a:t>
            </a:r>
            <a:r>
              <a:rPr lang="fr-FR" dirty="0" smtClean="0">
                <a:latin typeface="Arial" pitchFamily="34" charset="0"/>
                <a:ea typeface="ＭＳ Ｐゴシック" pitchFamily="34" charset="-128"/>
                <a:cs typeface="ＭＳ Ｐゴシック" charset="0"/>
              </a:rPr>
              <a:t> versement </a:t>
            </a:r>
            <a:r>
              <a:rPr lang="fr-FR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ＭＳ Ｐゴシック" charset="0"/>
              </a:rPr>
              <a:t>du Dirigeant </a:t>
            </a:r>
            <a:br>
              <a:rPr lang="fr-FR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ＭＳ Ｐゴシック" charset="0"/>
              </a:rPr>
            </a:br>
            <a:r>
              <a:rPr lang="fr-FR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ＭＳ Ｐゴシック" charset="0"/>
              </a:rPr>
              <a:t>SUR Easiris</a:t>
            </a:r>
          </a:p>
          <a:p>
            <a:r>
              <a:rPr lang="fr-FR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ＭＳ Ｐゴシック" charset="0"/>
                <a:sym typeface="Wingdings" panose="05000000000000000000" pitchFamily="2" charset="2"/>
              </a:rPr>
              <a:t>A compter du </a:t>
            </a:r>
            <a:r>
              <a:rPr lang="fr-FR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ＭＳ Ｐゴシック" charset="0"/>
              </a:rPr>
              <a:t>20 mars 2017</a:t>
            </a:r>
          </a:p>
          <a:p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6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Enrichissement du 1</a:t>
            </a:r>
            <a:r>
              <a:rPr lang="fr-FR" baseline="30000" dirty="0" smtClean="0"/>
              <a:t>er</a:t>
            </a:r>
            <a:r>
              <a:rPr lang="fr-FR" dirty="0" smtClean="0"/>
              <a:t> </a:t>
            </a:r>
            <a:r>
              <a:rPr lang="fr-FR" dirty="0"/>
              <a:t>versement du </a:t>
            </a:r>
            <a:r>
              <a:rPr lang="fr-FR" dirty="0" smtClean="0"/>
              <a:t>Dirigeant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246610" y="1418326"/>
            <a:ext cx="4268240" cy="1616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B0F2D"/>
              </a:buClr>
              <a:buNone/>
              <a:tabLst>
                <a:tab pos="177800" algn="l"/>
              </a:tabLst>
              <a:defRPr/>
            </a:pP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Jusqu’au 18 mars 2017 :</a:t>
            </a:r>
          </a:p>
          <a:p>
            <a:pPr marL="285750" lvl="2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25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lang="fr-FR" sz="1300" dirty="0">
                <a:latin typeface="Arial" panose="020B0604020202020204" pitchFamily="34" charset="0"/>
                <a:cs typeface="Arial" panose="020B0604020202020204" pitchFamily="34" charset="0"/>
              </a:rPr>
              <a:t>Uniquement en prélèvement ponctuel</a:t>
            </a:r>
          </a:p>
          <a:p>
            <a:pPr marL="285750" lvl="2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25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lang="fr-FR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Investissement possible </a:t>
            </a:r>
            <a:r>
              <a:rPr lang="fr-FR" sz="1300" dirty="0">
                <a:latin typeface="Arial" panose="020B0604020202020204" pitchFamily="34" charset="0"/>
                <a:cs typeface="Arial" panose="020B0604020202020204" pitchFamily="34" charset="0"/>
              </a:rPr>
              <a:t>sur les fonds par défaut </a:t>
            </a:r>
            <a:r>
              <a:rPr lang="fr-FR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742950" lvl="3" indent="-285750">
              <a:lnSpc>
                <a:spcPct val="90000"/>
              </a:lnSpc>
              <a:spcBef>
                <a:spcPts val="600"/>
              </a:spcBef>
              <a:buClr>
                <a:srgbClr val="EA0000"/>
              </a:buClr>
              <a:buSzPct val="150000"/>
              <a:buFont typeface="Wingdings" panose="05000000000000000000" pitchFamily="2" charset="2"/>
              <a:buChar char="§"/>
              <a:tabLst>
                <a:tab pos="177800" algn="l"/>
              </a:tabLst>
              <a:defRPr/>
            </a:pPr>
            <a:r>
              <a:rPr lang="fr-FR" sz="1200" dirty="0">
                <a:latin typeface="Arial Narrow" panose="020B0606020202030204" pitchFamily="34" charset="0"/>
              </a:rPr>
              <a:t>CAP ISR </a:t>
            </a:r>
            <a:r>
              <a:rPr lang="fr-FR" sz="1200" dirty="0" smtClean="0">
                <a:latin typeface="Arial Narrow" panose="020B0606020202030204" pitchFamily="34" charset="0"/>
              </a:rPr>
              <a:t>Monétaire pour le PEI</a:t>
            </a:r>
            <a:endParaRPr lang="fr-FR" sz="1200" dirty="0">
              <a:latin typeface="Arial Narrow" panose="020B0606020202030204" pitchFamily="34" charset="0"/>
            </a:endParaRPr>
          </a:p>
          <a:p>
            <a:pPr marL="742950" lvl="3" indent="-285750">
              <a:lnSpc>
                <a:spcPct val="90000"/>
              </a:lnSpc>
              <a:spcBef>
                <a:spcPts val="600"/>
              </a:spcBef>
              <a:buClr>
                <a:srgbClr val="EA0000"/>
              </a:buClr>
              <a:buSzPct val="150000"/>
              <a:buFont typeface="Wingdings" panose="05000000000000000000" pitchFamily="2" charset="2"/>
              <a:buChar char="§"/>
              <a:tabLst>
                <a:tab pos="177800" algn="l"/>
              </a:tabLst>
              <a:defRPr/>
            </a:pPr>
            <a:r>
              <a:rPr lang="fr-FR" sz="1200" dirty="0">
                <a:latin typeface="Arial Narrow" panose="020B0606020202030204" pitchFamily="34" charset="0"/>
              </a:rPr>
              <a:t>Avenir Retraite </a:t>
            </a:r>
            <a:r>
              <a:rPr lang="fr-FR" sz="1200" dirty="0" smtClean="0">
                <a:latin typeface="Arial Narrow" panose="020B0606020202030204" pitchFamily="34" charset="0"/>
              </a:rPr>
              <a:t>pour le PERCO-I</a:t>
            </a:r>
            <a:endParaRPr lang="fr-FR" sz="1200" dirty="0">
              <a:latin typeface="Arial Narrow" panose="020B0606020202030204" pitchFamily="34" charset="0"/>
            </a:endParaRPr>
          </a:p>
          <a:p>
            <a:pPr marL="0" lvl="2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SzPct val="150000"/>
              <a:tabLst>
                <a:tab pos="177800" algn="l"/>
              </a:tabLst>
              <a:defRPr/>
            </a:pPr>
            <a:endParaRPr lang="fr-FR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08943" y="1449788"/>
            <a:ext cx="3468357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0F2D"/>
              </a:buClr>
              <a:buNone/>
              <a:tabLst>
                <a:tab pos="177800" algn="l"/>
              </a:tabLst>
              <a:defRPr/>
            </a:pP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À compter du 20 mars 2017 :</a:t>
            </a:r>
          </a:p>
          <a:p>
            <a:pPr marL="285750" lvl="2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25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lang="fr-FR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Choix de la périodicité du prélèvement :</a:t>
            </a:r>
          </a:p>
          <a:p>
            <a:pPr marL="742950" lvl="3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50000"/>
              <a:buFont typeface="Wingdings" panose="05000000000000000000" pitchFamily="2" charset="2"/>
              <a:buChar char="§"/>
              <a:tabLst>
                <a:tab pos="177800" algn="l"/>
              </a:tabLst>
              <a:defRPr/>
            </a:pPr>
            <a:r>
              <a:rPr lang="fr-FR" sz="1200" dirty="0" smtClean="0">
                <a:latin typeface="Arial Narrow" panose="020B0606020202030204" pitchFamily="34" charset="0"/>
              </a:rPr>
              <a:t>Ponctuel, </a:t>
            </a:r>
          </a:p>
          <a:p>
            <a:pPr marL="742950" lvl="3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50000"/>
              <a:buFont typeface="Wingdings" panose="05000000000000000000" pitchFamily="2" charset="2"/>
              <a:buChar char="§"/>
              <a:tabLst>
                <a:tab pos="177800" algn="l"/>
              </a:tabLst>
              <a:defRPr/>
            </a:pPr>
            <a:r>
              <a:rPr lang="fr-FR" sz="1200" dirty="0" smtClean="0">
                <a:latin typeface="Arial Narrow" panose="020B0606020202030204" pitchFamily="34" charset="0"/>
              </a:rPr>
              <a:t>Mensuel</a:t>
            </a:r>
            <a:r>
              <a:rPr lang="fr-FR" sz="1200" dirty="0">
                <a:latin typeface="Arial Narrow" panose="020B0606020202030204" pitchFamily="34" charset="0"/>
              </a:rPr>
              <a:t>, </a:t>
            </a:r>
            <a:endParaRPr lang="fr-FR" sz="1200" dirty="0" smtClean="0">
              <a:latin typeface="Arial Narrow" panose="020B0606020202030204" pitchFamily="34" charset="0"/>
            </a:endParaRPr>
          </a:p>
          <a:p>
            <a:pPr marL="742950" lvl="3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50000"/>
              <a:buFont typeface="Wingdings" panose="05000000000000000000" pitchFamily="2" charset="2"/>
              <a:buChar char="§"/>
              <a:tabLst>
                <a:tab pos="177800" algn="l"/>
              </a:tabLst>
              <a:defRPr/>
            </a:pPr>
            <a:r>
              <a:rPr lang="fr-FR" sz="1200" dirty="0" smtClean="0">
                <a:latin typeface="Arial Narrow" panose="020B0606020202030204" pitchFamily="34" charset="0"/>
              </a:rPr>
              <a:t>Trimestriel</a:t>
            </a:r>
            <a:r>
              <a:rPr lang="fr-FR" sz="1200" dirty="0">
                <a:latin typeface="Arial Narrow" panose="020B0606020202030204" pitchFamily="34" charset="0"/>
              </a:rPr>
              <a:t>, </a:t>
            </a:r>
            <a:endParaRPr lang="fr-FR" sz="1200" dirty="0" smtClean="0">
              <a:latin typeface="Arial Narrow" panose="020B0606020202030204" pitchFamily="34" charset="0"/>
            </a:endParaRPr>
          </a:p>
          <a:p>
            <a:pPr marL="742950" lvl="3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50000"/>
              <a:buFont typeface="Wingdings" panose="05000000000000000000" pitchFamily="2" charset="2"/>
              <a:buChar char="§"/>
              <a:tabLst>
                <a:tab pos="177800" algn="l"/>
              </a:tabLst>
              <a:defRPr/>
            </a:pPr>
            <a:r>
              <a:rPr lang="fr-FR" sz="1200" dirty="0" smtClean="0">
                <a:latin typeface="Arial Narrow" panose="020B0606020202030204" pitchFamily="34" charset="0"/>
              </a:rPr>
              <a:t>Semestriel</a:t>
            </a:r>
          </a:p>
          <a:p>
            <a:pPr marL="457200" lvl="3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50000"/>
              <a:tabLst>
                <a:tab pos="177800" algn="l"/>
              </a:tabLst>
              <a:defRPr/>
            </a:pPr>
            <a:endParaRPr lang="fr-FR" sz="1200" dirty="0">
              <a:latin typeface="Arial Narrow" panose="020B0606020202030204" pitchFamily="34" charset="0"/>
            </a:endParaRPr>
          </a:p>
          <a:p>
            <a:pPr marL="285750" lvl="2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25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lang="fr-FR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Investissement possible sur l’ensemble des fonds </a:t>
            </a:r>
            <a:r>
              <a:rPr lang="fr-FR" sz="1300" smtClean="0">
                <a:latin typeface="Arial" panose="020B0604020202020204" pitchFamily="34" charset="0"/>
                <a:cs typeface="Arial" panose="020B0604020202020204" pitchFamily="34" charset="0"/>
              </a:rPr>
              <a:t>proposés sur les PEI et PERCO-I.</a:t>
            </a:r>
            <a:endParaRPr lang="fr-FR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3" indent="-285750">
              <a:lnSpc>
                <a:spcPct val="90000"/>
              </a:lnSpc>
              <a:buClr>
                <a:srgbClr val="EA0000"/>
              </a:buClr>
              <a:buSzPct val="150000"/>
              <a:buFont typeface="Wingdings" panose="05000000000000000000" pitchFamily="2" charset="2"/>
              <a:buChar char="§"/>
              <a:tabLst>
                <a:tab pos="177800" algn="l"/>
              </a:tabLst>
              <a:defRPr/>
            </a:pPr>
            <a:endParaRPr lang="fr-FR" sz="1200" dirty="0" smtClean="0">
              <a:latin typeface="Arial Narrow" panose="020B0606020202030204" pitchFamily="34" charset="0"/>
            </a:endParaRPr>
          </a:p>
          <a:p>
            <a:pPr marL="285750" lvl="2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25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lang="fr-FR" sz="1300" dirty="0">
                <a:latin typeface="Arial" panose="020B0604020202020204" pitchFamily="34" charset="0"/>
                <a:cs typeface="Arial" panose="020B0604020202020204" pitchFamily="34" charset="0"/>
              </a:rPr>
              <a:t>Accès aux </a:t>
            </a:r>
            <a:r>
              <a:rPr lang="fr-FR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performances et DICI </a:t>
            </a:r>
            <a:r>
              <a:rPr lang="fr-FR" sz="1300" dirty="0">
                <a:latin typeface="Arial" panose="020B0604020202020204" pitchFamily="34" charset="0"/>
                <a:cs typeface="Arial" panose="020B0604020202020204" pitchFamily="34" charset="0"/>
              </a:rPr>
              <a:t>des fonds proposés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660" y="3712888"/>
            <a:ext cx="487527" cy="487527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185" y="2956978"/>
            <a:ext cx="487527" cy="487527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022" y="1728700"/>
            <a:ext cx="487527" cy="48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0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Périodicité du prélèvement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2978078" y="1856424"/>
            <a:ext cx="3521861" cy="30480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Choix de la périodicité du prélèvement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2054790" y="2447540"/>
            <a:ext cx="5186252" cy="2531786"/>
            <a:chOff x="116836" y="1856424"/>
            <a:chExt cx="3594814" cy="1552505"/>
          </a:xfrm>
        </p:grpSpPr>
        <p:grpSp>
          <p:nvGrpSpPr>
            <p:cNvPr id="5" name="Groupe 4"/>
            <p:cNvGrpSpPr/>
            <p:nvPr/>
          </p:nvGrpSpPr>
          <p:grpSpPr>
            <a:xfrm>
              <a:off x="116836" y="1856424"/>
              <a:ext cx="3594814" cy="1552505"/>
              <a:chOff x="116836" y="1856424"/>
              <a:chExt cx="3594814" cy="1552505"/>
            </a:xfrm>
          </p:grpSpPr>
          <p:pic>
            <p:nvPicPr>
              <p:cNvPr id="2051" name="Picture 3" descr="C:\Users\hutherna1\AppData\Local\Microsoft\Windows\Temporary Internet Files\Content.Outlook\HWIBM7KB\EasiRIS-1erVersement-CE-20170303-VersementPeriodique (3)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116836" y="1856424"/>
                <a:ext cx="3594814" cy="155250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6" name="Picture 2" descr="C:\Users\hutherna1\AppData\Local\Microsoft\Windows\Temporary Internet Files\Content.Outlook\HWIBM7KB\correction capture 1er versement.JPG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000" t="31324" r="56480" b="65695"/>
              <a:stretch/>
            </p:blipFill>
            <p:spPr bwMode="auto">
              <a:xfrm>
                <a:off x="198456" y="2760868"/>
                <a:ext cx="1259047" cy="2011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" name="Rectangle 3"/>
            <p:cNvSpPr/>
            <p:nvPr/>
          </p:nvSpPr>
          <p:spPr>
            <a:xfrm>
              <a:off x="2133672" y="2756534"/>
              <a:ext cx="695253" cy="24384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754577" y="2471736"/>
              <a:ext cx="1150548" cy="20859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1" name="Image 4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734" y="1768893"/>
            <a:ext cx="487527" cy="48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36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Investissement sur les fonds</a:t>
            </a:r>
            <a:endParaRPr lang="fr-FR" dirty="0"/>
          </a:p>
        </p:txBody>
      </p:sp>
      <p:pic>
        <p:nvPicPr>
          <p:cNvPr id="2052" name="Picture 4" descr="C:\Users\hutherna1\AppData\Local\Microsoft\Windows\Temporary Internet Files\Content.Outlook\HWIBM7KB\EasiRIS-1erVersement-CE-20170303-VersementPeriodique (3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277"/>
          <a:stretch/>
        </p:blipFill>
        <p:spPr bwMode="auto">
          <a:xfrm>
            <a:off x="170100" y="2040308"/>
            <a:ext cx="4717731" cy="383953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Rectangle 45"/>
          <p:cNvSpPr/>
          <p:nvPr/>
        </p:nvSpPr>
        <p:spPr>
          <a:xfrm>
            <a:off x="170099" y="3476888"/>
            <a:ext cx="3923435" cy="14991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63"/>
          <p:cNvSpPr/>
          <p:nvPr/>
        </p:nvSpPr>
        <p:spPr>
          <a:xfrm>
            <a:off x="611360" y="1265529"/>
            <a:ext cx="3482173" cy="46166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Choix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des fonds </a:t>
            </a:r>
            <a:b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d’investissement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Image 6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17" y="1259881"/>
            <a:ext cx="558271" cy="487527"/>
          </a:xfrm>
          <a:prstGeom prst="rect">
            <a:avLst/>
          </a:prstGeom>
        </p:spPr>
      </p:pic>
      <p:pic>
        <p:nvPicPr>
          <p:cNvPr id="33" name="Picture 4" descr="C:\Users\hutherna1\AppData\Local\Microsoft\Windows\Temporary Internet Files\Content.Outlook\HWIBM7KB\EasiRIS-1erVersement-CE-20170303-VersementPeriodique (3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61"/>
          <a:stretch/>
        </p:blipFill>
        <p:spPr bwMode="auto">
          <a:xfrm>
            <a:off x="4971276" y="1727194"/>
            <a:ext cx="4002602" cy="43719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4971275" y="2668772"/>
            <a:ext cx="3279589" cy="1871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566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4" t="81886" r="63521" b="9057"/>
          <a:stretch/>
        </p:blipFill>
        <p:spPr bwMode="auto">
          <a:xfrm>
            <a:off x="3670150" y="5236778"/>
            <a:ext cx="1950479" cy="9316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Accès aux performances et DICI des fonds</a:t>
            </a:r>
            <a:endParaRPr lang="fr-FR" dirty="0"/>
          </a:p>
        </p:txBody>
      </p:sp>
      <p:pic>
        <p:nvPicPr>
          <p:cNvPr id="2052" name="Picture 4" descr="C:\Users\hutherna1\AppData\Local\Microsoft\Windows\Temporary Internet Files\Content.Outlook\HWIBM7KB\EasiRIS-1erVersement-CE-20170303-VersementPeriodique (3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8191"/>
          <a:stretch/>
        </p:blipFill>
        <p:spPr bwMode="auto">
          <a:xfrm>
            <a:off x="263915" y="1125868"/>
            <a:ext cx="4031638" cy="32106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4" name="Rectangle 2063"/>
          <p:cNvSpPr/>
          <p:nvPr/>
        </p:nvSpPr>
        <p:spPr>
          <a:xfrm>
            <a:off x="5138133" y="1170774"/>
            <a:ext cx="2985112" cy="391811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lvl="2" algn="ctr"/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Accès aux 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performances </a:t>
            </a:r>
            <a:b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et DICI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des 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fonds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Image 6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07" y="1123112"/>
            <a:ext cx="487527" cy="487527"/>
          </a:xfrm>
          <a:prstGeom prst="rect">
            <a:avLst/>
          </a:prstGeom>
        </p:spPr>
      </p:pic>
      <p:cxnSp>
        <p:nvCxnSpPr>
          <p:cNvPr id="91" name="Connecteur droit 90"/>
          <p:cNvCxnSpPr>
            <a:endCxn id="2064" idx="2"/>
          </p:cNvCxnSpPr>
          <p:nvPr/>
        </p:nvCxnSpPr>
        <p:spPr>
          <a:xfrm flipV="1">
            <a:off x="6630689" y="1562585"/>
            <a:ext cx="0" cy="5455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8" descr="C:\Users\hutherna1\AppData\Local\Microsoft\Windows\Temporary Internet Files\Content.Outlook\HWIBM7KB\Accès détail liste des fonds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83504" y="1541423"/>
            <a:ext cx="1326503" cy="237162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Ellipse 24"/>
          <p:cNvSpPr/>
          <p:nvPr/>
        </p:nvSpPr>
        <p:spPr>
          <a:xfrm>
            <a:off x="1810136" y="1562585"/>
            <a:ext cx="180000" cy="18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6" name="Connecteur droit avec flèche 25"/>
          <p:cNvCxnSpPr>
            <a:stCxn id="25" idx="6"/>
            <a:endCxn id="24" idx="1"/>
          </p:cNvCxnSpPr>
          <p:nvPr/>
        </p:nvCxnSpPr>
        <p:spPr>
          <a:xfrm>
            <a:off x="1990136" y="1652585"/>
            <a:ext cx="193368" cy="7419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5" t="17554" r="30972" b="24198"/>
          <a:stretch/>
        </p:blipFill>
        <p:spPr bwMode="auto">
          <a:xfrm>
            <a:off x="4560587" y="1773102"/>
            <a:ext cx="3222401" cy="277309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6" t="8147" r="28959" b="14816"/>
          <a:stretch/>
        </p:blipFill>
        <p:spPr bwMode="auto">
          <a:xfrm>
            <a:off x="5958924" y="3216595"/>
            <a:ext cx="2901043" cy="29651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58" t="12285" r="34084" b="6250"/>
          <a:stretch/>
        </p:blipFill>
        <p:spPr bwMode="auto">
          <a:xfrm>
            <a:off x="2120756" y="4523503"/>
            <a:ext cx="1210125" cy="16817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5943859" y="5879806"/>
            <a:ext cx="686830" cy="30705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4" name="Connecteur droit avec flèche 43"/>
          <p:cNvCxnSpPr/>
          <p:nvPr/>
        </p:nvCxnSpPr>
        <p:spPr>
          <a:xfrm flipH="1" flipV="1">
            <a:off x="5620629" y="6033333"/>
            <a:ext cx="323231" cy="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/>
          <p:cNvCxnSpPr/>
          <p:nvPr/>
        </p:nvCxnSpPr>
        <p:spPr>
          <a:xfrm flipH="1" flipV="1">
            <a:off x="3342143" y="5364361"/>
            <a:ext cx="323231" cy="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" name="Virage 2052"/>
          <p:cNvSpPr/>
          <p:nvPr/>
        </p:nvSpPr>
        <p:spPr>
          <a:xfrm rot="5400000">
            <a:off x="7793660" y="2658144"/>
            <a:ext cx="552893" cy="510362"/>
          </a:xfrm>
          <a:prstGeom prst="bentArrow">
            <a:avLst>
              <a:gd name="adj1" fmla="val 12500"/>
              <a:gd name="adj2" fmla="val 25000"/>
              <a:gd name="adj3" fmla="val 25000"/>
              <a:gd name="adj4" fmla="val 4375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57" name="Connecteur droit avec flèche 56"/>
          <p:cNvCxnSpPr/>
          <p:nvPr/>
        </p:nvCxnSpPr>
        <p:spPr>
          <a:xfrm>
            <a:off x="3510266" y="1660004"/>
            <a:ext cx="1050321" cy="37081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99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10CB94A32F45449708BD184A183176" ma:contentTypeVersion="0" ma:contentTypeDescription="Crée un document." ma:contentTypeScope="" ma:versionID="cbedba4e3e695fbbdc00ed6989d3f81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074935-E4BD-4D0F-85EE-1B68C91E96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4C0B59A-8723-41E6-8B81-302687D3A169}">
  <ds:schemaRefs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B96062F-1A95-4F7D-AE4C-A8006B8940F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3484</TotalTime>
  <Words>107</Words>
  <Application>Microsoft Office PowerPoint</Application>
  <PresentationFormat>Affichage à l'écran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a5700629</cp:lastModifiedBy>
  <cp:revision>336</cp:revision>
  <cp:lastPrinted>2017-02-24T13:06:46Z</cp:lastPrinted>
  <dcterms:created xsi:type="dcterms:W3CDTF">2016-06-03T08:10:53Z</dcterms:created>
  <dcterms:modified xsi:type="dcterms:W3CDTF">2017-04-20T08:08:05Z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0x010100C110CB94A32F45449708BD184A183176</vt:lpwstr>
  </property>
</Properties>
</file>