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notesMasterIdLst>
    <p:notesMasterId r:id="rId12"/>
  </p:notesMasterIdLst>
  <p:sldIdLst>
    <p:sldId id="4275" r:id="rId2"/>
    <p:sldId id="271" r:id="rId3"/>
    <p:sldId id="4276" r:id="rId4"/>
    <p:sldId id="4274" r:id="rId5"/>
    <p:sldId id="4273" r:id="rId6"/>
    <p:sldId id="4272" r:id="rId7"/>
    <p:sldId id="4271" r:id="rId8"/>
    <p:sldId id="4270" r:id="rId9"/>
    <p:sldId id="4267" r:id="rId10"/>
    <p:sldId id="4265" r:id="rId11"/>
  </p:sldIdLst>
  <p:sldSz cx="9144000" cy="5143500" type="screen16x9"/>
  <p:notesSz cx="6858000" cy="9144000"/>
  <p:embeddedFontLst>
    <p:embeddedFont>
      <p:font typeface="Arial Black" panose="020B0A04020102020204" pitchFamily="34" charset="0"/>
      <p:bold r:id="rId13"/>
      <p: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Montserrat" panose="00000500000000000000" pitchFamily="2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3D43B1D-B9E3-C702-CF8A-E6A4255A7BBD}" name="DETOLLENAERE Sophie" initials="DS" userId="DETOLLENAERE Sophie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562670"/>
    <a:srgbClr val="D70014"/>
    <a:srgbClr val="192A6B"/>
    <a:srgbClr val="A7C60F"/>
    <a:srgbClr val="AF1280"/>
    <a:srgbClr val="F2DDEB"/>
    <a:srgbClr val="C00000"/>
    <a:srgbClr val="ECF4E0"/>
    <a:srgbClr val="28AB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265" autoAdjust="0"/>
  </p:normalViewPr>
  <p:slideViewPr>
    <p:cSldViewPr snapToGrid="0">
      <p:cViewPr varScale="1">
        <p:scale>
          <a:sx n="81" d="100"/>
          <a:sy n="81" d="100"/>
        </p:scale>
        <p:origin x="8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40A15B-B2E1-4E23-97FC-E700CA197E60}" type="datetimeFigureOut">
              <a:rPr lang="fr-FR" smtClean="0"/>
              <a:t>12/05/2023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DFECE9-D685-48BB-AFCC-C14838B228E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8971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9">
            <a:extLst>
              <a:ext uri="{FF2B5EF4-FFF2-40B4-BE49-F238E27FC236}">
                <a16:creationId xmlns:a16="http://schemas.microsoft.com/office/drawing/2014/main" id="{6B1B6788-AADA-CD45-95B7-30CE14BE7BB2}"/>
              </a:ext>
            </a:extLst>
          </p:cNvPr>
          <p:cNvGrpSpPr>
            <a:grpSpLocks/>
          </p:cNvGrpSpPr>
          <p:nvPr/>
        </p:nvGrpSpPr>
        <p:grpSpPr bwMode="auto">
          <a:xfrm>
            <a:off x="0" y="124039"/>
            <a:ext cx="9144000" cy="2552700"/>
            <a:chOff x="0" y="123825"/>
            <a:chExt cx="9144000" cy="2552700"/>
          </a:xfrm>
        </p:grpSpPr>
        <p:pic>
          <p:nvPicPr>
            <p:cNvPr id="8" name="Image 6">
              <a:extLst>
                <a:ext uri="{FF2B5EF4-FFF2-40B4-BE49-F238E27FC236}">
                  <a16:creationId xmlns:a16="http://schemas.microsoft.com/office/drawing/2014/main" id="{19BF63D9-367F-814A-804D-8324E888AD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" y="123825"/>
              <a:ext cx="2473325" cy="403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Image 13">
              <a:extLst>
                <a:ext uri="{FF2B5EF4-FFF2-40B4-BE49-F238E27FC236}">
                  <a16:creationId xmlns:a16="http://schemas.microsoft.com/office/drawing/2014/main" id="{AACE0688-29E8-0E47-9E87-AAB688ABC4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27063"/>
              <a:ext cx="9144000" cy="2049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Image 12">
              <a:extLst>
                <a:ext uri="{FF2B5EF4-FFF2-40B4-BE49-F238E27FC236}">
                  <a16:creationId xmlns:a16="http://schemas.microsoft.com/office/drawing/2014/main" id="{5BA3A5C6-8F85-1542-81FF-BB8E8CB031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2200" y="220911"/>
              <a:ext cx="2625530" cy="228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9038" y="2883953"/>
            <a:ext cx="8045924" cy="489815"/>
          </a:xfrm>
        </p:spPr>
        <p:txBody>
          <a:bodyPr anchor="t"/>
          <a:lstStyle>
            <a:lvl1pPr algn="l">
              <a:defRPr sz="3600"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9038" y="3452234"/>
            <a:ext cx="8045924" cy="372360"/>
          </a:xfrm>
        </p:spPr>
        <p:txBody>
          <a:bodyPr>
            <a:noAutofit/>
          </a:bodyPr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0" dirty="0"/>
              <a:t>Subtitle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8785F4-79B6-C546-924B-BD8BA03046D2}"/>
              </a:ext>
            </a:extLst>
          </p:cNvPr>
          <p:cNvSpPr/>
          <p:nvPr/>
        </p:nvSpPr>
        <p:spPr>
          <a:xfrm>
            <a:off x="6812280" y="4709160"/>
            <a:ext cx="2185450" cy="434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BD7F6E7C-3830-C243-A482-FE81C81E2C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9038" y="382459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00D8606B-94EF-44D9-B863-B825BDB60F4A}" type="datetime1">
              <a:rPr lang="en-US" noProof="0" smtClean="0"/>
              <a:t>5/12/2023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62601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6">
            <a:extLst>
              <a:ext uri="{FF2B5EF4-FFF2-40B4-BE49-F238E27FC236}">
                <a16:creationId xmlns:a16="http://schemas.microsoft.com/office/drawing/2014/main" id="{19BF63D9-367F-814A-804D-8324E888A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700" y="124039"/>
            <a:ext cx="247332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12">
            <a:extLst>
              <a:ext uri="{FF2B5EF4-FFF2-40B4-BE49-F238E27FC236}">
                <a16:creationId xmlns:a16="http://schemas.microsoft.com/office/drawing/2014/main" id="{5BA3A5C6-8F85-1542-81FF-BB8E8CB03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00" y="221125"/>
            <a:ext cx="2625530" cy="22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9038" y="2883953"/>
            <a:ext cx="8045924" cy="489815"/>
          </a:xfrm>
        </p:spPr>
        <p:txBody>
          <a:bodyPr anchor="t"/>
          <a:lstStyle>
            <a:lvl1pPr algn="l">
              <a:defRPr sz="36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9038" y="3452234"/>
            <a:ext cx="8045924" cy="372360"/>
          </a:xfrm>
        </p:spPr>
        <p:txBody>
          <a:bodyPr>
            <a:noAutofit/>
          </a:bodyPr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 err="1"/>
              <a:t>Subtitle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8785F4-79B6-C546-924B-BD8BA03046D2}"/>
              </a:ext>
            </a:extLst>
          </p:cNvPr>
          <p:cNvSpPr/>
          <p:nvPr/>
        </p:nvSpPr>
        <p:spPr>
          <a:xfrm>
            <a:off x="6812280" y="4709160"/>
            <a:ext cx="2185450" cy="434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8">
            <a:extLst>
              <a:ext uri="{FF2B5EF4-FFF2-40B4-BE49-F238E27FC236}">
                <a16:creationId xmlns:a16="http://schemas.microsoft.com/office/drawing/2014/main" id="{143614E5-1492-2142-B424-A47B93766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0082" y="4522788"/>
            <a:ext cx="2763837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BD7F6E7C-3830-C243-A482-FE81C81E2C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9038" y="382459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88627CF6-347D-491E-B93C-7CEE4E202C30}" type="datetime1">
              <a:rPr lang="en-US" smtClean="0"/>
              <a:t>5/12/2023</a:t>
            </a:fld>
            <a:endParaRPr lang="fr-FR" dirty="0"/>
          </a:p>
        </p:txBody>
      </p:sp>
      <p:sp>
        <p:nvSpPr>
          <p:cNvPr id="16" name="Espace réservé pour une image  4">
            <a:extLst>
              <a:ext uri="{FF2B5EF4-FFF2-40B4-BE49-F238E27FC236}">
                <a16:creationId xmlns:a16="http://schemas.microsoft.com/office/drawing/2014/main" id="{2A4C9EE9-5B8D-41D5-9FE3-5B239F293EA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630439"/>
            <a:ext cx="9144000" cy="2046059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Click here to download a picture</a:t>
            </a:r>
          </a:p>
        </p:txBody>
      </p:sp>
    </p:spTree>
    <p:extLst>
      <p:ext uri="{BB962C8B-B14F-4D97-AF65-F5344CB8AC3E}">
        <p14:creationId xmlns:p14="http://schemas.microsoft.com/office/powerpoint/2010/main" val="60163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riangle rectangle 12">
            <a:extLst>
              <a:ext uri="{FF2B5EF4-FFF2-40B4-BE49-F238E27FC236}">
                <a16:creationId xmlns:a16="http://schemas.microsoft.com/office/drawing/2014/main" id="{F240DD9F-CF93-4D42-965B-C70B9D008C93}"/>
              </a:ext>
            </a:extLst>
          </p:cNvPr>
          <p:cNvSpPr/>
          <p:nvPr/>
        </p:nvSpPr>
        <p:spPr>
          <a:xfrm rot="2700000">
            <a:off x="8158787" y="1584960"/>
            <a:ext cx="1973580" cy="1973580"/>
          </a:xfrm>
          <a:prstGeom prst="rtTriangle">
            <a:avLst/>
          </a:prstGeom>
          <a:solidFill>
            <a:schemeClr val="bg2">
              <a:alpha val="821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9" name="Image 13">
            <a:extLst>
              <a:ext uri="{FF2B5EF4-FFF2-40B4-BE49-F238E27FC236}">
                <a16:creationId xmlns:a16="http://schemas.microsoft.com/office/drawing/2014/main" id="{DB23DB5C-6398-FD42-9E3C-2752DF7D74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1727125"/>
            <a:ext cx="1853682" cy="1683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97286" y="2211750"/>
            <a:ext cx="6431930" cy="807241"/>
          </a:xfr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297286" y="3062835"/>
            <a:ext cx="6431930" cy="582996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1188" y="4859252"/>
            <a:ext cx="3086100" cy="170035"/>
          </a:xfrm>
          <a:prstGeom prst="rect">
            <a:avLst/>
          </a:prstGeom>
        </p:spPr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65F0-FE87-0B48-AA66-28C8AFD55271}" type="slidenum">
              <a:rPr lang="en-US" noProof="0" smtClean="0"/>
              <a:t>‹N°›</a:t>
            </a:fld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F844CA-09EA-1D47-BF19-4A702CA64AEF}"/>
              </a:ext>
            </a:extLst>
          </p:cNvPr>
          <p:cNvSpPr/>
          <p:nvPr/>
        </p:nvSpPr>
        <p:spPr>
          <a:xfrm>
            <a:off x="2114926" y="2211750"/>
            <a:ext cx="54000" cy="7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EC10C20-37DE-814C-8EAD-ACDA1EF8BF05}"/>
              </a:ext>
            </a:extLst>
          </p:cNvPr>
          <p:cNvSpPr/>
          <p:nvPr/>
        </p:nvSpPr>
        <p:spPr>
          <a:xfrm>
            <a:off x="539750" y="4908550"/>
            <a:ext cx="71438" cy="7302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D0D0353-50C6-A241-A645-411701E531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5755" y="2041652"/>
            <a:ext cx="1677928" cy="1060196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defRPr sz="66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noProof="0" dirty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822194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CBC2F52-DDCA-AF40-9AD3-7D3EAA9C37E5}"/>
              </a:ext>
            </a:extLst>
          </p:cNvPr>
          <p:cNvSpPr/>
          <p:nvPr/>
        </p:nvSpPr>
        <p:spPr>
          <a:xfrm>
            <a:off x="1" y="1727125"/>
            <a:ext cx="1853682" cy="168361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Triangle 6">
            <a:extLst>
              <a:ext uri="{FF2B5EF4-FFF2-40B4-BE49-F238E27FC236}">
                <a16:creationId xmlns:a16="http://schemas.microsoft.com/office/drawing/2014/main" id="{39E81529-829A-F740-A2DE-48FBD102A913}"/>
              </a:ext>
            </a:extLst>
          </p:cNvPr>
          <p:cNvSpPr/>
          <p:nvPr/>
        </p:nvSpPr>
        <p:spPr>
          <a:xfrm>
            <a:off x="1" y="1727125"/>
            <a:ext cx="1853682" cy="1683611"/>
          </a:xfrm>
          <a:prstGeom prst="triangle">
            <a:avLst>
              <a:gd name="adj" fmla="val 0"/>
            </a:avLst>
          </a:prstGeom>
          <a:solidFill>
            <a:srgbClr val="0FA8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Triangle rectangle 12">
            <a:extLst>
              <a:ext uri="{FF2B5EF4-FFF2-40B4-BE49-F238E27FC236}">
                <a16:creationId xmlns:a16="http://schemas.microsoft.com/office/drawing/2014/main" id="{F240DD9F-CF93-4D42-965B-C70B9D008C93}"/>
              </a:ext>
            </a:extLst>
          </p:cNvPr>
          <p:cNvSpPr/>
          <p:nvPr/>
        </p:nvSpPr>
        <p:spPr>
          <a:xfrm rot="2700000">
            <a:off x="8158787" y="1584960"/>
            <a:ext cx="1973580" cy="1973580"/>
          </a:xfrm>
          <a:prstGeom prst="rtTriangle">
            <a:avLst/>
          </a:prstGeom>
          <a:solidFill>
            <a:schemeClr val="bg2">
              <a:alpha val="821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97286" y="2211750"/>
            <a:ext cx="6431930" cy="807241"/>
          </a:xfr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en-US" noProof="0"/>
              <a:t>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297286" y="3062835"/>
            <a:ext cx="6431930" cy="582996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1188" y="4859252"/>
            <a:ext cx="3086100" cy="170035"/>
          </a:xfrm>
          <a:prstGeom prst="rect">
            <a:avLst/>
          </a:prstGeom>
        </p:spPr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65F0-FE87-0B48-AA66-28C8AFD55271}" type="slidenum">
              <a:rPr lang="en-US" noProof="0" smtClean="0"/>
              <a:t>‹N°›</a:t>
            </a:fld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F844CA-09EA-1D47-BF19-4A702CA64AEF}"/>
              </a:ext>
            </a:extLst>
          </p:cNvPr>
          <p:cNvSpPr/>
          <p:nvPr/>
        </p:nvSpPr>
        <p:spPr>
          <a:xfrm>
            <a:off x="2114926" y="2211750"/>
            <a:ext cx="54000" cy="7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EC10C20-37DE-814C-8EAD-ACDA1EF8BF05}"/>
              </a:ext>
            </a:extLst>
          </p:cNvPr>
          <p:cNvSpPr/>
          <p:nvPr/>
        </p:nvSpPr>
        <p:spPr>
          <a:xfrm>
            <a:off x="539750" y="4908550"/>
            <a:ext cx="71438" cy="7302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D0D0353-50C6-A241-A645-411701E531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5755" y="2041652"/>
            <a:ext cx="1677928" cy="1060196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defRPr sz="66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noProof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200545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4">
            <a:extLst>
              <a:ext uri="{FF2B5EF4-FFF2-40B4-BE49-F238E27FC236}">
                <a16:creationId xmlns:a16="http://schemas.microsoft.com/office/drawing/2014/main" id="{9F6B02AC-26BE-914C-835B-E4E43AD524E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1727125"/>
            <a:ext cx="1853682" cy="1683611"/>
          </a:xfrm>
        </p:spPr>
        <p:txBody>
          <a:bodyPr/>
          <a:lstStyle/>
          <a:p>
            <a:r>
              <a:rPr lang="en-US" noProof="0" dirty="0"/>
              <a:t>Click here to download a picture</a:t>
            </a:r>
          </a:p>
        </p:txBody>
      </p:sp>
      <p:sp>
        <p:nvSpPr>
          <p:cNvPr id="13" name="Triangle rectangle 12">
            <a:extLst>
              <a:ext uri="{FF2B5EF4-FFF2-40B4-BE49-F238E27FC236}">
                <a16:creationId xmlns:a16="http://schemas.microsoft.com/office/drawing/2014/main" id="{F240DD9F-CF93-4D42-965B-C70B9D008C93}"/>
              </a:ext>
            </a:extLst>
          </p:cNvPr>
          <p:cNvSpPr/>
          <p:nvPr/>
        </p:nvSpPr>
        <p:spPr>
          <a:xfrm rot="2700000">
            <a:off x="8158787" y="1584960"/>
            <a:ext cx="1973580" cy="1973580"/>
          </a:xfrm>
          <a:prstGeom prst="rtTriangle">
            <a:avLst/>
          </a:prstGeom>
          <a:solidFill>
            <a:schemeClr val="bg2">
              <a:alpha val="821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97286" y="2211750"/>
            <a:ext cx="6431930" cy="807241"/>
          </a:xfr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en-US" noProof="0"/>
              <a:t>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297286" y="3062835"/>
            <a:ext cx="6431930" cy="582996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1188" y="4859252"/>
            <a:ext cx="3086100" cy="170035"/>
          </a:xfrm>
          <a:prstGeom prst="rect">
            <a:avLst/>
          </a:prstGeom>
        </p:spPr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65F0-FE87-0B48-AA66-28C8AFD55271}" type="slidenum">
              <a:rPr lang="en-US" noProof="0" smtClean="0"/>
              <a:t>‹N°›</a:t>
            </a:fld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F844CA-09EA-1D47-BF19-4A702CA64AEF}"/>
              </a:ext>
            </a:extLst>
          </p:cNvPr>
          <p:cNvSpPr/>
          <p:nvPr/>
        </p:nvSpPr>
        <p:spPr>
          <a:xfrm>
            <a:off x="2114926" y="2211750"/>
            <a:ext cx="54000" cy="7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EC10C20-37DE-814C-8EAD-ACDA1EF8BF05}"/>
              </a:ext>
            </a:extLst>
          </p:cNvPr>
          <p:cNvSpPr/>
          <p:nvPr/>
        </p:nvSpPr>
        <p:spPr>
          <a:xfrm>
            <a:off x="539750" y="4908550"/>
            <a:ext cx="71438" cy="7302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D0D0353-50C6-A241-A645-411701E531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5755" y="2041652"/>
            <a:ext cx="1677928" cy="1060196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defRPr sz="66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noProof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140333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2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320" y="1028614"/>
            <a:ext cx="4095240" cy="3653114"/>
          </a:xfrm>
        </p:spPr>
        <p:txBody>
          <a:bodyPr/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1188" y="4859252"/>
            <a:ext cx="3086100" cy="170035"/>
          </a:xfrm>
          <a:prstGeom prst="rect">
            <a:avLst/>
          </a:prstGeom>
        </p:spPr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65F0-FE87-0B48-AA66-28C8AFD55271}" type="slidenum">
              <a:rPr lang="en-US" noProof="0" smtClean="0"/>
              <a:t>‹N°›</a:t>
            </a:fld>
            <a:endParaRPr lang="en-US" noProof="0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A208610-D28B-8F4D-AFFF-5843624FFD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320" y="600474"/>
            <a:ext cx="8434830" cy="315514"/>
          </a:xfrm>
        </p:spPr>
        <p:txBody>
          <a:bodyPr/>
          <a:lstStyle>
            <a:lvl1pPr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1018AA9-692E-4B41-9A9E-E2A2F8285E1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24910" y="1028614"/>
            <a:ext cx="4095240" cy="3653114"/>
          </a:xfrm>
        </p:spPr>
        <p:txBody>
          <a:bodyPr/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en-US" noProof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D52B81F9-406B-A64A-9156-2008332B7144}"/>
              </a:ext>
            </a:extLst>
          </p:cNvPr>
          <p:cNvSpPr/>
          <p:nvPr/>
        </p:nvSpPr>
        <p:spPr>
          <a:xfrm>
            <a:off x="539750" y="4908550"/>
            <a:ext cx="71438" cy="7302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DD546E-979B-0A4D-B9D5-60A99B9F30FC}"/>
              </a:ext>
            </a:extLst>
          </p:cNvPr>
          <p:cNvSpPr/>
          <p:nvPr/>
        </p:nvSpPr>
        <p:spPr>
          <a:xfrm>
            <a:off x="283432" y="195263"/>
            <a:ext cx="54000" cy="7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0236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3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320" y="1028614"/>
            <a:ext cx="2601402" cy="3653114"/>
          </a:xfrm>
        </p:spPr>
        <p:txBody>
          <a:bodyPr/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1188" y="4859252"/>
            <a:ext cx="3086100" cy="170035"/>
          </a:xfrm>
          <a:prstGeom prst="rect">
            <a:avLst/>
          </a:prstGeom>
        </p:spPr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65F0-FE87-0B48-AA66-28C8AFD55271}" type="slidenum">
              <a:rPr lang="en-US" noProof="0" smtClean="0"/>
              <a:t>‹N°›</a:t>
            </a:fld>
            <a:endParaRPr lang="en-US" noProof="0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BABC03D-00F8-8143-9A09-2F446FC692EF}"/>
              </a:ext>
            </a:extLst>
          </p:cNvPr>
          <p:cNvSpPr/>
          <p:nvPr/>
        </p:nvSpPr>
        <p:spPr>
          <a:xfrm>
            <a:off x="539750" y="4908550"/>
            <a:ext cx="71438" cy="7302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A208610-D28B-8F4D-AFFF-5843624FFD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320" y="600474"/>
            <a:ext cx="8434830" cy="315514"/>
          </a:xfrm>
        </p:spPr>
        <p:txBody>
          <a:bodyPr/>
          <a:lstStyle>
            <a:lvl1pPr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95A3F0-D589-0644-8809-D46047C5F96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71299" y="1028614"/>
            <a:ext cx="2601402" cy="3653114"/>
          </a:xfrm>
        </p:spPr>
        <p:txBody>
          <a:bodyPr/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en-US" noProof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85872D4-B701-384A-A37C-83855979F30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157278" y="1028614"/>
            <a:ext cx="2601402" cy="3653114"/>
          </a:xfrm>
        </p:spPr>
        <p:txBody>
          <a:bodyPr/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en-US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D4A9B5-F5E2-D14C-8E54-A17FB3DBF60E}"/>
              </a:ext>
            </a:extLst>
          </p:cNvPr>
          <p:cNvSpPr/>
          <p:nvPr/>
        </p:nvSpPr>
        <p:spPr>
          <a:xfrm>
            <a:off x="283432" y="195263"/>
            <a:ext cx="54000" cy="7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810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/content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5322" y="195262"/>
            <a:ext cx="5182358" cy="389953"/>
          </a:xfrm>
        </p:spPr>
        <p:txBody>
          <a:bodyPr/>
          <a:lstStyle/>
          <a:p>
            <a:r>
              <a:rPr lang="en-US" noProof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319" y="1028614"/>
            <a:ext cx="5182360" cy="3653114"/>
          </a:xfrm>
        </p:spPr>
        <p:txBody>
          <a:bodyPr/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1188" y="4859252"/>
            <a:ext cx="3086100" cy="170035"/>
          </a:xfrm>
          <a:prstGeom prst="rect">
            <a:avLst/>
          </a:prstGeom>
        </p:spPr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65F0-FE87-0B48-AA66-28C8AFD55271}" type="slidenum">
              <a:rPr lang="en-US" noProof="0" smtClean="0"/>
              <a:t>‹N°›</a:t>
            </a:fld>
            <a:endParaRPr lang="en-US" noProof="0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A208610-D28B-8F4D-AFFF-5843624FFD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320" y="600474"/>
            <a:ext cx="5182359" cy="315514"/>
          </a:xfrm>
        </p:spPr>
        <p:txBody>
          <a:bodyPr/>
          <a:lstStyle>
            <a:lvl1pPr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D52B81F9-406B-A64A-9156-2008332B7144}"/>
              </a:ext>
            </a:extLst>
          </p:cNvPr>
          <p:cNvSpPr/>
          <p:nvPr/>
        </p:nvSpPr>
        <p:spPr>
          <a:xfrm>
            <a:off x="539750" y="4908550"/>
            <a:ext cx="71438" cy="7302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04556D04-D8C7-3F4C-BD82-00E1B9F17A1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31674" y="0"/>
            <a:ext cx="3212326" cy="5143500"/>
          </a:xfrm>
        </p:spPr>
        <p:txBody>
          <a:bodyPr/>
          <a:lstStyle/>
          <a:p>
            <a:r>
              <a:rPr lang="en-US" noProof="0" dirty="0"/>
              <a:t>Click here to download a picture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54A3DE-3FF9-ED42-836F-1C0F6EA56240}"/>
              </a:ext>
            </a:extLst>
          </p:cNvPr>
          <p:cNvSpPr/>
          <p:nvPr/>
        </p:nvSpPr>
        <p:spPr>
          <a:xfrm>
            <a:off x="283432" y="195263"/>
            <a:ext cx="54000" cy="7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503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/content &amp;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5323" y="195262"/>
            <a:ext cx="4234276" cy="389953"/>
          </a:xfrm>
        </p:spPr>
        <p:txBody>
          <a:bodyPr/>
          <a:lstStyle/>
          <a:p>
            <a:r>
              <a:rPr lang="en-US" noProof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320" y="1028614"/>
            <a:ext cx="4234278" cy="3653114"/>
          </a:xfrm>
        </p:spPr>
        <p:txBody>
          <a:bodyPr/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1188" y="4859252"/>
            <a:ext cx="3086100" cy="170035"/>
          </a:xfrm>
          <a:prstGeom prst="rect">
            <a:avLst/>
          </a:prstGeom>
        </p:spPr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65F0-FE87-0B48-AA66-28C8AFD55271}" type="slidenum">
              <a:rPr lang="en-US" noProof="0" smtClean="0"/>
              <a:t>‹N°›</a:t>
            </a:fld>
            <a:endParaRPr lang="en-US" noProof="0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A208610-D28B-8F4D-AFFF-5843624FFD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321" y="600474"/>
            <a:ext cx="4234277" cy="315514"/>
          </a:xfrm>
        </p:spPr>
        <p:txBody>
          <a:bodyPr/>
          <a:lstStyle>
            <a:lvl1pPr>
              <a:defRPr sz="1600" b="1">
                <a:solidFill>
                  <a:schemeClr val="tx2"/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Subtitle</a:t>
            </a:r>
          </a:p>
          <a:p>
            <a:pPr lvl="0"/>
            <a:endParaRPr lang="en-US" noProof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D52B81F9-406B-A64A-9156-2008332B7144}"/>
              </a:ext>
            </a:extLst>
          </p:cNvPr>
          <p:cNvSpPr/>
          <p:nvPr/>
        </p:nvSpPr>
        <p:spPr>
          <a:xfrm>
            <a:off x="539750" y="4908550"/>
            <a:ext cx="71438" cy="7302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04556D04-D8C7-3F4C-BD82-00E1B9F17A1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74117" y="438085"/>
            <a:ext cx="1584000" cy="1944000"/>
          </a:xfrm>
        </p:spPr>
        <p:txBody>
          <a:bodyPr/>
          <a:lstStyle/>
          <a:p>
            <a:r>
              <a:rPr lang="en-US" noProof="0" dirty="0"/>
              <a:t>Click here to download a picture</a:t>
            </a:r>
          </a:p>
        </p:txBody>
      </p:sp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35B21EA1-BBA1-8C45-8220-21E1810F41F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814677" y="798085"/>
            <a:ext cx="1944000" cy="1584000"/>
          </a:xfrm>
        </p:spPr>
        <p:txBody>
          <a:bodyPr/>
          <a:lstStyle/>
          <a:p>
            <a:r>
              <a:rPr lang="en-US" noProof="0" dirty="0"/>
              <a:t>Click here to download a picture</a:t>
            </a:r>
          </a:p>
        </p:txBody>
      </p:sp>
      <p:sp>
        <p:nvSpPr>
          <p:cNvPr id="14" name="Espace réservé pour une image  6">
            <a:extLst>
              <a:ext uri="{FF2B5EF4-FFF2-40B4-BE49-F238E27FC236}">
                <a16:creationId xmlns:a16="http://schemas.microsoft.com/office/drawing/2014/main" id="{714D1657-DFCE-594B-9581-9D021C33B74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894117" y="2520950"/>
            <a:ext cx="1944000" cy="1584000"/>
          </a:xfrm>
        </p:spPr>
        <p:txBody>
          <a:bodyPr/>
          <a:lstStyle/>
          <a:p>
            <a:r>
              <a:rPr lang="en-US" noProof="0" dirty="0"/>
              <a:t>Click here to download a picture</a:t>
            </a:r>
          </a:p>
        </p:txBody>
      </p:sp>
      <p:sp>
        <p:nvSpPr>
          <p:cNvPr id="15" name="Espace réservé pour une image  6">
            <a:extLst>
              <a:ext uri="{FF2B5EF4-FFF2-40B4-BE49-F238E27FC236}">
                <a16:creationId xmlns:a16="http://schemas.microsoft.com/office/drawing/2014/main" id="{15B3083A-4A4B-F945-BBB8-E85B8906FC3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94677" y="2520950"/>
            <a:ext cx="1584000" cy="1944000"/>
          </a:xfrm>
        </p:spPr>
        <p:txBody>
          <a:bodyPr/>
          <a:lstStyle/>
          <a:p>
            <a:r>
              <a:rPr lang="en-US" noProof="0" dirty="0"/>
              <a:t>Click here to download a picture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B873226-A9F0-854C-ACEE-F61376678C33}"/>
              </a:ext>
            </a:extLst>
          </p:cNvPr>
          <p:cNvSpPr/>
          <p:nvPr/>
        </p:nvSpPr>
        <p:spPr>
          <a:xfrm>
            <a:off x="283432" y="195263"/>
            <a:ext cx="54000" cy="7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3503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/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5322" y="2108772"/>
            <a:ext cx="8434828" cy="389953"/>
          </a:xfrm>
        </p:spPr>
        <p:txBody>
          <a:bodyPr/>
          <a:lstStyle/>
          <a:p>
            <a:r>
              <a:rPr lang="en-US" noProof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320" y="2942124"/>
            <a:ext cx="8434828" cy="1638131"/>
          </a:xfrm>
        </p:spPr>
        <p:txBody>
          <a:bodyPr/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1188" y="4859252"/>
            <a:ext cx="3086100" cy="170035"/>
          </a:xfrm>
          <a:prstGeom prst="rect">
            <a:avLst/>
          </a:prstGeom>
        </p:spPr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65F0-FE87-0B48-AA66-28C8AFD55271}" type="slidenum">
              <a:rPr lang="en-US" noProof="0" smtClean="0"/>
              <a:t>‹N°›</a:t>
            </a:fld>
            <a:endParaRPr lang="en-US" noProof="0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BABC03D-00F8-8143-9A09-2F446FC692EF}"/>
              </a:ext>
            </a:extLst>
          </p:cNvPr>
          <p:cNvSpPr/>
          <p:nvPr/>
        </p:nvSpPr>
        <p:spPr>
          <a:xfrm>
            <a:off x="539750" y="4908550"/>
            <a:ext cx="71438" cy="7302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BD7D8E-351A-A54D-8322-C1716521BEB2}"/>
              </a:ext>
            </a:extLst>
          </p:cNvPr>
          <p:cNvSpPr/>
          <p:nvPr/>
        </p:nvSpPr>
        <p:spPr>
          <a:xfrm>
            <a:off x="283432" y="2108773"/>
            <a:ext cx="54000" cy="7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A208610-D28B-8F4D-AFFF-5843624FFD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320" y="2513984"/>
            <a:ext cx="8434830" cy="315514"/>
          </a:xfrm>
        </p:spPr>
        <p:txBody>
          <a:bodyPr/>
          <a:lstStyle>
            <a:lvl1pPr>
              <a:defRPr sz="1600" b="1">
                <a:solidFill>
                  <a:schemeClr val="tx2"/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Subtitle</a:t>
            </a:r>
          </a:p>
          <a:p>
            <a:pPr lvl="0"/>
            <a:endParaRPr lang="en-US" noProof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A72330D-3B2D-9649-903E-40C4A591D62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1838960"/>
          </a:xfrm>
        </p:spPr>
        <p:txBody>
          <a:bodyPr/>
          <a:lstStyle/>
          <a:p>
            <a:r>
              <a:rPr lang="en-US" noProof="0" dirty="0"/>
              <a:t>Click here to download a picture</a:t>
            </a:r>
          </a:p>
        </p:txBody>
      </p:sp>
    </p:spTree>
    <p:extLst>
      <p:ext uri="{BB962C8B-B14F-4D97-AF65-F5344CB8AC3E}">
        <p14:creationId xmlns:p14="http://schemas.microsoft.com/office/powerpoint/2010/main" val="1139286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/introduction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5320" y="1028614"/>
            <a:ext cx="8434828" cy="653882"/>
          </a:xfrm>
        </p:spPr>
        <p:txBody>
          <a:bodyPr/>
          <a:lstStyle>
            <a:lvl1pPr>
              <a:defRPr sz="1400" b="1"/>
            </a:lvl1pPr>
          </a:lstStyle>
          <a:p>
            <a:pPr lvl="0"/>
            <a:r>
              <a:rPr lang="en-US" noProof="0"/>
              <a:t>introduction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1188" y="4859252"/>
            <a:ext cx="3086100" cy="170035"/>
          </a:xfrm>
          <a:prstGeom prst="rect">
            <a:avLst/>
          </a:prstGeom>
        </p:spPr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65F0-FE87-0B48-AA66-28C8AFD55271}" type="slidenum">
              <a:rPr lang="en-US" noProof="0" smtClean="0"/>
              <a:t>‹N°›</a:t>
            </a:fld>
            <a:endParaRPr lang="en-US" noProof="0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BABC03D-00F8-8143-9A09-2F446FC692EF}"/>
              </a:ext>
            </a:extLst>
          </p:cNvPr>
          <p:cNvSpPr/>
          <p:nvPr/>
        </p:nvSpPr>
        <p:spPr>
          <a:xfrm>
            <a:off x="539750" y="4908550"/>
            <a:ext cx="71438" cy="7302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A208610-D28B-8F4D-AFFF-5843624FFD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320" y="600474"/>
            <a:ext cx="8434830" cy="315514"/>
          </a:xfrm>
        </p:spPr>
        <p:txBody>
          <a:bodyPr/>
          <a:lstStyle>
            <a:lvl1pPr>
              <a:defRPr sz="1600" b="1">
                <a:solidFill>
                  <a:schemeClr val="tx2"/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Subtitle</a:t>
            </a:r>
          </a:p>
          <a:p>
            <a:pPr lvl="0"/>
            <a:endParaRPr lang="en-US" noProof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120A249-59F0-6141-BD2F-62CF24F76D2A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85320" y="1796710"/>
            <a:ext cx="8434828" cy="2839298"/>
          </a:xfrm>
        </p:spPr>
        <p:txBody>
          <a:bodyPr/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en-US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87F34C-B359-0B4D-A3E0-C55169D1E878}"/>
              </a:ext>
            </a:extLst>
          </p:cNvPr>
          <p:cNvSpPr/>
          <p:nvPr/>
        </p:nvSpPr>
        <p:spPr>
          <a:xfrm>
            <a:off x="283432" y="195263"/>
            <a:ext cx="54000" cy="7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3484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1188" y="4859252"/>
            <a:ext cx="3086100" cy="170035"/>
          </a:xfrm>
          <a:prstGeom prst="rect">
            <a:avLst/>
          </a:prstGeom>
        </p:spPr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65F0-FE87-0B48-AA66-28C8AFD55271}" type="slidenum">
              <a:rPr lang="en-US" noProof="0" smtClean="0"/>
              <a:t>‹N°›</a:t>
            </a:fld>
            <a:endParaRPr lang="en-US" noProof="0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A208610-D28B-8F4D-AFFF-5843624FFD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320" y="600474"/>
            <a:ext cx="8434830" cy="315514"/>
          </a:xfrm>
        </p:spPr>
        <p:txBody>
          <a:bodyPr/>
          <a:lstStyle>
            <a:lvl1pPr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B14AF61-9C58-C34C-B7B8-C2441CA7D44B}"/>
              </a:ext>
            </a:extLst>
          </p:cNvPr>
          <p:cNvSpPr/>
          <p:nvPr/>
        </p:nvSpPr>
        <p:spPr>
          <a:xfrm>
            <a:off x="539750" y="4908550"/>
            <a:ext cx="71438" cy="7302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84F6E4-CB5D-E743-AB9B-3408CB6760CF}"/>
              </a:ext>
            </a:extLst>
          </p:cNvPr>
          <p:cNvSpPr/>
          <p:nvPr/>
        </p:nvSpPr>
        <p:spPr>
          <a:xfrm>
            <a:off x="283432" y="195263"/>
            <a:ext cx="54000" cy="7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5264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5322" y="2173806"/>
            <a:ext cx="2090400" cy="389953"/>
          </a:xfrm>
        </p:spPr>
        <p:txBody>
          <a:bodyPr anchor="ctr"/>
          <a:lstStyle/>
          <a:p>
            <a:r>
              <a:rPr lang="en-US" noProof="0"/>
              <a:t>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1188" y="4859252"/>
            <a:ext cx="3086100" cy="170035"/>
          </a:xfrm>
          <a:prstGeom prst="rect">
            <a:avLst/>
          </a:prstGeom>
        </p:spPr>
        <p:txBody>
          <a:bodyPr/>
          <a:lstStyle/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65F0-FE87-0B48-AA66-28C8AFD55271}" type="slidenum">
              <a:rPr lang="en-US" noProof="0" smtClean="0"/>
              <a:t>‹N°›</a:t>
            </a:fld>
            <a:endParaRPr lang="en-US" noProof="0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B14AF61-9C58-C34C-B7B8-C2441CA7D44B}"/>
              </a:ext>
            </a:extLst>
          </p:cNvPr>
          <p:cNvSpPr/>
          <p:nvPr/>
        </p:nvSpPr>
        <p:spPr>
          <a:xfrm>
            <a:off x="539750" y="4908550"/>
            <a:ext cx="71438" cy="7302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84F6E4-CB5D-E743-AB9B-3408CB6760CF}"/>
              </a:ext>
            </a:extLst>
          </p:cNvPr>
          <p:cNvSpPr/>
          <p:nvPr/>
        </p:nvSpPr>
        <p:spPr>
          <a:xfrm>
            <a:off x="283432" y="2184045"/>
            <a:ext cx="54000" cy="3694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noProof="0" dirty="0">
              <a:sym typeface="Arial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2E57857-443C-1148-ACCA-44BBFC7767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74251" y="467746"/>
            <a:ext cx="869950" cy="382880"/>
          </a:xfrm>
        </p:spPr>
        <p:txBody>
          <a:bodyPr anchor="ctr"/>
          <a:lstStyle>
            <a:lvl1pPr algn="r">
              <a:defRPr sz="2000" b="1" i="0">
                <a:solidFill>
                  <a:schemeClr val="bg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noProof="0"/>
              <a:t>XX</a:t>
            </a:r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55B4065A-BA21-AA4D-B2E5-669CC198CA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94871" y="467746"/>
            <a:ext cx="5038109" cy="382880"/>
          </a:xfrm>
        </p:spPr>
        <p:txBody>
          <a:bodyPr anchor="ctr"/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XX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86C6FA19-B3A6-F14E-9BB8-70AC3897321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4251" y="1002701"/>
            <a:ext cx="869950" cy="382880"/>
          </a:xfrm>
        </p:spPr>
        <p:txBody>
          <a:bodyPr anchor="ctr"/>
          <a:lstStyle>
            <a:lvl1pPr algn="r">
              <a:defRPr sz="2000" b="1" i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noProof="0"/>
              <a:t>XX</a:t>
            </a:r>
          </a:p>
        </p:txBody>
      </p:sp>
      <p:sp>
        <p:nvSpPr>
          <p:cNvPr id="15" name="Espace réservé du texte 3">
            <a:extLst>
              <a:ext uri="{FF2B5EF4-FFF2-40B4-BE49-F238E27FC236}">
                <a16:creationId xmlns:a16="http://schemas.microsoft.com/office/drawing/2014/main" id="{578F156C-01CF-5045-9CA0-B6C375887BF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4871" y="1002701"/>
            <a:ext cx="5038109" cy="382880"/>
          </a:xfrm>
        </p:spPr>
        <p:txBody>
          <a:bodyPr anchor="ctr"/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XX</a:t>
            </a:r>
          </a:p>
        </p:txBody>
      </p:sp>
      <p:sp>
        <p:nvSpPr>
          <p:cNvPr id="17" name="Espace réservé du texte 3">
            <a:extLst>
              <a:ext uri="{FF2B5EF4-FFF2-40B4-BE49-F238E27FC236}">
                <a16:creationId xmlns:a16="http://schemas.microsoft.com/office/drawing/2014/main" id="{29F7479D-4F80-1844-BC60-2EB0DB3629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74251" y="1537656"/>
            <a:ext cx="869950" cy="382880"/>
          </a:xfrm>
        </p:spPr>
        <p:txBody>
          <a:bodyPr anchor="ctr"/>
          <a:lstStyle>
            <a:lvl1pPr algn="r">
              <a:defRPr sz="2000" b="1" i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noProof="0"/>
              <a:t>XX</a:t>
            </a:r>
          </a:p>
        </p:txBody>
      </p:sp>
      <p:sp>
        <p:nvSpPr>
          <p:cNvPr id="18" name="Espace réservé du texte 3">
            <a:extLst>
              <a:ext uri="{FF2B5EF4-FFF2-40B4-BE49-F238E27FC236}">
                <a16:creationId xmlns:a16="http://schemas.microsoft.com/office/drawing/2014/main" id="{BFB93A01-ABFD-FE4F-AC79-443AB6339B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4871" y="1537656"/>
            <a:ext cx="5038109" cy="382880"/>
          </a:xfrm>
        </p:spPr>
        <p:txBody>
          <a:bodyPr anchor="ctr"/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XX</a:t>
            </a:r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E3EFCB7E-EF6B-7441-ACF4-BBB0B3711D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74251" y="2072611"/>
            <a:ext cx="869950" cy="382880"/>
          </a:xfrm>
        </p:spPr>
        <p:txBody>
          <a:bodyPr anchor="ctr"/>
          <a:lstStyle>
            <a:lvl1pPr algn="r">
              <a:defRPr sz="2000" b="1" i="0">
                <a:solidFill>
                  <a:schemeClr val="accent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noProof="0"/>
              <a:t>XX</a:t>
            </a:r>
          </a:p>
        </p:txBody>
      </p:sp>
      <p:sp>
        <p:nvSpPr>
          <p:cNvPr id="21" name="Espace réservé du texte 3">
            <a:extLst>
              <a:ext uri="{FF2B5EF4-FFF2-40B4-BE49-F238E27FC236}">
                <a16:creationId xmlns:a16="http://schemas.microsoft.com/office/drawing/2014/main" id="{F84D0EE3-3777-384A-9BFF-9D54F715F59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4871" y="2072611"/>
            <a:ext cx="5038109" cy="382880"/>
          </a:xfrm>
        </p:spPr>
        <p:txBody>
          <a:bodyPr anchor="ctr"/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XX</a:t>
            </a:r>
          </a:p>
        </p:txBody>
      </p:sp>
      <p:sp>
        <p:nvSpPr>
          <p:cNvPr id="23" name="Espace réservé du texte 3">
            <a:extLst>
              <a:ext uri="{FF2B5EF4-FFF2-40B4-BE49-F238E27FC236}">
                <a16:creationId xmlns:a16="http://schemas.microsoft.com/office/drawing/2014/main" id="{6E902A4A-E06B-C74C-92B5-A37D286C28B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74251" y="2607566"/>
            <a:ext cx="869950" cy="382880"/>
          </a:xfrm>
        </p:spPr>
        <p:txBody>
          <a:bodyPr anchor="ctr"/>
          <a:lstStyle>
            <a:lvl1pPr algn="r">
              <a:defRPr sz="2000" b="1" i="0">
                <a:solidFill>
                  <a:schemeClr val="accent3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noProof="0"/>
              <a:t>XX</a:t>
            </a:r>
          </a:p>
        </p:txBody>
      </p:sp>
      <p:sp>
        <p:nvSpPr>
          <p:cNvPr id="24" name="Espace réservé du texte 3">
            <a:extLst>
              <a:ext uri="{FF2B5EF4-FFF2-40B4-BE49-F238E27FC236}">
                <a16:creationId xmlns:a16="http://schemas.microsoft.com/office/drawing/2014/main" id="{11EB39B1-D899-4048-883B-2333310099C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94871" y="2607566"/>
            <a:ext cx="5038109" cy="382880"/>
          </a:xfrm>
        </p:spPr>
        <p:txBody>
          <a:bodyPr anchor="ctr"/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XX</a:t>
            </a:r>
          </a:p>
        </p:txBody>
      </p:sp>
      <p:sp>
        <p:nvSpPr>
          <p:cNvPr id="26" name="Espace réservé du texte 3">
            <a:extLst>
              <a:ext uri="{FF2B5EF4-FFF2-40B4-BE49-F238E27FC236}">
                <a16:creationId xmlns:a16="http://schemas.microsoft.com/office/drawing/2014/main" id="{F865486F-4CE6-2248-8516-FFAC8D9AB9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874251" y="3142521"/>
            <a:ext cx="869950" cy="382880"/>
          </a:xfrm>
        </p:spPr>
        <p:txBody>
          <a:bodyPr anchor="ctr"/>
          <a:lstStyle>
            <a:lvl1pPr algn="r">
              <a:defRPr sz="20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noProof="0"/>
              <a:t>XX</a:t>
            </a:r>
          </a:p>
        </p:txBody>
      </p:sp>
      <p:sp>
        <p:nvSpPr>
          <p:cNvPr id="27" name="Espace réservé du texte 3">
            <a:extLst>
              <a:ext uri="{FF2B5EF4-FFF2-40B4-BE49-F238E27FC236}">
                <a16:creationId xmlns:a16="http://schemas.microsoft.com/office/drawing/2014/main" id="{B164E9DE-3EC2-B74E-9F96-2C6D9438829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794871" y="3142521"/>
            <a:ext cx="5038109" cy="382880"/>
          </a:xfrm>
        </p:spPr>
        <p:txBody>
          <a:bodyPr anchor="ctr"/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XX</a:t>
            </a:r>
          </a:p>
        </p:txBody>
      </p:sp>
      <p:sp>
        <p:nvSpPr>
          <p:cNvPr id="29" name="Espace réservé du texte 3">
            <a:extLst>
              <a:ext uri="{FF2B5EF4-FFF2-40B4-BE49-F238E27FC236}">
                <a16:creationId xmlns:a16="http://schemas.microsoft.com/office/drawing/2014/main" id="{888141F7-534A-234B-A632-CC8208631AA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874251" y="3677476"/>
            <a:ext cx="869950" cy="382880"/>
          </a:xfrm>
        </p:spPr>
        <p:txBody>
          <a:bodyPr anchor="ctr"/>
          <a:lstStyle>
            <a:lvl1pPr algn="r">
              <a:defRPr sz="2000" b="1" i="0">
                <a:solidFill>
                  <a:schemeClr val="accent5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noProof="0"/>
              <a:t>XX</a:t>
            </a:r>
          </a:p>
        </p:txBody>
      </p:sp>
      <p:sp>
        <p:nvSpPr>
          <p:cNvPr id="30" name="Espace réservé du texte 3">
            <a:extLst>
              <a:ext uri="{FF2B5EF4-FFF2-40B4-BE49-F238E27FC236}">
                <a16:creationId xmlns:a16="http://schemas.microsoft.com/office/drawing/2014/main" id="{434914A3-C63C-7940-A310-249F1BE1809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794871" y="3677476"/>
            <a:ext cx="5038109" cy="382880"/>
          </a:xfrm>
        </p:spPr>
        <p:txBody>
          <a:bodyPr anchor="ctr"/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XX</a:t>
            </a:r>
          </a:p>
        </p:txBody>
      </p:sp>
      <p:sp>
        <p:nvSpPr>
          <p:cNvPr id="32" name="Espace réservé du texte 3">
            <a:extLst>
              <a:ext uri="{FF2B5EF4-FFF2-40B4-BE49-F238E27FC236}">
                <a16:creationId xmlns:a16="http://schemas.microsoft.com/office/drawing/2014/main" id="{20AAD7DF-03A5-3E44-AE65-EBE4F0C1695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74251" y="4212431"/>
            <a:ext cx="869950" cy="382880"/>
          </a:xfrm>
        </p:spPr>
        <p:txBody>
          <a:bodyPr anchor="ctr"/>
          <a:lstStyle>
            <a:lvl1pPr algn="r">
              <a:defRPr sz="2000" b="1" i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noProof="0"/>
              <a:t>XX</a:t>
            </a:r>
          </a:p>
        </p:txBody>
      </p:sp>
      <p:sp>
        <p:nvSpPr>
          <p:cNvPr id="33" name="Espace réservé du texte 3">
            <a:extLst>
              <a:ext uri="{FF2B5EF4-FFF2-40B4-BE49-F238E27FC236}">
                <a16:creationId xmlns:a16="http://schemas.microsoft.com/office/drawing/2014/main" id="{990587F7-CF04-3144-BA2A-10CACB89E6E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794871" y="4212431"/>
            <a:ext cx="5038109" cy="382880"/>
          </a:xfrm>
        </p:spPr>
        <p:txBody>
          <a:bodyPr anchor="ctr"/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666154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5322" y="195262"/>
            <a:ext cx="8434828" cy="3899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noProof="0" dirty="0"/>
              <a:t>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5320" y="1028614"/>
            <a:ext cx="8434828" cy="36531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noProof="0" dirty="0" err="1"/>
              <a:t>Cliquez</a:t>
            </a:r>
            <a:r>
              <a:rPr lang="en-US" noProof="0" dirty="0"/>
              <a:t> pour modifier les styles du </a:t>
            </a:r>
            <a:r>
              <a:rPr lang="en-US" noProof="0" dirty="0" err="1"/>
              <a:t>texte</a:t>
            </a:r>
            <a:r>
              <a:rPr lang="en-US" noProof="0" dirty="0"/>
              <a:t> du masque</a:t>
            </a:r>
          </a:p>
          <a:p>
            <a:pPr lvl="1"/>
            <a:r>
              <a:rPr lang="en-US" noProof="0" dirty="0" err="1"/>
              <a:t>Deuxième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/>
            <a:r>
              <a:rPr lang="en-US" noProof="0" dirty="0" err="1"/>
              <a:t>Troisième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3"/>
            <a:r>
              <a:rPr lang="en-US" noProof="0" dirty="0" err="1"/>
              <a:t>Quatrième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4"/>
            <a:r>
              <a:rPr lang="en-US" noProof="0" dirty="0" err="1"/>
              <a:t>Cinquième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8650" y="4859252"/>
            <a:ext cx="3086100" cy="1700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0" i="0" cap="all" spc="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5755" y="4863533"/>
            <a:ext cx="363995" cy="1657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fr-FR" sz="700" b="1" i="0" cap="all" spc="0" baseline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4165F0-FE87-0B48-AA66-28C8AFD55271}" type="slidenum">
              <a:rPr lang="en-US" noProof="0" smtClean="0"/>
              <a:pPr/>
              <a:t>‹N°›</a:t>
            </a:fld>
            <a:endParaRPr lang="en-US" noProof="0" dirty="0"/>
          </a:p>
        </p:txBody>
      </p:sp>
      <p:pic>
        <p:nvPicPr>
          <p:cNvPr id="21" name="Image 12">
            <a:extLst>
              <a:ext uri="{FF2B5EF4-FFF2-40B4-BE49-F238E27FC236}">
                <a16:creationId xmlns:a16="http://schemas.microsoft.com/office/drawing/2014/main" id="{99D98AEA-03B9-4D42-933C-60F96687C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82044" y="4859252"/>
            <a:ext cx="1911130" cy="166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SIPCMContentMarking" descr="{&quot;HashCode&quot;:-929196920,&quot;Placement&quot;:&quot;Footer&quot;,&quot;Top&quot;:396.454254,&quot;Left&quot;:0.0,&quot;SlideWidth&quot;:720,&quot;SlideHeight&quot;:405}">
            <a:extLst>
              <a:ext uri="{FF2B5EF4-FFF2-40B4-BE49-F238E27FC236}">
                <a16:creationId xmlns:a16="http://schemas.microsoft.com/office/drawing/2014/main" id="{1D44414C-97B9-4E8A-BA63-42E97B4CE158}"/>
              </a:ext>
            </a:extLst>
          </p:cNvPr>
          <p:cNvSpPr txBox="1"/>
          <p:nvPr userDrawn="1"/>
        </p:nvSpPr>
        <p:spPr>
          <a:xfrm>
            <a:off x="0" y="50349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  <a:endParaRPr lang="fr-FR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082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0" r:id="rId2"/>
    <p:sldLayoutId id="2147483663" r:id="rId3"/>
    <p:sldLayoutId id="2147483687" r:id="rId4"/>
    <p:sldLayoutId id="2147483686" r:id="rId5"/>
    <p:sldLayoutId id="2147483672" r:id="rId6"/>
    <p:sldLayoutId id="2147483676" r:id="rId7"/>
    <p:sldLayoutId id="2147483677" r:id="rId8"/>
    <p:sldLayoutId id="2147483680" r:id="rId9"/>
    <p:sldLayoutId id="2147483675" r:id="rId10"/>
    <p:sldLayoutId id="2147483674" r:id="rId11"/>
    <p:sldLayoutId id="2147483673" r:id="rId12"/>
    <p:sldLayoutId id="2147483685" r:id="rId1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i="0" kern="1200" cap="none" baseline="0">
          <a:solidFill>
            <a:schemeClr val="bg2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182563" indent="-176213" algn="l" defTabSz="685800" rtl="0" eaLnBrk="1" latinLnBrk="0" hangingPunct="1">
        <a:lnSpc>
          <a:spcPct val="90000"/>
        </a:lnSpc>
        <a:spcBef>
          <a:spcPts val="375"/>
        </a:spcBef>
        <a:buFontTx/>
        <a:buBlip>
          <a:blip r:embed="rId16"/>
        </a:buBlip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76213" algn="l" defTabSz="685800" rtl="0" eaLnBrk="1" latinLnBrk="0" hangingPunct="1">
        <a:lnSpc>
          <a:spcPct val="90000"/>
        </a:lnSpc>
        <a:spcBef>
          <a:spcPts val="375"/>
        </a:spcBef>
        <a:buFontTx/>
        <a:buBlip>
          <a:blip r:embed="rId17"/>
        </a:buBlip>
        <a:tabLst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579438" indent="-190500" algn="l" defTabSz="685800" rtl="0" eaLnBrk="1" latinLnBrk="0" hangingPunct="1">
        <a:lnSpc>
          <a:spcPct val="90000"/>
        </a:lnSpc>
        <a:spcBef>
          <a:spcPts val="375"/>
        </a:spcBef>
        <a:buSzPct val="80000"/>
        <a:buFontTx/>
        <a:buBlip>
          <a:blip r:embed="rId18"/>
        </a:buBlip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750888" indent="-171450" algn="l" defTabSz="685800" rtl="0" eaLnBrk="1" latinLnBrk="0" hangingPunct="1">
        <a:lnSpc>
          <a:spcPct val="90000"/>
        </a:lnSpc>
        <a:spcBef>
          <a:spcPts val="375"/>
        </a:spcBef>
        <a:buFontTx/>
        <a:buBlip>
          <a:blip r:embed="rId19"/>
        </a:buBlip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0.png"/><Relationship Id="rId5" Type="http://schemas.openxmlformats.org/officeDocument/2006/relationships/image" Target="../media/image14.gif"/><Relationship Id="rId4" Type="http://schemas.openxmlformats.org/officeDocument/2006/relationships/image" Target="../media/image19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4.gif"/><Relationship Id="rId5" Type="http://schemas.openxmlformats.org/officeDocument/2006/relationships/image" Target="../media/image22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gif"/><Relationship Id="rId4" Type="http://schemas.openxmlformats.org/officeDocument/2006/relationships/image" Target="../media/image24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1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gif"/><Relationship Id="rId4" Type="http://schemas.openxmlformats.org/officeDocument/2006/relationships/image" Target="../media/image3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854A94-9766-3546-8334-5B0166C7DF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6681" y="3006185"/>
            <a:ext cx="3976859" cy="489815"/>
          </a:xfrm>
        </p:spPr>
        <p:txBody>
          <a:bodyPr/>
          <a:lstStyle/>
          <a:p>
            <a:r>
              <a:rPr lang="fr-FR" sz="2500" dirty="0">
                <a:latin typeface="Arial Black" panose="020B0A04020102020204" pitchFamily="34" charset="0"/>
                <a:cs typeface="Arial" panose="020B0604020202020204" pitchFamily="34" charset="0"/>
              </a:rPr>
              <a:t>BOOK D’E-MAIL TYPE</a:t>
            </a:r>
            <a:endParaRPr lang="fr-FR" sz="2500" dirty="0">
              <a:solidFill>
                <a:srgbClr val="581D74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214159DF-29B8-95DD-C5B7-067871127098}"/>
              </a:ext>
            </a:extLst>
          </p:cNvPr>
          <p:cNvSpPr txBox="1">
            <a:spLocks/>
          </p:cNvSpPr>
          <p:nvPr/>
        </p:nvSpPr>
        <p:spPr>
          <a:xfrm>
            <a:off x="381313" y="3821033"/>
            <a:ext cx="208835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</a:rPr>
              <a:t>2023</a:t>
            </a:r>
          </a:p>
        </p:txBody>
      </p:sp>
      <p:pic>
        <p:nvPicPr>
          <p:cNvPr id="1028" name="Picture 4" descr="Du prêt à l'emploi - Huiles essentielles BIO L'HESSENTIELLE 100% PURES ET  NATURELLES">
            <a:extLst>
              <a:ext uri="{FF2B5EF4-FFF2-40B4-BE49-F238E27FC236}">
                <a16:creationId xmlns:a16="http://schemas.microsoft.com/office/drawing/2014/main" id="{13C8860A-4AEB-9CC9-871E-C03C8B168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47531">
            <a:off x="6509655" y="2973037"/>
            <a:ext cx="1143723" cy="1159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58D8E0E-CA46-DA40-5F16-BD2E7DD38B67}"/>
              </a:ext>
            </a:extLst>
          </p:cNvPr>
          <p:cNvSpPr txBox="1"/>
          <p:nvPr/>
        </p:nvSpPr>
        <p:spPr>
          <a:xfrm>
            <a:off x="396681" y="3412163"/>
            <a:ext cx="4668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2"/>
                </a:solidFill>
              </a:rPr>
              <a:t>A DESTINATION DES CLIENTS DIRIGEANTS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48366C7-F731-A550-27A8-EE61E5FCA09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872" y="4229493"/>
            <a:ext cx="2672256" cy="102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824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>
            <a:extLst>
              <a:ext uri="{FF2B5EF4-FFF2-40B4-BE49-F238E27FC236}">
                <a16:creationId xmlns:a16="http://schemas.microsoft.com/office/drawing/2014/main" id="{8279A850-98C9-E56C-30CD-538A888CE07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6804" y="984234"/>
            <a:ext cx="3735132" cy="265880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1FBB395-7E42-F349-8075-55CDAF39E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7" y="2171712"/>
            <a:ext cx="2090400" cy="389953"/>
          </a:xfrm>
        </p:spPr>
        <p:txBody>
          <a:bodyPr/>
          <a:lstStyle/>
          <a:p>
            <a:r>
              <a:rPr lang="en-US" dirty="0"/>
              <a:t>MARCHE CIBLE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DB222A2-A2CD-E84B-ABF0-A0417D5BF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3324" y="4882110"/>
            <a:ext cx="363995" cy="165754"/>
          </a:xfrm>
        </p:spPr>
        <p:txBody>
          <a:bodyPr/>
          <a:lstStyle/>
          <a:p>
            <a:fld id="{E94165F0-FE87-0B48-AA66-28C8AFD55271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E4EAA82-3019-854F-8F25-37C395513C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94057" y="1166993"/>
            <a:ext cx="869950" cy="382880"/>
          </a:xfrm>
        </p:spPr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8C35685-5488-AA4A-880C-12E899864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28768" y="1151625"/>
            <a:ext cx="3153034" cy="382880"/>
          </a:xfrm>
        </p:spPr>
        <p:txBody>
          <a:bodyPr/>
          <a:lstStyle/>
          <a:p>
            <a:r>
              <a:rPr lang="en-US" dirty="0"/>
              <a:t>PROFESSIONNELS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D891667-C4F9-854E-B5BB-063B4C1C961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694057" y="1701948"/>
            <a:ext cx="869950" cy="382880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2F4957D8-5DFB-D943-B668-8617D3735C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18026" y="1701948"/>
            <a:ext cx="3191454" cy="382880"/>
          </a:xfrm>
        </p:spPr>
        <p:txBody>
          <a:bodyPr/>
          <a:lstStyle/>
          <a:p>
            <a:r>
              <a:rPr lang="en-US" dirty="0"/>
              <a:t>PROFESSIONS LIBÉRALES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3A654AF0-7E4D-324E-9B13-A3B44A78257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694057" y="2236903"/>
            <a:ext cx="869950" cy="382880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6DACCD8C-3D61-8046-844A-2D7B64CCC97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91518" y="3306813"/>
            <a:ext cx="3254464" cy="382880"/>
          </a:xfrm>
        </p:spPr>
        <p:txBody>
          <a:bodyPr/>
          <a:lstStyle/>
          <a:p>
            <a:r>
              <a:rPr lang="en-US" dirty="0"/>
              <a:t>START-UP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4709FA-4A66-CA4F-8AB4-E29A4C47897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694057" y="2771858"/>
            <a:ext cx="869950" cy="38288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4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0C468022-A3D3-B145-B678-2C7CCD09247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717999" y="2236903"/>
            <a:ext cx="3191454" cy="382880"/>
          </a:xfrm>
        </p:spPr>
        <p:txBody>
          <a:bodyPr/>
          <a:lstStyle/>
          <a:p>
            <a:r>
              <a:rPr lang="en-US" dirty="0"/>
              <a:t>ENTREPRISES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ABBB47C7-8B2E-3D46-AB31-875E0D0E5F0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694057" y="3306813"/>
            <a:ext cx="869950" cy="38288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4782A2D-96DB-284C-8037-FD349CEB8FA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707284" y="2771858"/>
            <a:ext cx="3254464" cy="382880"/>
          </a:xfrm>
        </p:spPr>
        <p:txBody>
          <a:bodyPr/>
          <a:lstStyle/>
          <a:p>
            <a:r>
              <a:rPr lang="en-US" dirty="0"/>
              <a:t>ETI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36C9121-1890-164E-87F6-ECBB0026525C}"/>
              </a:ext>
            </a:extLst>
          </p:cNvPr>
          <p:cNvSpPr/>
          <p:nvPr/>
        </p:nvSpPr>
        <p:spPr>
          <a:xfrm>
            <a:off x="2575181" y="1243726"/>
            <a:ext cx="36883" cy="22941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C11C5E6-C2FE-6A43-9144-C8D571B45C98}"/>
              </a:ext>
            </a:extLst>
          </p:cNvPr>
          <p:cNvSpPr/>
          <p:nvPr/>
        </p:nvSpPr>
        <p:spPr>
          <a:xfrm>
            <a:off x="2575181" y="1778681"/>
            <a:ext cx="36883" cy="22941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3681B9E-7A5B-144D-BBAD-84C6B17172A8}"/>
              </a:ext>
            </a:extLst>
          </p:cNvPr>
          <p:cNvSpPr/>
          <p:nvPr/>
        </p:nvSpPr>
        <p:spPr>
          <a:xfrm>
            <a:off x="2575181" y="2313636"/>
            <a:ext cx="36883" cy="2294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2EFEEAD-E881-D544-9773-3445D3A059A8}"/>
              </a:ext>
            </a:extLst>
          </p:cNvPr>
          <p:cNvSpPr/>
          <p:nvPr/>
        </p:nvSpPr>
        <p:spPr>
          <a:xfrm>
            <a:off x="2575181" y="2848591"/>
            <a:ext cx="36883" cy="22941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chemeClr val="bg2"/>
              </a:solidFill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9FCEE9-19B2-114A-89FD-7F06AFCFD6EC}"/>
              </a:ext>
            </a:extLst>
          </p:cNvPr>
          <p:cNvSpPr/>
          <p:nvPr/>
        </p:nvSpPr>
        <p:spPr>
          <a:xfrm>
            <a:off x="2575181" y="3383546"/>
            <a:ext cx="36883" cy="22941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69887F-CD06-2C77-BAD1-9F9ABC73E85F}"/>
              </a:ext>
            </a:extLst>
          </p:cNvPr>
          <p:cNvSpPr/>
          <p:nvPr/>
        </p:nvSpPr>
        <p:spPr>
          <a:xfrm>
            <a:off x="385322" y="4833156"/>
            <a:ext cx="604299" cy="2265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8722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E86EF3-4368-41FD-AAEB-7084C2BC9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Thème </a:t>
            </a:r>
            <a:r>
              <a:rPr lang="fr-FR" dirty="0">
                <a:solidFill>
                  <a:schemeClr val="accent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#</a:t>
            </a:r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conquête </a:t>
            </a:r>
            <a:r>
              <a:rPr lang="fr-FR" dirty="0">
                <a:solidFill>
                  <a:schemeClr val="accent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#</a:t>
            </a:r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marché professionnel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AA7A61-D7BE-4D41-AEFE-005F74385FF9}"/>
              </a:ext>
            </a:extLst>
          </p:cNvPr>
          <p:cNvSpPr/>
          <p:nvPr/>
        </p:nvSpPr>
        <p:spPr>
          <a:xfrm>
            <a:off x="385322" y="4834984"/>
            <a:ext cx="604299" cy="2265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" name="Picture 2" descr="Hand Sticker for iOS &amp; Android | GIPHY">
            <a:extLst>
              <a:ext uri="{FF2B5EF4-FFF2-40B4-BE49-F238E27FC236}">
                <a16:creationId xmlns:a16="http://schemas.microsoft.com/office/drawing/2014/main" id="{A983A983-2F5D-D953-FEF1-AE2AE1EFE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853391">
            <a:off x="3232077" y="3929986"/>
            <a:ext cx="243134" cy="29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3">
            <a:extLst>
              <a:ext uri="{FF2B5EF4-FFF2-40B4-BE49-F238E27FC236}">
                <a16:creationId xmlns:a16="http://schemas.microsoft.com/office/drawing/2014/main" id="{29DF5F27-0FDB-4A21-897B-FEA51DCBF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3324" y="4882110"/>
            <a:ext cx="363995" cy="165754"/>
          </a:xfrm>
        </p:spPr>
        <p:txBody>
          <a:bodyPr/>
          <a:lstStyle/>
          <a:p>
            <a:fld id="{E94165F0-FE87-0B48-AA66-28C8AFD55271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CD24ED-0D7C-8309-F4F8-8C2A4B78577D}"/>
              </a:ext>
            </a:extLst>
          </p:cNvPr>
          <p:cNvSpPr/>
          <p:nvPr/>
        </p:nvSpPr>
        <p:spPr>
          <a:xfrm>
            <a:off x="1408103" y="1634444"/>
            <a:ext cx="18000" cy="504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938CCA-438E-94C4-A41C-7FA2B22C996F}"/>
              </a:ext>
            </a:extLst>
          </p:cNvPr>
          <p:cNvSpPr/>
          <p:nvPr/>
        </p:nvSpPr>
        <p:spPr>
          <a:xfrm>
            <a:off x="291076" y="1506610"/>
            <a:ext cx="1043712" cy="759668"/>
          </a:xfrm>
          <a:custGeom>
            <a:avLst/>
            <a:gdLst>
              <a:gd name="connsiteX0" fmla="*/ 0 w 1043712"/>
              <a:gd name="connsiteY0" fmla="*/ 0 h 759668"/>
              <a:gd name="connsiteX1" fmla="*/ 500982 w 1043712"/>
              <a:gd name="connsiteY1" fmla="*/ 0 h 759668"/>
              <a:gd name="connsiteX2" fmla="*/ 1043712 w 1043712"/>
              <a:gd name="connsiteY2" fmla="*/ 0 h 759668"/>
              <a:gd name="connsiteX3" fmla="*/ 1043712 w 1043712"/>
              <a:gd name="connsiteY3" fmla="*/ 372237 h 759668"/>
              <a:gd name="connsiteX4" fmla="*/ 1043712 w 1043712"/>
              <a:gd name="connsiteY4" fmla="*/ 759668 h 759668"/>
              <a:gd name="connsiteX5" fmla="*/ 532293 w 1043712"/>
              <a:gd name="connsiteY5" fmla="*/ 759668 h 759668"/>
              <a:gd name="connsiteX6" fmla="*/ 0 w 1043712"/>
              <a:gd name="connsiteY6" fmla="*/ 759668 h 759668"/>
              <a:gd name="connsiteX7" fmla="*/ 0 w 1043712"/>
              <a:gd name="connsiteY7" fmla="*/ 372237 h 759668"/>
              <a:gd name="connsiteX8" fmla="*/ 0 w 1043712"/>
              <a:gd name="connsiteY8" fmla="*/ 0 h 75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712" h="759668" extrusionOk="0">
                <a:moveTo>
                  <a:pt x="0" y="0"/>
                </a:moveTo>
                <a:cubicBezTo>
                  <a:pt x="104276" y="16877"/>
                  <a:pt x="373725" y="11250"/>
                  <a:pt x="500982" y="0"/>
                </a:cubicBezTo>
                <a:cubicBezTo>
                  <a:pt x="628239" y="-11250"/>
                  <a:pt x="818267" y="-633"/>
                  <a:pt x="1043712" y="0"/>
                </a:cubicBezTo>
                <a:cubicBezTo>
                  <a:pt x="1047691" y="137167"/>
                  <a:pt x="1044006" y="271349"/>
                  <a:pt x="1043712" y="372237"/>
                </a:cubicBezTo>
                <a:cubicBezTo>
                  <a:pt x="1043418" y="473125"/>
                  <a:pt x="1027366" y="639108"/>
                  <a:pt x="1043712" y="759668"/>
                </a:cubicBezTo>
                <a:cubicBezTo>
                  <a:pt x="858656" y="782929"/>
                  <a:pt x="720059" y="739208"/>
                  <a:pt x="532293" y="759668"/>
                </a:cubicBezTo>
                <a:cubicBezTo>
                  <a:pt x="344527" y="780128"/>
                  <a:pt x="150371" y="782290"/>
                  <a:pt x="0" y="759668"/>
                </a:cubicBezTo>
                <a:cubicBezTo>
                  <a:pt x="18854" y="665931"/>
                  <a:pt x="4907" y="466305"/>
                  <a:pt x="0" y="372237"/>
                </a:cubicBezTo>
                <a:cubicBezTo>
                  <a:pt x="-4907" y="278169"/>
                  <a:pt x="16161" y="107854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6"/>
                </a:solidFill>
                <a:latin typeface="Montserrat" panose="00000500000000000000" pitchFamily="2" charset="0"/>
              </a:rPr>
              <a:t>CIBLE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5D5116-12A8-7884-773D-A11E196C957A}"/>
              </a:ext>
            </a:extLst>
          </p:cNvPr>
          <p:cNvSpPr/>
          <p:nvPr/>
        </p:nvSpPr>
        <p:spPr>
          <a:xfrm>
            <a:off x="1408103" y="2804770"/>
            <a:ext cx="18000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A7C6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C15C12-16C5-3385-BD7E-3CE60455F707}"/>
              </a:ext>
            </a:extLst>
          </p:cNvPr>
          <p:cNvSpPr/>
          <p:nvPr/>
        </p:nvSpPr>
        <p:spPr>
          <a:xfrm>
            <a:off x="1614434" y="1373664"/>
            <a:ext cx="3164921" cy="759668"/>
          </a:xfrm>
          <a:custGeom>
            <a:avLst/>
            <a:gdLst>
              <a:gd name="connsiteX0" fmla="*/ 0 w 3164921"/>
              <a:gd name="connsiteY0" fmla="*/ 0 h 759668"/>
              <a:gd name="connsiteX1" fmla="*/ 569686 w 3164921"/>
              <a:gd name="connsiteY1" fmla="*/ 0 h 759668"/>
              <a:gd name="connsiteX2" fmla="*/ 1234319 w 3164921"/>
              <a:gd name="connsiteY2" fmla="*/ 0 h 759668"/>
              <a:gd name="connsiteX3" fmla="*/ 1835654 w 3164921"/>
              <a:gd name="connsiteY3" fmla="*/ 0 h 759668"/>
              <a:gd name="connsiteX4" fmla="*/ 2436989 w 3164921"/>
              <a:gd name="connsiteY4" fmla="*/ 0 h 759668"/>
              <a:gd name="connsiteX5" fmla="*/ 3164921 w 3164921"/>
              <a:gd name="connsiteY5" fmla="*/ 0 h 759668"/>
              <a:gd name="connsiteX6" fmla="*/ 3164921 w 3164921"/>
              <a:gd name="connsiteY6" fmla="*/ 387431 h 759668"/>
              <a:gd name="connsiteX7" fmla="*/ 3164921 w 3164921"/>
              <a:gd name="connsiteY7" fmla="*/ 759668 h 759668"/>
              <a:gd name="connsiteX8" fmla="*/ 2626884 w 3164921"/>
              <a:gd name="connsiteY8" fmla="*/ 759668 h 759668"/>
              <a:gd name="connsiteX9" fmla="*/ 1993900 w 3164921"/>
              <a:gd name="connsiteY9" fmla="*/ 759668 h 759668"/>
              <a:gd name="connsiteX10" fmla="*/ 1360916 w 3164921"/>
              <a:gd name="connsiteY10" fmla="*/ 759668 h 759668"/>
              <a:gd name="connsiteX11" fmla="*/ 727932 w 3164921"/>
              <a:gd name="connsiteY11" fmla="*/ 759668 h 759668"/>
              <a:gd name="connsiteX12" fmla="*/ 0 w 3164921"/>
              <a:gd name="connsiteY12" fmla="*/ 759668 h 759668"/>
              <a:gd name="connsiteX13" fmla="*/ 0 w 3164921"/>
              <a:gd name="connsiteY13" fmla="*/ 372237 h 759668"/>
              <a:gd name="connsiteX14" fmla="*/ 0 w 3164921"/>
              <a:gd name="connsiteY14" fmla="*/ 0 h 75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64921" h="759668" extrusionOk="0">
                <a:moveTo>
                  <a:pt x="0" y="0"/>
                </a:moveTo>
                <a:cubicBezTo>
                  <a:pt x="131830" y="-21929"/>
                  <a:pt x="429483" y="27274"/>
                  <a:pt x="569686" y="0"/>
                </a:cubicBezTo>
                <a:cubicBezTo>
                  <a:pt x="709889" y="-27274"/>
                  <a:pt x="971752" y="14226"/>
                  <a:pt x="1234319" y="0"/>
                </a:cubicBezTo>
                <a:cubicBezTo>
                  <a:pt x="1496886" y="-14226"/>
                  <a:pt x="1682874" y="3467"/>
                  <a:pt x="1835654" y="0"/>
                </a:cubicBezTo>
                <a:cubicBezTo>
                  <a:pt x="1988434" y="-3467"/>
                  <a:pt x="2197562" y="14370"/>
                  <a:pt x="2436989" y="0"/>
                </a:cubicBezTo>
                <a:cubicBezTo>
                  <a:pt x="2676417" y="-14370"/>
                  <a:pt x="3000663" y="-18917"/>
                  <a:pt x="3164921" y="0"/>
                </a:cubicBezTo>
                <a:cubicBezTo>
                  <a:pt x="3178147" y="185044"/>
                  <a:pt x="3177671" y="276329"/>
                  <a:pt x="3164921" y="387431"/>
                </a:cubicBezTo>
                <a:cubicBezTo>
                  <a:pt x="3152171" y="498533"/>
                  <a:pt x="3156709" y="681997"/>
                  <a:pt x="3164921" y="759668"/>
                </a:cubicBezTo>
                <a:cubicBezTo>
                  <a:pt x="2946089" y="782671"/>
                  <a:pt x="2804850" y="779075"/>
                  <a:pt x="2626884" y="759668"/>
                </a:cubicBezTo>
                <a:cubicBezTo>
                  <a:pt x="2448918" y="740261"/>
                  <a:pt x="2305632" y="771892"/>
                  <a:pt x="1993900" y="759668"/>
                </a:cubicBezTo>
                <a:cubicBezTo>
                  <a:pt x="1682168" y="747444"/>
                  <a:pt x="1525753" y="762970"/>
                  <a:pt x="1360916" y="759668"/>
                </a:cubicBezTo>
                <a:cubicBezTo>
                  <a:pt x="1196079" y="756366"/>
                  <a:pt x="902162" y="755935"/>
                  <a:pt x="727932" y="759668"/>
                </a:cubicBezTo>
                <a:cubicBezTo>
                  <a:pt x="553702" y="763401"/>
                  <a:pt x="262778" y="792294"/>
                  <a:pt x="0" y="759668"/>
                </a:cubicBezTo>
                <a:cubicBezTo>
                  <a:pt x="10329" y="595547"/>
                  <a:pt x="3068" y="455034"/>
                  <a:pt x="0" y="372237"/>
                </a:cubicBezTo>
                <a:cubicBezTo>
                  <a:pt x="-3068" y="289440"/>
                  <a:pt x="11989" y="90978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</a:p>
          <a:p>
            <a:r>
              <a:rPr lang="fr-FR" sz="1200" b="1" dirty="0">
                <a:solidFill>
                  <a:schemeClr val="accent6"/>
                </a:solidFill>
                <a:latin typeface="Montserrat" panose="00000500000000000000" pitchFamily="2" charset="0"/>
              </a:rPr>
              <a:t>PRO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 </a:t>
            </a:r>
            <a:r>
              <a:rPr lang="fr-FR" sz="1200" b="1" dirty="0">
                <a:solidFill>
                  <a:schemeClr val="accent6"/>
                </a:solidFill>
                <a:latin typeface="Montserrat" panose="00000500000000000000" pitchFamily="2" charset="0"/>
              </a:rPr>
              <a:t>AVEC AU MOINS UN SALARIÉ </a:t>
            </a:r>
          </a:p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NON ÉQUIPÉ EN ÉPARGNE SALARIALE ET RETRAITE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2D7115-E7B4-E739-52B0-5519AE6028F6}"/>
              </a:ext>
            </a:extLst>
          </p:cNvPr>
          <p:cNvSpPr/>
          <p:nvPr/>
        </p:nvSpPr>
        <p:spPr>
          <a:xfrm>
            <a:off x="117106" y="2770728"/>
            <a:ext cx="1290998" cy="572085"/>
          </a:xfrm>
          <a:custGeom>
            <a:avLst/>
            <a:gdLst>
              <a:gd name="connsiteX0" fmla="*/ 0 w 1290998"/>
              <a:gd name="connsiteY0" fmla="*/ 0 h 572085"/>
              <a:gd name="connsiteX1" fmla="*/ 619679 w 1290998"/>
              <a:gd name="connsiteY1" fmla="*/ 0 h 572085"/>
              <a:gd name="connsiteX2" fmla="*/ 1290998 w 1290998"/>
              <a:gd name="connsiteY2" fmla="*/ 0 h 572085"/>
              <a:gd name="connsiteX3" fmla="*/ 1290998 w 1290998"/>
              <a:gd name="connsiteY3" fmla="*/ 572085 h 572085"/>
              <a:gd name="connsiteX4" fmla="*/ 658409 w 1290998"/>
              <a:gd name="connsiteY4" fmla="*/ 572085 h 572085"/>
              <a:gd name="connsiteX5" fmla="*/ 0 w 1290998"/>
              <a:gd name="connsiteY5" fmla="*/ 572085 h 572085"/>
              <a:gd name="connsiteX6" fmla="*/ 0 w 1290998"/>
              <a:gd name="connsiteY6" fmla="*/ 0 h 57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0998" h="572085" extrusionOk="0">
                <a:moveTo>
                  <a:pt x="0" y="0"/>
                </a:moveTo>
                <a:cubicBezTo>
                  <a:pt x="250012" y="-27038"/>
                  <a:pt x="330272" y="-7756"/>
                  <a:pt x="619679" y="0"/>
                </a:cubicBezTo>
                <a:cubicBezTo>
                  <a:pt x="909086" y="7756"/>
                  <a:pt x="1090026" y="-29754"/>
                  <a:pt x="1290998" y="0"/>
                </a:cubicBezTo>
                <a:cubicBezTo>
                  <a:pt x="1292589" y="231654"/>
                  <a:pt x="1290883" y="423170"/>
                  <a:pt x="1290998" y="572085"/>
                </a:cubicBezTo>
                <a:cubicBezTo>
                  <a:pt x="1141472" y="567979"/>
                  <a:pt x="807838" y="568335"/>
                  <a:pt x="658409" y="572085"/>
                </a:cubicBezTo>
                <a:cubicBezTo>
                  <a:pt x="508980" y="575835"/>
                  <a:pt x="143829" y="548205"/>
                  <a:pt x="0" y="572085"/>
                </a:cubicBezTo>
                <a:cubicBezTo>
                  <a:pt x="4326" y="415339"/>
                  <a:pt x="-6343" y="236101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OBJECTIF</a:t>
            </a:r>
          </a:p>
          <a:p>
            <a:pPr algn="ctr"/>
            <a:r>
              <a:rPr lang="fr-FR" sz="12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ÉQUIPEMENT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2954BF-3113-DA27-6A95-40ED7625C37F}"/>
              </a:ext>
            </a:extLst>
          </p:cNvPr>
          <p:cNvSpPr/>
          <p:nvPr/>
        </p:nvSpPr>
        <p:spPr>
          <a:xfrm>
            <a:off x="1614434" y="2770728"/>
            <a:ext cx="3056921" cy="572085"/>
          </a:xfrm>
          <a:custGeom>
            <a:avLst/>
            <a:gdLst>
              <a:gd name="connsiteX0" fmla="*/ 0 w 3056921"/>
              <a:gd name="connsiteY0" fmla="*/ 0 h 572085"/>
              <a:gd name="connsiteX1" fmla="*/ 550246 w 3056921"/>
              <a:gd name="connsiteY1" fmla="*/ 0 h 572085"/>
              <a:gd name="connsiteX2" fmla="*/ 1192199 w 3056921"/>
              <a:gd name="connsiteY2" fmla="*/ 0 h 572085"/>
              <a:gd name="connsiteX3" fmla="*/ 1773014 w 3056921"/>
              <a:gd name="connsiteY3" fmla="*/ 0 h 572085"/>
              <a:gd name="connsiteX4" fmla="*/ 2353829 w 3056921"/>
              <a:gd name="connsiteY4" fmla="*/ 0 h 572085"/>
              <a:gd name="connsiteX5" fmla="*/ 3056921 w 3056921"/>
              <a:gd name="connsiteY5" fmla="*/ 0 h 572085"/>
              <a:gd name="connsiteX6" fmla="*/ 3056921 w 3056921"/>
              <a:gd name="connsiteY6" fmla="*/ 572085 h 572085"/>
              <a:gd name="connsiteX7" fmla="*/ 2445537 w 3056921"/>
              <a:gd name="connsiteY7" fmla="*/ 572085 h 572085"/>
              <a:gd name="connsiteX8" fmla="*/ 1803583 w 3056921"/>
              <a:gd name="connsiteY8" fmla="*/ 572085 h 572085"/>
              <a:gd name="connsiteX9" fmla="*/ 1192199 w 3056921"/>
              <a:gd name="connsiteY9" fmla="*/ 572085 h 572085"/>
              <a:gd name="connsiteX10" fmla="*/ 580815 w 3056921"/>
              <a:gd name="connsiteY10" fmla="*/ 572085 h 572085"/>
              <a:gd name="connsiteX11" fmla="*/ 0 w 3056921"/>
              <a:gd name="connsiteY11" fmla="*/ 572085 h 572085"/>
              <a:gd name="connsiteX12" fmla="*/ 0 w 3056921"/>
              <a:gd name="connsiteY12" fmla="*/ 0 h 57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56921" h="572085" extrusionOk="0">
                <a:moveTo>
                  <a:pt x="0" y="0"/>
                </a:moveTo>
                <a:cubicBezTo>
                  <a:pt x="266787" y="16354"/>
                  <a:pt x="346443" y="16397"/>
                  <a:pt x="550246" y="0"/>
                </a:cubicBezTo>
                <a:cubicBezTo>
                  <a:pt x="754049" y="-16397"/>
                  <a:pt x="997565" y="21716"/>
                  <a:pt x="1192199" y="0"/>
                </a:cubicBezTo>
                <a:cubicBezTo>
                  <a:pt x="1386833" y="-21716"/>
                  <a:pt x="1494283" y="16787"/>
                  <a:pt x="1773014" y="0"/>
                </a:cubicBezTo>
                <a:cubicBezTo>
                  <a:pt x="2051745" y="-16787"/>
                  <a:pt x="2075733" y="-17868"/>
                  <a:pt x="2353829" y="0"/>
                </a:cubicBezTo>
                <a:cubicBezTo>
                  <a:pt x="2631925" y="17868"/>
                  <a:pt x="2777075" y="12385"/>
                  <a:pt x="3056921" y="0"/>
                </a:cubicBezTo>
                <a:cubicBezTo>
                  <a:pt x="3061014" y="245888"/>
                  <a:pt x="3041672" y="324989"/>
                  <a:pt x="3056921" y="572085"/>
                </a:cubicBezTo>
                <a:cubicBezTo>
                  <a:pt x="2892183" y="588806"/>
                  <a:pt x="2672739" y="581119"/>
                  <a:pt x="2445537" y="572085"/>
                </a:cubicBezTo>
                <a:cubicBezTo>
                  <a:pt x="2218335" y="563051"/>
                  <a:pt x="2055043" y="574657"/>
                  <a:pt x="1803583" y="572085"/>
                </a:cubicBezTo>
                <a:cubicBezTo>
                  <a:pt x="1552123" y="569513"/>
                  <a:pt x="1391029" y="578302"/>
                  <a:pt x="1192199" y="572085"/>
                </a:cubicBezTo>
                <a:cubicBezTo>
                  <a:pt x="993369" y="565868"/>
                  <a:pt x="731971" y="552497"/>
                  <a:pt x="580815" y="572085"/>
                </a:cubicBezTo>
                <a:cubicBezTo>
                  <a:pt x="429659" y="591673"/>
                  <a:pt x="195956" y="586335"/>
                  <a:pt x="0" y="572085"/>
                </a:cubicBezTo>
                <a:cubicBezTo>
                  <a:pt x="-19958" y="365629"/>
                  <a:pt x="23665" y="228802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RECRUTEMENT ET FIDÉLISATION DES SALARIÉS</a:t>
            </a:r>
          </a:p>
        </p:txBody>
      </p:sp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74D36871-63E3-9ABD-2C40-2F52C79F4F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6802656"/>
              </p:ext>
            </p:extLst>
          </p:nvPr>
        </p:nvGraphicFramePr>
        <p:xfrm>
          <a:off x="2211181" y="3960592"/>
          <a:ext cx="1634636" cy="565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Objet d’environnement du Gestionnaire de liaisons" showAsIcon="1" r:id="rId3" imgW="1323000" imgH="456480" progId="Package">
                  <p:embed/>
                </p:oleObj>
              </mc:Choice>
              <mc:Fallback>
                <p:oleObj name="Objet d’environnement du Gestionnaire de liaisons" showAsIcon="1" r:id="rId3" imgW="1323000" imgH="456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11181" y="3960592"/>
                        <a:ext cx="1634636" cy="5651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" name="Image 30">
            <a:extLst>
              <a:ext uri="{FF2B5EF4-FFF2-40B4-BE49-F238E27FC236}">
                <a16:creationId xmlns:a16="http://schemas.microsoft.com/office/drawing/2014/main" id="{2B7DC0F2-476D-E996-2FF9-559C966A819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8833" y="1261584"/>
            <a:ext cx="3538305" cy="30863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16BDA3A-6369-0588-E69F-73D55344863C}"/>
              </a:ext>
            </a:extLst>
          </p:cNvPr>
          <p:cNvSpPr txBox="1"/>
          <p:nvPr/>
        </p:nvSpPr>
        <p:spPr>
          <a:xfrm>
            <a:off x="229262" y="4092671"/>
            <a:ext cx="2431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bg2"/>
                </a:solidFill>
                <a:latin typeface="Montserrat" panose="00000500000000000000" pitchFamily="2" charset="0"/>
              </a:rPr>
              <a:t>Double-cliquez sur l’icône</a:t>
            </a:r>
          </a:p>
          <a:p>
            <a:r>
              <a:rPr lang="fr-FR" sz="1000" dirty="0">
                <a:solidFill>
                  <a:schemeClr val="bg2"/>
                </a:solidFill>
                <a:latin typeface="Montserrat" panose="00000500000000000000" pitchFamily="2" charset="0"/>
              </a:rPr>
              <a:t>pour ouvrir l’e-mail type</a:t>
            </a:r>
          </a:p>
        </p:txBody>
      </p:sp>
    </p:spTree>
    <p:extLst>
      <p:ext uri="{BB962C8B-B14F-4D97-AF65-F5344CB8AC3E}">
        <p14:creationId xmlns:p14="http://schemas.microsoft.com/office/powerpoint/2010/main" val="2708677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E86EF3-4368-41FD-AAEB-7084C2BC9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Thème </a:t>
            </a:r>
            <a:r>
              <a:rPr lang="fr-FR" dirty="0">
                <a:solidFill>
                  <a:schemeClr val="accent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#</a:t>
            </a:r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conquête </a:t>
            </a:r>
            <a:r>
              <a:rPr lang="fr-FR" dirty="0">
                <a:solidFill>
                  <a:schemeClr val="accent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#</a:t>
            </a:r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marché professionnel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AA7A61-D7BE-4D41-AEFE-005F74385FF9}"/>
              </a:ext>
            </a:extLst>
          </p:cNvPr>
          <p:cNvSpPr/>
          <p:nvPr/>
        </p:nvSpPr>
        <p:spPr>
          <a:xfrm>
            <a:off x="230587" y="4861607"/>
            <a:ext cx="604299" cy="2265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DA579E-B7D9-4124-6957-8BD52E94E49B}"/>
              </a:ext>
            </a:extLst>
          </p:cNvPr>
          <p:cNvSpPr/>
          <p:nvPr/>
        </p:nvSpPr>
        <p:spPr>
          <a:xfrm>
            <a:off x="1408103" y="1634444"/>
            <a:ext cx="18000" cy="504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6722E9-2829-1642-E57F-919486D412E7}"/>
              </a:ext>
            </a:extLst>
          </p:cNvPr>
          <p:cNvSpPr/>
          <p:nvPr/>
        </p:nvSpPr>
        <p:spPr>
          <a:xfrm>
            <a:off x="291076" y="1506610"/>
            <a:ext cx="1043712" cy="759668"/>
          </a:xfrm>
          <a:custGeom>
            <a:avLst/>
            <a:gdLst>
              <a:gd name="connsiteX0" fmla="*/ 0 w 1043712"/>
              <a:gd name="connsiteY0" fmla="*/ 0 h 759668"/>
              <a:gd name="connsiteX1" fmla="*/ 500982 w 1043712"/>
              <a:gd name="connsiteY1" fmla="*/ 0 h 759668"/>
              <a:gd name="connsiteX2" fmla="*/ 1043712 w 1043712"/>
              <a:gd name="connsiteY2" fmla="*/ 0 h 759668"/>
              <a:gd name="connsiteX3" fmla="*/ 1043712 w 1043712"/>
              <a:gd name="connsiteY3" fmla="*/ 372237 h 759668"/>
              <a:gd name="connsiteX4" fmla="*/ 1043712 w 1043712"/>
              <a:gd name="connsiteY4" fmla="*/ 759668 h 759668"/>
              <a:gd name="connsiteX5" fmla="*/ 532293 w 1043712"/>
              <a:gd name="connsiteY5" fmla="*/ 759668 h 759668"/>
              <a:gd name="connsiteX6" fmla="*/ 0 w 1043712"/>
              <a:gd name="connsiteY6" fmla="*/ 759668 h 759668"/>
              <a:gd name="connsiteX7" fmla="*/ 0 w 1043712"/>
              <a:gd name="connsiteY7" fmla="*/ 372237 h 759668"/>
              <a:gd name="connsiteX8" fmla="*/ 0 w 1043712"/>
              <a:gd name="connsiteY8" fmla="*/ 0 h 75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712" h="759668" extrusionOk="0">
                <a:moveTo>
                  <a:pt x="0" y="0"/>
                </a:moveTo>
                <a:cubicBezTo>
                  <a:pt x="104276" y="16877"/>
                  <a:pt x="373725" y="11250"/>
                  <a:pt x="500982" y="0"/>
                </a:cubicBezTo>
                <a:cubicBezTo>
                  <a:pt x="628239" y="-11250"/>
                  <a:pt x="818267" y="-633"/>
                  <a:pt x="1043712" y="0"/>
                </a:cubicBezTo>
                <a:cubicBezTo>
                  <a:pt x="1047691" y="137167"/>
                  <a:pt x="1044006" y="271349"/>
                  <a:pt x="1043712" y="372237"/>
                </a:cubicBezTo>
                <a:cubicBezTo>
                  <a:pt x="1043418" y="473125"/>
                  <a:pt x="1027366" y="639108"/>
                  <a:pt x="1043712" y="759668"/>
                </a:cubicBezTo>
                <a:cubicBezTo>
                  <a:pt x="858656" y="782929"/>
                  <a:pt x="720059" y="739208"/>
                  <a:pt x="532293" y="759668"/>
                </a:cubicBezTo>
                <a:cubicBezTo>
                  <a:pt x="344527" y="780128"/>
                  <a:pt x="150371" y="782290"/>
                  <a:pt x="0" y="759668"/>
                </a:cubicBezTo>
                <a:cubicBezTo>
                  <a:pt x="18854" y="665931"/>
                  <a:pt x="4907" y="466305"/>
                  <a:pt x="0" y="372237"/>
                </a:cubicBezTo>
                <a:cubicBezTo>
                  <a:pt x="-4907" y="278169"/>
                  <a:pt x="16161" y="107854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6"/>
                </a:solidFill>
                <a:latin typeface="Montserrat" panose="00000500000000000000" pitchFamily="2" charset="0"/>
              </a:rPr>
              <a:t>CIBLE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5E1B04-02AF-BFAB-BAB9-1E25C5215413}"/>
              </a:ext>
            </a:extLst>
          </p:cNvPr>
          <p:cNvSpPr/>
          <p:nvPr/>
        </p:nvSpPr>
        <p:spPr>
          <a:xfrm>
            <a:off x="1408103" y="2804770"/>
            <a:ext cx="18000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A7C6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0AC931-2C1D-F888-E94C-FA86131BBEFE}"/>
              </a:ext>
            </a:extLst>
          </p:cNvPr>
          <p:cNvSpPr/>
          <p:nvPr/>
        </p:nvSpPr>
        <p:spPr>
          <a:xfrm>
            <a:off x="1614434" y="1373664"/>
            <a:ext cx="3164921" cy="759668"/>
          </a:xfrm>
          <a:custGeom>
            <a:avLst/>
            <a:gdLst>
              <a:gd name="connsiteX0" fmla="*/ 0 w 3164921"/>
              <a:gd name="connsiteY0" fmla="*/ 0 h 759668"/>
              <a:gd name="connsiteX1" fmla="*/ 569686 w 3164921"/>
              <a:gd name="connsiteY1" fmla="*/ 0 h 759668"/>
              <a:gd name="connsiteX2" fmla="*/ 1234319 w 3164921"/>
              <a:gd name="connsiteY2" fmla="*/ 0 h 759668"/>
              <a:gd name="connsiteX3" fmla="*/ 1835654 w 3164921"/>
              <a:gd name="connsiteY3" fmla="*/ 0 h 759668"/>
              <a:gd name="connsiteX4" fmla="*/ 2436989 w 3164921"/>
              <a:gd name="connsiteY4" fmla="*/ 0 h 759668"/>
              <a:gd name="connsiteX5" fmla="*/ 3164921 w 3164921"/>
              <a:gd name="connsiteY5" fmla="*/ 0 h 759668"/>
              <a:gd name="connsiteX6" fmla="*/ 3164921 w 3164921"/>
              <a:gd name="connsiteY6" fmla="*/ 387431 h 759668"/>
              <a:gd name="connsiteX7" fmla="*/ 3164921 w 3164921"/>
              <a:gd name="connsiteY7" fmla="*/ 759668 h 759668"/>
              <a:gd name="connsiteX8" fmla="*/ 2626884 w 3164921"/>
              <a:gd name="connsiteY8" fmla="*/ 759668 h 759668"/>
              <a:gd name="connsiteX9" fmla="*/ 1993900 w 3164921"/>
              <a:gd name="connsiteY9" fmla="*/ 759668 h 759668"/>
              <a:gd name="connsiteX10" fmla="*/ 1360916 w 3164921"/>
              <a:gd name="connsiteY10" fmla="*/ 759668 h 759668"/>
              <a:gd name="connsiteX11" fmla="*/ 727932 w 3164921"/>
              <a:gd name="connsiteY11" fmla="*/ 759668 h 759668"/>
              <a:gd name="connsiteX12" fmla="*/ 0 w 3164921"/>
              <a:gd name="connsiteY12" fmla="*/ 759668 h 759668"/>
              <a:gd name="connsiteX13" fmla="*/ 0 w 3164921"/>
              <a:gd name="connsiteY13" fmla="*/ 372237 h 759668"/>
              <a:gd name="connsiteX14" fmla="*/ 0 w 3164921"/>
              <a:gd name="connsiteY14" fmla="*/ 0 h 75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64921" h="759668" extrusionOk="0">
                <a:moveTo>
                  <a:pt x="0" y="0"/>
                </a:moveTo>
                <a:cubicBezTo>
                  <a:pt x="131830" y="-21929"/>
                  <a:pt x="429483" y="27274"/>
                  <a:pt x="569686" y="0"/>
                </a:cubicBezTo>
                <a:cubicBezTo>
                  <a:pt x="709889" y="-27274"/>
                  <a:pt x="971752" y="14226"/>
                  <a:pt x="1234319" y="0"/>
                </a:cubicBezTo>
                <a:cubicBezTo>
                  <a:pt x="1496886" y="-14226"/>
                  <a:pt x="1682874" y="3467"/>
                  <a:pt x="1835654" y="0"/>
                </a:cubicBezTo>
                <a:cubicBezTo>
                  <a:pt x="1988434" y="-3467"/>
                  <a:pt x="2197562" y="14370"/>
                  <a:pt x="2436989" y="0"/>
                </a:cubicBezTo>
                <a:cubicBezTo>
                  <a:pt x="2676417" y="-14370"/>
                  <a:pt x="3000663" y="-18917"/>
                  <a:pt x="3164921" y="0"/>
                </a:cubicBezTo>
                <a:cubicBezTo>
                  <a:pt x="3178147" y="185044"/>
                  <a:pt x="3177671" y="276329"/>
                  <a:pt x="3164921" y="387431"/>
                </a:cubicBezTo>
                <a:cubicBezTo>
                  <a:pt x="3152171" y="498533"/>
                  <a:pt x="3156709" y="681997"/>
                  <a:pt x="3164921" y="759668"/>
                </a:cubicBezTo>
                <a:cubicBezTo>
                  <a:pt x="2946089" y="782671"/>
                  <a:pt x="2804850" y="779075"/>
                  <a:pt x="2626884" y="759668"/>
                </a:cubicBezTo>
                <a:cubicBezTo>
                  <a:pt x="2448918" y="740261"/>
                  <a:pt x="2305632" y="771892"/>
                  <a:pt x="1993900" y="759668"/>
                </a:cubicBezTo>
                <a:cubicBezTo>
                  <a:pt x="1682168" y="747444"/>
                  <a:pt x="1525753" y="762970"/>
                  <a:pt x="1360916" y="759668"/>
                </a:cubicBezTo>
                <a:cubicBezTo>
                  <a:pt x="1196079" y="756366"/>
                  <a:pt x="902162" y="755935"/>
                  <a:pt x="727932" y="759668"/>
                </a:cubicBezTo>
                <a:cubicBezTo>
                  <a:pt x="553702" y="763401"/>
                  <a:pt x="262778" y="792294"/>
                  <a:pt x="0" y="759668"/>
                </a:cubicBezTo>
                <a:cubicBezTo>
                  <a:pt x="10329" y="595547"/>
                  <a:pt x="3068" y="455034"/>
                  <a:pt x="0" y="372237"/>
                </a:cubicBezTo>
                <a:cubicBezTo>
                  <a:pt x="-3068" y="289440"/>
                  <a:pt x="11989" y="90978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</a:p>
          <a:p>
            <a:r>
              <a:rPr lang="fr-FR" sz="1200" b="1" dirty="0">
                <a:solidFill>
                  <a:schemeClr val="accent6"/>
                </a:solidFill>
                <a:latin typeface="Montserrat" panose="00000500000000000000" pitchFamily="2" charset="0"/>
              </a:rPr>
              <a:t>PRO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 </a:t>
            </a:r>
            <a:r>
              <a:rPr lang="fr-FR" sz="1200" b="1" dirty="0">
                <a:solidFill>
                  <a:schemeClr val="accent6"/>
                </a:solidFill>
                <a:latin typeface="Montserrat" panose="00000500000000000000" pitchFamily="2" charset="0"/>
              </a:rPr>
              <a:t>AVEC AU MOINS UN SALARIÉ </a:t>
            </a:r>
          </a:p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NON ÉQUIPÉ EN ÉPARGNE SALARIALE ET RETRAITE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DE6363-5526-FF75-009A-11A63D5873D6}"/>
              </a:ext>
            </a:extLst>
          </p:cNvPr>
          <p:cNvSpPr/>
          <p:nvPr/>
        </p:nvSpPr>
        <p:spPr>
          <a:xfrm>
            <a:off x="1614434" y="2770728"/>
            <a:ext cx="3530996" cy="572085"/>
          </a:xfrm>
          <a:custGeom>
            <a:avLst/>
            <a:gdLst>
              <a:gd name="connsiteX0" fmla="*/ 0 w 3530996"/>
              <a:gd name="connsiteY0" fmla="*/ 0 h 572085"/>
              <a:gd name="connsiteX1" fmla="*/ 517879 w 3530996"/>
              <a:gd name="connsiteY1" fmla="*/ 0 h 572085"/>
              <a:gd name="connsiteX2" fmla="*/ 1141689 w 3530996"/>
              <a:gd name="connsiteY2" fmla="*/ 0 h 572085"/>
              <a:gd name="connsiteX3" fmla="*/ 1694878 w 3530996"/>
              <a:gd name="connsiteY3" fmla="*/ 0 h 572085"/>
              <a:gd name="connsiteX4" fmla="*/ 2248067 w 3530996"/>
              <a:gd name="connsiteY4" fmla="*/ 0 h 572085"/>
              <a:gd name="connsiteX5" fmla="*/ 2765947 w 3530996"/>
              <a:gd name="connsiteY5" fmla="*/ 0 h 572085"/>
              <a:gd name="connsiteX6" fmla="*/ 3530996 w 3530996"/>
              <a:gd name="connsiteY6" fmla="*/ 0 h 572085"/>
              <a:gd name="connsiteX7" fmla="*/ 3530996 w 3530996"/>
              <a:gd name="connsiteY7" fmla="*/ 572085 h 572085"/>
              <a:gd name="connsiteX8" fmla="*/ 3048427 w 3530996"/>
              <a:gd name="connsiteY8" fmla="*/ 572085 h 572085"/>
              <a:gd name="connsiteX9" fmla="*/ 2459927 w 3530996"/>
              <a:gd name="connsiteY9" fmla="*/ 572085 h 572085"/>
              <a:gd name="connsiteX10" fmla="*/ 1871428 w 3530996"/>
              <a:gd name="connsiteY10" fmla="*/ 572085 h 572085"/>
              <a:gd name="connsiteX11" fmla="*/ 1282929 w 3530996"/>
              <a:gd name="connsiteY11" fmla="*/ 572085 h 572085"/>
              <a:gd name="connsiteX12" fmla="*/ 659119 w 3530996"/>
              <a:gd name="connsiteY12" fmla="*/ 572085 h 572085"/>
              <a:gd name="connsiteX13" fmla="*/ 0 w 3530996"/>
              <a:gd name="connsiteY13" fmla="*/ 572085 h 572085"/>
              <a:gd name="connsiteX14" fmla="*/ 0 w 3530996"/>
              <a:gd name="connsiteY14" fmla="*/ 0 h 57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30996" h="572085" extrusionOk="0">
                <a:moveTo>
                  <a:pt x="0" y="0"/>
                </a:moveTo>
                <a:cubicBezTo>
                  <a:pt x="132043" y="-22993"/>
                  <a:pt x="338417" y="-13765"/>
                  <a:pt x="517879" y="0"/>
                </a:cubicBezTo>
                <a:cubicBezTo>
                  <a:pt x="697341" y="13765"/>
                  <a:pt x="993748" y="-20933"/>
                  <a:pt x="1141689" y="0"/>
                </a:cubicBezTo>
                <a:cubicBezTo>
                  <a:pt x="1289630" y="20933"/>
                  <a:pt x="1459442" y="-2177"/>
                  <a:pt x="1694878" y="0"/>
                </a:cubicBezTo>
                <a:cubicBezTo>
                  <a:pt x="1930314" y="2177"/>
                  <a:pt x="2100762" y="24296"/>
                  <a:pt x="2248067" y="0"/>
                </a:cubicBezTo>
                <a:cubicBezTo>
                  <a:pt x="2395372" y="-24296"/>
                  <a:pt x="2628579" y="276"/>
                  <a:pt x="2765947" y="0"/>
                </a:cubicBezTo>
                <a:cubicBezTo>
                  <a:pt x="2903315" y="-276"/>
                  <a:pt x="3224286" y="-2004"/>
                  <a:pt x="3530996" y="0"/>
                </a:cubicBezTo>
                <a:cubicBezTo>
                  <a:pt x="3505560" y="192969"/>
                  <a:pt x="3554526" y="422103"/>
                  <a:pt x="3530996" y="572085"/>
                </a:cubicBezTo>
                <a:cubicBezTo>
                  <a:pt x="3409800" y="591701"/>
                  <a:pt x="3170429" y="596106"/>
                  <a:pt x="3048427" y="572085"/>
                </a:cubicBezTo>
                <a:cubicBezTo>
                  <a:pt x="2926425" y="548064"/>
                  <a:pt x="2675461" y="582089"/>
                  <a:pt x="2459927" y="572085"/>
                </a:cubicBezTo>
                <a:cubicBezTo>
                  <a:pt x="2244393" y="562081"/>
                  <a:pt x="2156410" y="594890"/>
                  <a:pt x="1871428" y="572085"/>
                </a:cubicBezTo>
                <a:cubicBezTo>
                  <a:pt x="1586446" y="549280"/>
                  <a:pt x="1422722" y="560164"/>
                  <a:pt x="1282929" y="572085"/>
                </a:cubicBezTo>
                <a:cubicBezTo>
                  <a:pt x="1143136" y="584006"/>
                  <a:pt x="882983" y="580786"/>
                  <a:pt x="659119" y="572085"/>
                </a:cubicBezTo>
                <a:cubicBezTo>
                  <a:pt x="435255" y="563385"/>
                  <a:pt x="196133" y="601314"/>
                  <a:pt x="0" y="572085"/>
                </a:cubicBezTo>
                <a:cubicBezTo>
                  <a:pt x="-22646" y="356982"/>
                  <a:pt x="-24550" y="261572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RETRAITE</a:t>
            </a:r>
          </a:p>
        </p:txBody>
      </p:sp>
      <p:sp>
        <p:nvSpPr>
          <p:cNvPr id="3" name="Espace réservé du numéro de diapositive 3">
            <a:extLst>
              <a:ext uri="{FF2B5EF4-FFF2-40B4-BE49-F238E27FC236}">
                <a16:creationId xmlns:a16="http://schemas.microsoft.com/office/drawing/2014/main" id="{5787F7A9-E9C7-5323-1C2A-4D1EA09B0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3324" y="4882110"/>
            <a:ext cx="363995" cy="165754"/>
          </a:xfrm>
        </p:spPr>
        <p:txBody>
          <a:bodyPr/>
          <a:lstStyle/>
          <a:p>
            <a:fld id="{E94165F0-FE87-0B48-AA66-28C8AFD55271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DD3271-7748-C07F-3695-9C56C9C3A5F3}"/>
              </a:ext>
            </a:extLst>
          </p:cNvPr>
          <p:cNvSpPr/>
          <p:nvPr/>
        </p:nvSpPr>
        <p:spPr>
          <a:xfrm>
            <a:off x="117106" y="2770728"/>
            <a:ext cx="1290998" cy="572085"/>
          </a:xfrm>
          <a:custGeom>
            <a:avLst/>
            <a:gdLst>
              <a:gd name="connsiteX0" fmla="*/ 0 w 1290998"/>
              <a:gd name="connsiteY0" fmla="*/ 0 h 572085"/>
              <a:gd name="connsiteX1" fmla="*/ 619679 w 1290998"/>
              <a:gd name="connsiteY1" fmla="*/ 0 h 572085"/>
              <a:gd name="connsiteX2" fmla="*/ 1290998 w 1290998"/>
              <a:gd name="connsiteY2" fmla="*/ 0 h 572085"/>
              <a:gd name="connsiteX3" fmla="*/ 1290998 w 1290998"/>
              <a:gd name="connsiteY3" fmla="*/ 572085 h 572085"/>
              <a:gd name="connsiteX4" fmla="*/ 658409 w 1290998"/>
              <a:gd name="connsiteY4" fmla="*/ 572085 h 572085"/>
              <a:gd name="connsiteX5" fmla="*/ 0 w 1290998"/>
              <a:gd name="connsiteY5" fmla="*/ 572085 h 572085"/>
              <a:gd name="connsiteX6" fmla="*/ 0 w 1290998"/>
              <a:gd name="connsiteY6" fmla="*/ 0 h 57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0998" h="572085" extrusionOk="0">
                <a:moveTo>
                  <a:pt x="0" y="0"/>
                </a:moveTo>
                <a:cubicBezTo>
                  <a:pt x="250012" y="-27038"/>
                  <a:pt x="330272" y="-7756"/>
                  <a:pt x="619679" y="0"/>
                </a:cubicBezTo>
                <a:cubicBezTo>
                  <a:pt x="909086" y="7756"/>
                  <a:pt x="1090026" y="-29754"/>
                  <a:pt x="1290998" y="0"/>
                </a:cubicBezTo>
                <a:cubicBezTo>
                  <a:pt x="1292589" y="231654"/>
                  <a:pt x="1290883" y="423170"/>
                  <a:pt x="1290998" y="572085"/>
                </a:cubicBezTo>
                <a:cubicBezTo>
                  <a:pt x="1141472" y="567979"/>
                  <a:pt x="807838" y="568335"/>
                  <a:pt x="658409" y="572085"/>
                </a:cubicBezTo>
                <a:cubicBezTo>
                  <a:pt x="508980" y="575835"/>
                  <a:pt x="143829" y="548205"/>
                  <a:pt x="0" y="572085"/>
                </a:cubicBezTo>
                <a:cubicBezTo>
                  <a:pt x="4326" y="415339"/>
                  <a:pt x="-6343" y="236101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OBJECTIF</a:t>
            </a:r>
          </a:p>
          <a:p>
            <a:pPr algn="ctr"/>
            <a:r>
              <a:rPr lang="fr-FR" sz="12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ÉQUIPEMENT</a:t>
            </a:r>
          </a:p>
        </p:txBody>
      </p:sp>
      <p:graphicFrame>
        <p:nvGraphicFramePr>
          <p:cNvPr id="18" name="Objet 17">
            <a:extLst>
              <a:ext uri="{FF2B5EF4-FFF2-40B4-BE49-F238E27FC236}">
                <a16:creationId xmlns:a16="http://schemas.microsoft.com/office/drawing/2014/main" id="{41ABB5B9-47C9-B382-AE33-AEED953B9F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8619177"/>
              </p:ext>
            </p:extLst>
          </p:nvPr>
        </p:nvGraphicFramePr>
        <p:xfrm>
          <a:off x="1790723" y="3929334"/>
          <a:ext cx="3219237" cy="558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Objet d’environnement du Gestionnaire de liaisons" showAsIcon="1" r:id="rId2" imgW="2634840" imgH="456480" progId="Package">
                  <p:embed/>
                </p:oleObj>
              </mc:Choice>
              <mc:Fallback>
                <p:oleObj name="Objet d’environnement du Gestionnaire de liaisons" showAsIcon="1" r:id="rId2" imgW="2634840" imgH="456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90723" y="3929334"/>
                        <a:ext cx="3219237" cy="5585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" descr="Hand Sticker for iOS &amp; Android | GIPHY">
            <a:extLst>
              <a:ext uri="{FF2B5EF4-FFF2-40B4-BE49-F238E27FC236}">
                <a16:creationId xmlns:a16="http://schemas.microsoft.com/office/drawing/2014/main" id="{FA01756F-A098-2F45-4B53-53607D287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853391">
            <a:off x="3633358" y="3941128"/>
            <a:ext cx="243134" cy="29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1540A02-2CE1-1427-4673-7A0B584C16B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6702" y="1419923"/>
            <a:ext cx="3899843" cy="27016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E9BD07C-7D5B-8144-DBC5-BCF46FB3C011}"/>
              </a:ext>
            </a:extLst>
          </p:cNvPr>
          <p:cNvSpPr txBox="1"/>
          <p:nvPr/>
        </p:nvSpPr>
        <p:spPr>
          <a:xfrm>
            <a:off x="229262" y="4092671"/>
            <a:ext cx="2431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bg2"/>
                </a:solidFill>
                <a:latin typeface="Montserrat" panose="00000500000000000000" pitchFamily="2" charset="0"/>
              </a:rPr>
              <a:t>Double-cliquez sur l’icône</a:t>
            </a:r>
          </a:p>
          <a:p>
            <a:r>
              <a:rPr lang="fr-FR" sz="1000" dirty="0">
                <a:solidFill>
                  <a:schemeClr val="bg2"/>
                </a:solidFill>
                <a:latin typeface="Montserrat" panose="00000500000000000000" pitchFamily="2" charset="0"/>
              </a:rPr>
              <a:t>pour ouvrir l’e-mail type</a:t>
            </a:r>
          </a:p>
        </p:txBody>
      </p:sp>
    </p:spTree>
    <p:extLst>
      <p:ext uri="{BB962C8B-B14F-4D97-AF65-F5344CB8AC3E}">
        <p14:creationId xmlns:p14="http://schemas.microsoft.com/office/powerpoint/2010/main" val="3191938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E86EF3-4368-41FD-AAEB-7084C2BC9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Thème </a:t>
            </a:r>
            <a:r>
              <a:rPr lang="fr-FR" dirty="0">
                <a:solidFill>
                  <a:schemeClr val="accent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#</a:t>
            </a:r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fidélisation </a:t>
            </a:r>
            <a:r>
              <a:rPr lang="fr-FR" dirty="0">
                <a:solidFill>
                  <a:schemeClr val="accent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#</a:t>
            </a:r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marché professionnel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4E97EB02-DD96-C078-D1B0-ED82C91BE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3324" y="4882110"/>
            <a:ext cx="363995" cy="165754"/>
          </a:xfrm>
        </p:spPr>
        <p:txBody>
          <a:bodyPr/>
          <a:lstStyle/>
          <a:p>
            <a:fld id="{E94165F0-FE87-0B48-AA66-28C8AFD55271}" type="slidenum">
              <a:rPr lang="en-US" smtClean="0"/>
              <a:t>5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AA7A61-D7BE-4D41-AEFE-005F74385FF9}"/>
              </a:ext>
            </a:extLst>
          </p:cNvPr>
          <p:cNvSpPr/>
          <p:nvPr/>
        </p:nvSpPr>
        <p:spPr>
          <a:xfrm>
            <a:off x="230587" y="4861607"/>
            <a:ext cx="604299" cy="2265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C875E1A-5C24-6C48-CA29-2E7115AFF0F7}"/>
              </a:ext>
            </a:extLst>
          </p:cNvPr>
          <p:cNvSpPr/>
          <p:nvPr/>
        </p:nvSpPr>
        <p:spPr>
          <a:xfrm>
            <a:off x="1408103" y="1634444"/>
            <a:ext cx="18000" cy="504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C584738-5A34-72D6-2C6E-2580BEABF34F}"/>
              </a:ext>
            </a:extLst>
          </p:cNvPr>
          <p:cNvSpPr/>
          <p:nvPr/>
        </p:nvSpPr>
        <p:spPr>
          <a:xfrm>
            <a:off x="291076" y="1506610"/>
            <a:ext cx="1043712" cy="759668"/>
          </a:xfrm>
          <a:custGeom>
            <a:avLst/>
            <a:gdLst>
              <a:gd name="connsiteX0" fmla="*/ 0 w 1043712"/>
              <a:gd name="connsiteY0" fmla="*/ 0 h 759668"/>
              <a:gd name="connsiteX1" fmla="*/ 500982 w 1043712"/>
              <a:gd name="connsiteY1" fmla="*/ 0 h 759668"/>
              <a:gd name="connsiteX2" fmla="*/ 1043712 w 1043712"/>
              <a:gd name="connsiteY2" fmla="*/ 0 h 759668"/>
              <a:gd name="connsiteX3" fmla="*/ 1043712 w 1043712"/>
              <a:gd name="connsiteY3" fmla="*/ 372237 h 759668"/>
              <a:gd name="connsiteX4" fmla="*/ 1043712 w 1043712"/>
              <a:gd name="connsiteY4" fmla="*/ 759668 h 759668"/>
              <a:gd name="connsiteX5" fmla="*/ 532293 w 1043712"/>
              <a:gd name="connsiteY5" fmla="*/ 759668 h 759668"/>
              <a:gd name="connsiteX6" fmla="*/ 0 w 1043712"/>
              <a:gd name="connsiteY6" fmla="*/ 759668 h 759668"/>
              <a:gd name="connsiteX7" fmla="*/ 0 w 1043712"/>
              <a:gd name="connsiteY7" fmla="*/ 372237 h 759668"/>
              <a:gd name="connsiteX8" fmla="*/ 0 w 1043712"/>
              <a:gd name="connsiteY8" fmla="*/ 0 h 75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712" h="759668" extrusionOk="0">
                <a:moveTo>
                  <a:pt x="0" y="0"/>
                </a:moveTo>
                <a:cubicBezTo>
                  <a:pt x="104276" y="16877"/>
                  <a:pt x="373725" y="11250"/>
                  <a:pt x="500982" y="0"/>
                </a:cubicBezTo>
                <a:cubicBezTo>
                  <a:pt x="628239" y="-11250"/>
                  <a:pt x="818267" y="-633"/>
                  <a:pt x="1043712" y="0"/>
                </a:cubicBezTo>
                <a:cubicBezTo>
                  <a:pt x="1047691" y="137167"/>
                  <a:pt x="1044006" y="271349"/>
                  <a:pt x="1043712" y="372237"/>
                </a:cubicBezTo>
                <a:cubicBezTo>
                  <a:pt x="1043418" y="473125"/>
                  <a:pt x="1027366" y="639108"/>
                  <a:pt x="1043712" y="759668"/>
                </a:cubicBezTo>
                <a:cubicBezTo>
                  <a:pt x="858656" y="782929"/>
                  <a:pt x="720059" y="739208"/>
                  <a:pt x="532293" y="759668"/>
                </a:cubicBezTo>
                <a:cubicBezTo>
                  <a:pt x="344527" y="780128"/>
                  <a:pt x="150371" y="782290"/>
                  <a:pt x="0" y="759668"/>
                </a:cubicBezTo>
                <a:cubicBezTo>
                  <a:pt x="18854" y="665931"/>
                  <a:pt x="4907" y="466305"/>
                  <a:pt x="0" y="372237"/>
                </a:cubicBezTo>
                <a:cubicBezTo>
                  <a:pt x="-4907" y="278169"/>
                  <a:pt x="16161" y="107854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6"/>
                </a:solidFill>
                <a:latin typeface="Montserrat" panose="00000500000000000000" pitchFamily="2" charset="0"/>
              </a:rPr>
              <a:t>CIBLE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BCE0DF8-B049-8BBD-16CB-9806CCAE5FE3}"/>
              </a:ext>
            </a:extLst>
          </p:cNvPr>
          <p:cNvSpPr/>
          <p:nvPr/>
        </p:nvSpPr>
        <p:spPr>
          <a:xfrm>
            <a:off x="1408103" y="2804770"/>
            <a:ext cx="18000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A7C6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2526CF3-C1D9-AE7A-0C4A-28A8169CDACE}"/>
              </a:ext>
            </a:extLst>
          </p:cNvPr>
          <p:cNvSpPr/>
          <p:nvPr/>
        </p:nvSpPr>
        <p:spPr>
          <a:xfrm>
            <a:off x="1614434" y="1373664"/>
            <a:ext cx="3345887" cy="759668"/>
          </a:xfrm>
          <a:custGeom>
            <a:avLst/>
            <a:gdLst>
              <a:gd name="connsiteX0" fmla="*/ 0 w 3345887"/>
              <a:gd name="connsiteY0" fmla="*/ 0 h 759668"/>
              <a:gd name="connsiteX1" fmla="*/ 602260 w 3345887"/>
              <a:gd name="connsiteY1" fmla="*/ 0 h 759668"/>
              <a:gd name="connsiteX2" fmla="*/ 1304896 w 3345887"/>
              <a:gd name="connsiteY2" fmla="*/ 0 h 759668"/>
              <a:gd name="connsiteX3" fmla="*/ 1940614 w 3345887"/>
              <a:gd name="connsiteY3" fmla="*/ 0 h 759668"/>
              <a:gd name="connsiteX4" fmla="*/ 2576333 w 3345887"/>
              <a:gd name="connsiteY4" fmla="*/ 0 h 759668"/>
              <a:gd name="connsiteX5" fmla="*/ 3345887 w 3345887"/>
              <a:gd name="connsiteY5" fmla="*/ 0 h 759668"/>
              <a:gd name="connsiteX6" fmla="*/ 3345887 w 3345887"/>
              <a:gd name="connsiteY6" fmla="*/ 387431 h 759668"/>
              <a:gd name="connsiteX7" fmla="*/ 3345887 w 3345887"/>
              <a:gd name="connsiteY7" fmla="*/ 759668 h 759668"/>
              <a:gd name="connsiteX8" fmla="*/ 2777086 w 3345887"/>
              <a:gd name="connsiteY8" fmla="*/ 759668 h 759668"/>
              <a:gd name="connsiteX9" fmla="*/ 2107909 w 3345887"/>
              <a:gd name="connsiteY9" fmla="*/ 759668 h 759668"/>
              <a:gd name="connsiteX10" fmla="*/ 1438731 w 3345887"/>
              <a:gd name="connsiteY10" fmla="*/ 759668 h 759668"/>
              <a:gd name="connsiteX11" fmla="*/ 769554 w 3345887"/>
              <a:gd name="connsiteY11" fmla="*/ 759668 h 759668"/>
              <a:gd name="connsiteX12" fmla="*/ 0 w 3345887"/>
              <a:gd name="connsiteY12" fmla="*/ 759668 h 759668"/>
              <a:gd name="connsiteX13" fmla="*/ 0 w 3345887"/>
              <a:gd name="connsiteY13" fmla="*/ 372237 h 759668"/>
              <a:gd name="connsiteX14" fmla="*/ 0 w 3345887"/>
              <a:gd name="connsiteY14" fmla="*/ 0 h 75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45887" h="759668" extrusionOk="0">
                <a:moveTo>
                  <a:pt x="0" y="0"/>
                </a:moveTo>
                <a:cubicBezTo>
                  <a:pt x="255559" y="23804"/>
                  <a:pt x="303447" y="22809"/>
                  <a:pt x="602260" y="0"/>
                </a:cubicBezTo>
                <a:cubicBezTo>
                  <a:pt x="901073" y="-22809"/>
                  <a:pt x="1062423" y="32430"/>
                  <a:pt x="1304896" y="0"/>
                </a:cubicBezTo>
                <a:cubicBezTo>
                  <a:pt x="1547369" y="-32430"/>
                  <a:pt x="1767547" y="-19837"/>
                  <a:pt x="1940614" y="0"/>
                </a:cubicBezTo>
                <a:cubicBezTo>
                  <a:pt x="2113681" y="19837"/>
                  <a:pt x="2417456" y="-20006"/>
                  <a:pt x="2576333" y="0"/>
                </a:cubicBezTo>
                <a:cubicBezTo>
                  <a:pt x="2735210" y="20006"/>
                  <a:pt x="2966453" y="-35574"/>
                  <a:pt x="3345887" y="0"/>
                </a:cubicBezTo>
                <a:cubicBezTo>
                  <a:pt x="3359113" y="185044"/>
                  <a:pt x="3358637" y="276329"/>
                  <a:pt x="3345887" y="387431"/>
                </a:cubicBezTo>
                <a:cubicBezTo>
                  <a:pt x="3333137" y="498533"/>
                  <a:pt x="3337675" y="681997"/>
                  <a:pt x="3345887" y="759668"/>
                </a:cubicBezTo>
                <a:cubicBezTo>
                  <a:pt x="3132703" y="755346"/>
                  <a:pt x="2913775" y="732633"/>
                  <a:pt x="2777086" y="759668"/>
                </a:cubicBezTo>
                <a:cubicBezTo>
                  <a:pt x="2640397" y="786703"/>
                  <a:pt x="2294376" y="751728"/>
                  <a:pt x="2107909" y="759668"/>
                </a:cubicBezTo>
                <a:cubicBezTo>
                  <a:pt x="1921442" y="767608"/>
                  <a:pt x="1759195" y="756079"/>
                  <a:pt x="1438731" y="759668"/>
                </a:cubicBezTo>
                <a:cubicBezTo>
                  <a:pt x="1118267" y="763257"/>
                  <a:pt x="1085085" y="733857"/>
                  <a:pt x="769554" y="759668"/>
                </a:cubicBezTo>
                <a:cubicBezTo>
                  <a:pt x="454023" y="785479"/>
                  <a:pt x="318739" y="741616"/>
                  <a:pt x="0" y="759668"/>
                </a:cubicBezTo>
                <a:cubicBezTo>
                  <a:pt x="10329" y="595547"/>
                  <a:pt x="3068" y="455034"/>
                  <a:pt x="0" y="372237"/>
                </a:cubicBezTo>
                <a:cubicBezTo>
                  <a:pt x="-3068" y="289440"/>
                  <a:pt x="11989" y="90978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</a:p>
          <a:p>
            <a:r>
              <a:rPr lang="fr-FR" sz="1200" b="1" dirty="0">
                <a:solidFill>
                  <a:schemeClr val="accent6"/>
                </a:solidFill>
                <a:latin typeface="Montserrat" panose="00000500000000000000" pitchFamily="2" charset="0"/>
              </a:rPr>
              <a:t>PRO AVEC AU MOINS UN SALARIÉ </a:t>
            </a:r>
          </a:p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DÉTENTEUR D’UN CONTRAT PEI </a:t>
            </a:r>
          </a:p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ET/OU PERCOL-I SANS INTÉRESSEMENT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0DBD99D-5620-0857-CCCB-D1EE3AC4AA1B}"/>
              </a:ext>
            </a:extLst>
          </p:cNvPr>
          <p:cNvSpPr/>
          <p:nvPr/>
        </p:nvSpPr>
        <p:spPr>
          <a:xfrm>
            <a:off x="1614434" y="2770728"/>
            <a:ext cx="3530996" cy="572085"/>
          </a:xfrm>
          <a:custGeom>
            <a:avLst/>
            <a:gdLst>
              <a:gd name="connsiteX0" fmla="*/ 0 w 3530996"/>
              <a:gd name="connsiteY0" fmla="*/ 0 h 572085"/>
              <a:gd name="connsiteX1" fmla="*/ 517879 w 3530996"/>
              <a:gd name="connsiteY1" fmla="*/ 0 h 572085"/>
              <a:gd name="connsiteX2" fmla="*/ 1141689 w 3530996"/>
              <a:gd name="connsiteY2" fmla="*/ 0 h 572085"/>
              <a:gd name="connsiteX3" fmla="*/ 1694878 w 3530996"/>
              <a:gd name="connsiteY3" fmla="*/ 0 h 572085"/>
              <a:gd name="connsiteX4" fmla="*/ 2248067 w 3530996"/>
              <a:gd name="connsiteY4" fmla="*/ 0 h 572085"/>
              <a:gd name="connsiteX5" fmla="*/ 2765947 w 3530996"/>
              <a:gd name="connsiteY5" fmla="*/ 0 h 572085"/>
              <a:gd name="connsiteX6" fmla="*/ 3530996 w 3530996"/>
              <a:gd name="connsiteY6" fmla="*/ 0 h 572085"/>
              <a:gd name="connsiteX7" fmla="*/ 3530996 w 3530996"/>
              <a:gd name="connsiteY7" fmla="*/ 572085 h 572085"/>
              <a:gd name="connsiteX8" fmla="*/ 3048427 w 3530996"/>
              <a:gd name="connsiteY8" fmla="*/ 572085 h 572085"/>
              <a:gd name="connsiteX9" fmla="*/ 2459927 w 3530996"/>
              <a:gd name="connsiteY9" fmla="*/ 572085 h 572085"/>
              <a:gd name="connsiteX10" fmla="*/ 1871428 w 3530996"/>
              <a:gd name="connsiteY10" fmla="*/ 572085 h 572085"/>
              <a:gd name="connsiteX11" fmla="*/ 1282929 w 3530996"/>
              <a:gd name="connsiteY11" fmla="*/ 572085 h 572085"/>
              <a:gd name="connsiteX12" fmla="*/ 659119 w 3530996"/>
              <a:gd name="connsiteY12" fmla="*/ 572085 h 572085"/>
              <a:gd name="connsiteX13" fmla="*/ 0 w 3530996"/>
              <a:gd name="connsiteY13" fmla="*/ 572085 h 572085"/>
              <a:gd name="connsiteX14" fmla="*/ 0 w 3530996"/>
              <a:gd name="connsiteY14" fmla="*/ 0 h 57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30996" h="572085" extrusionOk="0">
                <a:moveTo>
                  <a:pt x="0" y="0"/>
                </a:moveTo>
                <a:cubicBezTo>
                  <a:pt x="132043" y="-22993"/>
                  <a:pt x="338417" y="-13765"/>
                  <a:pt x="517879" y="0"/>
                </a:cubicBezTo>
                <a:cubicBezTo>
                  <a:pt x="697341" y="13765"/>
                  <a:pt x="993748" y="-20933"/>
                  <a:pt x="1141689" y="0"/>
                </a:cubicBezTo>
                <a:cubicBezTo>
                  <a:pt x="1289630" y="20933"/>
                  <a:pt x="1459442" y="-2177"/>
                  <a:pt x="1694878" y="0"/>
                </a:cubicBezTo>
                <a:cubicBezTo>
                  <a:pt x="1930314" y="2177"/>
                  <a:pt x="2100762" y="24296"/>
                  <a:pt x="2248067" y="0"/>
                </a:cubicBezTo>
                <a:cubicBezTo>
                  <a:pt x="2395372" y="-24296"/>
                  <a:pt x="2628579" y="276"/>
                  <a:pt x="2765947" y="0"/>
                </a:cubicBezTo>
                <a:cubicBezTo>
                  <a:pt x="2903315" y="-276"/>
                  <a:pt x="3224286" y="-2004"/>
                  <a:pt x="3530996" y="0"/>
                </a:cubicBezTo>
                <a:cubicBezTo>
                  <a:pt x="3505560" y="192969"/>
                  <a:pt x="3554526" y="422103"/>
                  <a:pt x="3530996" y="572085"/>
                </a:cubicBezTo>
                <a:cubicBezTo>
                  <a:pt x="3409800" y="591701"/>
                  <a:pt x="3170429" y="596106"/>
                  <a:pt x="3048427" y="572085"/>
                </a:cubicBezTo>
                <a:cubicBezTo>
                  <a:pt x="2926425" y="548064"/>
                  <a:pt x="2675461" y="582089"/>
                  <a:pt x="2459927" y="572085"/>
                </a:cubicBezTo>
                <a:cubicBezTo>
                  <a:pt x="2244393" y="562081"/>
                  <a:pt x="2156410" y="594890"/>
                  <a:pt x="1871428" y="572085"/>
                </a:cubicBezTo>
                <a:cubicBezTo>
                  <a:pt x="1586446" y="549280"/>
                  <a:pt x="1422722" y="560164"/>
                  <a:pt x="1282929" y="572085"/>
                </a:cubicBezTo>
                <a:cubicBezTo>
                  <a:pt x="1143136" y="584006"/>
                  <a:pt x="882983" y="580786"/>
                  <a:pt x="659119" y="572085"/>
                </a:cubicBezTo>
                <a:cubicBezTo>
                  <a:pt x="435255" y="563385"/>
                  <a:pt x="196133" y="601314"/>
                  <a:pt x="0" y="572085"/>
                </a:cubicBezTo>
                <a:cubicBezTo>
                  <a:pt x="-22646" y="356982"/>
                  <a:pt x="-24550" y="261572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MOTIVATION DES SALARIÉS ET OPTIMISATION DE LA RÉMUNÉRATION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42328AD-716B-7D7C-5346-4A5F26877A83}"/>
              </a:ext>
            </a:extLst>
          </p:cNvPr>
          <p:cNvSpPr/>
          <p:nvPr/>
        </p:nvSpPr>
        <p:spPr>
          <a:xfrm>
            <a:off x="7763252" y="189024"/>
            <a:ext cx="1285948" cy="389953"/>
          </a:xfrm>
          <a:prstGeom prst="rect">
            <a:avLst/>
          </a:prstGeom>
          <a:gradFill flip="none" rotWithShape="1">
            <a:gsLst>
              <a:gs pos="29000">
                <a:schemeClr val="accent1">
                  <a:lumMod val="75000"/>
                  <a:shade val="30000"/>
                  <a:satMod val="115000"/>
                  <a:alpha val="96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  <a:alpha val="4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Montserrat" panose="00000500000000000000" pitchFamily="2" charset="0"/>
              </a:rPr>
              <a:t>SPÉCIAL COLLECTE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1CFEE1-6DEA-7119-EB02-B69A19157B4B}"/>
              </a:ext>
            </a:extLst>
          </p:cNvPr>
          <p:cNvSpPr/>
          <p:nvPr/>
        </p:nvSpPr>
        <p:spPr>
          <a:xfrm>
            <a:off x="-40952" y="2770728"/>
            <a:ext cx="1449055" cy="572085"/>
          </a:xfrm>
          <a:custGeom>
            <a:avLst/>
            <a:gdLst>
              <a:gd name="connsiteX0" fmla="*/ 0 w 1449055"/>
              <a:gd name="connsiteY0" fmla="*/ 0 h 572085"/>
              <a:gd name="connsiteX1" fmla="*/ 454037 w 1449055"/>
              <a:gd name="connsiteY1" fmla="*/ 0 h 572085"/>
              <a:gd name="connsiteX2" fmla="*/ 951546 w 1449055"/>
              <a:gd name="connsiteY2" fmla="*/ 0 h 572085"/>
              <a:gd name="connsiteX3" fmla="*/ 1449055 w 1449055"/>
              <a:gd name="connsiteY3" fmla="*/ 0 h 572085"/>
              <a:gd name="connsiteX4" fmla="*/ 1449055 w 1449055"/>
              <a:gd name="connsiteY4" fmla="*/ 572085 h 572085"/>
              <a:gd name="connsiteX5" fmla="*/ 980527 w 1449055"/>
              <a:gd name="connsiteY5" fmla="*/ 572085 h 572085"/>
              <a:gd name="connsiteX6" fmla="*/ 526490 w 1449055"/>
              <a:gd name="connsiteY6" fmla="*/ 572085 h 572085"/>
              <a:gd name="connsiteX7" fmla="*/ 0 w 1449055"/>
              <a:gd name="connsiteY7" fmla="*/ 572085 h 572085"/>
              <a:gd name="connsiteX8" fmla="*/ 0 w 1449055"/>
              <a:gd name="connsiteY8" fmla="*/ 0 h 57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9055" h="572085" extrusionOk="0">
                <a:moveTo>
                  <a:pt x="0" y="0"/>
                </a:moveTo>
                <a:cubicBezTo>
                  <a:pt x="122065" y="-16648"/>
                  <a:pt x="266247" y="19172"/>
                  <a:pt x="454037" y="0"/>
                </a:cubicBezTo>
                <a:cubicBezTo>
                  <a:pt x="641827" y="-19172"/>
                  <a:pt x="806685" y="-22830"/>
                  <a:pt x="951546" y="0"/>
                </a:cubicBezTo>
                <a:cubicBezTo>
                  <a:pt x="1096407" y="22830"/>
                  <a:pt x="1294175" y="13089"/>
                  <a:pt x="1449055" y="0"/>
                </a:cubicBezTo>
                <a:cubicBezTo>
                  <a:pt x="1425375" y="184555"/>
                  <a:pt x="1446700" y="383260"/>
                  <a:pt x="1449055" y="572085"/>
                </a:cubicBezTo>
                <a:cubicBezTo>
                  <a:pt x="1327598" y="561084"/>
                  <a:pt x="1128182" y="584180"/>
                  <a:pt x="980527" y="572085"/>
                </a:cubicBezTo>
                <a:cubicBezTo>
                  <a:pt x="832872" y="559990"/>
                  <a:pt x="738985" y="550089"/>
                  <a:pt x="526490" y="572085"/>
                </a:cubicBezTo>
                <a:cubicBezTo>
                  <a:pt x="313995" y="594081"/>
                  <a:pt x="220439" y="554424"/>
                  <a:pt x="0" y="572085"/>
                </a:cubicBezTo>
                <a:cubicBezTo>
                  <a:pt x="-6346" y="432657"/>
                  <a:pt x="-13031" y="114503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OBJECTIF MULTI - </a:t>
            </a:r>
          </a:p>
          <a:p>
            <a:pPr algn="ctr"/>
            <a:r>
              <a:rPr lang="fr-FR" sz="12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ÉQUIPEMENT</a:t>
            </a:r>
          </a:p>
        </p:txBody>
      </p:sp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3C0F77CC-6372-8B2E-E72B-DC386647F6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606562"/>
              </p:ext>
            </p:extLst>
          </p:nvPr>
        </p:nvGraphicFramePr>
        <p:xfrm>
          <a:off x="2159876" y="4003673"/>
          <a:ext cx="2199289" cy="489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Objet d’environnement du Gestionnaire de liaisons" showAsIcon="1" r:id="rId3" imgW="2056320" imgH="456480" progId="Package">
                  <p:embed/>
                </p:oleObj>
              </mc:Choice>
              <mc:Fallback>
                <p:oleObj name="Objet d’environnement du Gestionnaire de liaisons" showAsIcon="1" r:id="rId3" imgW="2056320" imgH="456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59876" y="4003673"/>
                        <a:ext cx="2199289" cy="4891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2" descr="Hand Sticker for iOS &amp; Android | GIPHY">
            <a:extLst>
              <a:ext uri="{FF2B5EF4-FFF2-40B4-BE49-F238E27FC236}">
                <a16:creationId xmlns:a16="http://schemas.microsoft.com/office/drawing/2014/main" id="{A9D911CE-4D5C-41D1-F2D9-226A214D5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853391">
            <a:off x="3422210" y="3984996"/>
            <a:ext cx="243134" cy="29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1309306-39FD-9CD9-2316-3DB254C3D30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4384" y="1402853"/>
            <a:ext cx="3536963" cy="28836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0F9EA78-FF08-8D62-B437-C41571C85635}"/>
              </a:ext>
            </a:extLst>
          </p:cNvPr>
          <p:cNvSpPr txBox="1"/>
          <p:nvPr/>
        </p:nvSpPr>
        <p:spPr>
          <a:xfrm>
            <a:off x="229262" y="4092671"/>
            <a:ext cx="2431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bg2"/>
                </a:solidFill>
                <a:latin typeface="Montserrat" panose="00000500000000000000" pitchFamily="2" charset="0"/>
              </a:rPr>
              <a:t>Double-cliquez sur l’icône</a:t>
            </a:r>
          </a:p>
          <a:p>
            <a:r>
              <a:rPr lang="fr-FR" sz="1000" dirty="0">
                <a:solidFill>
                  <a:schemeClr val="bg2"/>
                </a:solidFill>
                <a:latin typeface="Montserrat" panose="00000500000000000000" pitchFamily="2" charset="0"/>
              </a:rPr>
              <a:t>pour ouvrir l’e-mail type</a:t>
            </a:r>
          </a:p>
        </p:txBody>
      </p:sp>
    </p:spTree>
    <p:extLst>
      <p:ext uri="{BB962C8B-B14F-4D97-AF65-F5344CB8AC3E}">
        <p14:creationId xmlns:p14="http://schemas.microsoft.com/office/powerpoint/2010/main" val="8241842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E86EF3-4368-41FD-AAEB-7084C2BC9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Thème </a:t>
            </a:r>
            <a:r>
              <a:rPr lang="fr-FR" dirty="0">
                <a:solidFill>
                  <a:schemeClr val="accent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#</a:t>
            </a:r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conquête </a:t>
            </a:r>
            <a:r>
              <a:rPr lang="fr-FR" dirty="0">
                <a:solidFill>
                  <a:schemeClr val="accent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#</a:t>
            </a:r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marché professions libérales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885F06-D285-2420-A361-DD9CA66DB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3324" y="4882110"/>
            <a:ext cx="363995" cy="165754"/>
          </a:xfrm>
        </p:spPr>
        <p:txBody>
          <a:bodyPr/>
          <a:lstStyle/>
          <a:p>
            <a:fld id="{E94165F0-FE87-0B48-AA66-28C8AFD55271}" type="slidenum">
              <a:rPr lang="en-US" smtClean="0"/>
              <a:t>6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AA7A61-D7BE-4D41-AEFE-005F74385FF9}"/>
              </a:ext>
            </a:extLst>
          </p:cNvPr>
          <p:cNvSpPr/>
          <p:nvPr/>
        </p:nvSpPr>
        <p:spPr>
          <a:xfrm>
            <a:off x="230587" y="4861607"/>
            <a:ext cx="604299" cy="2265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500774-264D-738F-8603-ED61BBC25452}"/>
              </a:ext>
            </a:extLst>
          </p:cNvPr>
          <p:cNvSpPr/>
          <p:nvPr/>
        </p:nvSpPr>
        <p:spPr>
          <a:xfrm>
            <a:off x="1614435" y="1506610"/>
            <a:ext cx="2757143" cy="759668"/>
          </a:xfrm>
          <a:custGeom>
            <a:avLst/>
            <a:gdLst>
              <a:gd name="connsiteX0" fmla="*/ 0 w 2757143"/>
              <a:gd name="connsiteY0" fmla="*/ 0 h 759668"/>
              <a:gd name="connsiteX1" fmla="*/ 634143 w 2757143"/>
              <a:gd name="connsiteY1" fmla="*/ 0 h 759668"/>
              <a:gd name="connsiteX2" fmla="*/ 1351000 w 2757143"/>
              <a:gd name="connsiteY2" fmla="*/ 0 h 759668"/>
              <a:gd name="connsiteX3" fmla="*/ 2012714 w 2757143"/>
              <a:gd name="connsiteY3" fmla="*/ 0 h 759668"/>
              <a:gd name="connsiteX4" fmla="*/ 2757143 w 2757143"/>
              <a:gd name="connsiteY4" fmla="*/ 0 h 759668"/>
              <a:gd name="connsiteX5" fmla="*/ 2757143 w 2757143"/>
              <a:gd name="connsiteY5" fmla="*/ 364641 h 759668"/>
              <a:gd name="connsiteX6" fmla="*/ 2757143 w 2757143"/>
              <a:gd name="connsiteY6" fmla="*/ 759668 h 759668"/>
              <a:gd name="connsiteX7" fmla="*/ 2067857 w 2757143"/>
              <a:gd name="connsiteY7" fmla="*/ 759668 h 759668"/>
              <a:gd name="connsiteX8" fmla="*/ 1351000 w 2757143"/>
              <a:gd name="connsiteY8" fmla="*/ 759668 h 759668"/>
              <a:gd name="connsiteX9" fmla="*/ 661714 w 2757143"/>
              <a:gd name="connsiteY9" fmla="*/ 759668 h 759668"/>
              <a:gd name="connsiteX10" fmla="*/ 0 w 2757143"/>
              <a:gd name="connsiteY10" fmla="*/ 759668 h 759668"/>
              <a:gd name="connsiteX11" fmla="*/ 0 w 2757143"/>
              <a:gd name="connsiteY11" fmla="*/ 379834 h 759668"/>
              <a:gd name="connsiteX12" fmla="*/ 0 w 2757143"/>
              <a:gd name="connsiteY12" fmla="*/ 0 h 75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57143" h="759668" extrusionOk="0">
                <a:moveTo>
                  <a:pt x="0" y="0"/>
                </a:moveTo>
                <a:cubicBezTo>
                  <a:pt x="259745" y="19052"/>
                  <a:pt x="456495" y="12029"/>
                  <a:pt x="634143" y="0"/>
                </a:cubicBezTo>
                <a:cubicBezTo>
                  <a:pt x="811791" y="-12029"/>
                  <a:pt x="1180748" y="-25754"/>
                  <a:pt x="1351000" y="0"/>
                </a:cubicBezTo>
                <a:cubicBezTo>
                  <a:pt x="1521252" y="25754"/>
                  <a:pt x="1833111" y="20384"/>
                  <a:pt x="2012714" y="0"/>
                </a:cubicBezTo>
                <a:cubicBezTo>
                  <a:pt x="2192317" y="-20384"/>
                  <a:pt x="2554922" y="15269"/>
                  <a:pt x="2757143" y="0"/>
                </a:cubicBezTo>
                <a:cubicBezTo>
                  <a:pt x="2754982" y="144806"/>
                  <a:pt x="2746916" y="246376"/>
                  <a:pt x="2757143" y="364641"/>
                </a:cubicBezTo>
                <a:cubicBezTo>
                  <a:pt x="2767370" y="482906"/>
                  <a:pt x="2749887" y="596118"/>
                  <a:pt x="2757143" y="759668"/>
                </a:cubicBezTo>
                <a:cubicBezTo>
                  <a:pt x="2513662" y="739575"/>
                  <a:pt x="2220382" y="771593"/>
                  <a:pt x="2067857" y="759668"/>
                </a:cubicBezTo>
                <a:cubicBezTo>
                  <a:pt x="1915332" y="747743"/>
                  <a:pt x="1663377" y="773917"/>
                  <a:pt x="1351000" y="759668"/>
                </a:cubicBezTo>
                <a:cubicBezTo>
                  <a:pt x="1038623" y="745419"/>
                  <a:pt x="849164" y="793371"/>
                  <a:pt x="661714" y="759668"/>
                </a:cubicBezTo>
                <a:cubicBezTo>
                  <a:pt x="474264" y="725965"/>
                  <a:pt x="284479" y="786972"/>
                  <a:pt x="0" y="759668"/>
                </a:cubicBezTo>
                <a:cubicBezTo>
                  <a:pt x="9459" y="595794"/>
                  <a:pt x="-1761" y="554595"/>
                  <a:pt x="0" y="379834"/>
                </a:cubicBezTo>
                <a:cubicBezTo>
                  <a:pt x="1761" y="205073"/>
                  <a:pt x="-16122" y="88897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chemeClr val="accent6"/>
                </a:solidFill>
                <a:latin typeface="Montserrat" panose="00000500000000000000" pitchFamily="2" charset="0"/>
              </a:rPr>
              <a:t>PROFESSIONNEL LIBÉRAL </a:t>
            </a:r>
          </a:p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NON ÉQUIPÉ EN ÉPARGNE SALARIALE ET RETRAITE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15277F-D420-9490-29D8-904751988EB2}"/>
              </a:ext>
            </a:extLst>
          </p:cNvPr>
          <p:cNvSpPr/>
          <p:nvPr/>
        </p:nvSpPr>
        <p:spPr>
          <a:xfrm>
            <a:off x="1614435" y="2770728"/>
            <a:ext cx="3349470" cy="572085"/>
          </a:xfrm>
          <a:custGeom>
            <a:avLst/>
            <a:gdLst>
              <a:gd name="connsiteX0" fmla="*/ 0 w 3349470"/>
              <a:gd name="connsiteY0" fmla="*/ 0 h 572085"/>
              <a:gd name="connsiteX1" fmla="*/ 602905 w 3349470"/>
              <a:gd name="connsiteY1" fmla="*/ 0 h 572085"/>
              <a:gd name="connsiteX2" fmla="*/ 1306293 w 3349470"/>
              <a:gd name="connsiteY2" fmla="*/ 0 h 572085"/>
              <a:gd name="connsiteX3" fmla="*/ 1942693 w 3349470"/>
              <a:gd name="connsiteY3" fmla="*/ 0 h 572085"/>
              <a:gd name="connsiteX4" fmla="*/ 2579092 w 3349470"/>
              <a:gd name="connsiteY4" fmla="*/ 0 h 572085"/>
              <a:gd name="connsiteX5" fmla="*/ 3349470 w 3349470"/>
              <a:gd name="connsiteY5" fmla="*/ 0 h 572085"/>
              <a:gd name="connsiteX6" fmla="*/ 3349470 w 3349470"/>
              <a:gd name="connsiteY6" fmla="*/ 572085 h 572085"/>
              <a:gd name="connsiteX7" fmla="*/ 2679576 w 3349470"/>
              <a:gd name="connsiteY7" fmla="*/ 572085 h 572085"/>
              <a:gd name="connsiteX8" fmla="*/ 1976187 w 3349470"/>
              <a:gd name="connsiteY8" fmla="*/ 572085 h 572085"/>
              <a:gd name="connsiteX9" fmla="*/ 1306293 w 3349470"/>
              <a:gd name="connsiteY9" fmla="*/ 572085 h 572085"/>
              <a:gd name="connsiteX10" fmla="*/ 636399 w 3349470"/>
              <a:gd name="connsiteY10" fmla="*/ 572085 h 572085"/>
              <a:gd name="connsiteX11" fmla="*/ 0 w 3349470"/>
              <a:gd name="connsiteY11" fmla="*/ 572085 h 572085"/>
              <a:gd name="connsiteX12" fmla="*/ 0 w 3349470"/>
              <a:gd name="connsiteY12" fmla="*/ 0 h 57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49470" h="572085" extrusionOk="0">
                <a:moveTo>
                  <a:pt x="0" y="0"/>
                </a:moveTo>
                <a:cubicBezTo>
                  <a:pt x="205459" y="-3472"/>
                  <a:pt x="333362" y="10744"/>
                  <a:pt x="602905" y="0"/>
                </a:cubicBezTo>
                <a:cubicBezTo>
                  <a:pt x="872448" y="-10744"/>
                  <a:pt x="1110606" y="17141"/>
                  <a:pt x="1306293" y="0"/>
                </a:cubicBezTo>
                <a:cubicBezTo>
                  <a:pt x="1501980" y="-17141"/>
                  <a:pt x="1652867" y="19292"/>
                  <a:pt x="1942693" y="0"/>
                </a:cubicBezTo>
                <a:cubicBezTo>
                  <a:pt x="2232519" y="-19292"/>
                  <a:pt x="2385050" y="-12471"/>
                  <a:pt x="2579092" y="0"/>
                </a:cubicBezTo>
                <a:cubicBezTo>
                  <a:pt x="2773134" y="12471"/>
                  <a:pt x="3128734" y="26403"/>
                  <a:pt x="3349470" y="0"/>
                </a:cubicBezTo>
                <a:cubicBezTo>
                  <a:pt x="3353563" y="245888"/>
                  <a:pt x="3334221" y="324989"/>
                  <a:pt x="3349470" y="572085"/>
                </a:cubicBezTo>
                <a:cubicBezTo>
                  <a:pt x="3073244" y="583851"/>
                  <a:pt x="2836553" y="602395"/>
                  <a:pt x="2679576" y="572085"/>
                </a:cubicBezTo>
                <a:cubicBezTo>
                  <a:pt x="2522599" y="541775"/>
                  <a:pt x="2142391" y="549337"/>
                  <a:pt x="1976187" y="572085"/>
                </a:cubicBezTo>
                <a:cubicBezTo>
                  <a:pt x="1809983" y="594833"/>
                  <a:pt x="1545477" y="593940"/>
                  <a:pt x="1306293" y="572085"/>
                </a:cubicBezTo>
                <a:cubicBezTo>
                  <a:pt x="1067109" y="550230"/>
                  <a:pt x="869894" y="568531"/>
                  <a:pt x="636399" y="572085"/>
                </a:cubicBezTo>
                <a:cubicBezTo>
                  <a:pt x="402904" y="575639"/>
                  <a:pt x="227783" y="569086"/>
                  <a:pt x="0" y="572085"/>
                </a:cubicBezTo>
                <a:cubicBezTo>
                  <a:pt x="-19958" y="365629"/>
                  <a:pt x="23665" y="228802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DÉFISCALISATION ET RETRAITE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40989A-C228-5F74-1FEC-763AFA007A28}"/>
              </a:ext>
            </a:extLst>
          </p:cNvPr>
          <p:cNvSpPr/>
          <p:nvPr/>
        </p:nvSpPr>
        <p:spPr>
          <a:xfrm>
            <a:off x="1408103" y="1634444"/>
            <a:ext cx="18000" cy="504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C5D9F8-EE7D-0D21-963E-5A5D44AC75C9}"/>
              </a:ext>
            </a:extLst>
          </p:cNvPr>
          <p:cNvSpPr/>
          <p:nvPr/>
        </p:nvSpPr>
        <p:spPr>
          <a:xfrm>
            <a:off x="313672" y="1506610"/>
            <a:ext cx="1043712" cy="759668"/>
          </a:xfrm>
          <a:custGeom>
            <a:avLst/>
            <a:gdLst>
              <a:gd name="connsiteX0" fmla="*/ 0 w 1043712"/>
              <a:gd name="connsiteY0" fmla="*/ 0 h 759668"/>
              <a:gd name="connsiteX1" fmla="*/ 500982 w 1043712"/>
              <a:gd name="connsiteY1" fmla="*/ 0 h 759668"/>
              <a:gd name="connsiteX2" fmla="*/ 1043712 w 1043712"/>
              <a:gd name="connsiteY2" fmla="*/ 0 h 759668"/>
              <a:gd name="connsiteX3" fmla="*/ 1043712 w 1043712"/>
              <a:gd name="connsiteY3" fmla="*/ 372237 h 759668"/>
              <a:gd name="connsiteX4" fmla="*/ 1043712 w 1043712"/>
              <a:gd name="connsiteY4" fmla="*/ 759668 h 759668"/>
              <a:gd name="connsiteX5" fmla="*/ 532293 w 1043712"/>
              <a:gd name="connsiteY5" fmla="*/ 759668 h 759668"/>
              <a:gd name="connsiteX6" fmla="*/ 0 w 1043712"/>
              <a:gd name="connsiteY6" fmla="*/ 759668 h 759668"/>
              <a:gd name="connsiteX7" fmla="*/ 0 w 1043712"/>
              <a:gd name="connsiteY7" fmla="*/ 372237 h 759668"/>
              <a:gd name="connsiteX8" fmla="*/ 0 w 1043712"/>
              <a:gd name="connsiteY8" fmla="*/ 0 h 75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712" h="759668" extrusionOk="0">
                <a:moveTo>
                  <a:pt x="0" y="0"/>
                </a:moveTo>
                <a:cubicBezTo>
                  <a:pt x="104276" y="16877"/>
                  <a:pt x="373725" y="11250"/>
                  <a:pt x="500982" y="0"/>
                </a:cubicBezTo>
                <a:cubicBezTo>
                  <a:pt x="628239" y="-11250"/>
                  <a:pt x="818267" y="-633"/>
                  <a:pt x="1043712" y="0"/>
                </a:cubicBezTo>
                <a:cubicBezTo>
                  <a:pt x="1047691" y="137167"/>
                  <a:pt x="1044006" y="271349"/>
                  <a:pt x="1043712" y="372237"/>
                </a:cubicBezTo>
                <a:cubicBezTo>
                  <a:pt x="1043418" y="473125"/>
                  <a:pt x="1027366" y="639108"/>
                  <a:pt x="1043712" y="759668"/>
                </a:cubicBezTo>
                <a:cubicBezTo>
                  <a:pt x="858656" y="782929"/>
                  <a:pt x="720059" y="739208"/>
                  <a:pt x="532293" y="759668"/>
                </a:cubicBezTo>
                <a:cubicBezTo>
                  <a:pt x="344527" y="780128"/>
                  <a:pt x="150371" y="782290"/>
                  <a:pt x="0" y="759668"/>
                </a:cubicBezTo>
                <a:cubicBezTo>
                  <a:pt x="18854" y="665931"/>
                  <a:pt x="4907" y="466305"/>
                  <a:pt x="0" y="372237"/>
                </a:cubicBezTo>
                <a:cubicBezTo>
                  <a:pt x="-4907" y="278169"/>
                  <a:pt x="16161" y="107854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6"/>
                </a:solidFill>
                <a:latin typeface="Montserrat" panose="00000500000000000000" pitchFamily="2" charset="0"/>
              </a:rPr>
              <a:t>CIBLE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A0D9C1-E3FC-45D2-5995-985CAF41CD30}"/>
              </a:ext>
            </a:extLst>
          </p:cNvPr>
          <p:cNvSpPr/>
          <p:nvPr/>
        </p:nvSpPr>
        <p:spPr>
          <a:xfrm>
            <a:off x="1408103" y="2804771"/>
            <a:ext cx="18000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A7C6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D0DEA5-B56C-8243-B5F0-4E89B885C495}"/>
              </a:ext>
            </a:extLst>
          </p:cNvPr>
          <p:cNvSpPr/>
          <p:nvPr/>
        </p:nvSpPr>
        <p:spPr>
          <a:xfrm>
            <a:off x="-40952" y="2770728"/>
            <a:ext cx="1449055" cy="572085"/>
          </a:xfrm>
          <a:custGeom>
            <a:avLst/>
            <a:gdLst>
              <a:gd name="connsiteX0" fmla="*/ 0 w 1449055"/>
              <a:gd name="connsiteY0" fmla="*/ 0 h 572085"/>
              <a:gd name="connsiteX1" fmla="*/ 454037 w 1449055"/>
              <a:gd name="connsiteY1" fmla="*/ 0 h 572085"/>
              <a:gd name="connsiteX2" fmla="*/ 951546 w 1449055"/>
              <a:gd name="connsiteY2" fmla="*/ 0 h 572085"/>
              <a:gd name="connsiteX3" fmla="*/ 1449055 w 1449055"/>
              <a:gd name="connsiteY3" fmla="*/ 0 h 572085"/>
              <a:gd name="connsiteX4" fmla="*/ 1449055 w 1449055"/>
              <a:gd name="connsiteY4" fmla="*/ 572085 h 572085"/>
              <a:gd name="connsiteX5" fmla="*/ 980527 w 1449055"/>
              <a:gd name="connsiteY5" fmla="*/ 572085 h 572085"/>
              <a:gd name="connsiteX6" fmla="*/ 526490 w 1449055"/>
              <a:gd name="connsiteY6" fmla="*/ 572085 h 572085"/>
              <a:gd name="connsiteX7" fmla="*/ 0 w 1449055"/>
              <a:gd name="connsiteY7" fmla="*/ 572085 h 572085"/>
              <a:gd name="connsiteX8" fmla="*/ 0 w 1449055"/>
              <a:gd name="connsiteY8" fmla="*/ 0 h 57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9055" h="572085" extrusionOk="0">
                <a:moveTo>
                  <a:pt x="0" y="0"/>
                </a:moveTo>
                <a:cubicBezTo>
                  <a:pt x="122065" y="-16648"/>
                  <a:pt x="266247" y="19172"/>
                  <a:pt x="454037" y="0"/>
                </a:cubicBezTo>
                <a:cubicBezTo>
                  <a:pt x="641827" y="-19172"/>
                  <a:pt x="806685" y="-22830"/>
                  <a:pt x="951546" y="0"/>
                </a:cubicBezTo>
                <a:cubicBezTo>
                  <a:pt x="1096407" y="22830"/>
                  <a:pt x="1294175" y="13089"/>
                  <a:pt x="1449055" y="0"/>
                </a:cubicBezTo>
                <a:cubicBezTo>
                  <a:pt x="1425375" y="184555"/>
                  <a:pt x="1446700" y="383260"/>
                  <a:pt x="1449055" y="572085"/>
                </a:cubicBezTo>
                <a:cubicBezTo>
                  <a:pt x="1327598" y="561084"/>
                  <a:pt x="1128182" y="584180"/>
                  <a:pt x="980527" y="572085"/>
                </a:cubicBezTo>
                <a:cubicBezTo>
                  <a:pt x="832872" y="559990"/>
                  <a:pt x="738985" y="550089"/>
                  <a:pt x="526490" y="572085"/>
                </a:cubicBezTo>
                <a:cubicBezTo>
                  <a:pt x="313995" y="594081"/>
                  <a:pt x="220439" y="554424"/>
                  <a:pt x="0" y="572085"/>
                </a:cubicBezTo>
                <a:cubicBezTo>
                  <a:pt x="-6346" y="432657"/>
                  <a:pt x="-13031" y="114503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OBJECTIF</a:t>
            </a:r>
          </a:p>
          <a:p>
            <a:pPr algn="ctr"/>
            <a:r>
              <a:rPr lang="fr-FR" sz="12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ÉQUIPEMENT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CA8E8D4-D6D4-382B-3797-731C3F63901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332" y="1445140"/>
            <a:ext cx="3545903" cy="26511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21" name="Objet 20">
            <a:extLst>
              <a:ext uri="{FF2B5EF4-FFF2-40B4-BE49-F238E27FC236}">
                <a16:creationId xmlns:a16="http://schemas.microsoft.com/office/drawing/2014/main" id="{82763907-FB28-AC79-D796-0C817A2457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3722154"/>
              </p:ext>
            </p:extLst>
          </p:nvPr>
        </p:nvGraphicFramePr>
        <p:xfrm>
          <a:off x="1974445" y="4046040"/>
          <a:ext cx="33956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Objet d’environnement du Gestionnaire de liaisons" showAsIcon="1" r:id="rId4" imgW="3395880" imgH="456480" progId="Package">
                  <p:embed/>
                </p:oleObj>
              </mc:Choice>
              <mc:Fallback>
                <p:oleObj name="Objet d’environnement du Gestionnaire de liaisons" showAsIcon="1" r:id="rId4" imgW="3395880" imgH="456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4445" y="4046040"/>
                        <a:ext cx="3395663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Picture 2" descr="Hand Sticker for iOS &amp; Android | GIPHY">
            <a:extLst>
              <a:ext uri="{FF2B5EF4-FFF2-40B4-BE49-F238E27FC236}">
                <a16:creationId xmlns:a16="http://schemas.microsoft.com/office/drawing/2014/main" id="{6853A67C-9DAB-571A-C10F-0256D9045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853391">
            <a:off x="3840710" y="4015430"/>
            <a:ext cx="243134" cy="29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5E2C58C-AA79-99EA-CA31-5F84ABF6E4CD}"/>
              </a:ext>
            </a:extLst>
          </p:cNvPr>
          <p:cNvSpPr txBox="1"/>
          <p:nvPr/>
        </p:nvSpPr>
        <p:spPr>
          <a:xfrm>
            <a:off x="229262" y="4092671"/>
            <a:ext cx="2431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bg2"/>
                </a:solidFill>
                <a:latin typeface="Montserrat" panose="00000500000000000000" pitchFamily="2" charset="0"/>
              </a:rPr>
              <a:t>Double-cliquez sur l’icône</a:t>
            </a:r>
          </a:p>
          <a:p>
            <a:r>
              <a:rPr lang="fr-FR" sz="1000" dirty="0">
                <a:solidFill>
                  <a:schemeClr val="bg2"/>
                </a:solidFill>
                <a:latin typeface="Montserrat" panose="00000500000000000000" pitchFamily="2" charset="0"/>
              </a:rPr>
              <a:t>pour ouvrir l’e-mail type</a:t>
            </a:r>
          </a:p>
        </p:txBody>
      </p:sp>
    </p:spTree>
    <p:extLst>
      <p:ext uri="{BB962C8B-B14F-4D97-AF65-F5344CB8AC3E}">
        <p14:creationId xmlns:p14="http://schemas.microsoft.com/office/powerpoint/2010/main" val="26369956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E86EF3-4368-41FD-AAEB-7084C2BC9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Thème </a:t>
            </a:r>
            <a:r>
              <a:rPr lang="fr-FR" dirty="0">
                <a:solidFill>
                  <a:schemeClr val="accent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#</a:t>
            </a:r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conquête </a:t>
            </a:r>
            <a:r>
              <a:rPr lang="fr-FR" dirty="0">
                <a:solidFill>
                  <a:schemeClr val="accent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#</a:t>
            </a:r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marché entreprise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AA7A61-D7BE-4D41-AEFE-005F74385FF9}"/>
              </a:ext>
            </a:extLst>
          </p:cNvPr>
          <p:cNvSpPr/>
          <p:nvPr/>
        </p:nvSpPr>
        <p:spPr>
          <a:xfrm>
            <a:off x="230587" y="4861607"/>
            <a:ext cx="604299" cy="2265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947338-DC7D-D376-96A8-58E4F0A88BBE}"/>
              </a:ext>
            </a:extLst>
          </p:cNvPr>
          <p:cNvSpPr/>
          <p:nvPr/>
        </p:nvSpPr>
        <p:spPr>
          <a:xfrm>
            <a:off x="1573285" y="1428596"/>
            <a:ext cx="2987421" cy="759668"/>
          </a:xfrm>
          <a:custGeom>
            <a:avLst/>
            <a:gdLst>
              <a:gd name="connsiteX0" fmla="*/ 0 w 2987421"/>
              <a:gd name="connsiteY0" fmla="*/ 0 h 759668"/>
              <a:gd name="connsiteX1" fmla="*/ 537736 w 2987421"/>
              <a:gd name="connsiteY1" fmla="*/ 0 h 759668"/>
              <a:gd name="connsiteX2" fmla="*/ 1165094 w 2987421"/>
              <a:gd name="connsiteY2" fmla="*/ 0 h 759668"/>
              <a:gd name="connsiteX3" fmla="*/ 1732704 w 2987421"/>
              <a:gd name="connsiteY3" fmla="*/ 0 h 759668"/>
              <a:gd name="connsiteX4" fmla="*/ 2300314 w 2987421"/>
              <a:gd name="connsiteY4" fmla="*/ 0 h 759668"/>
              <a:gd name="connsiteX5" fmla="*/ 2987421 w 2987421"/>
              <a:gd name="connsiteY5" fmla="*/ 0 h 759668"/>
              <a:gd name="connsiteX6" fmla="*/ 2987421 w 2987421"/>
              <a:gd name="connsiteY6" fmla="*/ 387431 h 759668"/>
              <a:gd name="connsiteX7" fmla="*/ 2987421 w 2987421"/>
              <a:gd name="connsiteY7" fmla="*/ 759668 h 759668"/>
              <a:gd name="connsiteX8" fmla="*/ 2479559 w 2987421"/>
              <a:gd name="connsiteY8" fmla="*/ 759668 h 759668"/>
              <a:gd name="connsiteX9" fmla="*/ 1882075 w 2987421"/>
              <a:gd name="connsiteY9" fmla="*/ 759668 h 759668"/>
              <a:gd name="connsiteX10" fmla="*/ 1284591 w 2987421"/>
              <a:gd name="connsiteY10" fmla="*/ 759668 h 759668"/>
              <a:gd name="connsiteX11" fmla="*/ 687107 w 2987421"/>
              <a:gd name="connsiteY11" fmla="*/ 759668 h 759668"/>
              <a:gd name="connsiteX12" fmla="*/ 0 w 2987421"/>
              <a:gd name="connsiteY12" fmla="*/ 759668 h 759668"/>
              <a:gd name="connsiteX13" fmla="*/ 0 w 2987421"/>
              <a:gd name="connsiteY13" fmla="*/ 372237 h 759668"/>
              <a:gd name="connsiteX14" fmla="*/ 0 w 2987421"/>
              <a:gd name="connsiteY14" fmla="*/ 0 h 75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987421" h="759668" extrusionOk="0">
                <a:moveTo>
                  <a:pt x="0" y="0"/>
                </a:moveTo>
                <a:cubicBezTo>
                  <a:pt x="203239" y="-13641"/>
                  <a:pt x="422135" y="19338"/>
                  <a:pt x="537736" y="0"/>
                </a:cubicBezTo>
                <a:cubicBezTo>
                  <a:pt x="653337" y="-19338"/>
                  <a:pt x="999766" y="20403"/>
                  <a:pt x="1165094" y="0"/>
                </a:cubicBezTo>
                <a:cubicBezTo>
                  <a:pt x="1330422" y="-20403"/>
                  <a:pt x="1602195" y="-27312"/>
                  <a:pt x="1732704" y="0"/>
                </a:cubicBezTo>
                <a:cubicBezTo>
                  <a:pt x="1863213" y="27312"/>
                  <a:pt x="2169506" y="-21928"/>
                  <a:pt x="2300314" y="0"/>
                </a:cubicBezTo>
                <a:cubicBezTo>
                  <a:pt x="2431122" y="21928"/>
                  <a:pt x="2699615" y="-32595"/>
                  <a:pt x="2987421" y="0"/>
                </a:cubicBezTo>
                <a:cubicBezTo>
                  <a:pt x="3000647" y="185044"/>
                  <a:pt x="3000171" y="276329"/>
                  <a:pt x="2987421" y="387431"/>
                </a:cubicBezTo>
                <a:cubicBezTo>
                  <a:pt x="2974671" y="498533"/>
                  <a:pt x="2979209" y="681997"/>
                  <a:pt x="2987421" y="759668"/>
                </a:cubicBezTo>
                <a:cubicBezTo>
                  <a:pt x="2829747" y="747737"/>
                  <a:pt x="2619467" y="753173"/>
                  <a:pt x="2479559" y="759668"/>
                </a:cubicBezTo>
                <a:cubicBezTo>
                  <a:pt x="2339651" y="766163"/>
                  <a:pt x="2063306" y="785526"/>
                  <a:pt x="1882075" y="759668"/>
                </a:cubicBezTo>
                <a:cubicBezTo>
                  <a:pt x="1700844" y="733810"/>
                  <a:pt x="1579096" y="777688"/>
                  <a:pt x="1284591" y="759668"/>
                </a:cubicBezTo>
                <a:cubicBezTo>
                  <a:pt x="990086" y="741648"/>
                  <a:pt x="923713" y="785487"/>
                  <a:pt x="687107" y="759668"/>
                </a:cubicBezTo>
                <a:cubicBezTo>
                  <a:pt x="450501" y="733849"/>
                  <a:pt x="299512" y="792825"/>
                  <a:pt x="0" y="759668"/>
                </a:cubicBezTo>
                <a:cubicBezTo>
                  <a:pt x="10329" y="595547"/>
                  <a:pt x="3068" y="455034"/>
                  <a:pt x="0" y="372237"/>
                </a:cubicBezTo>
                <a:cubicBezTo>
                  <a:pt x="-3068" y="289440"/>
                  <a:pt x="11989" y="90978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</a:p>
          <a:p>
            <a:r>
              <a:rPr lang="fr-FR" sz="1200" b="1" dirty="0">
                <a:solidFill>
                  <a:schemeClr val="accent6"/>
                </a:solidFill>
                <a:latin typeface="Montserrat" panose="00000500000000000000" pitchFamily="2" charset="0"/>
              </a:rPr>
              <a:t>ENTREPRISE - DE 50 SALARIÉS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NON ÉQUIPÉE EN ÉPARGNE SALARIALE ET RETRAITE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CC62C5-4D40-5F29-00BC-0A87013C6473}"/>
              </a:ext>
            </a:extLst>
          </p:cNvPr>
          <p:cNvSpPr/>
          <p:nvPr/>
        </p:nvSpPr>
        <p:spPr>
          <a:xfrm>
            <a:off x="1408103" y="1634444"/>
            <a:ext cx="18000" cy="504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49FF26-07D3-845E-9815-4B8C5762FAC4}"/>
              </a:ext>
            </a:extLst>
          </p:cNvPr>
          <p:cNvSpPr/>
          <p:nvPr/>
        </p:nvSpPr>
        <p:spPr>
          <a:xfrm>
            <a:off x="313672" y="1506610"/>
            <a:ext cx="1043712" cy="759668"/>
          </a:xfrm>
          <a:custGeom>
            <a:avLst/>
            <a:gdLst>
              <a:gd name="connsiteX0" fmla="*/ 0 w 1043712"/>
              <a:gd name="connsiteY0" fmla="*/ 0 h 759668"/>
              <a:gd name="connsiteX1" fmla="*/ 500982 w 1043712"/>
              <a:gd name="connsiteY1" fmla="*/ 0 h 759668"/>
              <a:gd name="connsiteX2" fmla="*/ 1043712 w 1043712"/>
              <a:gd name="connsiteY2" fmla="*/ 0 h 759668"/>
              <a:gd name="connsiteX3" fmla="*/ 1043712 w 1043712"/>
              <a:gd name="connsiteY3" fmla="*/ 372237 h 759668"/>
              <a:gd name="connsiteX4" fmla="*/ 1043712 w 1043712"/>
              <a:gd name="connsiteY4" fmla="*/ 759668 h 759668"/>
              <a:gd name="connsiteX5" fmla="*/ 532293 w 1043712"/>
              <a:gd name="connsiteY5" fmla="*/ 759668 h 759668"/>
              <a:gd name="connsiteX6" fmla="*/ 0 w 1043712"/>
              <a:gd name="connsiteY6" fmla="*/ 759668 h 759668"/>
              <a:gd name="connsiteX7" fmla="*/ 0 w 1043712"/>
              <a:gd name="connsiteY7" fmla="*/ 372237 h 759668"/>
              <a:gd name="connsiteX8" fmla="*/ 0 w 1043712"/>
              <a:gd name="connsiteY8" fmla="*/ 0 h 75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712" h="759668" extrusionOk="0">
                <a:moveTo>
                  <a:pt x="0" y="0"/>
                </a:moveTo>
                <a:cubicBezTo>
                  <a:pt x="104276" y="16877"/>
                  <a:pt x="373725" y="11250"/>
                  <a:pt x="500982" y="0"/>
                </a:cubicBezTo>
                <a:cubicBezTo>
                  <a:pt x="628239" y="-11250"/>
                  <a:pt x="818267" y="-633"/>
                  <a:pt x="1043712" y="0"/>
                </a:cubicBezTo>
                <a:cubicBezTo>
                  <a:pt x="1047691" y="137167"/>
                  <a:pt x="1044006" y="271349"/>
                  <a:pt x="1043712" y="372237"/>
                </a:cubicBezTo>
                <a:cubicBezTo>
                  <a:pt x="1043418" y="473125"/>
                  <a:pt x="1027366" y="639108"/>
                  <a:pt x="1043712" y="759668"/>
                </a:cubicBezTo>
                <a:cubicBezTo>
                  <a:pt x="858656" y="782929"/>
                  <a:pt x="720059" y="739208"/>
                  <a:pt x="532293" y="759668"/>
                </a:cubicBezTo>
                <a:cubicBezTo>
                  <a:pt x="344527" y="780128"/>
                  <a:pt x="150371" y="782290"/>
                  <a:pt x="0" y="759668"/>
                </a:cubicBezTo>
                <a:cubicBezTo>
                  <a:pt x="18854" y="665931"/>
                  <a:pt x="4907" y="466305"/>
                  <a:pt x="0" y="372237"/>
                </a:cubicBezTo>
                <a:cubicBezTo>
                  <a:pt x="-4907" y="278169"/>
                  <a:pt x="16161" y="107854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6"/>
                </a:solidFill>
                <a:latin typeface="Montserrat" panose="00000500000000000000" pitchFamily="2" charset="0"/>
              </a:rPr>
              <a:t>CIBLE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CA7F90-F77B-134C-4EB9-566E55884A7B}"/>
              </a:ext>
            </a:extLst>
          </p:cNvPr>
          <p:cNvSpPr/>
          <p:nvPr/>
        </p:nvSpPr>
        <p:spPr>
          <a:xfrm>
            <a:off x="1408103" y="2804771"/>
            <a:ext cx="18000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A7C6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3" name="Espace réservé du numéro de diapositive 3">
            <a:extLst>
              <a:ext uri="{FF2B5EF4-FFF2-40B4-BE49-F238E27FC236}">
                <a16:creationId xmlns:a16="http://schemas.microsoft.com/office/drawing/2014/main" id="{F7E39722-4E49-9194-7197-B07A444A9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3324" y="4882110"/>
            <a:ext cx="363995" cy="165754"/>
          </a:xfrm>
        </p:spPr>
        <p:txBody>
          <a:bodyPr/>
          <a:lstStyle/>
          <a:p>
            <a:fld id="{E94165F0-FE87-0B48-AA66-28C8AFD55271}" type="slidenum">
              <a:rPr lang="en-US" smtClean="0"/>
              <a:t>7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C8D0FF-2492-ABC6-6707-023B7D26C247}"/>
              </a:ext>
            </a:extLst>
          </p:cNvPr>
          <p:cNvSpPr/>
          <p:nvPr/>
        </p:nvSpPr>
        <p:spPr>
          <a:xfrm>
            <a:off x="1615315" y="2770728"/>
            <a:ext cx="2987421" cy="572085"/>
          </a:xfrm>
          <a:custGeom>
            <a:avLst/>
            <a:gdLst>
              <a:gd name="connsiteX0" fmla="*/ 0 w 2987421"/>
              <a:gd name="connsiteY0" fmla="*/ 0 h 572085"/>
              <a:gd name="connsiteX1" fmla="*/ 537736 w 2987421"/>
              <a:gd name="connsiteY1" fmla="*/ 0 h 572085"/>
              <a:gd name="connsiteX2" fmla="*/ 1165094 w 2987421"/>
              <a:gd name="connsiteY2" fmla="*/ 0 h 572085"/>
              <a:gd name="connsiteX3" fmla="*/ 1732704 w 2987421"/>
              <a:gd name="connsiteY3" fmla="*/ 0 h 572085"/>
              <a:gd name="connsiteX4" fmla="*/ 2300314 w 2987421"/>
              <a:gd name="connsiteY4" fmla="*/ 0 h 572085"/>
              <a:gd name="connsiteX5" fmla="*/ 2987421 w 2987421"/>
              <a:gd name="connsiteY5" fmla="*/ 0 h 572085"/>
              <a:gd name="connsiteX6" fmla="*/ 2987421 w 2987421"/>
              <a:gd name="connsiteY6" fmla="*/ 572085 h 572085"/>
              <a:gd name="connsiteX7" fmla="*/ 2389937 w 2987421"/>
              <a:gd name="connsiteY7" fmla="*/ 572085 h 572085"/>
              <a:gd name="connsiteX8" fmla="*/ 1762578 w 2987421"/>
              <a:gd name="connsiteY8" fmla="*/ 572085 h 572085"/>
              <a:gd name="connsiteX9" fmla="*/ 1165094 w 2987421"/>
              <a:gd name="connsiteY9" fmla="*/ 572085 h 572085"/>
              <a:gd name="connsiteX10" fmla="*/ 567610 w 2987421"/>
              <a:gd name="connsiteY10" fmla="*/ 572085 h 572085"/>
              <a:gd name="connsiteX11" fmla="*/ 0 w 2987421"/>
              <a:gd name="connsiteY11" fmla="*/ 572085 h 572085"/>
              <a:gd name="connsiteX12" fmla="*/ 0 w 2987421"/>
              <a:gd name="connsiteY12" fmla="*/ 0 h 57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87421" h="572085" extrusionOk="0">
                <a:moveTo>
                  <a:pt x="0" y="0"/>
                </a:moveTo>
                <a:cubicBezTo>
                  <a:pt x="203239" y="-13641"/>
                  <a:pt x="422135" y="19338"/>
                  <a:pt x="537736" y="0"/>
                </a:cubicBezTo>
                <a:cubicBezTo>
                  <a:pt x="653337" y="-19338"/>
                  <a:pt x="999766" y="20403"/>
                  <a:pt x="1165094" y="0"/>
                </a:cubicBezTo>
                <a:cubicBezTo>
                  <a:pt x="1330422" y="-20403"/>
                  <a:pt x="1602195" y="-27312"/>
                  <a:pt x="1732704" y="0"/>
                </a:cubicBezTo>
                <a:cubicBezTo>
                  <a:pt x="1863213" y="27312"/>
                  <a:pt x="2169506" y="-21928"/>
                  <a:pt x="2300314" y="0"/>
                </a:cubicBezTo>
                <a:cubicBezTo>
                  <a:pt x="2431122" y="21928"/>
                  <a:pt x="2699615" y="-32595"/>
                  <a:pt x="2987421" y="0"/>
                </a:cubicBezTo>
                <a:cubicBezTo>
                  <a:pt x="2991514" y="245888"/>
                  <a:pt x="2972172" y="324989"/>
                  <a:pt x="2987421" y="572085"/>
                </a:cubicBezTo>
                <a:cubicBezTo>
                  <a:pt x="2697242" y="590161"/>
                  <a:pt x="2632083" y="542267"/>
                  <a:pt x="2389937" y="572085"/>
                </a:cubicBezTo>
                <a:cubicBezTo>
                  <a:pt x="2147791" y="601903"/>
                  <a:pt x="2069345" y="556692"/>
                  <a:pt x="1762578" y="572085"/>
                </a:cubicBezTo>
                <a:cubicBezTo>
                  <a:pt x="1455811" y="587478"/>
                  <a:pt x="1346325" y="597943"/>
                  <a:pt x="1165094" y="572085"/>
                </a:cubicBezTo>
                <a:cubicBezTo>
                  <a:pt x="983863" y="546227"/>
                  <a:pt x="862115" y="590105"/>
                  <a:pt x="567610" y="572085"/>
                </a:cubicBezTo>
                <a:cubicBezTo>
                  <a:pt x="273105" y="554065"/>
                  <a:pt x="222795" y="576841"/>
                  <a:pt x="0" y="572085"/>
                </a:cubicBezTo>
                <a:cubicBezTo>
                  <a:pt x="-19958" y="365629"/>
                  <a:pt x="23665" y="228802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MOTIVATION ET FIDÉLISATION</a:t>
            </a:r>
          </a:p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DES COLLABORATEURS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F5428A-6FF2-01B6-B11C-B3766AA320BA}"/>
              </a:ext>
            </a:extLst>
          </p:cNvPr>
          <p:cNvSpPr/>
          <p:nvPr/>
        </p:nvSpPr>
        <p:spPr>
          <a:xfrm>
            <a:off x="-40952" y="2770728"/>
            <a:ext cx="1449055" cy="572085"/>
          </a:xfrm>
          <a:custGeom>
            <a:avLst/>
            <a:gdLst>
              <a:gd name="connsiteX0" fmla="*/ 0 w 1449055"/>
              <a:gd name="connsiteY0" fmla="*/ 0 h 572085"/>
              <a:gd name="connsiteX1" fmla="*/ 454037 w 1449055"/>
              <a:gd name="connsiteY1" fmla="*/ 0 h 572085"/>
              <a:gd name="connsiteX2" fmla="*/ 951546 w 1449055"/>
              <a:gd name="connsiteY2" fmla="*/ 0 h 572085"/>
              <a:gd name="connsiteX3" fmla="*/ 1449055 w 1449055"/>
              <a:gd name="connsiteY3" fmla="*/ 0 h 572085"/>
              <a:gd name="connsiteX4" fmla="*/ 1449055 w 1449055"/>
              <a:gd name="connsiteY4" fmla="*/ 572085 h 572085"/>
              <a:gd name="connsiteX5" fmla="*/ 980527 w 1449055"/>
              <a:gd name="connsiteY5" fmla="*/ 572085 h 572085"/>
              <a:gd name="connsiteX6" fmla="*/ 526490 w 1449055"/>
              <a:gd name="connsiteY6" fmla="*/ 572085 h 572085"/>
              <a:gd name="connsiteX7" fmla="*/ 0 w 1449055"/>
              <a:gd name="connsiteY7" fmla="*/ 572085 h 572085"/>
              <a:gd name="connsiteX8" fmla="*/ 0 w 1449055"/>
              <a:gd name="connsiteY8" fmla="*/ 0 h 57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9055" h="572085" extrusionOk="0">
                <a:moveTo>
                  <a:pt x="0" y="0"/>
                </a:moveTo>
                <a:cubicBezTo>
                  <a:pt x="122065" y="-16648"/>
                  <a:pt x="266247" y="19172"/>
                  <a:pt x="454037" y="0"/>
                </a:cubicBezTo>
                <a:cubicBezTo>
                  <a:pt x="641827" y="-19172"/>
                  <a:pt x="806685" y="-22830"/>
                  <a:pt x="951546" y="0"/>
                </a:cubicBezTo>
                <a:cubicBezTo>
                  <a:pt x="1096407" y="22830"/>
                  <a:pt x="1294175" y="13089"/>
                  <a:pt x="1449055" y="0"/>
                </a:cubicBezTo>
                <a:cubicBezTo>
                  <a:pt x="1425375" y="184555"/>
                  <a:pt x="1446700" y="383260"/>
                  <a:pt x="1449055" y="572085"/>
                </a:cubicBezTo>
                <a:cubicBezTo>
                  <a:pt x="1327598" y="561084"/>
                  <a:pt x="1128182" y="584180"/>
                  <a:pt x="980527" y="572085"/>
                </a:cubicBezTo>
                <a:cubicBezTo>
                  <a:pt x="832872" y="559990"/>
                  <a:pt x="738985" y="550089"/>
                  <a:pt x="526490" y="572085"/>
                </a:cubicBezTo>
                <a:cubicBezTo>
                  <a:pt x="313995" y="594081"/>
                  <a:pt x="220439" y="554424"/>
                  <a:pt x="0" y="572085"/>
                </a:cubicBezTo>
                <a:cubicBezTo>
                  <a:pt x="-6346" y="432657"/>
                  <a:pt x="-13031" y="114503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OBJECTIF</a:t>
            </a:r>
          </a:p>
          <a:p>
            <a:pPr algn="ctr"/>
            <a:r>
              <a:rPr lang="fr-FR" sz="12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ÉQUIPEMENT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71E982A-80DE-08DE-754E-8B6DDCECA43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2861" y="1461627"/>
            <a:ext cx="3690581" cy="28776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5" name="Objet 14">
            <a:extLst>
              <a:ext uri="{FF2B5EF4-FFF2-40B4-BE49-F238E27FC236}">
                <a16:creationId xmlns:a16="http://schemas.microsoft.com/office/drawing/2014/main" id="{11E6473D-13AA-E0A1-B297-51EB3EAA2F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3156144"/>
              </p:ext>
            </p:extLst>
          </p:nvPr>
        </p:nvGraphicFramePr>
        <p:xfrm>
          <a:off x="2029531" y="4146808"/>
          <a:ext cx="2874067" cy="302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Objet d’environnement du Gestionnaire de liaisons" showAsIcon="1" r:id="rId3" imgW="4338360" imgH="456480" progId="Package">
                  <p:embed/>
                </p:oleObj>
              </mc:Choice>
              <mc:Fallback>
                <p:oleObj name="Objet d’environnement du Gestionnaire de liaisons" showAsIcon="1" r:id="rId3" imgW="4338360" imgH="456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29531" y="4146808"/>
                        <a:ext cx="2874067" cy="3028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2" descr="Hand Sticker for iOS &amp; Android | GIPHY">
            <a:extLst>
              <a:ext uri="{FF2B5EF4-FFF2-40B4-BE49-F238E27FC236}">
                <a16:creationId xmlns:a16="http://schemas.microsoft.com/office/drawing/2014/main" id="{67D242D3-99DA-9099-A93D-498FEFDD3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853391">
            <a:off x="3636130" y="4047612"/>
            <a:ext cx="243134" cy="29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70F4724-40FC-A8E1-8510-626E39BCD7F1}"/>
              </a:ext>
            </a:extLst>
          </p:cNvPr>
          <p:cNvSpPr txBox="1"/>
          <p:nvPr/>
        </p:nvSpPr>
        <p:spPr>
          <a:xfrm>
            <a:off x="229262" y="4092671"/>
            <a:ext cx="2431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bg2"/>
                </a:solidFill>
                <a:latin typeface="Montserrat" panose="00000500000000000000" pitchFamily="2" charset="0"/>
              </a:rPr>
              <a:t>Double-cliquez sur l’icône</a:t>
            </a:r>
          </a:p>
          <a:p>
            <a:r>
              <a:rPr lang="fr-FR" sz="1000" dirty="0">
                <a:solidFill>
                  <a:schemeClr val="bg2"/>
                </a:solidFill>
                <a:latin typeface="Montserrat" panose="00000500000000000000" pitchFamily="2" charset="0"/>
              </a:rPr>
              <a:t>pour ouvrir l’e-mail type</a:t>
            </a:r>
          </a:p>
        </p:txBody>
      </p:sp>
    </p:spTree>
    <p:extLst>
      <p:ext uri="{BB962C8B-B14F-4D97-AF65-F5344CB8AC3E}">
        <p14:creationId xmlns:p14="http://schemas.microsoft.com/office/powerpoint/2010/main" val="3052559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E86EF3-4368-41FD-AAEB-7084C2BC9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Thème </a:t>
            </a:r>
            <a:r>
              <a:rPr lang="fr-FR" dirty="0">
                <a:solidFill>
                  <a:schemeClr val="accent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#</a:t>
            </a:r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fidélisation </a:t>
            </a:r>
            <a:r>
              <a:rPr lang="fr-FR" dirty="0">
                <a:solidFill>
                  <a:schemeClr val="accent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#</a:t>
            </a:r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marché entreprise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AA7A61-D7BE-4D41-AEFE-005F74385FF9}"/>
              </a:ext>
            </a:extLst>
          </p:cNvPr>
          <p:cNvSpPr/>
          <p:nvPr/>
        </p:nvSpPr>
        <p:spPr>
          <a:xfrm>
            <a:off x="230587" y="4861607"/>
            <a:ext cx="604299" cy="2265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3957CE-319B-7C36-D680-E0D11B85AE95}"/>
              </a:ext>
            </a:extLst>
          </p:cNvPr>
          <p:cNvSpPr/>
          <p:nvPr/>
        </p:nvSpPr>
        <p:spPr>
          <a:xfrm>
            <a:off x="1408103" y="1634444"/>
            <a:ext cx="18000" cy="504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410FB3-0059-89C1-1FF9-869236E23147}"/>
              </a:ext>
            </a:extLst>
          </p:cNvPr>
          <p:cNvSpPr/>
          <p:nvPr/>
        </p:nvSpPr>
        <p:spPr>
          <a:xfrm>
            <a:off x="313672" y="1506610"/>
            <a:ext cx="1043712" cy="759668"/>
          </a:xfrm>
          <a:custGeom>
            <a:avLst/>
            <a:gdLst>
              <a:gd name="connsiteX0" fmla="*/ 0 w 1043712"/>
              <a:gd name="connsiteY0" fmla="*/ 0 h 759668"/>
              <a:gd name="connsiteX1" fmla="*/ 500982 w 1043712"/>
              <a:gd name="connsiteY1" fmla="*/ 0 h 759668"/>
              <a:gd name="connsiteX2" fmla="*/ 1043712 w 1043712"/>
              <a:gd name="connsiteY2" fmla="*/ 0 h 759668"/>
              <a:gd name="connsiteX3" fmla="*/ 1043712 w 1043712"/>
              <a:gd name="connsiteY3" fmla="*/ 372237 h 759668"/>
              <a:gd name="connsiteX4" fmla="*/ 1043712 w 1043712"/>
              <a:gd name="connsiteY4" fmla="*/ 759668 h 759668"/>
              <a:gd name="connsiteX5" fmla="*/ 532293 w 1043712"/>
              <a:gd name="connsiteY5" fmla="*/ 759668 h 759668"/>
              <a:gd name="connsiteX6" fmla="*/ 0 w 1043712"/>
              <a:gd name="connsiteY6" fmla="*/ 759668 h 759668"/>
              <a:gd name="connsiteX7" fmla="*/ 0 w 1043712"/>
              <a:gd name="connsiteY7" fmla="*/ 372237 h 759668"/>
              <a:gd name="connsiteX8" fmla="*/ 0 w 1043712"/>
              <a:gd name="connsiteY8" fmla="*/ 0 h 75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712" h="759668" extrusionOk="0">
                <a:moveTo>
                  <a:pt x="0" y="0"/>
                </a:moveTo>
                <a:cubicBezTo>
                  <a:pt x="104276" y="16877"/>
                  <a:pt x="373725" y="11250"/>
                  <a:pt x="500982" y="0"/>
                </a:cubicBezTo>
                <a:cubicBezTo>
                  <a:pt x="628239" y="-11250"/>
                  <a:pt x="818267" y="-633"/>
                  <a:pt x="1043712" y="0"/>
                </a:cubicBezTo>
                <a:cubicBezTo>
                  <a:pt x="1047691" y="137167"/>
                  <a:pt x="1044006" y="271349"/>
                  <a:pt x="1043712" y="372237"/>
                </a:cubicBezTo>
                <a:cubicBezTo>
                  <a:pt x="1043418" y="473125"/>
                  <a:pt x="1027366" y="639108"/>
                  <a:pt x="1043712" y="759668"/>
                </a:cubicBezTo>
                <a:cubicBezTo>
                  <a:pt x="858656" y="782929"/>
                  <a:pt x="720059" y="739208"/>
                  <a:pt x="532293" y="759668"/>
                </a:cubicBezTo>
                <a:cubicBezTo>
                  <a:pt x="344527" y="780128"/>
                  <a:pt x="150371" y="782290"/>
                  <a:pt x="0" y="759668"/>
                </a:cubicBezTo>
                <a:cubicBezTo>
                  <a:pt x="18854" y="665931"/>
                  <a:pt x="4907" y="466305"/>
                  <a:pt x="0" y="372237"/>
                </a:cubicBezTo>
                <a:cubicBezTo>
                  <a:pt x="-4907" y="278169"/>
                  <a:pt x="16161" y="107854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6"/>
                </a:solidFill>
                <a:latin typeface="Montserrat" panose="00000500000000000000" pitchFamily="2" charset="0"/>
              </a:rPr>
              <a:t>CIBLE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BB40F3-69A0-04A5-5768-B43639B1D9BA}"/>
              </a:ext>
            </a:extLst>
          </p:cNvPr>
          <p:cNvSpPr/>
          <p:nvPr/>
        </p:nvSpPr>
        <p:spPr>
          <a:xfrm>
            <a:off x="1542772" y="1506610"/>
            <a:ext cx="3105531" cy="759668"/>
          </a:xfrm>
          <a:custGeom>
            <a:avLst/>
            <a:gdLst>
              <a:gd name="connsiteX0" fmla="*/ 0 w 3105531"/>
              <a:gd name="connsiteY0" fmla="*/ 0 h 759668"/>
              <a:gd name="connsiteX1" fmla="*/ 558996 w 3105531"/>
              <a:gd name="connsiteY1" fmla="*/ 0 h 759668"/>
              <a:gd name="connsiteX2" fmla="*/ 1211157 w 3105531"/>
              <a:gd name="connsiteY2" fmla="*/ 0 h 759668"/>
              <a:gd name="connsiteX3" fmla="*/ 1801208 w 3105531"/>
              <a:gd name="connsiteY3" fmla="*/ 0 h 759668"/>
              <a:gd name="connsiteX4" fmla="*/ 2391259 w 3105531"/>
              <a:gd name="connsiteY4" fmla="*/ 0 h 759668"/>
              <a:gd name="connsiteX5" fmla="*/ 3105531 w 3105531"/>
              <a:gd name="connsiteY5" fmla="*/ 0 h 759668"/>
              <a:gd name="connsiteX6" fmla="*/ 3105531 w 3105531"/>
              <a:gd name="connsiteY6" fmla="*/ 387431 h 759668"/>
              <a:gd name="connsiteX7" fmla="*/ 3105531 w 3105531"/>
              <a:gd name="connsiteY7" fmla="*/ 759668 h 759668"/>
              <a:gd name="connsiteX8" fmla="*/ 2577591 w 3105531"/>
              <a:gd name="connsiteY8" fmla="*/ 759668 h 759668"/>
              <a:gd name="connsiteX9" fmla="*/ 1956485 w 3105531"/>
              <a:gd name="connsiteY9" fmla="*/ 759668 h 759668"/>
              <a:gd name="connsiteX10" fmla="*/ 1335378 w 3105531"/>
              <a:gd name="connsiteY10" fmla="*/ 759668 h 759668"/>
              <a:gd name="connsiteX11" fmla="*/ 714272 w 3105531"/>
              <a:gd name="connsiteY11" fmla="*/ 759668 h 759668"/>
              <a:gd name="connsiteX12" fmla="*/ 0 w 3105531"/>
              <a:gd name="connsiteY12" fmla="*/ 759668 h 759668"/>
              <a:gd name="connsiteX13" fmla="*/ 0 w 3105531"/>
              <a:gd name="connsiteY13" fmla="*/ 372237 h 759668"/>
              <a:gd name="connsiteX14" fmla="*/ 0 w 3105531"/>
              <a:gd name="connsiteY14" fmla="*/ 0 h 75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05531" h="759668" extrusionOk="0">
                <a:moveTo>
                  <a:pt x="0" y="0"/>
                </a:moveTo>
                <a:cubicBezTo>
                  <a:pt x="169429" y="20112"/>
                  <a:pt x="436368" y="12656"/>
                  <a:pt x="558996" y="0"/>
                </a:cubicBezTo>
                <a:cubicBezTo>
                  <a:pt x="681624" y="-12656"/>
                  <a:pt x="1057825" y="18199"/>
                  <a:pt x="1211157" y="0"/>
                </a:cubicBezTo>
                <a:cubicBezTo>
                  <a:pt x="1364489" y="-18199"/>
                  <a:pt x="1576419" y="14222"/>
                  <a:pt x="1801208" y="0"/>
                </a:cubicBezTo>
                <a:cubicBezTo>
                  <a:pt x="2025997" y="-14222"/>
                  <a:pt x="2206270" y="-27044"/>
                  <a:pt x="2391259" y="0"/>
                </a:cubicBezTo>
                <a:cubicBezTo>
                  <a:pt x="2576248" y="27044"/>
                  <a:pt x="2757645" y="-16904"/>
                  <a:pt x="3105531" y="0"/>
                </a:cubicBezTo>
                <a:cubicBezTo>
                  <a:pt x="3118757" y="185044"/>
                  <a:pt x="3118281" y="276329"/>
                  <a:pt x="3105531" y="387431"/>
                </a:cubicBezTo>
                <a:cubicBezTo>
                  <a:pt x="3092781" y="498533"/>
                  <a:pt x="3097319" y="681997"/>
                  <a:pt x="3105531" y="759668"/>
                </a:cubicBezTo>
                <a:cubicBezTo>
                  <a:pt x="2854139" y="760855"/>
                  <a:pt x="2783591" y="748403"/>
                  <a:pt x="2577591" y="759668"/>
                </a:cubicBezTo>
                <a:cubicBezTo>
                  <a:pt x="2371591" y="770933"/>
                  <a:pt x="2211433" y="787412"/>
                  <a:pt x="1956485" y="759668"/>
                </a:cubicBezTo>
                <a:cubicBezTo>
                  <a:pt x="1701537" y="731924"/>
                  <a:pt x="1575771" y="742286"/>
                  <a:pt x="1335378" y="759668"/>
                </a:cubicBezTo>
                <a:cubicBezTo>
                  <a:pt x="1094985" y="777050"/>
                  <a:pt x="957997" y="746208"/>
                  <a:pt x="714272" y="759668"/>
                </a:cubicBezTo>
                <a:cubicBezTo>
                  <a:pt x="470547" y="773128"/>
                  <a:pt x="157940" y="736476"/>
                  <a:pt x="0" y="759668"/>
                </a:cubicBezTo>
                <a:cubicBezTo>
                  <a:pt x="10329" y="595547"/>
                  <a:pt x="3068" y="455034"/>
                  <a:pt x="0" y="372237"/>
                </a:cubicBezTo>
                <a:cubicBezTo>
                  <a:pt x="-3068" y="289440"/>
                  <a:pt x="11989" y="90978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chemeClr val="accent6"/>
                </a:solidFill>
                <a:latin typeface="Montserrat" panose="00000500000000000000" pitchFamily="2" charset="0"/>
              </a:rPr>
              <a:t>ENTREPRISE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DÉTENTRICE D’UN CONTRAT PEE ET/OU PERCOL SANS INTÉRESSEMENT</a:t>
            </a:r>
          </a:p>
        </p:txBody>
      </p: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AE2A9BD7-7AF3-4867-6A5B-DB2CA544B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3324" y="4882110"/>
            <a:ext cx="363995" cy="165754"/>
          </a:xfrm>
        </p:spPr>
        <p:txBody>
          <a:bodyPr/>
          <a:lstStyle/>
          <a:p>
            <a:fld id="{E94165F0-FE87-0B48-AA66-28C8AFD55271}" type="slidenum">
              <a:rPr lang="en-US" smtClean="0"/>
              <a:t>8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A99095-3649-09AE-2428-7FE128C2ACBD}"/>
              </a:ext>
            </a:extLst>
          </p:cNvPr>
          <p:cNvSpPr/>
          <p:nvPr/>
        </p:nvSpPr>
        <p:spPr>
          <a:xfrm>
            <a:off x="1408103" y="2804771"/>
            <a:ext cx="18000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A7C6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5CA29B-D8BB-9D10-ECF2-FCCD224B35BB}"/>
              </a:ext>
            </a:extLst>
          </p:cNvPr>
          <p:cNvSpPr/>
          <p:nvPr/>
        </p:nvSpPr>
        <p:spPr>
          <a:xfrm>
            <a:off x="1542772" y="2770728"/>
            <a:ext cx="3170881" cy="572085"/>
          </a:xfrm>
          <a:custGeom>
            <a:avLst/>
            <a:gdLst>
              <a:gd name="connsiteX0" fmla="*/ 0 w 3170881"/>
              <a:gd name="connsiteY0" fmla="*/ 0 h 572085"/>
              <a:gd name="connsiteX1" fmla="*/ 570759 w 3170881"/>
              <a:gd name="connsiteY1" fmla="*/ 0 h 572085"/>
              <a:gd name="connsiteX2" fmla="*/ 1236644 w 3170881"/>
              <a:gd name="connsiteY2" fmla="*/ 0 h 572085"/>
              <a:gd name="connsiteX3" fmla="*/ 1839111 w 3170881"/>
              <a:gd name="connsiteY3" fmla="*/ 0 h 572085"/>
              <a:gd name="connsiteX4" fmla="*/ 2441578 w 3170881"/>
              <a:gd name="connsiteY4" fmla="*/ 0 h 572085"/>
              <a:gd name="connsiteX5" fmla="*/ 3170881 w 3170881"/>
              <a:gd name="connsiteY5" fmla="*/ 0 h 572085"/>
              <a:gd name="connsiteX6" fmla="*/ 3170881 w 3170881"/>
              <a:gd name="connsiteY6" fmla="*/ 572085 h 572085"/>
              <a:gd name="connsiteX7" fmla="*/ 2536705 w 3170881"/>
              <a:gd name="connsiteY7" fmla="*/ 572085 h 572085"/>
              <a:gd name="connsiteX8" fmla="*/ 1870820 w 3170881"/>
              <a:gd name="connsiteY8" fmla="*/ 572085 h 572085"/>
              <a:gd name="connsiteX9" fmla="*/ 1236644 w 3170881"/>
              <a:gd name="connsiteY9" fmla="*/ 572085 h 572085"/>
              <a:gd name="connsiteX10" fmla="*/ 602467 w 3170881"/>
              <a:gd name="connsiteY10" fmla="*/ 572085 h 572085"/>
              <a:gd name="connsiteX11" fmla="*/ 0 w 3170881"/>
              <a:gd name="connsiteY11" fmla="*/ 572085 h 572085"/>
              <a:gd name="connsiteX12" fmla="*/ 0 w 3170881"/>
              <a:gd name="connsiteY12" fmla="*/ 0 h 57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0881" h="572085" extrusionOk="0">
                <a:moveTo>
                  <a:pt x="0" y="0"/>
                </a:moveTo>
                <a:cubicBezTo>
                  <a:pt x="115851" y="26261"/>
                  <a:pt x="334749" y="28519"/>
                  <a:pt x="570759" y="0"/>
                </a:cubicBezTo>
                <a:cubicBezTo>
                  <a:pt x="806769" y="-28519"/>
                  <a:pt x="1050581" y="3127"/>
                  <a:pt x="1236644" y="0"/>
                </a:cubicBezTo>
                <a:cubicBezTo>
                  <a:pt x="1422707" y="-3127"/>
                  <a:pt x="1666763" y="-29167"/>
                  <a:pt x="1839111" y="0"/>
                </a:cubicBezTo>
                <a:cubicBezTo>
                  <a:pt x="2011459" y="29167"/>
                  <a:pt x="2160864" y="-10225"/>
                  <a:pt x="2441578" y="0"/>
                </a:cubicBezTo>
                <a:cubicBezTo>
                  <a:pt x="2722292" y="10225"/>
                  <a:pt x="3001155" y="-15230"/>
                  <a:pt x="3170881" y="0"/>
                </a:cubicBezTo>
                <a:cubicBezTo>
                  <a:pt x="3174974" y="245888"/>
                  <a:pt x="3155632" y="324989"/>
                  <a:pt x="3170881" y="572085"/>
                </a:cubicBezTo>
                <a:cubicBezTo>
                  <a:pt x="2923871" y="595638"/>
                  <a:pt x="2681812" y="568750"/>
                  <a:pt x="2536705" y="572085"/>
                </a:cubicBezTo>
                <a:cubicBezTo>
                  <a:pt x="2391598" y="575420"/>
                  <a:pt x="2043790" y="538992"/>
                  <a:pt x="1870820" y="572085"/>
                </a:cubicBezTo>
                <a:cubicBezTo>
                  <a:pt x="1697851" y="605178"/>
                  <a:pt x="1422074" y="590130"/>
                  <a:pt x="1236644" y="572085"/>
                </a:cubicBezTo>
                <a:cubicBezTo>
                  <a:pt x="1051214" y="554040"/>
                  <a:pt x="813493" y="563092"/>
                  <a:pt x="602467" y="572085"/>
                </a:cubicBezTo>
                <a:cubicBezTo>
                  <a:pt x="391441" y="581078"/>
                  <a:pt x="141455" y="564984"/>
                  <a:pt x="0" y="572085"/>
                </a:cubicBezTo>
                <a:cubicBezTo>
                  <a:pt x="-19958" y="365629"/>
                  <a:pt x="23665" y="228802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MOTIVATION DES COLLABORATEURS ET OPTIMISATION DE LA RÉMUNÉRATION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3C5A2-D443-9429-A120-ECE3F90DDCC6}"/>
              </a:ext>
            </a:extLst>
          </p:cNvPr>
          <p:cNvSpPr/>
          <p:nvPr/>
        </p:nvSpPr>
        <p:spPr>
          <a:xfrm>
            <a:off x="-40952" y="2770728"/>
            <a:ext cx="1449055" cy="572085"/>
          </a:xfrm>
          <a:custGeom>
            <a:avLst/>
            <a:gdLst>
              <a:gd name="connsiteX0" fmla="*/ 0 w 1449055"/>
              <a:gd name="connsiteY0" fmla="*/ 0 h 572085"/>
              <a:gd name="connsiteX1" fmla="*/ 454037 w 1449055"/>
              <a:gd name="connsiteY1" fmla="*/ 0 h 572085"/>
              <a:gd name="connsiteX2" fmla="*/ 951546 w 1449055"/>
              <a:gd name="connsiteY2" fmla="*/ 0 h 572085"/>
              <a:gd name="connsiteX3" fmla="*/ 1449055 w 1449055"/>
              <a:gd name="connsiteY3" fmla="*/ 0 h 572085"/>
              <a:gd name="connsiteX4" fmla="*/ 1449055 w 1449055"/>
              <a:gd name="connsiteY4" fmla="*/ 572085 h 572085"/>
              <a:gd name="connsiteX5" fmla="*/ 980527 w 1449055"/>
              <a:gd name="connsiteY5" fmla="*/ 572085 h 572085"/>
              <a:gd name="connsiteX6" fmla="*/ 526490 w 1449055"/>
              <a:gd name="connsiteY6" fmla="*/ 572085 h 572085"/>
              <a:gd name="connsiteX7" fmla="*/ 0 w 1449055"/>
              <a:gd name="connsiteY7" fmla="*/ 572085 h 572085"/>
              <a:gd name="connsiteX8" fmla="*/ 0 w 1449055"/>
              <a:gd name="connsiteY8" fmla="*/ 0 h 57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9055" h="572085" extrusionOk="0">
                <a:moveTo>
                  <a:pt x="0" y="0"/>
                </a:moveTo>
                <a:cubicBezTo>
                  <a:pt x="122065" y="-16648"/>
                  <a:pt x="266247" y="19172"/>
                  <a:pt x="454037" y="0"/>
                </a:cubicBezTo>
                <a:cubicBezTo>
                  <a:pt x="641827" y="-19172"/>
                  <a:pt x="806685" y="-22830"/>
                  <a:pt x="951546" y="0"/>
                </a:cubicBezTo>
                <a:cubicBezTo>
                  <a:pt x="1096407" y="22830"/>
                  <a:pt x="1294175" y="13089"/>
                  <a:pt x="1449055" y="0"/>
                </a:cubicBezTo>
                <a:cubicBezTo>
                  <a:pt x="1425375" y="184555"/>
                  <a:pt x="1446700" y="383260"/>
                  <a:pt x="1449055" y="572085"/>
                </a:cubicBezTo>
                <a:cubicBezTo>
                  <a:pt x="1327598" y="561084"/>
                  <a:pt x="1128182" y="584180"/>
                  <a:pt x="980527" y="572085"/>
                </a:cubicBezTo>
                <a:cubicBezTo>
                  <a:pt x="832872" y="559990"/>
                  <a:pt x="738985" y="550089"/>
                  <a:pt x="526490" y="572085"/>
                </a:cubicBezTo>
                <a:cubicBezTo>
                  <a:pt x="313995" y="594081"/>
                  <a:pt x="220439" y="554424"/>
                  <a:pt x="0" y="572085"/>
                </a:cubicBezTo>
                <a:cubicBezTo>
                  <a:pt x="-6346" y="432657"/>
                  <a:pt x="-13031" y="114503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OBJECTIF MULTI - </a:t>
            </a:r>
          </a:p>
          <a:p>
            <a:pPr algn="ctr"/>
            <a:r>
              <a:rPr lang="fr-FR" sz="12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ÉQUIPEMENT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8BC0EE-8259-CA21-0FF4-B9540D2291CD}"/>
              </a:ext>
            </a:extLst>
          </p:cNvPr>
          <p:cNvSpPr/>
          <p:nvPr/>
        </p:nvSpPr>
        <p:spPr>
          <a:xfrm>
            <a:off x="7763252" y="189024"/>
            <a:ext cx="1285948" cy="389953"/>
          </a:xfrm>
          <a:prstGeom prst="rect">
            <a:avLst/>
          </a:prstGeom>
          <a:gradFill flip="none" rotWithShape="1">
            <a:gsLst>
              <a:gs pos="29000">
                <a:schemeClr val="accent1">
                  <a:lumMod val="75000"/>
                  <a:shade val="30000"/>
                  <a:satMod val="115000"/>
                  <a:alpha val="96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  <a:alpha val="4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Montserrat" panose="00000500000000000000" pitchFamily="2" charset="0"/>
              </a:rPr>
              <a:t>SPÉCIAL COLLECTE</a:t>
            </a:r>
          </a:p>
        </p:txBody>
      </p:sp>
      <p:pic>
        <p:nvPicPr>
          <p:cNvPr id="16" name="Picture 2" descr="Hand Sticker for iOS &amp; Android | GIPHY">
            <a:extLst>
              <a:ext uri="{FF2B5EF4-FFF2-40B4-BE49-F238E27FC236}">
                <a16:creationId xmlns:a16="http://schemas.microsoft.com/office/drawing/2014/main" id="{5E590A2B-8CB5-8CCC-3051-9380A3F9E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853391">
            <a:off x="3503336" y="4034253"/>
            <a:ext cx="243134" cy="29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928A87E-A713-68F8-66E4-969983B7B33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2999" y="1378635"/>
            <a:ext cx="3703383" cy="27841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23" name="Objet 22">
            <a:extLst>
              <a:ext uri="{FF2B5EF4-FFF2-40B4-BE49-F238E27FC236}">
                <a16:creationId xmlns:a16="http://schemas.microsoft.com/office/drawing/2014/main" id="{F31D020B-EDFE-527D-A1D3-3F46070B83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6336346"/>
              </p:ext>
            </p:extLst>
          </p:nvPr>
        </p:nvGraphicFramePr>
        <p:xfrm>
          <a:off x="1752531" y="4030652"/>
          <a:ext cx="29829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Objet d’environnement du Gestionnaire de liaisons" showAsIcon="1" r:id="rId4" imgW="2982240" imgH="456480" progId="Package">
                  <p:embed/>
                </p:oleObj>
              </mc:Choice>
              <mc:Fallback>
                <p:oleObj name="Objet d’environnement du Gestionnaire de liaisons" showAsIcon="1" r:id="rId4" imgW="2982240" imgH="456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52531" y="4030652"/>
                        <a:ext cx="2982913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F924FDAE-0F70-F844-C100-19282BA17E78}"/>
              </a:ext>
            </a:extLst>
          </p:cNvPr>
          <p:cNvSpPr txBox="1"/>
          <p:nvPr/>
        </p:nvSpPr>
        <p:spPr>
          <a:xfrm>
            <a:off x="229262" y="4092671"/>
            <a:ext cx="2431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bg2"/>
                </a:solidFill>
                <a:latin typeface="Montserrat" panose="00000500000000000000" pitchFamily="2" charset="0"/>
              </a:rPr>
              <a:t>Double-cliquez sur l’icône</a:t>
            </a:r>
          </a:p>
          <a:p>
            <a:r>
              <a:rPr lang="fr-FR" sz="1000" dirty="0">
                <a:solidFill>
                  <a:schemeClr val="bg2"/>
                </a:solidFill>
                <a:latin typeface="Montserrat" panose="00000500000000000000" pitchFamily="2" charset="0"/>
              </a:rPr>
              <a:t>pour ouvrir l’e-mail type</a:t>
            </a:r>
          </a:p>
        </p:txBody>
      </p:sp>
    </p:spTree>
    <p:extLst>
      <p:ext uri="{BB962C8B-B14F-4D97-AF65-F5344CB8AC3E}">
        <p14:creationId xmlns:p14="http://schemas.microsoft.com/office/powerpoint/2010/main" val="2728533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E86EF3-4368-41FD-AAEB-7084C2BC9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Thème </a:t>
            </a:r>
            <a:r>
              <a:rPr lang="fr-FR" dirty="0">
                <a:solidFill>
                  <a:schemeClr val="accent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#</a:t>
            </a:r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conquête </a:t>
            </a:r>
            <a:r>
              <a:rPr lang="fr-FR" dirty="0">
                <a:solidFill>
                  <a:schemeClr val="accent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#</a:t>
            </a:r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reprise ETI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AA7A61-D7BE-4D41-AEFE-005F74385FF9}"/>
              </a:ext>
            </a:extLst>
          </p:cNvPr>
          <p:cNvSpPr/>
          <p:nvPr/>
        </p:nvSpPr>
        <p:spPr>
          <a:xfrm>
            <a:off x="230587" y="4861607"/>
            <a:ext cx="604299" cy="2265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5A5BEC-D904-C6CC-51D6-9ADC3CB8F9F7}"/>
              </a:ext>
            </a:extLst>
          </p:cNvPr>
          <p:cNvSpPr/>
          <p:nvPr/>
        </p:nvSpPr>
        <p:spPr>
          <a:xfrm>
            <a:off x="1545342" y="1451212"/>
            <a:ext cx="3764211" cy="759668"/>
          </a:xfrm>
          <a:custGeom>
            <a:avLst/>
            <a:gdLst>
              <a:gd name="connsiteX0" fmla="*/ 0 w 3764211"/>
              <a:gd name="connsiteY0" fmla="*/ 0 h 759668"/>
              <a:gd name="connsiteX1" fmla="*/ 552084 w 3764211"/>
              <a:gd name="connsiteY1" fmla="*/ 0 h 759668"/>
              <a:gd name="connsiteX2" fmla="*/ 1217095 w 3764211"/>
              <a:gd name="connsiteY2" fmla="*/ 0 h 759668"/>
              <a:gd name="connsiteX3" fmla="*/ 1806821 w 3764211"/>
              <a:gd name="connsiteY3" fmla="*/ 0 h 759668"/>
              <a:gd name="connsiteX4" fmla="*/ 2396548 w 3764211"/>
              <a:gd name="connsiteY4" fmla="*/ 0 h 759668"/>
              <a:gd name="connsiteX5" fmla="*/ 2948632 w 3764211"/>
              <a:gd name="connsiteY5" fmla="*/ 0 h 759668"/>
              <a:gd name="connsiteX6" fmla="*/ 3764211 w 3764211"/>
              <a:gd name="connsiteY6" fmla="*/ 0 h 759668"/>
              <a:gd name="connsiteX7" fmla="*/ 3764211 w 3764211"/>
              <a:gd name="connsiteY7" fmla="*/ 364641 h 759668"/>
              <a:gd name="connsiteX8" fmla="*/ 3764211 w 3764211"/>
              <a:gd name="connsiteY8" fmla="*/ 759668 h 759668"/>
              <a:gd name="connsiteX9" fmla="*/ 3136843 w 3764211"/>
              <a:gd name="connsiteY9" fmla="*/ 759668 h 759668"/>
              <a:gd name="connsiteX10" fmla="*/ 2509474 w 3764211"/>
              <a:gd name="connsiteY10" fmla="*/ 759668 h 759668"/>
              <a:gd name="connsiteX11" fmla="*/ 1882106 w 3764211"/>
              <a:gd name="connsiteY11" fmla="*/ 759668 h 759668"/>
              <a:gd name="connsiteX12" fmla="*/ 1217095 w 3764211"/>
              <a:gd name="connsiteY12" fmla="*/ 759668 h 759668"/>
              <a:gd name="connsiteX13" fmla="*/ 552084 w 3764211"/>
              <a:gd name="connsiteY13" fmla="*/ 759668 h 759668"/>
              <a:gd name="connsiteX14" fmla="*/ 0 w 3764211"/>
              <a:gd name="connsiteY14" fmla="*/ 759668 h 759668"/>
              <a:gd name="connsiteX15" fmla="*/ 0 w 3764211"/>
              <a:gd name="connsiteY15" fmla="*/ 387431 h 759668"/>
              <a:gd name="connsiteX16" fmla="*/ 0 w 3764211"/>
              <a:gd name="connsiteY16" fmla="*/ 0 h 75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764211" h="759668" extrusionOk="0">
                <a:moveTo>
                  <a:pt x="0" y="0"/>
                </a:moveTo>
                <a:cubicBezTo>
                  <a:pt x="266101" y="-18308"/>
                  <a:pt x="398696" y="-19021"/>
                  <a:pt x="552084" y="0"/>
                </a:cubicBezTo>
                <a:cubicBezTo>
                  <a:pt x="705472" y="19021"/>
                  <a:pt x="1005525" y="10909"/>
                  <a:pt x="1217095" y="0"/>
                </a:cubicBezTo>
                <a:cubicBezTo>
                  <a:pt x="1428665" y="-10909"/>
                  <a:pt x="1620492" y="-6683"/>
                  <a:pt x="1806821" y="0"/>
                </a:cubicBezTo>
                <a:cubicBezTo>
                  <a:pt x="1993150" y="6683"/>
                  <a:pt x="2107484" y="-20693"/>
                  <a:pt x="2396548" y="0"/>
                </a:cubicBezTo>
                <a:cubicBezTo>
                  <a:pt x="2685612" y="20693"/>
                  <a:pt x="2786386" y="483"/>
                  <a:pt x="2948632" y="0"/>
                </a:cubicBezTo>
                <a:cubicBezTo>
                  <a:pt x="3110878" y="-483"/>
                  <a:pt x="3423407" y="4924"/>
                  <a:pt x="3764211" y="0"/>
                </a:cubicBezTo>
                <a:cubicBezTo>
                  <a:pt x="3759828" y="130212"/>
                  <a:pt x="3780042" y="220737"/>
                  <a:pt x="3764211" y="364641"/>
                </a:cubicBezTo>
                <a:cubicBezTo>
                  <a:pt x="3748380" y="508545"/>
                  <a:pt x="3761945" y="613533"/>
                  <a:pt x="3764211" y="759668"/>
                </a:cubicBezTo>
                <a:cubicBezTo>
                  <a:pt x="3479861" y="789697"/>
                  <a:pt x="3269419" y="789809"/>
                  <a:pt x="3136843" y="759668"/>
                </a:cubicBezTo>
                <a:cubicBezTo>
                  <a:pt x="3004267" y="729527"/>
                  <a:pt x="2655971" y="745757"/>
                  <a:pt x="2509474" y="759668"/>
                </a:cubicBezTo>
                <a:cubicBezTo>
                  <a:pt x="2362977" y="773579"/>
                  <a:pt x="2017030" y="765839"/>
                  <a:pt x="1882106" y="759668"/>
                </a:cubicBezTo>
                <a:cubicBezTo>
                  <a:pt x="1747182" y="753497"/>
                  <a:pt x="1416260" y="776992"/>
                  <a:pt x="1217095" y="759668"/>
                </a:cubicBezTo>
                <a:cubicBezTo>
                  <a:pt x="1017930" y="742344"/>
                  <a:pt x="730549" y="786825"/>
                  <a:pt x="552084" y="759668"/>
                </a:cubicBezTo>
                <a:cubicBezTo>
                  <a:pt x="373619" y="732511"/>
                  <a:pt x="216823" y="774118"/>
                  <a:pt x="0" y="759668"/>
                </a:cubicBezTo>
                <a:cubicBezTo>
                  <a:pt x="-4081" y="598523"/>
                  <a:pt x="1324" y="571823"/>
                  <a:pt x="0" y="387431"/>
                </a:cubicBezTo>
                <a:cubicBezTo>
                  <a:pt x="-1324" y="203039"/>
                  <a:pt x="10715" y="185546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</a:p>
          <a:p>
            <a:r>
              <a:rPr lang="fr-FR" sz="1200" b="1" dirty="0">
                <a:solidFill>
                  <a:schemeClr val="accent6"/>
                </a:solidFill>
                <a:latin typeface="Montserrat" panose="00000500000000000000" pitchFamily="2" charset="0"/>
              </a:rPr>
              <a:t>DAF, DRH DES ETI EN PORTEFEUILLE </a:t>
            </a:r>
          </a:p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AVEC UN DISPOSITIF EN ÉPARGNE SALARIALE ET RETRAITE À LA CONCURRENCE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CD60D6-7D1D-F000-8FD9-D8CCD898E9B7}"/>
              </a:ext>
            </a:extLst>
          </p:cNvPr>
          <p:cNvSpPr/>
          <p:nvPr/>
        </p:nvSpPr>
        <p:spPr>
          <a:xfrm>
            <a:off x="1545343" y="2765293"/>
            <a:ext cx="3368874" cy="572085"/>
          </a:xfrm>
          <a:custGeom>
            <a:avLst/>
            <a:gdLst>
              <a:gd name="connsiteX0" fmla="*/ 0 w 3368874"/>
              <a:gd name="connsiteY0" fmla="*/ 0 h 572085"/>
              <a:gd name="connsiteX1" fmla="*/ 606397 w 3368874"/>
              <a:gd name="connsiteY1" fmla="*/ 0 h 572085"/>
              <a:gd name="connsiteX2" fmla="*/ 1313861 w 3368874"/>
              <a:gd name="connsiteY2" fmla="*/ 0 h 572085"/>
              <a:gd name="connsiteX3" fmla="*/ 1953947 w 3368874"/>
              <a:gd name="connsiteY3" fmla="*/ 0 h 572085"/>
              <a:gd name="connsiteX4" fmla="*/ 2594033 w 3368874"/>
              <a:gd name="connsiteY4" fmla="*/ 0 h 572085"/>
              <a:gd name="connsiteX5" fmla="*/ 3368874 w 3368874"/>
              <a:gd name="connsiteY5" fmla="*/ 0 h 572085"/>
              <a:gd name="connsiteX6" fmla="*/ 3368874 w 3368874"/>
              <a:gd name="connsiteY6" fmla="*/ 572085 h 572085"/>
              <a:gd name="connsiteX7" fmla="*/ 2695099 w 3368874"/>
              <a:gd name="connsiteY7" fmla="*/ 572085 h 572085"/>
              <a:gd name="connsiteX8" fmla="*/ 1987636 w 3368874"/>
              <a:gd name="connsiteY8" fmla="*/ 572085 h 572085"/>
              <a:gd name="connsiteX9" fmla="*/ 1313861 w 3368874"/>
              <a:gd name="connsiteY9" fmla="*/ 572085 h 572085"/>
              <a:gd name="connsiteX10" fmla="*/ 640086 w 3368874"/>
              <a:gd name="connsiteY10" fmla="*/ 572085 h 572085"/>
              <a:gd name="connsiteX11" fmla="*/ 0 w 3368874"/>
              <a:gd name="connsiteY11" fmla="*/ 572085 h 572085"/>
              <a:gd name="connsiteX12" fmla="*/ 0 w 3368874"/>
              <a:gd name="connsiteY12" fmla="*/ 0 h 57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68874" h="572085" extrusionOk="0">
                <a:moveTo>
                  <a:pt x="0" y="0"/>
                </a:moveTo>
                <a:cubicBezTo>
                  <a:pt x="157945" y="-12877"/>
                  <a:pt x="310463" y="-8734"/>
                  <a:pt x="606397" y="0"/>
                </a:cubicBezTo>
                <a:cubicBezTo>
                  <a:pt x="902331" y="8734"/>
                  <a:pt x="1082029" y="18171"/>
                  <a:pt x="1313861" y="0"/>
                </a:cubicBezTo>
                <a:cubicBezTo>
                  <a:pt x="1545693" y="-18171"/>
                  <a:pt x="1690832" y="18886"/>
                  <a:pt x="1953947" y="0"/>
                </a:cubicBezTo>
                <a:cubicBezTo>
                  <a:pt x="2217062" y="-18886"/>
                  <a:pt x="2444361" y="-31597"/>
                  <a:pt x="2594033" y="0"/>
                </a:cubicBezTo>
                <a:cubicBezTo>
                  <a:pt x="2743705" y="31597"/>
                  <a:pt x="3029801" y="-11969"/>
                  <a:pt x="3368874" y="0"/>
                </a:cubicBezTo>
                <a:cubicBezTo>
                  <a:pt x="3372967" y="245888"/>
                  <a:pt x="3353625" y="324989"/>
                  <a:pt x="3368874" y="572085"/>
                </a:cubicBezTo>
                <a:cubicBezTo>
                  <a:pt x="3197217" y="592286"/>
                  <a:pt x="2862512" y="582307"/>
                  <a:pt x="2695099" y="572085"/>
                </a:cubicBezTo>
                <a:cubicBezTo>
                  <a:pt x="2527687" y="561863"/>
                  <a:pt x="2222438" y="594386"/>
                  <a:pt x="1987636" y="572085"/>
                </a:cubicBezTo>
                <a:cubicBezTo>
                  <a:pt x="1752834" y="549784"/>
                  <a:pt x="1563163" y="580338"/>
                  <a:pt x="1313861" y="572085"/>
                </a:cubicBezTo>
                <a:cubicBezTo>
                  <a:pt x="1064559" y="563832"/>
                  <a:pt x="880771" y="589273"/>
                  <a:pt x="640086" y="572085"/>
                </a:cubicBezTo>
                <a:cubicBezTo>
                  <a:pt x="399401" y="554897"/>
                  <a:pt x="154217" y="560741"/>
                  <a:pt x="0" y="572085"/>
                </a:cubicBezTo>
                <a:cubicBezTo>
                  <a:pt x="-19958" y="365629"/>
                  <a:pt x="23665" y="228802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PROPOSER UNE ÉTUDE GLOBALE </a:t>
            </a:r>
          </a:p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SUR-MESURE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F6C3DA-3A5D-09BA-5C1C-CB02A486C744}"/>
              </a:ext>
            </a:extLst>
          </p:cNvPr>
          <p:cNvSpPr/>
          <p:nvPr/>
        </p:nvSpPr>
        <p:spPr>
          <a:xfrm>
            <a:off x="1408103" y="1634444"/>
            <a:ext cx="18000" cy="504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A71A4E-427D-47DF-951A-A5BD4BF49B3F}"/>
              </a:ext>
            </a:extLst>
          </p:cNvPr>
          <p:cNvSpPr/>
          <p:nvPr/>
        </p:nvSpPr>
        <p:spPr>
          <a:xfrm>
            <a:off x="313672" y="1506610"/>
            <a:ext cx="1043712" cy="759668"/>
          </a:xfrm>
          <a:custGeom>
            <a:avLst/>
            <a:gdLst>
              <a:gd name="connsiteX0" fmla="*/ 0 w 1043712"/>
              <a:gd name="connsiteY0" fmla="*/ 0 h 759668"/>
              <a:gd name="connsiteX1" fmla="*/ 500982 w 1043712"/>
              <a:gd name="connsiteY1" fmla="*/ 0 h 759668"/>
              <a:gd name="connsiteX2" fmla="*/ 1043712 w 1043712"/>
              <a:gd name="connsiteY2" fmla="*/ 0 h 759668"/>
              <a:gd name="connsiteX3" fmla="*/ 1043712 w 1043712"/>
              <a:gd name="connsiteY3" fmla="*/ 372237 h 759668"/>
              <a:gd name="connsiteX4" fmla="*/ 1043712 w 1043712"/>
              <a:gd name="connsiteY4" fmla="*/ 759668 h 759668"/>
              <a:gd name="connsiteX5" fmla="*/ 532293 w 1043712"/>
              <a:gd name="connsiteY5" fmla="*/ 759668 h 759668"/>
              <a:gd name="connsiteX6" fmla="*/ 0 w 1043712"/>
              <a:gd name="connsiteY6" fmla="*/ 759668 h 759668"/>
              <a:gd name="connsiteX7" fmla="*/ 0 w 1043712"/>
              <a:gd name="connsiteY7" fmla="*/ 372237 h 759668"/>
              <a:gd name="connsiteX8" fmla="*/ 0 w 1043712"/>
              <a:gd name="connsiteY8" fmla="*/ 0 h 75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712" h="759668" extrusionOk="0">
                <a:moveTo>
                  <a:pt x="0" y="0"/>
                </a:moveTo>
                <a:cubicBezTo>
                  <a:pt x="104276" y="16877"/>
                  <a:pt x="373725" y="11250"/>
                  <a:pt x="500982" y="0"/>
                </a:cubicBezTo>
                <a:cubicBezTo>
                  <a:pt x="628239" y="-11250"/>
                  <a:pt x="818267" y="-633"/>
                  <a:pt x="1043712" y="0"/>
                </a:cubicBezTo>
                <a:cubicBezTo>
                  <a:pt x="1047691" y="137167"/>
                  <a:pt x="1044006" y="271349"/>
                  <a:pt x="1043712" y="372237"/>
                </a:cubicBezTo>
                <a:cubicBezTo>
                  <a:pt x="1043418" y="473125"/>
                  <a:pt x="1027366" y="639108"/>
                  <a:pt x="1043712" y="759668"/>
                </a:cubicBezTo>
                <a:cubicBezTo>
                  <a:pt x="858656" y="782929"/>
                  <a:pt x="720059" y="739208"/>
                  <a:pt x="532293" y="759668"/>
                </a:cubicBezTo>
                <a:cubicBezTo>
                  <a:pt x="344527" y="780128"/>
                  <a:pt x="150371" y="782290"/>
                  <a:pt x="0" y="759668"/>
                </a:cubicBezTo>
                <a:cubicBezTo>
                  <a:pt x="18854" y="665931"/>
                  <a:pt x="4907" y="466305"/>
                  <a:pt x="0" y="372237"/>
                </a:cubicBezTo>
                <a:cubicBezTo>
                  <a:pt x="-4907" y="278169"/>
                  <a:pt x="16161" y="107854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6"/>
                </a:solidFill>
                <a:latin typeface="Montserrat" panose="00000500000000000000" pitchFamily="2" charset="0"/>
              </a:rPr>
              <a:t>CIBLE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203193-BE6E-4B1D-DBDA-283FD14EA973}"/>
              </a:ext>
            </a:extLst>
          </p:cNvPr>
          <p:cNvSpPr/>
          <p:nvPr/>
        </p:nvSpPr>
        <p:spPr>
          <a:xfrm>
            <a:off x="1408103" y="2804771"/>
            <a:ext cx="18000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A7C6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468F7FE7-5FC7-0B3F-7587-E43964AD8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3324" y="4882110"/>
            <a:ext cx="363995" cy="165754"/>
          </a:xfrm>
        </p:spPr>
        <p:txBody>
          <a:bodyPr/>
          <a:lstStyle/>
          <a:p>
            <a:fld id="{E94165F0-FE87-0B48-AA66-28C8AFD55271}" type="slidenum">
              <a:rPr lang="en-US" smtClean="0"/>
              <a:t>9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C7806C-D14A-2501-390F-7C8E134652B9}"/>
              </a:ext>
            </a:extLst>
          </p:cNvPr>
          <p:cNvSpPr/>
          <p:nvPr/>
        </p:nvSpPr>
        <p:spPr>
          <a:xfrm>
            <a:off x="-40952" y="2770728"/>
            <a:ext cx="1449055" cy="572085"/>
          </a:xfrm>
          <a:custGeom>
            <a:avLst/>
            <a:gdLst>
              <a:gd name="connsiteX0" fmla="*/ 0 w 1449055"/>
              <a:gd name="connsiteY0" fmla="*/ 0 h 572085"/>
              <a:gd name="connsiteX1" fmla="*/ 454037 w 1449055"/>
              <a:gd name="connsiteY1" fmla="*/ 0 h 572085"/>
              <a:gd name="connsiteX2" fmla="*/ 951546 w 1449055"/>
              <a:gd name="connsiteY2" fmla="*/ 0 h 572085"/>
              <a:gd name="connsiteX3" fmla="*/ 1449055 w 1449055"/>
              <a:gd name="connsiteY3" fmla="*/ 0 h 572085"/>
              <a:gd name="connsiteX4" fmla="*/ 1449055 w 1449055"/>
              <a:gd name="connsiteY4" fmla="*/ 572085 h 572085"/>
              <a:gd name="connsiteX5" fmla="*/ 980527 w 1449055"/>
              <a:gd name="connsiteY5" fmla="*/ 572085 h 572085"/>
              <a:gd name="connsiteX6" fmla="*/ 526490 w 1449055"/>
              <a:gd name="connsiteY6" fmla="*/ 572085 h 572085"/>
              <a:gd name="connsiteX7" fmla="*/ 0 w 1449055"/>
              <a:gd name="connsiteY7" fmla="*/ 572085 h 572085"/>
              <a:gd name="connsiteX8" fmla="*/ 0 w 1449055"/>
              <a:gd name="connsiteY8" fmla="*/ 0 h 57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9055" h="572085" extrusionOk="0">
                <a:moveTo>
                  <a:pt x="0" y="0"/>
                </a:moveTo>
                <a:cubicBezTo>
                  <a:pt x="122065" y="-16648"/>
                  <a:pt x="266247" y="19172"/>
                  <a:pt x="454037" y="0"/>
                </a:cubicBezTo>
                <a:cubicBezTo>
                  <a:pt x="641827" y="-19172"/>
                  <a:pt x="806685" y="-22830"/>
                  <a:pt x="951546" y="0"/>
                </a:cubicBezTo>
                <a:cubicBezTo>
                  <a:pt x="1096407" y="22830"/>
                  <a:pt x="1294175" y="13089"/>
                  <a:pt x="1449055" y="0"/>
                </a:cubicBezTo>
                <a:cubicBezTo>
                  <a:pt x="1425375" y="184555"/>
                  <a:pt x="1446700" y="383260"/>
                  <a:pt x="1449055" y="572085"/>
                </a:cubicBezTo>
                <a:cubicBezTo>
                  <a:pt x="1327598" y="561084"/>
                  <a:pt x="1128182" y="584180"/>
                  <a:pt x="980527" y="572085"/>
                </a:cubicBezTo>
                <a:cubicBezTo>
                  <a:pt x="832872" y="559990"/>
                  <a:pt x="738985" y="550089"/>
                  <a:pt x="526490" y="572085"/>
                </a:cubicBezTo>
                <a:cubicBezTo>
                  <a:pt x="313995" y="594081"/>
                  <a:pt x="220439" y="554424"/>
                  <a:pt x="0" y="572085"/>
                </a:cubicBezTo>
                <a:cubicBezTo>
                  <a:pt x="-6346" y="432657"/>
                  <a:pt x="-13031" y="114503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OBJECTIF</a:t>
            </a:r>
          </a:p>
          <a:p>
            <a:pPr algn="ctr"/>
            <a:r>
              <a:rPr lang="fr-FR" sz="12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REPRISE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7A1C26-6A3C-9332-DFE2-D98ED4148151}"/>
              </a:ext>
            </a:extLst>
          </p:cNvPr>
          <p:cNvSpPr/>
          <p:nvPr/>
        </p:nvSpPr>
        <p:spPr>
          <a:xfrm>
            <a:off x="7763252" y="189024"/>
            <a:ext cx="1285948" cy="389953"/>
          </a:xfrm>
          <a:prstGeom prst="rect">
            <a:avLst/>
          </a:prstGeom>
          <a:gradFill flip="none" rotWithShape="1">
            <a:gsLst>
              <a:gs pos="29000">
                <a:schemeClr val="accent1">
                  <a:lumMod val="75000"/>
                  <a:shade val="30000"/>
                  <a:satMod val="115000"/>
                  <a:alpha val="96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  <a:alpha val="4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Montserrat" panose="00000500000000000000" pitchFamily="2" charset="0"/>
              </a:rPr>
              <a:t>SPÉCIAL COLLECTE</a:t>
            </a:r>
          </a:p>
        </p:txBody>
      </p:sp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CE0D3494-38C2-2F06-DEC7-9115068B68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2057276"/>
              </p:ext>
            </p:extLst>
          </p:nvPr>
        </p:nvGraphicFramePr>
        <p:xfrm>
          <a:off x="1874125" y="4116350"/>
          <a:ext cx="3412376" cy="3591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Objet d’environnement du Gestionnaire de liaisons" showAsIcon="1" r:id="rId2" imgW="4343760" imgH="456480" progId="Package">
                  <p:embed/>
                </p:oleObj>
              </mc:Choice>
              <mc:Fallback>
                <p:oleObj name="Objet d’environnement du Gestionnaire de liaisons" showAsIcon="1" r:id="rId2" imgW="4343760" imgH="456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74125" y="4116350"/>
                        <a:ext cx="3412376" cy="3591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Hand Sticker for iOS &amp; Android | GIPHY">
            <a:extLst>
              <a:ext uri="{FF2B5EF4-FFF2-40B4-BE49-F238E27FC236}">
                <a16:creationId xmlns:a16="http://schemas.microsoft.com/office/drawing/2014/main" id="{3C711D8F-2F06-7361-6923-44643CCF9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853391">
            <a:off x="3745938" y="4072674"/>
            <a:ext cx="243134" cy="29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691FAC-EE06-18DA-1340-BBD13AD204F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8050" y="952318"/>
            <a:ext cx="2413387" cy="370490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A4D0F56-4B8A-0F6B-287D-755460948950}"/>
              </a:ext>
            </a:extLst>
          </p:cNvPr>
          <p:cNvSpPr txBox="1"/>
          <p:nvPr/>
        </p:nvSpPr>
        <p:spPr>
          <a:xfrm>
            <a:off x="229262" y="4092671"/>
            <a:ext cx="2431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bg2"/>
                </a:solidFill>
                <a:latin typeface="Montserrat" panose="00000500000000000000" pitchFamily="2" charset="0"/>
              </a:rPr>
              <a:t>Double-cliquez sur l’icône</a:t>
            </a:r>
          </a:p>
          <a:p>
            <a:r>
              <a:rPr lang="fr-FR" sz="1000" dirty="0">
                <a:solidFill>
                  <a:schemeClr val="bg2"/>
                </a:solidFill>
                <a:latin typeface="Montserrat" panose="00000500000000000000" pitchFamily="2" charset="0"/>
              </a:rPr>
              <a:t>pour ouvrir l’e-mail type</a:t>
            </a:r>
          </a:p>
        </p:txBody>
      </p:sp>
    </p:spTree>
    <p:extLst>
      <p:ext uri="{BB962C8B-B14F-4D97-AF65-F5344CB8AC3E}">
        <p14:creationId xmlns:p14="http://schemas.microsoft.com/office/powerpoint/2010/main" val="1629540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E86EF3-4368-41FD-AAEB-7084C2BC9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Thème </a:t>
            </a:r>
            <a:r>
              <a:rPr lang="fr-FR" dirty="0">
                <a:solidFill>
                  <a:schemeClr val="accent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#</a:t>
            </a:r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conquête </a:t>
            </a:r>
            <a:r>
              <a:rPr lang="fr-FR" dirty="0">
                <a:solidFill>
                  <a:schemeClr val="accent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#</a:t>
            </a:r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start-up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AA7A61-D7BE-4D41-AEFE-005F74385FF9}"/>
              </a:ext>
            </a:extLst>
          </p:cNvPr>
          <p:cNvSpPr/>
          <p:nvPr/>
        </p:nvSpPr>
        <p:spPr>
          <a:xfrm>
            <a:off x="230587" y="4861607"/>
            <a:ext cx="604299" cy="2265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500774-264D-738F-8603-ED61BBC25452}"/>
              </a:ext>
            </a:extLst>
          </p:cNvPr>
          <p:cNvSpPr/>
          <p:nvPr/>
        </p:nvSpPr>
        <p:spPr>
          <a:xfrm>
            <a:off x="1594114" y="1419768"/>
            <a:ext cx="3710487" cy="759668"/>
          </a:xfrm>
          <a:custGeom>
            <a:avLst/>
            <a:gdLst>
              <a:gd name="connsiteX0" fmla="*/ 0 w 3710487"/>
              <a:gd name="connsiteY0" fmla="*/ 0 h 759668"/>
              <a:gd name="connsiteX1" fmla="*/ 544205 w 3710487"/>
              <a:gd name="connsiteY1" fmla="*/ 0 h 759668"/>
              <a:gd name="connsiteX2" fmla="*/ 1199724 w 3710487"/>
              <a:gd name="connsiteY2" fmla="*/ 0 h 759668"/>
              <a:gd name="connsiteX3" fmla="*/ 1781034 w 3710487"/>
              <a:gd name="connsiteY3" fmla="*/ 0 h 759668"/>
              <a:gd name="connsiteX4" fmla="*/ 2362343 w 3710487"/>
              <a:gd name="connsiteY4" fmla="*/ 0 h 759668"/>
              <a:gd name="connsiteX5" fmla="*/ 2906548 w 3710487"/>
              <a:gd name="connsiteY5" fmla="*/ 0 h 759668"/>
              <a:gd name="connsiteX6" fmla="*/ 3710487 w 3710487"/>
              <a:gd name="connsiteY6" fmla="*/ 0 h 759668"/>
              <a:gd name="connsiteX7" fmla="*/ 3710487 w 3710487"/>
              <a:gd name="connsiteY7" fmla="*/ 364641 h 759668"/>
              <a:gd name="connsiteX8" fmla="*/ 3710487 w 3710487"/>
              <a:gd name="connsiteY8" fmla="*/ 759668 h 759668"/>
              <a:gd name="connsiteX9" fmla="*/ 3092073 w 3710487"/>
              <a:gd name="connsiteY9" fmla="*/ 759668 h 759668"/>
              <a:gd name="connsiteX10" fmla="*/ 2473658 w 3710487"/>
              <a:gd name="connsiteY10" fmla="*/ 759668 h 759668"/>
              <a:gd name="connsiteX11" fmla="*/ 1855244 w 3710487"/>
              <a:gd name="connsiteY11" fmla="*/ 759668 h 759668"/>
              <a:gd name="connsiteX12" fmla="*/ 1199724 w 3710487"/>
              <a:gd name="connsiteY12" fmla="*/ 759668 h 759668"/>
              <a:gd name="connsiteX13" fmla="*/ 544205 w 3710487"/>
              <a:gd name="connsiteY13" fmla="*/ 759668 h 759668"/>
              <a:gd name="connsiteX14" fmla="*/ 0 w 3710487"/>
              <a:gd name="connsiteY14" fmla="*/ 759668 h 759668"/>
              <a:gd name="connsiteX15" fmla="*/ 0 w 3710487"/>
              <a:gd name="connsiteY15" fmla="*/ 387431 h 759668"/>
              <a:gd name="connsiteX16" fmla="*/ 0 w 3710487"/>
              <a:gd name="connsiteY16" fmla="*/ 0 h 75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710487" h="759668" extrusionOk="0">
                <a:moveTo>
                  <a:pt x="0" y="0"/>
                </a:moveTo>
                <a:cubicBezTo>
                  <a:pt x="220201" y="11853"/>
                  <a:pt x="342270" y="-19772"/>
                  <a:pt x="544205" y="0"/>
                </a:cubicBezTo>
                <a:cubicBezTo>
                  <a:pt x="746141" y="19772"/>
                  <a:pt x="1021604" y="27547"/>
                  <a:pt x="1199724" y="0"/>
                </a:cubicBezTo>
                <a:cubicBezTo>
                  <a:pt x="1377844" y="-27547"/>
                  <a:pt x="1568523" y="-190"/>
                  <a:pt x="1781034" y="0"/>
                </a:cubicBezTo>
                <a:cubicBezTo>
                  <a:pt x="1993545" y="190"/>
                  <a:pt x="2220557" y="-11029"/>
                  <a:pt x="2362343" y="0"/>
                </a:cubicBezTo>
                <a:cubicBezTo>
                  <a:pt x="2504129" y="11029"/>
                  <a:pt x="2664390" y="23898"/>
                  <a:pt x="2906548" y="0"/>
                </a:cubicBezTo>
                <a:cubicBezTo>
                  <a:pt x="3148706" y="-23898"/>
                  <a:pt x="3476693" y="-15461"/>
                  <a:pt x="3710487" y="0"/>
                </a:cubicBezTo>
                <a:cubicBezTo>
                  <a:pt x="3706104" y="130212"/>
                  <a:pt x="3726318" y="220737"/>
                  <a:pt x="3710487" y="364641"/>
                </a:cubicBezTo>
                <a:cubicBezTo>
                  <a:pt x="3694656" y="508545"/>
                  <a:pt x="3708221" y="613533"/>
                  <a:pt x="3710487" y="759668"/>
                </a:cubicBezTo>
                <a:cubicBezTo>
                  <a:pt x="3563582" y="732595"/>
                  <a:pt x="3369512" y="753235"/>
                  <a:pt x="3092073" y="759668"/>
                </a:cubicBezTo>
                <a:cubicBezTo>
                  <a:pt x="2814634" y="766101"/>
                  <a:pt x="2615587" y="766579"/>
                  <a:pt x="2473658" y="759668"/>
                </a:cubicBezTo>
                <a:cubicBezTo>
                  <a:pt x="2331729" y="752757"/>
                  <a:pt x="2146636" y="743654"/>
                  <a:pt x="1855244" y="759668"/>
                </a:cubicBezTo>
                <a:cubicBezTo>
                  <a:pt x="1563852" y="775682"/>
                  <a:pt x="1340975" y="761609"/>
                  <a:pt x="1199724" y="759668"/>
                </a:cubicBezTo>
                <a:cubicBezTo>
                  <a:pt x="1058473" y="757727"/>
                  <a:pt x="820827" y="772171"/>
                  <a:pt x="544205" y="759668"/>
                </a:cubicBezTo>
                <a:cubicBezTo>
                  <a:pt x="267583" y="747165"/>
                  <a:pt x="179586" y="768548"/>
                  <a:pt x="0" y="759668"/>
                </a:cubicBezTo>
                <a:cubicBezTo>
                  <a:pt x="-4081" y="598523"/>
                  <a:pt x="1324" y="571823"/>
                  <a:pt x="0" y="387431"/>
                </a:cubicBezTo>
                <a:cubicBezTo>
                  <a:pt x="-1324" y="203039"/>
                  <a:pt x="10715" y="185546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</a:p>
          <a:p>
            <a:r>
              <a:rPr lang="fr-FR" sz="1200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fr-FR" sz="1200" b="1" dirty="0">
                <a:solidFill>
                  <a:schemeClr val="accent6"/>
                </a:solidFill>
                <a:latin typeface="Montserrat" panose="00000500000000000000" pitchFamily="2" charset="0"/>
              </a:rPr>
              <a:t>START-UP AVEC AU MOINS UN SALARIÉ </a:t>
            </a:r>
          </a:p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NON ÉQUIPÉS EN ÉPARGNE SALARIALE ET RETRAITE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15277F-D420-9490-29D8-904751988EB2}"/>
              </a:ext>
            </a:extLst>
          </p:cNvPr>
          <p:cNvSpPr/>
          <p:nvPr/>
        </p:nvSpPr>
        <p:spPr>
          <a:xfrm>
            <a:off x="1594115" y="2770728"/>
            <a:ext cx="3530996" cy="572085"/>
          </a:xfrm>
          <a:custGeom>
            <a:avLst/>
            <a:gdLst>
              <a:gd name="connsiteX0" fmla="*/ 0 w 3530996"/>
              <a:gd name="connsiteY0" fmla="*/ 0 h 572085"/>
              <a:gd name="connsiteX1" fmla="*/ 517879 w 3530996"/>
              <a:gd name="connsiteY1" fmla="*/ 0 h 572085"/>
              <a:gd name="connsiteX2" fmla="*/ 1141689 w 3530996"/>
              <a:gd name="connsiteY2" fmla="*/ 0 h 572085"/>
              <a:gd name="connsiteX3" fmla="*/ 1694878 w 3530996"/>
              <a:gd name="connsiteY3" fmla="*/ 0 h 572085"/>
              <a:gd name="connsiteX4" fmla="*/ 2248067 w 3530996"/>
              <a:gd name="connsiteY4" fmla="*/ 0 h 572085"/>
              <a:gd name="connsiteX5" fmla="*/ 2765947 w 3530996"/>
              <a:gd name="connsiteY5" fmla="*/ 0 h 572085"/>
              <a:gd name="connsiteX6" fmla="*/ 3530996 w 3530996"/>
              <a:gd name="connsiteY6" fmla="*/ 0 h 572085"/>
              <a:gd name="connsiteX7" fmla="*/ 3530996 w 3530996"/>
              <a:gd name="connsiteY7" fmla="*/ 572085 h 572085"/>
              <a:gd name="connsiteX8" fmla="*/ 3048427 w 3530996"/>
              <a:gd name="connsiteY8" fmla="*/ 572085 h 572085"/>
              <a:gd name="connsiteX9" fmla="*/ 2459927 w 3530996"/>
              <a:gd name="connsiteY9" fmla="*/ 572085 h 572085"/>
              <a:gd name="connsiteX10" fmla="*/ 1871428 w 3530996"/>
              <a:gd name="connsiteY10" fmla="*/ 572085 h 572085"/>
              <a:gd name="connsiteX11" fmla="*/ 1282929 w 3530996"/>
              <a:gd name="connsiteY11" fmla="*/ 572085 h 572085"/>
              <a:gd name="connsiteX12" fmla="*/ 659119 w 3530996"/>
              <a:gd name="connsiteY12" fmla="*/ 572085 h 572085"/>
              <a:gd name="connsiteX13" fmla="*/ 0 w 3530996"/>
              <a:gd name="connsiteY13" fmla="*/ 572085 h 572085"/>
              <a:gd name="connsiteX14" fmla="*/ 0 w 3530996"/>
              <a:gd name="connsiteY14" fmla="*/ 0 h 57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30996" h="572085" extrusionOk="0">
                <a:moveTo>
                  <a:pt x="0" y="0"/>
                </a:moveTo>
                <a:cubicBezTo>
                  <a:pt x="132043" y="-22993"/>
                  <a:pt x="338417" y="-13765"/>
                  <a:pt x="517879" y="0"/>
                </a:cubicBezTo>
                <a:cubicBezTo>
                  <a:pt x="697341" y="13765"/>
                  <a:pt x="993748" y="-20933"/>
                  <a:pt x="1141689" y="0"/>
                </a:cubicBezTo>
                <a:cubicBezTo>
                  <a:pt x="1289630" y="20933"/>
                  <a:pt x="1459442" y="-2177"/>
                  <a:pt x="1694878" y="0"/>
                </a:cubicBezTo>
                <a:cubicBezTo>
                  <a:pt x="1930314" y="2177"/>
                  <a:pt x="2100762" y="24296"/>
                  <a:pt x="2248067" y="0"/>
                </a:cubicBezTo>
                <a:cubicBezTo>
                  <a:pt x="2395372" y="-24296"/>
                  <a:pt x="2628579" y="276"/>
                  <a:pt x="2765947" y="0"/>
                </a:cubicBezTo>
                <a:cubicBezTo>
                  <a:pt x="2903315" y="-276"/>
                  <a:pt x="3224286" y="-2004"/>
                  <a:pt x="3530996" y="0"/>
                </a:cubicBezTo>
                <a:cubicBezTo>
                  <a:pt x="3505560" y="192969"/>
                  <a:pt x="3554526" y="422103"/>
                  <a:pt x="3530996" y="572085"/>
                </a:cubicBezTo>
                <a:cubicBezTo>
                  <a:pt x="3409800" y="591701"/>
                  <a:pt x="3170429" y="596106"/>
                  <a:pt x="3048427" y="572085"/>
                </a:cubicBezTo>
                <a:cubicBezTo>
                  <a:pt x="2926425" y="548064"/>
                  <a:pt x="2675461" y="582089"/>
                  <a:pt x="2459927" y="572085"/>
                </a:cubicBezTo>
                <a:cubicBezTo>
                  <a:pt x="2244393" y="562081"/>
                  <a:pt x="2156410" y="594890"/>
                  <a:pt x="1871428" y="572085"/>
                </a:cubicBezTo>
                <a:cubicBezTo>
                  <a:pt x="1586446" y="549280"/>
                  <a:pt x="1422722" y="560164"/>
                  <a:pt x="1282929" y="572085"/>
                </a:cubicBezTo>
                <a:cubicBezTo>
                  <a:pt x="1143136" y="584006"/>
                  <a:pt x="882983" y="580786"/>
                  <a:pt x="659119" y="572085"/>
                </a:cubicBezTo>
                <a:cubicBezTo>
                  <a:pt x="435255" y="563385"/>
                  <a:pt x="196133" y="601314"/>
                  <a:pt x="0" y="572085"/>
                </a:cubicBezTo>
                <a:cubicBezTo>
                  <a:pt x="-22646" y="356982"/>
                  <a:pt x="-24550" y="261572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RECRUTEMENT ET FIDÉLISATION </a:t>
            </a:r>
          </a:p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DES SALARIÉS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40989A-C228-5F74-1FEC-763AFA007A28}"/>
              </a:ext>
            </a:extLst>
          </p:cNvPr>
          <p:cNvSpPr/>
          <p:nvPr/>
        </p:nvSpPr>
        <p:spPr>
          <a:xfrm>
            <a:off x="1408103" y="1634444"/>
            <a:ext cx="18000" cy="504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C5D9F8-EE7D-0D21-963E-5A5D44AC75C9}"/>
              </a:ext>
            </a:extLst>
          </p:cNvPr>
          <p:cNvSpPr/>
          <p:nvPr/>
        </p:nvSpPr>
        <p:spPr>
          <a:xfrm>
            <a:off x="313672" y="1506610"/>
            <a:ext cx="1043712" cy="759668"/>
          </a:xfrm>
          <a:custGeom>
            <a:avLst/>
            <a:gdLst>
              <a:gd name="connsiteX0" fmla="*/ 0 w 1043712"/>
              <a:gd name="connsiteY0" fmla="*/ 0 h 759668"/>
              <a:gd name="connsiteX1" fmla="*/ 500982 w 1043712"/>
              <a:gd name="connsiteY1" fmla="*/ 0 h 759668"/>
              <a:gd name="connsiteX2" fmla="*/ 1043712 w 1043712"/>
              <a:gd name="connsiteY2" fmla="*/ 0 h 759668"/>
              <a:gd name="connsiteX3" fmla="*/ 1043712 w 1043712"/>
              <a:gd name="connsiteY3" fmla="*/ 372237 h 759668"/>
              <a:gd name="connsiteX4" fmla="*/ 1043712 w 1043712"/>
              <a:gd name="connsiteY4" fmla="*/ 759668 h 759668"/>
              <a:gd name="connsiteX5" fmla="*/ 532293 w 1043712"/>
              <a:gd name="connsiteY5" fmla="*/ 759668 h 759668"/>
              <a:gd name="connsiteX6" fmla="*/ 0 w 1043712"/>
              <a:gd name="connsiteY6" fmla="*/ 759668 h 759668"/>
              <a:gd name="connsiteX7" fmla="*/ 0 w 1043712"/>
              <a:gd name="connsiteY7" fmla="*/ 372237 h 759668"/>
              <a:gd name="connsiteX8" fmla="*/ 0 w 1043712"/>
              <a:gd name="connsiteY8" fmla="*/ 0 h 75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712" h="759668" extrusionOk="0">
                <a:moveTo>
                  <a:pt x="0" y="0"/>
                </a:moveTo>
                <a:cubicBezTo>
                  <a:pt x="104276" y="16877"/>
                  <a:pt x="373725" y="11250"/>
                  <a:pt x="500982" y="0"/>
                </a:cubicBezTo>
                <a:cubicBezTo>
                  <a:pt x="628239" y="-11250"/>
                  <a:pt x="818267" y="-633"/>
                  <a:pt x="1043712" y="0"/>
                </a:cubicBezTo>
                <a:cubicBezTo>
                  <a:pt x="1047691" y="137167"/>
                  <a:pt x="1044006" y="271349"/>
                  <a:pt x="1043712" y="372237"/>
                </a:cubicBezTo>
                <a:cubicBezTo>
                  <a:pt x="1043418" y="473125"/>
                  <a:pt x="1027366" y="639108"/>
                  <a:pt x="1043712" y="759668"/>
                </a:cubicBezTo>
                <a:cubicBezTo>
                  <a:pt x="858656" y="782929"/>
                  <a:pt x="720059" y="739208"/>
                  <a:pt x="532293" y="759668"/>
                </a:cubicBezTo>
                <a:cubicBezTo>
                  <a:pt x="344527" y="780128"/>
                  <a:pt x="150371" y="782290"/>
                  <a:pt x="0" y="759668"/>
                </a:cubicBezTo>
                <a:cubicBezTo>
                  <a:pt x="18854" y="665931"/>
                  <a:pt x="4907" y="466305"/>
                  <a:pt x="0" y="372237"/>
                </a:cubicBezTo>
                <a:cubicBezTo>
                  <a:pt x="-4907" y="278169"/>
                  <a:pt x="16161" y="107854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6"/>
                </a:solidFill>
                <a:latin typeface="Montserrat" panose="00000500000000000000" pitchFamily="2" charset="0"/>
              </a:rPr>
              <a:t>CIBLE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A0D9C1-E3FC-45D2-5995-985CAF41CD30}"/>
              </a:ext>
            </a:extLst>
          </p:cNvPr>
          <p:cNvSpPr/>
          <p:nvPr/>
        </p:nvSpPr>
        <p:spPr>
          <a:xfrm>
            <a:off x="1408103" y="2804771"/>
            <a:ext cx="18000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A7C6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3D0DCD-303D-2162-797A-834BB74EB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3324" y="4882110"/>
            <a:ext cx="363995" cy="165754"/>
          </a:xfrm>
        </p:spPr>
        <p:txBody>
          <a:bodyPr/>
          <a:lstStyle/>
          <a:p>
            <a:fld id="{E94165F0-FE87-0B48-AA66-28C8AFD55271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0EC9C1-3918-0458-6A69-AD885E895D6B}"/>
              </a:ext>
            </a:extLst>
          </p:cNvPr>
          <p:cNvSpPr/>
          <p:nvPr/>
        </p:nvSpPr>
        <p:spPr>
          <a:xfrm>
            <a:off x="-40952" y="2770728"/>
            <a:ext cx="1449055" cy="572085"/>
          </a:xfrm>
          <a:custGeom>
            <a:avLst/>
            <a:gdLst>
              <a:gd name="connsiteX0" fmla="*/ 0 w 1449055"/>
              <a:gd name="connsiteY0" fmla="*/ 0 h 572085"/>
              <a:gd name="connsiteX1" fmla="*/ 454037 w 1449055"/>
              <a:gd name="connsiteY1" fmla="*/ 0 h 572085"/>
              <a:gd name="connsiteX2" fmla="*/ 951546 w 1449055"/>
              <a:gd name="connsiteY2" fmla="*/ 0 h 572085"/>
              <a:gd name="connsiteX3" fmla="*/ 1449055 w 1449055"/>
              <a:gd name="connsiteY3" fmla="*/ 0 h 572085"/>
              <a:gd name="connsiteX4" fmla="*/ 1449055 w 1449055"/>
              <a:gd name="connsiteY4" fmla="*/ 572085 h 572085"/>
              <a:gd name="connsiteX5" fmla="*/ 980527 w 1449055"/>
              <a:gd name="connsiteY5" fmla="*/ 572085 h 572085"/>
              <a:gd name="connsiteX6" fmla="*/ 526490 w 1449055"/>
              <a:gd name="connsiteY6" fmla="*/ 572085 h 572085"/>
              <a:gd name="connsiteX7" fmla="*/ 0 w 1449055"/>
              <a:gd name="connsiteY7" fmla="*/ 572085 h 572085"/>
              <a:gd name="connsiteX8" fmla="*/ 0 w 1449055"/>
              <a:gd name="connsiteY8" fmla="*/ 0 h 57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9055" h="572085" extrusionOk="0">
                <a:moveTo>
                  <a:pt x="0" y="0"/>
                </a:moveTo>
                <a:cubicBezTo>
                  <a:pt x="122065" y="-16648"/>
                  <a:pt x="266247" y="19172"/>
                  <a:pt x="454037" y="0"/>
                </a:cubicBezTo>
                <a:cubicBezTo>
                  <a:pt x="641827" y="-19172"/>
                  <a:pt x="806685" y="-22830"/>
                  <a:pt x="951546" y="0"/>
                </a:cubicBezTo>
                <a:cubicBezTo>
                  <a:pt x="1096407" y="22830"/>
                  <a:pt x="1294175" y="13089"/>
                  <a:pt x="1449055" y="0"/>
                </a:cubicBezTo>
                <a:cubicBezTo>
                  <a:pt x="1425375" y="184555"/>
                  <a:pt x="1446700" y="383260"/>
                  <a:pt x="1449055" y="572085"/>
                </a:cubicBezTo>
                <a:cubicBezTo>
                  <a:pt x="1327598" y="561084"/>
                  <a:pt x="1128182" y="584180"/>
                  <a:pt x="980527" y="572085"/>
                </a:cubicBezTo>
                <a:cubicBezTo>
                  <a:pt x="832872" y="559990"/>
                  <a:pt x="738985" y="550089"/>
                  <a:pt x="526490" y="572085"/>
                </a:cubicBezTo>
                <a:cubicBezTo>
                  <a:pt x="313995" y="594081"/>
                  <a:pt x="220439" y="554424"/>
                  <a:pt x="0" y="572085"/>
                </a:cubicBezTo>
                <a:cubicBezTo>
                  <a:pt x="-6346" y="432657"/>
                  <a:pt x="-13031" y="114503"/>
                  <a:pt x="0" y="0"/>
                </a:cubicBezTo>
                <a:close/>
              </a:path>
            </a:pathLst>
          </a:custGeom>
          <a:noFill/>
          <a:ln w="6350">
            <a:noFill/>
            <a:extLst>
              <a:ext uri="{C807C97D-BFC1-408E-A445-0C87EB9F89A2}">
                <ask:lineSketchStyleProps xmlns:ask="http://schemas.microsoft.com/office/drawing/2018/sketchyshapes" sd="18087610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OBJECTIF</a:t>
            </a:r>
          </a:p>
          <a:p>
            <a:pPr algn="ctr"/>
            <a:r>
              <a:rPr lang="fr-FR" sz="12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ÉQUIPEMENT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7140B93-CF4A-BD18-855B-9BE17F66C45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2612" y="1419768"/>
            <a:ext cx="2942746" cy="29583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8" name="Objet 17">
            <a:extLst>
              <a:ext uri="{FF2B5EF4-FFF2-40B4-BE49-F238E27FC236}">
                <a16:creationId xmlns:a16="http://schemas.microsoft.com/office/drawing/2014/main" id="{CADD6841-196A-57FD-21EA-F5BB1A617B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1817190"/>
              </p:ext>
            </p:extLst>
          </p:nvPr>
        </p:nvGraphicFramePr>
        <p:xfrm>
          <a:off x="1873320" y="4121784"/>
          <a:ext cx="3140597" cy="328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Objet d’environnement du Gestionnaire de liaisons" showAsIcon="1" r:id="rId3" imgW="4366080" imgH="456480" progId="Package">
                  <p:embed/>
                </p:oleObj>
              </mc:Choice>
              <mc:Fallback>
                <p:oleObj name="Objet d’environnement du Gestionnaire de liaisons" showAsIcon="1" r:id="rId3" imgW="4366080" imgH="456480" progId="Package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0FDA161D-2E44-7A14-AF4D-DCF3C53F16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73320" y="4121784"/>
                        <a:ext cx="3140597" cy="3289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" descr="Hand Sticker for iOS &amp; Android | GIPHY">
            <a:extLst>
              <a:ext uri="{FF2B5EF4-FFF2-40B4-BE49-F238E27FC236}">
                <a16:creationId xmlns:a16="http://schemas.microsoft.com/office/drawing/2014/main" id="{D2BDD3F7-C088-8E67-4B0C-EC524A480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853391">
            <a:off x="3580176" y="4034253"/>
            <a:ext cx="243134" cy="29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45BB891-4CB2-56C7-393B-9B12CFC17740}"/>
              </a:ext>
            </a:extLst>
          </p:cNvPr>
          <p:cNvSpPr txBox="1"/>
          <p:nvPr/>
        </p:nvSpPr>
        <p:spPr>
          <a:xfrm>
            <a:off x="229262" y="4092671"/>
            <a:ext cx="2431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bg2"/>
                </a:solidFill>
                <a:latin typeface="Montserrat" panose="00000500000000000000" pitchFamily="2" charset="0"/>
              </a:rPr>
              <a:t>Double-cliquez sur l’icône</a:t>
            </a:r>
          </a:p>
          <a:p>
            <a:r>
              <a:rPr lang="fr-FR" sz="1000" dirty="0">
                <a:solidFill>
                  <a:schemeClr val="bg2"/>
                </a:solidFill>
                <a:latin typeface="Montserrat" panose="00000500000000000000" pitchFamily="2" charset="0"/>
              </a:rPr>
              <a:t>pour ouvrir l’e-mail type</a:t>
            </a:r>
          </a:p>
        </p:txBody>
      </p:sp>
    </p:spTree>
    <p:extLst>
      <p:ext uri="{BB962C8B-B14F-4D97-AF65-F5344CB8AC3E}">
        <p14:creationId xmlns:p14="http://schemas.microsoft.com/office/powerpoint/2010/main" val="26297282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GFS">
  <a:themeElements>
    <a:clrScheme name="GFS Template 1">
      <a:dk1>
        <a:srgbClr val="000000"/>
      </a:dk1>
      <a:lt1>
        <a:srgbClr val="FFFFFF"/>
      </a:lt1>
      <a:dk2>
        <a:srgbClr val="28ABB8"/>
      </a:dk2>
      <a:lt2>
        <a:srgbClr val="562670"/>
      </a:lt2>
      <a:accent1>
        <a:srgbClr val="9FC866"/>
      </a:accent1>
      <a:accent2>
        <a:srgbClr val="3D589E"/>
      </a:accent2>
      <a:accent3>
        <a:srgbClr val="808CC5"/>
      </a:accent3>
      <a:accent4>
        <a:srgbClr val="DA6F7D"/>
      </a:accent4>
      <a:accent5>
        <a:srgbClr val="F4DA85"/>
      </a:accent5>
      <a:accent6>
        <a:srgbClr val="C0559A"/>
      </a:accent6>
      <a:hlink>
        <a:srgbClr val="562670"/>
      </a:hlink>
      <a:folHlink>
        <a:srgbClr val="28ABB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hèmeGFS" id="{E5E9A25D-27C1-404D-BD60-274B8274E727}" vid="{F16B0ED8-A4F1-4B44-90B7-2948FF7EB1E2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FS Template 1">
    <a:dk1>
      <a:srgbClr val="000000"/>
    </a:dk1>
    <a:lt1>
      <a:srgbClr val="FFFFFF"/>
    </a:lt1>
    <a:dk2>
      <a:srgbClr val="28ABB8"/>
    </a:dk2>
    <a:lt2>
      <a:srgbClr val="562670"/>
    </a:lt2>
    <a:accent1>
      <a:srgbClr val="9FC866"/>
    </a:accent1>
    <a:accent2>
      <a:srgbClr val="3D589E"/>
    </a:accent2>
    <a:accent3>
      <a:srgbClr val="808CC5"/>
    </a:accent3>
    <a:accent4>
      <a:srgbClr val="DA6F7D"/>
    </a:accent4>
    <a:accent5>
      <a:srgbClr val="F4DA85"/>
    </a:accent5>
    <a:accent6>
      <a:srgbClr val="C0559A"/>
    </a:accent6>
    <a:hlink>
      <a:srgbClr val="562670"/>
    </a:hlink>
    <a:folHlink>
      <a:srgbClr val="28ABB8"/>
    </a:folHlink>
  </a:clrScheme>
</a:themeOverride>
</file>

<file path=ppt/theme/themeOverride2.xml><?xml version="1.0" encoding="utf-8"?>
<a:themeOverride xmlns:a="http://schemas.openxmlformats.org/drawingml/2006/main">
  <a:clrScheme name="GFS Template 1">
    <a:dk1>
      <a:srgbClr val="000000"/>
    </a:dk1>
    <a:lt1>
      <a:srgbClr val="FFFFFF"/>
    </a:lt1>
    <a:dk2>
      <a:srgbClr val="28ABB8"/>
    </a:dk2>
    <a:lt2>
      <a:srgbClr val="562670"/>
    </a:lt2>
    <a:accent1>
      <a:srgbClr val="9FC866"/>
    </a:accent1>
    <a:accent2>
      <a:srgbClr val="3D589E"/>
    </a:accent2>
    <a:accent3>
      <a:srgbClr val="808CC5"/>
    </a:accent3>
    <a:accent4>
      <a:srgbClr val="DA6F7D"/>
    </a:accent4>
    <a:accent5>
      <a:srgbClr val="F4DA85"/>
    </a:accent5>
    <a:accent6>
      <a:srgbClr val="C0559A"/>
    </a:accent6>
    <a:hlink>
      <a:srgbClr val="562670"/>
    </a:hlink>
    <a:folHlink>
      <a:srgbClr val="28ABB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8655</TotalTime>
  <Words>321</Words>
  <Application>Microsoft Office PowerPoint</Application>
  <PresentationFormat>Affichage à l'écran (16:9)</PresentationFormat>
  <Paragraphs>106</Paragraphs>
  <Slides>10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Calibri</vt:lpstr>
      <vt:lpstr>Arial</vt:lpstr>
      <vt:lpstr>Arial Black</vt:lpstr>
      <vt:lpstr>Montserrat</vt:lpstr>
      <vt:lpstr>ThèmeGFS</vt:lpstr>
      <vt:lpstr>Objet d’environnement du Gestionnaire de liaisons</vt:lpstr>
      <vt:lpstr>BOOK D’E-MAIL TYPE</vt:lpstr>
      <vt:lpstr>MARCHE CIBLE</vt:lpstr>
      <vt:lpstr>Thème #conquête #marché professionnel</vt:lpstr>
      <vt:lpstr>Thème #conquête #marché professionnel</vt:lpstr>
      <vt:lpstr>Thème #fidélisation #marché professionnel</vt:lpstr>
      <vt:lpstr>Thème #conquête #marché professions libérales</vt:lpstr>
      <vt:lpstr>Thème #conquête #marché entreprise</vt:lpstr>
      <vt:lpstr>Thème #fidélisation #marché entreprise</vt:lpstr>
      <vt:lpstr>Thème #conquête #reprise ETI</vt:lpstr>
      <vt:lpstr>Thème #conquête #start-up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ORGANISER VOS EVENTS</dc:title>
  <dc:creator>DETOLLENAERE Sophie</dc:creator>
  <cp:lastModifiedBy>BURHAN Deniz</cp:lastModifiedBy>
  <cp:revision>205</cp:revision>
  <dcterms:created xsi:type="dcterms:W3CDTF">2022-10-25T14:40:11Z</dcterms:created>
  <dcterms:modified xsi:type="dcterms:W3CDTF">2023-05-12T07:58:57Z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7e4f81-4b1c-4a3a-b237-8636707719dc_Enabled">
    <vt:lpwstr>true</vt:lpwstr>
  </property>
  <property fmtid="{D5CDD505-2E9C-101B-9397-08002B2CF9AE}" pid="3" name="MSIP_Label_797e4f81-4b1c-4a3a-b237-8636707719dc_SetDate">
    <vt:lpwstr>2023-05-04T15:38:40Z</vt:lpwstr>
  </property>
  <property fmtid="{D5CDD505-2E9C-101B-9397-08002B2CF9AE}" pid="4" name="MSIP_Label_797e4f81-4b1c-4a3a-b237-8636707719dc_Method">
    <vt:lpwstr>Privileged</vt:lpwstr>
  </property>
  <property fmtid="{D5CDD505-2E9C-101B-9397-08002B2CF9AE}" pid="5" name="MSIP_Label_797e4f81-4b1c-4a3a-b237-8636707719dc_Name">
    <vt:lpwstr>797e4f81-4b1c-4a3a-b237-8636707719dc</vt:lpwstr>
  </property>
  <property fmtid="{D5CDD505-2E9C-101B-9397-08002B2CF9AE}" pid="6" name="MSIP_Label_797e4f81-4b1c-4a3a-b237-8636707719dc_SiteId">
    <vt:lpwstr>d5bb6d35-8a82-4329-b49a-5030bd6497ab</vt:lpwstr>
  </property>
  <property fmtid="{D5CDD505-2E9C-101B-9397-08002B2CF9AE}" pid="7" name="MSIP_Label_797e4f81-4b1c-4a3a-b237-8636707719dc_ActionId">
    <vt:lpwstr>b701f30e-322d-4539-ab2d-b4516a7e6b22</vt:lpwstr>
  </property>
  <property fmtid="{D5CDD505-2E9C-101B-9397-08002B2CF9AE}" pid="8" name="MSIP_Label_797e4f81-4b1c-4a3a-b237-8636707719dc_ContentBits">
    <vt:lpwstr>2</vt:lpwstr>
  </property>
</Properties>
</file>