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  <Override PartName="/ppt/charts/style9.xml" ContentType="application/vnd.ms-office.chartstyle+xml"/>
  <Override PartName="/ppt/charts/colors9.xml" ContentType="application/vnd.ms-office.chartcolorstyle+xml"/>
  <Override PartName="/ppt/charts/style10.xml" ContentType="application/vnd.ms-office.chartstyle+xml"/>
  <Override PartName="/ppt/charts/colors10.xml" ContentType="application/vnd.ms-office.chartcolorstyle+xml"/>
  <Override PartName="/ppt/charts/style11.xml" ContentType="application/vnd.ms-office.chartstyle+xml"/>
  <Override PartName="/ppt/charts/colors11.xml" ContentType="application/vnd.ms-office.chartcolorstyle+xml"/>
  <Override PartName="/ppt/charts/style12.xml" ContentType="application/vnd.ms-office.chartstyle+xml"/>
  <Override PartName="/ppt/charts/colors12.xml" ContentType="application/vnd.ms-office.chartcolorstyle+xml"/>
  <Override PartName="/ppt/charts/style13.xml" ContentType="application/vnd.ms-office.chartstyle+xml"/>
  <Override PartName="/ppt/charts/colors13.xml" ContentType="application/vnd.ms-office.chartcolorstyle+xml"/>
  <Override PartName="/ppt/charts/style14.xml" ContentType="application/vnd.ms-office.chartstyle+xml"/>
  <Override PartName="/ppt/charts/colors14.xml" ContentType="application/vnd.ms-office.chartcolorstyle+xml"/>
  <Override PartName="/ppt/charts/style15.xml" ContentType="application/vnd.ms-office.chartstyle+xml"/>
  <Override PartName="/ppt/charts/colors15.xml" ContentType="application/vnd.ms-office.chartcolorstyle+xml"/>
  <Override PartName="/ppt/charts/style16.xml" ContentType="application/vnd.ms-office.chartstyle+xml"/>
  <Override PartName="/ppt/charts/colors16.xml" ContentType="application/vnd.ms-office.chartcolorstyle+xml"/>
  <Override PartName="/ppt/charts/style17.xml" ContentType="application/vnd.ms-office.chartstyle+xml"/>
  <Override PartName="/ppt/charts/colors17.xml" ContentType="application/vnd.ms-office.chartcolorstyle+xml"/>
  <Override PartName="/ppt/charts/style18.xml" ContentType="application/vnd.ms-office.chartstyle+xml"/>
  <Override PartName="/ppt/charts/colors18.xml" ContentType="application/vnd.ms-office.chartcolorstyle+xml"/>
  <Override PartName="/ppt/charts/style19.xml" ContentType="application/vnd.ms-office.chartstyle+xml"/>
  <Override PartName="/ppt/charts/colors19.xml" ContentType="application/vnd.ms-office.chartcolorstyle+xml"/>
  <Override PartName="/ppt/charts/style20.xml" ContentType="application/vnd.ms-office.chartstyle+xml"/>
  <Override PartName="/ppt/charts/colors20.xml" ContentType="application/vnd.ms-office.chartcolorstyle+xml"/>
  <Override PartName="/ppt/charts/style21.xml" ContentType="application/vnd.ms-office.chartstyle+xml"/>
  <Override PartName="/ppt/charts/colors2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59" r:id="rId2"/>
    <p:sldId id="355" r:id="rId3"/>
    <p:sldId id="352" r:id="rId4"/>
    <p:sldId id="338" r:id="rId5"/>
    <p:sldId id="353" r:id="rId6"/>
    <p:sldId id="362" r:id="rId7"/>
    <p:sldId id="320" r:id="rId8"/>
    <p:sldId id="341" r:id="rId9"/>
    <p:sldId id="346" r:id="rId10"/>
    <p:sldId id="324" r:id="rId11"/>
    <p:sldId id="340" r:id="rId12"/>
    <p:sldId id="326" r:id="rId13"/>
    <p:sldId id="327" r:id="rId14"/>
    <p:sldId id="328" r:id="rId15"/>
    <p:sldId id="329" r:id="rId16"/>
    <p:sldId id="350" r:id="rId17"/>
    <p:sldId id="330" r:id="rId18"/>
    <p:sldId id="331" r:id="rId19"/>
    <p:sldId id="333" r:id="rId20"/>
    <p:sldId id="334" r:id="rId21"/>
    <p:sldId id="336" r:id="rId22"/>
    <p:sldId id="359" r:id="rId23"/>
    <p:sldId id="337" r:id="rId24"/>
    <p:sldId id="364" r:id="rId25"/>
    <p:sldId id="365" r:id="rId26"/>
    <p:sldId id="366" r:id="rId27"/>
    <p:sldId id="360" r:id="rId28"/>
    <p:sldId id="354" r:id="rId29"/>
    <p:sldId id="363" r:id="rId3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 pos="555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AD66"/>
    <a:srgbClr val="CC0000"/>
    <a:srgbClr val="A79C86"/>
    <a:srgbClr val="D3CEC3"/>
    <a:srgbClr val="FFDDED"/>
    <a:srgbClr val="FFDDDD"/>
    <a:srgbClr val="F7DAAF"/>
    <a:srgbClr val="EA9922"/>
    <a:srgbClr val="FFAFD5"/>
    <a:srgbClr val="A600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94514" autoAdjust="0"/>
  </p:normalViewPr>
  <p:slideViewPr>
    <p:cSldViewPr snapToGrid="0">
      <p:cViewPr>
        <p:scale>
          <a:sx n="114" d="100"/>
          <a:sy n="114" d="100"/>
        </p:scale>
        <p:origin x="-1470" y="-48"/>
      </p:cViewPr>
      <p:guideLst>
        <p:guide orient="horz"/>
        <p:guide pos="555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243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3" Type="http://schemas.microsoft.com/office/2011/relationships/chartStyle" Target="style16.xml"/><Relationship Id="rId2" Type="http://schemas.microsoft.com/office/2011/relationships/chartColorStyle" Target="colors16.xml"/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3" Type="http://schemas.microsoft.com/office/2011/relationships/chartStyle" Target="style17.xml"/><Relationship Id="rId2" Type="http://schemas.microsoft.com/office/2011/relationships/chartColorStyle" Target="colors17.xml"/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3" Type="http://schemas.microsoft.com/office/2011/relationships/chartStyle" Target="style18.xml"/><Relationship Id="rId2" Type="http://schemas.microsoft.com/office/2011/relationships/chartColorStyle" Target="colors18.xml"/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3" Type="http://schemas.microsoft.com/office/2011/relationships/chartStyle" Target="style19.xml"/><Relationship Id="rId2" Type="http://schemas.microsoft.com/office/2011/relationships/chartColorStyle" Target="colors19.xml"/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3" Type="http://schemas.microsoft.com/office/2011/relationships/chartStyle" Target="style20.xml"/><Relationship Id="rId2" Type="http://schemas.microsoft.com/office/2011/relationships/chartColorStyle" Target="colors20.xml"/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3" Type="http://schemas.microsoft.com/office/2011/relationships/chartStyle" Target="style21.xml"/><Relationship Id="rId2" Type="http://schemas.microsoft.com/office/2011/relationships/chartColorStyle" Target="colors21.xml"/><Relationship Id="rId1" Type="http://schemas.openxmlformats.org/officeDocument/2006/relationships/package" Target="../embeddings/Microsoft_Excel_Worksheet2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F5-4003-B852-5C9B6B1E9E0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F5-4003-B852-5C9B6B1E9E0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4F5-4003-B852-5C9B6B1E9E0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4F5-4003-B852-5C9B6B1E9E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4F5-4003-B852-5C9B6B1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B5-4B43-9D48-38586191E7D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B5-4B43-9D48-38586191E7D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B5-4B43-9D48-38586191E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832064"/>
        <c:axId val="107833600"/>
      </c:barChart>
      <c:catAx>
        <c:axId val="107832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07833600"/>
        <c:crosses val="autoZero"/>
        <c:auto val="1"/>
        <c:lblAlgn val="ctr"/>
        <c:lblOffset val="100"/>
        <c:noMultiLvlLbl val="0"/>
      </c:catAx>
      <c:valAx>
        <c:axId val="107833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0783206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63-4932-9184-71457D3607F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63-4932-9184-71457D3607F1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63-4932-9184-71457D3607F1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63-4932-9184-71457D3607F1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63-4932-9184-71457D360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E5-43A6-B7DE-6D74EB34AC1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E5-43A6-B7DE-6D74EB34AC1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E5-43A6-B7DE-6D74EB34A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194048"/>
        <c:axId val="31268864"/>
      </c:barChart>
      <c:catAx>
        <c:axId val="108194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31268864"/>
        <c:crosses val="autoZero"/>
        <c:auto val="1"/>
        <c:lblAlgn val="ctr"/>
        <c:lblOffset val="100"/>
        <c:noMultiLvlLbl val="0"/>
      </c:catAx>
      <c:valAx>
        <c:axId val="3126886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819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50-4D0C-85D5-7C9033970B24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50-4D0C-85D5-7C9033970B24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850-4D0C-85D5-7C9033970B24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850-4D0C-85D5-7C9033970B2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850-4D0C-85D5-7C9033970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885-47C3-9FB1-F77DA9CBCBB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885-47C3-9FB1-F77DA9CBCBB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885-47C3-9FB1-F77DA9CBC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328832"/>
        <c:axId val="108330368"/>
      </c:barChart>
      <c:catAx>
        <c:axId val="108328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08330368"/>
        <c:crosses val="autoZero"/>
        <c:auto val="1"/>
        <c:lblAlgn val="ctr"/>
        <c:lblOffset val="100"/>
        <c:noMultiLvlLbl val="0"/>
      </c:catAx>
      <c:valAx>
        <c:axId val="108330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0832883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77F-4A29-BF09-779F43BC143E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77F-4A29-BF09-779F43BC143E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77F-4A29-BF09-779F43BC143E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77F-4A29-BF09-779F43BC143E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77F-4A29-BF09-779F43BC14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07-4F0E-8E1B-8F73280CF2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607-4F0E-8E1B-8F73280CF2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607-4F0E-8E1B-8F73280CF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825984"/>
        <c:axId val="108831872"/>
      </c:barChart>
      <c:catAx>
        <c:axId val="108825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08831872"/>
        <c:crosses val="autoZero"/>
        <c:auto val="1"/>
        <c:lblAlgn val="ctr"/>
        <c:lblOffset val="100"/>
        <c:noMultiLvlLbl val="0"/>
      </c:catAx>
      <c:valAx>
        <c:axId val="10883187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882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4DC-4A10-AB9A-1C85F48F233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4DC-4A10-AB9A-1C85F48F233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4DC-4A10-AB9A-1C85F48F233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4DC-4A10-AB9A-1C85F48F233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4DC-4A10-AB9A-1C85F48F2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F5E-4E0F-B9A0-83FF77B950C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F5E-4E0F-B9A0-83FF77B950C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F5E-4E0F-B9A0-83FF77B95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058304"/>
        <c:axId val="107059840"/>
      </c:barChart>
      <c:catAx>
        <c:axId val="107058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07059840"/>
        <c:crosses val="autoZero"/>
        <c:auto val="1"/>
        <c:lblAlgn val="ctr"/>
        <c:lblOffset val="100"/>
        <c:noMultiLvlLbl val="0"/>
      </c:catAx>
      <c:valAx>
        <c:axId val="1070598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0705830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0FF-4EC6-B52B-91DDA4F81EF4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0FF-4EC6-B52B-91DDA4F81EF4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0FF-4EC6-B52B-91DDA4F81EF4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0FF-4EC6-B52B-91DDA4F81EF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0FF-4EC6-B52B-91DDA4F81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D3-4413-8FC7-E404933AC20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2D3-4413-8FC7-E404933AC20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2D3-4413-8FC7-E404933AC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096704"/>
        <c:axId val="107106688"/>
      </c:barChart>
      <c:catAx>
        <c:axId val="107096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07106688"/>
        <c:crosses val="autoZero"/>
        <c:auto val="1"/>
        <c:lblAlgn val="ctr"/>
        <c:lblOffset val="100"/>
        <c:noMultiLvlLbl val="0"/>
      </c:catAx>
      <c:valAx>
        <c:axId val="10710668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709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F7F-4A7E-9FC1-DBF36DCEE488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F7F-4A7E-9FC1-DBF36DCEE488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F7F-4A7E-9FC1-DBF36DCEE488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F7F-4A7E-9FC1-DBF36DCEE488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F7F-4A7E-9FC1-DBF36DCEE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042-41C6-A0B5-56FB6B57616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042-41C6-A0B5-56FB6B57616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042-41C6-A0B5-56FB6B576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834176"/>
        <c:axId val="150848256"/>
      </c:barChart>
      <c:catAx>
        <c:axId val="150834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50848256"/>
        <c:crosses val="autoZero"/>
        <c:auto val="1"/>
        <c:lblAlgn val="ctr"/>
        <c:lblOffset val="100"/>
        <c:noMultiLvlLbl val="0"/>
      </c:catAx>
      <c:valAx>
        <c:axId val="150848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5083417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CA9-4C6F-A312-F76F53239904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CA9-4C6F-A312-F76F53239904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CA9-4C6F-A312-F76F53239904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CA9-4C6F-A312-F76F5323990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CA9-4C6F-A312-F76F53239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14-475C-92A5-16ED6F21F0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514-475C-92A5-16ED6F21F0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514-475C-92A5-16ED6F21F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938368"/>
        <c:axId val="150939904"/>
      </c:barChart>
      <c:catAx>
        <c:axId val="150938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50939904"/>
        <c:crosses val="autoZero"/>
        <c:auto val="1"/>
        <c:lblAlgn val="ctr"/>
        <c:lblOffset val="100"/>
        <c:noMultiLvlLbl val="0"/>
      </c:catAx>
      <c:valAx>
        <c:axId val="15093990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093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E7-489F-BF1D-531350AA64D3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BE7-489F-BF1D-531350AA64D3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BE7-489F-BF1D-531350AA64D3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BE7-489F-BF1D-531350AA64D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BE7-489F-BF1D-531350AA6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445-4099-9580-D39FA2F9945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445-4099-9580-D39FA2F99458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445-4099-9580-D39FA2F99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188032"/>
        <c:axId val="152189568"/>
      </c:barChart>
      <c:catAx>
        <c:axId val="152188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52189568"/>
        <c:crosses val="autoZero"/>
        <c:auto val="1"/>
        <c:lblAlgn val="ctr"/>
        <c:lblOffset val="100"/>
        <c:noMultiLvlLbl val="0"/>
      </c:catAx>
      <c:valAx>
        <c:axId val="152189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5218803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273-4C49-B182-EDD756F3FF95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273-4C49-B182-EDD756F3FF95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273-4C49-B182-EDD756F3FF95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273-4C49-B182-EDD756F3FF95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273-4C49-B182-EDD756F3FF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70-456F-8A75-40A652F488A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D70-456F-8A75-40A652F488A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D70-456F-8A75-40A652F48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619648"/>
        <c:axId val="152621440"/>
      </c:barChart>
      <c:catAx>
        <c:axId val="152619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52621440"/>
        <c:crosses val="autoZero"/>
        <c:auto val="1"/>
        <c:lblAlgn val="ctr"/>
        <c:lblOffset val="100"/>
        <c:noMultiLvlLbl val="0"/>
      </c:catAx>
      <c:valAx>
        <c:axId val="15262144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261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F08-4CBF-BD6F-A904069E7F03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F08-4CBF-BD6F-A904069E7F03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F08-4CBF-BD6F-A904069E7F03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F08-4CBF-BD6F-A904069E7F0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F08-4CBF-BD6F-A904069E7F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5CC-4344-9058-34EE64ED8BD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5CC-4344-9058-34EE64ED8BD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5CC-4344-9058-34EE64ED8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5054080"/>
        <c:axId val="155055616"/>
      </c:barChart>
      <c:catAx>
        <c:axId val="155054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55055616"/>
        <c:crosses val="autoZero"/>
        <c:auto val="1"/>
        <c:lblAlgn val="ctr"/>
        <c:lblOffset val="100"/>
        <c:noMultiLvlLbl val="0"/>
      </c:catAx>
      <c:valAx>
        <c:axId val="1550556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5505408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90-492D-B316-7CACA2330A43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90-492D-B316-7CACA2330A43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90-492D-B316-7CACA2330A43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90-492D-B316-7CACA2330A4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90-492D-B316-7CACA2330A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8B-44C7-8450-3DBD8139565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38B-44C7-8450-3DBD8139565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8B-44C7-8450-3DBD81395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2711040"/>
        <c:axId val="162712576"/>
      </c:barChart>
      <c:catAx>
        <c:axId val="162711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62712576"/>
        <c:crosses val="autoZero"/>
        <c:auto val="1"/>
        <c:lblAlgn val="ctr"/>
        <c:lblOffset val="100"/>
        <c:noMultiLvlLbl val="0"/>
      </c:catAx>
      <c:valAx>
        <c:axId val="16271257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271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B7C-4BE3-972C-912A5D657ADB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B7C-4BE3-972C-912A5D657ADB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B7C-4BE3-972C-912A5D657ADB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B7C-4BE3-972C-912A5D657ADB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B7C-4BE3-972C-912A5D657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13E-4155-AC66-20FA4FA8640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13E-4155-AC66-20FA4FA8640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13E-4155-AC66-20FA4FA86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2655232"/>
        <c:axId val="162538240"/>
      </c:barChart>
      <c:catAx>
        <c:axId val="162655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62538240"/>
        <c:crosses val="autoZero"/>
        <c:auto val="1"/>
        <c:lblAlgn val="ctr"/>
        <c:lblOffset val="100"/>
        <c:noMultiLvlLbl val="0"/>
      </c:catAx>
      <c:valAx>
        <c:axId val="1625382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6265523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F29-432B-B689-65FF629C55AD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F29-432B-B689-65FF629C55AD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F29-432B-B689-65FF629C55AD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F29-432B-B689-65FF629C55AD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F29-432B-B689-65FF629C55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6C-47BB-BD29-80C034CD759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46C-47BB-BD29-80C034CD759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46C-47BB-BD29-80C034CD7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156736"/>
        <c:axId val="163158272"/>
      </c:barChart>
      <c:catAx>
        <c:axId val="163156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63158272"/>
        <c:crosses val="autoZero"/>
        <c:auto val="1"/>
        <c:lblAlgn val="ctr"/>
        <c:lblOffset val="100"/>
        <c:noMultiLvlLbl val="0"/>
      </c:catAx>
      <c:valAx>
        <c:axId val="16315827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315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7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9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0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2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4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5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6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7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8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9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0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0AB4-7775-4FC7-B8A1-46CFA9F0F0E9}" type="datetimeFigureOut">
              <a:rPr lang="fr-FR" smtClean="0"/>
              <a:t>13/10/2017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46B69-4552-46CB-8059-651E9FE79FD0}" type="datetimeFigureOut">
              <a:rPr lang="fr-FR" smtClean="0"/>
              <a:t>13/10/2017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emf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24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28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289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2237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graphicFrame>
        <p:nvGraphicFramePr>
          <p:cNvPr id="13" name="Graphique 12"/>
          <p:cNvGraphicFramePr/>
          <p:nvPr userDrawn="1">
            <p:extLst>
              <p:ext uri="{D42A27DB-BD31-4B8C-83A1-F6EECF244321}">
                <p14:modId xmlns:p14="http://schemas.microsoft.com/office/powerpoint/2010/main" val="54828476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1328367852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961017509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002169501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ZoneTexte 20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6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1" name="Rectangle 1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2" name="Espace réservé du contenu 4"/>
          <p:cNvSpPr>
            <a:spLocks noGrp="1"/>
          </p:cNvSpPr>
          <p:nvPr>
            <p:ph idx="18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635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4745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ZoneTexte 1"/>
          <p:cNvSpPr txBox="1"/>
          <p:nvPr userDrawn="1"/>
        </p:nvSpPr>
        <p:spPr>
          <a:xfrm>
            <a:off x="573403" y="2156604"/>
            <a:ext cx="7984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GE</a:t>
            </a:r>
            <a:r>
              <a:rPr lang="fr-FR" sz="7200" b="1" kern="1200" dirty="0" smtClean="0">
                <a:solidFill>
                  <a:srgbClr val="A79C86"/>
                </a:solidFill>
                <a:latin typeface="Arial Narrow" panose="020B0606020202030204" pitchFamily="34" charset="0"/>
                <a:ea typeface="+mn-ea"/>
                <a:cs typeface="+mn-cs"/>
              </a:rPr>
              <a:t>STION</a:t>
            </a:r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 PRIVEE</a:t>
            </a:r>
            <a:endParaRPr lang="fr-FR" sz="7200" b="1" dirty="0">
              <a:solidFill>
                <a:srgbClr val="A79C86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756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STION PRIV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98595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23" name="Image 22" descr="Griffetaupe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0044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4" name="Rectangle 2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3555230325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25019918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19748261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2974381636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ZoneTexte 21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3" name="Image 32" descr="Griffetaupe.pdf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sp>
        <p:nvSpPr>
          <p:cNvPr id="34" name="Rectangle 3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srgbClr val="A79C86"/>
                </a:solidFill>
              </a:rPr>
              <a:pPr/>
              <a:t>‹N°›</a:t>
            </a:fld>
            <a:endParaRPr lang="fr-FR" dirty="0">
              <a:solidFill>
                <a:srgbClr val="A79C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875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10" name="Image 9" descr="Griffetaupe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0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21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2394419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 PRO MERITE UN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 userDrawn="1"/>
        </p:nvSpPr>
        <p:spPr>
          <a:xfrm>
            <a:off x="573403" y="2156604"/>
            <a:ext cx="7984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PROFESSIONNELS</a:t>
            </a:r>
            <a:endParaRPr lang="fr-FR" sz="7200" b="1" dirty="0">
              <a:solidFill>
                <a:srgbClr val="A79C86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188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9" y="301401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409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5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12" name="Image 11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4368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61263"/>
            <a:ext cx="8059407" cy="7058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9211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19729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61263"/>
            <a:ext cx="8059407" cy="7058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9729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854569"/>
            <a:ext cx="4162569" cy="1972916"/>
          </a:xfrm>
          <a:prstGeom prst="rect">
            <a:avLst/>
          </a:prstGeom>
          <a:solidFill>
            <a:srgbClr val="D3CEC3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4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854569"/>
            <a:ext cx="4027813" cy="1972916"/>
          </a:xfrm>
          <a:prstGeom prst="rect">
            <a:avLst/>
          </a:prstGeom>
          <a:solidFill>
            <a:srgbClr val="D3CEC3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505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Image 29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080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3" name="Image 22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6024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4572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2212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  <a:lvl3pPr>
              <a:buClr>
                <a:srgbClr val="EA9922"/>
              </a:buClr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AE5C6"/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1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AE5C6"/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3880834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7339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0438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Espace réservé du texte 22"/>
          <p:cNvSpPr>
            <a:spLocks noGrp="1"/>
          </p:cNvSpPr>
          <p:nvPr>
            <p:ph type="body" sz="quarter" idx="19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417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Espace réservé du texte 22"/>
          <p:cNvSpPr>
            <a:spLocks noGrp="1"/>
          </p:cNvSpPr>
          <p:nvPr>
            <p:ph type="body" sz="quarter" idx="19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2060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2060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Text Placeholder 2"/>
          <p:cNvSpPr>
            <a:spLocks noGrp="1"/>
          </p:cNvSpPr>
          <p:nvPr>
            <p:ph idx="21" hasCustomPrompt="1"/>
          </p:nvPr>
        </p:nvSpPr>
        <p:spPr>
          <a:xfrm>
            <a:off x="291340" y="3898065"/>
            <a:ext cx="4162569" cy="1653602"/>
          </a:xfrm>
          <a:prstGeom prst="rect">
            <a:avLst/>
          </a:prstGeom>
          <a:solidFill>
            <a:srgbClr val="FFC5C5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1" name="Text Placeholder 2"/>
          <p:cNvSpPr>
            <a:spLocks noGrp="1"/>
          </p:cNvSpPr>
          <p:nvPr>
            <p:ph idx="22" hasCustomPrompt="1"/>
          </p:nvPr>
        </p:nvSpPr>
        <p:spPr>
          <a:xfrm>
            <a:off x="4791329" y="3898065"/>
            <a:ext cx="4027813" cy="1653602"/>
          </a:xfrm>
          <a:prstGeom prst="rect">
            <a:avLst/>
          </a:prstGeom>
          <a:solidFill>
            <a:srgbClr val="FFC5C5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80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4" name="Espace réservé du texte 22"/>
          <p:cNvSpPr>
            <a:spLocks noGrp="1"/>
          </p:cNvSpPr>
          <p:nvPr>
            <p:ph type="body" sz="quarter" idx="18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75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pic>
        <p:nvPicPr>
          <p:cNvPr id="2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4534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e 2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31" name="Rectangle 3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2" name="Rectangle 3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Rectangle 3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4" name="Rectangle 33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9826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3699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18205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8205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535255"/>
            <a:ext cx="4162569" cy="1820516"/>
          </a:xfrm>
          <a:prstGeom prst="rect">
            <a:avLst/>
          </a:prstGeom>
          <a:solidFill>
            <a:srgbClr val="B3DCE7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4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535255"/>
            <a:ext cx="4027813" cy="1820516"/>
          </a:xfrm>
          <a:prstGeom prst="rect">
            <a:avLst/>
          </a:prstGeom>
          <a:solidFill>
            <a:srgbClr val="B3DCE7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258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QUES DES DECIDEURS EN REG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 userDrawn="1"/>
        </p:nvSpPr>
        <p:spPr>
          <a:xfrm>
            <a:off x="573403" y="2156604"/>
            <a:ext cx="7984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BDR</a:t>
            </a:r>
            <a:r>
              <a:rPr lang="fr-FR" sz="7200" b="1" baseline="0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 GENERIQUE</a:t>
            </a:r>
            <a:endParaRPr lang="fr-FR" sz="7200" b="1" dirty="0">
              <a:solidFill>
                <a:srgbClr val="A79C86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204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0000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pic>
        <p:nvPicPr>
          <p:cNvPr id="14" name="Image 13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9785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9785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6" name="Rectangle 2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1" name="Image 30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 userDrawn="1"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9440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1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3646777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64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titre de la présentation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8820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Image 1"/>
          <p:cNvPicPr>
            <a:picLocks noChangeAspect="1"/>
          </p:cNvPicPr>
          <p:nvPr userDrawn="1"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/>
              <a:t>titre de la présentation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678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737" r:id="rId4"/>
    <p:sldLayoutId id="2147483687" r:id="rId5"/>
    <p:sldLayoutId id="2147483738" r:id="rId6"/>
    <p:sldLayoutId id="2147483693" r:id="rId7"/>
    <p:sldLayoutId id="2147483694" r:id="rId8"/>
    <p:sldLayoutId id="2147483704" r:id="rId9"/>
    <p:sldLayoutId id="2147483692" r:id="rId10"/>
    <p:sldLayoutId id="2147483685" r:id="rId11"/>
    <p:sldLayoutId id="2147483695" r:id="rId12"/>
    <p:sldLayoutId id="2147483696" r:id="rId13"/>
    <p:sldLayoutId id="2147483751" r:id="rId14"/>
    <p:sldLayoutId id="2147483705" r:id="rId15"/>
    <p:sldLayoutId id="2147483698" r:id="rId16"/>
    <p:sldLayoutId id="2147483699" r:id="rId17"/>
    <p:sldLayoutId id="2147483706" r:id="rId18"/>
    <p:sldLayoutId id="2147483741" r:id="rId19"/>
    <p:sldLayoutId id="2147483700" r:id="rId20"/>
    <p:sldLayoutId id="2147483701" r:id="rId21"/>
    <p:sldLayoutId id="2147483707" r:id="rId22"/>
    <p:sldLayoutId id="2147483742" r:id="rId23"/>
    <p:sldLayoutId id="2147483702" r:id="rId24"/>
    <p:sldLayoutId id="2147483703" r:id="rId25"/>
    <p:sldLayoutId id="2147483708" r:id="rId26"/>
    <p:sldLayoutId id="2147483743" r:id="rId27"/>
    <p:sldLayoutId id="2147483709" r:id="rId28"/>
    <p:sldLayoutId id="2147483710" r:id="rId29"/>
    <p:sldLayoutId id="2147483711" r:id="rId30"/>
    <p:sldLayoutId id="2147483712" r:id="rId31"/>
    <p:sldLayoutId id="2147483744" r:id="rId32"/>
    <p:sldLayoutId id="2147483697" r:id="rId33"/>
    <p:sldLayoutId id="2147483754" r:id="rId34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>
              <a:lumMod val="65000"/>
            </a:schemeClr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rgbClr val="EA0000"/>
        </a:buClr>
        <a:buFont typeface="Arial Narrow" panose="020B0606020202030204" pitchFamily="34" charset="0"/>
        <a:buChar char="■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vc-front-ibp.brainsonic.com/bpce/player-html5-18707f02d6c593f97ef3e3a0c28d4423.html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XXXXX@XXXX.fr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em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XXXXX@XXXX.fr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pargnesalariale.caisse-epargne.fr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XXXXX@XXXX.fr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XXXXX@XXXX.fr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jpeg"/><Relationship Id="rId7" Type="http://schemas.openxmlformats.org/officeDocument/2006/relationships/image" Target="../media/image46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21.png"/><Relationship Id="rId4" Type="http://schemas.openxmlformats.org/officeDocument/2006/relationships/image" Target="../media/image44.jpeg"/><Relationship Id="rId9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4"/>
          </p:nvPr>
        </p:nvSpPr>
        <p:spPr>
          <a:xfrm>
            <a:off x="172634" y="5080861"/>
            <a:ext cx="8592357" cy="421940"/>
          </a:xfrm>
        </p:spPr>
        <p:txBody>
          <a:bodyPr/>
          <a:lstStyle/>
          <a:p>
            <a:r>
              <a:rPr lang="fr-FR" dirty="0" smtClean="0"/>
              <a:t>09/03/2017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307975" y="3083663"/>
            <a:ext cx="8580321" cy="421940"/>
          </a:xfrm>
        </p:spPr>
        <p:txBody>
          <a:bodyPr/>
          <a:lstStyle/>
          <a:p>
            <a:r>
              <a:rPr lang="fr-FR" dirty="0" smtClean="0"/>
              <a:t>Signature électronique EN AGENCE</a:t>
            </a:r>
          </a:p>
          <a:p>
            <a:r>
              <a:rPr lang="fr-FR" dirty="0" smtClean="0"/>
              <a:t>pour les contrats d’</a:t>
            </a:r>
            <a:r>
              <a:rPr lang="fr-FR" dirty="0"/>
              <a:t>é</a:t>
            </a:r>
            <a:r>
              <a:rPr lang="fr-FR" dirty="0" smtClean="0"/>
              <a:t>pargne salariale </a:t>
            </a:r>
          </a:p>
          <a:p>
            <a:r>
              <a:rPr lang="fr-FR" dirty="0" smtClean="0"/>
              <a:t>box office et es-</a:t>
            </a:r>
            <a:r>
              <a:rPr lang="fr-FR" dirty="0" err="1" smtClean="0"/>
              <a:t>pl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307975" y="2605813"/>
            <a:ext cx="8580120" cy="421940"/>
          </a:xfrm>
        </p:spPr>
        <p:txBody>
          <a:bodyPr/>
          <a:lstStyle/>
          <a:p>
            <a:r>
              <a:rPr lang="fr-FR" dirty="0" smtClean="0"/>
              <a:t>Mode opératoire </a:t>
            </a:r>
          </a:p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626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spcBef>
                <a:spcPts val="4200"/>
              </a:spcBef>
              <a:buSzPct val="100000"/>
              <a:buFont typeface="+mj-lt"/>
              <a:buAutoNum type="arabicPeriod"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Les avantages de la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ignature électronique </a:t>
            </a:r>
          </a:p>
          <a:p>
            <a:pPr marL="342900" indent="-342900">
              <a:spcBef>
                <a:spcPts val="4200"/>
              </a:spcBef>
              <a:buSzPct val="100000"/>
              <a:buFont typeface="+mj-lt"/>
              <a:buAutoNum type="arabicPeriod"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Le parcours de signature électronique </a:t>
            </a:r>
          </a:p>
          <a:p>
            <a:pPr marL="342900" indent="-342900">
              <a:spcBef>
                <a:spcPts val="4200"/>
              </a:spcBef>
              <a:buSzPct val="100000"/>
              <a:buFont typeface="+mj-lt"/>
              <a:buAutoNum type="arabicPeriod"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Questions/Réponses</a:t>
            </a:r>
          </a:p>
          <a:p>
            <a:pPr marL="342900" indent="-342900">
              <a:spcBef>
                <a:spcPts val="4200"/>
              </a:spcBef>
              <a:buSzPct val="100000"/>
              <a:buFont typeface="+mj-lt"/>
              <a:buAutoNum type="arabicPeriod"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Evolutions sur le 1</a:t>
            </a:r>
            <a:r>
              <a:rPr lang="fr-FR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versement du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Dirigeant</a:t>
            </a:r>
          </a:p>
          <a:p>
            <a:pPr marL="0" indent="0">
              <a:spcBef>
                <a:spcPts val="4200"/>
              </a:spcBef>
              <a:buSzPct val="100000"/>
              <a:buNone/>
            </a:pPr>
            <a:r>
              <a:rPr lang="fr-FR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Lien vers la vidéo de présentation : </a:t>
            </a:r>
            <a:r>
              <a:rPr lang="fr-FR" sz="2400" dirty="0"/>
              <a:t>: </a:t>
            </a:r>
            <a:r>
              <a:rPr lang="fr-FR" sz="2400" u="sng" dirty="0">
                <a:hlinkClick r:id="rId2"/>
              </a:rPr>
              <a:t>https://cvc-front-ibp.brainsonic.com/bpce/player-html5-18707f02d6c593f97ef3e3a0c28d4423.html</a:t>
            </a:r>
            <a:endParaRPr lang="fr-FR" sz="2400" dirty="0"/>
          </a:p>
          <a:p>
            <a:pPr marL="0" indent="0">
              <a:spcBef>
                <a:spcPts val="4200"/>
              </a:spcBef>
              <a:buSzPct val="100000"/>
              <a:buNone/>
            </a:pPr>
            <a:endParaRPr lang="fr-FR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4200"/>
              </a:spcBef>
              <a:buSzPct val="100000"/>
              <a:buFont typeface="+mj-lt"/>
              <a:buAutoNum type="arabicPeriod"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19" name="AutoShape 2" descr="Résultat de recherche d'images pour &quot;smi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" name="AutoShape 4" descr="Résultat de recherche d'images pour &quot;smile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4897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 txBox="1">
            <a:spLocks/>
          </p:cNvSpPr>
          <p:nvPr/>
        </p:nvSpPr>
        <p:spPr>
          <a:xfrm>
            <a:off x="1785934" y="2306803"/>
            <a:ext cx="5612402" cy="6412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fr-FR" sz="5400" dirty="0" smtClean="0">
                <a:solidFill>
                  <a:srgbClr val="A79C86"/>
                </a:solidFill>
              </a:rPr>
              <a:t>1.</a:t>
            </a:r>
            <a:endParaRPr lang="fr-FR" sz="5400" dirty="0">
              <a:solidFill>
                <a:srgbClr val="A79C86"/>
              </a:solidFill>
            </a:endParaRPr>
          </a:p>
        </p:txBody>
      </p:sp>
      <p:sp>
        <p:nvSpPr>
          <p:cNvPr id="5" name="Espace réservé du texte 4"/>
          <p:cNvSpPr txBox="1">
            <a:spLocks/>
          </p:cNvSpPr>
          <p:nvPr/>
        </p:nvSpPr>
        <p:spPr>
          <a:xfrm>
            <a:off x="2281291" y="2542312"/>
            <a:ext cx="5591175" cy="3200400"/>
          </a:xfrm>
          <a:prstGeom prst="rect">
            <a:avLst/>
          </a:prstGeom>
        </p:spPr>
        <p:txBody>
          <a:bodyPr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None/>
            </a:pPr>
            <a:r>
              <a:rPr lang="pt-BR" sz="3200" b="1" dirty="0" smtClean="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ＭＳ Ｐゴシック" charset="0"/>
              </a:rPr>
              <a:t>Les avantages de la signature électronique</a:t>
            </a:r>
            <a:endParaRPr lang="pt-BR" sz="3200" b="1" dirty="0">
              <a:solidFill>
                <a:srgbClr val="FF0000"/>
              </a:solidFill>
              <a:latin typeface="Arial" pitchFamily="34" charset="0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1935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Avec la signature électronique, le processus de souscription est fiabilisé par : </a:t>
            </a:r>
          </a:p>
          <a:p>
            <a:pPr marL="712788" indent="-266700">
              <a:buFont typeface="Wingdings" panose="05000000000000000000" pitchFamily="2" charset="2"/>
              <a:buChar char="ü"/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les contrôles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Easiris lors de la saisie des données </a:t>
            </a:r>
            <a:endParaRPr lang="fr-F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2788" indent="-266700">
              <a:buFont typeface="Wingdings" panose="05000000000000000000" pitchFamily="2" charset="2"/>
              <a:buChar char="ü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’absence de risque d’oubli de signature de la part du client</a:t>
            </a:r>
          </a:p>
          <a:p>
            <a:pPr marL="712788" indent="-266700">
              <a:buFont typeface="Wingdings" panose="05000000000000000000" pitchFamily="2" charset="2"/>
              <a:buChar char="ü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disparition du risque de perte du contrat par la poste lors de l’envoi du contrat à NIE. 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1. Les avantages de la signature électronique</a:t>
            </a:r>
            <a:endParaRPr lang="fr-FR" dirty="0"/>
          </a:p>
        </p:txBody>
      </p:sp>
      <p:pic>
        <p:nvPicPr>
          <p:cNvPr id="5" name="Picture 4" descr="Image associé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763" y="3501744"/>
            <a:ext cx="2484000" cy="165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pple iPhone 6 prise en mai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20602" y="3097254"/>
            <a:ext cx="1865201" cy="2615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/>
          <p:cNvCxnSpPr/>
          <p:nvPr/>
        </p:nvCxnSpPr>
        <p:spPr>
          <a:xfrm>
            <a:off x="1019999" y="3357974"/>
            <a:ext cx="2915528" cy="194599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V="1">
            <a:off x="1019999" y="3357974"/>
            <a:ext cx="2915528" cy="194599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744626" y="3458614"/>
            <a:ext cx="1044000" cy="1836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5761783" y="3557468"/>
            <a:ext cx="10092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sz="9600" dirty="0" smtClean="0"/>
              <a:t> </a:t>
            </a:r>
            <a:endParaRPr lang="fr-FR" sz="9600" dirty="0"/>
          </a:p>
        </p:txBody>
      </p:sp>
      <p:sp>
        <p:nvSpPr>
          <p:cNvPr id="13" name="ZoneTexte 12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6254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 txBox="1">
            <a:spLocks/>
          </p:cNvSpPr>
          <p:nvPr/>
        </p:nvSpPr>
        <p:spPr>
          <a:xfrm>
            <a:off x="1785934" y="2306803"/>
            <a:ext cx="5612402" cy="6412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fr-FR" sz="5400" dirty="0" smtClean="0">
                <a:solidFill>
                  <a:srgbClr val="A79C86"/>
                </a:solidFill>
              </a:rPr>
              <a:t>2.</a:t>
            </a:r>
            <a:endParaRPr lang="fr-FR" sz="5400" dirty="0">
              <a:solidFill>
                <a:srgbClr val="A79C86"/>
              </a:solidFill>
            </a:endParaRPr>
          </a:p>
        </p:txBody>
      </p:sp>
      <p:sp>
        <p:nvSpPr>
          <p:cNvPr id="5" name="Espace réservé du texte 4"/>
          <p:cNvSpPr txBox="1">
            <a:spLocks/>
          </p:cNvSpPr>
          <p:nvPr/>
        </p:nvSpPr>
        <p:spPr>
          <a:xfrm>
            <a:off x="2281291" y="2542312"/>
            <a:ext cx="5591175" cy="3200400"/>
          </a:xfrm>
          <a:prstGeom prst="rect">
            <a:avLst/>
          </a:prstGeom>
        </p:spPr>
        <p:txBody>
          <a:bodyPr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None/>
            </a:pPr>
            <a:r>
              <a:rPr lang="pt-BR" sz="3200" b="1" dirty="0" smtClean="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ＭＳ Ｐゴシック" charset="0"/>
              </a:rPr>
              <a:t>Le parcours de signature électronique</a:t>
            </a:r>
            <a:endParaRPr lang="pt-BR" sz="3200" b="1" dirty="0">
              <a:solidFill>
                <a:srgbClr val="FF0000"/>
              </a:solidFill>
              <a:latin typeface="Arial" pitchFamily="34" charset="0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1935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Grp="1"/>
          </p:cNvSpPr>
          <p:nvPr>
            <p:ph idx="1"/>
          </p:nvPr>
        </p:nvSpPr>
        <p:spPr>
          <a:xfrm>
            <a:off x="298595" y="1336341"/>
            <a:ext cx="4371060" cy="2977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80000"/>
            </a:pP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Pré-requis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marL="542925" indent="-276225" algn="just">
              <a:buFont typeface="Wingdings" panose="05000000000000000000" pitchFamily="2" charset="2"/>
              <a:buChar char="ü"/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client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doit avoir son smartphone avec lui,</a:t>
            </a:r>
          </a:p>
          <a:p>
            <a:pPr marL="542925" indent="-276225" algn="just">
              <a:buFont typeface="Wingdings" panose="05000000000000000000" pitchFamily="2" charset="2"/>
              <a:buChar char="ü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 avoir une connexion internet, car il va recevoir un lien sur sa messagerie lui permettant :</a:t>
            </a:r>
          </a:p>
          <a:p>
            <a:pPr marL="982663" indent="-180975" algn="just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 visualiser son bulletin de souscription complété</a:t>
            </a:r>
          </a:p>
          <a:p>
            <a:pPr marL="982663" indent="-180975" algn="just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 de le signer électroniquement</a:t>
            </a:r>
          </a:p>
          <a:p>
            <a:pPr marL="542925" indent="-276225" algn="just">
              <a:buFont typeface="Wingdings" panose="05000000000000000000" pitchFamily="2" charset="2"/>
              <a:buChar char="ü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err="1" smtClean="0"/>
              <a:t>Pré-requis</a:t>
            </a:r>
            <a:r>
              <a:rPr lang="fr-FR" dirty="0" smtClean="0"/>
              <a:t> à la signature électronique</a:t>
            </a:r>
            <a:endParaRPr lang="fr-FR" dirty="0"/>
          </a:p>
        </p:txBody>
      </p:sp>
      <p:sp>
        <p:nvSpPr>
          <p:cNvPr id="71" name="AutoShape 4" descr="Résultat de recherche d'images pour &quot;iphone 7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2" name="AutoShape 6" descr="Résultat de recherche d'images pour &quot;iphone 7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" name="Picture 2" descr="Apple iPhone 6 prise en ma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99803" y="1780716"/>
            <a:ext cx="2717321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Espace réservé pour une image  5" descr="application iphone écran - Recherche Google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6"/>
          <a:stretch/>
        </p:blipFill>
        <p:spPr>
          <a:xfrm>
            <a:off x="5523573" y="2315689"/>
            <a:ext cx="1518574" cy="266400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7133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" descr="image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219" y="1830943"/>
            <a:ext cx="4856685" cy="369934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space réservé du contenu 3"/>
          <p:cNvSpPr txBox="1">
            <a:spLocks noGrp="1"/>
          </p:cNvSpPr>
          <p:nvPr>
            <p:ph idx="1"/>
          </p:nvPr>
        </p:nvSpPr>
        <p:spPr>
          <a:xfrm>
            <a:off x="298595" y="1505023"/>
            <a:ext cx="3474416" cy="291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SzPct val="80000"/>
              <a:buNone/>
            </a:pPr>
            <a:endParaRPr lang="fr-F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SzPct val="80000"/>
              <a:buNone/>
            </a:pP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 parcours de souscription du contrat est identique au parcours actuel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: seul le mode de signature change.</a:t>
            </a:r>
          </a:p>
          <a:p>
            <a:pPr marL="0" indent="0">
              <a:buSzPct val="80000"/>
              <a:buNone/>
            </a:pPr>
            <a:endParaRPr lang="fr-F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9875" indent="-269875">
              <a:buSzPct val="80000"/>
              <a:buNone/>
            </a:pPr>
            <a:r>
              <a:rPr lang="fr-F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Le conseiller se connecte à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MySys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via Easiris. Il peut faire une présentation, une simulation à son client ou souscrire directement à un contrat.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La souscription (1/3)</a:t>
            </a:r>
            <a:endParaRPr lang="fr-FR" dirty="0"/>
          </a:p>
        </p:txBody>
      </p:sp>
      <p:pic>
        <p:nvPicPr>
          <p:cNvPr id="19" name="Picture 2"/>
          <p:cNvPicPr preferRelativeResize="0"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 bwMode="auto">
          <a:xfrm>
            <a:off x="4015019" y="2523492"/>
            <a:ext cx="3139247" cy="115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Image 7" descr="image00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15019" y="3680616"/>
            <a:ext cx="3139247" cy="1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0755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contenu 3"/>
          <p:cNvSpPr txBox="1">
            <a:spLocks noGrp="1"/>
          </p:cNvSpPr>
          <p:nvPr>
            <p:ph idx="1"/>
          </p:nvPr>
        </p:nvSpPr>
        <p:spPr>
          <a:xfrm>
            <a:off x="298595" y="2170873"/>
            <a:ext cx="289814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SzPct val="80000"/>
              <a:buNone/>
            </a:pPr>
            <a:r>
              <a:rPr lang="fr-F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Le conseiller valide avec le client les détails de la souscription et envoie le dossier d’adhésion et la consultation aux 2/3 des salariés* par email.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La souscription (2/3)</a:t>
            </a:r>
            <a:endParaRPr lang="fr-FR" dirty="0"/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646" y="1312223"/>
            <a:ext cx="4953333" cy="36857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4092" y="2181943"/>
            <a:ext cx="2989329" cy="2675395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5129385" y="1926851"/>
            <a:ext cx="2858611" cy="288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/>
          <p:cNvSpPr/>
          <p:nvPr/>
        </p:nvSpPr>
        <p:spPr>
          <a:xfrm>
            <a:off x="5120232" y="2262107"/>
            <a:ext cx="2858611" cy="324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15"/>
          <p:cNvCxnSpPr>
            <a:endCxn id="17" idx="3"/>
          </p:cNvCxnSpPr>
          <p:nvPr/>
        </p:nvCxnSpPr>
        <p:spPr>
          <a:xfrm flipH="1" flipV="1">
            <a:off x="3196743" y="2881837"/>
            <a:ext cx="2910760" cy="129748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6107503" y="4045792"/>
            <a:ext cx="1863241" cy="2670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droit 22"/>
          <p:cNvCxnSpPr>
            <a:stCxn id="32" idx="1"/>
            <a:endCxn id="17" idx="3"/>
          </p:cNvCxnSpPr>
          <p:nvPr/>
        </p:nvCxnSpPr>
        <p:spPr>
          <a:xfrm flipH="1">
            <a:off x="3196743" y="2070851"/>
            <a:ext cx="1932642" cy="81098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/>
        </p:nvSpPr>
        <p:spPr>
          <a:xfrm>
            <a:off x="307975" y="6058893"/>
            <a:ext cx="32631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* Pour Box-Office. Pour ES-PL, décision unilatérale du dirigeant.</a:t>
            </a:r>
            <a:endParaRPr lang="fr-FR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120232" y="4442605"/>
            <a:ext cx="2858611" cy="504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 smtClean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4017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hutherna1\AppData\Local\Microsoft\Windows\Temporary Internet Files\Content.Outlook\HWIBM7KB\capture SE (2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53"/>
          <a:stretch/>
        </p:blipFill>
        <p:spPr bwMode="auto">
          <a:xfrm>
            <a:off x="4357403" y="1710457"/>
            <a:ext cx="4554641" cy="38910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Ecran Easiris, sans la signature électronique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La souscription (3/3)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4294967295"/>
          </p:nvPr>
        </p:nvSpPr>
        <p:spPr>
          <a:xfrm>
            <a:off x="5116513" y="1336675"/>
            <a:ext cx="4027487" cy="4351338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Ecran Easiris, avec la signature électronique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399650" y="5150897"/>
            <a:ext cx="2303822" cy="1918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42" name="Image 4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250" y="4794500"/>
            <a:ext cx="360000" cy="360000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2108" y="1709279"/>
            <a:ext cx="3964450" cy="42352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4" name="Rectangle 43"/>
          <p:cNvSpPr/>
          <p:nvPr/>
        </p:nvSpPr>
        <p:spPr>
          <a:xfrm>
            <a:off x="2769209" y="5040837"/>
            <a:ext cx="1152071" cy="2693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5" name="Image 4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403" y="4849877"/>
            <a:ext cx="360000" cy="3600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auto">
          <a:xfrm>
            <a:off x="6883471" y="5246830"/>
            <a:ext cx="2108129" cy="864409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kumimoji="0" lang="fr-FR" sz="900" b="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conseiller enclenche le processus de signature électronique du bulletin de souscription en cliquant sur </a:t>
            </a:r>
            <a:r>
              <a:rPr kumimoji="0" lang="fr-FR" sz="9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valider et signer électroniquement.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0133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Accès à la signature électronique </a:t>
            </a:r>
            <a:endParaRPr lang="fr-FR" dirty="0"/>
          </a:p>
        </p:txBody>
      </p:sp>
      <p:pic>
        <p:nvPicPr>
          <p:cNvPr id="19" name="Image 18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316" y="1754512"/>
            <a:ext cx="5220586" cy="35405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ZoneTexte 20"/>
          <p:cNvSpPr txBox="1"/>
          <p:nvPr/>
        </p:nvSpPr>
        <p:spPr>
          <a:xfrm>
            <a:off x="4819317" y="2307862"/>
            <a:ext cx="3452814" cy="29238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800" dirty="0" smtClean="0"/>
              <a:t>Un lien permettant à votre client de signer vient d’être envoyé sur l’adresse mail </a:t>
            </a:r>
            <a:r>
              <a:rPr lang="fr-FR" sz="800" dirty="0" smtClean="0">
                <a:hlinkClick r:id="rId3"/>
              </a:rPr>
              <a:t>XXXXX@XXXX.fr</a:t>
            </a:r>
            <a:endParaRPr lang="fr-FR" sz="800" dirty="0" smtClean="0"/>
          </a:p>
          <a:p>
            <a:endParaRPr lang="fr-FR" sz="800" dirty="0"/>
          </a:p>
          <a:p>
            <a:endParaRPr lang="fr-FR" sz="800" dirty="0" smtClean="0"/>
          </a:p>
          <a:p>
            <a:r>
              <a:rPr lang="fr-FR" sz="800" dirty="0"/>
              <a:t>Un fois la signature finalisée par votre client, veuillez </a:t>
            </a:r>
            <a:r>
              <a:rPr lang="fr-FR" sz="800" dirty="0" smtClean="0"/>
              <a:t>cliquer </a:t>
            </a:r>
            <a:r>
              <a:rPr lang="fr-FR" sz="800" dirty="0"/>
              <a:t>sur le bouton « Continuer »</a:t>
            </a:r>
          </a:p>
          <a:p>
            <a:r>
              <a:rPr lang="fr-FR" sz="1000" dirty="0" smtClean="0"/>
              <a:t>  </a:t>
            </a:r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/>
          </a:p>
          <a:p>
            <a:endParaRPr lang="fr-FR" sz="900" dirty="0" smtClean="0"/>
          </a:p>
          <a:p>
            <a:r>
              <a:rPr lang="fr-FR" sz="900" dirty="0" smtClean="0"/>
              <a:t>	</a:t>
            </a:r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/>
          </a:p>
          <a:p>
            <a:endParaRPr lang="fr-FR" sz="900" dirty="0" smtClean="0"/>
          </a:p>
          <a:p>
            <a:endParaRPr lang="en-US" sz="900" dirty="0"/>
          </a:p>
        </p:txBody>
      </p:sp>
      <p:sp>
        <p:nvSpPr>
          <p:cNvPr id="16" name="Rectangle 15"/>
          <p:cNvSpPr/>
          <p:nvPr/>
        </p:nvSpPr>
        <p:spPr>
          <a:xfrm>
            <a:off x="4840582" y="2346274"/>
            <a:ext cx="3399659" cy="2633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/>
          <p:cNvCxnSpPr>
            <a:endCxn id="14" idx="3"/>
          </p:cNvCxnSpPr>
          <p:nvPr/>
        </p:nvCxnSpPr>
        <p:spPr>
          <a:xfrm flipH="1">
            <a:off x="2718555" y="2492614"/>
            <a:ext cx="2100762" cy="66367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 bwMode="auto">
          <a:xfrm>
            <a:off x="6435646" y="3221586"/>
            <a:ext cx="946893" cy="255697"/>
          </a:xfrm>
          <a:prstGeom prst="rect">
            <a:avLst/>
          </a:prstGeom>
          <a:solidFill>
            <a:srgbClr val="DB1F2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Continuer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5423205" y="3221586"/>
            <a:ext cx="946893" cy="255697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Retour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07975" y="2401474"/>
            <a:ext cx="2410580" cy="1509623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kumimoji="0" lang="fr-FR" sz="1600" b="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conseiller est informé qu’un lien vers l’espace de signature électronique vient d’être envoyé à son client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 mail.</a:t>
            </a:r>
            <a:endParaRPr kumimoji="0" lang="fr-FR" sz="1600" b="1" i="0" u="none" strike="noStrike" cap="none" normalizeH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5396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Apple iPhone 6 prise en ma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82928" y="1780716"/>
            <a:ext cx="2717321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u contenu 3"/>
          <p:cNvSpPr txBox="1">
            <a:spLocks noGrp="1"/>
          </p:cNvSpPr>
          <p:nvPr>
            <p:ph idx="1"/>
          </p:nvPr>
        </p:nvSpPr>
        <p:spPr>
          <a:xfrm>
            <a:off x="298595" y="2277409"/>
            <a:ext cx="3600546" cy="2043526"/>
          </a:xfrm>
        </p:spPr>
        <p:txBody>
          <a:bodyPr>
            <a:normAutofit/>
          </a:bodyPr>
          <a:lstStyle/>
          <a:p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Le client accède à l’espace de signature en cliquant sur le lien.</a:t>
            </a:r>
          </a:p>
          <a:p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Par mesure de sécurité, 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 lien est valable 30 minutes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Passé ce délai, le lien ne sera plus accessible.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Accès à la signature électronique 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5576021" y="2298325"/>
            <a:ext cx="1548000" cy="270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Bonjour,</a:t>
            </a:r>
          </a:p>
          <a:p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fr-FR" sz="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 et Prénom du Conseiller</a:t>
            </a:r>
            <a:r>
              <a:rPr lang="fr-F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] vous 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invite à signer votre contrat d’épargne salariale.</a:t>
            </a:r>
          </a:p>
          <a:p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Pour procéder à la signature, veuillez cliquer sur le lien ci-dessous et suivre les instructions :</a:t>
            </a:r>
          </a:p>
          <a:p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[LIEN]</a:t>
            </a:r>
          </a:p>
          <a:p>
            <a:pPr algn="ctr"/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Ce lien est actif pendant 30min.</a:t>
            </a:r>
          </a:p>
          <a:p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Votre </a:t>
            </a:r>
            <a:r>
              <a:rPr lang="fr-F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Conseiller</a:t>
            </a:r>
            <a:endParaRPr lang="fr-FR" sz="800" dirty="0" smtClean="0"/>
          </a:p>
          <a:p>
            <a:endParaRPr lang="fr-FR" sz="800" dirty="0"/>
          </a:p>
          <a:p>
            <a:endParaRPr lang="fr-FR" sz="800" dirty="0" smtClean="0"/>
          </a:p>
          <a:p>
            <a:endParaRPr lang="fr-FR" sz="800" dirty="0"/>
          </a:p>
        </p:txBody>
      </p:sp>
      <p:cxnSp>
        <p:nvCxnSpPr>
          <p:cNvPr id="10" name="Connecteur droit 9"/>
          <p:cNvCxnSpPr/>
          <p:nvPr/>
        </p:nvCxnSpPr>
        <p:spPr>
          <a:xfrm flipH="1" flipV="1">
            <a:off x="3899140" y="3251200"/>
            <a:ext cx="2144302" cy="51415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6043442" y="3743865"/>
            <a:ext cx="580480" cy="2207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9638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Apple iPhone 6 prise en ma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72895" y="1622440"/>
            <a:ext cx="3174170" cy="4450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space réservé du contenu 3"/>
          <p:cNvSpPr txBox="1">
            <a:spLocks noGrp="1"/>
          </p:cNvSpPr>
          <p:nvPr>
            <p:ph idx="1"/>
          </p:nvPr>
        </p:nvSpPr>
        <p:spPr>
          <a:xfrm>
            <a:off x="298594" y="2215263"/>
            <a:ext cx="357206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EA0000"/>
              </a:buClr>
              <a:buSzPct val="80000"/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Dans cet espace le client peut visualiser son bulletin de souscription et le mandat SEPA de prélèvement de la facture.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Accès à la signature électronique </a:t>
            </a:r>
            <a:endParaRPr lang="fr-FR" dirty="0"/>
          </a:p>
        </p:txBody>
      </p:sp>
      <p:pic>
        <p:nvPicPr>
          <p:cNvPr id="10" name="Image 9"/>
          <p:cNvPicPr preferRelativeResize="0"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5164" y="2262887"/>
            <a:ext cx="1836000" cy="3096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6127917" y="4740301"/>
            <a:ext cx="1330643" cy="205743"/>
          </a:xfrm>
          <a:prstGeom prst="rect">
            <a:avLst/>
          </a:prstGeom>
          <a:solidFill>
            <a:srgbClr val="DB1F2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Confirmer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2" name="Picture 2" descr="C:\Users\dobrzelewskith\Desktop\Capture BS Box Office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49434" y="2505418"/>
            <a:ext cx="1836000" cy="143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/>
          <p:cNvSpPr txBox="1"/>
          <p:nvPr/>
        </p:nvSpPr>
        <p:spPr>
          <a:xfrm>
            <a:off x="6205301" y="4391708"/>
            <a:ext cx="1401424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rtlCol="0" anchor="ctr" anchorCtr="0">
            <a:spAutoFit/>
          </a:bodyPr>
          <a:lstStyle/>
          <a:p>
            <a:r>
              <a:rPr lang="fr-FR" sz="400" dirty="0" smtClean="0">
                <a:latin typeface="Arial" panose="020B0604020202020204" pitchFamily="34" charset="0"/>
                <a:cs typeface="Arial" panose="020B0604020202020204" pitchFamily="34" charset="0"/>
              </a:rPr>
              <a:t>Je confirme avoir pris connaissance et accepter les termes des CGU</a:t>
            </a:r>
            <a:endParaRPr lang="en-US" sz="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 flipH="1" flipV="1">
            <a:off x="6145432" y="4395286"/>
            <a:ext cx="45719" cy="10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75876" y="3467823"/>
            <a:ext cx="2410580" cy="90840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client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doit cocher 3 </a:t>
            </a:r>
            <a:r>
              <a:rPr kumimoji="0" lang="fr-FR" sz="1600" b="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cases et cliquer sur le bouton « Confirmer ». </a:t>
            </a:r>
            <a:endParaRPr kumimoji="0" lang="fr-FR" sz="1600" b="1" i="0" u="none" strike="noStrike" cap="none" normalizeH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18093" y="4094922"/>
            <a:ext cx="1550290" cy="4934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Connecteur droit 19"/>
          <p:cNvCxnSpPr>
            <a:stCxn id="18" idx="1"/>
            <a:endCxn id="13" idx="3"/>
          </p:cNvCxnSpPr>
          <p:nvPr/>
        </p:nvCxnSpPr>
        <p:spPr>
          <a:xfrm flipH="1" flipV="1">
            <a:off x="2886456" y="3922026"/>
            <a:ext cx="3131637" cy="41962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>
            <a:stCxn id="23" idx="1"/>
            <a:endCxn id="17" idx="3"/>
          </p:cNvCxnSpPr>
          <p:nvPr/>
        </p:nvCxnSpPr>
        <p:spPr>
          <a:xfrm flipH="1" flipV="1">
            <a:off x="3870663" y="2704628"/>
            <a:ext cx="1978514" cy="48696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5849177" y="2463614"/>
            <a:ext cx="1848897" cy="14559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6526063" y="2243627"/>
            <a:ext cx="388963" cy="2215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5" name="Connecteur droit 24"/>
          <p:cNvCxnSpPr>
            <a:stCxn id="24" idx="1"/>
            <a:endCxn id="26" idx="3"/>
          </p:cNvCxnSpPr>
          <p:nvPr/>
        </p:nvCxnSpPr>
        <p:spPr>
          <a:xfrm flipH="1" flipV="1">
            <a:off x="3870663" y="1679472"/>
            <a:ext cx="2655400" cy="6749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space réservé du contenu 3"/>
          <p:cNvSpPr txBox="1">
            <a:spLocks/>
          </p:cNvSpPr>
          <p:nvPr/>
        </p:nvSpPr>
        <p:spPr>
          <a:xfrm>
            <a:off x="346559" y="1300907"/>
            <a:ext cx="3524104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80000"/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Le client peut zoomer et/ou télécharger le bulletin de souscription. </a:t>
            </a:r>
          </a:p>
        </p:txBody>
      </p:sp>
      <p:sp>
        <p:nvSpPr>
          <p:cNvPr id="39" name="Rectangle 38"/>
          <p:cNvSpPr/>
          <p:nvPr/>
        </p:nvSpPr>
        <p:spPr bwMode="auto">
          <a:xfrm flipH="1" flipV="1">
            <a:off x="283112" y="4760539"/>
            <a:ext cx="144000" cy="14400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pitchFamily="34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 flipH="1" flipV="1">
            <a:off x="283112" y="5085603"/>
            <a:ext cx="144000" cy="14400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pitchFamily="34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 flipH="1" flipV="1">
            <a:off x="288706" y="5469510"/>
            <a:ext cx="144000" cy="14400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pitchFamily="34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 flipH="1" flipV="1">
            <a:off x="6145432" y="4263643"/>
            <a:ext cx="45719" cy="10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pitchFamily="34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 flipH="1" flipV="1">
            <a:off x="6148666" y="4134302"/>
            <a:ext cx="45719" cy="10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pitchFamily="34" charset="0"/>
            </a:endParaRPr>
          </a:p>
        </p:txBody>
      </p:sp>
      <p:pic>
        <p:nvPicPr>
          <p:cNvPr id="2050" name="Picture 2" descr="Je déclare que le document de 4 pages récapitule fidèlement les termes de ma souscription &#10;Je confirme avoir pris connaissance, compris et accepter les termes du règlement instituant le dispositif d’épargne salariale et du contrat d’épargne salariale&#10;Je confirme avoir pris connaissance, compris et accepter les termes des conditions générales d’utilisation du site&#10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9" y="4645521"/>
            <a:ext cx="4805070" cy="118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70121" y="4662890"/>
            <a:ext cx="4868787" cy="1168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orme libre 27"/>
          <p:cNvSpPr/>
          <p:nvPr/>
        </p:nvSpPr>
        <p:spPr>
          <a:xfrm>
            <a:off x="4510424" y="4379736"/>
            <a:ext cx="592282" cy="566308"/>
          </a:xfrm>
          <a:custGeom>
            <a:avLst/>
            <a:gdLst>
              <a:gd name="connsiteX0" fmla="*/ 0 w 1059605"/>
              <a:gd name="connsiteY0" fmla="*/ 529803 h 1059605"/>
              <a:gd name="connsiteX1" fmla="*/ 529803 w 1059605"/>
              <a:gd name="connsiteY1" fmla="*/ 0 h 1059605"/>
              <a:gd name="connsiteX2" fmla="*/ 1059606 w 1059605"/>
              <a:gd name="connsiteY2" fmla="*/ 529803 h 1059605"/>
              <a:gd name="connsiteX3" fmla="*/ 529803 w 1059605"/>
              <a:gd name="connsiteY3" fmla="*/ 1059606 h 1059605"/>
              <a:gd name="connsiteX4" fmla="*/ 0 w 1059605"/>
              <a:gd name="connsiteY4" fmla="*/ 529803 h 1059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9605" h="1059605">
                <a:moveTo>
                  <a:pt x="0" y="529803"/>
                </a:moveTo>
                <a:cubicBezTo>
                  <a:pt x="0" y="237201"/>
                  <a:pt x="237201" y="0"/>
                  <a:pt x="529803" y="0"/>
                </a:cubicBezTo>
                <a:cubicBezTo>
                  <a:pt x="822405" y="0"/>
                  <a:pt x="1059606" y="237201"/>
                  <a:pt x="1059606" y="529803"/>
                </a:cubicBezTo>
                <a:cubicBezTo>
                  <a:pt x="1059606" y="822405"/>
                  <a:pt x="822405" y="1059606"/>
                  <a:pt x="529803" y="1059606"/>
                </a:cubicBezTo>
                <a:cubicBezTo>
                  <a:pt x="237201" y="1059606"/>
                  <a:pt x="0" y="822405"/>
                  <a:pt x="0" y="529803"/>
                </a:cubicBezTo>
                <a:close/>
              </a:path>
            </a:pathLst>
          </a:custGeom>
          <a:solidFill>
            <a:srgbClr val="CC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-2793113"/>
              <a:satOff val="37288"/>
              <a:lumOff val="-411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146" tIns="169146" rIns="169146" bIns="16914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8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Zoom</a:t>
            </a:r>
            <a:endParaRPr lang="en-US" sz="800" b="1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0087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Apple iPhone 6 prise en ma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28847" y="3102131"/>
            <a:ext cx="2237008" cy="313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ce réservé du contenu 3"/>
          <p:cNvSpPr txBox="1">
            <a:spLocks noGrp="1"/>
          </p:cNvSpPr>
          <p:nvPr>
            <p:ph idx="1"/>
          </p:nvPr>
        </p:nvSpPr>
        <p:spPr>
          <a:xfrm>
            <a:off x="298594" y="1691461"/>
            <a:ext cx="373025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80000"/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 code à usage unique est alors envoyé au client par SMS. Il permet de certifier l’identité du signataire.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Réception du code par sms</a:t>
            </a:r>
            <a:endParaRPr lang="fr-FR" dirty="0"/>
          </a:p>
        </p:txBody>
      </p:sp>
      <p:pic>
        <p:nvPicPr>
          <p:cNvPr id="12" name="Image 11"/>
          <p:cNvPicPr preferRelativeResize="0"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7474" y="3516284"/>
            <a:ext cx="1296000" cy="223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Rectangle 12"/>
          <p:cNvSpPr/>
          <p:nvPr/>
        </p:nvSpPr>
        <p:spPr bwMode="auto">
          <a:xfrm>
            <a:off x="4548892" y="4574962"/>
            <a:ext cx="1260000" cy="252000"/>
          </a:xfrm>
          <a:prstGeom prst="rect">
            <a:avLst/>
          </a:prstGeom>
          <a:solidFill>
            <a:srgbClr val="DB1F2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600" dirty="0">
                <a:solidFill>
                  <a:schemeClr val="bg1"/>
                </a:solidFill>
                <a:latin typeface="Verdana" pitchFamily="34" charset="0"/>
              </a:rPr>
              <a:t>S</a:t>
            </a: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igner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5" name="Espace réservé du contenu 3"/>
          <p:cNvSpPr txBox="1">
            <a:spLocks/>
          </p:cNvSpPr>
          <p:nvPr/>
        </p:nvSpPr>
        <p:spPr>
          <a:xfrm>
            <a:off x="307975" y="3582253"/>
            <a:ext cx="3182938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SzPct val="80000"/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Le client saisit le code reçu sur l’espace de signature électronique.</a:t>
            </a:r>
          </a:p>
        </p:txBody>
      </p:sp>
      <p:cxnSp>
        <p:nvCxnSpPr>
          <p:cNvPr id="16" name="Connecteur droit 15"/>
          <p:cNvCxnSpPr>
            <a:endCxn id="14" idx="3"/>
          </p:cNvCxnSpPr>
          <p:nvPr/>
        </p:nvCxnSpPr>
        <p:spPr>
          <a:xfrm flipH="1" flipV="1">
            <a:off x="4028847" y="2070026"/>
            <a:ext cx="1273105" cy="1969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H="1" flipV="1">
            <a:off x="3490914" y="3978576"/>
            <a:ext cx="1319172" cy="1520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 bwMode="auto">
          <a:xfrm>
            <a:off x="4810086" y="4079067"/>
            <a:ext cx="720000" cy="21600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solidFill>
                  <a:srgbClr val="FF0000"/>
                </a:solidFill>
              </a:ln>
              <a:noFill/>
              <a:effectLst/>
              <a:latin typeface="Helvetica" pitchFamily="34" charset="0"/>
            </a:endParaRPr>
          </a:p>
        </p:txBody>
      </p:sp>
      <p:pic>
        <p:nvPicPr>
          <p:cNvPr id="21" name="Picture 2" descr="Apple iPhone 6 prise en ma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99678" y="3132690"/>
            <a:ext cx="2228686" cy="302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 3" descr="image003"/>
          <p:cNvPicPr preferRelativeResize="0"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89390" y="3666938"/>
            <a:ext cx="1275836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6989390" y="4396796"/>
            <a:ext cx="1275836" cy="12618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rgbClr val="35AD66"/>
                </a:solidFill>
              </a:rPr>
              <a:t>Nous avons bien enregistré votre signature</a:t>
            </a:r>
          </a:p>
          <a:p>
            <a:pPr algn="ctr"/>
            <a:endParaRPr lang="fr-FR" sz="1200" dirty="0" smtClean="0">
              <a:solidFill>
                <a:srgbClr val="35AD66"/>
              </a:solidFill>
            </a:endParaRPr>
          </a:p>
          <a:p>
            <a:pPr algn="ctr"/>
            <a:r>
              <a:rPr lang="fr-FR" sz="700" dirty="0" smtClean="0"/>
              <a:t>Vous pouvez maintenant fermer votre navigateur</a:t>
            </a:r>
          </a:p>
          <a:p>
            <a:pPr algn="ctr"/>
            <a:endParaRPr lang="fr-FR" sz="700" dirty="0"/>
          </a:p>
          <a:p>
            <a:pPr algn="ctr"/>
            <a:endParaRPr lang="fr-FR" sz="700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6979308" y="3531387"/>
            <a:ext cx="1296000" cy="2124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</p:txBody>
      </p:sp>
      <p:sp>
        <p:nvSpPr>
          <p:cNvPr id="5" name="Rectangle 4"/>
          <p:cNvSpPr/>
          <p:nvPr/>
        </p:nvSpPr>
        <p:spPr>
          <a:xfrm>
            <a:off x="7000854" y="4194382"/>
            <a:ext cx="1260000" cy="2024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6992647" y="3558031"/>
            <a:ext cx="1260000" cy="1012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0456" y="1594243"/>
            <a:ext cx="2963656" cy="123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28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contenu 3"/>
          <p:cNvSpPr txBox="1">
            <a:spLocks noGrp="1"/>
          </p:cNvSpPr>
          <p:nvPr>
            <p:ph idx="1"/>
          </p:nvPr>
        </p:nvSpPr>
        <p:spPr>
          <a:xfrm>
            <a:off x="298595" y="1691461"/>
            <a:ext cx="29861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80000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Une fois le code saisi dans l’espace de signature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électronique,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le client confirme oralement à son conseiller qu’il a signé le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contrat.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indent="0">
              <a:spcBef>
                <a:spcPts val="0"/>
              </a:spcBef>
              <a:buSzPct val="80000"/>
              <a:buNone/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Le conseiller peut finaliser l’entretien et appuyer sur le bouton « Continuer ».</a:t>
            </a:r>
          </a:p>
          <a:p>
            <a:pPr marL="266700" indent="0">
              <a:spcBef>
                <a:spcPts val="0"/>
              </a:spcBef>
              <a:buSzPct val="80000"/>
              <a:buNone/>
            </a:pPr>
            <a:endParaRPr lang="fr-F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indent="0">
              <a:spcBef>
                <a:spcPts val="0"/>
              </a:spcBef>
              <a:buSzPct val="80000"/>
              <a:buNone/>
            </a:pP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SzPct val="80000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A défaut, la page sera actualisée sous 30 secondes pour atterrir sur la page suivante.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Finalisation de la souscription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059" y="1703747"/>
            <a:ext cx="5643135" cy="38907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ZoneTexte 9"/>
          <p:cNvSpPr txBox="1"/>
          <p:nvPr/>
        </p:nvSpPr>
        <p:spPr>
          <a:xfrm>
            <a:off x="4897924" y="2361621"/>
            <a:ext cx="3403158" cy="31854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050" dirty="0" smtClean="0"/>
              <a:t>Un lien permettant à votre client de signer vient d’être envoyé sur l’adresse mail </a:t>
            </a:r>
            <a:r>
              <a:rPr lang="fr-FR" sz="1050" dirty="0" smtClean="0">
                <a:hlinkClick r:id="rId3"/>
              </a:rPr>
              <a:t>XXXXX@XXXX.fr</a:t>
            </a:r>
            <a:endParaRPr lang="fr-FR" sz="1050" dirty="0" smtClean="0"/>
          </a:p>
          <a:p>
            <a:endParaRPr lang="fr-FR" sz="1050" dirty="0"/>
          </a:p>
          <a:p>
            <a:endParaRPr lang="fr-FR" sz="1050" dirty="0" smtClean="0"/>
          </a:p>
          <a:p>
            <a:r>
              <a:rPr lang="fr-FR" sz="1050" dirty="0"/>
              <a:t>Un fois la signature finalisée par votre client, veuillez </a:t>
            </a:r>
            <a:r>
              <a:rPr lang="fr-FR" sz="1050" dirty="0" smtClean="0"/>
              <a:t>cliquer </a:t>
            </a:r>
            <a:r>
              <a:rPr lang="fr-FR" sz="1050" dirty="0"/>
              <a:t>sur le bouton « Continuer »</a:t>
            </a:r>
          </a:p>
          <a:p>
            <a:r>
              <a:rPr lang="fr-FR" sz="1200" dirty="0" smtClean="0"/>
              <a:t>  </a:t>
            </a:r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/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6398136" y="3623668"/>
            <a:ext cx="982054" cy="330697"/>
          </a:xfrm>
          <a:prstGeom prst="rect">
            <a:avLst/>
          </a:prstGeom>
          <a:solidFill>
            <a:srgbClr val="DB1F2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Continuer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214573" y="3623669"/>
            <a:ext cx="982054" cy="330697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Retour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320004" y="3571608"/>
            <a:ext cx="1124592" cy="45729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solidFill>
                  <a:srgbClr val="FF0000"/>
                </a:solidFill>
              </a:ln>
              <a:noFill/>
              <a:effectLst/>
              <a:latin typeface="Helvetica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6802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3"/>
          <p:cNvSpPr txBox="1">
            <a:spLocks noGrp="1"/>
          </p:cNvSpPr>
          <p:nvPr>
            <p:ph idx="1"/>
          </p:nvPr>
        </p:nvSpPr>
        <p:spPr>
          <a:xfrm>
            <a:off x="298594" y="1336341"/>
            <a:ext cx="337676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</a:pPr>
            <a:r>
              <a:rPr lang="fr-FR" sz="1600" dirty="0" smtClean="0">
                <a:cs typeface="Arial" panose="020B0604020202020204" pitchFamily="34" charset="0"/>
              </a:rPr>
              <a:t>Le conseiller arrive sur une page de confirmation de la signature électronique  du contrat par le client.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Confirmation de la signature électronique</a:t>
            </a:r>
            <a:endParaRPr lang="fr-FR" dirty="0"/>
          </a:p>
        </p:txBody>
      </p:sp>
      <p:grpSp>
        <p:nvGrpSpPr>
          <p:cNvPr id="14" name="Groupe 13"/>
          <p:cNvGrpSpPr/>
          <p:nvPr/>
        </p:nvGrpSpPr>
        <p:grpSpPr>
          <a:xfrm>
            <a:off x="4537495" y="1497601"/>
            <a:ext cx="3809071" cy="1801085"/>
            <a:chOff x="854082" y="4444617"/>
            <a:chExt cx="4862498" cy="2808201"/>
          </a:xfrm>
        </p:grpSpPr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082" y="4444617"/>
              <a:ext cx="4862498" cy="2744048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 bwMode="auto">
            <a:xfrm>
              <a:off x="2147001" y="4878131"/>
              <a:ext cx="3166432" cy="228615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155444" y="4932039"/>
              <a:ext cx="3327015" cy="206347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fr-FR" sz="800" dirty="0">
                  <a:latin typeface="Helvetica Neue"/>
                </a:rPr>
                <a:t>Nous avons bien enregistré la signature </a:t>
              </a:r>
              <a:r>
                <a:rPr lang="fr-FR" sz="800" dirty="0" smtClean="0">
                  <a:latin typeface="Helvetica Neue"/>
                </a:rPr>
                <a:t>du contrat par votre </a:t>
              </a:r>
              <a:r>
                <a:rPr lang="fr-FR" sz="800" dirty="0">
                  <a:latin typeface="Helvetica Neue"/>
                </a:rPr>
                <a:t>client. </a:t>
              </a:r>
            </a:p>
            <a:p>
              <a:endParaRPr lang="fr-FR" sz="800" dirty="0" smtClean="0">
                <a:latin typeface="Helvetica Neue"/>
              </a:endParaRPr>
            </a:p>
            <a:p>
              <a:r>
                <a:rPr lang="fr-FR" sz="800" dirty="0" smtClean="0">
                  <a:latin typeface="Helvetica Neue"/>
                </a:rPr>
                <a:t>Il pourra retrouver son Bulletin de Souscription et son mandat sur </a:t>
              </a:r>
              <a:r>
                <a:rPr lang="fr-FR" sz="800" dirty="0">
                  <a:latin typeface="Helvetica Neue"/>
                </a:rPr>
                <a:t>son espace client Natixis Interépargne dont il recevra les </a:t>
              </a:r>
              <a:r>
                <a:rPr lang="fr-FR" sz="800" dirty="0" smtClean="0">
                  <a:latin typeface="Helvetica Neue"/>
                </a:rPr>
                <a:t>codes d’accès </a:t>
              </a:r>
              <a:r>
                <a:rPr lang="fr-FR" sz="800" dirty="0">
                  <a:latin typeface="Helvetica Neue"/>
                </a:rPr>
                <a:t>sous quelques jours</a:t>
              </a:r>
              <a:r>
                <a:rPr lang="fr-FR" sz="800" dirty="0" smtClean="0">
                  <a:latin typeface="Helvetica Neue"/>
                </a:rPr>
                <a:t>.</a:t>
              </a:r>
            </a:p>
            <a:p>
              <a:endParaRPr lang="fr-FR" sz="800" dirty="0">
                <a:latin typeface="Helvetica Neue"/>
              </a:endParaRPr>
            </a:p>
            <a:p>
              <a:r>
                <a:rPr lang="fr-FR" sz="800" dirty="0" smtClean="0">
                  <a:latin typeface="Helvetica Neue"/>
                </a:rPr>
                <a:t>Si </a:t>
              </a:r>
              <a:r>
                <a:rPr lang="fr-FR" sz="800" dirty="0">
                  <a:latin typeface="Helvetica Neue"/>
                </a:rPr>
                <a:t>vous souhaitez lui </a:t>
              </a:r>
              <a:r>
                <a:rPr lang="fr-FR" sz="800" dirty="0" smtClean="0">
                  <a:latin typeface="Helvetica Neue"/>
                </a:rPr>
                <a:t>en remettre </a:t>
              </a:r>
              <a:r>
                <a:rPr lang="fr-FR" sz="800" dirty="0">
                  <a:latin typeface="Helvetica Neue"/>
                </a:rPr>
                <a:t>un exemplaire </a:t>
              </a:r>
              <a:r>
                <a:rPr lang="fr-FR" sz="800" dirty="0" smtClean="0">
                  <a:latin typeface="Helvetica Neue"/>
                </a:rPr>
                <a:t>dès </a:t>
              </a:r>
              <a:r>
                <a:rPr lang="fr-FR" sz="800" dirty="0">
                  <a:latin typeface="Helvetica Neue"/>
                </a:rPr>
                <a:t>maintenant </a:t>
              </a:r>
              <a:r>
                <a:rPr lang="fr-FR" sz="800" dirty="0">
                  <a:solidFill>
                    <a:srgbClr val="333333"/>
                  </a:solidFill>
                  <a:latin typeface="Helvetica Neue"/>
                </a:rPr>
                <a:t>: </a:t>
              </a:r>
              <a:r>
                <a:rPr lang="fr-FR" sz="800" u="sng" dirty="0">
                  <a:solidFill>
                    <a:srgbClr val="0070C0"/>
                  </a:solidFill>
                  <a:latin typeface="Helvetica Neue"/>
                </a:rPr>
                <a:t>imprimer</a:t>
              </a:r>
              <a:endParaRPr lang="en-US" sz="800" u="sng" dirty="0">
                <a:solidFill>
                  <a:srgbClr val="0070C0"/>
                </a:solidFill>
                <a:latin typeface="Helvetica Neue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3678707" y="7021225"/>
              <a:ext cx="1912446" cy="231593"/>
            </a:xfrm>
            <a:prstGeom prst="rect">
              <a:avLst/>
            </a:prstGeom>
            <a:solidFill>
              <a:srgbClr val="DB1F2B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Verdana" pitchFamily="34" charset="0"/>
                </a:rPr>
                <a:t>Effectuer un premier versement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5550312" y="1810217"/>
            <a:ext cx="2606240" cy="3345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307976" y="4125612"/>
            <a:ext cx="3182938" cy="155016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80000"/>
            </a:pPr>
            <a:r>
              <a:rPr lang="fr-FR" sz="1600" dirty="0" smtClean="0">
                <a:cs typeface="Arial" panose="020B0604020202020204" pitchFamily="34" charset="0"/>
              </a:rPr>
              <a:t>Le conseiller peut </a:t>
            </a:r>
            <a:r>
              <a:rPr lang="fr-FR" sz="1600" dirty="0">
                <a:cs typeface="Arial" panose="020B0604020202020204" pitchFamily="34" charset="0"/>
              </a:rPr>
              <a:t>s’il le souhaite imprimer le bulletin de souscription et le mandat </a:t>
            </a:r>
            <a:r>
              <a:rPr lang="fr-FR" sz="1600" b="1" dirty="0">
                <a:cs typeface="Arial" panose="020B0604020202020204" pitchFamily="34" charset="0"/>
              </a:rPr>
              <a:t>OU</a:t>
            </a:r>
            <a:r>
              <a:rPr lang="fr-FR" sz="1600" dirty="0">
                <a:cs typeface="Arial" panose="020B0604020202020204" pitchFamily="34" charset="0"/>
              </a:rPr>
              <a:t> passer directement à l’étape </a:t>
            </a:r>
            <a:r>
              <a:rPr lang="fr-FR" sz="1600" dirty="0" smtClean="0">
                <a:cs typeface="Arial" panose="020B0604020202020204" pitchFamily="34" charset="0"/>
              </a:rPr>
              <a:t>du 1</a:t>
            </a:r>
            <a:r>
              <a:rPr lang="fr-FR" sz="1600" baseline="30000" dirty="0" smtClean="0">
                <a:cs typeface="Arial" panose="020B0604020202020204" pitchFamily="34" charset="0"/>
              </a:rPr>
              <a:t>er </a:t>
            </a:r>
            <a:r>
              <a:rPr lang="fr-FR" sz="1600" dirty="0" smtClean="0">
                <a:cs typeface="Arial" panose="020B0604020202020204" pitchFamily="34" charset="0"/>
              </a:rPr>
              <a:t>versement du dirigeant.</a:t>
            </a:r>
            <a:endParaRPr lang="en-US" sz="1600" dirty="0">
              <a:cs typeface="Arial" panose="020B0604020202020204" pitchFamily="34" charset="0"/>
            </a:endParaRPr>
          </a:p>
          <a:p>
            <a:pPr>
              <a:buSzPct val="80000"/>
            </a:pP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556926" y="2210313"/>
            <a:ext cx="2789640" cy="11712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4" name="Espace réservé du contenu 3"/>
          <p:cNvSpPr txBox="1">
            <a:spLocks/>
          </p:cNvSpPr>
          <p:nvPr/>
        </p:nvSpPr>
        <p:spPr>
          <a:xfrm>
            <a:off x="309610" y="2406579"/>
            <a:ext cx="3182938" cy="1643527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80000"/>
            </a:pPr>
            <a:r>
              <a:rPr lang="fr-FR" sz="1600" dirty="0" smtClean="0">
                <a:cs typeface="Arial" panose="020B0604020202020204" pitchFamily="34" charset="0"/>
              </a:rPr>
              <a:t>Le client retrouvera son  Bulletin de Souscription et son mandat sur son Espace Entreprise de Natixis Interépargne* via le site : </a:t>
            </a:r>
            <a:r>
              <a:rPr lang="fr-FR" sz="1600" dirty="0" smtClean="0">
                <a:cs typeface="Arial" panose="020B0604020202020204" pitchFamily="34" charset="0"/>
                <a:hlinkClick r:id="rId3"/>
              </a:rPr>
              <a:t>www.epargnesalariale.caisse-epargne.fr</a:t>
            </a:r>
            <a:r>
              <a:rPr lang="fr-FR" sz="1600" dirty="0" smtClean="0">
                <a:cs typeface="Arial" panose="020B0604020202020204" pitchFamily="34" charset="0"/>
              </a:rPr>
              <a:t>, </a:t>
            </a:r>
            <a:r>
              <a:rPr lang="fr-FR" sz="1600" dirty="0" smtClean="0"/>
              <a:t>au </a:t>
            </a:r>
            <a:r>
              <a:rPr lang="fr-FR" sz="1600" dirty="0"/>
              <a:t>sein de la rubrique « </a:t>
            </a:r>
            <a:r>
              <a:rPr lang="fr-FR" sz="1600" dirty="0" smtClean="0"/>
              <a:t>Dispositif</a:t>
            </a:r>
            <a:r>
              <a:rPr lang="fr-FR" sz="1600" dirty="0"/>
              <a:t> </a:t>
            </a:r>
            <a:r>
              <a:rPr lang="fr-FR" sz="1600" dirty="0" smtClean="0"/>
              <a:t>».</a:t>
            </a:r>
            <a:endParaRPr lang="en-US" sz="1600" dirty="0">
              <a:cs typeface="Arial" panose="020B0604020202020204" pitchFamily="34" charset="0"/>
            </a:endParaRPr>
          </a:p>
        </p:txBody>
      </p:sp>
      <p:cxnSp>
        <p:nvCxnSpPr>
          <p:cNvPr id="25" name="Connecteur droit 24"/>
          <p:cNvCxnSpPr/>
          <p:nvPr/>
        </p:nvCxnSpPr>
        <p:spPr>
          <a:xfrm flipV="1">
            <a:off x="8703619" y="2610821"/>
            <a:ext cx="0" cy="214867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 flipH="1">
            <a:off x="8359266" y="2614838"/>
            <a:ext cx="34435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flipH="1">
            <a:off x="8359265" y="4759493"/>
            <a:ext cx="34435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 rot="2103112">
            <a:off x="5309574" y="4644964"/>
            <a:ext cx="296894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Attente copie écran Karen. 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382219" y="1362974"/>
            <a:ext cx="3977047" cy="2087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4397954" y="4126050"/>
            <a:ext cx="429227" cy="2745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3" name="ZoneTexte 22"/>
          <p:cNvSpPr txBox="1"/>
          <p:nvPr/>
        </p:nvSpPr>
        <p:spPr>
          <a:xfrm>
            <a:off x="307975" y="6044263"/>
            <a:ext cx="32631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* Voir Annexe – connexion à l’espace entreprise de Natixis Interépargne.</a:t>
            </a:r>
            <a:endParaRPr lang="fr-FR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97953" y="3527378"/>
            <a:ext cx="3961311" cy="25638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Image 2" descr="image005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80643" y="3879718"/>
            <a:ext cx="3503181" cy="2211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4807277" y="5806728"/>
            <a:ext cx="2410270" cy="2578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8" name="ZoneTexte 27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2905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 txBox="1">
            <a:spLocks/>
          </p:cNvSpPr>
          <p:nvPr/>
        </p:nvSpPr>
        <p:spPr>
          <a:xfrm>
            <a:off x="1785934" y="2306803"/>
            <a:ext cx="5612402" cy="6412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fr-FR" sz="5400" dirty="0">
                <a:solidFill>
                  <a:srgbClr val="A79C86"/>
                </a:solidFill>
              </a:rPr>
              <a:t>3</a:t>
            </a:r>
            <a:r>
              <a:rPr lang="fr-FR" sz="5400" dirty="0" smtClean="0">
                <a:solidFill>
                  <a:srgbClr val="A79C86"/>
                </a:solidFill>
              </a:rPr>
              <a:t>.</a:t>
            </a:r>
            <a:endParaRPr lang="fr-FR" sz="5400" dirty="0">
              <a:solidFill>
                <a:srgbClr val="A79C86"/>
              </a:solidFill>
            </a:endParaRPr>
          </a:p>
        </p:txBody>
      </p:sp>
      <p:sp>
        <p:nvSpPr>
          <p:cNvPr id="5" name="Espace réservé du texte 4"/>
          <p:cNvSpPr txBox="1">
            <a:spLocks/>
          </p:cNvSpPr>
          <p:nvPr/>
        </p:nvSpPr>
        <p:spPr>
          <a:xfrm>
            <a:off x="2281291" y="2542312"/>
            <a:ext cx="5591175" cy="3200400"/>
          </a:xfrm>
          <a:prstGeom prst="rect">
            <a:avLst/>
          </a:prstGeom>
        </p:spPr>
        <p:txBody>
          <a:bodyPr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None/>
            </a:pPr>
            <a:r>
              <a:rPr lang="pt-BR" sz="3200" b="1" dirty="0" smtClean="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ＭＳ Ｐゴシック" charset="0"/>
              </a:rPr>
              <a:t>Questions/Réponses</a:t>
            </a:r>
            <a:endParaRPr lang="pt-BR" sz="3200" b="1" dirty="0">
              <a:solidFill>
                <a:srgbClr val="FF0000"/>
              </a:solidFill>
              <a:latin typeface="Arial" pitchFamily="34" charset="0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2118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1. Que dois-je faire, </a:t>
            </a:r>
            <a:r>
              <a:rPr lang="fr-FR" b="1" dirty="0" smtClean="0"/>
              <a:t>si le client n’a pas accès à sa messagerie </a:t>
            </a:r>
            <a:r>
              <a:rPr lang="fr-FR" dirty="0" smtClean="0"/>
              <a:t>?</a:t>
            </a:r>
          </a:p>
          <a:p>
            <a:pPr marL="715963" indent="-266700">
              <a:buFont typeface="Wingdings" panose="05000000000000000000" pitchFamily="2" charset="2"/>
              <a:buChar char="Ø"/>
            </a:pPr>
            <a:r>
              <a:rPr lang="fr-FR" sz="1600" dirty="0" smtClean="0"/>
              <a:t>Je peux alors procéder à une signature papier.</a:t>
            </a:r>
          </a:p>
          <a:p>
            <a:pPr marL="449263" indent="0">
              <a:buNone/>
            </a:pPr>
            <a:endParaRPr lang="fr-FR" sz="16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Questions/Réponses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340" y="5357038"/>
            <a:ext cx="540000" cy="540000"/>
          </a:xfrm>
          <a:prstGeom prst="rect">
            <a:avLst/>
          </a:prstGeom>
        </p:spPr>
      </p:pic>
      <p:pic>
        <p:nvPicPr>
          <p:cNvPr id="9" name="Picture 3" descr="C:\Users\hutherna1\AppData\Local\Microsoft\Windows\Temporary Internet Files\Content.Outlook\HWIBM7KB\capture SE (2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53"/>
          <a:stretch/>
        </p:blipFill>
        <p:spPr bwMode="auto">
          <a:xfrm>
            <a:off x="2080082" y="2083837"/>
            <a:ext cx="4554641" cy="38910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 bwMode="auto">
          <a:xfrm>
            <a:off x="2136624" y="5468146"/>
            <a:ext cx="2305836" cy="228647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solidFill>
                  <a:srgbClr val="FF0000"/>
                </a:solidFill>
              </a:ln>
              <a:noFill/>
              <a:effectLst/>
              <a:latin typeface="Helvetica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6931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Questions/Réponses</a:t>
            </a:r>
            <a:endParaRPr lang="fr-FR" dirty="0"/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264969" y="1438610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/>
              <a:t>2. Que dois-je faire, </a:t>
            </a:r>
            <a:r>
              <a:rPr lang="fr-FR" b="1" dirty="0" smtClean="0"/>
              <a:t>si le client ne reçoit pas son code par sms </a:t>
            </a:r>
            <a:r>
              <a:rPr lang="fr-FR" dirty="0" smtClean="0"/>
              <a:t>?</a:t>
            </a:r>
          </a:p>
          <a:p>
            <a:pPr marL="715963" indent="-266700">
              <a:buFont typeface="Wingdings" panose="05000000000000000000" pitchFamily="2" charset="2"/>
              <a:buChar char="Ø"/>
            </a:pPr>
            <a:r>
              <a:rPr lang="fr-FR" sz="1600" dirty="0" smtClean="0"/>
              <a:t>J’appuie sur le bouton « retour » pour procéder à une signature papier. </a:t>
            </a:r>
          </a:p>
          <a:p>
            <a:pPr marL="449263" indent="0">
              <a:buFont typeface="Arial Narrow" panose="020B0606020202030204" pitchFamily="34" charset="0"/>
              <a:buNone/>
            </a:pPr>
            <a:endParaRPr lang="fr-FR" sz="1600" dirty="0"/>
          </a:p>
        </p:txBody>
      </p:sp>
      <p:pic>
        <p:nvPicPr>
          <p:cNvPr id="7" name="Image 6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2464741"/>
            <a:ext cx="3867210" cy="36600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/>
          <p:cNvSpPr txBox="1"/>
          <p:nvPr/>
        </p:nvSpPr>
        <p:spPr>
          <a:xfrm>
            <a:off x="1348871" y="3009000"/>
            <a:ext cx="2430056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900" dirty="0" smtClean="0"/>
              <a:t>Un lien permettant à votre client de signer vient d’être envoyé sur l’adresse mail </a:t>
            </a:r>
            <a:r>
              <a:rPr lang="fr-FR" sz="900" dirty="0" smtClean="0">
                <a:hlinkClick r:id="rId3"/>
              </a:rPr>
              <a:t>XXXXX@XXXX.fr</a:t>
            </a:r>
            <a:endParaRPr lang="fr-FR" sz="900" dirty="0" smtClean="0"/>
          </a:p>
          <a:p>
            <a:endParaRPr lang="fr-FR" sz="900" dirty="0"/>
          </a:p>
          <a:p>
            <a:endParaRPr lang="fr-FR" sz="900" dirty="0" smtClean="0"/>
          </a:p>
          <a:p>
            <a:r>
              <a:rPr lang="fr-FR" sz="900" dirty="0"/>
              <a:t>Un fois la signature finalisée par votre client, veuillez </a:t>
            </a:r>
            <a:r>
              <a:rPr lang="fr-FR" sz="900" dirty="0" smtClean="0"/>
              <a:t>cliquer </a:t>
            </a:r>
            <a:r>
              <a:rPr lang="fr-FR" sz="900" dirty="0"/>
              <a:t>sur le bouton « Continuer »</a:t>
            </a:r>
          </a:p>
          <a:p>
            <a:r>
              <a:rPr lang="fr-FR" sz="1200" dirty="0" smtClean="0"/>
              <a:t>  </a:t>
            </a:r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 smtClean="0"/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/>
          </a:p>
          <a:p>
            <a:endParaRPr lang="fr-FR" sz="900" dirty="0"/>
          </a:p>
          <a:p>
            <a:endParaRPr lang="fr-FR" sz="900" dirty="0" smtClean="0"/>
          </a:p>
        </p:txBody>
      </p:sp>
      <p:sp>
        <p:nvSpPr>
          <p:cNvPr id="10" name="Rectangle 9"/>
          <p:cNvSpPr/>
          <p:nvPr/>
        </p:nvSpPr>
        <p:spPr bwMode="auto">
          <a:xfrm>
            <a:off x="2065463" y="4030304"/>
            <a:ext cx="753937" cy="214671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solidFill>
                  <a:srgbClr val="FF0000"/>
                </a:solidFill>
              </a:ln>
              <a:noFill/>
              <a:effectLst/>
              <a:latin typeface="Helvetica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65176" y="4061190"/>
            <a:ext cx="615600" cy="172800"/>
          </a:xfrm>
          <a:prstGeom prst="rect">
            <a:avLst/>
          </a:prstGeom>
          <a:solidFill>
            <a:srgbClr val="DB1F2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Continuer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151576" y="4052565"/>
            <a:ext cx="617024" cy="17336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Retour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0630" y="2287411"/>
            <a:ext cx="269869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1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249" y="5261828"/>
            <a:ext cx="487527" cy="48752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4469772" y="2398143"/>
            <a:ext cx="4406810" cy="3726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Picture 3" descr="C:\Users\hutherna1\AppData\Local\Microsoft\Windows\Temporary Internet Files\Content.Outlook\HWIBM7KB\capture SE (2)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53"/>
          <a:stretch/>
        </p:blipFill>
        <p:spPr bwMode="auto">
          <a:xfrm>
            <a:off x="4528869" y="2413383"/>
            <a:ext cx="4332474" cy="3701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 bwMode="auto">
          <a:xfrm>
            <a:off x="4547703" y="5645293"/>
            <a:ext cx="2218857" cy="20549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solidFill>
                  <a:srgbClr val="FF0000"/>
                </a:solidFill>
              </a:ln>
              <a:noFill/>
              <a:effectLst/>
              <a:latin typeface="Helvetica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4288261" y="2306353"/>
            <a:ext cx="269869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5917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Questions/Réponses</a:t>
            </a:r>
            <a:endParaRPr lang="fr-FR" dirty="0"/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264969" y="1438610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/>
              <a:t>3. Que dois je-faire, </a:t>
            </a:r>
            <a:r>
              <a:rPr lang="fr-FR" b="1" dirty="0" smtClean="0"/>
              <a:t>si le client se trompe dans la saisie du code sms </a:t>
            </a:r>
            <a:r>
              <a:rPr lang="fr-FR" dirty="0" smtClean="0"/>
              <a:t>?</a:t>
            </a:r>
          </a:p>
          <a:p>
            <a:pPr marL="715963" indent="-266700">
              <a:buFont typeface="Wingdings" panose="05000000000000000000" pitchFamily="2" charset="2"/>
              <a:buChar char="Ø"/>
            </a:pPr>
            <a:r>
              <a:rPr lang="fr-FR" sz="1600" dirty="0" smtClean="0"/>
              <a:t>Le client peut demander qu’un nouveau code sms lui soit renvoyé. </a:t>
            </a:r>
          </a:p>
          <a:p>
            <a:pPr marL="449263" indent="0">
              <a:buFont typeface="Arial Narrow" panose="020B0606020202030204" pitchFamily="34" charset="0"/>
              <a:buNone/>
            </a:pPr>
            <a:endParaRPr lang="fr-FR" sz="1600" dirty="0"/>
          </a:p>
        </p:txBody>
      </p:sp>
      <p:pic>
        <p:nvPicPr>
          <p:cNvPr id="16" name="Picture 2" descr="Apple iPhone 6 prise en ma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40739" y="2212620"/>
            <a:ext cx="2717321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Image 1" descr="image00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67815" y="2765822"/>
            <a:ext cx="1542163" cy="26677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95724" y="5010150"/>
            <a:ext cx="585519" cy="1524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3019425" y="5086350"/>
            <a:ext cx="84839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879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Questions/réponses</a:t>
            </a:r>
            <a:endParaRPr lang="fr-FR" dirty="0"/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264969" y="1438610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4</a:t>
            </a:r>
            <a:r>
              <a:rPr lang="fr-FR" dirty="0" smtClean="0"/>
              <a:t>. </a:t>
            </a:r>
            <a:r>
              <a:rPr lang="fr-FR" dirty="0"/>
              <a:t>Que dois-je faire, </a:t>
            </a:r>
            <a:r>
              <a:rPr lang="fr-FR" b="1" dirty="0"/>
              <a:t>si le client ne signe pas électroniquement dans le délai de 30 minutes et que le lien est désactivé </a:t>
            </a:r>
            <a:r>
              <a:rPr lang="fr-FR" dirty="0"/>
              <a:t>?</a:t>
            </a:r>
          </a:p>
          <a:p>
            <a:pPr marL="715963" indent="-266700">
              <a:buFont typeface="Wingdings" panose="05000000000000000000" pitchFamily="2" charset="2"/>
              <a:buChar char="Ø"/>
            </a:pPr>
            <a:r>
              <a:rPr lang="fr-FR" sz="1400" dirty="0"/>
              <a:t>Cliquez sur </a:t>
            </a:r>
            <a:r>
              <a:rPr lang="fr-FR" sz="1400" dirty="0" smtClean="0"/>
              <a:t>	            puis </a:t>
            </a:r>
            <a:r>
              <a:rPr lang="fr-FR" sz="1400" dirty="0"/>
              <a:t>sur </a:t>
            </a:r>
          </a:p>
          <a:p>
            <a:pPr marL="0" indent="0">
              <a:spcBef>
                <a:spcPts val="0"/>
              </a:spcBef>
              <a:buNone/>
            </a:pPr>
            <a:endParaRPr lang="fr-FR" sz="1600" dirty="0" smtClean="0"/>
          </a:p>
          <a:p>
            <a:pPr marL="449263" indent="0">
              <a:buFont typeface="Arial Narrow" panose="020B0606020202030204" pitchFamily="34" charset="0"/>
              <a:buNone/>
            </a:pPr>
            <a:endParaRPr lang="fr-FR" sz="16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887573" y="2089515"/>
            <a:ext cx="701244" cy="22155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Retour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2464742"/>
            <a:ext cx="3867210" cy="27782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ZoneTexte 9"/>
          <p:cNvSpPr txBox="1"/>
          <p:nvPr/>
        </p:nvSpPr>
        <p:spPr>
          <a:xfrm>
            <a:off x="1329821" y="2942325"/>
            <a:ext cx="2430056" cy="22159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900" dirty="0" smtClean="0"/>
              <a:t>Un lien permettant à votre client de signer vient d’être envoyé sur l’adresse mail </a:t>
            </a:r>
            <a:r>
              <a:rPr lang="fr-FR" sz="900" dirty="0" smtClean="0">
                <a:hlinkClick r:id="rId3"/>
              </a:rPr>
              <a:t>XXXXX@XXXX.fr</a:t>
            </a:r>
            <a:endParaRPr lang="fr-FR" sz="900" dirty="0" smtClean="0"/>
          </a:p>
          <a:p>
            <a:endParaRPr lang="fr-FR" sz="900" dirty="0"/>
          </a:p>
          <a:p>
            <a:endParaRPr lang="fr-FR" sz="900" dirty="0" smtClean="0"/>
          </a:p>
          <a:p>
            <a:r>
              <a:rPr lang="fr-FR" sz="900" dirty="0"/>
              <a:t>Un fois la signature finalisée par votre client, veuillez </a:t>
            </a:r>
            <a:r>
              <a:rPr lang="fr-FR" sz="900" dirty="0" smtClean="0"/>
              <a:t>cliquer </a:t>
            </a:r>
            <a:r>
              <a:rPr lang="fr-FR" sz="900" dirty="0"/>
              <a:t>sur le bouton « Continuer »</a:t>
            </a:r>
          </a:p>
          <a:p>
            <a:r>
              <a:rPr lang="fr-FR" sz="1200" dirty="0" smtClean="0"/>
              <a:t>  </a:t>
            </a:r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/>
          </a:p>
          <a:p>
            <a:endParaRPr lang="fr-FR" sz="900" dirty="0" smtClean="0"/>
          </a:p>
          <a:p>
            <a:endParaRPr lang="fr-FR" sz="900" dirty="0"/>
          </a:p>
          <a:p>
            <a:endParaRPr lang="fr-FR" sz="900" dirty="0" smtClean="0"/>
          </a:p>
        </p:txBody>
      </p:sp>
      <p:sp>
        <p:nvSpPr>
          <p:cNvPr id="11" name="Rectangle 10"/>
          <p:cNvSpPr/>
          <p:nvPr/>
        </p:nvSpPr>
        <p:spPr bwMode="auto">
          <a:xfrm>
            <a:off x="2711176" y="3975465"/>
            <a:ext cx="778231" cy="221550"/>
          </a:xfrm>
          <a:prstGeom prst="rect">
            <a:avLst/>
          </a:prstGeom>
          <a:solidFill>
            <a:srgbClr val="DB1F2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Continuer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846776" y="3966840"/>
            <a:ext cx="701244" cy="22155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Retour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1760663" y="3925529"/>
            <a:ext cx="852346" cy="321422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solidFill>
                  <a:srgbClr val="FF0000"/>
                </a:solidFill>
              </a:ln>
              <a:noFill/>
              <a:effectLst/>
              <a:latin typeface="Helvetica" pitchFamily="34" charset="0"/>
            </a:endParaRPr>
          </a:p>
        </p:txBody>
      </p:sp>
      <p:pic>
        <p:nvPicPr>
          <p:cNvPr id="19" name="Picture 3" descr="C:\Users\hutherna1\AppData\Local\Microsoft\Windows\Temporary Internet Files\Content.Outlook\HWIBM7KB\capture SE (2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53"/>
          <a:stretch/>
        </p:blipFill>
        <p:spPr bwMode="auto">
          <a:xfrm>
            <a:off x="4617720" y="2440989"/>
            <a:ext cx="4198370" cy="35866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/>
          <p:cNvSpPr/>
          <p:nvPr/>
        </p:nvSpPr>
        <p:spPr bwMode="auto">
          <a:xfrm>
            <a:off x="7261860" y="5291897"/>
            <a:ext cx="1530910" cy="316423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solidFill>
                  <a:srgbClr val="FF0000"/>
                </a:solidFill>
              </a:ln>
              <a:noFill/>
              <a:effectLst/>
              <a:latin typeface="Helvetica" pitchFamily="34" charset="0"/>
            </a:endParaRPr>
          </a:p>
        </p:txBody>
      </p:sp>
      <p:pic>
        <p:nvPicPr>
          <p:cNvPr id="22" name="Picture 3" descr="C:\Users\hutherna1\AppData\Local\Microsoft\Windows\Temporary Internet Files\Content.Outlook\HWIBM7KB\capture SE (2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7" t="86655" r="2172" b="9199"/>
          <a:stretch/>
        </p:blipFill>
        <p:spPr bwMode="auto">
          <a:xfrm>
            <a:off x="3270250" y="2082465"/>
            <a:ext cx="1657091" cy="2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769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Questions/réponses</a:t>
            </a:r>
            <a:endParaRPr lang="fr-FR" dirty="0"/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264969" y="1438610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5</a:t>
            </a:r>
            <a:r>
              <a:rPr lang="fr-FR" dirty="0" smtClean="0"/>
              <a:t>. Que se passe-t-il, </a:t>
            </a:r>
            <a:r>
              <a:rPr lang="fr-FR" b="1" dirty="0" smtClean="0"/>
              <a:t>si je clique sur « continuer » alors que le client n’a pas encore signé électroniquement </a:t>
            </a:r>
            <a:r>
              <a:rPr lang="fr-FR" dirty="0" smtClean="0"/>
              <a:t>?</a:t>
            </a:r>
          </a:p>
          <a:p>
            <a:pPr marL="715963" indent="-266700">
              <a:buFont typeface="Wingdings" panose="05000000000000000000" pitchFamily="2" charset="2"/>
              <a:buChar char="Ø"/>
            </a:pPr>
            <a:r>
              <a:rPr lang="fr-FR" sz="1600" dirty="0" smtClean="0"/>
              <a:t>Un message d’avertissement s’affiche sur votre écran, vous indiquant que votre client n’a pas encore signé, et vous ne pouvez pas passer à l’écran suivant.</a:t>
            </a:r>
            <a:endParaRPr lang="fr-FR" sz="1600" dirty="0"/>
          </a:p>
        </p:txBody>
      </p:sp>
      <p:pic>
        <p:nvPicPr>
          <p:cNvPr id="4" name="Espace réservé pour une image  5" descr="ecran SE KO - Visionneuse de photos Window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0869" y="2795243"/>
            <a:ext cx="4536000" cy="340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ZoneTexte 1"/>
          <p:cNvSpPr txBox="1"/>
          <p:nvPr/>
        </p:nvSpPr>
        <p:spPr>
          <a:xfrm>
            <a:off x="3026465" y="3692091"/>
            <a:ext cx="1570008" cy="2154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FR" sz="800" dirty="0"/>
          </a:p>
        </p:txBody>
      </p:sp>
      <p:sp>
        <p:nvSpPr>
          <p:cNvPr id="6" name="ZoneTexte 5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3883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Questions/réponses</a:t>
            </a:r>
            <a:endParaRPr lang="fr-FR" dirty="0"/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264969" y="1438610"/>
            <a:ext cx="854724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. Que dois-je faire,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si je suis déconnecté d’Easiris  alors que je n’ai pas appuyé sur le bouton « Continuer », après la signature électronique réalisée par le client ?</a:t>
            </a:r>
          </a:p>
          <a:p>
            <a:pPr marL="715963" indent="-266700">
              <a:buFont typeface="Wingdings" panose="05000000000000000000" pitchFamily="2" charset="2"/>
              <a:buChar char="Ø"/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Reconnectez-vous à Easiris. L’application interroge le service pour savoir si entre-temps 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 client a signé le contrat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001713"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Si le client a signé, vous atterrissez sur la page Push souscription.</a:t>
            </a:r>
          </a:p>
          <a:p>
            <a:pPr marL="715963" indent="0">
              <a:buNone/>
            </a:pPr>
            <a:endParaRPr lang="fr-FR" sz="1600" dirty="0"/>
          </a:p>
          <a:p>
            <a:pPr marL="715963" indent="0">
              <a:buNone/>
            </a:pPr>
            <a:endParaRPr lang="fr-FR" sz="1400" dirty="0" smtClean="0"/>
          </a:p>
          <a:p>
            <a:pPr marL="1058863" indent="-342900">
              <a:buFont typeface="+mj-lt"/>
              <a:buAutoNum type="arabicPeriod"/>
            </a:pPr>
            <a:endParaRPr lang="fr-FR" sz="1600" dirty="0"/>
          </a:p>
          <a:p>
            <a:pPr marL="1058863" indent="-342900">
              <a:buFont typeface="+mj-lt"/>
              <a:buAutoNum type="arabicPeriod"/>
            </a:pPr>
            <a:endParaRPr lang="fr-FR" sz="1600" dirty="0" smtClean="0"/>
          </a:p>
          <a:p>
            <a:pPr marL="1058863" indent="-342900">
              <a:buFont typeface="+mj-lt"/>
              <a:buAutoNum type="arabicPeriod"/>
            </a:pPr>
            <a:endParaRPr lang="fr-FR" sz="1600" dirty="0" smtClean="0"/>
          </a:p>
          <a:p>
            <a:pPr marL="715963" indent="0">
              <a:buNone/>
            </a:pPr>
            <a:endParaRPr lang="fr-FR" sz="1600" dirty="0"/>
          </a:p>
        </p:txBody>
      </p:sp>
      <p:pic>
        <p:nvPicPr>
          <p:cNvPr id="6" name="Image 6" descr="image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295" y="3255264"/>
            <a:ext cx="4966345" cy="29206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562984" y="5614394"/>
            <a:ext cx="1956391" cy="2100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FR" sz="800" dirty="0"/>
          </a:p>
        </p:txBody>
      </p:sp>
      <p:cxnSp>
        <p:nvCxnSpPr>
          <p:cNvPr id="7" name="Connecteur droit 6"/>
          <p:cNvCxnSpPr/>
          <p:nvPr/>
        </p:nvCxnSpPr>
        <p:spPr>
          <a:xfrm flipH="1">
            <a:off x="3519376" y="4346007"/>
            <a:ext cx="3347250" cy="1294265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 bwMode="auto">
          <a:xfrm>
            <a:off x="6866626" y="3940666"/>
            <a:ext cx="1522462" cy="776177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 statut</a:t>
            </a:r>
            <a:r>
              <a:rPr kumimoji="0" lang="fr-FR" sz="1200" b="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du contrat est indiqué.</a:t>
            </a:r>
            <a:endParaRPr kumimoji="0" lang="fr-FR" sz="1200" b="1" i="0" u="none" strike="noStrike" cap="none" normalizeH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2"/>
          <p:cNvPicPr preferRelativeResize="0"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" t="-1" r="1897" b="-1"/>
          <a:stretch/>
        </p:blipFill>
        <p:spPr bwMode="auto">
          <a:xfrm>
            <a:off x="4777827" y="3563072"/>
            <a:ext cx="1548000" cy="4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540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Questions/réponses</a:t>
            </a:r>
            <a:endParaRPr lang="fr-FR" dirty="0"/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264969" y="1438610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. Que dois-je faire,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si je suis déconnecté d’Easiris  alors que je n’ai pas appuyé sur le bouton « Continuer », pendant la signature électronique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fr-F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1713"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Si le client n’a pas signé, vous atterrissez sur la page d’accueil classique avec le bouton « Reprendre la souscription ».</a:t>
            </a:r>
          </a:p>
          <a:p>
            <a:pPr marL="715963" indent="0">
              <a:buNone/>
            </a:pPr>
            <a:endParaRPr lang="fr-FR" sz="1600" dirty="0"/>
          </a:p>
        </p:txBody>
      </p:sp>
      <p:pic>
        <p:nvPicPr>
          <p:cNvPr id="6147" name="Image 7" descr="image0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86" y="2573080"/>
            <a:ext cx="6252387" cy="35875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3182679" y="5712670"/>
            <a:ext cx="1800000" cy="324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FR" sz="800" dirty="0"/>
          </a:p>
        </p:txBody>
      </p:sp>
      <p:pic>
        <p:nvPicPr>
          <p:cNvPr id="10" name="Picture 2"/>
          <p:cNvPicPr preferRelativeResize="0"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 bwMode="auto">
          <a:xfrm>
            <a:off x="1091161" y="2936198"/>
            <a:ext cx="3960000" cy="15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2635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 txBox="1">
            <a:spLocks/>
          </p:cNvSpPr>
          <p:nvPr/>
        </p:nvSpPr>
        <p:spPr>
          <a:xfrm>
            <a:off x="1785934" y="2306803"/>
            <a:ext cx="5612402" cy="6412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fr-FR" sz="5400" dirty="0">
                <a:solidFill>
                  <a:srgbClr val="A79C86"/>
                </a:solidFill>
              </a:rPr>
              <a:t>4</a:t>
            </a:r>
            <a:r>
              <a:rPr lang="fr-FR" sz="5400" dirty="0" smtClean="0">
                <a:solidFill>
                  <a:srgbClr val="A79C86"/>
                </a:solidFill>
              </a:rPr>
              <a:t>.</a:t>
            </a:r>
            <a:endParaRPr lang="fr-FR" sz="5400" dirty="0">
              <a:solidFill>
                <a:srgbClr val="A79C86"/>
              </a:solidFill>
            </a:endParaRPr>
          </a:p>
        </p:txBody>
      </p:sp>
      <p:sp>
        <p:nvSpPr>
          <p:cNvPr id="5" name="Espace réservé du texte 4"/>
          <p:cNvSpPr txBox="1">
            <a:spLocks/>
          </p:cNvSpPr>
          <p:nvPr/>
        </p:nvSpPr>
        <p:spPr>
          <a:xfrm>
            <a:off x="2281291" y="2542312"/>
            <a:ext cx="5591175" cy="3200400"/>
          </a:xfrm>
          <a:prstGeom prst="rect">
            <a:avLst/>
          </a:prstGeom>
        </p:spPr>
        <p:txBody>
          <a:bodyPr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None/>
            </a:pPr>
            <a:r>
              <a:rPr lang="fr-FR" sz="3200" b="1" dirty="0" smtClean="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ＭＳ Ｐゴシック" charset="0"/>
              </a:rPr>
              <a:t>Evolutions </a:t>
            </a:r>
            <a:r>
              <a:rPr lang="fr-FR" sz="3200" b="1" dirty="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ＭＳ Ｐゴシック" charset="0"/>
              </a:rPr>
              <a:t>sur le 1</a:t>
            </a:r>
            <a:r>
              <a:rPr lang="fr-FR" sz="3200" b="1" baseline="30000" dirty="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ＭＳ Ｐゴシック" charset="0"/>
              </a:rPr>
              <a:t>er</a:t>
            </a:r>
            <a:r>
              <a:rPr lang="fr-FR" sz="3200" b="1" dirty="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ＭＳ Ｐゴシック" charset="0"/>
              </a:rPr>
              <a:t> versement du Dirigeant</a:t>
            </a:r>
          </a:p>
          <a:p>
            <a:pPr marL="0" indent="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None/>
            </a:pPr>
            <a:endParaRPr lang="pt-BR" sz="3200" b="1" dirty="0">
              <a:solidFill>
                <a:srgbClr val="FF0000"/>
              </a:solidFill>
              <a:latin typeface="Arial" pitchFamily="34" charset="0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102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Evolutions sur le 1er versement du </a:t>
            </a:r>
            <a:r>
              <a:rPr lang="fr-FR" dirty="0" smtClean="0"/>
              <a:t>Dirigeant</a:t>
            </a:r>
            <a:br>
              <a:rPr lang="fr-FR" dirty="0" smtClean="0"/>
            </a:br>
            <a:r>
              <a:rPr lang="fr-FR" dirty="0" smtClean="0"/>
              <a:t>(1/2)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246610" y="1504111"/>
            <a:ext cx="4268240" cy="1616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B0F2D"/>
              </a:buClr>
              <a:buNone/>
              <a:tabLst>
                <a:tab pos="177800" algn="l"/>
              </a:tabLst>
              <a:defRPr/>
            </a:pP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Jusqu’au 18 mars 2017 :</a:t>
            </a:r>
          </a:p>
          <a:p>
            <a:pPr marL="285750" lvl="2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25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lang="fr-FR" sz="1300" dirty="0">
                <a:latin typeface="Arial" panose="020B0604020202020204" pitchFamily="34" charset="0"/>
                <a:cs typeface="Arial" panose="020B0604020202020204" pitchFamily="34" charset="0"/>
              </a:rPr>
              <a:t>Uniquement en prélèvement ponctuel</a:t>
            </a:r>
          </a:p>
          <a:p>
            <a:pPr marL="285750" lvl="2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25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lang="fr-FR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Investissement possible </a:t>
            </a:r>
            <a:r>
              <a:rPr lang="fr-FR" sz="1300" dirty="0">
                <a:latin typeface="Arial" panose="020B0604020202020204" pitchFamily="34" charset="0"/>
                <a:cs typeface="Arial" panose="020B0604020202020204" pitchFamily="34" charset="0"/>
              </a:rPr>
              <a:t>sur les fonds par défaut </a:t>
            </a:r>
            <a:r>
              <a:rPr lang="fr-FR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742950" lvl="3" indent="-285750">
              <a:lnSpc>
                <a:spcPct val="90000"/>
              </a:lnSpc>
              <a:spcBef>
                <a:spcPts val="600"/>
              </a:spcBef>
              <a:buClr>
                <a:srgbClr val="EA0000"/>
              </a:buClr>
              <a:buSzPct val="150000"/>
              <a:buFont typeface="Wingdings" panose="05000000000000000000" pitchFamily="2" charset="2"/>
              <a:buChar char="§"/>
              <a:tabLst>
                <a:tab pos="177800" algn="l"/>
              </a:tabLst>
              <a:defRPr/>
            </a:pPr>
            <a:r>
              <a:rPr lang="fr-FR" sz="1200" dirty="0">
                <a:latin typeface="Arial Narrow" panose="020B0606020202030204" pitchFamily="34" charset="0"/>
              </a:rPr>
              <a:t>CAP ISR </a:t>
            </a:r>
            <a:r>
              <a:rPr lang="fr-FR" sz="1200" dirty="0" smtClean="0">
                <a:latin typeface="Arial Narrow" panose="020B0606020202030204" pitchFamily="34" charset="0"/>
              </a:rPr>
              <a:t>Monétaire pour le PEI</a:t>
            </a:r>
            <a:endParaRPr lang="fr-FR" sz="1200" dirty="0">
              <a:latin typeface="Arial Narrow" panose="020B0606020202030204" pitchFamily="34" charset="0"/>
            </a:endParaRPr>
          </a:p>
          <a:p>
            <a:pPr marL="742950" lvl="3" indent="-285750">
              <a:lnSpc>
                <a:spcPct val="90000"/>
              </a:lnSpc>
              <a:spcBef>
                <a:spcPts val="600"/>
              </a:spcBef>
              <a:buClr>
                <a:srgbClr val="EA0000"/>
              </a:buClr>
              <a:buSzPct val="150000"/>
              <a:buFont typeface="Wingdings" panose="05000000000000000000" pitchFamily="2" charset="2"/>
              <a:buChar char="§"/>
              <a:tabLst>
                <a:tab pos="177800" algn="l"/>
              </a:tabLst>
              <a:defRPr/>
            </a:pPr>
            <a:r>
              <a:rPr lang="fr-FR" sz="1200" dirty="0">
                <a:latin typeface="Arial Narrow" panose="020B0606020202030204" pitchFamily="34" charset="0"/>
              </a:rPr>
              <a:t>Avenir Retraite </a:t>
            </a:r>
            <a:r>
              <a:rPr lang="fr-FR" sz="1200" dirty="0" smtClean="0">
                <a:latin typeface="Arial Narrow" panose="020B0606020202030204" pitchFamily="34" charset="0"/>
              </a:rPr>
              <a:t>pour le PERCO-I</a:t>
            </a:r>
            <a:endParaRPr lang="fr-FR" sz="1200" dirty="0">
              <a:latin typeface="Arial Narrow" panose="020B0606020202030204" pitchFamily="34" charset="0"/>
            </a:endParaRPr>
          </a:p>
          <a:p>
            <a:pPr marL="0" lvl="2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SzPct val="150000"/>
              <a:tabLst>
                <a:tab pos="177800" algn="l"/>
              </a:tabLst>
              <a:defRPr/>
            </a:pPr>
            <a:endParaRPr lang="fr-FR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08943" y="1535573"/>
            <a:ext cx="3468357" cy="325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0F2D"/>
              </a:buClr>
              <a:buNone/>
              <a:tabLst>
                <a:tab pos="177800" algn="l"/>
              </a:tabLst>
              <a:defRPr/>
            </a:pP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À compter du 20 mars 2017 :</a:t>
            </a:r>
          </a:p>
          <a:p>
            <a:pPr marL="285750" lvl="2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25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lang="fr-FR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Choix de la périodicité du prélèvement :</a:t>
            </a:r>
          </a:p>
          <a:p>
            <a:pPr marL="742950" lvl="3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50000"/>
              <a:buFont typeface="Wingdings" panose="05000000000000000000" pitchFamily="2" charset="2"/>
              <a:buChar char="§"/>
              <a:tabLst>
                <a:tab pos="177800" algn="l"/>
              </a:tabLst>
              <a:defRPr/>
            </a:pPr>
            <a:r>
              <a:rPr lang="fr-FR" sz="1200" dirty="0" smtClean="0">
                <a:latin typeface="Arial Narrow" panose="020B0606020202030204" pitchFamily="34" charset="0"/>
              </a:rPr>
              <a:t>Ponctuel, </a:t>
            </a:r>
          </a:p>
          <a:p>
            <a:pPr marL="742950" lvl="3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50000"/>
              <a:buFont typeface="Wingdings" panose="05000000000000000000" pitchFamily="2" charset="2"/>
              <a:buChar char="§"/>
              <a:tabLst>
                <a:tab pos="177800" algn="l"/>
              </a:tabLst>
              <a:defRPr/>
            </a:pPr>
            <a:r>
              <a:rPr lang="fr-FR" sz="1200" dirty="0" smtClean="0">
                <a:latin typeface="Arial Narrow" panose="020B0606020202030204" pitchFamily="34" charset="0"/>
              </a:rPr>
              <a:t>Mensuel</a:t>
            </a:r>
            <a:r>
              <a:rPr lang="fr-FR" sz="1200" dirty="0">
                <a:latin typeface="Arial Narrow" panose="020B0606020202030204" pitchFamily="34" charset="0"/>
              </a:rPr>
              <a:t>, </a:t>
            </a:r>
            <a:endParaRPr lang="fr-FR" sz="1200" dirty="0" smtClean="0">
              <a:latin typeface="Arial Narrow" panose="020B0606020202030204" pitchFamily="34" charset="0"/>
            </a:endParaRPr>
          </a:p>
          <a:p>
            <a:pPr marL="742950" lvl="3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50000"/>
              <a:buFont typeface="Wingdings" panose="05000000000000000000" pitchFamily="2" charset="2"/>
              <a:buChar char="§"/>
              <a:tabLst>
                <a:tab pos="177800" algn="l"/>
              </a:tabLst>
              <a:defRPr/>
            </a:pPr>
            <a:r>
              <a:rPr lang="fr-FR" sz="1200" dirty="0" smtClean="0">
                <a:latin typeface="Arial Narrow" panose="020B0606020202030204" pitchFamily="34" charset="0"/>
              </a:rPr>
              <a:t>Trimestriel</a:t>
            </a:r>
            <a:r>
              <a:rPr lang="fr-FR" sz="1200" dirty="0">
                <a:latin typeface="Arial Narrow" panose="020B0606020202030204" pitchFamily="34" charset="0"/>
              </a:rPr>
              <a:t>, </a:t>
            </a:r>
            <a:endParaRPr lang="fr-FR" sz="1200" dirty="0" smtClean="0">
              <a:latin typeface="Arial Narrow" panose="020B0606020202030204" pitchFamily="34" charset="0"/>
            </a:endParaRPr>
          </a:p>
          <a:p>
            <a:pPr marL="742950" lvl="3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50000"/>
              <a:buFont typeface="Wingdings" panose="05000000000000000000" pitchFamily="2" charset="2"/>
              <a:buChar char="§"/>
              <a:tabLst>
                <a:tab pos="177800" algn="l"/>
              </a:tabLst>
              <a:defRPr/>
            </a:pPr>
            <a:r>
              <a:rPr lang="fr-FR" sz="1200" dirty="0" smtClean="0">
                <a:latin typeface="Arial Narrow" panose="020B0606020202030204" pitchFamily="34" charset="0"/>
              </a:rPr>
              <a:t>Semestriel</a:t>
            </a:r>
          </a:p>
          <a:p>
            <a:pPr marL="457200" lvl="3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50000"/>
              <a:tabLst>
                <a:tab pos="177800" algn="l"/>
              </a:tabLst>
              <a:defRPr/>
            </a:pPr>
            <a:endParaRPr lang="fr-FR" sz="1200" dirty="0" smtClean="0">
              <a:latin typeface="Arial Narrow" panose="020B0606020202030204" pitchFamily="34" charset="0"/>
            </a:endParaRPr>
          </a:p>
          <a:p>
            <a:pPr marL="457200" lvl="3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50000"/>
              <a:tabLst>
                <a:tab pos="177800" algn="l"/>
              </a:tabLst>
              <a:defRPr/>
            </a:pPr>
            <a:endParaRPr lang="fr-FR" sz="1200" dirty="0">
              <a:latin typeface="Arial Narrow" panose="020B0606020202030204" pitchFamily="34" charset="0"/>
            </a:endParaRPr>
          </a:p>
          <a:p>
            <a:pPr marL="285750" lvl="2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25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lang="fr-FR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Investissement possible sur l’ensemble des fonds proposés par les plans d’épargne .</a:t>
            </a:r>
          </a:p>
          <a:p>
            <a:pPr marL="285750" lvl="2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25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endParaRPr lang="fr-FR" sz="1200" dirty="0">
              <a:latin typeface="Arial Narrow" panose="020B0606020202030204" pitchFamily="34" charset="0"/>
            </a:endParaRPr>
          </a:p>
          <a:p>
            <a:pPr marL="742950" lvl="3" indent="-285750">
              <a:lnSpc>
                <a:spcPct val="90000"/>
              </a:lnSpc>
              <a:buClr>
                <a:srgbClr val="EA0000"/>
              </a:buClr>
              <a:buSzPct val="150000"/>
              <a:buFont typeface="Wingdings" panose="05000000000000000000" pitchFamily="2" charset="2"/>
              <a:buChar char="§"/>
              <a:tabLst>
                <a:tab pos="177800" algn="l"/>
              </a:tabLst>
              <a:defRPr/>
            </a:pPr>
            <a:endParaRPr lang="fr-FR" sz="1200" dirty="0" smtClean="0">
              <a:latin typeface="Arial Narrow" panose="020B0606020202030204" pitchFamily="34" charset="0"/>
            </a:endParaRPr>
          </a:p>
          <a:p>
            <a:pPr marL="285750" lvl="2" indent="-285750">
              <a:lnSpc>
                <a:spcPct val="90000"/>
              </a:lnSpc>
              <a:spcBef>
                <a:spcPts val="300"/>
              </a:spcBef>
              <a:buClr>
                <a:srgbClr val="EA0000"/>
              </a:buClr>
              <a:buSzPct val="125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lang="fr-FR" sz="1300" dirty="0">
                <a:latin typeface="Arial" panose="020B0604020202020204" pitchFamily="34" charset="0"/>
                <a:cs typeface="Arial" panose="020B0604020202020204" pitchFamily="34" charset="0"/>
              </a:rPr>
              <a:t>Accès aux </a:t>
            </a:r>
            <a:r>
              <a:rPr lang="fr-FR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performances et DICI </a:t>
            </a:r>
            <a:r>
              <a:rPr lang="fr-FR" sz="1300" dirty="0">
                <a:latin typeface="Arial" panose="020B0604020202020204" pitchFamily="34" charset="0"/>
                <a:cs typeface="Arial" panose="020B0604020202020204" pitchFamily="34" charset="0"/>
              </a:rPr>
              <a:t>des fonds proposés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660" y="4181461"/>
            <a:ext cx="487527" cy="487527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185" y="3220323"/>
            <a:ext cx="487527" cy="487527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022" y="1814485"/>
            <a:ext cx="487527" cy="487527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9940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Evolutions sur le 1er versement du </a:t>
            </a:r>
            <a:r>
              <a:rPr lang="fr-FR" dirty="0" smtClean="0"/>
              <a:t>Dirigeant</a:t>
            </a:r>
            <a:br>
              <a:rPr lang="fr-FR" dirty="0" smtClean="0"/>
            </a:br>
            <a:r>
              <a:rPr lang="fr-FR" dirty="0" smtClean="0"/>
              <a:t>(2/2)</a:t>
            </a:r>
            <a:endParaRPr lang="fr-FR" dirty="0"/>
          </a:p>
        </p:txBody>
      </p:sp>
      <p:pic>
        <p:nvPicPr>
          <p:cNvPr id="2052" name="Picture 4" descr="C:\Users\hutherna1\AppData\Local\Microsoft\Windows\Temporary Internet Files\Content.Outlook\HWIBM7KB\EasiRIS-1erVersement-CE-20170303-VersementPeriodique (3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10342" y="1104603"/>
            <a:ext cx="2967091" cy="54485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9789" y="1343025"/>
            <a:ext cx="3521861" cy="30480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Choix de la périodicité du prélèvement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116836" y="1856424"/>
            <a:ext cx="3594814" cy="1552505"/>
            <a:chOff x="116836" y="1856424"/>
            <a:chExt cx="3594814" cy="1552505"/>
          </a:xfrm>
        </p:grpSpPr>
        <p:grpSp>
          <p:nvGrpSpPr>
            <p:cNvPr id="5" name="Groupe 4"/>
            <p:cNvGrpSpPr/>
            <p:nvPr/>
          </p:nvGrpSpPr>
          <p:grpSpPr>
            <a:xfrm>
              <a:off x="116836" y="1856424"/>
              <a:ext cx="3594814" cy="1552505"/>
              <a:chOff x="116836" y="1856424"/>
              <a:chExt cx="3594814" cy="1552505"/>
            </a:xfrm>
          </p:grpSpPr>
          <p:pic>
            <p:nvPicPr>
              <p:cNvPr id="2051" name="Picture 3" descr="C:\Users\hutherna1\AppData\Local\Microsoft\Windows\Temporary Internet Files\Content.Outlook\HWIBM7KB\EasiRIS-1erVersement-CE-20170303-VersementPeriodique (3)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116836" y="1856424"/>
                <a:ext cx="3594814" cy="155250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6" name="Picture 2" descr="C:\Users\hutherna1\AppData\Local\Microsoft\Windows\Temporary Internet Files\Content.Outlook\HWIBM7KB\correction capture 1er versement.JPG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000" t="31324" r="56480" b="65695"/>
              <a:stretch/>
            </p:blipFill>
            <p:spPr bwMode="auto">
              <a:xfrm>
                <a:off x="198456" y="2760868"/>
                <a:ext cx="1259047" cy="2011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" name="Rectangle 3"/>
            <p:cNvSpPr/>
            <p:nvPr/>
          </p:nvSpPr>
          <p:spPr>
            <a:xfrm>
              <a:off x="2133672" y="2756534"/>
              <a:ext cx="695253" cy="24384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754577" y="2471736"/>
              <a:ext cx="1150548" cy="20859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1" name="Image 4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45" y="1255494"/>
            <a:ext cx="487527" cy="487527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4128100" y="2004060"/>
            <a:ext cx="2301240" cy="9353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/>
          <p:cNvSpPr/>
          <p:nvPr/>
        </p:nvSpPr>
        <p:spPr>
          <a:xfrm>
            <a:off x="4110343" y="4206240"/>
            <a:ext cx="2377439" cy="13335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8" name="Connecteur droit 47"/>
          <p:cNvCxnSpPr>
            <a:stCxn id="64" idx="3"/>
          </p:cNvCxnSpPr>
          <p:nvPr/>
        </p:nvCxnSpPr>
        <p:spPr>
          <a:xfrm flipV="1">
            <a:off x="3647844" y="2939414"/>
            <a:ext cx="480256" cy="13543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>
            <a:stCxn id="64" idx="3"/>
            <a:endCxn id="47" idx="1"/>
          </p:cNvCxnSpPr>
          <p:nvPr/>
        </p:nvCxnSpPr>
        <p:spPr>
          <a:xfrm>
            <a:off x="3647844" y="4293802"/>
            <a:ext cx="462499" cy="5791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4" name="Rectangle 2063"/>
          <p:cNvSpPr/>
          <p:nvPr/>
        </p:nvSpPr>
        <p:spPr>
          <a:xfrm>
            <a:off x="7402208" y="1415333"/>
            <a:ext cx="1580332" cy="528432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lvl="2" algn="ctr"/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Accès 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aux fiches fonds, performances et DICI 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Image 6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360" y="1091205"/>
            <a:ext cx="487527" cy="487527"/>
          </a:xfrm>
          <a:prstGeom prst="rect">
            <a:avLst/>
          </a:prstGeom>
        </p:spPr>
      </p:pic>
      <p:sp>
        <p:nvSpPr>
          <p:cNvPr id="64" name="Rectangle 63"/>
          <p:cNvSpPr/>
          <p:nvPr/>
        </p:nvSpPr>
        <p:spPr>
          <a:xfrm>
            <a:off x="2256594" y="4062969"/>
            <a:ext cx="1391250" cy="46166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Choix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des fonds d’investissement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Image 6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685" y="4057321"/>
            <a:ext cx="487527" cy="487527"/>
          </a:xfrm>
          <a:prstGeom prst="rect">
            <a:avLst/>
          </a:prstGeom>
        </p:spPr>
      </p:pic>
      <p:cxnSp>
        <p:nvCxnSpPr>
          <p:cNvPr id="86" name="Connecteur droit 85"/>
          <p:cNvCxnSpPr>
            <a:stCxn id="24" idx="3"/>
            <a:endCxn id="2064" idx="1"/>
          </p:cNvCxnSpPr>
          <p:nvPr/>
        </p:nvCxnSpPr>
        <p:spPr>
          <a:xfrm>
            <a:off x="6157428" y="1487423"/>
            <a:ext cx="1244780" cy="19212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>
            <a:endCxn id="2064" idx="2"/>
          </p:cNvCxnSpPr>
          <p:nvPr/>
        </p:nvCxnSpPr>
        <p:spPr>
          <a:xfrm flipV="1">
            <a:off x="8192374" y="1943765"/>
            <a:ext cx="0" cy="40891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8" descr="C:\Users\hutherna1\AppData\Local\Microsoft\Windows\Temporary Internet Files\Content.Outlook\HWIBM7KB\Accès détail liste des fonds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53358" y="1433423"/>
            <a:ext cx="604070" cy="1080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Ellipse 24"/>
          <p:cNvSpPr/>
          <p:nvPr/>
        </p:nvSpPr>
        <p:spPr>
          <a:xfrm>
            <a:off x="5243783" y="1414371"/>
            <a:ext cx="144000" cy="1428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6" name="Connecteur droit avec flèche 25"/>
          <p:cNvCxnSpPr>
            <a:stCxn id="25" idx="6"/>
          </p:cNvCxnSpPr>
          <p:nvPr/>
        </p:nvCxnSpPr>
        <p:spPr>
          <a:xfrm>
            <a:off x="5387783" y="1485792"/>
            <a:ext cx="165575" cy="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5" t="17554" r="30972" b="24198"/>
          <a:stretch/>
        </p:blipFill>
        <p:spPr bwMode="auto">
          <a:xfrm>
            <a:off x="7164918" y="2301311"/>
            <a:ext cx="1893357" cy="162936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6" t="8147" r="28959" b="14816"/>
          <a:stretch/>
        </p:blipFill>
        <p:spPr bwMode="auto">
          <a:xfrm>
            <a:off x="7164918" y="4244701"/>
            <a:ext cx="1893357" cy="1935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36" name="Connecteur droit avec flèche 35"/>
          <p:cNvCxnSpPr>
            <a:stCxn id="3074" idx="2"/>
          </p:cNvCxnSpPr>
          <p:nvPr/>
        </p:nvCxnSpPr>
        <p:spPr>
          <a:xfrm flipH="1">
            <a:off x="8111596" y="3930671"/>
            <a:ext cx="1" cy="61417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58" t="12285" r="34084" b="6250"/>
          <a:stretch/>
        </p:blipFill>
        <p:spPr bwMode="auto">
          <a:xfrm>
            <a:off x="8429051" y="5380382"/>
            <a:ext cx="693683" cy="9640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7164918" y="5967985"/>
            <a:ext cx="633969" cy="216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0" name="Connecteur droit avec flèche 29"/>
          <p:cNvCxnSpPr/>
          <p:nvPr/>
        </p:nvCxnSpPr>
        <p:spPr>
          <a:xfrm>
            <a:off x="7798887" y="6058006"/>
            <a:ext cx="608898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0136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6"/>
          <p:cNvSpPr>
            <a:spLocks noGrp="1"/>
          </p:cNvSpPr>
          <p:nvPr>
            <p:ph idx="1"/>
          </p:nvPr>
        </p:nvSpPr>
        <p:spPr>
          <a:xfrm>
            <a:off x="298595" y="1336340"/>
            <a:ext cx="6475068" cy="4704115"/>
          </a:xfrm>
        </p:spPr>
        <p:txBody>
          <a:bodyPr>
            <a:normAutofit lnSpcReduction="10000"/>
          </a:bodyPr>
          <a:lstStyle/>
          <a:p>
            <a:pPr marL="0" lvl="2" indent="0">
              <a:lnSpc>
                <a:spcPct val="100000"/>
              </a:lnSpc>
              <a:spcBef>
                <a:spcPts val="0"/>
              </a:spcBef>
              <a:buClr>
                <a:srgbClr val="EB0F2D"/>
              </a:buClr>
              <a:buNone/>
              <a:tabLst>
                <a:tab pos="177800" algn="l"/>
              </a:tabLst>
              <a:defRPr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Le lancement</a:t>
            </a:r>
          </a:p>
          <a:p>
            <a:pPr marL="0" lvl="2" indent="0">
              <a:spcBef>
                <a:spcPts val="0"/>
              </a:spcBef>
              <a:buNone/>
              <a:defRPr/>
            </a:pP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>
              <a:lnSpc>
                <a:spcPct val="100000"/>
              </a:lnSpc>
              <a:spcBef>
                <a:spcPts val="1000"/>
              </a:spcBef>
              <a:buClr>
                <a:srgbClr val="EA0000"/>
              </a:buClr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Un simple clic sur l’icône Web Call Back disponible à tout moment sur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l’écran. 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4150" lvl="4" indent="0">
              <a:lnSpc>
                <a:spcPct val="100000"/>
              </a:lnSpc>
              <a:buNone/>
            </a:pP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 indent="0">
              <a:lnSpc>
                <a:spcPct val="110000"/>
              </a:lnSpc>
              <a:spcBef>
                <a:spcPts val="0"/>
              </a:spcBef>
              <a:buClr>
                <a:srgbClr val="EB0F2D"/>
              </a:buClr>
              <a:buNone/>
              <a:tabLst>
                <a:tab pos="177800" algn="l"/>
              </a:tabLst>
              <a:defRPr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Le séquencement</a:t>
            </a:r>
          </a:p>
          <a:p>
            <a:pPr marL="0" lvl="2" indent="0">
              <a:lnSpc>
                <a:spcPct val="100000"/>
              </a:lnSpc>
              <a:buNone/>
            </a:pPr>
            <a:endParaRPr lang="fr-FR" sz="700" b="1" dirty="0">
              <a:solidFill>
                <a:srgbClr val="009BB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>
              <a:lnSpc>
                <a:spcPct val="110000"/>
              </a:lnSpc>
              <a:spcBef>
                <a:spcPts val="1000"/>
              </a:spcBef>
              <a:buClr>
                <a:srgbClr val="EA0000"/>
              </a:buClr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Le numéro est pré-alimenté avec celui renseigné dans </a:t>
            </a:r>
            <a:r>
              <a:rPr lang="fr-F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Mysys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>
              <a:lnSpc>
                <a:spcPct val="110000"/>
              </a:lnSpc>
              <a:spcBef>
                <a:spcPts val="1000"/>
              </a:spcBef>
              <a:buClr>
                <a:srgbClr val="EA0000"/>
              </a:buClr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Suite au clic sur l’icône, une fenêtre demande de confirmer le numéro de rappel </a:t>
            </a:r>
          </a:p>
          <a:p>
            <a:pPr marL="285750" lvl="2">
              <a:lnSpc>
                <a:spcPct val="110000"/>
              </a:lnSpc>
              <a:spcBef>
                <a:spcPts val="1000"/>
              </a:spcBef>
              <a:buClr>
                <a:srgbClr val="EA0000"/>
              </a:buClr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Le numéro de rappel peut être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modifié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>
              <a:lnSpc>
                <a:spcPct val="110000"/>
              </a:lnSpc>
              <a:spcBef>
                <a:spcPts val="1000"/>
              </a:spcBef>
              <a:buClr>
                <a:srgbClr val="EA0000"/>
              </a:buClr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Après validation du numéro de rappel, un message de prise en compte de la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demande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est affiché</a:t>
            </a:r>
          </a:p>
          <a:p>
            <a:pPr marL="457200" lvl="1" indent="0">
              <a:buClr>
                <a:srgbClr val="000000"/>
              </a:buClr>
              <a:buNone/>
              <a:defRPr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buClr>
                <a:srgbClr val="000000"/>
              </a:buClr>
              <a:buNone/>
              <a:defRPr/>
            </a:pPr>
            <a:r>
              <a:rPr lang="fr-FR" sz="1100" b="1" u="sng" dirty="0" smtClean="0">
                <a:solidFill>
                  <a:srgbClr val="A79C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 </a:t>
            </a:r>
            <a:r>
              <a:rPr lang="fr-FR" sz="1100" b="1" u="sng" dirty="0">
                <a:solidFill>
                  <a:srgbClr val="A79C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</a:p>
          <a:p>
            <a:pPr marL="449263" lvl="2" indent="-182563">
              <a:lnSpc>
                <a:spcPct val="110000"/>
              </a:lnSpc>
              <a:spcBef>
                <a:spcPts val="1000"/>
              </a:spcBef>
              <a:buClr>
                <a:srgbClr val="EA0000"/>
              </a:buClr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rappel des horaires d’ouverture du plateau téléphonique : de 8h30 à 18h00</a:t>
            </a:r>
          </a:p>
          <a:p>
            <a:pPr marL="449263" lvl="2" indent="-182563">
              <a:lnSpc>
                <a:spcPct val="110000"/>
              </a:lnSpc>
              <a:spcBef>
                <a:spcPts val="1000"/>
              </a:spcBef>
              <a:buClr>
                <a:srgbClr val="EA0000"/>
              </a:buClr>
              <a:buFont typeface="Wingdings" panose="05000000000000000000" pitchFamily="2" charset="2"/>
              <a:buChar char="Ø"/>
              <a:tabLst>
                <a:tab pos="177800" algn="l"/>
                <a:tab pos="449263" algn="l"/>
              </a:tabLst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si un Web Call Back a déjà été demandé, un message précise que la demande est déjà prise en compte</a:t>
            </a:r>
          </a:p>
          <a:p>
            <a:pPr marL="415925" lvl="4" indent="-171450">
              <a:buFont typeface="Verdana" panose="020B0604030504040204" pitchFamily="34" charset="0"/>
              <a:buChar char="‾"/>
            </a:pPr>
            <a:endParaRPr lang="fr-FR" dirty="0" smtClean="0">
              <a:solidFill>
                <a:schemeClr val="tx1"/>
              </a:solidFill>
            </a:endParaRPr>
          </a:p>
          <a:p>
            <a:pPr lvl="6"/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ZOOM SUR LE WEB CALL BACK</a:t>
            </a:r>
            <a:endParaRPr lang="fr-FR" dirty="0"/>
          </a:p>
        </p:txBody>
      </p:sp>
      <p:pic>
        <p:nvPicPr>
          <p:cNvPr id="5" name="Imag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24675" y="1123950"/>
            <a:ext cx="401483" cy="13620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34364" y="4536458"/>
            <a:ext cx="1670685" cy="150399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 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24839" y="2688608"/>
            <a:ext cx="1670685" cy="16192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7391400" y="352425"/>
            <a:ext cx="1440000" cy="7092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/>
              <a:t>Accessible depuis toutes les pages d’Easiris</a:t>
            </a:r>
            <a:endParaRPr lang="fr-FR" sz="14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3973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722474" y="632638"/>
            <a:ext cx="5486400" cy="1557670"/>
          </a:xfrm>
        </p:spPr>
        <p:txBody>
          <a:bodyPr/>
          <a:lstStyle/>
          <a:p>
            <a:pPr algn="ctr"/>
            <a:r>
              <a:rPr lang="fr-FR" sz="4000" b="0" dirty="0" smtClean="0">
                <a:solidFill>
                  <a:srgbClr val="FF0000"/>
                </a:solidFill>
              </a:rPr>
              <a:t>A partir du 16 05 2017,</a:t>
            </a:r>
            <a:br>
              <a:rPr lang="fr-FR" sz="4000" b="0" dirty="0" smtClean="0">
                <a:solidFill>
                  <a:srgbClr val="FF0000"/>
                </a:solidFill>
              </a:rPr>
            </a:br>
            <a:r>
              <a:rPr lang="fr-FR" sz="4000" b="0" dirty="0" smtClean="0">
                <a:solidFill>
                  <a:srgbClr val="FF0000"/>
                </a:solidFill>
              </a:rPr>
              <a:t>à vous de jouer !</a:t>
            </a:r>
            <a:endParaRPr lang="fr-FR" sz="4000" b="0" dirty="0">
              <a:solidFill>
                <a:srgbClr val="FF0000"/>
              </a:solidFill>
            </a:endParaRPr>
          </a:p>
        </p:txBody>
      </p:sp>
      <p:pic>
        <p:nvPicPr>
          <p:cNvPr id="9" name="Picture 2" descr="Apple iPhone 6 prise en ma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68502" y="2493490"/>
            <a:ext cx="2594345" cy="3637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3785018" y="3143454"/>
            <a:ext cx="1403843" cy="24120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685800" indent="-6858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sz="13800" dirty="0" smtClean="0"/>
              <a:t> </a:t>
            </a:r>
            <a:endParaRPr lang="fr-FR" sz="13800" dirty="0"/>
          </a:p>
        </p:txBody>
      </p:sp>
      <p:sp>
        <p:nvSpPr>
          <p:cNvPr id="5" name="ZoneTexte 4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6180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Annexe : Accès à l’espace entreprise 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457" y="1320800"/>
            <a:ext cx="5457372" cy="428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30918" y="2352675"/>
            <a:ext cx="3455932" cy="196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83457" y="2352675"/>
            <a:ext cx="1230993" cy="3524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76943" y="6453663"/>
            <a:ext cx="682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ocument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usage strictement interne – Ne pas remettre au client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8718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1586</Words>
  <Application>Microsoft Office PowerPoint</Application>
  <PresentationFormat>Affichage à l'écran (4:3)</PresentationFormat>
  <Paragraphs>269</Paragraphs>
  <Slides>29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0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 partir du 16 05 2017, à vous de jouer !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a5700629</cp:lastModifiedBy>
  <cp:revision>332</cp:revision>
  <cp:lastPrinted>2017-05-11T13:19:12Z</cp:lastPrinted>
  <dcterms:created xsi:type="dcterms:W3CDTF">2016-06-03T08:10:53Z</dcterms:created>
  <dcterms:modified xsi:type="dcterms:W3CDTF">2017-10-13T11:25:43Z</dcterms:modified>
</cp:coreProperties>
</file>