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57" r:id="rId3"/>
    <p:sldId id="258" r:id="rId4"/>
    <p:sldId id="262" r:id="rId5"/>
    <p:sldId id="260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uther Nadine" initials="HN" lastIdx="11" clrIdx="0"/>
  <p:cmAuthor id="1" name="Olive Annabelle" initials="OA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 autoAdjust="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7B968-75A8-45DA-B095-128CC6AE7357}" type="datetimeFigureOut">
              <a:rPr lang="fr-FR" smtClean="0"/>
              <a:t>24/11/2017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68E84-9E73-4E51-B628-651A11ADAD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045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2770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68E84-9E73-4E51-B628-651A11ADAD8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764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68E84-9E73-4E51-B628-651A11ADAD8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657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68E84-9E73-4E51-B628-651A11ADAD8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799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e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22BF67-5B42-47F3-84C5-10ACB25BEFF5}" type="datetimeFigureOut">
              <a:rPr lang="en-US" smtClean="0"/>
              <a:pPr/>
              <a:t>11/24/2017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669A699-AC22-4935-A950-F60FA92F6EA6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747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6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32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61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61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9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4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68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9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0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73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61" y="943723"/>
            <a:ext cx="2631924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5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933" y="297993"/>
            <a:ext cx="2631924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3755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614" y="297993"/>
            <a:ext cx="2631924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75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61" y="943723"/>
            <a:ext cx="2631924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86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24" y="412882"/>
            <a:ext cx="2631924" cy="9994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17" y="1735959"/>
            <a:ext cx="4150575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12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24" y="412882"/>
            <a:ext cx="2631924" cy="9994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17" y="1735959"/>
            <a:ext cx="4150575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17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r>
              <a:rPr lang="fr-FR" dirty="0" smtClean="0">
                <a:solidFill>
                  <a:prstClr val="black"/>
                </a:solidFill>
              </a:rPr>
              <a:t> </a:t>
            </a:r>
            <a:endParaRPr dirty="0">
              <a:solidFill>
                <a:prstClr val="black"/>
              </a:solidFill>
            </a:endParaRPr>
          </a:p>
        </p:txBody>
      </p:sp>
      <p:sp>
        <p:nvSpPr>
          <p:cNvPr id="10" name="object 11"/>
          <p:cNvSpPr/>
          <p:nvPr userDrawn="1"/>
        </p:nvSpPr>
        <p:spPr>
          <a:xfrm>
            <a:off x="0" y="87334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751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8"/>
            <a:ext cx="519418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858711"/>
            <a:ext cx="4369200" cy="5171007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42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9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55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1619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89271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4433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8"/>
            <a:ext cx="2592389" cy="1900115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8"/>
            <a:ext cx="5188155" cy="5085495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7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8"/>
            <a:ext cx="7780544" cy="5085495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501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0"/>
            <a:ext cx="7780544" cy="594909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952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94909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4808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0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539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803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860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677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605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69"/>
            <a:ext cx="7777164" cy="2095837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125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17274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14861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/>
              <a:t>Jj Mois Aaaa</a:t>
            </a:r>
            <a:endParaRPr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2443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769441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769441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srgbClr val="707372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2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image" Target="../media/image5.png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2BF67-5B42-47F3-84C5-10ACB25BEFF5}" type="datetimeFigureOut">
              <a:rPr lang="en-US" smtClean="0"/>
              <a:t>11/24/2017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9A699-AC22-4935-A950-F60FA92F6E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7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dirty="0" err="1"/>
              <a:t>Jj</a:t>
            </a:r>
            <a:r>
              <a:rPr dirty="0"/>
              <a:t> Mois </a:t>
            </a:r>
            <a:r>
              <a:rPr dirty="0" err="1"/>
              <a:t>Aaaa</a:t>
            </a:r>
            <a:endParaRPr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71" y="6397536"/>
            <a:ext cx="1212549" cy="46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16000" indent="-216000" algn="l" defTabSz="6858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Wingdings 3" panose="05040102010807070707" pitchFamily="18" charset="2"/>
        <a:buChar char="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233363" algn="l" defTabSz="685800" rtl="0" eaLnBrk="1" latinLnBrk="0" hangingPunct="1">
        <a:lnSpc>
          <a:spcPct val="100000"/>
        </a:lnSpc>
        <a:spcBef>
          <a:spcPts val="1600"/>
        </a:spcBef>
        <a:buClr>
          <a:schemeClr val="accent1"/>
        </a:buClr>
        <a:buSzPct val="80000"/>
        <a:buFont typeface="Wingdings" panose="05000000000000000000" pitchFamily="2" charset="2"/>
        <a:buChar char="l"/>
        <a:defRPr sz="1400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449263" indent="-179388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  <p15:guide id="6" pos="8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epargne.natixis.com/autres-banque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80000" y="2498400"/>
            <a:ext cx="6516336" cy="954107"/>
          </a:xfrm>
        </p:spPr>
        <p:txBody>
          <a:bodyPr/>
          <a:lstStyle/>
          <a:p>
            <a:r>
              <a:rPr lang="fr-FR" dirty="0" smtClean="0">
                <a:solidFill>
                  <a:schemeClr val="accent2"/>
                </a:solidFill>
              </a:rPr>
              <a:t>LES INFOS PRATIQUES INGÉNIERIE SOCIALE DE FIN D’ANNÉE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938719"/>
          </a:xfrm>
        </p:spPr>
        <p:txBody>
          <a:bodyPr/>
          <a:lstStyle/>
          <a:p>
            <a:r>
              <a:rPr lang="fr-FR" dirty="0" smtClean="0"/>
              <a:t>NATIXIS INTEREPARGNE</a:t>
            </a:r>
            <a:endParaRPr lang="fr-FR" dirty="0"/>
          </a:p>
          <a:p>
            <a:endParaRPr lang="fr-FR" dirty="0"/>
          </a:p>
          <a:p>
            <a:endParaRPr lang="fr-FR" dirty="0" smtClean="0"/>
          </a:p>
          <a:p>
            <a:r>
              <a:rPr lang="fr-FR" sz="1600" dirty="0" smtClean="0"/>
              <a:t>NOVEMBRE 2017</a:t>
            </a:r>
          </a:p>
        </p:txBody>
      </p:sp>
    </p:spTree>
    <p:extLst>
      <p:ext uri="{BB962C8B-B14F-4D97-AF65-F5344CB8AC3E}">
        <p14:creationId xmlns:p14="http://schemas.microsoft.com/office/powerpoint/2010/main" val="247370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3887" y="516344"/>
            <a:ext cx="7780043" cy="608400"/>
          </a:xfrm>
        </p:spPr>
        <p:txBody>
          <a:bodyPr/>
          <a:lstStyle/>
          <a:p>
            <a:r>
              <a:rPr lang="pt-BR" b="1" dirty="0" smtClean="0"/>
              <a:t>Epargne Salariale</a:t>
            </a:r>
            <a:endParaRPr lang="fr-FR" b="0" dirty="0"/>
          </a:p>
        </p:txBody>
      </p:sp>
      <p:sp>
        <p:nvSpPr>
          <p:cNvPr id="14" name="Espace réservé du numéro de diapositive 16"/>
          <p:cNvSpPr>
            <a:spLocks noGrp="1"/>
          </p:cNvSpPr>
          <p:nvPr>
            <p:ph type="sldNum" sz="quarter" idx="17"/>
          </p:nvPr>
        </p:nvSpPr>
        <p:spPr>
          <a:xfrm>
            <a:off x="307325" y="648936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2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9" name="Espace réservé du texte 1"/>
          <p:cNvSpPr txBox="1">
            <a:spLocks/>
          </p:cNvSpPr>
          <p:nvPr/>
        </p:nvSpPr>
        <p:spPr>
          <a:xfrm>
            <a:off x="323528" y="1161758"/>
            <a:ext cx="4176464" cy="4859530"/>
          </a:xfrm>
          <a:prstGeom prst="rect">
            <a:avLst/>
          </a:prstGeom>
          <a:solidFill>
            <a:srgbClr val="EAEAEA"/>
          </a:solidFill>
        </p:spPr>
        <p:txBody>
          <a:bodyPr vert="horz" lIns="72000" tIns="180000" rIns="72000" bIns="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400" b="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00" b="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l"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fr-FR" sz="1000" cap="none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Prélèvement ponctuel </a:t>
            </a:r>
          </a:p>
          <a:p>
            <a:pPr lvl="0" algn="l">
              <a:spcBef>
                <a:spcPts val="400"/>
              </a:spcBef>
              <a:defRPr/>
            </a:pPr>
            <a:r>
              <a:rPr lang="fr-FR" sz="1000" b="0" cap="none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versement doit être saisi par le client avant le </a:t>
            </a:r>
            <a:r>
              <a:rPr lang="fr-FR" sz="1000" cap="none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27/12/2017 avant 17h </a:t>
            </a:r>
            <a:r>
              <a:rPr lang="fr-FR" sz="1000" b="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pour être affecté sur l’exercice 2017.</a:t>
            </a:r>
          </a:p>
          <a:p>
            <a:pPr marR="0" lvl="0" algn="l" defTabSz="685800" rtl="0" eaLnBrk="1" fontAlgn="auto" latinLnBrk="0" hangingPunct="1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00" b="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fr-FR" sz="1000" cap="none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Carte </a:t>
            </a:r>
            <a:r>
              <a:rPr lang="fr-FR" sz="1000" cap="none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Bancaire </a:t>
            </a:r>
            <a:endParaRPr lang="fr-FR" sz="1000" cap="none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400"/>
              </a:spcBef>
              <a:defRPr/>
            </a:pPr>
            <a:r>
              <a:rPr lang="fr-FR" sz="1000" b="0" cap="none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versement doit être saisi par le client au plus tard le </a:t>
            </a:r>
            <a:r>
              <a:rPr lang="fr-FR" sz="1000" cap="none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28/12/2017 avant 23h59 </a:t>
            </a:r>
            <a:r>
              <a:rPr lang="fr-FR" sz="1000" b="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pour être investi sur l’exercice 2017.</a:t>
            </a:r>
          </a:p>
          <a:p>
            <a:pPr marR="0" lvl="0" algn="l" defTabSz="685800" rtl="0" eaLnBrk="1" fontAlgn="auto" latinLnBrk="0" hangingPunct="1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l"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fr-FR" sz="1000" cap="none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Chèque </a:t>
            </a:r>
            <a:r>
              <a:rPr lang="fr-FR" sz="1000" cap="none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individuel* </a:t>
            </a:r>
            <a:endParaRPr lang="fr-FR" sz="1000" cap="none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>
              <a:spcBef>
                <a:spcPts val="400"/>
              </a:spcBef>
              <a:defRPr/>
            </a:pPr>
            <a:r>
              <a:rPr lang="fr-FR" sz="1000" b="0" cap="none" dirty="0">
                <a:latin typeface="Arial" panose="020B0604020202020204" pitchFamily="34" charset="0"/>
                <a:cs typeface="Arial" panose="020B0604020202020204" pitchFamily="34" charset="0"/>
              </a:rPr>
              <a:t>Les chèque envoyés </a:t>
            </a:r>
            <a:r>
              <a:rPr lang="fr-FR" sz="1000" cap="none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plus tard le </a:t>
            </a:r>
            <a:r>
              <a:rPr lang="fr-FR" sz="1000" cap="none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30/12/2017 </a:t>
            </a:r>
            <a:r>
              <a:rPr lang="fr-FR" sz="1000" b="0" i="1" cap="none" dirty="0">
                <a:latin typeface="Arial" panose="020B0604020202020204" pitchFamily="34" charset="0"/>
                <a:cs typeface="Arial" panose="020B0604020202020204" pitchFamily="34" charset="0"/>
              </a:rPr>
              <a:t>(cachet de la poste faisant foi</a:t>
            </a:r>
            <a:r>
              <a:rPr lang="fr-FR" sz="1000" b="0" cap="none" dirty="0">
                <a:latin typeface="Arial" panose="020B0604020202020204" pitchFamily="34" charset="0"/>
                <a:cs typeface="Arial" panose="020B0604020202020204" pitchFamily="34" charset="0"/>
              </a:rPr>
              <a:t>) seront pris sur l’exercice 2017.</a:t>
            </a:r>
          </a:p>
          <a:p>
            <a:pPr marR="0" lvl="0" algn="l" defTabSz="685800" rtl="0" eaLnBrk="1" fontAlgn="auto" latinLnBrk="0" hangingPunct="1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50" b="0" cap="none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50" b="0" cap="none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50" b="0" cap="none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050" b="0" cap="none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05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4644008" y="1146038"/>
            <a:ext cx="4176000" cy="3240361"/>
          </a:xfrm>
          <a:prstGeom prst="rect">
            <a:avLst/>
          </a:prstGeom>
          <a:solidFill>
            <a:srgbClr val="EAEAEA"/>
          </a:solidFill>
        </p:spPr>
        <p:txBody>
          <a:bodyPr vert="horz" lIns="72000" tIns="540000" rIns="72000" bIns="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tabLst/>
              <a:defRPr/>
            </a:pPr>
            <a:r>
              <a:rPr lang="fr-FR" sz="1000" b="0" cap="none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Versements à effectuer pour atteindre le plafond maximum d’abondement si le taux est de 300%**: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tabLst/>
              <a:defRPr/>
            </a:pPr>
            <a:endParaRPr lang="fr-FR" sz="1050" b="0" cap="none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tabLst/>
              <a:defRPr/>
            </a:pPr>
            <a:endParaRPr lang="fr-FR" sz="1050" b="0" cap="none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►"/>
              <a:tabLst/>
              <a:defRPr/>
            </a:pPr>
            <a:endParaRPr lang="fr-FR" sz="1050" b="0" cap="none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fr-FR" sz="1050" b="0" cap="none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fr-FR" sz="1000" b="0" cap="none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fr-FR" sz="1000" b="0" cap="none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fr-FR" sz="900" b="0" cap="none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**Pour connaitre les modalités d’abondement et/ou les modifier, rendez vous sur l’Espace Entreprise</a:t>
            </a:r>
          </a:p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fr-FR" sz="900" b="0" cap="none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L’abondement est calculé et prélevé automatiquement par NIE. </a:t>
            </a:r>
          </a:p>
        </p:txBody>
      </p:sp>
      <p:sp>
        <p:nvSpPr>
          <p:cNvPr id="11" name="Espace réservé du texte 3"/>
          <p:cNvSpPr txBox="1">
            <a:spLocks/>
          </p:cNvSpPr>
          <p:nvPr/>
        </p:nvSpPr>
        <p:spPr>
          <a:xfrm>
            <a:off x="4644008" y="4530415"/>
            <a:ext cx="4176000" cy="1490873"/>
          </a:xfrm>
          <a:prstGeom prst="rect">
            <a:avLst/>
          </a:prstGeom>
          <a:solidFill>
            <a:srgbClr val="EAEAEA"/>
          </a:solidFill>
        </p:spPr>
        <p:txBody>
          <a:bodyPr vert="horz" lIns="36000" tIns="288000" rIns="36000" bIns="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Espaces Entreprises: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versements centralisés</a:t>
            </a:r>
            <a:r>
              <a:rPr kumimoji="0" lang="fr-FR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par fichier, possibilité de maximiser l’abondement des PEI/PERCO-I.</a:t>
            </a:r>
            <a:endParaRPr lang="fr-FR" sz="1000" b="0" cap="none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Espaces Epargnants: </a:t>
            </a:r>
            <a:r>
              <a:rPr kumimoji="0" lang="fr-FR" sz="1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prélèvement ponctuel sur compte bancaire, versements par carte bancaire. </a:t>
            </a:r>
            <a:endParaRPr lang="fr-FR" sz="1000" b="0" cap="none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R="0" lvl="0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fr-FR" sz="100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3"/>
              </a:rPr>
              <a:t>www.caisse-epargne.fr/epargnesalariale</a:t>
            </a:r>
            <a:endParaRPr kumimoji="0" lang="fr-FR" sz="1000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100" b="0" i="0" u="none" strike="noStrike" kern="1200" cap="none" spc="0" normalizeH="0" noProof="0" dirty="0" smtClean="0">
              <a:ln>
                <a:noFill/>
              </a:ln>
              <a:solidFill>
                <a:srgbClr val="4D6995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space réservé du texte 9"/>
          <p:cNvSpPr txBox="1">
            <a:spLocks/>
          </p:cNvSpPr>
          <p:nvPr/>
        </p:nvSpPr>
        <p:spPr>
          <a:xfrm>
            <a:off x="4644008" y="4536898"/>
            <a:ext cx="4176000" cy="486053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rgbClr val="4D6995"/>
          </a:solidFill>
        </p:spPr>
        <p:txBody>
          <a:bodyPr vert="horz" wrap="square" lIns="72000" tIns="108000" rIns="72000" bIns="7200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 3" panose="05040102010807070707" pitchFamily="18" charset="2"/>
              <a:buNone/>
              <a:defRPr sz="11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Bon</a:t>
            </a:r>
            <a:r>
              <a:rPr kumimoji="0" lang="fr-FR" sz="1200" b="1" i="0" u="none" strike="noStrike" kern="120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à savoir !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space réservé du texte 10"/>
          <p:cNvSpPr txBox="1">
            <a:spLocks/>
          </p:cNvSpPr>
          <p:nvPr/>
        </p:nvSpPr>
        <p:spPr>
          <a:xfrm>
            <a:off x="4644008" y="1156236"/>
            <a:ext cx="4176000" cy="493858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rgbClr val="B14EB5"/>
          </a:solidFill>
        </p:spPr>
        <p:txBody>
          <a:bodyPr vert="horz" wrap="square" lIns="72000" tIns="108000" rIns="72000" bIns="7200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 3" panose="05040102010807070707" pitchFamily="18" charset="2"/>
              <a:buNone/>
              <a:defRPr sz="11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Maximiser</a:t>
            </a:r>
            <a:r>
              <a:rPr kumimoji="0" lang="fr-FR" sz="1200" b="1" i="0" u="none" strike="noStrike" kern="120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l’abondement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space réservé du texte 11"/>
          <p:cNvSpPr txBox="1">
            <a:spLocks/>
          </p:cNvSpPr>
          <p:nvPr/>
        </p:nvSpPr>
        <p:spPr>
          <a:xfrm>
            <a:off x="323528" y="1156235"/>
            <a:ext cx="4176464" cy="493859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rgbClr val="AF1280"/>
          </a:solidFill>
        </p:spPr>
        <p:txBody>
          <a:bodyPr vert="horz" wrap="square" lIns="72000" tIns="108000" rIns="72000" bIns="7200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 3" panose="05040102010807070707" pitchFamily="18" charset="2"/>
              <a:buNone/>
              <a:defRPr sz="11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Dates limites</a:t>
            </a:r>
            <a:r>
              <a:rPr kumimoji="0" lang="fr-FR" sz="1200" b="1" i="0" u="none" strike="noStrike" kern="120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 versements 2017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3528" y="5508910"/>
            <a:ext cx="407832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0"/>
              </a:spcBef>
              <a:defRPr/>
            </a:pPr>
            <a:r>
              <a:rPr lang="fr-FR" sz="8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fr-FR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Rappel : les versements en ligne sont à privilégier. Par ailleurs, tout chèque dont le titulaire du compte ne correspond pas au nom de l’épargnant sera refusé, sauf s’il émane du compte professionnel de la société.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395536" y="3810335"/>
            <a:ext cx="3996444" cy="159201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lvl="0" defTabSz="685800">
              <a:defRPr/>
            </a:pPr>
            <a:r>
              <a:rPr lang="fr-FR" sz="1000" b="1" u="sng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</a:t>
            </a:r>
            <a:r>
              <a:rPr lang="fr-FR" sz="1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</a:t>
            </a:r>
            <a:r>
              <a:rPr lang="fr-FR" sz="1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professions </a:t>
            </a:r>
            <a:r>
              <a:rPr lang="fr-FR" sz="1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libérales clôturant leur bilan au 31/12</a:t>
            </a:r>
          </a:p>
          <a:p>
            <a:pPr lvl="0" defTabSz="685800">
              <a:defRPr/>
            </a:pPr>
            <a:endParaRPr lang="fr-FR" sz="1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685800">
              <a:defRPr/>
            </a:pPr>
            <a:r>
              <a:rPr lang="fr-FR" sz="1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1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limite de versement le 15/12/2017</a:t>
            </a:r>
          </a:p>
          <a:p>
            <a:pPr lvl="0" algn="just" defTabSz="685800">
              <a:defRPr/>
            </a:pPr>
            <a:r>
              <a:rPr lang="fr-FR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que l’abondement soit pris en compte sur l’exercice 2017, il doit être prélevé du compte professio</a:t>
            </a:r>
            <a:r>
              <a:rPr lang="fr-FR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nnel avant le 31/12/2017.</a:t>
            </a:r>
            <a:r>
              <a:rPr lang="fr-FR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Cela tient compte des délais de traitement de NIE et donc la date de versement maximale recommandée est fixée au 15/12/2017</a:t>
            </a:r>
            <a:r>
              <a:rPr lang="fr-FR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000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algn="just" defTabSz="685800">
              <a:defRPr/>
            </a:pPr>
            <a:endParaRPr lang="fr-FR" sz="1000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algn="just" defTabSz="685800">
              <a:defRPr/>
            </a:pPr>
            <a:r>
              <a:rPr lang="fr-FR" sz="10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000" i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Pour </a:t>
            </a:r>
            <a:r>
              <a:rPr lang="fr-FR" sz="10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toute question: </a:t>
            </a:r>
            <a:r>
              <a:rPr lang="fr-FR" sz="1000" i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Allo experts</a:t>
            </a:r>
            <a:endParaRPr lang="fr-FR" sz="1000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defTabSz="685800">
              <a:buFont typeface="Wingdings"/>
              <a:buChar char="à"/>
              <a:defRPr/>
            </a:pPr>
            <a:endParaRPr lang="fr-FR" sz="9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defTabSz="685800">
              <a:spcBef>
                <a:spcPts val="1200"/>
              </a:spcBef>
              <a:defRPr/>
            </a:pPr>
            <a:endParaRPr lang="fr-FR" sz="9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148458"/>
            <a:ext cx="1152128" cy="17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598359"/>
              </p:ext>
            </p:extLst>
          </p:nvPr>
        </p:nvGraphicFramePr>
        <p:xfrm>
          <a:off x="5148064" y="2472267"/>
          <a:ext cx="3276364" cy="834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566"/>
                <a:gridCol w="864596"/>
                <a:gridCol w="910101"/>
                <a:gridCol w="910101"/>
              </a:tblGrid>
              <a:tr h="366965">
                <a:tc>
                  <a:txBody>
                    <a:bodyPr/>
                    <a:lstStyle/>
                    <a:p>
                      <a:pPr algn="ctr"/>
                      <a:endParaRPr lang="fr-FR" sz="1000" dirty="0"/>
                    </a:p>
                  </a:txBody>
                  <a:tcPr marL="36000" marR="3600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Taux abondement</a:t>
                      </a:r>
                      <a:endParaRPr lang="fr-FR" sz="800" dirty="0"/>
                    </a:p>
                  </a:txBody>
                  <a:tcPr marL="36000" marR="3600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Versement à effectuer</a:t>
                      </a:r>
                      <a:endParaRPr lang="fr-FR" sz="800" dirty="0"/>
                    </a:p>
                  </a:txBody>
                  <a:tcPr marL="36000" marR="3600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Abondement brut</a:t>
                      </a:r>
                      <a:endParaRPr lang="fr-FR" sz="800" dirty="0"/>
                    </a:p>
                  </a:txBody>
                  <a:tcPr marL="36000" marR="3600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33523">
                <a:tc>
                  <a:txBody>
                    <a:bodyPr/>
                    <a:lstStyle/>
                    <a:p>
                      <a:r>
                        <a:rPr lang="fr-FR" sz="800" dirty="0" smtClean="0"/>
                        <a:t>PEE</a:t>
                      </a:r>
                      <a:endParaRPr lang="fr-FR" sz="800" b="1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300 %</a:t>
                      </a:r>
                      <a:endParaRPr lang="fr-FR" sz="800" b="1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1046,08</a:t>
                      </a:r>
                      <a:endParaRPr lang="fr-FR" sz="800" b="1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3138,24</a:t>
                      </a:r>
                      <a:endParaRPr lang="fr-FR" sz="800" b="1" dirty="0"/>
                    </a:p>
                  </a:txBody>
                  <a:tcPr marL="36000" marR="36000" anchor="ctr"/>
                </a:tc>
              </a:tr>
              <a:tr h="233523">
                <a:tc>
                  <a:txBody>
                    <a:bodyPr/>
                    <a:lstStyle/>
                    <a:p>
                      <a:r>
                        <a:rPr lang="fr-FR" sz="800" dirty="0" smtClean="0"/>
                        <a:t>PERCO</a:t>
                      </a:r>
                      <a:endParaRPr lang="fr-FR" sz="800" b="1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300%</a:t>
                      </a:r>
                      <a:endParaRPr lang="fr-FR" sz="800" b="1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2092,16</a:t>
                      </a:r>
                      <a:endParaRPr lang="fr-FR" sz="800" b="1" dirty="0"/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6276,48</a:t>
                      </a:r>
                      <a:endParaRPr lang="fr-FR" sz="800" b="1" dirty="0"/>
                    </a:p>
                  </a:txBody>
                  <a:tcPr marL="36000" marR="360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57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à coins arrondis 58"/>
          <p:cNvSpPr/>
          <p:nvPr/>
        </p:nvSpPr>
        <p:spPr>
          <a:xfrm>
            <a:off x="150484" y="1052736"/>
            <a:ext cx="8814003" cy="5256608"/>
          </a:xfrm>
          <a:prstGeom prst="roundRect">
            <a:avLst>
              <a:gd name="adj" fmla="val 5329"/>
            </a:avLst>
          </a:prstGeom>
          <a:solidFill>
            <a:srgbClr val="EAEAEA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58" name="Rectangle à coins arrondis 57"/>
          <p:cNvSpPr/>
          <p:nvPr/>
        </p:nvSpPr>
        <p:spPr>
          <a:xfrm>
            <a:off x="5076373" y="1539035"/>
            <a:ext cx="3168036" cy="25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PERCO</a:t>
            </a:r>
            <a:endParaRPr lang="fr-FR" sz="1200" b="1" dirty="0"/>
          </a:p>
        </p:txBody>
      </p:sp>
      <p:sp>
        <p:nvSpPr>
          <p:cNvPr id="57" name="Rectangle à coins arrondis 56"/>
          <p:cNvSpPr/>
          <p:nvPr/>
        </p:nvSpPr>
        <p:spPr>
          <a:xfrm>
            <a:off x="827583" y="1535216"/>
            <a:ext cx="3168001" cy="25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PEE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332656"/>
            <a:ext cx="7780043" cy="608400"/>
          </a:xfrm>
        </p:spPr>
        <p:txBody>
          <a:bodyPr/>
          <a:lstStyle/>
          <a:p>
            <a:r>
              <a:rPr lang="fr-FR" dirty="0" smtClean="0"/>
              <a:t>Comment multiplier par 10 son capital épargne grâce à l’épargne salariale ? 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7"/>
          </p:nvPr>
        </p:nvSpPr>
        <p:spPr>
          <a:xfrm>
            <a:off x="732183" y="6525344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3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827583" y="5905419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ym typeface="Wingdings" panose="05000000000000000000" pitchFamily="2" charset="2"/>
              </a:rPr>
              <a:t> </a:t>
            </a:r>
            <a:r>
              <a:rPr lang="fr-FR" sz="1000" dirty="0" smtClean="0"/>
              <a:t>Avec un abondement de 300% et en plaçant 1000€, le dirigeant peut obtenir un total d’épargne de 10 000€, soit multiplier par 10 son capital d’épargne investi  </a:t>
            </a:r>
            <a:endParaRPr lang="fr-FR" sz="1000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395536" y="1160800"/>
            <a:ext cx="8280920" cy="2520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Avec un taux d’abondement de 300 % 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828380" y="1898122"/>
            <a:ext cx="3168000" cy="39600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Versement volontaire du dirigeant</a:t>
            </a:r>
            <a:r>
              <a:rPr lang="fr-FR" sz="11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fr-FR" sz="1100" b="1" dirty="0" smtClean="0">
                <a:solidFill>
                  <a:schemeClr val="tx1"/>
                </a:solidFill>
              </a:rPr>
              <a:t>1 000 €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07704" y="223682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accent1"/>
                </a:solidFill>
              </a:rPr>
              <a:t>+</a:t>
            </a:r>
            <a:endParaRPr lang="fr-FR" sz="2000" dirty="0">
              <a:solidFill>
                <a:schemeClr val="accent1"/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827585" y="2564928"/>
            <a:ext cx="3168000" cy="39600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Abondement de l’entreprise</a:t>
            </a:r>
            <a:endParaRPr lang="fr-FR" sz="11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100" b="1" dirty="0" smtClean="0">
                <a:solidFill>
                  <a:schemeClr val="tx1"/>
                </a:solidFill>
              </a:rPr>
              <a:t>3 000 €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907704" y="288489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accent1"/>
                </a:solidFill>
              </a:rPr>
              <a:t>=</a:t>
            </a:r>
          </a:p>
        </p:txBody>
      </p:sp>
      <p:sp>
        <p:nvSpPr>
          <p:cNvPr id="26" name="Rectangle à coins arrondis 25"/>
          <p:cNvSpPr/>
          <p:nvPr/>
        </p:nvSpPr>
        <p:spPr>
          <a:xfrm>
            <a:off x="827585" y="3213000"/>
            <a:ext cx="3168000" cy="39600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Total capital épargne</a:t>
            </a:r>
            <a:endParaRPr lang="fr-FR" sz="11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100" b="1" dirty="0" smtClean="0">
                <a:solidFill>
                  <a:schemeClr val="tx1"/>
                </a:solidFill>
              </a:rPr>
              <a:t>4 000 €</a:t>
            </a:r>
          </a:p>
        </p:txBody>
      </p:sp>
      <p:sp>
        <p:nvSpPr>
          <p:cNvPr id="27" name="Rectangle à coins arrondis 26"/>
          <p:cNvSpPr/>
          <p:nvPr/>
        </p:nvSpPr>
        <p:spPr>
          <a:xfrm>
            <a:off x="5076056" y="3338282"/>
            <a:ext cx="3168352" cy="54000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Transfert de 2000 € du PEE vers le PERCO</a:t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smtClean="0">
                <a:solidFill>
                  <a:schemeClr val="tx1"/>
                </a:solidFill>
              </a:rPr>
              <a:t>(passerelle PEE / PERCO)</a:t>
            </a:r>
            <a:endParaRPr lang="fr-FR" sz="11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100" b="1" dirty="0">
                <a:solidFill>
                  <a:schemeClr val="tx1"/>
                </a:solidFill>
              </a:rPr>
              <a:t>2</a:t>
            </a:r>
            <a:r>
              <a:rPr lang="fr-FR" sz="1100" b="1" dirty="0" smtClean="0">
                <a:solidFill>
                  <a:schemeClr val="tx1"/>
                </a:solidFill>
              </a:rPr>
              <a:t> 000 €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6156176" y="382100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accent1"/>
                </a:solidFill>
              </a:rPr>
              <a:t>+</a:t>
            </a:r>
            <a:endParaRPr lang="fr-FR" sz="2000" dirty="0">
              <a:solidFill>
                <a:schemeClr val="accent1"/>
              </a:solidFill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5076056" y="4113144"/>
            <a:ext cx="3168352" cy="39600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Abondement de l’entreprise</a:t>
            </a:r>
            <a:endParaRPr lang="fr-FR" sz="11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100" b="1" dirty="0">
                <a:solidFill>
                  <a:schemeClr val="tx1"/>
                </a:solidFill>
              </a:rPr>
              <a:t>6</a:t>
            </a:r>
            <a:r>
              <a:rPr lang="fr-FR" sz="1100" b="1" dirty="0" smtClean="0">
                <a:solidFill>
                  <a:schemeClr val="tx1"/>
                </a:solidFill>
              </a:rPr>
              <a:t> 000 €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156176" y="446907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accent1"/>
                </a:solidFill>
              </a:rPr>
              <a:t>=</a:t>
            </a:r>
          </a:p>
        </p:txBody>
      </p:sp>
      <p:sp>
        <p:nvSpPr>
          <p:cNvPr id="36" name="Rectangle à coins arrondis 35"/>
          <p:cNvSpPr/>
          <p:nvPr/>
        </p:nvSpPr>
        <p:spPr>
          <a:xfrm>
            <a:off x="5076373" y="4797176"/>
            <a:ext cx="3168033" cy="396000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Total capital épargne</a:t>
            </a:r>
            <a:endParaRPr lang="fr-FR" sz="11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100" b="1" dirty="0">
                <a:solidFill>
                  <a:schemeClr val="tx1"/>
                </a:solidFill>
              </a:rPr>
              <a:t>8</a:t>
            </a:r>
            <a:r>
              <a:rPr lang="fr-FR" sz="1100" b="1" dirty="0" smtClean="0">
                <a:solidFill>
                  <a:schemeClr val="tx1"/>
                </a:solidFill>
              </a:rPr>
              <a:t> 000 €</a:t>
            </a:r>
          </a:p>
        </p:txBody>
      </p:sp>
      <p:sp>
        <p:nvSpPr>
          <p:cNvPr id="5" name="Flèche courbée vers le bas 4"/>
          <p:cNvSpPr/>
          <p:nvPr/>
        </p:nvSpPr>
        <p:spPr>
          <a:xfrm rot="187706">
            <a:off x="3895463" y="2932585"/>
            <a:ext cx="1614151" cy="324020"/>
          </a:xfrm>
          <a:prstGeom prst="curvedDownArrow">
            <a:avLst>
              <a:gd name="adj1" fmla="val 29917"/>
              <a:gd name="adj2" fmla="val 76054"/>
              <a:gd name="adj3" fmla="val 324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solidFill>
                <a:schemeClr val="tx1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2339754" y="3623346"/>
            <a:ext cx="0" cy="117383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à coins arrondis 38"/>
          <p:cNvSpPr/>
          <p:nvPr/>
        </p:nvSpPr>
        <p:spPr>
          <a:xfrm>
            <a:off x="827584" y="4797176"/>
            <a:ext cx="3168000" cy="432000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Capital total restant après transfert</a:t>
            </a:r>
            <a:endParaRPr lang="fr-FR" sz="11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100" b="1" dirty="0" smtClean="0">
                <a:solidFill>
                  <a:schemeClr val="tx1"/>
                </a:solidFill>
              </a:rPr>
              <a:t>2 000 €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4067944" y="475710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accent2"/>
                </a:solidFill>
              </a:rPr>
              <a:t>+</a:t>
            </a:r>
            <a:endParaRPr lang="fr-FR" sz="2000" dirty="0">
              <a:solidFill>
                <a:schemeClr val="accent2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4067944" y="508520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accent2"/>
                </a:solidFill>
              </a:rPr>
              <a:t>=</a:t>
            </a:r>
          </a:p>
        </p:txBody>
      </p:sp>
      <p:sp>
        <p:nvSpPr>
          <p:cNvPr id="44" name="Rectangle à coins arrondis 43"/>
          <p:cNvSpPr/>
          <p:nvPr/>
        </p:nvSpPr>
        <p:spPr>
          <a:xfrm>
            <a:off x="3203053" y="5445248"/>
            <a:ext cx="3025131" cy="360000"/>
          </a:xfrm>
          <a:prstGeom prst="round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100" dirty="0" smtClean="0">
                <a:solidFill>
                  <a:schemeClr val="bg1"/>
                </a:solidFill>
              </a:rPr>
              <a:t>Capital total épargné PEE + PERCO</a:t>
            </a:r>
            <a:endParaRPr lang="fr-FR" sz="11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10 000 €</a:t>
            </a:r>
          </a:p>
        </p:txBody>
      </p:sp>
    </p:spTree>
    <p:extLst>
      <p:ext uri="{BB962C8B-B14F-4D97-AF65-F5344CB8AC3E}">
        <p14:creationId xmlns:p14="http://schemas.microsoft.com/office/powerpoint/2010/main" val="20959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06" y="548680"/>
            <a:ext cx="7780043" cy="608400"/>
          </a:xfrm>
        </p:spPr>
        <p:txBody>
          <a:bodyPr/>
          <a:lstStyle/>
          <a:p>
            <a:r>
              <a:rPr lang="fr-FR" dirty="0" smtClean="0"/>
              <a:t>Dates limites de commandes CADO Chèques et CESU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4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>
            <a:off x="611560" y="1542030"/>
            <a:ext cx="3888000" cy="3996000"/>
          </a:xfrm>
          <a:prstGeom prst="rect">
            <a:avLst/>
          </a:prstGeom>
          <a:solidFill>
            <a:srgbClr val="EAEAEA"/>
          </a:solidFill>
        </p:spPr>
        <p:txBody>
          <a:bodyPr vert="horz" lIns="72000" tIns="540000" rIns="72000" bIns="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Délai moyen de traitement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 commande: </a:t>
            </a:r>
            <a:r>
              <a:rPr kumimoji="0" lang="fr-FR" sz="120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 jours ouvrés à réception du règlement</a:t>
            </a:r>
          </a:p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000" b="0" i="0" u="none" strike="noStrike" kern="1200" cap="none" spc="0" normalizeH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200" b="0" cap="none" baseline="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Réception</a:t>
            </a:r>
            <a:r>
              <a:rPr lang="fr-FR" sz="1200" b="0" cap="none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bons de commande papier et du règlement par </a:t>
            </a:r>
            <a:r>
              <a:rPr lang="fr-FR" sz="1200" b="0" cap="none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Natixis</a:t>
            </a:r>
            <a:r>
              <a:rPr lang="fr-FR" sz="1200" b="0" cap="none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Intertitres: </a:t>
            </a:r>
            <a:r>
              <a:rPr lang="fr-FR" sz="1200" cap="none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plus tard le 11/12/2017</a:t>
            </a:r>
          </a:p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900" b="0" cap="none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Rappel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pour qualifier l’origine de la vente et le vendeur, pensez à remplir entièrement le « cadre réservé à la banque »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ce réservé du texte 11"/>
          <p:cNvSpPr txBox="1">
            <a:spLocks/>
          </p:cNvSpPr>
          <p:nvPr/>
        </p:nvSpPr>
        <p:spPr>
          <a:xfrm>
            <a:off x="611560" y="1190094"/>
            <a:ext cx="3888000" cy="962026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rgbClr val="AF1280"/>
          </a:solidFill>
        </p:spPr>
        <p:txBody>
          <a:bodyPr vert="horz" wrap="square" lIns="72000" tIns="108000" rIns="72000" bIns="7200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 3" panose="05040102010807070707" pitchFamily="18" charset="2"/>
              <a:buNone/>
              <a:defRPr sz="11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Dates limites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 commandes CADO Chèques et CADO cartes pour Noël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ce réservé du texte 1"/>
          <p:cNvSpPr txBox="1">
            <a:spLocks/>
          </p:cNvSpPr>
          <p:nvPr/>
        </p:nvSpPr>
        <p:spPr>
          <a:xfrm>
            <a:off x="4644008" y="1542030"/>
            <a:ext cx="3888000" cy="3996000"/>
          </a:xfrm>
          <a:prstGeom prst="rect">
            <a:avLst/>
          </a:prstGeom>
          <a:solidFill>
            <a:srgbClr val="EAEAEA"/>
          </a:solidFill>
        </p:spPr>
        <p:txBody>
          <a:bodyPr vert="horz" lIns="72000" tIns="540000" rIns="72000" bIns="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Pour profiter des avantages sociaux et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fiscaux du CESU </a:t>
            </a:r>
            <a:r>
              <a:rPr kumimoji="0" lang="fr-FR" sz="1200" b="0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Domalin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sur 2017</a:t>
            </a:r>
            <a:r>
              <a:rPr kumimoji="0" lang="fr-FR" sz="1200" b="0" i="0" u="none" strike="noStrike" kern="120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réception des bons de commande papier et du règlement par </a:t>
            </a:r>
            <a:r>
              <a:rPr kumimoji="0" lang="fr-FR" sz="1200" b="0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Natixis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Intertitres: </a:t>
            </a:r>
            <a:r>
              <a:rPr kumimoji="0" lang="fr-FR" sz="120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au plus tard le </a:t>
            </a:r>
            <a:r>
              <a:rPr lang="fr-FR" sz="1200" cap="none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kumimoji="0" lang="fr-FR" sz="120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/12/2017</a:t>
            </a:r>
          </a:p>
          <a:p>
            <a:pPr marL="171450" marR="0" lvl="0" indent="-1714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200" b="0" cap="none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200" b="0" cap="none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Concerne notamment les chefs d’entreprises et dirigeants sociaux de sociétés sans salariés</a:t>
            </a:r>
            <a:r>
              <a:rPr lang="fr-FR" sz="1200" b="0" cap="none" baseline="30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cap="none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ce réservé du texte 11"/>
          <p:cNvSpPr txBox="1">
            <a:spLocks/>
          </p:cNvSpPr>
          <p:nvPr/>
        </p:nvSpPr>
        <p:spPr>
          <a:xfrm>
            <a:off x="4644008" y="1190094"/>
            <a:ext cx="3888000" cy="9612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72000" tIns="108000" rIns="72000" bIns="7200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 3" panose="05040102010807070707" pitchFamily="18" charset="2"/>
              <a:buNone/>
              <a:defRPr sz="11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Dates limites</a:t>
            </a:r>
            <a:r>
              <a:rPr kumimoji="0" lang="fr-FR" sz="1600" b="1" i="0" u="none" strike="noStrike" kern="120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pour le CESU D</a:t>
            </a:r>
            <a:r>
              <a:rPr lang="fr-FR" sz="1600" dirty="0" err="1" smtClean="0"/>
              <a:t>omalin</a:t>
            </a:r>
            <a:r>
              <a:rPr lang="fr-FR" sz="1600" baseline="30000" dirty="0"/>
              <a:t>®</a:t>
            </a:r>
            <a:endParaRPr kumimoji="0" lang="fr-FR" sz="1600" b="1" i="0" u="none" strike="noStrike" kern="1200" cap="none" spc="0" normalizeH="0" baseline="3000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32861"/>
            <a:ext cx="3369650" cy="672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39552" y="5733256"/>
            <a:ext cx="806489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700" dirty="0"/>
              <a:t>(1) Dans la limite des plafonds définis par la réglementation. (2) Le CESU préfinancé peut être </a:t>
            </a:r>
            <a:r>
              <a:rPr lang="fr-FR" sz="700" dirty="0" smtClean="0"/>
              <a:t>attribué </a:t>
            </a:r>
            <a:r>
              <a:rPr lang="fr-FR" sz="700" dirty="0"/>
              <a:t>par les personnes physiques ou morales au bénéfice des salariés, agents, ayants droit, </a:t>
            </a:r>
            <a:r>
              <a:rPr lang="fr-FR" sz="700" dirty="0" smtClean="0"/>
              <a:t>retraités, administrés</a:t>
            </a:r>
            <a:r>
              <a:rPr lang="fr-FR" sz="700" dirty="0"/>
              <a:t>, sociétaires, adhérents ou assurés, ainsi que du chef d'entreprise ou, si l'entreprise est une personne morale, du président, du directeur général, du ou des directeurs généraux délégués, </a:t>
            </a:r>
            <a:r>
              <a:rPr lang="fr-FR" sz="700" dirty="0" smtClean="0"/>
              <a:t>des gérants </a:t>
            </a:r>
            <a:r>
              <a:rPr lang="fr-FR" sz="700" dirty="0"/>
              <a:t>ou des membres du directoire, dès lors que ce titre peut bénéficier également à l'ensemble des salariés de l'entreprise selon les mêmes règles d'attribution (article L.1271-12 du code du travail). </a:t>
            </a:r>
            <a:r>
              <a:rPr lang="fr-FR" sz="700" dirty="0" smtClean="0"/>
              <a:t>Les chefs </a:t>
            </a:r>
            <a:r>
              <a:rPr lang="fr-FR" sz="700" dirty="0"/>
              <a:t>d’entreprise et les dirigeants sociaux n’employant pas de salariés peuvent bénéficier du CESU préfinancé sans autre condition (doctrine administrative </a:t>
            </a:r>
            <a:r>
              <a:rPr lang="fr-FR" sz="700" dirty="0" smtClean="0"/>
              <a:t>BOI-BIC-CHG-40-50-10-20170705).</a:t>
            </a:r>
            <a:endParaRPr lang="fr-FR" sz="700" dirty="0"/>
          </a:p>
        </p:txBody>
      </p:sp>
    </p:spTree>
    <p:extLst>
      <p:ext uri="{BB962C8B-B14F-4D97-AF65-F5344CB8AC3E}">
        <p14:creationId xmlns:p14="http://schemas.microsoft.com/office/powerpoint/2010/main" val="394403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588352"/>
            <a:ext cx="7780043" cy="608400"/>
          </a:xfrm>
        </p:spPr>
        <p:txBody>
          <a:bodyPr/>
          <a:lstStyle/>
          <a:p>
            <a:r>
              <a:rPr lang="fr-FR" dirty="0" smtClean="0"/>
              <a:t>Nouveaux millésimes Titres de Services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7"/>
          </p:nvPr>
        </p:nvSpPr>
        <p:spPr>
          <a:xfrm>
            <a:off x="1043608" y="6525344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5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547664" y="5517232"/>
            <a:ext cx="6048672" cy="648072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/>
                </a:solidFill>
              </a:rPr>
              <a:t>Pour toute question, n’hésitez pas à contacter 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520" y="3780107"/>
            <a:ext cx="18288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texte 1"/>
          <p:cNvSpPr txBox="1">
            <a:spLocks/>
          </p:cNvSpPr>
          <p:nvPr/>
        </p:nvSpPr>
        <p:spPr>
          <a:xfrm>
            <a:off x="611560" y="1908728"/>
            <a:ext cx="3888000" cy="2888424"/>
          </a:xfrm>
          <a:prstGeom prst="rect">
            <a:avLst/>
          </a:prstGeom>
          <a:solidFill>
            <a:srgbClr val="EAEAEA"/>
          </a:solidFill>
        </p:spPr>
        <p:txBody>
          <a:bodyPr vert="horz" lIns="72000" tIns="540000" rIns="72000" bIns="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spcBef>
                <a:spcPts val="0"/>
              </a:spcBef>
              <a:buClr>
                <a:srgbClr val="4D6995"/>
              </a:buClr>
              <a:buSzPct val="100000"/>
            </a:pPr>
            <a:r>
              <a:rPr lang="fr-FR" sz="1200" cap="none" dirty="0" smtClean="0">
                <a:solidFill>
                  <a:schemeClr val="tx2"/>
                </a:solidFill>
              </a:rPr>
              <a:t>Chèque de table et CESU </a:t>
            </a:r>
            <a:r>
              <a:rPr lang="fr-FR" sz="1200" cap="none" dirty="0" err="1" smtClean="0">
                <a:solidFill>
                  <a:schemeClr val="tx2"/>
                </a:solidFill>
              </a:rPr>
              <a:t>Domalin</a:t>
            </a:r>
            <a:r>
              <a:rPr lang="fr-FR" sz="1200" cap="none" baseline="30000" dirty="0" smtClean="0">
                <a:solidFill>
                  <a:schemeClr val="tx2"/>
                </a:solidFill>
              </a:rPr>
              <a:t>®</a:t>
            </a:r>
            <a:endParaRPr lang="fr-FR" sz="1200" cap="none" dirty="0" smtClean="0">
              <a:solidFill>
                <a:schemeClr val="tx2"/>
              </a:solidFill>
            </a:endParaRPr>
          </a:p>
          <a:p>
            <a:pPr marL="171450" lvl="0" indent="-171450" algn="just">
              <a:spcBef>
                <a:spcPts val="0"/>
              </a:spcBef>
              <a:buClr>
                <a:srgbClr val="4D6995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1200" b="0" cap="none" dirty="0" smtClean="0">
                <a:solidFill>
                  <a:srgbClr val="000000"/>
                </a:solidFill>
              </a:rPr>
              <a:t>Livraison </a:t>
            </a:r>
            <a:r>
              <a:rPr lang="fr-FR" sz="1200" b="0" cap="none" dirty="0">
                <a:solidFill>
                  <a:srgbClr val="000000"/>
                </a:solidFill>
              </a:rPr>
              <a:t>à demander </a:t>
            </a:r>
            <a:r>
              <a:rPr lang="fr-FR" sz="1200" cap="none" dirty="0">
                <a:solidFill>
                  <a:srgbClr val="571C73"/>
                </a:solidFill>
              </a:rPr>
              <a:t>à partir du </a:t>
            </a:r>
            <a:r>
              <a:rPr lang="fr-FR" sz="1200" cap="none" dirty="0" smtClean="0">
                <a:solidFill>
                  <a:srgbClr val="571C73"/>
                </a:solidFill>
              </a:rPr>
              <a:t>01 décembre 2017 </a:t>
            </a:r>
            <a:r>
              <a:rPr lang="fr-FR" sz="1200" b="0" cap="none" dirty="0">
                <a:solidFill>
                  <a:srgbClr val="000000"/>
                </a:solidFill>
              </a:rPr>
              <a:t>pour bénéficier des nouveaux millésimes titres de </a:t>
            </a:r>
            <a:r>
              <a:rPr lang="fr-FR" sz="1200" b="0" cap="none" dirty="0" smtClean="0">
                <a:solidFill>
                  <a:srgbClr val="000000"/>
                </a:solidFill>
              </a:rPr>
              <a:t>services 2018, valables </a:t>
            </a:r>
            <a:r>
              <a:rPr lang="fr-FR" sz="1200" b="0" cap="none" dirty="0">
                <a:solidFill>
                  <a:srgbClr val="000000"/>
                </a:solidFill>
              </a:rPr>
              <a:t>jusqu’au </a:t>
            </a:r>
            <a:r>
              <a:rPr lang="fr-FR" sz="1200" b="0" cap="none" dirty="0" smtClean="0">
                <a:solidFill>
                  <a:srgbClr val="000000"/>
                </a:solidFill>
              </a:rPr>
              <a:t>31 </a:t>
            </a:r>
            <a:r>
              <a:rPr lang="fr-FR" sz="1200" b="0" cap="none" dirty="0">
                <a:solidFill>
                  <a:srgbClr val="000000"/>
                </a:solidFill>
              </a:rPr>
              <a:t>janvier </a:t>
            </a:r>
            <a:r>
              <a:rPr lang="fr-FR" sz="1200" b="0" cap="none" dirty="0" smtClean="0">
                <a:solidFill>
                  <a:srgbClr val="000000"/>
                </a:solidFill>
              </a:rPr>
              <a:t>2019.</a:t>
            </a:r>
          </a:p>
          <a:p>
            <a:pPr lvl="0" algn="just">
              <a:spcBef>
                <a:spcPts val="0"/>
              </a:spcBef>
              <a:buClr>
                <a:srgbClr val="4D6995"/>
              </a:buClr>
              <a:buSzPct val="100000"/>
            </a:pPr>
            <a:endParaRPr lang="fr-FR" sz="1200" b="0" cap="none" dirty="0">
              <a:solidFill>
                <a:srgbClr val="000000"/>
              </a:solidFill>
            </a:endParaRPr>
          </a:p>
          <a:p>
            <a:pPr lvl="0" algn="just">
              <a:spcBef>
                <a:spcPts val="0"/>
              </a:spcBef>
              <a:buClr>
                <a:srgbClr val="4D6995"/>
              </a:buClr>
              <a:buSzPct val="100000"/>
            </a:pPr>
            <a:endParaRPr lang="fr-FR" sz="1200" b="0" cap="none" dirty="0">
              <a:solidFill>
                <a:srgbClr val="000000"/>
              </a:solidFill>
            </a:endParaRPr>
          </a:p>
          <a:p>
            <a:pPr marL="171450" lvl="0" indent="-171450" algn="just">
              <a:spcBef>
                <a:spcPts val="0"/>
              </a:spcBef>
              <a:buClr>
                <a:srgbClr val="4D6995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1200" b="0" cap="none" dirty="0">
                <a:solidFill>
                  <a:srgbClr val="000000"/>
                </a:solidFill>
              </a:rPr>
              <a:t>Remboursement des millésimes </a:t>
            </a:r>
            <a:r>
              <a:rPr lang="fr-FR" sz="1200" b="0" cap="none" dirty="0" smtClean="0">
                <a:solidFill>
                  <a:srgbClr val="000000"/>
                </a:solidFill>
              </a:rPr>
              <a:t>2017 </a:t>
            </a:r>
            <a:r>
              <a:rPr lang="fr-FR" sz="1200" b="0" cap="none" dirty="0">
                <a:solidFill>
                  <a:srgbClr val="000000"/>
                </a:solidFill>
              </a:rPr>
              <a:t>périmés </a:t>
            </a:r>
            <a:r>
              <a:rPr lang="fr-FR" sz="1200" cap="none" dirty="0">
                <a:solidFill>
                  <a:srgbClr val="571C73"/>
                </a:solidFill>
              </a:rPr>
              <a:t>entre le </a:t>
            </a:r>
            <a:r>
              <a:rPr lang="fr-FR" sz="1200" cap="none" dirty="0" smtClean="0">
                <a:solidFill>
                  <a:srgbClr val="571C73"/>
                </a:solidFill>
              </a:rPr>
              <a:t>01 </a:t>
            </a:r>
            <a:r>
              <a:rPr lang="fr-FR" sz="1200" cap="none" dirty="0">
                <a:solidFill>
                  <a:srgbClr val="571C73"/>
                </a:solidFill>
              </a:rPr>
              <a:t>février et le </a:t>
            </a:r>
            <a:r>
              <a:rPr lang="fr-FR" sz="1200" cap="none" dirty="0" smtClean="0">
                <a:solidFill>
                  <a:srgbClr val="571C73"/>
                </a:solidFill>
              </a:rPr>
              <a:t>31 </a:t>
            </a:r>
            <a:r>
              <a:rPr lang="fr-FR" sz="1200" cap="none" dirty="0">
                <a:solidFill>
                  <a:srgbClr val="571C73"/>
                </a:solidFill>
              </a:rPr>
              <a:t>mars </a:t>
            </a:r>
            <a:r>
              <a:rPr lang="fr-FR" sz="1200" cap="none" dirty="0" smtClean="0">
                <a:solidFill>
                  <a:srgbClr val="571C73"/>
                </a:solidFill>
              </a:rPr>
              <a:t>2018 </a:t>
            </a:r>
            <a:r>
              <a:rPr lang="fr-FR" sz="1200" b="0" cap="none" dirty="0">
                <a:solidFill>
                  <a:srgbClr val="000000"/>
                </a:solidFill>
              </a:rPr>
              <a:t>via le bordereau adressé par courrier aux clients début </a:t>
            </a:r>
            <a:r>
              <a:rPr lang="fr-FR" sz="1200" b="0" cap="none" dirty="0" smtClean="0">
                <a:solidFill>
                  <a:srgbClr val="000000"/>
                </a:solidFill>
              </a:rPr>
              <a:t>2018 </a:t>
            </a:r>
            <a:r>
              <a:rPr lang="fr-FR" sz="1200" b="0" cap="none" dirty="0">
                <a:solidFill>
                  <a:srgbClr val="000000"/>
                </a:solidFill>
              </a:rPr>
              <a:t>(à retourner à </a:t>
            </a:r>
            <a:r>
              <a:rPr lang="fr-FR" sz="1200" b="0" cap="none" dirty="0" err="1">
                <a:solidFill>
                  <a:srgbClr val="000000"/>
                </a:solidFill>
              </a:rPr>
              <a:t>Natixis</a:t>
            </a:r>
            <a:r>
              <a:rPr lang="fr-FR" sz="1200" b="0" cap="none" dirty="0">
                <a:solidFill>
                  <a:srgbClr val="000000"/>
                </a:solidFill>
              </a:rPr>
              <a:t> </a:t>
            </a:r>
            <a:r>
              <a:rPr lang="fr-FR" sz="1200" b="0" cap="none" dirty="0" smtClean="0">
                <a:solidFill>
                  <a:srgbClr val="000000"/>
                </a:solidFill>
              </a:rPr>
              <a:t>Intertitres)</a:t>
            </a:r>
            <a:endParaRPr lang="fr-FR" sz="1200" b="0" cap="none" dirty="0">
              <a:solidFill>
                <a:srgbClr val="000000"/>
              </a:solidFill>
            </a:endParaRPr>
          </a:p>
        </p:txBody>
      </p:sp>
      <p:sp>
        <p:nvSpPr>
          <p:cNvPr id="10" name="Espace réservé du texte 11"/>
          <p:cNvSpPr txBox="1">
            <a:spLocks/>
          </p:cNvSpPr>
          <p:nvPr/>
        </p:nvSpPr>
        <p:spPr>
          <a:xfrm>
            <a:off x="611560" y="1556792"/>
            <a:ext cx="3888000" cy="60352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rgbClr val="AF1280"/>
          </a:solidFill>
        </p:spPr>
        <p:txBody>
          <a:bodyPr vert="horz" wrap="square" lIns="72000" tIns="108000" rIns="72000" bIns="7200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 3" panose="05040102010807070707" pitchFamily="18" charset="2"/>
              <a:buNone/>
              <a:defRPr sz="11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Nouveaux millésimes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ce réservé du texte 1"/>
          <p:cNvSpPr txBox="1">
            <a:spLocks/>
          </p:cNvSpPr>
          <p:nvPr/>
        </p:nvSpPr>
        <p:spPr>
          <a:xfrm>
            <a:off x="4644008" y="1908728"/>
            <a:ext cx="3888000" cy="2888424"/>
          </a:xfrm>
          <a:prstGeom prst="rect">
            <a:avLst/>
          </a:prstGeom>
          <a:solidFill>
            <a:srgbClr val="EAEAEA"/>
          </a:solidFill>
        </p:spPr>
        <p:txBody>
          <a:bodyPr vert="horz" lIns="72000" tIns="540000" rIns="72000" bIns="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 algn="just">
              <a:buClr>
                <a:srgbClr val="4D6995"/>
              </a:buClr>
              <a:buFont typeface="Arial" panose="020B0604020202020204" pitchFamily="34" charset="0"/>
              <a:buChar char="•"/>
            </a:pPr>
            <a:r>
              <a:rPr lang="fr-FR" sz="1200" cap="none" dirty="0" smtClean="0">
                <a:solidFill>
                  <a:srgbClr val="571C73"/>
                </a:solidFill>
              </a:rPr>
              <a:t>Fin septembre 2017 </a:t>
            </a:r>
            <a:r>
              <a:rPr lang="fr-FR" sz="1200" cap="none" dirty="0">
                <a:solidFill>
                  <a:srgbClr val="571C73"/>
                </a:solidFill>
              </a:rPr>
              <a:t>: </a:t>
            </a:r>
            <a:r>
              <a:rPr lang="fr-FR" sz="1200" b="0" cap="none" dirty="0">
                <a:solidFill>
                  <a:srgbClr val="000000"/>
                </a:solidFill>
              </a:rPr>
              <a:t>envoi d’un mailing « millésime </a:t>
            </a:r>
            <a:r>
              <a:rPr lang="fr-FR" sz="1200" b="0" cap="none" dirty="0" smtClean="0">
                <a:solidFill>
                  <a:srgbClr val="000000"/>
                </a:solidFill>
              </a:rPr>
              <a:t>2018» </a:t>
            </a:r>
            <a:r>
              <a:rPr lang="fr-FR" sz="1200" b="0" cap="none" dirty="0">
                <a:solidFill>
                  <a:srgbClr val="000000"/>
                </a:solidFill>
              </a:rPr>
              <a:t>aux clients Chèque de Table</a:t>
            </a:r>
            <a:r>
              <a:rPr lang="fr-FR" sz="1200" b="0" cap="none" baseline="30000" dirty="0">
                <a:solidFill>
                  <a:srgbClr val="000000"/>
                </a:solidFill>
              </a:rPr>
              <a:t>®</a:t>
            </a:r>
            <a:r>
              <a:rPr lang="fr-FR" sz="1200" b="0" cap="none" dirty="0">
                <a:solidFill>
                  <a:srgbClr val="000000"/>
                </a:solidFill>
              </a:rPr>
              <a:t> et CESU </a:t>
            </a:r>
            <a:r>
              <a:rPr lang="fr-FR" sz="1200" b="0" cap="none" dirty="0" err="1">
                <a:solidFill>
                  <a:srgbClr val="000000"/>
                </a:solidFill>
              </a:rPr>
              <a:t>Domalin</a:t>
            </a:r>
            <a:r>
              <a:rPr lang="fr-FR" sz="1200" b="0" cap="none" baseline="30000" dirty="0">
                <a:solidFill>
                  <a:srgbClr val="000000"/>
                </a:solidFill>
              </a:rPr>
              <a:t>®</a:t>
            </a:r>
            <a:r>
              <a:rPr lang="fr-FR" sz="1200" b="0" cap="none" dirty="0">
                <a:solidFill>
                  <a:srgbClr val="000000"/>
                </a:solidFill>
              </a:rPr>
              <a:t> avec présentation du nouveau millésime </a:t>
            </a:r>
            <a:r>
              <a:rPr lang="fr-FR" sz="1200" b="0" cap="none" dirty="0" smtClean="0">
                <a:solidFill>
                  <a:srgbClr val="000000"/>
                </a:solidFill>
              </a:rPr>
              <a:t>2018, </a:t>
            </a:r>
            <a:r>
              <a:rPr lang="fr-FR" sz="1200" b="0" cap="none" dirty="0">
                <a:solidFill>
                  <a:srgbClr val="000000"/>
                </a:solidFill>
              </a:rPr>
              <a:t>rappel de la fin de validité du millésime </a:t>
            </a:r>
            <a:r>
              <a:rPr lang="fr-FR" sz="1200" b="0" cap="none" dirty="0" smtClean="0">
                <a:solidFill>
                  <a:srgbClr val="000000"/>
                </a:solidFill>
              </a:rPr>
              <a:t>2017 </a:t>
            </a:r>
            <a:r>
              <a:rPr lang="fr-FR" sz="1200" b="0" cap="none" dirty="0">
                <a:solidFill>
                  <a:srgbClr val="000000"/>
                </a:solidFill>
              </a:rPr>
              <a:t>et zoom sur les </a:t>
            </a:r>
            <a:r>
              <a:rPr lang="fr-FR" sz="1200" b="0" cap="none" dirty="0" smtClean="0">
                <a:solidFill>
                  <a:srgbClr val="000000"/>
                </a:solidFill>
              </a:rPr>
              <a:t>nouveautés</a:t>
            </a:r>
          </a:p>
          <a:p>
            <a:pPr lvl="0" algn="just">
              <a:buClr>
                <a:srgbClr val="4D6995"/>
              </a:buClr>
            </a:pPr>
            <a:endParaRPr lang="fr-FR" sz="1200" b="0" cap="none" dirty="0">
              <a:solidFill>
                <a:srgbClr val="000000"/>
              </a:solidFill>
            </a:endParaRPr>
          </a:p>
          <a:p>
            <a:pPr marL="171450" lvl="0" indent="-171450" algn="just">
              <a:buClr>
                <a:srgbClr val="4D6995"/>
              </a:buClr>
              <a:buFont typeface="Arial" panose="020B0604020202020204" pitchFamily="34" charset="0"/>
              <a:buChar char="•"/>
            </a:pPr>
            <a:r>
              <a:rPr lang="fr-FR" sz="1200" cap="none" dirty="0">
                <a:solidFill>
                  <a:srgbClr val="571C73"/>
                </a:solidFill>
              </a:rPr>
              <a:t>Début janvier </a:t>
            </a:r>
            <a:r>
              <a:rPr lang="fr-FR" sz="1200" cap="none" dirty="0" smtClean="0">
                <a:solidFill>
                  <a:srgbClr val="571C73"/>
                </a:solidFill>
              </a:rPr>
              <a:t>2018 </a:t>
            </a:r>
            <a:r>
              <a:rPr lang="fr-FR" sz="1200" cap="none" dirty="0">
                <a:solidFill>
                  <a:srgbClr val="571C73"/>
                </a:solidFill>
              </a:rPr>
              <a:t>: </a:t>
            </a:r>
            <a:r>
              <a:rPr lang="fr-FR" sz="1200" b="0" cap="none" dirty="0">
                <a:solidFill>
                  <a:srgbClr val="000000"/>
                </a:solidFill>
              </a:rPr>
              <a:t>information de vos clients équipés en Chèque de Table</a:t>
            </a:r>
            <a:r>
              <a:rPr lang="fr-FR" sz="1200" b="0" cap="none" baseline="30000" dirty="0">
                <a:solidFill>
                  <a:srgbClr val="000000"/>
                </a:solidFill>
              </a:rPr>
              <a:t>®</a:t>
            </a:r>
            <a:r>
              <a:rPr lang="fr-FR" sz="1200" b="0" cap="none" dirty="0">
                <a:solidFill>
                  <a:srgbClr val="000000"/>
                </a:solidFill>
              </a:rPr>
              <a:t> par courrier et newsletter, des modalités de remboursement des titres périmés + annonce nouveau plafond </a:t>
            </a:r>
            <a:r>
              <a:rPr lang="fr-FR" sz="1200" b="0" cap="none" dirty="0" smtClean="0">
                <a:solidFill>
                  <a:srgbClr val="000000"/>
                </a:solidFill>
              </a:rPr>
              <a:t>d’exonération 2018</a:t>
            </a:r>
            <a:endParaRPr lang="fr-FR" sz="1200" cap="none" dirty="0">
              <a:solidFill>
                <a:srgbClr val="4D6995"/>
              </a:solidFill>
            </a:endParaRPr>
          </a:p>
        </p:txBody>
      </p:sp>
      <p:sp>
        <p:nvSpPr>
          <p:cNvPr id="12" name="Espace réservé du texte 11"/>
          <p:cNvSpPr txBox="1">
            <a:spLocks/>
          </p:cNvSpPr>
          <p:nvPr/>
        </p:nvSpPr>
        <p:spPr>
          <a:xfrm>
            <a:off x="4644008" y="1556792"/>
            <a:ext cx="3888000" cy="60352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72000" tIns="108000" rIns="72000" bIns="7200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 3" panose="05040102010807070707" pitchFamily="18" charset="2"/>
              <a:buNone/>
              <a:defRPr sz="11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600" noProof="0" dirty="0" smtClean="0"/>
              <a:t>Communication clients</a:t>
            </a:r>
            <a:endParaRPr kumimoji="0" lang="fr-FR" sz="1600" b="1" i="0" u="none" strike="noStrike" kern="1200" cap="none" spc="0" normalizeH="0" baseline="3000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714040"/>
            <a:ext cx="1584176" cy="21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09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NIE">
      <a:dk1>
        <a:sysClr val="windowText" lastClr="000000"/>
      </a:dk1>
      <a:lt1>
        <a:sysClr val="window" lastClr="FFFFFF"/>
      </a:lt1>
      <a:dk2>
        <a:srgbClr val="FFFFFF"/>
      </a:dk2>
      <a:lt2>
        <a:srgbClr val="EEECE1"/>
      </a:lt2>
      <a:accent1>
        <a:srgbClr val="595959"/>
      </a:accent1>
      <a:accent2>
        <a:srgbClr val="591D74"/>
      </a:accent2>
      <a:accent3>
        <a:srgbClr val="4D6995"/>
      </a:accent3>
      <a:accent4>
        <a:srgbClr val="B14EB5"/>
      </a:accent4>
      <a:accent5>
        <a:srgbClr val="AF128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ATIXIS_2017_Template4-3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3595</TotalTime>
  <Words>828</Words>
  <Application>Microsoft Office PowerPoint</Application>
  <PresentationFormat>Affichage à l'écran (4:3)</PresentationFormat>
  <Paragraphs>118</Paragraphs>
  <Slides>5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7" baseType="lpstr">
      <vt:lpstr>Blank</vt:lpstr>
      <vt:lpstr>NATIXIS_2017_Template4-3_INTEREPARGNE</vt:lpstr>
      <vt:lpstr>LES INFOS PRATIQUES INGÉNIERIE SOCIALE DE FIN D’ANNÉE</vt:lpstr>
      <vt:lpstr>Epargne Salariale</vt:lpstr>
      <vt:lpstr>Comment multiplier par 10 son capital épargne grâce à l’épargne salariale ? </vt:lpstr>
      <vt:lpstr>Dates limites de commandes CADO Chèques et CESU</vt:lpstr>
      <vt:lpstr>Nouveaux millésimes Titres de Services</vt:lpstr>
    </vt:vector>
  </TitlesOfParts>
  <Company>Natixis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INFOS PRATIQUES INGÉNIERIE SOCIALE DE FIN D’ANNÉE À DESTINATION DES CAISSES D’ÉPARGNE</dc:title>
  <dc:creator>Olive Annabelle</dc:creator>
  <cp:lastModifiedBy>A5700629</cp:lastModifiedBy>
  <cp:revision>79</cp:revision>
  <dcterms:created xsi:type="dcterms:W3CDTF">2017-10-18T07:40:46Z</dcterms:created>
  <dcterms:modified xsi:type="dcterms:W3CDTF">2017-11-24T15:10:51Z</dcterms:modified>
</cp:coreProperties>
</file>