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</p:sldMasterIdLst>
  <p:sldIdLst>
    <p:sldId id="317" r:id="rId3"/>
    <p:sldId id="258" r:id="rId4"/>
    <p:sldId id="302" r:id="rId5"/>
    <p:sldId id="318" r:id="rId6"/>
    <p:sldId id="284" r:id="rId7"/>
    <p:sldId id="307" r:id="rId8"/>
    <p:sldId id="303" r:id="rId9"/>
    <p:sldId id="299" r:id="rId10"/>
    <p:sldId id="289" r:id="rId11"/>
    <p:sldId id="304" r:id="rId12"/>
    <p:sldId id="319" r:id="rId13"/>
    <p:sldId id="285" r:id="rId14"/>
    <p:sldId id="305" r:id="rId15"/>
    <p:sldId id="309" r:id="rId16"/>
    <p:sldId id="29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9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>
      <p:cViewPr varScale="1">
        <p:scale>
          <a:sx n="60" d="100"/>
          <a:sy n="60" d="100"/>
        </p:scale>
        <p:origin x="141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www.natixis.com/" TargetMode="External"/><Relationship Id="rId4" Type="http://schemas.openxmlformats.org/officeDocument/2006/relationships/image" Target="../media/image16.jpe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933" y="29799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904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970000" y="21672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0678" y="6302948"/>
            <a:ext cx="1207949" cy="17341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94936">
            <a:off x="-453097" y="2112231"/>
            <a:ext cx="3835157" cy="2005922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14" y="29799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9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169872">
            <a:off x="-409943" y="-2474676"/>
            <a:ext cx="8509073" cy="6298988"/>
          </a:xfrm>
          <a:custGeom>
            <a:avLst/>
            <a:gdLst>
              <a:gd name="connsiteX0" fmla="*/ 6560391 w 8509073"/>
              <a:gd name="connsiteY0" fmla="*/ 6298988 h 6298988"/>
              <a:gd name="connsiteX1" fmla="*/ 0 w 8509073"/>
              <a:gd name="connsiteY1" fmla="*/ 0 h 6298988"/>
              <a:gd name="connsiteX2" fmla="*/ 8509073 w 8509073"/>
              <a:gd name="connsiteY2" fmla="*/ 0 h 6298988"/>
              <a:gd name="connsiteX3" fmla="*/ 8509073 w 8509073"/>
              <a:gd name="connsiteY3" fmla="*/ 4269438 h 629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9073" h="6298988">
                <a:moveTo>
                  <a:pt x="6560391" y="6298988"/>
                </a:moveTo>
                <a:lnTo>
                  <a:pt x="0" y="0"/>
                </a:lnTo>
                <a:lnTo>
                  <a:pt x="8509073" y="0"/>
                </a:lnTo>
                <a:lnTo>
                  <a:pt x="8509073" y="4269438"/>
                </a:lnTo>
                <a:close/>
              </a:path>
            </a:pathLst>
          </a:cu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768274">
            <a:off x="1507503" y="156922"/>
            <a:ext cx="9506621" cy="7574403"/>
          </a:xfrm>
          <a:custGeom>
            <a:avLst/>
            <a:gdLst>
              <a:gd name="connsiteX0" fmla="*/ 0 w 9506621"/>
              <a:gd name="connsiteY0" fmla="*/ 2658086 h 7574403"/>
              <a:gd name="connsiteX1" fmla="*/ 6321925 w 9506621"/>
              <a:gd name="connsiteY1" fmla="*/ 0 h 7574403"/>
              <a:gd name="connsiteX2" fmla="*/ 9506621 w 9506621"/>
              <a:gd name="connsiteY2" fmla="*/ 7574403 h 7574403"/>
              <a:gd name="connsiteX3" fmla="*/ 2067090 w 9506621"/>
              <a:gd name="connsiteY3" fmla="*/ 7574402 h 757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6621" h="7574403">
                <a:moveTo>
                  <a:pt x="0" y="2658086"/>
                </a:moveTo>
                <a:lnTo>
                  <a:pt x="6321925" y="0"/>
                </a:lnTo>
                <a:lnTo>
                  <a:pt x="9506621" y="7574403"/>
                </a:lnTo>
                <a:lnTo>
                  <a:pt x="2067090" y="7574402"/>
                </a:lnTo>
                <a:close/>
              </a:path>
            </a:pathLst>
          </a:custGeom>
        </p:spPr>
      </p:pic>
      <p:sp>
        <p:nvSpPr>
          <p:cNvPr id="24" name="Rectangle 23"/>
          <p:cNvSpPr/>
          <p:nvPr/>
        </p:nvSpPr>
        <p:spPr bwMode="auto">
          <a:xfrm>
            <a:off x="576263" y="783771"/>
            <a:ext cx="7711978" cy="5227751"/>
          </a:xfrm>
          <a:prstGeom prst="rect">
            <a:avLst/>
          </a:prstGeom>
          <a:solidFill>
            <a:schemeClr val="bg1">
              <a:alpha val="88000"/>
            </a:schemeClr>
          </a:solidFill>
          <a:ln w="254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2498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44532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24" y="6302948"/>
            <a:ext cx="1207949" cy="173418"/>
          </a:xfrm>
          <a:prstGeom prst="rect">
            <a:avLst/>
          </a:prstGeom>
        </p:spPr>
      </p:pic>
      <p:sp>
        <p:nvSpPr>
          <p:cNvPr id="11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61" y="943723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2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modif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4" y="412882"/>
            <a:ext cx="2631924" cy="9994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7" y="1735959"/>
            <a:ext cx="4150575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8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4" y="412882"/>
            <a:ext cx="2631924" cy="9994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7" y="1735959"/>
            <a:ext cx="4150575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2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r>
              <a:rPr lang="fr-FR" dirty="0"/>
              <a:t> </a:t>
            </a:r>
            <a:endParaRPr dirty="0"/>
          </a:p>
        </p:txBody>
      </p:sp>
      <p:sp>
        <p:nvSpPr>
          <p:cNvPr id="10" name="object 11"/>
          <p:cNvSpPr/>
          <p:nvPr/>
        </p:nvSpPr>
        <p:spPr>
          <a:xfrm>
            <a:off x="0" y="87334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72000" y="1252800"/>
            <a:ext cx="4808612" cy="4762518"/>
          </a:xfrm>
        </p:spPr>
        <p:txBody>
          <a:bodyPr/>
          <a:lstStyle>
            <a:lvl1pPr>
              <a:defRPr sz="1800" b="1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20000"/>
              </a:lnSpc>
              <a:buNone/>
              <a:defRPr sz="1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/>
        </p:nvSpPr>
        <p:spPr>
          <a:xfrm>
            <a:off x="3672000" y="452438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165200" y="858711"/>
            <a:ext cx="4369200" cy="5171007"/>
          </a:xfrm>
        </p:spPr>
        <p:txBody>
          <a:bodyPr>
            <a:noAutofit/>
          </a:bodyPr>
          <a:lstStyle>
            <a:lvl1pPr marL="342900" indent="-342900">
              <a:spcBef>
                <a:spcPts val="2800"/>
              </a:spcBef>
              <a:buClr>
                <a:schemeClr val="tx1"/>
              </a:buClr>
              <a:buFont typeface="+mj-lt"/>
              <a:buAutoNum type="arabicPeriod"/>
              <a:defRPr sz="1600" b="1" cap="all" baseline="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bject 13"/>
          <p:cNvSpPr/>
          <p:nvPr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098" y="1740173"/>
            <a:ext cx="2052000" cy="430887"/>
          </a:xfrm>
        </p:spPr>
        <p:txBody>
          <a:bodyPr wrap="square">
            <a:spAutoFit/>
          </a:bodyPr>
          <a:lstStyle>
            <a:lvl1pPr>
              <a:defRPr sz="28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8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3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89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1299600"/>
            <a:ext cx="7262599" cy="70849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4921599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2280253"/>
            <a:ext cx="34205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1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1999" y="1281600"/>
            <a:ext cx="5188043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80001" y="1316050"/>
            <a:ext cx="2268820" cy="2352504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3795708"/>
            <a:ext cx="2269321" cy="1529327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077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on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3678613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346248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6259512" y="1308098"/>
            <a:ext cx="2884487" cy="450056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38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encadré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1079499" y="4493478"/>
            <a:ext cx="2592389" cy="1900115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b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299600"/>
            <a:ext cx="2361600" cy="29081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3671888" y="1308098"/>
            <a:ext cx="5188155" cy="5085495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32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1308098"/>
            <a:ext cx="7780544" cy="5085495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/>
          </p:nvPr>
        </p:nvSpPr>
        <p:spPr>
          <a:xfrm>
            <a:off x="6267657" y="3458497"/>
            <a:ext cx="2592387" cy="2344993"/>
          </a:xfrm>
          <a:solidFill>
            <a:srgbClr val="EAEAEA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87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Chiffres clé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500" y="444500"/>
            <a:ext cx="7780544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85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Chiffres clé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287338" y="444500"/>
            <a:ext cx="8572706" cy="594909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53835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23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3949199" y="2854800"/>
            <a:ext cx="4910843" cy="2908180"/>
          </a:xfrm>
        </p:spPr>
        <p:txBody>
          <a:bodyPr>
            <a:noAutofit/>
          </a:bodyPr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6"/>
          </p:nvPr>
        </p:nvSpPr>
        <p:spPr>
          <a:xfrm>
            <a:off x="1079499" y="1308098"/>
            <a:ext cx="2592000" cy="4500000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7"/>
          </p:nvPr>
        </p:nvSpPr>
        <p:spPr>
          <a:xfrm>
            <a:off x="3160800" y="1846800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120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6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44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4" cy="10112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815788" y="2589163"/>
            <a:ext cx="5470712" cy="325464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7125653" y="2880559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8" y="2589163"/>
            <a:ext cx="5207001" cy="291396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70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2"/>
            <a:ext cx="2358000" cy="435520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906278" y="1760622"/>
            <a:ext cx="2127486" cy="2793713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85263" y="1300162"/>
            <a:ext cx="1734391" cy="701731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spcBef>
                <a:spcPts val="18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2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06278" y="1300163"/>
            <a:ext cx="2127486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55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8" y="4536000"/>
            <a:ext cx="7780545" cy="116405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5"/>
          </p:nvPr>
        </p:nvSpPr>
        <p:spPr>
          <a:xfrm>
            <a:off x="3783100" y="1671583"/>
            <a:ext cx="2365200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5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7" y="1671583"/>
            <a:ext cx="2366641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6" name="Espace réservé du graphique 3"/>
          <p:cNvSpPr>
            <a:spLocks noGrp="1"/>
          </p:cNvSpPr>
          <p:nvPr>
            <p:ph type="chart" sz="quarter" idx="17"/>
          </p:nvPr>
        </p:nvSpPr>
        <p:spPr>
          <a:xfrm>
            <a:off x="6485263" y="1671583"/>
            <a:ext cx="2366641" cy="2471586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 dirty="0"/>
              <a:t>Notes de bas de page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18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308100"/>
            <a:ext cx="7776662" cy="4396014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29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8" y="6156000"/>
            <a:ext cx="7780545" cy="107722"/>
          </a:xfrm>
        </p:spPr>
        <p:txBody>
          <a:bodyPr>
            <a:spAutoFit/>
          </a:bodyPr>
          <a:lstStyle>
            <a:lvl1pPr>
              <a:defRPr sz="700" i="1"/>
            </a:lvl1pPr>
            <a:lvl5pPr>
              <a:defRPr/>
            </a:lvl5pPr>
          </a:lstStyle>
          <a:p>
            <a:pPr lvl="0"/>
            <a:r>
              <a:rPr lang="fr-FR"/>
              <a:t>Notes de bas de page</a:t>
            </a:r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5"/>
          </p:nvPr>
        </p:nvSpPr>
        <p:spPr>
          <a:xfrm>
            <a:off x="1080000" y="1615228"/>
            <a:ext cx="7776662" cy="1850517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tableau</a:t>
            </a:r>
          </a:p>
        </p:txBody>
      </p:sp>
      <p:sp>
        <p:nvSpPr>
          <p:cNvPr id="13" name="Espace réservé du graphique 3"/>
          <p:cNvSpPr>
            <a:spLocks noGrp="1"/>
          </p:cNvSpPr>
          <p:nvPr>
            <p:ph type="chart" sz="quarter" idx="16"/>
          </p:nvPr>
        </p:nvSpPr>
        <p:spPr>
          <a:xfrm>
            <a:off x="1079498" y="3892269"/>
            <a:ext cx="7777164" cy="2095837"/>
          </a:xfrm>
        </p:spPr>
        <p:txBody>
          <a:bodyPr/>
          <a:lstStyle>
            <a:lvl1pPr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8" hasCustomPrompt="1"/>
          </p:nvPr>
        </p:nvSpPr>
        <p:spPr>
          <a:xfrm>
            <a:off x="1070960" y="3574552"/>
            <a:ext cx="7785702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07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77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/>
          <p:cNvSpPr>
            <a:spLocks noGrp="1"/>
          </p:cNvSpPr>
          <p:nvPr>
            <p:ph type="body" sz="quarter" idx="18" hasCustomPrompt="1"/>
          </p:nvPr>
        </p:nvSpPr>
        <p:spPr>
          <a:xfrm>
            <a:off x="3671888" y="2581275"/>
            <a:ext cx="2013491" cy="2684036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accent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tx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3671888" y="1300163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3500" b="1">
                <a:solidFill>
                  <a:schemeClr val="bg1"/>
                </a:solidFill>
              </a:defRPr>
            </a:lvl1pPr>
            <a:lvl2pPr marL="0" indent="0" algn="l">
              <a:lnSpc>
                <a:spcPct val="85000"/>
              </a:lnSpc>
              <a:spcBef>
                <a:spcPts val="0"/>
              </a:spcBef>
              <a:buNone/>
              <a:defRPr sz="1100" b="0" cap="none" baseline="0">
                <a:solidFill>
                  <a:schemeClr val="bg1"/>
                </a:solidFill>
              </a:defRPr>
            </a:lvl2pPr>
            <a:lvl3pPr marL="0" indent="0" algn="l">
              <a:lnSpc>
                <a:spcPct val="85000"/>
              </a:lnSpc>
              <a:spcBef>
                <a:spcPts val="0"/>
              </a:spcBef>
              <a:buNone/>
              <a:defRPr sz="100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080747" y="1263710"/>
            <a:ext cx="2208163" cy="400160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7" name="Espace réservé du texte 3"/>
          <p:cNvSpPr>
            <a:spLocks noGrp="1"/>
          </p:cNvSpPr>
          <p:nvPr>
            <p:ph type="body" sz="quarter" idx="19" hasCustomPrompt="1"/>
          </p:nvPr>
        </p:nvSpPr>
        <p:spPr>
          <a:xfrm>
            <a:off x="6068357" y="1263710"/>
            <a:ext cx="2797831" cy="707886"/>
          </a:xfrm>
        </p:spPr>
        <p:txBody>
          <a:bodyPr>
            <a:spAutoFit/>
          </a:bodyPr>
          <a:lstStyle>
            <a:lvl1pPr>
              <a:spcBef>
                <a:spcPts val="2400"/>
              </a:spcBef>
              <a:defRPr sz="3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 cap="all" baseline="0"/>
            </a:lvl2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819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4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bk object 16"/>
          <p:cNvSpPr/>
          <p:nvPr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0" y="860400"/>
            <a:ext cx="7400612" cy="4762518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  <a:lvl2pPr marL="0" indent="0" algn="just">
              <a:lnSpc>
                <a:spcPct val="110000"/>
              </a:lnSpc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596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bk object 16"/>
          <p:cNvSpPr/>
          <p:nvPr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665304" y="1281446"/>
            <a:ext cx="2726690" cy="769441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3665304" y="4589351"/>
            <a:ext cx="2726690" cy="769441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>
                <a:solidFill>
                  <a:schemeClr val="bg2"/>
                </a:solidFill>
              </a:rPr>
              <a:t>CONTACT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77" y="5903786"/>
            <a:ext cx="840000" cy="2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597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6CD031-D4DB-42BE-93E7-D6A25A1B8778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201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5441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6349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6930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6571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Grouper 14"/>
          <p:cNvGrpSpPr>
            <a:grpSpLocks/>
          </p:cNvGrpSpPr>
          <p:nvPr userDrawn="1"/>
        </p:nvGrpSpPr>
        <p:grpSpPr>
          <a:xfrm>
            <a:off x="3665304" y="5888702"/>
            <a:ext cx="880192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665304" y="1308100"/>
            <a:ext cx="2726690" cy="215444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CONTACTS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5304" y="1524000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3665304" y="2436890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665304" y="3360359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1" hasCustomPrompt="1"/>
          </p:nvPr>
        </p:nvSpPr>
        <p:spPr>
          <a:xfrm>
            <a:off x="3665304" y="1706565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22" hasCustomPrompt="1"/>
          </p:nvPr>
        </p:nvSpPr>
        <p:spPr>
          <a:xfrm>
            <a:off x="3665304" y="1909720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</a:t>
            </a:r>
            <a:r>
              <a:rPr lang="en-GB" dirty="0"/>
              <a:t>mail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3665304" y="2628512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6" name="Espace réservé du texte 23"/>
          <p:cNvSpPr>
            <a:spLocks noGrp="1"/>
          </p:cNvSpPr>
          <p:nvPr>
            <p:ph type="body" sz="quarter" idx="24" hasCustomPrompt="1"/>
          </p:nvPr>
        </p:nvSpPr>
        <p:spPr>
          <a:xfrm>
            <a:off x="3665304" y="2831667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27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3665304" y="3561028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8" name="Espace réservé du texte 23"/>
          <p:cNvSpPr>
            <a:spLocks noGrp="1"/>
          </p:cNvSpPr>
          <p:nvPr>
            <p:ph type="body" sz="quarter" idx="26" hasCustomPrompt="1"/>
          </p:nvPr>
        </p:nvSpPr>
        <p:spPr>
          <a:xfrm>
            <a:off x="3665304" y="3764183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65304" y="4445949"/>
            <a:ext cx="2726690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ADRESSE</a:t>
            </a: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NATIXIS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30, avenue Pierre Mendès France  </a:t>
            </a: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75013 Paris - France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www.cib.natixis.com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27"/>
          </p:nvPr>
        </p:nvSpPr>
        <p:spPr>
          <a:xfrm>
            <a:off x="9051825" y="6752655"/>
            <a:ext cx="36000" cy="3600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8"/>
          </p:nvPr>
        </p:nvSpPr>
        <p:spPr>
          <a:xfrm>
            <a:off x="8789025" y="6752654"/>
            <a:ext cx="36000" cy="3600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73715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 (2/3,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1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499" y="1299602"/>
            <a:ext cx="5102362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6308863" y="1299602"/>
            <a:ext cx="255118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71330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lig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71"/>
            <a:ext cx="6336000" cy="12311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1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1" y="1299601"/>
            <a:ext cx="7780543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1079501" y="3906890"/>
            <a:ext cx="7780543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3162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8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457098" y="1738800"/>
            <a:ext cx="2052000" cy="432000"/>
          </a:xfrm>
        </p:spPr>
        <p:txBody>
          <a:bodyPr/>
          <a:lstStyle>
            <a:lvl1pPr>
              <a:defRPr sz="2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753119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7" hasCustomPrompt="1"/>
          </p:nvPr>
        </p:nvSpPr>
        <p:spPr>
          <a:xfrm>
            <a:off x="1079500" y="1299600"/>
            <a:ext cx="7780543" cy="494107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541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8A6CD031-D4DB-42BE-93E7-D6A25A1B8778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fld id="{ED27D85A-E0D5-425F-B2A8-55E347C2077B}" type="datetimeFigureOut">
              <a:rPr lang="en-US" smtClean="0"/>
              <a:pPr/>
              <a:t>3/6/2019</a:t>
            </a:fld>
            <a:endParaRPr lang="en-US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71" y="6397536"/>
            <a:ext cx="1212549" cy="460462"/>
          </a:xfrm>
          <a:prstGeom prst="rect">
            <a:avLst/>
          </a:prstGeom>
        </p:spPr>
      </p:pic>
      <p:sp>
        <p:nvSpPr>
          <p:cNvPr id="4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ABAE7C5A-C01A-41AD-A58B-C0E6CADD55F9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71166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6858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 3" panose="05040102010807070707" pitchFamily="18" charset="2"/>
        <a:buChar char="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233363" algn="l" defTabSz="685800" rtl="0" eaLnBrk="1" latinLnBrk="0" hangingPunct="1">
        <a:lnSpc>
          <a:spcPct val="100000"/>
        </a:lnSpc>
        <a:spcBef>
          <a:spcPts val="1600"/>
        </a:spcBef>
        <a:buClr>
          <a:schemeClr val="accent1"/>
        </a:buClr>
        <a:buSzPct val="80000"/>
        <a:buFont typeface="Wingdings" panose="05000000000000000000" pitchFamily="2" charset="2"/>
        <a:buChar char="l"/>
        <a:defRPr sz="1400" b="0" kern="1200" cap="none" baseline="0">
          <a:solidFill>
            <a:schemeClr val="tx1"/>
          </a:solidFill>
          <a:latin typeface="+mn-lt"/>
          <a:ea typeface="+mn-ea"/>
          <a:cs typeface="+mn-cs"/>
        </a:defRPr>
      </a:lvl3pPr>
      <a:lvl4pPr marL="449263" indent="-179388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819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5" orient="horz" pos="4170">
          <p15:clr>
            <a:srgbClr val="F26B43"/>
          </p15:clr>
        </p15:guide>
        <p15:guide id="6" pos="82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B914405B-2008-4017-BCB7-2E1A15A93E1D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15798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819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5" orient="horz" pos="417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1FD01DE-8728-4282-A23F-3EC78B05A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0000" y="2167200"/>
            <a:ext cx="4338304" cy="861774"/>
          </a:xfrm>
        </p:spPr>
        <p:txBody>
          <a:bodyPr/>
          <a:lstStyle/>
          <a:p>
            <a:r>
              <a:rPr lang="fr-FR" dirty="0" err="1"/>
              <a:t>Easiris</a:t>
            </a:r>
            <a:br>
              <a:rPr lang="fr-FR" dirty="0"/>
            </a:br>
            <a:r>
              <a:rPr lang="fr-FR" dirty="0"/>
              <a:t>Evolutions du 09/03/2019</a:t>
            </a:r>
          </a:p>
        </p:txBody>
      </p:sp>
      <p:sp>
        <p:nvSpPr>
          <p:cNvPr id="2" name="Sous-titre 1">
            <a:extLst>
              <a:ext uri="{FF2B5EF4-FFF2-40B4-BE49-F238E27FC236}">
                <a16:creationId xmlns:a16="http://schemas.microsoft.com/office/drawing/2014/main" id="{E7FD7F7F-C1F3-47CA-958E-68E777F6B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0071" y="4302000"/>
            <a:ext cx="3083858" cy="200055"/>
          </a:xfrm>
        </p:spPr>
        <p:txBody>
          <a:bodyPr/>
          <a:lstStyle/>
          <a:p>
            <a:r>
              <a:rPr lang="fr-FR" dirty="0"/>
              <a:t>Natixis Interépargne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F6843E-FDB5-4E82-B101-3F3CBAE556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438B26-A6FB-439E-A4A3-D87FE1F81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3429000"/>
            <a:ext cx="2971603" cy="235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3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027304-2C26-4821-8EC8-EB620B5A5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LE 9 MARS 2019</a:t>
            </a:r>
          </a:p>
          <a:p>
            <a:r>
              <a:rPr lang="fr-FR" dirty="0"/>
              <a:t>Signature électronique</a:t>
            </a:r>
          </a:p>
          <a:p>
            <a:r>
              <a:rPr lang="fr-FR" dirty="0"/>
              <a:t>Information mail conseiller</a:t>
            </a:r>
          </a:p>
          <a:p>
            <a:r>
              <a:rPr lang="fr-FR" dirty="0"/>
              <a:t>Ergonomie du 1</a:t>
            </a:r>
            <a:r>
              <a:rPr lang="fr-FR" baseline="30000" dirty="0"/>
              <a:t>er</a:t>
            </a:r>
            <a:r>
              <a:rPr lang="fr-FR" dirty="0"/>
              <a:t> versement du dirigeant</a:t>
            </a:r>
          </a:p>
          <a:p>
            <a:r>
              <a:rPr lang="fr-FR" dirty="0"/>
              <a:t>Versement post-souscription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FC4DE6C-8C61-4FC4-BF01-1C41B1FF0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</p:spTree>
    <p:extLst>
      <p:ext uri="{BB962C8B-B14F-4D97-AF65-F5344CB8AC3E}">
        <p14:creationId xmlns:p14="http://schemas.microsoft.com/office/powerpoint/2010/main" val="2167010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1EC2D3-CB11-4F56-9D8A-332F58EC0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07B295-249A-4C61-8292-267D32B3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1384995"/>
          </a:xfrm>
        </p:spPr>
        <p:txBody>
          <a:bodyPr/>
          <a:lstStyle/>
          <a:p>
            <a:r>
              <a:rPr lang="fr-FR" dirty="0"/>
              <a:t>Signature électronique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313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B3121A-2625-4332-9070-B75BBD189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 Universign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299AC6-8EAC-4DAE-907A-081CC7726B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7AEED3-D5F8-4378-B6FE-18A83CF91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just"/>
            <a:r>
              <a:rPr lang="fr-FR" dirty="0"/>
              <a:t>La solution de signature électronique évolue pour utiliser la solution Universign.</a:t>
            </a:r>
          </a:p>
          <a:p>
            <a:pPr lvl="3" algn="just"/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Certifié norme eIDAS qui est une norme européenne</a:t>
            </a:r>
          </a:p>
          <a:p>
            <a:pPr lvl="1" algn="just"/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fr-FR" sz="1600" dirty="0">
                <a:solidFill>
                  <a:schemeClr val="accent2"/>
                </a:solidFill>
              </a:rPr>
              <a:t>Pour les conseillers : aucune modification dans le parcours Easiris.</a:t>
            </a:r>
            <a:endParaRPr lang="fr-FR" sz="900" dirty="0">
              <a:solidFill>
                <a:schemeClr val="accent2"/>
              </a:solidFill>
            </a:endParaRPr>
          </a:p>
          <a:p>
            <a:pPr algn="just"/>
            <a:r>
              <a:rPr lang="fr-FR" sz="1600" dirty="0">
                <a:solidFill>
                  <a:schemeClr val="accent2"/>
                </a:solidFill>
              </a:rPr>
              <a:t>Pour les clients : 2 modifications à prévoir par rapport à l’existant</a:t>
            </a:r>
          </a:p>
          <a:p>
            <a:pPr algn="just">
              <a:lnSpc>
                <a:spcPts val="800"/>
              </a:lnSpc>
            </a:pPr>
            <a:endParaRPr lang="fr-FR" dirty="0">
              <a:solidFill>
                <a:schemeClr val="accent2"/>
              </a:solidFill>
            </a:endParaRPr>
          </a:p>
          <a:p>
            <a:pPr lvl="3" algn="just"/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Il y a 2 coches supplémentaires relatives aux CGU d’</a:t>
            </a:r>
            <a:r>
              <a:rPr lang="fr-FR" dirty="0" err="1">
                <a:solidFill>
                  <a:schemeClr val="bg2">
                    <a:lumMod val="50000"/>
                  </a:schemeClr>
                </a:solidFill>
              </a:rPr>
              <a:t>Universign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lvl="1" algn="just"/>
            <a:endParaRPr lang="fr-FR" dirty="0">
              <a:solidFill>
                <a:schemeClr val="bg2">
                  <a:lumMod val="50000"/>
                </a:schemeClr>
              </a:solidFill>
            </a:endParaRPr>
          </a:p>
          <a:p>
            <a:pPr marL="0" lvl="1" indent="0" algn="just">
              <a:buNone/>
            </a:pPr>
            <a:endParaRPr lang="fr-FR" dirty="0"/>
          </a:p>
          <a:p>
            <a:pPr marL="0" lvl="1" indent="0" algn="just">
              <a:buNone/>
            </a:pPr>
            <a:endParaRPr lang="fr-FR" dirty="0"/>
          </a:p>
          <a:p>
            <a:pPr lvl="3" algn="just"/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Le lien envoyé par mail au client pour signer son contrat et/ou son 1</a:t>
            </a:r>
            <a:r>
              <a:rPr lang="fr-FR" baseline="30000" dirty="0">
                <a:solidFill>
                  <a:schemeClr val="bg2">
                    <a:lumMod val="50000"/>
                  </a:schemeClr>
                </a:solidFill>
              </a:rPr>
              <a:t>er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versement restera actif 24h (au lieu de 30 minutes)</a:t>
            </a:r>
            <a:endParaRPr lang="fr-FR" dirty="0"/>
          </a:p>
          <a:p>
            <a:pPr lvl="1"/>
            <a:endParaRPr lang="fr-FR" dirty="0"/>
          </a:p>
        </p:txBody>
      </p:sp>
      <p:pic>
        <p:nvPicPr>
          <p:cNvPr id="5" name="Image 3" descr="image003">
            <a:extLst>
              <a:ext uri="{FF2B5EF4-FFF2-40B4-BE49-F238E27FC236}">
                <a16:creationId xmlns:a16="http://schemas.microsoft.com/office/drawing/2014/main" id="{B8CD98EB-4604-4CE1-9E61-11FA3F3C3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0" t="57939" r="15041" b="25183"/>
          <a:stretch/>
        </p:blipFill>
        <p:spPr bwMode="auto">
          <a:xfrm>
            <a:off x="1475656" y="3968327"/>
            <a:ext cx="5584262" cy="83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C7DD52-A284-4071-BFCB-5E96DCC81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7" y="4725144"/>
            <a:ext cx="747762" cy="7460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0C7431-A22F-467E-844C-C3901462E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79" y="3429000"/>
            <a:ext cx="658305" cy="6568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912A1D-9ECB-4D87-864C-BFD9C8DFB685}"/>
              </a:ext>
            </a:extLst>
          </p:cNvPr>
          <p:cNvSpPr/>
          <p:nvPr/>
        </p:nvSpPr>
        <p:spPr>
          <a:xfrm rot="1431848">
            <a:off x="7678004" y="272853"/>
            <a:ext cx="1440160" cy="432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 mars 2019</a:t>
            </a:r>
          </a:p>
        </p:txBody>
      </p:sp>
    </p:spTree>
    <p:extLst>
      <p:ext uri="{BB962C8B-B14F-4D97-AF65-F5344CB8AC3E}">
        <p14:creationId xmlns:p14="http://schemas.microsoft.com/office/powerpoint/2010/main" val="154205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92EE71C3-FDCB-43BB-A582-9884779094B1}"/>
              </a:ext>
            </a:extLst>
          </p:cNvPr>
          <p:cNvGrpSpPr/>
          <p:nvPr/>
        </p:nvGrpSpPr>
        <p:grpSpPr>
          <a:xfrm>
            <a:off x="6859545" y="1940571"/>
            <a:ext cx="2200847" cy="2987299"/>
            <a:chOff x="6859545" y="1940571"/>
            <a:chExt cx="2200847" cy="2987299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7EB7D69B-0A8A-489E-AB03-99C05E24D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9545" y="1940571"/>
              <a:ext cx="2200847" cy="2987299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61BF809E-917E-4302-AE57-28D200D36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37"/>
            <a:stretch/>
          </p:blipFill>
          <p:spPr>
            <a:xfrm>
              <a:off x="7327354" y="2465609"/>
              <a:ext cx="1286303" cy="199922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F9C97E3-5B1A-4031-903B-88C8D8AB3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918" y="2550224"/>
            <a:ext cx="1700931" cy="23776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8280" y="448777"/>
            <a:ext cx="5835032" cy="456300"/>
          </a:xfrm>
        </p:spPr>
        <p:txBody>
          <a:bodyPr/>
          <a:lstStyle/>
          <a:p>
            <a:r>
              <a:rPr lang="fr-FR" dirty="0"/>
              <a:t>Solution de signature électronique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800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800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2474D4E-28A9-4849-9FEE-D74FB9529BDB}"/>
              </a:ext>
            </a:extLst>
          </p:cNvPr>
          <p:cNvSpPr/>
          <p:nvPr/>
        </p:nvSpPr>
        <p:spPr>
          <a:xfrm>
            <a:off x="181237" y="1392239"/>
            <a:ext cx="252991" cy="25229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A0503F2-8B77-46D0-9D7E-B50B81AB9B43}"/>
              </a:ext>
            </a:extLst>
          </p:cNvPr>
          <p:cNvSpPr/>
          <p:nvPr/>
        </p:nvSpPr>
        <p:spPr>
          <a:xfrm>
            <a:off x="2634255" y="1392239"/>
            <a:ext cx="252991" cy="25229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E1EAAED-AA71-42A2-B3C8-0A3F46009ACD}"/>
              </a:ext>
            </a:extLst>
          </p:cNvPr>
          <p:cNvSpPr/>
          <p:nvPr/>
        </p:nvSpPr>
        <p:spPr>
          <a:xfrm>
            <a:off x="4779714" y="1392239"/>
            <a:ext cx="252991" cy="25229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3E4DE0A-3F2F-4B85-8DAE-F67FCF6D1426}"/>
              </a:ext>
            </a:extLst>
          </p:cNvPr>
          <p:cNvCxnSpPr>
            <a:cxnSpLocks/>
          </p:cNvCxnSpPr>
          <p:nvPr/>
        </p:nvCxnSpPr>
        <p:spPr>
          <a:xfrm>
            <a:off x="2394026" y="1300163"/>
            <a:ext cx="6602" cy="4536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BE7C68C-EC00-42BC-BFDA-70E1A5F22391}"/>
              </a:ext>
            </a:extLst>
          </p:cNvPr>
          <p:cNvCxnSpPr>
            <a:cxnSpLocks/>
          </p:cNvCxnSpPr>
          <p:nvPr/>
        </p:nvCxnSpPr>
        <p:spPr>
          <a:xfrm>
            <a:off x="4598054" y="1300163"/>
            <a:ext cx="0" cy="4536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B813D51-FBAF-4640-B4FD-660BBA4AB7AB}"/>
              </a:ext>
            </a:extLst>
          </p:cNvPr>
          <p:cNvSpPr/>
          <p:nvPr/>
        </p:nvSpPr>
        <p:spPr>
          <a:xfrm>
            <a:off x="474173" y="1410462"/>
            <a:ext cx="1913942" cy="2158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reçoit un lien par mail lui permettant d’accéder à son contrat.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2BE0BF-14C3-4075-8902-C63456F769E8}"/>
              </a:ext>
            </a:extLst>
          </p:cNvPr>
          <p:cNvSpPr/>
          <p:nvPr/>
        </p:nvSpPr>
        <p:spPr>
          <a:xfrm>
            <a:off x="2889655" y="1410462"/>
            <a:ext cx="1708399" cy="2158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visualise son contrat et en accepte les termes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E7E2576-D7B3-4E55-A3CF-9A22D34B1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460" y="1932112"/>
            <a:ext cx="1306125" cy="546197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16B229F-327A-4794-B9B4-B277565233D7}"/>
              </a:ext>
            </a:extLst>
          </p:cNvPr>
          <p:cNvSpPr/>
          <p:nvPr/>
        </p:nvSpPr>
        <p:spPr>
          <a:xfrm>
            <a:off x="5029681" y="1397914"/>
            <a:ext cx="1675448" cy="240947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l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saisit le code reçu par SMS et accepte les termes de la signature</a:t>
            </a:r>
            <a:r>
              <a:rPr kumimoji="0" lang="fr-F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électronique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7338AC51-D4B8-48C6-85DE-CA88A8F437D0}"/>
              </a:ext>
            </a:extLst>
          </p:cNvPr>
          <p:cNvCxnSpPr>
            <a:cxnSpLocks/>
          </p:cNvCxnSpPr>
          <p:nvPr/>
        </p:nvCxnSpPr>
        <p:spPr>
          <a:xfrm>
            <a:off x="6705129" y="1300163"/>
            <a:ext cx="0" cy="4536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872FA876-C8BD-4044-BA36-7B87B982CC0C}"/>
              </a:ext>
            </a:extLst>
          </p:cNvPr>
          <p:cNvSpPr/>
          <p:nvPr/>
        </p:nvSpPr>
        <p:spPr>
          <a:xfrm>
            <a:off x="7269575" y="1417024"/>
            <a:ext cx="1790817" cy="209287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reçoit une confirmation de la signature électronique 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B133EF3-BF01-44AD-A0B7-10E2A1113888}"/>
              </a:ext>
            </a:extLst>
          </p:cNvPr>
          <p:cNvSpPr/>
          <p:nvPr/>
        </p:nvSpPr>
        <p:spPr>
          <a:xfrm>
            <a:off x="6908039" y="1392239"/>
            <a:ext cx="252991" cy="25229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10D78C1A-22C2-4797-97F0-0EA619340D3A}"/>
              </a:ext>
            </a:extLst>
          </p:cNvPr>
          <p:cNvCxnSpPr>
            <a:cxnSpLocks/>
          </p:cNvCxnSpPr>
          <p:nvPr/>
        </p:nvCxnSpPr>
        <p:spPr>
          <a:xfrm>
            <a:off x="6233585" y="2179078"/>
            <a:ext cx="216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38DA7DC-D352-486A-BF85-D466596C479F}"/>
              </a:ext>
            </a:extLst>
          </p:cNvPr>
          <p:cNvCxnSpPr>
            <a:cxnSpLocks/>
          </p:cNvCxnSpPr>
          <p:nvPr/>
        </p:nvCxnSpPr>
        <p:spPr>
          <a:xfrm flipH="1">
            <a:off x="6448397" y="2168556"/>
            <a:ext cx="5677" cy="133131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05EF55E0-888D-471D-A5F6-387BD9AE5FE2}"/>
              </a:ext>
            </a:extLst>
          </p:cNvPr>
          <p:cNvCxnSpPr/>
          <p:nvPr/>
        </p:nvCxnSpPr>
        <p:spPr>
          <a:xfrm flipH="1">
            <a:off x="6233585" y="3492460"/>
            <a:ext cx="21600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BD4A6FA9-2D0D-4D39-9A9A-49C3F59FB35F}"/>
              </a:ext>
            </a:extLst>
          </p:cNvPr>
          <p:cNvSpPr/>
          <p:nvPr/>
        </p:nvSpPr>
        <p:spPr>
          <a:xfrm>
            <a:off x="256665" y="5242129"/>
            <a:ext cx="1955702" cy="70788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lvl="3" indent="0" algn="l" defTabSz="514325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D6995"/>
              </a:buClr>
              <a:buSzPct val="80000"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 mesure de sécurité, 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 lien est valable </a:t>
            </a:r>
            <a:r>
              <a:rPr kumimoji="0" lang="fr-FR" sz="1000" b="1" i="0" u="sng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24h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Passé ce délai, le lien ne sera plus accessible.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A4DBFE92-D51B-441F-AFE1-D289A57EC5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11" y="1940571"/>
            <a:ext cx="2114165" cy="2968313"/>
          </a:xfrm>
          <a:prstGeom prst="rect">
            <a:avLst/>
          </a:prstGeom>
        </p:spPr>
      </p:pic>
      <p:pic>
        <p:nvPicPr>
          <p:cNvPr id="31" name="Picture 2" descr="Apple iPhone 6 prise en main">
            <a:extLst>
              <a:ext uri="{FF2B5EF4-FFF2-40B4-BE49-F238E27FC236}">
                <a16:creationId xmlns:a16="http://schemas.microsoft.com/office/drawing/2014/main" id="{D59C2E51-EB5F-4D35-8B1B-D429FB0CD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64977" y="1948671"/>
            <a:ext cx="2055870" cy="297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3A646B-53BC-4757-B3F9-F97959E46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228" y="389365"/>
            <a:ext cx="591363" cy="5913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43D4D3-945C-44FA-AC9D-4CD5261AC504}"/>
              </a:ext>
            </a:extLst>
          </p:cNvPr>
          <p:cNvSpPr/>
          <p:nvPr/>
        </p:nvSpPr>
        <p:spPr>
          <a:xfrm rot="20715413">
            <a:off x="75616" y="1852440"/>
            <a:ext cx="951884" cy="3711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Aucun changement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DFED46B-CF83-4335-95DD-0F42E9B12E84}"/>
              </a:ext>
            </a:extLst>
          </p:cNvPr>
          <p:cNvSpPr/>
          <p:nvPr/>
        </p:nvSpPr>
        <p:spPr>
          <a:xfrm rot="20715413">
            <a:off x="57572" y="5040498"/>
            <a:ext cx="500321" cy="2438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New</a:t>
            </a:r>
          </a:p>
        </p:txBody>
      </p:sp>
      <p:pic>
        <p:nvPicPr>
          <p:cNvPr id="53" name="Image 52">
            <a:extLst>
              <a:ext uri="{FF2B5EF4-FFF2-40B4-BE49-F238E27FC236}">
                <a16:creationId xmlns:a16="http://schemas.microsoft.com/office/drawing/2014/main" id="{A5C1B0C9-4678-4852-920E-9F87D5728E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3219" y="2364120"/>
            <a:ext cx="1152244" cy="2085013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38D673DF-D41C-4D94-A329-095DC3659D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05043" y="2852936"/>
            <a:ext cx="975445" cy="17070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1E3E904-005A-4FAE-81C3-1CE61214B3D7}"/>
              </a:ext>
            </a:extLst>
          </p:cNvPr>
          <p:cNvSpPr/>
          <p:nvPr/>
        </p:nvSpPr>
        <p:spPr>
          <a:xfrm rot="20715413">
            <a:off x="4738496" y="4342886"/>
            <a:ext cx="500321" cy="2438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New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44F94-299B-49EB-A3F7-F793582135E5}"/>
              </a:ext>
            </a:extLst>
          </p:cNvPr>
          <p:cNvSpPr/>
          <p:nvPr/>
        </p:nvSpPr>
        <p:spPr>
          <a:xfrm rot="20715413">
            <a:off x="2504748" y="1877963"/>
            <a:ext cx="951884" cy="3711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Aucun changement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F7DDF4-3BBF-41D7-BFC7-F8EC21C93B8A}"/>
              </a:ext>
            </a:extLst>
          </p:cNvPr>
          <p:cNvSpPr/>
          <p:nvPr/>
        </p:nvSpPr>
        <p:spPr>
          <a:xfrm rot="20715413">
            <a:off x="6851412" y="1870958"/>
            <a:ext cx="951884" cy="3711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Aucun changement</a:t>
            </a:r>
          </a:p>
        </p:txBody>
      </p:sp>
    </p:spTree>
    <p:extLst>
      <p:ext uri="{BB962C8B-B14F-4D97-AF65-F5344CB8AC3E}">
        <p14:creationId xmlns:p14="http://schemas.microsoft.com/office/powerpoint/2010/main" val="212973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30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6CCC4C-6CCF-47C0-962D-DA67CA9A9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Zoom sur la souscription électronique Universign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5C2E1A-CEB2-4B59-BCFD-4BCB318F7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DC294C-E4D4-48F8-A1DB-3E6F34FB9D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2" b="17646"/>
          <a:stretch/>
        </p:blipFill>
        <p:spPr>
          <a:xfrm>
            <a:off x="3442036" y="1025353"/>
            <a:ext cx="2259928" cy="30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4D3B5B-9B80-4EFD-BE8A-B762792E4F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86"/>
          <a:stretch/>
        </p:blipFill>
        <p:spPr>
          <a:xfrm>
            <a:off x="408911" y="1022400"/>
            <a:ext cx="2442823" cy="49988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F8577-914A-472B-8BF5-7D2A69139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638" y="1006705"/>
            <a:ext cx="2255013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648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1EC2D3-CB11-4F56-9D8A-332F58EC0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07B295-249A-4C61-8292-267D32B3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/>
          <a:lstStyle/>
          <a:p>
            <a:r>
              <a:rPr lang="fr-FR" dirty="0"/>
              <a:t>Information mail conseiller</a:t>
            </a:r>
          </a:p>
        </p:txBody>
      </p:sp>
    </p:spTree>
    <p:extLst>
      <p:ext uri="{BB962C8B-B14F-4D97-AF65-F5344CB8AC3E}">
        <p14:creationId xmlns:p14="http://schemas.microsoft.com/office/powerpoint/2010/main" val="37062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E22081-A3B4-4165-A0F6-0FB8A148ECE3}"/>
              </a:ext>
            </a:extLst>
          </p:cNvPr>
          <p:cNvSpPr/>
          <p:nvPr/>
        </p:nvSpPr>
        <p:spPr>
          <a:xfrm>
            <a:off x="5232181" y="850296"/>
            <a:ext cx="1786085" cy="2744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Nouvelle version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077BFE8-224A-4284-8F02-651CA317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404664"/>
            <a:ext cx="7780043" cy="608400"/>
          </a:xfrm>
        </p:spPr>
        <p:txBody>
          <a:bodyPr/>
          <a:lstStyle/>
          <a:p>
            <a:r>
              <a:rPr lang="fr-FR" dirty="0"/>
              <a:t>Information mail conseiller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3D8E8B-9CC7-4049-B423-A4A6CC661B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729B68-E68F-46A0-AD5F-1DF9DC371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9500" y="1300163"/>
            <a:ext cx="4054586" cy="4357687"/>
          </a:xfrm>
        </p:spPr>
        <p:txBody>
          <a:bodyPr/>
          <a:lstStyle/>
          <a:p>
            <a:r>
              <a:rPr lang="fr-FR" sz="1400" dirty="0"/>
              <a:t>Le mail de « connexion client » qui était envoyé au conseiller pour l’informer que son client s’est connecté sur Easiris depuis sa banque en ligne est remplacé par un mail de «</a:t>
            </a:r>
            <a:r>
              <a:rPr lang="fr-FR" sz="1400" dirty="0">
                <a:solidFill>
                  <a:schemeClr val="accent2"/>
                </a:solidFill>
              </a:rPr>
              <a:t> déconnexion client</a:t>
            </a:r>
            <a:r>
              <a:rPr lang="fr-FR" sz="1400" dirty="0"/>
              <a:t> ».</a:t>
            </a:r>
          </a:p>
          <a:p>
            <a:pPr lvl="1"/>
            <a:r>
              <a:rPr lang="fr-FR" sz="1200" dirty="0">
                <a:solidFill>
                  <a:schemeClr val="bg2">
                    <a:lumMod val="50000"/>
                  </a:schemeClr>
                </a:solidFill>
              </a:rPr>
              <a:t>Le mail sera plus qualitatif car il informera le conseiller des actions précises réalisées sur l’outil par son client</a:t>
            </a:r>
            <a:r>
              <a:rPr lang="fr-FR" sz="1200"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642B4A-3A88-4CAC-8FD0-95797861E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0"/>
          <a:stretch/>
        </p:blipFill>
        <p:spPr>
          <a:xfrm>
            <a:off x="966924" y="3861048"/>
            <a:ext cx="3786079" cy="29523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631975-E629-4B9A-94BD-BC3F0C8A6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52"/>
          <a:stretch/>
        </p:blipFill>
        <p:spPr>
          <a:xfrm>
            <a:off x="5232181" y="1196752"/>
            <a:ext cx="3850601" cy="56166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7AFBA1-0E63-4E18-AFD4-592025DBBBF7}"/>
              </a:ext>
            </a:extLst>
          </p:cNvPr>
          <p:cNvSpPr/>
          <p:nvPr/>
        </p:nvSpPr>
        <p:spPr>
          <a:xfrm rot="1431848">
            <a:off x="7766238" y="291498"/>
            <a:ext cx="1351874" cy="4136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9 mars 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E186EC-EBA2-4CF8-82AA-1967CF9EA2E8}"/>
              </a:ext>
            </a:extLst>
          </p:cNvPr>
          <p:cNvSpPr/>
          <p:nvPr/>
        </p:nvSpPr>
        <p:spPr>
          <a:xfrm>
            <a:off x="971600" y="3514592"/>
            <a:ext cx="1786085" cy="2744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Ancienne version</a:t>
            </a:r>
          </a:p>
        </p:txBody>
      </p:sp>
    </p:spTree>
    <p:extLst>
      <p:ext uri="{BB962C8B-B14F-4D97-AF65-F5344CB8AC3E}">
        <p14:creationId xmlns:p14="http://schemas.microsoft.com/office/powerpoint/2010/main" val="1593602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114F1-34C1-4A21-B3E8-4C0284084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Information mail conseiller - exemples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571389-3B97-4093-8573-BE255BF1E0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EE03F0-4CA2-49A5-8CC2-92B27789722F}"/>
              </a:ext>
            </a:extLst>
          </p:cNvPr>
          <p:cNvSpPr txBox="1"/>
          <p:nvPr/>
        </p:nvSpPr>
        <p:spPr>
          <a:xfrm>
            <a:off x="755576" y="3906161"/>
            <a:ext cx="3540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/>
                </a:solidFill>
              </a:rPr>
              <a:t>Initiation d’une souscription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DDC48E-66EE-4B8E-9835-B4CDC409D9A3}"/>
              </a:ext>
            </a:extLst>
          </p:cNvPr>
          <p:cNvSpPr txBox="1"/>
          <p:nvPr/>
        </p:nvSpPr>
        <p:spPr>
          <a:xfrm>
            <a:off x="707278" y="919753"/>
            <a:ext cx="3540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/>
                </a:solidFill>
              </a:rPr>
              <a:t>Connexion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1953B2-2EF4-495B-A4A6-2A8BBE5BE625}"/>
              </a:ext>
            </a:extLst>
          </p:cNvPr>
          <p:cNvSpPr txBox="1"/>
          <p:nvPr/>
        </p:nvSpPr>
        <p:spPr>
          <a:xfrm>
            <a:off x="4952668" y="933234"/>
            <a:ext cx="3540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/>
                </a:solidFill>
              </a:rPr>
              <a:t>Diaporama + initiation d’une simulation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28AA39-FDA7-4B73-82F5-3E1539824E66}"/>
              </a:ext>
            </a:extLst>
          </p:cNvPr>
          <p:cNvSpPr txBox="1"/>
          <p:nvPr/>
        </p:nvSpPr>
        <p:spPr>
          <a:xfrm>
            <a:off x="4952668" y="3944089"/>
            <a:ext cx="3540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/>
                </a:solidFill>
              </a:rPr>
              <a:t>Souscription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7028DC-4B2A-4A73-BA18-BFA7C191D2FB}"/>
              </a:ext>
            </a:extLst>
          </p:cNvPr>
          <p:cNvSpPr/>
          <p:nvPr/>
        </p:nvSpPr>
        <p:spPr>
          <a:xfrm>
            <a:off x="4978447" y="3348909"/>
            <a:ext cx="375578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941280-E50C-4FEF-A186-D286F8199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2" y="1196752"/>
            <a:ext cx="3871296" cy="25117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27E166-3CB6-4B28-B865-C636835C5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137" y="1184672"/>
            <a:ext cx="3865199" cy="2676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038304-56F4-473B-941C-A975E79E8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193019"/>
            <a:ext cx="3846909" cy="25483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804244-79D5-457B-8FAB-2C68429F5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190" y="4221088"/>
            <a:ext cx="3846909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50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1EC2D3-CB11-4F56-9D8A-332F58EC0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07B295-249A-4C61-8292-267D32B3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1384995"/>
          </a:xfrm>
        </p:spPr>
        <p:txBody>
          <a:bodyPr/>
          <a:lstStyle/>
          <a:p>
            <a:r>
              <a:rPr lang="fr-FR" dirty="0"/>
              <a:t>Ergonomie du 1</a:t>
            </a:r>
            <a:r>
              <a:rPr lang="fr-FR" baseline="30000" dirty="0"/>
              <a:t>er</a:t>
            </a:r>
            <a:r>
              <a:rPr lang="fr-FR" dirty="0"/>
              <a:t> versement du dirigeant</a:t>
            </a:r>
          </a:p>
        </p:txBody>
      </p:sp>
    </p:spTree>
    <p:extLst>
      <p:ext uri="{BB962C8B-B14F-4D97-AF65-F5344CB8AC3E}">
        <p14:creationId xmlns:p14="http://schemas.microsoft.com/office/powerpoint/2010/main" val="141472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3ED507-2141-4163-9A72-00648E6D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Ergonomie du 1</a:t>
            </a:r>
            <a:r>
              <a:rPr lang="fr-FR" baseline="30000" dirty="0"/>
              <a:t>er</a:t>
            </a:r>
            <a:r>
              <a:rPr lang="fr-FR" dirty="0"/>
              <a:t> versement du dirigeant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26D3BB-7652-4096-9B99-3C090D3CF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1C98B7-5B30-4363-9C01-6D62E1750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/>
          <a:p>
            <a:endParaRPr lang="fr-FR" sz="100" dirty="0"/>
          </a:p>
          <a:p>
            <a:r>
              <a:rPr lang="fr-FR" dirty="0"/>
              <a:t>Evolution de l’ergonomie du 1</a:t>
            </a:r>
            <a:r>
              <a:rPr lang="fr-FR" baseline="30000" dirty="0"/>
              <a:t>er</a:t>
            </a:r>
            <a:r>
              <a:rPr lang="fr-FR" dirty="0"/>
              <a:t> versement du dirigeant.</a:t>
            </a:r>
          </a:p>
          <a:p>
            <a:endParaRPr lang="fr-FR" sz="200" dirty="0"/>
          </a:p>
          <a:p>
            <a:r>
              <a:rPr lang="fr-FR" b="0" dirty="0">
                <a:solidFill>
                  <a:schemeClr val="bg2">
                    <a:lumMod val="50000"/>
                  </a:schemeClr>
                </a:solidFill>
              </a:rPr>
              <a:t>Ajout d’informations sur les fonds directement sur la page de versement :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sz="1000" b="0" dirty="0">
              <a:solidFill>
                <a:schemeClr val="tx1"/>
              </a:solidFill>
            </a:endParaRPr>
          </a:p>
          <a:p>
            <a:endParaRPr lang="fr-FR" sz="1000" b="0" dirty="0">
              <a:solidFill>
                <a:schemeClr val="tx1"/>
              </a:solidFill>
            </a:endParaRPr>
          </a:p>
          <a:p>
            <a:r>
              <a:rPr lang="fr-FR" b="0" dirty="0">
                <a:solidFill>
                  <a:schemeClr val="bg2">
                    <a:lumMod val="50000"/>
                  </a:schemeClr>
                </a:solidFill>
              </a:rPr>
              <a:t>…et toujours un lien vers le DICI et reporting de chaque fonds.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94A68-62D8-44FA-B3D6-35517D28A8FC}"/>
              </a:ext>
            </a:extLst>
          </p:cNvPr>
          <p:cNvSpPr/>
          <p:nvPr/>
        </p:nvSpPr>
        <p:spPr>
          <a:xfrm rot="1431848">
            <a:off x="7678004" y="272853"/>
            <a:ext cx="1440160" cy="432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 mars 2019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8D3FFB4-0288-435B-ACEC-C2BE70E55954}"/>
              </a:ext>
            </a:extLst>
          </p:cNvPr>
          <p:cNvSpPr/>
          <p:nvPr/>
        </p:nvSpPr>
        <p:spPr>
          <a:xfrm>
            <a:off x="1376142" y="2856334"/>
            <a:ext cx="1728000" cy="1728000"/>
          </a:xfrm>
          <a:prstGeom prst="ellipse">
            <a:avLst/>
          </a:prstGeom>
          <a:solidFill>
            <a:srgbClr val="581D74"/>
          </a:solidFill>
          <a:ln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Classe d’actif du fonds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297F0FF-CE1B-47F3-924C-B281B7A76436}"/>
              </a:ext>
            </a:extLst>
          </p:cNvPr>
          <p:cNvSpPr/>
          <p:nvPr/>
        </p:nvSpPr>
        <p:spPr>
          <a:xfrm>
            <a:off x="3771703" y="2856334"/>
            <a:ext cx="1728000" cy="1728000"/>
          </a:xfrm>
          <a:prstGeom prst="ellipse">
            <a:avLst/>
          </a:prstGeom>
          <a:solidFill>
            <a:srgbClr val="581D74"/>
          </a:solidFill>
          <a:ln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Niveau de risque du fonds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C488CD3-4696-437E-A419-B77E97F756F0}"/>
              </a:ext>
            </a:extLst>
          </p:cNvPr>
          <p:cNvSpPr/>
          <p:nvPr/>
        </p:nvSpPr>
        <p:spPr>
          <a:xfrm>
            <a:off x="6300192" y="2856334"/>
            <a:ext cx="1728000" cy="1728000"/>
          </a:xfrm>
          <a:prstGeom prst="ellipse">
            <a:avLst/>
          </a:prstGeom>
          <a:solidFill>
            <a:srgbClr val="581D74"/>
          </a:solidFill>
          <a:ln>
            <a:solidFill>
              <a:srgbClr val="581D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Durée minimale de placement recommandée du fonds</a:t>
            </a:r>
          </a:p>
        </p:txBody>
      </p:sp>
    </p:spTree>
    <p:extLst>
      <p:ext uri="{BB962C8B-B14F-4D97-AF65-F5344CB8AC3E}">
        <p14:creationId xmlns:p14="http://schemas.microsoft.com/office/powerpoint/2010/main" val="204644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EF0666E-8DA6-41EF-8752-F6E04BDD1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706" y="1075943"/>
            <a:ext cx="4596782" cy="50235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6913C4E-E399-4A47-8648-EC14C1C54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Ergonomie du 1</a:t>
            </a:r>
            <a:r>
              <a:rPr lang="fr-FR" baseline="30000" dirty="0"/>
              <a:t>er</a:t>
            </a:r>
            <a:r>
              <a:rPr lang="fr-FR" dirty="0"/>
              <a:t> versement du dirigeant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F379ED-D5F7-4AFC-9D8E-A33FAEC21E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1027" name="Image 2" descr="cid:image006.png@01D4D414.2D28A5A0">
            <a:extLst>
              <a:ext uri="{FF2B5EF4-FFF2-40B4-BE49-F238E27FC236}">
                <a16:creationId xmlns:a16="http://schemas.microsoft.com/office/drawing/2014/main" id="{C2E32B70-37F0-4DBC-B753-743999CB8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6" y="1087487"/>
            <a:ext cx="3987300" cy="50662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B2F27F-5A0B-423E-9744-27AE9F3FBA91}"/>
              </a:ext>
            </a:extLst>
          </p:cNvPr>
          <p:cNvSpPr/>
          <p:nvPr/>
        </p:nvSpPr>
        <p:spPr>
          <a:xfrm>
            <a:off x="5148064" y="3353817"/>
            <a:ext cx="2448272" cy="312415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799FE56-5797-470E-8537-BFC6901EA1AC}"/>
              </a:ext>
            </a:extLst>
          </p:cNvPr>
          <p:cNvSpPr/>
          <p:nvPr/>
        </p:nvSpPr>
        <p:spPr>
          <a:xfrm>
            <a:off x="3131840" y="2924944"/>
            <a:ext cx="936104" cy="28630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218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1EC2D3-CB11-4F56-9D8A-332F58EC0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507B295-249A-4C61-8292-267D32B3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/>
          <a:lstStyle/>
          <a:p>
            <a:r>
              <a:rPr lang="fr-FR" dirty="0"/>
              <a:t>Versement post-souscription</a:t>
            </a:r>
          </a:p>
        </p:txBody>
      </p:sp>
    </p:spTree>
    <p:extLst>
      <p:ext uri="{BB962C8B-B14F-4D97-AF65-F5344CB8AC3E}">
        <p14:creationId xmlns:p14="http://schemas.microsoft.com/office/powerpoint/2010/main" val="2008965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3ED507-2141-4163-9A72-00648E6D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Versement post souscription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26D3BB-7652-4096-9B99-3C090D3CF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1C98B7-5B30-4363-9C01-6D62E1750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40973" cy="4357687"/>
          </a:xfrm>
        </p:spPr>
        <p:txBody>
          <a:bodyPr/>
          <a:lstStyle/>
          <a:p>
            <a:pPr algn="just"/>
            <a:r>
              <a:rPr lang="fr-FR" dirty="0"/>
              <a:t>Possibilité de réaliser le 1</a:t>
            </a:r>
            <a:r>
              <a:rPr lang="fr-FR" baseline="30000" dirty="0"/>
              <a:t>er</a:t>
            </a:r>
            <a:r>
              <a:rPr lang="fr-FR" dirty="0"/>
              <a:t> versement du dirigeant en post souscription.</a:t>
            </a:r>
          </a:p>
          <a:p>
            <a:pPr algn="just"/>
            <a:endParaRPr lang="fr-FR" sz="100" dirty="0"/>
          </a:p>
          <a:p>
            <a:pPr algn="just"/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Le 1</a:t>
            </a:r>
            <a:r>
              <a:rPr lang="fr-FR" sz="1600" b="0" baseline="30000" dirty="0">
                <a:solidFill>
                  <a:schemeClr val="bg2">
                    <a:lumMod val="50000"/>
                  </a:schemeClr>
                </a:solidFill>
              </a:rPr>
              <a:t>er</a:t>
            </a:r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 versement du dirigeant n’était possible qu’à la suite de la souscription directement, en cliquant sur le bouton « effectuer un 1</a:t>
            </a:r>
            <a:r>
              <a:rPr lang="fr-FR" sz="1600" b="0" baseline="30000" dirty="0">
                <a:solidFill>
                  <a:schemeClr val="bg2">
                    <a:lumMod val="50000"/>
                  </a:schemeClr>
                </a:solidFill>
              </a:rPr>
              <a:t>er</a:t>
            </a:r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 versement » à la suite de la souscription.</a:t>
            </a:r>
            <a:endParaRPr lang="fr-FR" sz="900" b="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L’évolution permettra de réaliser le 1</a:t>
            </a:r>
            <a:r>
              <a:rPr lang="fr-FR" sz="1600" b="0" baseline="30000" dirty="0">
                <a:solidFill>
                  <a:schemeClr val="bg2">
                    <a:lumMod val="50000"/>
                  </a:schemeClr>
                </a:solidFill>
              </a:rPr>
              <a:t>er</a:t>
            </a:r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 versement du dirigeant depuis </a:t>
            </a:r>
            <a:r>
              <a:rPr lang="fr-FR" sz="1600" b="0" dirty="0" err="1">
                <a:solidFill>
                  <a:schemeClr val="bg2">
                    <a:lumMod val="50000"/>
                  </a:schemeClr>
                </a:solidFill>
              </a:rPr>
              <a:t>Easiris</a:t>
            </a:r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, tant que le contrat de souscription n’est pas validé au sein de NIE. </a:t>
            </a:r>
          </a:p>
          <a:p>
            <a:pPr algn="just"/>
            <a:endParaRPr lang="fr-FR" sz="400" b="0" dirty="0">
              <a:solidFill>
                <a:schemeClr val="bg2">
                  <a:lumMod val="50000"/>
                </a:schemeClr>
              </a:solidFill>
            </a:endParaRPr>
          </a:p>
          <a:p>
            <a:pPr lvl="1" algn="just"/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Si on se rend sur la synthèse directement après avoir réalisé la souscription</a:t>
            </a:r>
          </a:p>
          <a:p>
            <a:pPr lvl="1" algn="just"/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Si on se déconnecte/reconnecte à </a:t>
            </a:r>
            <a:r>
              <a:rPr lang="fr-FR" dirty="0" err="1">
                <a:solidFill>
                  <a:schemeClr val="bg2">
                    <a:lumMod val="50000"/>
                  </a:schemeClr>
                </a:solidFill>
              </a:rPr>
              <a:t>Easiris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après la souscription</a:t>
            </a:r>
          </a:p>
          <a:p>
            <a:pPr algn="just"/>
            <a:endParaRPr lang="fr-FR" b="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Une fois que le contrat est enregistré au sein de NIE, le dirigeant reçoit son mail de bienvenue ainsi que ses accès à son Espace Entreprise et son Espace Personnel.</a:t>
            </a:r>
          </a:p>
          <a:p>
            <a:pPr algn="just"/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Il devra utiliser ces espaces pour réaliser son 1</a:t>
            </a:r>
            <a:r>
              <a:rPr lang="fr-FR" sz="1600" b="0" baseline="30000" dirty="0">
                <a:solidFill>
                  <a:schemeClr val="bg2">
                    <a:lumMod val="50000"/>
                  </a:schemeClr>
                </a:solidFill>
              </a:rPr>
              <a:t>er</a:t>
            </a:r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 versement s’il ne l’a pas fait depuis </a:t>
            </a:r>
            <a:r>
              <a:rPr lang="fr-FR" sz="1600" b="0" dirty="0" err="1">
                <a:solidFill>
                  <a:schemeClr val="bg2">
                    <a:lumMod val="50000"/>
                  </a:schemeClr>
                </a:solidFill>
              </a:rPr>
              <a:t>Easiris</a:t>
            </a:r>
            <a:r>
              <a:rPr lang="fr-FR" sz="1600" b="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94A68-62D8-44FA-B3D6-35517D28A8FC}"/>
              </a:ext>
            </a:extLst>
          </p:cNvPr>
          <p:cNvSpPr/>
          <p:nvPr/>
        </p:nvSpPr>
        <p:spPr>
          <a:xfrm rot="1431848">
            <a:off x="7678004" y="272853"/>
            <a:ext cx="1440160" cy="432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 mars 2019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7F9335-FC31-431F-BD30-B9D9CB14E5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8" y="4717517"/>
            <a:ext cx="655699" cy="6556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BD5D53-7A0B-474D-BBDE-FB9317497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0" y="1996940"/>
            <a:ext cx="811269" cy="81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56015-74BB-497B-9706-2FEBA3029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Versement post souscription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AB6A38-1705-4E9F-949C-F37CFF36FB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B521F2-6CD6-4C91-910E-11B97F99C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22400"/>
            <a:ext cx="5612846" cy="51820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48CD25-2BC9-4EA1-AC8E-636E94073FE8}"/>
              </a:ext>
            </a:extLst>
          </p:cNvPr>
          <p:cNvSpPr/>
          <p:nvPr/>
        </p:nvSpPr>
        <p:spPr>
          <a:xfrm>
            <a:off x="1514088" y="2708920"/>
            <a:ext cx="5506184" cy="8946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6851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 NI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ème1 NIE" id="{839DAEBE-7713-4A0A-B4F6-3CA516A48027}" vid="{4B014ABE-395E-41F0-9257-3F2513063866}"/>
    </a:ext>
  </a:extLst>
</a:theme>
</file>

<file path=ppt/theme/theme2.xml><?xml version="1.0" encoding="utf-8"?>
<a:theme xmlns:a="http://schemas.openxmlformats.org/drawingml/2006/main" name="4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Thème1 NIE</Template>
  <TotalTime>1145</TotalTime>
  <Words>362</Words>
  <Application>Microsoft Office PowerPoint</Application>
  <PresentationFormat>Affichage à l'écran (4:3)</PresentationFormat>
  <Paragraphs>96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Wingdings</vt:lpstr>
      <vt:lpstr>Wingdings 3</vt:lpstr>
      <vt:lpstr>Thème1 NIE</vt:lpstr>
      <vt:lpstr>4_NATIXIS_2017_Template4-3_NATIXIS_INTEREPARGNE</vt:lpstr>
      <vt:lpstr>Easiris Evolutions du 09/03/2019</vt:lpstr>
      <vt:lpstr>Présentation PowerPoint</vt:lpstr>
      <vt:lpstr>Signature électronique </vt:lpstr>
      <vt:lpstr>Solution Universign</vt:lpstr>
      <vt:lpstr>Solution de signature électronique</vt:lpstr>
      <vt:lpstr>Zoom sur la souscription électronique Universign</vt:lpstr>
      <vt:lpstr>Information mail conseiller</vt:lpstr>
      <vt:lpstr>Information mail conseiller </vt:lpstr>
      <vt:lpstr>Information mail conseiller - exemples</vt:lpstr>
      <vt:lpstr>Ergonomie du 1er versement du dirigeant</vt:lpstr>
      <vt:lpstr>Ergonomie du 1er versement du dirigeant</vt:lpstr>
      <vt:lpstr>Ergonomie du 1er versement du dirigeant</vt:lpstr>
      <vt:lpstr>Versement post-souscription</vt:lpstr>
      <vt:lpstr>Versement post souscription</vt:lpstr>
      <vt:lpstr>Versement post souscription</vt:lpstr>
    </vt:vector>
  </TitlesOfParts>
  <Company>Natixis SA.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Easiris Evolutions de l’outil</dc:title>
  <dc:creator>Huther Nadine</dc:creator>
  <cp:lastModifiedBy>Huther Nadine</cp:lastModifiedBy>
  <cp:revision>84</cp:revision>
  <dcterms:created xsi:type="dcterms:W3CDTF">2019-02-18T15:00:21Z</dcterms:created>
  <dcterms:modified xsi:type="dcterms:W3CDTF">2019-03-06T16:06:03Z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83a6fe-0b6e-4399-9d09-a1c8d8d5000c_Enabled">
    <vt:lpwstr>True</vt:lpwstr>
  </property>
  <property fmtid="{D5CDD505-2E9C-101B-9397-08002B2CF9AE}" pid="3" name="MSIP_Label_6e83a6fe-0b6e-4399-9d09-a1c8d8d5000c_SiteId">
    <vt:lpwstr>d5bb6d35-8a82-4329-b49a-5030bd6497ab</vt:lpwstr>
  </property>
  <property fmtid="{D5CDD505-2E9C-101B-9397-08002B2CF9AE}" pid="4" name="MSIP_Label_6e83a6fe-0b6e-4399-9d09-a1c8d8d5000c_Owner">
    <vt:lpwstr>spiterian@cib.net</vt:lpwstr>
  </property>
  <property fmtid="{D5CDD505-2E9C-101B-9397-08002B2CF9AE}" pid="5" name="MSIP_Label_6e83a6fe-0b6e-4399-9d09-a1c8d8d5000c_SetDate">
    <vt:lpwstr>2019-02-27T08:52:59.2897060Z</vt:lpwstr>
  </property>
  <property fmtid="{D5CDD505-2E9C-101B-9397-08002B2CF9AE}" pid="6" name="MSIP_Label_6e83a6fe-0b6e-4399-9d09-a1c8d8d5000c_Name">
    <vt:lpwstr>C1 - Public Natixis</vt:lpwstr>
  </property>
  <property fmtid="{D5CDD505-2E9C-101B-9397-08002B2CF9AE}" pid="7" name="MSIP_Label_6e83a6fe-0b6e-4399-9d09-a1c8d8d5000c_Application">
    <vt:lpwstr>Microsoft Azure Information Protection</vt:lpwstr>
  </property>
  <property fmtid="{D5CDD505-2E9C-101B-9397-08002B2CF9AE}" pid="8" name="MSIP_Label_6e83a6fe-0b6e-4399-9d09-a1c8d8d5000c_Extended_MSFT_Method">
    <vt:lpwstr>Automatic</vt:lpwstr>
  </property>
  <property fmtid="{D5CDD505-2E9C-101B-9397-08002B2CF9AE}" pid="9" name="Sensitivity">
    <vt:lpwstr>C1 - Public Natixis</vt:lpwstr>
  </property>
</Properties>
</file>