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62" r:id="rId6"/>
    <p:sldMasterId id="2147483689" r:id="rId7"/>
  </p:sldMasterIdLst>
  <p:notesMasterIdLst>
    <p:notesMasterId r:id="rId19"/>
  </p:notesMasterIdLst>
  <p:sldIdLst>
    <p:sldId id="480" r:id="rId8"/>
    <p:sldId id="779" r:id="rId9"/>
    <p:sldId id="776" r:id="rId10"/>
    <p:sldId id="761" r:id="rId11"/>
    <p:sldId id="783" r:id="rId12"/>
    <p:sldId id="777" r:id="rId13"/>
    <p:sldId id="780" r:id="rId14"/>
    <p:sldId id="784" r:id="rId15"/>
    <p:sldId id="782" r:id="rId16"/>
    <p:sldId id="775" r:id="rId17"/>
    <p:sldId id="772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iteri Anais" initials="SA" lastIdx="2" clrIdx="0">
    <p:extLst>
      <p:ext uri="{19B8F6BF-5375-455C-9EA6-DF929625EA0E}">
        <p15:presenceInfo xmlns:p15="http://schemas.microsoft.com/office/powerpoint/2012/main" userId="Spiteri Anais" providerId="None"/>
      </p:ext>
    </p:extLst>
  </p:cmAuthor>
  <p:cmAuthor id="2" name="Burhan Deniz" initials="BD" lastIdx="1" clrIdx="1">
    <p:extLst>
      <p:ext uri="{19B8F6BF-5375-455C-9EA6-DF929625EA0E}">
        <p15:presenceInfo xmlns:p15="http://schemas.microsoft.com/office/powerpoint/2012/main" userId="Burhan Deni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440" autoAdjust="0"/>
  </p:normalViewPr>
  <p:slideViewPr>
    <p:cSldViewPr snapToGrid="0" showGuides="1">
      <p:cViewPr varScale="1">
        <p:scale>
          <a:sx n="106" d="100"/>
          <a:sy n="106" d="100"/>
        </p:scale>
        <p:origin x="6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BC1B36-3F93-4422-BFEC-907622EAD0CE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AF6C17C8-37FF-4236-A477-4F3C2FC243F3}">
      <dgm:prSet phldrT="[Texte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endParaRPr lang="fr-FR" dirty="0"/>
        </a:p>
      </dgm:t>
    </dgm:pt>
    <dgm:pt modelId="{1208E738-21A7-4569-A80D-B7F5386EC378}" type="parTrans" cxnId="{6ECB1B01-8895-4C9F-8E20-8A90E07F9476}">
      <dgm:prSet/>
      <dgm:spPr/>
      <dgm:t>
        <a:bodyPr/>
        <a:lstStyle/>
        <a:p>
          <a:endParaRPr lang="fr-FR"/>
        </a:p>
      </dgm:t>
    </dgm:pt>
    <dgm:pt modelId="{096C51B9-DBA6-41FE-9B03-650E04AA3183}" type="sibTrans" cxnId="{6ECB1B01-8895-4C9F-8E20-8A90E07F9476}">
      <dgm:prSet/>
      <dgm:spPr/>
      <dgm:t>
        <a:bodyPr/>
        <a:lstStyle/>
        <a:p>
          <a:endParaRPr lang="fr-FR"/>
        </a:p>
      </dgm:t>
    </dgm:pt>
    <dgm:pt modelId="{C528CB99-AC1D-436E-A7C7-FD00A8B63D35}">
      <dgm:prSet phldrT="[Texte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endParaRPr lang="fr-FR" dirty="0"/>
        </a:p>
      </dgm:t>
    </dgm:pt>
    <dgm:pt modelId="{25088942-AD36-4392-95DE-CE458E76B4CA}" type="sibTrans" cxnId="{40ADB7B3-9BF5-4396-B61F-753BE0E96ED7}">
      <dgm:prSet/>
      <dgm:spPr/>
      <dgm:t>
        <a:bodyPr/>
        <a:lstStyle/>
        <a:p>
          <a:endParaRPr lang="fr-FR"/>
        </a:p>
      </dgm:t>
    </dgm:pt>
    <dgm:pt modelId="{E1C6B759-3AA4-4C5B-B54E-D28202BEB7A0}" type="parTrans" cxnId="{40ADB7B3-9BF5-4396-B61F-753BE0E96ED7}">
      <dgm:prSet/>
      <dgm:spPr/>
      <dgm:t>
        <a:bodyPr/>
        <a:lstStyle/>
        <a:p>
          <a:endParaRPr lang="fr-FR"/>
        </a:p>
      </dgm:t>
    </dgm:pt>
    <dgm:pt modelId="{A0674401-65AC-4EF1-934D-FD2AB53D50F1}">
      <dgm:prSet phldrT="[Texte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B22077">
                <a:shade val="30000"/>
                <a:satMod val="115000"/>
              </a:srgbClr>
            </a:gs>
            <a:gs pos="50000">
              <a:srgbClr val="B22077">
                <a:shade val="67500"/>
                <a:satMod val="115000"/>
              </a:srgbClr>
            </a:gs>
            <a:gs pos="100000">
              <a:srgbClr val="B22077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</dgm:spPr>
      <dgm:t>
        <a:bodyPr/>
        <a:lstStyle/>
        <a:p>
          <a:endParaRPr lang="fr-FR" dirty="0"/>
        </a:p>
      </dgm:t>
    </dgm:pt>
    <dgm:pt modelId="{CF3AB2F4-8ED9-4DCA-A747-ADA298D1684B}" type="sibTrans" cxnId="{907C769D-A171-4A20-9FE4-6A1F40E18FD5}">
      <dgm:prSet/>
      <dgm:spPr/>
      <dgm:t>
        <a:bodyPr/>
        <a:lstStyle/>
        <a:p>
          <a:endParaRPr lang="fr-FR"/>
        </a:p>
      </dgm:t>
    </dgm:pt>
    <dgm:pt modelId="{390F53DA-10E9-462B-953E-4C066D054827}" type="parTrans" cxnId="{907C769D-A171-4A20-9FE4-6A1F40E18FD5}">
      <dgm:prSet/>
      <dgm:spPr/>
      <dgm:t>
        <a:bodyPr/>
        <a:lstStyle/>
        <a:p>
          <a:endParaRPr lang="fr-FR"/>
        </a:p>
      </dgm:t>
    </dgm:pt>
    <dgm:pt modelId="{B7EC21EA-DE2C-4235-8348-02B73D35CAA7}">
      <dgm:prSet phldrT="[Texte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path path="circle">
            <a:fillToRect l="100000" t="100000"/>
          </a:path>
          <a:tileRect r="-100000" b="-100000"/>
        </a:gradFill>
        <a:ln>
          <a:noFill/>
        </a:ln>
      </dgm:spPr>
      <dgm:t>
        <a:bodyPr/>
        <a:lstStyle/>
        <a:p>
          <a:endParaRPr lang="fr-FR" dirty="0"/>
        </a:p>
      </dgm:t>
    </dgm:pt>
    <dgm:pt modelId="{3FB9579A-483C-45A4-B4C1-D0B889FB32BC}" type="sibTrans" cxnId="{7109EB20-A15F-47C9-9D42-4D36E6530A51}">
      <dgm:prSet/>
      <dgm:spPr/>
      <dgm:t>
        <a:bodyPr/>
        <a:lstStyle/>
        <a:p>
          <a:endParaRPr lang="fr-FR"/>
        </a:p>
      </dgm:t>
    </dgm:pt>
    <dgm:pt modelId="{A85DA2D6-A916-4191-9A12-F6F7B669CB8C}" type="parTrans" cxnId="{7109EB20-A15F-47C9-9D42-4D36E6530A51}">
      <dgm:prSet/>
      <dgm:spPr/>
      <dgm:t>
        <a:bodyPr/>
        <a:lstStyle/>
        <a:p>
          <a:endParaRPr lang="fr-FR"/>
        </a:p>
      </dgm:t>
    </dgm:pt>
    <dgm:pt modelId="{7509846D-596A-4B56-9678-C897CF7ED254}" type="pres">
      <dgm:prSet presAssocID="{5BBC1B36-3F93-4422-BFEC-907622EAD0CE}" presName="compositeShape" presStyleCnt="0">
        <dgm:presLayoutVars>
          <dgm:chMax val="7"/>
          <dgm:dir/>
          <dgm:resizeHandles val="exact"/>
        </dgm:presLayoutVars>
      </dgm:prSet>
      <dgm:spPr/>
    </dgm:pt>
    <dgm:pt modelId="{1E8990DF-6259-4D7B-B161-1A9A6AB46FC2}" type="pres">
      <dgm:prSet presAssocID="{5BBC1B36-3F93-4422-BFEC-907622EAD0CE}" presName="wedge1" presStyleLbl="node1" presStyleIdx="0" presStyleCnt="4" custScaleX="93364" custScaleY="93364" custLinFactNeighborX="-3668" custLinFactNeighborY="3686"/>
      <dgm:spPr/>
    </dgm:pt>
    <dgm:pt modelId="{3711F6D7-81F9-4383-AA16-5D414777D446}" type="pres">
      <dgm:prSet presAssocID="{5BBC1B36-3F93-4422-BFEC-907622EAD0C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6A0BDEA-6E76-4BC6-8E31-4A625D1EBDD1}" type="pres">
      <dgm:prSet presAssocID="{5BBC1B36-3F93-4422-BFEC-907622EAD0CE}" presName="wedge2" presStyleLbl="node1" presStyleIdx="1" presStyleCnt="4" custScaleX="93364" custScaleY="93364" custLinFactNeighborX="467" custLinFactNeighborY="-585"/>
      <dgm:spPr/>
    </dgm:pt>
    <dgm:pt modelId="{06069347-79BD-40F1-BDA5-F2FB26355B1D}" type="pres">
      <dgm:prSet presAssocID="{5BBC1B36-3F93-4422-BFEC-907622EAD0C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C3CC282-7913-4219-9E12-D98E3228E7A2}" type="pres">
      <dgm:prSet presAssocID="{5BBC1B36-3F93-4422-BFEC-907622EAD0CE}" presName="wedge3" presStyleLbl="node1" presStyleIdx="2" presStyleCnt="4" custScaleX="93364" custScaleY="93364" custLinFactNeighborX="550" custLinFactNeighborY="-596"/>
      <dgm:spPr/>
    </dgm:pt>
    <dgm:pt modelId="{1CB4917A-6DF7-4295-9DB6-6D63705E9787}" type="pres">
      <dgm:prSet presAssocID="{5BBC1B36-3F93-4422-BFEC-907622EAD0C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8DF7DBD-245C-42AD-A4DE-E0D0FAE0633C}" type="pres">
      <dgm:prSet presAssocID="{5BBC1B36-3F93-4422-BFEC-907622EAD0CE}" presName="wedge4" presStyleLbl="node1" presStyleIdx="3" presStyleCnt="4" custScaleX="93364" custScaleY="93364" custLinFactNeighborX="436" custLinFactNeighborY="-533"/>
      <dgm:spPr/>
    </dgm:pt>
    <dgm:pt modelId="{F3709A79-2195-4146-838E-5F4662302C85}" type="pres">
      <dgm:prSet presAssocID="{5BBC1B36-3F93-4422-BFEC-907622EAD0C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ECB1B01-8895-4C9F-8E20-8A90E07F9476}" srcId="{5BBC1B36-3F93-4422-BFEC-907622EAD0CE}" destId="{AF6C17C8-37FF-4236-A477-4F3C2FC243F3}" srcOrd="2" destOrd="0" parTransId="{1208E738-21A7-4569-A80D-B7F5386EC378}" sibTransId="{096C51B9-DBA6-41FE-9B03-650E04AA3183}"/>
    <dgm:cxn modelId="{7109EB20-A15F-47C9-9D42-4D36E6530A51}" srcId="{5BBC1B36-3F93-4422-BFEC-907622EAD0CE}" destId="{B7EC21EA-DE2C-4235-8348-02B73D35CAA7}" srcOrd="3" destOrd="0" parTransId="{A85DA2D6-A916-4191-9A12-F6F7B669CB8C}" sibTransId="{3FB9579A-483C-45A4-B4C1-D0B889FB32BC}"/>
    <dgm:cxn modelId="{3FF8E532-B337-4668-B808-CBA4920939F7}" type="presOf" srcId="{AF6C17C8-37FF-4236-A477-4F3C2FC243F3}" destId="{BC3CC282-7913-4219-9E12-D98E3228E7A2}" srcOrd="0" destOrd="0" presId="urn:microsoft.com/office/officeart/2005/8/layout/chart3"/>
    <dgm:cxn modelId="{DBF8DE43-886D-40A5-9F0D-B74847440E59}" type="presOf" srcId="{B7EC21EA-DE2C-4235-8348-02B73D35CAA7}" destId="{F3709A79-2195-4146-838E-5F4662302C85}" srcOrd="1" destOrd="0" presId="urn:microsoft.com/office/officeart/2005/8/layout/chart3"/>
    <dgm:cxn modelId="{0956F843-0BBB-4DA5-AF6C-3A9E9F90CEDF}" type="presOf" srcId="{C528CB99-AC1D-436E-A7C7-FD00A8B63D35}" destId="{1E8990DF-6259-4D7B-B161-1A9A6AB46FC2}" srcOrd="0" destOrd="0" presId="urn:microsoft.com/office/officeart/2005/8/layout/chart3"/>
    <dgm:cxn modelId="{5E0FB364-6CC0-4DD3-A874-BBD75C0A31EF}" type="presOf" srcId="{A0674401-65AC-4EF1-934D-FD2AB53D50F1}" destId="{96A0BDEA-6E76-4BC6-8E31-4A625D1EBDD1}" srcOrd="0" destOrd="0" presId="urn:microsoft.com/office/officeart/2005/8/layout/chart3"/>
    <dgm:cxn modelId="{B6D4074F-A952-4C23-8754-6614C1102FCC}" type="presOf" srcId="{AF6C17C8-37FF-4236-A477-4F3C2FC243F3}" destId="{1CB4917A-6DF7-4295-9DB6-6D63705E9787}" srcOrd="1" destOrd="0" presId="urn:microsoft.com/office/officeart/2005/8/layout/chart3"/>
    <dgm:cxn modelId="{907C769D-A171-4A20-9FE4-6A1F40E18FD5}" srcId="{5BBC1B36-3F93-4422-BFEC-907622EAD0CE}" destId="{A0674401-65AC-4EF1-934D-FD2AB53D50F1}" srcOrd="1" destOrd="0" parTransId="{390F53DA-10E9-462B-953E-4C066D054827}" sibTransId="{CF3AB2F4-8ED9-4DCA-A747-ADA298D1684B}"/>
    <dgm:cxn modelId="{468D1AA5-A6D5-4937-A647-967C0DE4601A}" type="presOf" srcId="{A0674401-65AC-4EF1-934D-FD2AB53D50F1}" destId="{06069347-79BD-40F1-BDA5-F2FB26355B1D}" srcOrd="1" destOrd="0" presId="urn:microsoft.com/office/officeart/2005/8/layout/chart3"/>
    <dgm:cxn modelId="{61992AA9-E698-4F37-A410-F585F1E5CD22}" type="presOf" srcId="{5BBC1B36-3F93-4422-BFEC-907622EAD0CE}" destId="{7509846D-596A-4B56-9678-C897CF7ED254}" srcOrd="0" destOrd="0" presId="urn:microsoft.com/office/officeart/2005/8/layout/chart3"/>
    <dgm:cxn modelId="{40ADB7B3-9BF5-4396-B61F-753BE0E96ED7}" srcId="{5BBC1B36-3F93-4422-BFEC-907622EAD0CE}" destId="{C528CB99-AC1D-436E-A7C7-FD00A8B63D35}" srcOrd="0" destOrd="0" parTransId="{E1C6B759-3AA4-4C5B-B54E-D28202BEB7A0}" sibTransId="{25088942-AD36-4392-95DE-CE458E76B4CA}"/>
    <dgm:cxn modelId="{471EEFEC-96DC-4B46-AF94-D4C89C5AC669}" type="presOf" srcId="{C528CB99-AC1D-436E-A7C7-FD00A8B63D35}" destId="{3711F6D7-81F9-4383-AA16-5D414777D446}" srcOrd="1" destOrd="0" presId="urn:microsoft.com/office/officeart/2005/8/layout/chart3"/>
    <dgm:cxn modelId="{EC8E9AF3-6387-4C39-ADE8-EBB20E981D69}" type="presOf" srcId="{B7EC21EA-DE2C-4235-8348-02B73D35CAA7}" destId="{D8DF7DBD-245C-42AD-A4DE-E0D0FAE0633C}" srcOrd="0" destOrd="0" presId="urn:microsoft.com/office/officeart/2005/8/layout/chart3"/>
    <dgm:cxn modelId="{706FAD85-BBEA-4EE5-B09B-5BB5DD7D2C60}" type="presParOf" srcId="{7509846D-596A-4B56-9678-C897CF7ED254}" destId="{1E8990DF-6259-4D7B-B161-1A9A6AB46FC2}" srcOrd="0" destOrd="0" presId="urn:microsoft.com/office/officeart/2005/8/layout/chart3"/>
    <dgm:cxn modelId="{4162AD8C-7E5B-41E9-B234-13AA07A47ABA}" type="presParOf" srcId="{7509846D-596A-4B56-9678-C897CF7ED254}" destId="{3711F6D7-81F9-4383-AA16-5D414777D446}" srcOrd="1" destOrd="0" presId="urn:microsoft.com/office/officeart/2005/8/layout/chart3"/>
    <dgm:cxn modelId="{AB89E7AE-4D4D-45FA-8025-DB6B5C90B50C}" type="presParOf" srcId="{7509846D-596A-4B56-9678-C897CF7ED254}" destId="{96A0BDEA-6E76-4BC6-8E31-4A625D1EBDD1}" srcOrd="2" destOrd="0" presId="urn:microsoft.com/office/officeart/2005/8/layout/chart3"/>
    <dgm:cxn modelId="{CA95AE4B-B4DA-4CF3-8F4C-DAB003FE8B09}" type="presParOf" srcId="{7509846D-596A-4B56-9678-C897CF7ED254}" destId="{06069347-79BD-40F1-BDA5-F2FB26355B1D}" srcOrd="3" destOrd="0" presId="urn:microsoft.com/office/officeart/2005/8/layout/chart3"/>
    <dgm:cxn modelId="{9F50BA04-6526-4239-A3EA-3E092A04F44D}" type="presParOf" srcId="{7509846D-596A-4B56-9678-C897CF7ED254}" destId="{BC3CC282-7913-4219-9E12-D98E3228E7A2}" srcOrd="4" destOrd="0" presId="urn:microsoft.com/office/officeart/2005/8/layout/chart3"/>
    <dgm:cxn modelId="{88C92649-674A-4B51-B94A-777C4BD8EFE4}" type="presParOf" srcId="{7509846D-596A-4B56-9678-C897CF7ED254}" destId="{1CB4917A-6DF7-4295-9DB6-6D63705E9787}" srcOrd="5" destOrd="0" presId="urn:microsoft.com/office/officeart/2005/8/layout/chart3"/>
    <dgm:cxn modelId="{F1801AE0-4E9E-4490-A07E-E2CE89FA9950}" type="presParOf" srcId="{7509846D-596A-4B56-9678-C897CF7ED254}" destId="{D8DF7DBD-245C-42AD-A4DE-E0D0FAE0633C}" srcOrd="6" destOrd="0" presId="urn:microsoft.com/office/officeart/2005/8/layout/chart3"/>
    <dgm:cxn modelId="{452B0433-8EB4-4928-AE0A-6946BC9C58E2}" type="presParOf" srcId="{7509846D-596A-4B56-9678-C897CF7ED254}" destId="{F3709A79-2195-4146-838E-5F4662302C85}" srcOrd="7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990DF-6259-4D7B-B161-1A9A6AB46FC2}">
      <dsp:nvSpPr>
        <dsp:cNvPr id="0" name=""/>
        <dsp:cNvSpPr/>
      </dsp:nvSpPr>
      <dsp:spPr>
        <a:xfrm>
          <a:off x="1413100" y="556043"/>
          <a:ext cx="3600003" cy="3600003"/>
        </a:xfrm>
        <a:prstGeom prst="pie">
          <a:avLst>
            <a:gd name="adj1" fmla="val 16200000"/>
            <a:gd name="adj2" fmla="val 0"/>
          </a:avLst>
        </a:prstGeom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3254245" y="1222044"/>
        <a:ext cx="1328572" cy="1071429"/>
      </dsp:txXfrm>
    </dsp:sp>
    <dsp:sp modelId="{96A0BDEA-6E76-4BC6-8E31-4A625D1EBDD1}">
      <dsp:nvSpPr>
        <dsp:cNvPr id="0" name=""/>
        <dsp:cNvSpPr/>
      </dsp:nvSpPr>
      <dsp:spPr>
        <a:xfrm>
          <a:off x="1410043" y="553856"/>
          <a:ext cx="3600003" cy="3600003"/>
        </a:xfrm>
        <a:prstGeom prst="pie">
          <a:avLst>
            <a:gd name="adj1" fmla="val 0"/>
            <a:gd name="adj2" fmla="val 5400000"/>
          </a:avLst>
        </a:prstGeom>
        <a:gradFill flip="none" rotWithShape="0">
          <a:gsLst>
            <a:gs pos="0">
              <a:srgbClr val="B22077">
                <a:shade val="30000"/>
                <a:satMod val="115000"/>
              </a:srgbClr>
            </a:gs>
            <a:gs pos="50000">
              <a:srgbClr val="B22077">
                <a:shade val="67500"/>
                <a:satMod val="115000"/>
              </a:srgbClr>
            </a:gs>
            <a:gs pos="100000">
              <a:srgbClr val="B22077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3274330" y="2418144"/>
        <a:ext cx="1328572" cy="1071429"/>
      </dsp:txXfrm>
    </dsp:sp>
    <dsp:sp modelId="{BC3CC282-7913-4219-9E12-D98E3228E7A2}">
      <dsp:nvSpPr>
        <dsp:cNvPr id="0" name=""/>
        <dsp:cNvSpPr/>
      </dsp:nvSpPr>
      <dsp:spPr>
        <a:xfrm>
          <a:off x="1413243" y="553432"/>
          <a:ext cx="3600003" cy="3600003"/>
        </a:xfrm>
        <a:prstGeom prst="pie">
          <a:avLst>
            <a:gd name="adj1" fmla="val 5400000"/>
            <a:gd name="adj2" fmla="val 1080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1820386" y="2417720"/>
        <a:ext cx="1328572" cy="1071429"/>
      </dsp:txXfrm>
    </dsp:sp>
    <dsp:sp modelId="{D8DF7DBD-245C-42AD-A4DE-E0D0FAE0633C}">
      <dsp:nvSpPr>
        <dsp:cNvPr id="0" name=""/>
        <dsp:cNvSpPr/>
      </dsp:nvSpPr>
      <dsp:spPr>
        <a:xfrm>
          <a:off x="1408847" y="555861"/>
          <a:ext cx="3600003" cy="3600003"/>
        </a:xfrm>
        <a:prstGeom prst="pie">
          <a:avLst>
            <a:gd name="adj1" fmla="val 10800000"/>
            <a:gd name="adj2" fmla="val 16200000"/>
          </a:avLst>
        </a:prstGeom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1815991" y="1220148"/>
        <a:ext cx="1328572" cy="1071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B2415-8802-4426-BEB6-C67436491193}" type="datetimeFigureOut">
              <a:rPr lang="fr-FR" smtClean="0"/>
              <a:t>29/09/2020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E1FE-FAC4-4F16-96E3-D76973B8634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324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608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765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1" y="1922400"/>
            <a:ext cx="5030060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3927600"/>
            <a:ext cx="4111811" cy="200055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10" y="6302948"/>
            <a:ext cx="161059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480552" y="6316754"/>
            <a:ext cx="2302433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650" y="2101720"/>
            <a:ext cx="5771380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29" y="410495"/>
            <a:ext cx="3556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71047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/>
          <p:cNvSpPr/>
          <p:nvPr userDrawn="1"/>
        </p:nvSpPr>
        <p:spPr>
          <a:xfrm>
            <a:off x="4735152" y="4260111"/>
            <a:ext cx="2966499" cy="117761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1920000"/>
            <a:ext cx="12192000" cy="1278000"/>
          </a:xfrm>
        </p:spPr>
        <p:txBody>
          <a:bodyPr anchor="t" anchorCtr="0"/>
          <a:lstStyle>
            <a:lvl1pPr algn="ctr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40095" y="3726631"/>
            <a:ext cx="4111811" cy="53348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394" y="6307578"/>
            <a:ext cx="1411200" cy="20259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20" y="356026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55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0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960002" y="2167202"/>
            <a:ext cx="5030060" cy="1091581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1" y="4752407"/>
            <a:ext cx="4111811" cy="53348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612902" y="2090504"/>
            <a:ext cx="5113543" cy="267456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5828" y="6307578"/>
            <a:ext cx="1411200" cy="2025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00" y="237687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68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3" b="17146"/>
          <a:stretch>
            <a:fillRect/>
          </a:stretch>
        </p:blipFill>
        <p:spPr>
          <a:xfrm rot="8169872">
            <a:off x="-46050" y="-3242537"/>
            <a:ext cx="9977428" cy="7781964"/>
          </a:xfrm>
          <a:custGeom>
            <a:avLst/>
            <a:gdLst>
              <a:gd name="connsiteX0" fmla="*/ 6078681 w 7483071"/>
              <a:gd name="connsiteY0" fmla="*/ 5836473 h 5836473"/>
              <a:gd name="connsiteX1" fmla="*/ 0 w 7483071"/>
              <a:gd name="connsiteY1" fmla="*/ 0 h 5836473"/>
              <a:gd name="connsiteX2" fmla="*/ 7483071 w 7483071"/>
              <a:gd name="connsiteY2" fmla="*/ 0 h 5836473"/>
              <a:gd name="connsiteX3" fmla="*/ 7483071 w 7483071"/>
              <a:gd name="connsiteY3" fmla="*/ 4373802 h 58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071" h="5836473">
                <a:moveTo>
                  <a:pt x="6078681" y="5836473"/>
                </a:moveTo>
                <a:lnTo>
                  <a:pt x="0" y="0"/>
                </a:lnTo>
                <a:lnTo>
                  <a:pt x="7483071" y="0"/>
                </a:lnTo>
                <a:lnTo>
                  <a:pt x="7483071" y="4373802"/>
                </a:lnTo>
                <a:close/>
              </a:path>
            </a:pathLst>
          </a:cu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8" t="33131" r="9946"/>
          <a:stretch>
            <a:fillRect/>
          </a:stretch>
        </p:blipFill>
        <p:spPr>
          <a:xfrm rot="6768274">
            <a:off x="3433192" y="-587760"/>
            <a:ext cx="10134517" cy="9065144"/>
          </a:xfrm>
          <a:custGeom>
            <a:avLst/>
            <a:gdLst>
              <a:gd name="connsiteX0" fmla="*/ 2020263 w 7600888"/>
              <a:gd name="connsiteY0" fmla="*/ 6798858 h 6798858"/>
              <a:gd name="connsiteX1" fmla="*/ 0 w 7600888"/>
              <a:gd name="connsiteY1" fmla="*/ 1993913 h 6798858"/>
              <a:gd name="connsiteX2" fmla="*/ 4742273 w 7600888"/>
              <a:gd name="connsiteY2" fmla="*/ 0 h 6798858"/>
              <a:gd name="connsiteX3" fmla="*/ 7600888 w 7600888"/>
              <a:gd name="connsiteY3" fmla="*/ 6798858 h 679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888" h="6798858">
                <a:moveTo>
                  <a:pt x="2020263" y="6798858"/>
                </a:moveTo>
                <a:lnTo>
                  <a:pt x="0" y="1993913"/>
                </a:lnTo>
                <a:lnTo>
                  <a:pt x="4742273" y="0"/>
                </a:lnTo>
                <a:lnTo>
                  <a:pt x="7600888" y="6798858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768351" y="783775"/>
            <a:ext cx="10383059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440007" y="2169600"/>
            <a:ext cx="5030060" cy="1091581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440000" y="4374281"/>
            <a:ext cx="4111811" cy="53348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2971" y="6307578"/>
            <a:ext cx="1411200" cy="20259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r="12557"/>
          <a:stretch/>
        </p:blipFill>
        <p:spPr>
          <a:xfrm>
            <a:off x="1313007" y="927102"/>
            <a:ext cx="2352000" cy="10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87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7" y="1922402"/>
            <a:ext cx="5030060" cy="1091581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4316708"/>
            <a:ext cx="4111811" cy="53348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444" y="6307578"/>
            <a:ext cx="1411200" cy="20259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633" y="1681812"/>
            <a:ext cx="4580207" cy="421819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0" y="446967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86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7" y="1922402"/>
            <a:ext cx="5030060" cy="1091581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4316708"/>
            <a:ext cx="4111811" cy="53348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444" y="6307578"/>
            <a:ext cx="1411200" cy="2025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633" y="1681812"/>
            <a:ext cx="4580207" cy="421819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7" r="13695"/>
          <a:stretch/>
        </p:blipFill>
        <p:spPr>
          <a:xfrm>
            <a:off x="689444" y="454564"/>
            <a:ext cx="2356800" cy="110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28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83118" y="439738"/>
            <a:ext cx="11438465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960001" y="751841"/>
            <a:ext cx="7378700" cy="5263481"/>
          </a:xfrm>
        </p:spPr>
        <p:txBody>
          <a:bodyPr/>
          <a:lstStyle>
            <a:lvl1pPr>
              <a:defRPr sz="2267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733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object 13"/>
          <p:cNvSpPr/>
          <p:nvPr userDrawn="1"/>
        </p:nvSpPr>
        <p:spPr>
          <a:xfrm>
            <a:off x="1" y="439738"/>
            <a:ext cx="3949699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809323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6" name="object 13"/>
          <p:cNvSpPr/>
          <p:nvPr userDrawn="1"/>
        </p:nvSpPr>
        <p:spPr>
          <a:xfrm>
            <a:off x="1" y="439738"/>
            <a:ext cx="3949699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1" name="bk object 16"/>
          <p:cNvSpPr/>
          <p:nvPr userDrawn="1"/>
        </p:nvSpPr>
        <p:spPr>
          <a:xfrm>
            <a:off x="3960001" y="439738"/>
            <a:ext cx="7861583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320000" y="780271"/>
            <a:ext cx="6648000" cy="4762519"/>
          </a:xfrm>
        </p:spPr>
        <p:txBody>
          <a:bodyPr>
            <a:noAutofit/>
          </a:bodyPr>
          <a:lstStyle>
            <a:lvl1pPr marL="457189" indent="-457189">
              <a:lnSpc>
                <a:spcPct val="95000"/>
              </a:lnSpc>
              <a:spcBef>
                <a:spcPts val="2400"/>
              </a:spcBef>
              <a:buClr>
                <a:schemeClr val="tx1"/>
              </a:buClr>
              <a:buFont typeface="+mj-lt"/>
              <a:buAutoNum type="arabicPeriod"/>
              <a:defRPr sz="20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464" y="1305963"/>
            <a:ext cx="2736000" cy="492443"/>
          </a:xfrm>
        </p:spPr>
        <p:txBody>
          <a:bodyPr wrap="square">
            <a:spAutoFit/>
          </a:bodyPr>
          <a:lstStyle>
            <a:lvl1pPr>
              <a:defRPr sz="3200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848795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object 14"/>
          <p:cNvSpPr/>
          <p:nvPr userDrawn="1"/>
        </p:nvSpPr>
        <p:spPr>
          <a:xfrm>
            <a:off x="432007" y="608678"/>
            <a:ext cx="3450839" cy="28351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960000" y="4273205"/>
            <a:ext cx="6455016" cy="374718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209703" y="1014543"/>
            <a:ext cx="1140152" cy="1887696"/>
          </a:xfrm>
        </p:spPr>
        <p:txBody>
          <a:bodyPr wrap="square">
            <a:spAutoFit/>
          </a:bodyPr>
          <a:lstStyle>
            <a:lvl1pPr algn="r">
              <a:defRPr sz="12266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60001" y="1271722"/>
            <a:ext cx="5616591" cy="1169551"/>
          </a:xfrm>
        </p:spPr>
        <p:txBody>
          <a:bodyPr>
            <a:spAutoFit/>
          </a:bodyPr>
          <a:lstStyle>
            <a:lvl1pPr>
              <a:lnSpc>
                <a:spcPct val="95000"/>
              </a:lnSpc>
              <a:defRPr sz="4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28006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8" y="1300164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41397385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5" y="1299603"/>
            <a:ext cx="9683465" cy="70849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562132" y="2496001"/>
            <a:ext cx="4560667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2496001"/>
            <a:ext cx="4560667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994296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896006" y="1300801"/>
            <a:ext cx="6917391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440002" y="1366851"/>
            <a:ext cx="3025093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41" y="3846513"/>
            <a:ext cx="302576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867" b="0">
                <a:solidFill>
                  <a:schemeClr val="bg2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8931861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04817" y="1299603"/>
            <a:ext cx="31488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3"/>
            <a:ext cx="31488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8346023" y="1361016"/>
            <a:ext cx="3845983" cy="4447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509662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439339" y="4493480"/>
            <a:ext cx="3456519" cy="1900115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867"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3"/>
            <a:ext cx="31488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4895858" y="1361017"/>
            <a:ext cx="6925727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166279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1361017"/>
            <a:ext cx="10382249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8365067" y="3458501"/>
            <a:ext cx="3456516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126624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444500"/>
            <a:ext cx="10374059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1" y="3016800"/>
            <a:ext cx="2283132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501840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83117" y="444500"/>
            <a:ext cx="11430275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2" y="3016800"/>
            <a:ext cx="2283131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114854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5265606" y="2854803"/>
            <a:ext cx="6547791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2" y="1361017"/>
            <a:ext cx="3456000" cy="444708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4214400" y="1846800"/>
            <a:ext cx="4128000" cy="904717"/>
          </a:xfrm>
          <a:solidFill>
            <a:srgbClr val="EAEAEA"/>
          </a:solidFill>
        </p:spPr>
        <p:txBody>
          <a:bodyPr lIns="144000" tIns="72000" rIns="144000" bIns="72000">
            <a:spAutoFit/>
          </a:bodyPr>
          <a:lstStyle>
            <a:lvl1pPr>
              <a:defRPr sz="1467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20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937224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1087717" y="2589166"/>
            <a:ext cx="7294283" cy="3254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9500878" y="2589165"/>
            <a:ext cx="2312521" cy="837152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200"/>
              </a:spcBef>
              <a:defRPr sz="4267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38" y="2589163"/>
            <a:ext cx="6942668" cy="291396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2" y="1300164"/>
            <a:ext cx="10374059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4623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2" y="1300166"/>
            <a:ext cx="3144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208371" y="1760626"/>
            <a:ext cx="2836648" cy="279371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8647025" y="1222136"/>
            <a:ext cx="2312521" cy="878189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200"/>
              </a:spcBef>
              <a:defRPr sz="4533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  <a:endParaRPr lang="fr-FR" dirty="0"/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5208371" y="1310324"/>
            <a:ext cx="2836648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247431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7" y="4704000"/>
            <a:ext cx="10374060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044133" y="1671585"/>
            <a:ext cx="3153600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439337" y="1671585"/>
            <a:ext cx="3155521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8647025" y="1671585"/>
            <a:ext cx="3155521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8" y="1310400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005440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0" y="1300801"/>
            <a:ext cx="10368883" cy="439601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 tableau</a:t>
            </a:r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613154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0" y="1615228"/>
            <a:ext cx="10368883" cy="185051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87718" y="3806113"/>
            <a:ext cx="10721165" cy="2247112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38" y="1310400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8" y="3729600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264093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4991153" y="2546584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8542980" y="2546584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2" y="2546584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8" y="1310400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6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8542991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4991163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4077667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4895858" y="2642128"/>
            <a:ext cx="2684655" cy="3240000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267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467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333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4895858" y="1361016"/>
            <a:ext cx="2684655" cy="1824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267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467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333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441004" y="1300800"/>
            <a:ext cx="2944217" cy="458132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8091150" y="1224000"/>
            <a:ext cx="3730441" cy="878189"/>
          </a:xfrm>
        </p:spPr>
        <p:txBody>
          <a:bodyPr>
            <a:spAutoFit/>
          </a:bodyPr>
          <a:lstStyle>
            <a:lvl1pPr>
              <a:spcBef>
                <a:spcPts val="1200"/>
              </a:spcBef>
              <a:defRPr sz="4533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/>
            </a:lvl2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325303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/>
          <p:cNvSpPr/>
          <p:nvPr userDrawn="1"/>
        </p:nvSpPr>
        <p:spPr>
          <a:xfrm>
            <a:off x="383118" y="439738"/>
            <a:ext cx="11438465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440000" y="773921"/>
            <a:ext cx="9867483" cy="4762519"/>
          </a:xfrm>
        </p:spPr>
        <p:txBody>
          <a:bodyPr/>
          <a:lstStyle>
            <a:lvl1pPr>
              <a:defRPr sz="20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800"/>
              </a:spcBef>
              <a:buNone/>
              <a:defRPr sz="1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40334349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 userDrawn="1"/>
        </p:nvSpPr>
        <p:spPr>
          <a:xfrm>
            <a:off x="383118" y="439738"/>
            <a:ext cx="11438465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4887072" y="764864"/>
            <a:ext cx="3635587" cy="913007"/>
          </a:xfrm>
        </p:spPr>
        <p:txBody>
          <a:bodyPr>
            <a:spAutoFit/>
          </a:bodyPr>
          <a:lstStyle>
            <a:lvl1pPr>
              <a:defRPr sz="1733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1200"/>
              </a:spcBef>
              <a:buNone/>
              <a:defRPr sz="1467" b="0" cap="none">
                <a:solidFill>
                  <a:schemeClr val="tx1"/>
                </a:solidFill>
              </a:defRPr>
            </a:lvl2pPr>
            <a:lvl3pPr>
              <a:defRPr sz="16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887072" y="4248000"/>
            <a:ext cx="3635587" cy="913007"/>
          </a:xfrm>
        </p:spPr>
        <p:txBody>
          <a:bodyPr>
            <a:spAutoFit/>
          </a:bodyPr>
          <a:lstStyle>
            <a:lvl1pPr>
              <a:defRPr sz="1733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1200"/>
              </a:spcBef>
              <a:buNone/>
              <a:defRPr sz="1467" b="0" cap="none">
                <a:solidFill>
                  <a:schemeClr val="tx1"/>
                </a:solidFill>
              </a:defRPr>
            </a:lvl2pPr>
            <a:lvl3pPr>
              <a:defRPr sz="16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423074" y="708105"/>
            <a:ext cx="300018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733" b="1" dirty="0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47"/>
          <a:stretch/>
        </p:blipFill>
        <p:spPr>
          <a:xfrm>
            <a:off x="4825970" y="5734450"/>
            <a:ext cx="355631" cy="3359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3" r="34124" b="863"/>
          <a:stretch/>
        </p:blipFill>
        <p:spPr>
          <a:xfrm>
            <a:off x="5181600" y="5737349"/>
            <a:ext cx="382184" cy="3331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6"/>
          <a:stretch/>
        </p:blipFill>
        <p:spPr>
          <a:xfrm>
            <a:off x="5563784" y="5734450"/>
            <a:ext cx="382185" cy="33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90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/>
          <p:cNvSpPr/>
          <p:nvPr userDrawn="1"/>
        </p:nvSpPr>
        <p:spPr>
          <a:xfrm>
            <a:off x="4735152" y="4260111"/>
            <a:ext cx="2966499" cy="117761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1920000"/>
            <a:ext cx="12192000" cy="1278000"/>
          </a:xfrm>
        </p:spPr>
        <p:txBody>
          <a:bodyPr anchor="t" anchorCtr="0"/>
          <a:lstStyle>
            <a:lvl1pPr algn="ctr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40095" y="3726631"/>
            <a:ext cx="4111811" cy="53348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400" y="6307578"/>
            <a:ext cx="1411200" cy="20259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600" y="368300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86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05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960002" y="2167202"/>
            <a:ext cx="5030060" cy="1091581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1" y="4752407"/>
            <a:ext cx="4111811" cy="53348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612902" y="2090504"/>
            <a:ext cx="5113543" cy="267456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5828" y="6307578"/>
            <a:ext cx="1411200" cy="2025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00" y="237687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91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3" b="17146"/>
          <a:stretch>
            <a:fillRect/>
          </a:stretch>
        </p:blipFill>
        <p:spPr>
          <a:xfrm rot="8169872">
            <a:off x="-46050" y="-3242537"/>
            <a:ext cx="9977428" cy="7781964"/>
          </a:xfrm>
          <a:custGeom>
            <a:avLst/>
            <a:gdLst>
              <a:gd name="connsiteX0" fmla="*/ 6078681 w 7483071"/>
              <a:gd name="connsiteY0" fmla="*/ 5836473 h 5836473"/>
              <a:gd name="connsiteX1" fmla="*/ 0 w 7483071"/>
              <a:gd name="connsiteY1" fmla="*/ 0 h 5836473"/>
              <a:gd name="connsiteX2" fmla="*/ 7483071 w 7483071"/>
              <a:gd name="connsiteY2" fmla="*/ 0 h 5836473"/>
              <a:gd name="connsiteX3" fmla="*/ 7483071 w 7483071"/>
              <a:gd name="connsiteY3" fmla="*/ 4373802 h 58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071" h="5836473">
                <a:moveTo>
                  <a:pt x="6078681" y="5836473"/>
                </a:moveTo>
                <a:lnTo>
                  <a:pt x="0" y="0"/>
                </a:lnTo>
                <a:lnTo>
                  <a:pt x="7483071" y="0"/>
                </a:lnTo>
                <a:lnTo>
                  <a:pt x="7483071" y="4373802"/>
                </a:lnTo>
                <a:close/>
              </a:path>
            </a:pathLst>
          </a:cu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8" t="33131" r="9946"/>
          <a:stretch>
            <a:fillRect/>
          </a:stretch>
        </p:blipFill>
        <p:spPr>
          <a:xfrm rot="6768274">
            <a:off x="3433192" y="-587760"/>
            <a:ext cx="10134517" cy="9065144"/>
          </a:xfrm>
          <a:custGeom>
            <a:avLst/>
            <a:gdLst>
              <a:gd name="connsiteX0" fmla="*/ 2020263 w 7600888"/>
              <a:gd name="connsiteY0" fmla="*/ 6798858 h 6798858"/>
              <a:gd name="connsiteX1" fmla="*/ 0 w 7600888"/>
              <a:gd name="connsiteY1" fmla="*/ 1993913 h 6798858"/>
              <a:gd name="connsiteX2" fmla="*/ 4742273 w 7600888"/>
              <a:gd name="connsiteY2" fmla="*/ 0 h 6798858"/>
              <a:gd name="connsiteX3" fmla="*/ 7600888 w 7600888"/>
              <a:gd name="connsiteY3" fmla="*/ 6798858 h 679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888" h="6798858">
                <a:moveTo>
                  <a:pt x="2020263" y="6798858"/>
                </a:moveTo>
                <a:lnTo>
                  <a:pt x="0" y="1993913"/>
                </a:lnTo>
                <a:lnTo>
                  <a:pt x="4742273" y="0"/>
                </a:lnTo>
                <a:lnTo>
                  <a:pt x="7600888" y="6798858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768351" y="783775"/>
            <a:ext cx="10383059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440007" y="2169600"/>
            <a:ext cx="5030060" cy="1091581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440000" y="4374281"/>
            <a:ext cx="4111811" cy="53348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2971" y="6307578"/>
            <a:ext cx="1411200" cy="20259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r="12557"/>
          <a:stretch/>
        </p:blipFill>
        <p:spPr>
          <a:xfrm>
            <a:off x="1313007" y="927102"/>
            <a:ext cx="2352000" cy="10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133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7" y="1922402"/>
            <a:ext cx="5030060" cy="1091581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4316708"/>
            <a:ext cx="4111811" cy="53348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444" y="6307578"/>
            <a:ext cx="1411200" cy="20259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633" y="1681812"/>
            <a:ext cx="4580207" cy="421819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0" y="446967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71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7" y="1922402"/>
            <a:ext cx="5030060" cy="1091581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4316708"/>
            <a:ext cx="4111811" cy="53348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5" y="6316757"/>
            <a:ext cx="2302433" cy="184665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444" y="6307578"/>
            <a:ext cx="1411200" cy="2025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633" y="1681812"/>
            <a:ext cx="4580207" cy="421819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7" r="13695"/>
          <a:stretch/>
        </p:blipFill>
        <p:spPr>
          <a:xfrm>
            <a:off x="689444" y="454564"/>
            <a:ext cx="2356800" cy="110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61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83118" y="439738"/>
            <a:ext cx="11438465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960001" y="751841"/>
            <a:ext cx="7378700" cy="5263481"/>
          </a:xfrm>
        </p:spPr>
        <p:txBody>
          <a:bodyPr/>
          <a:lstStyle>
            <a:lvl1pPr>
              <a:defRPr sz="2267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733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object 13"/>
          <p:cNvSpPr/>
          <p:nvPr userDrawn="1"/>
        </p:nvSpPr>
        <p:spPr>
          <a:xfrm>
            <a:off x="1" y="439738"/>
            <a:ext cx="3949699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680195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6" name="object 13"/>
          <p:cNvSpPr/>
          <p:nvPr userDrawn="1"/>
        </p:nvSpPr>
        <p:spPr>
          <a:xfrm>
            <a:off x="1" y="439738"/>
            <a:ext cx="3949699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1" name="bk object 16"/>
          <p:cNvSpPr/>
          <p:nvPr userDrawn="1"/>
        </p:nvSpPr>
        <p:spPr>
          <a:xfrm>
            <a:off x="3960001" y="439738"/>
            <a:ext cx="7861583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320000" y="780271"/>
            <a:ext cx="6648000" cy="4762519"/>
          </a:xfrm>
        </p:spPr>
        <p:txBody>
          <a:bodyPr>
            <a:noAutofit/>
          </a:bodyPr>
          <a:lstStyle>
            <a:lvl1pPr marL="457189" indent="-457189">
              <a:lnSpc>
                <a:spcPct val="95000"/>
              </a:lnSpc>
              <a:spcBef>
                <a:spcPts val="2400"/>
              </a:spcBef>
              <a:buClr>
                <a:schemeClr val="tx1"/>
              </a:buClr>
              <a:buFont typeface="+mj-lt"/>
              <a:buAutoNum type="arabicPeriod"/>
              <a:defRPr sz="20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464" y="1305963"/>
            <a:ext cx="2736000" cy="492443"/>
          </a:xfrm>
        </p:spPr>
        <p:txBody>
          <a:bodyPr wrap="square">
            <a:spAutoFit/>
          </a:bodyPr>
          <a:lstStyle>
            <a:lvl1pPr>
              <a:defRPr sz="3200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40953471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object 14"/>
          <p:cNvSpPr/>
          <p:nvPr userDrawn="1"/>
        </p:nvSpPr>
        <p:spPr>
          <a:xfrm>
            <a:off x="432007" y="608678"/>
            <a:ext cx="3450839" cy="28351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960000" y="4273205"/>
            <a:ext cx="6455016" cy="374718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209703" y="1014543"/>
            <a:ext cx="1140152" cy="1887696"/>
          </a:xfrm>
        </p:spPr>
        <p:txBody>
          <a:bodyPr wrap="square">
            <a:spAutoFit/>
          </a:bodyPr>
          <a:lstStyle>
            <a:lvl1pPr algn="r">
              <a:defRPr sz="12266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60001" y="1271722"/>
            <a:ext cx="5616591" cy="1169551"/>
          </a:xfrm>
        </p:spPr>
        <p:txBody>
          <a:bodyPr>
            <a:spAutoFit/>
          </a:bodyPr>
          <a:lstStyle>
            <a:lvl1pPr>
              <a:lnSpc>
                <a:spcPct val="95000"/>
              </a:lnSpc>
              <a:defRPr sz="4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116529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8" y="1300164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7826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5" y="1299603"/>
            <a:ext cx="9683465" cy="70849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562132" y="2496001"/>
            <a:ext cx="4560667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2496001"/>
            <a:ext cx="4560667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392479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896006" y="1300801"/>
            <a:ext cx="6917391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440002" y="1366851"/>
            <a:ext cx="3025093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41" y="3846513"/>
            <a:ext cx="302576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867" b="0">
                <a:solidFill>
                  <a:schemeClr val="bg2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6962093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04817" y="1299603"/>
            <a:ext cx="31488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3"/>
            <a:ext cx="31488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8346023" y="1361016"/>
            <a:ext cx="3845983" cy="4447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542073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439339" y="4493480"/>
            <a:ext cx="3456519" cy="1900115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867"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3"/>
            <a:ext cx="31488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4895858" y="1361017"/>
            <a:ext cx="6925727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7674134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1361017"/>
            <a:ext cx="10382249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8365067" y="3458501"/>
            <a:ext cx="3456516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1726025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444500"/>
            <a:ext cx="10374059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1" y="3016800"/>
            <a:ext cx="2283132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66662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135529" y="295837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83117" y="444500"/>
            <a:ext cx="11430275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2" y="3016800"/>
            <a:ext cx="2283131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186949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5265606" y="2854803"/>
            <a:ext cx="6547791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2" y="1361017"/>
            <a:ext cx="3456000" cy="444708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4214400" y="1846800"/>
            <a:ext cx="4128000" cy="678950"/>
          </a:xfrm>
          <a:solidFill>
            <a:srgbClr val="EAEAEA"/>
          </a:solidFill>
        </p:spPr>
        <p:txBody>
          <a:bodyPr lIns="144000" tIns="72000" rIns="144000" bIns="72000">
            <a:spAutoFit/>
          </a:bodyPr>
          <a:lstStyle>
            <a:lvl1pPr>
              <a:defRPr sz="1467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20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6366087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1087717" y="2589166"/>
            <a:ext cx="7294283" cy="3254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9500878" y="2589165"/>
            <a:ext cx="2312521" cy="837152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200"/>
              </a:spcBef>
              <a:defRPr sz="4267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38" y="2589163"/>
            <a:ext cx="6942668" cy="291396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2" y="1300164"/>
            <a:ext cx="10374059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27893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2" y="1300166"/>
            <a:ext cx="3144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208371" y="1760626"/>
            <a:ext cx="2836648" cy="279371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8647025" y="1222136"/>
            <a:ext cx="2312521" cy="878189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200"/>
              </a:spcBef>
              <a:defRPr sz="4533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  <a:endParaRPr lang="fr-FR" dirty="0"/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5208371" y="1310324"/>
            <a:ext cx="2836648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3630223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7" y="4704000"/>
            <a:ext cx="10374060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044133" y="1671585"/>
            <a:ext cx="3153600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439337" y="1671585"/>
            <a:ext cx="3155521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8647025" y="1671585"/>
            <a:ext cx="3155521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8" y="1310400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1000267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0" y="1300801"/>
            <a:ext cx="10368883" cy="439601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2351752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7" y="6156002"/>
            <a:ext cx="10374060" cy="143629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0" y="1615228"/>
            <a:ext cx="10368883" cy="185051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87718" y="3806113"/>
            <a:ext cx="10721165" cy="2247112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38" y="1310400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8" y="3729600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2294300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4991153" y="2546584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8542980" y="2546584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2" y="2546584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8" y="1310400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6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8542991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4991163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6112803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4895858" y="2642128"/>
            <a:ext cx="2684655" cy="3240000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267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467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333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4895858" y="1361016"/>
            <a:ext cx="2684655" cy="1824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267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467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333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441004" y="1300800"/>
            <a:ext cx="2944217" cy="458132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8091150" y="1224000"/>
            <a:ext cx="3730441" cy="878189"/>
          </a:xfrm>
        </p:spPr>
        <p:txBody>
          <a:bodyPr>
            <a:spAutoFit/>
          </a:bodyPr>
          <a:lstStyle>
            <a:lvl1pPr>
              <a:spcBef>
                <a:spcPts val="1200"/>
              </a:spcBef>
              <a:defRPr sz="4533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/>
            </a:lvl2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410369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17534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/>
          <p:cNvSpPr/>
          <p:nvPr userDrawn="1"/>
        </p:nvSpPr>
        <p:spPr>
          <a:xfrm>
            <a:off x="383118" y="439738"/>
            <a:ext cx="11438465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440000" y="773921"/>
            <a:ext cx="9867483" cy="4762519"/>
          </a:xfrm>
        </p:spPr>
        <p:txBody>
          <a:bodyPr/>
          <a:lstStyle>
            <a:lvl1pPr>
              <a:defRPr sz="20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800"/>
              </a:spcBef>
              <a:buNone/>
              <a:defRPr sz="1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440525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 userDrawn="1"/>
        </p:nvSpPr>
        <p:spPr>
          <a:xfrm>
            <a:off x="383118" y="439738"/>
            <a:ext cx="11438465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4887072" y="764864"/>
            <a:ext cx="3635587" cy="646331"/>
          </a:xfrm>
        </p:spPr>
        <p:txBody>
          <a:bodyPr>
            <a:spAutoFit/>
          </a:bodyPr>
          <a:lstStyle>
            <a:lvl1pPr>
              <a:defRPr sz="1733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1200"/>
              </a:spcBef>
              <a:buNone/>
              <a:defRPr sz="1467" b="0" cap="none">
                <a:solidFill>
                  <a:schemeClr val="tx1"/>
                </a:solidFill>
              </a:defRPr>
            </a:lvl2pPr>
            <a:lvl3pPr>
              <a:defRPr sz="16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887072" y="4248000"/>
            <a:ext cx="3635587" cy="646331"/>
          </a:xfrm>
        </p:spPr>
        <p:txBody>
          <a:bodyPr>
            <a:spAutoFit/>
          </a:bodyPr>
          <a:lstStyle>
            <a:lvl1pPr>
              <a:defRPr sz="1733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1200"/>
              </a:spcBef>
              <a:buNone/>
              <a:defRPr sz="1467" b="0" cap="none">
                <a:solidFill>
                  <a:schemeClr val="tx1"/>
                </a:solidFill>
              </a:defRPr>
            </a:lvl2pPr>
            <a:lvl3pPr>
              <a:defRPr sz="16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423074" y="708105"/>
            <a:ext cx="300018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733" b="1" dirty="0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47"/>
          <a:stretch/>
        </p:blipFill>
        <p:spPr>
          <a:xfrm>
            <a:off x="4825970" y="5734450"/>
            <a:ext cx="355631" cy="3359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3" r="34124" b="863"/>
          <a:stretch/>
        </p:blipFill>
        <p:spPr>
          <a:xfrm>
            <a:off x="5181600" y="5737349"/>
            <a:ext cx="382184" cy="3331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6"/>
          <a:stretch/>
        </p:blipFill>
        <p:spPr>
          <a:xfrm>
            <a:off x="5563784" y="5734450"/>
            <a:ext cx="382185" cy="33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9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image" Target="../media/image5.jpg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image" Target="../media/image5.jpg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40001" y="414000"/>
            <a:ext cx="10373391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01" y="1306800"/>
            <a:ext cx="10373391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1177179" y="520510"/>
            <a:ext cx="525642" cy="35016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878043" y="6521788"/>
            <a:ext cx="6672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40000" y="6521788"/>
            <a:ext cx="2544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07297D28-4046-47B1-8B77-3D2B6744A30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796954" y="6524770"/>
            <a:ext cx="1022829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fld id="{2919D0A0-C2D1-43B9-82B6-9FC5D1FE8E45}" type="datetime4">
              <a:rPr lang="fr-FR" smtClean="0"/>
              <a:t>29 septembre 2020</a:t>
            </a:fld>
            <a:endParaRPr lang="fr-FR" dirty="0"/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153" y="6345006"/>
            <a:ext cx="1514564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C8C2D68F-4DE0-4A99-92A3-40EF5DE99E67}"/>
              </a:ext>
            </a:extLst>
          </p:cNvPr>
          <p:cNvSpPr txBox="1"/>
          <p:nvPr userDrawn="1"/>
        </p:nvSpPr>
        <p:spPr>
          <a:xfrm>
            <a:off x="0" y="6796039"/>
            <a:ext cx="212491" cy="1538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 dirty="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90277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5" orient="horz" pos="417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40007" y="392833"/>
            <a:ext cx="10373391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</a:t>
            </a:r>
            <a:r>
              <a:rPr lang="fr-FR" dirty="0"/>
              <a:t>style du titre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07" y="1300800"/>
            <a:ext cx="10373391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264000" y="6524773"/>
            <a:ext cx="6688221" cy="16414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1067" b="0" cap="none" baseline="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40000" y="6524773"/>
            <a:ext cx="254400" cy="16414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067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object 13"/>
          <p:cNvSpPr/>
          <p:nvPr/>
        </p:nvSpPr>
        <p:spPr>
          <a:xfrm rot="16200000">
            <a:off x="1131457" y="566241"/>
            <a:ext cx="617097" cy="35016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841992" y="6524773"/>
            <a:ext cx="1344000" cy="16414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1067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JJ MMMM AAAA</a:t>
            </a: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5" r="13358"/>
          <a:stretch/>
        </p:blipFill>
        <p:spPr>
          <a:xfrm>
            <a:off x="10906083" y="6391068"/>
            <a:ext cx="921600" cy="441600"/>
          </a:xfrm>
          <a:prstGeom prst="rect">
            <a:avLst/>
          </a:prstGeom>
        </p:spPr>
      </p:pic>
      <p:sp>
        <p:nvSpPr>
          <p:cNvPr id="9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3A79D29F-1997-4F41-9152-1474F74EBBBE}"/>
              </a:ext>
            </a:extLst>
          </p:cNvPr>
          <p:cNvSpPr txBox="1"/>
          <p:nvPr userDrawn="1"/>
        </p:nvSpPr>
        <p:spPr>
          <a:xfrm>
            <a:off x="0" y="6796039"/>
            <a:ext cx="212491" cy="1538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 dirty="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92555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667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54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2267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87993" indent="-287993" algn="l" defTabSz="914354" rtl="0" eaLnBrk="1" latinLnBrk="0" hangingPunct="1">
        <a:lnSpc>
          <a:spcPct val="100000"/>
        </a:lnSpc>
        <a:spcBef>
          <a:spcPts val="1333"/>
        </a:spcBef>
        <a:buClr>
          <a:schemeClr val="accent1"/>
        </a:buClr>
        <a:buFont typeface="Wingdings 3" panose="05040102010807070707" pitchFamily="18" charset="2"/>
        <a:buChar char=""/>
        <a:defRPr sz="1867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311992" indent="-311992" algn="l" defTabSz="914354" rtl="0" eaLnBrk="1" latinLnBrk="0" hangingPunct="1">
        <a:lnSpc>
          <a:spcPct val="100000"/>
        </a:lnSpc>
        <a:spcBef>
          <a:spcPts val="1333"/>
        </a:spcBef>
        <a:buClr>
          <a:schemeClr val="accent1"/>
        </a:buClr>
        <a:buFont typeface="Wingdings" panose="05000000000000000000" pitchFamily="2" charset="2"/>
        <a:buChar char=""/>
        <a:defRPr sz="1733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599985" indent="-239994" algn="l" defTabSz="914354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791980" indent="-172796" algn="l" defTabSz="914354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777561" indent="-172792" algn="l" defTabSz="914354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7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1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3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6" orient="horz" pos="204">
          <p15:clr>
            <a:srgbClr val="F26B43"/>
          </p15:clr>
        </p15:guide>
        <p15:guide id="7" pos="1872">
          <p15:clr>
            <a:srgbClr val="F26B43"/>
          </p15:clr>
        </p15:guide>
        <p15:guide id="8" orient="horz" pos="38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40007" y="392833"/>
            <a:ext cx="10373391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</a:t>
            </a:r>
            <a:r>
              <a:rPr lang="fr-FR" dirty="0"/>
              <a:t>style du titre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07" y="1300800"/>
            <a:ext cx="10373391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40000" y="6524773"/>
            <a:ext cx="254400" cy="16414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067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object 13"/>
          <p:cNvSpPr/>
          <p:nvPr/>
        </p:nvSpPr>
        <p:spPr>
          <a:xfrm rot="16200000">
            <a:off x="1131457" y="566241"/>
            <a:ext cx="617097" cy="35016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5" r="13358"/>
          <a:stretch/>
        </p:blipFill>
        <p:spPr>
          <a:xfrm>
            <a:off x="10906083" y="6391068"/>
            <a:ext cx="921600" cy="441600"/>
          </a:xfrm>
          <a:prstGeom prst="rect">
            <a:avLst/>
          </a:prstGeom>
        </p:spPr>
      </p:pic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5C1CA445-F347-497D-93AE-9685EDC7ED3D}"/>
              </a:ext>
            </a:extLst>
          </p:cNvPr>
          <p:cNvSpPr txBox="1"/>
          <p:nvPr userDrawn="1"/>
        </p:nvSpPr>
        <p:spPr>
          <a:xfrm>
            <a:off x="0" y="6796039"/>
            <a:ext cx="212491" cy="1538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 dirty="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827769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667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54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2267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87993" indent="-287993" algn="l" defTabSz="914354" rtl="0" eaLnBrk="1" latinLnBrk="0" hangingPunct="1">
        <a:lnSpc>
          <a:spcPct val="100000"/>
        </a:lnSpc>
        <a:spcBef>
          <a:spcPts val="1333"/>
        </a:spcBef>
        <a:buClr>
          <a:schemeClr val="accent1"/>
        </a:buClr>
        <a:buFont typeface="Wingdings 3" panose="05040102010807070707" pitchFamily="18" charset="2"/>
        <a:buChar char=""/>
        <a:defRPr sz="1867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311992" indent="-311992" algn="l" defTabSz="914354" rtl="0" eaLnBrk="1" latinLnBrk="0" hangingPunct="1">
        <a:lnSpc>
          <a:spcPct val="100000"/>
        </a:lnSpc>
        <a:spcBef>
          <a:spcPts val="1333"/>
        </a:spcBef>
        <a:buClr>
          <a:schemeClr val="accent1"/>
        </a:buClr>
        <a:buFont typeface="Wingdings" panose="05000000000000000000" pitchFamily="2" charset="2"/>
        <a:buChar char=""/>
        <a:defRPr sz="1733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599985" indent="-239994" algn="l" defTabSz="914354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791980" indent="-172796" algn="l" defTabSz="914354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777561" indent="-172792" algn="l" defTabSz="914354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7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1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3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6" orient="horz" pos="204">
          <p15:clr>
            <a:srgbClr val="F26B43"/>
          </p15:clr>
        </p15:guide>
        <p15:guide id="7" pos="1872">
          <p15:clr>
            <a:srgbClr val="F26B43"/>
          </p15:clr>
        </p15:guide>
        <p15:guide id="8" orient="horz" pos="3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69828" y="1261115"/>
            <a:ext cx="7971627" cy="3939540"/>
          </a:xfrm>
        </p:spPr>
        <p:txBody>
          <a:bodyPr/>
          <a:lstStyle/>
          <a:p>
            <a:br>
              <a:rPr lang="fr-FR" sz="3200" b="1" dirty="0">
                <a:solidFill>
                  <a:schemeClr val="accent2"/>
                </a:solidFill>
              </a:rPr>
            </a:br>
            <a:r>
              <a:rPr lang="fr-FR" sz="3200" b="1" dirty="0">
                <a:solidFill>
                  <a:schemeClr val="accent2"/>
                </a:solidFill>
              </a:rPr>
              <a:t>LOI PACTE - Marché des Professionnels</a:t>
            </a:r>
            <a:br>
              <a:rPr lang="fr-FR" sz="3200" b="1" dirty="0"/>
            </a:br>
            <a:br>
              <a:rPr lang="fr-FR" sz="3200" b="1" dirty="0"/>
            </a:br>
            <a:r>
              <a:rPr lang="fr-FR" sz="3200" dirty="0">
                <a:solidFill>
                  <a:schemeClr val="bg1">
                    <a:lumMod val="50000"/>
                  </a:schemeClr>
                </a:solidFill>
              </a:rPr>
              <a:t>Tout savoir sur </a:t>
            </a:r>
            <a:br>
              <a:rPr lang="fr-FR" sz="3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3200" dirty="0">
                <a:solidFill>
                  <a:schemeClr val="bg1">
                    <a:lumMod val="50000"/>
                  </a:schemeClr>
                </a:solidFill>
              </a:rPr>
              <a:t>le PER COL-I !</a:t>
            </a:r>
            <a:br>
              <a:rPr lang="fr-FR" sz="3200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fr-FR" sz="3200" b="1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fr-FR" sz="3200" b="1" dirty="0">
                <a:solidFill>
                  <a:schemeClr val="bg1">
                    <a:lumMod val="50000"/>
                  </a:schemeClr>
                </a:solidFill>
              </a:rPr>
            </a:br>
            <a:endParaRPr lang="fr-FR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9629837" y="6411503"/>
            <a:ext cx="1726825" cy="138499"/>
          </a:xfrm>
        </p:spPr>
        <p:txBody>
          <a:bodyPr/>
          <a:lstStyle/>
          <a:p>
            <a:r>
              <a:rPr lang="fr-FR" dirty="0"/>
              <a:t>JANVIER 2020</a:t>
            </a:r>
          </a:p>
        </p:txBody>
      </p:sp>
    </p:spTree>
    <p:extLst>
      <p:ext uri="{BB962C8B-B14F-4D97-AF65-F5344CB8AC3E}">
        <p14:creationId xmlns:p14="http://schemas.microsoft.com/office/powerpoint/2010/main" val="3982616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0000" y="468803"/>
            <a:ext cx="10373391" cy="608400"/>
          </a:xfrm>
        </p:spPr>
        <p:txBody>
          <a:bodyPr anchor="ctr"/>
          <a:lstStyle/>
          <a:p>
            <a:r>
              <a:rPr lang="pt-BR" dirty="0"/>
              <a:t>Nouveau paysage de l’Epargne Salariale &amp; Retraite</a:t>
            </a:r>
            <a:endParaRPr lang="fr-FR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7D5D257-8DAF-4725-815A-55F7D774005B}"/>
              </a:ext>
            </a:extLst>
          </p:cNvPr>
          <p:cNvSpPr/>
          <p:nvPr/>
        </p:nvSpPr>
        <p:spPr>
          <a:xfrm>
            <a:off x="1480558" y="2033222"/>
            <a:ext cx="10800" cy="4068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4" name="Rectangle : coins arrondis 123">
            <a:extLst>
              <a:ext uri="{FF2B5EF4-FFF2-40B4-BE49-F238E27FC236}">
                <a16:creationId xmlns:a16="http://schemas.microsoft.com/office/drawing/2014/main" id="{2A023545-A24F-486D-8A08-6BD46DB7EBF7}"/>
              </a:ext>
            </a:extLst>
          </p:cNvPr>
          <p:cNvSpPr/>
          <p:nvPr/>
        </p:nvSpPr>
        <p:spPr>
          <a:xfrm>
            <a:off x="507544" y="3706221"/>
            <a:ext cx="777328" cy="27437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fr-FR" sz="3000" b="1" kern="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</a:t>
            </a:r>
            <a:r>
              <a:rPr lang="fr-FR" sz="1000" b="1" kern="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fr-FR" sz="1000" b="1" kern="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COMPLET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5" name="Rectangle : coins arrondis 124">
            <a:extLst>
              <a:ext uri="{FF2B5EF4-FFF2-40B4-BE49-F238E27FC236}">
                <a16:creationId xmlns:a16="http://schemas.microsoft.com/office/drawing/2014/main" id="{019F82B1-3AA9-47A2-9F17-1C88E6DD45EC}"/>
              </a:ext>
            </a:extLst>
          </p:cNvPr>
          <p:cNvSpPr/>
          <p:nvPr/>
        </p:nvSpPr>
        <p:spPr>
          <a:xfrm>
            <a:off x="513051" y="5563386"/>
            <a:ext cx="777328" cy="27437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fr-FR" sz="3000" b="1" kern="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fr-FR" sz="1000" b="1" kern="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SIMPLE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53" name="Rectangle : avec coin arrondi 52">
            <a:extLst>
              <a:ext uri="{FF2B5EF4-FFF2-40B4-BE49-F238E27FC236}">
                <a16:creationId xmlns:a16="http://schemas.microsoft.com/office/drawing/2014/main" id="{838346FD-0147-4758-B392-AFCF6C065C59}"/>
              </a:ext>
            </a:extLst>
          </p:cNvPr>
          <p:cNvSpPr/>
          <p:nvPr/>
        </p:nvSpPr>
        <p:spPr>
          <a:xfrm>
            <a:off x="8460422" y="1993659"/>
            <a:ext cx="2725185" cy="2568667"/>
          </a:xfrm>
          <a:prstGeom prst="round1Rect">
            <a:avLst/>
          </a:prstGeom>
          <a:solidFill>
            <a:schemeClr val="bg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72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Plan d’Epargne Retraite Individuel</a:t>
            </a: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3515E0B6-43B3-4D93-B401-093722EC6091}"/>
              </a:ext>
            </a:extLst>
          </p:cNvPr>
          <p:cNvSpPr/>
          <p:nvPr/>
        </p:nvSpPr>
        <p:spPr>
          <a:xfrm>
            <a:off x="8657723" y="2755818"/>
            <a:ext cx="2401136" cy="320340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Volet versements volontaires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8C91B5E8-B04D-4657-9AB9-EC8630A987D0}"/>
              </a:ext>
            </a:extLst>
          </p:cNvPr>
          <p:cNvSpPr/>
          <p:nvPr/>
        </p:nvSpPr>
        <p:spPr>
          <a:xfrm>
            <a:off x="3401083" y="1213193"/>
            <a:ext cx="2845660" cy="271866"/>
          </a:xfrm>
          <a:prstGeom prst="roundRect">
            <a:avLst/>
          </a:prstGeom>
          <a:solidFill>
            <a:srgbClr val="01A1BC"/>
          </a:solidFill>
          <a:ln w="12700" cap="flat" cmpd="sng" algn="ctr">
            <a:solidFill>
              <a:srgbClr val="01A1B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kumimoji="0" lang="fr-FR" sz="105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Préparer </a:t>
            </a:r>
            <a:r>
              <a:rPr lang="fr-FR" sz="1050" b="1" i="1" kern="0" dirty="0">
                <a:solidFill>
                  <a:prstClr val="white"/>
                </a:solidFill>
              </a:rPr>
              <a:t>ses projets et sa </a:t>
            </a:r>
            <a:r>
              <a:rPr kumimoji="0" lang="fr-FR" sz="105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retraite</a:t>
            </a:r>
          </a:p>
        </p:txBody>
      </p: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91DAA416-4461-40EA-9C62-D475CDA42EBC}"/>
              </a:ext>
            </a:extLst>
          </p:cNvPr>
          <p:cNvSpPr/>
          <p:nvPr/>
        </p:nvSpPr>
        <p:spPr>
          <a:xfrm>
            <a:off x="8388963" y="1497232"/>
            <a:ext cx="2733291" cy="336357"/>
          </a:xfrm>
          <a:prstGeom prst="roundRect">
            <a:avLst/>
          </a:prstGeom>
          <a:noFill/>
          <a:ln w="12700" cap="flat" cmpd="sng" algn="ctr">
            <a:solidFill>
              <a:srgbClr val="01A1BC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titre particulier ou dirigeant sans salarié</a:t>
            </a:r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CA509D9C-A9D9-43B7-A4D5-38158F3F26BB}"/>
              </a:ext>
            </a:extLst>
          </p:cNvPr>
          <p:cNvSpPr/>
          <p:nvPr/>
        </p:nvSpPr>
        <p:spPr>
          <a:xfrm>
            <a:off x="8880514" y="5588859"/>
            <a:ext cx="1985197" cy="43686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Bulletin de pré-réservation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Parcours LEA / Parcours NA</a:t>
            </a:r>
          </a:p>
        </p:txBody>
      </p: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B28BC7FE-78D7-4554-A78E-E3BC2B1EBB22}"/>
              </a:ext>
            </a:extLst>
          </p:cNvPr>
          <p:cNvSpPr/>
          <p:nvPr/>
        </p:nvSpPr>
        <p:spPr>
          <a:xfrm>
            <a:off x="4271017" y="4746917"/>
            <a:ext cx="1342242" cy="320340"/>
          </a:xfrm>
          <a:prstGeom prst="roundRect">
            <a:avLst/>
          </a:prstGeom>
          <a:noFill/>
          <a:ln w="1270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Epargne salariale</a:t>
            </a:r>
          </a:p>
        </p:txBody>
      </p: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E1402A48-AFBE-4D26-9640-562868E8A90B}"/>
              </a:ext>
            </a:extLst>
          </p:cNvPr>
          <p:cNvSpPr/>
          <p:nvPr/>
        </p:nvSpPr>
        <p:spPr>
          <a:xfrm>
            <a:off x="5681025" y="4741336"/>
            <a:ext cx="1342242" cy="320340"/>
          </a:xfrm>
          <a:prstGeom prst="roundRect">
            <a:avLst/>
          </a:prstGeom>
          <a:noFill/>
          <a:ln w="1270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Versements obligatoires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A6C90EBF-6879-426A-B34C-E07A4AF8CA7B}"/>
              </a:ext>
            </a:extLst>
          </p:cNvPr>
          <p:cNvSpPr/>
          <p:nvPr/>
        </p:nvSpPr>
        <p:spPr>
          <a:xfrm>
            <a:off x="2861853" y="4742082"/>
            <a:ext cx="1342242" cy="320340"/>
          </a:xfrm>
          <a:prstGeom prst="roundRect">
            <a:avLst/>
          </a:prstGeom>
          <a:noFill/>
          <a:ln w="1270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Versements volontaires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F2D635A-0A56-40DC-959B-67A6D993A491}"/>
              </a:ext>
            </a:extLst>
          </p:cNvPr>
          <p:cNvSpPr/>
          <p:nvPr/>
        </p:nvSpPr>
        <p:spPr>
          <a:xfrm>
            <a:off x="2695734" y="4688536"/>
            <a:ext cx="4568877" cy="681712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ysDot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E8214233-D65B-4B97-8553-70C9E6995499}"/>
              </a:ext>
            </a:extLst>
          </p:cNvPr>
          <p:cNvSpPr/>
          <p:nvPr/>
        </p:nvSpPr>
        <p:spPr>
          <a:xfrm>
            <a:off x="9432385" y="4774526"/>
            <a:ext cx="788665" cy="320340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Epargne salariale</a:t>
            </a:r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97285E07-9941-49E9-B205-D2FE490EF487}"/>
              </a:ext>
            </a:extLst>
          </p:cNvPr>
          <p:cNvSpPr/>
          <p:nvPr/>
        </p:nvSpPr>
        <p:spPr>
          <a:xfrm>
            <a:off x="10238558" y="4774526"/>
            <a:ext cx="788665" cy="320340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Versements obligatoires</a:t>
            </a:r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49C96280-42AB-4198-B977-3FA80749D83F}"/>
              </a:ext>
            </a:extLst>
          </p:cNvPr>
          <p:cNvSpPr/>
          <p:nvPr/>
        </p:nvSpPr>
        <p:spPr>
          <a:xfrm>
            <a:off x="8624528" y="4774526"/>
            <a:ext cx="788665" cy="320340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Versements volontaires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465075F-4722-4177-B0C1-05E9170E686E}"/>
              </a:ext>
            </a:extLst>
          </p:cNvPr>
          <p:cNvSpPr/>
          <p:nvPr/>
        </p:nvSpPr>
        <p:spPr>
          <a:xfrm>
            <a:off x="2695735" y="5548599"/>
            <a:ext cx="4568876" cy="501788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ysDot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C075D97A-2F9D-4AC2-A1CA-2481165983C7}"/>
              </a:ext>
            </a:extLst>
          </p:cNvPr>
          <p:cNvSpPr/>
          <p:nvPr/>
        </p:nvSpPr>
        <p:spPr>
          <a:xfrm>
            <a:off x="2861853" y="5087760"/>
            <a:ext cx="1342242" cy="196483"/>
          </a:xfrm>
          <a:prstGeom prst="roundRect">
            <a:avLst/>
          </a:prstGeom>
          <a:noFill/>
          <a:ln w="1270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PERP</a:t>
            </a: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DD4C932B-D9BB-4EE8-B544-7E47DD25E84C}"/>
              </a:ext>
            </a:extLst>
          </p:cNvPr>
          <p:cNvSpPr/>
          <p:nvPr/>
        </p:nvSpPr>
        <p:spPr>
          <a:xfrm>
            <a:off x="4275697" y="5094516"/>
            <a:ext cx="1337562" cy="196483"/>
          </a:xfrm>
          <a:prstGeom prst="roundRect">
            <a:avLst/>
          </a:prstGeom>
          <a:noFill/>
          <a:ln w="1270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fr-FR" sz="900" kern="0" dirty="0">
                <a:solidFill>
                  <a:prstClr val="black"/>
                </a:solidFill>
                <a:latin typeface="Arial" panose="020B0604020202020204" pitchFamily="34" charset="0"/>
              </a:rPr>
              <a:t>Madelin</a:t>
            </a: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64364E29-CFD7-4768-8091-75CCC7B00AEC}"/>
              </a:ext>
            </a:extLst>
          </p:cNvPr>
          <p:cNvSpPr/>
          <p:nvPr/>
        </p:nvSpPr>
        <p:spPr>
          <a:xfrm>
            <a:off x="5680181" y="5100563"/>
            <a:ext cx="1343086" cy="196483"/>
          </a:xfrm>
          <a:prstGeom prst="roundRect">
            <a:avLst/>
          </a:prstGeom>
          <a:noFill/>
          <a:ln w="1270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fr-FR" sz="900" kern="0" dirty="0">
                <a:solidFill>
                  <a:prstClr val="black"/>
                </a:solidFill>
                <a:latin typeface="Arial" panose="020B0604020202020204" pitchFamily="34" charset="0"/>
              </a:rPr>
              <a:t>Assurance vie</a:t>
            </a: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" name="Rectangle : coins arrondis 80">
            <a:extLst>
              <a:ext uri="{FF2B5EF4-FFF2-40B4-BE49-F238E27FC236}">
                <a16:creationId xmlns:a16="http://schemas.microsoft.com/office/drawing/2014/main" id="{FA87C8E2-2F61-45A5-99C0-0675C41CC8EF}"/>
              </a:ext>
            </a:extLst>
          </p:cNvPr>
          <p:cNvSpPr/>
          <p:nvPr/>
        </p:nvSpPr>
        <p:spPr>
          <a:xfrm>
            <a:off x="8624528" y="5133753"/>
            <a:ext cx="788665" cy="196483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PERP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88F30887-4D42-4BE5-BE73-EA70EA344F00}"/>
              </a:ext>
            </a:extLst>
          </p:cNvPr>
          <p:cNvSpPr/>
          <p:nvPr/>
        </p:nvSpPr>
        <p:spPr>
          <a:xfrm>
            <a:off x="9442687" y="5133753"/>
            <a:ext cx="788665" cy="196483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fr-FR" sz="800" kern="0" dirty="0">
                <a:solidFill>
                  <a:prstClr val="black"/>
                </a:solidFill>
                <a:latin typeface="Arial" panose="020B0604020202020204" pitchFamily="34" charset="0"/>
              </a:rPr>
              <a:t>Madelin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3" name="Rectangle : coins arrondis 82">
            <a:extLst>
              <a:ext uri="{FF2B5EF4-FFF2-40B4-BE49-F238E27FC236}">
                <a16:creationId xmlns:a16="http://schemas.microsoft.com/office/drawing/2014/main" id="{548B2BE8-04D2-445F-A24B-26FD0AE0BB19}"/>
              </a:ext>
            </a:extLst>
          </p:cNvPr>
          <p:cNvSpPr/>
          <p:nvPr/>
        </p:nvSpPr>
        <p:spPr>
          <a:xfrm>
            <a:off x="10249703" y="5133754"/>
            <a:ext cx="777520" cy="196482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fr-FR" sz="800" kern="0" dirty="0">
                <a:solidFill>
                  <a:prstClr val="black"/>
                </a:solidFill>
                <a:latin typeface="Arial" panose="020B0604020202020204" pitchFamily="34" charset="0"/>
              </a:rPr>
              <a:t>Assurance vie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4" name="Rectangle : avec coin arrondi 83">
            <a:extLst>
              <a:ext uri="{FF2B5EF4-FFF2-40B4-BE49-F238E27FC236}">
                <a16:creationId xmlns:a16="http://schemas.microsoft.com/office/drawing/2014/main" id="{BECD25B2-2C5E-41D9-A01D-6973DDBE79F2}"/>
              </a:ext>
            </a:extLst>
          </p:cNvPr>
          <p:cNvSpPr/>
          <p:nvPr/>
        </p:nvSpPr>
        <p:spPr>
          <a:xfrm>
            <a:off x="2692619" y="1972087"/>
            <a:ext cx="4571992" cy="2590240"/>
          </a:xfrm>
          <a:prstGeom prst="round1Rect">
            <a:avLst/>
          </a:prstGeom>
          <a:solidFill>
            <a:schemeClr val="bg1"/>
          </a:solidFill>
          <a:ln w="12700" cap="flat" cmpd="sng" algn="ctr">
            <a:solidFill>
              <a:srgbClr val="F07E53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Plan d’Epargne Salariale et Retraite</a:t>
            </a:r>
          </a:p>
        </p:txBody>
      </p:sp>
      <p:sp>
        <p:nvSpPr>
          <p:cNvPr id="85" name="Rectangle : coins arrondis 84">
            <a:extLst>
              <a:ext uri="{FF2B5EF4-FFF2-40B4-BE49-F238E27FC236}">
                <a16:creationId xmlns:a16="http://schemas.microsoft.com/office/drawing/2014/main" id="{D35341D8-6F02-4CA3-9D2D-093F293AE261}"/>
              </a:ext>
            </a:extLst>
          </p:cNvPr>
          <p:cNvSpPr/>
          <p:nvPr/>
        </p:nvSpPr>
        <p:spPr>
          <a:xfrm>
            <a:off x="3634750" y="3565373"/>
            <a:ext cx="1070728" cy="430887"/>
          </a:xfrm>
          <a:prstGeom prst="roundRect">
            <a:avLst/>
          </a:prstGeom>
          <a:noFill/>
          <a:ln w="12700" cap="flat" cmpd="sng" algn="ctr">
            <a:solidFill>
              <a:srgbClr val="F07E53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fr-FR" sz="900" i="1" kern="0" dirty="0">
                <a:latin typeface="Arial" panose="020B0604020202020204" pitchFamily="34" charset="0"/>
              </a:rPr>
              <a:t>(reste inchangé)</a:t>
            </a:r>
            <a:endParaRPr kumimoji="0" lang="fr-FR" sz="900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D9D9A8B3-71CC-4DEB-8115-88B30A68D280}"/>
              </a:ext>
            </a:extLst>
          </p:cNvPr>
          <p:cNvSpPr/>
          <p:nvPr/>
        </p:nvSpPr>
        <p:spPr>
          <a:xfrm>
            <a:off x="3734380" y="1486970"/>
            <a:ext cx="2200786" cy="336357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1A1BC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Dirigeant d’entreprise </a:t>
            </a:r>
            <a:b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avec au moins 1 salarié</a:t>
            </a:r>
          </a:p>
        </p:txBody>
      </p: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8AA5E65C-D4EA-4B14-BBFC-3EE95AB38E81}"/>
              </a:ext>
            </a:extLst>
          </p:cNvPr>
          <p:cNvCxnSpPr>
            <a:cxnSpLocks/>
          </p:cNvCxnSpPr>
          <p:nvPr/>
        </p:nvCxnSpPr>
        <p:spPr>
          <a:xfrm>
            <a:off x="4823913" y="1813157"/>
            <a:ext cx="0" cy="152893"/>
          </a:xfrm>
          <a:prstGeom prst="line">
            <a:avLst/>
          </a:prstGeom>
          <a:noFill/>
          <a:ln w="28575" cap="flat" cmpd="sng" algn="ctr">
            <a:solidFill>
              <a:srgbClr val="01A1BC"/>
            </a:solidFill>
            <a:prstDash val="solid"/>
            <a:miter lim="800000"/>
          </a:ln>
          <a:effectLst/>
        </p:spPr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592B0345-A55D-43CD-9329-79146E77E2EB}"/>
              </a:ext>
            </a:extLst>
          </p:cNvPr>
          <p:cNvSpPr/>
          <p:nvPr/>
        </p:nvSpPr>
        <p:spPr>
          <a:xfrm>
            <a:off x="1633278" y="2702994"/>
            <a:ext cx="103746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buClr>
                <a:srgbClr val="FFFFFF"/>
              </a:buClr>
              <a:defRPr/>
            </a:pPr>
            <a:r>
              <a:rPr lang="fr-FR" sz="900" kern="0" dirty="0">
                <a:solidFill>
                  <a:prstClr val="black"/>
                </a:solidFill>
                <a:latin typeface="Arial" panose="020B0604020202020204" pitchFamily="34" charset="0"/>
              </a:rPr>
              <a:t>ALIMENTATION</a:t>
            </a: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9F57C383-CA34-40FE-8B25-FB630ED82087}"/>
              </a:ext>
            </a:extLst>
          </p:cNvPr>
          <p:cNvSpPr/>
          <p:nvPr/>
        </p:nvSpPr>
        <p:spPr>
          <a:xfrm>
            <a:off x="2821084" y="5548946"/>
            <a:ext cx="4123371" cy="43686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Easiris</a:t>
            </a:r>
            <a:r>
              <a:rPr lang="fr-FR" sz="900" kern="0" dirty="0">
                <a:solidFill>
                  <a:srgbClr val="581D74"/>
                </a:solidFill>
                <a:latin typeface="Arial" panose="020B0604020202020204"/>
              </a:rPr>
              <a:t>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et/ou Allo Experts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6DCAD6A-A746-4839-8AE8-CEEFC41D3099}"/>
              </a:ext>
            </a:extLst>
          </p:cNvPr>
          <p:cNvSpPr/>
          <p:nvPr/>
        </p:nvSpPr>
        <p:spPr>
          <a:xfrm>
            <a:off x="1592350" y="5632985"/>
            <a:ext cx="1078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buClr>
                <a:srgbClr val="FFFFFF"/>
              </a:buClr>
              <a:defRPr/>
            </a:pPr>
            <a:r>
              <a:rPr lang="fr-FR" sz="900" kern="0" dirty="0">
                <a:solidFill>
                  <a:prstClr val="black"/>
                </a:solidFill>
                <a:latin typeface="Arial" panose="020B0604020202020204" pitchFamily="34" charset="0"/>
              </a:rPr>
              <a:t>OUTILS DE</a:t>
            </a:r>
          </a:p>
          <a:p>
            <a:pPr lvl="0" algn="r">
              <a:buClr>
                <a:srgbClr val="FFFFFF"/>
              </a:buClr>
              <a:defRPr/>
            </a:pPr>
            <a:r>
              <a:rPr lang="fr-FR" sz="900" kern="0" dirty="0">
                <a:solidFill>
                  <a:prstClr val="black"/>
                </a:solidFill>
                <a:latin typeface="Arial" panose="020B0604020202020204" pitchFamily="34" charset="0"/>
              </a:rPr>
              <a:t>DISTRIBUTION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42F89A2-A2DB-46CD-A571-0EDF5FCE80D3}"/>
              </a:ext>
            </a:extLst>
          </p:cNvPr>
          <p:cNvSpPr/>
          <p:nvPr/>
        </p:nvSpPr>
        <p:spPr>
          <a:xfrm>
            <a:off x="1587849" y="4813935"/>
            <a:ext cx="1078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buClr>
                <a:srgbClr val="FFFFFF"/>
              </a:buClr>
              <a:defRPr/>
            </a:pPr>
            <a:r>
              <a:rPr lang="fr-FR" sz="900" kern="0" dirty="0">
                <a:solidFill>
                  <a:prstClr val="black"/>
                </a:solidFill>
                <a:latin typeface="Arial" panose="020B0604020202020204" pitchFamily="34" charset="0"/>
              </a:rPr>
              <a:t>TRANFERTS</a:t>
            </a:r>
          </a:p>
          <a:p>
            <a:pPr lvl="0" algn="r">
              <a:buClr>
                <a:srgbClr val="FFFFFF"/>
              </a:buClr>
              <a:defRPr/>
            </a:pPr>
            <a:r>
              <a:rPr lang="fr-FR" sz="900" kern="0" dirty="0">
                <a:solidFill>
                  <a:prstClr val="black"/>
                </a:solidFill>
                <a:latin typeface="Arial" panose="020B0604020202020204" pitchFamily="34" charset="0"/>
              </a:rPr>
              <a:t>INDIVIDUELS</a:t>
            </a:r>
          </a:p>
        </p:txBody>
      </p:sp>
      <p:sp>
        <p:nvSpPr>
          <p:cNvPr id="128" name="Rectangle : coins arrondis 127">
            <a:extLst>
              <a:ext uri="{FF2B5EF4-FFF2-40B4-BE49-F238E27FC236}">
                <a16:creationId xmlns:a16="http://schemas.microsoft.com/office/drawing/2014/main" id="{76BE054C-3CFC-467B-8902-85AF8E06EDF5}"/>
              </a:ext>
            </a:extLst>
          </p:cNvPr>
          <p:cNvSpPr/>
          <p:nvPr/>
        </p:nvSpPr>
        <p:spPr>
          <a:xfrm>
            <a:off x="4353453" y="2549377"/>
            <a:ext cx="1298880" cy="320340"/>
          </a:xfrm>
          <a:prstGeom prst="roundRect">
            <a:avLst/>
          </a:prstGeom>
          <a:solidFill>
            <a:schemeClr val="tx2"/>
          </a:solidFill>
          <a:ln w="1270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Epargne salariale</a:t>
            </a:r>
          </a:p>
        </p:txBody>
      </p:sp>
      <p:sp>
        <p:nvSpPr>
          <p:cNvPr id="129" name="Rectangle : coins arrondis 128">
            <a:extLst>
              <a:ext uri="{FF2B5EF4-FFF2-40B4-BE49-F238E27FC236}">
                <a16:creationId xmlns:a16="http://schemas.microsoft.com/office/drawing/2014/main" id="{BD7D2BF6-5469-4F8A-A960-216AD4A3EA83}"/>
              </a:ext>
            </a:extLst>
          </p:cNvPr>
          <p:cNvSpPr/>
          <p:nvPr/>
        </p:nvSpPr>
        <p:spPr>
          <a:xfrm>
            <a:off x="5834120" y="2549377"/>
            <a:ext cx="1298880" cy="320340"/>
          </a:xfrm>
          <a:prstGeom prst="roundRect">
            <a:avLst/>
          </a:prstGeom>
          <a:solidFill>
            <a:schemeClr val="tx2"/>
          </a:solidFill>
          <a:ln w="1270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Versements obligatoires</a:t>
            </a:r>
          </a:p>
        </p:txBody>
      </p:sp>
      <p:sp>
        <p:nvSpPr>
          <p:cNvPr id="130" name="Rectangle : coins arrondis 129">
            <a:extLst>
              <a:ext uri="{FF2B5EF4-FFF2-40B4-BE49-F238E27FC236}">
                <a16:creationId xmlns:a16="http://schemas.microsoft.com/office/drawing/2014/main" id="{3BF74E72-DEDE-4474-8E8D-4BAE7CA27722}"/>
              </a:ext>
            </a:extLst>
          </p:cNvPr>
          <p:cNvSpPr/>
          <p:nvPr/>
        </p:nvSpPr>
        <p:spPr>
          <a:xfrm>
            <a:off x="2882143" y="2549933"/>
            <a:ext cx="1298880" cy="320340"/>
          </a:xfrm>
          <a:prstGeom prst="roundRect">
            <a:avLst/>
          </a:prstGeom>
          <a:solidFill>
            <a:schemeClr val="tx2"/>
          </a:solidFill>
          <a:ln w="12700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Versements volontaires</a:t>
            </a:r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1A5A2888-C832-4160-8B2A-8252BEDFB55A}"/>
              </a:ext>
            </a:extLst>
          </p:cNvPr>
          <p:cNvSpPr/>
          <p:nvPr/>
        </p:nvSpPr>
        <p:spPr>
          <a:xfrm>
            <a:off x="2861853" y="2917950"/>
            <a:ext cx="4271147" cy="320340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t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Avantage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Abondement de l’entreprise</a:t>
            </a:r>
          </a:p>
        </p:txBody>
      </p:sp>
      <p:cxnSp>
        <p:nvCxnSpPr>
          <p:cNvPr id="132" name="Connecteur droit 131">
            <a:extLst>
              <a:ext uri="{FF2B5EF4-FFF2-40B4-BE49-F238E27FC236}">
                <a16:creationId xmlns:a16="http://schemas.microsoft.com/office/drawing/2014/main" id="{5E6E350C-45E2-4829-83DA-51546009FBBE}"/>
              </a:ext>
            </a:extLst>
          </p:cNvPr>
          <p:cNvCxnSpPr>
            <a:cxnSpLocks/>
            <a:stCxn id="68" idx="2"/>
          </p:cNvCxnSpPr>
          <p:nvPr/>
        </p:nvCxnSpPr>
        <p:spPr>
          <a:xfrm>
            <a:off x="9755609" y="1833589"/>
            <a:ext cx="0" cy="170332"/>
          </a:xfrm>
          <a:prstGeom prst="line">
            <a:avLst/>
          </a:prstGeom>
          <a:noFill/>
          <a:ln w="28575" cap="flat" cmpd="sng" algn="ctr">
            <a:solidFill>
              <a:srgbClr val="01A1BC"/>
            </a:solidFill>
            <a:prstDash val="solid"/>
            <a:miter lim="800000"/>
          </a:ln>
          <a:effectLst/>
        </p:spPr>
      </p:cxnSp>
      <p:sp>
        <p:nvSpPr>
          <p:cNvPr id="133" name="Rectangle : coins arrondis 132">
            <a:extLst>
              <a:ext uri="{FF2B5EF4-FFF2-40B4-BE49-F238E27FC236}">
                <a16:creationId xmlns:a16="http://schemas.microsoft.com/office/drawing/2014/main" id="{96CB7A81-AAC4-4749-B452-A23EE71D06CD}"/>
              </a:ext>
            </a:extLst>
          </p:cNvPr>
          <p:cNvSpPr/>
          <p:nvPr/>
        </p:nvSpPr>
        <p:spPr>
          <a:xfrm>
            <a:off x="4981096" y="3565373"/>
            <a:ext cx="1265647" cy="43088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2700" cap="flat" cmpd="sng" algn="ctr">
            <a:solidFill>
              <a:srgbClr val="F07E53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900" b="1" kern="0" dirty="0">
                <a:solidFill>
                  <a:schemeClr val="bg1"/>
                </a:solidFill>
                <a:latin typeface="Arial" panose="020B0604020202020204" pitchFamily="34" charset="0"/>
              </a:rPr>
              <a:t>PER COL-I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64A531CF-3F94-40C1-A2C8-71D99CA87BE9}"/>
              </a:ext>
            </a:extLst>
          </p:cNvPr>
          <p:cNvSpPr/>
          <p:nvPr/>
        </p:nvSpPr>
        <p:spPr>
          <a:xfrm>
            <a:off x="2695734" y="2449079"/>
            <a:ext cx="8489870" cy="901617"/>
          </a:xfrm>
          <a:prstGeom prst="rect">
            <a:avLst/>
          </a:prstGeom>
          <a:noFill/>
          <a:ln w="12700" cap="flat" cmpd="sng" algn="ctr">
            <a:solidFill>
              <a:srgbClr val="707372">
                <a:lumMod val="40000"/>
                <a:lumOff val="60000"/>
              </a:srgbClr>
            </a:solidFill>
            <a:prstDash val="dash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5" name="Rectangle : coins arrondis 134">
            <a:extLst>
              <a:ext uri="{FF2B5EF4-FFF2-40B4-BE49-F238E27FC236}">
                <a16:creationId xmlns:a16="http://schemas.microsoft.com/office/drawing/2014/main" id="{F8FEDCC0-D5F7-4A72-9C4F-87B39E28FF9B}"/>
              </a:ext>
            </a:extLst>
          </p:cNvPr>
          <p:cNvSpPr/>
          <p:nvPr/>
        </p:nvSpPr>
        <p:spPr>
          <a:xfrm>
            <a:off x="9413193" y="3782861"/>
            <a:ext cx="833973" cy="252326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PERI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CAB83436-6F32-4778-BEEF-B869DC3FD812}"/>
              </a:ext>
            </a:extLst>
          </p:cNvPr>
          <p:cNvSpPr/>
          <p:nvPr/>
        </p:nvSpPr>
        <p:spPr>
          <a:xfrm>
            <a:off x="2017998" y="3681507"/>
            <a:ext cx="65274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buClr>
                <a:srgbClr val="FFFFFF"/>
              </a:buClr>
              <a:defRPr/>
            </a:pPr>
            <a:r>
              <a:rPr lang="fr-FR" sz="900" kern="0" dirty="0">
                <a:solidFill>
                  <a:prstClr val="black"/>
                </a:solidFill>
                <a:latin typeface="Arial" panose="020B0604020202020204" pitchFamily="34" charset="0"/>
              </a:rPr>
              <a:t>OFFRES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DE2533F-02A3-4CDA-931D-4C792CB6D20D}"/>
              </a:ext>
            </a:extLst>
          </p:cNvPr>
          <p:cNvSpPr/>
          <p:nvPr/>
        </p:nvSpPr>
        <p:spPr>
          <a:xfrm>
            <a:off x="4468828" y="3944622"/>
            <a:ext cx="22860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FFFFF"/>
              </a:buClr>
            </a:pPr>
            <a:r>
              <a:rPr lang="fr-FR" sz="1100" b="1" kern="0" dirty="0">
                <a:solidFill>
                  <a:schemeClr val="accent4"/>
                </a:solidFill>
                <a:latin typeface="Arial" panose="020B0604020202020204" pitchFamily="34" charset="0"/>
              </a:rPr>
              <a:t>+</a:t>
            </a:r>
          </a:p>
          <a:p>
            <a:pPr algn="ctr">
              <a:buClr>
                <a:srgbClr val="FFFFFF"/>
              </a:buClr>
            </a:pPr>
            <a:r>
              <a:rPr lang="fr-FR" sz="1100" b="1" kern="0" dirty="0">
                <a:solidFill>
                  <a:schemeClr val="accent4"/>
                </a:solidFill>
                <a:latin typeface="Arial" panose="020B0604020202020204" pitchFamily="34" charset="0"/>
              </a:rPr>
              <a:t>Option catégorielle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4F9D443-41E6-47D5-8B2F-6F979CC4053E}"/>
              </a:ext>
            </a:extLst>
          </p:cNvPr>
          <p:cNvSpPr/>
          <p:nvPr/>
        </p:nvSpPr>
        <p:spPr>
          <a:xfrm>
            <a:off x="8474755" y="4709515"/>
            <a:ext cx="2710851" cy="681712"/>
          </a:xfrm>
          <a:prstGeom prst="rect">
            <a:avLst/>
          </a:prstGeom>
          <a:noFill/>
          <a:ln w="12700" cap="flat" cmpd="sng" algn="ctr">
            <a:solidFill>
              <a:srgbClr val="707372">
                <a:lumMod val="40000"/>
                <a:lumOff val="60000"/>
              </a:srgbClr>
            </a:solidFill>
            <a:prstDash val="sysDot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8CB726E-520F-4586-8BB9-DFF8BFE48C31}"/>
              </a:ext>
            </a:extLst>
          </p:cNvPr>
          <p:cNvSpPr/>
          <p:nvPr/>
        </p:nvSpPr>
        <p:spPr>
          <a:xfrm>
            <a:off x="8460422" y="5564700"/>
            <a:ext cx="2745014" cy="50178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ysDot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1" name="Rectangle : coins arrondis 140">
            <a:extLst>
              <a:ext uri="{FF2B5EF4-FFF2-40B4-BE49-F238E27FC236}">
                <a16:creationId xmlns:a16="http://schemas.microsoft.com/office/drawing/2014/main" id="{B3F11AC9-E22F-4865-91D9-C5417DB38137}"/>
              </a:ext>
            </a:extLst>
          </p:cNvPr>
          <p:cNvSpPr/>
          <p:nvPr/>
        </p:nvSpPr>
        <p:spPr>
          <a:xfrm>
            <a:off x="8339944" y="1215980"/>
            <a:ext cx="2845660" cy="271866"/>
          </a:xfrm>
          <a:prstGeom prst="roundRect">
            <a:avLst/>
          </a:prstGeom>
          <a:solidFill>
            <a:srgbClr val="01A1BC"/>
          </a:solidFill>
          <a:ln w="12700" cap="flat" cmpd="sng" algn="ctr">
            <a:solidFill>
              <a:srgbClr val="01A1B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kumimoji="0" lang="fr-FR" sz="105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Préparer </a:t>
            </a:r>
            <a:r>
              <a:rPr lang="fr-FR" sz="1050" b="1" i="1" kern="0" dirty="0">
                <a:solidFill>
                  <a:prstClr val="white"/>
                </a:solidFill>
              </a:rPr>
              <a:t>sa </a:t>
            </a:r>
            <a:r>
              <a:rPr kumimoji="0" lang="fr-FR" sz="105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retraite</a:t>
            </a:r>
          </a:p>
        </p:txBody>
      </p:sp>
    </p:spTree>
    <p:extLst>
      <p:ext uri="{BB962C8B-B14F-4D97-AF65-F5344CB8AC3E}">
        <p14:creationId xmlns:p14="http://schemas.microsoft.com/office/powerpoint/2010/main" val="132074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750" tmFilter="0, 0; .2, .5; .8, .5; 1, 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875" autoRev="1" fill="hold"/>
                                        <p:tgtEl>
                                          <p:spTgt spid="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124" grpId="0"/>
      <p:bldP spid="125" grpId="0"/>
      <p:bldP spid="1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2285BF-5A6E-4385-8157-E27FE9A2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1067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067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D67D717B-A387-4FAC-A399-21180CD2D63E}"/>
              </a:ext>
            </a:extLst>
          </p:cNvPr>
          <p:cNvSpPr/>
          <p:nvPr/>
        </p:nvSpPr>
        <p:spPr>
          <a:xfrm>
            <a:off x="4493977" y="4969658"/>
            <a:ext cx="540000" cy="540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Triangle isocèle 33">
            <a:extLst>
              <a:ext uri="{FF2B5EF4-FFF2-40B4-BE49-F238E27FC236}">
                <a16:creationId xmlns:a16="http://schemas.microsoft.com/office/drawing/2014/main" id="{AEEE1D18-5324-4F87-AFAB-5D082A01BAEA}"/>
              </a:ext>
            </a:extLst>
          </p:cNvPr>
          <p:cNvSpPr/>
          <p:nvPr/>
        </p:nvSpPr>
        <p:spPr>
          <a:xfrm rot="5400000">
            <a:off x="7088726" y="3212447"/>
            <a:ext cx="661012" cy="433109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5F42D3-6ABE-444C-97F7-EB6CEF8EE37A}"/>
              </a:ext>
            </a:extLst>
          </p:cNvPr>
          <p:cNvSpPr/>
          <p:nvPr/>
        </p:nvSpPr>
        <p:spPr>
          <a:xfrm>
            <a:off x="7065571" y="1967721"/>
            <a:ext cx="36000" cy="30955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9B6BE7F1-972B-40A4-A768-BFD498E339CA}"/>
              </a:ext>
            </a:extLst>
          </p:cNvPr>
          <p:cNvSpPr/>
          <p:nvPr/>
        </p:nvSpPr>
        <p:spPr>
          <a:xfrm rot="8364254">
            <a:off x="2712987" y="2650102"/>
            <a:ext cx="819737" cy="44421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Triangle isocèle 36">
            <a:extLst>
              <a:ext uri="{FF2B5EF4-FFF2-40B4-BE49-F238E27FC236}">
                <a16:creationId xmlns:a16="http://schemas.microsoft.com/office/drawing/2014/main" id="{CE50FF6A-4454-4A8D-805D-54F1B2165117}"/>
              </a:ext>
            </a:extLst>
          </p:cNvPr>
          <p:cNvSpPr/>
          <p:nvPr/>
        </p:nvSpPr>
        <p:spPr>
          <a:xfrm rot="8364254">
            <a:off x="2818299" y="4715683"/>
            <a:ext cx="615293" cy="43427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BF94B4-ED99-4CFB-8A5C-ED49B16B8FD9}"/>
              </a:ext>
            </a:extLst>
          </p:cNvPr>
          <p:cNvSpPr/>
          <p:nvPr/>
        </p:nvSpPr>
        <p:spPr>
          <a:xfrm>
            <a:off x="1271502" y="4086105"/>
            <a:ext cx="1932210" cy="954107"/>
          </a:xfrm>
          <a:prstGeom prst="rect">
            <a:avLst/>
          </a:prstGeom>
          <a:solidFill>
            <a:schemeClr val="accent4"/>
          </a:solidFill>
          <a:ln w="9525" cap="rnd">
            <a:noFill/>
            <a:round/>
          </a:ln>
        </p:spPr>
        <p:txBody>
          <a:bodyPr vert="horz" wrap="square" lIns="36000" tIns="0" rIns="36000" bIns="0" anchor="ctr">
            <a:noAutofit/>
          </a:bodyPr>
          <a:lstStyle/>
          <a:p>
            <a:pPr marL="0" marR="0" lvl="0" indent="0" algn="ctr" defTabSz="4569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75000"/>
              <a:buFontTx/>
              <a:buNone/>
              <a:tabLst/>
              <a:defRPr/>
            </a:pPr>
            <a:r>
              <a:rPr lang="fr-FR" sz="1400" b="1" dirty="0">
                <a:solidFill>
                  <a:prstClr val="white"/>
                </a:solidFill>
                <a:latin typeface="Arial" panose="020B0604020202020204"/>
                <a:ea typeface="ＭＳ Ｐゴシック" pitchFamily="34" charset="-128"/>
                <a:cs typeface="Arial" pitchFamily="34" charset="0"/>
              </a:rPr>
              <a:t>TRANSFORMATION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0" name="Triangle isocèle 39">
            <a:extLst>
              <a:ext uri="{FF2B5EF4-FFF2-40B4-BE49-F238E27FC236}">
                <a16:creationId xmlns:a16="http://schemas.microsoft.com/office/drawing/2014/main" id="{38C5F9B1-D586-4F93-A38E-9B97EBE060DF}"/>
              </a:ext>
            </a:extLst>
          </p:cNvPr>
          <p:cNvSpPr/>
          <p:nvPr/>
        </p:nvSpPr>
        <p:spPr>
          <a:xfrm rot="8364254">
            <a:off x="2712987" y="4887260"/>
            <a:ext cx="819737" cy="44421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C3CE0F9-4B93-4CC6-9797-58486CEB87F8}"/>
              </a:ext>
            </a:extLst>
          </p:cNvPr>
          <p:cNvSpPr/>
          <p:nvPr/>
        </p:nvSpPr>
        <p:spPr>
          <a:xfrm>
            <a:off x="3386046" y="4086105"/>
            <a:ext cx="3377822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rnd">
            <a:solidFill>
              <a:schemeClr val="accent4"/>
            </a:solidFill>
            <a:round/>
          </a:ln>
        </p:spPr>
        <p:txBody>
          <a:bodyPr vert="horz" wrap="square" lIns="36000" tIns="0" rIns="36000" bIns="0" anchor="ctr">
            <a:noAutofit/>
          </a:bodyPr>
          <a:lstStyle/>
          <a:p>
            <a:pPr marL="0" marR="0" lvl="0" indent="0" algn="ctr" defTabSz="4569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75000"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ＭＳ Ｐゴシック" pitchFamily="34" charset="-128"/>
                <a:cs typeface="Arial" pitchFamily="34" charset="0"/>
              </a:rPr>
              <a:t>Réalisé</a:t>
            </a:r>
            <a:r>
              <a:rPr lang="fr-FR" sz="1400" b="1" dirty="0">
                <a:latin typeface="Arial" panose="020B0604020202020204"/>
                <a:ea typeface="ＭＳ Ｐゴシック" pitchFamily="34" charset="-128"/>
                <a:cs typeface="Arial" pitchFamily="34" charset="0"/>
              </a:rPr>
              <a:t>e automatiquement </a:t>
            </a:r>
            <a:r>
              <a:rPr lang="fr-FR" sz="1400" dirty="0">
                <a:latin typeface="Arial" panose="020B0604020202020204"/>
                <a:ea typeface="ＭＳ Ｐゴシック" pitchFamily="34" charset="-128"/>
                <a:cs typeface="Arial" pitchFamily="34" charset="0"/>
              </a:rPr>
              <a:t>par NIE</a:t>
            </a:r>
          </a:p>
          <a:p>
            <a:pPr algn="ctr" defTabSz="456958">
              <a:spcBef>
                <a:spcPct val="20000"/>
              </a:spcBef>
              <a:buClr>
                <a:srgbClr val="CD0920"/>
              </a:buClr>
              <a:buSzPct val="75000"/>
              <a:defRPr/>
            </a:pPr>
            <a:r>
              <a:rPr lang="fr-FR" sz="1400" dirty="0">
                <a:latin typeface="Arial" panose="020B0604020202020204"/>
                <a:ea typeface="ＭＳ Ｐゴシック" pitchFamily="34" charset="-128"/>
                <a:cs typeface="Arial" pitchFamily="34" charset="0"/>
              </a:rPr>
              <a:t>depuis le 15 novembre 2019</a:t>
            </a:r>
            <a:endParaRPr kumimoji="0" lang="fr-FR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1A22711-3B87-48D9-AF0E-6FC3D58DF18A}"/>
              </a:ext>
            </a:extLst>
          </p:cNvPr>
          <p:cNvSpPr/>
          <p:nvPr/>
        </p:nvSpPr>
        <p:spPr>
          <a:xfrm>
            <a:off x="3386046" y="1989556"/>
            <a:ext cx="3377822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rnd">
            <a:solidFill>
              <a:schemeClr val="accent4"/>
            </a:solidFill>
            <a:round/>
          </a:ln>
        </p:spPr>
        <p:txBody>
          <a:bodyPr vert="horz" wrap="square" lIns="36000" tIns="0" rIns="36000" bIns="0" anchor="ctr">
            <a:noAutofit/>
          </a:bodyPr>
          <a:lstStyle/>
          <a:p>
            <a:pPr marL="0" marR="0" lvl="0" indent="0" algn="ctr" defTabSz="4569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75000"/>
              <a:buFontTx/>
              <a:buNone/>
              <a:tabLst/>
              <a:defRPr/>
            </a:pPr>
            <a:r>
              <a:rPr lang="fr-FR" sz="1400" dirty="0">
                <a:latin typeface="Arial" panose="020B0604020202020204"/>
                <a:ea typeface="ＭＳ Ｐゴシック" pitchFamily="34" charset="-128"/>
                <a:cs typeface="Arial" pitchFamily="34" charset="0"/>
              </a:rPr>
              <a:t>Souscription </a:t>
            </a:r>
            <a:r>
              <a:rPr lang="fr-FR" sz="1400" b="1" dirty="0">
                <a:latin typeface="Arial" panose="020B0604020202020204"/>
                <a:ea typeface="ＭＳ Ｐゴシック" pitchFamily="34" charset="-128"/>
                <a:cs typeface="Arial" pitchFamily="34" charset="0"/>
              </a:rPr>
              <a:t>identique</a:t>
            </a:r>
            <a:endParaRPr lang="fr-FR" sz="1400" dirty="0">
              <a:latin typeface="Arial" panose="020B0604020202020204"/>
              <a:ea typeface="ＭＳ Ｐゴシック" pitchFamily="34" charset="-128"/>
              <a:cs typeface="Arial" pitchFamily="34" charset="0"/>
            </a:endParaRPr>
          </a:p>
          <a:p>
            <a:pPr marL="0" marR="0" lvl="0" indent="0" algn="ctr" defTabSz="4569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75000"/>
              <a:buFontTx/>
              <a:buNone/>
              <a:tabLst/>
              <a:defRPr/>
            </a:pPr>
            <a:r>
              <a:rPr lang="fr-FR" sz="1400" dirty="0">
                <a:latin typeface="Arial" panose="020B0604020202020204"/>
                <a:ea typeface="ＭＳ Ｐゴシック" pitchFamily="34" charset="-128"/>
                <a:cs typeface="Arial" pitchFamily="34" charset="0"/>
              </a:rPr>
              <a:t>à celui du PERCO-I via </a:t>
            </a:r>
            <a:r>
              <a:rPr lang="fr-FR" sz="1400" b="1" dirty="0">
                <a:latin typeface="Arial" panose="020B0604020202020204"/>
                <a:ea typeface="ＭＳ Ｐゴシック" pitchFamily="34" charset="-128"/>
                <a:cs typeface="Arial" pitchFamily="34" charset="0"/>
              </a:rPr>
              <a:t>Easiris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202C00DC-32E9-43B2-93BE-E4D6C196E503}"/>
              </a:ext>
            </a:extLst>
          </p:cNvPr>
          <p:cNvSpPr txBox="1">
            <a:spLocks/>
          </p:cNvSpPr>
          <p:nvPr/>
        </p:nvSpPr>
        <p:spPr>
          <a:xfrm>
            <a:off x="1440007" y="453057"/>
            <a:ext cx="10373391" cy="608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PER COL-I : adhésion / transformation</a:t>
            </a:r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3E4842-F119-459A-970D-29D6C4D8C5A2}"/>
              </a:ext>
            </a:extLst>
          </p:cNvPr>
          <p:cNvSpPr/>
          <p:nvPr/>
        </p:nvSpPr>
        <p:spPr>
          <a:xfrm>
            <a:off x="1276227" y="1989556"/>
            <a:ext cx="1932210" cy="954107"/>
          </a:xfrm>
          <a:prstGeom prst="rect">
            <a:avLst/>
          </a:prstGeom>
          <a:solidFill>
            <a:schemeClr val="accent4"/>
          </a:solidFill>
          <a:ln w="9525" cap="rnd">
            <a:noFill/>
            <a:round/>
          </a:ln>
        </p:spPr>
        <p:txBody>
          <a:bodyPr vert="horz" wrap="square" lIns="36000" tIns="0" rIns="36000" bIns="0" anchor="ctr">
            <a:noAutofit/>
          </a:bodyPr>
          <a:lstStyle/>
          <a:p>
            <a:pPr marL="0" marR="0" lvl="0" indent="0" algn="ctr" defTabSz="4569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75000"/>
              <a:buFontTx/>
              <a:buNone/>
              <a:tabLst/>
              <a:defRPr/>
            </a:pPr>
            <a:r>
              <a:rPr lang="fr-FR" sz="1400" b="1" dirty="0">
                <a:solidFill>
                  <a:prstClr val="white"/>
                </a:solidFill>
                <a:latin typeface="Arial" panose="020B0604020202020204"/>
                <a:ea typeface="ＭＳ Ｐゴシック" pitchFamily="34" charset="-128"/>
                <a:cs typeface="Arial" pitchFamily="34" charset="0"/>
              </a:rPr>
              <a:t>SOUSCRIPTION /</a:t>
            </a:r>
          </a:p>
          <a:p>
            <a:pPr marL="0" marR="0" lvl="0" indent="0" algn="ctr" defTabSz="4569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75000"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ＭＳ Ｐゴシック" pitchFamily="34" charset="-128"/>
                <a:cs typeface="Arial" pitchFamily="34" charset="0"/>
              </a:rPr>
              <a:t>ENTRÉE EN RELATION</a:t>
            </a:r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F69AE2A5-F0BF-43CD-BA2F-08F07EE81E3A}"/>
              </a:ext>
            </a:extLst>
          </p:cNvPr>
          <p:cNvSpPr/>
          <p:nvPr/>
        </p:nvSpPr>
        <p:spPr>
          <a:xfrm rot="8364254">
            <a:off x="2650646" y="2840197"/>
            <a:ext cx="819737" cy="44421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0760AF37-748E-43A3-AF25-3920143776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8" y="2102499"/>
            <a:ext cx="980271" cy="55774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14FBEC2D-9046-4746-92EC-768E5F91AE64}"/>
              </a:ext>
            </a:extLst>
          </p:cNvPr>
          <p:cNvSpPr/>
          <p:nvPr/>
        </p:nvSpPr>
        <p:spPr>
          <a:xfrm>
            <a:off x="7953935" y="1245290"/>
            <a:ext cx="39603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4"/>
                </a:solidFill>
              </a:rPr>
              <a:t>PER COL-I</a:t>
            </a:r>
            <a:endParaRPr lang="fr-FR" sz="1600" b="1" u="sng" strike="sngStrike" dirty="0">
              <a:solidFill>
                <a:schemeClr val="accent4"/>
              </a:solidFill>
            </a:endParaRP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199ACCD2-C417-4D4A-A6EA-00E68769DB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426" y="5294622"/>
            <a:ext cx="453133" cy="454151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B740E175-525F-478F-B841-C1F3451B64D1}"/>
              </a:ext>
            </a:extLst>
          </p:cNvPr>
          <p:cNvSpPr txBox="1"/>
          <p:nvPr/>
        </p:nvSpPr>
        <p:spPr>
          <a:xfrm>
            <a:off x="8440607" y="4207554"/>
            <a:ext cx="359752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900" b="1" dirty="0">
              <a:solidFill>
                <a:schemeClr val="tx2"/>
              </a:solidFill>
            </a:endParaRPr>
          </a:p>
          <a:p>
            <a:pPr algn="just"/>
            <a:r>
              <a:rPr lang="fr-FR" sz="1200" dirty="0"/>
              <a:t>Le PER COL-I pourra accueillir </a:t>
            </a:r>
            <a:r>
              <a:rPr lang="fr-FR" sz="1200" b="1" dirty="0">
                <a:solidFill>
                  <a:schemeClr val="tx2"/>
                </a:solidFill>
              </a:rPr>
              <a:t>les transferts individuels depuis d’autres produits </a:t>
            </a:r>
            <a:r>
              <a:rPr lang="fr-FR" sz="1200" dirty="0"/>
              <a:t>tels que : l’article 83, le PERP, Madelin, Assurance-vie</a:t>
            </a:r>
            <a:endParaRPr lang="fr-FR" sz="1200" baseline="30000" dirty="0"/>
          </a:p>
          <a:p>
            <a:pPr algn="just"/>
            <a:r>
              <a:rPr lang="fr-FR" sz="1200" b="1" dirty="0">
                <a:solidFill>
                  <a:schemeClr val="tx2"/>
                </a:solidFill>
              </a:rPr>
              <a:t> </a:t>
            </a:r>
          </a:p>
          <a:p>
            <a:pPr algn="just"/>
            <a:endParaRPr lang="fr-FR" sz="1200" dirty="0"/>
          </a:p>
          <a:p>
            <a:pPr algn="just"/>
            <a:r>
              <a:rPr lang="fr-FR" sz="1200" dirty="0"/>
              <a:t>L’optimisation de la gestion de votre épargne retraite grâce à la </a:t>
            </a:r>
            <a:r>
              <a:rPr lang="fr-FR" sz="1200" b="1" dirty="0">
                <a:solidFill>
                  <a:schemeClr val="tx2"/>
                </a:solidFill>
              </a:rPr>
              <a:t>gestion pilotée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DCB9E995-DFCD-43B6-8D4E-E629C305E9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602" y="2628435"/>
            <a:ext cx="417781" cy="416845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1A9D3D1E-0C2A-42C1-93B2-28A20868A0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441" y="1966409"/>
            <a:ext cx="450929" cy="451942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BA7A9557-83DE-443A-B402-31EF21B3F2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893" y="3486410"/>
            <a:ext cx="389781" cy="390656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80C0B979-B41B-4870-8F7A-EBDDF871FB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427" y="4478602"/>
            <a:ext cx="399943" cy="399047"/>
          </a:xfrm>
          <a:prstGeom prst="rect">
            <a:avLst/>
          </a:prstGeom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D2739436-6F8B-4DA4-902A-CE227D08B876}"/>
              </a:ext>
            </a:extLst>
          </p:cNvPr>
          <p:cNvSpPr txBox="1"/>
          <p:nvPr/>
        </p:nvSpPr>
        <p:spPr>
          <a:xfrm>
            <a:off x="8403418" y="1857189"/>
            <a:ext cx="35975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/>
              <a:t>La possibilité d’effectuer des </a:t>
            </a:r>
            <a:r>
              <a:rPr lang="fr-FR" sz="1200" b="1" dirty="0">
                <a:solidFill>
                  <a:schemeClr val="tx2"/>
                </a:solidFill>
              </a:rPr>
              <a:t>versements volontaires déductibles</a:t>
            </a:r>
            <a:r>
              <a:rPr lang="fr-FR" sz="1200" dirty="0"/>
              <a:t> de l’assiette de l’impôt sur le revenu et des versements obligatoires</a:t>
            </a:r>
          </a:p>
          <a:p>
            <a:pPr algn="just"/>
            <a:endParaRPr lang="fr-FR" sz="1200" baseline="30000" dirty="0"/>
          </a:p>
          <a:p>
            <a:pPr algn="just"/>
            <a:endParaRPr lang="fr-FR" sz="1200" baseline="30000" dirty="0"/>
          </a:p>
          <a:p>
            <a:r>
              <a:rPr lang="fr-FR" sz="1200" b="1" dirty="0">
                <a:solidFill>
                  <a:schemeClr val="tx2"/>
                </a:solidFill>
              </a:rPr>
              <a:t>6 cas de déblocage anticipé </a:t>
            </a:r>
            <a:r>
              <a:rPr lang="fr-FR" sz="1200" dirty="0"/>
              <a:t>dont l’acquisition de la résidence principale</a:t>
            </a:r>
            <a:endParaRPr lang="fr-FR" sz="1200" baseline="30000" dirty="0"/>
          </a:p>
          <a:p>
            <a:pPr algn="just"/>
            <a:endParaRPr lang="fr-FR" sz="1200" dirty="0"/>
          </a:p>
          <a:p>
            <a:pPr algn="just"/>
            <a:endParaRPr lang="fr-FR" sz="1200" dirty="0"/>
          </a:p>
          <a:p>
            <a:pPr algn="just"/>
            <a:r>
              <a:rPr lang="fr-FR" sz="1200" b="1" dirty="0">
                <a:solidFill>
                  <a:schemeClr val="tx2"/>
                </a:solidFill>
              </a:rPr>
              <a:t>La liberté d’utilisation de l’épargne </a:t>
            </a:r>
            <a:r>
              <a:rPr lang="fr-FR" sz="1200" dirty="0"/>
              <a:t>au moment de du départ à la retraite, en choisissant une sortie en capital ou  en rente viagère</a:t>
            </a:r>
            <a:endParaRPr lang="fr-FR" sz="1200" baseline="30000" dirty="0"/>
          </a:p>
          <a:p>
            <a:pPr algn="just"/>
            <a:endParaRPr lang="fr-FR" sz="900" baseline="30000" dirty="0"/>
          </a:p>
          <a:p>
            <a:pPr algn="just"/>
            <a:endParaRPr lang="fr-FR" sz="900" baseline="30000" dirty="0"/>
          </a:p>
          <a:p>
            <a:pPr algn="just"/>
            <a:endParaRPr lang="fr-FR" sz="900" baseline="3000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D94E389-823A-46A3-BFA7-78F8FEC6D981}"/>
              </a:ext>
            </a:extLst>
          </p:cNvPr>
          <p:cNvSpPr/>
          <p:nvPr/>
        </p:nvSpPr>
        <p:spPr>
          <a:xfrm>
            <a:off x="7788393" y="1116470"/>
            <a:ext cx="4212549" cy="4836437"/>
          </a:xfrm>
          <a:prstGeom prst="rect">
            <a:avLst/>
          </a:prstGeom>
          <a:noFill/>
          <a:ln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814F650-198D-4A65-AB4E-BA5C80B9691B}"/>
              </a:ext>
            </a:extLst>
          </p:cNvPr>
          <p:cNvSpPr/>
          <p:nvPr/>
        </p:nvSpPr>
        <p:spPr>
          <a:xfrm>
            <a:off x="7788393" y="979350"/>
            <a:ext cx="386322" cy="3966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6BD26969-C51C-49DF-A8ED-49F7480951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727" y="905093"/>
            <a:ext cx="570405" cy="5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37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405E7EC9-6F69-43D7-AD72-BC37156366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430"/>
          <a:stretch/>
        </p:blipFill>
        <p:spPr>
          <a:xfrm>
            <a:off x="1450843" y="1255968"/>
            <a:ext cx="8686135" cy="3882135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2285BF-5A6E-4385-8157-E27FE9A2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1067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067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Titre 1">
            <a:extLst>
              <a:ext uri="{FF2B5EF4-FFF2-40B4-BE49-F238E27FC236}">
                <a16:creationId xmlns:a16="http://schemas.microsoft.com/office/drawing/2014/main" id="{55AFE77F-2DE9-4661-9890-62C283E505C6}"/>
              </a:ext>
            </a:extLst>
          </p:cNvPr>
          <p:cNvSpPr txBox="1">
            <a:spLocks/>
          </p:cNvSpPr>
          <p:nvPr/>
        </p:nvSpPr>
        <p:spPr>
          <a:xfrm>
            <a:off x="1440000" y="455464"/>
            <a:ext cx="10373391" cy="608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PER COL-I : alimentation par versements  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E6894-E64E-4B94-B302-87CBCD735A9E}"/>
              </a:ext>
            </a:extLst>
          </p:cNvPr>
          <p:cNvSpPr/>
          <p:nvPr/>
        </p:nvSpPr>
        <p:spPr>
          <a:xfrm>
            <a:off x="2993641" y="2520782"/>
            <a:ext cx="1239237" cy="1136815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CF2019-1997-4E6F-AA36-87F427E60C29}"/>
              </a:ext>
            </a:extLst>
          </p:cNvPr>
          <p:cNvSpPr/>
          <p:nvPr/>
        </p:nvSpPr>
        <p:spPr>
          <a:xfrm>
            <a:off x="8619290" y="2523917"/>
            <a:ext cx="1404906" cy="113368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65C7C7-4878-46C0-9483-C629AD718CA5}"/>
              </a:ext>
            </a:extLst>
          </p:cNvPr>
          <p:cNvSpPr/>
          <p:nvPr/>
        </p:nvSpPr>
        <p:spPr>
          <a:xfrm>
            <a:off x="10278232" y="2638827"/>
            <a:ext cx="722548" cy="3966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F0841BD-2E80-4DE8-B686-6BC4A0B05247}"/>
              </a:ext>
            </a:extLst>
          </p:cNvPr>
          <p:cNvSpPr/>
          <p:nvPr/>
        </p:nvSpPr>
        <p:spPr>
          <a:xfrm rot="20754853">
            <a:off x="3012259" y="2416309"/>
            <a:ext cx="533479" cy="2189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New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E338DAA-FB90-4C9F-934D-B9F9162FB3BA}"/>
              </a:ext>
            </a:extLst>
          </p:cNvPr>
          <p:cNvSpPr/>
          <p:nvPr/>
        </p:nvSpPr>
        <p:spPr>
          <a:xfrm rot="20754853">
            <a:off x="8646261" y="2450651"/>
            <a:ext cx="533479" cy="2189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New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D064D8-AF35-4300-9438-5AE0F8BA754E}"/>
              </a:ext>
            </a:extLst>
          </p:cNvPr>
          <p:cNvSpPr/>
          <p:nvPr/>
        </p:nvSpPr>
        <p:spPr>
          <a:xfrm>
            <a:off x="9282662" y="1800321"/>
            <a:ext cx="25748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fr-FR" sz="7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7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fr-FR" sz="7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</p:txBody>
      </p:sp>
      <p:sp>
        <p:nvSpPr>
          <p:cNvPr id="32" name="Triangle isocèle 31">
            <a:extLst>
              <a:ext uri="{FF2B5EF4-FFF2-40B4-BE49-F238E27FC236}">
                <a16:creationId xmlns:a16="http://schemas.microsoft.com/office/drawing/2014/main" id="{1A5BF388-DC16-4F1E-80CD-37667BE7C7F7}"/>
              </a:ext>
            </a:extLst>
          </p:cNvPr>
          <p:cNvSpPr/>
          <p:nvPr/>
        </p:nvSpPr>
        <p:spPr>
          <a:xfrm rot="5400000">
            <a:off x="10026599" y="2955601"/>
            <a:ext cx="282176" cy="16139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3F3E1F-D5EB-4076-A214-0610FAA99DD5}"/>
              </a:ext>
            </a:extLst>
          </p:cNvPr>
          <p:cNvSpPr/>
          <p:nvPr/>
        </p:nvSpPr>
        <p:spPr>
          <a:xfrm>
            <a:off x="10286317" y="2472908"/>
            <a:ext cx="16983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dirty="0">
                <a:solidFill>
                  <a:schemeClr val="accent4"/>
                </a:solidFill>
                <a:latin typeface="Arial" panose="020B0604020202020204" pitchFamily="34" charset="0"/>
              </a:rPr>
              <a:t>Mis en place par certaines entreprises, pour tout ou une partie de l’effectif (par exemple Art 83).</a:t>
            </a:r>
            <a:endParaRPr lang="fr-FR" sz="1000" b="1" strike="sngStrike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endParaRPr lang="fr-FR" sz="1000" b="1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r>
              <a:rPr lang="fr-FR" sz="1000" b="1" dirty="0">
                <a:solidFill>
                  <a:schemeClr val="accent4"/>
                </a:solidFill>
                <a:latin typeface="Arial" panose="020B0604020202020204" pitchFamily="34" charset="0"/>
              </a:rPr>
              <a:t>Ce compartiment n’est pas éligible à l’abonnement</a:t>
            </a:r>
            <a:r>
              <a:rPr lang="fr-FR" sz="900" dirty="0">
                <a:solidFill>
                  <a:schemeClr val="accent4"/>
                </a:solidFill>
                <a:latin typeface="Arial" panose="020B0604020202020204" pitchFamily="34" charset="0"/>
              </a:rPr>
              <a:t>.</a:t>
            </a:r>
            <a:endParaRPr lang="fr-FR" sz="900" dirty="0">
              <a:solidFill>
                <a:schemeClr val="accent4"/>
              </a:solidFill>
            </a:endParaRPr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A61CD32E-873E-4932-8BD9-DE7D4AD6E6BD}"/>
              </a:ext>
            </a:extLst>
          </p:cNvPr>
          <p:cNvSpPr/>
          <p:nvPr/>
        </p:nvSpPr>
        <p:spPr>
          <a:xfrm rot="16200000">
            <a:off x="2625335" y="2989787"/>
            <a:ext cx="282176" cy="16139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AC7B288-7C6C-42B6-A63A-F34EBC10A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71" y="1513272"/>
            <a:ext cx="580998" cy="580998"/>
          </a:xfrm>
          <a:prstGeom prst="rect">
            <a:avLst/>
          </a:prstGeom>
        </p:spPr>
      </p:pic>
      <p:sp>
        <p:nvSpPr>
          <p:cNvPr id="38" name="Organigramme : Alternative 37">
            <a:extLst>
              <a:ext uri="{FF2B5EF4-FFF2-40B4-BE49-F238E27FC236}">
                <a16:creationId xmlns:a16="http://schemas.microsoft.com/office/drawing/2014/main" id="{93A0C4FF-441E-467C-92D2-6768839C6D46}"/>
              </a:ext>
            </a:extLst>
          </p:cNvPr>
          <p:cNvSpPr/>
          <p:nvPr/>
        </p:nvSpPr>
        <p:spPr>
          <a:xfrm>
            <a:off x="207346" y="2239844"/>
            <a:ext cx="2388572" cy="1379101"/>
          </a:xfrm>
          <a:prstGeom prst="flowChartAlternateProcess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  <a:latin typeface="Open Sans"/>
              </a:rPr>
              <a:t>Des versements volontaires désormais  DÉDUCTIBLES à l’instar d’un contrat</a:t>
            </a:r>
          </a:p>
          <a:p>
            <a:pPr algn="ctr"/>
            <a:r>
              <a:rPr lang="fr-FR" sz="1500" b="1" dirty="0">
                <a:solidFill>
                  <a:schemeClr val="bg1"/>
                </a:solidFill>
                <a:latin typeface="Open Sans"/>
              </a:rPr>
              <a:t>MADELIN</a:t>
            </a:r>
            <a:endParaRPr lang="fr-FR" sz="1500" b="1" dirty="0">
              <a:solidFill>
                <a:schemeClr val="bg1"/>
              </a:solidFill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D4FDB62-5C0C-4FCC-B77A-52BB6C1AFFAF}"/>
              </a:ext>
            </a:extLst>
          </p:cNvPr>
          <p:cNvCxnSpPr>
            <a:cxnSpLocks/>
          </p:cNvCxnSpPr>
          <p:nvPr/>
        </p:nvCxnSpPr>
        <p:spPr>
          <a:xfrm>
            <a:off x="1418082" y="5919270"/>
            <a:ext cx="6341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BF22DD2-2C16-48AB-B91C-B9790537C5B3}"/>
              </a:ext>
            </a:extLst>
          </p:cNvPr>
          <p:cNvSpPr/>
          <p:nvPr/>
        </p:nvSpPr>
        <p:spPr>
          <a:xfrm>
            <a:off x="2030565" y="5344648"/>
            <a:ext cx="88400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/>
              <a:t>Soit dans la limite de</a:t>
            </a:r>
            <a:r>
              <a:rPr lang="fr-FR" sz="1200" b="1" dirty="0"/>
              <a:t> 10% des revenus professionnels </a:t>
            </a:r>
            <a:r>
              <a:rPr lang="fr-FR" sz="1200" dirty="0"/>
              <a:t>imposables plafonnés à 8 PASS</a:t>
            </a:r>
            <a:endParaRPr lang="fr-FR" sz="1200" dirty="0">
              <a:solidFill>
                <a:schemeClr val="accent4"/>
              </a:solidFill>
            </a:endParaRPr>
          </a:p>
          <a:p>
            <a:r>
              <a:rPr lang="fr-FR" sz="1200" b="1" dirty="0">
                <a:solidFill>
                  <a:schemeClr val="accent4"/>
                </a:solidFill>
              </a:rPr>
              <a:t>    </a:t>
            </a:r>
            <a:r>
              <a:rPr lang="fr-FR" sz="1200" dirty="0"/>
              <a:t>(+15% de la fraction du revenu comprise entre 1 et 8 PASS pour les TNS)</a:t>
            </a:r>
          </a:p>
          <a:p>
            <a:endParaRPr lang="fr-FR" sz="12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/>
              <a:t>Soit </a:t>
            </a:r>
            <a:r>
              <a:rPr lang="fr-FR" sz="1200" b="1" dirty="0"/>
              <a:t>10% du PASS</a:t>
            </a:r>
            <a:endParaRPr lang="fr-FR" sz="800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33A8922-080F-4D9E-96CE-DC22D4C4F90F}"/>
              </a:ext>
            </a:extLst>
          </p:cNvPr>
          <p:cNvCxnSpPr>
            <a:cxnSpLocks/>
          </p:cNvCxnSpPr>
          <p:nvPr/>
        </p:nvCxnSpPr>
        <p:spPr>
          <a:xfrm>
            <a:off x="1415784" y="3575768"/>
            <a:ext cx="0" cy="2343502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08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2285BF-5A6E-4385-8157-E27FE9A2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1067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067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Titre 1">
            <a:extLst>
              <a:ext uri="{FF2B5EF4-FFF2-40B4-BE49-F238E27FC236}">
                <a16:creationId xmlns:a16="http://schemas.microsoft.com/office/drawing/2014/main" id="{55AFE77F-2DE9-4661-9890-62C283E505C6}"/>
              </a:ext>
            </a:extLst>
          </p:cNvPr>
          <p:cNvSpPr txBox="1">
            <a:spLocks/>
          </p:cNvSpPr>
          <p:nvPr/>
        </p:nvSpPr>
        <p:spPr>
          <a:xfrm>
            <a:off x="1440007" y="451557"/>
            <a:ext cx="10373391" cy="608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PER COL-I : alimentation par transferts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4D554D-DF09-4147-8F84-5FAEFAF62945}"/>
              </a:ext>
            </a:extLst>
          </p:cNvPr>
          <p:cNvSpPr/>
          <p:nvPr/>
        </p:nvSpPr>
        <p:spPr>
          <a:xfrm>
            <a:off x="1261514" y="1679450"/>
            <a:ext cx="80505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solidFill>
                  <a:schemeClr val="accent2"/>
                </a:solidFill>
              </a:rPr>
              <a:t>Transfert des cotisations obligatoires d’un article 83 </a:t>
            </a:r>
            <a:r>
              <a:rPr lang="fr-FR" sz="1200" dirty="0"/>
              <a:t>vers le compartiment 3 « versements obligatoires ». Elles ne pourront donc pas sortir sous forme de capital </a:t>
            </a:r>
            <a:r>
              <a:rPr lang="fr-FR" sz="1200" b="1" dirty="0">
                <a:solidFill>
                  <a:schemeClr val="accent2"/>
                </a:solidFill>
              </a:rPr>
              <a:t>mais seulement en rente</a:t>
            </a:r>
            <a:r>
              <a:rPr lang="fr-FR" sz="1200" dirty="0"/>
              <a:t>.</a:t>
            </a:r>
          </a:p>
          <a:p>
            <a:pPr algn="just"/>
            <a:endParaRPr lang="fr-FR" sz="1200" dirty="0"/>
          </a:p>
          <a:p>
            <a:pPr algn="just"/>
            <a:r>
              <a:rPr lang="fr-FR" sz="1200" b="1" dirty="0">
                <a:solidFill>
                  <a:schemeClr val="accent2"/>
                </a:solidFill>
              </a:rPr>
              <a:t>Les versements individuels facultatifs VIF</a:t>
            </a:r>
            <a:r>
              <a:rPr lang="fr-FR" sz="1200" dirty="0"/>
              <a:t> réalisés sur un article 83 sont transférables vers le compartiment 1 « versements volontaires » du PER et </a:t>
            </a:r>
            <a:r>
              <a:rPr lang="fr-FR" sz="1200" b="1" dirty="0">
                <a:solidFill>
                  <a:schemeClr val="accent2"/>
                </a:solidFill>
              </a:rPr>
              <a:t>pourront sortir en capital ou en rente </a:t>
            </a:r>
            <a:r>
              <a:rPr lang="fr-FR" sz="1200" dirty="0"/>
              <a:t>(au choix).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81D405-4778-42B5-A2AB-3734EBF62871}"/>
              </a:ext>
            </a:extLst>
          </p:cNvPr>
          <p:cNvSpPr/>
          <p:nvPr/>
        </p:nvSpPr>
        <p:spPr>
          <a:xfrm>
            <a:off x="6800356" y="1348010"/>
            <a:ext cx="2434650" cy="2874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vers PER COL-I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C53C22-9355-4243-A0EE-3D90F9CA686C}"/>
              </a:ext>
            </a:extLst>
          </p:cNvPr>
          <p:cNvSpPr/>
          <p:nvPr/>
        </p:nvSpPr>
        <p:spPr>
          <a:xfrm>
            <a:off x="1264741" y="1337024"/>
            <a:ext cx="2554224" cy="30722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ART. 83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755671-D8B3-4C1E-BE14-A6A9B8C9F2F6}"/>
              </a:ext>
            </a:extLst>
          </p:cNvPr>
          <p:cNvSpPr/>
          <p:nvPr/>
        </p:nvSpPr>
        <p:spPr>
          <a:xfrm>
            <a:off x="5139766" y="3922154"/>
            <a:ext cx="720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FA974-A422-4525-8B97-78E9ADF078A9}"/>
              </a:ext>
            </a:extLst>
          </p:cNvPr>
          <p:cNvSpPr/>
          <p:nvPr/>
        </p:nvSpPr>
        <p:spPr>
          <a:xfrm>
            <a:off x="1261515" y="3123718"/>
            <a:ext cx="2554226" cy="30722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MADELIN/PERP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23EF7B-3B01-499F-9759-67CE141C6E27}"/>
              </a:ext>
            </a:extLst>
          </p:cNvPr>
          <p:cNvSpPr/>
          <p:nvPr/>
        </p:nvSpPr>
        <p:spPr>
          <a:xfrm>
            <a:off x="1176606" y="3506114"/>
            <a:ext cx="84880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solidFill>
                  <a:schemeClr val="accent2"/>
                </a:solidFill>
              </a:rPr>
              <a:t>Transfert des contrats d’épargne retraite ouverts à titre individuel </a:t>
            </a:r>
            <a:r>
              <a:rPr lang="fr-FR" sz="1200" dirty="0"/>
              <a:t>vers le compartiment 1 « versements volontaires ». </a:t>
            </a:r>
          </a:p>
          <a:p>
            <a:pPr algn="just"/>
            <a:endParaRPr lang="fr-FR" sz="1200" dirty="0"/>
          </a:p>
          <a:p>
            <a:pPr algn="just"/>
            <a:r>
              <a:rPr lang="fr-FR" sz="1200" dirty="0"/>
              <a:t>Ainsi, tous les avoirs qui ne pouvaient jusqu’à présent sortir qu’en rente viagère (ou à 80 % minimum sur le PERP), pourront </a:t>
            </a:r>
            <a:r>
              <a:rPr lang="fr-FR" sz="1200" b="1" dirty="0">
                <a:solidFill>
                  <a:schemeClr val="accent2"/>
                </a:solidFill>
              </a:rPr>
              <a:t>notamment, une fois transférés, sortir en capital à l’échéance.</a:t>
            </a:r>
          </a:p>
        </p:txBody>
      </p:sp>
      <p:sp>
        <p:nvSpPr>
          <p:cNvPr id="32" name="Flèche : droite 31">
            <a:extLst>
              <a:ext uri="{FF2B5EF4-FFF2-40B4-BE49-F238E27FC236}">
                <a16:creationId xmlns:a16="http://schemas.microsoft.com/office/drawing/2014/main" id="{6F8C4C03-3D77-4E7A-A4DE-0739E649D391}"/>
              </a:ext>
            </a:extLst>
          </p:cNvPr>
          <p:cNvSpPr/>
          <p:nvPr/>
        </p:nvSpPr>
        <p:spPr>
          <a:xfrm>
            <a:off x="4497590" y="1246211"/>
            <a:ext cx="1620230" cy="445562"/>
          </a:xfrm>
          <a:prstGeom prst="rightArrow">
            <a:avLst>
              <a:gd name="adj1" fmla="val 40946"/>
              <a:gd name="adj2" fmla="val 4849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B1001E-FB2E-41A6-9B43-B5F196D62A4A}"/>
              </a:ext>
            </a:extLst>
          </p:cNvPr>
          <p:cNvSpPr/>
          <p:nvPr/>
        </p:nvSpPr>
        <p:spPr>
          <a:xfrm>
            <a:off x="6800356" y="3104836"/>
            <a:ext cx="2434650" cy="3062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vers PER COL-I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A5C1E2B-807C-44D2-9EDA-FA32787DF4C4}"/>
              </a:ext>
            </a:extLst>
          </p:cNvPr>
          <p:cNvSpPr/>
          <p:nvPr/>
        </p:nvSpPr>
        <p:spPr>
          <a:xfrm>
            <a:off x="757647" y="1357692"/>
            <a:ext cx="335563" cy="249496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1</a:t>
            </a:r>
          </a:p>
        </p:txBody>
      </p:sp>
      <p:sp>
        <p:nvSpPr>
          <p:cNvPr id="44" name="Flèche : droite 43">
            <a:extLst>
              <a:ext uri="{FF2B5EF4-FFF2-40B4-BE49-F238E27FC236}">
                <a16:creationId xmlns:a16="http://schemas.microsoft.com/office/drawing/2014/main" id="{E26E2EAB-64BF-4C55-9207-BDA2C516D348}"/>
              </a:ext>
            </a:extLst>
          </p:cNvPr>
          <p:cNvSpPr/>
          <p:nvPr/>
        </p:nvSpPr>
        <p:spPr>
          <a:xfrm>
            <a:off x="4476685" y="3052610"/>
            <a:ext cx="1620230" cy="445562"/>
          </a:xfrm>
          <a:prstGeom prst="rightArrow">
            <a:avLst>
              <a:gd name="adj1" fmla="val 40946"/>
              <a:gd name="adj2" fmla="val 4849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E342066A-698F-4427-BFB3-1F202453D69E}"/>
              </a:ext>
            </a:extLst>
          </p:cNvPr>
          <p:cNvSpPr/>
          <p:nvPr/>
        </p:nvSpPr>
        <p:spPr>
          <a:xfrm>
            <a:off x="753267" y="3157337"/>
            <a:ext cx="335563" cy="249496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accent4"/>
                </a:solidFill>
                <a:latin typeface="Arial "/>
              </a:rPr>
              <a:t>2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5F5FF2-95C1-4DB6-8A35-4A3781B39F5A}"/>
              </a:ext>
            </a:extLst>
          </p:cNvPr>
          <p:cNvSpPr/>
          <p:nvPr/>
        </p:nvSpPr>
        <p:spPr>
          <a:xfrm>
            <a:off x="1212185" y="4345115"/>
            <a:ext cx="76678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i="1" dirty="0">
                <a:solidFill>
                  <a:srgbClr val="C00000"/>
                </a:solidFill>
                <a:latin typeface="Open Sans"/>
              </a:rPr>
              <a:t>A </a:t>
            </a:r>
            <a:r>
              <a:rPr lang="fr-FR" sz="1000" b="1" i="1" dirty="0">
                <a:solidFill>
                  <a:srgbClr val="C00000"/>
                </a:solidFill>
              </a:rPr>
              <a:t>noter : </a:t>
            </a:r>
            <a:r>
              <a:rPr lang="fr-FR" sz="1000" i="1" dirty="0">
                <a:solidFill>
                  <a:srgbClr val="C00000"/>
                </a:solidFill>
              </a:rPr>
              <a:t>pas d’obligation de versement minimum sur le nouveau PER COL-I à l’instar des anciens contrats Madelin.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D63EE8A-371C-4BCB-8891-494C58B15A6B}"/>
              </a:ext>
            </a:extLst>
          </p:cNvPr>
          <p:cNvSpPr/>
          <p:nvPr/>
        </p:nvSpPr>
        <p:spPr>
          <a:xfrm>
            <a:off x="1242465" y="5123968"/>
            <a:ext cx="2554226" cy="30722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ASSURANCE VIE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3D76308-8F35-4A4E-9669-7C62FB8FA4B4}"/>
              </a:ext>
            </a:extLst>
          </p:cNvPr>
          <p:cNvSpPr/>
          <p:nvPr/>
        </p:nvSpPr>
        <p:spPr>
          <a:xfrm>
            <a:off x="6781306" y="5105086"/>
            <a:ext cx="2434650" cy="3062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vers PER COL-I</a:t>
            </a:r>
          </a:p>
        </p:txBody>
      </p:sp>
      <p:sp>
        <p:nvSpPr>
          <p:cNvPr id="48" name="Flèche : droite 47">
            <a:extLst>
              <a:ext uri="{FF2B5EF4-FFF2-40B4-BE49-F238E27FC236}">
                <a16:creationId xmlns:a16="http://schemas.microsoft.com/office/drawing/2014/main" id="{6EE3A3B4-F13E-4012-AB81-29E62AC2460C}"/>
              </a:ext>
            </a:extLst>
          </p:cNvPr>
          <p:cNvSpPr/>
          <p:nvPr/>
        </p:nvSpPr>
        <p:spPr>
          <a:xfrm>
            <a:off x="4457635" y="5052860"/>
            <a:ext cx="1620230" cy="445562"/>
          </a:xfrm>
          <a:prstGeom prst="rightArrow">
            <a:avLst>
              <a:gd name="adj1" fmla="val 40946"/>
              <a:gd name="adj2" fmla="val 4849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194FFDA5-5543-4B4B-8AB4-822C1E371FC0}"/>
              </a:ext>
            </a:extLst>
          </p:cNvPr>
          <p:cNvSpPr/>
          <p:nvPr/>
        </p:nvSpPr>
        <p:spPr>
          <a:xfrm>
            <a:off x="734217" y="5157587"/>
            <a:ext cx="335563" cy="249496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accent4"/>
                </a:solidFill>
                <a:latin typeface="Arial "/>
              </a:rPr>
              <a:t>3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2C85A78-8634-41B0-9615-CEC1C7585955}"/>
              </a:ext>
            </a:extLst>
          </p:cNvPr>
          <p:cNvSpPr/>
          <p:nvPr/>
        </p:nvSpPr>
        <p:spPr>
          <a:xfrm>
            <a:off x="1242465" y="5593278"/>
            <a:ext cx="848809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solidFill>
                  <a:schemeClr val="accent2"/>
                </a:solidFill>
              </a:rPr>
              <a:t>Réaliser un rachat jusqu’au 01/01/2023 pour transférer les capitaux </a:t>
            </a:r>
            <a:r>
              <a:rPr lang="fr-FR" sz="1200" dirty="0"/>
              <a:t>pour bénéficier d’abattements fiscaux doublés. Les sommes ainsi transférées bénéficient de la déductibilité de l’assiette de l’impôt sur le revenu</a:t>
            </a:r>
            <a:r>
              <a:rPr lang="fr-FR" sz="1100" dirty="0"/>
              <a:t>.</a:t>
            </a:r>
          </a:p>
          <a:p>
            <a:pPr algn="just"/>
            <a:endParaRPr lang="fr-FR" sz="1100" dirty="0">
              <a:solidFill>
                <a:srgbClr val="00B050"/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422E631-59E0-43CC-A693-2BCACA4FE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48" y="4285765"/>
            <a:ext cx="335563" cy="3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7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E2F85B-F545-43DD-A129-9FC81A8C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700" y="6524773"/>
            <a:ext cx="254400" cy="164148"/>
          </a:xfrm>
        </p:spPr>
        <p:txBody>
          <a:bodyPr/>
          <a:lstStyle/>
          <a:p>
            <a:fld id="{4F985FF9-ADA8-465B-B1B8-A5AF16A5E141}" type="slidenum">
              <a:rPr lang="fr-FR" smtClean="0"/>
              <a:t>6</a:t>
            </a:fld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1A8890F-0FCC-463E-A524-DD936D84DDAA}"/>
              </a:ext>
            </a:extLst>
          </p:cNvPr>
          <p:cNvSpPr txBox="1">
            <a:spLocks/>
          </p:cNvSpPr>
          <p:nvPr/>
        </p:nvSpPr>
        <p:spPr>
          <a:xfrm>
            <a:off x="177329" y="169078"/>
            <a:ext cx="3663152" cy="989161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PER COL-I : </a:t>
            </a:r>
          </a:p>
          <a:p>
            <a:r>
              <a:rPr lang="pt-BR" dirty="0"/>
              <a:t>déblocage et sortie</a:t>
            </a:r>
            <a:endParaRPr lang="fr-FR" dirty="0"/>
          </a:p>
        </p:txBody>
      </p:sp>
      <p:sp>
        <p:nvSpPr>
          <p:cNvPr id="32" name="Triangle isocèle 31">
            <a:extLst>
              <a:ext uri="{FF2B5EF4-FFF2-40B4-BE49-F238E27FC236}">
                <a16:creationId xmlns:a16="http://schemas.microsoft.com/office/drawing/2014/main" id="{71809FC4-BAAA-4AA9-AB18-E2A0F08A70E5}"/>
              </a:ext>
            </a:extLst>
          </p:cNvPr>
          <p:cNvSpPr/>
          <p:nvPr/>
        </p:nvSpPr>
        <p:spPr>
          <a:xfrm rot="10800000">
            <a:off x="1305550" y="2074999"/>
            <a:ext cx="282176" cy="16139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065872-6AB8-4BD3-B7E5-FAEF99283F8F}"/>
              </a:ext>
            </a:extLst>
          </p:cNvPr>
          <p:cNvSpPr/>
          <p:nvPr/>
        </p:nvSpPr>
        <p:spPr>
          <a:xfrm>
            <a:off x="226862" y="2523666"/>
            <a:ext cx="34070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chemeClr val="accent4"/>
                </a:solidFill>
                <a:sym typeface="Wingdings" panose="05000000000000000000" pitchFamily="2" charset="2"/>
              </a:rPr>
              <a:t>En cas de choix de déductibilité des versements, les sommes seront </a:t>
            </a:r>
          </a:p>
          <a:p>
            <a:r>
              <a:rPr lang="fr-FR" sz="1200" b="1" dirty="0">
                <a:solidFill>
                  <a:schemeClr val="accent4"/>
                </a:solidFill>
                <a:sym typeface="Wingdings" panose="05000000000000000000" pitchFamily="2" charset="2"/>
              </a:rPr>
              <a:t>fiscalisées à la sortie </a:t>
            </a:r>
            <a:r>
              <a:rPr lang="fr-FR" sz="900" b="1" i="1" dirty="0">
                <a:solidFill>
                  <a:schemeClr val="accent4"/>
                </a:solidFill>
                <a:sym typeface="Wingdings" panose="05000000000000000000" pitchFamily="2" charset="2"/>
              </a:rPr>
              <a:t>(Cf. slide 4).</a:t>
            </a:r>
          </a:p>
          <a:p>
            <a:endParaRPr lang="fr-FR" sz="1200" b="1" dirty="0">
              <a:solidFill>
                <a:schemeClr val="accent4"/>
              </a:solidFill>
              <a:sym typeface="Wingdings" panose="05000000000000000000" pitchFamily="2" charset="2"/>
            </a:endParaRPr>
          </a:p>
          <a:p>
            <a:r>
              <a:rPr lang="fr-FR" sz="1200" b="1" dirty="0">
                <a:solidFill>
                  <a:schemeClr val="accent4"/>
                </a:solidFill>
                <a:sym typeface="Wingdings" panose="05000000000000000000" pitchFamily="2" charset="2"/>
              </a:rPr>
              <a:t>L</a:t>
            </a:r>
            <a:r>
              <a:rPr lang="fr-FR" sz="1200" b="1" dirty="0">
                <a:solidFill>
                  <a:schemeClr val="accent4"/>
                </a:solidFill>
              </a:rPr>
              <a:t>’option de non-déductibilité des versements est possible.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21CC13-188E-4C37-AF5A-D9A5B7047438}"/>
              </a:ext>
            </a:extLst>
          </p:cNvPr>
          <p:cNvSpPr/>
          <p:nvPr/>
        </p:nvSpPr>
        <p:spPr>
          <a:xfrm>
            <a:off x="177329" y="2579163"/>
            <a:ext cx="49532" cy="11448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639334A-E852-4962-B167-33FB16F29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08" y="1534261"/>
            <a:ext cx="613383" cy="6133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C4D7D4A-EA01-44E8-A833-6C086BD5D79B}"/>
              </a:ext>
            </a:extLst>
          </p:cNvPr>
          <p:cNvCxnSpPr>
            <a:cxnSpLocks/>
          </p:cNvCxnSpPr>
          <p:nvPr/>
        </p:nvCxnSpPr>
        <p:spPr>
          <a:xfrm flipV="1">
            <a:off x="1446638" y="1249680"/>
            <a:ext cx="0" cy="73387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48746C8-DC7A-49D2-9C34-0A4FE400B965}"/>
              </a:ext>
            </a:extLst>
          </p:cNvPr>
          <p:cNvGrpSpPr/>
          <p:nvPr/>
        </p:nvGrpSpPr>
        <p:grpSpPr>
          <a:xfrm>
            <a:off x="1183629" y="40640"/>
            <a:ext cx="11008371" cy="6688920"/>
            <a:chOff x="1183629" y="0"/>
            <a:chExt cx="11008371" cy="66889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1769151-D6B7-4C5E-A176-86B909D347D5}"/>
                </a:ext>
              </a:extLst>
            </p:cNvPr>
            <p:cNvSpPr/>
            <p:nvPr/>
          </p:nvSpPr>
          <p:spPr>
            <a:xfrm>
              <a:off x="1183629" y="6339840"/>
              <a:ext cx="11008371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461A0B6A-6F1A-47A8-92D4-5CD7F6C43A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339" t="3191" r="1505" b="2387"/>
            <a:stretch/>
          </p:blipFill>
          <p:spPr>
            <a:xfrm>
              <a:off x="2959134" y="0"/>
              <a:ext cx="7867626" cy="6688920"/>
            </a:xfrm>
            <a:prstGeom prst="rect">
              <a:avLst/>
            </a:prstGeom>
          </p:spPr>
        </p:pic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99C9CBB-ABE5-4688-984E-88A1F4FD0795}"/>
              </a:ext>
            </a:extLst>
          </p:cNvPr>
          <p:cNvCxnSpPr/>
          <p:nvPr/>
        </p:nvCxnSpPr>
        <p:spPr>
          <a:xfrm flipH="1">
            <a:off x="1446638" y="1249680"/>
            <a:ext cx="2536082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4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2285BF-5A6E-4385-8157-E27FE9A2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1067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067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Titre 1">
            <a:extLst>
              <a:ext uri="{FF2B5EF4-FFF2-40B4-BE49-F238E27FC236}">
                <a16:creationId xmlns:a16="http://schemas.microsoft.com/office/drawing/2014/main" id="{55AFE77F-2DE9-4661-9890-62C283E505C6}"/>
              </a:ext>
            </a:extLst>
          </p:cNvPr>
          <p:cNvSpPr txBox="1">
            <a:spLocks/>
          </p:cNvSpPr>
          <p:nvPr/>
        </p:nvSpPr>
        <p:spPr>
          <a:xfrm>
            <a:off x="1440000" y="455464"/>
            <a:ext cx="10373391" cy="608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PER COL-I : alimentation par versements : </a:t>
            </a:r>
            <a:r>
              <a:rPr lang="pt-BR" dirty="0">
                <a:solidFill>
                  <a:schemeClr val="accent4"/>
                </a:solidFill>
              </a:rPr>
              <a:t>à vous de jouer !</a:t>
            </a:r>
            <a:r>
              <a:rPr lang="pt-BR" dirty="0"/>
              <a:t>  </a:t>
            </a:r>
            <a:endParaRPr lang="fr-FR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83D82D-9A04-4E99-BC51-5C7EAA339265}"/>
              </a:ext>
            </a:extLst>
          </p:cNvPr>
          <p:cNvSpPr/>
          <p:nvPr/>
        </p:nvSpPr>
        <p:spPr>
          <a:xfrm>
            <a:off x="1552188" y="1269969"/>
            <a:ext cx="4693919" cy="4180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B0F0"/>
                </a:solidFill>
              </a:rPr>
              <a:t>JEAN, DIRIGEANT DE L’ENTREPRISE ABC ET SES SALARIÉS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46EACC9-45D2-42B5-A24E-F33D63998F2B}"/>
              </a:ext>
            </a:extLst>
          </p:cNvPr>
          <p:cNvSpPr/>
          <p:nvPr/>
        </p:nvSpPr>
        <p:spPr>
          <a:xfrm>
            <a:off x="7445755" y="1250093"/>
            <a:ext cx="2443098" cy="4180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2"/>
                </a:solidFill>
              </a:rPr>
              <a:t>VOUS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B2280D-383B-4464-BF02-DC7DF93BE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764" y="1538576"/>
            <a:ext cx="1117855" cy="111785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49D2854-49E4-4BB7-AB38-00AF7C2574EA}"/>
              </a:ext>
            </a:extLst>
          </p:cNvPr>
          <p:cNvSpPr/>
          <p:nvPr/>
        </p:nvSpPr>
        <p:spPr>
          <a:xfrm>
            <a:off x="1552189" y="3059236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Est-ce que je peux réaliser des versements déductibles sur mon PER COL-I 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3CD3DD-9C56-4C56-A330-EC7849CCA742}"/>
              </a:ext>
            </a:extLst>
          </p:cNvPr>
          <p:cNvSpPr/>
          <p:nvPr/>
        </p:nvSpPr>
        <p:spPr>
          <a:xfrm>
            <a:off x="1552189" y="4419434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Je ne souhaite pas effectuer des versements volontaires. </a:t>
            </a:r>
          </a:p>
          <a:p>
            <a:pPr algn="ctr"/>
            <a:r>
              <a:rPr lang="fr-FR" sz="1100" dirty="0">
                <a:solidFill>
                  <a:srgbClr val="00B0F0"/>
                </a:solidFill>
              </a:rPr>
              <a:t>Comment puis-je l’alimenter 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3569FC-90C8-41D3-84E7-B8C78DA053B5}"/>
              </a:ext>
            </a:extLst>
          </p:cNvPr>
          <p:cNvSpPr/>
          <p:nvPr/>
        </p:nvSpPr>
        <p:spPr>
          <a:xfrm>
            <a:off x="1552189" y="5178588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Dans mon entreprise, il y’a des cotisations obligatoires liées à un Article 83. Est-ce que c’est compatible avec mon PER COL-I 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65F10F-5570-4749-A276-CF96FA4E18EA}"/>
              </a:ext>
            </a:extLst>
          </p:cNvPr>
          <p:cNvSpPr/>
          <p:nvPr/>
        </p:nvSpPr>
        <p:spPr>
          <a:xfrm>
            <a:off x="6831874" y="3059236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accent2"/>
                </a:solidFill>
              </a:rPr>
              <a:t>Oui à l’instar de votre ancien contrat Madelin dans la limite prévue par la réglementation.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B8A95F-ABDE-4D0F-B6FF-9CD9DCF505BA}"/>
              </a:ext>
            </a:extLst>
          </p:cNvPr>
          <p:cNvSpPr/>
          <p:nvPr/>
        </p:nvSpPr>
        <p:spPr>
          <a:xfrm>
            <a:off x="6831874" y="4419434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accent2"/>
                </a:solidFill>
              </a:rPr>
              <a:t>Ce n’est pas obligatoire. Vous pouvez effectuer des versements issus de l’intéressement, la participation, l’abondement ainsi que du CET/Jours de repos non pris.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E887EE-57C7-4FFB-8A07-8701BDE5DDBD}"/>
              </a:ext>
            </a:extLst>
          </p:cNvPr>
          <p:cNvSpPr/>
          <p:nvPr/>
        </p:nvSpPr>
        <p:spPr>
          <a:xfrm>
            <a:off x="6831874" y="5178588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accent2"/>
                </a:solidFill>
              </a:rPr>
              <a:t>Oui vous pouvez ainsi que vos salariés verser (si volet catégoriel) ou transférer les cotisations obligatoires vers le PER COL-I</a:t>
            </a:r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2BEE976B-B338-40B2-BC3F-BD65D033EE8F}"/>
              </a:ext>
            </a:extLst>
          </p:cNvPr>
          <p:cNvSpPr/>
          <p:nvPr/>
        </p:nvSpPr>
        <p:spPr>
          <a:xfrm rot="5400000">
            <a:off x="6430134" y="3205764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553A127F-FDAD-47AB-BB4B-5DF8F4F11053}"/>
              </a:ext>
            </a:extLst>
          </p:cNvPr>
          <p:cNvSpPr/>
          <p:nvPr/>
        </p:nvSpPr>
        <p:spPr>
          <a:xfrm rot="5400000">
            <a:off x="6429605" y="4565962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28" name="Triangle isocèle 27">
            <a:extLst>
              <a:ext uri="{FF2B5EF4-FFF2-40B4-BE49-F238E27FC236}">
                <a16:creationId xmlns:a16="http://schemas.microsoft.com/office/drawing/2014/main" id="{D8E1289B-E74B-4B2B-B009-BDDE95231B4F}"/>
              </a:ext>
            </a:extLst>
          </p:cNvPr>
          <p:cNvSpPr/>
          <p:nvPr/>
        </p:nvSpPr>
        <p:spPr>
          <a:xfrm rot="5400000">
            <a:off x="6460612" y="5271755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C8EEFB-1A0D-4680-9096-ECE70AAE2BA4}"/>
              </a:ext>
            </a:extLst>
          </p:cNvPr>
          <p:cNvSpPr/>
          <p:nvPr/>
        </p:nvSpPr>
        <p:spPr>
          <a:xfrm>
            <a:off x="1552189" y="3719360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Je ne souhaite pas effectuer systématiquement des versements volontaires déductibles !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F20A59-B8C9-4624-8CC5-C883BFB06D1F}"/>
              </a:ext>
            </a:extLst>
          </p:cNvPr>
          <p:cNvSpPr/>
          <p:nvPr/>
        </p:nvSpPr>
        <p:spPr>
          <a:xfrm>
            <a:off x="6831874" y="3719360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accent2"/>
                </a:solidFill>
              </a:rPr>
              <a:t>Vous pouvez également effectuer des versements volontaires non déductibles. </a:t>
            </a:r>
            <a:r>
              <a:rPr lang="fr-FR" sz="1100" b="1" dirty="0">
                <a:solidFill>
                  <a:schemeClr val="accent2"/>
                </a:solidFill>
              </a:rPr>
              <a:t>L’opération est déductible par défaut</a:t>
            </a:r>
            <a:r>
              <a:rPr lang="fr-FR" sz="1100" dirty="0">
                <a:solidFill>
                  <a:schemeClr val="accent2"/>
                </a:solidFill>
              </a:rPr>
              <a:t>, il faudra décocher la case de la déductibilité. </a:t>
            </a:r>
          </a:p>
        </p:txBody>
      </p:sp>
      <p:sp>
        <p:nvSpPr>
          <p:cNvPr id="37" name="Triangle isocèle 36">
            <a:extLst>
              <a:ext uri="{FF2B5EF4-FFF2-40B4-BE49-F238E27FC236}">
                <a16:creationId xmlns:a16="http://schemas.microsoft.com/office/drawing/2014/main" id="{C4B5336C-1DF9-4FCE-B4C2-2B484DB0EE50}"/>
              </a:ext>
            </a:extLst>
          </p:cNvPr>
          <p:cNvSpPr/>
          <p:nvPr/>
        </p:nvSpPr>
        <p:spPr>
          <a:xfrm rot="5400000">
            <a:off x="6430134" y="3865888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EC064FB3-509B-4D86-8032-255FF9CA9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898" y="1563322"/>
            <a:ext cx="1117855" cy="1115351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2151BE7-C7AB-4CA6-BE69-B261D01E4097}"/>
              </a:ext>
            </a:extLst>
          </p:cNvPr>
          <p:cNvSpPr/>
          <p:nvPr/>
        </p:nvSpPr>
        <p:spPr>
          <a:xfrm>
            <a:off x="6096000" y="1817638"/>
            <a:ext cx="991047" cy="10207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4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978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17" grpId="0" animBg="1"/>
      <p:bldP spid="27" grpId="0" animBg="1"/>
      <p:bldP spid="28" grpId="0" animBg="1"/>
      <p:bldP spid="35" grpId="0" animBg="1"/>
      <p:bldP spid="36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2285BF-5A6E-4385-8157-E27FE9A2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1067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067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Titre 1">
            <a:extLst>
              <a:ext uri="{FF2B5EF4-FFF2-40B4-BE49-F238E27FC236}">
                <a16:creationId xmlns:a16="http://schemas.microsoft.com/office/drawing/2014/main" id="{55AFE77F-2DE9-4661-9890-62C283E505C6}"/>
              </a:ext>
            </a:extLst>
          </p:cNvPr>
          <p:cNvSpPr txBox="1">
            <a:spLocks/>
          </p:cNvSpPr>
          <p:nvPr/>
        </p:nvSpPr>
        <p:spPr>
          <a:xfrm>
            <a:off x="1440007" y="457613"/>
            <a:ext cx="10373391" cy="608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PER COL-I : alimentation par transferts : </a:t>
            </a:r>
            <a:r>
              <a:rPr lang="pt-BR" dirty="0">
                <a:solidFill>
                  <a:schemeClr val="accent4"/>
                </a:solidFill>
              </a:rPr>
              <a:t>à vous de jouer !</a:t>
            </a:r>
            <a:r>
              <a:rPr lang="pt-BR" dirty="0"/>
              <a:t> </a:t>
            </a:r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674F20B-9038-4E5C-BB6B-B8446D069EA3}"/>
              </a:ext>
            </a:extLst>
          </p:cNvPr>
          <p:cNvSpPr/>
          <p:nvPr/>
        </p:nvSpPr>
        <p:spPr>
          <a:xfrm>
            <a:off x="6096000" y="1817638"/>
            <a:ext cx="991047" cy="10207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4"/>
                </a:solidFill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B24C3E-AFE3-4832-8EF1-CB11920F4AA4}"/>
              </a:ext>
            </a:extLst>
          </p:cNvPr>
          <p:cNvSpPr/>
          <p:nvPr/>
        </p:nvSpPr>
        <p:spPr>
          <a:xfrm>
            <a:off x="1552189" y="3013443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Je veux transférer mes cotisations issues de mon article 83.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E80834-F99E-47CA-8236-96783AAB182E}"/>
              </a:ext>
            </a:extLst>
          </p:cNvPr>
          <p:cNvSpPr/>
          <p:nvPr/>
        </p:nvSpPr>
        <p:spPr>
          <a:xfrm>
            <a:off x="1552189" y="4373641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Puis-je transférer mon contrat d’assurance vie 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5FE950-4FCE-4C0C-8493-5B5C91F4362D}"/>
              </a:ext>
            </a:extLst>
          </p:cNvPr>
          <p:cNvSpPr/>
          <p:nvPr/>
        </p:nvSpPr>
        <p:spPr>
          <a:xfrm>
            <a:off x="6831874" y="3013443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accent2"/>
                </a:solidFill>
              </a:rPr>
              <a:t>Ce transfert est possible et vos encours seront affectés au compartiment 3 « versements obligatoires ».</a:t>
            </a:r>
            <a:endParaRPr lang="fr-FR" sz="1100" dirty="0">
              <a:solidFill>
                <a:srgbClr val="00B0F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6332B0-5D58-4D05-A16A-9B83D2A4183A}"/>
              </a:ext>
            </a:extLst>
          </p:cNvPr>
          <p:cNvSpPr/>
          <p:nvPr/>
        </p:nvSpPr>
        <p:spPr>
          <a:xfrm>
            <a:off x="6831874" y="4373641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accent2"/>
                </a:solidFill>
              </a:rPr>
              <a:t>Oui vous devez réaliser un rachat puis transférer</a:t>
            </a:r>
          </a:p>
          <a:p>
            <a:pPr algn="ctr"/>
            <a:r>
              <a:rPr lang="fr-FR" sz="1100" dirty="0">
                <a:solidFill>
                  <a:schemeClr val="accent2"/>
                </a:solidFill>
              </a:rPr>
              <a:t> vos avoirs vers le PER COL-I</a:t>
            </a:r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E2739DFE-3AD1-4C80-B2A9-DA0CAC87767E}"/>
              </a:ext>
            </a:extLst>
          </p:cNvPr>
          <p:cNvSpPr/>
          <p:nvPr/>
        </p:nvSpPr>
        <p:spPr>
          <a:xfrm rot="5400000">
            <a:off x="6430134" y="3159971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3355DC2E-B899-498A-8FF8-7159A298642D}"/>
              </a:ext>
            </a:extLst>
          </p:cNvPr>
          <p:cNvSpPr/>
          <p:nvPr/>
        </p:nvSpPr>
        <p:spPr>
          <a:xfrm rot="5400000">
            <a:off x="6429605" y="4520169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A07CD3-D208-45ED-8A2D-9FB900CD8FE0}"/>
              </a:ext>
            </a:extLst>
          </p:cNvPr>
          <p:cNvSpPr/>
          <p:nvPr/>
        </p:nvSpPr>
        <p:spPr>
          <a:xfrm>
            <a:off x="1552189" y="3679623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Puis-je transférer mes versements volontaires</a:t>
            </a:r>
          </a:p>
          <a:p>
            <a:pPr algn="ctr"/>
            <a:r>
              <a:rPr lang="fr-FR" sz="1100" dirty="0">
                <a:solidFill>
                  <a:srgbClr val="00B0F0"/>
                </a:solidFill>
              </a:rPr>
              <a:t> de mon Madelin 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D9A357-DB9A-4A2D-8A35-3E732398731E}"/>
              </a:ext>
            </a:extLst>
          </p:cNvPr>
          <p:cNvSpPr/>
          <p:nvPr/>
        </p:nvSpPr>
        <p:spPr>
          <a:xfrm>
            <a:off x="6831874" y="3679623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accent2"/>
                </a:solidFill>
              </a:rPr>
              <a:t>Oui c’est possible et vous bénéficierez d’une sortie en capital à l’échéance contrairement au Madelin. </a:t>
            </a:r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A5DAF803-8E1C-4217-BDF9-10CF6F3ACEDE}"/>
              </a:ext>
            </a:extLst>
          </p:cNvPr>
          <p:cNvSpPr/>
          <p:nvPr/>
        </p:nvSpPr>
        <p:spPr>
          <a:xfrm rot="5400000">
            <a:off x="6430134" y="3826151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7487470-8CEE-4538-8062-8C60CD1279EA}"/>
              </a:ext>
            </a:extLst>
          </p:cNvPr>
          <p:cNvSpPr/>
          <p:nvPr/>
        </p:nvSpPr>
        <p:spPr>
          <a:xfrm>
            <a:off x="1552188" y="1269969"/>
            <a:ext cx="4693919" cy="4180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B0F0"/>
                </a:solidFill>
              </a:rPr>
              <a:t>JEAN, DIRIGEANT DE L’ENTREPRISE ABC ET SES SALARIÉS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0F5EC5D-FB97-4A07-A67D-8F5FEDBFFD7D}"/>
              </a:ext>
            </a:extLst>
          </p:cNvPr>
          <p:cNvSpPr/>
          <p:nvPr/>
        </p:nvSpPr>
        <p:spPr>
          <a:xfrm>
            <a:off x="7445755" y="1250093"/>
            <a:ext cx="2443098" cy="4180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2"/>
                </a:solidFill>
              </a:rPr>
              <a:t>VOUS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BB8FCAC-29A2-406A-8679-86D75072C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764" y="1538576"/>
            <a:ext cx="1117855" cy="111785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8918128-4240-4274-BA64-A65526AD2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898" y="1563322"/>
            <a:ext cx="1117855" cy="11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6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E2F85B-F545-43DD-A129-9FC81A8C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700" y="6524773"/>
            <a:ext cx="254400" cy="164148"/>
          </a:xfrm>
        </p:spPr>
        <p:txBody>
          <a:bodyPr/>
          <a:lstStyle/>
          <a:p>
            <a:fld id="{4F985FF9-ADA8-465B-B1B8-A5AF16A5E141}" type="slidenum">
              <a:rPr lang="fr-FR" smtClean="0"/>
              <a:t>9</a:t>
            </a:fld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1A8890F-0FCC-463E-A524-DD936D84DDAA}"/>
              </a:ext>
            </a:extLst>
          </p:cNvPr>
          <p:cNvSpPr txBox="1">
            <a:spLocks/>
          </p:cNvSpPr>
          <p:nvPr/>
        </p:nvSpPr>
        <p:spPr>
          <a:xfrm>
            <a:off x="1387174" y="352821"/>
            <a:ext cx="10373391" cy="608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A162B23-E5CC-416E-9A3A-C3F5FAC1D86C}"/>
              </a:ext>
            </a:extLst>
          </p:cNvPr>
          <p:cNvSpPr/>
          <p:nvPr/>
        </p:nvSpPr>
        <p:spPr>
          <a:xfrm>
            <a:off x="6096000" y="1817638"/>
            <a:ext cx="991047" cy="10207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4"/>
                </a:solidFill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1EF56-AFB1-4150-9EF3-45CC5FC52F2F}"/>
              </a:ext>
            </a:extLst>
          </p:cNvPr>
          <p:cNvSpPr/>
          <p:nvPr/>
        </p:nvSpPr>
        <p:spPr>
          <a:xfrm>
            <a:off x="1552189" y="3037667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J’ai besoin de mon argent pour l’acquisition de ma résidence principale.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DB66C1-D76A-4573-A1DF-C51B2BE06DBA}"/>
              </a:ext>
            </a:extLst>
          </p:cNvPr>
          <p:cNvSpPr/>
          <p:nvPr/>
        </p:nvSpPr>
        <p:spPr>
          <a:xfrm>
            <a:off x="1552189" y="4452369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Et si j’ai un accident ? Et si j’ai besoin d’argent suite à un problème ? </a:t>
            </a:r>
          </a:p>
          <a:p>
            <a:pPr algn="ctr"/>
            <a:r>
              <a:rPr lang="fr-FR" sz="1100" i="1" dirty="0">
                <a:solidFill>
                  <a:srgbClr val="00B0F0"/>
                </a:solidFill>
              </a:rPr>
              <a:t>(familial, professionnel, financière)</a:t>
            </a:r>
            <a:endParaRPr lang="fr-FR" sz="1100" dirty="0">
              <a:solidFill>
                <a:srgbClr val="00B0F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4E20EC-A535-498D-B585-52FE7A9D0CF0}"/>
              </a:ext>
            </a:extLst>
          </p:cNvPr>
          <p:cNvSpPr/>
          <p:nvPr/>
        </p:nvSpPr>
        <p:spPr>
          <a:xfrm>
            <a:off x="6831874" y="3037667"/>
            <a:ext cx="5081452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accent2"/>
                </a:solidFill>
              </a:rPr>
              <a:t>Dans le cadre de votre projet immobilier, vous pouvez débloquer de manière anticipée votre PER COL-I en capital (</a:t>
            </a:r>
            <a:r>
              <a:rPr lang="fr-FR" sz="1100">
                <a:solidFill>
                  <a:schemeClr val="accent2"/>
                </a:solidFill>
              </a:rPr>
              <a:t>hors compartiment 3). </a:t>
            </a:r>
            <a:endParaRPr lang="fr-FR" sz="1100" dirty="0">
              <a:solidFill>
                <a:schemeClr val="accent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953ED6-F872-4E33-9ED8-2D0601994F73}"/>
              </a:ext>
            </a:extLst>
          </p:cNvPr>
          <p:cNvSpPr/>
          <p:nvPr/>
        </p:nvSpPr>
        <p:spPr>
          <a:xfrm>
            <a:off x="6831874" y="4452369"/>
            <a:ext cx="5081452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accent2"/>
                </a:solidFill>
              </a:rPr>
              <a:t>Vous pouvez débloquer de manière anticipée vos capitaux en capital </a:t>
            </a:r>
          </a:p>
          <a:p>
            <a:r>
              <a:rPr lang="fr-FR" sz="1100" dirty="0">
                <a:solidFill>
                  <a:schemeClr val="accent2"/>
                </a:solidFill>
              </a:rPr>
              <a:t>en cas de coup dur </a:t>
            </a:r>
            <a:r>
              <a:rPr lang="fr-FR" sz="1100" i="1" dirty="0">
                <a:solidFill>
                  <a:schemeClr val="accent2"/>
                </a:solidFill>
              </a:rPr>
              <a:t>(décès conjoint, invalidité, surendettement)</a:t>
            </a:r>
            <a:r>
              <a:rPr lang="fr-FR" sz="110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9" name="Triangle isocèle 18">
            <a:extLst>
              <a:ext uri="{FF2B5EF4-FFF2-40B4-BE49-F238E27FC236}">
                <a16:creationId xmlns:a16="http://schemas.microsoft.com/office/drawing/2014/main" id="{F92D6073-D4BC-4DD7-B450-3235BCFC530E}"/>
              </a:ext>
            </a:extLst>
          </p:cNvPr>
          <p:cNvSpPr/>
          <p:nvPr/>
        </p:nvSpPr>
        <p:spPr>
          <a:xfrm rot="5400000">
            <a:off x="6430134" y="3184195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972C0CB6-6EA3-4744-9EA8-15D852F6792B}"/>
              </a:ext>
            </a:extLst>
          </p:cNvPr>
          <p:cNvSpPr/>
          <p:nvPr/>
        </p:nvSpPr>
        <p:spPr>
          <a:xfrm rot="5400000">
            <a:off x="6429605" y="4598897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28C4B7-8023-490A-BBB8-7861AAA2F99A}"/>
              </a:ext>
            </a:extLst>
          </p:cNvPr>
          <p:cNvSpPr/>
          <p:nvPr/>
        </p:nvSpPr>
        <p:spPr>
          <a:xfrm>
            <a:off x="1552189" y="3734127"/>
            <a:ext cx="4693920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00B0F0"/>
                </a:solidFill>
              </a:rPr>
              <a:t>Mon départ à la retraite approche. Je veux débloquer </a:t>
            </a:r>
          </a:p>
          <a:p>
            <a:pPr algn="ctr"/>
            <a:r>
              <a:rPr lang="fr-FR" sz="1100" dirty="0">
                <a:solidFill>
                  <a:srgbClr val="00B0F0"/>
                </a:solidFill>
              </a:rPr>
              <a:t>tous mes avoirs immédiatement !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CD7CEC-6F39-4093-9BD2-417F134E3F3F}"/>
              </a:ext>
            </a:extLst>
          </p:cNvPr>
          <p:cNvSpPr/>
          <p:nvPr/>
        </p:nvSpPr>
        <p:spPr>
          <a:xfrm>
            <a:off x="6831874" y="3734127"/>
            <a:ext cx="5081452" cy="46500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accent2"/>
                </a:solidFill>
              </a:rPr>
              <a:t>Vous pouvez débloquer l’ensemble de vos avoirs en rente ou en capital. Pour les versements obligatoires, c’est uniquement en rente viagère.</a:t>
            </a:r>
            <a:endParaRPr lang="fr-FR" sz="1100" i="1" dirty="0">
              <a:solidFill>
                <a:schemeClr val="accent2"/>
              </a:solidFill>
            </a:endParaRPr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B24BF01B-A61F-4243-BDC6-B8E663E6096F}"/>
              </a:ext>
            </a:extLst>
          </p:cNvPr>
          <p:cNvSpPr/>
          <p:nvPr/>
        </p:nvSpPr>
        <p:spPr>
          <a:xfrm rot="5400000">
            <a:off x="6430134" y="3880655"/>
            <a:ext cx="358286" cy="278674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dirty="0"/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0EEA0F56-5BF3-4968-AAC6-DA983DCC67E4}"/>
              </a:ext>
            </a:extLst>
          </p:cNvPr>
          <p:cNvSpPr txBox="1">
            <a:spLocks/>
          </p:cNvSpPr>
          <p:nvPr/>
        </p:nvSpPr>
        <p:spPr>
          <a:xfrm>
            <a:off x="1440007" y="451557"/>
            <a:ext cx="10373391" cy="608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PER COL-I : déblocage et sortie : </a:t>
            </a:r>
            <a:r>
              <a:rPr lang="pt-BR" dirty="0">
                <a:solidFill>
                  <a:schemeClr val="accent4"/>
                </a:solidFill>
              </a:rPr>
              <a:t>à vous de jouer !</a:t>
            </a:r>
            <a:r>
              <a:rPr lang="pt-BR" dirty="0"/>
              <a:t> 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8D3BC-B556-4287-8C49-4792A1AE8A9E}"/>
              </a:ext>
            </a:extLst>
          </p:cNvPr>
          <p:cNvSpPr/>
          <p:nvPr/>
        </p:nvSpPr>
        <p:spPr>
          <a:xfrm>
            <a:off x="1552188" y="1269969"/>
            <a:ext cx="4693919" cy="4180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B0F0"/>
                </a:solidFill>
              </a:rPr>
              <a:t>JEAN, DIRIGEANT DE L’ENTREPRISE ABC ET SES SALARIÉS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02D2554-7123-43DA-A54D-34960C97CCA4}"/>
              </a:ext>
            </a:extLst>
          </p:cNvPr>
          <p:cNvSpPr/>
          <p:nvPr/>
        </p:nvSpPr>
        <p:spPr>
          <a:xfrm>
            <a:off x="7445755" y="1250093"/>
            <a:ext cx="2443098" cy="4180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2"/>
                </a:solidFill>
              </a:rPr>
              <a:t>VOUS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4843AC9-DB93-4962-9C40-9203DC357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764" y="1538576"/>
            <a:ext cx="1117855" cy="111785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5B68B36-FB1F-4D57-AFB5-308242AB0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898" y="1563322"/>
            <a:ext cx="1117855" cy="11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6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7" grpId="0" animBg="1"/>
      <p:bldP spid="19" grpId="0" animBg="1"/>
      <p:bldP spid="20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0000" y="454726"/>
            <a:ext cx="10373391" cy="608400"/>
          </a:xfrm>
        </p:spPr>
        <p:txBody>
          <a:bodyPr anchor="ctr"/>
          <a:lstStyle/>
          <a:p>
            <a:r>
              <a:rPr lang="pt-BR" dirty="0"/>
              <a:t>PER COL-I en synthèse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1067" b="1" i="0" u="none" strike="noStrike" kern="1200" cap="all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067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1B4D03-3AEB-42E9-A75C-DF4F4CF8C458}"/>
              </a:ext>
            </a:extLst>
          </p:cNvPr>
          <p:cNvSpPr/>
          <p:nvPr/>
        </p:nvSpPr>
        <p:spPr bwMode="auto">
          <a:xfrm rot="16200000">
            <a:off x="6236849" y="427596"/>
            <a:ext cx="45719" cy="646014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F0D894-28E1-4260-8D9B-9B641E66F43B}"/>
              </a:ext>
            </a:extLst>
          </p:cNvPr>
          <p:cNvSpPr/>
          <p:nvPr/>
        </p:nvSpPr>
        <p:spPr bwMode="auto">
          <a:xfrm flipH="1">
            <a:off x="6138081" y="1069381"/>
            <a:ext cx="45719" cy="519810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endParaRPr lang="fr-FR" dirty="0">
              <a:latin typeface="Verdana" pitchFamily="34" charset="0"/>
            </a:endParaRPr>
          </a:p>
        </p:txBody>
      </p:sp>
      <p:graphicFrame>
        <p:nvGraphicFramePr>
          <p:cNvPr id="25" name="Diagramme 24">
            <a:extLst>
              <a:ext uri="{FF2B5EF4-FFF2-40B4-BE49-F238E27FC236}">
                <a16:creationId xmlns:a16="http://schemas.microsoft.com/office/drawing/2014/main" id="{1DAF8F35-E87A-47D3-8417-DD7EC7D75C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7207127"/>
              </p:ext>
            </p:extLst>
          </p:nvPr>
        </p:nvGraphicFramePr>
        <p:xfrm>
          <a:off x="2965238" y="1300463"/>
          <a:ext cx="6546574" cy="4590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96F87CEA-70FA-43E4-B58F-173F3F8F6C56}"/>
              </a:ext>
            </a:extLst>
          </p:cNvPr>
          <p:cNvSpPr/>
          <p:nvPr/>
        </p:nvSpPr>
        <p:spPr bwMode="auto">
          <a:xfrm>
            <a:off x="6174582" y="3639983"/>
            <a:ext cx="3590100" cy="25471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AB9A9EA-82EF-4BA4-9FFB-72E42AA51D32}"/>
              </a:ext>
            </a:extLst>
          </p:cNvPr>
          <p:cNvSpPr/>
          <p:nvPr/>
        </p:nvSpPr>
        <p:spPr bwMode="auto">
          <a:xfrm>
            <a:off x="6141955" y="1069903"/>
            <a:ext cx="3590100" cy="25471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1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296C228-6FB8-4119-BF62-A94C9B028709}"/>
              </a:ext>
            </a:extLst>
          </p:cNvPr>
          <p:cNvSpPr/>
          <p:nvPr/>
        </p:nvSpPr>
        <p:spPr bwMode="auto">
          <a:xfrm>
            <a:off x="6940607" y="2090873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77C34F-D330-42EC-B837-8910F6433069}"/>
              </a:ext>
            </a:extLst>
          </p:cNvPr>
          <p:cNvSpPr/>
          <p:nvPr/>
        </p:nvSpPr>
        <p:spPr bwMode="auto">
          <a:xfrm>
            <a:off x="7637240" y="2883947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61F67D2E-40FC-43EE-8984-C8388B6E80C7}"/>
              </a:ext>
            </a:extLst>
          </p:cNvPr>
          <p:cNvSpPr/>
          <p:nvPr/>
        </p:nvSpPr>
        <p:spPr bwMode="auto">
          <a:xfrm>
            <a:off x="7648223" y="4005471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5BC884D-8073-4784-B6B3-114FD2251768}"/>
              </a:ext>
            </a:extLst>
          </p:cNvPr>
          <p:cNvSpPr/>
          <p:nvPr/>
        </p:nvSpPr>
        <p:spPr bwMode="auto">
          <a:xfrm>
            <a:off x="7303750" y="4624755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986E35EC-6661-4987-B12A-81BD9ACA98E6}"/>
              </a:ext>
            </a:extLst>
          </p:cNvPr>
          <p:cNvSpPr/>
          <p:nvPr/>
        </p:nvSpPr>
        <p:spPr bwMode="auto">
          <a:xfrm>
            <a:off x="5098774" y="2106652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4A5CBE13-2E87-4CE7-95FB-109050EEB418}"/>
              </a:ext>
            </a:extLst>
          </p:cNvPr>
          <p:cNvSpPr/>
          <p:nvPr/>
        </p:nvSpPr>
        <p:spPr bwMode="auto">
          <a:xfrm>
            <a:off x="4464538" y="2903489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22F6B13C-FCFD-4B11-BEFA-3CABA9D03007}"/>
              </a:ext>
            </a:extLst>
          </p:cNvPr>
          <p:cNvSpPr/>
          <p:nvPr/>
        </p:nvSpPr>
        <p:spPr bwMode="auto">
          <a:xfrm rot="202487">
            <a:off x="5417448" y="5092950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339903ED-6C5B-4ACC-AF3F-F0F4E48DD3ED}"/>
              </a:ext>
            </a:extLst>
          </p:cNvPr>
          <p:cNvSpPr/>
          <p:nvPr/>
        </p:nvSpPr>
        <p:spPr bwMode="auto">
          <a:xfrm rot="185633">
            <a:off x="4723767" y="4566975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46" name="ZoneTexte 22">
            <a:extLst>
              <a:ext uri="{FF2B5EF4-FFF2-40B4-BE49-F238E27FC236}">
                <a16:creationId xmlns:a16="http://schemas.microsoft.com/office/drawing/2014/main" id="{5D8A0266-746B-4DDB-B566-1D2EF65CCB3E}"/>
              </a:ext>
            </a:extLst>
          </p:cNvPr>
          <p:cNvSpPr txBox="1"/>
          <p:nvPr/>
        </p:nvSpPr>
        <p:spPr bwMode="gray">
          <a:xfrm>
            <a:off x="6582084" y="5864080"/>
            <a:ext cx="4094836" cy="215444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400" kern="0" baseline="0" dirty="0">
                <a:solidFill>
                  <a:srgbClr val="B220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ALIMENTATION PAR VERSEMENTS</a:t>
            </a:r>
          </a:p>
        </p:txBody>
      </p:sp>
      <p:sp>
        <p:nvSpPr>
          <p:cNvPr id="47" name="ZoneTexte 70">
            <a:extLst>
              <a:ext uri="{FF2B5EF4-FFF2-40B4-BE49-F238E27FC236}">
                <a16:creationId xmlns:a16="http://schemas.microsoft.com/office/drawing/2014/main" id="{3FC53011-F21C-4530-A568-9B87FD1EEEFF}"/>
              </a:ext>
            </a:extLst>
          </p:cNvPr>
          <p:cNvSpPr txBox="1"/>
          <p:nvPr/>
        </p:nvSpPr>
        <p:spPr bwMode="gray">
          <a:xfrm>
            <a:off x="1634681" y="5887066"/>
            <a:ext cx="4144651" cy="215444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400" kern="0" baseline="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ALIMENTATION PAR TRANSFERTS</a:t>
            </a:r>
          </a:p>
        </p:txBody>
      </p:sp>
      <p:sp>
        <p:nvSpPr>
          <p:cNvPr id="50" name="ZoneTexte 72">
            <a:extLst>
              <a:ext uri="{FF2B5EF4-FFF2-40B4-BE49-F238E27FC236}">
                <a16:creationId xmlns:a16="http://schemas.microsoft.com/office/drawing/2014/main" id="{292B45D1-8751-4E58-8F8A-D825DF5BB451}"/>
              </a:ext>
            </a:extLst>
          </p:cNvPr>
          <p:cNvSpPr txBox="1"/>
          <p:nvPr/>
        </p:nvSpPr>
        <p:spPr bwMode="gray">
          <a:xfrm>
            <a:off x="6821047" y="1305609"/>
            <a:ext cx="4856833" cy="215444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400" kern="0" baseline="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SOUSCRIPTION / TRANSFORMATION &amp; NOUVEAUTÉS</a:t>
            </a:r>
          </a:p>
        </p:txBody>
      </p:sp>
      <p:sp>
        <p:nvSpPr>
          <p:cNvPr id="55" name="ZoneTexte 23">
            <a:extLst>
              <a:ext uri="{FF2B5EF4-FFF2-40B4-BE49-F238E27FC236}">
                <a16:creationId xmlns:a16="http://schemas.microsoft.com/office/drawing/2014/main" id="{FF4AF4F3-8BEC-4ADC-86D8-8A83379A0853}"/>
              </a:ext>
            </a:extLst>
          </p:cNvPr>
          <p:cNvSpPr txBox="1"/>
          <p:nvPr/>
        </p:nvSpPr>
        <p:spPr bwMode="gray">
          <a:xfrm>
            <a:off x="5310565" y="3355677"/>
            <a:ext cx="1714599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800" kern="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VISION</a:t>
            </a:r>
          </a:p>
          <a:p>
            <a:pPr algn="ctr"/>
            <a:r>
              <a:rPr lang="fr-FR" sz="2500" kern="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360</a:t>
            </a:r>
            <a:r>
              <a:rPr lang="fr-FR" sz="2500" kern="0" baseline="0" dirty="0">
                <a:solidFill>
                  <a:schemeClr val="bg1"/>
                </a:solidFill>
                <a:latin typeface="+mn-lt"/>
              </a:rPr>
              <a:t>°</a:t>
            </a:r>
          </a:p>
        </p:txBody>
      </p:sp>
      <p:sp>
        <p:nvSpPr>
          <p:cNvPr id="56" name="ZoneTexte 112">
            <a:extLst>
              <a:ext uri="{FF2B5EF4-FFF2-40B4-BE49-F238E27FC236}">
                <a16:creationId xmlns:a16="http://schemas.microsoft.com/office/drawing/2014/main" id="{C88CFF65-8CE6-45FF-B3DF-914511E7A5D0}"/>
              </a:ext>
            </a:extLst>
          </p:cNvPr>
          <p:cNvSpPr txBox="1"/>
          <p:nvPr/>
        </p:nvSpPr>
        <p:spPr bwMode="gray">
          <a:xfrm>
            <a:off x="7225932" y="2113953"/>
            <a:ext cx="4216768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kern="0" baseline="0" dirty="0">
                <a:solidFill>
                  <a:schemeClr val="accent4"/>
                </a:solidFill>
                <a:latin typeface="+mn-lt"/>
              </a:rPr>
              <a:t>Clients détenteurs PERCO-I : transformation automatique</a:t>
            </a:r>
          </a:p>
        </p:txBody>
      </p:sp>
      <p:sp>
        <p:nvSpPr>
          <p:cNvPr id="57" name="ZoneTexte 114">
            <a:extLst>
              <a:ext uri="{FF2B5EF4-FFF2-40B4-BE49-F238E27FC236}">
                <a16:creationId xmlns:a16="http://schemas.microsoft.com/office/drawing/2014/main" id="{66AFA295-EFF3-4A64-A833-34790FEFE847}"/>
              </a:ext>
            </a:extLst>
          </p:cNvPr>
          <p:cNvSpPr txBox="1"/>
          <p:nvPr/>
        </p:nvSpPr>
        <p:spPr bwMode="gray">
          <a:xfrm>
            <a:off x="7949450" y="2926411"/>
            <a:ext cx="3381362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r>
              <a:rPr lang="fr-FR" sz="1100" kern="0" baseline="0" dirty="0">
                <a:solidFill>
                  <a:schemeClr val="accent4"/>
                </a:solidFill>
                <a:latin typeface="+mn-lt"/>
              </a:rPr>
              <a:t> Nouvelle souscription via easiris</a:t>
            </a:r>
          </a:p>
        </p:txBody>
      </p:sp>
      <p:sp>
        <p:nvSpPr>
          <p:cNvPr id="58" name="ZoneTexte 115">
            <a:extLst>
              <a:ext uri="{FF2B5EF4-FFF2-40B4-BE49-F238E27FC236}">
                <a16:creationId xmlns:a16="http://schemas.microsoft.com/office/drawing/2014/main" id="{2AD0298F-7711-4017-822E-743B84E5B851}"/>
              </a:ext>
            </a:extLst>
          </p:cNvPr>
          <p:cNvSpPr txBox="1"/>
          <p:nvPr/>
        </p:nvSpPr>
        <p:spPr bwMode="gray">
          <a:xfrm>
            <a:off x="3232125" y="5201268"/>
            <a:ext cx="2942457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kern="0" baseline="0" dirty="0">
                <a:solidFill>
                  <a:schemeClr val="accent5"/>
                </a:solidFill>
                <a:latin typeface="+mn-lt"/>
              </a:rPr>
              <a:t>PERP / Madelin</a:t>
            </a:r>
          </a:p>
        </p:txBody>
      </p:sp>
      <p:sp>
        <p:nvSpPr>
          <p:cNvPr id="59" name="ZoneTexte 116">
            <a:extLst>
              <a:ext uri="{FF2B5EF4-FFF2-40B4-BE49-F238E27FC236}">
                <a16:creationId xmlns:a16="http://schemas.microsoft.com/office/drawing/2014/main" id="{DD0C304E-625A-43A3-BF7F-3CA3DCADA0CA}"/>
              </a:ext>
            </a:extLst>
          </p:cNvPr>
          <p:cNvSpPr txBox="1"/>
          <p:nvPr/>
        </p:nvSpPr>
        <p:spPr bwMode="gray">
          <a:xfrm>
            <a:off x="3919645" y="4663061"/>
            <a:ext cx="2942458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r>
              <a:rPr lang="fr-FR" sz="1100" kern="0" baseline="0" dirty="0">
                <a:solidFill>
                  <a:schemeClr val="accent5"/>
                </a:solidFill>
                <a:latin typeface="+mn-lt"/>
              </a:rPr>
              <a:t>Article 83</a:t>
            </a:r>
          </a:p>
        </p:txBody>
      </p:sp>
      <p:sp>
        <p:nvSpPr>
          <p:cNvPr id="60" name="ZoneTexte 117">
            <a:extLst>
              <a:ext uri="{FF2B5EF4-FFF2-40B4-BE49-F238E27FC236}">
                <a16:creationId xmlns:a16="http://schemas.microsoft.com/office/drawing/2014/main" id="{5063E9CE-8172-4A79-840D-D1ECD0AF2480}"/>
              </a:ext>
            </a:extLst>
          </p:cNvPr>
          <p:cNvSpPr txBox="1"/>
          <p:nvPr/>
        </p:nvSpPr>
        <p:spPr bwMode="gray">
          <a:xfrm>
            <a:off x="2162844" y="2119557"/>
            <a:ext cx="3492859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kern="0" baseline="0" dirty="0">
                <a:solidFill>
                  <a:srgbClr val="C00000"/>
                </a:solidFill>
                <a:latin typeface="+mn-lt"/>
              </a:rPr>
              <a:t>Type de sortie : rente ou capital </a:t>
            </a:r>
          </a:p>
        </p:txBody>
      </p:sp>
      <p:sp>
        <p:nvSpPr>
          <p:cNvPr id="61" name="ZoneTexte 118">
            <a:extLst>
              <a:ext uri="{FF2B5EF4-FFF2-40B4-BE49-F238E27FC236}">
                <a16:creationId xmlns:a16="http://schemas.microsoft.com/office/drawing/2014/main" id="{9F3365C1-8EF8-4515-B30E-B523DB81B714}"/>
              </a:ext>
            </a:extLst>
          </p:cNvPr>
          <p:cNvSpPr txBox="1"/>
          <p:nvPr/>
        </p:nvSpPr>
        <p:spPr bwMode="gray">
          <a:xfrm>
            <a:off x="853752" y="2917261"/>
            <a:ext cx="5146890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kern="0" baseline="0" dirty="0">
                <a:solidFill>
                  <a:srgbClr val="C00000"/>
                </a:solidFill>
                <a:latin typeface="+mn-lt"/>
              </a:rPr>
              <a:t>Nombreux cas de déblocage </a:t>
            </a:r>
          </a:p>
        </p:txBody>
      </p:sp>
      <p:sp>
        <p:nvSpPr>
          <p:cNvPr id="62" name="ZoneTexte 119">
            <a:extLst>
              <a:ext uri="{FF2B5EF4-FFF2-40B4-BE49-F238E27FC236}">
                <a16:creationId xmlns:a16="http://schemas.microsoft.com/office/drawing/2014/main" id="{3B89622B-0EBD-48F4-B071-4792A5FCD389}"/>
              </a:ext>
            </a:extLst>
          </p:cNvPr>
          <p:cNvSpPr txBox="1"/>
          <p:nvPr/>
        </p:nvSpPr>
        <p:spPr bwMode="gray">
          <a:xfrm>
            <a:off x="7310779" y="4703628"/>
            <a:ext cx="4788369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kern="0" baseline="0" dirty="0">
                <a:solidFill>
                  <a:srgbClr val="B22077"/>
                </a:solidFill>
                <a:latin typeface="+mn-lt"/>
              </a:rPr>
              <a:t>Versements Epargne Salariale  </a:t>
            </a:r>
            <a:r>
              <a:rPr lang="fr-FR" sz="1100" b="0" i="1" kern="0" baseline="0" dirty="0">
                <a:solidFill>
                  <a:srgbClr val="B22077"/>
                </a:solidFill>
                <a:latin typeface="+mn-lt"/>
              </a:rPr>
              <a:t>(participation, intéressement…)</a:t>
            </a:r>
          </a:p>
        </p:txBody>
      </p:sp>
      <p:sp>
        <p:nvSpPr>
          <p:cNvPr id="64" name="ZoneTexte 120">
            <a:extLst>
              <a:ext uri="{FF2B5EF4-FFF2-40B4-BE49-F238E27FC236}">
                <a16:creationId xmlns:a16="http://schemas.microsoft.com/office/drawing/2014/main" id="{973A0A42-E839-4402-BBA2-82FCF1F388CC}"/>
              </a:ext>
            </a:extLst>
          </p:cNvPr>
          <p:cNvSpPr txBox="1"/>
          <p:nvPr/>
        </p:nvSpPr>
        <p:spPr bwMode="gray">
          <a:xfrm>
            <a:off x="7651597" y="4044909"/>
            <a:ext cx="4468700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kern="0" baseline="0" dirty="0">
                <a:solidFill>
                  <a:srgbClr val="B22077"/>
                </a:solidFill>
                <a:latin typeface="+mn-lt"/>
              </a:rPr>
              <a:t>Versements volontaires déductibles ou non déductibles</a:t>
            </a:r>
          </a:p>
        </p:txBody>
      </p:sp>
      <p:sp>
        <p:nvSpPr>
          <p:cNvPr id="65" name="ZoneTexte 3">
            <a:extLst>
              <a:ext uri="{FF2B5EF4-FFF2-40B4-BE49-F238E27FC236}">
                <a16:creationId xmlns:a16="http://schemas.microsoft.com/office/drawing/2014/main" id="{5D068D92-D969-4CF8-940F-2A52042B9B92}"/>
              </a:ext>
            </a:extLst>
          </p:cNvPr>
          <p:cNvSpPr txBox="1"/>
          <p:nvPr/>
        </p:nvSpPr>
        <p:spPr bwMode="gray">
          <a:xfrm>
            <a:off x="6966298" y="2149436"/>
            <a:ext cx="20880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b="0" kern="0" baseline="0" dirty="0">
                <a:solidFill>
                  <a:schemeClr val="accent4"/>
                </a:solidFill>
                <a:latin typeface="+mn-lt"/>
              </a:rPr>
              <a:t>1</a:t>
            </a:r>
          </a:p>
        </p:txBody>
      </p:sp>
      <p:sp>
        <p:nvSpPr>
          <p:cNvPr id="66" name="ZoneTexte 33">
            <a:extLst>
              <a:ext uri="{FF2B5EF4-FFF2-40B4-BE49-F238E27FC236}">
                <a16:creationId xmlns:a16="http://schemas.microsoft.com/office/drawing/2014/main" id="{5EA63E33-E00A-414E-B958-61BD0F2DA572}"/>
              </a:ext>
            </a:extLst>
          </p:cNvPr>
          <p:cNvSpPr txBox="1"/>
          <p:nvPr/>
        </p:nvSpPr>
        <p:spPr bwMode="gray">
          <a:xfrm>
            <a:off x="7686713" y="2935228"/>
            <a:ext cx="16871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b="0" kern="0" baseline="0" dirty="0">
                <a:solidFill>
                  <a:schemeClr val="accent4"/>
                </a:solidFill>
                <a:latin typeface="+mn-lt"/>
              </a:rPr>
              <a:t>2</a:t>
            </a:r>
          </a:p>
        </p:txBody>
      </p:sp>
      <p:sp>
        <p:nvSpPr>
          <p:cNvPr id="67" name="ZoneTexte 35">
            <a:extLst>
              <a:ext uri="{FF2B5EF4-FFF2-40B4-BE49-F238E27FC236}">
                <a16:creationId xmlns:a16="http://schemas.microsoft.com/office/drawing/2014/main" id="{200C4971-4368-479A-9527-0DBF6CFD3D86}"/>
              </a:ext>
            </a:extLst>
          </p:cNvPr>
          <p:cNvSpPr txBox="1"/>
          <p:nvPr/>
        </p:nvSpPr>
        <p:spPr bwMode="gray">
          <a:xfrm>
            <a:off x="7665457" y="4052966"/>
            <a:ext cx="20880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kern="0" baseline="0" dirty="0">
                <a:solidFill>
                  <a:srgbClr val="B22077"/>
                </a:solidFill>
                <a:latin typeface="+mn-lt"/>
              </a:rPr>
              <a:t>3</a:t>
            </a:r>
          </a:p>
        </p:txBody>
      </p:sp>
      <p:sp>
        <p:nvSpPr>
          <p:cNvPr id="68" name="ZoneTexte 42">
            <a:extLst>
              <a:ext uri="{FF2B5EF4-FFF2-40B4-BE49-F238E27FC236}">
                <a16:creationId xmlns:a16="http://schemas.microsoft.com/office/drawing/2014/main" id="{85C9B391-C15D-4357-9CA6-0EAB8CE56764}"/>
              </a:ext>
            </a:extLst>
          </p:cNvPr>
          <p:cNvSpPr txBox="1"/>
          <p:nvPr/>
        </p:nvSpPr>
        <p:spPr bwMode="gray">
          <a:xfrm>
            <a:off x="7322213" y="4675986"/>
            <a:ext cx="20880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kern="0" baseline="0" dirty="0">
                <a:solidFill>
                  <a:srgbClr val="B22077"/>
                </a:solidFill>
                <a:latin typeface="+mn-lt"/>
              </a:rPr>
              <a:t>4</a:t>
            </a:r>
          </a:p>
        </p:txBody>
      </p:sp>
      <p:sp>
        <p:nvSpPr>
          <p:cNvPr id="69" name="ZoneTexte 44">
            <a:extLst>
              <a:ext uri="{FF2B5EF4-FFF2-40B4-BE49-F238E27FC236}">
                <a16:creationId xmlns:a16="http://schemas.microsoft.com/office/drawing/2014/main" id="{81022998-0DEF-479E-A1E0-0CF85B7CAB6E}"/>
              </a:ext>
            </a:extLst>
          </p:cNvPr>
          <p:cNvSpPr txBox="1"/>
          <p:nvPr/>
        </p:nvSpPr>
        <p:spPr bwMode="gray">
          <a:xfrm>
            <a:off x="5439043" y="5139459"/>
            <a:ext cx="20880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kern="0" baseline="0" dirty="0">
                <a:solidFill>
                  <a:schemeClr val="accent5"/>
                </a:solidFill>
                <a:latin typeface="+mn-lt"/>
              </a:rPr>
              <a:t>6</a:t>
            </a:r>
          </a:p>
        </p:txBody>
      </p:sp>
      <p:sp>
        <p:nvSpPr>
          <p:cNvPr id="70" name="ZoneTexte 45">
            <a:extLst>
              <a:ext uri="{FF2B5EF4-FFF2-40B4-BE49-F238E27FC236}">
                <a16:creationId xmlns:a16="http://schemas.microsoft.com/office/drawing/2014/main" id="{516ABFF3-9F98-45A1-81CC-8EBBA89F0876}"/>
              </a:ext>
            </a:extLst>
          </p:cNvPr>
          <p:cNvSpPr txBox="1"/>
          <p:nvPr/>
        </p:nvSpPr>
        <p:spPr bwMode="gray">
          <a:xfrm>
            <a:off x="4739403" y="4617686"/>
            <a:ext cx="20880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kern="0" baseline="0" dirty="0">
                <a:solidFill>
                  <a:schemeClr val="accent5"/>
                </a:solidFill>
                <a:latin typeface="+mn-lt"/>
              </a:rPr>
              <a:t>7</a:t>
            </a:r>
          </a:p>
        </p:txBody>
      </p:sp>
      <p:sp>
        <p:nvSpPr>
          <p:cNvPr id="71" name="ZoneTexte 46">
            <a:extLst>
              <a:ext uri="{FF2B5EF4-FFF2-40B4-BE49-F238E27FC236}">
                <a16:creationId xmlns:a16="http://schemas.microsoft.com/office/drawing/2014/main" id="{64A20B62-F06D-4272-81DC-10A8F1282B1C}"/>
              </a:ext>
            </a:extLst>
          </p:cNvPr>
          <p:cNvSpPr txBox="1"/>
          <p:nvPr/>
        </p:nvSpPr>
        <p:spPr bwMode="gray">
          <a:xfrm>
            <a:off x="4484956" y="2946990"/>
            <a:ext cx="20880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kern="0" baseline="0" dirty="0">
                <a:solidFill>
                  <a:srgbClr val="B22077"/>
                </a:solidFill>
                <a:latin typeface="+mn-lt"/>
              </a:rPr>
              <a:t>9</a:t>
            </a:r>
          </a:p>
        </p:txBody>
      </p:sp>
      <p:sp>
        <p:nvSpPr>
          <p:cNvPr id="72" name="ZoneTexte 47">
            <a:extLst>
              <a:ext uri="{FF2B5EF4-FFF2-40B4-BE49-F238E27FC236}">
                <a16:creationId xmlns:a16="http://schemas.microsoft.com/office/drawing/2014/main" id="{93115F5B-FCB8-405D-89AD-4CA7F8AE024A}"/>
              </a:ext>
            </a:extLst>
          </p:cNvPr>
          <p:cNvSpPr txBox="1"/>
          <p:nvPr/>
        </p:nvSpPr>
        <p:spPr bwMode="gray">
          <a:xfrm>
            <a:off x="5124517" y="2152575"/>
            <a:ext cx="20880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kern="0" baseline="0" dirty="0">
                <a:solidFill>
                  <a:srgbClr val="B22077"/>
                </a:solidFill>
                <a:latin typeface="+mn-lt"/>
              </a:rPr>
              <a:t>10</a:t>
            </a:r>
          </a:p>
        </p:txBody>
      </p:sp>
      <p:sp>
        <p:nvSpPr>
          <p:cNvPr id="73" name="Flèche : en arc 72">
            <a:extLst>
              <a:ext uri="{FF2B5EF4-FFF2-40B4-BE49-F238E27FC236}">
                <a16:creationId xmlns:a16="http://schemas.microsoft.com/office/drawing/2014/main" id="{34202980-38FA-474A-A696-4792783C8A1B}"/>
              </a:ext>
            </a:extLst>
          </p:cNvPr>
          <p:cNvSpPr/>
          <p:nvPr/>
        </p:nvSpPr>
        <p:spPr>
          <a:xfrm rot="12043978">
            <a:off x="5484337" y="3348838"/>
            <a:ext cx="1213607" cy="1320603"/>
          </a:xfrm>
          <a:prstGeom prst="circularArrow">
            <a:avLst>
              <a:gd name="adj1" fmla="val 8500"/>
              <a:gd name="adj2" fmla="val 742218"/>
              <a:gd name="adj3" fmla="val 18512557"/>
              <a:gd name="adj4" fmla="val 12930879"/>
              <a:gd name="adj5" fmla="val 11055"/>
            </a:avLst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75" name="Flèche : en arc 74">
            <a:extLst>
              <a:ext uri="{FF2B5EF4-FFF2-40B4-BE49-F238E27FC236}">
                <a16:creationId xmlns:a16="http://schemas.microsoft.com/office/drawing/2014/main" id="{806A236F-0C36-4597-8244-6235A0EFB24C}"/>
              </a:ext>
            </a:extLst>
          </p:cNvPr>
          <p:cNvSpPr/>
          <p:nvPr/>
        </p:nvSpPr>
        <p:spPr>
          <a:xfrm rot="625064">
            <a:off x="5701137" y="2465038"/>
            <a:ext cx="1213607" cy="1320603"/>
          </a:xfrm>
          <a:prstGeom prst="circularArrow">
            <a:avLst>
              <a:gd name="adj1" fmla="val 8500"/>
              <a:gd name="adj2" fmla="val 742218"/>
              <a:gd name="adj3" fmla="val 18512557"/>
              <a:gd name="adj4" fmla="val 12930879"/>
              <a:gd name="adj5" fmla="val 11055"/>
            </a:avLst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51" name="ZoneTexte 72">
            <a:extLst>
              <a:ext uri="{FF2B5EF4-FFF2-40B4-BE49-F238E27FC236}">
                <a16:creationId xmlns:a16="http://schemas.microsoft.com/office/drawing/2014/main" id="{D76ACC2E-4767-40AB-8011-8D45D3A58ACC}"/>
              </a:ext>
            </a:extLst>
          </p:cNvPr>
          <p:cNvSpPr txBox="1"/>
          <p:nvPr/>
        </p:nvSpPr>
        <p:spPr bwMode="gray">
          <a:xfrm>
            <a:off x="2075775" y="1305609"/>
            <a:ext cx="3480103" cy="215444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400" kern="0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DÉBLOCAGE &amp; SORTIE</a:t>
            </a: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E830C013-EA72-4E67-B9CD-FD26C1055918}"/>
              </a:ext>
            </a:extLst>
          </p:cNvPr>
          <p:cNvSpPr/>
          <p:nvPr/>
        </p:nvSpPr>
        <p:spPr bwMode="auto">
          <a:xfrm>
            <a:off x="6629497" y="5105642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54" name="ZoneTexte 119">
            <a:extLst>
              <a:ext uri="{FF2B5EF4-FFF2-40B4-BE49-F238E27FC236}">
                <a16:creationId xmlns:a16="http://schemas.microsoft.com/office/drawing/2014/main" id="{FE308EC7-4EFC-4D84-89A5-BF0C9C13209F}"/>
              </a:ext>
            </a:extLst>
          </p:cNvPr>
          <p:cNvSpPr txBox="1"/>
          <p:nvPr/>
        </p:nvSpPr>
        <p:spPr bwMode="gray">
          <a:xfrm>
            <a:off x="6867881" y="5233023"/>
            <a:ext cx="4256310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kern="0" baseline="0" dirty="0">
                <a:solidFill>
                  <a:srgbClr val="B22077"/>
                </a:solidFill>
                <a:latin typeface="+mn-lt"/>
              </a:rPr>
              <a:t>Versements obligatoires </a:t>
            </a:r>
            <a:r>
              <a:rPr lang="fr-FR" sz="1100" b="0" i="1" kern="0" baseline="0" dirty="0">
                <a:solidFill>
                  <a:srgbClr val="B22077"/>
                </a:solidFill>
                <a:latin typeface="+mn-lt"/>
              </a:rPr>
              <a:t>(cotisations employeur et salarié)</a:t>
            </a:r>
          </a:p>
        </p:txBody>
      </p:sp>
      <p:sp>
        <p:nvSpPr>
          <p:cNvPr id="63" name="ZoneTexte 42">
            <a:extLst>
              <a:ext uri="{FF2B5EF4-FFF2-40B4-BE49-F238E27FC236}">
                <a16:creationId xmlns:a16="http://schemas.microsoft.com/office/drawing/2014/main" id="{88808FE4-09C7-46B4-BD96-FFAF9EDEABBD}"/>
              </a:ext>
            </a:extLst>
          </p:cNvPr>
          <p:cNvSpPr txBox="1"/>
          <p:nvPr/>
        </p:nvSpPr>
        <p:spPr bwMode="gray">
          <a:xfrm>
            <a:off x="6647960" y="5156873"/>
            <a:ext cx="20880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kern="0" baseline="0" dirty="0">
                <a:solidFill>
                  <a:srgbClr val="B22077"/>
                </a:solidFill>
                <a:latin typeface="+mn-lt"/>
              </a:rPr>
              <a:t>5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60CAE014-9991-4CFB-BAC9-2AB472143E8E}"/>
              </a:ext>
            </a:extLst>
          </p:cNvPr>
          <p:cNvSpPr/>
          <p:nvPr/>
        </p:nvSpPr>
        <p:spPr bwMode="auto">
          <a:xfrm rot="185633">
            <a:off x="4436809" y="3976376"/>
            <a:ext cx="252000" cy="25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49" name="ZoneTexte 116">
            <a:extLst>
              <a:ext uri="{FF2B5EF4-FFF2-40B4-BE49-F238E27FC236}">
                <a16:creationId xmlns:a16="http://schemas.microsoft.com/office/drawing/2014/main" id="{FD70F7BC-875A-4B1D-95EB-3F252E277D1A}"/>
              </a:ext>
            </a:extLst>
          </p:cNvPr>
          <p:cNvSpPr txBox="1"/>
          <p:nvPr/>
        </p:nvSpPr>
        <p:spPr bwMode="gray">
          <a:xfrm>
            <a:off x="3283437" y="4021662"/>
            <a:ext cx="2942458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r>
              <a:rPr lang="fr-FR" sz="1100" kern="0" baseline="0" dirty="0">
                <a:solidFill>
                  <a:schemeClr val="accent5"/>
                </a:solidFill>
                <a:latin typeface="+mn-lt"/>
              </a:rPr>
              <a:t>Assurance vie</a:t>
            </a:r>
          </a:p>
        </p:txBody>
      </p:sp>
      <p:sp>
        <p:nvSpPr>
          <p:cNvPr id="52" name="ZoneTexte 45">
            <a:extLst>
              <a:ext uri="{FF2B5EF4-FFF2-40B4-BE49-F238E27FC236}">
                <a16:creationId xmlns:a16="http://schemas.microsoft.com/office/drawing/2014/main" id="{B1F6A9C0-EA64-4A6C-8B2A-0E819464051C}"/>
              </a:ext>
            </a:extLst>
          </p:cNvPr>
          <p:cNvSpPr txBox="1"/>
          <p:nvPr/>
        </p:nvSpPr>
        <p:spPr bwMode="gray">
          <a:xfrm>
            <a:off x="4452445" y="4027087"/>
            <a:ext cx="208809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b="1" kern="1200" baseline="-25000">
                <a:solidFill>
                  <a:schemeClr val="tx1"/>
                </a:solidFill>
                <a:latin typeface="Verdana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000" kern="0" baseline="0" dirty="0">
                <a:solidFill>
                  <a:schemeClr val="accent5"/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197865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DD062B-1037-4D62-9B02-1516E78C2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7" y="532988"/>
            <a:ext cx="10751993" cy="608400"/>
          </a:xfrm>
        </p:spPr>
        <p:txBody>
          <a:bodyPr/>
          <a:lstStyle/>
          <a:p>
            <a:r>
              <a:rPr lang="fr-FR" dirty="0"/>
              <a:t>Accompagnement et appui commercial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CA8DAE6-C238-4A13-9FB7-60FBD59DA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11</a:t>
            </a:fld>
            <a:endParaRPr lang="fr-FR" dirty="0"/>
          </a:p>
        </p:txBody>
      </p:sp>
      <p:sp>
        <p:nvSpPr>
          <p:cNvPr id="10" name="AutoShape 13">
            <a:extLst>
              <a:ext uri="{FF2B5EF4-FFF2-40B4-BE49-F238E27FC236}">
                <a16:creationId xmlns:a16="http://schemas.microsoft.com/office/drawing/2014/main" id="{5E2AA957-D711-459A-9CC9-4F925074F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8538" y="3042742"/>
            <a:ext cx="2853570" cy="2191723"/>
          </a:xfrm>
          <a:prstGeom prst="roundRect">
            <a:avLst>
              <a:gd name="adj" fmla="val 811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anchor="ctr" anchorCtr="1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À tout moment et pour toutes questions complémentaires :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ALLO EXPERTS,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ligne BP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dirty="0">
              <a:solidFill>
                <a:schemeClr val="tx2"/>
              </a:solidFill>
              <a:latin typeface="Arial" panose="020B0604020202020204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dirty="0">
              <a:solidFill>
                <a:schemeClr val="tx2"/>
              </a:solidFill>
              <a:latin typeface="Arial" panose="020B0604020202020204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ALLO EXPERTS,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ligne CE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9818BE-22BF-4AAD-BAFF-45237B096DCF}"/>
              </a:ext>
            </a:extLst>
          </p:cNvPr>
          <p:cNvSpPr/>
          <p:nvPr/>
        </p:nvSpPr>
        <p:spPr>
          <a:xfrm>
            <a:off x="7090587" y="3392869"/>
            <a:ext cx="40542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tx2"/>
                </a:solidFill>
              </a:rPr>
              <a:t>Véritable plateforme d’expertise dédiée à l’Epargne Retraite &amp; Salariale</a:t>
            </a:r>
            <a:r>
              <a:rPr lang="fr-FR" sz="1600" dirty="0"/>
              <a:t>, Allo Experts est votre interlocuteur privilégié pour toute question et demande d’accompagnement.</a:t>
            </a:r>
          </a:p>
          <a:p>
            <a:endParaRPr lang="fr-F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5AC3ACCE-6C63-4270-9C33-D457AD386B56}"/>
              </a:ext>
            </a:extLst>
          </p:cNvPr>
          <p:cNvSpPr txBox="1">
            <a:spLocks/>
          </p:cNvSpPr>
          <p:nvPr/>
        </p:nvSpPr>
        <p:spPr>
          <a:xfrm>
            <a:off x="3871012" y="1877697"/>
            <a:ext cx="5801660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100" dirty="0">
                <a:solidFill>
                  <a:schemeClr val="accent2"/>
                </a:solidFill>
              </a:rPr>
              <a:t>Pour</a:t>
            </a:r>
            <a:r>
              <a:rPr lang="fr-FR" sz="2300" dirty="0">
                <a:solidFill>
                  <a:schemeClr val="accent2"/>
                </a:solidFill>
              </a:rPr>
              <a:t> VOUS </a:t>
            </a:r>
            <a:r>
              <a:rPr lang="fr-FR" sz="2100" dirty="0">
                <a:solidFill>
                  <a:schemeClr val="accent2"/>
                </a:solidFill>
              </a:rPr>
              <a:t>et pour</a:t>
            </a:r>
            <a:r>
              <a:rPr lang="fr-FR" sz="2300" dirty="0">
                <a:solidFill>
                  <a:schemeClr val="accent2"/>
                </a:solidFill>
              </a:rPr>
              <a:t> VOS CLIENTS,</a:t>
            </a:r>
          </a:p>
          <a:p>
            <a:r>
              <a:rPr lang="fr-FR" sz="2100" dirty="0">
                <a:solidFill>
                  <a:schemeClr val="accent2"/>
                </a:solidFill>
              </a:rPr>
              <a:t>ayez le</a:t>
            </a:r>
            <a:r>
              <a:rPr lang="fr-FR" sz="2300" dirty="0">
                <a:solidFill>
                  <a:schemeClr val="accent2"/>
                </a:solidFill>
              </a:rPr>
              <a:t> RÉFLEXE ALLO EXPERTS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EB1F9D-3E8B-4FAD-A9A3-DAAF9B409EA9}"/>
              </a:ext>
            </a:extLst>
          </p:cNvPr>
          <p:cNvSpPr/>
          <p:nvPr/>
        </p:nvSpPr>
        <p:spPr>
          <a:xfrm>
            <a:off x="3053537" y="4177699"/>
            <a:ext cx="1444225" cy="14401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1400" b="1" dirty="0">
                <a:solidFill>
                  <a:srgbClr val="0070C0"/>
                </a:solidFill>
              </a:rPr>
              <a:t>0 825 314 214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7D1D9D-DD94-47FD-9D13-F558C2D80D44}"/>
              </a:ext>
            </a:extLst>
          </p:cNvPr>
          <p:cNvSpPr/>
          <p:nvPr/>
        </p:nvSpPr>
        <p:spPr>
          <a:xfrm>
            <a:off x="2943875" y="4868647"/>
            <a:ext cx="1663547" cy="14401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1400" b="1" dirty="0">
                <a:solidFill>
                  <a:srgbClr val="C00000"/>
                </a:solidFill>
              </a:rPr>
              <a:t>0 825 001 030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9C8C1E1-D5DB-4F9A-9811-F5CE8553C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0" y="3759338"/>
            <a:ext cx="978538" cy="9807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2D9B17-B6A6-47B8-8A65-9F538927660C}"/>
              </a:ext>
            </a:extLst>
          </p:cNvPr>
          <p:cNvSpPr/>
          <p:nvPr/>
        </p:nvSpPr>
        <p:spPr>
          <a:xfrm>
            <a:off x="3184162" y="1508066"/>
            <a:ext cx="933450" cy="850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2"/>
                </a:solidFill>
                <a:latin typeface="Bernard MT Condensed" panose="02050806060905020404" pitchFamily="18" charset="0"/>
              </a:rPr>
              <a:t>‘’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E0937E-8D23-46FA-90D2-47CF581B4985}"/>
              </a:ext>
            </a:extLst>
          </p:cNvPr>
          <p:cNvSpPr/>
          <p:nvPr/>
        </p:nvSpPr>
        <p:spPr>
          <a:xfrm>
            <a:off x="8246771" y="2486097"/>
            <a:ext cx="933450" cy="850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2"/>
                </a:solidFill>
                <a:latin typeface="Bernard MT Condensed" panose="02050806060905020404" pitchFamily="18" charset="0"/>
              </a:rPr>
              <a:t>‘’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15283C-49C3-49A1-9784-AEA3C07402F0}"/>
              </a:ext>
            </a:extLst>
          </p:cNvPr>
          <p:cNvSpPr/>
          <p:nvPr/>
        </p:nvSpPr>
        <p:spPr>
          <a:xfrm>
            <a:off x="6958968" y="3493713"/>
            <a:ext cx="45719" cy="115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355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6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8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6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8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6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8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/>
      <p:bldP spid="16" grpId="0"/>
    </p:bldLst>
  </p:timing>
</p:sld>
</file>

<file path=ppt/theme/theme1.xml><?xml version="1.0" encoding="utf-8"?>
<a:theme xmlns:a="http://schemas.openxmlformats.org/drawingml/2006/main" name="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672D9ED830B54BA563855AFE88BD74" ma:contentTypeVersion="9" ma:contentTypeDescription="Crée un document." ma:contentTypeScope="" ma:versionID="c53417294d64aff1d8e215795e2d33e1">
  <xsd:schema xmlns:xsd="http://www.w3.org/2001/XMLSchema" xmlns:xs="http://www.w3.org/2001/XMLSchema" xmlns:p="http://schemas.microsoft.com/office/2006/metadata/properties" xmlns:ns2="0de61d98-dfcd-4516-8632-15ecbb38447b" targetNamespace="http://schemas.microsoft.com/office/2006/metadata/properties" ma:root="true" ma:fieldsID="b4a98c2005eccdb8955bd13ca211a9b6" ns2:_="">
    <xsd:import namespace="0de61d98-dfcd-4516-8632-15ecbb38447b"/>
    <xsd:element name="properties">
      <xsd:complexType>
        <xsd:sequence>
          <xsd:element name="documentManagement">
            <xsd:complexType>
              <xsd:all>
                <xsd:element ref="ns2:Commentaire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e61d98-dfcd-4516-8632-15ecbb38447b" elementFormDefault="qualified">
    <xsd:import namespace="http://schemas.microsoft.com/office/2006/documentManagement/types"/>
    <xsd:import namespace="http://schemas.microsoft.com/office/infopath/2007/PartnerControls"/>
    <xsd:element name="Commentaires" ma:index="4" nillable="true" ma:displayName="Commentaires" ma:internalName="Commentaires" ma:readOnly="false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aires xmlns="0de61d98-dfcd-4516-8632-15ecbb38447b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AAEA95-16EC-4F8F-BA15-21E3E6A488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e61d98-dfcd-4516-8632-15ecbb3844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C9F66F-9476-4B7D-85E0-11009F13CCAD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3C97186D-F751-47F3-9289-9CDAEED0848A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0de61d98-dfcd-4516-8632-15ecbb38447b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997F74CE-E4BD-44AA-AC63-C640C3C09B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1123</Words>
  <Application>Microsoft Office PowerPoint</Application>
  <PresentationFormat>Grand écran</PresentationFormat>
  <Paragraphs>199</Paragraphs>
  <Slides>11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11</vt:i4>
      </vt:variant>
    </vt:vector>
  </HeadingPairs>
  <TitlesOfParts>
    <vt:vector size="22" baseType="lpstr">
      <vt:lpstr>Arial</vt:lpstr>
      <vt:lpstr>Arial </vt:lpstr>
      <vt:lpstr>Bernard MT Condensed</vt:lpstr>
      <vt:lpstr>Calibri</vt:lpstr>
      <vt:lpstr>Open Sans</vt:lpstr>
      <vt:lpstr>Verdana</vt:lpstr>
      <vt:lpstr>Wingdings</vt:lpstr>
      <vt:lpstr>Wingdings 3</vt:lpstr>
      <vt:lpstr>Thème Natixis 2017</vt:lpstr>
      <vt:lpstr>1_Thème NATIXIS 2017</vt:lpstr>
      <vt:lpstr>2_Thème NATIXIS 2017</vt:lpstr>
      <vt:lpstr> LOI PACTE - Marché des Professionnels  Tout savoir sur  le PER COL-I !   </vt:lpstr>
      <vt:lpstr>Nouveau paysage de l’Epargne Salariale &amp; Retraite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PER COL-I en synthèse</vt:lpstr>
      <vt:lpstr>Accompagnement et appui commercial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Offre intéressement souplesse</dc:title>
  <dc:creator>Canu-Gomez Melissandre</dc:creator>
  <cp:lastModifiedBy>Contarin Isabelle</cp:lastModifiedBy>
  <cp:revision>421</cp:revision>
  <dcterms:created xsi:type="dcterms:W3CDTF">2019-10-30T17:20:43Z</dcterms:created>
  <dcterms:modified xsi:type="dcterms:W3CDTF">2020-09-29T07:29:17Z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melissandre.canu-gomez@natixis.com</vt:lpwstr>
  </property>
  <property fmtid="{D5CDD505-2E9C-101B-9397-08002B2CF9AE}" pid="5" name="MSIP_Label_797e4f81-4b1c-4a3a-b237-8636707719dc_SetDate">
    <vt:lpwstr>2019-10-30T17:28:25.9103544Z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ActionId">
    <vt:lpwstr>b6a5e947-fb59-4f2c-8caa-bb7ad2da9ccd</vt:lpwstr>
  </property>
  <property fmtid="{D5CDD505-2E9C-101B-9397-08002B2CF9AE}" pid="9" name="MSIP_Label_797e4f81-4b1c-4a3a-b237-8636707719dc_Extended_MSFT_Method">
    <vt:lpwstr>Manual</vt:lpwstr>
  </property>
  <property fmtid="{D5CDD505-2E9C-101B-9397-08002B2CF9AE}" pid="10" name="Sensitivity">
    <vt:lpwstr>C2 - Internal Natixis</vt:lpwstr>
  </property>
  <property fmtid="{D5CDD505-2E9C-101B-9397-08002B2CF9AE}" pid="11" name="ContentTypeId">
    <vt:lpwstr>0x01010063672D9ED830B54BA563855AFE88BD74</vt:lpwstr>
  </property>
  <property fmtid="{D5CDD505-2E9C-101B-9397-08002B2CF9AE}" pid="12" name="Order">
    <vt:r8>1284100</vt:r8>
  </property>
</Properties>
</file>