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9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7" r:id="rId5"/>
    <p:sldMasterId id="2147483690" r:id="rId6"/>
    <p:sldMasterId id="2147483744" r:id="rId7"/>
    <p:sldMasterId id="2147483681" r:id="rId8"/>
    <p:sldMasterId id="2147483672" r:id="rId9"/>
    <p:sldMasterId id="2147483735" r:id="rId10"/>
    <p:sldMasterId id="2147483699" r:id="rId11"/>
    <p:sldMasterId id="2147483708" r:id="rId12"/>
    <p:sldMasterId id="2147483726" r:id="rId13"/>
  </p:sldMasterIdLst>
  <p:notesMasterIdLst>
    <p:notesMasterId r:id="rId29"/>
  </p:notesMasterIdLst>
  <p:handoutMasterIdLst>
    <p:handoutMasterId r:id="rId30"/>
  </p:handoutMasterIdLst>
  <p:sldIdLst>
    <p:sldId id="256" r:id="rId14"/>
    <p:sldId id="301" r:id="rId15"/>
    <p:sldId id="277" r:id="rId16"/>
    <p:sldId id="278" r:id="rId17"/>
    <p:sldId id="279" r:id="rId18"/>
    <p:sldId id="280" r:id="rId19"/>
    <p:sldId id="282" r:id="rId20"/>
    <p:sldId id="281" r:id="rId21"/>
    <p:sldId id="296" r:id="rId22"/>
    <p:sldId id="298" r:id="rId23"/>
    <p:sldId id="299" r:id="rId24"/>
    <p:sldId id="285" r:id="rId25"/>
    <p:sldId id="286" r:id="rId26"/>
    <p:sldId id="287" r:id="rId27"/>
    <p:sldId id="290" r:id="rId28"/>
  </p:sldIdLst>
  <p:sldSz cx="9144000" cy="6858000" type="screen4x3"/>
  <p:notesSz cx="6797675" cy="9926638"/>
  <p:custDataLst>
    <p:tags r:id="rId31"/>
  </p:custDataLst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D0920"/>
    <a:srgbClr val="F58027"/>
    <a:srgbClr val="DE6225"/>
    <a:srgbClr val="E9E9E9"/>
    <a:srgbClr val="000000"/>
    <a:srgbClr val="EA9922"/>
    <a:srgbClr val="A6004E"/>
    <a:srgbClr val="581D41"/>
    <a:srgbClr val="CDCECC"/>
    <a:srgbClr val="9EA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8039" autoAdjust="0"/>
  </p:normalViewPr>
  <p:slideViewPr>
    <p:cSldViewPr snapToGrid="0" snapToObjects="1" showGuides="1">
      <p:cViewPr varScale="1">
        <p:scale>
          <a:sx n="72" d="100"/>
          <a:sy n="72" d="100"/>
        </p:scale>
        <p:origin x="-1632" y="-102"/>
      </p:cViewPr>
      <p:guideLst>
        <p:guide orient="horz" pos="2738"/>
        <p:guide pos="2877"/>
        <p:guide pos="25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8" d="100"/>
          <a:sy n="68" d="100"/>
        </p:scale>
        <p:origin x="-3252" y="-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04A43-571B-9D46-9580-A11883A7CE68}" type="datetimeFigureOut">
              <a:rPr lang="fr-FR" smtClean="0"/>
              <a:t>05/07/2016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008D8-7991-FA4E-B861-B0EF86D802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82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90AEF-4B4C-43A6-8E8D-23ABEF769E47}" type="datetimeFigureOut">
              <a:rPr lang="fr-FR" smtClean="0"/>
              <a:t>05/07/2016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73702-D598-4751-9096-22E12BABA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66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891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67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782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02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852662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03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8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7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80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675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85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66781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21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08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8243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9010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93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73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551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2658081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32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8918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909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1209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32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081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955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264266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543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8045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6471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8250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74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21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14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473959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12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696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5256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2517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5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614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455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63089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575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315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9727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270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51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04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110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8818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804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327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01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569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30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530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460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280819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94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807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374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9894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96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920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099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271927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25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20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7289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5834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11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202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48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439703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764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557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6.emf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76.xml"/><Relationship Id="rId9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15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2" r:id="rId3"/>
    <p:sldLayoutId id="2147483651" r:id="rId4"/>
    <p:sldLayoutId id="2147483650" r:id="rId5"/>
    <p:sldLayoutId id="2147483661" r:id="rId6"/>
    <p:sldLayoutId id="2147483652" r:id="rId7"/>
    <p:sldLayoutId id="2147483653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GRIFFE_PRO 2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9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Griffetaupe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92102" y="6401670"/>
            <a:ext cx="1784297" cy="45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7.45.05.jpg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26549" y="6357613"/>
            <a:ext cx="1930518" cy="47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8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 userDrawn="1"/>
        </p:nvSpPr>
        <p:spPr>
          <a:xfrm>
            <a:off x="25400" y="6450953"/>
            <a:ext cx="187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9E0827"/>
                </a:solidFill>
                <a:latin typeface="Helvetica"/>
                <a:cs typeface="Helvetica"/>
              </a:rPr>
              <a:t>ENTREPRISES</a:t>
            </a:r>
            <a:endParaRPr lang="fr-FR" sz="1200" b="1" dirty="0">
              <a:solidFill>
                <a:srgbClr val="9E0827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438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362053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  <a:t>ÉCONOMIE SOCIALE</a:t>
            </a:r>
            <a:b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</a:br>
            <a: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  <a:t>ET INSTITUTIONNELS</a:t>
            </a:r>
            <a:endParaRPr lang="fr-FR" sz="1200" b="1" dirty="0">
              <a:solidFill>
                <a:srgbClr val="DE6225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768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>
            <a:off x="25399" y="6450953"/>
            <a:ext cx="2356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DE6225"/>
                </a:solidFill>
                <a:latin typeface="+mn-lt"/>
                <a:cs typeface="Helvetica"/>
              </a:rPr>
              <a:t>PERSONNES PROTÉGÉES</a:t>
            </a:r>
            <a:endParaRPr lang="fr-FR" sz="1200" b="1" dirty="0">
              <a:solidFill>
                <a:srgbClr val="DE6225"/>
              </a:solidFill>
              <a:latin typeface="+mn-lt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7965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 userDrawn="1"/>
        </p:nvSpPr>
        <p:spPr>
          <a:xfrm>
            <a:off x="25400" y="6463653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581D41"/>
                </a:solidFill>
                <a:latin typeface="Helvetica"/>
                <a:cs typeface="Helvetica"/>
              </a:rPr>
              <a:t>IMMOBILIER PROFESSIONNEL</a:t>
            </a:r>
            <a:endParaRPr lang="fr-FR" sz="1200" b="1" dirty="0">
              <a:solidFill>
                <a:srgbClr val="581D4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3989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362053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A6004E"/>
                </a:solidFill>
                <a:latin typeface="Helvetica"/>
                <a:cs typeface="Helvetica"/>
              </a:rPr>
              <a:t>LOGEMENT</a:t>
            </a:r>
            <a: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  <a:t> SOCIAL</a:t>
            </a:r>
            <a:b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</a:br>
            <a: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  <a:t>ET ÉCONOMIE MIXTE</a:t>
            </a:r>
            <a:endParaRPr lang="fr-FR" sz="1200" b="1" dirty="0">
              <a:solidFill>
                <a:srgbClr val="A6004E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6415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463653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EA9922"/>
                </a:solidFill>
                <a:effectLst/>
                <a:latin typeface="Helvetica"/>
                <a:cs typeface="Helvetica"/>
              </a:rPr>
              <a:t>SECTEUR PUBLIC</a:t>
            </a:r>
            <a:endParaRPr lang="fr-FR" sz="1200" b="1" dirty="0">
              <a:solidFill>
                <a:srgbClr val="EA9922"/>
              </a:solidFill>
              <a:effectLst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0286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petiz.com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8.jpeg"/><Relationship Id="rId16" Type="http://schemas.openxmlformats.org/officeDocument/2006/relationships/image" Target="../media/image30.jpeg"/><Relationship Id="rId20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sourceamax.com/wp-content/uploads/2012/02/Sodexo.jpg" TargetMode="External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hyperlink" Target="http://blog.services-a-la-personne.pro/images/Chequedejeunerlogo.png" TargetMode="External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.caisse-epargne@intertitres.natixis.fr" TargetMode="External"/><Relationship Id="rId2" Type="http://schemas.openxmlformats.org/officeDocument/2006/relationships/hyperlink" Target="http://www.apetiz.com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5.emf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Dématérialisation du titre-restaurant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Distribution de l’offre titre-restaurant CE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M</a:t>
            </a:r>
            <a:r>
              <a:rPr lang="fr-FR" sz="2200" smtClean="0"/>
              <a:t>arché </a:t>
            </a:r>
            <a:r>
              <a:rPr lang="fr-FR" sz="2200" dirty="0" smtClean="0"/>
              <a:t>des Professionnels</a:t>
            </a:r>
            <a:endParaRPr lang="fr-FR" sz="22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26 janvier 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662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contexte du titre-restaurant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660022"/>
            <a:ext cx="8521909" cy="452596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Un </a:t>
            </a:r>
            <a:r>
              <a:rPr lang="fr-FR" sz="1600" b="1" dirty="0">
                <a:solidFill>
                  <a:srgbClr val="CD0920"/>
                </a:solidFill>
              </a:rPr>
              <a:t>marché de flux de 5 milliards d’euros…</a:t>
            </a:r>
          </a:p>
          <a:p>
            <a:pPr lvl="1">
              <a:spcBef>
                <a:spcPts val="480"/>
              </a:spcBef>
            </a:pPr>
            <a:r>
              <a:rPr lang="fr-FR" sz="1400" dirty="0" smtClean="0">
                <a:solidFill>
                  <a:schemeClr val="tx1"/>
                </a:solidFill>
              </a:rPr>
              <a:t>3,5 </a:t>
            </a:r>
            <a:r>
              <a:rPr lang="fr-FR" sz="1400" dirty="0">
                <a:solidFill>
                  <a:schemeClr val="tx1"/>
                </a:solidFill>
              </a:rPr>
              <a:t>millions de Français bénéficiaires (740 000 NIT)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5,5 milliards d’euros d’émission (860 M NIT)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740 millions de titres en circulation en hausse de 2 à 5 % par an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180 000 commerçants acceptant le titre-restaurant (les « affiliés »)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Plus de 120 000 entreprises ou collectivités équipées (les « financeurs »)</a:t>
            </a:r>
          </a:p>
          <a:p>
            <a:pPr lvl="1">
              <a:spcBef>
                <a:spcPts val="0"/>
              </a:spcBef>
            </a:pPr>
            <a:endParaRPr lang="fr-FR" sz="1400" dirty="0">
              <a:solidFill>
                <a:srgbClr val="625B44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>
                <a:solidFill>
                  <a:srgbClr val="CD0920"/>
                </a:solidFill>
              </a:rPr>
              <a:t>En pleine effervescence concurrentielle</a:t>
            </a: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4 émetteurs historiques de titres papier : </a:t>
            </a:r>
            <a:r>
              <a:rPr lang="fr-FR" sz="1400" dirty="0" smtClean="0">
                <a:solidFill>
                  <a:schemeClr val="tx1"/>
                </a:solidFill>
              </a:rPr>
              <a:t/>
            </a:r>
            <a:br>
              <a:rPr lang="fr-FR" sz="1400" dirty="0" smtClean="0">
                <a:solidFill>
                  <a:schemeClr val="tx1"/>
                </a:solidFill>
              </a:rPr>
            </a:br>
            <a:r>
              <a:rPr lang="fr-FR" sz="1400" dirty="0" err="1" smtClean="0">
                <a:solidFill>
                  <a:schemeClr val="tx1"/>
                </a:solidFill>
              </a:rPr>
              <a:t>Edenred</a:t>
            </a:r>
            <a:r>
              <a:rPr lang="fr-FR" sz="1400" dirty="0">
                <a:solidFill>
                  <a:schemeClr val="tx1"/>
                </a:solidFill>
              </a:rPr>
              <a:t>, Chèque Déjeuner, Sodexo, </a:t>
            </a:r>
            <a:r>
              <a:rPr lang="fr-FR" sz="1400" dirty="0" err="1">
                <a:solidFill>
                  <a:schemeClr val="tx1"/>
                </a:solidFill>
              </a:rPr>
              <a:t>Natixis</a:t>
            </a:r>
            <a:r>
              <a:rPr lang="fr-FR" sz="1400" dirty="0">
                <a:solidFill>
                  <a:schemeClr val="tx1"/>
                </a:solidFill>
              </a:rPr>
              <a:t> Intertitres</a:t>
            </a:r>
          </a:p>
          <a:p>
            <a:pPr lvl="1">
              <a:spcBef>
                <a:spcPts val="480"/>
              </a:spcBef>
            </a:pPr>
            <a:r>
              <a:rPr lang="fr-FR" sz="1400" dirty="0" smtClean="0">
                <a:solidFill>
                  <a:schemeClr val="tx1"/>
                </a:solidFill>
              </a:rPr>
              <a:t>8 </a:t>
            </a:r>
            <a:r>
              <a:rPr lang="fr-FR" sz="1400" dirty="0">
                <a:solidFill>
                  <a:schemeClr val="tx1"/>
                </a:solidFill>
              </a:rPr>
              <a:t>émetteurs depuis le 2 avril 2014 (nouvelle réglementation) </a:t>
            </a:r>
            <a:br>
              <a:rPr lang="fr-FR" sz="1400" dirty="0">
                <a:solidFill>
                  <a:schemeClr val="tx1"/>
                </a:solidFill>
              </a:rPr>
            </a:br>
            <a:r>
              <a:rPr lang="fr-FR" sz="1400" dirty="0">
                <a:solidFill>
                  <a:schemeClr val="tx1"/>
                </a:solidFill>
              </a:rPr>
              <a:t>et l’entrée offensive d’un 2</a:t>
            </a:r>
            <a:r>
              <a:rPr lang="fr-FR" sz="1400" baseline="30000" dirty="0">
                <a:solidFill>
                  <a:schemeClr val="tx1"/>
                </a:solidFill>
              </a:rPr>
              <a:t>ème</a:t>
            </a:r>
            <a:r>
              <a:rPr lang="fr-FR" sz="1400" dirty="0">
                <a:solidFill>
                  <a:schemeClr val="tx1"/>
                </a:solidFill>
              </a:rPr>
              <a:t> acteur bancaire : </a:t>
            </a:r>
            <a:r>
              <a:rPr lang="fr-FR" sz="1400" dirty="0" err="1">
                <a:solidFill>
                  <a:schemeClr val="tx1"/>
                </a:solidFill>
              </a:rPr>
              <a:t>Monetico</a:t>
            </a:r>
            <a:r>
              <a:rPr lang="fr-FR" sz="1400" dirty="0">
                <a:solidFill>
                  <a:schemeClr val="tx1"/>
                </a:solidFill>
              </a:rPr>
              <a:t> Resto (CM-CIC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pPr lvl="1">
              <a:spcBef>
                <a:spcPts val="480"/>
              </a:spcBef>
            </a:pPr>
            <a:endParaRPr lang="fr-FR" sz="1400" dirty="0">
              <a:solidFill>
                <a:srgbClr val="625B44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Chiffres </a:t>
            </a:r>
            <a:r>
              <a:rPr lang="fr-FR" sz="1600" b="1" dirty="0" err="1" smtClean="0">
                <a:solidFill>
                  <a:srgbClr val="CD0920"/>
                </a:solidFill>
              </a:rPr>
              <a:t>Apetiz</a:t>
            </a:r>
            <a:r>
              <a:rPr lang="fr-FR" sz="1600" b="1" dirty="0" smtClean="0">
                <a:solidFill>
                  <a:srgbClr val="CD0920"/>
                </a:solidFill>
              </a:rPr>
              <a:t> au 20/01/2015</a:t>
            </a:r>
            <a:endParaRPr lang="fr-FR" sz="1600" b="1" dirty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 smtClean="0">
                <a:solidFill>
                  <a:schemeClr val="tx1"/>
                </a:solidFill>
              </a:rPr>
              <a:t>11 000 cartes fabriquées après 7 mois d’exploitation (pour rappel, </a:t>
            </a:r>
            <a:r>
              <a:rPr lang="fr-FR" sz="1400" dirty="0" err="1" smtClean="0">
                <a:solidFill>
                  <a:schemeClr val="tx1"/>
                </a:solidFill>
              </a:rPr>
              <a:t>Apetiz</a:t>
            </a:r>
            <a:r>
              <a:rPr lang="fr-FR" sz="1400" dirty="0" smtClean="0">
                <a:solidFill>
                  <a:schemeClr val="tx1"/>
                </a:solidFill>
              </a:rPr>
              <a:t> a été lancé sur les marchés de la BDR en septembre 2014).  </a:t>
            </a:r>
            <a:endParaRPr lang="fr-FR" sz="10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</a:t>
            </a:fld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658" y="3855531"/>
            <a:ext cx="485321" cy="485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45" y="3958222"/>
            <a:ext cx="723829" cy="380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32" y="4017691"/>
            <a:ext cx="918040" cy="32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932" y="3592971"/>
            <a:ext cx="469568" cy="747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 descr="GRIFFE_PRO 2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0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Chèque de table</a:t>
            </a:r>
            <a:r>
              <a:rPr lang="fr-FR" baseline="30000" dirty="0" smtClean="0"/>
              <a:t>®</a:t>
            </a:r>
            <a:r>
              <a:rPr lang="fr-FR" dirty="0" smtClean="0"/>
              <a:t> : un savoir-faire reconnu… </a:t>
            </a:r>
            <a:br>
              <a:rPr lang="fr-FR" dirty="0" smtClean="0"/>
            </a:br>
            <a:r>
              <a:rPr lang="fr-FR" dirty="0" smtClean="0"/>
              <a:t>des atouts certains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03571"/>
          </a:xfrm>
        </p:spPr>
        <p:txBody>
          <a:bodyPr>
            <a:spAutoFit/>
          </a:bodyPr>
          <a:lstStyle/>
          <a:p>
            <a:r>
              <a:rPr lang="fr-FR" sz="1600" dirty="0" smtClean="0">
                <a:solidFill>
                  <a:schemeClr val="tx1"/>
                </a:solidFill>
              </a:rPr>
              <a:t>Doublement de la part de marché en 6 ans (de 7 à 15 %).</a:t>
            </a:r>
          </a:p>
          <a:p>
            <a:endParaRPr lang="fr-FR" sz="600" dirty="0" smtClean="0"/>
          </a:p>
          <a:p>
            <a:r>
              <a:rPr lang="fr-FR" sz="1600" dirty="0" smtClean="0">
                <a:solidFill>
                  <a:schemeClr val="tx1"/>
                </a:solidFill>
              </a:rPr>
              <a:t>Capitalisation sur toutes les expériences monétiques et digitales du Groupe pour lancer l’offre dématérialisée </a:t>
            </a:r>
            <a:r>
              <a:rPr lang="fr-FR" sz="1600" dirty="0" err="1" smtClean="0">
                <a:solidFill>
                  <a:schemeClr val="tx1"/>
                </a:solidFill>
              </a:rPr>
              <a:t>Apetiz</a:t>
            </a:r>
            <a:r>
              <a:rPr lang="fr-FR" sz="1600" dirty="0" smtClean="0">
                <a:solidFill>
                  <a:schemeClr val="tx1"/>
                </a:solidFill>
              </a:rPr>
              <a:t>.</a:t>
            </a:r>
          </a:p>
          <a:p>
            <a:endParaRPr lang="fr-FR" sz="600" dirty="0" smtClean="0"/>
          </a:p>
          <a:p>
            <a:r>
              <a:rPr lang="fr-FR" sz="1600" dirty="0" smtClean="0">
                <a:solidFill>
                  <a:schemeClr val="tx1"/>
                </a:solidFill>
              </a:rPr>
              <a:t>Positionnement concurrentiel différenciant.</a:t>
            </a:r>
          </a:p>
          <a:p>
            <a:endParaRPr lang="fr-FR" sz="600" dirty="0"/>
          </a:p>
          <a:p>
            <a:r>
              <a:rPr lang="fr-FR" sz="1600" dirty="0" smtClean="0">
                <a:solidFill>
                  <a:schemeClr val="tx1"/>
                </a:solidFill>
              </a:rPr>
              <a:t>Capacité à équiper les clients avec du titre papier Chèque de Table</a:t>
            </a:r>
            <a:r>
              <a:rPr lang="fr-FR" sz="1600" baseline="30000" dirty="0" smtClean="0">
                <a:solidFill>
                  <a:schemeClr val="tx1"/>
                </a:solidFill>
              </a:rPr>
              <a:t>®</a:t>
            </a:r>
            <a:r>
              <a:rPr lang="fr-FR" sz="1600" dirty="0" smtClean="0">
                <a:solidFill>
                  <a:schemeClr val="tx1"/>
                </a:solidFill>
              </a:rPr>
              <a:t> ET </a:t>
            </a:r>
            <a:r>
              <a:rPr lang="fr-FR" sz="1600" dirty="0" err="1" smtClean="0">
                <a:solidFill>
                  <a:schemeClr val="tx1"/>
                </a:solidFill>
              </a:rPr>
              <a:t>Apetiz</a:t>
            </a:r>
            <a:r>
              <a:rPr lang="fr-FR" sz="1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3</a:t>
            </a:fld>
            <a:endParaRPr lang="fr-FR"/>
          </a:p>
        </p:txBody>
      </p:sp>
      <p:sp>
        <p:nvSpPr>
          <p:cNvPr id="5" name="ZoneTexte 1"/>
          <p:cNvSpPr txBox="1">
            <a:spLocks noChangeArrowheads="1"/>
          </p:cNvSpPr>
          <p:nvPr/>
        </p:nvSpPr>
        <p:spPr bwMode="auto">
          <a:xfrm>
            <a:off x="3348208" y="5976938"/>
            <a:ext cx="5713412" cy="2460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r>
              <a:rPr lang="fr-FR" altLang="fr-FR" sz="1000" i="1" dirty="0" smtClean="0">
                <a:latin typeface="Rockwell" panose="02060603020205020403" pitchFamily="18" charset="0"/>
              </a:rPr>
              <a:t>Nouvelle vitrophanie «intelligente» présentant Chèque de Table</a:t>
            </a:r>
            <a:r>
              <a:rPr lang="fr-FR" altLang="fr-FR" sz="1000" i="1" baseline="30000" dirty="0" smtClean="0">
                <a:latin typeface="Rockwell" panose="02060603020205020403" pitchFamily="18" charset="0"/>
              </a:rPr>
              <a:t>®</a:t>
            </a:r>
            <a:r>
              <a:rPr lang="fr-FR" altLang="fr-FR" sz="1000" i="1" dirty="0" smtClean="0">
                <a:latin typeface="Rockwell" panose="02060603020205020403" pitchFamily="18" charset="0"/>
              </a:rPr>
              <a:t> et </a:t>
            </a:r>
            <a:r>
              <a:rPr lang="fr-FR" altLang="fr-FR" sz="1000" i="1" dirty="0" err="1" smtClean="0">
                <a:latin typeface="Rockwell" panose="02060603020205020403" pitchFamily="18" charset="0"/>
              </a:rPr>
              <a:t>Apetiz</a:t>
            </a:r>
            <a:endParaRPr lang="fr-FR" altLang="fr-FR" sz="1000" i="1" strike="sngStrike" dirty="0" smtClean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" t="3482" r="4395" b="568"/>
          <a:stretch>
            <a:fillRect/>
          </a:stretch>
        </p:blipFill>
        <p:spPr bwMode="auto">
          <a:xfrm>
            <a:off x="5158428" y="3670300"/>
            <a:ext cx="3829050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651516" y="4335372"/>
            <a:ext cx="4090987" cy="830262"/>
          </a:xfrm>
          <a:prstGeom prst="rect">
            <a:avLst/>
          </a:prstGeom>
          <a:solidFill>
            <a:srgbClr val="CD092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24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Objectif : </a:t>
            </a:r>
            <a:br>
              <a:rPr lang="fr-FR" altLang="fr-FR" sz="24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altLang="fr-FR" sz="24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+ 7 points de </a:t>
            </a:r>
            <a:r>
              <a:rPr lang="fr-FR" altLang="fr-FR" sz="2400" b="1" dirty="0" smtClean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PDM </a:t>
            </a:r>
            <a:r>
              <a:rPr lang="fr-FR" altLang="fr-FR" sz="24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 2021</a:t>
            </a:r>
          </a:p>
        </p:txBody>
      </p:sp>
      <p:pic>
        <p:nvPicPr>
          <p:cNvPr id="8" name="Image 7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5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à coins arrondis 20"/>
          <p:cNvSpPr/>
          <p:nvPr/>
        </p:nvSpPr>
        <p:spPr bwMode="auto">
          <a:xfrm>
            <a:off x="404659" y="2457536"/>
            <a:ext cx="1919797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Fonctionnement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solution de restauration souple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4</a:t>
            </a:fld>
            <a:endParaRPr lang="fr-FR"/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400387" y="1514827"/>
            <a:ext cx="8371777" cy="626933"/>
          </a:xfrm>
          <a:prstGeom prst="roundRect">
            <a:avLst>
              <a:gd name="adj" fmla="val 5691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>
              <a:defRPr/>
            </a:pPr>
            <a:endParaRPr lang="fr-FR" sz="1300">
              <a:latin typeface="Verdana" pitchFamily="34" charset="0"/>
            </a:endParaRPr>
          </a:p>
        </p:txBody>
      </p:sp>
      <p:sp>
        <p:nvSpPr>
          <p:cNvPr id="7" name="ZoneTexte 7"/>
          <p:cNvSpPr txBox="1">
            <a:spLocks noChangeArrowheads="1"/>
          </p:cNvSpPr>
          <p:nvPr/>
        </p:nvSpPr>
        <p:spPr bwMode="auto">
          <a:xfrm>
            <a:off x="421844" y="1567215"/>
            <a:ext cx="835032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E6001A"/>
              </a:buClr>
            </a:pP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Avec des </a:t>
            </a:r>
            <a:r>
              <a:rPr lang="fr-FR" alt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avantages sociaux et fiscaux</a:t>
            </a:r>
            <a:r>
              <a:rPr lang="fr-FR" altLang="fr-FR" sz="14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altLang="fr-FR" sz="1400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fr-FR" altLang="fr-FR" sz="1400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particulièrement attractifs pour l’entreprise employant </a:t>
            </a:r>
            <a:r>
              <a:rPr lang="fr-FR" alt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 moins 1 salarié.</a:t>
            </a:r>
          </a:p>
        </p:txBody>
      </p:sp>
      <p:sp>
        <p:nvSpPr>
          <p:cNvPr id="8" name="Rectangle à coins arrondis 7"/>
          <p:cNvSpPr/>
          <p:nvPr/>
        </p:nvSpPr>
        <p:spPr bwMode="auto">
          <a:xfrm>
            <a:off x="398720" y="2828508"/>
            <a:ext cx="8373600" cy="1102557"/>
          </a:xfrm>
          <a:prstGeom prst="roundRect">
            <a:avLst>
              <a:gd name="adj" fmla="val 6399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>
              <a:defRPr/>
            </a:pPr>
            <a:endParaRPr lang="fr-FR" sz="1300">
              <a:latin typeface="Verdana" pitchFamily="34" charset="0"/>
            </a:endParaRPr>
          </a:p>
        </p:txBody>
      </p:sp>
      <p:sp>
        <p:nvSpPr>
          <p:cNvPr id="9" name="ZoneTexte 7"/>
          <p:cNvSpPr txBox="1">
            <a:spLocks noChangeArrowheads="1"/>
          </p:cNvSpPr>
          <p:nvPr/>
        </p:nvSpPr>
        <p:spPr bwMode="auto">
          <a:xfrm>
            <a:off x="421844" y="2871040"/>
            <a:ext cx="8358188" cy="9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</a:t>
            </a: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articipation de l’entreprise comprise entre 50 % et 60 % de la valeur faciale du titre.</a:t>
            </a:r>
          </a:p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endParaRPr lang="fr-FR" altLang="fr-FR" sz="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titre par repas compris dans la journée de travail du </a:t>
            </a: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bénéficiaire</a:t>
            </a:r>
            <a:r>
              <a:rPr lang="fr-FR" altLang="fr-FR" sz="1400" baseline="30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(1)</a:t>
            </a: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endParaRPr lang="fr-FR" altLang="fr-FR" sz="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Utilisation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des titres-restaurant limitée à 19 € par jour travaillé</a:t>
            </a:r>
            <a:r>
              <a:rPr lang="fr-FR" altLang="fr-FR" sz="1400" baseline="300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(2</a:t>
            </a:r>
            <a:r>
              <a:rPr lang="fr-FR" altLang="fr-FR" sz="1400" baseline="300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)</a:t>
            </a: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.</a:t>
            </a:r>
            <a:endParaRPr lang="fr-FR" altLang="fr-FR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 bwMode="auto">
          <a:xfrm>
            <a:off x="2132869" y="4359883"/>
            <a:ext cx="5484812" cy="1032509"/>
          </a:xfrm>
          <a:prstGeom prst="roundRect">
            <a:avLst/>
          </a:prstGeom>
          <a:solidFill>
            <a:srgbClr val="FACAD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kern="0">
              <a:solidFill>
                <a:srgbClr val="C41230"/>
              </a:solidFill>
              <a:latin typeface="Verdana" pitchFamily="34" charset="0"/>
              <a:ea typeface="+mn-ea"/>
            </a:endParaRPr>
          </a:p>
        </p:txBody>
      </p:sp>
      <p:sp>
        <p:nvSpPr>
          <p:cNvPr id="14" name="ZoneTexte 17"/>
          <p:cNvSpPr txBox="1">
            <a:spLocks noChangeArrowheads="1"/>
          </p:cNvSpPr>
          <p:nvPr/>
        </p:nvSpPr>
        <p:spPr bwMode="auto">
          <a:xfrm>
            <a:off x="2251931" y="4558320"/>
            <a:ext cx="52466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5,36 </a:t>
            </a:r>
            <a:r>
              <a:rPr lang="fr-FR" sz="1400" b="1" kern="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€  par titre et par salarié </a:t>
            </a:r>
            <a:r>
              <a:rPr lang="fr-FR" sz="1400" b="1" kern="0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fr-FR" sz="1400" b="1" kern="0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sz="1400" kern="0" dirty="0">
                <a:latin typeface="Helvetica" panose="020B0604020202020204" pitchFamily="34" charset="0"/>
                <a:cs typeface="Helvetica" panose="020B0604020202020204" pitchFamily="34" charset="0"/>
              </a:rPr>
              <a:t>(à raison d’un titre par repas compris dans la journée de travail) soit  </a:t>
            </a:r>
            <a:r>
              <a:rPr lang="fr-FR" sz="1400" b="1" kern="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jusqu’à 1 </a:t>
            </a:r>
            <a:r>
              <a:rPr lang="fr-FR" sz="1400" b="1" kern="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179,20 </a:t>
            </a:r>
            <a:r>
              <a:rPr lang="fr-FR" sz="1400" b="1" kern="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€</a:t>
            </a:r>
            <a:r>
              <a:rPr lang="fr-FR" sz="1400" b="1" kern="0" baseline="300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(3)</a:t>
            </a:r>
            <a:r>
              <a:rPr lang="fr-FR" sz="1400" kern="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kern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par </a:t>
            </a:r>
            <a:r>
              <a:rPr lang="fr-FR" sz="1400" kern="0" dirty="0">
                <a:latin typeface="Helvetica" panose="020B0604020202020204" pitchFamily="34" charset="0"/>
                <a:cs typeface="Helvetica" panose="020B0604020202020204" pitchFamily="34" charset="0"/>
              </a:rPr>
              <a:t>an et par salarié.</a:t>
            </a:r>
          </a:p>
        </p:txBody>
      </p:sp>
      <p:pic>
        <p:nvPicPr>
          <p:cNvPr id="15" name="Picture 33" descr="C:\Documents and Settings\Prod_14\Bureau\CBi en cours\offline\natixis-ppt\preparation\2_img-expert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900" y="5027920"/>
            <a:ext cx="741938" cy="64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05022" y="5725987"/>
            <a:ext cx="87449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(1) </a:t>
            </a:r>
            <a:r>
              <a:rPr lang="fr-FR" sz="800" dirty="0" smtClean="0"/>
              <a:t>Le </a:t>
            </a:r>
            <a:r>
              <a:rPr lang="fr-FR" sz="800" dirty="0"/>
              <a:t>statut de salarié ou de stagiaire est obligatoire. Le stagiaire a accès aux titres-restaurant dans les mêmes conditions que les salariés de l'organisme d'accueil (art. L. 124- 13 du code de l’éducation).</a:t>
            </a:r>
          </a:p>
          <a:p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fr-FR" altLang="fr-FR" sz="800" dirty="0">
                <a:latin typeface="Helvetica" panose="020B0604020202020204" pitchFamily="34" charset="0"/>
                <a:cs typeface="Helvetica" panose="020B0604020202020204" pitchFamily="34" charset="0"/>
              </a:rPr>
              <a:t>2) Hors dimanches et jours fériés, sauf décision contraire de l'employeur pour les salariés ou agents travaillant ces jours</a:t>
            </a:r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algn="just" eaLnBrk="1" hangingPunct="1"/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(3) </a:t>
            </a:r>
            <a:r>
              <a:rPr lang="fr-FR" altLang="fr-FR" sz="800" dirty="0">
                <a:latin typeface="Helvetica" panose="020B0604020202020204" pitchFamily="34" charset="0"/>
                <a:cs typeface="Helvetica" panose="020B0604020202020204" pitchFamily="34" charset="0"/>
              </a:rPr>
              <a:t>Calcul sur la base de 220 jours travaillés et d’un repas compris par jour travaillé : </a:t>
            </a:r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5,36 </a:t>
            </a:r>
            <a:r>
              <a:rPr lang="fr-FR" altLang="fr-FR" sz="800" dirty="0">
                <a:latin typeface="Helvetica" panose="020B0604020202020204" pitchFamily="34" charset="0"/>
                <a:cs typeface="Helvetica" panose="020B0604020202020204" pitchFamily="34" charset="0"/>
              </a:rPr>
              <a:t>€ x 220. </a:t>
            </a:r>
          </a:p>
        </p:txBody>
      </p:sp>
      <p:sp>
        <p:nvSpPr>
          <p:cNvPr id="18" name="Rectangle à coins arrondis 17"/>
          <p:cNvSpPr/>
          <p:nvPr/>
        </p:nvSpPr>
        <p:spPr bwMode="auto">
          <a:xfrm>
            <a:off x="2132869" y="4192483"/>
            <a:ext cx="5486400" cy="3348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 algn="ctr">
              <a:defRPr/>
            </a:pPr>
            <a:r>
              <a:rPr lang="fr-FR" sz="1600" b="1" dirty="0" smtClean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Plafond d’exonération 2015</a:t>
            </a:r>
            <a:endParaRPr lang="fr-FR" sz="1600" b="1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Image 16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7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atouts de la gamme titre-restaurant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5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640650" y="1645740"/>
            <a:ext cx="4320000" cy="4552262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le client 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financeur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Simplicité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la distribution 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carte valable 3 ans, chargement à 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distance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Sécurité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plus de circulation </a:t>
            </a:r>
            <a:r>
              <a:rPr lang="fr-FR" sz="1200" dirty="0">
                <a:solidFill>
                  <a:srgbClr val="625B4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valeur</a:t>
            </a: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buClr>
                <a:srgbClr val="8E58AB"/>
              </a:buClr>
              <a:buSzPct val="80000"/>
              <a:defRPr/>
            </a:pP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le bénéficiaire 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Paiement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au centime </a:t>
            </a: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près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Sécurité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possibilité de faire opposition en cas de perte, vol et garantie sur le 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solde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Facilité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d’utilisation 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chargement automatique, consultation du solde sur internet, smartphone et par téléphone  </a:t>
            </a:r>
          </a:p>
          <a:p>
            <a:pPr marL="177800" indent="-177800">
              <a:buClr>
                <a:srgbClr val="FFC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lang="fr-FR" sz="12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l’affilié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Facilité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et rapidité du remboursement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(24/48h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)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Sécurité</a:t>
            </a:r>
          </a:p>
          <a:p>
            <a:pPr marL="171450" indent="-171450">
              <a:spcBef>
                <a:spcPts val="600"/>
              </a:spcBef>
              <a:buClr>
                <a:srgbClr val="C0000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Gestion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automatisée des limites d’utilisation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: plafond de dépense à 19 euros, hors dimanche et jours fériés pas de rendu de monnaie</a:t>
            </a:r>
          </a:p>
        </p:txBody>
      </p:sp>
      <p:sp>
        <p:nvSpPr>
          <p:cNvPr id="7" name="Rectangle 6"/>
          <p:cNvSpPr/>
          <p:nvPr/>
        </p:nvSpPr>
        <p:spPr>
          <a:xfrm>
            <a:off x="187118" y="1645740"/>
            <a:ext cx="4320000" cy="4552262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 marL="177800" indent="-177800">
              <a:buClr>
                <a:srgbClr val="8E58AB"/>
              </a:buClr>
              <a:buSzPct val="80000"/>
              <a:defRPr/>
            </a:pP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r>
              <a:rPr lang="fr-FR" sz="1400" b="1" dirty="0" smtClean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</a:t>
            </a:r>
            <a:r>
              <a:rPr lang="fr-FR" sz="1400" b="1" dirty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le client financeur 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Titres détachables, anonymes ou </a:t>
            </a: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nominatifs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Livraison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en </a:t>
            </a: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24h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Tarification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ultra-simplifiée : </a:t>
            </a:r>
            <a:b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</a:b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20 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€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TTC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/ commande</a:t>
            </a:r>
          </a:p>
          <a:p>
            <a:pPr marL="177800" indent="-177800">
              <a:buClr>
                <a:srgbClr val="8E58AB"/>
              </a:buClr>
              <a:buSzPct val="80000"/>
              <a:defRPr/>
            </a:pPr>
            <a:endParaRPr lang="fr-FR" sz="12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le </a:t>
            </a:r>
            <a:r>
              <a:rPr lang="fr-FR" sz="1400" b="1" dirty="0" smtClean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bénéficiaire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Facilité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d’utilisation :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dispositif bénéficiant de 40 années d’existence et largement connu des affiliés</a:t>
            </a:r>
          </a:p>
          <a:p>
            <a:pPr marL="177800" indent="-177800">
              <a:buClr>
                <a:srgbClr val="FFC000"/>
              </a:buClr>
              <a:buSzPct val="110000"/>
              <a:buFont typeface="Wingdings" panose="05000000000000000000" pitchFamily="2" charset="2"/>
              <a:buChar char="Ø"/>
              <a:defRPr/>
            </a:pPr>
            <a:endParaRPr lang="fr-FR" sz="12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7800" indent="-177800">
              <a:spcBef>
                <a:spcPts val="0"/>
              </a:spcBef>
              <a:buClr>
                <a:srgbClr val="8E58AB"/>
              </a:buClr>
              <a:buSzPct val="80000"/>
              <a:defRPr/>
            </a:pPr>
            <a:r>
              <a:rPr lang="fr-FR" sz="1400" b="1" dirty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</a:t>
            </a:r>
            <a:r>
              <a:rPr lang="fr-FR" sz="1400" b="1" dirty="0" smtClean="0">
                <a:solidFill>
                  <a:srgbClr val="F58027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l’affilié</a:t>
            </a:r>
            <a:endParaRPr lang="fr-FR" sz="1400" b="1" dirty="0">
              <a:solidFill>
                <a:srgbClr val="F58027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Circuit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remboursement bien maîtrisé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avec un interlocuteur unique (CRT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)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Tarifs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remboursement modulables </a:t>
            </a:r>
            <a:r>
              <a:rPr lang="fr-FR" sz="12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en fonction du délai choisi (3/7/21 jrs</a:t>
            </a:r>
            <a:r>
              <a:rPr lang="fr-FR" sz="12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)</a:t>
            </a:r>
          </a:p>
          <a:p>
            <a:pPr marL="171450" indent="-171450">
              <a:spcBef>
                <a:spcPts val="600"/>
              </a:spcBef>
              <a:buClr>
                <a:srgbClr val="DE6225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2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Autonomie </a:t>
            </a:r>
            <a:r>
              <a:rPr lang="fr-FR" sz="1200" b="1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de gestion concernant les limites d’utilisation </a:t>
            </a: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t="17467" r="19362" b="21945"/>
          <a:stretch>
            <a:fillRect/>
          </a:stretch>
        </p:blipFill>
        <p:spPr bwMode="auto">
          <a:xfrm>
            <a:off x="7745830" y="1311929"/>
            <a:ext cx="1199849" cy="75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54" y="1359358"/>
            <a:ext cx="1269556" cy="70487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Image 7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6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10"/>
          <p:cNvSpPr/>
          <p:nvPr/>
        </p:nvSpPr>
        <p:spPr bwMode="auto">
          <a:xfrm>
            <a:off x="397399" y="1617934"/>
            <a:ext cx="1919797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Pour le financeur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services + d’</a:t>
            </a:r>
            <a:r>
              <a:rPr lang="fr-FR" dirty="0" err="1" smtClean="0"/>
              <a:t>apetiz</a:t>
            </a:r>
            <a:r>
              <a:rPr lang="fr-FR" dirty="0" smtClean="0"/>
              <a:t> par rapport</a:t>
            </a:r>
            <a:br>
              <a:rPr lang="fr-FR" dirty="0" smtClean="0"/>
            </a:br>
            <a:r>
              <a:rPr lang="fr-FR" dirty="0" smtClean="0"/>
              <a:t>aux offres concurrentes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6</a:t>
            </a:fld>
            <a:endParaRPr lang="fr-FR"/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397399" y="2011748"/>
            <a:ext cx="7771465" cy="3999466"/>
          </a:xfrm>
          <a:prstGeom prst="roundRect">
            <a:avLst>
              <a:gd name="adj" fmla="val 2511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 lIns="36000" rIns="36000"/>
          <a:lstStyle/>
          <a:p>
            <a:pPr marL="17145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endParaRPr lang="fr-FR" sz="1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Sécurité </a:t>
            </a:r>
            <a:r>
              <a:rPr lang="fr-FR" sz="14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maximale 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Cartes adressées séparément des codes</a:t>
            </a:r>
          </a:p>
          <a:p>
            <a:pPr>
              <a:buClr>
                <a:srgbClr val="8E58AB"/>
              </a:buClr>
              <a:buSzPct val="80000"/>
              <a:defRPr/>
            </a:pPr>
            <a:r>
              <a:rPr lang="fr-FR" sz="1000" dirty="0" smtClean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</a:t>
            </a: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Logistique optimisée </a:t>
            </a:r>
            <a:r>
              <a:rPr lang="fr-FR" sz="140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Livraison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au financeur ou au domicile des bénéficiaires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Activation à la main du bénéficiaire à la première saisie du code confidentiel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Envoi d’alertes email directement aux bénéficiaires au moment du chargement et lorsque le seuil bas est franchi (moins de 19 euros)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Commande en ligne sur le site 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  <a:hlinkClick r:id="rId2"/>
              </a:rPr>
              <a:t>www.apetiz.com</a:t>
            </a:r>
            <a:endParaRPr lang="fr-FR" sz="1400" dirty="0"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>
              <a:buClr>
                <a:srgbClr val="8E58AB"/>
              </a:buClr>
              <a:buSzPct val="80000"/>
              <a:defRPr/>
            </a:pPr>
            <a:endParaRPr lang="fr-FR" sz="10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Possibilités de personnalisation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Logo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entreprise (noir)</a:t>
            </a:r>
          </a:p>
          <a:p>
            <a:pPr marL="742950" lvl="1" indent="-285750">
              <a:buClr>
                <a:srgbClr val="CD0920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Voire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visuel 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100 %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personnalisé sur demande</a:t>
            </a:r>
          </a:p>
          <a:p>
            <a:pPr>
              <a:buClr>
                <a:srgbClr val="8E58AB"/>
              </a:buClr>
              <a:buSzPct val="80000"/>
              <a:defRPr/>
            </a:pPr>
            <a:endParaRPr lang="fr-FR" sz="10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Unique acteur bancaire en capacité à offrir le papier ET la carte</a:t>
            </a:r>
          </a:p>
          <a:p>
            <a:pPr>
              <a:buClr>
                <a:srgbClr val="8E58AB"/>
              </a:buClr>
              <a:buSzPct val="80000"/>
              <a:defRPr/>
            </a:pPr>
            <a:endParaRPr lang="fr-FR" sz="10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Production entièrement assurée sur le territoire national</a:t>
            </a:r>
          </a:p>
          <a:p>
            <a:pPr marL="177800" indent="-177800">
              <a:buClr>
                <a:srgbClr val="8E58AB"/>
              </a:buClr>
              <a:buSzPct val="80000"/>
              <a:buFont typeface="Wingdings" pitchFamily="2" charset="2"/>
              <a:buChar char="à"/>
              <a:defRPr/>
            </a:pPr>
            <a:endParaRPr lang="fr-FR" sz="14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>
              <a:buClr>
                <a:srgbClr val="8E58AB"/>
              </a:buClr>
              <a:buSzPct val="80000"/>
              <a:defRPr/>
            </a:pPr>
            <a:endParaRPr lang="fr-FR" sz="14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t="17467" r="19362" b="21945"/>
          <a:stretch>
            <a:fillRect/>
          </a:stretch>
        </p:blipFill>
        <p:spPr bwMode="auto">
          <a:xfrm>
            <a:off x="6793898" y="1705917"/>
            <a:ext cx="1706519" cy="106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8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 bwMode="auto">
          <a:xfrm>
            <a:off x="405611" y="3833999"/>
            <a:ext cx="2243587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Commissionnement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 bwMode="auto">
          <a:xfrm>
            <a:off x="405612" y="1468244"/>
            <a:ext cx="1440281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Tarification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Tarification et partage de valeur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7</a:t>
            </a:fld>
            <a:endParaRPr lang="fr-FR"/>
          </a:p>
        </p:txBody>
      </p:sp>
      <p:sp>
        <p:nvSpPr>
          <p:cNvPr id="9" name="Rectangle à coins arrondis 8"/>
          <p:cNvSpPr/>
          <p:nvPr/>
        </p:nvSpPr>
        <p:spPr bwMode="auto">
          <a:xfrm>
            <a:off x="397066" y="1830670"/>
            <a:ext cx="8377761" cy="1817771"/>
          </a:xfrm>
          <a:prstGeom prst="roundRect">
            <a:avLst>
              <a:gd name="adj" fmla="val 3084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>
              <a:defRPr/>
            </a:pPr>
            <a:endParaRPr lang="fr-FR" sz="1300">
              <a:latin typeface="Verdana" pitchFamily="34" charset="0"/>
            </a:endParaRPr>
          </a:p>
        </p:txBody>
      </p:sp>
      <p:sp>
        <p:nvSpPr>
          <p:cNvPr id="10" name="ZoneTexte 7"/>
          <p:cNvSpPr txBox="1">
            <a:spLocks noChangeArrowheads="1"/>
          </p:cNvSpPr>
          <p:nvPr/>
        </p:nvSpPr>
        <p:spPr bwMode="auto">
          <a:xfrm>
            <a:off x="419814" y="1817170"/>
            <a:ext cx="8358188" cy="183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102870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48590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171450" lvl="0" indent="-171450" eaLnBrk="1" hangingPunct="1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endParaRPr lang="fr-FR" altLang="fr-FR" sz="1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 eaLnBrk="1" hangingPunct="1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Chèque de Table</a:t>
            </a:r>
            <a:r>
              <a:rPr lang="fr-FR" altLang="fr-FR" sz="1400" b="1" baseline="3000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®</a:t>
            </a:r>
          </a:p>
          <a:p>
            <a:pPr eaLnBrk="1" hangingPunct="1"/>
            <a:endParaRPr lang="fr-FR" altLang="fr-FR" sz="6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lvl="1" eaLnBrk="1" hangingPunct="1">
              <a:buClr>
                <a:srgbClr val="CD0920"/>
              </a:buClr>
              <a:buFont typeface="Arial" panose="020B0604020202020204" pitchFamily="34" charset="0"/>
              <a:buChar char="•"/>
            </a:pP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forfait unique de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20 € TTC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par commande</a:t>
            </a:r>
          </a:p>
          <a:p>
            <a:pPr lvl="1" eaLnBrk="1" hangingPunct="1">
              <a:buClr>
                <a:srgbClr val="CD0920"/>
              </a:buClr>
              <a:buFont typeface="Arial" panose="020B0604020202020204" pitchFamily="34" charset="0"/>
              <a:buChar char="•"/>
            </a:pP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Frais de livraison offerts (sur les 5 premiers points de livraison 15 € au-delà)</a:t>
            </a:r>
          </a:p>
          <a:p>
            <a:pPr marL="171450" lvl="0" indent="-171450" eaLnBrk="1" hangingPunct="1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altLang="fr-FR" sz="1400" b="1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Apetiz</a:t>
            </a:r>
            <a:endParaRPr lang="fr-FR" altLang="fr-FR" sz="14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eaLnBrk="1" hangingPunct="1"/>
            <a:endParaRPr lang="fr-FR" altLang="fr-FR" sz="6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lvl="1" eaLnBrk="1" hangingPunct="1">
              <a:buClr>
                <a:srgbClr val="CD0920"/>
              </a:buClr>
              <a:buFont typeface="Arial" panose="020B0604020202020204" pitchFamily="34" charset="0"/>
              <a:buChar char="•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Frais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d’accès au service :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0,78 € HT par bénéficiaire </a:t>
            </a:r>
            <a:r>
              <a:rPr lang="fr-FR" altLang="fr-FR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fr-FR" altLang="fr-FR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participation </a:t>
            </a:r>
            <a:r>
              <a:rPr lang="fr-FR" altLang="fr-FR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aux </a:t>
            </a:r>
            <a:r>
              <a:rPr lang="fr-FR" altLang="fr-FR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frais d’envoi </a:t>
            </a:r>
            <a:r>
              <a:rPr lang="fr-FR" altLang="fr-FR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offerte)</a:t>
            </a:r>
          </a:p>
          <a:p>
            <a:pPr lvl="1" eaLnBrk="1" hangingPunct="1">
              <a:buClr>
                <a:srgbClr val="CD0920"/>
              </a:buClr>
              <a:buFont typeface="Arial" panose="020B0604020202020204" pitchFamily="34" charset="0"/>
              <a:buChar char="•"/>
            </a:pPr>
            <a:r>
              <a:rPr lang="fr-FR" altLang="fr-FR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Frais </a:t>
            </a:r>
            <a:r>
              <a:rPr lang="fr-FR" altLang="fr-FR" sz="1400" dirty="0">
                <a:latin typeface="Helvetica" panose="020B0604020202020204" pitchFamily="34" charset="0"/>
                <a:cs typeface="Helvetica" panose="020B0604020202020204" pitchFamily="34" charset="0"/>
              </a:rPr>
              <a:t>de mise en place :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fr-FR" altLang="fr-FR" sz="1400" dirty="0" smtClean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€ </a:t>
            </a:r>
            <a:r>
              <a:rPr lang="fr-FR" altLang="fr-FR" sz="1400" dirty="0" smtClean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 </a:t>
            </a:r>
            <a:r>
              <a:rPr lang="fr-FR" altLang="fr-FR" sz="1400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 bénéficiaire</a:t>
            </a:r>
          </a:p>
          <a:p>
            <a:pPr lvl="2" eaLnBrk="1" hangingPunct="1">
              <a:buFont typeface="Wingdings" pitchFamily="2" charset="2"/>
              <a:buChar char="ü"/>
            </a:pPr>
            <a:endParaRPr lang="fr-FR" altLang="fr-FR" sz="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 bwMode="auto">
          <a:xfrm>
            <a:off x="400766" y="4211969"/>
            <a:ext cx="8377761" cy="1949548"/>
          </a:xfrm>
          <a:prstGeom prst="roundRect">
            <a:avLst>
              <a:gd name="adj" fmla="val 3084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/>
          <a:lstStyle/>
          <a:p>
            <a:pPr>
              <a:defRPr/>
            </a:pPr>
            <a:endParaRPr lang="fr-FR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ZoneTexte 7"/>
          <p:cNvSpPr txBox="1">
            <a:spLocks noChangeArrowheads="1"/>
          </p:cNvSpPr>
          <p:nvPr/>
        </p:nvSpPr>
        <p:spPr bwMode="auto">
          <a:xfrm>
            <a:off x="455110" y="4215693"/>
            <a:ext cx="8358187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MS PGothic" pitchFamily="34" charset="-128"/>
              </a:defRPr>
            </a:lvl9pPr>
          </a:lstStyle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Chèque de Table</a:t>
            </a:r>
            <a:r>
              <a:rPr lang="fr-FR" sz="1400" b="1" baseline="30000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® 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et </a:t>
            </a:r>
            <a:r>
              <a:rPr lang="fr-FR" sz="1400" b="1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Apetiz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</a:t>
            </a:r>
          </a:p>
          <a:p>
            <a:pPr lvl="0">
              <a:spcBef>
                <a:spcPts val="600"/>
              </a:spcBef>
              <a:buClr>
                <a:srgbClr val="CD0920"/>
              </a:buClr>
              <a:buSzPct val="75000"/>
              <a:defRPr/>
            </a:pPr>
            <a:r>
              <a:rPr lang="fr-FR" sz="1400" b="1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Pour toute vente réalisée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, quel que soit le mode de distribution (nouvelle convention de distribution)   </a:t>
            </a:r>
          </a:p>
          <a:p>
            <a:pPr lvl="1" indent="0">
              <a:defRPr/>
            </a:pPr>
            <a:endParaRPr lang="fr-FR" sz="800" dirty="0"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lvl="1" indent="0" algn="ctr">
              <a:defRPr/>
            </a:pPr>
            <a:r>
              <a:rPr lang="fr-FR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0,75 % du volume émis pour 2 ans </a:t>
            </a:r>
            <a:br>
              <a:rPr lang="fr-FR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</a:b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(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juillet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2014 / juillet 2016) </a:t>
            </a:r>
            <a:endParaRPr lang="fr-FR" sz="1400" dirty="0" smtClean="0"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lvl="1" indent="0" algn="ctr">
              <a:defRPr/>
            </a:pPr>
            <a:endParaRPr lang="fr-FR" sz="1000" dirty="0"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 marL="171450" lvl="0" indent="-171450">
              <a:spcBef>
                <a:spcPts val="600"/>
              </a:spcBef>
              <a:buClr>
                <a:srgbClr val="CD0920"/>
              </a:buClr>
              <a:buSzPct val="75000"/>
              <a:buFont typeface="Wingdings 3" panose="05040102010807070707" pitchFamily="18" charset="2"/>
              <a:buChar char=""/>
              <a:defRPr/>
            </a:pP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  <a:sym typeface="Wingdings" pitchFamily="2" charset="2"/>
              </a:rPr>
              <a:t>Un chiffre à retenir : 1 € / mois / utilisateur</a:t>
            </a:r>
          </a:p>
          <a:p>
            <a:pPr lvl="0">
              <a:buClr>
                <a:srgbClr val="CD0920"/>
              </a:buClr>
              <a:buSzPct val="75000"/>
              <a:defRPr/>
            </a:pP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   Exemple pour </a:t>
            </a:r>
            <a:r>
              <a:rPr lang="fr-FR" sz="1400" dirty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5 </a:t>
            </a:r>
            <a:r>
              <a:rPr lang="fr-FR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utilisateurs : </a:t>
            </a:r>
            <a:r>
              <a:rPr lang="fr-FR" sz="1400" b="1" dirty="0" smtClean="0">
                <a:solidFill>
                  <a:srgbClr val="C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  <a:sym typeface="Wingdings" pitchFamily="2" charset="2"/>
              </a:rPr>
              <a:t> 5 € par mois, soit 60 € par an </a:t>
            </a:r>
            <a:endParaRPr lang="fr-FR" sz="16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</p:txBody>
      </p:sp>
      <p:pic>
        <p:nvPicPr>
          <p:cNvPr id="15" name="Image 14" descr="GRIFFE_PRO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1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L’offre </a:t>
            </a:r>
            <a:r>
              <a:rPr lang="fr-FR" dirty="0" err="1"/>
              <a:t>Apetiz</a:t>
            </a:r>
            <a:r>
              <a:rPr lang="fr-FR" dirty="0"/>
              <a:t> pour les </a:t>
            </a:r>
            <a:r>
              <a:rPr lang="fr-FR" dirty="0" smtClean="0"/>
              <a:t>affiliés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8654" y="2540260"/>
            <a:ext cx="8229600" cy="2505301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fr-FR" altLang="fr-FR" sz="28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L’acceptation de la carte </a:t>
            </a:r>
            <a:r>
              <a:rPr lang="fr-FR" altLang="fr-FR" sz="2800" b="1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Apetiz</a:t>
            </a:r>
            <a:r>
              <a:rPr lang="fr-FR" altLang="fr-FR" sz="28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ne nécessite </a:t>
            </a:r>
            <a:r>
              <a:rPr lang="fr-FR" altLang="fr-FR" sz="28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aucune </a:t>
            </a:r>
            <a:r>
              <a:rPr lang="fr-FR" altLang="fr-FR" sz="28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manipulation particulière </a:t>
            </a:r>
            <a:endParaRPr lang="fr-FR" altLang="fr-FR" sz="2800" b="1" dirty="0" smtClean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r>
              <a:rPr lang="fr-FR" altLang="fr-FR" sz="28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sur </a:t>
            </a:r>
            <a:r>
              <a:rPr lang="fr-FR" altLang="fr-FR" sz="28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l’équipement monétique </a:t>
            </a:r>
            <a:endParaRPr lang="fr-FR" altLang="fr-FR" sz="2800" b="1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r>
              <a:rPr lang="fr-FR" altLang="fr-FR" sz="28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du commerçant.</a:t>
            </a:r>
          </a:p>
          <a:p>
            <a:pPr algn="ctr"/>
            <a:endParaRPr lang="fr-FR" altLang="fr-FR" sz="2800" b="1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8</a:t>
            </a:fld>
            <a:endParaRPr lang="fr-FR"/>
          </a:p>
        </p:txBody>
      </p:sp>
      <p:pic>
        <p:nvPicPr>
          <p:cNvPr id="5" name="Image 4" descr="GRIFFE_PRO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8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L’offre Apetiz pour les </a:t>
            </a:r>
            <a:r>
              <a:rPr lang="fr-FR" dirty="0" smtClean="0"/>
              <a:t>affiliés (2/2)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506194"/>
            <a:ext cx="8521909" cy="452596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Réseau d’acceptation d’</a:t>
            </a:r>
            <a:r>
              <a:rPr lang="fr-FR" sz="1600" b="1" dirty="0" err="1" smtClean="0">
                <a:solidFill>
                  <a:srgbClr val="CD0920"/>
                </a:solidFill>
              </a:rPr>
              <a:t>Apetiz</a:t>
            </a:r>
            <a:endParaRPr lang="fr-FR" sz="1600" b="1" dirty="0" smtClean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rgbClr val="625B44"/>
                </a:solidFill>
              </a:rPr>
              <a:t>Les restaurateurs, les commerçants assimilés et les détaillants en fruits et légumes autorisés par la </a:t>
            </a:r>
            <a:r>
              <a:rPr lang="fr-FR" sz="1400" b="1" dirty="0">
                <a:solidFill>
                  <a:srgbClr val="CD0920"/>
                </a:solidFill>
              </a:rPr>
              <a:t>Commission Nationale des Titres-Restaurant </a:t>
            </a:r>
            <a:r>
              <a:rPr lang="fr-FR" sz="1400" dirty="0">
                <a:solidFill>
                  <a:srgbClr val="625B44"/>
                </a:solidFill>
              </a:rPr>
              <a:t>peuvent accepter la carte Apetiz, dès lors qu’ils </a:t>
            </a:r>
            <a:r>
              <a:rPr lang="fr-FR" sz="1400" b="1" dirty="0">
                <a:solidFill>
                  <a:srgbClr val="CD0920"/>
                </a:solidFill>
              </a:rPr>
              <a:t>disposent d’un terminal de paiement ou d’une solution de paiement en ligne</a:t>
            </a:r>
            <a:r>
              <a:rPr lang="fr-FR" sz="1400" b="1" dirty="0" smtClean="0">
                <a:solidFill>
                  <a:srgbClr val="CD0920"/>
                </a:solidFill>
              </a:rPr>
              <a:t>.</a:t>
            </a:r>
          </a:p>
          <a:p>
            <a:pPr lvl="1">
              <a:spcBef>
                <a:spcPts val="0"/>
              </a:spcBef>
            </a:pPr>
            <a:endParaRPr lang="fr-FR" sz="1000" dirty="0">
              <a:solidFill>
                <a:srgbClr val="625B44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Délai </a:t>
            </a:r>
            <a:r>
              <a:rPr lang="fr-FR" sz="1600" b="1" dirty="0">
                <a:solidFill>
                  <a:srgbClr val="CD0920"/>
                </a:solidFill>
              </a:rPr>
              <a:t>de remboursement de la </a:t>
            </a:r>
            <a:r>
              <a:rPr lang="fr-FR" sz="1600" b="1" dirty="0" smtClean="0">
                <a:solidFill>
                  <a:srgbClr val="CD0920"/>
                </a:solidFill>
              </a:rPr>
              <a:t>transaction</a:t>
            </a:r>
            <a:endParaRPr lang="fr-FR" sz="1600" b="1" dirty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rgbClr val="625B44"/>
                </a:solidFill>
              </a:rPr>
              <a:t>Le restaurateur est crédité au </a:t>
            </a:r>
            <a:r>
              <a:rPr lang="fr-FR" sz="1400" b="1" dirty="0">
                <a:solidFill>
                  <a:srgbClr val="C41230"/>
                </a:solidFill>
              </a:rPr>
              <a:t>maximum dans les </a:t>
            </a:r>
            <a:r>
              <a:rPr lang="fr-FR" sz="1400" b="1" dirty="0" err="1">
                <a:solidFill>
                  <a:srgbClr val="C41230"/>
                </a:solidFill>
              </a:rPr>
              <a:t>48h</a:t>
            </a:r>
            <a:r>
              <a:rPr lang="fr-FR" sz="1400" b="1" dirty="0">
                <a:solidFill>
                  <a:srgbClr val="C41230"/>
                </a:solidFill>
              </a:rPr>
              <a:t> après la transaction </a:t>
            </a:r>
            <a:r>
              <a:rPr lang="fr-FR" sz="1400" dirty="0">
                <a:solidFill>
                  <a:srgbClr val="625B44"/>
                </a:solidFill>
              </a:rPr>
              <a:t>(comme une carte bancaire classique</a:t>
            </a:r>
            <a:r>
              <a:rPr lang="fr-FR" sz="1400" dirty="0" smtClean="0">
                <a:solidFill>
                  <a:srgbClr val="625B44"/>
                </a:solidFill>
              </a:rPr>
              <a:t>).</a:t>
            </a:r>
          </a:p>
          <a:p>
            <a:pPr lvl="1">
              <a:spcBef>
                <a:spcPts val="0"/>
              </a:spcBef>
            </a:pPr>
            <a:endParaRPr lang="fr-FR" sz="1000" dirty="0">
              <a:solidFill>
                <a:srgbClr val="625B44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 err="1" smtClean="0">
                <a:solidFill>
                  <a:srgbClr val="CD0920"/>
                </a:solidFill>
              </a:rPr>
              <a:t>Process</a:t>
            </a:r>
            <a:r>
              <a:rPr lang="fr-FR" sz="1600" b="1" dirty="0" smtClean="0">
                <a:solidFill>
                  <a:srgbClr val="CD0920"/>
                </a:solidFill>
              </a:rPr>
              <a:t> de remboursement </a:t>
            </a:r>
            <a:endParaRPr lang="fr-FR" sz="1600" b="1" dirty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/>
              <a:t>Le restaurateur est crédité des transactions effectuées sur son terminal de paiement comme il l’est pour les transactions par cartes bancaires « classiques ». Pour chaque transaction faite à J, le restaurateur est crédité au maximum à J+2 suivant la télécollecte contenant ladite transaction</a:t>
            </a:r>
            <a:r>
              <a:rPr lang="fr-FR" sz="1400" dirty="0" smtClean="0"/>
              <a:t>.</a:t>
            </a:r>
          </a:p>
          <a:p>
            <a:pPr lvl="1">
              <a:spcBef>
                <a:spcPts val="0"/>
              </a:spcBef>
            </a:pPr>
            <a:endParaRPr lang="fr-FR" sz="1000" dirty="0"/>
          </a:p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Taux </a:t>
            </a:r>
            <a:r>
              <a:rPr lang="fr-FR" sz="1600" b="1" dirty="0">
                <a:solidFill>
                  <a:srgbClr val="CD0920"/>
                </a:solidFill>
              </a:rPr>
              <a:t>de succès</a:t>
            </a:r>
          </a:p>
          <a:p>
            <a:pPr lvl="1">
              <a:spcBef>
                <a:spcPts val="480"/>
              </a:spcBef>
            </a:pPr>
            <a:r>
              <a:rPr lang="fr-FR" sz="1400" dirty="0"/>
              <a:t>99,5 % des transactions effectuées avec </a:t>
            </a:r>
            <a:r>
              <a:rPr lang="fr-FR" sz="1400" dirty="0" err="1"/>
              <a:t>Apetiz</a:t>
            </a:r>
            <a:r>
              <a:rPr lang="fr-FR" sz="1400" dirty="0"/>
              <a:t> ont réussi.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9</a:t>
            </a:fld>
            <a:endParaRPr lang="fr-FR"/>
          </a:p>
        </p:txBody>
      </p:sp>
      <p:pic>
        <p:nvPicPr>
          <p:cNvPr id="5" name="Picture 41" descr="R:\NIE\DM_groupe\Communication institutionnelle\NIT\Produits NIT\DRAGONFLY\Pictos Apetiz\pictos Ralph_V1_06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8" r="34605"/>
          <a:stretch>
            <a:fillRect/>
          </a:stretch>
        </p:blipFill>
        <p:spPr bwMode="auto">
          <a:xfrm>
            <a:off x="815514" y="1907611"/>
            <a:ext cx="456304" cy="41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1" descr="R:\NIE\DM_groupe\Communication institutionnelle\NIT\Produits NIT\DRAGONFLY\Pictos Apetiz\pictos Ralph_V1_06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3" r="51985"/>
          <a:stretch>
            <a:fillRect/>
          </a:stretch>
        </p:blipFill>
        <p:spPr bwMode="auto">
          <a:xfrm>
            <a:off x="805163" y="3053708"/>
            <a:ext cx="483990" cy="41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8"/>
          <p:cNvSpPr txBox="1">
            <a:spLocks/>
          </p:cNvSpPr>
          <p:nvPr/>
        </p:nvSpPr>
        <p:spPr bwMode="auto">
          <a:xfrm>
            <a:off x="3177951" y="5780602"/>
            <a:ext cx="5801157" cy="468000"/>
          </a:xfrm>
          <a:prstGeom prst="rect">
            <a:avLst/>
          </a:prstGeom>
          <a:solidFill>
            <a:srgbClr val="CD0920"/>
          </a:solidFill>
          <a:ln w="9525" cap="flat" cmpd="sng" algn="ctr">
            <a:noFill/>
            <a:prstDash val="solid"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extLst/>
        </p:spPr>
        <p:txBody>
          <a:bodyPr lIns="91376" tIns="45688" rIns="91376" bIns="45688"/>
          <a:lstStyle>
            <a:defPPr>
              <a:defRPr lang="fr-FR"/>
            </a:defPPr>
            <a:lvl1pPr lvl="0" defTabSz="455911">
              <a:spcBef>
                <a:spcPct val="20000"/>
              </a:spcBef>
              <a:buFont typeface="Arial" charset="0"/>
              <a:buChar char="•"/>
              <a:defRPr sz="1400">
                <a:solidFill>
                  <a:prstClr val="black"/>
                </a:solidFill>
                <a:latin typeface="Helvetica" pitchFamily="34" charset="0"/>
                <a:cs typeface="Arial" charset="0"/>
              </a:defRPr>
            </a:lvl1pPr>
          </a:lstStyle>
          <a:p>
            <a:pPr marL="3175" lvl="1" algn="just">
              <a:defRPr/>
            </a:pPr>
            <a:r>
              <a:rPr lang="fr-FR" altLang="fr-FR" sz="1050" dirty="0">
                <a:solidFill>
                  <a:schemeClr val="bg2"/>
                </a:solidFill>
                <a:latin typeface="+mj-lt"/>
                <a:cs typeface="Arial" charset="0"/>
              </a:rPr>
              <a:t>Filtrage du réseau d’affiliés : un contrôle est effectué lors de chaque transaction afin de vérifier que le détenteur du terminal de paiement est bien un affilié du réseau </a:t>
            </a:r>
            <a:r>
              <a:rPr lang="fr-FR" altLang="fr-FR" sz="1050" dirty="0" err="1">
                <a:solidFill>
                  <a:schemeClr val="bg2"/>
                </a:solidFill>
                <a:latin typeface="+mj-lt"/>
                <a:cs typeface="Arial" charset="0"/>
              </a:rPr>
              <a:t>Apetiz</a:t>
            </a:r>
            <a:r>
              <a:rPr lang="fr-FR" altLang="fr-FR" sz="1050" dirty="0">
                <a:solidFill>
                  <a:schemeClr val="bg2"/>
                </a:solidFill>
                <a:latin typeface="+mj-lt"/>
                <a:cs typeface="Arial" charset="0"/>
              </a:rPr>
              <a:t>.</a:t>
            </a:r>
          </a:p>
        </p:txBody>
      </p:sp>
      <p:pic>
        <p:nvPicPr>
          <p:cNvPr id="8" name="Image 7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le frais pour les affiliés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412188"/>
            <a:ext cx="8521909" cy="452596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fr-FR" sz="1600" b="1" dirty="0" smtClean="0">
                <a:solidFill>
                  <a:srgbClr val="CD0920"/>
                </a:solidFill>
              </a:rPr>
              <a:t>Le commerçant s’acquitte :</a:t>
            </a:r>
          </a:p>
          <a:p>
            <a:pPr lvl="1">
              <a:spcBef>
                <a:spcPts val="480"/>
              </a:spcBef>
            </a:pPr>
            <a:r>
              <a:rPr lang="fr-FR" sz="1400" dirty="0"/>
              <a:t>d</a:t>
            </a:r>
            <a:r>
              <a:rPr lang="fr-FR" sz="1400" dirty="0" smtClean="0"/>
              <a:t>e la </a:t>
            </a:r>
            <a:r>
              <a:rPr lang="fr-FR" sz="1400" dirty="0" smtClean="0">
                <a:solidFill>
                  <a:srgbClr val="CD0920"/>
                </a:solidFill>
              </a:rPr>
              <a:t>commission bancaire habituelle,</a:t>
            </a:r>
          </a:p>
          <a:p>
            <a:pPr lvl="1">
              <a:spcBef>
                <a:spcPts val="480"/>
              </a:spcBef>
            </a:pPr>
            <a:r>
              <a:rPr lang="fr-FR" sz="1400" dirty="0"/>
              <a:t>d</a:t>
            </a:r>
            <a:r>
              <a:rPr lang="fr-FR" sz="1400" dirty="0" smtClean="0"/>
              <a:t>e la </a:t>
            </a:r>
            <a:r>
              <a:rPr lang="fr-FR" sz="1400" dirty="0" smtClean="0">
                <a:solidFill>
                  <a:srgbClr val="CD0920"/>
                </a:solidFill>
              </a:rPr>
              <a:t>commission titre-restaurant dématérialisé.</a:t>
            </a:r>
            <a:endParaRPr lang="fr-FR" sz="1600" dirty="0" smtClean="0">
              <a:solidFill>
                <a:srgbClr val="CD092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10</a:t>
            </a:fld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853692"/>
              </p:ext>
            </p:extLst>
          </p:nvPr>
        </p:nvGraphicFramePr>
        <p:xfrm>
          <a:off x="59822" y="2391314"/>
          <a:ext cx="8861984" cy="38164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28409"/>
                <a:gridCol w="941697"/>
                <a:gridCol w="941697"/>
                <a:gridCol w="941697"/>
                <a:gridCol w="941697"/>
                <a:gridCol w="1006704"/>
                <a:gridCol w="814472"/>
                <a:gridCol w="1096017"/>
                <a:gridCol w="849594"/>
              </a:tblGrid>
              <a:tr h="246199"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2"/>
                          </a:solidFill>
                        </a:rPr>
                        <a:t>Historiques</a:t>
                      </a:r>
                      <a:endParaRPr lang="fr-FR" sz="10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46" marR="91446" marT="45738" marB="457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2"/>
                          </a:solidFill>
                        </a:rPr>
                        <a:t>Nouveaux</a:t>
                      </a:r>
                      <a:endParaRPr lang="fr-FR" sz="10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91446" marR="91446" marT="45738" marB="457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9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DA21"/>
                    </a:solidFill>
                  </a:tcPr>
                </a:tc>
              </a:tr>
              <a:tr h="427289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Emetteurs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 smtClean="0"/>
                        <a:t>Octoplus</a:t>
                      </a:r>
                      <a:endParaRPr lang="fr-FR" sz="1000" b="1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+mj-lt"/>
                      </a:endParaRPr>
                    </a:p>
                  </a:txBody>
                  <a:tcPr marL="91446" marR="91446" marT="45738" marB="4573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158520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Offre dématérialisée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Apetiz</a:t>
                      </a:r>
                    </a:p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Carte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Ticket Restaurant</a:t>
                      </a:r>
                      <a:r>
                        <a:rPr lang="fr-FR" altLang="fr-FR" sz="1000" baseline="30000" dirty="0" smtClean="0">
                          <a:latin typeface="+mn-lt"/>
                        </a:rPr>
                        <a:t>®</a:t>
                      </a:r>
                      <a:endParaRPr lang="fr-FR" altLang="fr-FR" sz="1000" b="0" baseline="30000" dirty="0" smtClean="0">
                        <a:latin typeface="+mn-lt"/>
                      </a:endParaRPr>
                    </a:p>
                  </a:txBody>
                  <a:tcPr marL="18001" marR="18001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Carte Chèque Déjeuner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err="1" smtClean="0">
                          <a:latin typeface="+mn-lt"/>
                        </a:rPr>
                        <a:t>Pass</a:t>
                      </a:r>
                      <a:r>
                        <a:rPr lang="fr-FR" altLang="fr-FR" sz="1000" kern="1200" dirty="0" smtClean="0">
                          <a:latin typeface="+mn-lt"/>
                        </a:rPr>
                        <a:t> Restaurant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err="1" smtClean="0">
                          <a:latin typeface="+mn-lt"/>
                        </a:rPr>
                        <a:t>Moneo</a:t>
                      </a:r>
                      <a:r>
                        <a:rPr lang="fr-FR" altLang="fr-FR" sz="1000" kern="1200" dirty="0" smtClean="0">
                          <a:latin typeface="+mn-lt"/>
                        </a:rPr>
                        <a:t> Resto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Resto Flash</a:t>
                      </a:r>
                    </a:p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altLang="fr-FR" sz="1000" kern="1200" dirty="0" err="1" smtClean="0">
                          <a:latin typeface="+mn-lt"/>
                        </a:rPr>
                        <a:t>Monetico</a:t>
                      </a:r>
                      <a:r>
                        <a:rPr lang="fr-FR" altLang="fr-FR" sz="1000" kern="1200" dirty="0" smtClean="0">
                          <a:latin typeface="+mn-lt"/>
                        </a:rPr>
                        <a:t> Resto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err="1" smtClean="0">
                          <a:latin typeface="+mn-lt"/>
                        </a:rPr>
                        <a:t>Digibon</a:t>
                      </a:r>
                      <a:r>
                        <a:rPr lang="fr-FR" altLang="fr-FR" sz="1000" kern="1200" dirty="0" smtClean="0">
                          <a:latin typeface="+mn-lt"/>
                        </a:rPr>
                        <a:t> resto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>
                    <a:noFill/>
                  </a:tcPr>
                </a:tc>
              </a:tr>
              <a:tr h="793091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Commission variable sur le volume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 smtClean="0">
                          <a:latin typeface="+mn-lt"/>
                        </a:rPr>
                        <a:t>3,78 % HT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3,30 %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1" marR="18001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4,17 %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3,29 %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0,50 % à 2 % HT </a:t>
                      </a:r>
                      <a:r>
                        <a:rPr lang="fr-FR" altLang="fr-FR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(selon le montant mensuel de transactions)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 smtClean="0">
                          <a:latin typeface="+mn-lt"/>
                        </a:rPr>
                        <a:t>1,75 %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0,50 % à 1,95 % HT</a:t>
                      </a:r>
                      <a:r>
                        <a:rPr lang="fr-FR" alt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altLang="fr-FR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(selon le montant mensuel de transactions)</a:t>
                      </a:r>
                      <a:endParaRPr lang="fr-FR" sz="9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</a:tr>
              <a:tr h="411058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Frais de transaction </a:t>
                      </a:r>
                      <a:r>
                        <a:rPr lang="fr-FR" sz="900" b="0" dirty="0" smtClean="0">
                          <a:latin typeface="+mn-lt"/>
                        </a:rPr>
                        <a:t>(par transaction)</a:t>
                      </a:r>
                      <a:endParaRPr lang="fr-FR" sz="900" b="0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kern="1200" dirty="0" smtClean="0">
                          <a:latin typeface="+mn-lt"/>
                        </a:rPr>
                        <a:t>0,02 € HT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0,03 €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1" marR="18001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0,10 € HT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</a:tr>
              <a:tr h="246942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Frais technique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0,50 % HT</a:t>
                      </a:r>
                    </a:p>
                  </a:txBody>
                  <a:tcPr marL="18001" marR="18001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</a:tr>
              <a:tr h="350378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+mn-lt"/>
                        </a:rPr>
                        <a:t>Forfait / Frais d’adhésion</a:t>
                      </a:r>
                      <a:endParaRPr lang="fr-FR" sz="1000" b="1" dirty="0">
                        <a:latin typeface="+mn-lt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1" marR="18001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kern="1200" dirty="0" smtClean="0">
                          <a:latin typeface="+mn-lt"/>
                        </a:rPr>
                        <a:t>3 € HT / mois</a:t>
                      </a:r>
                      <a:endParaRPr lang="fr-FR" altLang="fr-FR" sz="1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3" marR="54003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40 € HT / an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30 € HT</a:t>
                      </a:r>
                      <a:endParaRPr lang="fr-FR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6" marR="91446" marT="45738" marB="4573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</a:p>
                  </a:txBody>
                  <a:tcPr marL="91446" marR="91446" marT="45738" marB="45738" anchor="ctr">
                    <a:noFill/>
                  </a:tcPr>
                </a:tc>
              </a:tr>
            </a:tbl>
          </a:graphicData>
        </a:graphic>
      </p:graphicFrame>
      <p:pic>
        <p:nvPicPr>
          <p:cNvPr id="9" name="Picture 3" descr="R:\NIE\DM_groupe\Communication institutionnelle\NIT\Institutionnel\Logos NIT\nouveau logo NIT 2010\RVB_NATIXIS_INTERTITRES_10C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2304" r="7849" b="7915"/>
          <a:stretch>
            <a:fillRect/>
          </a:stretch>
        </p:blipFill>
        <p:spPr bwMode="auto">
          <a:xfrm>
            <a:off x="1403896" y="2694336"/>
            <a:ext cx="869854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logo eden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130" y="2721561"/>
            <a:ext cx="874787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http://blog.services-a-la-personne.pro/images/Chequedejeunerlogo-150x65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69" y="2684440"/>
            <a:ext cx="766261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http://www.sourceamax.com/wp-content/uploads/2012/02/Sodexo-300x118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020" y="2657082"/>
            <a:ext cx="82216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 descr="La &quot;carte restau&quot; va commencer à être distribuée aux salariés dans les jours qui viennent. Moneoresto / Le Nouvel Observateur 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r="12946"/>
          <a:stretch>
            <a:fillRect/>
          </a:stretch>
        </p:blipFill>
        <p:spPr bwMode="auto">
          <a:xfrm rot="-670299">
            <a:off x="5287911" y="3593177"/>
            <a:ext cx="73173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0" descr="Moneo-applicam-2209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022" y="2609428"/>
            <a:ext cx="649616" cy="41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" descr="http://www.clubdesentreprises-valetforet.com/docs/membres/cic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540" y="2656236"/>
            <a:ext cx="784349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https://www.cic.fr/partage/fr/CIC/fiches-produits/entreprises/monetico-resto/img/monetico-resto_229x1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656">
            <a:off x="7085081" y="3584538"/>
            <a:ext cx="864921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6" descr="http://www.digibon.org/fr/temp/images/lacarte_final_header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98946">
            <a:off x="8072492" y="3656933"/>
            <a:ext cx="901519" cy="46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8" descr="http://rhine-valley-careers.com/wp-content/uploads/2013/07/digibon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541" y="2775166"/>
            <a:ext cx="802436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http://www.carte-ticket-restaurant.fr/Home/Image/4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78" t="14592" r="6432" b="33766"/>
          <a:stretch>
            <a:fillRect/>
          </a:stretch>
        </p:blipFill>
        <p:spPr bwMode="auto">
          <a:xfrm>
            <a:off x="2339409" y="3599097"/>
            <a:ext cx="856700" cy="56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cp_carte-cheque-dejeuner_v3.00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65588">
            <a:off x="3332715" y="3685598"/>
            <a:ext cx="787638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8" descr="Carte Pass Restaurant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r="7370"/>
          <a:stretch>
            <a:fillRect/>
          </a:stretch>
        </p:blipFill>
        <p:spPr bwMode="auto">
          <a:xfrm rot="-508435">
            <a:off x="4292472" y="3634431"/>
            <a:ext cx="76297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e 7"/>
          <p:cNvGrpSpPr>
            <a:grpSpLocks/>
          </p:cNvGrpSpPr>
          <p:nvPr/>
        </p:nvGrpSpPr>
        <p:grpSpPr bwMode="auto">
          <a:xfrm>
            <a:off x="6315249" y="3422353"/>
            <a:ext cx="554141" cy="769937"/>
            <a:chOff x="4049395" y="3225239"/>
            <a:chExt cx="772976" cy="1112973"/>
          </a:xfrm>
        </p:grpSpPr>
        <p:pic>
          <p:nvPicPr>
            <p:cNvPr id="23" name="Image 43" descr="\\Srv-davytopiol\ressources\BANK-DT IMAGES\PHOTOTHEQUE\SCIENCES ET TECHNOLOGIES\ELECTRONIQUE\PNG\telephone_iphone_09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9395" y="3225239"/>
              <a:ext cx="772976" cy="1112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4187017" y="3397348"/>
              <a:ext cx="477089" cy="7274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pic>
          <p:nvPicPr>
            <p:cNvPr id="25" name="Picture 30" descr="RESTO FLASH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6871" y="3618138"/>
              <a:ext cx="476251" cy="285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11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t="17467" r="21190" b="21945"/>
          <a:stretch/>
        </p:blipFill>
        <p:spPr bwMode="auto">
          <a:xfrm rot="20913280">
            <a:off x="1451136" y="3612697"/>
            <a:ext cx="745002" cy="464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 descr="GRIFFE_PRO 2.pdf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4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le frais pour les affiliés (2/2)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05304"/>
            <a:ext cx="8379152" cy="452596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fr-FR" sz="1600" b="1" dirty="0" err="1" smtClean="0">
                <a:solidFill>
                  <a:schemeClr val="tx1"/>
                </a:solidFill>
              </a:rPr>
              <a:t>Natixis</a:t>
            </a:r>
            <a:r>
              <a:rPr lang="fr-FR" sz="1600" b="1" dirty="0" smtClean="0">
                <a:solidFill>
                  <a:schemeClr val="tx1"/>
                </a:solidFill>
              </a:rPr>
              <a:t> Intertitres est le </a:t>
            </a:r>
            <a:r>
              <a:rPr lang="fr-FR" sz="1600" b="1" dirty="0" smtClean="0">
                <a:solidFill>
                  <a:srgbClr val="CD0920"/>
                </a:solidFill>
              </a:rPr>
              <a:t>moins cher des émetteurs historiques.</a:t>
            </a:r>
          </a:p>
          <a:p>
            <a:pPr>
              <a:spcBef>
                <a:spcPts val="480"/>
              </a:spcBef>
            </a:pPr>
            <a:endParaRPr lang="fr-FR" sz="2500" b="1" dirty="0" smtClean="0">
              <a:solidFill>
                <a:schemeClr val="tx1"/>
              </a:solidFill>
            </a:endParaRPr>
          </a:p>
          <a:p>
            <a:pPr>
              <a:spcBef>
                <a:spcPts val="480"/>
              </a:spcBef>
            </a:pPr>
            <a:r>
              <a:rPr lang="fr-FR" sz="1600" b="1" dirty="0" err="1" smtClean="0">
                <a:solidFill>
                  <a:schemeClr val="tx1"/>
                </a:solidFill>
              </a:rPr>
              <a:t>Natixis</a:t>
            </a:r>
            <a:r>
              <a:rPr lang="fr-FR" sz="1600" b="1" dirty="0" smtClean="0">
                <a:solidFill>
                  <a:schemeClr val="tx1"/>
                </a:solidFill>
              </a:rPr>
              <a:t> Intertitres est le </a:t>
            </a:r>
            <a:r>
              <a:rPr lang="fr-FR" sz="1600" b="1" dirty="0" smtClean="0">
                <a:solidFill>
                  <a:srgbClr val="CD0920"/>
                </a:solidFill>
              </a:rPr>
              <a:t>premier à avoir signé un partenariat avec les syndicats de la restauration :</a:t>
            </a:r>
          </a:p>
          <a:p>
            <a:pPr>
              <a:spcBef>
                <a:spcPts val="480"/>
              </a:spcBef>
            </a:pPr>
            <a:endParaRPr lang="fr-FR" sz="200" b="1" dirty="0" smtClean="0">
              <a:solidFill>
                <a:srgbClr val="CD0920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>
                <a:solidFill>
                  <a:schemeClr val="tx1"/>
                </a:solidFill>
              </a:rPr>
              <a:t>un accord tarifaire avec l’UMIH, 1ère organisation professionnelle du secteur des </a:t>
            </a:r>
            <a:r>
              <a:rPr lang="fr-FR" sz="1400" dirty="0" smtClean="0">
                <a:solidFill>
                  <a:schemeClr val="tx1"/>
                </a:solidFill>
              </a:rPr>
              <a:t>Cafés, Hôtels</a:t>
            </a:r>
            <a:r>
              <a:rPr lang="fr-FR" sz="1400" dirty="0">
                <a:solidFill>
                  <a:schemeClr val="tx1"/>
                </a:solidFill>
              </a:rPr>
              <a:t>, Restaurants et Discothécaires (CHR</a:t>
            </a:r>
            <a:r>
              <a:rPr lang="fr-FR" sz="1400" dirty="0" smtClean="0">
                <a:solidFill>
                  <a:schemeClr val="tx1"/>
                </a:solidFill>
              </a:rPr>
              <a:t>),</a:t>
            </a:r>
          </a:p>
          <a:p>
            <a:pPr lvl="1">
              <a:spcBef>
                <a:spcPts val="480"/>
              </a:spcBef>
            </a:pPr>
            <a:endParaRPr lang="fr-FR" sz="500" dirty="0">
              <a:solidFill>
                <a:schemeClr val="tx1"/>
              </a:solidFill>
            </a:endParaRPr>
          </a:p>
          <a:p>
            <a:pPr lvl="1">
              <a:spcBef>
                <a:spcPts val="480"/>
              </a:spcBef>
            </a:pPr>
            <a:r>
              <a:rPr lang="fr-FR" sz="1400" dirty="0" smtClean="0">
                <a:solidFill>
                  <a:schemeClr val="tx1"/>
                </a:solidFill>
              </a:rPr>
              <a:t>un </a:t>
            </a:r>
            <a:r>
              <a:rPr lang="fr-FR" sz="1400" dirty="0">
                <a:solidFill>
                  <a:schemeClr val="tx1"/>
                </a:solidFill>
              </a:rPr>
              <a:t>accord avec le SNARR, le SNRPO et le </a:t>
            </a:r>
            <a:r>
              <a:rPr lang="fr-FR" sz="1400" dirty="0" smtClean="0">
                <a:solidFill>
                  <a:schemeClr val="tx1"/>
                </a:solidFill>
              </a:rPr>
              <a:t>SNRTC</a:t>
            </a:r>
            <a:r>
              <a:rPr lang="fr-FR" sz="1400" dirty="0">
                <a:solidFill>
                  <a:schemeClr val="tx1"/>
                </a:solidFill>
              </a:rPr>
              <a:t>.</a:t>
            </a:r>
            <a:endParaRPr lang="fr-FR" sz="1400" dirty="0" smtClean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11</a:t>
            </a:fld>
            <a:endParaRPr lang="fr-FR"/>
          </a:p>
        </p:txBody>
      </p:sp>
      <p:pic>
        <p:nvPicPr>
          <p:cNvPr id="5" name="Image 4" descr="GRIFFE_PRO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5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Process</a:t>
            </a:r>
            <a:r>
              <a:rPr lang="fr-FR" dirty="0" smtClean="0"/>
              <a:t> de vente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64488" y="2171726"/>
            <a:ext cx="5667628" cy="1064907"/>
          </a:xfrm>
        </p:spPr>
        <p:txBody>
          <a:bodyPr wrap="square">
            <a:spAutoFit/>
          </a:bodyPr>
          <a:lstStyle/>
          <a:p>
            <a:r>
              <a:rPr lang="fr-FR" altLang="fr-FR" sz="16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Bon </a:t>
            </a:r>
            <a:r>
              <a:rPr lang="fr-FR" altLang="fr-FR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commande transmis par courrier </a:t>
            </a:r>
            <a:br>
              <a:rPr lang="fr-FR" altLang="fr-FR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altLang="fr-FR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à NIT + fichier de commande par </a:t>
            </a:r>
            <a:r>
              <a:rPr lang="fr-FR" altLang="fr-FR" sz="16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email</a:t>
            </a:r>
          </a:p>
          <a:p>
            <a:endParaRPr lang="fr-FR" altLang="fr-FR" sz="500" b="1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fr-FR" altLang="fr-FR" sz="1600" b="1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Commande </a:t>
            </a:r>
            <a:r>
              <a:rPr lang="fr-FR" altLang="fr-FR" sz="1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 ligne sur </a:t>
            </a:r>
            <a:r>
              <a:rPr lang="fr-FR" altLang="fr-FR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2"/>
              </a:rPr>
              <a:t>www.apetiz.com</a:t>
            </a:r>
            <a:endParaRPr lang="fr-FR" altLang="fr-FR" sz="1600" b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fr-FR" altLang="fr-FR" sz="500" b="1" dirty="0" smtClean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12</a:t>
            </a:fld>
            <a:endParaRPr lang="fr-FR"/>
          </a:p>
        </p:txBody>
      </p:sp>
      <p:sp>
        <p:nvSpPr>
          <p:cNvPr id="5" name="Rectangle avec flèche vers la droite 4"/>
          <p:cNvSpPr/>
          <p:nvPr/>
        </p:nvSpPr>
        <p:spPr>
          <a:xfrm>
            <a:off x="393992" y="4219972"/>
            <a:ext cx="2724150" cy="1620000"/>
          </a:xfrm>
          <a:prstGeom prst="rightArrowCallout">
            <a:avLst>
              <a:gd name="adj1" fmla="val 45421"/>
              <a:gd name="adj2" fmla="val 39135"/>
              <a:gd name="adj3" fmla="val 14976"/>
              <a:gd name="adj4" fmla="val 86302"/>
            </a:avLst>
          </a:prstGeom>
          <a:solidFill>
            <a:srgbClr val="C00000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2000" b="1" dirty="0">
                <a:solidFill>
                  <a:schemeClr val="bg2"/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Vente</a:t>
            </a:r>
            <a:r>
              <a:rPr lang="fr-FR" sz="20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 </a:t>
            </a:r>
            <a:r>
              <a:rPr lang="fr-FR" sz="2000" b="1" dirty="0" err="1">
                <a:solidFill>
                  <a:schemeClr val="bg2"/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intermédiée</a:t>
            </a:r>
            <a:endParaRPr lang="fr-FR" sz="2000" b="1" dirty="0">
              <a:solidFill>
                <a:schemeClr val="bg2"/>
              </a:solidFill>
              <a:latin typeface="Helvetica" panose="020B0604020202020204" pitchFamily="34" charset="0"/>
              <a:ea typeface="MS PGothic" pitchFamily="34" charset="-128"/>
              <a:cs typeface="Helvetica" panose="020B0604020202020204" pitchFamily="34" charset="0"/>
            </a:endParaRPr>
          </a:p>
        </p:txBody>
      </p:sp>
      <p:sp>
        <p:nvSpPr>
          <p:cNvPr id="6" name="Rectangle avec flèche vers la droite 5"/>
          <p:cNvSpPr/>
          <p:nvPr/>
        </p:nvSpPr>
        <p:spPr>
          <a:xfrm>
            <a:off x="393992" y="1890499"/>
            <a:ext cx="2724150" cy="1620000"/>
          </a:xfrm>
          <a:prstGeom prst="rightArrowCallout">
            <a:avLst>
              <a:gd name="adj1" fmla="val 45421"/>
              <a:gd name="adj2" fmla="val 39135"/>
              <a:gd name="adj3" fmla="val 14976"/>
              <a:gd name="adj4" fmla="val 86302"/>
            </a:avLst>
          </a:prstGeom>
          <a:solidFill>
            <a:srgbClr val="C00000"/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2000" b="1" dirty="0">
                <a:solidFill>
                  <a:schemeClr val="bg2"/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Vente</a:t>
            </a:r>
            <a:r>
              <a:rPr lang="fr-FR" sz="20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 </a:t>
            </a:r>
            <a:r>
              <a:rPr lang="fr-FR" sz="2000" b="1" dirty="0">
                <a:solidFill>
                  <a:schemeClr val="bg2"/>
                </a:solidFill>
                <a:latin typeface="Helvetica" panose="020B0604020202020204" pitchFamily="34" charset="0"/>
                <a:ea typeface="MS PGothic" pitchFamily="34" charset="-128"/>
                <a:cs typeface="Helvetica" panose="020B0604020202020204" pitchFamily="34" charset="0"/>
              </a:rPr>
              <a:t>directe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164488" y="4543681"/>
            <a:ext cx="5667628" cy="97257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Fichier </a:t>
            </a:r>
            <a:r>
              <a:rPr lang="fr-FR" altLang="fr-FR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client / prospect </a:t>
            </a:r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pré-qualifié</a:t>
            </a:r>
          </a:p>
          <a:p>
            <a:endParaRPr lang="fr-FR" altLang="fr-FR" sz="500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Fiche </a:t>
            </a:r>
            <a:r>
              <a:rPr lang="fr-FR" altLang="fr-FR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de liaison transmise à  </a:t>
            </a:r>
            <a:br>
              <a:rPr lang="fr-FR" altLang="fr-FR" sz="16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fr-FR" altLang="fr-FR" sz="1600" b="1" dirty="0">
                <a:latin typeface="Helvetica" panose="020B0604020202020204" pitchFamily="34" charset="0"/>
                <a:cs typeface="Helvetica" panose="020B0604020202020204" pitchFamily="34" charset="0"/>
                <a:hlinkClick r:id="rId3"/>
              </a:rPr>
              <a:t>contact.caisse-epargne@intertitres.natixis.fr</a:t>
            </a:r>
          </a:p>
        </p:txBody>
      </p:sp>
      <p:pic>
        <p:nvPicPr>
          <p:cNvPr id="8" name="Image 7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3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4826" y="1642930"/>
            <a:ext cx="8229600" cy="3262432"/>
          </a:xfrm>
        </p:spPr>
        <p:txBody>
          <a:bodyPr>
            <a:spAutoFit/>
          </a:bodyPr>
          <a:lstStyle/>
          <a:p>
            <a:endParaRPr lang="fr-FR" altLang="fr-FR" sz="1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3486150"/>
            <a:r>
              <a:rPr lang="fr-FR" altLang="fr-FR" sz="1600" dirty="0">
                <a:latin typeface="Helvetica" panose="020B0604020202020204" pitchFamily="34" charset="0"/>
                <a:cs typeface="Helvetica" panose="020B0604020202020204" pitchFamily="34" charset="0"/>
              </a:rPr>
              <a:t>Les </a:t>
            </a:r>
            <a:r>
              <a:rPr lang="fr-FR" altLang="fr-FR" sz="16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équipes de </a:t>
            </a:r>
            <a:r>
              <a:rPr lang="fr-FR" altLang="fr-FR" sz="1600" b="1" dirty="0" err="1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Natixis</a:t>
            </a:r>
            <a:r>
              <a:rPr lang="fr-FR" altLang="fr-FR" sz="16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altLang="fr-FR" sz="1600" b="1" dirty="0" err="1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Interépargne</a:t>
            </a:r>
            <a:r>
              <a:rPr lang="fr-FR" altLang="fr-FR" sz="16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fr-FR" altLang="fr-FR" sz="1600" dirty="0">
                <a:latin typeface="Helvetica" panose="020B0604020202020204" pitchFamily="34" charset="0"/>
                <a:cs typeface="Helvetica" panose="020B0604020202020204" pitchFamily="34" charset="0"/>
              </a:rPr>
              <a:t>qui se tiennent à votre disposition pour mettre en place des </a:t>
            </a:r>
            <a:r>
              <a:rPr lang="fr-FR" altLang="fr-FR" sz="1600" b="1" dirty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actions locales. </a:t>
            </a:r>
          </a:p>
          <a:p>
            <a:pPr defTabSz="3486150"/>
            <a:endParaRPr lang="fr-FR" altLang="fr-FR" sz="25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3486150"/>
            <a:r>
              <a:rPr lang="fr-FR" altLang="fr-FR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Les 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experts titres de services, </a:t>
            </a:r>
            <a:r>
              <a:rPr lang="fr-FR" altLang="fr-FR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qui répondent à l’ensemble des interrogations des Gestionnaires de Clientèle au 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0 820 200 006 </a:t>
            </a:r>
            <a:r>
              <a:rPr lang="fr-FR" altLang="fr-FR" sz="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(0,09 € TTC / min depuis un poste fixe, hors surcoût selon opérateur)</a:t>
            </a:r>
            <a:r>
              <a:rPr lang="fr-FR" altLang="fr-FR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defTabSz="3486150"/>
            <a:endParaRPr lang="fr-FR" altLang="fr-FR" sz="2500" b="1" dirty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3486150"/>
            <a:r>
              <a:rPr lang="fr-FR" altLang="fr-FR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Des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formations </a:t>
            </a:r>
            <a:r>
              <a:rPr lang="fr-FR" altLang="fr-FR" sz="1600" b="1" dirty="0" err="1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</a:t>
            </a:r>
            <a:r>
              <a:rPr lang="fr-FR" altLang="fr-FR" sz="1600" b="1" dirty="0" err="1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ebex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courant 2015. </a:t>
            </a:r>
          </a:p>
          <a:p>
            <a:pPr defTabSz="3486150"/>
            <a:endParaRPr lang="fr-FR" altLang="fr-FR" sz="1600" b="1" dirty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3486150"/>
            <a:endParaRPr lang="fr-FR" altLang="fr-FR" sz="1600" b="1" dirty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13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L’accompagnement proposé</a:t>
            </a:r>
            <a:endParaRPr lang="fr-FR" dirty="0"/>
          </a:p>
        </p:txBody>
      </p:sp>
      <p:pic>
        <p:nvPicPr>
          <p:cNvPr id="5" name="Image 4" descr="GRIFFE_PRO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7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MISE EN MARCHÉ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14</a:t>
            </a:fld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294826" y="1600200"/>
            <a:ext cx="8229600" cy="4525963"/>
          </a:xfrm>
        </p:spPr>
        <p:txBody>
          <a:bodyPr>
            <a:normAutofit/>
          </a:bodyPr>
          <a:lstStyle/>
          <a:p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Un 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kit de mise en marché </a:t>
            </a:r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sera envoyé prochainement aux Caisses par mail avec un lien pour télécharger l’ensemble des supports commerciaux.</a:t>
            </a:r>
          </a:p>
          <a:p>
            <a:endParaRPr lang="fr-FR" altLang="fr-FR" sz="1600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fr-FR" altLang="fr-FR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Date d’envoi du kit : </a:t>
            </a:r>
            <a:r>
              <a:rPr lang="fr-FR" altLang="fr-FR" sz="1600" b="1" dirty="0" smtClean="0">
                <a:solidFill>
                  <a:srgbClr val="CD092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semaine 5.</a:t>
            </a:r>
            <a:endParaRPr lang="fr-FR" altLang="fr-FR" sz="1600" b="1" dirty="0">
              <a:solidFill>
                <a:srgbClr val="CD092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79033"/>
            <a:ext cx="1990550" cy="28274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Image 5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2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à coins arrondis 54"/>
          <p:cNvSpPr/>
          <p:nvPr/>
        </p:nvSpPr>
        <p:spPr bwMode="auto">
          <a:xfrm>
            <a:off x="277423" y="3901174"/>
            <a:ext cx="1876117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Supports clients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54" name="Rectangle à coins arrondis 53"/>
          <p:cNvSpPr/>
          <p:nvPr/>
        </p:nvSpPr>
        <p:spPr bwMode="auto">
          <a:xfrm>
            <a:off x="3831038" y="1465186"/>
            <a:ext cx="2766316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Supports d’aide à la vente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49" name="Rectangle à coins arrondis 48"/>
          <p:cNvSpPr/>
          <p:nvPr/>
        </p:nvSpPr>
        <p:spPr bwMode="auto">
          <a:xfrm>
            <a:off x="277423" y="1451152"/>
            <a:ext cx="2446606" cy="6223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r-FR" sz="1600" b="1" dirty="0" smtClean="0">
                <a:solidFill>
                  <a:schemeClr val="bg2"/>
                </a:solidFill>
              </a:rPr>
              <a:t>Supports contractuels</a:t>
            </a:r>
            <a:endParaRPr lang="fr-FR" sz="1600" b="1" dirty="0">
              <a:solidFill>
                <a:schemeClr val="bg2"/>
              </a:solidFill>
            </a:endParaRPr>
          </a:p>
        </p:txBody>
      </p:sp>
      <p:sp>
        <p:nvSpPr>
          <p:cNvPr id="46" name="Rectangle à coins arrondis 45"/>
          <p:cNvSpPr/>
          <p:nvPr/>
        </p:nvSpPr>
        <p:spPr bwMode="auto">
          <a:xfrm>
            <a:off x="3822492" y="1823601"/>
            <a:ext cx="5096087" cy="1857809"/>
          </a:xfrm>
          <a:prstGeom prst="roundRect">
            <a:avLst>
              <a:gd name="adj" fmla="val 6500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 lIns="36000" rIns="36000"/>
          <a:lstStyle/>
          <a:p>
            <a:pPr>
              <a:buClr>
                <a:srgbClr val="8E58AB"/>
              </a:buClr>
              <a:buSzPct val="80000"/>
              <a:defRPr/>
            </a:pPr>
            <a:endParaRPr lang="fr-FR" sz="14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>
              <a:buClr>
                <a:srgbClr val="8E58AB"/>
              </a:buClr>
              <a:buSzPct val="80000"/>
              <a:defRPr/>
            </a:pPr>
            <a:endParaRPr lang="fr-FR" sz="14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</p:txBody>
      </p:sp>
      <p:sp>
        <p:nvSpPr>
          <p:cNvPr id="45" name="Rectangle à coins arrondis 44"/>
          <p:cNvSpPr/>
          <p:nvPr/>
        </p:nvSpPr>
        <p:spPr bwMode="auto">
          <a:xfrm>
            <a:off x="268837" y="1823601"/>
            <a:ext cx="3202491" cy="1857809"/>
          </a:xfrm>
          <a:prstGeom prst="roundRect">
            <a:avLst>
              <a:gd name="adj" fmla="val 6500"/>
            </a:avLst>
          </a:prstGeom>
          <a:solidFill>
            <a:srgbClr val="F7F7F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txBody>
          <a:bodyPr lIns="36000" rIns="36000"/>
          <a:lstStyle/>
          <a:p>
            <a:pPr>
              <a:buClr>
                <a:srgbClr val="8E58AB"/>
              </a:buClr>
              <a:buSzPct val="80000"/>
              <a:defRPr/>
            </a:pPr>
            <a:endParaRPr lang="fr-FR" sz="1400" b="1" dirty="0">
              <a:solidFill>
                <a:srgbClr val="C41230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  <a:p>
            <a:pPr>
              <a:buClr>
                <a:srgbClr val="8E58AB"/>
              </a:buClr>
              <a:buSzPct val="80000"/>
              <a:defRPr/>
            </a:pPr>
            <a:endParaRPr lang="fr-FR" sz="1400" dirty="0">
              <a:solidFill>
                <a:srgbClr val="625B44"/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itchFamily="2" charset="2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Les outils MIS À DISPOSITION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15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5" t="4456" r="7486" b="10793"/>
          <a:stretch>
            <a:fillRect/>
          </a:stretch>
        </p:blipFill>
        <p:spPr bwMode="auto">
          <a:xfrm>
            <a:off x="7139773" y="2436317"/>
            <a:ext cx="1359702" cy="76241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8"/>
          <p:cNvSpPr txBox="1">
            <a:spLocks/>
          </p:cNvSpPr>
          <p:nvPr/>
        </p:nvSpPr>
        <p:spPr bwMode="auto">
          <a:xfrm>
            <a:off x="6642169" y="3198565"/>
            <a:ext cx="2364317" cy="48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fr-FR" altLang="fr-FR" sz="1200" dirty="0">
                <a:latin typeface="+mn-lt"/>
                <a:ea typeface="+mn-ea"/>
              </a:rPr>
              <a:t>Une vidéo </a:t>
            </a:r>
            <a:r>
              <a:rPr lang="fr-FR" altLang="fr-FR" sz="1200" dirty="0" smtClean="0">
                <a:latin typeface="+mn-lt"/>
                <a:ea typeface="+mn-ea"/>
              </a:rPr>
              <a:t/>
            </a:r>
            <a:br>
              <a:rPr lang="fr-FR" altLang="fr-FR" sz="1200" dirty="0" smtClean="0">
                <a:latin typeface="+mn-lt"/>
                <a:ea typeface="+mn-ea"/>
              </a:rPr>
            </a:br>
            <a:r>
              <a:rPr lang="fr-FR" altLang="fr-FR" sz="1200" dirty="0" smtClean="0">
                <a:latin typeface="+mn-lt"/>
                <a:ea typeface="+mn-ea"/>
              </a:rPr>
              <a:t>promotionnelle</a:t>
            </a:r>
            <a:endParaRPr lang="fr-FR" altLang="fr-FR" sz="1200" dirty="0">
              <a:latin typeface="+mn-lt"/>
              <a:ea typeface="+mn-ea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fr-FR" altLang="fr-FR" sz="1300" dirty="0">
                <a:latin typeface="Helvetica" pitchFamily="34" charset="0"/>
              </a:rPr>
              <a:t> 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946741" y="3194615"/>
            <a:ext cx="143981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dirty="0" smtClean="0"/>
              <a:t>Le mémo </a:t>
            </a:r>
            <a:br>
              <a:rPr lang="fr-FR" sz="1200" dirty="0" smtClean="0"/>
            </a:br>
            <a:r>
              <a:rPr lang="fr-FR" sz="1200" dirty="0" smtClean="0"/>
              <a:t>« titre-restaurant »</a:t>
            </a:r>
            <a:endParaRPr lang="fr-FR" sz="1200" dirty="0"/>
          </a:p>
        </p:txBody>
      </p:sp>
      <p:grpSp>
        <p:nvGrpSpPr>
          <p:cNvPr id="3" name="Groupe 2"/>
          <p:cNvGrpSpPr/>
          <p:nvPr/>
        </p:nvGrpSpPr>
        <p:grpSpPr>
          <a:xfrm>
            <a:off x="293453" y="1938505"/>
            <a:ext cx="3085869" cy="1726242"/>
            <a:chOff x="293453" y="2194095"/>
            <a:chExt cx="3085869" cy="1726242"/>
          </a:xfrm>
        </p:grpSpPr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49" t="9534" r="36684" b="5215"/>
            <a:stretch>
              <a:fillRect/>
            </a:stretch>
          </p:blipFill>
          <p:spPr bwMode="auto">
            <a:xfrm>
              <a:off x="2320480" y="2194095"/>
              <a:ext cx="696186" cy="1257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901" y="2219825"/>
              <a:ext cx="865688" cy="1231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9" name="ZoneTexte 28"/>
            <p:cNvSpPr txBox="1"/>
            <p:nvPr/>
          </p:nvSpPr>
          <p:spPr>
            <a:xfrm>
              <a:off x="293453" y="3458672"/>
              <a:ext cx="162605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1200" dirty="0" smtClean="0"/>
                <a:t>Le bon de commande </a:t>
              </a:r>
              <a:endParaRPr lang="fr-FR" sz="1200" dirty="0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2085826" y="3451010"/>
              <a:ext cx="129349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dirty="0" smtClean="0"/>
                <a:t>Le site web </a:t>
              </a:r>
              <a:br>
                <a:rPr lang="fr-FR" sz="1200" dirty="0" smtClean="0"/>
              </a:br>
              <a:r>
                <a:rPr lang="fr-FR" sz="1200" dirty="0" smtClean="0"/>
                <a:t>www.apetiz.com</a:t>
              </a:r>
              <a:endParaRPr lang="fr-FR" sz="1200" dirty="0"/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-251916" y="4270037"/>
            <a:ext cx="8164952" cy="2079014"/>
            <a:chOff x="-57175" y="4270037"/>
            <a:chExt cx="8164952" cy="2079014"/>
          </a:xfrm>
        </p:grpSpPr>
        <p:sp>
          <p:nvSpPr>
            <p:cNvPr id="47" name="Rectangle à coins arrondis 46"/>
            <p:cNvSpPr/>
            <p:nvPr/>
          </p:nvSpPr>
          <p:spPr bwMode="auto">
            <a:xfrm>
              <a:off x="462699" y="4270037"/>
              <a:ext cx="7645078" cy="1986582"/>
            </a:xfrm>
            <a:prstGeom prst="roundRect">
              <a:avLst>
                <a:gd name="adj" fmla="val 6383"/>
              </a:avLst>
            </a:prstGeom>
            <a:solidFill>
              <a:srgbClr val="F7F7F7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25400"/>
            </a:sp3d>
          </p:spPr>
          <p:txBody>
            <a:bodyPr lIns="36000" rIns="36000"/>
            <a:lstStyle/>
            <a:p>
              <a:pPr>
                <a:buClr>
                  <a:srgbClr val="8E58AB"/>
                </a:buClr>
                <a:buSzPct val="80000"/>
                <a:defRPr/>
              </a:pPr>
              <a:endParaRPr lang="fr-FR" sz="1400" b="1" dirty="0">
                <a:solidFill>
                  <a:srgbClr val="C4123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endParaRPr>
            </a:p>
            <a:p>
              <a:pPr>
                <a:buClr>
                  <a:srgbClr val="8E58AB"/>
                </a:buClr>
                <a:buSzPct val="80000"/>
                <a:defRPr/>
              </a:pPr>
              <a:endParaRPr lang="fr-FR" sz="1400" dirty="0">
                <a:solidFill>
                  <a:srgbClr val="625B4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7175" y="4516513"/>
              <a:ext cx="7753647" cy="1832538"/>
              <a:chOff x="-57175" y="4516513"/>
              <a:chExt cx="7753647" cy="1832538"/>
            </a:xfrm>
          </p:grpSpPr>
          <p:pic>
            <p:nvPicPr>
              <p:cNvPr id="33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4277" y="4516513"/>
                <a:ext cx="868627" cy="12312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4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5814" y="4516513"/>
                <a:ext cx="870565" cy="12312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5" name="Picture 7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0383" y="4518665"/>
                <a:ext cx="868627" cy="12312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40" name="ZoneTexte 39"/>
              <p:cNvSpPr txBox="1"/>
              <p:nvPr/>
            </p:nvSpPr>
            <p:spPr>
              <a:xfrm>
                <a:off x="-57175" y="5769157"/>
                <a:ext cx="27279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smtClean="0"/>
                  <a:t>La fiche produit </a:t>
                </a:r>
                <a:br>
                  <a:rPr lang="fr-FR" sz="1200" dirty="0" smtClean="0"/>
                </a:br>
                <a:r>
                  <a:rPr lang="fr-FR" sz="1200" dirty="0" smtClean="0"/>
                  <a:t>« titre-restaurant »</a:t>
                </a:r>
                <a:endParaRPr lang="fr-FR" sz="1200" dirty="0"/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5778960" y="5764276"/>
                <a:ext cx="191751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200" dirty="0" smtClean="0"/>
                  <a:t>Les </a:t>
                </a:r>
                <a:br>
                  <a:rPr lang="fr-FR" sz="1200" dirty="0" smtClean="0"/>
                </a:br>
                <a:r>
                  <a:rPr lang="fr-FR" sz="1200" dirty="0" smtClean="0"/>
                  <a:t>« Ecritures comptables » </a:t>
                </a:r>
                <a:br>
                  <a:rPr lang="fr-FR" sz="1200" dirty="0" smtClean="0"/>
                </a:br>
                <a:endParaRPr lang="fr-FR" sz="1200" baseline="30000" dirty="0"/>
              </a:p>
            </p:txBody>
          </p:sp>
          <p:sp>
            <p:nvSpPr>
              <p:cNvPr id="42" name="ZoneTexte 41"/>
              <p:cNvSpPr txBox="1"/>
              <p:nvPr/>
            </p:nvSpPr>
            <p:spPr>
              <a:xfrm>
                <a:off x="2489317" y="5765326"/>
                <a:ext cx="1337226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fr-FR" sz="1200" dirty="0"/>
                  <a:t>Les « Questions </a:t>
                </a:r>
                <a:r>
                  <a:rPr lang="fr-FR" sz="1200" dirty="0" smtClean="0"/>
                  <a:t/>
                </a:r>
                <a:br>
                  <a:rPr lang="fr-FR" sz="1200" dirty="0" smtClean="0"/>
                </a:br>
                <a:r>
                  <a:rPr lang="fr-FR" sz="1200" dirty="0" smtClean="0"/>
                  <a:t>/ </a:t>
                </a:r>
                <a:r>
                  <a:rPr lang="fr-FR" sz="1200" dirty="0"/>
                  <a:t>Réponses </a:t>
                </a:r>
                <a:r>
                  <a:rPr lang="fr-FR" sz="1200" dirty="0" smtClean="0"/>
                  <a:t>» </a:t>
                </a:r>
                <a:endParaRPr lang="fr-FR" sz="1200" dirty="0"/>
              </a:p>
            </p:txBody>
          </p:sp>
          <p:sp>
            <p:nvSpPr>
              <p:cNvPr id="43" name="ZoneTexte 42"/>
              <p:cNvSpPr txBox="1"/>
              <p:nvPr/>
            </p:nvSpPr>
            <p:spPr>
              <a:xfrm>
                <a:off x="4357619" y="5756704"/>
                <a:ext cx="1140056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fr-FR" sz="1200" dirty="0" smtClean="0"/>
                  <a:t>Le « Tableau</a:t>
                </a:r>
                <a:br>
                  <a:rPr lang="fr-FR" sz="1200" dirty="0" smtClean="0"/>
                </a:br>
                <a:r>
                  <a:rPr lang="fr-FR" sz="1200" dirty="0" smtClean="0"/>
                  <a:t>des valeurs »</a:t>
                </a:r>
                <a:endParaRPr lang="fr-FR" sz="1200" dirty="0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71" y="1971271"/>
            <a:ext cx="865632" cy="1224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ZoneTexte 49"/>
          <p:cNvSpPr txBox="1"/>
          <p:nvPr/>
        </p:nvSpPr>
        <p:spPr>
          <a:xfrm>
            <a:off x="5777926" y="3198810"/>
            <a:ext cx="83067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200" dirty="0" smtClean="0"/>
              <a:t>La fiche </a:t>
            </a:r>
            <a:br>
              <a:rPr lang="fr-FR" sz="1200" dirty="0" smtClean="0"/>
            </a:br>
            <a:r>
              <a:rPr lang="fr-FR" sz="1200" dirty="0" smtClean="0"/>
              <a:t>de liaison</a:t>
            </a:r>
            <a:endParaRPr lang="fr-FR" sz="1200" dirty="0"/>
          </a:p>
        </p:txBody>
      </p:sp>
      <p:grpSp>
        <p:nvGrpSpPr>
          <p:cNvPr id="51" name="Groupe 50"/>
          <p:cNvGrpSpPr/>
          <p:nvPr/>
        </p:nvGrpSpPr>
        <p:grpSpPr>
          <a:xfrm>
            <a:off x="7583505" y="4084154"/>
            <a:ext cx="1168764" cy="1025780"/>
            <a:chOff x="7930862" y="3105341"/>
            <a:chExt cx="1168764" cy="1025780"/>
          </a:xfrm>
        </p:grpSpPr>
        <p:sp>
          <p:nvSpPr>
            <p:cNvPr id="52" name="Ellipse 51"/>
            <p:cNvSpPr/>
            <p:nvPr/>
          </p:nvSpPr>
          <p:spPr bwMode="auto">
            <a:xfrm>
              <a:off x="7930862" y="3105341"/>
              <a:ext cx="1150994" cy="1025780"/>
            </a:xfrm>
            <a:prstGeom prst="ellipse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7947498" y="3219799"/>
              <a:ext cx="115212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2"/>
                  </a:solidFill>
                </a:rPr>
                <a:t>L’ensemble </a:t>
              </a:r>
              <a:br>
                <a:rPr lang="fr-FR" sz="1100" b="1" dirty="0" smtClean="0">
                  <a:solidFill>
                    <a:schemeClr val="bg2"/>
                  </a:solidFill>
                </a:rPr>
              </a:br>
              <a:r>
                <a:rPr lang="fr-FR" sz="1100" b="1" dirty="0" smtClean="0">
                  <a:solidFill>
                    <a:schemeClr val="bg2"/>
                  </a:solidFill>
                </a:rPr>
                <a:t>des supports est disponible </a:t>
              </a:r>
            </a:p>
            <a:p>
              <a:pPr algn="ctr"/>
              <a:r>
                <a:rPr lang="fr-FR" sz="1100" b="1" dirty="0" smtClean="0">
                  <a:solidFill>
                    <a:schemeClr val="bg2"/>
                  </a:solidFill>
                </a:rPr>
                <a:t>sur la rosace</a:t>
              </a:r>
              <a:endParaRPr lang="fr-FR" sz="110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17" y="4520943"/>
            <a:ext cx="867651" cy="123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701" y="1957959"/>
            <a:ext cx="869958" cy="123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6" name="Image 35" descr="GRIFFE_PRO 2.pdf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9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8eb297da1a12210f4625df64f6acec93caea2c"/>
  <p:tag name="ISPRING_RESOURCE_PATHS_HASH_PRESENTER" val="932658be6f291e293df55c605dabd2ff1f8c8e1"/>
</p:tagLst>
</file>

<file path=ppt/theme/theme1.xml><?xml version="1.0" encoding="utf-8"?>
<a:theme xmlns:a="http://schemas.openxmlformats.org/drawingml/2006/main" name="1-Caisse d'Epargn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Gestion privé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BDR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Entreprises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Economie social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7_Personnes protégées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8_Immo 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9_Logement social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Secteur Public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10CB94A32F45449708BD184A183176" ma:contentTypeVersion="0" ma:contentTypeDescription="Crée un document." ma:contentTypeScope="" ma:versionID="1bd1e7327f9dd4bc7593bb2d119d0965">
  <xsd:schema xmlns:xsd="http://www.w3.org/2001/XMLSchema" xmlns:p="http://schemas.microsoft.com/office/2006/metadata/properties" targetNamespace="http://schemas.microsoft.com/office/2006/metadata/properties" ma:root="true" ma:fieldsID="75019ab185b48580fc336df4da24a70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FB70B4C-CBD4-4985-ACFA-BB66376269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531162-4104-4629-8676-0BD9ECFE75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5C4D5F13-C792-423F-B390-52BC25DF1A68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2708</TotalTime>
  <Words>1185</Words>
  <Application>Microsoft Office PowerPoint</Application>
  <PresentationFormat>Affichage à l'écran (4:3)</PresentationFormat>
  <Paragraphs>221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10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1-Caisse d'Epargne</vt:lpstr>
      <vt:lpstr>2_Pro</vt:lpstr>
      <vt:lpstr>3_Gestion privée</vt:lpstr>
      <vt:lpstr>4_BDR</vt:lpstr>
      <vt:lpstr>5_Entreprises</vt:lpstr>
      <vt:lpstr>6_Economie sociale</vt:lpstr>
      <vt:lpstr>7_Personnes protégées</vt:lpstr>
      <vt:lpstr>8_Immo pro</vt:lpstr>
      <vt:lpstr>9_Logement social</vt:lpstr>
      <vt:lpstr>10_Secteur Public</vt:lpstr>
      <vt:lpstr>Dématérialisation du titre-restaurant</vt:lpstr>
      <vt:lpstr>Le contexte du titre-restaurant</vt:lpstr>
      <vt:lpstr>Chèque de table® : un savoir-faire reconnu…  des atouts certains !</vt:lpstr>
      <vt:lpstr>Une solution de restauration souple</vt:lpstr>
      <vt:lpstr>Les atouts de la gamme titre-restaurant</vt:lpstr>
      <vt:lpstr>Les services + d’apetiz par rapport aux offres concurrentes</vt:lpstr>
      <vt:lpstr>Tarification et partage de valeur</vt:lpstr>
      <vt:lpstr>L’offre Apetiz pour les affiliés (1/2)</vt:lpstr>
      <vt:lpstr>L’offre Apetiz pour les affiliés (2/2)</vt:lpstr>
      <vt:lpstr>Zoom sur le frais pour les affiliés (1/2)</vt:lpstr>
      <vt:lpstr>Zoom sur le frais pour les affiliés (2/2)</vt:lpstr>
      <vt:lpstr>Les Process de vente</vt:lpstr>
      <vt:lpstr>L’accompagnement proposé</vt:lpstr>
      <vt:lpstr>LA MISE EN MARCHÉ</vt:lpstr>
      <vt:lpstr>ZOOM SUR Les outils MIS À DISPOSITION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Groupe \Tbwa</dc:creator>
  <cp:lastModifiedBy>A5704641</cp:lastModifiedBy>
  <cp:revision>115</cp:revision>
  <cp:lastPrinted>2015-01-23T10:39:37Z</cp:lastPrinted>
  <dcterms:created xsi:type="dcterms:W3CDTF">2014-02-18T14:40:41Z</dcterms:created>
  <dcterms:modified xsi:type="dcterms:W3CDTF">2016-07-05T09:52:08Z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0x010100C110CB94A32F45449708BD184A183176</vt:lpwstr>
  </property>
</Properties>
</file>