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3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4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5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6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7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8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9.xml" ContentType="application/vnd.openxmlformats-officedocument.theme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  <p:sldMasterId id="2147483717" r:id="rId5"/>
    <p:sldMasterId id="2147483690" r:id="rId6"/>
    <p:sldMasterId id="2147483744" r:id="rId7"/>
    <p:sldMasterId id="2147483681" r:id="rId8"/>
    <p:sldMasterId id="2147483672" r:id="rId9"/>
    <p:sldMasterId id="2147483735" r:id="rId10"/>
    <p:sldMasterId id="2147483699" r:id="rId11"/>
    <p:sldMasterId id="2147483708" r:id="rId12"/>
    <p:sldMasterId id="2147483726" r:id="rId13"/>
  </p:sldMasterIdLst>
  <p:notesMasterIdLst>
    <p:notesMasterId r:id="rId29"/>
  </p:notesMasterIdLst>
  <p:handoutMasterIdLst>
    <p:handoutMasterId r:id="rId30"/>
  </p:handoutMasterIdLst>
  <p:sldIdLst>
    <p:sldId id="256" r:id="rId14"/>
    <p:sldId id="301" r:id="rId15"/>
    <p:sldId id="277" r:id="rId16"/>
    <p:sldId id="278" r:id="rId17"/>
    <p:sldId id="279" r:id="rId18"/>
    <p:sldId id="280" r:id="rId19"/>
    <p:sldId id="282" r:id="rId20"/>
    <p:sldId id="281" r:id="rId21"/>
    <p:sldId id="296" r:id="rId22"/>
    <p:sldId id="298" r:id="rId23"/>
    <p:sldId id="299" r:id="rId24"/>
    <p:sldId id="285" r:id="rId25"/>
    <p:sldId id="286" r:id="rId26"/>
    <p:sldId id="287" r:id="rId27"/>
    <p:sldId id="290" r:id="rId28"/>
  </p:sldIdLst>
  <p:sldSz cx="9144000" cy="6858000" type="screen4x3"/>
  <p:notesSz cx="6797675" cy="9926638"/>
  <p:custDataLst>
    <p:tags r:id="rId31"/>
  </p:custDataLst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CD0920"/>
    <a:srgbClr val="F58027"/>
    <a:srgbClr val="DE6225"/>
    <a:srgbClr val="E9E9E9"/>
    <a:srgbClr val="000000"/>
    <a:srgbClr val="EA9922"/>
    <a:srgbClr val="A6004E"/>
    <a:srgbClr val="581D41"/>
    <a:srgbClr val="CDCECC"/>
    <a:srgbClr val="9EA09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Style moyen 3 - Accentuation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093" autoAdjust="0"/>
    <p:restoredTop sz="98039" autoAdjust="0"/>
  </p:normalViewPr>
  <p:slideViewPr>
    <p:cSldViewPr snapToGrid="0" snapToObjects="1" showGuides="1">
      <p:cViewPr varScale="1">
        <p:scale>
          <a:sx n="118" d="100"/>
          <a:sy n="118" d="100"/>
        </p:scale>
        <p:origin x="-1752" y="-102"/>
      </p:cViewPr>
      <p:guideLst>
        <p:guide orient="horz" pos="2738"/>
        <p:guide pos="2877"/>
        <p:guide pos="251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 showGuides="1">
      <p:cViewPr varScale="1">
        <p:scale>
          <a:sx n="68" d="100"/>
          <a:sy n="68" d="100"/>
        </p:scale>
        <p:origin x="-3252" y="-96"/>
      </p:cViewPr>
      <p:guideLst>
        <p:guide orient="horz" pos="3127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Master" Target="slideMasters/slideMaster10.xml"/><Relationship Id="rId18" Type="http://schemas.openxmlformats.org/officeDocument/2006/relationships/slide" Target="slides/slide5.xml"/><Relationship Id="rId26" Type="http://schemas.openxmlformats.org/officeDocument/2006/relationships/slide" Target="slides/slide13.xml"/><Relationship Id="rId3" Type="http://schemas.openxmlformats.org/officeDocument/2006/relationships/customXml" Target="../customXml/item3.xml"/><Relationship Id="rId21" Type="http://schemas.openxmlformats.org/officeDocument/2006/relationships/slide" Target="slides/slide8.xml"/><Relationship Id="rId34" Type="http://schemas.openxmlformats.org/officeDocument/2006/relationships/theme" Target="theme/theme1.xml"/><Relationship Id="rId7" Type="http://schemas.openxmlformats.org/officeDocument/2006/relationships/slideMaster" Target="slideMasters/slideMaster4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3.xml"/><Relationship Id="rId20" Type="http://schemas.openxmlformats.org/officeDocument/2006/relationships/slide" Target="slides/slide7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11.xml"/><Relationship Id="rId32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slide" Target="slides/slide15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6.xml"/><Relationship Id="rId31" Type="http://schemas.openxmlformats.org/officeDocument/2006/relationships/tags" Target="tags/tag1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slide" Target="slides/slide14.xml"/><Relationship Id="rId30" Type="http://schemas.openxmlformats.org/officeDocument/2006/relationships/handoutMaster" Target="handoutMasters/handoutMaster1.xml"/><Relationship Id="rId35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E04A43-571B-9D46-9580-A11883A7CE68}" type="datetimeFigureOut">
              <a:rPr lang="fr-FR" smtClean="0"/>
              <a:t>19/04/2017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7008D8-7991-FA4E-B861-B0EF86D802F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082443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E90AEF-4B4C-43A6-8E8D-23ABEF769E47}" type="datetimeFigureOut">
              <a:rPr lang="fr-FR" smtClean="0"/>
              <a:t>19/04/2017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A73702-D598-4751-9096-22E12BABAD6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86689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6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7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7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7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8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8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8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9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9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9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0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0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0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apture d’écran 2014-02-18 à 15.51.44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688" y="131812"/>
            <a:ext cx="2407901" cy="385265"/>
          </a:xfrm>
          <a:prstGeom prst="rect">
            <a:avLst/>
          </a:prstGeom>
        </p:spPr>
      </p:pic>
      <p:cxnSp>
        <p:nvCxnSpPr>
          <p:cNvPr id="12" name="Connecteur droit 11"/>
          <p:cNvCxnSpPr/>
          <p:nvPr userDrawn="1"/>
        </p:nvCxnSpPr>
        <p:spPr>
          <a:xfrm>
            <a:off x="9217" y="1587577"/>
            <a:ext cx="9144000" cy="13229"/>
          </a:xfrm>
          <a:prstGeom prst="line">
            <a:avLst/>
          </a:prstGeom>
          <a:ln w="12700" cmpd="sng">
            <a:gradFill flip="none" rotWithShape="1">
              <a:gsLst>
                <a:gs pos="50000">
                  <a:srgbClr val="4F504F"/>
                </a:gs>
                <a:gs pos="100000">
                  <a:srgbClr val="D7D8D6"/>
                </a:gs>
                <a:gs pos="0">
                  <a:srgbClr val="D7D8D6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/>
          <p:cNvCxnSpPr/>
          <p:nvPr userDrawn="1"/>
        </p:nvCxnSpPr>
        <p:spPr>
          <a:xfrm>
            <a:off x="0" y="4385938"/>
            <a:ext cx="9144000" cy="13229"/>
          </a:xfrm>
          <a:prstGeom prst="line">
            <a:avLst/>
          </a:prstGeom>
          <a:ln w="12700" cmpd="sng">
            <a:gradFill flip="none" rotWithShape="1">
              <a:gsLst>
                <a:gs pos="50000">
                  <a:srgbClr val="4F504F"/>
                </a:gs>
                <a:gs pos="100000">
                  <a:srgbClr val="D7D8D6"/>
                </a:gs>
                <a:gs pos="0">
                  <a:srgbClr val="D7D8D6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Image 3" descr="Capture d’écran 2014-02-18 à 15.54.41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1191" y="5217385"/>
            <a:ext cx="3877949" cy="1014037"/>
          </a:xfrm>
          <a:prstGeom prst="rect">
            <a:avLst/>
          </a:prstGeom>
        </p:spPr>
      </p:pic>
      <p:sp>
        <p:nvSpPr>
          <p:cNvPr id="6" name="Espace réservé du contenu 5"/>
          <p:cNvSpPr>
            <a:spLocks noGrp="1"/>
          </p:cNvSpPr>
          <p:nvPr>
            <p:ph sz="quarter" idx="11" hasCustomPrompt="1"/>
          </p:nvPr>
        </p:nvSpPr>
        <p:spPr>
          <a:xfrm>
            <a:off x="166688" y="5372100"/>
            <a:ext cx="4418012" cy="495300"/>
          </a:xfrm>
          <a:ln>
            <a:noFill/>
          </a:ln>
        </p:spPr>
        <p:txBody>
          <a:bodyPr>
            <a:normAutofit/>
          </a:bodyPr>
          <a:lstStyle>
            <a:lvl1pPr>
              <a:defRPr sz="1400" b="1"/>
            </a:lvl1pPr>
          </a:lstStyle>
          <a:p>
            <a:pPr lvl="0"/>
            <a:r>
              <a:rPr lang="fr-FR" dirty="0" smtClean="0"/>
              <a:t>Attendus</a:t>
            </a:r>
          </a:p>
          <a:p>
            <a:pPr lvl="0"/>
            <a:endParaRPr lang="fr-FR" dirty="0" smtClean="0"/>
          </a:p>
        </p:txBody>
      </p:sp>
      <p:sp>
        <p:nvSpPr>
          <p:cNvPr id="10" name="Espace réservé du contenu 9"/>
          <p:cNvSpPr>
            <a:spLocks noGrp="1"/>
          </p:cNvSpPr>
          <p:nvPr>
            <p:ph sz="quarter" idx="12" hasCustomPrompt="1"/>
          </p:nvPr>
        </p:nvSpPr>
        <p:spPr>
          <a:xfrm>
            <a:off x="166688" y="5867400"/>
            <a:ext cx="4418012" cy="673100"/>
          </a:xfrm>
          <a:ln>
            <a:noFill/>
          </a:ln>
        </p:spPr>
        <p:txBody>
          <a:bodyPr>
            <a:normAutofit/>
          </a:bodyPr>
          <a:lstStyle>
            <a:lvl1pPr>
              <a:defRPr sz="1400" b="1"/>
            </a:lvl1pPr>
          </a:lstStyle>
          <a:p>
            <a:pPr lvl="0"/>
            <a:r>
              <a:rPr lang="fr-FR" dirty="0" smtClean="0"/>
              <a:t>Contact (nom + titre)</a:t>
            </a:r>
            <a:endParaRPr lang="fr-FR" dirty="0"/>
          </a:p>
        </p:txBody>
      </p:sp>
      <p:sp>
        <p:nvSpPr>
          <p:cNvPr id="15" name="Titre 1"/>
          <p:cNvSpPr>
            <a:spLocks noGrp="1"/>
          </p:cNvSpPr>
          <p:nvPr>
            <p:ph type="ctrTitle" hasCustomPrompt="1"/>
          </p:nvPr>
        </p:nvSpPr>
        <p:spPr>
          <a:xfrm>
            <a:off x="801905" y="1614455"/>
            <a:ext cx="8033751" cy="1470025"/>
          </a:xfrm>
          <a:ln w="22225">
            <a:noFill/>
          </a:ln>
        </p:spPr>
        <p:txBody>
          <a:bodyPr>
            <a:normAutofit/>
          </a:bodyPr>
          <a:lstStyle>
            <a:lvl1pPr algn="l">
              <a:defRPr sz="32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16" name="Sous-titre 2"/>
          <p:cNvSpPr>
            <a:spLocks noGrp="1"/>
          </p:cNvSpPr>
          <p:nvPr>
            <p:ph type="subTitle" idx="1"/>
          </p:nvPr>
        </p:nvSpPr>
        <p:spPr>
          <a:xfrm>
            <a:off x="801905" y="3230010"/>
            <a:ext cx="8042627" cy="929456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le style des sous-titres du masque</a:t>
            </a:r>
            <a:endParaRPr lang="fr-FR" dirty="0"/>
          </a:p>
        </p:txBody>
      </p:sp>
      <p:sp>
        <p:nvSpPr>
          <p:cNvPr id="17" name="Espace réservé du texte 3"/>
          <p:cNvSpPr>
            <a:spLocks noGrp="1"/>
          </p:cNvSpPr>
          <p:nvPr>
            <p:ph type="body" sz="quarter" idx="10" hasCustomPrompt="1"/>
          </p:nvPr>
        </p:nvSpPr>
        <p:spPr>
          <a:xfrm>
            <a:off x="4825462" y="1239567"/>
            <a:ext cx="4008438" cy="346075"/>
          </a:xfrm>
        </p:spPr>
        <p:txBody>
          <a:bodyPr>
            <a:normAutofit/>
          </a:bodyPr>
          <a:lstStyle>
            <a:lvl1pPr marL="0" indent="0" algn="r">
              <a:buNone/>
              <a:defRPr sz="1200"/>
            </a:lvl1pPr>
          </a:lstStyle>
          <a:p>
            <a:r>
              <a:rPr lang="fr-FR" dirty="0" smtClean="0"/>
              <a:t>DATE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489159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801905" y="1614455"/>
            <a:ext cx="8033751" cy="1470025"/>
          </a:xfrm>
          <a:ln w="22225">
            <a:noFill/>
          </a:ln>
        </p:spPr>
        <p:txBody>
          <a:bodyPr>
            <a:normAutofit/>
          </a:bodyPr>
          <a:lstStyle>
            <a:lvl1pPr algn="l">
              <a:defRPr sz="32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801905" y="3230010"/>
            <a:ext cx="8042627" cy="929456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le style des sous-titres du masque</a:t>
            </a:r>
            <a:endParaRPr lang="fr-FR" dirty="0"/>
          </a:p>
        </p:txBody>
      </p:sp>
      <p:pic>
        <p:nvPicPr>
          <p:cNvPr id="9" name="Image 8" descr="Capture d’écran 2014-02-18 à 16.03.05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7655" y="4832650"/>
            <a:ext cx="2648691" cy="1467635"/>
          </a:xfrm>
          <a:prstGeom prst="rect">
            <a:avLst/>
          </a:prstGeom>
        </p:spPr>
      </p:pic>
      <p:cxnSp>
        <p:nvCxnSpPr>
          <p:cNvPr id="12" name="Connecteur droit 11"/>
          <p:cNvCxnSpPr/>
          <p:nvPr userDrawn="1"/>
        </p:nvCxnSpPr>
        <p:spPr>
          <a:xfrm>
            <a:off x="9217" y="1587577"/>
            <a:ext cx="9144000" cy="13229"/>
          </a:xfrm>
          <a:prstGeom prst="line">
            <a:avLst/>
          </a:prstGeom>
          <a:ln w="12700" cmpd="sng">
            <a:gradFill flip="none" rotWithShape="1">
              <a:gsLst>
                <a:gs pos="50000">
                  <a:srgbClr val="4F504F"/>
                </a:gs>
                <a:gs pos="100000">
                  <a:srgbClr val="D7D8D6"/>
                </a:gs>
                <a:gs pos="0">
                  <a:srgbClr val="D7D8D6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/>
          <p:cNvCxnSpPr/>
          <p:nvPr userDrawn="1"/>
        </p:nvCxnSpPr>
        <p:spPr>
          <a:xfrm>
            <a:off x="0" y="4385938"/>
            <a:ext cx="9144000" cy="13229"/>
          </a:xfrm>
          <a:prstGeom prst="line">
            <a:avLst/>
          </a:prstGeom>
          <a:ln w="12700" cmpd="sng">
            <a:gradFill flip="none" rotWithShape="1">
              <a:gsLst>
                <a:gs pos="50000">
                  <a:srgbClr val="4F504F"/>
                </a:gs>
                <a:gs pos="100000">
                  <a:srgbClr val="D7D8D6"/>
                </a:gs>
                <a:gs pos="0">
                  <a:srgbClr val="D7D8D6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 descr="Capture d’écran 2014-02-18 à 15.51.44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688" y="131812"/>
            <a:ext cx="2407901" cy="385265"/>
          </a:xfrm>
          <a:prstGeom prst="rect">
            <a:avLst/>
          </a:prstGeom>
        </p:spPr>
      </p:pic>
      <p:sp>
        <p:nvSpPr>
          <p:cNvPr id="11" name="Espace réservé du texte 3"/>
          <p:cNvSpPr>
            <a:spLocks noGrp="1"/>
          </p:cNvSpPr>
          <p:nvPr>
            <p:ph type="body" sz="quarter" idx="10" hasCustomPrompt="1"/>
          </p:nvPr>
        </p:nvSpPr>
        <p:spPr>
          <a:xfrm>
            <a:off x="4825462" y="1239567"/>
            <a:ext cx="4008438" cy="346075"/>
          </a:xfrm>
        </p:spPr>
        <p:txBody>
          <a:bodyPr>
            <a:normAutofit/>
          </a:bodyPr>
          <a:lstStyle>
            <a:lvl1pPr marL="0" indent="0" algn="r">
              <a:buNone/>
              <a:defRPr sz="1200"/>
            </a:lvl1pPr>
          </a:lstStyle>
          <a:p>
            <a:r>
              <a:rPr lang="fr-FR" dirty="0" smtClean="0"/>
              <a:t>DATE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536706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sposition de f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5841" y="2829813"/>
            <a:ext cx="4692318" cy="1122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5440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-1" y="1921385"/>
            <a:ext cx="9144001" cy="1362075"/>
          </a:xfrm>
        </p:spPr>
        <p:txBody>
          <a:bodyPr anchor="ctr">
            <a:normAutofit/>
          </a:bodyPr>
          <a:lstStyle>
            <a:lvl1pPr algn="ctr">
              <a:defRPr sz="3000" b="1" cap="all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93738" y="3283460"/>
            <a:ext cx="7772400" cy="1500187"/>
          </a:xfrm>
          <a:ln>
            <a:noFill/>
          </a:ln>
        </p:spPr>
        <p:txBody>
          <a:bodyPr anchor="ctr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7828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40270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, contenu et conclu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03023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Sous-titre 2"/>
          <p:cNvSpPr>
            <a:spLocks noGrp="1"/>
          </p:cNvSpPr>
          <p:nvPr>
            <p:ph type="subTitle" idx="13" hasCustomPrompt="1"/>
          </p:nvPr>
        </p:nvSpPr>
        <p:spPr>
          <a:xfrm>
            <a:off x="457200" y="5038712"/>
            <a:ext cx="8229600" cy="929456"/>
          </a:xfrm>
          <a:noFill/>
          <a:ln w="38100" cmpd="sng">
            <a:solidFill>
              <a:srgbClr val="CD0920"/>
            </a:solidFill>
            <a:round/>
          </a:ln>
          <a:effec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 anchor="ctr"/>
          <a:lstStyle>
            <a:lvl1pPr marL="0" indent="0" algn="ctr">
              <a:buNone/>
              <a:defRPr baseline="0">
                <a:solidFill>
                  <a:srgbClr val="4F504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la conclusion</a:t>
            </a:r>
          </a:p>
        </p:txBody>
      </p:sp>
    </p:spTree>
    <p:extLst>
      <p:ext uri="{BB962C8B-B14F-4D97-AF65-F5344CB8AC3E}">
        <p14:creationId xmlns:p14="http://schemas.microsoft.com/office/powerpoint/2010/main" val="38526629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290379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 hasCustomPrompt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0" indent="0">
              <a:buNone/>
              <a:defRPr sz="1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 hasCustomPrompt="1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0" indent="0">
              <a:buNone/>
              <a:defRPr sz="1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16846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apture d’écran 2014-02-18 à 15.51.44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688" y="131812"/>
            <a:ext cx="2407901" cy="385265"/>
          </a:xfrm>
          <a:prstGeom prst="rect">
            <a:avLst/>
          </a:prstGeom>
        </p:spPr>
      </p:pic>
      <p:cxnSp>
        <p:nvCxnSpPr>
          <p:cNvPr id="12" name="Connecteur droit 11"/>
          <p:cNvCxnSpPr/>
          <p:nvPr userDrawn="1"/>
        </p:nvCxnSpPr>
        <p:spPr>
          <a:xfrm>
            <a:off x="9217" y="1587577"/>
            <a:ext cx="9144000" cy="13229"/>
          </a:xfrm>
          <a:prstGeom prst="line">
            <a:avLst/>
          </a:prstGeom>
          <a:ln w="12700" cmpd="sng">
            <a:gradFill flip="none" rotWithShape="1">
              <a:gsLst>
                <a:gs pos="50000">
                  <a:srgbClr val="4F504F"/>
                </a:gs>
                <a:gs pos="100000">
                  <a:srgbClr val="D7D8D6"/>
                </a:gs>
                <a:gs pos="0">
                  <a:srgbClr val="D7D8D6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/>
          <p:cNvCxnSpPr/>
          <p:nvPr userDrawn="1"/>
        </p:nvCxnSpPr>
        <p:spPr>
          <a:xfrm>
            <a:off x="0" y="4385938"/>
            <a:ext cx="9144000" cy="13229"/>
          </a:xfrm>
          <a:prstGeom prst="line">
            <a:avLst/>
          </a:prstGeom>
          <a:ln w="12700" cmpd="sng">
            <a:gradFill flip="none" rotWithShape="1">
              <a:gsLst>
                <a:gs pos="50000">
                  <a:srgbClr val="4F504F"/>
                </a:gs>
                <a:gs pos="100000">
                  <a:srgbClr val="D7D8D6"/>
                </a:gs>
                <a:gs pos="0">
                  <a:srgbClr val="D7D8D6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Image 3" descr="Capture d’écran 2014-02-18 à 15.54.41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1191" y="5217385"/>
            <a:ext cx="3877949" cy="1014037"/>
          </a:xfrm>
          <a:prstGeom prst="rect">
            <a:avLst/>
          </a:prstGeom>
        </p:spPr>
      </p:pic>
      <p:sp>
        <p:nvSpPr>
          <p:cNvPr id="6" name="Espace réservé du contenu 5"/>
          <p:cNvSpPr>
            <a:spLocks noGrp="1"/>
          </p:cNvSpPr>
          <p:nvPr>
            <p:ph sz="quarter" idx="11" hasCustomPrompt="1"/>
          </p:nvPr>
        </p:nvSpPr>
        <p:spPr>
          <a:xfrm>
            <a:off x="166688" y="5372100"/>
            <a:ext cx="4418012" cy="495300"/>
          </a:xfrm>
          <a:ln>
            <a:noFill/>
          </a:ln>
        </p:spPr>
        <p:txBody>
          <a:bodyPr>
            <a:normAutofit/>
          </a:bodyPr>
          <a:lstStyle>
            <a:lvl1pPr>
              <a:defRPr sz="1400" b="1"/>
            </a:lvl1pPr>
          </a:lstStyle>
          <a:p>
            <a:pPr lvl="0"/>
            <a:r>
              <a:rPr lang="fr-FR" dirty="0" smtClean="0"/>
              <a:t>Attendus</a:t>
            </a:r>
          </a:p>
          <a:p>
            <a:pPr lvl="0"/>
            <a:endParaRPr lang="fr-FR" dirty="0" smtClean="0"/>
          </a:p>
        </p:txBody>
      </p:sp>
      <p:sp>
        <p:nvSpPr>
          <p:cNvPr id="10" name="Espace réservé du contenu 9"/>
          <p:cNvSpPr>
            <a:spLocks noGrp="1"/>
          </p:cNvSpPr>
          <p:nvPr>
            <p:ph sz="quarter" idx="12" hasCustomPrompt="1"/>
          </p:nvPr>
        </p:nvSpPr>
        <p:spPr>
          <a:xfrm>
            <a:off x="166688" y="5867400"/>
            <a:ext cx="4418012" cy="673100"/>
          </a:xfrm>
          <a:ln>
            <a:noFill/>
          </a:ln>
        </p:spPr>
        <p:txBody>
          <a:bodyPr>
            <a:normAutofit/>
          </a:bodyPr>
          <a:lstStyle>
            <a:lvl1pPr>
              <a:defRPr sz="1400" b="1"/>
            </a:lvl1pPr>
          </a:lstStyle>
          <a:p>
            <a:pPr lvl="0"/>
            <a:r>
              <a:rPr lang="fr-FR" dirty="0" smtClean="0"/>
              <a:t>Contact (nom + titre)</a:t>
            </a:r>
            <a:endParaRPr lang="fr-FR" dirty="0"/>
          </a:p>
        </p:txBody>
      </p:sp>
      <p:sp>
        <p:nvSpPr>
          <p:cNvPr id="15" name="Titre 1"/>
          <p:cNvSpPr>
            <a:spLocks noGrp="1"/>
          </p:cNvSpPr>
          <p:nvPr>
            <p:ph type="ctrTitle" hasCustomPrompt="1"/>
          </p:nvPr>
        </p:nvSpPr>
        <p:spPr>
          <a:xfrm>
            <a:off x="801905" y="1614455"/>
            <a:ext cx="8033751" cy="1470025"/>
          </a:xfrm>
          <a:ln w="22225">
            <a:noFill/>
          </a:ln>
        </p:spPr>
        <p:txBody>
          <a:bodyPr>
            <a:normAutofit/>
          </a:bodyPr>
          <a:lstStyle>
            <a:lvl1pPr algn="l">
              <a:defRPr sz="32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16" name="Sous-titre 2"/>
          <p:cNvSpPr>
            <a:spLocks noGrp="1"/>
          </p:cNvSpPr>
          <p:nvPr>
            <p:ph type="subTitle" idx="1"/>
          </p:nvPr>
        </p:nvSpPr>
        <p:spPr>
          <a:xfrm>
            <a:off x="801905" y="3230010"/>
            <a:ext cx="8042627" cy="929456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le style des sous-titres du masque</a:t>
            </a:r>
            <a:endParaRPr lang="fr-FR" dirty="0"/>
          </a:p>
        </p:txBody>
      </p:sp>
      <p:sp>
        <p:nvSpPr>
          <p:cNvPr id="17" name="Espace réservé du texte 3"/>
          <p:cNvSpPr>
            <a:spLocks noGrp="1"/>
          </p:cNvSpPr>
          <p:nvPr>
            <p:ph type="body" sz="quarter" idx="10" hasCustomPrompt="1"/>
          </p:nvPr>
        </p:nvSpPr>
        <p:spPr>
          <a:xfrm>
            <a:off x="4825462" y="1239567"/>
            <a:ext cx="4008438" cy="346075"/>
          </a:xfrm>
        </p:spPr>
        <p:txBody>
          <a:bodyPr>
            <a:normAutofit/>
          </a:bodyPr>
          <a:lstStyle>
            <a:lvl1pPr marL="0" indent="0" algn="r">
              <a:buNone/>
              <a:defRPr sz="1200"/>
            </a:lvl1pPr>
          </a:lstStyle>
          <a:p>
            <a:r>
              <a:rPr lang="fr-FR" dirty="0" smtClean="0"/>
              <a:t>DATE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65742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801905" y="1614455"/>
            <a:ext cx="8033751" cy="1470025"/>
          </a:xfrm>
          <a:ln w="22225">
            <a:noFill/>
          </a:ln>
        </p:spPr>
        <p:txBody>
          <a:bodyPr>
            <a:normAutofit/>
          </a:bodyPr>
          <a:lstStyle>
            <a:lvl1pPr algn="l">
              <a:defRPr sz="32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801905" y="3230010"/>
            <a:ext cx="8042627" cy="929456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le style des sous-titres du masque</a:t>
            </a:r>
            <a:endParaRPr lang="fr-FR" dirty="0"/>
          </a:p>
        </p:txBody>
      </p:sp>
      <p:pic>
        <p:nvPicPr>
          <p:cNvPr id="9" name="Image 8" descr="Capture d’écran 2014-02-18 à 16.03.05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7655" y="4832650"/>
            <a:ext cx="2648691" cy="1467635"/>
          </a:xfrm>
          <a:prstGeom prst="rect">
            <a:avLst/>
          </a:prstGeom>
        </p:spPr>
      </p:pic>
      <p:cxnSp>
        <p:nvCxnSpPr>
          <p:cNvPr id="12" name="Connecteur droit 11"/>
          <p:cNvCxnSpPr/>
          <p:nvPr userDrawn="1"/>
        </p:nvCxnSpPr>
        <p:spPr>
          <a:xfrm>
            <a:off x="9217" y="1587577"/>
            <a:ext cx="9144000" cy="13229"/>
          </a:xfrm>
          <a:prstGeom prst="line">
            <a:avLst/>
          </a:prstGeom>
          <a:ln w="12700" cmpd="sng">
            <a:gradFill flip="none" rotWithShape="1">
              <a:gsLst>
                <a:gs pos="50000">
                  <a:srgbClr val="4F504F"/>
                </a:gs>
                <a:gs pos="100000">
                  <a:srgbClr val="D7D8D6"/>
                </a:gs>
                <a:gs pos="0">
                  <a:srgbClr val="D7D8D6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/>
          <p:cNvCxnSpPr/>
          <p:nvPr userDrawn="1"/>
        </p:nvCxnSpPr>
        <p:spPr>
          <a:xfrm>
            <a:off x="0" y="4385938"/>
            <a:ext cx="9144000" cy="13229"/>
          </a:xfrm>
          <a:prstGeom prst="line">
            <a:avLst/>
          </a:prstGeom>
          <a:ln w="12700" cmpd="sng">
            <a:gradFill flip="none" rotWithShape="1">
              <a:gsLst>
                <a:gs pos="50000">
                  <a:srgbClr val="4F504F"/>
                </a:gs>
                <a:gs pos="100000">
                  <a:srgbClr val="D7D8D6"/>
                </a:gs>
                <a:gs pos="0">
                  <a:srgbClr val="D7D8D6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 descr="Capture d’écran 2014-02-18 à 15.51.44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688" y="131812"/>
            <a:ext cx="2407901" cy="385265"/>
          </a:xfrm>
          <a:prstGeom prst="rect">
            <a:avLst/>
          </a:prstGeom>
        </p:spPr>
      </p:pic>
      <p:sp>
        <p:nvSpPr>
          <p:cNvPr id="11" name="Espace réservé du texte 3"/>
          <p:cNvSpPr>
            <a:spLocks noGrp="1"/>
          </p:cNvSpPr>
          <p:nvPr>
            <p:ph type="body" sz="quarter" idx="10" hasCustomPrompt="1"/>
          </p:nvPr>
        </p:nvSpPr>
        <p:spPr>
          <a:xfrm>
            <a:off x="4825462" y="1239567"/>
            <a:ext cx="4008438" cy="346075"/>
          </a:xfrm>
        </p:spPr>
        <p:txBody>
          <a:bodyPr>
            <a:normAutofit/>
          </a:bodyPr>
          <a:lstStyle>
            <a:lvl1pPr marL="0" indent="0" algn="r">
              <a:buNone/>
              <a:defRPr sz="1200"/>
            </a:lvl1pPr>
          </a:lstStyle>
          <a:p>
            <a:r>
              <a:rPr lang="fr-FR" dirty="0" smtClean="0"/>
              <a:t>DATE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58052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sposition de f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5841" y="2829813"/>
            <a:ext cx="4692318" cy="1122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85646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-1" y="1921385"/>
            <a:ext cx="9144001" cy="1362075"/>
          </a:xfrm>
        </p:spPr>
        <p:txBody>
          <a:bodyPr anchor="ctr">
            <a:normAutofit/>
          </a:bodyPr>
          <a:lstStyle>
            <a:lvl1pPr algn="ctr">
              <a:defRPr sz="3000" b="1" cap="all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93738" y="3283460"/>
            <a:ext cx="7772400" cy="1500187"/>
          </a:xfrm>
          <a:ln>
            <a:noFill/>
          </a:ln>
        </p:spPr>
        <p:txBody>
          <a:bodyPr anchor="ctr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6751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978506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, contenu et conclu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03023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Sous-titre 2"/>
          <p:cNvSpPr>
            <a:spLocks noGrp="1"/>
          </p:cNvSpPr>
          <p:nvPr>
            <p:ph type="subTitle" idx="13" hasCustomPrompt="1"/>
          </p:nvPr>
        </p:nvSpPr>
        <p:spPr>
          <a:xfrm>
            <a:off x="457200" y="5038712"/>
            <a:ext cx="8229600" cy="929456"/>
          </a:xfrm>
          <a:noFill/>
          <a:ln w="38100" cmpd="sng">
            <a:solidFill>
              <a:srgbClr val="CD0920"/>
            </a:solidFill>
            <a:round/>
          </a:ln>
          <a:effec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 anchor="ctr"/>
          <a:lstStyle>
            <a:lvl1pPr marL="0" indent="0" algn="ctr">
              <a:buNone/>
              <a:defRPr baseline="0">
                <a:solidFill>
                  <a:srgbClr val="4F504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la conclusion</a:t>
            </a:r>
          </a:p>
        </p:txBody>
      </p:sp>
    </p:spTree>
    <p:extLst>
      <p:ext uri="{BB962C8B-B14F-4D97-AF65-F5344CB8AC3E}">
        <p14:creationId xmlns:p14="http://schemas.microsoft.com/office/powerpoint/2010/main" val="667816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82176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 hasCustomPrompt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0" indent="0">
              <a:buNone/>
              <a:defRPr sz="1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 hasCustomPrompt="1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0" indent="0">
              <a:buNone/>
              <a:defRPr sz="1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10841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apture d’écran 2014-02-18 à 15.51.44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688" y="131812"/>
            <a:ext cx="2407901" cy="385265"/>
          </a:xfrm>
          <a:prstGeom prst="rect">
            <a:avLst/>
          </a:prstGeom>
        </p:spPr>
      </p:pic>
      <p:cxnSp>
        <p:nvCxnSpPr>
          <p:cNvPr id="12" name="Connecteur droit 11"/>
          <p:cNvCxnSpPr/>
          <p:nvPr userDrawn="1"/>
        </p:nvCxnSpPr>
        <p:spPr>
          <a:xfrm>
            <a:off x="9217" y="1587577"/>
            <a:ext cx="9144000" cy="13229"/>
          </a:xfrm>
          <a:prstGeom prst="line">
            <a:avLst/>
          </a:prstGeom>
          <a:ln w="12700" cmpd="sng">
            <a:gradFill flip="none" rotWithShape="1">
              <a:gsLst>
                <a:gs pos="50000">
                  <a:srgbClr val="4F504F"/>
                </a:gs>
                <a:gs pos="100000">
                  <a:srgbClr val="D7D8D6"/>
                </a:gs>
                <a:gs pos="0">
                  <a:srgbClr val="D7D8D6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/>
          <p:cNvCxnSpPr/>
          <p:nvPr userDrawn="1"/>
        </p:nvCxnSpPr>
        <p:spPr>
          <a:xfrm>
            <a:off x="0" y="4385938"/>
            <a:ext cx="9144000" cy="13229"/>
          </a:xfrm>
          <a:prstGeom prst="line">
            <a:avLst/>
          </a:prstGeom>
          <a:ln w="12700" cmpd="sng">
            <a:gradFill flip="none" rotWithShape="1">
              <a:gsLst>
                <a:gs pos="50000">
                  <a:srgbClr val="4F504F"/>
                </a:gs>
                <a:gs pos="100000">
                  <a:srgbClr val="D7D8D6"/>
                </a:gs>
                <a:gs pos="0">
                  <a:srgbClr val="D7D8D6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Image 3" descr="Capture d’écran 2014-02-18 à 15.54.41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1191" y="5217385"/>
            <a:ext cx="3877949" cy="1014037"/>
          </a:xfrm>
          <a:prstGeom prst="rect">
            <a:avLst/>
          </a:prstGeom>
        </p:spPr>
      </p:pic>
      <p:sp>
        <p:nvSpPr>
          <p:cNvPr id="6" name="Espace réservé du contenu 5"/>
          <p:cNvSpPr>
            <a:spLocks noGrp="1"/>
          </p:cNvSpPr>
          <p:nvPr>
            <p:ph sz="quarter" idx="11" hasCustomPrompt="1"/>
          </p:nvPr>
        </p:nvSpPr>
        <p:spPr>
          <a:xfrm>
            <a:off x="166688" y="5372100"/>
            <a:ext cx="4418012" cy="495300"/>
          </a:xfrm>
          <a:ln>
            <a:noFill/>
          </a:ln>
        </p:spPr>
        <p:txBody>
          <a:bodyPr>
            <a:normAutofit/>
          </a:bodyPr>
          <a:lstStyle>
            <a:lvl1pPr>
              <a:defRPr sz="1400" b="1"/>
            </a:lvl1pPr>
          </a:lstStyle>
          <a:p>
            <a:pPr lvl="0"/>
            <a:r>
              <a:rPr lang="fr-FR" dirty="0" smtClean="0"/>
              <a:t>Attendus</a:t>
            </a:r>
          </a:p>
          <a:p>
            <a:pPr lvl="0"/>
            <a:endParaRPr lang="fr-FR" dirty="0" smtClean="0"/>
          </a:p>
        </p:txBody>
      </p:sp>
      <p:sp>
        <p:nvSpPr>
          <p:cNvPr id="10" name="Espace réservé du contenu 9"/>
          <p:cNvSpPr>
            <a:spLocks noGrp="1"/>
          </p:cNvSpPr>
          <p:nvPr>
            <p:ph sz="quarter" idx="12" hasCustomPrompt="1"/>
          </p:nvPr>
        </p:nvSpPr>
        <p:spPr>
          <a:xfrm>
            <a:off x="166688" y="5867400"/>
            <a:ext cx="4418012" cy="673100"/>
          </a:xfrm>
          <a:ln>
            <a:noFill/>
          </a:ln>
        </p:spPr>
        <p:txBody>
          <a:bodyPr>
            <a:normAutofit/>
          </a:bodyPr>
          <a:lstStyle>
            <a:lvl1pPr>
              <a:defRPr sz="1400" b="1"/>
            </a:lvl1pPr>
          </a:lstStyle>
          <a:p>
            <a:pPr lvl="0"/>
            <a:r>
              <a:rPr lang="fr-FR" dirty="0" smtClean="0"/>
              <a:t>Contact (nom + titre)</a:t>
            </a:r>
            <a:endParaRPr lang="fr-FR" dirty="0"/>
          </a:p>
        </p:txBody>
      </p:sp>
      <p:sp>
        <p:nvSpPr>
          <p:cNvPr id="15" name="Titre 1"/>
          <p:cNvSpPr>
            <a:spLocks noGrp="1"/>
          </p:cNvSpPr>
          <p:nvPr>
            <p:ph type="ctrTitle" hasCustomPrompt="1"/>
          </p:nvPr>
        </p:nvSpPr>
        <p:spPr>
          <a:xfrm>
            <a:off x="801905" y="1614455"/>
            <a:ext cx="8033751" cy="1470025"/>
          </a:xfrm>
          <a:ln w="22225">
            <a:noFill/>
          </a:ln>
        </p:spPr>
        <p:txBody>
          <a:bodyPr>
            <a:normAutofit/>
          </a:bodyPr>
          <a:lstStyle>
            <a:lvl1pPr algn="l">
              <a:defRPr sz="32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16" name="Sous-titre 2"/>
          <p:cNvSpPr>
            <a:spLocks noGrp="1"/>
          </p:cNvSpPr>
          <p:nvPr>
            <p:ph type="subTitle" idx="1"/>
          </p:nvPr>
        </p:nvSpPr>
        <p:spPr>
          <a:xfrm>
            <a:off x="801905" y="3230010"/>
            <a:ext cx="8042627" cy="929456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le style des sous-titres du masque</a:t>
            </a:r>
            <a:endParaRPr lang="fr-FR" dirty="0"/>
          </a:p>
        </p:txBody>
      </p:sp>
      <p:sp>
        <p:nvSpPr>
          <p:cNvPr id="17" name="Espace réservé du texte 3"/>
          <p:cNvSpPr>
            <a:spLocks noGrp="1"/>
          </p:cNvSpPr>
          <p:nvPr>
            <p:ph type="body" sz="quarter" idx="10" hasCustomPrompt="1"/>
          </p:nvPr>
        </p:nvSpPr>
        <p:spPr>
          <a:xfrm>
            <a:off x="4825462" y="1239567"/>
            <a:ext cx="4008438" cy="346075"/>
          </a:xfrm>
        </p:spPr>
        <p:txBody>
          <a:bodyPr>
            <a:normAutofit/>
          </a:bodyPr>
          <a:lstStyle>
            <a:lvl1pPr marL="0" indent="0" algn="r">
              <a:buNone/>
              <a:defRPr sz="1200"/>
            </a:lvl1pPr>
          </a:lstStyle>
          <a:p>
            <a:r>
              <a:rPr lang="fr-FR" dirty="0" smtClean="0"/>
              <a:t>DATE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682433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801905" y="1614455"/>
            <a:ext cx="8033751" cy="1470025"/>
          </a:xfrm>
          <a:ln w="22225">
            <a:noFill/>
          </a:ln>
        </p:spPr>
        <p:txBody>
          <a:bodyPr>
            <a:normAutofit/>
          </a:bodyPr>
          <a:lstStyle>
            <a:lvl1pPr algn="l">
              <a:defRPr sz="32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801905" y="3230010"/>
            <a:ext cx="8042627" cy="929456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le style des sous-titres du masque</a:t>
            </a:r>
            <a:endParaRPr lang="fr-FR" dirty="0"/>
          </a:p>
        </p:txBody>
      </p:sp>
      <p:pic>
        <p:nvPicPr>
          <p:cNvPr id="9" name="Image 8" descr="Capture d’écran 2014-02-18 à 16.03.05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7655" y="4832650"/>
            <a:ext cx="2648691" cy="1467635"/>
          </a:xfrm>
          <a:prstGeom prst="rect">
            <a:avLst/>
          </a:prstGeom>
        </p:spPr>
      </p:pic>
      <p:cxnSp>
        <p:nvCxnSpPr>
          <p:cNvPr id="12" name="Connecteur droit 11"/>
          <p:cNvCxnSpPr/>
          <p:nvPr userDrawn="1"/>
        </p:nvCxnSpPr>
        <p:spPr>
          <a:xfrm>
            <a:off x="9217" y="1587577"/>
            <a:ext cx="9144000" cy="13229"/>
          </a:xfrm>
          <a:prstGeom prst="line">
            <a:avLst/>
          </a:prstGeom>
          <a:ln w="12700" cmpd="sng">
            <a:gradFill flip="none" rotWithShape="1">
              <a:gsLst>
                <a:gs pos="50000">
                  <a:srgbClr val="4F504F"/>
                </a:gs>
                <a:gs pos="100000">
                  <a:srgbClr val="D7D8D6"/>
                </a:gs>
                <a:gs pos="0">
                  <a:srgbClr val="D7D8D6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/>
          <p:cNvCxnSpPr/>
          <p:nvPr userDrawn="1"/>
        </p:nvCxnSpPr>
        <p:spPr>
          <a:xfrm>
            <a:off x="0" y="4385938"/>
            <a:ext cx="9144000" cy="13229"/>
          </a:xfrm>
          <a:prstGeom prst="line">
            <a:avLst/>
          </a:prstGeom>
          <a:ln w="12700" cmpd="sng">
            <a:gradFill flip="none" rotWithShape="1">
              <a:gsLst>
                <a:gs pos="50000">
                  <a:srgbClr val="4F504F"/>
                </a:gs>
                <a:gs pos="100000">
                  <a:srgbClr val="D7D8D6"/>
                </a:gs>
                <a:gs pos="0">
                  <a:srgbClr val="D7D8D6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 descr="Capture d’écran 2014-02-18 à 15.51.44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688" y="131812"/>
            <a:ext cx="2407901" cy="385265"/>
          </a:xfrm>
          <a:prstGeom prst="rect">
            <a:avLst/>
          </a:prstGeom>
        </p:spPr>
      </p:pic>
      <p:sp>
        <p:nvSpPr>
          <p:cNvPr id="11" name="Espace réservé du texte 3"/>
          <p:cNvSpPr>
            <a:spLocks noGrp="1"/>
          </p:cNvSpPr>
          <p:nvPr>
            <p:ph type="body" sz="quarter" idx="10" hasCustomPrompt="1"/>
          </p:nvPr>
        </p:nvSpPr>
        <p:spPr>
          <a:xfrm>
            <a:off x="4825462" y="1239567"/>
            <a:ext cx="4008438" cy="346075"/>
          </a:xfrm>
        </p:spPr>
        <p:txBody>
          <a:bodyPr>
            <a:normAutofit/>
          </a:bodyPr>
          <a:lstStyle>
            <a:lvl1pPr marL="0" indent="0" algn="r">
              <a:buNone/>
              <a:defRPr sz="1200"/>
            </a:lvl1pPr>
          </a:lstStyle>
          <a:p>
            <a:r>
              <a:rPr lang="fr-FR" dirty="0" smtClean="0"/>
              <a:t>DATE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490104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sposition de f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5841" y="2829813"/>
            <a:ext cx="4692318" cy="1122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04930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-1" y="1921385"/>
            <a:ext cx="9144001" cy="1362075"/>
          </a:xfrm>
        </p:spPr>
        <p:txBody>
          <a:bodyPr anchor="ctr">
            <a:normAutofit/>
          </a:bodyPr>
          <a:lstStyle>
            <a:lvl1pPr algn="ctr">
              <a:defRPr sz="3000" b="1" cap="all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93738" y="3283460"/>
            <a:ext cx="7772400" cy="1500187"/>
          </a:xfrm>
          <a:ln>
            <a:noFill/>
          </a:ln>
        </p:spPr>
        <p:txBody>
          <a:bodyPr anchor="ctr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4731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25514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, contenu et conclu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03023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Sous-titre 2"/>
          <p:cNvSpPr>
            <a:spLocks noGrp="1"/>
          </p:cNvSpPr>
          <p:nvPr>
            <p:ph type="subTitle" idx="13" hasCustomPrompt="1"/>
          </p:nvPr>
        </p:nvSpPr>
        <p:spPr>
          <a:xfrm>
            <a:off x="457200" y="5038712"/>
            <a:ext cx="8229600" cy="929456"/>
          </a:xfrm>
          <a:noFill/>
          <a:ln w="38100" cmpd="sng">
            <a:solidFill>
              <a:srgbClr val="CD0920"/>
            </a:solidFill>
            <a:round/>
          </a:ln>
          <a:effec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 anchor="ctr"/>
          <a:lstStyle>
            <a:lvl1pPr marL="0" indent="0" algn="ctr">
              <a:buNone/>
              <a:defRPr baseline="0">
                <a:solidFill>
                  <a:srgbClr val="4F504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la conclusion</a:t>
            </a:r>
          </a:p>
        </p:txBody>
      </p:sp>
    </p:spTree>
    <p:extLst>
      <p:ext uri="{BB962C8B-B14F-4D97-AF65-F5344CB8AC3E}">
        <p14:creationId xmlns:p14="http://schemas.microsoft.com/office/powerpoint/2010/main" val="26580810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993210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 hasCustomPrompt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0" indent="0">
              <a:buNone/>
              <a:defRPr sz="1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 hasCustomPrompt="1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0" indent="0">
              <a:buNone/>
              <a:defRPr sz="1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689183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apture d’écran 2014-02-18 à 15.51.44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688" y="131812"/>
            <a:ext cx="2407901" cy="385265"/>
          </a:xfrm>
          <a:prstGeom prst="rect">
            <a:avLst/>
          </a:prstGeom>
        </p:spPr>
      </p:pic>
      <p:cxnSp>
        <p:nvCxnSpPr>
          <p:cNvPr id="12" name="Connecteur droit 11"/>
          <p:cNvCxnSpPr/>
          <p:nvPr userDrawn="1"/>
        </p:nvCxnSpPr>
        <p:spPr>
          <a:xfrm>
            <a:off x="9217" y="1587577"/>
            <a:ext cx="9144000" cy="13229"/>
          </a:xfrm>
          <a:prstGeom prst="line">
            <a:avLst/>
          </a:prstGeom>
          <a:ln w="12700" cmpd="sng">
            <a:gradFill flip="none" rotWithShape="1">
              <a:gsLst>
                <a:gs pos="50000">
                  <a:srgbClr val="4F504F"/>
                </a:gs>
                <a:gs pos="100000">
                  <a:srgbClr val="D7D8D6"/>
                </a:gs>
                <a:gs pos="0">
                  <a:srgbClr val="D7D8D6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/>
          <p:cNvCxnSpPr/>
          <p:nvPr userDrawn="1"/>
        </p:nvCxnSpPr>
        <p:spPr>
          <a:xfrm>
            <a:off x="0" y="4385938"/>
            <a:ext cx="9144000" cy="13229"/>
          </a:xfrm>
          <a:prstGeom prst="line">
            <a:avLst/>
          </a:prstGeom>
          <a:ln w="12700" cmpd="sng">
            <a:gradFill flip="none" rotWithShape="1">
              <a:gsLst>
                <a:gs pos="50000">
                  <a:srgbClr val="4F504F"/>
                </a:gs>
                <a:gs pos="100000">
                  <a:srgbClr val="D7D8D6"/>
                </a:gs>
                <a:gs pos="0">
                  <a:srgbClr val="D7D8D6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Image 3" descr="Capture d’écran 2014-02-18 à 15.54.41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1191" y="5217385"/>
            <a:ext cx="3877949" cy="1014037"/>
          </a:xfrm>
          <a:prstGeom prst="rect">
            <a:avLst/>
          </a:prstGeom>
        </p:spPr>
      </p:pic>
      <p:sp>
        <p:nvSpPr>
          <p:cNvPr id="6" name="Espace réservé du contenu 5"/>
          <p:cNvSpPr>
            <a:spLocks noGrp="1"/>
          </p:cNvSpPr>
          <p:nvPr>
            <p:ph sz="quarter" idx="11" hasCustomPrompt="1"/>
          </p:nvPr>
        </p:nvSpPr>
        <p:spPr>
          <a:xfrm>
            <a:off x="166688" y="5372100"/>
            <a:ext cx="4418012" cy="495300"/>
          </a:xfrm>
          <a:ln>
            <a:noFill/>
          </a:ln>
        </p:spPr>
        <p:txBody>
          <a:bodyPr>
            <a:normAutofit/>
          </a:bodyPr>
          <a:lstStyle>
            <a:lvl1pPr>
              <a:defRPr sz="1400" b="1"/>
            </a:lvl1pPr>
          </a:lstStyle>
          <a:p>
            <a:pPr lvl="0"/>
            <a:r>
              <a:rPr lang="fr-FR" dirty="0" smtClean="0"/>
              <a:t>Attendus</a:t>
            </a:r>
          </a:p>
          <a:p>
            <a:pPr lvl="0"/>
            <a:endParaRPr lang="fr-FR" dirty="0" smtClean="0"/>
          </a:p>
        </p:txBody>
      </p:sp>
      <p:sp>
        <p:nvSpPr>
          <p:cNvPr id="10" name="Espace réservé du contenu 9"/>
          <p:cNvSpPr>
            <a:spLocks noGrp="1"/>
          </p:cNvSpPr>
          <p:nvPr>
            <p:ph sz="quarter" idx="12" hasCustomPrompt="1"/>
          </p:nvPr>
        </p:nvSpPr>
        <p:spPr>
          <a:xfrm>
            <a:off x="166688" y="5867400"/>
            <a:ext cx="4418012" cy="673100"/>
          </a:xfrm>
          <a:ln>
            <a:noFill/>
          </a:ln>
        </p:spPr>
        <p:txBody>
          <a:bodyPr>
            <a:normAutofit/>
          </a:bodyPr>
          <a:lstStyle>
            <a:lvl1pPr>
              <a:defRPr sz="1400" b="1"/>
            </a:lvl1pPr>
          </a:lstStyle>
          <a:p>
            <a:pPr lvl="0"/>
            <a:r>
              <a:rPr lang="fr-FR" dirty="0" smtClean="0"/>
              <a:t>Contact (nom + titre)</a:t>
            </a:r>
            <a:endParaRPr lang="fr-FR" dirty="0"/>
          </a:p>
        </p:txBody>
      </p:sp>
      <p:sp>
        <p:nvSpPr>
          <p:cNvPr id="15" name="Titre 1"/>
          <p:cNvSpPr>
            <a:spLocks noGrp="1"/>
          </p:cNvSpPr>
          <p:nvPr>
            <p:ph type="ctrTitle" hasCustomPrompt="1"/>
          </p:nvPr>
        </p:nvSpPr>
        <p:spPr>
          <a:xfrm>
            <a:off x="801905" y="1614455"/>
            <a:ext cx="8033751" cy="1470025"/>
          </a:xfrm>
          <a:ln w="22225">
            <a:noFill/>
          </a:ln>
        </p:spPr>
        <p:txBody>
          <a:bodyPr>
            <a:normAutofit/>
          </a:bodyPr>
          <a:lstStyle>
            <a:lvl1pPr algn="l">
              <a:defRPr sz="32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16" name="Sous-titre 2"/>
          <p:cNvSpPr>
            <a:spLocks noGrp="1"/>
          </p:cNvSpPr>
          <p:nvPr>
            <p:ph type="subTitle" idx="1"/>
          </p:nvPr>
        </p:nvSpPr>
        <p:spPr>
          <a:xfrm>
            <a:off x="801905" y="3230010"/>
            <a:ext cx="8042627" cy="929456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le style des sous-titres du masque</a:t>
            </a:r>
            <a:endParaRPr lang="fr-FR" dirty="0"/>
          </a:p>
        </p:txBody>
      </p:sp>
      <p:sp>
        <p:nvSpPr>
          <p:cNvPr id="17" name="Espace réservé du texte 3"/>
          <p:cNvSpPr>
            <a:spLocks noGrp="1"/>
          </p:cNvSpPr>
          <p:nvPr>
            <p:ph type="body" sz="quarter" idx="10" hasCustomPrompt="1"/>
          </p:nvPr>
        </p:nvSpPr>
        <p:spPr>
          <a:xfrm>
            <a:off x="4825462" y="1239567"/>
            <a:ext cx="4008438" cy="346075"/>
          </a:xfrm>
        </p:spPr>
        <p:txBody>
          <a:bodyPr>
            <a:normAutofit/>
          </a:bodyPr>
          <a:lstStyle>
            <a:lvl1pPr marL="0" indent="0" algn="r">
              <a:buNone/>
              <a:defRPr sz="1200"/>
            </a:lvl1pPr>
          </a:lstStyle>
          <a:p>
            <a:r>
              <a:rPr lang="fr-FR" dirty="0" smtClean="0"/>
              <a:t>DATE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159099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801905" y="1614455"/>
            <a:ext cx="8033751" cy="1470025"/>
          </a:xfrm>
          <a:ln w="22225">
            <a:noFill/>
          </a:ln>
        </p:spPr>
        <p:txBody>
          <a:bodyPr>
            <a:normAutofit/>
          </a:bodyPr>
          <a:lstStyle>
            <a:lvl1pPr algn="l">
              <a:defRPr sz="32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801905" y="3230010"/>
            <a:ext cx="8042627" cy="929456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le style des sous-titres du masque</a:t>
            </a:r>
            <a:endParaRPr lang="fr-FR" dirty="0"/>
          </a:p>
        </p:txBody>
      </p:sp>
      <p:pic>
        <p:nvPicPr>
          <p:cNvPr id="9" name="Image 8" descr="Capture d’écran 2014-02-18 à 16.03.05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7655" y="4832650"/>
            <a:ext cx="2648691" cy="1467635"/>
          </a:xfrm>
          <a:prstGeom prst="rect">
            <a:avLst/>
          </a:prstGeom>
        </p:spPr>
      </p:pic>
      <p:cxnSp>
        <p:nvCxnSpPr>
          <p:cNvPr id="12" name="Connecteur droit 11"/>
          <p:cNvCxnSpPr/>
          <p:nvPr userDrawn="1"/>
        </p:nvCxnSpPr>
        <p:spPr>
          <a:xfrm>
            <a:off x="9217" y="1587577"/>
            <a:ext cx="9144000" cy="13229"/>
          </a:xfrm>
          <a:prstGeom prst="line">
            <a:avLst/>
          </a:prstGeom>
          <a:ln w="12700" cmpd="sng">
            <a:gradFill flip="none" rotWithShape="1">
              <a:gsLst>
                <a:gs pos="50000">
                  <a:srgbClr val="4F504F"/>
                </a:gs>
                <a:gs pos="100000">
                  <a:srgbClr val="D7D8D6"/>
                </a:gs>
                <a:gs pos="0">
                  <a:srgbClr val="D7D8D6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/>
          <p:cNvCxnSpPr/>
          <p:nvPr userDrawn="1"/>
        </p:nvCxnSpPr>
        <p:spPr>
          <a:xfrm>
            <a:off x="0" y="4385938"/>
            <a:ext cx="9144000" cy="13229"/>
          </a:xfrm>
          <a:prstGeom prst="line">
            <a:avLst/>
          </a:prstGeom>
          <a:ln w="12700" cmpd="sng">
            <a:gradFill flip="none" rotWithShape="1">
              <a:gsLst>
                <a:gs pos="50000">
                  <a:srgbClr val="4F504F"/>
                </a:gs>
                <a:gs pos="100000">
                  <a:srgbClr val="D7D8D6"/>
                </a:gs>
                <a:gs pos="0">
                  <a:srgbClr val="D7D8D6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 descr="Capture d’écran 2014-02-18 à 15.51.44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688" y="131812"/>
            <a:ext cx="2407901" cy="385265"/>
          </a:xfrm>
          <a:prstGeom prst="rect">
            <a:avLst/>
          </a:prstGeom>
        </p:spPr>
      </p:pic>
      <p:sp>
        <p:nvSpPr>
          <p:cNvPr id="11" name="Espace réservé du texte 3"/>
          <p:cNvSpPr>
            <a:spLocks noGrp="1"/>
          </p:cNvSpPr>
          <p:nvPr>
            <p:ph type="body" sz="quarter" idx="10" hasCustomPrompt="1"/>
          </p:nvPr>
        </p:nvSpPr>
        <p:spPr>
          <a:xfrm>
            <a:off x="4825462" y="1239567"/>
            <a:ext cx="4008438" cy="346075"/>
          </a:xfrm>
        </p:spPr>
        <p:txBody>
          <a:bodyPr>
            <a:normAutofit/>
          </a:bodyPr>
          <a:lstStyle>
            <a:lvl1pPr marL="0" indent="0" algn="r">
              <a:buNone/>
              <a:defRPr sz="1200"/>
            </a:lvl1pPr>
          </a:lstStyle>
          <a:p>
            <a:r>
              <a:rPr lang="fr-FR" dirty="0" smtClean="0"/>
              <a:t>DATE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812095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sposition de f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5841" y="2829813"/>
            <a:ext cx="4692318" cy="1122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76327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-1" y="1921385"/>
            <a:ext cx="9144001" cy="1362075"/>
          </a:xfrm>
        </p:spPr>
        <p:txBody>
          <a:bodyPr anchor="ctr">
            <a:normAutofit/>
          </a:bodyPr>
          <a:lstStyle>
            <a:lvl1pPr algn="ctr">
              <a:defRPr sz="3000" b="1" cap="all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93738" y="3283460"/>
            <a:ext cx="7772400" cy="1500187"/>
          </a:xfrm>
          <a:ln>
            <a:noFill/>
          </a:ln>
        </p:spPr>
        <p:txBody>
          <a:bodyPr anchor="ctr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230815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259553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, contenu et conclu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03023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Sous-titre 2"/>
          <p:cNvSpPr>
            <a:spLocks noGrp="1"/>
          </p:cNvSpPr>
          <p:nvPr>
            <p:ph type="subTitle" idx="13" hasCustomPrompt="1"/>
          </p:nvPr>
        </p:nvSpPr>
        <p:spPr>
          <a:xfrm>
            <a:off x="457200" y="5038712"/>
            <a:ext cx="8229600" cy="929456"/>
          </a:xfrm>
          <a:noFill/>
          <a:ln w="38100" cmpd="sng">
            <a:solidFill>
              <a:srgbClr val="CD0920"/>
            </a:solidFill>
            <a:round/>
          </a:ln>
          <a:effec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 anchor="ctr"/>
          <a:lstStyle>
            <a:lvl1pPr marL="0" indent="0" algn="ctr">
              <a:buNone/>
              <a:defRPr baseline="0">
                <a:solidFill>
                  <a:srgbClr val="4F504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la conclusion</a:t>
            </a:r>
          </a:p>
        </p:txBody>
      </p:sp>
    </p:spTree>
    <p:extLst>
      <p:ext uri="{BB962C8B-B14F-4D97-AF65-F5344CB8AC3E}">
        <p14:creationId xmlns:p14="http://schemas.microsoft.com/office/powerpoint/2010/main" val="32642666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735438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 hasCustomPrompt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0" indent="0">
              <a:buNone/>
              <a:defRPr sz="1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 hasCustomPrompt="1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0" indent="0">
              <a:buNone/>
              <a:defRPr sz="1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380459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apture d’écran 2014-02-18 à 15.51.44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688" y="131812"/>
            <a:ext cx="2407901" cy="385265"/>
          </a:xfrm>
          <a:prstGeom prst="rect">
            <a:avLst/>
          </a:prstGeom>
        </p:spPr>
      </p:pic>
      <p:cxnSp>
        <p:nvCxnSpPr>
          <p:cNvPr id="12" name="Connecteur droit 11"/>
          <p:cNvCxnSpPr/>
          <p:nvPr userDrawn="1"/>
        </p:nvCxnSpPr>
        <p:spPr>
          <a:xfrm>
            <a:off x="9217" y="1587577"/>
            <a:ext cx="9144000" cy="13229"/>
          </a:xfrm>
          <a:prstGeom prst="line">
            <a:avLst/>
          </a:prstGeom>
          <a:ln w="12700" cmpd="sng">
            <a:gradFill flip="none" rotWithShape="1">
              <a:gsLst>
                <a:gs pos="50000">
                  <a:srgbClr val="4F504F"/>
                </a:gs>
                <a:gs pos="100000">
                  <a:srgbClr val="D7D8D6"/>
                </a:gs>
                <a:gs pos="0">
                  <a:srgbClr val="D7D8D6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/>
          <p:cNvCxnSpPr/>
          <p:nvPr userDrawn="1"/>
        </p:nvCxnSpPr>
        <p:spPr>
          <a:xfrm>
            <a:off x="0" y="4385938"/>
            <a:ext cx="9144000" cy="13229"/>
          </a:xfrm>
          <a:prstGeom prst="line">
            <a:avLst/>
          </a:prstGeom>
          <a:ln w="12700" cmpd="sng">
            <a:gradFill flip="none" rotWithShape="1">
              <a:gsLst>
                <a:gs pos="50000">
                  <a:srgbClr val="4F504F"/>
                </a:gs>
                <a:gs pos="100000">
                  <a:srgbClr val="D7D8D6"/>
                </a:gs>
                <a:gs pos="0">
                  <a:srgbClr val="D7D8D6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Image 3" descr="Capture d’écran 2014-02-18 à 15.54.41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1191" y="5217385"/>
            <a:ext cx="3877949" cy="1014037"/>
          </a:xfrm>
          <a:prstGeom prst="rect">
            <a:avLst/>
          </a:prstGeom>
        </p:spPr>
      </p:pic>
      <p:sp>
        <p:nvSpPr>
          <p:cNvPr id="6" name="Espace réservé du contenu 5"/>
          <p:cNvSpPr>
            <a:spLocks noGrp="1"/>
          </p:cNvSpPr>
          <p:nvPr>
            <p:ph sz="quarter" idx="11" hasCustomPrompt="1"/>
          </p:nvPr>
        </p:nvSpPr>
        <p:spPr>
          <a:xfrm>
            <a:off x="166688" y="5372100"/>
            <a:ext cx="4418012" cy="495300"/>
          </a:xfrm>
          <a:ln>
            <a:noFill/>
          </a:ln>
        </p:spPr>
        <p:txBody>
          <a:bodyPr>
            <a:normAutofit/>
          </a:bodyPr>
          <a:lstStyle>
            <a:lvl1pPr>
              <a:defRPr sz="1400" b="1"/>
            </a:lvl1pPr>
          </a:lstStyle>
          <a:p>
            <a:pPr lvl="0"/>
            <a:r>
              <a:rPr lang="fr-FR" dirty="0" smtClean="0"/>
              <a:t>Attendus</a:t>
            </a:r>
          </a:p>
          <a:p>
            <a:pPr lvl="0"/>
            <a:endParaRPr lang="fr-FR" dirty="0" smtClean="0"/>
          </a:p>
        </p:txBody>
      </p:sp>
      <p:sp>
        <p:nvSpPr>
          <p:cNvPr id="10" name="Espace réservé du contenu 9"/>
          <p:cNvSpPr>
            <a:spLocks noGrp="1"/>
          </p:cNvSpPr>
          <p:nvPr>
            <p:ph sz="quarter" idx="12" hasCustomPrompt="1"/>
          </p:nvPr>
        </p:nvSpPr>
        <p:spPr>
          <a:xfrm>
            <a:off x="166688" y="5867400"/>
            <a:ext cx="4418012" cy="673100"/>
          </a:xfrm>
          <a:ln>
            <a:noFill/>
          </a:ln>
        </p:spPr>
        <p:txBody>
          <a:bodyPr>
            <a:normAutofit/>
          </a:bodyPr>
          <a:lstStyle>
            <a:lvl1pPr>
              <a:defRPr sz="1400" b="1"/>
            </a:lvl1pPr>
          </a:lstStyle>
          <a:p>
            <a:pPr lvl="0"/>
            <a:r>
              <a:rPr lang="fr-FR" dirty="0" smtClean="0"/>
              <a:t>Contact (nom + titre)</a:t>
            </a:r>
            <a:endParaRPr lang="fr-FR" dirty="0"/>
          </a:p>
        </p:txBody>
      </p:sp>
      <p:sp>
        <p:nvSpPr>
          <p:cNvPr id="15" name="Titre 1"/>
          <p:cNvSpPr>
            <a:spLocks noGrp="1"/>
          </p:cNvSpPr>
          <p:nvPr>
            <p:ph type="ctrTitle" hasCustomPrompt="1"/>
          </p:nvPr>
        </p:nvSpPr>
        <p:spPr>
          <a:xfrm>
            <a:off x="801905" y="1614455"/>
            <a:ext cx="8033751" cy="1470025"/>
          </a:xfrm>
          <a:ln w="22225">
            <a:noFill/>
          </a:ln>
        </p:spPr>
        <p:txBody>
          <a:bodyPr>
            <a:normAutofit/>
          </a:bodyPr>
          <a:lstStyle>
            <a:lvl1pPr algn="l">
              <a:defRPr sz="32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16" name="Sous-titre 2"/>
          <p:cNvSpPr>
            <a:spLocks noGrp="1"/>
          </p:cNvSpPr>
          <p:nvPr>
            <p:ph type="subTitle" idx="1"/>
          </p:nvPr>
        </p:nvSpPr>
        <p:spPr>
          <a:xfrm>
            <a:off x="801905" y="3230010"/>
            <a:ext cx="8042627" cy="929456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le style des sous-titres du masque</a:t>
            </a:r>
            <a:endParaRPr lang="fr-FR" dirty="0"/>
          </a:p>
        </p:txBody>
      </p:sp>
      <p:sp>
        <p:nvSpPr>
          <p:cNvPr id="17" name="Espace réservé du texte 3"/>
          <p:cNvSpPr>
            <a:spLocks noGrp="1"/>
          </p:cNvSpPr>
          <p:nvPr>
            <p:ph type="body" sz="quarter" idx="10" hasCustomPrompt="1"/>
          </p:nvPr>
        </p:nvSpPr>
        <p:spPr>
          <a:xfrm>
            <a:off x="4825462" y="1239567"/>
            <a:ext cx="4008438" cy="346075"/>
          </a:xfrm>
        </p:spPr>
        <p:txBody>
          <a:bodyPr>
            <a:normAutofit/>
          </a:bodyPr>
          <a:lstStyle>
            <a:lvl1pPr marL="0" indent="0" algn="r">
              <a:buNone/>
              <a:defRPr sz="1200"/>
            </a:lvl1pPr>
          </a:lstStyle>
          <a:p>
            <a:r>
              <a:rPr lang="fr-FR" dirty="0" smtClean="0"/>
              <a:t>DATE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264715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801905" y="1614455"/>
            <a:ext cx="8033751" cy="1470025"/>
          </a:xfrm>
          <a:ln w="22225">
            <a:noFill/>
          </a:ln>
        </p:spPr>
        <p:txBody>
          <a:bodyPr>
            <a:normAutofit/>
          </a:bodyPr>
          <a:lstStyle>
            <a:lvl1pPr algn="l">
              <a:defRPr sz="32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801905" y="3230010"/>
            <a:ext cx="8042627" cy="929456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le style des sous-titres du masque</a:t>
            </a:r>
            <a:endParaRPr lang="fr-FR" dirty="0"/>
          </a:p>
        </p:txBody>
      </p:sp>
      <p:pic>
        <p:nvPicPr>
          <p:cNvPr id="9" name="Image 8" descr="Capture d’écran 2014-02-18 à 16.03.05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7655" y="4832650"/>
            <a:ext cx="2648691" cy="1467635"/>
          </a:xfrm>
          <a:prstGeom prst="rect">
            <a:avLst/>
          </a:prstGeom>
        </p:spPr>
      </p:pic>
      <p:cxnSp>
        <p:nvCxnSpPr>
          <p:cNvPr id="12" name="Connecteur droit 11"/>
          <p:cNvCxnSpPr/>
          <p:nvPr userDrawn="1"/>
        </p:nvCxnSpPr>
        <p:spPr>
          <a:xfrm>
            <a:off x="9217" y="1587577"/>
            <a:ext cx="9144000" cy="13229"/>
          </a:xfrm>
          <a:prstGeom prst="line">
            <a:avLst/>
          </a:prstGeom>
          <a:ln w="12700" cmpd="sng">
            <a:gradFill flip="none" rotWithShape="1">
              <a:gsLst>
                <a:gs pos="50000">
                  <a:srgbClr val="4F504F"/>
                </a:gs>
                <a:gs pos="100000">
                  <a:srgbClr val="D7D8D6"/>
                </a:gs>
                <a:gs pos="0">
                  <a:srgbClr val="D7D8D6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/>
          <p:cNvCxnSpPr/>
          <p:nvPr userDrawn="1"/>
        </p:nvCxnSpPr>
        <p:spPr>
          <a:xfrm>
            <a:off x="0" y="4385938"/>
            <a:ext cx="9144000" cy="13229"/>
          </a:xfrm>
          <a:prstGeom prst="line">
            <a:avLst/>
          </a:prstGeom>
          <a:ln w="12700" cmpd="sng">
            <a:gradFill flip="none" rotWithShape="1">
              <a:gsLst>
                <a:gs pos="50000">
                  <a:srgbClr val="4F504F"/>
                </a:gs>
                <a:gs pos="100000">
                  <a:srgbClr val="D7D8D6"/>
                </a:gs>
                <a:gs pos="0">
                  <a:srgbClr val="D7D8D6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 descr="Capture d’écran 2014-02-18 à 15.51.44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688" y="131812"/>
            <a:ext cx="2407901" cy="385265"/>
          </a:xfrm>
          <a:prstGeom prst="rect">
            <a:avLst/>
          </a:prstGeom>
        </p:spPr>
      </p:pic>
      <p:sp>
        <p:nvSpPr>
          <p:cNvPr id="11" name="Espace réservé du texte 3"/>
          <p:cNvSpPr>
            <a:spLocks noGrp="1"/>
          </p:cNvSpPr>
          <p:nvPr>
            <p:ph type="body" sz="quarter" idx="10" hasCustomPrompt="1"/>
          </p:nvPr>
        </p:nvSpPr>
        <p:spPr>
          <a:xfrm>
            <a:off x="4825462" y="1239567"/>
            <a:ext cx="4008438" cy="346075"/>
          </a:xfrm>
        </p:spPr>
        <p:txBody>
          <a:bodyPr>
            <a:normAutofit/>
          </a:bodyPr>
          <a:lstStyle>
            <a:lvl1pPr marL="0" indent="0" algn="r">
              <a:buNone/>
              <a:defRPr sz="1200"/>
            </a:lvl1pPr>
          </a:lstStyle>
          <a:p>
            <a:r>
              <a:rPr lang="fr-FR" dirty="0" smtClean="0"/>
              <a:t>DATE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082504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sposition de f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5841" y="2829813"/>
            <a:ext cx="4692318" cy="1122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65747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-1" y="1921385"/>
            <a:ext cx="9144001" cy="1362075"/>
          </a:xfrm>
        </p:spPr>
        <p:txBody>
          <a:bodyPr anchor="ctr">
            <a:normAutofit/>
          </a:bodyPr>
          <a:lstStyle>
            <a:lvl1pPr algn="ctr">
              <a:defRPr sz="3000" b="1" cap="all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93738" y="3283460"/>
            <a:ext cx="7772400" cy="1500187"/>
          </a:xfrm>
          <a:ln>
            <a:noFill/>
          </a:ln>
        </p:spPr>
        <p:txBody>
          <a:bodyPr anchor="ctr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072122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521474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, contenu et conclu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03023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Sous-titre 2"/>
          <p:cNvSpPr>
            <a:spLocks noGrp="1"/>
          </p:cNvSpPr>
          <p:nvPr>
            <p:ph type="subTitle" idx="13" hasCustomPrompt="1"/>
          </p:nvPr>
        </p:nvSpPr>
        <p:spPr>
          <a:xfrm>
            <a:off x="457200" y="5038712"/>
            <a:ext cx="8229600" cy="929456"/>
          </a:xfrm>
          <a:noFill/>
          <a:ln w="38100" cmpd="sng">
            <a:solidFill>
              <a:srgbClr val="CD0920"/>
            </a:solidFill>
            <a:round/>
          </a:ln>
          <a:effec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 anchor="ctr"/>
          <a:lstStyle>
            <a:lvl1pPr marL="0" indent="0" algn="ctr">
              <a:buNone/>
              <a:defRPr baseline="0">
                <a:solidFill>
                  <a:srgbClr val="4F504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la conclusion</a:t>
            </a:r>
          </a:p>
        </p:txBody>
      </p:sp>
    </p:spTree>
    <p:extLst>
      <p:ext uri="{BB962C8B-B14F-4D97-AF65-F5344CB8AC3E}">
        <p14:creationId xmlns:p14="http://schemas.microsoft.com/office/powerpoint/2010/main" val="34739590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921256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 hasCustomPrompt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0" indent="0">
              <a:buNone/>
              <a:defRPr sz="1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 hasCustomPrompt="1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0" indent="0">
              <a:buNone/>
              <a:defRPr sz="1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26964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apture d’écran 2014-02-18 à 15.51.44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688" y="131812"/>
            <a:ext cx="2407901" cy="385265"/>
          </a:xfrm>
          <a:prstGeom prst="rect">
            <a:avLst/>
          </a:prstGeom>
        </p:spPr>
      </p:pic>
      <p:cxnSp>
        <p:nvCxnSpPr>
          <p:cNvPr id="12" name="Connecteur droit 11"/>
          <p:cNvCxnSpPr/>
          <p:nvPr userDrawn="1"/>
        </p:nvCxnSpPr>
        <p:spPr>
          <a:xfrm>
            <a:off x="9217" y="1587577"/>
            <a:ext cx="9144000" cy="13229"/>
          </a:xfrm>
          <a:prstGeom prst="line">
            <a:avLst/>
          </a:prstGeom>
          <a:ln w="12700" cmpd="sng">
            <a:gradFill flip="none" rotWithShape="1">
              <a:gsLst>
                <a:gs pos="50000">
                  <a:srgbClr val="4F504F"/>
                </a:gs>
                <a:gs pos="100000">
                  <a:srgbClr val="D7D8D6"/>
                </a:gs>
                <a:gs pos="0">
                  <a:srgbClr val="D7D8D6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/>
          <p:cNvCxnSpPr/>
          <p:nvPr userDrawn="1"/>
        </p:nvCxnSpPr>
        <p:spPr>
          <a:xfrm>
            <a:off x="0" y="4385938"/>
            <a:ext cx="9144000" cy="13229"/>
          </a:xfrm>
          <a:prstGeom prst="line">
            <a:avLst/>
          </a:prstGeom>
          <a:ln w="12700" cmpd="sng">
            <a:gradFill flip="none" rotWithShape="1">
              <a:gsLst>
                <a:gs pos="50000">
                  <a:srgbClr val="4F504F"/>
                </a:gs>
                <a:gs pos="100000">
                  <a:srgbClr val="D7D8D6"/>
                </a:gs>
                <a:gs pos="0">
                  <a:srgbClr val="D7D8D6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Image 3" descr="Capture d’écran 2014-02-18 à 15.54.41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1191" y="5217385"/>
            <a:ext cx="3877949" cy="1014037"/>
          </a:xfrm>
          <a:prstGeom prst="rect">
            <a:avLst/>
          </a:prstGeom>
        </p:spPr>
      </p:pic>
      <p:sp>
        <p:nvSpPr>
          <p:cNvPr id="6" name="Espace réservé du contenu 5"/>
          <p:cNvSpPr>
            <a:spLocks noGrp="1"/>
          </p:cNvSpPr>
          <p:nvPr>
            <p:ph sz="quarter" idx="11" hasCustomPrompt="1"/>
          </p:nvPr>
        </p:nvSpPr>
        <p:spPr>
          <a:xfrm>
            <a:off x="166688" y="5372100"/>
            <a:ext cx="4418012" cy="495300"/>
          </a:xfrm>
          <a:ln>
            <a:noFill/>
          </a:ln>
        </p:spPr>
        <p:txBody>
          <a:bodyPr>
            <a:normAutofit/>
          </a:bodyPr>
          <a:lstStyle>
            <a:lvl1pPr>
              <a:defRPr sz="1400" b="1"/>
            </a:lvl1pPr>
          </a:lstStyle>
          <a:p>
            <a:pPr lvl="0"/>
            <a:r>
              <a:rPr lang="fr-FR" dirty="0" smtClean="0"/>
              <a:t>Attendus</a:t>
            </a:r>
          </a:p>
          <a:p>
            <a:pPr lvl="0"/>
            <a:endParaRPr lang="fr-FR" dirty="0" smtClean="0"/>
          </a:p>
        </p:txBody>
      </p:sp>
      <p:sp>
        <p:nvSpPr>
          <p:cNvPr id="10" name="Espace réservé du contenu 9"/>
          <p:cNvSpPr>
            <a:spLocks noGrp="1"/>
          </p:cNvSpPr>
          <p:nvPr>
            <p:ph sz="quarter" idx="12" hasCustomPrompt="1"/>
          </p:nvPr>
        </p:nvSpPr>
        <p:spPr>
          <a:xfrm>
            <a:off x="166688" y="5867400"/>
            <a:ext cx="4418012" cy="673100"/>
          </a:xfrm>
          <a:ln>
            <a:noFill/>
          </a:ln>
        </p:spPr>
        <p:txBody>
          <a:bodyPr>
            <a:normAutofit/>
          </a:bodyPr>
          <a:lstStyle>
            <a:lvl1pPr>
              <a:defRPr sz="1400" b="1"/>
            </a:lvl1pPr>
          </a:lstStyle>
          <a:p>
            <a:pPr lvl="0"/>
            <a:r>
              <a:rPr lang="fr-FR" dirty="0" smtClean="0"/>
              <a:t>Contact (nom + titre)</a:t>
            </a:r>
            <a:endParaRPr lang="fr-FR" dirty="0"/>
          </a:p>
        </p:txBody>
      </p:sp>
      <p:sp>
        <p:nvSpPr>
          <p:cNvPr id="15" name="Titre 1"/>
          <p:cNvSpPr>
            <a:spLocks noGrp="1"/>
          </p:cNvSpPr>
          <p:nvPr>
            <p:ph type="ctrTitle" hasCustomPrompt="1"/>
          </p:nvPr>
        </p:nvSpPr>
        <p:spPr>
          <a:xfrm>
            <a:off x="801905" y="1614455"/>
            <a:ext cx="8033751" cy="1470025"/>
          </a:xfrm>
          <a:ln w="22225">
            <a:noFill/>
          </a:ln>
        </p:spPr>
        <p:txBody>
          <a:bodyPr>
            <a:normAutofit/>
          </a:bodyPr>
          <a:lstStyle>
            <a:lvl1pPr algn="l">
              <a:defRPr sz="32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16" name="Sous-titre 2"/>
          <p:cNvSpPr>
            <a:spLocks noGrp="1"/>
          </p:cNvSpPr>
          <p:nvPr>
            <p:ph type="subTitle" idx="1"/>
          </p:nvPr>
        </p:nvSpPr>
        <p:spPr>
          <a:xfrm>
            <a:off x="801905" y="3230010"/>
            <a:ext cx="8042627" cy="929456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le style des sous-titres du masque</a:t>
            </a:r>
            <a:endParaRPr lang="fr-FR" dirty="0"/>
          </a:p>
        </p:txBody>
      </p:sp>
      <p:sp>
        <p:nvSpPr>
          <p:cNvPr id="17" name="Espace réservé du texte 3"/>
          <p:cNvSpPr>
            <a:spLocks noGrp="1"/>
          </p:cNvSpPr>
          <p:nvPr>
            <p:ph type="body" sz="quarter" idx="10" hasCustomPrompt="1"/>
          </p:nvPr>
        </p:nvSpPr>
        <p:spPr>
          <a:xfrm>
            <a:off x="4825462" y="1239567"/>
            <a:ext cx="4008438" cy="346075"/>
          </a:xfrm>
        </p:spPr>
        <p:txBody>
          <a:bodyPr>
            <a:normAutofit/>
          </a:bodyPr>
          <a:lstStyle>
            <a:lvl1pPr marL="0" indent="0" algn="r">
              <a:buNone/>
              <a:defRPr sz="1200"/>
            </a:lvl1pPr>
          </a:lstStyle>
          <a:p>
            <a:r>
              <a:rPr lang="fr-FR" dirty="0" smtClean="0"/>
              <a:t>DATE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152566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801905" y="1614455"/>
            <a:ext cx="8033751" cy="1470025"/>
          </a:xfrm>
          <a:ln w="22225">
            <a:noFill/>
          </a:ln>
        </p:spPr>
        <p:txBody>
          <a:bodyPr>
            <a:normAutofit/>
          </a:bodyPr>
          <a:lstStyle>
            <a:lvl1pPr algn="l">
              <a:defRPr sz="32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801905" y="3230010"/>
            <a:ext cx="8042627" cy="929456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le style des sous-titres du masque</a:t>
            </a:r>
            <a:endParaRPr lang="fr-FR" dirty="0"/>
          </a:p>
        </p:txBody>
      </p:sp>
      <p:pic>
        <p:nvPicPr>
          <p:cNvPr id="9" name="Image 8" descr="Capture d’écran 2014-02-18 à 16.03.05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7655" y="4832650"/>
            <a:ext cx="2648691" cy="1467635"/>
          </a:xfrm>
          <a:prstGeom prst="rect">
            <a:avLst/>
          </a:prstGeom>
        </p:spPr>
      </p:pic>
      <p:cxnSp>
        <p:nvCxnSpPr>
          <p:cNvPr id="12" name="Connecteur droit 11"/>
          <p:cNvCxnSpPr/>
          <p:nvPr userDrawn="1"/>
        </p:nvCxnSpPr>
        <p:spPr>
          <a:xfrm>
            <a:off x="9217" y="1587577"/>
            <a:ext cx="9144000" cy="13229"/>
          </a:xfrm>
          <a:prstGeom prst="line">
            <a:avLst/>
          </a:prstGeom>
          <a:ln w="12700" cmpd="sng">
            <a:gradFill flip="none" rotWithShape="1">
              <a:gsLst>
                <a:gs pos="50000">
                  <a:srgbClr val="4F504F"/>
                </a:gs>
                <a:gs pos="100000">
                  <a:srgbClr val="D7D8D6"/>
                </a:gs>
                <a:gs pos="0">
                  <a:srgbClr val="D7D8D6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/>
          <p:cNvCxnSpPr/>
          <p:nvPr userDrawn="1"/>
        </p:nvCxnSpPr>
        <p:spPr>
          <a:xfrm>
            <a:off x="0" y="4385938"/>
            <a:ext cx="9144000" cy="13229"/>
          </a:xfrm>
          <a:prstGeom prst="line">
            <a:avLst/>
          </a:prstGeom>
          <a:ln w="12700" cmpd="sng">
            <a:gradFill flip="none" rotWithShape="1">
              <a:gsLst>
                <a:gs pos="50000">
                  <a:srgbClr val="4F504F"/>
                </a:gs>
                <a:gs pos="100000">
                  <a:srgbClr val="D7D8D6"/>
                </a:gs>
                <a:gs pos="0">
                  <a:srgbClr val="D7D8D6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 descr="Capture d’écran 2014-02-18 à 15.51.44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688" y="131812"/>
            <a:ext cx="2407901" cy="385265"/>
          </a:xfrm>
          <a:prstGeom prst="rect">
            <a:avLst/>
          </a:prstGeom>
        </p:spPr>
      </p:pic>
      <p:sp>
        <p:nvSpPr>
          <p:cNvPr id="11" name="Espace réservé du texte 3"/>
          <p:cNvSpPr>
            <a:spLocks noGrp="1"/>
          </p:cNvSpPr>
          <p:nvPr>
            <p:ph type="body" sz="quarter" idx="10" hasCustomPrompt="1"/>
          </p:nvPr>
        </p:nvSpPr>
        <p:spPr>
          <a:xfrm>
            <a:off x="4825462" y="1239567"/>
            <a:ext cx="4008438" cy="346075"/>
          </a:xfrm>
        </p:spPr>
        <p:txBody>
          <a:bodyPr>
            <a:normAutofit/>
          </a:bodyPr>
          <a:lstStyle>
            <a:lvl1pPr marL="0" indent="0" algn="r">
              <a:buNone/>
              <a:defRPr sz="1200"/>
            </a:lvl1pPr>
          </a:lstStyle>
          <a:p>
            <a:r>
              <a:rPr lang="fr-FR" dirty="0" smtClean="0"/>
              <a:t>DATE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225176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sposition de f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5841" y="2829813"/>
            <a:ext cx="4692318" cy="1122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9157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-1" y="1921385"/>
            <a:ext cx="9144001" cy="1362075"/>
          </a:xfrm>
        </p:spPr>
        <p:txBody>
          <a:bodyPr anchor="ctr">
            <a:normAutofit/>
          </a:bodyPr>
          <a:lstStyle>
            <a:lvl1pPr algn="ctr">
              <a:defRPr sz="3000" b="1" cap="all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93738" y="3283460"/>
            <a:ext cx="7772400" cy="1500187"/>
          </a:xfrm>
          <a:ln>
            <a:noFill/>
          </a:ln>
        </p:spPr>
        <p:txBody>
          <a:bodyPr anchor="ctr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96146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674558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, contenu et conclu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03023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Sous-titre 2"/>
          <p:cNvSpPr>
            <a:spLocks noGrp="1"/>
          </p:cNvSpPr>
          <p:nvPr>
            <p:ph type="subTitle" idx="13" hasCustomPrompt="1"/>
          </p:nvPr>
        </p:nvSpPr>
        <p:spPr>
          <a:xfrm>
            <a:off x="457200" y="5038712"/>
            <a:ext cx="8229600" cy="929456"/>
          </a:xfrm>
          <a:noFill/>
          <a:ln w="38100" cmpd="sng">
            <a:solidFill>
              <a:srgbClr val="CD0920"/>
            </a:solidFill>
            <a:round/>
          </a:ln>
          <a:effec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 anchor="ctr"/>
          <a:lstStyle>
            <a:lvl1pPr marL="0" indent="0" algn="ctr">
              <a:buNone/>
              <a:defRPr baseline="0">
                <a:solidFill>
                  <a:srgbClr val="4F504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la conclusion</a:t>
            </a:r>
          </a:p>
        </p:txBody>
      </p:sp>
    </p:spTree>
    <p:extLst>
      <p:ext uri="{BB962C8B-B14F-4D97-AF65-F5344CB8AC3E}">
        <p14:creationId xmlns:p14="http://schemas.microsoft.com/office/powerpoint/2010/main" val="16308924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125751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 hasCustomPrompt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0" indent="0">
              <a:buNone/>
              <a:defRPr sz="1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 hasCustomPrompt="1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0" indent="0">
              <a:buNone/>
              <a:defRPr sz="1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233154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apture d’écran 2014-02-18 à 15.51.44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688" y="131812"/>
            <a:ext cx="2407901" cy="385265"/>
          </a:xfrm>
          <a:prstGeom prst="rect">
            <a:avLst/>
          </a:prstGeom>
        </p:spPr>
      </p:pic>
      <p:cxnSp>
        <p:nvCxnSpPr>
          <p:cNvPr id="12" name="Connecteur droit 11"/>
          <p:cNvCxnSpPr/>
          <p:nvPr userDrawn="1"/>
        </p:nvCxnSpPr>
        <p:spPr>
          <a:xfrm>
            <a:off x="9217" y="1587577"/>
            <a:ext cx="9144000" cy="13229"/>
          </a:xfrm>
          <a:prstGeom prst="line">
            <a:avLst/>
          </a:prstGeom>
          <a:ln w="12700" cmpd="sng">
            <a:gradFill flip="none" rotWithShape="1">
              <a:gsLst>
                <a:gs pos="50000">
                  <a:srgbClr val="4F504F"/>
                </a:gs>
                <a:gs pos="100000">
                  <a:srgbClr val="D7D8D6"/>
                </a:gs>
                <a:gs pos="0">
                  <a:srgbClr val="D7D8D6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/>
          <p:cNvCxnSpPr/>
          <p:nvPr userDrawn="1"/>
        </p:nvCxnSpPr>
        <p:spPr>
          <a:xfrm>
            <a:off x="0" y="4385938"/>
            <a:ext cx="9144000" cy="13229"/>
          </a:xfrm>
          <a:prstGeom prst="line">
            <a:avLst/>
          </a:prstGeom>
          <a:ln w="12700" cmpd="sng">
            <a:gradFill flip="none" rotWithShape="1">
              <a:gsLst>
                <a:gs pos="50000">
                  <a:srgbClr val="4F504F"/>
                </a:gs>
                <a:gs pos="100000">
                  <a:srgbClr val="D7D8D6"/>
                </a:gs>
                <a:gs pos="0">
                  <a:srgbClr val="D7D8D6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Image 3" descr="Capture d’écran 2014-02-18 à 15.54.41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1191" y="5217385"/>
            <a:ext cx="3877949" cy="1014037"/>
          </a:xfrm>
          <a:prstGeom prst="rect">
            <a:avLst/>
          </a:prstGeom>
        </p:spPr>
      </p:pic>
      <p:sp>
        <p:nvSpPr>
          <p:cNvPr id="6" name="Espace réservé du contenu 5"/>
          <p:cNvSpPr>
            <a:spLocks noGrp="1"/>
          </p:cNvSpPr>
          <p:nvPr>
            <p:ph sz="quarter" idx="11" hasCustomPrompt="1"/>
          </p:nvPr>
        </p:nvSpPr>
        <p:spPr>
          <a:xfrm>
            <a:off x="166688" y="5372100"/>
            <a:ext cx="4418012" cy="495300"/>
          </a:xfrm>
          <a:ln>
            <a:noFill/>
          </a:ln>
        </p:spPr>
        <p:txBody>
          <a:bodyPr>
            <a:normAutofit/>
          </a:bodyPr>
          <a:lstStyle>
            <a:lvl1pPr>
              <a:defRPr sz="1400" b="1"/>
            </a:lvl1pPr>
          </a:lstStyle>
          <a:p>
            <a:pPr lvl="0"/>
            <a:r>
              <a:rPr lang="fr-FR" dirty="0" smtClean="0"/>
              <a:t>Attendus</a:t>
            </a:r>
          </a:p>
          <a:p>
            <a:pPr lvl="0"/>
            <a:endParaRPr lang="fr-FR" dirty="0" smtClean="0"/>
          </a:p>
        </p:txBody>
      </p:sp>
      <p:sp>
        <p:nvSpPr>
          <p:cNvPr id="10" name="Espace réservé du contenu 9"/>
          <p:cNvSpPr>
            <a:spLocks noGrp="1"/>
          </p:cNvSpPr>
          <p:nvPr>
            <p:ph sz="quarter" idx="12" hasCustomPrompt="1"/>
          </p:nvPr>
        </p:nvSpPr>
        <p:spPr>
          <a:xfrm>
            <a:off x="166688" y="5867400"/>
            <a:ext cx="4418012" cy="673100"/>
          </a:xfrm>
          <a:ln>
            <a:noFill/>
          </a:ln>
        </p:spPr>
        <p:txBody>
          <a:bodyPr>
            <a:normAutofit/>
          </a:bodyPr>
          <a:lstStyle>
            <a:lvl1pPr>
              <a:defRPr sz="1400" b="1"/>
            </a:lvl1pPr>
          </a:lstStyle>
          <a:p>
            <a:pPr lvl="0"/>
            <a:r>
              <a:rPr lang="fr-FR" dirty="0" smtClean="0"/>
              <a:t>Contact (nom + titre)</a:t>
            </a:r>
            <a:endParaRPr lang="fr-FR" dirty="0"/>
          </a:p>
        </p:txBody>
      </p:sp>
      <p:sp>
        <p:nvSpPr>
          <p:cNvPr id="15" name="Titre 1"/>
          <p:cNvSpPr>
            <a:spLocks noGrp="1"/>
          </p:cNvSpPr>
          <p:nvPr>
            <p:ph type="ctrTitle" hasCustomPrompt="1"/>
          </p:nvPr>
        </p:nvSpPr>
        <p:spPr>
          <a:xfrm>
            <a:off x="801905" y="1614455"/>
            <a:ext cx="8033751" cy="1470025"/>
          </a:xfrm>
          <a:ln w="22225">
            <a:noFill/>
          </a:ln>
        </p:spPr>
        <p:txBody>
          <a:bodyPr>
            <a:normAutofit/>
          </a:bodyPr>
          <a:lstStyle>
            <a:lvl1pPr algn="l">
              <a:defRPr sz="32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16" name="Sous-titre 2"/>
          <p:cNvSpPr>
            <a:spLocks noGrp="1"/>
          </p:cNvSpPr>
          <p:nvPr>
            <p:ph type="subTitle" idx="1"/>
          </p:nvPr>
        </p:nvSpPr>
        <p:spPr>
          <a:xfrm>
            <a:off x="801905" y="3230010"/>
            <a:ext cx="8042627" cy="929456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le style des sous-titres du masque</a:t>
            </a:r>
            <a:endParaRPr lang="fr-FR" dirty="0"/>
          </a:p>
        </p:txBody>
      </p:sp>
      <p:sp>
        <p:nvSpPr>
          <p:cNvPr id="17" name="Espace réservé du texte 3"/>
          <p:cNvSpPr>
            <a:spLocks noGrp="1"/>
          </p:cNvSpPr>
          <p:nvPr>
            <p:ph type="body" sz="quarter" idx="10" hasCustomPrompt="1"/>
          </p:nvPr>
        </p:nvSpPr>
        <p:spPr>
          <a:xfrm>
            <a:off x="4825462" y="1239567"/>
            <a:ext cx="4008438" cy="346075"/>
          </a:xfrm>
        </p:spPr>
        <p:txBody>
          <a:bodyPr>
            <a:normAutofit/>
          </a:bodyPr>
          <a:lstStyle>
            <a:lvl1pPr marL="0" indent="0" algn="r">
              <a:buNone/>
              <a:defRPr sz="1200"/>
            </a:lvl1pPr>
          </a:lstStyle>
          <a:p>
            <a:r>
              <a:rPr lang="fr-FR" dirty="0" smtClean="0"/>
              <a:t>DATE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097279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801905" y="1614455"/>
            <a:ext cx="8033751" cy="1470025"/>
          </a:xfrm>
          <a:ln w="22225">
            <a:noFill/>
          </a:ln>
        </p:spPr>
        <p:txBody>
          <a:bodyPr>
            <a:normAutofit/>
          </a:bodyPr>
          <a:lstStyle>
            <a:lvl1pPr algn="l">
              <a:defRPr sz="32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801905" y="3230010"/>
            <a:ext cx="8042627" cy="929456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le style des sous-titres du masque</a:t>
            </a:r>
            <a:endParaRPr lang="fr-FR" dirty="0"/>
          </a:p>
        </p:txBody>
      </p:sp>
      <p:pic>
        <p:nvPicPr>
          <p:cNvPr id="9" name="Image 8" descr="Capture d’écran 2014-02-18 à 16.03.05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7655" y="4832650"/>
            <a:ext cx="2648691" cy="1467635"/>
          </a:xfrm>
          <a:prstGeom prst="rect">
            <a:avLst/>
          </a:prstGeom>
        </p:spPr>
      </p:pic>
      <p:cxnSp>
        <p:nvCxnSpPr>
          <p:cNvPr id="12" name="Connecteur droit 11"/>
          <p:cNvCxnSpPr/>
          <p:nvPr userDrawn="1"/>
        </p:nvCxnSpPr>
        <p:spPr>
          <a:xfrm>
            <a:off x="9217" y="1587577"/>
            <a:ext cx="9144000" cy="13229"/>
          </a:xfrm>
          <a:prstGeom prst="line">
            <a:avLst/>
          </a:prstGeom>
          <a:ln w="12700" cmpd="sng">
            <a:gradFill flip="none" rotWithShape="1">
              <a:gsLst>
                <a:gs pos="50000">
                  <a:srgbClr val="4F504F"/>
                </a:gs>
                <a:gs pos="100000">
                  <a:srgbClr val="D7D8D6"/>
                </a:gs>
                <a:gs pos="0">
                  <a:srgbClr val="D7D8D6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/>
          <p:cNvCxnSpPr/>
          <p:nvPr userDrawn="1"/>
        </p:nvCxnSpPr>
        <p:spPr>
          <a:xfrm>
            <a:off x="0" y="4385938"/>
            <a:ext cx="9144000" cy="13229"/>
          </a:xfrm>
          <a:prstGeom prst="line">
            <a:avLst/>
          </a:prstGeom>
          <a:ln w="12700" cmpd="sng">
            <a:gradFill flip="none" rotWithShape="1">
              <a:gsLst>
                <a:gs pos="50000">
                  <a:srgbClr val="4F504F"/>
                </a:gs>
                <a:gs pos="100000">
                  <a:srgbClr val="D7D8D6"/>
                </a:gs>
                <a:gs pos="0">
                  <a:srgbClr val="D7D8D6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 descr="Capture d’écran 2014-02-18 à 15.51.44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688" y="131812"/>
            <a:ext cx="2407901" cy="385265"/>
          </a:xfrm>
          <a:prstGeom prst="rect">
            <a:avLst/>
          </a:prstGeom>
        </p:spPr>
      </p:pic>
      <p:sp>
        <p:nvSpPr>
          <p:cNvPr id="11" name="Espace réservé du texte 3"/>
          <p:cNvSpPr>
            <a:spLocks noGrp="1"/>
          </p:cNvSpPr>
          <p:nvPr>
            <p:ph type="body" sz="quarter" idx="10" hasCustomPrompt="1"/>
          </p:nvPr>
        </p:nvSpPr>
        <p:spPr>
          <a:xfrm>
            <a:off x="4825462" y="1239567"/>
            <a:ext cx="4008438" cy="346075"/>
          </a:xfrm>
        </p:spPr>
        <p:txBody>
          <a:bodyPr>
            <a:normAutofit/>
          </a:bodyPr>
          <a:lstStyle>
            <a:lvl1pPr marL="0" indent="0" algn="r">
              <a:buNone/>
              <a:defRPr sz="1200"/>
            </a:lvl1pPr>
          </a:lstStyle>
          <a:p>
            <a:r>
              <a:rPr lang="fr-FR" dirty="0" smtClean="0"/>
              <a:t>DATE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662707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sposition de f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5841" y="2829813"/>
            <a:ext cx="4692318" cy="1122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45510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-1" y="1921385"/>
            <a:ext cx="9144001" cy="1362075"/>
          </a:xfrm>
        </p:spPr>
        <p:txBody>
          <a:bodyPr anchor="ctr">
            <a:normAutofit/>
          </a:bodyPr>
          <a:lstStyle>
            <a:lvl1pPr algn="ctr">
              <a:defRPr sz="3000" b="1" cap="all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93738" y="3283460"/>
            <a:ext cx="7772400" cy="1500187"/>
          </a:xfrm>
          <a:ln>
            <a:noFill/>
          </a:ln>
        </p:spPr>
        <p:txBody>
          <a:bodyPr anchor="ctr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70411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941104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, contenu et conclu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03023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Sous-titre 2"/>
          <p:cNvSpPr>
            <a:spLocks noGrp="1"/>
          </p:cNvSpPr>
          <p:nvPr>
            <p:ph type="subTitle" idx="13" hasCustomPrompt="1"/>
          </p:nvPr>
        </p:nvSpPr>
        <p:spPr>
          <a:xfrm>
            <a:off x="457200" y="5038712"/>
            <a:ext cx="8229600" cy="929456"/>
          </a:xfrm>
          <a:noFill/>
          <a:ln w="38100" cmpd="sng">
            <a:solidFill>
              <a:srgbClr val="CD0920"/>
            </a:solidFill>
            <a:round/>
          </a:ln>
          <a:effec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 anchor="ctr"/>
          <a:lstStyle>
            <a:lvl1pPr marL="0" indent="0" algn="ctr">
              <a:buNone/>
              <a:defRPr baseline="0">
                <a:solidFill>
                  <a:srgbClr val="4F504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la conclusion</a:t>
            </a:r>
          </a:p>
        </p:txBody>
      </p:sp>
    </p:spTree>
    <p:extLst>
      <p:ext uri="{BB962C8B-B14F-4D97-AF65-F5344CB8AC3E}">
        <p14:creationId xmlns:p14="http://schemas.microsoft.com/office/powerpoint/2010/main" val="1881849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38048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 hasCustomPrompt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0" indent="0">
              <a:buNone/>
              <a:defRPr sz="1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 hasCustomPrompt="1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0" indent="0">
              <a:buNone/>
              <a:defRPr sz="1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753275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apture d’écran 2014-02-18 à 15.51.44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688" y="131812"/>
            <a:ext cx="2407901" cy="385265"/>
          </a:xfrm>
          <a:prstGeom prst="rect">
            <a:avLst/>
          </a:prstGeom>
        </p:spPr>
      </p:pic>
      <p:cxnSp>
        <p:nvCxnSpPr>
          <p:cNvPr id="12" name="Connecteur droit 11"/>
          <p:cNvCxnSpPr/>
          <p:nvPr userDrawn="1"/>
        </p:nvCxnSpPr>
        <p:spPr>
          <a:xfrm>
            <a:off x="9217" y="1587577"/>
            <a:ext cx="9144000" cy="13229"/>
          </a:xfrm>
          <a:prstGeom prst="line">
            <a:avLst/>
          </a:prstGeom>
          <a:ln w="12700" cmpd="sng">
            <a:gradFill flip="none" rotWithShape="1">
              <a:gsLst>
                <a:gs pos="50000">
                  <a:srgbClr val="4F504F"/>
                </a:gs>
                <a:gs pos="100000">
                  <a:srgbClr val="D7D8D6"/>
                </a:gs>
                <a:gs pos="0">
                  <a:srgbClr val="D7D8D6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/>
          <p:cNvCxnSpPr/>
          <p:nvPr userDrawn="1"/>
        </p:nvCxnSpPr>
        <p:spPr>
          <a:xfrm>
            <a:off x="0" y="4385938"/>
            <a:ext cx="9144000" cy="13229"/>
          </a:xfrm>
          <a:prstGeom prst="line">
            <a:avLst/>
          </a:prstGeom>
          <a:ln w="12700" cmpd="sng">
            <a:gradFill flip="none" rotWithShape="1">
              <a:gsLst>
                <a:gs pos="50000">
                  <a:srgbClr val="4F504F"/>
                </a:gs>
                <a:gs pos="100000">
                  <a:srgbClr val="D7D8D6"/>
                </a:gs>
                <a:gs pos="0">
                  <a:srgbClr val="D7D8D6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Image 3" descr="Capture d’écran 2014-02-18 à 15.54.41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1191" y="5217385"/>
            <a:ext cx="3877949" cy="1014037"/>
          </a:xfrm>
          <a:prstGeom prst="rect">
            <a:avLst/>
          </a:prstGeom>
        </p:spPr>
      </p:pic>
      <p:sp>
        <p:nvSpPr>
          <p:cNvPr id="6" name="Espace réservé du contenu 5"/>
          <p:cNvSpPr>
            <a:spLocks noGrp="1"/>
          </p:cNvSpPr>
          <p:nvPr>
            <p:ph sz="quarter" idx="11" hasCustomPrompt="1"/>
          </p:nvPr>
        </p:nvSpPr>
        <p:spPr>
          <a:xfrm>
            <a:off x="166688" y="5372100"/>
            <a:ext cx="4418012" cy="495300"/>
          </a:xfrm>
          <a:ln>
            <a:noFill/>
          </a:ln>
        </p:spPr>
        <p:txBody>
          <a:bodyPr>
            <a:normAutofit/>
          </a:bodyPr>
          <a:lstStyle>
            <a:lvl1pPr>
              <a:defRPr sz="1400" b="1"/>
            </a:lvl1pPr>
          </a:lstStyle>
          <a:p>
            <a:pPr lvl="0"/>
            <a:r>
              <a:rPr lang="fr-FR" dirty="0" smtClean="0"/>
              <a:t>Attendus</a:t>
            </a:r>
          </a:p>
          <a:p>
            <a:pPr lvl="0"/>
            <a:endParaRPr lang="fr-FR" dirty="0" smtClean="0"/>
          </a:p>
        </p:txBody>
      </p:sp>
      <p:sp>
        <p:nvSpPr>
          <p:cNvPr id="10" name="Espace réservé du contenu 9"/>
          <p:cNvSpPr>
            <a:spLocks noGrp="1"/>
          </p:cNvSpPr>
          <p:nvPr>
            <p:ph sz="quarter" idx="12" hasCustomPrompt="1"/>
          </p:nvPr>
        </p:nvSpPr>
        <p:spPr>
          <a:xfrm>
            <a:off x="166688" y="5867400"/>
            <a:ext cx="4418012" cy="673100"/>
          </a:xfrm>
          <a:ln>
            <a:noFill/>
          </a:ln>
        </p:spPr>
        <p:txBody>
          <a:bodyPr>
            <a:normAutofit/>
          </a:bodyPr>
          <a:lstStyle>
            <a:lvl1pPr>
              <a:defRPr sz="1400" b="1"/>
            </a:lvl1pPr>
          </a:lstStyle>
          <a:p>
            <a:pPr lvl="0"/>
            <a:r>
              <a:rPr lang="fr-FR" dirty="0" smtClean="0"/>
              <a:t>Contact (nom + titre)</a:t>
            </a:r>
            <a:endParaRPr lang="fr-FR" dirty="0"/>
          </a:p>
        </p:txBody>
      </p:sp>
      <p:sp>
        <p:nvSpPr>
          <p:cNvPr id="15" name="Titre 1"/>
          <p:cNvSpPr>
            <a:spLocks noGrp="1"/>
          </p:cNvSpPr>
          <p:nvPr>
            <p:ph type="ctrTitle" hasCustomPrompt="1"/>
          </p:nvPr>
        </p:nvSpPr>
        <p:spPr>
          <a:xfrm>
            <a:off x="801905" y="1614455"/>
            <a:ext cx="8033751" cy="1470025"/>
          </a:xfrm>
          <a:ln w="22225">
            <a:noFill/>
          </a:ln>
        </p:spPr>
        <p:txBody>
          <a:bodyPr>
            <a:normAutofit/>
          </a:bodyPr>
          <a:lstStyle>
            <a:lvl1pPr algn="l">
              <a:defRPr sz="32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16" name="Sous-titre 2"/>
          <p:cNvSpPr>
            <a:spLocks noGrp="1"/>
          </p:cNvSpPr>
          <p:nvPr>
            <p:ph type="subTitle" idx="1"/>
          </p:nvPr>
        </p:nvSpPr>
        <p:spPr>
          <a:xfrm>
            <a:off x="801905" y="3230010"/>
            <a:ext cx="8042627" cy="929456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le style des sous-titres du masque</a:t>
            </a:r>
            <a:endParaRPr lang="fr-FR" dirty="0"/>
          </a:p>
        </p:txBody>
      </p:sp>
      <p:sp>
        <p:nvSpPr>
          <p:cNvPr id="17" name="Espace réservé du texte 3"/>
          <p:cNvSpPr>
            <a:spLocks noGrp="1"/>
          </p:cNvSpPr>
          <p:nvPr>
            <p:ph type="body" sz="quarter" idx="10" hasCustomPrompt="1"/>
          </p:nvPr>
        </p:nvSpPr>
        <p:spPr>
          <a:xfrm>
            <a:off x="4825462" y="1239567"/>
            <a:ext cx="4008438" cy="346075"/>
          </a:xfrm>
        </p:spPr>
        <p:txBody>
          <a:bodyPr>
            <a:normAutofit/>
          </a:bodyPr>
          <a:lstStyle>
            <a:lvl1pPr marL="0" indent="0" algn="r">
              <a:buNone/>
              <a:defRPr sz="1200"/>
            </a:lvl1pPr>
          </a:lstStyle>
          <a:p>
            <a:r>
              <a:rPr lang="fr-FR" dirty="0" smtClean="0"/>
              <a:t>DATE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150117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801905" y="1614455"/>
            <a:ext cx="8033751" cy="1470025"/>
          </a:xfrm>
          <a:ln w="22225">
            <a:noFill/>
          </a:ln>
        </p:spPr>
        <p:txBody>
          <a:bodyPr>
            <a:normAutofit/>
          </a:bodyPr>
          <a:lstStyle>
            <a:lvl1pPr algn="l">
              <a:defRPr sz="32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801905" y="3230010"/>
            <a:ext cx="8042627" cy="929456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le style des sous-titres du masque</a:t>
            </a:r>
            <a:endParaRPr lang="fr-FR" dirty="0"/>
          </a:p>
        </p:txBody>
      </p:sp>
      <p:pic>
        <p:nvPicPr>
          <p:cNvPr id="9" name="Image 8" descr="Capture d’écran 2014-02-18 à 16.03.05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7655" y="4832650"/>
            <a:ext cx="2648691" cy="1467635"/>
          </a:xfrm>
          <a:prstGeom prst="rect">
            <a:avLst/>
          </a:prstGeom>
        </p:spPr>
      </p:pic>
      <p:cxnSp>
        <p:nvCxnSpPr>
          <p:cNvPr id="12" name="Connecteur droit 11"/>
          <p:cNvCxnSpPr/>
          <p:nvPr userDrawn="1"/>
        </p:nvCxnSpPr>
        <p:spPr>
          <a:xfrm>
            <a:off x="9217" y="1587577"/>
            <a:ext cx="9144000" cy="13229"/>
          </a:xfrm>
          <a:prstGeom prst="line">
            <a:avLst/>
          </a:prstGeom>
          <a:ln w="12700" cmpd="sng">
            <a:gradFill flip="none" rotWithShape="1">
              <a:gsLst>
                <a:gs pos="50000">
                  <a:srgbClr val="4F504F"/>
                </a:gs>
                <a:gs pos="100000">
                  <a:srgbClr val="D7D8D6"/>
                </a:gs>
                <a:gs pos="0">
                  <a:srgbClr val="D7D8D6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/>
          <p:cNvCxnSpPr/>
          <p:nvPr userDrawn="1"/>
        </p:nvCxnSpPr>
        <p:spPr>
          <a:xfrm>
            <a:off x="0" y="4385938"/>
            <a:ext cx="9144000" cy="13229"/>
          </a:xfrm>
          <a:prstGeom prst="line">
            <a:avLst/>
          </a:prstGeom>
          <a:ln w="12700" cmpd="sng">
            <a:gradFill flip="none" rotWithShape="1">
              <a:gsLst>
                <a:gs pos="50000">
                  <a:srgbClr val="4F504F"/>
                </a:gs>
                <a:gs pos="100000">
                  <a:srgbClr val="D7D8D6"/>
                </a:gs>
                <a:gs pos="0">
                  <a:srgbClr val="D7D8D6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 descr="Capture d’écran 2014-02-18 à 15.51.44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688" y="131812"/>
            <a:ext cx="2407901" cy="385265"/>
          </a:xfrm>
          <a:prstGeom prst="rect">
            <a:avLst/>
          </a:prstGeom>
        </p:spPr>
      </p:pic>
      <p:sp>
        <p:nvSpPr>
          <p:cNvPr id="11" name="Espace réservé du texte 3"/>
          <p:cNvSpPr>
            <a:spLocks noGrp="1"/>
          </p:cNvSpPr>
          <p:nvPr>
            <p:ph type="body" sz="quarter" idx="10" hasCustomPrompt="1"/>
          </p:nvPr>
        </p:nvSpPr>
        <p:spPr>
          <a:xfrm>
            <a:off x="4825462" y="1239567"/>
            <a:ext cx="4008438" cy="346075"/>
          </a:xfrm>
        </p:spPr>
        <p:txBody>
          <a:bodyPr>
            <a:normAutofit/>
          </a:bodyPr>
          <a:lstStyle>
            <a:lvl1pPr marL="0" indent="0" algn="r">
              <a:buNone/>
              <a:defRPr sz="1200"/>
            </a:lvl1pPr>
          </a:lstStyle>
          <a:p>
            <a:r>
              <a:rPr lang="fr-FR" dirty="0" smtClean="0"/>
              <a:t>DATE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256900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sposition de f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5841" y="2829813"/>
            <a:ext cx="4692318" cy="1122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18309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-1" y="1921385"/>
            <a:ext cx="9144001" cy="1362075"/>
          </a:xfrm>
        </p:spPr>
        <p:txBody>
          <a:bodyPr anchor="ctr">
            <a:normAutofit/>
          </a:bodyPr>
          <a:lstStyle>
            <a:lvl1pPr algn="ctr">
              <a:defRPr sz="3000" b="1" cap="all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93738" y="3283460"/>
            <a:ext cx="7772400" cy="1500187"/>
          </a:xfrm>
          <a:ln>
            <a:noFill/>
          </a:ln>
        </p:spPr>
        <p:txBody>
          <a:bodyPr anchor="ctr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65307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74606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, contenu et conclu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03023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Sous-titre 2"/>
          <p:cNvSpPr>
            <a:spLocks noGrp="1"/>
          </p:cNvSpPr>
          <p:nvPr>
            <p:ph type="subTitle" idx="13" hasCustomPrompt="1"/>
          </p:nvPr>
        </p:nvSpPr>
        <p:spPr>
          <a:xfrm>
            <a:off x="457200" y="5038712"/>
            <a:ext cx="8229600" cy="929456"/>
          </a:xfrm>
          <a:noFill/>
          <a:ln w="38100" cmpd="sng">
            <a:solidFill>
              <a:srgbClr val="CD0920"/>
            </a:solidFill>
            <a:round/>
          </a:ln>
          <a:effec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 anchor="ctr"/>
          <a:lstStyle>
            <a:lvl1pPr marL="0" indent="0" algn="ctr">
              <a:buNone/>
              <a:defRPr baseline="0">
                <a:solidFill>
                  <a:srgbClr val="4F504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la conclusion</a:t>
            </a:r>
          </a:p>
        </p:txBody>
      </p:sp>
    </p:spTree>
    <p:extLst>
      <p:ext uri="{BB962C8B-B14F-4D97-AF65-F5344CB8AC3E}">
        <p14:creationId xmlns:p14="http://schemas.microsoft.com/office/powerpoint/2010/main" val="12808190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82947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 hasCustomPrompt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0" indent="0">
              <a:buNone/>
              <a:defRPr sz="1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 hasCustomPrompt="1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0" indent="0">
              <a:buNone/>
              <a:defRPr sz="1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68076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apture d’écran 2014-02-18 à 15.51.44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688" y="131812"/>
            <a:ext cx="2407901" cy="385265"/>
          </a:xfrm>
          <a:prstGeom prst="rect">
            <a:avLst/>
          </a:prstGeom>
        </p:spPr>
      </p:pic>
      <p:cxnSp>
        <p:nvCxnSpPr>
          <p:cNvPr id="12" name="Connecteur droit 11"/>
          <p:cNvCxnSpPr/>
          <p:nvPr userDrawn="1"/>
        </p:nvCxnSpPr>
        <p:spPr>
          <a:xfrm>
            <a:off x="9217" y="1587577"/>
            <a:ext cx="9144000" cy="13229"/>
          </a:xfrm>
          <a:prstGeom prst="line">
            <a:avLst/>
          </a:prstGeom>
          <a:ln w="12700" cmpd="sng">
            <a:gradFill flip="none" rotWithShape="1">
              <a:gsLst>
                <a:gs pos="50000">
                  <a:srgbClr val="4F504F"/>
                </a:gs>
                <a:gs pos="100000">
                  <a:srgbClr val="D7D8D6"/>
                </a:gs>
                <a:gs pos="0">
                  <a:srgbClr val="D7D8D6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/>
          <p:cNvCxnSpPr/>
          <p:nvPr userDrawn="1"/>
        </p:nvCxnSpPr>
        <p:spPr>
          <a:xfrm>
            <a:off x="0" y="4385938"/>
            <a:ext cx="9144000" cy="13229"/>
          </a:xfrm>
          <a:prstGeom prst="line">
            <a:avLst/>
          </a:prstGeom>
          <a:ln w="12700" cmpd="sng">
            <a:gradFill flip="none" rotWithShape="1">
              <a:gsLst>
                <a:gs pos="50000">
                  <a:srgbClr val="4F504F"/>
                </a:gs>
                <a:gs pos="100000">
                  <a:srgbClr val="D7D8D6"/>
                </a:gs>
                <a:gs pos="0">
                  <a:srgbClr val="D7D8D6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Image 3" descr="Capture d’écran 2014-02-18 à 15.54.41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1191" y="5217385"/>
            <a:ext cx="3877949" cy="1014037"/>
          </a:xfrm>
          <a:prstGeom prst="rect">
            <a:avLst/>
          </a:prstGeom>
        </p:spPr>
      </p:pic>
      <p:sp>
        <p:nvSpPr>
          <p:cNvPr id="6" name="Espace réservé du contenu 5"/>
          <p:cNvSpPr>
            <a:spLocks noGrp="1"/>
          </p:cNvSpPr>
          <p:nvPr>
            <p:ph sz="quarter" idx="11" hasCustomPrompt="1"/>
          </p:nvPr>
        </p:nvSpPr>
        <p:spPr>
          <a:xfrm>
            <a:off x="166688" y="5372100"/>
            <a:ext cx="4418012" cy="495300"/>
          </a:xfrm>
          <a:ln>
            <a:noFill/>
          </a:ln>
        </p:spPr>
        <p:txBody>
          <a:bodyPr>
            <a:normAutofit/>
          </a:bodyPr>
          <a:lstStyle>
            <a:lvl1pPr>
              <a:defRPr sz="1400" b="1"/>
            </a:lvl1pPr>
          </a:lstStyle>
          <a:p>
            <a:pPr lvl="0"/>
            <a:r>
              <a:rPr lang="fr-FR" dirty="0" smtClean="0"/>
              <a:t>Attendus</a:t>
            </a:r>
          </a:p>
          <a:p>
            <a:pPr lvl="0"/>
            <a:endParaRPr lang="fr-FR" dirty="0" smtClean="0"/>
          </a:p>
        </p:txBody>
      </p:sp>
      <p:sp>
        <p:nvSpPr>
          <p:cNvPr id="10" name="Espace réservé du contenu 9"/>
          <p:cNvSpPr>
            <a:spLocks noGrp="1"/>
          </p:cNvSpPr>
          <p:nvPr>
            <p:ph sz="quarter" idx="12" hasCustomPrompt="1"/>
          </p:nvPr>
        </p:nvSpPr>
        <p:spPr>
          <a:xfrm>
            <a:off x="166688" y="5867400"/>
            <a:ext cx="4418012" cy="673100"/>
          </a:xfrm>
          <a:ln>
            <a:noFill/>
          </a:ln>
        </p:spPr>
        <p:txBody>
          <a:bodyPr>
            <a:normAutofit/>
          </a:bodyPr>
          <a:lstStyle>
            <a:lvl1pPr>
              <a:defRPr sz="1400" b="1"/>
            </a:lvl1pPr>
          </a:lstStyle>
          <a:p>
            <a:pPr lvl="0"/>
            <a:r>
              <a:rPr lang="fr-FR" dirty="0" smtClean="0"/>
              <a:t>Contact (nom + titre)</a:t>
            </a:r>
            <a:endParaRPr lang="fr-FR" dirty="0"/>
          </a:p>
        </p:txBody>
      </p:sp>
      <p:sp>
        <p:nvSpPr>
          <p:cNvPr id="15" name="Titre 1"/>
          <p:cNvSpPr>
            <a:spLocks noGrp="1"/>
          </p:cNvSpPr>
          <p:nvPr>
            <p:ph type="ctrTitle" hasCustomPrompt="1"/>
          </p:nvPr>
        </p:nvSpPr>
        <p:spPr>
          <a:xfrm>
            <a:off x="801905" y="1614455"/>
            <a:ext cx="8033751" cy="1470025"/>
          </a:xfrm>
          <a:ln w="22225">
            <a:noFill/>
          </a:ln>
        </p:spPr>
        <p:txBody>
          <a:bodyPr>
            <a:normAutofit/>
          </a:bodyPr>
          <a:lstStyle>
            <a:lvl1pPr algn="l">
              <a:defRPr sz="32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16" name="Sous-titre 2"/>
          <p:cNvSpPr>
            <a:spLocks noGrp="1"/>
          </p:cNvSpPr>
          <p:nvPr>
            <p:ph type="subTitle" idx="1"/>
          </p:nvPr>
        </p:nvSpPr>
        <p:spPr>
          <a:xfrm>
            <a:off x="801905" y="3230010"/>
            <a:ext cx="8042627" cy="929456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le style des sous-titres du masque</a:t>
            </a:r>
            <a:endParaRPr lang="fr-FR" dirty="0"/>
          </a:p>
        </p:txBody>
      </p:sp>
      <p:sp>
        <p:nvSpPr>
          <p:cNvPr id="17" name="Espace réservé du texte 3"/>
          <p:cNvSpPr>
            <a:spLocks noGrp="1"/>
          </p:cNvSpPr>
          <p:nvPr>
            <p:ph type="body" sz="quarter" idx="10" hasCustomPrompt="1"/>
          </p:nvPr>
        </p:nvSpPr>
        <p:spPr>
          <a:xfrm>
            <a:off x="4825462" y="1239567"/>
            <a:ext cx="4008438" cy="346075"/>
          </a:xfrm>
        </p:spPr>
        <p:txBody>
          <a:bodyPr>
            <a:normAutofit/>
          </a:bodyPr>
          <a:lstStyle>
            <a:lvl1pPr marL="0" indent="0" algn="r">
              <a:buNone/>
              <a:defRPr sz="1200"/>
            </a:lvl1pPr>
          </a:lstStyle>
          <a:p>
            <a:r>
              <a:rPr lang="fr-FR" dirty="0" smtClean="0"/>
              <a:t>DATE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237405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801905" y="1614455"/>
            <a:ext cx="8033751" cy="1470025"/>
          </a:xfrm>
          <a:ln w="22225">
            <a:noFill/>
          </a:ln>
        </p:spPr>
        <p:txBody>
          <a:bodyPr>
            <a:normAutofit/>
          </a:bodyPr>
          <a:lstStyle>
            <a:lvl1pPr algn="l">
              <a:defRPr sz="32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801905" y="3230010"/>
            <a:ext cx="8042627" cy="929456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le style des sous-titres du masque</a:t>
            </a:r>
            <a:endParaRPr lang="fr-FR" dirty="0"/>
          </a:p>
        </p:txBody>
      </p:sp>
      <p:pic>
        <p:nvPicPr>
          <p:cNvPr id="9" name="Image 8" descr="Capture d’écran 2014-02-18 à 16.03.05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7655" y="4832650"/>
            <a:ext cx="2648691" cy="1467635"/>
          </a:xfrm>
          <a:prstGeom prst="rect">
            <a:avLst/>
          </a:prstGeom>
        </p:spPr>
      </p:pic>
      <p:cxnSp>
        <p:nvCxnSpPr>
          <p:cNvPr id="12" name="Connecteur droit 11"/>
          <p:cNvCxnSpPr/>
          <p:nvPr userDrawn="1"/>
        </p:nvCxnSpPr>
        <p:spPr>
          <a:xfrm>
            <a:off x="9217" y="1587577"/>
            <a:ext cx="9144000" cy="13229"/>
          </a:xfrm>
          <a:prstGeom prst="line">
            <a:avLst/>
          </a:prstGeom>
          <a:ln w="12700" cmpd="sng">
            <a:gradFill flip="none" rotWithShape="1">
              <a:gsLst>
                <a:gs pos="50000">
                  <a:srgbClr val="4F504F"/>
                </a:gs>
                <a:gs pos="100000">
                  <a:srgbClr val="D7D8D6"/>
                </a:gs>
                <a:gs pos="0">
                  <a:srgbClr val="D7D8D6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/>
          <p:cNvCxnSpPr/>
          <p:nvPr userDrawn="1"/>
        </p:nvCxnSpPr>
        <p:spPr>
          <a:xfrm>
            <a:off x="0" y="4385938"/>
            <a:ext cx="9144000" cy="13229"/>
          </a:xfrm>
          <a:prstGeom prst="line">
            <a:avLst/>
          </a:prstGeom>
          <a:ln w="12700" cmpd="sng">
            <a:gradFill flip="none" rotWithShape="1">
              <a:gsLst>
                <a:gs pos="50000">
                  <a:srgbClr val="4F504F"/>
                </a:gs>
                <a:gs pos="100000">
                  <a:srgbClr val="D7D8D6"/>
                </a:gs>
                <a:gs pos="0">
                  <a:srgbClr val="D7D8D6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 descr="Capture d’écran 2014-02-18 à 15.51.44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688" y="131812"/>
            <a:ext cx="2407901" cy="385265"/>
          </a:xfrm>
          <a:prstGeom prst="rect">
            <a:avLst/>
          </a:prstGeom>
        </p:spPr>
      </p:pic>
      <p:sp>
        <p:nvSpPr>
          <p:cNvPr id="11" name="Espace réservé du texte 3"/>
          <p:cNvSpPr>
            <a:spLocks noGrp="1"/>
          </p:cNvSpPr>
          <p:nvPr>
            <p:ph type="body" sz="quarter" idx="10" hasCustomPrompt="1"/>
          </p:nvPr>
        </p:nvSpPr>
        <p:spPr>
          <a:xfrm>
            <a:off x="4825462" y="1239567"/>
            <a:ext cx="4008438" cy="346075"/>
          </a:xfrm>
        </p:spPr>
        <p:txBody>
          <a:bodyPr>
            <a:normAutofit/>
          </a:bodyPr>
          <a:lstStyle>
            <a:lvl1pPr marL="0" indent="0" algn="r">
              <a:buNone/>
              <a:defRPr sz="1200"/>
            </a:lvl1pPr>
          </a:lstStyle>
          <a:p>
            <a:r>
              <a:rPr lang="fr-FR" dirty="0" smtClean="0"/>
              <a:t>DATE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398941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sposition de f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5841" y="2829813"/>
            <a:ext cx="4692318" cy="1122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60961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-1" y="1921385"/>
            <a:ext cx="9144001" cy="1362075"/>
          </a:xfrm>
        </p:spPr>
        <p:txBody>
          <a:bodyPr anchor="ctr">
            <a:normAutofit/>
          </a:bodyPr>
          <a:lstStyle>
            <a:lvl1pPr algn="ctr">
              <a:defRPr sz="3000" b="1" cap="all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93738" y="3283460"/>
            <a:ext cx="7772400" cy="1500187"/>
          </a:xfrm>
          <a:ln>
            <a:noFill/>
          </a:ln>
        </p:spPr>
        <p:txBody>
          <a:bodyPr anchor="ctr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379208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700992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, contenu et conclu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03023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Sous-titre 2"/>
          <p:cNvSpPr>
            <a:spLocks noGrp="1"/>
          </p:cNvSpPr>
          <p:nvPr>
            <p:ph type="subTitle" idx="13" hasCustomPrompt="1"/>
          </p:nvPr>
        </p:nvSpPr>
        <p:spPr>
          <a:xfrm>
            <a:off x="457200" y="5038712"/>
            <a:ext cx="8229600" cy="929456"/>
          </a:xfrm>
          <a:noFill/>
          <a:ln w="38100" cmpd="sng">
            <a:solidFill>
              <a:srgbClr val="CD0920"/>
            </a:solidFill>
            <a:round/>
          </a:ln>
          <a:effec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 anchor="ctr"/>
          <a:lstStyle>
            <a:lvl1pPr marL="0" indent="0" algn="ctr">
              <a:buNone/>
              <a:defRPr baseline="0">
                <a:solidFill>
                  <a:srgbClr val="4F504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la conclusion</a:t>
            </a:r>
          </a:p>
        </p:txBody>
      </p:sp>
    </p:spTree>
    <p:extLst>
      <p:ext uri="{BB962C8B-B14F-4D97-AF65-F5344CB8AC3E}">
        <p14:creationId xmlns:p14="http://schemas.microsoft.com/office/powerpoint/2010/main" val="27192744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582558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 hasCustomPrompt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0" indent="0">
              <a:buNone/>
              <a:defRPr sz="1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 hasCustomPrompt="1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0" indent="0">
              <a:buNone/>
              <a:defRPr sz="1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220201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apture d’écran 2014-02-18 à 15.51.44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688" y="131812"/>
            <a:ext cx="2407901" cy="385265"/>
          </a:xfrm>
          <a:prstGeom prst="rect">
            <a:avLst/>
          </a:prstGeom>
        </p:spPr>
      </p:pic>
      <p:cxnSp>
        <p:nvCxnSpPr>
          <p:cNvPr id="12" name="Connecteur droit 11"/>
          <p:cNvCxnSpPr/>
          <p:nvPr userDrawn="1"/>
        </p:nvCxnSpPr>
        <p:spPr>
          <a:xfrm>
            <a:off x="9217" y="1587577"/>
            <a:ext cx="9144000" cy="13229"/>
          </a:xfrm>
          <a:prstGeom prst="line">
            <a:avLst/>
          </a:prstGeom>
          <a:ln w="12700" cmpd="sng">
            <a:gradFill flip="none" rotWithShape="1">
              <a:gsLst>
                <a:gs pos="50000">
                  <a:srgbClr val="4F504F"/>
                </a:gs>
                <a:gs pos="100000">
                  <a:srgbClr val="D7D8D6"/>
                </a:gs>
                <a:gs pos="0">
                  <a:srgbClr val="D7D8D6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/>
          <p:cNvCxnSpPr/>
          <p:nvPr userDrawn="1"/>
        </p:nvCxnSpPr>
        <p:spPr>
          <a:xfrm>
            <a:off x="0" y="4385938"/>
            <a:ext cx="9144000" cy="13229"/>
          </a:xfrm>
          <a:prstGeom prst="line">
            <a:avLst/>
          </a:prstGeom>
          <a:ln w="12700" cmpd="sng">
            <a:gradFill flip="none" rotWithShape="1">
              <a:gsLst>
                <a:gs pos="50000">
                  <a:srgbClr val="4F504F"/>
                </a:gs>
                <a:gs pos="100000">
                  <a:srgbClr val="D7D8D6"/>
                </a:gs>
                <a:gs pos="0">
                  <a:srgbClr val="D7D8D6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Image 3" descr="Capture d’écran 2014-02-18 à 15.54.41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1191" y="5217385"/>
            <a:ext cx="3877949" cy="1014037"/>
          </a:xfrm>
          <a:prstGeom prst="rect">
            <a:avLst/>
          </a:prstGeom>
        </p:spPr>
      </p:pic>
      <p:sp>
        <p:nvSpPr>
          <p:cNvPr id="6" name="Espace réservé du contenu 5"/>
          <p:cNvSpPr>
            <a:spLocks noGrp="1"/>
          </p:cNvSpPr>
          <p:nvPr>
            <p:ph sz="quarter" idx="11" hasCustomPrompt="1"/>
          </p:nvPr>
        </p:nvSpPr>
        <p:spPr>
          <a:xfrm>
            <a:off x="166688" y="5372100"/>
            <a:ext cx="4418012" cy="495300"/>
          </a:xfrm>
          <a:ln>
            <a:noFill/>
          </a:ln>
        </p:spPr>
        <p:txBody>
          <a:bodyPr>
            <a:normAutofit/>
          </a:bodyPr>
          <a:lstStyle>
            <a:lvl1pPr>
              <a:defRPr sz="1400" b="1"/>
            </a:lvl1pPr>
          </a:lstStyle>
          <a:p>
            <a:pPr lvl="0"/>
            <a:r>
              <a:rPr lang="fr-FR" dirty="0" smtClean="0"/>
              <a:t>Attendus</a:t>
            </a:r>
          </a:p>
          <a:p>
            <a:pPr lvl="0"/>
            <a:endParaRPr lang="fr-FR" dirty="0" smtClean="0"/>
          </a:p>
        </p:txBody>
      </p:sp>
      <p:sp>
        <p:nvSpPr>
          <p:cNvPr id="10" name="Espace réservé du contenu 9"/>
          <p:cNvSpPr>
            <a:spLocks noGrp="1"/>
          </p:cNvSpPr>
          <p:nvPr>
            <p:ph sz="quarter" idx="12" hasCustomPrompt="1"/>
          </p:nvPr>
        </p:nvSpPr>
        <p:spPr>
          <a:xfrm>
            <a:off x="166688" y="5867400"/>
            <a:ext cx="4418012" cy="673100"/>
          </a:xfrm>
          <a:ln>
            <a:noFill/>
          </a:ln>
        </p:spPr>
        <p:txBody>
          <a:bodyPr>
            <a:normAutofit/>
          </a:bodyPr>
          <a:lstStyle>
            <a:lvl1pPr>
              <a:defRPr sz="1400" b="1"/>
            </a:lvl1pPr>
          </a:lstStyle>
          <a:p>
            <a:pPr lvl="0"/>
            <a:r>
              <a:rPr lang="fr-FR" dirty="0" smtClean="0"/>
              <a:t>Contact (nom + titre)</a:t>
            </a:r>
            <a:endParaRPr lang="fr-FR" dirty="0"/>
          </a:p>
        </p:txBody>
      </p:sp>
      <p:sp>
        <p:nvSpPr>
          <p:cNvPr id="15" name="Titre 1"/>
          <p:cNvSpPr>
            <a:spLocks noGrp="1"/>
          </p:cNvSpPr>
          <p:nvPr>
            <p:ph type="ctrTitle" hasCustomPrompt="1"/>
          </p:nvPr>
        </p:nvSpPr>
        <p:spPr>
          <a:xfrm>
            <a:off x="801905" y="1614455"/>
            <a:ext cx="8033751" cy="1470025"/>
          </a:xfrm>
          <a:ln w="22225">
            <a:noFill/>
          </a:ln>
        </p:spPr>
        <p:txBody>
          <a:bodyPr>
            <a:normAutofit/>
          </a:bodyPr>
          <a:lstStyle>
            <a:lvl1pPr algn="l">
              <a:defRPr sz="32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16" name="Sous-titre 2"/>
          <p:cNvSpPr>
            <a:spLocks noGrp="1"/>
          </p:cNvSpPr>
          <p:nvPr>
            <p:ph type="subTitle" idx="1"/>
          </p:nvPr>
        </p:nvSpPr>
        <p:spPr>
          <a:xfrm>
            <a:off x="801905" y="3230010"/>
            <a:ext cx="8042627" cy="929456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le style des sous-titres du masque</a:t>
            </a:r>
            <a:endParaRPr lang="fr-FR" dirty="0"/>
          </a:p>
        </p:txBody>
      </p:sp>
      <p:sp>
        <p:nvSpPr>
          <p:cNvPr id="17" name="Espace réservé du texte 3"/>
          <p:cNvSpPr>
            <a:spLocks noGrp="1"/>
          </p:cNvSpPr>
          <p:nvPr>
            <p:ph type="body" sz="quarter" idx="10" hasCustomPrompt="1"/>
          </p:nvPr>
        </p:nvSpPr>
        <p:spPr>
          <a:xfrm>
            <a:off x="4825462" y="1239567"/>
            <a:ext cx="4008438" cy="346075"/>
          </a:xfrm>
        </p:spPr>
        <p:txBody>
          <a:bodyPr>
            <a:normAutofit/>
          </a:bodyPr>
          <a:lstStyle>
            <a:lvl1pPr marL="0" indent="0" algn="r">
              <a:buNone/>
              <a:defRPr sz="1200"/>
            </a:lvl1pPr>
          </a:lstStyle>
          <a:p>
            <a:r>
              <a:rPr lang="fr-FR" dirty="0" smtClean="0"/>
              <a:t>DATE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972890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801905" y="1614455"/>
            <a:ext cx="8033751" cy="1470025"/>
          </a:xfrm>
          <a:ln w="22225">
            <a:noFill/>
          </a:ln>
        </p:spPr>
        <p:txBody>
          <a:bodyPr>
            <a:normAutofit/>
          </a:bodyPr>
          <a:lstStyle>
            <a:lvl1pPr algn="l">
              <a:defRPr sz="32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801905" y="3230010"/>
            <a:ext cx="8042627" cy="929456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le style des sous-titres du masque</a:t>
            </a:r>
            <a:endParaRPr lang="fr-FR" dirty="0"/>
          </a:p>
        </p:txBody>
      </p:sp>
      <p:pic>
        <p:nvPicPr>
          <p:cNvPr id="9" name="Image 8" descr="Capture d’écran 2014-02-18 à 16.03.05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7655" y="4832650"/>
            <a:ext cx="2648691" cy="1467635"/>
          </a:xfrm>
          <a:prstGeom prst="rect">
            <a:avLst/>
          </a:prstGeom>
        </p:spPr>
      </p:pic>
      <p:cxnSp>
        <p:nvCxnSpPr>
          <p:cNvPr id="12" name="Connecteur droit 11"/>
          <p:cNvCxnSpPr/>
          <p:nvPr userDrawn="1"/>
        </p:nvCxnSpPr>
        <p:spPr>
          <a:xfrm>
            <a:off x="9217" y="1587577"/>
            <a:ext cx="9144000" cy="13229"/>
          </a:xfrm>
          <a:prstGeom prst="line">
            <a:avLst/>
          </a:prstGeom>
          <a:ln w="12700" cmpd="sng">
            <a:gradFill flip="none" rotWithShape="1">
              <a:gsLst>
                <a:gs pos="50000">
                  <a:srgbClr val="4F504F"/>
                </a:gs>
                <a:gs pos="100000">
                  <a:srgbClr val="D7D8D6"/>
                </a:gs>
                <a:gs pos="0">
                  <a:srgbClr val="D7D8D6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/>
          <p:cNvCxnSpPr/>
          <p:nvPr userDrawn="1"/>
        </p:nvCxnSpPr>
        <p:spPr>
          <a:xfrm>
            <a:off x="0" y="4385938"/>
            <a:ext cx="9144000" cy="13229"/>
          </a:xfrm>
          <a:prstGeom prst="line">
            <a:avLst/>
          </a:prstGeom>
          <a:ln w="12700" cmpd="sng">
            <a:gradFill flip="none" rotWithShape="1">
              <a:gsLst>
                <a:gs pos="50000">
                  <a:srgbClr val="4F504F"/>
                </a:gs>
                <a:gs pos="100000">
                  <a:srgbClr val="D7D8D6"/>
                </a:gs>
                <a:gs pos="0">
                  <a:srgbClr val="D7D8D6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 descr="Capture d’écran 2014-02-18 à 15.51.44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688" y="131812"/>
            <a:ext cx="2407901" cy="385265"/>
          </a:xfrm>
          <a:prstGeom prst="rect">
            <a:avLst/>
          </a:prstGeom>
        </p:spPr>
      </p:pic>
      <p:sp>
        <p:nvSpPr>
          <p:cNvPr id="11" name="Espace réservé du texte 3"/>
          <p:cNvSpPr>
            <a:spLocks noGrp="1"/>
          </p:cNvSpPr>
          <p:nvPr>
            <p:ph type="body" sz="quarter" idx="10" hasCustomPrompt="1"/>
          </p:nvPr>
        </p:nvSpPr>
        <p:spPr>
          <a:xfrm>
            <a:off x="4825462" y="1239567"/>
            <a:ext cx="4008438" cy="346075"/>
          </a:xfrm>
        </p:spPr>
        <p:txBody>
          <a:bodyPr>
            <a:normAutofit/>
          </a:bodyPr>
          <a:lstStyle>
            <a:lvl1pPr marL="0" indent="0" algn="r">
              <a:buNone/>
              <a:defRPr sz="1200"/>
            </a:lvl1pPr>
          </a:lstStyle>
          <a:p>
            <a:r>
              <a:rPr lang="fr-FR" dirty="0" smtClean="0"/>
              <a:t>DATE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558343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sposition de f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5841" y="2829813"/>
            <a:ext cx="4692318" cy="1122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87113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-1" y="1921385"/>
            <a:ext cx="9144001" cy="1362075"/>
          </a:xfrm>
        </p:spPr>
        <p:txBody>
          <a:bodyPr anchor="ctr">
            <a:normAutofit/>
          </a:bodyPr>
          <a:lstStyle>
            <a:lvl1pPr algn="ctr">
              <a:defRPr sz="3000" b="1" cap="all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93738" y="3283460"/>
            <a:ext cx="7772400" cy="1500187"/>
          </a:xfrm>
          <a:ln>
            <a:noFill/>
          </a:ln>
        </p:spPr>
        <p:txBody>
          <a:bodyPr anchor="ctr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02024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3485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, contenu et conclu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03023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Sous-titre 2"/>
          <p:cNvSpPr>
            <a:spLocks noGrp="1"/>
          </p:cNvSpPr>
          <p:nvPr>
            <p:ph type="subTitle" idx="13" hasCustomPrompt="1"/>
          </p:nvPr>
        </p:nvSpPr>
        <p:spPr>
          <a:xfrm>
            <a:off x="457200" y="5038712"/>
            <a:ext cx="8229600" cy="929456"/>
          </a:xfrm>
          <a:noFill/>
          <a:ln w="38100" cmpd="sng">
            <a:solidFill>
              <a:srgbClr val="CD0920"/>
            </a:solidFill>
            <a:round/>
          </a:ln>
          <a:effec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 anchor="ctr"/>
          <a:lstStyle>
            <a:lvl1pPr marL="0" indent="0" algn="ctr">
              <a:buNone/>
              <a:defRPr baseline="0">
                <a:solidFill>
                  <a:srgbClr val="4F504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la conclusion</a:t>
            </a:r>
          </a:p>
        </p:txBody>
      </p:sp>
    </p:spTree>
    <p:extLst>
      <p:ext uri="{BB962C8B-B14F-4D97-AF65-F5344CB8AC3E}">
        <p14:creationId xmlns:p14="http://schemas.microsoft.com/office/powerpoint/2010/main" val="14397034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87648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 hasCustomPrompt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0" indent="0">
              <a:buNone/>
              <a:defRPr sz="1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 hasCustomPrompt="1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0" indent="0">
              <a:buNone/>
              <a:defRPr sz="1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85572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image" Target="../media/image5.emf"/><Relationship Id="rId5" Type="http://schemas.openxmlformats.org/officeDocument/2006/relationships/slideLayout" Target="../slideLayouts/slideLayout13.xml"/><Relationship Id="rId10" Type="http://schemas.openxmlformats.org/officeDocument/2006/relationships/image" Target="../media/image1.jpg"/><Relationship Id="rId4" Type="http://schemas.openxmlformats.org/officeDocument/2006/relationships/slideLayout" Target="../slideLayouts/slideLayout12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image" Target="../media/image6.emf"/><Relationship Id="rId5" Type="http://schemas.openxmlformats.org/officeDocument/2006/relationships/slideLayout" Target="../slideLayouts/slideLayout21.xml"/><Relationship Id="rId10" Type="http://schemas.openxmlformats.org/officeDocument/2006/relationships/image" Target="../media/image1.jpg"/><Relationship Id="rId4" Type="http://schemas.openxmlformats.org/officeDocument/2006/relationships/slideLayout" Target="../slideLayouts/slideLayout20.xml"/><Relationship Id="rId9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image" Target="../media/image7.jpg"/><Relationship Id="rId5" Type="http://schemas.openxmlformats.org/officeDocument/2006/relationships/slideLayout" Target="../slideLayouts/slideLayout29.xml"/><Relationship Id="rId10" Type="http://schemas.openxmlformats.org/officeDocument/2006/relationships/image" Target="../media/image1.jpg"/><Relationship Id="rId4" Type="http://schemas.openxmlformats.org/officeDocument/2006/relationships/slideLayout" Target="../slideLayouts/slideLayout28.xml"/><Relationship Id="rId9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7.xml"/><Relationship Id="rId10" Type="http://schemas.openxmlformats.org/officeDocument/2006/relationships/image" Target="../media/image1.jpg"/><Relationship Id="rId4" Type="http://schemas.openxmlformats.org/officeDocument/2006/relationships/slideLayout" Target="../slideLayouts/slideLayout36.xml"/><Relationship Id="rId9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3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7.xml"/><Relationship Id="rId2" Type="http://schemas.openxmlformats.org/officeDocument/2006/relationships/slideLayout" Target="../slideLayouts/slideLayout42.xml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5.xml"/><Relationship Id="rId10" Type="http://schemas.openxmlformats.org/officeDocument/2006/relationships/image" Target="../media/image1.jpg"/><Relationship Id="rId4" Type="http://schemas.openxmlformats.org/officeDocument/2006/relationships/slideLayout" Target="../slideLayouts/slideLayout44.xml"/><Relationship Id="rId9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5" Type="http://schemas.openxmlformats.org/officeDocument/2006/relationships/slideLayout" Target="../slideLayouts/slideLayout53.xml"/><Relationship Id="rId10" Type="http://schemas.openxmlformats.org/officeDocument/2006/relationships/image" Target="../media/image1.jpg"/><Relationship Id="rId4" Type="http://schemas.openxmlformats.org/officeDocument/2006/relationships/slideLayout" Target="../slideLayouts/slideLayout52.xml"/><Relationship Id="rId9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5" Type="http://schemas.openxmlformats.org/officeDocument/2006/relationships/slideLayout" Target="../slideLayouts/slideLayout61.xml"/><Relationship Id="rId10" Type="http://schemas.openxmlformats.org/officeDocument/2006/relationships/image" Target="../media/image1.jpg"/><Relationship Id="rId4" Type="http://schemas.openxmlformats.org/officeDocument/2006/relationships/slideLayout" Target="../slideLayouts/slideLayout60.xml"/><Relationship Id="rId9" Type="http://schemas.openxmlformats.org/officeDocument/2006/relationships/theme" Target="../theme/theme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3" Type="http://schemas.openxmlformats.org/officeDocument/2006/relationships/slideLayout" Target="../slideLayouts/slideLayout67.xml"/><Relationship Id="rId7" Type="http://schemas.openxmlformats.org/officeDocument/2006/relationships/slideLayout" Target="../slideLayouts/slideLayout71.xml"/><Relationship Id="rId2" Type="http://schemas.openxmlformats.org/officeDocument/2006/relationships/slideLayout" Target="../slideLayouts/slideLayout66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5" Type="http://schemas.openxmlformats.org/officeDocument/2006/relationships/slideLayout" Target="../slideLayouts/slideLayout69.xml"/><Relationship Id="rId10" Type="http://schemas.openxmlformats.org/officeDocument/2006/relationships/image" Target="../media/image1.jpg"/><Relationship Id="rId4" Type="http://schemas.openxmlformats.org/officeDocument/2006/relationships/slideLayout" Target="../slideLayouts/slideLayout68.xml"/><Relationship Id="rId9" Type="http://schemas.openxmlformats.org/officeDocument/2006/relationships/theme" Target="../theme/theme9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0.xml"/><Relationship Id="rId3" Type="http://schemas.openxmlformats.org/officeDocument/2006/relationships/slideLayout" Target="../slideLayouts/slideLayout75.xml"/><Relationship Id="rId7" Type="http://schemas.openxmlformats.org/officeDocument/2006/relationships/slideLayout" Target="../slideLayouts/slideLayout79.xml"/><Relationship Id="rId2" Type="http://schemas.openxmlformats.org/officeDocument/2006/relationships/slideLayout" Target="../slideLayouts/slideLayout74.xml"/><Relationship Id="rId1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8.xml"/><Relationship Id="rId5" Type="http://schemas.openxmlformats.org/officeDocument/2006/relationships/slideLayout" Target="../slideLayouts/slideLayout77.xml"/><Relationship Id="rId10" Type="http://schemas.openxmlformats.org/officeDocument/2006/relationships/image" Target="../media/image1.jpg"/><Relationship Id="rId4" Type="http://schemas.openxmlformats.org/officeDocument/2006/relationships/slideLayout" Target="../slideLayouts/slideLayout76.xml"/><Relationship Id="rId9" Type="http://schemas.openxmlformats.org/officeDocument/2006/relationships/theme" Target="../theme/theme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  <a:prstGeom prst="rect">
            <a:avLst/>
          </a:prstGeom>
          <a:ln w="6350">
            <a:gradFill flip="none" rotWithShape="1">
              <a:gsLst>
                <a:gs pos="50000">
                  <a:srgbClr val="4F504F"/>
                </a:gs>
                <a:gs pos="100000">
                  <a:srgbClr val="D7D8D6"/>
                </a:gs>
                <a:gs pos="0">
                  <a:srgbClr val="D7D8D6"/>
                </a:gs>
              </a:gsLst>
              <a:lin ang="0" scaled="1"/>
              <a:tileRect/>
            </a:gradFill>
          </a:ln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3505200" y="637031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fld id="{D6F496DE-1E05-BF43-8036-15330E4D1321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2" name="Image 11" descr="Capture d’écran 2014-02-18 à 15.54.41.jpg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1695" y="6325911"/>
            <a:ext cx="1990001" cy="520361"/>
          </a:xfrm>
          <a:prstGeom prst="rect">
            <a:avLst/>
          </a:prstGeom>
        </p:spPr>
      </p:pic>
      <p:cxnSp>
        <p:nvCxnSpPr>
          <p:cNvPr id="8" name="Connecteur droit 7"/>
          <p:cNvCxnSpPr/>
          <p:nvPr userDrawn="1"/>
        </p:nvCxnSpPr>
        <p:spPr>
          <a:xfrm>
            <a:off x="0" y="6287573"/>
            <a:ext cx="9144000" cy="0"/>
          </a:xfrm>
          <a:prstGeom prst="line">
            <a:avLst/>
          </a:prstGeom>
          <a:ln w="9525" cmpd="sng">
            <a:solidFill>
              <a:srgbClr val="4F504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371509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49" r:id="rId2"/>
    <p:sldLayoutId id="2147483662" r:id="rId3"/>
    <p:sldLayoutId id="2147483651" r:id="rId4"/>
    <p:sldLayoutId id="2147483650" r:id="rId5"/>
    <p:sldLayoutId id="2147483661" r:id="rId6"/>
    <p:sldLayoutId id="2147483652" r:id="rId7"/>
    <p:sldLayoutId id="2147483653" r:id="rId8"/>
  </p:sldLayoutIdLst>
  <p:timing>
    <p:tnLst>
      <p:par>
        <p:cTn id="1" dur="indefinite" restart="never" nodeType="tmRoot"/>
      </p:par>
    </p:tnLst>
  </p:timing>
  <p:hf hdr="0"/>
  <p:txStyles>
    <p:titleStyle>
      <a:lvl1pPr algn="ctr" defTabSz="457200" rtl="0" eaLnBrk="1" latinLnBrk="0" hangingPunct="1">
        <a:spcBef>
          <a:spcPct val="0"/>
        </a:spcBef>
        <a:buNone/>
        <a:defRPr sz="2800" kern="1200" cap="all">
          <a:solidFill>
            <a:srgbClr val="CD0920"/>
          </a:solidFill>
          <a:latin typeface="Franklin Gothic Medium"/>
          <a:ea typeface="+mj-ea"/>
          <a:cs typeface="Franklin Gothic Medium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CD0920"/>
        </a:buClr>
        <a:buSzPct val="75000"/>
        <a:buFont typeface="Lucida Grande"/>
        <a:buChar char="▶"/>
        <a:defRPr sz="2000" kern="1200">
          <a:solidFill>
            <a:srgbClr val="4F504F"/>
          </a:solidFill>
          <a:latin typeface="Helvetica"/>
          <a:ea typeface="+mn-ea"/>
          <a:cs typeface="Helvetica"/>
        </a:defRPr>
      </a:lvl1pPr>
      <a:lvl2pPr marL="806450" indent="-349250" algn="l" defTabSz="457200" rtl="0" eaLnBrk="1" latinLnBrk="0" hangingPunct="1">
        <a:spcBef>
          <a:spcPct val="20000"/>
        </a:spcBef>
        <a:buClr>
          <a:srgbClr val="CD0920"/>
        </a:buClr>
        <a:buSzPct val="125000"/>
        <a:buFont typeface="Arial"/>
        <a:buChar char="•"/>
        <a:defRPr sz="1800" kern="1200" baseline="0">
          <a:solidFill>
            <a:srgbClr val="4F504F"/>
          </a:solidFill>
          <a:latin typeface="Helvetica"/>
          <a:ea typeface="+mn-ea"/>
          <a:cs typeface="Helvetica"/>
        </a:defRPr>
      </a:lvl2pPr>
      <a:lvl3pPr marL="1143000" indent="-228600" algn="l" defTabSz="457200" rtl="0" eaLnBrk="1" latinLnBrk="0" hangingPunct="1">
        <a:spcBef>
          <a:spcPct val="20000"/>
        </a:spcBef>
        <a:buClr>
          <a:srgbClr val="CD0920"/>
        </a:buClr>
        <a:buSzPct val="80000"/>
        <a:buFont typeface="Wingdings" charset="2"/>
        <a:buChar char=""/>
        <a:defRPr sz="1600" kern="1200">
          <a:solidFill>
            <a:srgbClr val="4F504F"/>
          </a:solidFill>
          <a:latin typeface="Helvetica"/>
          <a:ea typeface="+mn-ea"/>
          <a:cs typeface="Helvetica"/>
        </a:defRPr>
      </a:lvl3pPr>
      <a:lvl4pPr marL="1600200" indent="-228600" algn="l" defTabSz="457200" rtl="0" eaLnBrk="1" latinLnBrk="0" hangingPunct="1">
        <a:spcBef>
          <a:spcPct val="20000"/>
        </a:spcBef>
        <a:buClr>
          <a:srgbClr val="CD0920"/>
        </a:buClr>
        <a:buFont typeface="Wingdings" charset="2"/>
        <a:buChar char="§"/>
        <a:defRPr sz="1400" kern="1200">
          <a:solidFill>
            <a:srgbClr val="4F504F"/>
          </a:solidFill>
          <a:latin typeface="Helvetica"/>
          <a:ea typeface="+mn-ea"/>
          <a:cs typeface="Helvetica"/>
        </a:defRPr>
      </a:lvl4pPr>
      <a:lvl5pPr marL="2057400" indent="-228600" algn="l" defTabSz="457200" rtl="0" eaLnBrk="1" latinLnBrk="0" hangingPunct="1">
        <a:spcBef>
          <a:spcPct val="20000"/>
        </a:spcBef>
        <a:buClr>
          <a:srgbClr val="CD0920"/>
        </a:buClr>
        <a:buFont typeface="Lucida Grande"/>
        <a:buChar char="-"/>
        <a:defRPr sz="1400" kern="1200">
          <a:solidFill>
            <a:srgbClr val="4F504F"/>
          </a:solidFill>
          <a:latin typeface="Helvetica"/>
          <a:ea typeface="+mn-ea"/>
          <a:cs typeface="Helvetica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  <a:prstGeom prst="rect">
            <a:avLst/>
          </a:prstGeom>
          <a:ln w="6350">
            <a:gradFill flip="none" rotWithShape="1">
              <a:gsLst>
                <a:gs pos="50000">
                  <a:srgbClr val="4F504F"/>
                </a:gs>
                <a:gs pos="100000">
                  <a:srgbClr val="D7D8D6"/>
                </a:gs>
                <a:gs pos="0">
                  <a:srgbClr val="D7D8D6"/>
                </a:gs>
              </a:gsLst>
              <a:lin ang="0" scaled="1"/>
              <a:tileRect/>
            </a:gradFill>
          </a:ln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3505200" y="637031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fld id="{D6F496DE-1E05-BF43-8036-15330E4D1321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2" name="Image 11" descr="Capture d’écran 2014-02-18 à 15.54.41.jpg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1695" y="6325911"/>
            <a:ext cx="1990001" cy="520361"/>
          </a:xfrm>
          <a:prstGeom prst="rect">
            <a:avLst/>
          </a:prstGeom>
        </p:spPr>
      </p:pic>
      <p:cxnSp>
        <p:nvCxnSpPr>
          <p:cNvPr id="8" name="Connecteur droit 7"/>
          <p:cNvCxnSpPr/>
          <p:nvPr userDrawn="1"/>
        </p:nvCxnSpPr>
        <p:spPr>
          <a:xfrm>
            <a:off x="0" y="6287573"/>
            <a:ext cx="9144000" cy="0"/>
          </a:xfrm>
          <a:prstGeom prst="line">
            <a:avLst/>
          </a:prstGeom>
          <a:ln w="9525" cmpd="sng">
            <a:solidFill>
              <a:srgbClr val="4F504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 descr="GRIFFE_PRO 2.pdf"/>
          <p:cNvPicPr>
            <a:picLocks noChangeAspect="1"/>
          </p:cNvPicPr>
          <p:nvPr userDrawn="1"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4" t="31060" r="9107" b="31740"/>
          <a:stretch/>
        </p:blipFill>
        <p:spPr>
          <a:xfrm>
            <a:off x="87004" y="6457747"/>
            <a:ext cx="2391401" cy="264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25900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</p:sldLayoutIdLst>
  <p:timing>
    <p:tnLst>
      <p:par>
        <p:cTn id="1" dur="indefinite" restart="never" nodeType="tmRoot"/>
      </p:par>
    </p:tnLst>
  </p:timing>
  <p:hf hdr="0"/>
  <p:txStyles>
    <p:titleStyle>
      <a:lvl1pPr algn="ctr" defTabSz="457200" rtl="0" eaLnBrk="1" latinLnBrk="0" hangingPunct="1">
        <a:spcBef>
          <a:spcPct val="0"/>
        </a:spcBef>
        <a:buNone/>
        <a:defRPr sz="2800" kern="1200" cap="all">
          <a:solidFill>
            <a:srgbClr val="CD0920"/>
          </a:solidFill>
          <a:latin typeface="Franklin Gothic Medium"/>
          <a:ea typeface="+mj-ea"/>
          <a:cs typeface="Franklin Gothic Medium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CD0920"/>
        </a:buClr>
        <a:buSzPct val="75000"/>
        <a:buFont typeface="Lucida Grande"/>
        <a:buChar char="▶"/>
        <a:defRPr sz="2000" kern="1200">
          <a:solidFill>
            <a:srgbClr val="4F504F"/>
          </a:solidFill>
          <a:latin typeface="Helvetica"/>
          <a:ea typeface="+mn-ea"/>
          <a:cs typeface="Helvetica"/>
        </a:defRPr>
      </a:lvl1pPr>
      <a:lvl2pPr marL="806450" indent="-349250" algn="l" defTabSz="457200" rtl="0" eaLnBrk="1" latinLnBrk="0" hangingPunct="1">
        <a:spcBef>
          <a:spcPct val="20000"/>
        </a:spcBef>
        <a:buClr>
          <a:srgbClr val="CD0920"/>
        </a:buClr>
        <a:buSzPct val="125000"/>
        <a:buFont typeface="Arial"/>
        <a:buChar char="•"/>
        <a:defRPr sz="1800" kern="1200" baseline="0">
          <a:solidFill>
            <a:srgbClr val="4F504F"/>
          </a:solidFill>
          <a:latin typeface="Helvetica"/>
          <a:ea typeface="+mn-ea"/>
          <a:cs typeface="Helvetica"/>
        </a:defRPr>
      </a:lvl2pPr>
      <a:lvl3pPr marL="1143000" indent="-228600" algn="l" defTabSz="457200" rtl="0" eaLnBrk="1" latinLnBrk="0" hangingPunct="1">
        <a:spcBef>
          <a:spcPct val="20000"/>
        </a:spcBef>
        <a:buClr>
          <a:srgbClr val="CD0920"/>
        </a:buClr>
        <a:buSzPct val="80000"/>
        <a:buFont typeface="Wingdings" charset="2"/>
        <a:buChar char=""/>
        <a:defRPr sz="1600" kern="1200">
          <a:solidFill>
            <a:srgbClr val="4F504F"/>
          </a:solidFill>
          <a:latin typeface="Helvetica"/>
          <a:ea typeface="+mn-ea"/>
          <a:cs typeface="Helvetica"/>
        </a:defRPr>
      </a:lvl3pPr>
      <a:lvl4pPr marL="1600200" indent="-228600" algn="l" defTabSz="457200" rtl="0" eaLnBrk="1" latinLnBrk="0" hangingPunct="1">
        <a:spcBef>
          <a:spcPct val="20000"/>
        </a:spcBef>
        <a:buClr>
          <a:srgbClr val="CD0920"/>
        </a:buClr>
        <a:buFont typeface="Wingdings" charset="2"/>
        <a:buChar char="§"/>
        <a:defRPr sz="1400" kern="1200">
          <a:solidFill>
            <a:srgbClr val="4F504F"/>
          </a:solidFill>
          <a:latin typeface="Helvetica"/>
          <a:ea typeface="+mn-ea"/>
          <a:cs typeface="Helvetica"/>
        </a:defRPr>
      </a:lvl4pPr>
      <a:lvl5pPr marL="2057400" indent="-228600" algn="l" defTabSz="457200" rtl="0" eaLnBrk="1" latinLnBrk="0" hangingPunct="1">
        <a:spcBef>
          <a:spcPct val="20000"/>
        </a:spcBef>
        <a:buClr>
          <a:srgbClr val="CD0920"/>
        </a:buClr>
        <a:buFont typeface="Lucida Grande"/>
        <a:buChar char="-"/>
        <a:defRPr sz="1400" kern="1200">
          <a:solidFill>
            <a:srgbClr val="4F504F"/>
          </a:solidFill>
          <a:latin typeface="Helvetica"/>
          <a:ea typeface="+mn-ea"/>
          <a:cs typeface="Helvetica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  <a:prstGeom prst="rect">
            <a:avLst/>
          </a:prstGeom>
          <a:ln w="6350">
            <a:gradFill flip="none" rotWithShape="1">
              <a:gsLst>
                <a:gs pos="50000">
                  <a:srgbClr val="4F504F"/>
                </a:gs>
                <a:gs pos="100000">
                  <a:srgbClr val="D7D8D6"/>
                </a:gs>
                <a:gs pos="0">
                  <a:srgbClr val="D7D8D6"/>
                </a:gs>
              </a:gsLst>
              <a:lin ang="0" scaled="1"/>
              <a:tileRect/>
            </a:gradFill>
          </a:ln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3505200" y="637031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fld id="{D6F496DE-1E05-BF43-8036-15330E4D1321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2" name="Image 11" descr="Capture d’écran 2014-02-18 à 15.54.41.jpg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1695" y="6325911"/>
            <a:ext cx="1990001" cy="520361"/>
          </a:xfrm>
          <a:prstGeom prst="rect">
            <a:avLst/>
          </a:prstGeom>
        </p:spPr>
      </p:pic>
      <p:cxnSp>
        <p:nvCxnSpPr>
          <p:cNvPr id="8" name="Connecteur droit 7"/>
          <p:cNvCxnSpPr/>
          <p:nvPr userDrawn="1"/>
        </p:nvCxnSpPr>
        <p:spPr>
          <a:xfrm>
            <a:off x="0" y="6287573"/>
            <a:ext cx="9144000" cy="0"/>
          </a:xfrm>
          <a:prstGeom prst="line">
            <a:avLst/>
          </a:prstGeom>
          <a:ln w="9525" cmpd="sng">
            <a:solidFill>
              <a:srgbClr val="4F504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Griffetaupe.pdf"/>
          <p:cNvPicPr>
            <a:picLocks noChangeAspect="1"/>
          </p:cNvPicPr>
          <p:nvPr userDrawn="1"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05" t="18838" r="13858" b="13592"/>
          <a:stretch/>
        </p:blipFill>
        <p:spPr>
          <a:xfrm>
            <a:off x="92102" y="6401670"/>
            <a:ext cx="1784297" cy="457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9119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</p:sldLayoutIdLst>
  <p:timing>
    <p:tnLst>
      <p:par>
        <p:cTn id="1" dur="indefinite" restart="never" nodeType="tmRoot"/>
      </p:par>
    </p:tnLst>
  </p:timing>
  <p:hf hdr="0"/>
  <p:txStyles>
    <p:titleStyle>
      <a:lvl1pPr algn="ctr" defTabSz="457200" rtl="0" eaLnBrk="1" latinLnBrk="0" hangingPunct="1">
        <a:spcBef>
          <a:spcPct val="0"/>
        </a:spcBef>
        <a:buNone/>
        <a:defRPr sz="2800" kern="1200" cap="all">
          <a:solidFill>
            <a:srgbClr val="CD0920"/>
          </a:solidFill>
          <a:latin typeface="Franklin Gothic Medium"/>
          <a:ea typeface="+mj-ea"/>
          <a:cs typeface="Franklin Gothic Medium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CD0920"/>
        </a:buClr>
        <a:buSzPct val="75000"/>
        <a:buFont typeface="Lucida Grande"/>
        <a:buChar char="▶"/>
        <a:defRPr sz="2000" kern="1200">
          <a:solidFill>
            <a:srgbClr val="4F504F"/>
          </a:solidFill>
          <a:latin typeface="Helvetica"/>
          <a:ea typeface="+mn-ea"/>
          <a:cs typeface="Helvetica"/>
        </a:defRPr>
      </a:lvl1pPr>
      <a:lvl2pPr marL="806450" indent="-349250" algn="l" defTabSz="457200" rtl="0" eaLnBrk="1" latinLnBrk="0" hangingPunct="1">
        <a:spcBef>
          <a:spcPct val="20000"/>
        </a:spcBef>
        <a:buClr>
          <a:srgbClr val="CD0920"/>
        </a:buClr>
        <a:buSzPct val="125000"/>
        <a:buFont typeface="Arial"/>
        <a:buChar char="•"/>
        <a:defRPr sz="1800" kern="1200" baseline="0">
          <a:solidFill>
            <a:srgbClr val="4F504F"/>
          </a:solidFill>
          <a:latin typeface="Helvetica"/>
          <a:ea typeface="+mn-ea"/>
          <a:cs typeface="Helvetica"/>
        </a:defRPr>
      </a:lvl2pPr>
      <a:lvl3pPr marL="1143000" indent="-228600" algn="l" defTabSz="457200" rtl="0" eaLnBrk="1" latinLnBrk="0" hangingPunct="1">
        <a:spcBef>
          <a:spcPct val="20000"/>
        </a:spcBef>
        <a:buClr>
          <a:srgbClr val="CD0920"/>
        </a:buClr>
        <a:buSzPct val="80000"/>
        <a:buFont typeface="Wingdings" charset="2"/>
        <a:buChar char=""/>
        <a:defRPr sz="1600" kern="1200">
          <a:solidFill>
            <a:srgbClr val="4F504F"/>
          </a:solidFill>
          <a:latin typeface="Helvetica"/>
          <a:ea typeface="+mn-ea"/>
          <a:cs typeface="Helvetica"/>
        </a:defRPr>
      </a:lvl3pPr>
      <a:lvl4pPr marL="1600200" indent="-228600" algn="l" defTabSz="457200" rtl="0" eaLnBrk="1" latinLnBrk="0" hangingPunct="1">
        <a:spcBef>
          <a:spcPct val="20000"/>
        </a:spcBef>
        <a:buClr>
          <a:srgbClr val="CD0920"/>
        </a:buClr>
        <a:buFont typeface="Wingdings" charset="2"/>
        <a:buChar char="§"/>
        <a:defRPr sz="1400" kern="1200">
          <a:solidFill>
            <a:srgbClr val="4F504F"/>
          </a:solidFill>
          <a:latin typeface="Helvetica"/>
          <a:ea typeface="+mn-ea"/>
          <a:cs typeface="Helvetica"/>
        </a:defRPr>
      </a:lvl4pPr>
      <a:lvl5pPr marL="2057400" indent="-228600" algn="l" defTabSz="457200" rtl="0" eaLnBrk="1" latinLnBrk="0" hangingPunct="1">
        <a:spcBef>
          <a:spcPct val="20000"/>
        </a:spcBef>
        <a:buClr>
          <a:srgbClr val="CD0920"/>
        </a:buClr>
        <a:buFont typeface="Lucida Grande"/>
        <a:buChar char="-"/>
        <a:defRPr sz="1400" kern="1200">
          <a:solidFill>
            <a:srgbClr val="4F504F"/>
          </a:solidFill>
          <a:latin typeface="Helvetica"/>
          <a:ea typeface="+mn-ea"/>
          <a:cs typeface="Helvetica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  <a:prstGeom prst="rect">
            <a:avLst/>
          </a:prstGeom>
          <a:ln w="6350">
            <a:gradFill flip="none" rotWithShape="1">
              <a:gsLst>
                <a:gs pos="50000">
                  <a:srgbClr val="4F504F"/>
                </a:gs>
                <a:gs pos="100000">
                  <a:srgbClr val="D7D8D6"/>
                </a:gs>
                <a:gs pos="0">
                  <a:srgbClr val="D7D8D6"/>
                </a:gs>
              </a:gsLst>
              <a:lin ang="0" scaled="1"/>
              <a:tileRect/>
            </a:gradFill>
          </a:ln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3505200" y="637031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fld id="{D6F496DE-1E05-BF43-8036-15330E4D1321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2" name="Image 11" descr="Capture d’écran 2014-02-18 à 15.54.41.jpg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1695" y="6325911"/>
            <a:ext cx="1990001" cy="520361"/>
          </a:xfrm>
          <a:prstGeom prst="rect">
            <a:avLst/>
          </a:prstGeom>
        </p:spPr>
      </p:pic>
      <p:cxnSp>
        <p:nvCxnSpPr>
          <p:cNvPr id="8" name="Connecteur droit 7"/>
          <p:cNvCxnSpPr/>
          <p:nvPr userDrawn="1"/>
        </p:nvCxnSpPr>
        <p:spPr>
          <a:xfrm>
            <a:off x="0" y="6287573"/>
            <a:ext cx="9144000" cy="0"/>
          </a:xfrm>
          <a:prstGeom prst="line">
            <a:avLst/>
          </a:prstGeom>
          <a:ln w="9525" cmpd="sng">
            <a:solidFill>
              <a:srgbClr val="4F504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 descr="Capture d’écran 2014-02-18 à 17.45.05.jpg"/>
          <p:cNvPicPr>
            <a:picLocks noChangeAspect="1"/>
          </p:cNvPicPr>
          <p:nvPr userDrawn="1"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96" b="6648"/>
          <a:stretch/>
        </p:blipFill>
        <p:spPr>
          <a:xfrm>
            <a:off x="26549" y="6357613"/>
            <a:ext cx="1930518" cy="475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17863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</p:sldLayoutIdLst>
  <p:timing>
    <p:tnLst>
      <p:par>
        <p:cTn id="1" dur="indefinite" restart="never" nodeType="tmRoot"/>
      </p:par>
    </p:tnLst>
  </p:timing>
  <p:hf hdr="0"/>
  <p:txStyles>
    <p:titleStyle>
      <a:lvl1pPr algn="ctr" defTabSz="457200" rtl="0" eaLnBrk="1" latinLnBrk="0" hangingPunct="1">
        <a:spcBef>
          <a:spcPct val="0"/>
        </a:spcBef>
        <a:buNone/>
        <a:defRPr sz="2800" kern="1200" cap="all">
          <a:solidFill>
            <a:srgbClr val="CD0920"/>
          </a:solidFill>
          <a:latin typeface="Franklin Gothic Medium"/>
          <a:ea typeface="+mj-ea"/>
          <a:cs typeface="Franklin Gothic Medium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CD0920"/>
        </a:buClr>
        <a:buSzPct val="75000"/>
        <a:buFont typeface="Lucida Grande"/>
        <a:buChar char="▶"/>
        <a:defRPr sz="2000" kern="1200">
          <a:solidFill>
            <a:srgbClr val="4F504F"/>
          </a:solidFill>
          <a:latin typeface="Helvetica"/>
          <a:ea typeface="+mn-ea"/>
          <a:cs typeface="Helvetica"/>
        </a:defRPr>
      </a:lvl1pPr>
      <a:lvl2pPr marL="806450" indent="-349250" algn="l" defTabSz="457200" rtl="0" eaLnBrk="1" latinLnBrk="0" hangingPunct="1">
        <a:spcBef>
          <a:spcPct val="20000"/>
        </a:spcBef>
        <a:buClr>
          <a:srgbClr val="CD0920"/>
        </a:buClr>
        <a:buSzPct val="125000"/>
        <a:buFont typeface="Arial"/>
        <a:buChar char="•"/>
        <a:defRPr sz="1800" kern="1200" baseline="0">
          <a:solidFill>
            <a:srgbClr val="4F504F"/>
          </a:solidFill>
          <a:latin typeface="Helvetica"/>
          <a:ea typeface="+mn-ea"/>
          <a:cs typeface="Helvetica"/>
        </a:defRPr>
      </a:lvl2pPr>
      <a:lvl3pPr marL="1143000" indent="-228600" algn="l" defTabSz="457200" rtl="0" eaLnBrk="1" latinLnBrk="0" hangingPunct="1">
        <a:spcBef>
          <a:spcPct val="20000"/>
        </a:spcBef>
        <a:buClr>
          <a:srgbClr val="CD0920"/>
        </a:buClr>
        <a:buSzPct val="80000"/>
        <a:buFont typeface="Wingdings" charset="2"/>
        <a:buChar char=""/>
        <a:defRPr sz="1600" kern="1200">
          <a:solidFill>
            <a:srgbClr val="4F504F"/>
          </a:solidFill>
          <a:latin typeface="Helvetica"/>
          <a:ea typeface="+mn-ea"/>
          <a:cs typeface="Helvetica"/>
        </a:defRPr>
      </a:lvl3pPr>
      <a:lvl4pPr marL="1600200" indent="-228600" algn="l" defTabSz="457200" rtl="0" eaLnBrk="1" latinLnBrk="0" hangingPunct="1">
        <a:spcBef>
          <a:spcPct val="20000"/>
        </a:spcBef>
        <a:buClr>
          <a:srgbClr val="CD0920"/>
        </a:buClr>
        <a:buFont typeface="Wingdings" charset="2"/>
        <a:buChar char="§"/>
        <a:defRPr sz="1400" kern="1200">
          <a:solidFill>
            <a:srgbClr val="4F504F"/>
          </a:solidFill>
          <a:latin typeface="Helvetica"/>
          <a:ea typeface="+mn-ea"/>
          <a:cs typeface="Helvetica"/>
        </a:defRPr>
      </a:lvl4pPr>
      <a:lvl5pPr marL="2057400" indent="-228600" algn="l" defTabSz="457200" rtl="0" eaLnBrk="1" latinLnBrk="0" hangingPunct="1">
        <a:spcBef>
          <a:spcPct val="20000"/>
        </a:spcBef>
        <a:buClr>
          <a:srgbClr val="CD0920"/>
        </a:buClr>
        <a:buFont typeface="Lucida Grande"/>
        <a:buChar char="-"/>
        <a:defRPr sz="1400" kern="1200">
          <a:solidFill>
            <a:srgbClr val="4F504F"/>
          </a:solidFill>
          <a:latin typeface="Helvetica"/>
          <a:ea typeface="+mn-ea"/>
          <a:cs typeface="Helvetica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  <a:prstGeom prst="rect">
            <a:avLst/>
          </a:prstGeom>
          <a:ln w="6350">
            <a:gradFill flip="none" rotWithShape="1">
              <a:gsLst>
                <a:gs pos="50000">
                  <a:srgbClr val="4F504F"/>
                </a:gs>
                <a:gs pos="100000">
                  <a:srgbClr val="D7D8D6"/>
                </a:gs>
                <a:gs pos="0">
                  <a:srgbClr val="D7D8D6"/>
                </a:gs>
              </a:gsLst>
              <a:lin ang="0" scaled="1"/>
              <a:tileRect/>
            </a:gradFill>
          </a:ln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3505200" y="637031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fld id="{D6F496DE-1E05-BF43-8036-15330E4D1321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2" name="Image 11" descr="Capture d’écran 2014-02-18 à 15.54.41.jpg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1695" y="6325911"/>
            <a:ext cx="1990001" cy="520361"/>
          </a:xfrm>
          <a:prstGeom prst="rect">
            <a:avLst/>
          </a:prstGeom>
        </p:spPr>
      </p:pic>
      <p:cxnSp>
        <p:nvCxnSpPr>
          <p:cNvPr id="8" name="Connecteur droit 7"/>
          <p:cNvCxnSpPr/>
          <p:nvPr userDrawn="1"/>
        </p:nvCxnSpPr>
        <p:spPr>
          <a:xfrm>
            <a:off x="0" y="6287573"/>
            <a:ext cx="9144000" cy="0"/>
          </a:xfrm>
          <a:prstGeom prst="line">
            <a:avLst/>
          </a:prstGeom>
          <a:ln w="9525" cmpd="sng">
            <a:solidFill>
              <a:srgbClr val="4F504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ZoneTexte 9"/>
          <p:cNvSpPr txBox="1"/>
          <p:nvPr userDrawn="1"/>
        </p:nvSpPr>
        <p:spPr>
          <a:xfrm>
            <a:off x="25400" y="6450953"/>
            <a:ext cx="1879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 smtClean="0">
                <a:solidFill>
                  <a:srgbClr val="9E0827"/>
                </a:solidFill>
                <a:latin typeface="Helvetica"/>
                <a:cs typeface="Helvetica"/>
              </a:rPr>
              <a:t>ENTREPRISES</a:t>
            </a:r>
            <a:endParaRPr lang="fr-FR" sz="1200" b="1" dirty="0">
              <a:solidFill>
                <a:srgbClr val="9E0827"/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543807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</p:sldLayoutIdLst>
  <p:timing>
    <p:tnLst>
      <p:par>
        <p:cTn id="1" dur="indefinite" restart="never" nodeType="tmRoot"/>
      </p:par>
    </p:tnLst>
  </p:timing>
  <p:hf hdr="0"/>
  <p:txStyles>
    <p:titleStyle>
      <a:lvl1pPr algn="ctr" defTabSz="457200" rtl="0" eaLnBrk="1" latinLnBrk="0" hangingPunct="1">
        <a:spcBef>
          <a:spcPct val="0"/>
        </a:spcBef>
        <a:buNone/>
        <a:defRPr sz="2800" kern="1200" cap="all">
          <a:solidFill>
            <a:srgbClr val="CD0920"/>
          </a:solidFill>
          <a:latin typeface="Franklin Gothic Medium"/>
          <a:ea typeface="+mj-ea"/>
          <a:cs typeface="Franklin Gothic Medium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CD0920"/>
        </a:buClr>
        <a:buSzPct val="75000"/>
        <a:buFont typeface="Lucida Grande"/>
        <a:buChar char="▶"/>
        <a:defRPr sz="2000" kern="1200">
          <a:solidFill>
            <a:srgbClr val="4F504F"/>
          </a:solidFill>
          <a:latin typeface="Helvetica"/>
          <a:ea typeface="+mn-ea"/>
          <a:cs typeface="Helvetica"/>
        </a:defRPr>
      </a:lvl1pPr>
      <a:lvl2pPr marL="806450" indent="-349250" algn="l" defTabSz="457200" rtl="0" eaLnBrk="1" latinLnBrk="0" hangingPunct="1">
        <a:spcBef>
          <a:spcPct val="20000"/>
        </a:spcBef>
        <a:buClr>
          <a:srgbClr val="CD0920"/>
        </a:buClr>
        <a:buSzPct val="125000"/>
        <a:buFont typeface="Arial"/>
        <a:buChar char="•"/>
        <a:defRPr sz="1800" kern="1200" baseline="0">
          <a:solidFill>
            <a:srgbClr val="4F504F"/>
          </a:solidFill>
          <a:latin typeface="Helvetica"/>
          <a:ea typeface="+mn-ea"/>
          <a:cs typeface="Helvetica"/>
        </a:defRPr>
      </a:lvl2pPr>
      <a:lvl3pPr marL="1143000" indent="-228600" algn="l" defTabSz="457200" rtl="0" eaLnBrk="1" latinLnBrk="0" hangingPunct="1">
        <a:spcBef>
          <a:spcPct val="20000"/>
        </a:spcBef>
        <a:buClr>
          <a:srgbClr val="CD0920"/>
        </a:buClr>
        <a:buSzPct val="80000"/>
        <a:buFont typeface="Wingdings" charset="2"/>
        <a:buChar char=""/>
        <a:defRPr sz="1600" kern="1200">
          <a:solidFill>
            <a:srgbClr val="4F504F"/>
          </a:solidFill>
          <a:latin typeface="Helvetica"/>
          <a:ea typeface="+mn-ea"/>
          <a:cs typeface="Helvetica"/>
        </a:defRPr>
      </a:lvl3pPr>
      <a:lvl4pPr marL="1600200" indent="-228600" algn="l" defTabSz="457200" rtl="0" eaLnBrk="1" latinLnBrk="0" hangingPunct="1">
        <a:spcBef>
          <a:spcPct val="20000"/>
        </a:spcBef>
        <a:buClr>
          <a:srgbClr val="CD0920"/>
        </a:buClr>
        <a:buFont typeface="Wingdings" charset="2"/>
        <a:buChar char="§"/>
        <a:defRPr sz="1400" kern="1200">
          <a:solidFill>
            <a:srgbClr val="4F504F"/>
          </a:solidFill>
          <a:latin typeface="Helvetica"/>
          <a:ea typeface="+mn-ea"/>
          <a:cs typeface="Helvetica"/>
        </a:defRPr>
      </a:lvl4pPr>
      <a:lvl5pPr marL="2057400" indent="-228600" algn="l" defTabSz="457200" rtl="0" eaLnBrk="1" latinLnBrk="0" hangingPunct="1">
        <a:spcBef>
          <a:spcPct val="20000"/>
        </a:spcBef>
        <a:buClr>
          <a:srgbClr val="CD0920"/>
        </a:buClr>
        <a:buFont typeface="Lucida Grande"/>
        <a:buChar char="-"/>
        <a:defRPr sz="1400" kern="1200">
          <a:solidFill>
            <a:srgbClr val="4F504F"/>
          </a:solidFill>
          <a:latin typeface="Helvetica"/>
          <a:ea typeface="+mn-ea"/>
          <a:cs typeface="Helvetica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  <a:prstGeom prst="rect">
            <a:avLst/>
          </a:prstGeom>
          <a:ln w="6350">
            <a:gradFill flip="none" rotWithShape="1">
              <a:gsLst>
                <a:gs pos="50000">
                  <a:srgbClr val="4F504F"/>
                </a:gs>
                <a:gs pos="100000">
                  <a:srgbClr val="D7D8D6"/>
                </a:gs>
                <a:gs pos="0">
                  <a:srgbClr val="D7D8D6"/>
                </a:gs>
              </a:gsLst>
              <a:lin ang="0" scaled="1"/>
              <a:tileRect/>
            </a:gradFill>
          </a:ln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3505200" y="637031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fld id="{D6F496DE-1E05-BF43-8036-15330E4D1321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2" name="Image 11" descr="Capture d’écran 2014-02-18 à 15.54.41.jpg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1695" y="6325911"/>
            <a:ext cx="1990001" cy="520361"/>
          </a:xfrm>
          <a:prstGeom prst="rect">
            <a:avLst/>
          </a:prstGeom>
        </p:spPr>
      </p:pic>
      <p:cxnSp>
        <p:nvCxnSpPr>
          <p:cNvPr id="8" name="Connecteur droit 7"/>
          <p:cNvCxnSpPr/>
          <p:nvPr userDrawn="1"/>
        </p:nvCxnSpPr>
        <p:spPr>
          <a:xfrm>
            <a:off x="0" y="6287573"/>
            <a:ext cx="9144000" cy="0"/>
          </a:xfrm>
          <a:prstGeom prst="line">
            <a:avLst/>
          </a:prstGeom>
          <a:ln w="9525" cmpd="sng">
            <a:solidFill>
              <a:srgbClr val="4F504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ZoneTexte 8"/>
          <p:cNvSpPr txBox="1"/>
          <p:nvPr userDrawn="1"/>
        </p:nvSpPr>
        <p:spPr>
          <a:xfrm>
            <a:off x="25400" y="6362053"/>
            <a:ext cx="2667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 smtClean="0">
                <a:solidFill>
                  <a:srgbClr val="DE6225"/>
                </a:solidFill>
                <a:latin typeface="Helvetica"/>
                <a:cs typeface="Helvetica"/>
              </a:rPr>
              <a:t>ÉCONOMIE SOCIALE</a:t>
            </a:r>
            <a:br>
              <a:rPr lang="fr-FR" sz="1200" b="1" dirty="0" smtClean="0">
                <a:solidFill>
                  <a:srgbClr val="DE6225"/>
                </a:solidFill>
                <a:latin typeface="Helvetica"/>
                <a:cs typeface="Helvetica"/>
              </a:rPr>
            </a:br>
            <a:r>
              <a:rPr lang="fr-FR" sz="1200" b="1" dirty="0" smtClean="0">
                <a:solidFill>
                  <a:srgbClr val="DE6225"/>
                </a:solidFill>
                <a:latin typeface="Helvetica"/>
                <a:cs typeface="Helvetica"/>
              </a:rPr>
              <a:t>ET INSTITUTIONNELS</a:t>
            </a:r>
            <a:endParaRPr lang="fr-FR" sz="1200" b="1" dirty="0">
              <a:solidFill>
                <a:srgbClr val="DE6225"/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976818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</p:sldLayoutIdLst>
  <p:timing>
    <p:tnLst>
      <p:par>
        <p:cTn id="1" dur="indefinite" restart="never" nodeType="tmRoot"/>
      </p:par>
    </p:tnLst>
  </p:timing>
  <p:hf hdr="0"/>
  <p:txStyles>
    <p:titleStyle>
      <a:lvl1pPr algn="ctr" defTabSz="457200" rtl="0" eaLnBrk="1" latinLnBrk="0" hangingPunct="1">
        <a:spcBef>
          <a:spcPct val="0"/>
        </a:spcBef>
        <a:buNone/>
        <a:defRPr sz="2800" kern="1200" cap="all">
          <a:solidFill>
            <a:srgbClr val="CD0920"/>
          </a:solidFill>
          <a:latin typeface="Franklin Gothic Medium"/>
          <a:ea typeface="+mj-ea"/>
          <a:cs typeface="Franklin Gothic Medium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CD0920"/>
        </a:buClr>
        <a:buSzPct val="75000"/>
        <a:buFont typeface="Lucida Grande"/>
        <a:buChar char="▶"/>
        <a:defRPr sz="2000" kern="1200">
          <a:solidFill>
            <a:srgbClr val="4F504F"/>
          </a:solidFill>
          <a:latin typeface="Helvetica"/>
          <a:ea typeface="+mn-ea"/>
          <a:cs typeface="Helvetica"/>
        </a:defRPr>
      </a:lvl1pPr>
      <a:lvl2pPr marL="806450" indent="-349250" algn="l" defTabSz="457200" rtl="0" eaLnBrk="1" latinLnBrk="0" hangingPunct="1">
        <a:spcBef>
          <a:spcPct val="20000"/>
        </a:spcBef>
        <a:buClr>
          <a:srgbClr val="CD0920"/>
        </a:buClr>
        <a:buSzPct val="125000"/>
        <a:buFont typeface="Arial"/>
        <a:buChar char="•"/>
        <a:defRPr sz="1800" kern="1200" baseline="0">
          <a:solidFill>
            <a:srgbClr val="4F504F"/>
          </a:solidFill>
          <a:latin typeface="Helvetica"/>
          <a:ea typeface="+mn-ea"/>
          <a:cs typeface="Helvetica"/>
        </a:defRPr>
      </a:lvl2pPr>
      <a:lvl3pPr marL="1143000" indent="-228600" algn="l" defTabSz="457200" rtl="0" eaLnBrk="1" latinLnBrk="0" hangingPunct="1">
        <a:spcBef>
          <a:spcPct val="20000"/>
        </a:spcBef>
        <a:buClr>
          <a:srgbClr val="CD0920"/>
        </a:buClr>
        <a:buSzPct val="80000"/>
        <a:buFont typeface="Wingdings" charset="2"/>
        <a:buChar char=""/>
        <a:defRPr sz="1600" kern="1200">
          <a:solidFill>
            <a:srgbClr val="4F504F"/>
          </a:solidFill>
          <a:latin typeface="Helvetica"/>
          <a:ea typeface="+mn-ea"/>
          <a:cs typeface="Helvetica"/>
        </a:defRPr>
      </a:lvl3pPr>
      <a:lvl4pPr marL="1600200" indent="-228600" algn="l" defTabSz="457200" rtl="0" eaLnBrk="1" latinLnBrk="0" hangingPunct="1">
        <a:spcBef>
          <a:spcPct val="20000"/>
        </a:spcBef>
        <a:buClr>
          <a:srgbClr val="CD0920"/>
        </a:buClr>
        <a:buFont typeface="Wingdings" charset="2"/>
        <a:buChar char="§"/>
        <a:defRPr sz="1400" kern="1200">
          <a:solidFill>
            <a:srgbClr val="4F504F"/>
          </a:solidFill>
          <a:latin typeface="Helvetica"/>
          <a:ea typeface="+mn-ea"/>
          <a:cs typeface="Helvetica"/>
        </a:defRPr>
      </a:lvl4pPr>
      <a:lvl5pPr marL="2057400" indent="-228600" algn="l" defTabSz="457200" rtl="0" eaLnBrk="1" latinLnBrk="0" hangingPunct="1">
        <a:spcBef>
          <a:spcPct val="20000"/>
        </a:spcBef>
        <a:buClr>
          <a:srgbClr val="CD0920"/>
        </a:buClr>
        <a:buFont typeface="Lucida Grande"/>
        <a:buChar char="-"/>
        <a:defRPr sz="1400" kern="1200">
          <a:solidFill>
            <a:srgbClr val="4F504F"/>
          </a:solidFill>
          <a:latin typeface="Helvetica"/>
          <a:ea typeface="+mn-ea"/>
          <a:cs typeface="Helvetica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  <a:prstGeom prst="rect">
            <a:avLst/>
          </a:prstGeom>
          <a:ln w="6350">
            <a:gradFill flip="none" rotWithShape="1">
              <a:gsLst>
                <a:gs pos="50000">
                  <a:srgbClr val="4F504F"/>
                </a:gs>
                <a:gs pos="100000">
                  <a:srgbClr val="D7D8D6"/>
                </a:gs>
                <a:gs pos="0">
                  <a:srgbClr val="D7D8D6"/>
                </a:gs>
              </a:gsLst>
              <a:lin ang="0" scaled="1"/>
              <a:tileRect/>
            </a:gradFill>
          </a:ln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3505200" y="637031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fld id="{D6F496DE-1E05-BF43-8036-15330E4D1321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2" name="Image 11" descr="Capture d’écran 2014-02-18 à 15.54.41.jpg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1695" y="6325911"/>
            <a:ext cx="1990001" cy="520361"/>
          </a:xfrm>
          <a:prstGeom prst="rect">
            <a:avLst/>
          </a:prstGeom>
        </p:spPr>
      </p:pic>
      <p:cxnSp>
        <p:nvCxnSpPr>
          <p:cNvPr id="8" name="Connecteur droit 7"/>
          <p:cNvCxnSpPr/>
          <p:nvPr userDrawn="1"/>
        </p:nvCxnSpPr>
        <p:spPr>
          <a:xfrm>
            <a:off x="0" y="6287573"/>
            <a:ext cx="9144000" cy="0"/>
          </a:xfrm>
          <a:prstGeom prst="line">
            <a:avLst/>
          </a:prstGeom>
          <a:ln w="9525" cmpd="sng">
            <a:solidFill>
              <a:srgbClr val="4F504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ZoneTexte 10"/>
          <p:cNvSpPr txBox="1"/>
          <p:nvPr userDrawn="1"/>
        </p:nvSpPr>
        <p:spPr>
          <a:xfrm>
            <a:off x="25399" y="6450953"/>
            <a:ext cx="23562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 smtClean="0">
                <a:solidFill>
                  <a:srgbClr val="DE6225"/>
                </a:solidFill>
                <a:latin typeface="+mn-lt"/>
                <a:cs typeface="Helvetica"/>
              </a:rPr>
              <a:t>PERSONNES PROTÉGÉES</a:t>
            </a:r>
            <a:endParaRPr lang="fr-FR" sz="1200" b="1" dirty="0">
              <a:solidFill>
                <a:srgbClr val="DE6225"/>
              </a:solidFill>
              <a:latin typeface="+mn-lt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9796572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739" r:id="rId4"/>
    <p:sldLayoutId id="2147483740" r:id="rId5"/>
    <p:sldLayoutId id="2147483741" r:id="rId6"/>
    <p:sldLayoutId id="2147483742" r:id="rId7"/>
    <p:sldLayoutId id="2147483743" r:id="rId8"/>
  </p:sldLayoutIdLst>
  <p:timing>
    <p:tnLst>
      <p:par>
        <p:cTn id="1" dur="indefinite" restart="never" nodeType="tmRoot"/>
      </p:par>
    </p:tnLst>
  </p:timing>
  <p:hf hdr="0"/>
  <p:txStyles>
    <p:titleStyle>
      <a:lvl1pPr algn="ctr" defTabSz="457200" rtl="0" eaLnBrk="1" latinLnBrk="0" hangingPunct="1">
        <a:spcBef>
          <a:spcPct val="0"/>
        </a:spcBef>
        <a:buNone/>
        <a:defRPr sz="2800" kern="1200" cap="all">
          <a:solidFill>
            <a:srgbClr val="CD0920"/>
          </a:solidFill>
          <a:latin typeface="Franklin Gothic Medium"/>
          <a:ea typeface="+mj-ea"/>
          <a:cs typeface="Franklin Gothic Medium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CD0920"/>
        </a:buClr>
        <a:buSzPct val="75000"/>
        <a:buFont typeface="Lucida Grande"/>
        <a:buChar char="▶"/>
        <a:defRPr sz="2000" kern="1200">
          <a:solidFill>
            <a:srgbClr val="4F504F"/>
          </a:solidFill>
          <a:latin typeface="Helvetica"/>
          <a:ea typeface="+mn-ea"/>
          <a:cs typeface="Helvetica"/>
        </a:defRPr>
      </a:lvl1pPr>
      <a:lvl2pPr marL="806450" indent="-349250" algn="l" defTabSz="457200" rtl="0" eaLnBrk="1" latinLnBrk="0" hangingPunct="1">
        <a:spcBef>
          <a:spcPct val="20000"/>
        </a:spcBef>
        <a:buClr>
          <a:srgbClr val="CD0920"/>
        </a:buClr>
        <a:buSzPct val="125000"/>
        <a:buFont typeface="Arial"/>
        <a:buChar char="•"/>
        <a:defRPr sz="1800" kern="1200" baseline="0">
          <a:solidFill>
            <a:srgbClr val="4F504F"/>
          </a:solidFill>
          <a:latin typeface="Helvetica"/>
          <a:ea typeface="+mn-ea"/>
          <a:cs typeface="Helvetica"/>
        </a:defRPr>
      </a:lvl2pPr>
      <a:lvl3pPr marL="1143000" indent="-228600" algn="l" defTabSz="457200" rtl="0" eaLnBrk="1" latinLnBrk="0" hangingPunct="1">
        <a:spcBef>
          <a:spcPct val="20000"/>
        </a:spcBef>
        <a:buClr>
          <a:srgbClr val="CD0920"/>
        </a:buClr>
        <a:buSzPct val="80000"/>
        <a:buFont typeface="Wingdings" charset="2"/>
        <a:buChar char=""/>
        <a:defRPr sz="1600" kern="1200">
          <a:solidFill>
            <a:srgbClr val="4F504F"/>
          </a:solidFill>
          <a:latin typeface="Helvetica"/>
          <a:ea typeface="+mn-ea"/>
          <a:cs typeface="Helvetica"/>
        </a:defRPr>
      </a:lvl3pPr>
      <a:lvl4pPr marL="1600200" indent="-228600" algn="l" defTabSz="457200" rtl="0" eaLnBrk="1" latinLnBrk="0" hangingPunct="1">
        <a:spcBef>
          <a:spcPct val="20000"/>
        </a:spcBef>
        <a:buClr>
          <a:srgbClr val="CD0920"/>
        </a:buClr>
        <a:buFont typeface="Wingdings" charset="2"/>
        <a:buChar char="§"/>
        <a:defRPr sz="1400" kern="1200">
          <a:solidFill>
            <a:srgbClr val="4F504F"/>
          </a:solidFill>
          <a:latin typeface="Helvetica"/>
          <a:ea typeface="+mn-ea"/>
          <a:cs typeface="Helvetica"/>
        </a:defRPr>
      </a:lvl4pPr>
      <a:lvl5pPr marL="2057400" indent="-228600" algn="l" defTabSz="457200" rtl="0" eaLnBrk="1" latinLnBrk="0" hangingPunct="1">
        <a:spcBef>
          <a:spcPct val="20000"/>
        </a:spcBef>
        <a:buClr>
          <a:srgbClr val="CD0920"/>
        </a:buClr>
        <a:buFont typeface="Lucida Grande"/>
        <a:buChar char="-"/>
        <a:defRPr sz="1400" kern="1200">
          <a:solidFill>
            <a:srgbClr val="4F504F"/>
          </a:solidFill>
          <a:latin typeface="Helvetica"/>
          <a:ea typeface="+mn-ea"/>
          <a:cs typeface="Helvetica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  <a:prstGeom prst="rect">
            <a:avLst/>
          </a:prstGeom>
          <a:ln w="6350">
            <a:gradFill flip="none" rotWithShape="1">
              <a:gsLst>
                <a:gs pos="50000">
                  <a:srgbClr val="4F504F"/>
                </a:gs>
                <a:gs pos="100000">
                  <a:srgbClr val="D7D8D6"/>
                </a:gs>
                <a:gs pos="0">
                  <a:srgbClr val="D7D8D6"/>
                </a:gs>
              </a:gsLst>
              <a:lin ang="0" scaled="1"/>
              <a:tileRect/>
            </a:gradFill>
          </a:ln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3505200" y="637031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fld id="{D6F496DE-1E05-BF43-8036-15330E4D1321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2" name="Image 11" descr="Capture d’écran 2014-02-18 à 15.54.41.jpg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1695" y="6325911"/>
            <a:ext cx="1990001" cy="520361"/>
          </a:xfrm>
          <a:prstGeom prst="rect">
            <a:avLst/>
          </a:prstGeom>
        </p:spPr>
      </p:pic>
      <p:cxnSp>
        <p:nvCxnSpPr>
          <p:cNvPr id="8" name="Connecteur droit 7"/>
          <p:cNvCxnSpPr/>
          <p:nvPr userDrawn="1"/>
        </p:nvCxnSpPr>
        <p:spPr>
          <a:xfrm>
            <a:off x="0" y="6287573"/>
            <a:ext cx="9144000" cy="0"/>
          </a:xfrm>
          <a:prstGeom prst="line">
            <a:avLst/>
          </a:prstGeom>
          <a:ln w="9525" cmpd="sng">
            <a:solidFill>
              <a:srgbClr val="4F504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ZoneTexte 9"/>
          <p:cNvSpPr txBox="1"/>
          <p:nvPr userDrawn="1"/>
        </p:nvSpPr>
        <p:spPr>
          <a:xfrm>
            <a:off x="25400" y="6463653"/>
            <a:ext cx="2667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 smtClean="0">
                <a:solidFill>
                  <a:srgbClr val="581D41"/>
                </a:solidFill>
                <a:latin typeface="Helvetica"/>
                <a:cs typeface="Helvetica"/>
              </a:rPr>
              <a:t>IMMOBILIER PROFESSIONNEL</a:t>
            </a:r>
            <a:endParaRPr lang="fr-FR" sz="1200" b="1" dirty="0">
              <a:solidFill>
                <a:srgbClr val="581D41"/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26398920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</p:sldLayoutIdLst>
  <p:timing>
    <p:tnLst>
      <p:par>
        <p:cTn id="1" dur="indefinite" restart="never" nodeType="tmRoot"/>
      </p:par>
    </p:tnLst>
  </p:timing>
  <p:hf hdr="0"/>
  <p:txStyles>
    <p:titleStyle>
      <a:lvl1pPr algn="ctr" defTabSz="457200" rtl="0" eaLnBrk="1" latinLnBrk="0" hangingPunct="1">
        <a:spcBef>
          <a:spcPct val="0"/>
        </a:spcBef>
        <a:buNone/>
        <a:defRPr sz="2800" kern="1200" cap="all">
          <a:solidFill>
            <a:srgbClr val="CD0920"/>
          </a:solidFill>
          <a:latin typeface="Franklin Gothic Medium"/>
          <a:ea typeface="+mj-ea"/>
          <a:cs typeface="Franklin Gothic Medium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CD0920"/>
        </a:buClr>
        <a:buSzPct val="75000"/>
        <a:buFont typeface="Lucida Grande"/>
        <a:buChar char="▶"/>
        <a:defRPr sz="2000" kern="1200">
          <a:solidFill>
            <a:srgbClr val="4F504F"/>
          </a:solidFill>
          <a:latin typeface="Helvetica"/>
          <a:ea typeface="+mn-ea"/>
          <a:cs typeface="Helvetica"/>
        </a:defRPr>
      </a:lvl1pPr>
      <a:lvl2pPr marL="806450" indent="-349250" algn="l" defTabSz="457200" rtl="0" eaLnBrk="1" latinLnBrk="0" hangingPunct="1">
        <a:spcBef>
          <a:spcPct val="20000"/>
        </a:spcBef>
        <a:buClr>
          <a:srgbClr val="CD0920"/>
        </a:buClr>
        <a:buSzPct val="125000"/>
        <a:buFont typeface="Arial"/>
        <a:buChar char="•"/>
        <a:defRPr sz="1800" kern="1200" baseline="0">
          <a:solidFill>
            <a:srgbClr val="4F504F"/>
          </a:solidFill>
          <a:latin typeface="Helvetica"/>
          <a:ea typeface="+mn-ea"/>
          <a:cs typeface="Helvetica"/>
        </a:defRPr>
      </a:lvl2pPr>
      <a:lvl3pPr marL="1143000" indent="-228600" algn="l" defTabSz="457200" rtl="0" eaLnBrk="1" latinLnBrk="0" hangingPunct="1">
        <a:spcBef>
          <a:spcPct val="20000"/>
        </a:spcBef>
        <a:buClr>
          <a:srgbClr val="CD0920"/>
        </a:buClr>
        <a:buSzPct val="80000"/>
        <a:buFont typeface="Wingdings" charset="2"/>
        <a:buChar char=""/>
        <a:defRPr sz="1600" kern="1200">
          <a:solidFill>
            <a:srgbClr val="4F504F"/>
          </a:solidFill>
          <a:latin typeface="Helvetica"/>
          <a:ea typeface="+mn-ea"/>
          <a:cs typeface="Helvetica"/>
        </a:defRPr>
      </a:lvl3pPr>
      <a:lvl4pPr marL="1600200" indent="-228600" algn="l" defTabSz="457200" rtl="0" eaLnBrk="1" latinLnBrk="0" hangingPunct="1">
        <a:spcBef>
          <a:spcPct val="20000"/>
        </a:spcBef>
        <a:buClr>
          <a:srgbClr val="CD0920"/>
        </a:buClr>
        <a:buFont typeface="Wingdings" charset="2"/>
        <a:buChar char="§"/>
        <a:defRPr sz="1400" kern="1200">
          <a:solidFill>
            <a:srgbClr val="4F504F"/>
          </a:solidFill>
          <a:latin typeface="Helvetica"/>
          <a:ea typeface="+mn-ea"/>
          <a:cs typeface="Helvetica"/>
        </a:defRPr>
      </a:lvl4pPr>
      <a:lvl5pPr marL="2057400" indent="-228600" algn="l" defTabSz="457200" rtl="0" eaLnBrk="1" latinLnBrk="0" hangingPunct="1">
        <a:spcBef>
          <a:spcPct val="20000"/>
        </a:spcBef>
        <a:buClr>
          <a:srgbClr val="CD0920"/>
        </a:buClr>
        <a:buFont typeface="Lucida Grande"/>
        <a:buChar char="-"/>
        <a:defRPr sz="1400" kern="1200">
          <a:solidFill>
            <a:srgbClr val="4F504F"/>
          </a:solidFill>
          <a:latin typeface="Helvetica"/>
          <a:ea typeface="+mn-ea"/>
          <a:cs typeface="Helvetica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  <a:prstGeom prst="rect">
            <a:avLst/>
          </a:prstGeom>
          <a:ln w="6350">
            <a:gradFill flip="none" rotWithShape="1">
              <a:gsLst>
                <a:gs pos="50000">
                  <a:srgbClr val="4F504F"/>
                </a:gs>
                <a:gs pos="100000">
                  <a:srgbClr val="D7D8D6"/>
                </a:gs>
                <a:gs pos="0">
                  <a:srgbClr val="D7D8D6"/>
                </a:gs>
              </a:gsLst>
              <a:lin ang="0" scaled="1"/>
              <a:tileRect/>
            </a:gradFill>
          </a:ln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3505200" y="637031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fld id="{D6F496DE-1E05-BF43-8036-15330E4D1321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2" name="Image 11" descr="Capture d’écran 2014-02-18 à 15.54.41.jpg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1695" y="6325911"/>
            <a:ext cx="1990001" cy="520361"/>
          </a:xfrm>
          <a:prstGeom prst="rect">
            <a:avLst/>
          </a:prstGeom>
        </p:spPr>
      </p:pic>
      <p:cxnSp>
        <p:nvCxnSpPr>
          <p:cNvPr id="8" name="Connecteur droit 7"/>
          <p:cNvCxnSpPr/>
          <p:nvPr userDrawn="1"/>
        </p:nvCxnSpPr>
        <p:spPr>
          <a:xfrm>
            <a:off x="0" y="6287573"/>
            <a:ext cx="9144000" cy="0"/>
          </a:xfrm>
          <a:prstGeom prst="line">
            <a:avLst/>
          </a:prstGeom>
          <a:ln w="9525" cmpd="sng">
            <a:solidFill>
              <a:srgbClr val="4F504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ZoneTexte 8"/>
          <p:cNvSpPr txBox="1"/>
          <p:nvPr userDrawn="1"/>
        </p:nvSpPr>
        <p:spPr>
          <a:xfrm>
            <a:off x="25400" y="6362053"/>
            <a:ext cx="2667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 smtClean="0">
                <a:solidFill>
                  <a:srgbClr val="A6004E"/>
                </a:solidFill>
                <a:latin typeface="Helvetica"/>
                <a:cs typeface="Helvetica"/>
              </a:rPr>
              <a:t>LOGEMENT</a:t>
            </a:r>
            <a:r>
              <a:rPr lang="fr-FR" sz="1200" b="1" baseline="0" dirty="0" smtClean="0">
                <a:solidFill>
                  <a:srgbClr val="A6004E"/>
                </a:solidFill>
                <a:latin typeface="Helvetica"/>
                <a:cs typeface="Helvetica"/>
              </a:rPr>
              <a:t> SOCIAL</a:t>
            </a:r>
            <a:br>
              <a:rPr lang="fr-FR" sz="1200" b="1" baseline="0" dirty="0" smtClean="0">
                <a:solidFill>
                  <a:srgbClr val="A6004E"/>
                </a:solidFill>
                <a:latin typeface="Helvetica"/>
                <a:cs typeface="Helvetica"/>
              </a:rPr>
            </a:br>
            <a:r>
              <a:rPr lang="fr-FR" sz="1200" b="1" baseline="0" dirty="0" smtClean="0">
                <a:solidFill>
                  <a:srgbClr val="A6004E"/>
                </a:solidFill>
                <a:latin typeface="Helvetica"/>
                <a:cs typeface="Helvetica"/>
              </a:rPr>
              <a:t>ET ÉCONOMIE MIXTE</a:t>
            </a:r>
            <a:endParaRPr lang="fr-FR" sz="1200" b="1" dirty="0">
              <a:solidFill>
                <a:srgbClr val="A6004E"/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9641543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</p:sldLayoutIdLst>
  <p:timing>
    <p:tnLst>
      <p:par>
        <p:cTn id="1" dur="indefinite" restart="never" nodeType="tmRoot"/>
      </p:par>
    </p:tnLst>
  </p:timing>
  <p:hf hdr="0"/>
  <p:txStyles>
    <p:titleStyle>
      <a:lvl1pPr algn="ctr" defTabSz="457200" rtl="0" eaLnBrk="1" latinLnBrk="0" hangingPunct="1">
        <a:spcBef>
          <a:spcPct val="0"/>
        </a:spcBef>
        <a:buNone/>
        <a:defRPr sz="2800" kern="1200" cap="all">
          <a:solidFill>
            <a:srgbClr val="CD0920"/>
          </a:solidFill>
          <a:latin typeface="Franklin Gothic Medium"/>
          <a:ea typeface="+mj-ea"/>
          <a:cs typeface="Franklin Gothic Medium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CD0920"/>
        </a:buClr>
        <a:buSzPct val="75000"/>
        <a:buFont typeface="Lucida Grande"/>
        <a:buChar char="▶"/>
        <a:defRPr sz="2000" kern="1200">
          <a:solidFill>
            <a:srgbClr val="4F504F"/>
          </a:solidFill>
          <a:latin typeface="Helvetica"/>
          <a:ea typeface="+mn-ea"/>
          <a:cs typeface="Helvetica"/>
        </a:defRPr>
      </a:lvl1pPr>
      <a:lvl2pPr marL="806450" indent="-349250" algn="l" defTabSz="457200" rtl="0" eaLnBrk="1" latinLnBrk="0" hangingPunct="1">
        <a:spcBef>
          <a:spcPct val="20000"/>
        </a:spcBef>
        <a:buClr>
          <a:srgbClr val="CD0920"/>
        </a:buClr>
        <a:buSzPct val="125000"/>
        <a:buFont typeface="Arial"/>
        <a:buChar char="•"/>
        <a:defRPr sz="1800" kern="1200" baseline="0">
          <a:solidFill>
            <a:srgbClr val="4F504F"/>
          </a:solidFill>
          <a:latin typeface="Helvetica"/>
          <a:ea typeface="+mn-ea"/>
          <a:cs typeface="Helvetica"/>
        </a:defRPr>
      </a:lvl2pPr>
      <a:lvl3pPr marL="1143000" indent="-228600" algn="l" defTabSz="457200" rtl="0" eaLnBrk="1" latinLnBrk="0" hangingPunct="1">
        <a:spcBef>
          <a:spcPct val="20000"/>
        </a:spcBef>
        <a:buClr>
          <a:srgbClr val="CD0920"/>
        </a:buClr>
        <a:buSzPct val="80000"/>
        <a:buFont typeface="Wingdings" charset="2"/>
        <a:buChar char=""/>
        <a:defRPr sz="1600" kern="1200">
          <a:solidFill>
            <a:srgbClr val="4F504F"/>
          </a:solidFill>
          <a:latin typeface="Helvetica"/>
          <a:ea typeface="+mn-ea"/>
          <a:cs typeface="Helvetica"/>
        </a:defRPr>
      </a:lvl3pPr>
      <a:lvl4pPr marL="1600200" indent="-228600" algn="l" defTabSz="457200" rtl="0" eaLnBrk="1" latinLnBrk="0" hangingPunct="1">
        <a:spcBef>
          <a:spcPct val="20000"/>
        </a:spcBef>
        <a:buClr>
          <a:srgbClr val="CD0920"/>
        </a:buClr>
        <a:buFont typeface="Wingdings" charset="2"/>
        <a:buChar char="§"/>
        <a:defRPr sz="1400" kern="1200">
          <a:solidFill>
            <a:srgbClr val="4F504F"/>
          </a:solidFill>
          <a:latin typeface="Helvetica"/>
          <a:ea typeface="+mn-ea"/>
          <a:cs typeface="Helvetica"/>
        </a:defRPr>
      </a:lvl4pPr>
      <a:lvl5pPr marL="2057400" indent="-228600" algn="l" defTabSz="457200" rtl="0" eaLnBrk="1" latinLnBrk="0" hangingPunct="1">
        <a:spcBef>
          <a:spcPct val="20000"/>
        </a:spcBef>
        <a:buClr>
          <a:srgbClr val="CD0920"/>
        </a:buClr>
        <a:buFont typeface="Lucida Grande"/>
        <a:buChar char="-"/>
        <a:defRPr sz="1400" kern="1200">
          <a:solidFill>
            <a:srgbClr val="4F504F"/>
          </a:solidFill>
          <a:latin typeface="Helvetica"/>
          <a:ea typeface="+mn-ea"/>
          <a:cs typeface="Helvetica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  <a:prstGeom prst="rect">
            <a:avLst/>
          </a:prstGeom>
          <a:ln w="6350">
            <a:gradFill flip="none" rotWithShape="1">
              <a:gsLst>
                <a:gs pos="50000">
                  <a:srgbClr val="4F504F"/>
                </a:gs>
                <a:gs pos="100000">
                  <a:srgbClr val="D7D8D6"/>
                </a:gs>
                <a:gs pos="0">
                  <a:srgbClr val="D7D8D6"/>
                </a:gs>
              </a:gsLst>
              <a:lin ang="0" scaled="1"/>
              <a:tileRect/>
            </a:gradFill>
          </a:ln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3505200" y="637031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fld id="{D6F496DE-1E05-BF43-8036-15330E4D1321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2" name="Image 11" descr="Capture d’écran 2014-02-18 à 15.54.41.jpg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1695" y="6325911"/>
            <a:ext cx="1990001" cy="520361"/>
          </a:xfrm>
          <a:prstGeom prst="rect">
            <a:avLst/>
          </a:prstGeom>
        </p:spPr>
      </p:pic>
      <p:cxnSp>
        <p:nvCxnSpPr>
          <p:cNvPr id="8" name="Connecteur droit 7"/>
          <p:cNvCxnSpPr/>
          <p:nvPr userDrawn="1"/>
        </p:nvCxnSpPr>
        <p:spPr>
          <a:xfrm>
            <a:off x="0" y="6287573"/>
            <a:ext cx="9144000" cy="0"/>
          </a:xfrm>
          <a:prstGeom prst="line">
            <a:avLst/>
          </a:prstGeom>
          <a:ln w="9525" cmpd="sng">
            <a:solidFill>
              <a:srgbClr val="4F504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ZoneTexte 8"/>
          <p:cNvSpPr txBox="1"/>
          <p:nvPr userDrawn="1"/>
        </p:nvSpPr>
        <p:spPr>
          <a:xfrm>
            <a:off x="25400" y="6463653"/>
            <a:ext cx="2667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 smtClean="0">
                <a:solidFill>
                  <a:srgbClr val="EA9922"/>
                </a:solidFill>
                <a:effectLst/>
                <a:latin typeface="Helvetica"/>
                <a:cs typeface="Helvetica"/>
              </a:rPr>
              <a:t>SECTEUR PUBLIC</a:t>
            </a:r>
            <a:endParaRPr lang="fr-FR" sz="1200" b="1" dirty="0">
              <a:solidFill>
                <a:srgbClr val="EA9922"/>
              </a:solidFill>
              <a:effectLst/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9028653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</p:sldLayoutIdLst>
  <p:timing>
    <p:tnLst>
      <p:par>
        <p:cTn id="1" dur="indefinite" restart="never" nodeType="tmRoot"/>
      </p:par>
    </p:tnLst>
  </p:timing>
  <p:hf hdr="0"/>
  <p:txStyles>
    <p:titleStyle>
      <a:lvl1pPr algn="ctr" defTabSz="457200" rtl="0" eaLnBrk="1" latinLnBrk="0" hangingPunct="1">
        <a:spcBef>
          <a:spcPct val="0"/>
        </a:spcBef>
        <a:buNone/>
        <a:defRPr sz="2800" kern="1200" cap="all">
          <a:solidFill>
            <a:srgbClr val="CD0920"/>
          </a:solidFill>
          <a:latin typeface="Franklin Gothic Medium"/>
          <a:ea typeface="+mj-ea"/>
          <a:cs typeface="Franklin Gothic Medium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CD0920"/>
        </a:buClr>
        <a:buSzPct val="75000"/>
        <a:buFont typeface="Lucida Grande"/>
        <a:buChar char="▶"/>
        <a:defRPr sz="2000" kern="1200">
          <a:solidFill>
            <a:srgbClr val="4F504F"/>
          </a:solidFill>
          <a:latin typeface="Helvetica"/>
          <a:ea typeface="+mn-ea"/>
          <a:cs typeface="Helvetica"/>
        </a:defRPr>
      </a:lvl1pPr>
      <a:lvl2pPr marL="806450" indent="-349250" algn="l" defTabSz="457200" rtl="0" eaLnBrk="1" latinLnBrk="0" hangingPunct="1">
        <a:spcBef>
          <a:spcPct val="20000"/>
        </a:spcBef>
        <a:buClr>
          <a:srgbClr val="CD0920"/>
        </a:buClr>
        <a:buSzPct val="125000"/>
        <a:buFont typeface="Arial"/>
        <a:buChar char="•"/>
        <a:defRPr sz="1800" kern="1200" baseline="0">
          <a:solidFill>
            <a:srgbClr val="4F504F"/>
          </a:solidFill>
          <a:latin typeface="Helvetica"/>
          <a:ea typeface="+mn-ea"/>
          <a:cs typeface="Helvetica"/>
        </a:defRPr>
      </a:lvl2pPr>
      <a:lvl3pPr marL="1143000" indent="-228600" algn="l" defTabSz="457200" rtl="0" eaLnBrk="1" latinLnBrk="0" hangingPunct="1">
        <a:spcBef>
          <a:spcPct val="20000"/>
        </a:spcBef>
        <a:buClr>
          <a:srgbClr val="CD0920"/>
        </a:buClr>
        <a:buSzPct val="80000"/>
        <a:buFont typeface="Wingdings" charset="2"/>
        <a:buChar char=""/>
        <a:defRPr sz="1600" kern="1200">
          <a:solidFill>
            <a:srgbClr val="4F504F"/>
          </a:solidFill>
          <a:latin typeface="Helvetica"/>
          <a:ea typeface="+mn-ea"/>
          <a:cs typeface="Helvetica"/>
        </a:defRPr>
      </a:lvl3pPr>
      <a:lvl4pPr marL="1600200" indent="-228600" algn="l" defTabSz="457200" rtl="0" eaLnBrk="1" latinLnBrk="0" hangingPunct="1">
        <a:spcBef>
          <a:spcPct val="20000"/>
        </a:spcBef>
        <a:buClr>
          <a:srgbClr val="CD0920"/>
        </a:buClr>
        <a:buFont typeface="Wingdings" charset="2"/>
        <a:buChar char="§"/>
        <a:defRPr sz="1400" kern="1200">
          <a:solidFill>
            <a:srgbClr val="4F504F"/>
          </a:solidFill>
          <a:latin typeface="Helvetica"/>
          <a:ea typeface="+mn-ea"/>
          <a:cs typeface="Helvetica"/>
        </a:defRPr>
      </a:lvl4pPr>
      <a:lvl5pPr marL="2057400" indent="-228600" algn="l" defTabSz="457200" rtl="0" eaLnBrk="1" latinLnBrk="0" hangingPunct="1">
        <a:spcBef>
          <a:spcPct val="20000"/>
        </a:spcBef>
        <a:buClr>
          <a:srgbClr val="CD0920"/>
        </a:buClr>
        <a:buFont typeface="Lucida Grande"/>
        <a:buChar char="-"/>
        <a:defRPr sz="1400" kern="1200">
          <a:solidFill>
            <a:srgbClr val="4F504F"/>
          </a:solidFill>
          <a:latin typeface="Helvetica"/>
          <a:ea typeface="+mn-ea"/>
          <a:cs typeface="Helvetica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emf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http://www.apetiz.com/" TargetMode="Externa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e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e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13" Type="http://schemas.openxmlformats.org/officeDocument/2006/relationships/image" Target="../media/image27.png"/><Relationship Id="rId18" Type="http://schemas.openxmlformats.org/officeDocument/2006/relationships/image" Target="../media/image32.png"/><Relationship Id="rId3" Type="http://schemas.openxmlformats.org/officeDocument/2006/relationships/image" Target="../media/image19.jpeg"/><Relationship Id="rId7" Type="http://schemas.openxmlformats.org/officeDocument/2006/relationships/image" Target="../media/image21.jpeg"/><Relationship Id="rId12" Type="http://schemas.openxmlformats.org/officeDocument/2006/relationships/image" Target="../media/image26.png"/><Relationship Id="rId17" Type="http://schemas.openxmlformats.org/officeDocument/2006/relationships/image" Target="../media/image31.png"/><Relationship Id="rId2" Type="http://schemas.openxmlformats.org/officeDocument/2006/relationships/image" Target="../media/image18.jpeg"/><Relationship Id="rId16" Type="http://schemas.openxmlformats.org/officeDocument/2006/relationships/image" Target="../media/image30.jpeg"/><Relationship Id="rId20" Type="http://schemas.openxmlformats.org/officeDocument/2006/relationships/image" Target="../media/image5.emf"/><Relationship Id="rId1" Type="http://schemas.openxmlformats.org/officeDocument/2006/relationships/slideLayout" Target="../slideLayouts/slideLayout5.xml"/><Relationship Id="rId6" Type="http://schemas.openxmlformats.org/officeDocument/2006/relationships/hyperlink" Target="http://www.sourceamax.com/wp-content/uploads/2012/02/Sodexo.jpg" TargetMode="External"/><Relationship Id="rId11" Type="http://schemas.openxmlformats.org/officeDocument/2006/relationships/image" Target="../media/image25.png"/><Relationship Id="rId5" Type="http://schemas.openxmlformats.org/officeDocument/2006/relationships/image" Target="../media/image20.png"/><Relationship Id="rId15" Type="http://schemas.openxmlformats.org/officeDocument/2006/relationships/image" Target="../media/image29.png"/><Relationship Id="rId10" Type="http://schemas.openxmlformats.org/officeDocument/2006/relationships/image" Target="../media/image24.png"/><Relationship Id="rId19" Type="http://schemas.openxmlformats.org/officeDocument/2006/relationships/image" Target="../media/image33.png"/><Relationship Id="rId4" Type="http://schemas.openxmlformats.org/officeDocument/2006/relationships/hyperlink" Target="http://blog.services-a-la-personne.pro/images/Chequedejeunerlogo.png" TargetMode="External"/><Relationship Id="rId9" Type="http://schemas.openxmlformats.org/officeDocument/2006/relationships/image" Target="../media/image23.png"/><Relationship Id="rId14" Type="http://schemas.openxmlformats.org/officeDocument/2006/relationships/image" Target="../media/image28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mailto:contact.caisse-epargne@intertitres.natixis.fr" TargetMode="External"/><Relationship Id="rId2" Type="http://schemas.openxmlformats.org/officeDocument/2006/relationships/hyperlink" Target="http://www.apetiz.com/" TargetMode="Externa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em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9.png"/><Relationship Id="rId11" Type="http://schemas.openxmlformats.org/officeDocument/2006/relationships/image" Target="../media/image5.emf"/><Relationship Id="rId5" Type="http://schemas.openxmlformats.org/officeDocument/2006/relationships/image" Target="../media/image38.png"/><Relationship Id="rId10" Type="http://schemas.openxmlformats.org/officeDocument/2006/relationships/image" Target="../media/image43.png"/><Relationship Id="rId4" Type="http://schemas.openxmlformats.org/officeDocument/2006/relationships/image" Target="../media/image37.png"/><Relationship Id="rId9" Type="http://schemas.openxmlformats.org/officeDocument/2006/relationships/image" Target="../media/image4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Dématérialisation du titre-restaurant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Distribution de l’offre titre-restaurant CE</a:t>
            </a:r>
            <a:r>
              <a:rPr lang="fr-FR" smtClean="0"/>
              <a:t/>
            </a:r>
            <a:br>
              <a:rPr lang="fr-FR" smtClean="0"/>
            </a:br>
            <a:r>
              <a:rPr lang="fr-FR" smtClean="0"/>
              <a:t>M</a:t>
            </a:r>
            <a:r>
              <a:rPr lang="fr-FR" sz="2200" smtClean="0"/>
              <a:t>arché </a:t>
            </a:r>
            <a:r>
              <a:rPr lang="fr-FR" sz="2200" dirty="0" smtClean="0"/>
              <a:t>des Professionnels</a:t>
            </a:r>
            <a:endParaRPr lang="fr-FR" sz="2200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dirty="0" smtClean="0"/>
              <a:t>26 janvier 2015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06623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 contexte du titre-restaurant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199" y="1660022"/>
            <a:ext cx="8521909" cy="4525963"/>
          </a:xfrm>
        </p:spPr>
        <p:txBody>
          <a:bodyPr>
            <a:normAutofit/>
          </a:bodyPr>
          <a:lstStyle/>
          <a:p>
            <a:pPr>
              <a:spcBef>
                <a:spcPts val="480"/>
              </a:spcBef>
            </a:pPr>
            <a:r>
              <a:rPr lang="fr-FR" sz="1600" b="1" dirty="0" smtClean="0">
                <a:solidFill>
                  <a:srgbClr val="CD0920"/>
                </a:solidFill>
              </a:rPr>
              <a:t>Un </a:t>
            </a:r>
            <a:r>
              <a:rPr lang="fr-FR" sz="1600" b="1" dirty="0">
                <a:solidFill>
                  <a:srgbClr val="CD0920"/>
                </a:solidFill>
              </a:rPr>
              <a:t>marché de flux de 5 milliards d’euros…</a:t>
            </a:r>
          </a:p>
          <a:p>
            <a:pPr lvl="1">
              <a:spcBef>
                <a:spcPts val="480"/>
              </a:spcBef>
            </a:pPr>
            <a:r>
              <a:rPr lang="fr-FR" sz="1400" dirty="0" smtClean="0">
                <a:solidFill>
                  <a:schemeClr val="tx1"/>
                </a:solidFill>
              </a:rPr>
              <a:t>3,5 </a:t>
            </a:r>
            <a:r>
              <a:rPr lang="fr-FR" sz="1400" dirty="0">
                <a:solidFill>
                  <a:schemeClr val="tx1"/>
                </a:solidFill>
              </a:rPr>
              <a:t>millions de Français bénéficiaires (740 000 NIT)</a:t>
            </a:r>
          </a:p>
          <a:p>
            <a:pPr lvl="1">
              <a:spcBef>
                <a:spcPts val="480"/>
              </a:spcBef>
            </a:pPr>
            <a:r>
              <a:rPr lang="fr-FR" sz="1400" dirty="0">
                <a:solidFill>
                  <a:schemeClr val="tx1"/>
                </a:solidFill>
              </a:rPr>
              <a:t>5,5 milliards d’euros d’émission (860 M NIT)</a:t>
            </a:r>
          </a:p>
          <a:p>
            <a:pPr lvl="1">
              <a:spcBef>
                <a:spcPts val="480"/>
              </a:spcBef>
            </a:pPr>
            <a:r>
              <a:rPr lang="fr-FR" sz="1400" dirty="0">
                <a:solidFill>
                  <a:schemeClr val="tx1"/>
                </a:solidFill>
              </a:rPr>
              <a:t>740 millions de titres en circulation en hausse de 2 à 5 % par an</a:t>
            </a:r>
          </a:p>
          <a:p>
            <a:pPr lvl="1">
              <a:spcBef>
                <a:spcPts val="480"/>
              </a:spcBef>
            </a:pPr>
            <a:r>
              <a:rPr lang="fr-FR" sz="1400" dirty="0">
                <a:solidFill>
                  <a:schemeClr val="tx1"/>
                </a:solidFill>
              </a:rPr>
              <a:t>180 000 commerçants acceptant le titre-restaurant (les « affiliés »)</a:t>
            </a:r>
          </a:p>
          <a:p>
            <a:pPr lvl="1">
              <a:spcBef>
                <a:spcPts val="480"/>
              </a:spcBef>
            </a:pPr>
            <a:r>
              <a:rPr lang="fr-FR" sz="1400" dirty="0">
                <a:solidFill>
                  <a:schemeClr val="tx1"/>
                </a:solidFill>
              </a:rPr>
              <a:t>Plus de 120 000 entreprises ou collectivités équipées (les « financeurs »)</a:t>
            </a:r>
          </a:p>
          <a:p>
            <a:pPr lvl="1">
              <a:spcBef>
                <a:spcPts val="0"/>
              </a:spcBef>
            </a:pPr>
            <a:endParaRPr lang="fr-FR" sz="1400" dirty="0">
              <a:solidFill>
                <a:srgbClr val="625B44"/>
              </a:solidFill>
            </a:endParaRPr>
          </a:p>
          <a:p>
            <a:pPr>
              <a:spcBef>
                <a:spcPts val="480"/>
              </a:spcBef>
            </a:pPr>
            <a:r>
              <a:rPr lang="fr-FR" sz="1600" b="1" dirty="0">
                <a:solidFill>
                  <a:srgbClr val="CD0920"/>
                </a:solidFill>
              </a:rPr>
              <a:t>En pleine effervescence concurrentielle</a:t>
            </a:r>
          </a:p>
          <a:p>
            <a:pPr lvl="1">
              <a:spcBef>
                <a:spcPts val="480"/>
              </a:spcBef>
            </a:pPr>
            <a:r>
              <a:rPr lang="fr-FR" sz="1400" dirty="0">
                <a:solidFill>
                  <a:schemeClr val="tx1"/>
                </a:solidFill>
              </a:rPr>
              <a:t>4 émetteurs historiques de titres papier : </a:t>
            </a:r>
            <a:r>
              <a:rPr lang="fr-FR" sz="1400" dirty="0" smtClean="0">
                <a:solidFill>
                  <a:schemeClr val="tx1"/>
                </a:solidFill>
              </a:rPr>
              <a:t/>
            </a:r>
            <a:br>
              <a:rPr lang="fr-FR" sz="1400" dirty="0" smtClean="0">
                <a:solidFill>
                  <a:schemeClr val="tx1"/>
                </a:solidFill>
              </a:rPr>
            </a:br>
            <a:r>
              <a:rPr lang="fr-FR" sz="1400" dirty="0" err="1" smtClean="0">
                <a:solidFill>
                  <a:schemeClr val="tx1"/>
                </a:solidFill>
              </a:rPr>
              <a:t>Edenred</a:t>
            </a:r>
            <a:r>
              <a:rPr lang="fr-FR" sz="1400" dirty="0">
                <a:solidFill>
                  <a:schemeClr val="tx1"/>
                </a:solidFill>
              </a:rPr>
              <a:t>, Chèque Déjeuner, Sodexo, </a:t>
            </a:r>
            <a:r>
              <a:rPr lang="fr-FR" sz="1400" dirty="0" err="1">
                <a:solidFill>
                  <a:schemeClr val="tx1"/>
                </a:solidFill>
              </a:rPr>
              <a:t>Natixis</a:t>
            </a:r>
            <a:r>
              <a:rPr lang="fr-FR" sz="1400" dirty="0">
                <a:solidFill>
                  <a:schemeClr val="tx1"/>
                </a:solidFill>
              </a:rPr>
              <a:t> Intertitres</a:t>
            </a:r>
          </a:p>
          <a:p>
            <a:pPr lvl="1">
              <a:spcBef>
                <a:spcPts val="480"/>
              </a:spcBef>
            </a:pPr>
            <a:r>
              <a:rPr lang="fr-FR" sz="1400" dirty="0" smtClean="0">
                <a:solidFill>
                  <a:schemeClr val="tx1"/>
                </a:solidFill>
              </a:rPr>
              <a:t>8 </a:t>
            </a:r>
            <a:r>
              <a:rPr lang="fr-FR" sz="1400" dirty="0">
                <a:solidFill>
                  <a:schemeClr val="tx1"/>
                </a:solidFill>
              </a:rPr>
              <a:t>émetteurs depuis le 2 avril 2014 (nouvelle réglementation) </a:t>
            </a:r>
            <a:br>
              <a:rPr lang="fr-FR" sz="1400" dirty="0">
                <a:solidFill>
                  <a:schemeClr val="tx1"/>
                </a:solidFill>
              </a:rPr>
            </a:br>
            <a:r>
              <a:rPr lang="fr-FR" sz="1400" dirty="0">
                <a:solidFill>
                  <a:schemeClr val="tx1"/>
                </a:solidFill>
              </a:rPr>
              <a:t>et l’entrée offensive d’un 2</a:t>
            </a:r>
            <a:r>
              <a:rPr lang="fr-FR" sz="1400" baseline="30000" dirty="0">
                <a:solidFill>
                  <a:schemeClr val="tx1"/>
                </a:solidFill>
              </a:rPr>
              <a:t>ème</a:t>
            </a:r>
            <a:r>
              <a:rPr lang="fr-FR" sz="1400" dirty="0">
                <a:solidFill>
                  <a:schemeClr val="tx1"/>
                </a:solidFill>
              </a:rPr>
              <a:t> acteur bancaire : </a:t>
            </a:r>
            <a:r>
              <a:rPr lang="fr-FR" sz="1400" dirty="0" err="1">
                <a:solidFill>
                  <a:schemeClr val="tx1"/>
                </a:solidFill>
              </a:rPr>
              <a:t>Monetico</a:t>
            </a:r>
            <a:r>
              <a:rPr lang="fr-FR" sz="1400" dirty="0">
                <a:solidFill>
                  <a:schemeClr val="tx1"/>
                </a:solidFill>
              </a:rPr>
              <a:t> Resto (CM-CIC</a:t>
            </a:r>
            <a:r>
              <a:rPr lang="fr-FR" sz="1400" dirty="0" smtClean="0">
                <a:solidFill>
                  <a:schemeClr val="tx1"/>
                </a:solidFill>
              </a:rPr>
              <a:t>)</a:t>
            </a:r>
          </a:p>
          <a:p>
            <a:pPr lvl="1">
              <a:spcBef>
                <a:spcPts val="480"/>
              </a:spcBef>
            </a:pPr>
            <a:endParaRPr lang="fr-FR" sz="1400" dirty="0">
              <a:solidFill>
                <a:srgbClr val="625B44"/>
              </a:solidFill>
            </a:endParaRPr>
          </a:p>
          <a:p>
            <a:pPr>
              <a:spcBef>
                <a:spcPts val="480"/>
              </a:spcBef>
            </a:pPr>
            <a:r>
              <a:rPr lang="fr-FR" sz="1600" b="1" dirty="0" smtClean="0">
                <a:solidFill>
                  <a:srgbClr val="CD0920"/>
                </a:solidFill>
              </a:rPr>
              <a:t>Chiffres </a:t>
            </a:r>
            <a:r>
              <a:rPr lang="fr-FR" sz="1600" b="1" dirty="0" err="1" smtClean="0">
                <a:solidFill>
                  <a:srgbClr val="CD0920"/>
                </a:solidFill>
              </a:rPr>
              <a:t>Apetiz</a:t>
            </a:r>
            <a:r>
              <a:rPr lang="fr-FR" sz="1600" b="1" dirty="0" smtClean="0">
                <a:solidFill>
                  <a:srgbClr val="CD0920"/>
                </a:solidFill>
              </a:rPr>
              <a:t> au 20/01/2015</a:t>
            </a:r>
            <a:endParaRPr lang="fr-FR" sz="1600" b="1" dirty="0">
              <a:solidFill>
                <a:srgbClr val="CD0920"/>
              </a:solidFill>
            </a:endParaRPr>
          </a:p>
          <a:p>
            <a:pPr lvl="1">
              <a:spcBef>
                <a:spcPts val="480"/>
              </a:spcBef>
            </a:pPr>
            <a:r>
              <a:rPr lang="fr-FR" sz="1400" dirty="0" smtClean="0">
                <a:solidFill>
                  <a:schemeClr val="tx1"/>
                </a:solidFill>
              </a:rPr>
              <a:t>11 000 cartes fabriquées après 7 mois d’exploitation (pour rappel, </a:t>
            </a:r>
            <a:r>
              <a:rPr lang="fr-FR" sz="1400" dirty="0" err="1" smtClean="0">
                <a:solidFill>
                  <a:schemeClr val="tx1"/>
                </a:solidFill>
              </a:rPr>
              <a:t>Apetiz</a:t>
            </a:r>
            <a:r>
              <a:rPr lang="fr-FR" sz="1400" dirty="0" smtClean="0">
                <a:solidFill>
                  <a:schemeClr val="tx1"/>
                </a:solidFill>
              </a:rPr>
              <a:t> a été lancé sur les marchés de la BDR en septembre 2014).  </a:t>
            </a:r>
            <a:endParaRPr lang="fr-FR" sz="1000" dirty="0">
              <a:solidFill>
                <a:schemeClr val="tx1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2</a:t>
            </a:fld>
            <a:endParaRPr lang="fr-FR"/>
          </a:p>
        </p:txBody>
      </p:sp>
      <p:pic>
        <p:nvPicPr>
          <p:cNvPr id="16" name="Image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9658" y="3855531"/>
            <a:ext cx="485321" cy="48532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7" name="Image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2645" y="3958222"/>
            <a:ext cx="723829" cy="38059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8" name="Imag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2432" y="4017691"/>
            <a:ext cx="918040" cy="323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Imag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0932" y="3592971"/>
            <a:ext cx="469568" cy="747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Image 8" descr="GRIFFE_PRO 2.pdf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4" t="31060" r="9107" b="31740"/>
          <a:stretch/>
        </p:blipFill>
        <p:spPr>
          <a:xfrm>
            <a:off x="87004" y="6457747"/>
            <a:ext cx="2391401" cy="264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8009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Chèque de table</a:t>
            </a:r>
            <a:r>
              <a:rPr lang="fr-FR" baseline="30000" dirty="0" smtClean="0"/>
              <a:t>®</a:t>
            </a:r>
            <a:r>
              <a:rPr lang="fr-FR" dirty="0" smtClean="0"/>
              <a:t> : un savoir-faire reconnu… </a:t>
            </a:r>
            <a:br>
              <a:rPr lang="fr-FR" dirty="0" smtClean="0"/>
            </a:br>
            <a:r>
              <a:rPr lang="fr-FR" dirty="0" smtClean="0"/>
              <a:t>des atouts certains !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1803571"/>
          </a:xfrm>
        </p:spPr>
        <p:txBody>
          <a:bodyPr>
            <a:spAutoFit/>
          </a:bodyPr>
          <a:lstStyle/>
          <a:p>
            <a:r>
              <a:rPr lang="fr-FR" sz="1600" dirty="0" smtClean="0">
                <a:solidFill>
                  <a:schemeClr val="tx1"/>
                </a:solidFill>
              </a:rPr>
              <a:t>Doublement de la part de marché en 6 ans (de 7 à 15 %).</a:t>
            </a:r>
          </a:p>
          <a:p>
            <a:endParaRPr lang="fr-FR" sz="600" dirty="0" smtClean="0"/>
          </a:p>
          <a:p>
            <a:r>
              <a:rPr lang="fr-FR" sz="1600" dirty="0" smtClean="0">
                <a:solidFill>
                  <a:schemeClr val="tx1"/>
                </a:solidFill>
              </a:rPr>
              <a:t>Capitalisation sur toutes les expériences monétiques et digitales du Groupe pour lancer l’offre dématérialisée </a:t>
            </a:r>
            <a:r>
              <a:rPr lang="fr-FR" sz="1600" dirty="0" err="1" smtClean="0">
                <a:solidFill>
                  <a:schemeClr val="tx1"/>
                </a:solidFill>
              </a:rPr>
              <a:t>Apetiz</a:t>
            </a:r>
            <a:r>
              <a:rPr lang="fr-FR" sz="1600" dirty="0" smtClean="0">
                <a:solidFill>
                  <a:schemeClr val="tx1"/>
                </a:solidFill>
              </a:rPr>
              <a:t>.</a:t>
            </a:r>
          </a:p>
          <a:p>
            <a:endParaRPr lang="fr-FR" sz="600" dirty="0" smtClean="0"/>
          </a:p>
          <a:p>
            <a:r>
              <a:rPr lang="fr-FR" sz="1600" dirty="0" smtClean="0">
                <a:solidFill>
                  <a:schemeClr val="tx1"/>
                </a:solidFill>
              </a:rPr>
              <a:t>Positionnement concurrentiel différenciant.</a:t>
            </a:r>
          </a:p>
          <a:p>
            <a:endParaRPr lang="fr-FR" sz="600" dirty="0"/>
          </a:p>
          <a:p>
            <a:r>
              <a:rPr lang="fr-FR" sz="1600" dirty="0" smtClean="0">
                <a:solidFill>
                  <a:schemeClr val="tx1"/>
                </a:solidFill>
              </a:rPr>
              <a:t>Capacité à équiper les clients avec du titre papier Chèque de Table</a:t>
            </a:r>
            <a:r>
              <a:rPr lang="fr-FR" sz="1600" baseline="30000" dirty="0" smtClean="0">
                <a:solidFill>
                  <a:schemeClr val="tx1"/>
                </a:solidFill>
              </a:rPr>
              <a:t>®</a:t>
            </a:r>
            <a:r>
              <a:rPr lang="fr-FR" sz="1600" dirty="0" smtClean="0">
                <a:solidFill>
                  <a:schemeClr val="tx1"/>
                </a:solidFill>
              </a:rPr>
              <a:t> ET </a:t>
            </a:r>
            <a:r>
              <a:rPr lang="fr-FR" sz="1600" dirty="0" err="1" smtClean="0">
                <a:solidFill>
                  <a:schemeClr val="tx1"/>
                </a:solidFill>
              </a:rPr>
              <a:t>Apetiz</a:t>
            </a:r>
            <a:r>
              <a:rPr lang="fr-FR" sz="1600" dirty="0" smtClean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3</a:t>
            </a:fld>
            <a:endParaRPr lang="fr-FR"/>
          </a:p>
        </p:txBody>
      </p:sp>
      <p:sp>
        <p:nvSpPr>
          <p:cNvPr id="5" name="ZoneTexte 1"/>
          <p:cNvSpPr txBox="1">
            <a:spLocks noChangeArrowheads="1"/>
          </p:cNvSpPr>
          <p:nvPr/>
        </p:nvSpPr>
        <p:spPr bwMode="auto">
          <a:xfrm>
            <a:off x="3348208" y="5976938"/>
            <a:ext cx="5713412" cy="246062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r" eaLnBrk="1" hangingPunct="1">
              <a:defRPr/>
            </a:pPr>
            <a:r>
              <a:rPr lang="fr-FR" altLang="fr-FR" sz="1000" i="1" dirty="0" smtClean="0">
                <a:latin typeface="Rockwell" panose="02060603020205020403" pitchFamily="18" charset="0"/>
              </a:rPr>
              <a:t>Nouvelle vitrophanie «intelligente» présentant Chèque de Table</a:t>
            </a:r>
            <a:r>
              <a:rPr lang="fr-FR" altLang="fr-FR" sz="1000" i="1" baseline="30000" dirty="0" smtClean="0">
                <a:latin typeface="Rockwell" panose="02060603020205020403" pitchFamily="18" charset="0"/>
              </a:rPr>
              <a:t>®</a:t>
            </a:r>
            <a:r>
              <a:rPr lang="fr-FR" altLang="fr-FR" sz="1000" i="1" dirty="0" smtClean="0">
                <a:latin typeface="Rockwell" panose="02060603020205020403" pitchFamily="18" charset="0"/>
              </a:rPr>
              <a:t> et </a:t>
            </a:r>
            <a:r>
              <a:rPr lang="fr-FR" altLang="fr-FR" sz="1000" i="1" dirty="0" err="1" smtClean="0">
                <a:latin typeface="Rockwell" panose="02060603020205020403" pitchFamily="18" charset="0"/>
              </a:rPr>
              <a:t>Apetiz</a:t>
            </a:r>
            <a:endParaRPr lang="fr-FR" altLang="fr-FR" sz="1000" i="1" strike="sngStrike" dirty="0" smtClean="0">
              <a:solidFill>
                <a:srgbClr val="FF0000"/>
              </a:solidFill>
              <a:latin typeface="Rockwell" panose="02060603020205020403" pitchFamily="18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0" t="3482" r="4395" b="568"/>
          <a:stretch>
            <a:fillRect/>
          </a:stretch>
        </p:blipFill>
        <p:spPr bwMode="auto">
          <a:xfrm>
            <a:off x="5158428" y="3670300"/>
            <a:ext cx="3829050" cy="2306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ZoneTexte 1"/>
          <p:cNvSpPr txBox="1">
            <a:spLocks noChangeArrowheads="1"/>
          </p:cNvSpPr>
          <p:nvPr/>
        </p:nvSpPr>
        <p:spPr bwMode="auto">
          <a:xfrm>
            <a:off x="651516" y="4335372"/>
            <a:ext cx="4090987" cy="830262"/>
          </a:xfrm>
          <a:prstGeom prst="rect">
            <a:avLst/>
          </a:prstGeom>
          <a:solidFill>
            <a:srgbClr val="CD0920"/>
          </a:solidFill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 eaLnBrk="1" hangingPunct="1"/>
            <a:r>
              <a:rPr lang="fr-FR" altLang="fr-FR" sz="2400" b="1" dirty="0">
                <a:solidFill>
                  <a:schemeClr val="bg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Objectif : </a:t>
            </a:r>
            <a:br>
              <a:rPr lang="fr-FR" altLang="fr-FR" sz="2400" b="1" dirty="0">
                <a:solidFill>
                  <a:schemeClr val="bg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</a:br>
            <a:r>
              <a:rPr lang="fr-FR" altLang="fr-FR" sz="2400" b="1" dirty="0">
                <a:solidFill>
                  <a:schemeClr val="bg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+ 7 points de </a:t>
            </a:r>
            <a:r>
              <a:rPr lang="fr-FR" altLang="fr-FR" sz="2400" b="1" dirty="0" smtClean="0">
                <a:solidFill>
                  <a:schemeClr val="bg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PDM </a:t>
            </a:r>
            <a:r>
              <a:rPr lang="fr-FR" altLang="fr-FR" sz="2400" b="1" dirty="0">
                <a:solidFill>
                  <a:schemeClr val="bg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en 2021</a:t>
            </a:r>
          </a:p>
        </p:txBody>
      </p:sp>
      <p:pic>
        <p:nvPicPr>
          <p:cNvPr id="8" name="Image 7" descr="GRIFFE_PRO 2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4" t="31060" r="9107" b="31740"/>
          <a:stretch/>
        </p:blipFill>
        <p:spPr>
          <a:xfrm>
            <a:off x="87004" y="6457747"/>
            <a:ext cx="2391401" cy="264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4553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à coins arrondis 20"/>
          <p:cNvSpPr/>
          <p:nvPr/>
        </p:nvSpPr>
        <p:spPr bwMode="auto">
          <a:xfrm>
            <a:off x="404659" y="2457536"/>
            <a:ext cx="1919797" cy="622300"/>
          </a:xfrm>
          <a:prstGeom prst="roundRect">
            <a:avLst/>
          </a:prstGeom>
          <a:solidFill>
            <a:srgbClr val="C0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>
              <a:defRPr/>
            </a:pPr>
            <a:r>
              <a:rPr lang="fr-FR" sz="1600" b="1" dirty="0" smtClean="0">
                <a:solidFill>
                  <a:schemeClr val="bg2"/>
                </a:solidFill>
              </a:rPr>
              <a:t>Fonctionnement</a:t>
            </a:r>
            <a:endParaRPr lang="fr-FR" sz="1600" b="1" dirty="0">
              <a:solidFill>
                <a:schemeClr val="bg2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Une solution de restauration souple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4</a:t>
            </a:fld>
            <a:endParaRPr lang="fr-FR"/>
          </a:p>
        </p:txBody>
      </p:sp>
      <p:sp>
        <p:nvSpPr>
          <p:cNvPr id="6" name="Rectangle à coins arrondis 5"/>
          <p:cNvSpPr/>
          <p:nvPr/>
        </p:nvSpPr>
        <p:spPr bwMode="auto">
          <a:xfrm>
            <a:off x="400387" y="1514827"/>
            <a:ext cx="8371777" cy="626933"/>
          </a:xfrm>
          <a:prstGeom prst="roundRect">
            <a:avLst>
              <a:gd name="adj" fmla="val 5691"/>
            </a:avLst>
          </a:prstGeom>
          <a:solidFill>
            <a:srgbClr val="F7F7F7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63500" h="25400"/>
          </a:sp3d>
        </p:spPr>
        <p:txBody>
          <a:bodyPr/>
          <a:lstStyle/>
          <a:p>
            <a:pPr>
              <a:defRPr/>
            </a:pPr>
            <a:endParaRPr lang="fr-FR" sz="1300">
              <a:latin typeface="Verdana" pitchFamily="34" charset="0"/>
            </a:endParaRPr>
          </a:p>
        </p:txBody>
      </p:sp>
      <p:sp>
        <p:nvSpPr>
          <p:cNvPr id="7" name="ZoneTexte 7"/>
          <p:cNvSpPr txBox="1">
            <a:spLocks noChangeArrowheads="1"/>
          </p:cNvSpPr>
          <p:nvPr/>
        </p:nvSpPr>
        <p:spPr bwMode="auto">
          <a:xfrm>
            <a:off x="421844" y="1567215"/>
            <a:ext cx="835032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E6001A"/>
              </a:buClr>
            </a:pPr>
            <a:r>
              <a:rPr lang="fr-FR" altLang="fr-FR" sz="1400" dirty="0">
                <a:latin typeface="Helvetica" panose="020B0604020202020204" pitchFamily="34" charset="0"/>
                <a:cs typeface="Helvetica" panose="020B0604020202020204" pitchFamily="34" charset="0"/>
              </a:rPr>
              <a:t>                                   Avec des </a:t>
            </a:r>
            <a:r>
              <a:rPr lang="fr-FR" altLang="fr-FR" sz="1400" b="1" dirty="0">
                <a:solidFill>
                  <a:srgbClr val="C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avantages sociaux et fiscaux</a:t>
            </a:r>
            <a:r>
              <a:rPr lang="fr-FR" altLang="fr-FR" sz="1400" dirty="0">
                <a:solidFill>
                  <a:srgbClr val="C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fr-FR" altLang="fr-FR" sz="1400" dirty="0">
                <a:solidFill>
                  <a:srgbClr val="CD092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/>
            </a:r>
            <a:br>
              <a:rPr lang="fr-FR" altLang="fr-FR" sz="1400" dirty="0">
                <a:solidFill>
                  <a:srgbClr val="CD092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</a:br>
            <a:r>
              <a:rPr lang="fr-FR" altLang="fr-FR" sz="1400" dirty="0">
                <a:solidFill>
                  <a:srgbClr val="C4123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         </a:t>
            </a:r>
            <a:r>
              <a:rPr lang="fr-FR" altLang="fr-FR" sz="1400" dirty="0">
                <a:latin typeface="Helvetica" panose="020B0604020202020204" pitchFamily="34" charset="0"/>
                <a:cs typeface="Helvetica" panose="020B0604020202020204" pitchFamily="34" charset="0"/>
              </a:rPr>
              <a:t>particulièrement attractifs pour l’entreprise employant </a:t>
            </a:r>
            <a:r>
              <a:rPr lang="fr-FR" altLang="fr-FR" sz="1400" b="1" dirty="0">
                <a:solidFill>
                  <a:srgbClr val="C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au moins 1 salarié.</a:t>
            </a:r>
          </a:p>
        </p:txBody>
      </p:sp>
      <p:sp>
        <p:nvSpPr>
          <p:cNvPr id="8" name="Rectangle à coins arrondis 7"/>
          <p:cNvSpPr/>
          <p:nvPr/>
        </p:nvSpPr>
        <p:spPr bwMode="auto">
          <a:xfrm>
            <a:off x="398720" y="2828508"/>
            <a:ext cx="8373600" cy="1102557"/>
          </a:xfrm>
          <a:prstGeom prst="roundRect">
            <a:avLst>
              <a:gd name="adj" fmla="val 6399"/>
            </a:avLst>
          </a:prstGeom>
          <a:solidFill>
            <a:srgbClr val="F7F7F7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63500" h="25400"/>
          </a:sp3d>
        </p:spPr>
        <p:txBody>
          <a:bodyPr/>
          <a:lstStyle/>
          <a:p>
            <a:pPr>
              <a:defRPr/>
            </a:pPr>
            <a:endParaRPr lang="fr-FR" sz="1300">
              <a:latin typeface="Verdana" pitchFamily="34" charset="0"/>
            </a:endParaRPr>
          </a:p>
        </p:txBody>
      </p:sp>
      <p:sp>
        <p:nvSpPr>
          <p:cNvPr id="9" name="ZoneTexte 7"/>
          <p:cNvSpPr txBox="1">
            <a:spLocks noChangeArrowheads="1"/>
          </p:cNvSpPr>
          <p:nvPr/>
        </p:nvSpPr>
        <p:spPr bwMode="auto">
          <a:xfrm>
            <a:off x="421844" y="2871040"/>
            <a:ext cx="8358188" cy="9725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marL="342900" lvl="0" indent="-342900" eaLnBrk="1" hangingPunct="1">
              <a:spcBef>
                <a:spcPct val="20000"/>
              </a:spcBef>
              <a:buClr>
                <a:srgbClr val="CD0920"/>
              </a:buClr>
              <a:buSzPct val="75000"/>
              <a:buFont typeface="Lucida Grande"/>
              <a:buChar char="▶"/>
            </a:pPr>
            <a:r>
              <a:rPr lang="fr-FR" altLang="fr-FR" sz="1400" dirty="0" smtClean="0"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P</a:t>
            </a:r>
            <a:r>
              <a:rPr lang="fr-FR" altLang="fr-FR" sz="14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articipation de l’entreprise comprise entre 50 % et 60 % de la valeur faciale du titre.</a:t>
            </a:r>
          </a:p>
          <a:p>
            <a:pPr marL="342900" lvl="0" indent="-342900" eaLnBrk="1" hangingPunct="1">
              <a:spcBef>
                <a:spcPct val="20000"/>
              </a:spcBef>
              <a:buClr>
                <a:srgbClr val="CD0920"/>
              </a:buClr>
              <a:buSzPct val="75000"/>
              <a:buFont typeface="Lucida Grande"/>
              <a:buChar char="▶"/>
            </a:pPr>
            <a:endParaRPr lang="fr-FR" altLang="fr-FR" sz="400" dirty="0" smtClean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342900" lvl="0" indent="-342900" eaLnBrk="1" hangingPunct="1">
              <a:spcBef>
                <a:spcPct val="20000"/>
              </a:spcBef>
              <a:buClr>
                <a:srgbClr val="CD0920"/>
              </a:buClr>
              <a:buSzPct val="75000"/>
              <a:buFont typeface="Lucida Grande"/>
              <a:buChar char="▶"/>
            </a:pPr>
            <a:r>
              <a:rPr lang="fr-FR" altLang="fr-FR" sz="14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1 </a:t>
            </a:r>
            <a:r>
              <a:rPr lang="fr-FR" altLang="fr-FR" sz="1400" dirty="0">
                <a:latin typeface="Helvetica" panose="020B0604020202020204" pitchFamily="34" charset="0"/>
                <a:cs typeface="Helvetica" panose="020B0604020202020204" pitchFamily="34" charset="0"/>
              </a:rPr>
              <a:t>titre par repas compris dans la journée de travail du </a:t>
            </a:r>
            <a:r>
              <a:rPr lang="fr-FR" altLang="fr-FR" sz="14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bénéficiaire</a:t>
            </a:r>
            <a:r>
              <a:rPr lang="fr-FR" altLang="fr-FR" sz="1400" baseline="300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(1)</a:t>
            </a:r>
            <a:r>
              <a:rPr lang="fr-FR" altLang="fr-FR" sz="14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.</a:t>
            </a:r>
          </a:p>
          <a:p>
            <a:pPr marL="342900" lvl="0" indent="-342900" eaLnBrk="1" hangingPunct="1">
              <a:spcBef>
                <a:spcPct val="20000"/>
              </a:spcBef>
              <a:buClr>
                <a:srgbClr val="CD0920"/>
              </a:buClr>
              <a:buSzPct val="75000"/>
              <a:buFont typeface="Lucida Grande"/>
              <a:buChar char="▶"/>
            </a:pPr>
            <a:endParaRPr lang="fr-FR" altLang="fr-FR" sz="400" dirty="0" smtClean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342900" lvl="0" indent="-342900" eaLnBrk="1" hangingPunct="1">
              <a:spcBef>
                <a:spcPct val="20000"/>
              </a:spcBef>
              <a:buClr>
                <a:srgbClr val="CD0920"/>
              </a:buClr>
              <a:buSzPct val="75000"/>
              <a:buFont typeface="Lucida Grande"/>
              <a:buChar char="▶"/>
            </a:pPr>
            <a:r>
              <a:rPr lang="fr-FR" altLang="fr-FR" sz="1400" dirty="0" smtClean="0"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Utilisation </a:t>
            </a:r>
            <a:r>
              <a:rPr lang="fr-FR" altLang="fr-FR" sz="1400" dirty="0"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des titres-restaurant limitée à 19 € par jour travaillé</a:t>
            </a:r>
            <a:r>
              <a:rPr lang="fr-FR" altLang="fr-FR" sz="1400" baseline="30000" dirty="0"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(2</a:t>
            </a:r>
            <a:r>
              <a:rPr lang="fr-FR" altLang="fr-FR" sz="1400" baseline="30000" dirty="0" smtClean="0"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)</a:t>
            </a:r>
            <a:r>
              <a:rPr lang="fr-FR" altLang="fr-FR" sz="1400" dirty="0" smtClean="0"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.</a:t>
            </a:r>
            <a:endParaRPr lang="fr-FR" altLang="fr-FR" sz="13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2" name="Rectangle à coins arrondis 11"/>
          <p:cNvSpPr/>
          <p:nvPr/>
        </p:nvSpPr>
        <p:spPr bwMode="auto">
          <a:xfrm>
            <a:off x="2132869" y="4359883"/>
            <a:ext cx="5484812" cy="1032509"/>
          </a:xfrm>
          <a:prstGeom prst="roundRect">
            <a:avLst/>
          </a:prstGeom>
          <a:solidFill>
            <a:srgbClr val="FACAD2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2000" kern="0">
              <a:solidFill>
                <a:srgbClr val="C41230"/>
              </a:solidFill>
              <a:latin typeface="Verdana" pitchFamily="34" charset="0"/>
              <a:ea typeface="+mn-ea"/>
            </a:endParaRPr>
          </a:p>
        </p:txBody>
      </p:sp>
      <p:sp>
        <p:nvSpPr>
          <p:cNvPr id="14" name="ZoneTexte 17"/>
          <p:cNvSpPr txBox="1">
            <a:spLocks noChangeArrowheads="1"/>
          </p:cNvSpPr>
          <p:nvPr/>
        </p:nvSpPr>
        <p:spPr bwMode="auto">
          <a:xfrm>
            <a:off x="2251931" y="4558320"/>
            <a:ext cx="5246688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400" b="1" kern="0" dirty="0" smtClean="0">
                <a:solidFill>
                  <a:srgbClr val="C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5,36 </a:t>
            </a:r>
            <a:r>
              <a:rPr lang="fr-FR" sz="1400" b="1" kern="0" dirty="0">
                <a:solidFill>
                  <a:srgbClr val="C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€  par titre et par salarié </a:t>
            </a:r>
            <a:r>
              <a:rPr lang="fr-FR" sz="1400" b="1" kern="0" dirty="0">
                <a:solidFill>
                  <a:srgbClr val="CD092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/>
            </a:r>
            <a:br>
              <a:rPr lang="fr-FR" sz="1400" b="1" kern="0" dirty="0">
                <a:solidFill>
                  <a:srgbClr val="CD092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</a:br>
            <a:r>
              <a:rPr lang="fr-FR" sz="1400" kern="0" dirty="0">
                <a:latin typeface="Helvetica" panose="020B0604020202020204" pitchFamily="34" charset="0"/>
                <a:cs typeface="Helvetica" panose="020B0604020202020204" pitchFamily="34" charset="0"/>
              </a:rPr>
              <a:t>(à raison d’un titre par repas compris dans la journée de travail) soit  </a:t>
            </a:r>
            <a:r>
              <a:rPr lang="fr-FR" sz="1400" b="1" kern="0" dirty="0">
                <a:solidFill>
                  <a:srgbClr val="C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jusqu’à 1 </a:t>
            </a:r>
            <a:r>
              <a:rPr lang="fr-FR" sz="1400" b="1" kern="0" dirty="0" smtClean="0">
                <a:solidFill>
                  <a:srgbClr val="C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179,20 </a:t>
            </a:r>
            <a:r>
              <a:rPr lang="fr-FR" sz="1400" b="1" kern="0" dirty="0">
                <a:solidFill>
                  <a:srgbClr val="C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€</a:t>
            </a:r>
            <a:r>
              <a:rPr lang="fr-FR" sz="1400" b="1" kern="0" baseline="30000" dirty="0">
                <a:solidFill>
                  <a:srgbClr val="C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(3)</a:t>
            </a:r>
            <a:r>
              <a:rPr lang="fr-FR" sz="1400" kern="0" dirty="0">
                <a:solidFill>
                  <a:srgbClr val="C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fr-FR" sz="1400" kern="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par </a:t>
            </a:r>
            <a:r>
              <a:rPr lang="fr-FR" sz="1400" kern="0" dirty="0">
                <a:latin typeface="Helvetica" panose="020B0604020202020204" pitchFamily="34" charset="0"/>
                <a:cs typeface="Helvetica" panose="020B0604020202020204" pitchFamily="34" charset="0"/>
              </a:rPr>
              <a:t>an et par salarié.</a:t>
            </a:r>
          </a:p>
        </p:txBody>
      </p:sp>
      <p:pic>
        <p:nvPicPr>
          <p:cNvPr id="15" name="Picture 33" descr="C:\Documents and Settings\Prod_14\Bureau\CBi en cours\offline\natixis-ppt\preparation\2_img-expert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1900" y="5027920"/>
            <a:ext cx="741938" cy="6409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xt Box 11"/>
          <p:cNvSpPr txBox="1">
            <a:spLocks noChangeArrowheads="1"/>
          </p:cNvSpPr>
          <p:nvPr/>
        </p:nvSpPr>
        <p:spPr bwMode="auto">
          <a:xfrm>
            <a:off x="305022" y="5725987"/>
            <a:ext cx="874497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r>
              <a:rPr lang="fr-FR" altLang="fr-FR" sz="8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(1) </a:t>
            </a:r>
            <a:r>
              <a:rPr lang="fr-FR" sz="800" dirty="0" smtClean="0"/>
              <a:t>Le </a:t>
            </a:r>
            <a:r>
              <a:rPr lang="fr-FR" sz="800" dirty="0"/>
              <a:t>statut de salarié ou de stagiaire est obligatoire. Le stagiaire a accès aux titres-restaurant dans les mêmes conditions que les salariés de l'organisme d'accueil (art. L. 124- 13 du code de l’éducation).</a:t>
            </a:r>
          </a:p>
          <a:p>
            <a:r>
              <a:rPr lang="fr-FR" altLang="fr-FR" sz="8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(</a:t>
            </a:r>
            <a:r>
              <a:rPr lang="fr-FR" altLang="fr-FR" sz="800" dirty="0">
                <a:latin typeface="Helvetica" panose="020B0604020202020204" pitchFamily="34" charset="0"/>
                <a:cs typeface="Helvetica" panose="020B0604020202020204" pitchFamily="34" charset="0"/>
              </a:rPr>
              <a:t>2) Hors dimanches et jours fériés, sauf décision contraire de l'employeur pour les salariés ou agents travaillant ces jours</a:t>
            </a:r>
            <a:r>
              <a:rPr lang="fr-FR" altLang="fr-FR" sz="8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.</a:t>
            </a:r>
          </a:p>
          <a:p>
            <a:pPr algn="just" eaLnBrk="1" hangingPunct="1"/>
            <a:r>
              <a:rPr lang="fr-FR" altLang="fr-FR" sz="8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(3) </a:t>
            </a:r>
            <a:r>
              <a:rPr lang="fr-FR" altLang="fr-FR" sz="800" dirty="0">
                <a:latin typeface="Helvetica" panose="020B0604020202020204" pitchFamily="34" charset="0"/>
                <a:cs typeface="Helvetica" panose="020B0604020202020204" pitchFamily="34" charset="0"/>
              </a:rPr>
              <a:t>Calcul sur la base de 220 jours travaillés et d’un repas compris par jour travaillé : </a:t>
            </a:r>
            <a:r>
              <a:rPr lang="fr-FR" altLang="fr-FR" sz="8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5,36 </a:t>
            </a:r>
            <a:r>
              <a:rPr lang="fr-FR" altLang="fr-FR" sz="800" dirty="0">
                <a:latin typeface="Helvetica" panose="020B0604020202020204" pitchFamily="34" charset="0"/>
                <a:cs typeface="Helvetica" panose="020B0604020202020204" pitchFamily="34" charset="0"/>
              </a:rPr>
              <a:t>€ x 220. </a:t>
            </a:r>
          </a:p>
        </p:txBody>
      </p:sp>
      <p:sp>
        <p:nvSpPr>
          <p:cNvPr id="18" name="Rectangle à coins arrondis 17"/>
          <p:cNvSpPr/>
          <p:nvPr/>
        </p:nvSpPr>
        <p:spPr bwMode="auto">
          <a:xfrm>
            <a:off x="2132869" y="4192483"/>
            <a:ext cx="5486400" cy="334800"/>
          </a:xfrm>
          <a:prstGeom prst="roundRect">
            <a:avLst>
              <a:gd name="adj" fmla="val 0"/>
            </a:avLst>
          </a:prstGeom>
          <a:solidFill>
            <a:srgbClr val="C00000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 anchorCtr="0"/>
          <a:lstStyle/>
          <a:p>
            <a:pPr algn="ctr">
              <a:defRPr/>
            </a:pPr>
            <a:r>
              <a:rPr lang="fr-FR" sz="1600" b="1" dirty="0" smtClean="0">
                <a:solidFill>
                  <a:schemeClr val="bg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Plafond d’exonération 2015</a:t>
            </a:r>
            <a:endParaRPr lang="fr-FR" sz="1600" b="1" dirty="0">
              <a:solidFill>
                <a:schemeClr val="bg2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17" name="Image 16" descr="GRIFFE_PRO 2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4" t="31060" r="9107" b="31740"/>
          <a:stretch/>
        </p:blipFill>
        <p:spPr>
          <a:xfrm>
            <a:off x="87004" y="6457747"/>
            <a:ext cx="2391401" cy="264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5370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Les atouts de la gamme titre-restaurant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5</a:t>
            </a:fld>
            <a:endParaRPr lang="fr-FR"/>
          </a:p>
        </p:txBody>
      </p:sp>
      <p:sp>
        <p:nvSpPr>
          <p:cNvPr id="6" name="Rectangle 5"/>
          <p:cNvSpPr/>
          <p:nvPr/>
        </p:nvSpPr>
        <p:spPr>
          <a:xfrm>
            <a:off x="4640650" y="1645740"/>
            <a:ext cx="4320000" cy="4552262"/>
          </a:xfrm>
          <a:prstGeom prst="rect">
            <a:avLst/>
          </a:prstGeom>
          <a:solidFill>
            <a:srgbClr val="F7F7F7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63500" h="25400"/>
          </a:sp3d>
        </p:spPr>
        <p:txBody>
          <a:bodyPr/>
          <a:lstStyle/>
          <a:p>
            <a:pPr marL="177800" indent="-177800">
              <a:spcBef>
                <a:spcPts val="0"/>
              </a:spcBef>
              <a:buClr>
                <a:srgbClr val="8E58AB"/>
              </a:buClr>
              <a:buSzPct val="80000"/>
              <a:defRPr/>
            </a:pPr>
            <a:endParaRPr lang="fr-FR" sz="1200" b="1" dirty="0">
              <a:solidFill>
                <a:srgbClr val="F58027"/>
              </a:solidFill>
              <a:latin typeface="Helvetica" panose="020B0604020202020204" pitchFamily="34" charset="0"/>
              <a:cs typeface="Helvetica" panose="020B0604020202020204" pitchFamily="34" charset="0"/>
              <a:sym typeface="Wingdings" pitchFamily="2" charset="2"/>
            </a:endParaRPr>
          </a:p>
          <a:p>
            <a:pPr marL="177800" indent="-177800">
              <a:spcBef>
                <a:spcPts val="0"/>
              </a:spcBef>
              <a:buClr>
                <a:srgbClr val="8E58AB"/>
              </a:buClr>
              <a:buSzPct val="80000"/>
              <a:defRPr/>
            </a:pPr>
            <a:r>
              <a:rPr lang="fr-FR" sz="1400" b="1" dirty="0">
                <a:solidFill>
                  <a:srgbClr val="C00000"/>
                </a:solidFill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Pour le client </a:t>
            </a:r>
            <a:r>
              <a:rPr lang="fr-FR" sz="1400" b="1" dirty="0" smtClean="0">
                <a:solidFill>
                  <a:srgbClr val="C00000"/>
                </a:solidFill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financeur</a:t>
            </a:r>
            <a:endParaRPr lang="fr-FR" sz="1400" b="1" dirty="0">
              <a:solidFill>
                <a:srgbClr val="F58027"/>
              </a:solidFill>
              <a:latin typeface="Helvetica" panose="020B0604020202020204" pitchFamily="34" charset="0"/>
              <a:cs typeface="Helvetica" panose="020B0604020202020204" pitchFamily="34" charset="0"/>
              <a:sym typeface="Wingdings" pitchFamily="2" charset="2"/>
            </a:endParaRPr>
          </a:p>
          <a:p>
            <a:pPr marL="171450" indent="-171450">
              <a:spcBef>
                <a:spcPts val="600"/>
              </a:spcBef>
              <a:buClr>
                <a:srgbClr val="C00000"/>
              </a:buClr>
              <a:buSzPct val="75000"/>
              <a:buFont typeface="Wingdings 3" panose="05040102010807070707" pitchFamily="18" charset="2"/>
              <a:buChar char=""/>
              <a:defRPr/>
            </a:pPr>
            <a:r>
              <a:rPr lang="fr-FR" sz="1200" b="1" dirty="0" smtClean="0"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Simplicité </a:t>
            </a:r>
            <a:r>
              <a:rPr lang="fr-FR" sz="1200" b="1" dirty="0"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de la distribution : </a:t>
            </a:r>
            <a:r>
              <a:rPr lang="fr-FR" sz="1200" dirty="0"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carte valable 3 ans, chargement à </a:t>
            </a:r>
            <a:r>
              <a:rPr lang="fr-FR" sz="1200" dirty="0" smtClean="0"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distance</a:t>
            </a:r>
          </a:p>
          <a:p>
            <a:pPr marL="171450" indent="-171450">
              <a:spcBef>
                <a:spcPts val="600"/>
              </a:spcBef>
              <a:buClr>
                <a:srgbClr val="C00000"/>
              </a:buClr>
              <a:buSzPct val="75000"/>
              <a:buFont typeface="Wingdings 3" panose="05040102010807070707" pitchFamily="18" charset="2"/>
              <a:buChar char=""/>
              <a:defRPr/>
            </a:pPr>
            <a:r>
              <a:rPr lang="fr-FR" sz="1200" b="1" dirty="0" smtClean="0"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Sécurité </a:t>
            </a:r>
            <a:r>
              <a:rPr lang="fr-FR" sz="1200" b="1" dirty="0"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: </a:t>
            </a:r>
            <a:r>
              <a:rPr lang="fr-FR" sz="1200" dirty="0"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plus de circulation </a:t>
            </a:r>
            <a:r>
              <a:rPr lang="fr-FR" sz="1200" dirty="0">
                <a:solidFill>
                  <a:srgbClr val="625B4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de valeur</a:t>
            </a:r>
            <a:endParaRPr lang="fr-FR" sz="1200" b="1" dirty="0">
              <a:solidFill>
                <a:srgbClr val="F58027"/>
              </a:solidFill>
              <a:latin typeface="Helvetica" panose="020B0604020202020204" pitchFamily="34" charset="0"/>
              <a:cs typeface="Helvetica" panose="020B0604020202020204" pitchFamily="34" charset="0"/>
              <a:sym typeface="Wingdings" pitchFamily="2" charset="2"/>
            </a:endParaRPr>
          </a:p>
          <a:p>
            <a:pPr marL="177800" indent="-177800">
              <a:buClr>
                <a:srgbClr val="8E58AB"/>
              </a:buClr>
              <a:buSzPct val="80000"/>
              <a:defRPr/>
            </a:pPr>
            <a:endParaRPr lang="fr-FR" sz="1200" b="1" dirty="0">
              <a:solidFill>
                <a:srgbClr val="F58027"/>
              </a:solidFill>
              <a:latin typeface="Helvetica" panose="020B0604020202020204" pitchFamily="34" charset="0"/>
              <a:cs typeface="Helvetica" panose="020B0604020202020204" pitchFamily="34" charset="0"/>
              <a:sym typeface="Wingdings" pitchFamily="2" charset="2"/>
            </a:endParaRPr>
          </a:p>
          <a:p>
            <a:pPr marL="177800" indent="-177800">
              <a:buClr>
                <a:srgbClr val="8E58AB"/>
              </a:buClr>
              <a:buSzPct val="80000"/>
              <a:defRPr/>
            </a:pPr>
            <a:r>
              <a:rPr lang="fr-FR" sz="1400" b="1" dirty="0">
                <a:solidFill>
                  <a:srgbClr val="C00000"/>
                </a:solidFill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Pour le bénéficiaire </a:t>
            </a:r>
            <a:endParaRPr lang="fr-FR" sz="1400" b="1" dirty="0">
              <a:solidFill>
                <a:srgbClr val="F58027"/>
              </a:solidFill>
              <a:latin typeface="Helvetica" panose="020B0604020202020204" pitchFamily="34" charset="0"/>
              <a:cs typeface="Helvetica" panose="020B0604020202020204" pitchFamily="34" charset="0"/>
              <a:sym typeface="Wingdings" pitchFamily="2" charset="2"/>
            </a:endParaRPr>
          </a:p>
          <a:p>
            <a:pPr marL="171450" indent="-171450">
              <a:spcBef>
                <a:spcPts val="600"/>
              </a:spcBef>
              <a:buClr>
                <a:srgbClr val="C00000"/>
              </a:buClr>
              <a:buSzPct val="75000"/>
              <a:buFont typeface="Wingdings 3" panose="05040102010807070707" pitchFamily="18" charset="2"/>
              <a:buChar char=""/>
              <a:defRPr/>
            </a:pPr>
            <a:r>
              <a:rPr lang="fr-FR" sz="1200" b="1" dirty="0" smtClean="0"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Paiement </a:t>
            </a:r>
            <a:r>
              <a:rPr lang="fr-FR" sz="1200" b="1" dirty="0"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au centime </a:t>
            </a:r>
            <a:r>
              <a:rPr lang="fr-FR" sz="1200" b="1" dirty="0" smtClean="0"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près</a:t>
            </a:r>
          </a:p>
          <a:p>
            <a:pPr marL="171450" indent="-171450">
              <a:spcBef>
                <a:spcPts val="600"/>
              </a:spcBef>
              <a:buClr>
                <a:srgbClr val="C00000"/>
              </a:buClr>
              <a:buSzPct val="75000"/>
              <a:buFont typeface="Wingdings 3" panose="05040102010807070707" pitchFamily="18" charset="2"/>
              <a:buChar char=""/>
              <a:defRPr/>
            </a:pPr>
            <a:r>
              <a:rPr lang="fr-FR" sz="1200" b="1" dirty="0" smtClean="0"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Sécurité</a:t>
            </a:r>
            <a:r>
              <a:rPr lang="fr-FR" sz="1200" b="1" dirty="0"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 : </a:t>
            </a:r>
            <a:r>
              <a:rPr lang="fr-FR" sz="1200" dirty="0"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possibilité de faire opposition en cas de perte, vol et garantie sur le </a:t>
            </a:r>
            <a:r>
              <a:rPr lang="fr-FR" sz="1200" dirty="0" smtClean="0"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solde</a:t>
            </a:r>
          </a:p>
          <a:p>
            <a:pPr marL="171450" indent="-171450">
              <a:spcBef>
                <a:spcPts val="600"/>
              </a:spcBef>
              <a:buClr>
                <a:srgbClr val="C00000"/>
              </a:buClr>
              <a:buSzPct val="75000"/>
              <a:buFont typeface="Wingdings 3" panose="05040102010807070707" pitchFamily="18" charset="2"/>
              <a:buChar char=""/>
              <a:defRPr/>
            </a:pPr>
            <a:r>
              <a:rPr lang="fr-FR" sz="1200" b="1" dirty="0" smtClean="0"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Facilité </a:t>
            </a:r>
            <a:r>
              <a:rPr lang="fr-FR" sz="1200" b="1" dirty="0"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d’utilisation : </a:t>
            </a:r>
            <a:r>
              <a:rPr lang="fr-FR" sz="1200" dirty="0"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chargement automatique, consultation du solde sur internet, smartphone et par téléphone  </a:t>
            </a:r>
          </a:p>
          <a:p>
            <a:pPr marL="177800" indent="-177800">
              <a:buClr>
                <a:srgbClr val="FFC000"/>
              </a:buClr>
              <a:buSzPct val="110000"/>
              <a:buFont typeface="Wingdings" panose="05000000000000000000" pitchFamily="2" charset="2"/>
              <a:buChar char="Ø"/>
              <a:defRPr/>
            </a:pPr>
            <a:endParaRPr lang="fr-FR" sz="1200" dirty="0">
              <a:solidFill>
                <a:srgbClr val="625B44"/>
              </a:solidFill>
              <a:latin typeface="Helvetica" panose="020B0604020202020204" pitchFamily="34" charset="0"/>
              <a:cs typeface="Helvetica" panose="020B0604020202020204" pitchFamily="34" charset="0"/>
              <a:sym typeface="Wingdings" pitchFamily="2" charset="2"/>
            </a:endParaRPr>
          </a:p>
          <a:p>
            <a:pPr marL="177800" indent="-177800">
              <a:buClr>
                <a:srgbClr val="8E58AB"/>
              </a:buClr>
              <a:buSzPct val="80000"/>
              <a:defRPr/>
            </a:pPr>
            <a:r>
              <a:rPr lang="fr-FR" sz="1400" b="1" dirty="0">
                <a:solidFill>
                  <a:srgbClr val="C00000"/>
                </a:solidFill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Pour </a:t>
            </a:r>
            <a:r>
              <a:rPr lang="fr-FR" sz="1400" b="1" dirty="0" smtClean="0">
                <a:solidFill>
                  <a:srgbClr val="C00000"/>
                </a:solidFill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l’affilié</a:t>
            </a:r>
            <a:endParaRPr lang="fr-FR" sz="1400" b="1" dirty="0">
              <a:solidFill>
                <a:srgbClr val="F58027"/>
              </a:solidFill>
              <a:latin typeface="Helvetica" panose="020B0604020202020204" pitchFamily="34" charset="0"/>
              <a:cs typeface="Helvetica" panose="020B0604020202020204" pitchFamily="34" charset="0"/>
              <a:sym typeface="Wingdings" pitchFamily="2" charset="2"/>
            </a:endParaRPr>
          </a:p>
          <a:p>
            <a:pPr marL="171450" indent="-171450">
              <a:spcBef>
                <a:spcPts val="600"/>
              </a:spcBef>
              <a:buClr>
                <a:srgbClr val="C00000"/>
              </a:buClr>
              <a:buSzPct val="75000"/>
              <a:buFont typeface="Wingdings 3" panose="05040102010807070707" pitchFamily="18" charset="2"/>
              <a:buChar char=""/>
              <a:defRPr/>
            </a:pPr>
            <a:r>
              <a:rPr lang="fr-FR" sz="1200" b="1" dirty="0" smtClean="0"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Facilité </a:t>
            </a:r>
            <a:r>
              <a:rPr lang="fr-FR" sz="1200" b="1" dirty="0"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et rapidité du remboursement </a:t>
            </a:r>
            <a:r>
              <a:rPr lang="fr-FR" sz="1200" dirty="0"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(24/48h</a:t>
            </a:r>
            <a:r>
              <a:rPr lang="fr-FR" sz="1200" dirty="0" smtClean="0"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)</a:t>
            </a:r>
          </a:p>
          <a:p>
            <a:pPr marL="171450" indent="-171450">
              <a:spcBef>
                <a:spcPts val="600"/>
              </a:spcBef>
              <a:buClr>
                <a:srgbClr val="C00000"/>
              </a:buClr>
              <a:buSzPct val="75000"/>
              <a:buFont typeface="Wingdings 3" panose="05040102010807070707" pitchFamily="18" charset="2"/>
              <a:buChar char=""/>
              <a:defRPr/>
            </a:pPr>
            <a:r>
              <a:rPr lang="fr-FR" sz="1200" b="1" dirty="0" smtClean="0"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Sécurité</a:t>
            </a:r>
          </a:p>
          <a:p>
            <a:pPr marL="171450" indent="-171450">
              <a:spcBef>
                <a:spcPts val="600"/>
              </a:spcBef>
              <a:buClr>
                <a:srgbClr val="C00000"/>
              </a:buClr>
              <a:buSzPct val="75000"/>
              <a:buFont typeface="Wingdings 3" panose="05040102010807070707" pitchFamily="18" charset="2"/>
              <a:buChar char=""/>
              <a:defRPr/>
            </a:pPr>
            <a:r>
              <a:rPr lang="fr-FR" sz="1200" b="1" dirty="0" smtClean="0"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Gestion </a:t>
            </a:r>
            <a:r>
              <a:rPr lang="fr-FR" sz="1200" b="1" dirty="0"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automatisée des limites d’utilisation</a:t>
            </a:r>
            <a:r>
              <a:rPr lang="fr-FR" sz="1200" dirty="0"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 : plafond de dépense à 19 euros, hors dimanche et jours fériés pas de rendu de monnaie</a:t>
            </a:r>
          </a:p>
        </p:txBody>
      </p:sp>
      <p:sp>
        <p:nvSpPr>
          <p:cNvPr id="7" name="Rectangle 6"/>
          <p:cNvSpPr/>
          <p:nvPr/>
        </p:nvSpPr>
        <p:spPr>
          <a:xfrm>
            <a:off x="187118" y="1645740"/>
            <a:ext cx="4320000" cy="4552262"/>
          </a:xfrm>
          <a:prstGeom prst="rect">
            <a:avLst/>
          </a:prstGeom>
          <a:solidFill>
            <a:srgbClr val="F7F7F7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63500" h="25400"/>
          </a:sp3d>
        </p:spPr>
        <p:txBody>
          <a:bodyPr/>
          <a:lstStyle/>
          <a:p>
            <a:pPr marL="177800" indent="-177800">
              <a:buClr>
                <a:srgbClr val="8E58AB"/>
              </a:buClr>
              <a:buSzPct val="80000"/>
              <a:defRPr/>
            </a:pPr>
            <a:endParaRPr lang="fr-FR" sz="1200" b="1" dirty="0">
              <a:solidFill>
                <a:srgbClr val="F58027"/>
              </a:solidFill>
              <a:latin typeface="Helvetica" panose="020B0604020202020204" pitchFamily="34" charset="0"/>
              <a:cs typeface="Helvetica" panose="020B0604020202020204" pitchFamily="34" charset="0"/>
              <a:sym typeface="Wingdings" pitchFamily="2" charset="2"/>
            </a:endParaRPr>
          </a:p>
          <a:p>
            <a:pPr marL="177800" indent="-177800">
              <a:spcBef>
                <a:spcPts val="0"/>
              </a:spcBef>
              <a:buClr>
                <a:srgbClr val="8E58AB"/>
              </a:buClr>
              <a:buSzPct val="80000"/>
              <a:defRPr/>
            </a:pPr>
            <a:r>
              <a:rPr lang="fr-FR" sz="1400" b="1" dirty="0" smtClean="0">
                <a:solidFill>
                  <a:srgbClr val="F58027"/>
                </a:solidFill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Pour </a:t>
            </a:r>
            <a:r>
              <a:rPr lang="fr-FR" sz="1400" b="1" dirty="0">
                <a:solidFill>
                  <a:srgbClr val="F58027"/>
                </a:solidFill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le client financeur </a:t>
            </a:r>
          </a:p>
          <a:p>
            <a:pPr marL="171450" indent="-171450">
              <a:spcBef>
                <a:spcPts val="600"/>
              </a:spcBef>
              <a:buClr>
                <a:srgbClr val="DE6225"/>
              </a:buClr>
              <a:buSzPct val="75000"/>
              <a:buFont typeface="Wingdings 3" panose="05040102010807070707" pitchFamily="18" charset="2"/>
              <a:buChar char=""/>
              <a:defRPr/>
            </a:pPr>
            <a:r>
              <a:rPr lang="fr-FR" sz="1200" b="1" dirty="0"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Titres détachables, anonymes ou </a:t>
            </a:r>
            <a:r>
              <a:rPr lang="fr-FR" sz="1200" b="1" dirty="0" smtClean="0"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nominatifs</a:t>
            </a:r>
          </a:p>
          <a:p>
            <a:pPr marL="171450" indent="-171450">
              <a:spcBef>
                <a:spcPts val="600"/>
              </a:spcBef>
              <a:buClr>
                <a:srgbClr val="DE6225"/>
              </a:buClr>
              <a:buSzPct val="75000"/>
              <a:buFont typeface="Wingdings 3" panose="05040102010807070707" pitchFamily="18" charset="2"/>
              <a:buChar char=""/>
              <a:defRPr/>
            </a:pPr>
            <a:r>
              <a:rPr lang="fr-FR" sz="1200" b="1" dirty="0" smtClean="0"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Livraison </a:t>
            </a:r>
            <a:r>
              <a:rPr lang="fr-FR" sz="1200" b="1" dirty="0"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en </a:t>
            </a:r>
            <a:r>
              <a:rPr lang="fr-FR" sz="1200" b="1" dirty="0" smtClean="0"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24h</a:t>
            </a:r>
          </a:p>
          <a:p>
            <a:pPr marL="171450" indent="-171450">
              <a:spcBef>
                <a:spcPts val="600"/>
              </a:spcBef>
              <a:buClr>
                <a:srgbClr val="DE6225"/>
              </a:buClr>
              <a:buSzPct val="75000"/>
              <a:buFont typeface="Wingdings 3" panose="05040102010807070707" pitchFamily="18" charset="2"/>
              <a:buChar char=""/>
              <a:defRPr/>
            </a:pPr>
            <a:r>
              <a:rPr lang="fr-FR" sz="1200" b="1" dirty="0" smtClean="0"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Tarification </a:t>
            </a:r>
            <a:r>
              <a:rPr lang="fr-FR" sz="1200" b="1" dirty="0"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ultra-simplifiée : </a:t>
            </a:r>
            <a:br>
              <a:rPr lang="fr-FR" sz="1200" b="1" dirty="0"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</a:br>
            <a:r>
              <a:rPr lang="fr-FR" sz="1200" dirty="0"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20 </a:t>
            </a:r>
            <a:r>
              <a:rPr lang="fr-FR" sz="1200" dirty="0" smtClean="0"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€</a:t>
            </a:r>
            <a:r>
              <a:rPr lang="fr-FR" sz="1200" dirty="0"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 </a:t>
            </a:r>
            <a:r>
              <a:rPr lang="fr-FR" sz="1200" dirty="0" smtClean="0"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TTC </a:t>
            </a:r>
            <a:r>
              <a:rPr lang="fr-FR" sz="1200" dirty="0"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/ commande</a:t>
            </a:r>
          </a:p>
          <a:p>
            <a:pPr marL="177800" indent="-177800">
              <a:buClr>
                <a:srgbClr val="8E58AB"/>
              </a:buClr>
              <a:buSzPct val="80000"/>
              <a:defRPr/>
            </a:pPr>
            <a:endParaRPr lang="fr-FR" sz="1200" b="1" dirty="0">
              <a:solidFill>
                <a:srgbClr val="F58027"/>
              </a:solidFill>
              <a:latin typeface="Helvetica" panose="020B0604020202020204" pitchFamily="34" charset="0"/>
              <a:cs typeface="Helvetica" panose="020B0604020202020204" pitchFamily="34" charset="0"/>
              <a:sym typeface="Wingdings" pitchFamily="2" charset="2"/>
            </a:endParaRPr>
          </a:p>
          <a:p>
            <a:pPr marL="177800" indent="-177800">
              <a:spcBef>
                <a:spcPts val="0"/>
              </a:spcBef>
              <a:buClr>
                <a:srgbClr val="8E58AB"/>
              </a:buClr>
              <a:buSzPct val="80000"/>
              <a:defRPr/>
            </a:pPr>
            <a:r>
              <a:rPr lang="fr-FR" sz="1400" b="1" dirty="0">
                <a:solidFill>
                  <a:srgbClr val="F58027"/>
                </a:solidFill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Pour le </a:t>
            </a:r>
            <a:r>
              <a:rPr lang="fr-FR" sz="1400" b="1" dirty="0" smtClean="0">
                <a:solidFill>
                  <a:srgbClr val="F58027"/>
                </a:solidFill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bénéficiaire</a:t>
            </a:r>
            <a:endParaRPr lang="fr-FR" sz="1400" b="1" dirty="0">
              <a:solidFill>
                <a:srgbClr val="F58027"/>
              </a:solidFill>
              <a:latin typeface="Helvetica" panose="020B0604020202020204" pitchFamily="34" charset="0"/>
              <a:cs typeface="Helvetica" panose="020B0604020202020204" pitchFamily="34" charset="0"/>
              <a:sym typeface="Wingdings" pitchFamily="2" charset="2"/>
            </a:endParaRPr>
          </a:p>
          <a:p>
            <a:pPr marL="171450" indent="-171450">
              <a:spcBef>
                <a:spcPts val="600"/>
              </a:spcBef>
              <a:buClr>
                <a:srgbClr val="DE6225"/>
              </a:buClr>
              <a:buSzPct val="75000"/>
              <a:buFont typeface="Wingdings 3" panose="05040102010807070707" pitchFamily="18" charset="2"/>
              <a:buChar char=""/>
              <a:defRPr/>
            </a:pPr>
            <a:r>
              <a:rPr lang="fr-FR" sz="1200" b="1" dirty="0" smtClean="0"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Facilité </a:t>
            </a:r>
            <a:r>
              <a:rPr lang="fr-FR" sz="1200" b="1" dirty="0"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d’utilisation : </a:t>
            </a:r>
            <a:r>
              <a:rPr lang="fr-FR" sz="1200" dirty="0"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dispositif bénéficiant de 40 années d’existence et largement connu des affiliés</a:t>
            </a:r>
          </a:p>
          <a:p>
            <a:pPr marL="177800" indent="-177800">
              <a:buClr>
                <a:srgbClr val="FFC000"/>
              </a:buClr>
              <a:buSzPct val="110000"/>
              <a:buFont typeface="Wingdings" panose="05000000000000000000" pitchFamily="2" charset="2"/>
              <a:buChar char="Ø"/>
              <a:defRPr/>
            </a:pPr>
            <a:endParaRPr lang="fr-FR" sz="1200" dirty="0">
              <a:solidFill>
                <a:srgbClr val="625B44"/>
              </a:solidFill>
              <a:latin typeface="Helvetica" panose="020B0604020202020204" pitchFamily="34" charset="0"/>
              <a:cs typeface="Helvetica" panose="020B0604020202020204" pitchFamily="34" charset="0"/>
              <a:sym typeface="Wingdings" pitchFamily="2" charset="2"/>
            </a:endParaRPr>
          </a:p>
          <a:p>
            <a:pPr marL="177800" indent="-177800">
              <a:spcBef>
                <a:spcPts val="0"/>
              </a:spcBef>
              <a:buClr>
                <a:srgbClr val="8E58AB"/>
              </a:buClr>
              <a:buSzPct val="80000"/>
              <a:defRPr/>
            </a:pPr>
            <a:r>
              <a:rPr lang="fr-FR" sz="1400" b="1" dirty="0">
                <a:solidFill>
                  <a:srgbClr val="F58027"/>
                </a:solidFill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Pour </a:t>
            </a:r>
            <a:r>
              <a:rPr lang="fr-FR" sz="1400" b="1" dirty="0" smtClean="0">
                <a:solidFill>
                  <a:srgbClr val="F58027"/>
                </a:solidFill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l’affilié</a:t>
            </a:r>
            <a:endParaRPr lang="fr-FR" sz="1400" b="1" dirty="0">
              <a:solidFill>
                <a:srgbClr val="F58027"/>
              </a:solidFill>
              <a:latin typeface="Helvetica" panose="020B0604020202020204" pitchFamily="34" charset="0"/>
              <a:cs typeface="Helvetica" panose="020B0604020202020204" pitchFamily="34" charset="0"/>
              <a:sym typeface="Wingdings" pitchFamily="2" charset="2"/>
            </a:endParaRPr>
          </a:p>
          <a:p>
            <a:pPr marL="171450" indent="-171450">
              <a:spcBef>
                <a:spcPts val="600"/>
              </a:spcBef>
              <a:buClr>
                <a:srgbClr val="DE6225"/>
              </a:buClr>
              <a:buSzPct val="75000"/>
              <a:buFont typeface="Wingdings 3" panose="05040102010807070707" pitchFamily="18" charset="2"/>
              <a:buChar char=""/>
              <a:defRPr/>
            </a:pPr>
            <a:r>
              <a:rPr lang="fr-FR" sz="1200" b="1" dirty="0" smtClean="0"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Circuit </a:t>
            </a:r>
            <a:r>
              <a:rPr lang="fr-FR" sz="1200" b="1" dirty="0"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de remboursement bien maîtrisé </a:t>
            </a:r>
            <a:r>
              <a:rPr lang="fr-FR" sz="1200" dirty="0"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avec un interlocuteur unique (CRT</a:t>
            </a:r>
            <a:r>
              <a:rPr lang="fr-FR" sz="1200" dirty="0" smtClean="0"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)</a:t>
            </a:r>
          </a:p>
          <a:p>
            <a:pPr marL="171450" indent="-171450">
              <a:spcBef>
                <a:spcPts val="600"/>
              </a:spcBef>
              <a:buClr>
                <a:srgbClr val="DE6225"/>
              </a:buClr>
              <a:buSzPct val="75000"/>
              <a:buFont typeface="Wingdings 3" panose="05040102010807070707" pitchFamily="18" charset="2"/>
              <a:buChar char=""/>
              <a:defRPr/>
            </a:pPr>
            <a:r>
              <a:rPr lang="fr-FR" sz="1200" b="1" dirty="0" smtClean="0"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Tarifs </a:t>
            </a:r>
            <a:r>
              <a:rPr lang="fr-FR" sz="1200" b="1" dirty="0"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de remboursement modulables </a:t>
            </a:r>
            <a:r>
              <a:rPr lang="fr-FR" sz="1200" dirty="0"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en fonction du délai choisi (3/7/21 jrs</a:t>
            </a:r>
            <a:r>
              <a:rPr lang="fr-FR" sz="1200" dirty="0" smtClean="0"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)</a:t>
            </a:r>
          </a:p>
          <a:p>
            <a:pPr marL="171450" indent="-171450">
              <a:spcBef>
                <a:spcPts val="600"/>
              </a:spcBef>
              <a:buClr>
                <a:srgbClr val="DE6225"/>
              </a:buClr>
              <a:buSzPct val="75000"/>
              <a:buFont typeface="Wingdings 3" panose="05040102010807070707" pitchFamily="18" charset="2"/>
              <a:buChar char=""/>
              <a:defRPr/>
            </a:pPr>
            <a:r>
              <a:rPr lang="fr-FR" sz="1200" b="1" dirty="0" smtClean="0"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Autonomie </a:t>
            </a:r>
            <a:r>
              <a:rPr lang="fr-FR" sz="1200" b="1" dirty="0"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de gestion concernant les limites d’utilisation </a:t>
            </a:r>
          </a:p>
        </p:txBody>
      </p:sp>
      <p:pic>
        <p:nvPicPr>
          <p:cNvPr id="9" name="Picture 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10" t="17467" r="19362" b="21945"/>
          <a:stretch>
            <a:fillRect/>
          </a:stretch>
        </p:blipFill>
        <p:spPr bwMode="auto">
          <a:xfrm>
            <a:off x="7745830" y="1311929"/>
            <a:ext cx="1199849" cy="7523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4654" y="1359358"/>
            <a:ext cx="1269556" cy="704878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8" name="Image 7" descr="GRIFFE_PRO 2.pdf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4" t="31060" r="9107" b="31740"/>
          <a:stretch/>
        </p:blipFill>
        <p:spPr>
          <a:xfrm>
            <a:off x="87004" y="6457747"/>
            <a:ext cx="2391401" cy="264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7665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à coins arrondis 10"/>
          <p:cNvSpPr/>
          <p:nvPr/>
        </p:nvSpPr>
        <p:spPr bwMode="auto">
          <a:xfrm>
            <a:off x="397399" y="1617934"/>
            <a:ext cx="1919797" cy="622300"/>
          </a:xfrm>
          <a:prstGeom prst="roundRect">
            <a:avLst/>
          </a:prstGeom>
          <a:solidFill>
            <a:srgbClr val="C0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>
              <a:defRPr/>
            </a:pPr>
            <a:r>
              <a:rPr lang="fr-FR" sz="1600" b="1" dirty="0" smtClean="0">
                <a:solidFill>
                  <a:schemeClr val="bg2"/>
                </a:solidFill>
              </a:rPr>
              <a:t>Pour le financeur</a:t>
            </a:r>
            <a:endParaRPr lang="fr-FR" sz="1600" b="1" dirty="0">
              <a:solidFill>
                <a:schemeClr val="bg2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Les services + d’</a:t>
            </a:r>
            <a:r>
              <a:rPr lang="fr-FR" dirty="0" err="1" smtClean="0"/>
              <a:t>apetiz</a:t>
            </a:r>
            <a:r>
              <a:rPr lang="fr-FR" dirty="0" smtClean="0"/>
              <a:t> par rapport</a:t>
            </a:r>
            <a:br>
              <a:rPr lang="fr-FR" dirty="0" smtClean="0"/>
            </a:br>
            <a:r>
              <a:rPr lang="fr-FR" dirty="0" smtClean="0"/>
              <a:t>aux offres concurrentes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6</a:t>
            </a:fld>
            <a:endParaRPr lang="fr-FR"/>
          </a:p>
        </p:txBody>
      </p:sp>
      <p:sp>
        <p:nvSpPr>
          <p:cNvPr id="6" name="Rectangle à coins arrondis 5"/>
          <p:cNvSpPr/>
          <p:nvPr/>
        </p:nvSpPr>
        <p:spPr bwMode="auto">
          <a:xfrm>
            <a:off x="397399" y="2011748"/>
            <a:ext cx="7771465" cy="3999466"/>
          </a:xfrm>
          <a:prstGeom prst="roundRect">
            <a:avLst>
              <a:gd name="adj" fmla="val 2511"/>
            </a:avLst>
          </a:prstGeom>
          <a:solidFill>
            <a:srgbClr val="F7F7F7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63500" h="25400"/>
          </a:sp3d>
        </p:spPr>
        <p:txBody>
          <a:bodyPr lIns="36000" rIns="36000"/>
          <a:lstStyle/>
          <a:p>
            <a:pPr marL="171450" indent="-171450">
              <a:spcBef>
                <a:spcPts val="600"/>
              </a:spcBef>
              <a:buClr>
                <a:srgbClr val="CD0920"/>
              </a:buClr>
              <a:buSzPct val="75000"/>
              <a:buFont typeface="Wingdings 3" panose="05040102010807070707" pitchFamily="18" charset="2"/>
              <a:buChar char=""/>
              <a:defRPr/>
            </a:pPr>
            <a:endParaRPr lang="fr-FR" sz="100" b="1" dirty="0" smtClean="0">
              <a:solidFill>
                <a:srgbClr val="C00000"/>
              </a:solidFill>
              <a:latin typeface="Helvetica" panose="020B0604020202020204" pitchFamily="34" charset="0"/>
              <a:cs typeface="Helvetica" panose="020B0604020202020204" pitchFamily="34" charset="0"/>
              <a:sym typeface="Wingdings" pitchFamily="2" charset="2"/>
            </a:endParaRPr>
          </a:p>
          <a:p>
            <a:pPr marL="171450" indent="-171450">
              <a:spcBef>
                <a:spcPts val="600"/>
              </a:spcBef>
              <a:buClr>
                <a:srgbClr val="CD0920"/>
              </a:buClr>
              <a:buSzPct val="75000"/>
              <a:buFont typeface="Wingdings 3" panose="05040102010807070707" pitchFamily="18" charset="2"/>
              <a:buChar char=""/>
              <a:defRPr/>
            </a:pPr>
            <a:r>
              <a:rPr lang="fr-FR" sz="1400" b="1" dirty="0" smtClean="0">
                <a:solidFill>
                  <a:srgbClr val="C00000"/>
                </a:solidFill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Sécurité </a:t>
            </a:r>
            <a:r>
              <a:rPr lang="fr-FR" sz="1400" b="1" dirty="0">
                <a:solidFill>
                  <a:srgbClr val="C00000"/>
                </a:solidFill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maximale </a:t>
            </a:r>
          </a:p>
          <a:p>
            <a:pPr marL="742950" lvl="1" indent="-285750">
              <a:buClr>
                <a:srgbClr val="CD0920"/>
              </a:buClr>
              <a:buSzPct val="80000"/>
              <a:buFont typeface="Arial" panose="020B0604020202020204" pitchFamily="34" charset="0"/>
              <a:buChar char="•"/>
              <a:defRPr/>
            </a:pPr>
            <a:r>
              <a:rPr lang="fr-FR" sz="1400" dirty="0"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Cartes adressées séparément des codes</a:t>
            </a:r>
          </a:p>
          <a:p>
            <a:pPr>
              <a:buClr>
                <a:srgbClr val="8E58AB"/>
              </a:buClr>
              <a:buSzPct val="80000"/>
              <a:defRPr/>
            </a:pPr>
            <a:r>
              <a:rPr lang="fr-FR" sz="1000" dirty="0" smtClean="0">
                <a:solidFill>
                  <a:srgbClr val="FFC000"/>
                </a:solidFill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 </a:t>
            </a:r>
          </a:p>
          <a:p>
            <a:pPr marL="171450" lvl="0" indent="-171450">
              <a:spcBef>
                <a:spcPts val="600"/>
              </a:spcBef>
              <a:buClr>
                <a:srgbClr val="CD0920"/>
              </a:buClr>
              <a:buSzPct val="75000"/>
              <a:buFont typeface="Wingdings 3" panose="05040102010807070707" pitchFamily="18" charset="2"/>
              <a:buChar char=""/>
              <a:defRPr/>
            </a:pPr>
            <a:r>
              <a:rPr lang="fr-FR" sz="1400" b="1" dirty="0" smtClean="0">
                <a:solidFill>
                  <a:srgbClr val="C00000"/>
                </a:solidFill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Logistique optimisée </a:t>
            </a:r>
            <a:r>
              <a:rPr lang="fr-FR" sz="1400" dirty="0" smtClean="0">
                <a:solidFill>
                  <a:srgbClr val="C00000"/>
                </a:solidFill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 </a:t>
            </a:r>
          </a:p>
          <a:p>
            <a:pPr marL="742950" lvl="1" indent="-285750">
              <a:buClr>
                <a:srgbClr val="CD0920"/>
              </a:buClr>
              <a:buSzPct val="80000"/>
              <a:buFont typeface="Arial" panose="020B0604020202020204" pitchFamily="34" charset="0"/>
              <a:buChar char="•"/>
              <a:defRPr/>
            </a:pPr>
            <a:r>
              <a:rPr lang="fr-FR" sz="1400" dirty="0" smtClean="0"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Livraison </a:t>
            </a:r>
            <a:r>
              <a:rPr lang="fr-FR" sz="1400" dirty="0"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au financeur ou au domicile des bénéficiaires</a:t>
            </a:r>
          </a:p>
          <a:p>
            <a:pPr marL="742950" lvl="1" indent="-285750">
              <a:buClr>
                <a:srgbClr val="CD0920"/>
              </a:buClr>
              <a:buSzPct val="80000"/>
              <a:buFont typeface="Arial" panose="020B0604020202020204" pitchFamily="34" charset="0"/>
              <a:buChar char="•"/>
              <a:defRPr/>
            </a:pPr>
            <a:r>
              <a:rPr lang="fr-FR" sz="1400" dirty="0"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Activation à la main du bénéficiaire à la première saisie du code confidentiel</a:t>
            </a:r>
          </a:p>
          <a:p>
            <a:pPr marL="742950" lvl="1" indent="-285750">
              <a:buClr>
                <a:srgbClr val="CD0920"/>
              </a:buClr>
              <a:buSzPct val="80000"/>
              <a:buFont typeface="Arial" panose="020B0604020202020204" pitchFamily="34" charset="0"/>
              <a:buChar char="•"/>
              <a:defRPr/>
            </a:pPr>
            <a:r>
              <a:rPr lang="fr-FR" sz="1400" dirty="0"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Envoi d’alertes email directement aux bénéficiaires au moment du chargement et lorsque le seuil bas est franchi (moins de 19 euros)</a:t>
            </a:r>
          </a:p>
          <a:p>
            <a:pPr marL="742950" lvl="1" indent="-285750">
              <a:buClr>
                <a:srgbClr val="CD0920"/>
              </a:buClr>
              <a:buSzPct val="80000"/>
              <a:buFont typeface="Arial" panose="020B0604020202020204" pitchFamily="34" charset="0"/>
              <a:buChar char="•"/>
              <a:defRPr/>
            </a:pPr>
            <a:r>
              <a:rPr lang="fr-FR" sz="1400" dirty="0"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Commande en ligne sur le site </a:t>
            </a:r>
            <a:r>
              <a:rPr lang="fr-FR" sz="1400" dirty="0" smtClean="0"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  <a:hlinkClick r:id="rId2"/>
              </a:rPr>
              <a:t>www.apetiz.com</a:t>
            </a:r>
            <a:endParaRPr lang="fr-FR" sz="1400" dirty="0">
              <a:latin typeface="Helvetica" panose="020B0604020202020204" pitchFamily="34" charset="0"/>
              <a:cs typeface="Helvetica" panose="020B0604020202020204" pitchFamily="34" charset="0"/>
              <a:sym typeface="Wingdings" pitchFamily="2" charset="2"/>
            </a:endParaRPr>
          </a:p>
          <a:p>
            <a:pPr>
              <a:buClr>
                <a:srgbClr val="8E58AB"/>
              </a:buClr>
              <a:buSzPct val="80000"/>
              <a:defRPr/>
            </a:pPr>
            <a:endParaRPr lang="fr-FR" sz="1000" dirty="0">
              <a:solidFill>
                <a:srgbClr val="625B44"/>
              </a:solidFill>
              <a:latin typeface="Helvetica" panose="020B0604020202020204" pitchFamily="34" charset="0"/>
              <a:cs typeface="Helvetica" panose="020B0604020202020204" pitchFamily="34" charset="0"/>
              <a:sym typeface="Wingdings" pitchFamily="2" charset="2"/>
            </a:endParaRPr>
          </a:p>
          <a:p>
            <a:pPr marL="171450" lvl="0" indent="-171450">
              <a:spcBef>
                <a:spcPts val="600"/>
              </a:spcBef>
              <a:buClr>
                <a:srgbClr val="CD0920"/>
              </a:buClr>
              <a:buSzPct val="75000"/>
              <a:buFont typeface="Wingdings 3" panose="05040102010807070707" pitchFamily="18" charset="2"/>
              <a:buChar char=""/>
              <a:defRPr/>
            </a:pPr>
            <a:r>
              <a:rPr lang="fr-FR" sz="1400" b="1" dirty="0" smtClean="0">
                <a:solidFill>
                  <a:srgbClr val="C00000"/>
                </a:solidFill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Possibilités de personnalisation</a:t>
            </a:r>
          </a:p>
          <a:p>
            <a:pPr marL="742950" lvl="1" indent="-285750">
              <a:buClr>
                <a:srgbClr val="CD0920"/>
              </a:buClr>
              <a:buSzPct val="80000"/>
              <a:buFont typeface="Arial" panose="020B0604020202020204" pitchFamily="34" charset="0"/>
              <a:buChar char="•"/>
              <a:defRPr/>
            </a:pPr>
            <a:r>
              <a:rPr lang="fr-FR" sz="1400" dirty="0" smtClean="0"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Logo </a:t>
            </a:r>
            <a:r>
              <a:rPr lang="fr-FR" sz="1400" dirty="0"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entreprise (noir)</a:t>
            </a:r>
          </a:p>
          <a:p>
            <a:pPr marL="742950" lvl="1" indent="-285750">
              <a:buClr>
                <a:srgbClr val="CD0920"/>
              </a:buClr>
              <a:buSzPct val="80000"/>
              <a:buFont typeface="Arial" panose="020B0604020202020204" pitchFamily="34" charset="0"/>
              <a:buChar char="•"/>
              <a:defRPr/>
            </a:pPr>
            <a:r>
              <a:rPr lang="fr-FR" sz="1400" dirty="0" smtClean="0"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Voire </a:t>
            </a:r>
            <a:r>
              <a:rPr lang="fr-FR" sz="1400" dirty="0"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visuel </a:t>
            </a:r>
            <a:r>
              <a:rPr lang="fr-FR" sz="1400" dirty="0" smtClean="0"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100 % </a:t>
            </a:r>
            <a:r>
              <a:rPr lang="fr-FR" sz="1400" dirty="0"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personnalisé sur demande</a:t>
            </a:r>
          </a:p>
          <a:p>
            <a:pPr>
              <a:buClr>
                <a:srgbClr val="8E58AB"/>
              </a:buClr>
              <a:buSzPct val="80000"/>
              <a:defRPr/>
            </a:pPr>
            <a:endParaRPr lang="fr-FR" sz="1000" dirty="0">
              <a:solidFill>
                <a:srgbClr val="625B44"/>
              </a:solidFill>
              <a:latin typeface="Helvetica" panose="020B0604020202020204" pitchFamily="34" charset="0"/>
              <a:cs typeface="Helvetica" panose="020B0604020202020204" pitchFamily="34" charset="0"/>
              <a:sym typeface="Wingdings" pitchFamily="2" charset="2"/>
            </a:endParaRPr>
          </a:p>
          <a:p>
            <a:pPr marL="171450" lvl="0" indent="-171450">
              <a:spcBef>
                <a:spcPts val="600"/>
              </a:spcBef>
              <a:buClr>
                <a:srgbClr val="CD0920"/>
              </a:buClr>
              <a:buSzPct val="75000"/>
              <a:buFont typeface="Wingdings 3" panose="05040102010807070707" pitchFamily="18" charset="2"/>
              <a:buChar char=""/>
              <a:defRPr/>
            </a:pPr>
            <a:r>
              <a:rPr lang="fr-FR" sz="1400" b="1" dirty="0" smtClean="0">
                <a:solidFill>
                  <a:srgbClr val="C00000"/>
                </a:solidFill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Unique acteur bancaire en capacité à offrir le papier ET la carte</a:t>
            </a:r>
          </a:p>
          <a:p>
            <a:pPr>
              <a:buClr>
                <a:srgbClr val="8E58AB"/>
              </a:buClr>
              <a:buSzPct val="80000"/>
              <a:defRPr/>
            </a:pPr>
            <a:endParaRPr lang="fr-FR" sz="1000" b="1" dirty="0">
              <a:solidFill>
                <a:srgbClr val="C00000"/>
              </a:solidFill>
              <a:latin typeface="Helvetica" panose="020B0604020202020204" pitchFamily="34" charset="0"/>
              <a:cs typeface="Helvetica" panose="020B0604020202020204" pitchFamily="34" charset="0"/>
              <a:sym typeface="Wingdings" pitchFamily="2" charset="2"/>
            </a:endParaRPr>
          </a:p>
          <a:p>
            <a:pPr marL="171450" lvl="0" indent="-171450">
              <a:spcBef>
                <a:spcPts val="600"/>
              </a:spcBef>
              <a:buClr>
                <a:srgbClr val="CD0920"/>
              </a:buClr>
              <a:buSzPct val="75000"/>
              <a:buFont typeface="Wingdings 3" panose="05040102010807070707" pitchFamily="18" charset="2"/>
              <a:buChar char=""/>
              <a:defRPr/>
            </a:pPr>
            <a:r>
              <a:rPr lang="fr-FR" sz="1400" b="1" dirty="0" smtClean="0">
                <a:solidFill>
                  <a:srgbClr val="C00000"/>
                </a:solidFill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Production entièrement assurée sur le territoire national</a:t>
            </a:r>
          </a:p>
          <a:p>
            <a:pPr marL="177800" indent="-177800">
              <a:buClr>
                <a:srgbClr val="8E58AB"/>
              </a:buClr>
              <a:buSzPct val="80000"/>
              <a:buFont typeface="Wingdings" pitchFamily="2" charset="2"/>
              <a:buChar char="à"/>
              <a:defRPr/>
            </a:pPr>
            <a:endParaRPr lang="fr-FR" sz="1400" b="1" dirty="0">
              <a:solidFill>
                <a:srgbClr val="C41230"/>
              </a:solidFill>
              <a:latin typeface="Helvetica" panose="020B0604020202020204" pitchFamily="34" charset="0"/>
              <a:cs typeface="Helvetica" panose="020B0604020202020204" pitchFamily="34" charset="0"/>
              <a:sym typeface="Wingdings" pitchFamily="2" charset="2"/>
            </a:endParaRPr>
          </a:p>
          <a:p>
            <a:pPr>
              <a:buClr>
                <a:srgbClr val="8E58AB"/>
              </a:buClr>
              <a:buSzPct val="80000"/>
              <a:defRPr/>
            </a:pPr>
            <a:endParaRPr lang="fr-FR" sz="1400" dirty="0">
              <a:solidFill>
                <a:srgbClr val="625B44"/>
              </a:solidFill>
              <a:latin typeface="Helvetica" panose="020B0604020202020204" pitchFamily="34" charset="0"/>
              <a:cs typeface="Helvetica" panose="020B0604020202020204" pitchFamily="34" charset="0"/>
              <a:sym typeface="Wingdings" pitchFamily="2" charset="2"/>
            </a:endParaRPr>
          </a:p>
        </p:txBody>
      </p:sp>
      <p:pic>
        <p:nvPicPr>
          <p:cNvPr id="9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10" t="17467" r="19362" b="21945"/>
          <a:stretch>
            <a:fillRect/>
          </a:stretch>
        </p:blipFill>
        <p:spPr bwMode="auto">
          <a:xfrm>
            <a:off x="6793898" y="1705917"/>
            <a:ext cx="1706519" cy="10686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Image 6" descr="GRIFFE_PRO 2.pdf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4" t="31060" r="9107" b="31740"/>
          <a:stretch/>
        </p:blipFill>
        <p:spPr>
          <a:xfrm>
            <a:off x="87004" y="6457747"/>
            <a:ext cx="2391401" cy="264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7781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à coins arrondis 13"/>
          <p:cNvSpPr/>
          <p:nvPr/>
        </p:nvSpPr>
        <p:spPr bwMode="auto">
          <a:xfrm>
            <a:off x="405611" y="3833999"/>
            <a:ext cx="2243587" cy="622300"/>
          </a:xfrm>
          <a:prstGeom prst="roundRect">
            <a:avLst/>
          </a:prstGeom>
          <a:solidFill>
            <a:srgbClr val="C0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>
              <a:defRPr/>
            </a:pPr>
            <a:r>
              <a:rPr lang="fr-FR" sz="1600" b="1" dirty="0" smtClean="0">
                <a:solidFill>
                  <a:schemeClr val="bg2"/>
                </a:solidFill>
              </a:rPr>
              <a:t>Commissionnement</a:t>
            </a:r>
            <a:endParaRPr lang="fr-FR" sz="1600" b="1" dirty="0">
              <a:solidFill>
                <a:schemeClr val="bg2"/>
              </a:solidFill>
            </a:endParaRPr>
          </a:p>
        </p:txBody>
      </p:sp>
      <p:sp>
        <p:nvSpPr>
          <p:cNvPr id="13" name="Rectangle à coins arrondis 12"/>
          <p:cNvSpPr/>
          <p:nvPr/>
        </p:nvSpPr>
        <p:spPr bwMode="auto">
          <a:xfrm>
            <a:off x="405612" y="1468244"/>
            <a:ext cx="1440281" cy="622300"/>
          </a:xfrm>
          <a:prstGeom prst="roundRect">
            <a:avLst/>
          </a:prstGeom>
          <a:solidFill>
            <a:srgbClr val="C0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>
              <a:defRPr/>
            </a:pPr>
            <a:r>
              <a:rPr lang="fr-FR" sz="1600" b="1" dirty="0" smtClean="0">
                <a:solidFill>
                  <a:schemeClr val="bg2"/>
                </a:solidFill>
              </a:rPr>
              <a:t>Tarification</a:t>
            </a:r>
            <a:endParaRPr lang="fr-FR" sz="1600" b="1" dirty="0">
              <a:solidFill>
                <a:schemeClr val="bg2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Tarification et partage de valeur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7</a:t>
            </a:fld>
            <a:endParaRPr lang="fr-FR"/>
          </a:p>
        </p:txBody>
      </p:sp>
      <p:sp>
        <p:nvSpPr>
          <p:cNvPr id="9" name="Rectangle à coins arrondis 8"/>
          <p:cNvSpPr/>
          <p:nvPr/>
        </p:nvSpPr>
        <p:spPr bwMode="auto">
          <a:xfrm>
            <a:off x="397066" y="1830670"/>
            <a:ext cx="8377761" cy="1817771"/>
          </a:xfrm>
          <a:prstGeom prst="roundRect">
            <a:avLst>
              <a:gd name="adj" fmla="val 3084"/>
            </a:avLst>
          </a:prstGeom>
          <a:solidFill>
            <a:srgbClr val="F7F7F7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63500" h="25400"/>
          </a:sp3d>
        </p:spPr>
        <p:txBody>
          <a:bodyPr/>
          <a:lstStyle/>
          <a:p>
            <a:pPr>
              <a:defRPr/>
            </a:pPr>
            <a:endParaRPr lang="fr-FR" sz="1300">
              <a:latin typeface="Verdana" pitchFamily="34" charset="0"/>
            </a:endParaRPr>
          </a:p>
        </p:txBody>
      </p:sp>
      <p:sp>
        <p:nvSpPr>
          <p:cNvPr id="10" name="ZoneTexte 7"/>
          <p:cNvSpPr txBox="1">
            <a:spLocks noChangeArrowheads="1"/>
          </p:cNvSpPr>
          <p:nvPr/>
        </p:nvSpPr>
        <p:spPr bwMode="auto">
          <a:xfrm>
            <a:off x="419814" y="1817170"/>
            <a:ext cx="8358188" cy="1831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102870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48590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marL="171450" lvl="0" indent="-171450" eaLnBrk="1" hangingPunct="1">
              <a:spcBef>
                <a:spcPts val="600"/>
              </a:spcBef>
              <a:buClr>
                <a:srgbClr val="CD0920"/>
              </a:buClr>
              <a:buSzPct val="75000"/>
              <a:buFont typeface="Wingdings 3" panose="05040102010807070707" pitchFamily="18" charset="2"/>
              <a:buChar char=""/>
              <a:defRPr/>
            </a:pPr>
            <a:endParaRPr lang="fr-FR" altLang="fr-FR" sz="100" b="1" dirty="0" smtClean="0">
              <a:solidFill>
                <a:srgbClr val="C00000"/>
              </a:solidFill>
              <a:latin typeface="Helvetica" panose="020B0604020202020204" pitchFamily="34" charset="0"/>
              <a:cs typeface="Helvetica" panose="020B0604020202020204" pitchFamily="34" charset="0"/>
              <a:sym typeface="Wingdings" pitchFamily="2" charset="2"/>
            </a:endParaRPr>
          </a:p>
          <a:p>
            <a:pPr marL="171450" lvl="0" indent="-171450" eaLnBrk="1" hangingPunct="1">
              <a:spcBef>
                <a:spcPts val="600"/>
              </a:spcBef>
              <a:buClr>
                <a:srgbClr val="CD0920"/>
              </a:buClr>
              <a:buSzPct val="75000"/>
              <a:buFont typeface="Wingdings 3" panose="05040102010807070707" pitchFamily="18" charset="2"/>
              <a:buChar char=""/>
              <a:defRPr/>
            </a:pPr>
            <a:r>
              <a:rPr lang="fr-FR" altLang="fr-FR" sz="1400" b="1" dirty="0" smtClean="0">
                <a:solidFill>
                  <a:srgbClr val="C00000"/>
                </a:solidFill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Chèque de Table</a:t>
            </a:r>
            <a:r>
              <a:rPr lang="fr-FR" altLang="fr-FR" sz="1400" b="1" baseline="30000" dirty="0" smtClean="0">
                <a:solidFill>
                  <a:srgbClr val="C00000"/>
                </a:solidFill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®</a:t>
            </a:r>
          </a:p>
          <a:p>
            <a:pPr eaLnBrk="1" hangingPunct="1"/>
            <a:endParaRPr lang="fr-FR" altLang="fr-FR" sz="600" b="1" dirty="0">
              <a:solidFill>
                <a:srgbClr val="C41230"/>
              </a:solidFill>
              <a:latin typeface="Helvetica" panose="020B0604020202020204" pitchFamily="34" charset="0"/>
              <a:cs typeface="Helvetica" panose="020B0604020202020204" pitchFamily="34" charset="0"/>
              <a:sym typeface="Wingdings" pitchFamily="2" charset="2"/>
            </a:endParaRPr>
          </a:p>
          <a:p>
            <a:pPr lvl="1" eaLnBrk="1" hangingPunct="1">
              <a:buClr>
                <a:srgbClr val="CD0920"/>
              </a:buClr>
              <a:buFont typeface="Arial" panose="020B0604020202020204" pitchFamily="34" charset="0"/>
              <a:buChar char="•"/>
            </a:pPr>
            <a:r>
              <a:rPr lang="fr-FR" altLang="fr-FR" sz="1400" dirty="0"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forfait unique de </a:t>
            </a:r>
            <a:r>
              <a:rPr lang="fr-FR" altLang="fr-FR" sz="1400" dirty="0">
                <a:solidFill>
                  <a:srgbClr val="C41230"/>
                </a:solidFill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20 € TTC </a:t>
            </a:r>
            <a:r>
              <a:rPr lang="fr-FR" altLang="fr-FR" sz="1400" dirty="0"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par commande</a:t>
            </a:r>
          </a:p>
          <a:p>
            <a:pPr lvl="1" eaLnBrk="1" hangingPunct="1">
              <a:buClr>
                <a:srgbClr val="CD0920"/>
              </a:buClr>
              <a:buFont typeface="Arial" panose="020B0604020202020204" pitchFamily="34" charset="0"/>
              <a:buChar char="•"/>
            </a:pPr>
            <a:r>
              <a:rPr lang="fr-FR" altLang="fr-FR" sz="1400" dirty="0"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Frais de livraison offerts (sur les 5 premiers points de livraison 15 € au-delà)</a:t>
            </a:r>
          </a:p>
          <a:p>
            <a:pPr marL="171450" lvl="0" indent="-171450" eaLnBrk="1" hangingPunct="1">
              <a:spcBef>
                <a:spcPts val="600"/>
              </a:spcBef>
              <a:buClr>
                <a:srgbClr val="CD0920"/>
              </a:buClr>
              <a:buSzPct val="75000"/>
              <a:buFont typeface="Wingdings 3" panose="05040102010807070707" pitchFamily="18" charset="2"/>
              <a:buChar char=""/>
              <a:defRPr/>
            </a:pPr>
            <a:r>
              <a:rPr lang="fr-FR" altLang="fr-FR" sz="1400" b="1" dirty="0" err="1" smtClean="0">
                <a:solidFill>
                  <a:srgbClr val="C00000"/>
                </a:solidFill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Apetiz</a:t>
            </a:r>
            <a:endParaRPr lang="fr-FR" altLang="fr-FR" sz="1400" b="1" dirty="0" smtClean="0">
              <a:solidFill>
                <a:srgbClr val="C00000"/>
              </a:solidFill>
              <a:latin typeface="Helvetica" panose="020B0604020202020204" pitchFamily="34" charset="0"/>
              <a:cs typeface="Helvetica" panose="020B0604020202020204" pitchFamily="34" charset="0"/>
              <a:sym typeface="Wingdings" pitchFamily="2" charset="2"/>
            </a:endParaRPr>
          </a:p>
          <a:p>
            <a:pPr eaLnBrk="1" hangingPunct="1"/>
            <a:endParaRPr lang="fr-FR" altLang="fr-FR" sz="600" b="1" dirty="0">
              <a:solidFill>
                <a:srgbClr val="C41230"/>
              </a:solidFill>
              <a:latin typeface="Helvetica" panose="020B0604020202020204" pitchFamily="34" charset="0"/>
              <a:cs typeface="Helvetica" panose="020B0604020202020204" pitchFamily="34" charset="0"/>
              <a:sym typeface="Wingdings" pitchFamily="2" charset="2"/>
            </a:endParaRPr>
          </a:p>
          <a:p>
            <a:pPr lvl="1" eaLnBrk="1" hangingPunct="1">
              <a:buClr>
                <a:srgbClr val="CD0920"/>
              </a:buClr>
              <a:buFont typeface="Arial" panose="020B0604020202020204" pitchFamily="34" charset="0"/>
              <a:buChar char="•"/>
            </a:pPr>
            <a:r>
              <a:rPr lang="fr-FR" altLang="fr-FR" sz="14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Frais </a:t>
            </a:r>
            <a:r>
              <a:rPr lang="fr-FR" altLang="fr-FR" sz="1400" dirty="0">
                <a:latin typeface="Helvetica" panose="020B0604020202020204" pitchFamily="34" charset="0"/>
                <a:cs typeface="Helvetica" panose="020B0604020202020204" pitchFamily="34" charset="0"/>
              </a:rPr>
              <a:t>d’accès au service : </a:t>
            </a:r>
            <a:r>
              <a:rPr lang="fr-FR" altLang="fr-FR" sz="1400" dirty="0">
                <a:solidFill>
                  <a:srgbClr val="C4123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0,78 € HT par bénéficiaire </a:t>
            </a:r>
            <a:r>
              <a:rPr lang="fr-FR" altLang="fr-FR" sz="1400" i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(</a:t>
            </a:r>
            <a:r>
              <a:rPr lang="fr-FR" altLang="fr-FR" sz="1400" i="1" dirty="0">
                <a:latin typeface="Helvetica" panose="020B0604020202020204" pitchFamily="34" charset="0"/>
                <a:cs typeface="Helvetica" panose="020B0604020202020204" pitchFamily="34" charset="0"/>
              </a:rPr>
              <a:t>participation </a:t>
            </a:r>
            <a:r>
              <a:rPr lang="fr-FR" altLang="fr-FR" sz="1400" i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aux </a:t>
            </a:r>
            <a:r>
              <a:rPr lang="fr-FR" altLang="fr-FR" sz="1400" i="1" dirty="0">
                <a:latin typeface="Helvetica" panose="020B0604020202020204" pitchFamily="34" charset="0"/>
                <a:cs typeface="Helvetica" panose="020B0604020202020204" pitchFamily="34" charset="0"/>
              </a:rPr>
              <a:t>frais d’envoi </a:t>
            </a:r>
            <a:r>
              <a:rPr lang="fr-FR" altLang="fr-FR" sz="1400" i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offerte)</a:t>
            </a:r>
          </a:p>
          <a:p>
            <a:pPr lvl="1" eaLnBrk="1" hangingPunct="1">
              <a:buClr>
                <a:srgbClr val="CD0920"/>
              </a:buClr>
              <a:buFont typeface="Arial" panose="020B0604020202020204" pitchFamily="34" charset="0"/>
              <a:buChar char="•"/>
            </a:pPr>
            <a:r>
              <a:rPr lang="fr-FR" altLang="fr-FR" sz="14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Frais </a:t>
            </a:r>
            <a:r>
              <a:rPr lang="fr-FR" altLang="fr-FR" sz="1400" dirty="0">
                <a:latin typeface="Helvetica" panose="020B0604020202020204" pitchFamily="34" charset="0"/>
                <a:cs typeface="Helvetica" panose="020B0604020202020204" pitchFamily="34" charset="0"/>
              </a:rPr>
              <a:t>de mise en place : </a:t>
            </a:r>
            <a:r>
              <a:rPr lang="fr-FR" altLang="fr-FR" sz="1400" dirty="0">
                <a:solidFill>
                  <a:srgbClr val="C4123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3</a:t>
            </a:r>
            <a:r>
              <a:rPr lang="fr-FR" altLang="fr-FR" sz="1400" dirty="0" smtClean="0">
                <a:solidFill>
                  <a:srgbClr val="C4123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fr-FR" altLang="fr-FR" sz="1400" dirty="0">
                <a:solidFill>
                  <a:srgbClr val="C4123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€ </a:t>
            </a:r>
            <a:r>
              <a:rPr lang="fr-FR" altLang="fr-FR" sz="1400" dirty="0" smtClean="0">
                <a:solidFill>
                  <a:srgbClr val="C4123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HT </a:t>
            </a:r>
            <a:r>
              <a:rPr lang="fr-FR" altLang="fr-FR" sz="1400" dirty="0">
                <a:solidFill>
                  <a:srgbClr val="C4123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par bénéficiaire</a:t>
            </a:r>
          </a:p>
          <a:p>
            <a:pPr lvl="2" eaLnBrk="1" hangingPunct="1">
              <a:buFont typeface="Wingdings" pitchFamily="2" charset="2"/>
              <a:buChar char="ü"/>
            </a:pPr>
            <a:endParaRPr lang="fr-FR" altLang="fr-FR" sz="6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1" name="Rectangle à coins arrondis 10"/>
          <p:cNvSpPr/>
          <p:nvPr/>
        </p:nvSpPr>
        <p:spPr bwMode="auto">
          <a:xfrm>
            <a:off x="400766" y="4211969"/>
            <a:ext cx="8377761" cy="1949548"/>
          </a:xfrm>
          <a:prstGeom prst="roundRect">
            <a:avLst>
              <a:gd name="adj" fmla="val 3084"/>
            </a:avLst>
          </a:prstGeom>
          <a:solidFill>
            <a:srgbClr val="F7F7F7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63500" h="25400"/>
          </a:sp3d>
        </p:spPr>
        <p:txBody>
          <a:bodyPr/>
          <a:lstStyle/>
          <a:p>
            <a:pPr>
              <a:defRPr/>
            </a:pPr>
            <a:endParaRPr lang="fr-FR" sz="13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2" name="ZoneTexte 7"/>
          <p:cNvSpPr txBox="1">
            <a:spLocks noChangeArrowheads="1"/>
          </p:cNvSpPr>
          <p:nvPr/>
        </p:nvSpPr>
        <p:spPr bwMode="auto">
          <a:xfrm>
            <a:off x="455110" y="4215693"/>
            <a:ext cx="8358187" cy="18466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MS PGothic" pitchFamily="34" charset="-128"/>
              </a:defRPr>
            </a:lvl9pPr>
          </a:lstStyle>
          <a:p>
            <a:pPr marL="171450" lvl="0" indent="-171450">
              <a:spcBef>
                <a:spcPts val="600"/>
              </a:spcBef>
              <a:buClr>
                <a:srgbClr val="CD0920"/>
              </a:buClr>
              <a:buSzPct val="75000"/>
              <a:buFont typeface="Wingdings 3" panose="05040102010807070707" pitchFamily="18" charset="2"/>
              <a:buChar char=""/>
              <a:defRPr/>
            </a:pPr>
            <a:r>
              <a:rPr lang="fr-FR" sz="1400" b="1" dirty="0" smtClean="0">
                <a:solidFill>
                  <a:srgbClr val="C00000"/>
                </a:solidFill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Chèque de Table</a:t>
            </a:r>
            <a:r>
              <a:rPr lang="fr-FR" sz="1400" b="1" baseline="30000" dirty="0" smtClean="0">
                <a:solidFill>
                  <a:srgbClr val="C00000"/>
                </a:solidFill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® </a:t>
            </a:r>
            <a:r>
              <a:rPr lang="fr-FR" sz="1400" b="1" dirty="0" smtClean="0">
                <a:solidFill>
                  <a:srgbClr val="C00000"/>
                </a:solidFill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et </a:t>
            </a:r>
            <a:r>
              <a:rPr lang="fr-FR" sz="1400" b="1" dirty="0" err="1" smtClean="0">
                <a:solidFill>
                  <a:srgbClr val="C00000"/>
                </a:solidFill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Apetiz</a:t>
            </a:r>
            <a:r>
              <a:rPr lang="fr-FR" sz="1400" b="1" dirty="0" smtClean="0">
                <a:solidFill>
                  <a:srgbClr val="C00000"/>
                </a:solidFill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 </a:t>
            </a:r>
          </a:p>
          <a:p>
            <a:pPr lvl="0">
              <a:spcBef>
                <a:spcPts val="600"/>
              </a:spcBef>
              <a:buClr>
                <a:srgbClr val="CD0920"/>
              </a:buClr>
              <a:buSzPct val="75000"/>
              <a:defRPr/>
            </a:pPr>
            <a:r>
              <a:rPr lang="fr-FR" sz="1400" b="1" dirty="0" smtClean="0"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Pour toute vente réalisée</a:t>
            </a:r>
            <a:r>
              <a:rPr lang="fr-FR" sz="1400" dirty="0" smtClean="0"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, quel que soit le mode de distribution (nouvelle convention de distribution)   </a:t>
            </a:r>
          </a:p>
          <a:p>
            <a:pPr lvl="1" indent="0">
              <a:defRPr/>
            </a:pPr>
            <a:endParaRPr lang="fr-FR" sz="800" dirty="0">
              <a:latin typeface="Helvetica" panose="020B0604020202020204" pitchFamily="34" charset="0"/>
              <a:cs typeface="Helvetica" panose="020B0604020202020204" pitchFamily="34" charset="0"/>
              <a:sym typeface="Wingdings" pitchFamily="2" charset="2"/>
            </a:endParaRPr>
          </a:p>
          <a:p>
            <a:pPr lvl="1" indent="0" algn="ctr">
              <a:defRPr/>
            </a:pPr>
            <a:r>
              <a:rPr lang="fr-FR" sz="1600" b="1" dirty="0" smtClean="0">
                <a:solidFill>
                  <a:srgbClr val="C00000"/>
                </a:solidFill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0,75 % du volume émis pour 2 ans </a:t>
            </a:r>
            <a:br>
              <a:rPr lang="fr-FR" sz="1600" b="1" dirty="0" smtClean="0">
                <a:solidFill>
                  <a:srgbClr val="C00000"/>
                </a:solidFill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</a:br>
            <a:r>
              <a:rPr lang="fr-FR" sz="1400" dirty="0"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(</a:t>
            </a:r>
            <a:r>
              <a:rPr lang="fr-FR" sz="1400" dirty="0" smtClean="0"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juillet </a:t>
            </a:r>
            <a:r>
              <a:rPr lang="fr-FR" sz="1400" dirty="0"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2014 / juillet 2016) </a:t>
            </a:r>
            <a:endParaRPr lang="fr-FR" sz="1400" dirty="0" smtClean="0">
              <a:latin typeface="Helvetica" panose="020B0604020202020204" pitchFamily="34" charset="0"/>
              <a:cs typeface="Helvetica" panose="020B0604020202020204" pitchFamily="34" charset="0"/>
              <a:sym typeface="Wingdings" pitchFamily="2" charset="2"/>
            </a:endParaRPr>
          </a:p>
          <a:p>
            <a:pPr lvl="1" indent="0" algn="ctr">
              <a:defRPr/>
            </a:pPr>
            <a:endParaRPr lang="fr-FR" sz="1000" dirty="0">
              <a:latin typeface="Helvetica" panose="020B0604020202020204" pitchFamily="34" charset="0"/>
              <a:cs typeface="Helvetica" panose="020B0604020202020204" pitchFamily="34" charset="0"/>
              <a:sym typeface="Wingdings" pitchFamily="2" charset="2"/>
            </a:endParaRPr>
          </a:p>
          <a:p>
            <a:pPr marL="171450" lvl="0" indent="-171450">
              <a:spcBef>
                <a:spcPts val="600"/>
              </a:spcBef>
              <a:buClr>
                <a:srgbClr val="CD0920"/>
              </a:buClr>
              <a:buSzPct val="75000"/>
              <a:buFont typeface="Wingdings 3" panose="05040102010807070707" pitchFamily="18" charset="2"/>
              <a:buChar char=""/>
              <a:defRPr/>
            </a:pPr>
            <a:r>
              <a:rPr lang="fr-FR" sz="1400" b="1" dirty="0" smtClean="0">
                <a:solidFill>
                  <a:srgbClr val="C00000"/>
                </a:solidFill>
                <a:latin typeface="Helvetica" panose="020B0604020202020204" pitchFamily="34" charset="0"/>
                <a:ea typeface="+mn-ea"/>
                <a:cs typeface="Helvetica" panose="020B0604020202020204" pitchFamily="34" charset="0"/>
                <a:sym typeface="Wingdings" pitchFamily="2" charset="2"/>
              </a:rPr>
              <a:t>Un chiffre à retenir : 1 € / mois / utilisateur</a:t>
            </a:r>
          </a:p>
          <a:p>
            <a:pPr lvl="0">
              <a:buClr>
                <a:srgbClr val="CD0920"/>
              </a:buClr>
              <a:buSzPct val="75000"/>
              <a:defRPr/>
            </a:pPr>
            <a:r>
              <a:rPr lang="fr-FR" sz="1400" dirty="0" smtClean="0"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   Exemple pour </a:t>
            </a:r>
            <a:r>
              <a:rPr lang="fr-FR" sz="1400" dirty="0"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5 </a:t>
            </a:r>
            <a:r>
              <a:rPr lang="fr-FR" sz="1400" dirty="0" smtClean="0"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utilisateurs : </a:t>
            </a:r>
            <a:r>
              <a:rPr lang="fr-FR" sz="1400" b="1" dirty="0" smtClean="0">
                <a:solidFill>
                  <a:srgbClr val="C00000"/>
                </a:solidFill>
                <a:latin typeface="Helvetica" panose="020B0604020202020204" pitchFamily="34" charset="0"/>
                <a:ea typeface="+mn-ea"/>
                <a:cs typeface="Helvetica" panose="020B0604020202020204" pitchFamily="34" charset="0"/>
                <a:sym typeface="Wingdings" pitchFamily="2" charset="2"/>
              </a:rPr>
              <a:t> 5 € par mois, soit 60 € par an </a:t>
            </a:r>
            <a:endParaRPr lang="fr-FR" sz="1600" b="1" dirty="0" smtClean="0">
              <a:solidFill>
                <a:srgbClr val="C00000"/>
              </a:solidFill>
              <a:latin typeface="Helvetica" panose="020B0604020202020204" pitchFamily="34" charset="0"/>
              <a:cs typeface="Helvetica" panose="020B0604020202020204" pitchFamily="34" charset="0"/>
              <a:sym typeface="Wingdings" pitchFamily="2" charset="2"/>
            </a:endParaRPr>
          </a:p>
        </p:txBody>
      </p:sp>
      <p:pic>
        <p:nvPicPr>
          <p:cNvPr id="15" name="Image 14" descr="GRIFFE_PRO 2.pdf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4" t="31060" r="9107" b="31740"/>
          <a:stretch/>
        </p:blipFill>
        <p:spPr>
          <a:xfrm>
            <a:off x="87004" y="6457747"/>
            <a:ext cx="2391401" cy="264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3817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L’offre </a:t>
            </a:r>
            <a:r>
              <a:rPr lang="fr-FR" dirty="0" err="1"/>
              <a:t>Apetiz</a:t>
            </a:r>
            <a:r>
              <a:rPr lang="fr-FR" dirty="0"/>
              <a:t> pour les </a:t>
            </a:r>
            <a:r>
              <a:rPr lang="fr-FR" dirty="0" smtClean="0"/>
              <a:t>affiliés (1/2)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48654" y="2540260"/>
            <a:ext cx="8229600" cy="2505301"/>
          </a:xfrm>
        </p:spPr>
        <p:txBody>
          <a:bodyPr>
            <a:spAutoFit/>
          </a:bodyPr>
          <a:lstStyle/>
          <a:p>
            <a:pPr marL="0" indent="0" algn="ctr">
              <a:buNone/>
            </a:pPr>
            <a:r>
              <a:rPr lang="fr-FR" altLang="fr-FR" sz="2800" b="1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L’acceptation de la carte </a:t>
            </a:r>
            <a:r>
              <a:rPr lang="fr-FR" altLang="fr-FR" sz="2800" b="1" dirty="0" err="1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Apetiz</a:t>
            </a:r>
            <a:r>
              <a:rPr lang="fr-FR" altLang="fr-FR" sz="2800" b="1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ne nécessite </a:t>
            </a:r>
            <a:r>
              <a:rPr lang="fr-FR" altLang="fr-FR" sz="2800" b="1" dirty="0" smtClean="0">
                <a:solidFill>
                  <a:srgbClr val="CD092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aucune </a:t>
            </a:r>
            <a:r>
              <a:rPr lang="fr-FR" altLang="fr-FR" sz="2800" b="1" dirty="0">
                <a:solidFill>
                  <a:srgbClr val="CD092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manipulation particulière </a:t>
            </a:r>
            <a:endParaRPr lang="fr-FR" altLang="fr-FR" sz="2800" b="1" dirty="0" smtClean="0">
              <a:solidFill>
                <a:srgbClr val="CD092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0" indent="0" algn="ctr">
              <a:buNone/>
            </a:pPr>
            <a:r>
              <a:rPr lang="fr-FR" altLang="fr-FR" sz="2800" b="1" dirty="0" smtClean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sur </a:t>
            </a:r>
            <a:r>
              <a:rPr lang="fr-FR" altLang="fr-FR" sz="2800" b="1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l’équipement monétique </a:t>
            </a:r>
            <a:endParaRPr lang="fr-FR" altLang="fr-FR" sz="2800" b="1" dirty="0" smtClean="0">
              <a:solidFill>
                <a:schemeClr val="tx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0" indent="0" algn="ctr">
              <a:buNone/>
            </a:pPr>
            <a:r>
              <a:rPr lang="fr-FR" altLang="fr-FR" sz="2800" b="1" dirty="0" smtClean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du commerçant.</a:t>
            </a:r>
          </a:p>
          <a:p>
            <a:pPr algn="ctr"/>
            <a:endParaRPr lang="fr-FR" altLang="fr-FR" sz="2800" b="1" dirty="0" smtClean="0">
              <a:solidFill>
                <a:schemeClr val="tx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8</a:t>
            </a:fld>
            <a:endParaRPr lang="fr-FR"/>
          </a:p>
        </p:txBody>
      </p:sp>
      <p:pic>
        <p:nvPicPr>
          <p:cNvPr id="5" name="Image 4" descr="GRIFFE_PRO 2.pdf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4" t="31060" r="9107" b="31740"/>
          <a:stretch/>
        </p:blipFill>
        <p:spPr>
          <a:xfrm>
            <a:off x="87004" y="6457747"/>
            <a:ext cx="2391401" cy="264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8489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L’offre Apetiz pour les </a:t>
            </a:r>
            <a:r>
              <a:rPr lang="fr-FR" dirty="0" smtClean="0"/>
              <a:t>affiliés (2/2)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199" y="1506194"/>
            <a:ext cx="8521909" cy="4525963"/>
          </a:xfrm>
        </p:spPr>
        <p:txBody>
          <a:bodyPr>
            <a:normAutofit/>
          </a:bodyPr>
          <a:lstStyle/>
          <a:p>
            <a:pPr>
              <a:spcBef>
                <a:spcPts val="480"/>
              </a:spcBef>
            </a:pPr>
            <a:r>
              <a:rPr lang="fr-FR" sz="1600" b="1" dirty="0" smtClean="0">
                <a:solidFill>
                  <a:srgbClr val="CD0920"/>
                </a:solidFill>
              </a:rPr>
              <a:t>Réseau d’acceptation d’</a:t>
            </a:r>
            <a:r>
              <a:rPr lang="fr-FR" sz="1600" b="1" dirty="0" err="1" smtClean="0">
                <a:solidFill>
                  <a:srgbClr val="CD0920"/>
                </a:solidFill>
              </a:rPr>
              <a:t>Apetiz</a:t>
            </a:r>
            <a:endParaRPr lang="fr-FR" sz="1600" b="1" dirty="0" smtClean="0">
              <a:solidFill>
                <a:srgbClr val="CD0920"/>
              </a:solidFill>
            </a:endParaRPr>
          </a:p>
          <a:p>
            <a:pPr lvl="1">
              <a:spcBef>
                <a:spcPts val="480"/>
              </a:spcBef>
            </a:pPr>
            <a:r>
              <a:rPr lang="fr-FR" sz="1400" dirty="0">
                <a:solidFill>
                  <a:srgbClr val="625B44"/>
                </a:solidFill>
              </a:rPr>
              <a:t>Les restaurateurs, les commerçants assimilés et les détaillants en fruits et légumes autorisés par la </a:t>
            </a:r>
            <a:r>
              <a:rPr lang="fr-FR" sz="1400" b="1" dirty="0">
                <a:solidFill>
                  <a:srgbClr val="CD0920"/>
                </a:solidFill>
              </a:rPr>
              <a:t>Commission Nationale des Titres-Restaurant </a:t>
            </a:r>
            <a:r>
              <a:rPr lang="fr-FR" sz="1400" dirty="0">
                <a:solidFill>
                  <a:srgbClr val="625B44"/>
                </a:solidFill>
              </a:rPr>
              <a:t>peuvent accepter la carte Apetiz, dès lors qu’ils </a:t>
            </a:r>
            <a:r>
              <a:rPr lang="fr-FR" sz="1400" b="1" dirty="0">
                <a:solidFill>
                  <a:srgbClr val="CD0920"/>
                </a:solidFill>
              </a:rPr>
              <a:t>disposent d’un terminal de paiement ou d’une solution de paiement en ligne</a:t>
            </a:r>
            <a:r>
              <a:rPr lang="fr-FR" sz="1400" b="1" dirty="0" smtClean="0">
                <a:solidFill>
                  <a:srgbClr val="CD0920"/>
                </a:solidFill>
              </a:rPr>
              <a:t>.</a:t>
            </a:r>
          </a:p>
          <a:p>
            <a:pPr lvl="1">
              <a:spcBef>
                <a:spcPts val="0"/>
              </a:spcBef>
            </a:pPr>
            <a:endParaRPr lang="fr-FR" sz="1000" dirty="0">
              <a:solidFill>
                <a:srgbClr val="625B44"/>
              </a:solidFill>
            </a:endParaRPr>
          </a:p>
          <a:p>
            <a:pPr>
              <a:spcBef>
                <a:spcPts val="480"/>
              </a:spcBef>
            </a:pPr>
            <a:r>
              <a:rPr lang="fr-FR" sz="1600" b="1" dirty="0" smtClean="0">
                <a:solidFill>
                  <a:srgbClr val="CD0920"/>
                </a:solidFill>
              </a:rPr>
              <a:t>Délai </a:t>
            </a:r>
            <a:r>
              <a:rPr lang="fr-FR" sz="1600" b="1" dirty="0">
                <a:solidFill>
                  <a:srgbClr val="CD0920"/>
                </a:solidFill>
              </a:rPr>
              <a:t>de remboursement de la </a:t>
            </a:r>
            <a:r>
              <a:rPr lang="fr-FR" sz="1600" b="1" dirty="0" smtClean="0">
                <a:solidFill>
                  <a:srgbClr val="CD0920"/>
                </a:solidFill>
              </a:rPr>
              <a:t>transaction</a:t>
            </a:r>
            <a:endParaRPr lang="fr-FR" sz="1600" b="1" dirty="0">
              <a:solidFill>
                <a:srgbClr val="CD0920"/>
              </a:solidFill>
            </a:endParaRPr>
          </a:p>
          <a:p>
            <a:pPr lvl="1">
              <a:spcBef>
                <a:spcPts val="480"/>
              </a:spcBef>
            </a:pPr>
            <a:r>
              <a:rPr lang="fr-FR" sz="1400" dirty="0">
                <a:solidFill>
                  <a:srgbClr val="625B44"/>
                </a:solidFill>
              </a:rPr>
              <a:t>Le restaurateur est crédité au </a:t>
            </a:r>
            <a:r>
              <a:rPr lang="fr-FR" sz="1400" b="1" dirty="0">
                <a:solidFill>
                  <a:srgbClr val="C41230"/>
                </a:solidFill>
              </a:rPr>
              <a:t>maximum dans les </a:t>
            </a:r>
            <a:r>
              <a:rPr lang="fr-FR" sz="1400" b="1" dirty="0" err="1">
                <a:solidFill>
                  <a:srgbClr val="C41230"/>
                </a:solidFill>
              </a:rPr>
              <a:t>48h</a:t>
            </a:r>
            <a:r>
              <a:rPr lang="fr-FR" sz="1400" b="1" dirty="0">
                <a:solidFill>
                  <a:srgbClr val="C41230"/>
                </a:solidFill>
              </a:rPr>
              <a:t> après la transaction </a:t>
            </a:r>
            <a:r>
              <a:rPr lang="fr-FR" sz="1400" dirty="0">
                <a:solidFill>
                  <a:srgbClr val="625B44"/>
                </a:solidFill>
              </a:rPr>
              <a:t>(comme une carte bancaire classique</a:t>
            </a:r>
            <a:r>
              <a:rPr lang="fr-FR" sz="1400" dirty="0" smtClean="0">
                <a:solidFill>
                  <a:srgbClr val="625B44"/>
                </a:solidFill>
              </a:rPr>
              <a:t>).</a:t>
            </a:r>
          </a:p>
          <a:p>
            <a:pPr lvl="1">
              <a:spcBef>
                <a:spcPts val="0"/>
              </a:spcBef>
            </a:pPr>
            <a:endParaRPr lang="fr-FR" sz="1000" dirty="0">
              <a:solidFill>
                <a:srgbClr val="625B44"/>
              </a:solidFill>
            </a:endParaRPr>
          </a:p>
          <a:p>
            <a:pPr>
              <a:spcBef>
                <a:spcPts val="480"/>
              </a:spcBef>
            </a:pPr>
            <a:r>
              <a:rPr lang="fr-FR" sz="1600" b="1" dirty="0" err="1" smtClean="0">
                <a:solidFill>
                  <a:srgbClr val="CD0920"/>
                </a:solidFill>
              </a:rPr>
              <a:t>Process</a:t>
            </a:r>
            <a:r>
              <a:rPr lang="fr-FR" sz="1600" b="1" dirty="0" smtClean="0">
                <a:solidFill>
                  <a:srgbClr val="CD0920"/>
                </a:solidFill>
              </a:rPr>
              <a:t> de remboursement </a:t>
            </a:r>
            <a:endParaRPr lang="fr-FR" sz="1600" b="1" dirty="0">
              <a:solidFill>
                <a:srgbClr val="CD0920"/>
              </a:solidFill>
            </a:endParaRPr>
          </a:p>
          <a:p>
            <a:pPr lvl="1">
              <a:spcBef>
                <a:spcPts val="480"/>
              </a:spcBef>
            </a:pPr>
            <a:r>
              <a:rPr lang="fr-FR" sz="1400" dirty="0"/>
              <a:t>Le restaurateur est crédité des transactions effectuées sur son terminal de paiement comme il l’est pour les transactions par cartes bancaires « classiques ». Pour chaque transaction faite à J, le restaurateur est crédité au maximum à J+2 suivant la télécollecte contenant ladite transaction</a:t>
            </a:r>
            <a:r>
              <a:rPr lang="fr-FR" sz="1400" dirty="0" smtClean="0"/>
              <a:t>.</a:t>
            </a:r>
          </a:p>
          <a:p>
            <a:pPr lvl="1">
              <a:spcBef>
                <a:spcPts val="0"/>
              </a:spcBef>
            </a:pPr>
            <a:endParaRPr lang="fr-FR" sz="1000" dirty="0"/>
          </a:p>
          <a:p>
            <a:pPr>
              <a:spcBef>
                <a:spcPts val="480"/>
              </a:spcBef>
            </a:pPr>
            <a:r>
              <a:rPr lang="fr-FR" sz="1600" b="1" dirty="0" smtClean="0">
                <a:solidFill>
                  <a:srgbClr val="CD0920"/>
                </a:solidFill>
              </a:rPr>
              <a:t>Taux </a:t>
            </a:r>
            <a:r>
              <a:rPr lang="fr-FR" sz="1600" b="1" dirty="0">
                <a:solidFill>
                  <a:srgbClr val="CD0920"/>
                </a:solidFill>
              </a:rPr>
              <a:t>de succès</a:t>
            </a:r>
          </a:p>
          <a:p>
            <a:pPr lvl="1">
              <a:spcBef>
                <a:spcPts val="480"/>
              </a:spcBef>
            </a:pPr>
            <a:r>
              <a:rPr lang="fr-FR" sz="1400" dirty="0"/>
              <a:t>99,5 % des transactions effectuées avec </a:t>
            </a:r>
            <a:r>
              <a:rPr lang="fr-FR" sz="1400" dirty="0" err="1"/>
              <a:t>Apetiz</a:t>
            </a:r>
            <a:r>
              <a:rPr lang="fr-FR" sz="1400" dirty="0"/>
              <a:t> ont réussi.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9</a:t>
            </a:fld>
            <a:endParaRPr lang="fr-FR"/>
          </a:p>
        </p:txBody>
      </p:sp>
      <p:pic>
        <p:nvPicPr>
          <p:cNvPr id="5" name="Picture 41" descr="R:\NIE\DM_groupe\Communication institutionnelle\NIT\Produits NIT\DRAGONFLY\Pictos Apetiz\pictos Ralph_V1_0614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368" r="34605"/>
          <a:stretch>
            <a:fillRect/>
          </a:stretch>
        </p:blipFill>
        <p:spPr bwMode="auto">
          <a:xfrm>
            <a:off x="815514" y="1907611"/>
            <a:ext cx="456304" cy="418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1" descr="R:\NIE\DM_groupe\Communication institutionnelle\NIT\Produits NIT\DRAGONFLY\Pictos Apetiz\pictos Ralph_V1_0614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53" r="51985"/>
          <a:stretch>
            <a:fillRect/>
          </a:stretch>
        </p:blipFill>
        <p:spPr bwMode="auto">
          <a:xfrm>
            <a:off x="805163" y="3053708"/>
            <a:ext cx="483990" cy="418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Espace réservé du contenu 8"/>
          <p:cNvSpPr txBox="1">
            <a:spLocks/>
          </p:cNvSpPr>
          <p:nvPr/>
        </p:nvSpPr>
        <p:spPr bwMode="auto">
          <a:xfrm>
            <a:off x="3177951" y="5780602"/>
            <a:ext cx="5801157" cy="468000"/>
          </a:xfrm>
          <a:prstGeom prst="rect">
            <a:avLst/>
          </a:prstGeom>
          <a:solidFill>
            <a:srgbClr val="CD0920"/>
          </a:solidFill>
          <a:ln w="9525" cap="flat" cmpd="sng" algn="ctr">
            <a:noFill/>
            <a:prstDash val="solid"/>
          </a:ln>
          <a:effectLst>
            <a:innerShdw blurRad="63500" dist="50800" dir="5400000">
              <a:prstClr val="black">
                <a:alpha val="50000"/>
              </a:prstClr>
            </a:innerShdw>
          </a:effectLst>
          <a:extLst/>
        </p:spPr>
        <p:txBody>
          <a:bodyPr lIns="91376" tIns="45688" rIns="91376" bIns="45688"/>
          <a:lstStyle>
            <a:defPPr>
              <a:defRPr lang="fr-FR"/>
            </a:defPPr>
            <a:lvl1pPr lvl="0" defTabSz="455911">
              <a:spcBef>
                <a:spcPct val="20000"/>
              </a:spcBef>
              <a:buFont typeface="Arial" charset="0"/>
              <a:buChar char="•"/>
              <a:defRPr sz="1400">
                <a:solidFill>
                  <a:prstClr val="black"/>
                </a:solidFill>
                <a:latin typeface="Helvetica" pitchFamily="34" charset="0"/>
                <a:cs typeface="Arial" charset="0"/>
              </a:defRPr>
            </a:lvl1pPr>
          </a:lstStyle>
          <a:p>
            <a:pPr marL="3175" lvl="1" algn="just">
              <a:defRPr/>
            </a:pPr>
            <a:r>
              <a:rPr lang="fr-FR" altLang="fr-FR" sz="1050" dirty="0">
                <a:solidFill>
                  <a:schemeClr val="bg2"/>
                </a:solidFill>
                <a:latin typeface="+mj-lt"/>
                <a:cs typeface="Arial" charset="0"/>
              </a:rPr>
              <a:t>Filtrage du réseau d’affiliés : un contrôle est effectué lors de chaque transaction afin de vérifier que le détenteur du terminal de paiement est bien un affilié du réseau </a:t>
            </a:r>
            <a:r>
              <a:rPr lang="fr-FR" altLang="fr-FR" sz="1050" dirty="0" err="1">
                <a:solidFill>
                  <a:schemeClr val="bg2"/>
                </a:solidFill>
                <a:latin typeface="+mj-lt"/>
                <a:cs typeface="Arial" charset="0"/>
              </a:rPr>
              <a:t>Apetiz</a:t>
            </a:r>
            <a:r>
              <a:rPr lang="fr-FR" altLang="fr-FR" sz="1050" dirty="0">
                <a:solidFill>
                  <a:schemeClr val="bg2"/>
                </a:solidFill>
                <a:latin typeface="+mj-lt"/>
                <a:cs typeface="Arial" charset="0"/>
              </a:rPr>
              <a:t>.</a:t>
            </a:r>
          </a:p>
        </p:txBody>
      </p:sp>
      <p:pic>
        <p:nvPicPr>
          <p:cNvPr id="8" name="Image 7" descr="GRIFFE_PRO 2.pdf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4" t="31060" r="9107" b="31740"/>
          <a:stretch/>
        </p:blipFill>
        <p:spPr>
          <a:xfrm>
            <a:off x="87004" y="6457747"/>
            <a:ext cx="2391401" cy="264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8453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Zoom sur le frais pour les affiliés (1/2)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199" y="1412188"/>
            <a:ext cx="8521909" cy="4525963"/>
          </a:xfrm>
        </p:spPr>
        <p:txBody>
          <a:bodyPr>
            <a:normAutofit/>
          </a:bodyPr>
          <a:lstStyle/>
          <a:p>
            <a:pPr>
              <a:spcBef>
                <a:spcPts val="480"/>
              </a:spcBef>
            </a:pPr>
            <a:r>
              <a:rPr lang="fr-FR" sz="1600" b="1" dirty="0" smtClean="0">
                <a:solidFill>
                  <a:srgbClr val="CD0920"/>
                </a:solidFill>
              </a:rPr>
              <a:t>Le commerçant s’acquitte :</a:t>
            </a:r>
          </a:p>
          <a:p>
            <a:pPr lvl="1">
              <a:spcBef>
                <a:spcPts val="480"/>
              </a:spcBef>
            </a:pPr>
            <a:r>
              <a:rPr lang="fr-FR" sz="1400" dirty="0"/>
              <a:t>d</a:t>
            </a:r>
            <a:r>
              <a:rPr lang="fr-FR" sz="1400" dirty="0" smtClean="0"/>
              <a:t>e la </a:t>
            </a:r>
            <a:r>
              <a:rPr lang="fr-FR" sz="1400" dirty="0" smtClean="0">
                <a:solidFill>
                  <a:srgbClr val="CD0920"/>
                </a:solidFill>
              </a:rPr>
              <a:t>commission bancaire habituelle,</a:t>
            </a:r>
          </a:p>
          <a:p>
            <a:pPr lvl="1">
              <a:spcBef>
                <a:spcPts val="480"/>
              </a:spcBef>
            </a:pPr>
            <a:r>
              <a:rPr lang="fr-FR" sz="1400" dirty="0"/>
              <a:t>d</a:t>
            </a:r>
            <a:r>
              <a:rPr lang="fr-FR" sz="1400" dirty="0" smtClean="0"/>
              <a:t>e la </a:t>
            </a:r>
            <a:r>
              <a:rPr lang="fr-FR" sz="1400" dirty="0" smtClean="0">
                <a:solidFill>
                  <a:srgbClr val="CD0920"/>
                </a:solidFill>
              </a:rPr>
              <a:t>commission titre-restaurant dématérialisé.</a:t>
            </a:r>
            <a:endParaRPr lang="fr-FR" sz="1600" dirty="0" smtClean="0">
              <a:solidFill>
                <a:srgbClr val="CD0920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10</a:t>
            </a:fld>
            <a:endParaRPr lang="fr-FR"/>
          </a:p>
        </p:txBody>
      </p:sp>
      <p:graphicFrame>
        <p:nvGraphicFramePr>
          <p:cNvPr id="8" name="Tableau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5853692"/>
              </p:ext>
            </p:extLst>
          </p:nvPr>
        </p:nvGraphicFramePr>
        <p:xfrm>
          <a:off x="59822" y="2391314"/>
          <a:ext cx="8861984" cy="3816418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328409"/>
                <a:gridCol w="941697"/>
                <a:gridCol w="941697"/>
                <a:gridCol w="941697"/>
                <a:gridCol w="941697"/>
                <a:gridCol w="1006704"/>
                <a:gridCol w="814472"/>
                <a:gridCol w="1096017"/>
                <a:gridCol w="849594"/>
              </a:tblGrid>
              <a:tr h="246199">
                <a:tc>
                  <a:txBody>
                    <a:bodyPr/>
                    <a:lstStyle/>
                    <a:p>
                      <a:endParaRPr lang="fr-FR" sz="1000" dirty="0">
                        <a:latin typeface="+mj-lt"/>
                      </a:endParaRPr>
                    </a:p>
                  </a:txBody>
                  <a:tcPr marL="91446" marR="91446" marT="45738" marB="4573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fr-FR" sz="1000" dirty="0" smtClean="0">
                          <a:solidFill>
                            <a:schemeClr val="bg2"/>
                          </a:solidFill>
                        </a:rPr>
                        <a:t>Historiques</a:t>
                      </a:r>
                      <a:endParaRPr lang="fr-FR" sz="1000" dirty="0">
                        <a:solidFill>
                          <a:schemeClr val="bg2"/>
                        </a:solidFill>
                        <a:latin typeface="+mj-lt"/>
                      </a:endParaRPr>
                    </a:p>
                  </a:txBody>
                  <a:tcPr marL="91446" marR="91446" marT="45738" marB="4573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092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DA2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DA2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DA2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fr-FR" sz="1000" dirty="0" smtClean="0">
                          <a:solidFill>
                            <a:schemeClr val="bg2"/>
                          </a:solidFill>
                        </a:rPr>
                        <a:t>Nouveaux</a:t>
                      </a:r>
                      <a:endParaRPr lang="fr-FR" sz="1000" dirty="0">
                        <a:solidFill>
                          <a:schemeClr val="bg2"/>
                        </a:solidFill>
                        <a:latin typeface="+mj-lt"/>
                      </a:endParaRPr>
                    </a:p>
                  </a:txBody>
                  <a:tcPr marL="91446" marR="91446" marT="45738" marB="4573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092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DA2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DA2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DA21"/>
                    </a:solidFill>
                  </a:tcPr>
                </a:tc>
              </a:tr>
              <a:tr h="427289">
                <a:tc>
                  <a:txBody>
                    <a:bodyPr/>
                    <a:lstStyle/>
                    <a:p>
                      <a:r>
                        <a:rPr lang="fr-FR" sz="1000" b="1" dirty="0" smtClean="0">
                          <a:latin typeface="+mn-lt"/>
                        </a:rPr>
                        <a:t>Emetteurs</a:t>
                      </a:r>
                      <a:endParaRPr lang="fr-FR" sz="1000" b="1" dirty="0">
                        <a:latin typeface="+mn-lt"/>
                      </a:endParaRPr>
                    </a:p>
                  </a:txBody>
                  <a:tcPr marL="91446" marR="91446" marT="45738" marB="4573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000" dirty="0">
                        <a:latin typeface="+mj-lt"/>
                      </a:endParaRPr>
                    </a:p>
                  </a:txBody>
                  <a:tcPr marL="91446" marR="91446" marT="45738" marB="4573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000" dirty="0">
                        <a:latin typeface="+mj-lt"/>
                      </a:endParaRPr>
                    </a:p>
                  </a:txBody>
                  <a:tcPr marL="91446" marR="91446" marT="45738" marB="4573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000" dirty="0">
                        <a:latin typeface="+mj-lt"/>
                      </a:endParaRPr>
                    </a:p>
                  </a:txBody>
                  <a:tcPr marL="91446" marR="91446" marT="45738" marB="4573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000" dirty="0">
                        <a:latin typeface="+mj-lt"/>
                      </a:endParaRPr>
                    </a:p>
                  </a:txBody>
                  <a:tcPr marL="91446" marR="91446" marT="45738" marB="4573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000" dirty="0">
                        <a:latin typeface="+mj-lt"/>
                      </a:endParaRPr>
                    </a:p>
                  </a:txBody>
                  <a:tcPr marL="91446" marR="91446" marT="45738" marB="4573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kern="1200" dirty="0" smtClean="0"/>
                        <a:t>Octoplus</a:t>
                      </a:r>
                      <a:endParaRPr lang="fr-FR" sz="1000" b="1" kern="1200" dirty="0">
                        <a:solidFill>
                          <a:schemeClr val="dk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1446" marR="91446" marT="45738" marB="4573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000" dirty="0">
                        <a:latin typeface="+mj-lt"/>
                      </a:endParaRPr>
                    </a:p>
                  </a:txBody>
                  <a:tcPr marL="91446" marR="91446" marT="45738" marB="4573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000" dirty="0">
                        <a:latin typeface="+mj-lt"/>
                      </a:endParaRPr>
                    </a:p>
                  </a:txBody>
                  <a:tcPr marL="91446" marR="91446" marT="45738" marB="4573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</a:tr>
              <a:tr h="1158520">
                <a:tc>
                  <a:txBody>
                    <a:bodyPr/>
                    <a:lstStyle/>
                    <a:p>
                      <a:r>
                        <a:rPr lang="fr-FR" sz="1000" b="1" dirty="0" smtClean="0">
                          <a:latin typeface="+mn-lt"/>
                        </a:rPr>
                        <a:t>Offre dématérialisée</a:t>
                      </a:r>
                      <a:endParaRPr lang="fr-FR" sz="1000" b="1" dirty="0">
                        <a:latin typeface="+mn-lt"/>
                      </a:endParaRPr>
                    </a:p>
                  </a:txBody>
                  <a:tcPr marL="91446" marR="91446" marT="45738" marB="45738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altLang="fr-FR" sz="1000" kern="1200" dirty="0" smtClean="0">
                          <a:latin typeface="+mn-lt"/>
                        </a:rPr>
                        <a:t>Apetiz</a:t>
                      </a:r>
                    </a:p>
                    <a:p>
                      <a:pPr algn="ctr"/>
                      <a:endParaRPr lang="fr-FR" sz="10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4003" marR="54003" marT="45738" marB="45738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altLang="fr-FR" sz="1000" kern="1200" dirty="0" smtClean="0">
                          <a:latin typeface="+mn-lt"/>
                        </a:rPr>
                        <a:t>Carte </a:t>
                      </a: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altLang="fr-FR" sz="1000" kern="1200" dirty="0" smtClean="0">
                          <a:latin typeface="+mn-lt"/>
                        </a:rPr>
                        <a:t>Ticket Restaurant</a:t>
                      </a:r>
                      <a:r>
                        <a:rPr lang="fr-FR" altLang="fr-FR" sz="1000" baseline="30000" dirty="0" smtClean="0">
                          <a:latin typeface="+mn-lt"/>
                        </a:rPr>
                        <a:t>®</a:t>
                      </a:r>
                      <a:endParaRPr lang="fr-FR" altLang="fr-FR" sz="1000" b="0" baseline="30000" dirty="0" smtClean="0">
                        <a:latin typeface="+mn-lt"/>
                      </a:endParaRPr>
                    </a:p>
                  </a:txBody>
                  <a:tcPr marL="18001" marR="18001" marT="45738" marB="45738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altLang="fr-FR" sz="1000" kern="1200" dirty="0" smtClean="0">
                          <a:latin typeface="+mn-lt"/>
                        </a:rPr>
                        <a:t>Carte Chèque Déjeuner</a:t>
                      </a:r>
                      <a:endParaRPr lang="fr-FR" altLang="fr-FR" sz="1000" b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4003" marR="54003" marT="45738" marB="45738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altLang="fr-FR" sz="1000" kern="1200" dirty="0" err="1" smtClean="0">
                          <a:latin typeface="+mn-lt"/>
                        </a:rPr>
                        <a:t>Pass</a:t>
                      </a:r>
                      <a:r>
                        <a:rPr lang="fr-FR" altLang="fr-FR" sz="1000" kern="1200" dirty="0" smtClean="0">
                          <a:latin typeface="+mn-lt"/>
                        </a:rPr>
                        <a:t> Restaurant</a:t>
                      </a:r>
                      <a:endParaRPr lang="fr-FR" altLang="fr-FR" sz="1000" b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4003" marR="54003" marT="45738" marB="45738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altLang="fr-FR" sz="1000" kern="1200" dirty="0" err="1" smtClean="0">
                          <a:latin typeface="+mn-lt"/>
                        </a:rPr>
                        <a:t>Moneo</a:t>
                      </a:r>
                      <a:r>
                        <a:rPr lang="fr-FR" altLang="fr-FR" sz="1000" kern="1200" dirty="0" smtClean="0">
                          <a:latin typeface="+mn-lt"/>
                        </a:rPr>
                        <a:t> Resto</a:t>
                      </a:r>
                      <a:endParaRPr lang="fr-FR" altLang="fr-FR" sz="1000" b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6" marR="91446" marT="45738" marB="45738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altLang="fr-FR" sz="1000" kern="1200" dirty="0" smtClean="0">
                          <a:latin typeface="+mn-lt"/>
                        </a:rPr>
                        <a:t>Resto Flash</a:t>
                      </a:r>
                    </a:p>
                    <a:p>
                      <a:pPr algn="ctr"/>
                      <a:endParaRPr lang="fr-FR" sz="10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6" marR="91446" marT="45738" marB="45738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altLang="fr-FR" sz="1000" kern="1200" dirty="0" err="1" smtClean="0">
                          <a:latin typeface="+mn-lt"/>
                        </a:rPr>
                        <a:t>Monetico</a:t>
                      </a:r>
                      <a:r>
                        <a:rPr lang="fr-FR" altLang="fr-FR" sz="1000" kern="1200" dirty="0" smtClean="0">
                          <a:latin typeface="+mn-lt"/>
                        </a:rPr>
                        <a:t> Resto</a:t>
                      </a:r>
                      <a:endParaRPr lang="fr-FR" sz="10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6" marR="91446" marT="45738" marB="45738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altLang="fr-FR" sz="1000" kern="1200" dirty="0" err="1" smtClean="0">
                          <a:latin typeface="+mn-lt"/>
                        </a:rPr>
                        <a:t>Digibon</a:t>
                      </a:r>
                      <a:r>
                        <a:rPr lang="fr-FR" altLang="fr-FR" sz="1000" kern="1200" dirty="0" smtClean="0">
                          <a:latin typeface="+mn-lt"/>
                        </a:rPr>
                        <a:t> resto</a:t>
                      </a:r>
                      <a:endParaRPr lang="fr-FR" altLang="fr-FR" sz="1000" b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6" marR="91446" marT="45738" marB="45738">
                    <a:noFill/>
                  </a:tcPr>
                </a:tc>
              </a:tr>
              <a:tr h="793091">
                <a:tc>
                  <a:txBody>
                    <a:bodyPr/>
                    <a:lstStyle/>
                    <a:p>
                      <a:r>
                        <a:rPr lang="fr-FR" sz="1000" b="1" dirty="0" smtClean="0">
                          <a:latin typeface="+mn-lt"/>
                        </a:rPr>
                        <a:t>Commission variable sur le volume</a:t>
                      </a:r>
                      <a:endParaRPr lang="fr-FR" sz="1000" b="1" dirty="0">
                        <a:latin typeface="+mn-lt"/>
                      </a:endParaRPr>
                    </a:p>
                  </a:txBody>
                  <a:tcPr marL="91446" marR="91446" marT="45738" marB="45738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kern="1200" dirty="0" smtClean="0">
                          <a:latin typeface="+mn-lt"/>
                        </a:rPr>
                        <a:t>3,78 % HT</a:t>
                      </a:r>
                      <a:endParaRPr lang="fr-FR" sz="10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4003" marR="54003" marT="45738" marB="45738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altLang="fr-FR" sz="1000" kern="1200" dirty="0" smtClean="0">
                          <a:latin typeface="+mn-lt"/>
                        </a:rPr>
                        <a:t>3,30 % HT</a:t>
                      </a:r>
                      <a:endParaRPr lang="fr-FR" altLang="fr-FR" sz="1000" b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8001" marR="18001" marT="45738" marB="45738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altLang="fr-FR" sz="1000" kern="1200" dirty="0" smtClean="0">
                          <a:latin typeface="+mn-lt"/>
                        </a:rPr>
                        <a:t>4,17 % HT</a:t>
                      </a:r>
                      <a:endParaRPr lang="fr-FR" altLang="fr-FR" sz="1000" b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4003" marR="54003" marT="45738" marB="45738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altLang="fr-FR" sz="1000" kern="1200" dirty="0" smtClean="0">
                          <a:latin typeface="+mn-lt"/>
                        </a:rPr>
                        <a:t>3,29 % HT</a:t>
                      </a:r>
                      <a:endParaRPr lang="fr-FR" altLang="fr-FR" sz="1000" b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4003" marR="54003" marT="45738" marB="45738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altLang="fr-FR" sz="10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De 0,50 % à 2 % HT </a:t>
                      </a:r>
                      <a:r>
                        <a:rPr lang="fr-FR" altLang="fr-FR" sz="9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(selon le montant mensuel de transactions)</a:t>
                      </a:r>
                    </a:p>
                  </a:txBody>
                  <a:tcPr marL="91446" marR="91446" marT="45738" marB="45738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kern="1200" dirty="0" smtClean="0">
                          <a:latin typeface="+mn-lt"/>
                        </a:rPr>
                        <a:t>1,75 %</a:t>
                      </a:r>
                      <a:endParaRPr lang="fr-FR" sz="10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6" marR="91446" marT="45738" marB="45738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altLang="fr-FR" sz="10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De 0,50 % à 1,95 % HT</a:t>
                      </a:r>
                      <a:r>
                        <a:rPr lang="fr-FR" altLang="fr-FR" sz="10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altLang="fr-FR" sz="9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(selon le montant mensuel de transactions)</a:t>
                      </a:r>
                      <a:endParaRPr lang="fr-FR" sz="9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6" marR="91446" marT="45738" marB="45738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altLang="fr-FR" sz="10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NC</a:t>
                      </a:r>
                    </a:p>
                  </a:txBody>
                  <a:tcPr marL="91446" marR="91446" marT="45738" marB="45738" anchor="ctr">
                    <a:noFill/>
                  </a:tcPr>
                </a:tc>
              </a:tr>
              <a:tr h="411058">
                <a:tc>
                  <a:txBody>
                    <a:bodyPr/>
                    <a:lstStyle/>
                    <a:p>
                      <a:r>
                        <a:rPr lang="fr-FR" sz="1000" b="1" dirty="0" smtClean="0">
                          <a:latin typeface="+mn-lt"/>
                        </a:rPr>
                        <a:t>Frais de transaction </a:t>
                      </a:r>
                      <a:r>
                        <a:rPr lang="fr-FR" sz="900" b="0" dirty="0" smtClean="0">
                          <a:latin typeface="+mn-lt"/>
                        </a:rPr>
                        <a:t>(par transaction)</a:t>
                      </a:r>
                      <a:endParaRPr lang="fr-FR" sz="900" b="0" dirty="0">
                        <a:latin typeface="+mn-lt"/>
                      </a:endParaRPr>
                    </a:p>
                  </a:txBody>
                  <a:tcPr marL="91446" marR="91446" marT="45738" marB="45738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kern="1200" dirty="0" smtClean="0">
                          <a:latin typeface="+mn-lt"/>
                        </a:rPr>
                        <a:t>0,02 € HT</a:t>
                      </a:r>
                      <a:endParaRPr lang="fr-FR" sz="10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4003" marR="54003" marT="45738" marB="45738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altLang="fr-FR" sz="1000" kern="1200" dirty="0" smtClean="0">
                          <a:latin typeface="+mn-lt"/>
                        </a:rPr>
                        <a:t>0,03 € HT</a:t>
                      </a:r>
                      <a:endParaRPr lang="fr-FR" altLang="fr-FR" sz="1000" b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8001" marR="18001" marT="45738" marB="45738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altLang="fr-FR" sz="1000" b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4003" marR="54003" marT="45738" marB="45738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altLang="fr-FR" sz="1000" kern="1200" dirty="0" smtClean="0">
                          <a:latin typeface="+mn-lt"/>
                        </a:rPr>
                        <a:t>0,10 € HT</a:t>
                      </a:r>
                      <a:endParaRPr lang="fr-FR" altLang="fr-FR" sz="1000" b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4003" marR="54003" marT="45738" marB="45738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altLang="fr-FR" sz="1000" b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6" marR="91446" marT="45738" marB="45738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6" marR="91446" marT="45738" marB="45738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6" marR="91446" marT="45738" marB="45738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altLang="fr-FR" sz="10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NC</a:t>
                      </a:r>
                    </a:p>
                  </a:txBody>
                  <a:tcPr marL="91446" marR="91446" marT="45738" marB="45738" anchor="ctr">
                    <a:noFill/>
                  </a:tcPr>
                </a:tc>
              </a:tr>
              <a:tr h="246942">
                <a:tc>
                  <a:txBody>
                    <a:bodyPr/>
                    <a:lstStyle/>
                    <a:p>
                      <a:r>
                        <a:rPr lang="fr-FR" sz="1000" b="1" dirty="0" smtClean="0">
                          <a:latin typeface="+mn-lt"/>
                        </a:rPr>
                        <a:t>Frais technique</a:t>
                      </a:r>
                      <a:endParaRPr lang="fr-FR" sz="1000" b="1" dirty="0">
                        <a:latin typeface="+mn-lt"/>
                      </a:endParaRPr>
                    </a:p>
                  </a:txBody>
                  <a:tcPr marL="91446" marR="91446" marT="45738" marB="45738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4003" marR="54003" marT="45738" marB="45738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altLang="fr-FR" sz="10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0,50 % HT</a:t>
                      </a:r>
                    </a:p>
                  </a:txBody>
                  <a:tcPr marL="18001" marR="18001" marT="45738" marB="45738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altLang="fr-FR" sz="1000" b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4003" marR="54003" marT="45738" marB="45738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altLang="fr-FR" sz="1000" b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4003" marR="54003" marT="45738" marB="45738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altLang="fr-FR" sz="1000" b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6" marR="91446" marT="45738" marB="45738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6" marR="91446" marT="45738" marB="45738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6" marR="91446" marT="45738" marB="45738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altLang="fr-FR" sz="10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NC</a:t>
                      </a:r>
                    </a:p>
                  </a:txBody>
                  <a:tcPr marL="91446" marR="91446" marT="45738" marB="45738" anchor="ctr">
                    <a:noFill/>
                  </a:tcPr>
                </a:tc>
              </a:tr>
              <a:tr h="350378">
                <a:tc>
                  <a:txBody>
                    <a:bodyPr/>
                    <a:lstStyle/>
                    <a:p>
                      <a:r>
                        <a:rPr lang="fr-FR" sz="1000" b="1" dirty="0" smtClean="0">
                          <a:latin typeface="+mn-lt"/>
                        </a:rPr>
                        <a:t>Forfait / Frais d’adhésion</a:t>
                      </a:r>
                      <a:endParaRPr lang="fr-FR" sz="1000" b="1" dirty="0">
                        <a:latin typeface="+mn-lt"/>
                      </a:endParaRPr>
                    </a:p>
                  </a:txBody>
                  <a:tcPr marL="91446" marR="91446" marT="45738" marB="45738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4003" marR="54003" marT="45738" marB="45738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altLang="fr-FR" sz="1000" b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8001" marR="18001" marT="45738" marB="45738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altLang="fr-FR" sz="1000" b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4003" marR="54003" marT="45738" marB="45738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altLang="fr-FR" sz="1000" kern="1200" dirty="0" smtClean="0">
                          <a:latin typeface="+mn-lt"/>
                        </a:rPr>
                        <a:t>3 € HT / mois</a:t>
                      </a:r>
                      <a:endParaRPr lang="fr-FR" altLang="fr-FR" sz="1000" b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4003" marR="54003" marT="45738" marB="45738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altLang="fr-FR" sz="10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40 € HT / an</a:t>
                      </a:r>
                    </a:p>
                  </a:txBody>
                  <a:tcPr marL="91446" marR="91446" marT="45738" marB="45738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6" marR="91446" marT="45738" marB="45738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30 € HT</a:t>
                      </a:r>
                      <a:endParaRPr lang="fr-FR" sz="10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6" marR="91446" marT="45738" marB="45738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altLang="fr-FR" sz="10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NC</a:t>
                      </a:r>
                    </a:p>
                  </a:txBody>
                  <a:tcPr marL="91446" marR="91446" marT="45738" marB="45738" anchor="ctr">
                    <a:noFill/>
                  </a:tcPr>
                </a:tc>
              </a:tr>
            </a:tbl>
          </a:graphicData>
        </a:graphic>
      </p:graphicFrame>
      <p:pic>
        <p:nvPicPr>
          <p:cNvPr id="9" name="Picture 3" descr="R:\NIE\DM_groupe\Communication institutionnelle\NIT\Institutionnel\Logos NIT\nouveau logo NIT 2010\RVB_NATIXIS_INTERTITRES_10CM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25" t="2304" r="7849" b="7915"/>
          <a:stretch>
            <a:fillRect/>
          </a:stretch>
        </p:blipFill>
        <p:spPr bwMode="auto">
          <a:xfrm>
            <a:off x="1403896" y="2694336"/>
            <a:ext cx="869854" cy="25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 descr="logo edenre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6130" y="2721561"/>
            <a:ext cx="874787" cy="236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8" descr="http://blog.services-a-la-personne.pro/images/Chequedejeunerlogo-150x65.png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9669" y="2684440"/>
            <a:ext cx="766261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2" descr="http://www.sourceamax.com/wp-content/uploads/2012/02/Sodexo-300x118.jpg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0020" y="2657082"/>
            <a:ext cx="822168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4" descr="La &quot;carte restau&quot; va commencer à être distribuée aux salariés dans les jours qui viennent. Moneoresto / Le Nouvel Observateur 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64" r="12946"/>
          <a:stretch>
            <a:fillRect/>
          </a:stretch>
        </p:blipFill>
        <p:spPr bwMode="auto">
          <a:xfrm rot="-670299">
            <a:off x="5287911" y="3593177"/>
            <a:ext cx="731730" cy="47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0" descr="Moneo-applicam-22095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6022" y="2609428"/>
            <a:ext cx="649616" cy="4169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22" descr="http://www.clubdesentreprises-valetforet.com/docs/membres/cic.gif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6540" y="2656236"/>
            <a:ext cx="784349" cy="344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4" descr="https://www.cic.fr/partage/fr/CIC/fiches-produits/entreprises/monetico-resto/img/monetico-resto_229x145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656">
            <a:off x="7085081" y="3584538"/>
            <a:ext cx="864921" cy="53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26" descr="http://www.digibon.org/fr/temp/images/lacarte_final_header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198946">
            <a:off x="8072492" y="3656933"/>
            <a:ext cx="901519" cy="4638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28" descr="http://rhine-valley-careers.com/wp-content/uploads/2013/07/digibon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3541" y="2775166"/>
            <a:ext cx="802436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5" descr="http://www.carte-ticket-restaurant.fr/Home/Image/43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578" t="14592" r="6432" b="33766"/>
          <a:stretch>
            <a:fillRect/>
          </a:stretch>
        </p:blipFill>
        <p:spPr bwMode="auto">
          <a:xfrm>
            <a:off x="2339409" y="3599097"/>
            <a:ext cx="856700" cy="567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10" descr="cp_carte-cheque-dejeuner_v3.003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465588">
            <a:off x="3332715" y="3685598"/>
            <a:ext cx="787638" cy="42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18" descr="Carte Pass Restaurant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44" r="7370"/>
          <a:stretch>
            <a:fillRect/>
          </a:stretch>
        </p:blipFill>
        <p:spPr bwMode="auto">
          <a:xfrm rot="-508435">
            <a:off x="4292472" y="3634431"/>
            <a:ext cx="762972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2" name="Groupe 7"/>
          <p:cNvGrpSpPr>
            <a:grpSpLocks/>
          </p:cNvGrpSpPr>
          <p:nvPr/>
        </p:nvGrpSpPr>
        <p:grpSpPr bwMode="auto">
          <a:xfrm>
            <a:off x="6315249" y="3422353"/>
            <a:ext cx="554141" cy="769937"/>
            <a:chOff x="4049395" y="3225239"/>
            <a:chExt cx="772976" cy="1112973"/>
          </a:xfrm>
        </p:grpSpPr>
        <p:pic>
          <p:nvPicPr>
            <p:cNvPr id="23" name="Image 43" descr="\\Srv-davytopiol\ressources\BANK-DT IMAGES\PHOTOTHEQUE\SCIENCES ET TECHNOLOGIES\ELECTRONIQUE\PNG\telephone_iphone_09.png"/>
            <p:cNvPicPr>
              <a:picLocks noChangeAspect="1" noChangeArrowheads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49395" y="3225239"/>
              <a:ext cx="772976" cy="11129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" name="Rectangle 23"/>
            <p:cNvSpPr/>
            <p:nvPr/>
          </p:nvSpPr>
          <p:spPr>
            <a:xfrm>
              <a:off x="4187017" y="3397348"/>
              <a:ext cx="477089" cy="72745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/>
            </a:p>
          </p:txBody>
        </p:sp>
        <p:pic>
          <p:nvPicPr>
            <p:cNvPr id="25" name="Picture 30" descr="RESTO FLASH"/>
            <p:cNvPicPr>
              <a:picLocks noChangeAspect="1" noChangeArrowheads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86871" y="3618138"/>
              <a:ext cx="476251" cy="2857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6" name="Picture 11"/>
          <p:cNvPicPr>
            <a:picLocks noChangeAspect="1" noChangeArrowheads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10" t="17467" r="21190" b="21945"/>
          <a:stretch/>
        </p:blipFill>
        <p:spPr bwMode="auto">
          <a:xfrm rot="20913280">
            <a:off x="1451136" y="3612697"/>
            <a:ext cx="745002" cy="4644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Image 26" descr="GRIFFE_PRO 2.pdf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4" t="31060" r="9107" b="31740"/>
          <a:stretch/>
        </p:blipFill>
        <p:spPr>
          <a:xfrm>
            <a:off x="87004" y="6457747"/>
            <a:ext cx="2391401" cy="264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6544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Zoom sur le frais pour les affiliés (2/2)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805304"/>
            <a:ext cx="8379152" cy="4525963"/>
          </a:xfrm>
        </p:spPr>
        <p:txBody>
          <a:bodyPr>
            <a:normAutofit/>
          </a:bodyPr>
          <a:lstStyle/>
          <a:p>
            <a:pPr>
              <a:spcBef>
                <a:spcPts val="480"/>
              </a:spcBef>
            </a:pPr>
            <a:r>
              <a:rPr lang="fr-FR" sz="1600" b="1" dirty="0" err="1" smtClean="0">
                <a:solidFill>
                  <a:schemeClr val="tx1"/>
                </a:solidFill>
              </a:rPr>
              <a:t>Natixis</a:t>
            </a:r>
            <a:r>
              <a:rPr lang="fr-FR" sz="1600" b="1" dirty="0" smtClean="0">
                <a:solidFill>
                  <a:schemeClr val="tx1"/>
                </a:solidFill>
              </a:rPr>
              <a:t> Intertitres est le </a:t>
            </a:r>
            <a:r>
              <a:rPr lang="fr-FR" sz="1600" b="1" dirty="0" smtClean="0">
                <a:solidFill>
                  <a:srgbClr val="CD0920"/>
                </a:solidFill>
              </a:rPr>
              <a:t>moins cher des émetteurs historiques.</a:t>
            </a:r>
          </a:p>
          <a:p>
            <a:pPr>
              <a:spcBef>
                <a:spcPts val="480"/>
              </a:spcBef>
            </a:pPr>
            <a:endParaRPr lang="fr-FR" sz="2500" b="1" dirty="0" smtClean="0">
              <a:solidFill>
                <a:schemeClr val="tx1"/>
              </a:solidFill>
            </a:endParaRPr>
          </a:p>
          <a:p>
            <a:pPr>
              <a:spcBef>
                <a:spcPts val="480"/>
              </a:spcBef>
            </a:pPr>
            <a:r>
              <a:rPr lang="fr-FR" sz="1600" b="1" dirty="0" err="1" smtClean="0">
                <a:solidFill>
                  <a:schemeClr val="tx1"/>
                </a:solidFill>
              </a:rPr>
              <a:t>Natixis</a:t>
            </a:r>
            <a:r>
              <a:rPr lang="fr-FR" sz="1600" b="1" dirty="0" smtClean="0">
                <a:solidFill>
                  <a:schemeClr val="tx1"/>
                </a:solidFill>
              </a:rPr>
              <a:t> Intertitres est le </a:t>
            </a:r>
            <a:r>
              <a:rPr lang="fr-FR" sz="1600" b="1" dirty="0" smtClean="0">
                <a:solidFill>
                  <a:srgbClr val="CD0920"/>
                </a:solidFill>
              </a:rPr>
              <a:t>premier à avoir signé un partenariat avec les syndicats de la restauration :</a:t>
            </a:r>
          </a:p>
          <a:p>
            <a:pPr>
              <a:spcBef>
                <a:spcPts val="480"/>
              </a:spcBef>
            </a:pPr>
            <a:endParaRPr lang="fr-FR" sz="200" b="1" dirty="0" smtClean="0">
              <a:solidFill>
                <a:srgbClr val="CD0920"/>
              </a:solidFill>
            </a:endParaRPr>
          </a:p>
          <a:p>
            <a:pPr lvl="1">
              <a:spcBef>
                <a:spcPts val="480"/>
              </a:spcBef>
            </a:pPr>
            <a:r>
              <a:rPr lang="fr-FR" sz="1400" dirty="0">
                <a:solidFill>
                  <a:schemeClr val="tx1"/>
                </a:solidFill>
              </a:rPr>
              <a:t>un accord tarifaire avec l’UMIH, 1ère organisation professionnelle du secteur des </a:t>
            </a:r>
            <a:r>
              <a:rPr lang="fr-FR" sz="1400" dirty="0" smtClean="0">
                <a:solidFill>
                  <a:schemeClr val="tx1"/>
                </a:solidFill>
              </a:rPr>
              <a:t>Cafés, Hôtels</a:t>
            </a:r>
            <a:r>
              <a:rPr lang="fr-FR" sz="1400" dirty="0">
                <a:solidFill>
                  <a:schemeClr val="tx1"/>
                </a:solidFill>
              </a:rPr>
              <a:t>, Restaurants et Discothécaires (CHR</a:t>
            </a:r>
            <a:r>
              <a:rPr lang="fr-FR" sz="1400" dirty="0" smtClean="0">
                <a:solidFill>
                  <a:schemeClr val="tx1"/>
                </a:solidFill>
              </a:rPr>
              <a:t>),</a:t>
            </a:r>
          </a:p>
          <a:p>
            <a:pPr lvl="1">
              <a:spcBef>
                <a:spcPts val="480"/>
              </a:spcBef>
            </a:pPr>
            <a:endParaRPr lang="fr-FR" sz="500" dirty="0">
              <a:solidFill>
                <a:schemeClr val="tx1"/>
              </a:solidFill>
            </a:endParaRPr>
          </a:p>
          <a:p>
            <a:pPr lvl="1">
              <a:spcBef>
                <a:spcPts val="480"/>
              </a:spcBef>
            </a:pPr>
            <a:r>
              <a:rPr lang="fr-FR" sz="1400" dirty="0" smtClean="0">
                <a:solidFill>
                  <a:schemeClr val="tx1"/>
                </a:solidFill>
              </a:rPr>
              <a:t>un </a:t>
            </a:r>
            <a:r>
              <a:rPr lang="fr-FR" sz="1400" dirty="0">
                <a:solidFill>
                  <a:schemeClr val="tx1"/>
                </a:solidFill>
              </a:rPr>
              <a:t>accord avec le SNARR, le SNRPO et le </a:t>
            </a:r>
            <a:r>
              <a:rPr lang="fr-FR" sz="1400" dirty="0" smtClean="0">
                <a:solidFill>
                  <a:schemeClr val="tx1"/>
                </a:solidFill>
              </a:rPr>
              <a:t>SNRTC</a:t>
            </a:r>
            <a:r>
              <a:rPr lang="fr-FR" sz="1400" dirty="0">
                <a:solidFill>
                  <a:schemeClr val="tx1"/>
                </a:solidFill>
              </a:rPr>
              <a:t>.</a:t>
            </a:r>
            <a:endParaRPr lang="fr-FR" sz="1400" dirty="0" smtClean="0">
              <a:solidFill>
                <a:schemeClr val="tx1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11</a:t>
            </a:fld>
            <a:endParaRPr lang="fr-FR"/>
          </a:p>
        </p:txBody>
      </p:sp>
      <p:pic>
        <p:nvPicPr>
          <p:cNvPr id="5" name="Image 4" descr="GRIFFE_PRO 2.pdf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4" t="31060" r="9107" b="31740"/>
          <a:stretch/>
        </p:blipFill>
        <p:spPr>
          <a:xfrm>
            <a:off x="87004" y="6457747"/>
            <a:ext cx="2391401" cy="264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1352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Les </a:t>
            </a:r>
            <a:r>
              <a:rPr lang="fr-FR" dirty="0" err="1" smtClean="0"/>
              <a:t>Process</a:t>
            </a:r>
            <a:r>
              <a:rPr lang="fr-FR" dirty="0" smtClean="0"/>
              <a:t> de vente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164488" y="2171726"/>
            <a:ext cx="5667628" cy="1064907"/>
          </a:xfrm>
        </p:spPr>
        <p:txBody>
          <a:bodyPr wrap="square">
            <a:spAutoFit/>
          </a:bodyPr>
          <a:lstStyle/>
          <a:p>
            <a:r>
              <a:rPr lang="fr-FR" altLang="fr-FR" sz="1600" b="1" dirty="0" smtClean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Bon </a:t>
            </a:r>
            <a:r>
              <a:rPr lang="fr-FR" altLang="fr-FR" sz="1600" b="1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de commande transmis par courrier </a:t>
            </a:r>
            <a:br>
              <a:rPr lang="fr-FR" altLang="fr-FR" sz="1600" b="1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</a:br>
            <a:r>
              <a:rPr lang="fr-FR" altLang="fr-FR" sz="1600" b="1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à NIT + fichier de commande par </a:t>
            </a:r>
            <a:r>
              <a:rPr lang="fr-FR" altLang="fr-FR" sz="1600" b="1" dirty="0" smtClean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email</a:t>
            </a:r>
          </a:p>
          <a:p>
            <a:endParaRPr lang="fr-FR" altLang="fr-FR" sz="500" b="1" dirty="0" smtClean="0">
              <a:solidFill>
                <a:schemeClr val="tx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r>
              <a:rPr lang="fr-FR" altLang="fr-FR" sz="1600" b="1" dirty="0" smtClean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Commande </a:t>
            </a:r>
            <a:r>
              <a:rPr lang="fr-FR" altLang="fr-FR" sz="1600" b="1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en ligne sur </a:t>
            </a:r>
            <a:r>
              <a:rPr lang="fr-FR" altLang="fr-FR" sz="1600" b="1" dirty="0" smtClean="0">
                <a:solidFill>
                  <a:srgbClr val="C00000"/>
                </a:solidFill>
                <a:latin typeface="Helvetica" panose="020B0604020202020204" pitchFamily="34" charset="0"/>
                <a:cs typeface="Helvetica" panose="020B0604020202020204" pitchFamily="34" charset="0"/>
                <a:hlinkClick r:id="rId2"/>
              </a:rPr>
              <a:t>www.apetiz.com</a:t>
            </a:r>
            <a:endParaRPr lang="fr-FR" altLang="fr-FR" sz="1600" b="1" dirty="0" smtClean="0">
              <a:solidFill>
                <a:srgbClr val="C0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0" indent="0">
              <a:buNone/>
            </a:pPr>
            <a:endParaRPr lang="fr-FR" altLang="fr-FR" sz="500" b="1" dirty="0" smtClean="0">
              <a:solidFill>
                <a:schemeClr val="tx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12</a:t>
            </a:fld>
            <a:endParaRPr lang="fr-FR"/>
          </a:p>
        </p:txBody>
      </p:sp>
      <p:sp>
        <p:nvSpPr>
          <p:cNvPr id="5" name="Rectangle avec flèche vers la droite 4"/>
          <p:cNvSpPr/>
          <p:nvPr/>
        </p:nvSpPr>
        <p:spPr>
          <a:xfrm>
            <a:off x="393992" y="4219972"/>
            <a:ext cx="2724150" cy="1620000"/>
          </a:xfrm>
          <a:prstGeom prst="rightArrowCallout">
            <a:avLst>
              <a:gd name="adj1" fmla="val 45421"/>
              <a:gd name="adj2" fmla="val 39135"/>
              <a:gd name="adj3" fmla="val 14976"/>
              <a:gd name="adj4" fmla="val 86302"/>
            </a:avLst>
          </a:prstGeom>
          <a:solidFill>
            <a:srgbClr val="C00000"/>
          </a:solidFill>
          <a:ln w="9525" cap="flat" cmpd="sng" algn="ctr">
            <a:solidFill>
              <a:schemeClr val="accent2">
                <a:lumMod val="20000"/>
                <a:lumOff val="8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fr-FR" sz="2000" b="1" dirty="0">
                <a:solidFill>
                  <a:schemeClr val="bg2"/>
                </a:solidFill>
                <a:latin typeface="Helvetica" panose="020B0604020202020204" pitchFamily="34" charset="0"/>
                <a:ea typeface="MS PGothic" pitchFamily="34" charset="-128"/>
                <a:cs typeface="Helvetica" panose="020B0604020202020204" pitchFamily="34" charset="0"/>
              </a:rPr>
              <a:t>Vente</a:t>
            </a:r>
            <a:r>
              <a:rPr lang="fr-FR" sz="2000" b="1" dirty="0">
                <a:solidFill>
                  <a:schemeClr val="bg1">
                    <a:lumMod val="95000"/>
                  </a:schemeClr>
                </a:solidFill>
                <a:latin typeface="Helvetica" panose="020B0604020202020204" pitchFamily="34" charset="0"/>
                <a:ea typeface="MS PGothic" pitchFamily="34" charset="-128"/>
                <a:cs typeface="Helvetica" panose="020B0604020202020204" pitchFamily="34" charset="0"/>
              </a:rPr>
              <a:t> </a:t>
            </a:r>
            <a:r>
              <a:rPr lang="fr-FR" sz="2000" b="1" dirty="0" err="1">
                <a:solidFill>
                  <a:schemeClr val="bg2"/>
                </a:solidFill>
                <a:latin typeface="Helvetica" panose="020B0604020202020204" pitchFamily="34" charset="0"/>
                <a:ea typeface="MS PGothic" pitchFamily="34" charset="-128"/>
                <a:cs typeface="Helvetica" panose="020B0604020202020204" pitchFamily="34" charset="0"/>
              </a:rPr>
              <a:t>intermédiée</a:t>
            </a:r>
            <a:endParaRPr lang="fr-FR" sz="2000" b="1" dirty="0">
              <a:solidFill>
                <a:schemeClr val="bg2"/>
              </a:solidFill>
              <a:latin typeface="Helvetica" panose="020B0604020202020204" pitchFamily="34" charset="0"/>
              <a:ea typeface="MS PGothic" pitchFamily="34" charset="-128"/>
              <a:cs typeface="Helvetica" panose="020B0604020202020204" pitchFamily="34" charset="0"/>
            </a:endParaRPr>
          </a:p>
        </p:txBody>
      </p:sp>
      <p:sp>
        <p:nvSpPr>
          <p:cNvPr id="6" name="Rectangle avec flèche vers la droite 5"/>
          <p:cNvSpPr/>
          <p:nvPr/>
        </p:nvSpPr>
        <p:spPr>
          <a:xfrm>
            <a:off x="393992" y="1890499"/>
            <a:ext cx="2724150" cy="1620000"/>
          </a:xfrm>
          <a:prstGeom prst="rightArrowCallout">
            <a:avLst>
              <a:gd name="adj1" fmla="val 45421"/>
              <a:gd name="adj2" fmla="val 39135"/>
              <a:gd name="adj3" fmla="val 14976"/>
              <a:gd name="adj4" fmla="val 86302"/>
            </a:avLst>
          </a:prstGeom>
          <a:solidFill>
            <a:srgbClr val="C00000"/>
          </a:solidFill>
          <a:ln w="9525" cap="flat" cmpd="sng" algn="ctr">
            <a:solidFill>
              <a:schemeClr val="accent2">
                <a:lumMod val="20000"/>
                <a:lumOff val="8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fr-FR" sz="2000" b="1" dirty="0">
                <a:solidFill>
                  <a:schemeClr val="bg2"/>
                </a:solidFill>
                <a:latin typeface="Helvetica" panose="020B0604020202020204" pitchFamily="34" charset="0"/>
                <a:ea typeface="MS PGothic" pitchFamily="34" charset="-128"/>
                <a:cs typeface="Helvetica" panose="020B0604020202020204" pitchFamily="34" charset="0"/>
              </a:rPr>
              <a:t>Vente</a:t>
            </a:r>
            <a:r>
              <a:rPr lang="fr-FR" sz="2000" b="1" dirty="0">
                <a:solidFill>
                  <a:schemeClr val="bg1">
                    <a:lumMod val="95000"/>
                  </a:schemeClr>
                </a:solidFill>
                <a:latin typeface="Helvetica" panose="020B0604020202020204" pitchFamily="34" charset="0"/>
                <a:ea typeface="MS PGothic" pitchFamily="34" charset="-128"/>
                <a:cs typeface="Helvetica" panose="020B0604020202020204" pitchFamily="34" charset="0"/>
              </a:rPr>
              <a:t> </a:t>
            </a:r>
            <a:r>
              <a:rPr lang="fr-FR" sz="2000" b="1" dirty="0">
                <a:solidFill>
                  <a:schemeClr val="bg2"/>
                </a:solidFill>
                <a:latin typeface="Helvetica" panose="020B0604020202020204" pitchFamily="34" charset="0"/>
                <a:ea typeface="MS PGothic" pitchFamily="34" charset="-128"/>
                <a:cs typeface="Helvetica" panose="020B0604020202020204" pitchFamily="34" charset="0"/>
              </a:rPr>
              <a:t>directe</a:t>
            </a:r>
          </a:p>
        </p:txBody>
      </p:sp>
      <p:sp>
        <p:nvSpPr>
          <p:cNvPr id="7" name="Espace réservé du contenu 2"/>
          <p:cNvSpPr txBox="1">
            <a:spLocks/>
          </p:cNvSpPr>
          <p:nvPr/>
        </p:nvSpPr>
        <p:spPr>
          <a:xfrm>
            <a:off x="3164488" y="4543681"/>
            <a:ext cx="5667628" cy="972574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75000"/>
              <a:buFont typeface="Lucida Grande"/>
              <a:buChar char="▶"/>
              <a:defRPr sz="20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1pPr>
            <a:lvl2pPr marL="806450" indent="-34925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125000"/>
              <a:buFont typeface="Arial"/>
              <a:buChar char="•"/>
              <a:defRPr sz="1800" kern="1200" baseline="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80000"/>
              <a:buFont typeface="Wingdings" charset="2"/>
              <a:buChar char=""/>
              <a:defRPr sz="16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Wingdings" charset="2"/>
              <a:buChar char="§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Lucida Grande"/>
              <a:buChar char="-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altLang="fr-FR" sz="1600" b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Fichier </a:t>
            </a:r>
            <a:r>
              <a:rPr lang="fr-FR" altLang="fr-FR" sz="1600" b="1" dirty="0">
                <a:latin typeface="Helvetica" panose="020B0604020202020204" pitchFamily="34" charset="0"/>
                <a:cs typeface="Helvetica" panose="020B0604020202020204" pitchFamily="34" charset="0"/>
              </a:rPr>
              <a:t>client / prospect </a:t>
            </a:r>
            <a:r>
              <a:rPr lang="fr-FR" altLang="fr-FR" sz="1600" b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pré-qualifié</a:t>
            </a:r>
          </a:p>
          <a:p>
            <a:endParaRPr lang="fr-FR" altLang="fr-FR" sz="500" b="1" dirty="0" smtClean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r>
              <a:rPr lang="fr-FR" altLang="fr-FR" sz="1600" b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Fiche </a:t>
            </a:r>
            <a:r>
              <a:rPr lang="fr-FR" altLang="fr-FR" sz="1600" b="1" dirty="0">
                <a:latin typeface="Helvetica" panose="020B0604020202020204" pitchFamily="34" charset="0"/>
                <a:cs typeface="Helvetica" panose="020B0604020202020204" pitchFamily="34" charset="0"/>
              </a:rPr>
              <a:t>de liaison transmise à  </a:t>
            </a:r>
            <a:br>
              <a:rPr lang="fr-FR" altLang="fr-FR" sz="1600" b="1" dirty="0">
                <a:latin typeface="Helvetica" panose="020B0604020202020204" pitchFamily="34" charset="0"/>
                <a:cs typeface="Helvetica" panose="020B0604020202020204" pitchFamily="34" charset="0"/>
              </a:rPr>
            </a:br>
            <a:r>
              <a:rPr lang="fr-FR" altLang="fr-FR" sz="1600" b="1" dirty="0">
                <a:latin typeface="Helvetica" panose="020B0604020202020204" pitchFamily="34" charset="0"/>
                <a:cs typeface="Helvetica" panose="020B0604020202020204" pitchFamily="34" charset="0"/>
                <a:hlinkClick r:id="rId3"/>
              </a:rPr>
              <a:t>contact.caisse-epargne@intertitres.natixis.fr</a:t>
            </a:r>
          </a:p>
        </p:txBody>
      </p:sp>
      <p:pic>
        <p:nvPicPr>
          <p:cNvPr id="8" name="Image 7" descr="GRIFFE_PRO 2.pdf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4" t="31060" r="9107" b="31740"/>
          <a:stretch/>
        </p:blipFill>
        <p:spPr>
          <a:xfrm>
            <a:off x="87004" y="6457747"/>
            <a:ext cx="2391401" cy="264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4236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94826" y="1642930"/>
            <a:ext cx="8229600" cy="3262432"/>
          </a:xfrm>
        </p:spPr>
        <p:txBody>
          <a:bodyPr>
            <a:spAutoFit/>
          </a:bodyPr>
          <a:lstStyle/>
          <a:p>
            <a:endParaRPr lang="fr-FR" altLang="fr-FR" sz="1800" dirty="0" smtClean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defTabSz="3486150"/>
            <a:r>
              <a:rPr lang="fr-FR" altLang="fr-FR" sz="1600" dirty="0">
                <a:latin typeface="Helvetica" panose="020B0604020202020204" pitchFamily="34" charset="0"/>
                <a:cs typeface="Helvetica" panose="020B0604020202020204" pitchFamily="34" charset="0"/>
              </a:rPr>
              <a:t>Les </a:t>
            </a:r>
            <a:r>
              <a:rPr lang="fr-FR" altLang="fr-FR" sz="1600" b="1" dirty="0">
                <a:solidFill>
                  <a:srgbClr val="CD092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équipes de </a:t>
            </a:r>
            <a:r>
              <a:rPr lang="fr-FR" altLang="fr-FR" sz="1600" b="1" dirty="0" err="1">
                <a:solidFill>
                  <a:srgbClr val="CD092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Natixis</a:t>
            </a:r>
            <a:r>
              <a:rPr lang="fr-FR" altLang="fr-FR" sz="1600" b="1" dirty="0">
                <a:solidFill>
                  <a:srgbClr val="CD092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fr-FR" altLang="fr-FR" sz="1600" b="1" dirty="0" err="1">
                <a:solidFill>
                  <a:srgbClr val="CD092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Interépargne</a:t>
            </a:r>
            <a:r>
              <a:rPr lang="fr-FR" altLang="fr-FR" sz="1600" b="1" dirty="0">
                <a:solidFill>
                  <a:srgbClr val="CD092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, </a:t>
            </a:r>
            <a:r>
              <a:rPr lang="fr-FR" altLang="fr-FR" sz="1600" dirty="0">
                <a:latin typeface="Helvetica" panose="020B0604020202020204" pitchFamily="34" charset="0"/>
                <a:cs typeface="Helvetica" panose="020B0604020202020204" pitchFamily="34" charset="0"/>
              </a:rPr>
              <a:t>qui se tiennent à votre disposition pour mettre en place des </a:t>
            </a:r>
            <a:r>
              <a:rPr lang="fr-FR" altLang="fr-FR" sz="1600" b="1" dirty="0">
                <a:solidFill>
                  <a:srgbClr val="CD092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actions locales. </a:t>
            </a:r>
          </a:p>
          <a:p>
            <a:pPr defTabSz="3486150"/>
            <a:endParaRPr lang="fr-FR" altLang="fr-FR" sz="2500" dirty="0" smtClean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defTabSz="3486150"/>
            <a:r>
              <a:rPr lang="fr-FR" altLang="fr-FR" sz="16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Les </a:t>
            </a:r>
            <a:r>
              <a:rPr lang="fr-FR" altLang="fr-FR" sz="1600" b="1" dirty="0" smtClean="0">
                <a:solidFill>
                  <a:srgbClr val="CD092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experts titres de services, </a:t>
            </a:r>
            <a:r>
              <a:rPr lang="fr-FR" altLang="fr-FR" sz="16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qui répondent à l’ensemble des interrogations des Gestionnaires de Clientèle au </a:t>
            </a:r>
            <a:r>
              <a:rPr lang="fr-FR" altLang="fr-FR" sz="1600" b="1" dirty="0" smtClean="0">
                <a:solidFill>
                  <a:srgbClr val="CD092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0 820 200 006 </a:t>
            </a:r>
            <a:r>
              <a:rPr lang="fr-FR" altLang="fr-FR" sz="8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(0,09 € TTC / min depuis un poste fixe, hors surcoût selon opérateur)</a:t>
            </a:r>
            <a:r>
              <a:rPr lang="fr-FR" altLang="fr-FR" sz="16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.</a:t>
            </a:r>
          </a:p>
          <a:p>
            <a:pPr defTabSz="3486150"/>
            <a:endParaRPr lang="fr-FR" altLang="fr-FR" sz="2500" b="1" dirty="0">
              <a:solidFill>
                <a:srgbClr val="CD092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defTabSz="3486150"/>
            <a:r>
              <a:rPr lang="fr-FR" altLang="fr-FR" sz="16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Des</a:t>
            </a:r>
            <a:r>
              <a:rPr lang="fr-FR" altLang="fr-FR" sz="1600" b="1" dirty="0" smtClean="0">
                <a:solidFill>
                  <a:srgbClr val="CD092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formations </a:t>
            </a:r>
            <a:r>
              <a:rPr lang="fr-FR" altLang="fr-FR" sz="1600" b="1" dirty="0" err="1">
                <a:solidFill>
                  <a:srgbClr val="CD092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W</a:t>
            </a:r>
            <a:r>
              <a:rPr lang="fr-FR" altLang="fr-FR" sz="1600" b="1" dirty="0" err="1" smtClean="0">
                <a:solidFill>
                  <a:srgbClr val="CD092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ebex</a:t>
            </a:r>
            <a:r>
              <a:rPr lang="fr-FR" altLang="fr-FR" sz="1600" b="1" dirty="0" smtClean="0">
                <a:solidFill>
                  <a:srgbClr val="CD092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courant 2015. </a:t>
            </a:r>
          </a:p>
          <a:p>
            <a:pPr defTabSz="3486150"/>
            <a:endParaRPr lang="fr-FR" altLang="fr-FR" sz="1600" b="1" dirty="0">
              <a:solidFill>
                <a:srgbClr val="CD092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defTabSz="3486150"/>
            <a:endParaRPr lang="fr-FR" altLang="fr-FR" sz="1600" b="1" dirty="0">
              <a:solidFill>
                <a:srgbClr val="CD092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13</a:t>
            </a:fld>
            <a:endParaRPr lang="fr-FR"/>
          </a:p>
        </p:txBody>
      </p:sp>
      <p:sp>
        <p:nvSpPr>
          <p:cNvPr id="7" name="Titr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L’accompagnement proposé</a:t>
            </a:r>
            <a:endParaRPr lang="fr-FR" dirty="0"/>
          </a:p>
        </p:txBody>
      </p:sp>
      <p:pic>
        <p:nvPicPr>
          <p:cNvPr id="5" name="Image 4" descr="GRIFFE_PRO 2.pdf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4" t="31060" r="9107" b="31740"/>
          <a:stretch/>
        </p:blipFill>
        <p:spPr>
          <a:xfrm>
            <a:off x="87004" y="6457747"/>
            <a:ext cx="2391401" cy="264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3271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LA MISE EN MARCHÉ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14</a:t>
            </a:fld>
            <a:endParaRPr lang="fr-FR" dirty="0"/>
          </a:p>
        </p:txBody>
      </p:sp>
      <p:sp>
        <p:nvSpPr>
          <p:cNvPr id="17" name="Espace réservé du contenu 2"/>
          <p:cNvSpPr>
            <a:spLocks noGrp="1"/>
          </p:cNvSpPr>
          <p:nvPr>
            <p:ph idx="1"/>
          </p:nvPr>
        </p:nvSpPr>
        <p:spPr>
          <a:xfrm>
            <a:off x="294826" y="1600200"/>
            <a:ext cx="8229600" cy="4525963"/>
          </a:xfrm>
        </p:spPr>
        <p:txBody>
          <a:bodyPr>
            <a:normAutofit/>
          </a:bodyPr>
          <a:lstStyle/>
          <a:p>
            <a:r>
              <a:rPr lang="fr-FR" altLang="fr-FR" sz="1600" b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Un </a:t>
            </a:r>
            <a:r>
              <a:rPr lang="fr-FR" altLang="fr-FR" sz="1600" b="1" dirty="0" smtClean="0">
                <a:solidFill>
                  <a:srgbClr val="CD092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kit de mise en marché </a:t>
            </a:r>
            <a:r>
              <a:rPr lang="fr-FR" altLang="fr-FR" sz="1600" b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sera envoyé prochainement aux Caisses par mail avec un lien pour télécharger l’ensemble des supports commerciaux.</a:t>
            </a:r>
          </a:p>
          <a:p>
            <a:endParaRPr lang="fr-FR" altLang="fr-FR" sz="1600" b="1" dirty="0" smtClean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r>
              <a:rPr lang="fr-FR" altLang="fr-FR" sz="1600" b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Date d’envoi du kit : </a:t>
            </a:r>
            <a:r>
              <a:rPr lang="fr-FR" altLang="fr-FR" sz="1600" b="1" dirty="0" smtClean="0">
                <a:solidFill>
                  <a:srgbClr val="CD092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semaine 5.</a:t>
            </a:r>
            <a:endParaRPr lang="fr-FR" altLang="fr-FR" sz="1600" b="1" dirty="0">
              <a:solidFill>
                <a:srgbClr val="CD092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3179033"/>
            <a:ext cx="1990550" cy="282748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6" name="Image 5" descr="GRIFFE_PRO 2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4" t="31060" r="9107" b="31740"/>
          <a:stretch/>
        </p:blipFill>
        <p:spPr>
          <a:xfrm>
            <a:off x="87004" y="6457747"/>
            <a:ext cx="2391401" cy="264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8521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Rectangle à coins arrondis 54"/>
          <p:cNvSpPr/>
          <p:nvPr/>
        </p:nvSpPr>
        <p:spPr bwMode="auto">
          <a:xfrm>
            <a:off x="277423" y="3901174"/>
            <a:ext cx="1876117" cy="622300"/>
          </a:xfrm>
          <a:prstGeom prst="roundRect">
            <a:avLst/>
          </a:prstGeom>
          <a:solidFill>
            <a:srgbClr val="C0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>
              <a:defRPr/>
            </a:pPr>
            <a:r>
              <a:rPr lang="fr-FR" sz="1600" b="1" dirty="0" smtClean="0">
                <a:solidFill>
                  <a:schemeClr val="bg2"/>
                </a:solidFill>
              </a:rPr>
              <a:t>Supports clients</a:t>
            </a:r>
            <a:endParaRPr lang="fr-FR" sz="1600" b="1" dirty="0">
              <a:solidFill>
                <a:schemeClr val="bg2"/>
              </a:solidFill>
            </a:endParaRPr>
          </a:p>
        </p:txBody>
      </p:sp>
      <p:sp>
        <p:nvSpPr>
          <p:cNvPr id="54" name="Rectangle à coins arrondis 53"/>
          <p:cNvSpPr/>
          <p:nvPr/>
        </p:nvSpPr>
        <p:spPr bwMode="auto">
          <a:xfrm>
            <a:off x="3831038" y="1465186"/>
            <a:ext cx="2766316" cy="622300"/>
          </a:xfrm>
          <a:prstGeom prst="roundRect">
            <a:avLst/>
          </a:prstGeom>
          <a:solidFill>
            <a:srgbClr val="C0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>
              <a:defRPr/>
            </a:pPr>
            <a:r>
              <a:rPr lang="fr-FR" sz="1600" b="1" dirty="0" smtClean="0">
                <a:solidFill>
                  <a:schemeClr val="bg2"/>
                </a:solidFill>
              </a:rPr>
              <a:t>Supports d’aide à la vente</a:t>
            </a:r>
            <a:endParaRPr lang="fr-FR" sz="1600" b="1" dirty="0">
              <a:solidFill>
                <a:schemeClr val="bg2"/>
              </a:solidFill>
            </a:endParaRPr>
          </a:p>
        </p:txBody>
      </p:sp>
      <p:sp>
        <p:nvSpPr>
          <p:cNvPr id="49" name="Rectangle à coins arrondis 48"/>
          <p:cNvSpPr/>
          <p:nvPr/>
        </p:nvSpPr>
        <p:spPr bwMode="auto">
          <a:xfrm>
            <a:off x="277423" y="1451152"/>
            <a:ext cx="2446606" cy="622300"/>
          </a:xfrm>
          <a:prstGeom prst="roundRect">
            <a:avLst/>
          </a:prstGeom>
          <a:solidFill>
            <a:srgbClr val="C0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>
              <a:defRPr/>
            </a:pPr>
            <a:r>
              <a:rPr lang="fr-FR" sz="1600" b="1" dirty="0" smtClean="0">
                <a:solidFill>
                  <a:schemeClr val="bg2"/>
                </a:solidFill>
              </a:rPr>
              <a:t>Supports contractuels</a:t>
            </a:r>
            <a:endParaRPr lang="fr-FR" sz="1600" b="1" dirty="0">
              <a:solidFill>
                <a:schemeClr val="bg2"/>
              </a:solidFill>
            </a:endParaRPr>
          </a:p>
        </p:txBody>
      </p:sp>
      <p:sp>
        <p:nvSpPr>
          <p:cNvPr id="46" name="Rectangle à coins arrondis 45"/>
          <p:cNvSpPr/>
          <p:nvPr/>
        </p:nvSpPr>
        <p:spPr bwMode="auto">
          <a:xfrm>
            <a:off x="3822492" y="1823601"/>
            <a:ext cx="5096087" cy="1857809"/>
          </a:xfrm>
          <a:prstGeom prst="roundRect">
            <a:avLst>
              <a:gd name="adj" fmla="val 6500"/>
            </a:avLst>
          </a:prstGeom>
          <a:solidFill>
            <a:srgbClr val="F7F7F7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63500" h="25400"/>
          </a:sp3d>
        </p:spPr>
        <p:txBody>
          <a:bodyPr lIns="36000" rIns="36000"/>
          <a:lstStyle/>
          <a:p>
            <a:pPr>
              <a:buClr>
                <a:srgbClr val="8E58AB"/>
              </a:buClr>
              <a:buSzPct val="80000"/>
              <a:defRPr/>
            </a:pPr>
            <a:endParaRPr lang="fr-FR" sz="1400" b="1" dirty="0">
              <a:solidFill>
                <a:srgbClr val="C41230"/>
              </a:solidFill>
              <a:latin typeface="Helvetica" panose="020B0604020202020204" pitchFamily="34" charset="0"/>
              <a:cs typeface="Helvetica" panose="020B0604020202020204" pitchFamily="34" charset="0"/>
              <a:sym typeface="Wingdings" pitchFamily="2" charset="2"/>
            </a:endParaRPr>
          </a:p>
          <a:p>
            <a:pPr>
              <a:buClr>
                <a:srgbClr val="8E58AB"/>
              </a:buClr>
              <a:buSzPct val="80000"/>
              <a:defRPr/>
            </a:pPr>
            <a:endParaRPr lang="fr-FR" sz="1400" dirty="0">
              <a:solidFill>
                <a:srgbClr val="625B44"/>
              </a:solidFill>
              <a:latin typeface="Helvetica" panose="020B0604020202020204" pitchFamily="34" charset="0"/>
              <a:cs typeface="Helvetica" panose="020B0604020202020204" pitchFamily="34" charset="0"/>
              <a:sym typeface="Wingdings" pitchFamily="2" charset="2"/>
            </a:endParaRPr>
          </a:p>
        </p:txBody>
      </p:sp>
      <p:sp>
        <p:nvSpPr>
          <p:cNvPr id="45" name="Rectangle à coins arrondis 44"/>
          <p:cNvSpPr/>
          <p:nvPr/>
        </p:nvSpPr>
        <p:spPr bwMode="auto">
          <a:xfrm>
            <a:off x="268837" y="1823601"/>
            <a:ext cx="3202491" cy="1857809"/>
          </a:xfrm>
          <a:prstGeom prst="roundRect">
            <a:avLst>
              <a:gd name="adj" fmla="val 6500"/>
            </a:avLst>
          </a:prstGeom>
          <a:solidFill>
            <a:srgbClr val="F7F7F7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63500" h="25400"/>
          </a:sp3d>
        </p:spPr>
        <p:txBody>
          <a:bodyPr lIns="36000" rIns="36000"/>
          <a:lstStyle/>
          <a:p>
            <a:pPr>
              <a:buClr>
                <a:srgbClr val="8E58AB"/>
              </a:buClr>
              <a:buSzPct val="80000"/>
              <a:defRPr/>
            </a:pPr>
            <a:endParaRPr lang="fr-FR" sz="1400" b="1" dirty="0">
              <a:solidFill>
                <a:srgbClr val="C41230"/>
              </a:solidFill>
              <a:latin typeface="Helvetica" panose="020B0604020202020204" pitchFamily="34" charset="0"/>
              <a:cs typeface="Helvetica" panose="020B0604020202020204" pitchFamily="34" charset="0"/>
              <a:sym typeface="Wingdings" pitchFamily="2" charset="2"/>
            </a:endParaRPr>
          </a:p>
          <a:p>
            <a:pPr>
              <a:buClr>
                <a:srgbClr val="8E58AB"/>
              </a:buClr>
              <a:buSzPct val="80000"/>
              <a:defRPr/>
            </a:pPr>
            <a:endParaRPr lang="fr-FR" sz="1400" dirty="0">
              <a:solidFill>
                <a:srgbClr val="625B44"/>
              </a:solidFill>
              <a:latin typeface="Helvetica" panose="020B0604020202020204" pitchFamily="34" charset="0"/>
              <a:cs typeface="Helvetica" panose="020B0604020202020204" pitchFamily="34" charset="0"/>
              <a:sym typeface="Wingdings" pitchFamily="2" charset="2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ZOOM SUR Les outils MIS À DISPOSITION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15</a:t>
            </a:fld>
            <a:endParaRPr lang="fr-FR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65" t="4456" r="7486" b="10793"/>
          <a:stretch>
            <a:fillRect/>
          </a:stretch>
        </p:blipFill>
        <p:spPr bwMode="auto">
          <a:xfrm>
            <a:off x="7139773" y="2436317"/>
            <a:ext cx="1359702" cy="762414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Espace réservé du contenu 8"/>
          <p:cNvSpPr txBox="1">
            <a:spLocks/>
          </p:cNvSpPr>
          <p:nvPr/>
        </p:nvSpPr>
        <p:spPr bwMode="auto">
          <a:xfrm>
            <a:off x="6642169" y="3198565"/>
            <a:ext cx="2364317" cy="4828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>
              <a:spcBef>
                <a:spcPct val="20000"/>
              </a:spcBef>
              <a:buFont typeface="Arial" charset="0"/>
              <a:buNone/>
            </a:pPr>
            <a:r>
              <a:rPr lang="fr-FR" altLang="fr-FR" sz="1200" dirty="0">
                <a:latin typeface="+mn-lt"/>
                <a:ea typeface="+mn-ea"/>
              </a:rPr>
              <a:t>Une vidéo </a:t>
            </a:r>
            <a:r>
              <a:rPr lang="fr-FR" altLang="fr-FR" sz="1200" dirty="0" smtClean="0">
                <a:latin typeface="+mn-lt"/>
                <a:ea typeface="+mn-ea"/>
              </a:rPr>
              <a:t/>
            </a:r>
            <a:br>
              <a:rPr lang="fr-FR" altLang="fr-FR" sz="1200" dirty="0" smtClean="0">
                <a:latin typeface="+mn-lt"/>
                <a:ea typeface="+mn-ea"/>
              </a:rPr>
            </a:br>
            <a:r>
              <a:rPr lang="fr-FR" altLang="fr-FR" sz="1200" dirty="0" smtClean="0">
                <a:latin typeface="+mn-lt"/>
                <a:ea typeface="+mn-ea"/>
              </a:rPr>
              <a:t>promotionnelle</a:t>
            </a:r>
            <a:endParaRPr lang="fr-FR" altLang="fr-FR" sz="1200" dirty="0">
              <a:latin typeface="+mn-lt"/>
              <a:ea typeface="+mn-ea"/>
            </a:endParaRPr>
          </a:p>
          <a:p>
            <a:pPr algn="ctr">
              <a:spcBef>
                <a:spcPct val="20000"/>
              </a:spcBef>
              <a:buFont typeface="Arial" charset="0"/>
              <a:buNone/>
            </a:pPr>
            <a:r>
              <a:rPr lang="fr-FR" altLang="fr-FR" sz="1300" dirty="0">
                <a:latin typeface="Helvetica" pitchFamily="34" charset="0"/>
              </a:rPr>
              <a:t> </a:t>
            </a:r>
          </a:p>
        </p:txBody>
      </p:sp>
      <p:sp>
        <p:nvSpPr>
          <p:cNvPr id="22" name="ZoneTexte 21"/>
          <p:cNvSpPr txBox="1"/>
          <p:nvPr/>
        </p:nvSpPr>
        <p:spPr>
          <a:xfrm>
            <a:off x="3946741" y="3194615"/>
            <a:ext cx="1439817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1200" dirty="0" smtClean="0"/>
              <a:t>Le mémo </a:t>
            </a:r>
            <a:br>
              <a:rPr lang="fr-FR" sz="1200" dirty="0" smtClean="0"/>
            </a:br>
            <a:r>
              <a:rPr lang="fr-FR" sz="1200" dirty="0" smtClean="0"/>
              <a:t>« titre-restaurant »</a:t>
            </a:r>
            <a:endParaRPr lang="fr-FR" sz="1200" dirty="0"/>
          </a:p>
        </p:txBody>
      </p:sp>
      <p:grpSp>
        <p:nvGrpSpPr>
          <p:cNvPr id="3" name="Groupe 2"/>
          <p:cNvGrpSpPr/>
          <p:nvPr/>
        </p:nvGrpSpPr>
        <p:grpSpPr>
          <a:xfrm>
            <a:off x="293453" y="1938505"/>
            <a:ext cx="3085869" cy="1726242"/>
            <a:chOff x="293453" y="2194095"/>
            <a:chExt cx="3085869" cy="1726242"/>
          </a:xfrm>
        </p:grpSpPr>
        <p:pic>
          <p:nvPicPr>
            <p:cNvPr id="11" name="Picture 1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749" t="9534" r="36684" b="5215"/>
            <a:stretch>
              <a:fillRect/>
            </a:stretch>
          </p:blipFill>
          <p:spPr bwMode="auto">
            <a:xfrm>
              <a:off x="2320480" y="2194095"/>
              <a:ext cx="696186" cy="12571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" name="Picture 4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1901" y="2219825"/>
              <a:ext cx="865688" cy="12312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29" name="ZoneTexte 28"/>
            <p:cNvSpPr txBox="1"/>
            <p:nvPr/>
          </p:nvSpPr>
          <p:spPr>
            <a:xfrm>
              <a:off x="293453" y="3458672"/>
              <a:ext cx="1626055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fr-FR" sz="1200" dirty="0" smtClean="0"/>
                <a:t>Le bon de commande </a:t>
              </a:r>
              <a:endParaRPr lang="fr-FR" sz="1200" dirty="0"/>
            </a:p>
          </p:txBody>
        </p:sp>
        <p:sp>
          <p:nvSpPr>
            <p:cNvPr id="30" name="ZoneTexte 29"/>
            <p:cNvSpPr txBox="1"/>
            <p:nvPr/>
          </p:nvSpPr>
          <p:spPr>
            <a:xfrm>
              <a:off x="2085826" y="3451010"/>
              <a:ext cx="1293496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200" dirty="0" smtClean="0"/>
                <a:t>Le site web </a:t>
              </a:r>
              <a:br>
                <a:rPr lang="fr-FR" sz="1200" dirty="0" smtClean="0"/>
              </a:br>
              <a:r>
                <a:rPr lang="fr-FR" sz="1200" dirty="0" smtClean="0"/>
                <a:t>www.apetiz.com</a:t>
              </a:r>
              <a:endParaRPr lang="fr-FR" sz="1200" dirty="0"/>
            </a:p>
          </p:txBody>
        </p:sp>
      </p:grpSp>
      <p:grpSp>
        <p:nvGrpSpPr>
          <p:cNvPr id="48" name="Groupe 47"/>
          <p:cNvGrpSpPr/>
          <p:nvPr/>
        </p:nvGrpSpPr>
        <p:grpSpPr>
          <a:xfrm>
            <a:off x="-251916" y="4270037"/>
            <a:ext cx="8164952" cy="2079014"/>
            <a:chOff x="-57175" y="4270037"/>
            <a:chExt cx="8164952" cy="2079014"/>
          </a:xfrm>
        </p:grpSpPr>
        <p:sp>
          <p:nvSpPr>
            <p:cNvPr id="47" name="Rectangle à coins arrondis 46"/>
            <p:cNvSpPr/>
            <p:nvPr/>
          </p:nvSpPr>
          <p:spPr bwMode="auto">
            <a:xfrm>
              <a:off x="462699" y="4270037"/>
              <a:ext cx="7645078" cy="1986582"/>
            </a:xfrm>
            <a:prstGeom prst="roundRect">
              <a:avLst>
                <a:gd name="adj" fmla="val 6383"/>
              </a:avLst>
            </a:prstGeom>
            <a:solidFill>
              <a:srgbClr val="F7F7F7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63500" h="25400"/>
            </a:sp3d>
          </p:spPr>
          <p:txBody>
            <a:bodyPr lIns="36000" rIns="36000"/>
            <a:lstStyle/>
            <a:p>
              <a:pPr>
                <a:buClr>
                  <a:srgbClr val="8E58AB"/>
                </a:buClr>
                <a:buSzPct val="80000"/>
                <a:defRPr/>
              </a:pPr>
              <a:endParaRPr lang="fr-FR" sz="1400" b="1" dirty="0">
                <a:solidFill>
                  <a:srgbClr val="C41230"/>
                </a:solidFill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endParaRPr>
            </a:p>
            <a:p>
              <a:pPr>
                <a:buClr>
                  <a:srgbClr val="8E58AB"/>
                </a:buClr>
                <a:buSzPct val="80000"/>
                <a:defRPr/>
              </a:pPr>
              <a:endParaRPr lang="fr-FR" sz="1400" dirty="0">
                <a:solidFill>
                  <a:srgbClr val="625B4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endParaRPr>
            </a:p>
          </p:txBody>
        </p:sp>
        <p:grpSp>
          <p:nvGrpSpPr>
            <p:cNvPr id="44" name="Groupe 43"/>
            <p:cNvGrpSpPr/>
            <p:nvPr/>
          </p:nvGrpSpPr>
          <p:grpSpPr>
            <a:xfrm>
              <a:off x="-57175" y="4516513"/>
              <a:ext cx="7753647" cy="1832538"/>
              <a:chOff x="-57175" y="4516513"/>
              <a:chExt cx="7753647" cy="1832538"/>
            </a:xfrm>
          </p:grpSpPr>
          <p:pic>
            <p:nvPicPr>
              <p:cNvPr id="33" name="Picture 6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714277" y="4516513"/>
                <a:ext cx="868627" cy="1231200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</p:pic>
          <p:pic>
            <p:nvPicPr>
              <p:cNvPr id="34" name="Picture 5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85814" y="4516513"/>
                <a:ext cx="870565" cy="1231200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</p:pic>
          <p:pic>
            <p:nvPicPr>
              <p:cNvPr id="35" name="Picture 7"/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00383" y="4518665"/>
                <a:ext cx="868627" cy="1231200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</p:pic>
          <p:sp>
            <p:nvSpPr>
              <p:cNvPr id="40" name="ZoneTexte 39"/>
              <p:cNvSpPr txBox="1"/>
              <p:nvPr/>
            </p:nvSpPr>
            <p:spPr>
              <a:xfrm>
                <a:off x="-57175" y="5769157"/>
                <a:ext cx="272791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200" dirty="0" smtClean="0"/>
                  <a:t>La fiche produit </a:t>
                </a:r>
                <a:br>
                  <a:rPr lang="fr-FR" sz="1200" dirty="0" smtClean="0"/>
                </a:br>
                <a:r>
                  <a:rPr lang="fr-FR" sz="1200" dirty="0" smtClean="0"/>
                  <a:t>« titre-restaurant »</a:t>
                </a:r>
                <a:endParaRPr lang="fr-FR" sz="1200" dirty="0"/>
              </a:p>
            </p:txBody>
          </p:sp>
          <p:sp>
            <p:nvSpPr>
              <p:cNvPr id="41" name="ZoneTexte 40"/>
              <p:cNvSpPr txBox="1"/>
              <p:nvPr/>
            </p:nvSpPr>
            <p:spPr>
              <a:xfrm>
                <a:off x="5778960" y="5764276"/>
                <a:ext cx="1917512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fr-FR" sz="1200" dirty="0" smtClean="0"/>
                  <a:t>Les </a:t>
                </a:r>
                <a:br>
                  <a:rPr lang="fr-FR" sz="1200" dirty="0" smtClean="0"/>
                </a:br>
                <a:r>
                  <a:rPr lang="fr-FR" sz="1200" dirty="0" smtClean="0"/>
                  <a:t>« Ecritures comptables » </a:t>
                </a:r>
                <a:br>
                  <a:rPr lang="fr-FR" sz="1200" dirty="0" smtClean="0"/>
                </a:br>
                <a:endParaRPr lang="fr-FR" sz="1200" baseline="30000" dirty="0"/>
              </a:p>
            </p:txBody>
          </p:sp>
          <p:sp>
            <p:nvSpPr>
              <p:cNvPr id="42" name="ZoneTexte 41"/>
              <p:cNvSpPr txBox="1"/>
              <p:nvPr/>
            </p:nvSpPr>
            <p:spPr>
              <a:xfrm>
                <a:off x="2489317" y="5765326"/>
                <a:ext cx="1337226" cy="461665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fr-FR" sz="1200" dirty="0"/>
                  <a:t>Les « Questions </a:t>
                </a:r>
                <a:r>
                  <a:rPr lang="fr-FR" sz="1200" dirty="0" smtClean="0"/>
                  <a:t/>
                </a:r>
                <a:br>
                  <a:rPr lang="fr-FR" sz="1200" dirty="0" smtClean="0"/>
                </a:br>
                <a:r>
                  <a:rPr lang="fr-FR" sz="1200" dirty="0" smtClean="0"/>
                  <a:t>/ </a:t>
                </a:r>
                <a:r>
                  <a:rPr lang="fr-FR" sz="1200" dirty="0"/>
                  <a:t>Réponses </a:t>
                </a:r>
                <a:r>
                  <a:rPr lang="fr-FR" sz="1200" dirty="0" smtClean="0"/>
                  <a:t>» </a:t>
                </a:r>
                <a:endParaRPr lang="fr-FR" sz="1200" dirty="0"/>
              </a:p>
            </p:txBody>
          </p:sp>
          <p:sp>
            <p:nvSpPr>
              <p:cNvPr id="43" name="ZoneTexte 42"/>
              <p:cNvSpPr txBox="1"/>
              <p:nvPr/>
            </p:nvSpPr>
            <p:spPr>
              <a:xfrm>
                <a:off x="4357619" y="5756704"/>
                <a:ext cx="1140056" cy="461665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fr-FR" sz="1200" dirty="0" smtClean="0"/>
                  <a:t>Le « Tableau</a:t>
                </a:r>
                <a:br>
                  <a:rPr lang="fr-FR" sz="1200" dirty="0" smtClean="0"/>
                </a:br>
                <a:r>
                  <a:rPr lang="fr-FR" sz="1200" dirty="0" smtClean="0"/>
                  <a:t>des valeurs »</a:t>
                </a:r>
                <a:endParaRPr lang="fr-FR" sz="1200" dirty="0"/>
              </a:p>
            </p:txBody>
          </p:sp>
        </p:grpSp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9971" y="1971271"/>
            <a:ext cx="865632" cy="122427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50" name="ZoneTexte 49"/>
          <p:cNvSpPr txBox="1"/>
          <p:nvPr/>
        </p:nvSpPr>
        <p:spPr>
          <a:xfrm>
            <a:off x="5777926" y="3198810"/>
            <a:ext cx="830676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1200" dirty="0" smtClean="0"/>
              <a:t>La fiche </a:t>
            </a:r>
            <a:br>
              <a:rPr lang="fr-FR" sz="1200" dirty="0" smtClean="0"/>
            </a:br>
            <a:r>
              <a:rPr lang="fr-FR" sz="1200" dirty="0" smtClean="0"/>
              <a:t>de liaison</a:t>
            </a:r>
            <a:endParaRPr lang="fr-FR" sz="1200" dirty="0"/>
          </a:p>
        </p:txBody>
      </p:sp>
      <p:grpSp>
        <p:nvGrpSpPr>
          <p:cNvPr id="51" name="Groupe 50"/>
          <p:cNvGrpSpPr/>
          <p:nvPr/>
        </p:nvGrpSpPr>
        <p:grpSpPr>
          <a:xfrm>
            <a:off x="7583505" y="4084154"/>
            <a:ext cx="1168764" cy="1025780"/>
            <a:chOff x="7930862" y="3105341"/>
            <a:chExt cx="1168764" cy="1025780"/>
          </a:xfrm>
        </p:grpSpPr>
        <p:sp>
          <p:nvSpPr>
            <p:cNvPr id="52" name="Ellipse 51"/>
            <p:cNvSpPr/>
            <p:nvPr/>
          </p:nvSpPr>
          <p:spPr bwMode="auto">
            <a:xfrm>
              <a:off x="7930862" y="3105341"/>
              <a:ext cx="1150994" cy="1025780"/>
            </a:xfrm>
            <a:prstGeom prst="ellipse">
              <a:avLst/>
            </a:prstGeom>
            <a:solidFill>
              <a:srgbClr val="DE622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53" name="ZoneTexte 52"/>
            <p:cNvSpPr txBox="1"/>
            <p:nvPr/>
          </p:nvSpPr>
          <p:spPr>
            <a:xfrm>
              <a:off x="7947498" y="3219799"/>
              <a:ext cx="1152128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100" b="1" dirty="0" smtClean="0">
                  <a:solidFill>
                    <a:schemeClr val="bg2"/>
                  </a:solidFill>
                </a:rPr>
                <a:t>L’ensemble </a:t>
              </a:r>
              <a:br>
                <a:rPr lang="fr-FR" sz="1100" b="1" dirty="0" smtClean="0">
                  <a:solidFill>
                    <a:schemeClr val="bg2"/>
                  </a:solidFill>
                </a:rPr>
              </a:br>
              <a:r>
                <a:rPr lang="fr-FR" sz="1100" b="1" dirty="0" smtClean="0">
                  <a:solidFill>
                    <a:schemeClr val="bg2"/>
                  </a:solidFill>
                </a:rPr>
                <a:t>des supports est disponible </a:t>
              </a:r>
            </a:p>
            <a:p>
              <a:pPr algn="ctr"/>
              <a:r>
                <a:rPr lang="fr-FR" sz="1100" b="1" dirty="0" smtClean="0">
                  <a:solidFill>
                    <a:schemeClr val="bg2"/>
                  </a:solidFill>
                </a:rPr>
                <a:t>sur la rosace</a:t>
              </a:r>
              <a:endParaRPr lang="fr-FR" sz="1100" b="1" dirty="0">
                <a:solidFill>
                  <a:schemeClr val="bg2"/>
                </a:solidFill>
              </a:endParaRPr>
            </a:p>
          </p:txBody>
        </p:sp>
      </p:grp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217" y="4520943"/>
            <a:ext cx="867651" cy="1231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8701" y="1957959"/>
            <a:ext cx="869958" cy="1231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6" name="Image 35" descr="GRIFFE_PRO 2.pdf"/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4" t="31060" r="9107" b="31740"/>
          <a:stretch/>
        </p:blipFill>
        <p:spPr>
          <a:xfrm>
            <a:off x="87004" y="6457747"/>
            <a:ext cx="2391401" cy="264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5592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98eb297da1a12210f4625df64f6acec93caea2c"/>
  <p:tag name="ISPRING_RESOURCE_PATHS_HASH_PRESENTER" val="932658be6f291e293df55c605dabd2ff1f8c8e1"/>
</p:tagLst>
</file>

<file path=ppt/theme/theme1.xml><?xml version="1.0" encoding="utf-8"?>
<a:theme xmlns:a="http://schemas.openxmlformats.org/drawingml/2006/main" name="1-Caisse d'Epargne">
  <a:themeElements>
    <a:clrScheme name="Caisse d'Epargne">
      <a:dk1>
        <a:srgbClr val="4F504F"/>
      </a:dk1>
      <a:lt1>
        <a:srgbClr val="CDCECC"/>
      </a:lt1>
      <a:dk2>
        <a:srgbClr val="000000"/>
      </a:dk2>
      <a:lt2>
        <a:srgbClr val="FFFFFF"/>
      </a:lt2>
      <a:accent1>
        <a:srgbClr val="CD0920"/>
      </a:accent1>
      <a:accent2>
        <a:srgbClr val="4F504F"/>
      </a:accent2>
      <a:accent3>
        <a:srgbClr val="9EA09E"/>
      </a:accent3>
      <a:accent4>
        <a:srgbClr val="9E0827"/>
      </a:accent4>
      <a:accent5>
        <a:srgbClr val="A79C86"/>
      </a:accent5>
      <a:accent6>
        <a:srgbClr val="DE6225"/>
      </a:accent6>
      <a:hlink>
        <a:srgbClr val="CD0920"/>
      </a:hlink>
      <a:folHlink>
        <a:srgbClr val="581D41"/>
      </a:folHlink>
    </a:clrScheme>
    <a:fontScheme name="Caisse d'Epargne">
      <a:majorFont>
        <a:latin typeface="Franklin Gothic Book"/>
        <a:ea typeface=""/>
        <a:cs typeface=""/>
      </a:majorFont>
      <a:minorFont>
        <a:latin typeface="Helvetica"/>
        <a:ea typeface=""/>
        <a:cs typeface="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2_Pro">
  <a:themeElements>
    <a:clrScheme name="Caisse d'Epargne">
      <a:dk1>
        <a:srgbClr val="4F504F"/>
      </a:dk1>
      <a:lt1>
        <a:srgbClr val="CDCECC"/>
      </a:lt1>
      <a:dk2>
        <a:srgbClr val="000000"/>
      </a:dk2>
      <a:lt2>
        <a:srgbClr val="FFFFFF"/>
      </a:lt2>
      <a:accent1>
        <a:srgbClr val="CD0920"/>
      </a:accent1>
      <a:accent2>
        <a:srgbClr val="4F504F"/>
      </a:accent2>
      <a:accent3>
        <a:srgbClr val="9EA09E"/>
      </a:accent3>
      <a:accent4>
        <a:srgbClr val="9E0827"/>
      </a:accent4>
      <a:accent5>
        <a:srgbClr val="A79C86"/>
      </a:accent5>
      <a:accent6>
        <a:srgbClr val="DE6225"/>
      </a:accent6>
      <a:hlink>
        <a:srgbClr val="CD0920"/>
      </a:hlink>
      <a:folHlink>
        <a:srgbClr val="581D41"/>
      </a:folHlink>
    </a:clrScheme>
    <a:fontScheme name="Caisse d'Epargne">
      <a:majorFont>
        <a:latin typeface="Franklin Gothic Book"/>
        <a:ea typeface=""/>
        <a:cs typeface=""/>
      </a:majorFont>
      <a:minorFont>
        <a:latin typeface="Helvetica"/>
        <a:ea typeface=""/>
        <a:cs typeface="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3_Gestion privée">
  <a:themeElements>
    <a:clrScheme name="Caisse d'Epargne">
      <a:dk1>
        <a:srgbClr val="4F504F"/>
      </a:dk1>
      <a:lt1>
        <a:srgbClr val="CDCECC"/>
      </a:lt1>
      <a:dk2>
        <a:srgbClr val="000000"/>
      </a:dk2>
      <a:lt2>
        <a:srgbClr val="FFFFFF"/>
      </a:lt2>
      <a:accent1>
        <a:srgbClr val="CD0920"/>
      </a:accent1>
      <a:accent2>
        <a:srgbClr val="4F504F"/>
      </a:accent2>
      <a:accent3>
        <a:srgbClr val="9EA09E"/>
      </a:accent3>
      <a:accent4>
        <a:srgbClr val="9E0827"/>
      </a:accent4>
      <a:accent5>
        <a:srgbClr val="A79C86"/>
      </a:accent5>
      <a:accent6>
        <a:srgbClr val="DE6225"/>
      </a:accent6>
      <a:hlink>
        <a:srgbClr val="CD0920"/>
      </a:hlink>
      <a:folHlink>
        <a:srgbClr val="581D41"/>
      </a:folHlink>
    </a:clrScheme>
    <a:fontScheme name="Caisse d'Epargne">
      <a:majorFont>
        <a:latin typeface="Franklin Gothic Book"/>
        <a:ea typeface=""/>
        <a:cs typeface=""/>
      </a:majorFont>
      <a:minorFont>
        <a:latin typeface="Helvetica"/>
        <a:ea typeface=""/>
        <a:cs typeface="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4_BDR">
  <a:themeElements>
    <a:clrScheme name="Caisse d'Epargne">
      <a:dk1>
        <a:srgbClr val="4F504F"/>
      </a:dk1>
      <a:lt1>
        <a:srgbClr val="CDCECC"/>
      </a:lt1>
      <a:dk2>
        <a:srgbClr val="000000"/>
      </a:dk2>
      <a:lt2>
        <a:srgbClr val="FFFFFF"/>
      </a:lt2>
      <a:accent1>
        <a:srgbClr val="CD0920"/>
      </a:accent1>
      <a:accent2>
        <a:srgbClr val="4F504F"/>
      </a:accent2>
      <a:accent3>
        <a:srgbClr val="9EA09E"/>
      </a:accent3>
      <a:accent4>
        <a:srgbClr val="9E0827"/>
      </a:accent4>
      <a:accent5>
        <a:srgbClr val="A79C86"/>
      </a:accent5>
      <a:accent6>
        <a:srgbClr val="DE6225"/>
      </a:accent6>
      <a:hlink>
        <a:srgbClr val="CD0920"/>
      </a:hlink>
      <a:folHlink>
        <a:srgbClr val="581D41"/>
      </a:folHlink>
    </a:clrScheme>
    <a:fontScheme name="Caisse d'Epargne">
      <a:majorFont>
        <a:latin typeface="Franklin Gothic Book"/>
        <a:ea typeface=""/>
        <a:cs typeface=""/>
      </a:majorFont>
      <a:minorFont>
        <a:latin typeface="Helvetica"/>
        <a:ea typeface=""/>
        <a:cs typeface="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5_Entreprises">
  <a:themeElements>
    <a:clrScheme name="Caisse d'Epargne">
      <a:dk1>
        <a:srgbClr val="4F504F"/>
      </a:dk1>
      <a:lt1>
        <a:srgbClr val="CDCECC"/>
      </a:lt1>
      <a:dk2>
        <a:srgbClr val="000000"/>
      </a:dk2>
      <a:lt2>
        <a:srgbClr val="FFFFFF"/>
      </a:lt2>
      <a:accent1>
        <a:srgbClr val="CD0920"/>
      </a:accent1>
      <a:accent2>
        <a:srgbClr val="4F504F"/>
      </a:accent2>
      <a:accent3>
        <a:srgbClr val="9EA09E"/>
      </a:accent3>
      <a:accent4>
        <a:srgbClr val="9E0827"/>
      </a:accent4>
      <a:accent5>
        <a:srgbClr val="A79C86"/>
      </a:accent5>
      <a:accent6>
        <a:srgbClr val="DE6225"/>
      </a:accent6>
      <a:hlink>
        <a:srgbClr val="CD0920"/>
      </a:hlink>
      <a:folHlink>
        <a:srgbClr val="581D41"/>
      </a:folHlink>
    </a:clrScheme>
    <a:fontScheme name="Caisse d'Epargne">
      <a:majorFont>
        <a:latin typeface="Franklin Gothic Book"/>
        <a:ea typeface=""/>
        <a:cs typeface=""/>
      </a:majorFont>
      <a:minorFont>
        <a:latin typeface="Helvetica"/>
        <a:ea typeface=""/>
        <a:cs typeface="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6_Economie sociale">
  <a:themeElements>
    <a:clrScheme name="Caisse d'Epargne">
      <a:dk1>
        <a:srgbClr val="4F504F"/>
      </a:dk1>
      <a:lt1>
        <a:srgbClr val="CDCECC"/>
      </a:lt1>
      <a:dk2>
        <a:srgbClr val="000000"/>
      </a:dk2>
      <a:lt2>
        <a:srgbClr val="FFFFFF"/>
      </a:lt2>
      <a:accent1>
        <a:srgbClr val="CD0920"/>
      </a:accent1>
      <a:accent2>
        <a:srgbClr val="4F504F"/>
      </a:accent2>
      <a:accent3>
        <a:srgbClr val="9EA09E"/>
      </a:accent3>
      <a:accent4>
        <a:srgbClr val="9E0827"/>
      </a:accent4>
      <a:accent5>
        <a:srgbClr val="A79C86"/>
      </a:accent5>
      <a:accent6>
        <a:srgbClr val="DE6225"/>
      </a:accent6>
      <a:hlink>
        <a:srgbClr val="CD0920"/>
      </a:hlink>
      <a:folHlink>
        <a:srgbClr val="581D41"/>
      </a:folHlink>
    </a:clrScheme>
    <a:fontScheme name="Caisse d'Epargne">
      <a:majorFont>
        <a:latin typeface="Franklin Gothic Book"/>
        <a:ea typeface=""/>
        <a:cs typeface=""/>
      </a:majorFont>
      <a:minorFont>
        <a:latin typeface="Helvetica"/>
        <a:ea typeface=""/>
        <a:cs typeface="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7_Personnes protégées">
  <a:themeElements>
    <a:clrScheme name="Caisse d'Epargne">
      <a:dk1>
        <a:srgbClr val="4F504F"/>
      </a:dk1>
      <a:lt1>
        <a:srgbClr val="CDCECC"/>
      </a:lt1>
      <a:dk2>
        <a:srgbClr val="000000"/>
      </a:dk2>
      <a:lt2>
        <a:srgbClr val="FFFFFF"/>
      </a:lt2>
      <a:accent1>
        <a:srgbClr val="CD0920"/>
      </a:accent1>
      <a:accent2>
        <a:srgbClr val="4F504F"/>
      </a:accent2>
      <a:accent3>
        <a:srgbClr val="9EA09E"/>
      </a:accent3>
      <a:accent4>
        <a:srgbClr val="9E0827"/>
      </a:accent4>
      <a:accent5>
        <a:srgbClr val="A79C86"/>
      </a:accent5>
      <a:accent6>
        <a:srgbClr val="DE6225"/>
      </a:accent6>
      <a:hlink>
        <a:srgbClr val="CD0920"/>
      </a:hlink>
      <a:folHlink>
        <a:srgbClr val="581D41"/>
      </a:folHlink>
    </a:clrScheme>
    <a:fontScheme name="Caisse d'Epargne">
      <a:majorFont>
        <a:latin typeface="Franklin Gothic Book"/>
        <a:ea typeface=""/>
        <a:cs typeface=""/>
      </a:majorFont>
      <a:minorFont>
        <a:latin typeface="Helvetica"/>
        <a:ea typeface=""/>
        <a:cs typeface="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8.xml><?xml version="1.0" encoding="utf-8"?>
<a:theme xmlns:a="http://schemas.openxmlformats.org/drawingml/2006/main" name="8_Immo pro">
  <a:themeElements>
    <a:clrScheme name="Caisse d'Epargne">
      <a:dk1>
        <a:srgbClr val="4F504F"/>
      </a:dk1>
      <a:lt1>
        <a:srgbClr val="CDCECC"/>
      </a:lt1>
      <a:dk2>
        <a:srgbClr val="000000"/>
      </a:dk2>
      <a:lt2>
        <a:srgbClr val="FFFFFF"/>
      </a:lt2>
      <a:accent1>
        <a:srgbClr val="CD0920"/>
      </a:accent1>
      <a:accent2>
        <a:srgbClr val="4F504F"/>
      </a:accent2>
      <a:accent3>
        <a:srgbClr val="9EA09E"/>
      </a:accent3>
      <a:accent4>
        <a:srgbClr val="9E0827"/>
      </a:accent4>
      <a:accent5>
        <a:srgbClr val="A79C86"/>
      </a:accent5>
      <a:accent6>
        <a:srgbClr val="DE6225"/>
      </a:accent6>
      <a:hlink>
        <a:srgbClr val="CD0920"/>
      </a:hlink>
      <a:folHlink>
        <a:srgbClr val="581D41"/>
      </a:folHlink>
    </a:clrScheme>
    <a:fontScheme name="Caisse d'Epargne">
      <a:majorFont>
        <a:latin typeface="Franklin Gothic Book"/>
        <a:ea typeface=""/>
        <a:cs typeface=""/>
      </a:majorFont>
      <a:minorFont>
        <a:latin typeface="Helvetica"/>
        <a:ea typeface=""/>
        <a:cs typeface="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9.xml><?xml version="1.0" encoding="utf-8"?>
<a:theme xmlns:a="http://schemas.openxmlformats.org/drawingml/2006/main" name="9_Logement social">
  <a:themeElements>
    <a:clrScheme name="Caisse d'Epargne">
      <a:dk1>
        <a:srgbClr val="4F504F"/>
      </a:dk1>
      <a:lt1>
        <a:srgbClr val="CDCECC"/>
      </a:lt1>
      <a:dk2>
        <a:srgbClr val="000000"/>
      </a:dk2>
      <a:lt2>
        <a:srgbClr val="FFFFFF"/>
      </a:lt2>
      <a:accent1>
        <a:srgbClr val="CD0920"/>
      </a:accent1>
      <a:accent2>
        <a:srgbClr val="4F504F"/>
      </a:accent2>
      <a:accent3>
        <a:srgbClr val="9EA09E"/>
      </a:accent3>
      <a:accent4>
        <a:srgbClr val="9E0827"/>
      </a:accent4>
      <a:accent5>
        <a:srgbClr val="A79C86"/>
      </a:accent5>
      <a:accent6>
        <a:srgbClr val="DE6225"/>
      </a:accent6>
      <a:hlink>
        <a:srgbClr val="CD0920"/>
      </a:hlink>
      <a:folHlink>
        <a:srgbClr val="581D41"/>
      </a:folHlink>
    </a:clrScheme>
    <a:fontScheme name="Caisse d'Epargne">
      <a:majorFont>
        <a:latin typeface="Franklin Gothic Book"/>
        <a:ea typeface=""/>
        <a:cs typeface=""/>
      </a:majorFont>
      <a:minorFont>
        <a:latin typeface="Helvetica"/>
        <a:ea typeface=""/>
        <a:cs typeface="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0.xml><?xml version="1.0" encoding="utf-8"?>
<a:theme xmlns:a="http://schemas.openxmlformats.org/drawingml/2006/main" name="10_Secteur Public">
  <a:themeElements>
    <a:clrScheme name="Caisse d'Epargne">
      <a:dk1>
        <a:srgbClr val="4F504F"/>
      </a:dk1>
      <a:lt1>
        <a:srgbClr val="CDCECC"/>
      </a:lt1>
      <a:dk2>
        <a:srgbClr val="000000"/>
      </a:dk2>
      <a:lt2>
        <a:srgbClr val="FFFFFF"/>
      </a:lt2>
      <a:accent1>
        <a:srgbClr val="CD0920"/>
      </a:accent1>
      <a:accent2>
        <a:srgbClr val="4F504F"/>
      </a:accent2>
      <a:accent3>
        <a:srgbClr val="9EA09E"/>
      </a:accent3>
      <a:accent4>
        <a:srgbClr val="9E0827"/>
      </a:accent4>
      <a:accent5>
        <a:srgbClr val="A79C86"/>
      </a:accent5>
      <a:accent6>
        <a:srgbClr val="DE6225"/>
      </a:accent6>
      <a:hlink>
        <a:srgbClr val="CD0920"/>
      </a:hlink>
      <a:folHlink>
        <a:srgbClr val="581D41"/>
      </a:folHlink>
    </a:clrScheme>
    <a:fontScheme name="Caisse d'Epargne">
      <a:majorFont>
        <a:latin typeface="Franklin Gothic Book"/>
        <a:ea typeface=""/>
        <a:cs typeface=""/>
      </a:majorFont>
      <a:minorFont>
        <a:latin typeface="Helvetica"/>
        <a:ea typeface=""/>
        <a:cs typeface="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110CB94A32F45449708BD184A183176" ma:contentTypeVersion="0" ma:contentTypeDescription="Crée un document." ma:contentTypeScope="" ma:versionID="cbedba4e3e695fbbdc00ed6989d3f811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ab09c1ba23edfaa45a5e9d385267c9b5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C4D5F13-C792-423F-B390-52BC25DF1A68}">
  <ds:schemaRefs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schemas.openxmlformats.org/package/2006/metadata/core-properties"/>
    <ds:schemaRef ds:uri="http://purl.org/dc/terms/"/>
    <ds:schemaRef ds:uri="http://schemas.microsoft.com/office/infopath/2007/PartnerControls"/>
    <ds:schemaRef ds:uri="http://purl.org/dc/dcmitype/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0FB70B4C-CBD4-4985-ACFA-BB663762692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20C638D-193F-4857-AEFB-413C948EBCA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2708</TotalTime>
  <Words>1185</Words>
  <Application>Microsoft Office PowerPoint</Application>
  <PresentationFormat>Affichage à l'écran (4:3)</PresentationFormat>
  <Paragraphs>221</Paragraphs>
  <Slides>15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10</vt:i4>
      </vt:variant>
      <vt:variant>
        <vt:lpstr>Titres des diapositives</vt:lpstr>
      </vt:variant>
      <vt:variant>
        <vt:i4>15</vt:i4>
      </vt:variant>
    </vt:vector>
  </HeadingPairs>
  <TitlesOfParts>
    <vt:vector size="25" baseType="lpstr">
      <vt:lpstr>1-Caisse d'Epargne</vt:lpstr>
      <vt:lpstr>2_Pro</vt:lpstr>
      <vt:lpstr>3_Gestion privée</vt:lpstr>
      <vt:lpstr>4_BDR</vt:lpstr>
      <vt:lpstr>5_Entreprises</vt:lpstr>
      <vt:lpstr>6_Economie sociale</vt:lpstr>
      <vt:lpstr>7_Personnes protégées</vt:lpstr>
      <vt:lpstr>8_Immo pro</vt:lpstr>
      <vt:lpstr>9_Logement social</vt:lpstr>
      <vt:lpstr>10_Secteur Public</vt:lpstr>
      <vt:lpstr>Dématérialisation du titre-restaurant</vt:lpstr>
      <vt:lpstr>Le contexte du titre-restaurant</vt:lpstr>
      <vt:lpstr>Chèque de table® : un savoir-faire reconnu…  des atouts certains !</vt:lpstr>
      <vt:lpstr>Une solution de restauration souple</vt:lpstr>
      <vt:lpstr>Les atouts de la gamme titre-restaurant</vt:lpstr>
      <vt:lpstr>Les services + d’apetiz par rapport aux offres concurrentes</vt:lpstr>
      <vt:lpstr>Tarification et partage de valeur</vt:lpstr>
      <vt:lpstr>L’offre Apetiz pour les affiliés (1/2)</vt:lpstr>
      <vt:lpstr>L’offre Apetiz pour les affiliés (2/2)</vt:lpstr>
      <vt:lpstr>Zoom sur le frais pour les affiliés (1/2)</vt:lpstr>
      <vt:lpstr>Zoom sur le frais pour les affiliés (2/2)</vt:lpstr>
      <vt:lpstr>Les Process de vente</vt:lpstr>
      <vt:lpstr>L’accompagnement proposé</vt:lpstr>
      <vt:lpstr>LA MISE EN MARCHÉ</vt:lpstr>
      <vt:lpstr>ZOOM SUR Les outils MIS À DISPOSITION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Groupe \Tbwa</dc:creator>
  <cp:lastModifiedBy>a5700629</cp:lastModifiedBy>
  <cp:revision>115</cp:revision>
  <cp:lastPrinted>2015-01-23T10:39:37Z</cp:lastPrinted>
  <dcterms:created xsi:type="dcterms:W3CDTF">2014-02-18T14:40:41Z</dcterms:created>
  <dcterms:modified xsi:type="dcterms:W3CDTF">2017-04-19T12:47:47Z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0x010100C110CB94A32F45449708BD184A183176</vt:lpwstr>
  </property>
</Properties>
</file>