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94" r:id="rId3"/>
    <p:sldMasterId id="2147483748" r:id="rId4"/>
    <p:sldMasterId id="2147483758" r:id="rId5"/>
  </p:sldMasterIdLst>
  <p:notesMasterIdLst>
    <p:notesMasterId r:id="rId21"/>
  </p:notesMasterIdLst>
  <p:sldIdLst>
    <p:sldId id="260" r:id="rId6"/>
    <p:sldId id="1172" r:id="rId7"/>
    <p:sldId id="1173" r:id="rId8"/>
    <p:sldId id="1182" r:id="rId9"/>
    <p:sldId id="327" r:id="rId10"/>
    <p:sldId id="1181" r:id="rId11"/>
    <p:sldId id="1180" r:id="rId12"/>
    <p:sldId id="1179" r:id="rId13"/>
    <p:sldId id="282" r:id="rId14"/>
    <p:sldId id="1178" r:id="rId15"/>
    <p:sldId id="286" r:id="rId16"/>
    <p:sldId id="1177" r:id="rId17"/>
    <p:sldId id="1176" r:id="rId18"/>
    <p:sldId id="2812" r:id="rId19"/>
    <p:sldId id="1174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2041" userDrawn="1">
          <p15:clr>
            <a:srgbClr val="A4A3A4"/>
          </p15:clr>
        </p15:guide>
        <p15:guide id="4" pos="3901" userDrawn="1">
          <p15:clr>
            <a:srgbClr val="A4A3A4"/>
          </p15:clr>
        </p15:guide>
        <p15:guide id="6" pos="5579" userDrawn="1">
          <p15:clr>
            <a:srgbClr val="A4A3A4"/>
          </p15:clr>
        </p15:guide>
        <p15:guide id="7" orient="horz" pos="640" userDrawn="1">
          <p15:clr>
            <a:srgbClr val="A4A3A4"/>
          </p15:clr>
        </p15:guide>
        <p15:guide id="8" pos="3742" userDrawn="1">
          <p15:clr>
            <a:srgbClr val="A4A3A4"/>
          </p15:clr>
        </p15:guide>
        <p15:guide id="10" pos="1859" userDrawn="1">
          <p15:clr>
            <a:srgbClr val="A4A3A4"/>
          </p15:clr>
        </p15:guide>
        <p15:guide id="11" pos="158" userDrawn="1">
          <p15:clr>
            <a:srgbClr val="A4A3A4"/>
          </p15:clr>
        </p15:guide>
        <p15:guide id="12" pos="1950" userDrawn="1">
          <p15:clr>
            <a:srgbClr val="A4A3A4"/>
          </p15:clr>
        </p15:guide>
        <p15:guide id="13" pos="38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sso Diena" initials="FD" lastIdx="6" clrIdx="0">
    <p:extLst>
      <p:ext uri="{19B8F6BF-5375-455C-9EA6-DF929625EA0E}">
        <p15:presenceInfo xmlns:p15="http://schemas.microsoft.com/office/powerpoint/2012/main" userId="Fosso Diena" providerId="None"/>
      </p:ext>
    </p:extLst>
  </p:cmAuthor>
  <p:cmAuthor id="2" name="Canu-Gomez Melissandre" initials="CM" lastIdx="1" clrIdx="1">
    <p:extLst>
      <p:ext uri="{19B8F6BF-5375-455C-9EA6-DF929625EA0E}">
        <p15:presenceInfo xmlns:p15="http://schemas.microsoft.com/office/powerpoint/2012/main" userId="Canu-Gomez Melissand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DB1F2B"/>
    <a:srgbClr val="FE959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1416" y="52"/>
      </p:cViewPr>
      <p:guideLst>
        <p:guide orient="horz" pos="2160"/>
        <p:guide pos="2041"/>
        <p:guide pos="3901"/>
        <p:guide pos="5579"/>
        <p:guide orient="horz" pos="640"/>
        <p:guide pos="3742"/>
        <p:guide pos="1859"/>
        <p:guide pos="158"/>
        <p:guide pos="1950"/>
        <p:guide pos="381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52877-643A-4CFA-98B1-B8FE481A0518}" type="datetimeFigureOut">
              <a:rPr lang="fr-FR" smtClean="0"/>
              <a:t>12/03/2021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206EB-3137-4EFC-A694-89E418C34E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577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ECCC2-9926-4B95-A141-5AC8E3D59A5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539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natixis.com/" TargetMode="External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hyperlink" Target="http://www.natixis.com/" TargetMode="External"/><Relationship Id="rId4" Type="http://schemas.openxmlformats.org/officeDocument/2006/relationships/image" Target="../media/image7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jpe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natixis.com/" TargetMode="External"/><Relationship Id="rId4" Type="http://schemas.openxmlformats.org/officeDocument/2006/relationships/image" Target="../media/image7.jpe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jpe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hyperlink" Target="http://www.natixis.com/" TargetMode="External"/><Relationship Id="rId4" Type="http://schemas.openxmlformats.org/officeDocument/2006/relationships/image" Target="../media/image7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jpeg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openxmlformats.org/officeDocument/2006/relationships/hyperlink" Target="http://www.natixis.com/" TargetMode="External"/><Relationship Id="rId4" Type="http://schemas.openxmlformats.org/officeDocument/2006/relationships/image" Target="../media/image7.jpe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1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3" y="3602042"/>
            <a:ext cx="3083858" cy="150041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975"/>
            </a:lvl1pPr>
            <a:lvl2pPr marL="257162" indent="0" algn="ctr">
              <a:buNone/>
              <a:defRPr sz="1125"/>
            </a:lvl2pPr>
            <a:lvl3pPr marL="514325" indent="0" algn="ctr">
              <a:buNone/>
              <a:defRPr sz="1013"/>
            </a:lvl3pPr>
            <a:lvl4pPr marL="771487" indent="0" algn="ctr">
              <a:buNone/>
              <a:defRPr sz="900"/>
            </a:lvl4pPr>
            <a:lvl5pPr marL="1028649" indent="0" algn="ctr">
              <a:buNone/>
              <a:defRPr sz="900"/>
            </a:lvl5pPr>
            <a:lvl6pPr marL="1285811" indent="0" algn="ctr">
              <a:buNone/>
              <a:defRPr sz="900"/>
            </a:lvl6pPr>
            <a:lvl7pPr marL="1542974" indent="0" algn="ctr">
              <a:buNone/>
              <a:defRPr sz="900"/>
            </a:lvl7pPr>
            <a:lvl8pPr marL="1800135" indent="0" algn="ctr">
              <a:buNone/>
              <a:defRPr sz="900"/>
            </a:lvl8pPr>
            <a:lvl9pPr marL="2057297" indent="0" algn="ctr">
              <a:buNone/>
              <a:defRPr sz="9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5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8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20" y="6316767"/>
            <a:ext cx="1726825" cy="103875"/>
          </a:xfrm>
        </p:spPr>
        <p:txBody>
          <a:bodyPr wrap="square">
            <a:spAutoFit/>
          </a:bodyPr>
          <a:lstStyle>
            <a:lvl1pPr algn="r">
              <a:defRPr sz="675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0849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6340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5" y="717236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12"/>
            <a:ext cx="4841262" cy="228524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35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05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49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80"/>
            <a:ext cx="855114" cy="1211870"/>
          </a:xfrm>
        </p:spPr>
        <p:txBody>
          <a:bodyPr wrap="square">
            <a:spAutoFit/>
          </a:bodyPr>
          <a:lstStyle>
            <a:lvl1pPr algn="r">
              <a:defRPr sz="7875" b="1" cap="all" baseline="0">
                <a:solidFill>
                  <a:schemeClr val="bg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2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6" y="1213209"/>
            <a:ext cx="4212443" cy="346249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225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69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2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40" y="414338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6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102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95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6" y="2546595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500" y="2546595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2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40" y="414338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6" y="1300177"/>
            <a:ext cx="7780543" cy="272021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2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45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75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320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41" y="452452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grpSp>
        <p:nvGrpSpPr>
          <p:cNvPr id="11" name="Grouper 14"/>
          <p:cNvGrpSpPr>
            <a:grpSpLocks/>
          </p:cNvGrpSpPr>
          <p:nvPr userDrawn="1"/>
        </p:nvGrpSpPr>
        <p:grpSpPr>
          <a:xfrm>
            <a:off x="3665304" y="5888716"/>
            <a:ext cx="880192" cy="271791"/>
            <a:chOff x="3645068" y="5888702"/>
            <a:chExt cx="880192" cy="271791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3469" y="5888702"/>
              <a:ext cx="271791" cy="271791"/>
            </a:xfrm>
            <a:prstGeom prst="ellipse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5068" y="5914873"/>
              <a:ext cx="217871" cy="217871"/>
            </a:xfrm>
            <a:prstGeom prst="ellipse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69509" y="5913834"/>
              <a:ext cx="218868" cy="218869"/>
            </a:xfrm>
            <a:prstGeom prst="ellipse">
              <a:avLst/>
            </a:prstGeom>
          </p:spPr>
        </p:pic>
      </p:grp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665305" y="1308102"/>
            <a:ext cx="2726690" cy="161583"/>
          </a:xfrm>
        </p:spPr>
        <p:txBody>
          <a:bodyPr>
            <a:spAutoFit/>
          </a:bodyPr>
          <a:lstStyle>
            <a:lvl1pPr>
              <a:defRPr sz="1050" b="1" cap="all" baseline="0">
                <a:solidFill>
                  <a:schemeClr val="tx2"/>
                </a:solidFill>
              </a:defRPr>
            </a:lvl1pPr>
            <a:lvl2pPr>
              <a:defRPr sz="900" b="0" cap="none">
                <a:solidFill>
                  <a:schemeClr val="tx1"/>
                </a:solidFill>
              </a:defRPr>
            </a:lvl2pPr>
            <a:lvl3pPr>
              <a:defRPr sz="9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CONTACTS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57"/>
            <a:ext cx="22501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3665306" y="1524014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3665306" y="2436904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3665306" y="3360363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1" hasCustomPrompt="1"/>
          </p:nvPr>
        </p:nvSpPr>
        <p:spPr>
          <a:xfrm>
            <a:off x="3665306" y="1706566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22" hasCustomPrompt="1"/>
          </p:nvPr>
        </p:nvSpPr>
        <p:spPr>
          <a:xfrm>
            <a:off x="3665305" y="1909724"/>
            <a:ext cx="2726690" cy="254677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</a:t>
            </a:r>
            <a:r>
              <a:rPr lang="en-GB" dirty="0"/>
              <a:t>mail</a:t>
            </a:r>
          </a:p>
        </p:txBody>
      </p:sp>
      <p:sp>
        <p:nvSpPr>
          <p:cNvPr id="25" name="Espace réservé du texte 21"/>
          <p:cNvSpPr>
            <a:spLocks noGrp="1"/>
          </p:cNvSpPr>
          <p:nvPr>
            <p:ph type="body" sz="quarter" idx="23" hasCustomPrompt="1"/>
          </p:nvPr>
        </p:nvSpPr>
        <p:spPr>
          <a:xfrm>
            <a:off x="3665306" y="2628526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6" name="Espace réservé du texte 23"/>
          <p:cNvSpPr>
            <a:spLocks noGrp="1"/>
          </p:cNvSpPr>
          <p:nvPr>
            <p:ph type="body" sz="quarter" idx="24" hasCustomPrompt="1"/>
          </p:nvPr>
        </p:nvSpPr>
        <p:spPr>
          <a:xfrm>
            <a:off x="3665305" y="2831681"/>
            <a:ext cx="2726690" cy="254677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27" name="Espace réservé du texte 21"/>
          <p:cNvSpPr>
            <a:spLocks noGrp="1"/>
          </p:cNvSpPr>
          <p:nvPr>
            <p:ph type="body" sz="quarter" idx="25" hasCustomPrompt="1"/>
          </p:nvPr>
        </p:nvSpPr>
        <p:spPr>
          <a:xfrm>
            <a:off x="3665306" y="3561028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8" name="Espace réservé du texte 23"/>
          <p:cNvSpPr>
            <a:spLocks noGrp="1"/>
          </p:cNvSpPr>
          <p:nvPr>
            <p:ph type="body" sz="quarter" idx="26" hasCustomPrompt="1"/>
          </p:nvPr>
        </p:nvSpPr>
        <p:spPr>
          <a:xfrm>
            <a:off x="3665305" y="3764186"/>
            <a:ext cx="2726690" cy="254677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65305" y="4445960"/>
            <a:ext cx="2726690" cy="92333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51432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050" b="1" i="0" u="none" strike="noStrike" kern="120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ADRESSE</a:t>
            </a:r>
          </a:p>
          <a:p>
            <a:pPr marL="0" marR="0" lvl="1" indent="0" algn="l" defTabSz="51432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NATIXIS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30, avenue Pierre Mendès France  </a:t>
            </a:r>
          </a:p>
          <a:p>
            <a:pPr marL="0" marR="0" lvl="1" indent="0" algn="l" defTabSz="5143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75013 Paris - France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www.cib.natixis.com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27"/>
          </p:nvPr>
        </p:nvSpPr>
        <p:spPr>
          <a:xfrm>
            <a:off x="9051825" y="6752668"/>
            <a:ext cx="36000" cy="15389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28"/>
          </p:nvPr>
        </p:nvSpPr>
        <p:spPr>
          <a:xfrm>
            <a:off x="8789025" y="6752667"/>
            <a:ext cx="36000" cy="15389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528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lonnes (2/3, 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499" y="1299608"/>
            <a:ext cx="5102362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6308869" y="1299608"/>
            <a:ext cx="2551181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028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lonn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501" y="1299608"/>
            <a:ext cx="3826771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5033279" y="1299608"/>
            <a:ext cx="3826771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530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17" hasCustomPrompt="1"/>
          </p:nvPr>
        </p:nvSpPr>
        <p:spPr>
          <a:xfrm>
            <a:off x="1079505" y="1299608"/>
            <a:ext cx="7780543" cy="494107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830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7" y="1888359"/>
            <a:ext cx="3472237" cy="2100960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100" b="0" cap="all" baseline="0"/>
            </a:lvl1pPr>
          </a:lstStyle>
          <a:p>
            <a:r>
              <a:rPr lang="fr-FR" noProof="0" dirty="0"/>
              <a:t>Titre de la présentation EARUM IPSUNTUR OCCUPTAE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80006" y="4077229"/>
            <a:ext cx="3472237" cy="40011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975" cap="all" baseline="0"/>
            </a:lvl1pPr>
            <a:lvl2pPr marL="257162" indent="0" algn="ctr">
              <a:buNone/>
              <a:defRPr sz="1125"/>
            </a:lvl2pPr>
            <a:lvl3pPr marL="514325" indent="0" algn="ctr">
              <a:buNone/>
              <a:defRPr sz="1013"/>
            </a:lvl3pPr>
            <a:lvl4pPr marL="771487" indent="0" algn="ctr">
              <a:buNone/>
              <a:defRPr sz="900"/>
            </a:lvl4pPr>
            <a:lvl5pPr marL="1028649" indent="0" algn="ctr">
              <a:buNone/>
              <a:defRPr sz="900"/>
            </a:lvl5pPr>
            <a:lvl6pPr marL="1285811" indent="0" algn="ctr">
              <a:buNone/>
              <a:defRPr sz="900"/>
            </a:lvl6pPr>
            <a:lvl7pPr marL="1542974" indent="0" algn="ctr">
              <a:buNone/>
              <a:defRPr sz="900"/>
            </a:lvl7pPr>
            <a:lvl8pPr marL="1800135" indent="0" algn="ctr">
              <a:buNone/>
              <a:defRPr sz="900"/>
            </a:lvl8pPr>
            <a:lvl9pPr marL="2057297" indent="0" algn="ctr">
              <a:buNone/>
              <a:defRPr sz="900"/>
            </a:lvl9pPr>
          </a:lstStyle>
          <a:p>
            <a:r>
              <a:rPr lang="fr-FR" noProof="0" dirty="0"/>
              <a:t>Nom de l’</a:t>
            </a:r>
            <a:r>
              <a:rPr lang="fr-FR" noProof="0" dirty="0" err="1"/>
              <a:t>emetteur</a:t>
            </a:r>
            <a:r>
              <a:rPr lang="fr-FR" noProof="0" dirty="0"/>
              <a:t>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080006" y="4529545"/>
            <a:ext cx="3472237" cy="346075"/>
          </a:xfrm>
        </p:spPr>
        <p:txBody>
          <a:bodyPr/>
          <a:lstStyle>
            <a:lvl1pPr>
              <a:defRPr sz="975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JJ Mois </a:t>
            </a:r>
            <a:r>
              <a:rPr lang="fr-FR" dirty="0" err="1"/>
              <a:t>aaaa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>
          <a:xfrm>
            <a:off x="8991375" y="6858012"/>
            <a:ext cx="0" cy="15389"/>
          </a:xfrm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728575" y="6858011"/>
            <a:ext cx="0" cy="61555"/>
          </a:xfrm>
        </p:spPr>
        <p:txBody>
          <a:bodyPr/>
          <a:lstStyle>
            <a:lvl1pPr>
              <a:defRPr sz="100">
                <a:solidFill>
                  <a:srgbClr val="FFFFFF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2" y="410497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64" y="6302948"/>
            <a:ext cx="1207949" cy="1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959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52"/>
            <a:ext cx="5194188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49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0" name="object 13"/>
          <p:cNvSpPr/>
          <p:nvPr userDrawn="1"/>
        </p:nvSpPr>
        <p:spPr>
          <a:xfrm>
            <a:off x="7" y="858714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457098" y="1738800"/>
            <a:ext cx="2052000" cy="432000"/>
          </a:xfrm>
        </p:spPr>
        <p:txBody>
          <a:bodyPr/>
          <a:lstStyle>
            <a:lvl1pPr>
              <a:defRPr sz="21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371197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de se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5" y="717236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49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3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4" name="object 6"/>
          <p:cNvSpPr/>
          <p:nvPr userDrawn="1"/>
        </p:nvSpPr>
        <p:spPr>
          <a:xfrm>
            <a:off x="3693138" y="3516944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</p:spTree>
    <p:extLst>
      <p:ext uri="{BB962C8B-B14F-4D97-AF65-F5344CB8AC3E}">
        <p14:creationId xmlns:p14="http://schemas.microsoft.com/office/powerpoint/2010/main" val="2109190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735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de section &amp; sous-tit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5" y="717236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49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3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199"/>
            <a:ext cx="5173050" cy="1224000"/>
          </a:xfrm>
        </p:spPr>
        <p:txBody>
          <a:bodyPr wrap="square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35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050" b="0"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9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</p:spTree>
    <p:extLst>
      <p:ext uri="{BB962C8B-B14F-4D97-AF65-F5344CB8AC3E}">
        <p14:creationId xmlns:p14="http://schemas.microsoft.com/office/powerpoint/2010/main" val="423948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73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17" hasCustomPrompt="1"/>
          </p:nvPr>
        </p:nvSpPr>
        <p:spPr>
          <a:xfrm>
            <a:off x="1079507" y="1299608"/>
            <a:ext cx="7780543" cy="494107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9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279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lonn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501" y="1299608"/>
            <a:ext cx="3826771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5033279" y="1299608"/>
            <a:ext cx="3826771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2219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lign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507" y="1299613"/>
            <a:ext cx="7780543" cy="2338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1079507" y="3906890"/>
            <a:ext cx="7780543" cy="23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7965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re contenu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501" y="1299613"/>
            <a:ext cx="3826771" cy="2338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1079501" y="3906890"/>
            <a:ext cx="3826771" cy="23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7" hasCustomPrompt="1"/>
          </p:nvPr>
        </p:nvSpPr>
        <p:spPr>
          <a:xfrm>
            <a:off x="5033279" y="1299613"/>
            <a:ext cx="3826771" cy="2338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8" hasCustomPrompt="1"/>
          </p:nvPr>
        </p:nvSpPr>
        <p:spPr>
          <a:xfrm>
            <a:off x="5033279" y="3906890"/>
            <a:ext cx="3826771" cy="23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442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lonnes (2/3, 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499" y="1299608"/>
            <a:ext cx="5102362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6308869" y="1299608"/>
            <a:ext cx="2551181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9844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5" hasCustomPrompt="1"/>
          </p:nvPr>
        </p:nvSpPr>
        <p:spPr>
          <a:xfrm>
            <a:off x="3789221" y="1299608"/>
            <a:ext cx="2361600" cy="4941075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80000" y="1299608"/>
            <a:ext cx="2361600" cy="4941075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16" hasCustomPrompt="1"/>
          </p:nvPr>
        </p:nvSpPr>
        <p:spPr>
          <a:xfrm>
            <a:off x="6498443" y="1299608"/>
            <a:ext cx="2361600" cy="4941075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</p:txBody>
      </p:sp>
    </p:spTree>
    <p:extLst>
      <p:ext uri="{BB962C8B-B14F-4D97-AF65-F5344CB8AC3E}">
        <p14:creationId xmlns:p14="http://schemas.microsoft.com/office/powerpoint/2010/main" val="1845260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7" y="414000"/>
            <a:ext cx="7780043" cy="6084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r-FR"/>
            </a:lvl1pPr>
          </a:lstStyle>
          <a:p>
            <a:pPr lvl="0"/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ED6C3E36-C92F-41E5-B950-9910E0C8C7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72007" y="1299600"/>
            <a:ext cx="5188043" cy="494729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ED34383E-FE67-4ED9-9DCA-FFD39C4CC1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0000" y="1299599"/>
            <a:ext cx="2268820" cy="3122772"/>
          </a:xfrm>
          <a:solidFill>
            <a:schemeClr val="accent1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1350"/>
              </a:spcBef>
              <a:defRPr sz="2700">
                <a:solidFill>
                  <a:schemeClr val="bg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900" b="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DB9ACD35-5761-4C5B-9280-7C3745146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0007" y="4474573"/>
            <a:ext cx="2269321" cy="1772331"/>
          </a:xfrm>
          <a:solidFill>
            <a:srgbClr val="EAEAEA"/>
          </a:solidFill>
        </p:spPr>
        <p:txBody>
          <a:bodyPr lIns="180000" tIns="108000" rIns="180000" bIns="108000" anchor="ctr" anchorCtr="0">
            <a:noAutofit/>
          </a:bodyPr>
          <a:lstStyle>
            <a:lvl1pPr>
              <a:spcBef>
                <a:spcPts val="0"/>
              </a:spcBef>
              <a:defRPr/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374650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box +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EBA490-60F5-41A2-B9C3-E5041F24E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2B7407B-3115-4312-8F27-BDCA7DC9F0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r>
              <a:rPr lang="fr-FR"/>
              <a:t> | 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24EA42-0723-4240-B759-8D27A1E8C0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86D6828C-EBD0-4E9F-A8EE-03EE80DB22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001" y="4412015"/>
            <a:ext cx="2591888" cy="1834889"/>
          </a:xfrm>
          <a:solidFill>
            <a:schemeClr val="accent1"/>
          </a:solidFill>
        </p:spPr>
        <p:txBody>
          <a:bodyPr lIns="180000" tIns="180000" rIns="180000" bIns="180000">
            <a:noAutofit/>
          </a:bodyPr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0DD6DFF2-9262-4B00-8D4E-220EF9282F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000" y="1299600"/>
            <a:ext cx="2361600" cy="290664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</p:txBody>
      </p:sp>
      <p:sp>
        <p:nvSpPr>
          <p:cNvPr id="7" name="Espace réservé pour une image  3">
            <a:extLst>
              <a:ext uri="{FF2B5EF4-FFF2-40B4-BE49-F238E27FC236}">
                <a16:creationId xmlns:a16="http://schemas.microsoft.com/office/drawing/2014/main" id="{FB5A6E61-641B-4EFE-A6FE-AEB5F78603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71888" y="1299600"/>
            <a:ext cx="5188155" cy="494729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2519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image + chiffre cl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3675C0-3539-4758-845B-6C517256E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8AED71B-1549-42A5-A063-6872C236F3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r>
              <a:rPr lang="fr-FR"/>
              <a:t> | 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230E41-30AD-4B36-A6DA-064FC99739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pour une image  3">
            <a:extLst>
              <a:ext uri="{FF2B5EF4-FFF2-40B4-BE49-F238E27FC236}">
                <a16:creationId xmlns:a16="http://schemas.microsoft.com/office/drawing/2014/main" id="{341B9BEC-8335-4CF5-8B4E-68C1B73511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79507" y="1299608"/>
            <a:ext cx="7780543" cy="494107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C1432201-B098-46AE-9EF6-F727408DC8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67659" y="3458511"/>
            <a:ext cx="2592387" cy="2344993"/>
          </a:xfrm>
          <a:solidFill>
            <a:srgbClr val="EAEAEA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fr-FR" dirty="0"/>
            </a:lvl1pPr>
          </a:lstStyle>
          <a:p>
            <a:pPr lvl="0">
              <a:spcBef>
                <a:spcPts val="0"/>
              </a:spcBef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9464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hiffre cl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0E49F8F-027D-479A-9E22-E7D9244CD9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r>
              <a:rPr lang="fr-FR"/>
              <a:t> | 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2BC25C-F51A-4696-BA60-ACA9E1AC9C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pour une image  3">
            <a:extLst>
              <a:ext uri="{FF2B5EF4-FFF2-40B4-BE49-F238E27FC236}">
                <a16:creationId xmlns:a16="http://schemas.microsoft.com/office/drawing/2014/main" id="{221F1CD6-E35C-456D-9187-02B44EBDBB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80001" y="444501"/>
            <a:ext cx="7780544" cy="579278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3B420065-EE77-4C67-B085-5F7CDD2788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53842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rmAutofit/>
          </a:bodyPr>
          <a:lstStyle>
            <a:lvl1pPr>
              <a:spcBef>
                <a:spcPts val="1350"/>
              </a:spcBef>
              <a:defRPr sz="27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9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14150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+ chiffre cl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D:\BLOC MARQUES\JPG\BB_Q_NATIXIS_INTEREPARGNE_10CM.jpg">
            <a:extLst>
              <a:ext uri="{FF2B5EF4-FFF2-40B4-BE49-F238E27FC236}">
                <a16:creationId xmlns:a16="http://schemas.microsoft.com/office/drawing/2014/main" id="{B8E06A6C-9E4E-4ADF-A3F0-D30F28EC86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6" y="6368772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90EDD68-87B5-4DB0-8424-715B26FB53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r>
              <a:rPr lang="fr-FR"/>
              <a:t> | 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42B4A5-EDB9-4BC1-84B7-498AD883DA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pour une image  3">
            <a:extLst>
              <a:ext uri="{FF2B5EF4-FFF2-40B4-BE49-F238E27FC236}">
                <a16:creationId xmlns:a16="http://schemas.microsoft.com/office/drawing/2014/main" id="{0444EB51-2421-45B5-8B03-87373863228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7338" y="444514"/>
            <a:ext cx="8572706" cy="594909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881069D4-1338-47AE-95B8-17BF1A879C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53842" y="3016800"/>
            <a:ext cx="1706209" cy="2352504"/>
          </a:xfrm>
          <a:solidFill>
            <a:srgbClr val="EAEAEA"/>
          </a:solidFill>
        </p:spPr>
        <p:txBody>
          <a:bodyPr lIns="180000" tIns="108000" rIns="180000" bIns="108000" anchor="ctr" anchorCtr="1">
            <a:noAutofit/>
          </a:bodyPr>
          <a:lstStyle>
            <a:lvl1pPr>
              <a:spcBef>
                <a:spcPts val="1350"/>
              </a:spcBef>
              <a:defRPr sz="2700">
                <a:solidFill>
                  <a:schemeClr val="accent1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9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29538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exergue +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7233BB-CC48-4185-8167-EE892F40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34B9D4-D695-4371-9959-02D05CF887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r>
              <a:rPr lang="fr-FR"/>
              <a:t> | 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FB459F-F9C4-418F-8F0F-EA6D527DB9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AB46F73D-8453-4F61-86C3-E1ADFFFC1F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49207" y="3036816"/>
            <a:ext cx="4910843" cy="2908180"/>
          </a:xfrm>
        </p:spPr>
        <p:txBody>
          <a:bodyPr>
            <a:no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</p:txBody>
      </p:sp>
      <p:sp>
        <p:nvSpPr>
          <p:cNvPr id="6" name="Espace réservé pour une image  3">
            <a:extLst>
              <a:ext uri="{FF2B5EF4-FFF2-40B4-BE49-F238E27FC236}">
                <a16:creationId xmlns:a16="http://schemas.microsoft.com/office/drawing/2014/main" id="{61A5A6FA-A4BB-4115-9EC6-2E07C1BBE11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80000" y="1299608"/>
            <a:ext cx="2592000" cy="494107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11F2B3D4-B1B0-4A36-A99A-69E1B574AF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60800" y="2028816"/>
            <a:ext cx="3096000" cy="661720"/>
          </a:xfrm>
          <a:solidFill>
            <a:srgbClr val="EAEAEA"/>
          </a:solidFill>
        </p:spPr>
        <p:txBody>
          <a:bodyPr lIns="180000" tIns="108000" rIns="180000" bIns="108000">
            <a:noAutofit/>
          </a:bodyPr>
          <a:lstStyle>
            <a:lvl1pPr>
              <a:defRPr sz="900" cap="all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 cap="all" baseline="0"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Modifier les styles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1972431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BA3033-1083-46CC-A44D-14E0D23E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B74571-B390-499D-AA1C-B00319CA57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r>
              <a:rPr lang="fr-FR"/>
              <a:t> | 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B3FD11-7D54-4562-B050-AF1A2728F0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graphique 3">
            <a:extLst>
              <a:ext uri="{FF2B5EF4-FFF2-40B4-BE49-F238E27FC236}">
                <a16:creationId xmlns:a16="http://schemas.microsoft.com/office/drawing/2014/main" id="{54593C58-75E4-42F0-AD64-3FBBDED728BD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1080001" y="2281458"/>
            <a:ext cx="5470712" cy="356235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2B876454-CAFF-4D79-B277-A4048CCBFB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25659" y="2693338"/>
            <a:ext cx="1734391" cy="3150485"/>
          </a:xfrm>
          <a:noFill/>
        </p:spPr>
        <p:txBody>
          <a:bodyPr wrap="square" lIns="0" tIns="0" rIns="0" bIns="0" anchor="t" anchorCtr="0">
            <a:normAutofit/>
          </a:bodyPr>
          <a:lstStyle>
            <a:lvl1pPr>
              <a:spcBef>
                <a:spcPts val="1350"/>
              </a:spcBef>
              <a:defRPr sz="2700">
                <a:solidFill>
                  <a:schemeClr val="accent3"/>
                </a:solidFill>
              </a:defRPr>
            </a:lvl1pPr>
            <a:lvl2pPr>
              <a:lnSpc>
                <a:spcPct val="80000"/>
              </a:lnSpc>
              <a:spcBef>
                <a:spcPts val="0"/>
              </a:spcBef>
              <a:defRPr sz="900" b="0" cap="all" baseline="0">
                <a:solidFill>
                  <a:schemeClr val="tx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8256DAF0-F8D2-4908-89B5-C3D1B6ABAD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0001" y="2017159"/>
            <a:ext cx="5470712" cy="264313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DCAB427D-58F5-42EE-B395-54B0A41AEE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0002" y="6128843"/>
            <a:ext cx="7780545" cy="80791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525" i="1"/>
            </a:lvl1pPr>
            <a:lvl5pPr>
              <a:defRPr/>
            </a:lvl5pPr>
          </a:lstStyle>
          <a:p>
            <a:pPr lvl="0"/>
            <a:r>
              <a:rPr lang="fr-FR" dirty="0" err="1"/>
              <a:t>Footnote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99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lonne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52FEB-E014-464D-AD23-4A4E251D4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797714F-E06B-4B7E-8CA2-455CD526E9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r>
              <a:rPr lang="fr-FR"/>
              <a:t> | 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CD47A1-575C-44C9-AC5D-362BEB910B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2438E38F-4BD8-402B-A27B-CBE76C46383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43365" y="2682759"/>
            <a:ext cx="2452808" cy="3564132"/>
          </a:xfrm>
          <a:solidFill>
            <a:srgbClr val="EAEAEA"/>
          </a:solidFill>
        </p:spPr>
        <p:txBody>
          <a:bodyPr lIns="180000" tIns="432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63955072-6B42-49F9-BB1C-788B05CE4AD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07236" y="2682759"/>
            <a:ext cx="2452808" cy="3564132"/>
          </a:xfrm>
          <a:solidFill>
            <a:srgbClr val="EAEAEA"/>
          </a:solidFill>
        </p:spPr>
        <p:txBody>
          <a:bodyPr lIns="180000" tIns="432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08FDDB74-7A68-4A47-9C9A-C3CE3801B5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0001" y="2682772"/>
            <a:ext cx="2452808" cy="3564133"/>
          </a:xfrm>
          <a:solidFill>
            <a:srgbClr val="EAEAEA"/>
          </a:solidFill>
        </p:spPr>
        <p:txBody>
          <a:bodyPr lIns="180000" tIns="432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899BC90-2842-41A4-94AC-9307AA2D6C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007" y="1299614"/>
            <a:ext cx="7780543" cy="264313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1B418C95-40C5-4773-BB63-AB397AD2AE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0007" y="1735974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54E8510A-0936-4C68-A6F5-B9A6978267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7245" y="1735974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20">
            <a:extLst>
              <a:ext uri="{FF2B5EF4-FFF2-40B4-BE49-F238E27FC236}">
                <a16:creationId xmlns:a16="http://schemas.microsoft.com/office/drawing/2014/main" id="{9CE0AAAB-29FD-4A21-BBD7-3CE9B0EAFA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43375" y="1735974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119995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lonne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52FEB-E014-464D-AD23-4A4E251D4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797714F-E06B-4B7E-8CA2-455CD526E9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r>
              <a:rPr lang="fr-FR"/>
              <a:t> | 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CD47A1-575C-44C9-AC5D-362BEB910B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2438E38F-4BD8-402B-A27B-CBE76C46383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33279" y="2682759"/>
            <a:ext cx="3826771" cy="3564132"/>
          </a:xfrm>
          <a:solidFill>
            <a:srgbClr val="EAEAEA"/>
          </a:solidFill>
        </p:spPr>
        <p:txBody>
          <a:bodyPr lIns="180000" tIns="432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08FDDB74-7A68-4A47-9C9A-C3CE3801B5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1" y="2682772"/>
            <a:ext cx="3826771" cy="3564133"/>
          </a:xfrm>
          <a:solidFill>
            <a:srgbClr val="EAEAEA"/>
          </a:solidFill>
        </p:spPr>
        <p:txBody>
          <a:bodyPr lIns="180000" tIns="432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899BC90-2842-41A4-94AC-9307AA2D6C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007" y="1299614"/>
            <a:ext cx="7780543" cy="264313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1B418C95-40C5-4773-BB63-AB397AD2AE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735974"/>
            <a:ext cx="3826771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20">
            <a:extLst>
              <a:ext uri="{FF2B5EF4-FFF2-40B4-BE49-F238E27FC236}">
                <a16:creationId xmlns:a16="http://schemas.microsoft.com/office/drawing/2014/main" id="{9CE0AAAB-29FD-4A21-BBD7-3CE9B0EAFA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3279" y="1735974"/>
            <a:ext cx="3826771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1832592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lonne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87E2DA-1F17-4D82-8A1B-51664AC5D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5FB06E2-522E-4980-BBD3-476C101A23C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r>
              <a:rPr lang="fr-FR"/>
              <a:t> | 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18E950-7A97-4127-A896-3ED1BEE260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21">
            <a:extLst>
              <a:ext uri="{FF2B5EF4-FFF2-40B4-BE49-F238E27FC236}">
                <a16:creationId xmlns:a16="http://schemas.microsoft.com/office/drawing/2014/main" id="{297039CF-D78C-46FE-A303-B9B95AB420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1895" y="2601888"/>
            <a:ext cx="2013491" cy="2861547"/>
          </a:xfrm>
          <a:prstGeom prst="rect">
            <a:avLst/>
          </a:prstGeom>
          <a:solidFill>
            <a:srgbClr val="EAEAEA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2625" b="1">
                <a:solidFill>
                  <a:schemeClr val="accent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825" b="0" cap="none" baseline="0">
                <a:solidFill>
                  <a:schemeClr val="tx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750" b="0" cap="none" baseline="0">
                <a:solidFill>
                  <a:schemeClr val="tx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458F4F4-DD37-4A36-9B5C-803B910409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71895" y="1299600"/>
            <a:ext cx="2013491" cy="1638484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72000" rIns="180000" bIns="324000" anchor="ctr" anchorCtr="0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defRPr sz="2625" b="1">
                <a:solidFill>
                  <a:schemeClr val="bg1"/>
                </a:solidFill>
              </a:defRPr>
            </a:lvl1pPr>
            <a:lvl2pPr algn="l">
              <a:lnSpc>
                <a:spcPct val="85000"/>
              </a:lnSpc>
              <a:spcBef>
                <a:spcPts val="0"/>
              </a:spcBef>
              <a:defRPr sz="825" b="0" cap="none" baseline="0">
                <a:solidFill>
                  <a:schemeClr val="bg1"/>
                </a:solidFill>
              </a:defRPr>
            </a:lvl2pPr>
            <a:lvl3pPr algn="l">
              <a:lnSpc>
                <a:spcPct val="85000"/>
              </a:lnSpc>
              <a:spcBef>
                <a:spcPts val="0"/>
              </a:spcBef>
              <a:defRPr sz="750" b="0" cap="none" baseline="0">
                <a:solidFill>
                  <a:schemeClr val="bg1"/>
                </a:solidFill>
              </a:defRPr>
            </a:lvl3pPr>
            <a:lvl5pPr>
              <a:defRPr/>
            </a:lvl5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1F5F426E-A319-4B41-9D59-6D8023C8F7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0007" y="1299608"/>
            <a:ext cx="2208163" cy="49410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2DB4308A-A4CF-4D82-96BC-D8C5491CB0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8364" y="1299614"/>
            <a:ext cx="2797831" cy="4163831"/>
          </a:xfrm>
        </p:spPr>
        <p:txBody>
          <a:bodyPr>
            <a:noAutofit/>
          </a:bodyPr>
          <a:lstStyle>
            <a:lvl1pPr>
              <a:spcBef>
                <a:spcPts val="1800"/>
              </a:spcBef>
              <a:defRPr sz="27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defRPr sz="750" b="0" cap="all" baseline="0"/>
            </a:lvl2pPr>
          </a:lstStyle>
          <a:p>
            <a:pPr lvl="0"/>
            <a:r>
              <a:rPr lang="fr-FR" dirty="0"/>
              <a:t>#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05353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008057-18AF-4013-B356-C078F55E1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66EEFC9-971F-42EC-A339-243E3D620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r>
              <a:rPr lang="fr-FR"/>
              <a:t> | 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E2FFF2-56ED-4277-9DF1-82386FC0E4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17907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pic>
        <p:nvPicPr>
          <p:cNvPr id="8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6" y="6368772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501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clai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41" y="452452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8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1080001" y="860407"/>
            <a:ext cx="7400612" cy="5432335"/>
          </a:xfrm>
        </p:spPr>
        <p:txBody>
          <a:bodyPr>
            <a:normAutofit/>
          </a:bodyPr>
          <a:lstStyle>
            <a:lvl1pPr>
              <a:defRPr sz="1200" b="1" cap="all" baseline="0">
                <a:solidFill>
                  <a:schemeClr val="tx2"/>
                </a:solidFill>
              </a:defRPr>
            </a:lvl1pPr>
            <a:lvl2pPr algn="just">
              <a:lnSpc>
                <a:spcPct val="110000"/>
              </a:lnSpc>
              <a:spcBef>
                <a:spcPts val="450"/>
              </a:spcBef>
              <a:defRPr sz="750" b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7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6" y="6368772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1317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41" y="452452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grpSp>
        <p:nvGrpSpPr>
          <p:cNvPr id="11" name="Grouper 14"/>
          <p:cNvGrpSpPr>
            <a:grpSpLocks/>
          </p:cNvGrpSpPr>
          <p:nvPr userDrawn="1"/>
        </p:nvGrpSpPr>
        <p:grpSpPr>
          <a:xfrm>
            <a:off x="3665304" y="5888716"/>
            <a:ext cx="880192" cy="271791"/>
            <a:chOff x="3645068" y="5888702"/>
            <a:chExt cx="880192" cy="271791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3469" y="5888702"/>
              <a:ext cx="271791" cy="271791"/>
            </a:xfrm>
            <a:prstGeom prst="ellipse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5068" y="5914873"/>
              <a:ext cx="217871" cy="217871"/>
            </a:xfrm>
            <a:prstGeom prst="ellipse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69509" y="5913834"/>
              <a:ext cx="218868" cy="218869"/>
            </a:xfrm>
            <a:prstGeom prst="ellipse">
              <a:avLst/>
            </a:prstGeom>
          </p:spPr>
        </p:pic>
      </p:grp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665305" y="1308102"/>
            <a:ext cx="2726690" cy="161583"/>
          </a:xfrm>
        </p:spPr>
        <p:txBody>
          <a:bodyPr>
            <a:spAutoFit/>
          </a:bodyPr>
          <a:lstStyle>
            <a:lvl1pPr>
              <a:defRPr sz="1050" b="1" cap="all" baseline="0">
                <a:solidFill>
                  <a:schemeClr val="tx2"/>
                </a:solidFill>
              </a:defRPr>
            </a:lvl1pPr>
            <a:lvl2pPr>
              <a:defRPr sz="900" b="0" cap="none">
                <a:solidFill>
                  <a:schemeClr val="tx1"/>
                </a:solidFill>
              </a:defRPr>
            </a:lvl2pPr>
            <a:lvl3pPr>
              <a:defRPr sz="9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CONTACTS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57"/>
            <a:ext cx="22501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3665306" y="1524014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3665306" y="2436904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3665306" y="3360363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1" hasCustomPrompt="1"/>
          </p:nvPr>
        </p:nvSpPr>
        <p:spPr>
          <a:xfrm>
            <a:off x="3665306" y="1706566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22" hasCustomPrompt="1"/>
          </p:nvPr>
        </p:nvSpPr>
        <p:spPr>
          <a:xfrm>
            <a:off x="3665305" y="1909724"/>
            <a:ext cx="2726690" cy="254677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</a:t>
            </a:r>
            <a:r>
              <a:rPr lang="en-GB" dirty="0"/>
              <a:t>mail</a:t>
            </a:r>
          </a:p>
        </p:txBody>
      </p:sp>
      <p:sp>
        <p:nvSpPr>
          <p:cNvPr id="25" name="Espace réservé du texte 21"/>
          <p:cNvSpPr>
            <a:spLocks noGrp="1"/>
          </p:cNvSpPr>
          <p:nvPr>
            <p:ph type="body" sz="quarter" idx="23" hasCustomPrompt="1"/>
          </p:nvPr>
        </p:nvSpPr>
        <p:spPr>
          <a:xfrm>
            <a:off x="3665306" y="2628526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6" name="Espace réservé du texte 23"/>
          <p:cNvSpPr>
            <a:spLocks noGrp="1"/>
          </p:cNvSpPr>
          <p:nvPr>
            <p:ph type="body" sz="quarter" idx="24" hasCustomPrompt="1"/>
          </p:nvPr>
        </p:nvSpPr>
        <p:spPr>
          <a:xfrm>
            <a:off x="3665305" y="2831681"/>
            <a:ext cx="2726690" cy="254677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27" name="Espace réservé du texte 21"/>
          <p:cNvSpPr>
            <a:spLocks noGrp="1"/>
          </p:cNvSpPr>
          <p:nvPr>
            <p:ph type="body" sz="quarter" idx="25" hasCustomPrompt="1"/>
          </p:nvPr>
        </p:nvSpPr>
        <p:spPr>
          <a:xfrm>
            <a:off x="3665306" y="3561028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8" name="Espace réservé du texte 23"/>
          <p:cNvSpPr>
            <a:spLocks noGrp="1"/>
          </p:cNvSpPr>
          <p:nvPr>
            <p:ph type="body" sz="quarter" idx="26" hasCustomPrompt="1"/>
          </p:nvPr>
        </p:nvSpPr>
        <p:spPr>
          <a:xfrm>
            <a:off x="3665305" y="3764186"/>
            <a:ext cx="2726690" cy="254677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65305" y="4445960"/>
            <a:ext cx="2726690" cy="92333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51432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050" b="1" i="0" u="none" strike="noStrike" kern="120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ADRESSE</a:t>
            </a:r>
          </a:p>
          <a:p>
            <a:pPr marL="0" marR="0" lvl="1" indent="0" algn="l" defTabSz="514325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NATIXIS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30, avenue Pierre Mendès France  </a:t>
            </a:r>
          </a:p>
          <a:p>
            <a:pPr marL="0" marR="0" lvl="1" indent="0" algn="l" defTabSz="5143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75013 Paris - France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www.cib.natixis.com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27"/>
          </p:nvPr>
        </p:nvSpPr>
        <p:spPr>
          <a:xfrm>
            <a:off x="9051825" y="6752668"/>
            <a:ext cx="36000" cy="15389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28"/>
          </p:nvPr>
        </p:nvSpPr>
        <p:spPr>
          <a:xfrm>
            <a:off x="8789025" y="6752667"/>
            <a:ext cx="36000" cy="15389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9072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1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2" y="3602039"/>
            <a:ext cx="3083858" cy="150041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97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5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2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4" y="6316755"/>
            <a:ext cx="1726825" cy="103875"/>
          </a:xfrm>
        </p:spPr>
        <p:txBody>
          <a:bodyPr wrap="square">
            <a:spAutoFit/>
          </a:bodyPr>
          <a:lstStyle>
            <a:lvl1pPr algn="r">
              <a:defRPr sz="675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0837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1037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4" y="717236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2"/>
            <a:ext cx="4841262" cy="228524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35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05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7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8"/>
            <a:ext cx="855114" cy="1211870"/>
          </a:xfrm>
        </p:spPr>
        <p:txBody>
          <a:bodyPr wrap="square">
            <a:spAutoFit/>
          </a:bodyPr>
          <a:lstStyle>
            <a:lvl1pPr algn="r">
              <a:defRPr sz="7875" b="1" cap="all" baseline="0">
                <a:solidFill>
                  <a:schemeClr val="bg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1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1" y="1213201"/>
            <a:ext cx="4212443" cy="346249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225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92959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1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9" y="414338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500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3716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3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6" y="2546583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500" y="2546583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450"/>
              </a:spcBef>
              <a:defRPr sz="825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1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9" y="414338"/>
            <a:ext cx="591950" cy="253916"/>
          </a:xfrm>
        </p:spPr>
        <p:txBody>
          <a:bodyPr>
            <a:spAutoFit/>
          </a:bodyPr>
          <a:lstStyle>
            <a:lvl1pPr algn="ctr">
              <a:defRPr sz="16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500" y="1300165"/>
            <a:ext cx="7780543" cy="272021"/>
          </a:xfrm>
        </p:spPr>
        <p:txBody>
          <a:bodyPr/>
          <a:lstStyle>
            <a:lvl1pPr>
              <a:defRPr sz="105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2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9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9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27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825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15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40" y="452440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grpSp>
        <p:nvGrpSpPr>
          <p:cNvPr id="11" name="Grouper 14"/>
          <p:cNvGrpSpPr>
            <a:grpSpLocks/>
          </p:cNvGrpSpPr>
          <p:nvPr userDrawn="1"/>
        </p:nvGrpSpPr>
        <p:grpSpPr>
          <a:xfrm>
            <a:off x="3665304" y="5888704"/>
            <a:ext cx="880192" cy="271791"/>
            <a:chOff x="3645068" y="5888702"/>
            <a:chExt cx="880192" cy="271791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3469" y="5888702"/>
              <a:ext cx="271791" cy="271791"/>
            </a:xfrm>
            <a:prstGeom prst="ellipse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5068" y="5914873"/>
              <a:ext cx="217871" cy="217871"/>
            </a:xfrm>
            <a:prstGeom prst="ellipse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69509" y="5913834"/>
              <a:ext cx="218868" cy="218869"/>
            </a:xfrm>
            <a:prstGeom prst="ellipse">
              <a:avLst/>
            </a:prstGeom>
          </p:spPr>
        </p:pic>
      </p:grp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665305" y="1308100"/>
            <a:ext cx="2726690" cy="161583"/>
          </a:xfrm>
        </p:spPr>
        <p:txBody>
          <a:bodyPr>
            <a:spAutoFit/>
          </a:bodyPr>
          <a:lstStyle>
            <a:lvl1pPr>
              <a:defRPr sz="1050" b="1" cap="all" baseline="0">
                <a:solidFill>
                  <a:schemeClr val="tx2"/>
                </a:solidFill>
              </a:defRPr>
            </a:lvl1pPr>
            <a:lvl2pPr>
              <a:defRPr sz="900" b="0" cap="none">
                <a:solidFill>
                  <a:schemeClr val="tx1"/>
                </a:solidFill>
              </a:defRPr>
            </a:lvl2pPr>
            <a:lvl3pPr>
              <a:defRPr sz="9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CONTACTS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7"/>
            <a:ext cx="22501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3665305" y="1524002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3665305" y="2436892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3665305" y="3360361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1" hasCustomPrompt="1"/>
          </p:nvPr>
        </p:nvSpPr>
        <p:spPr>
          <a:xfrm>
            <a:off x="3665305" y="1706566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22" hasCustomPrompt="1"/>
          </p:nvPr>
        </p:nvSpPr>
        <p:spPr>
          <a:xfrm>
            <a:off x="3665305" y="1909722"/>
            <a:ext cx="2726690" cy="254677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</a:t>
            </a:r>
            <a:r>
              <a:rPr lang="en-GB" dirty="0"/>
              <a:t>mail</a:t>
            </a:r>
          </a:p>
        </p:txBody>
      </p:sp>
      <p:sp>
        <p:nvSpPr>
          <p:cNvPr id="25" name="Espace réservé du texte 21"/>
          <p:cNvSpPr>
            <a:spLocks noGrp="1"/>
          </p:cNvSpPr>
          <p:nvPr>
            <p:ph type="body" sz="quarter" idx="23" hasCustomPrompt="1"/>
          </p:nvPr>
        </p:nvSpPr>
        <p:spPr>
          <a:xfrm>
            <a:off x="3665305" y="2628514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6" name="Espace réservé du texte 23"/>
          <p:cNvSpPr>
            <a:spLocks noGrp="1"/>
          </p:cNvSpPr>
          <p:nvPr>
            <p:ph type="body" sz="quarter" idx="24" hasCustomPrompt="1"/>
          </p:nvPr>
        </p:nvSpPr>
        <p:spPr>
          <a:xfrm>
            <a:off x="3665305" y="2831669"/>
            <a:ext cx="2726690" cy="254677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27" name="Espace réservé du texte 21"/>
          <p:cNvSpPr>
            <a:spLocks noGrp="1"/>
          </p:cNvSpPr>
          <p:nvPr>
            <p:ph type="body" sz="quarter" idx="25" hasCustomPrompt="1"/>
          </p:nvPr>
        </p:nvSpPr>
        <p:spPr>
          <a:xfrm>
            <a:off x="3665305" y="3561028"/>
            <a:ext cx="2725737" cy="182089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8" name="Espace réservé du texte 23"/>
          <p:cNvSpPr>
            <a:spLocks noGrp="1"/>
          </p:cNvSpPr>
          <p:nvPr>
            <p:ph type="body" sz="quarter" idx="26" hasCustomPrompt="1"/>
          </p:nvPr>
        </p:nvSpPr>
        <p:spPr>
          <a:xfrm>
            <a:off x="3665305" y="3764185"/>
            <a:ext cx="2726690" cy="254677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65305" y="4445950"/>
            <a:ext cx="2726690" cy="92333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51435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050" b="1" i="0" u="none" strike="noStrike" kern="120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ADRESSE</a:t>
            </a:r>
          </a:p>
          <a:p>
            <a:pPr marL="0" marR="0" lvl="1" indent="0" algn="l" defTabSz="51435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NATIXIS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30, avenue Pierre Mendès France  </a:t>
            </a:r>
          </a:p>
          <a:p>
            <a:pPr marL="0" marR="0" lvl="1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75013 Paris - France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www.cib.natixis.com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27"/>
          </p:nvPr>
        </p:nvSpPr>
        <p:spPr>
          <a:xfrm>
            <a:off x="9051825" y="6752656"/>
            <a:ext cx="36000" cy="15389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28"/>
          </p:nvPr>
        </p:nvSpPr>
        <p:spPr>
          <a:xfrm>
            <a:off x="8789025" y="6752655"/>
            <a:ext cx="36000" cy="15389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32860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lonnes (2/3, 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013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499" y="1299604"/>
            <a:ext cx="5102362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6308864" y="1299604"/>
            <a:ext cx="2551181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82276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lign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73"/>
            <a:ext cx="6336000" cy="923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2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013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502" y="1299603"/>
            <a:ext cx="7780543" cy="2338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1079502" y="3906890"/>
            <a:ext cx="7780543" cy="23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130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40"/>
            <a:ext cx="5194188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7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0" name="object 13"/>
          <p:cNvSpPr/>
          <p:nvPr userDrawn="1"/>
        </p:nvSpPr>
        <p:spPr>
          <a:xfrm>
            <a:off x="1" y="858713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457098" y="1738800"/>
            <a:ext cx="2052000" cy="432000"/>
          </a:xfrm>
        </p:spPr>
        <p:txBody>
          <a:bodyPr/>
          <a:lstStyle>
            <a:lvl1pPr>
              <a:defRPr sz="21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38958069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0835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778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7713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565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132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Grouper 14"/>
          <p:cNvGrpSpPr>
            <a:grpSpLocks/>
          </p:cNvGrpSpPr>
          <p:nvPr userDrawn="1"/>
        </p:nvGrpSpPr>
        <p:grpSpPr>
          <a:xfrm>
            <a:off x="3665304" y="5888702"/>
            <a:ext cx="880192" cy="271791"/>
            <a:chOff x="3645068" y="5888702"/>
            <a:chExt cx="880192" cy="271791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3469" y="5888702"/>
              <a:ext cx="271791" cy="271791"/>
            </a:xfrm>
            <a:prstGeom prst="ellipse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5068" y="5914873"/>
              <a:ext cx="217871" cy="217871"/>
            </a:xfrm>
            <a:prstGeom prst="ellipse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69509" y="5913834"/>
              <a:ext cx="218868" cy="218869"/>
            </a:xfrm>
            <a:prstGeom prst="ellipse">
              <a:avLst/>
            </a:prstGeom>
          </p:spPr>
        </p:pic>
      </p:grp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665304" y="1308100"/>
            <a:ext cx="2726690" cy="215444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CONTACTS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3665304" y="1524000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3665304" y="2436890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3665304" y="3360359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1" hasCustomPrompt="1"/>
          </p:nvPr>
        </p:nvSpPr>
        <p:spPr>
          <a:xfrm>
            <a:off x="3665304" y="1706565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22" hasCustomPrompt="1"/>
          </p:nvPr>
        </p:nvSpPr>
        <p:spPr>
          <a:xfrm>
            <a:off x="3665304" y="1909720"/>
            <a:ext cx="2726690" cy="25467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</a:t>
            </a:r>
            <a:r>
              <a:rPr lang="en-GB" dirty="0"/>
              <a:t>mail</a:t>
            </a:r>
          </a:p>
        </p:txBody>
      </p:sp>
      <p:sp>
        <p:nvSpPr>
          <p:cNvPr id="25" name="Espace réservé du texte 21"/>
          <p:cNvSpPr>
            <a:spLocks noGrp="1"/>
          </p:cNvSpPr>
          <p:nvPr>
            <p:ph type="body" sz="quarter" idx="23" hasCustomPrompt="1"/>
          </p:nvPr>
        </p:nvSpPr>
        <p:spPr>
          <a:xfrm>
            <a:off x="3665304" y="2628512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6" name="Espace réservé du texte 23"/>
          <p:cNvSpPr>
            <a:spLocks noGrp="1"/>
          </p:cNvSpPr>
          <p:nvPr>
            <p:ph type="body" sz="quarter" idx="24" hasCustomPrompt="1"/>
          </p:nvPr>
        </p:nvSpPr>
        <p:spPr>
          <a:xfrm>
            <a:off x="3665304" y="2831667"/>
            <a:ext cx="2726690" cy="25467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27" name="Espace réservé du texte 21"/>
          <p:cNvSpPr>
            <a:spLocks noGrp="1"/>
          </p:cNvSpPr>
          <p:nvPr>
            <p:ph type="body" sz="quarter" idx="25" hasCustomPrompt="1"/>
          </p:nvPr>
        </p:nvSpPr>
        <p:spPr>
          <a:xfrm>
            <a:off x="3665304" y="3561028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8" name="Espace réservé du texte 23"/>
          <p:cNvSpPr>
            <a:spLocks noGrp="1"/>
          </p:cNvSpPr>
          <p:nvPr>
            <p:ph type="body" sz="quarter" idx="26" hasCustomPrompt="1"/>
          </p:nvPr>
        </p:nvSpPr>
        <p:spPr>
          <a:xfrm>
            <a:off x="3665304" y="3764183"/>
            <a:ext cx="2726690" cy="25467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65304" y="4445949"/>
            <a:ext cx="2726690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ADRESSE</a:t>
            </a:r>
          </a:p>
          <a:p>
            <a:pPr marL="0" marR="0" lvl="1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NATIXIS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30, avenue Pierre Mendès France  </a:t>
            </a:r>
          </a:p>
          <a:p>
            <a:pPr marL="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75013 Paris - France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www.cib.natixis.com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27"/>
          </p:nvPr>
        </p:nvSpPr>
        <p:spPr>
          <a:xfrm>
            <a:off x="9051825" y="6752655"/>
            <a:ext cx="36000" cy="3600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28"/>
          </p:nvPr>
        </p:nvSpPr>
        <p:spPr>
          <a:xfrm>
            <a:off x="8789025" y="6752654"/>
            <a:ext cx="36000" cy="3600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21176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lonnes (2/3, 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1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499" y="1299602"/>
            <a:ext cx="5102362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6308863" y="1299602"/>
            <a:ext cx="2551181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36661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lign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71"/>
            <a:ext cx="6336000" cy="12311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1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501" y="1299601"/>
            <a:ext cx="7780543" cy="2338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1079501" y="3906890"/>
            <a:ext cx="7780543" cy="23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26626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8"/>
            <a:ext cx="5194188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457098" y="1738800"/>
            <a:ext cx="2052000" cy="432000"/>
          </a:xfrm>
        </p:spPr>
        <p:txBody>
          <a:bodyPr/>
          <a:lstStyle>
            <a:lvl1pPr>
              <a:defRPr sz="28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34916284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17" hasCustomPrompt="1"/>
          </p:nvPr>
        </p:nvSpPr>
        <p:spPr>
          <a:xfrm>
            <a:off x="1079500" y="1299600"/>
            <a:ext cx="7780543" cy="494107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96789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080000" y="1922400"/>
            <a:ext cx="3772545" cy="861774"/>
          </a:xfrm>
        </p:spPr>
        <p:txBody>
          <a:bodyPr anchor="t" anchorCtr="0">
            <a:spAutoFit/>
          </a:bodyPr>
          <a:lstStyle>
            <a:lvl1pPr algn="l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0000" y="3927600"/>
            <a:ext cx="3083858" cy="400110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13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57" y="6302948"/>
            <a:ext cx="1207949" cy="173418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24" y="412882"/>
            <a:ext cx="2631924" cy="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676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0" y="2059200"/>
            <a:ext cx="9144000" cy="1278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30071" y="3602038"/>
            <a:ext cx="3083858" cy="400110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3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8" name="object 24"/>
          <p:cNvSpPr/>
          <p:nvPr userDrawn="1"/>
        </p:nvSpPr>
        <p:spPr>
          <a:xfrm>
            <a:off x="3551364" y="4174795"/>
            <a:ext cx="2224874" cy="88320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651" y="6302948"/>
            <a:ext cx="1207949" cy="173418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110413" y="6316753"/>
            <a:ext cx="1726825" cy="138499"/>
          </a:xfrm>
        </p:spPr>
        <p:txBody>
          <a:bodyPr wrap="square">
            <a:spAutoFit/>
          </a:bodyPr>
          <a:lstStyle>
            <a:lvl1pPr algn="r">
              <a:defRPr sz="90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/>
              <a:t>MENTION À REMPLIR</a:t>
            </a:r>
          </a:p>
        </p:txBody>
      </p:sp>
      <p:pic>
        <p:nvPicPr>
          <p:cNvPr id="11" name="Picture 3" descr="D:\BLOC MARQUES\JPG\BB_Q_NATIXIS_INTEREPARGNE_10CM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0835"/>
            <a:ext cx="2667000" cy="102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9808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 userDrawn="1"/>
        </p:nvSpPr>
        <p:spPr>
          <a:xfrm>
            <a:off x="382133" y="717234"/>
            <a:ext cx="3052454" cy="25078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693138" y="4273200"/>
            <a:ext cx="4841262" cy="304699"/>
          </a:xfrm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 b="0" cap="none" baseline="0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defRPr sz="1400" b="0"/>
            </a:lvl2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2054781" y="1104976"/>
            <a:ext cx="855114" cy="1615827"/>
          </a:xfrm>
        </p:spPr>
        <p:txBody>
          <a:bodyPr wrap="square">
            <a:spAutoFit/>
          </a:bodyPr>
          <a:lstStyle>
            <a:lvl1pPr algn="r">
              <a:defRPr sz="10500" b="1" cap="all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72000" y="1213200"/>
            <a:ext cx="4212443" cy="92333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3000" b="0" cap="all" baseline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object 6"/>
          <p:cNvSpPr/>
          <p:nvPr userDrawn="1"/>
        </p:nvSpPr>
        <p:spPr>
          <a:xfrm>
            <a:off x="3693138" y="4048958"/>
            <a:ext cx="430530" cy="72390"/>
          </a:xfrm>
          <a:custGeom>
            <a:avLst/>
            <a:gdLst/>
            <a:ahLst/>
            <a:cxnLst/>
            <a:rect l="l" t="t" r="r" b="b"/>
            <a:pathLst>
              <a:path w="430529" h="72389">
                <a:moveTo>
                  <a:pt x="0" y="71996"/>
                </a:moveTo>
                <a:lnTo>
                  <a:pt x="430402" y="71996"/>
                </a:lnTo>
                <a:lnTo>
                  <a:pt x="430402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Espace réservé de la date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3951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/>
          </p:nvPr>
        </p:nvSpPr>
        <p:spPr>
          <a:xfrm>
            <a:off x="1079499" y="1300163"/>
            <a:ext cx="7780543" cy="43576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7102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ncadr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11"/>
          <p:cNvSpPr>
            <a:spLocks noGrp="1"/>
          </p:cNvSpPr>
          <p:nvPr>
            <p:ph type="body" sz="quarter" idx="20"/>
          </p:nvPr>
        </p:nvSpPr>
        <p:spPr>
          <a:xfrm>
            <a:off x="374336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1"/>
          </p:nvPr>
        </p:nvSpPr>
        <p:spPr>
          <a:xfrm>
            <a:off x="6407235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11"/>
          <p:cNvSpPr>
            <a:spLocks noGrp="1"/>
          </p:cNvSpPr>
          <p:nvPr>
            <p:ph type="body" sz="quarter" idx="16"/>
          </p:nvPr>
        </p:nvSpPr>
        <p:spPr>
          <a:xfrm>
            <a:off x="1079499" y="2546581"/>
            <a:ext cx="2452808" cy="3329319"/>
          </a:xfrm>
          <a:solidFill>
            <a:srgbClr val="EAEAEA"/>
          </a:solidFill>
        </p:spPr>
        <p:txBody>
          <a:bodyPr lIns="180000" tIns="540000" rIns="180000"/>
          <a:lstStyle>
            <a:lvl1pPr algn="ctr">
              <a:spcBef>
                <a:spcPts val="600"/>
              </a:spcBef>
              <a:defRPr sz="110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object 13"/>
          <p:cNvSpPr/>
          <p:nvPr userDrawn="1"/>
        </p:nvSpPr>
        <p:spPr>
          <a:xfrm>
            <a:off x="1080000" y="6326918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14338"/>
            <a:ext cx="591950" cy="338554"/>
          </a:xfrm>
        </p:spPr>
        <p:txBody>
          <a:bodyPr>
            <a:spAutoFit/>
          </a:bodyPr>
          <a:lstStyle>
            <a:lvl1pPr algn="ctr"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300163"/>
            <a:ext cx="7780543" cy="272021"/>
          </a:xfrm>
        </p:spPr>
        <p:txBody>
          <a:bodyPr/>
          <a:lstStyle>
            <a:lvl1pPr>
              <a:defRPr sz="1400" b="1" cap="all"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1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0723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9" hasCustomPrompt="1"/>
          </p:nvPr>
        </p:nvSpPr>
        <p:spPr>
          <a:xfrm>
            <a:off x="3743368" y="1684310"/>
            <a:ext cx="2452805" cy="1199490"/>
          </a:xfrm>
          <a:custGeom>
            <a:avLst/>
            <a:gdLst>
              <a:gd name="connsiteX0" fmla="*/ 0 w 2452805"/>
              <a:gd name="connsiteY0" fmla="*/ 0 h 1199490"/>
              <a:gd name="connsiteX1" fmla="*/ 2452805 w 2452805"/>
              <a:gd name="connsiteY1" fmla="*/ 0 h 1199490"/>
              <a:gd name="connsiteX2" fmla="*/ 2452805 w 2452805"/>
              <a:gd name="connsiteY2" fmla="*/ 955118 h 1199490"/>
              <a:gd name="connsiteX3" fmla="*/ 1226402 w 2452805"/>
              <a:gd name="connsiteY3" fmla="*/ 1199490 h 1199490"/>
              <a:gd name="connsiteX4" fmla="*/ 0 w 2452805"/>
              <a:gd name="connsiteY4" fmla="*/ 955118 h 119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805" h="1199490">
                <a:moveTo>
                  <a:pt x="0" y="0"/>
                </a:moveTo>
                <a:lnTo>
                  <a:pt x="2452805" y="0"/>
                </a:lnTo>
                <a:lnTo>
                  <a:pt x="2452805" y="955118"/>
                </a:lnTo>
                <a:lnTo>
                  <a:pt x="1226402" y="1199490"/>
                </a:lnTo>
                <a:lnTo>
                  <a:pt x="0" y="95511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" tIns="108000" rIns="72000" bIns="72000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  <a:lvl2pPr algn="ctr">
              <a:spcBef>
                <a:spcPts val="0"/>
              </a:spcBef>
              <a:defRPr sz="1100" cap="all" baseline="0">
                <a:solidFill>
                  <a:schemeClr val="bg1"/>
                </a:solidFill>
              </a:defRPr>
            </a:lvl2pPr>
            <a:lvl5pPr>
              <a:defRPr/>
            </a:lvl5pPr>
          </a:lstStyle>
          <a:p>
            <a:pPr lvl="0"/>
            <a:r>
              <a:rPr lang="fr-FR"/>
              <a:t>#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fr-FR"/>
              <a:t>Jj Mois Aaaa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124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287339" y="452438"/>
            <a:ext cx="8570210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Grouper 14"/>
          <p:cNvGrpSpPr>
            <a:grpSpLocks/>
          </p:cNvGrpSpPr>
          <p:nvPr userDrawn="1"/>
        </p:nvGrpSpPr>
        <p:grpSpPr>
          <a:xfrm>
            <a:off x="3665304" y="5888702"/>
            <a:ext cx="880192" cy="271791"/>
            <a:chOff x="3645068" y="5888702"/>
            <a:chExt cx="880192" cy="271791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3469" y="5888702"/>
              <a:ext cx="271791" cy="271791"/>
            </a:xfrm>
            <a:prstGeom prst="ellipse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5068" y="5914873"/>
              <a:ext cx="217871" cy="217871"/>
            </a:xfrm>
            <a:prstGeom prst="ellipse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69509" y="5913834"/>
              <a:ext cx="218868" cy="218869"/>
            </a:xfrm>
            <a:prstGeom prst="ellipse">
              <a:avLst/>
            </a:prstGeom>
          </p:spPr>
        </p:pic>
      </p:grp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665304" y="1308100"/>
            <a:ext cx="2726690" cy="215444"/>
          </a:xfrm>
        </p:spPr>
        <p:txBody>
          <a:bodyPr>
            <a:spAutoFit/>
          </a:bodyPr>
          <a:lstStyle>
            <a:lvl1pPr>
              <a:defRPr sz="1400" b="1" cap="all" baseline="0">
                <a:solidFill>
                  <a:schemeClr val="tx2"/>
                </a:solidFill>
              </a:defRPr>
            </a:lvl1pPr>
            <a:lvl2pPr>
              <a:defRPr sz="1200" b="0" cap="none">
                <a:solidFill>
                  <a:schemeClr val="tx1"/>
                </a:solidFill>
              </a:defRPr>
            </a:lvl2pPr>
            <a:lvl3pPr>
              <a:defRPr sz="1200" b="0" cap="none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CONTACTS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067300" y="1213646"/>
            <a:ext cx="225014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3665304" y="1524000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3665304" y="2436890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3665304" y="3360359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</a:t>
            </a:r>
            <a:endParaRPr lang="en-GB" dirty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21" hasCustomPrompt="1"/>
          </p:nvPr>
        </p:nvSpPr>
        <p:spPr>
          <a:xfrm>
            <a:off x="3665304" y="1706565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22" hasCustomPrompt="1"/>
          </p:nvPr>
        </p:nvSpPr>
        <p:spPr>
          <a:xfrm>
            <a:off x="3665304" y="1909720"/>
            <a:ext cx="2726690" cy="25467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</a:t>
            </a:r>
            <a:r>
              <a:rPr lang="en-GB" dirty="0"/>
              <a:t>mail</a:t>
            </a:r>
          </a:p>
        </p:txBody>
      </p:sp>
      <p:sp>
        <p:nvSpPr>
          <p:cNvPr id="25" name="Espace réservé du texte 21"/>
          <p:cNvSpPr>
            <a:spLocks noGrp="1"/>
          </p:cNvSpPr>
          <p:nvPr>
            <p:ph type="body" sz="quarter" idx="23" hasCustomPrompt="1"/>
          </p:nvPr>
        </p:nvSpPr>
        <p:spPr>
          <a:xfrm>
            <a:off x="3665304" y="2628512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6" name="Espace réservé du texte 23"/>
          <p:cNvSpPr>
            <a:spLocks noGrp="1"/>
          </p:cNvSpPr>
          <p:nvPr>
            <p:ph type="body" sz="quarter" idx="24" hasCustomPrompt="1"/>
          </p:nvPr>
        </p:nvSpPr>
        <p:spPr>
          <a:xfrm>
            <a:off x="3665304" y="2831667"/>
            <a:ext cx="2726690" cy="25467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27" name="Espace réservé du texte 21"/>
          <p:cNvSpPr>
            <a:spLocks noGrp="1"/>
          </p:cNvSpPr>
          <p:nvPr>
            <p:ph type="body" sz="quarter" idx="25" hasCustomPrompt="1"/>
          </p:nvPr>
        </p:nvSpPr>
        <p:spPr>
          <a:xfrm>
            <a:off x="3665304" y="3561028"/>
            <a:ext cx="2725737" cy="182089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Tel</a:t>
            </a:r>
            <a:endParaRPr lang="en-GB" dirty="0"/>
          </a:p>
        </p:txBody>
      </p:sp>
      <p:sp>
        <p:nvSpPr>
          <p:cNvPr id="28" name="Espace réservé du texte 23"/>
          <p:cNvSpPr>
            <a:spLocks noGrp="1"/>
          </p:cNvSpPr>
          <p:nvPr>
            <p:ph type="body" sz="quarter" idx="26" hasCustomPrompt="1"/>
          </p:nvPr>
        </p:nvSpPr>
        <p:spPr>
          <a:xfrm>
            <a:off x="3665304" y="3764183"/>
            <a:ext cx="2726690" cy="254677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noProof="0" dirty="0"/>
              <a:t>E-mail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665304" y="4445949"/>
            <a:ext cx="2726690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ADRESSE</a:t>
            </a:r>
          </a:p>
          <a:p>
            <a:pPr marL="0" marR="0" lvl="1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NATIXIS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30, avenue Pierre Mendès France  </a:t>
            </a:r>
          </a:p>
          <a:p>
            <a:pPr marL="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75013 Paris - France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www.cib.natixis.com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27"/>
          </p:nvPr>
        </p:nvSpPr>
        <p:spPr>
          <a:xfrm>
            <a:off x="9051825" y="6752655"/>
            <a:ext cx="36000" cy="3600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28"/>
          </p:nvPr>
        </p:nvSpPr>
        <p:spPr>
          <a:xfrm>
            <a:off x="8789025" y="6752654"/>
            <a:ext cx="36000" cy="3600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8120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lonnes (2/3, 1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1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499" y="1299602"/>
            <a:ext cx="5102362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6308863" y="1299602"/>
            <a:ext cx="2551181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75575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lign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342800" y="6524771"/>
            <a:ext cx="6336000" cy="12311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1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5" hasCustomPrompt="1"/>
          </p:nvPr>
        </p:nvSpPr>
        <p:spPr>
          <a:xfrm>
            <a:off x="1079501" y="1299601"/>
            <a:ext cx="7780543" cy="2338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6" hasCustomPrompt="1"/>
          </p:nvPr>
        </p:nvSpPr>
        <p:spPr>
          <a:xfrm>
            <a:off x="1079501" y="3906890"/>
            <a:ext cx="7780543" cy="23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mtClean="0"/>
            </a:lvl1pPr>
            <a:lvl2pPr>
              <a:defRPr lang="fr-FR" smtClean="0"/>
            </a:lvl2pPr>
            <a:lvl3pPr>
              <a:defRPr lang="fr-FR" smtClean="0"/>
            </a:lvl3pPr>
            <a:lvl4pPr>
              <a:defRPr lang="fr-FR" smtClean="0"/>
            </a:lvl4pPr>
            <a:lvl5pPr>
              <a:defRPr lang="en-GB"/>
            </a:lvl5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9548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k object 16"/>
          <p:cNvSpPr/>
          <p:nvPr userDrawn="1"/>
        </p:nvSpPr>
        <p:spPr>
          <a:xfrm>
            <a:off x="3672000" y="452438"/>
            <a:ext cx="5194188" cy="5942013"/>
          </a:xfrm>
          <a:custGeom>
            <a:avLst/>
            <a:gdLst/>
            <a:ahLst/>
            <a:cxnLst/>
            <a:rect l="l" t="t" r="r" b="b"/>
            <a:pathLst>
              <a:path w="8571865" h="5781675">
                <a:moveTo>
                  <a:pt x="0" y="5781598"/>
                </a:moveTo>
                <a:lnTo>
                  <a:pt x="8571598" y="5781598"/>
                </a:lnTo>
                <a:lnTo>
                  <a:pt x="8571598" y="0"/>
                </a:lnTo>
                <a:lnTo>
                  <a:pt x="0" y="0"/>
                </a:lnTo>
                <a:lnTo>
                  <a:pt x="0" y="5781598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851647" y="295835"/>
            <a:ext cx="152400" cy="842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object 13"/>
          <p:cNvSpPr/>
          <p:nvPr userDrawn="1"/>
        </p:nvSpPr>
        <p:spPr>
          <a:xfrm>
            <a:off x="0" y="858711"/>
            <a:ext cx="3725023" cy="226945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457098" y="1738800"/>
            <a:ext cx="2052000" cy="432000"/>
          </a:xfrm>
        </p:spPr>
        <p:txBody>
          <a:bodyPr/>
          <a:lstStyle>
            <a:lvl1pPr>
              <a:defRPr sz="28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4334982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17" hasCustomPrompt="1"/>
          </p:nvPr>
        </p:nvSpPr>
        <p:spPr>
          <a:xfrm>
            <a:off x="1079500" y="1299600"/>
            <a:ext cx="7780543" cy="494107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Cliquer sur ALT + SHIFT + Flèche droite pour passer au niveau suivant 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object 13"/>
          <p:cNvSpPr/>
          <p:nvPr userDrawn="1"/>
        </p:nvSpPr>
        <p:spPr>
          <a:xfrm>
            <a:off x="1080000" y="6393593"/>
            <a:ext cx="8067675" cy="0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5246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32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55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7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7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93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801"/>
            <a:ext cx="50040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801"/>
            <a:ext cx="190800" cy="9233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6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7" y="6524783"/>
            <a:ext cx="767122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6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 dirty="0" err="1"/>
              <a:t>Jj</a:t>
            </a:r>
            <a:r>
              <a:rPr lang="fr-FR" dirty="0"/>
              <a:t> Mois </a:t>
            </a:r>
            <a:r>
              <a:rPr lang="fr-FR" dirty="0" err="1"/>
              <a:t>Aaaa</a:t>
            </a:r>
            <a:endParaRPr lang="fr-FR" dirty="0"/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6" y="6345019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33004ccebc3937e857c72689" descr="{&quot;HashCode&quot;:1644228579,&quot;Placement&quot;:&quot;Footer&quot;,&quot;Top&quot;:531.4542,&quot;Left&quot;:0.0,&quot;SlideWidth&quot;:720,&quot;SlideHeight&quot;:540}">
            <a:extLst>
              <a:ext uri="{FF2B5EF4-FFF2-40B4-BE49-F238E27FC236}">
                <a16:creationId xmlns:a16="http://schemas.microsoft.com/office/drawing/2014/main" id="{8EF291EC-811E-4E77-8313-4E435E056F29}"/>
              </a:ext>
            </a:extLst>
          </p:cNvPr>
          <p:cNvSpPr txBox="1"/>
          <p:nvPr userDrawn="1"/>
        </p:nvSpPr>
        <p:spPr>
          <a:xfrm>
            <a:off x="0" y="67494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160145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93" r:id="rId8"/>
  </p:sldLayoutIdLst>
  <p:hf hdr="0"/>
  <p:txStyles>
    <p:titleStyle>
      <a:lvl1pPr algn="l" defTabSz="514325" rtl="0" eaLnBrk="1" latinLnBrk="0" hangingPunct="1">
        <a:lnSpc>
          <a:spcPct val="90000"/>
        </a:lnSpc>
        <a:spcBef>
          <a:spcPct val="0"/>
        </a:spcBef>
        <a:buNone/>
        <a:defRPr sz="165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514325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514325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275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514325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05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514325" rtl="0" eaLnBrk="1" latinLnBrk="0" hangingPunct="1">
        <a:lnSpc>
          <a:spcPct val="100000"/>
        </a:lnSpc>
        <a:spcBef>
          <a:spcPts val="6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337484" indent="-134994" algn="l" defTabSz="514325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437378" indent="-97196" algn="l" defTabSz="514325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554" indent="-128582" algn="l" defTabSz="51432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17" indent="-128582" algn="l" defTabSz="51432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880" indent="-128582" algn="l" defTabSz="51432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2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2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8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49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11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974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3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29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 userDrawn="1">
          <p15:clr>
            <a:srgbClr val="F26B43"/>
          </p15:clr>
        </p15:guide>
        <p15:guide id="2" pos="509" userDrawn="1">
          <p15:clr>
            <a:srgbClr val="F26B43"/>
          </p15:clr>
        </p15:guide>
        <p15:guide id="3" pos="4189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7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79507" y="1299608"/>
            <a:ext cx="7780543" cy="4941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noProof="0" dirty="0"/>
              <a:t>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  <a:p>
            <a:pPr lvl="5"/>
            <a:r>
              <a:rPr lang="fr-FR" noProof="0" dirty="0"/>
              <a:t>Sixième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342800" y="6524781"/>
            <a:ext cx="633600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 b="0" cap="all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Réussir vos ventes en épargne salariale avec l’outil de souscription en ligne : Easiris</a:t>
            </a:r>
            <a:br>
              <a:rPr lang="fr-FR" dirty="0"/>
            </a:br>
            <a:r>
              <a:rPr lang="fr-FR" dirty="0"/>
              <a:t>  | 21/08/2017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4783"/>
            <a:ext cx="190800" cy="9233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6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93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pic>
        <p:nvPicPr>
          <p:cNvPr id="8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6" y="6368772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SIPCM42894d058ed775aab26c9f35" descr="{&quot;HashCode&quot;:1644228579,&quot;Placement&quot;:&quot;Footer&quot;,&quot;Top&quot;:531.4542,&quot;Left&quot;:0.0,&quot;SlideWidth&quot;:720,&quot;SlideHeight&quot;:540}">
            <a:extLst>
              <a:ext uri="{FF2B5EF4-FFF2-40B4-BE49-F238E27FC236}">
                <a16:creationId xmlns:a16="http://schemas.microsoft.com/office/drawing/2014/main" id="{3DEB1565-7330-4F9A-B8C9-690646496698}"/>
              </a:ext>
            </a:extLst>
          </p:cNvPr>
          <p:cNvSpPr txBox="1"/>
          <p:nvPr userDrawn="1"/>
        </p:nvSpPr>
        <p:spPr>
          <a:xfrm>
            <a:off x="0" y="67494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no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Clr>
                <a:srgbClr val="4D6995"/>
              </a:buClr>
              <a:buFont typeface="Wingdings 3" panose="05040102010807070707" pitchFamily="18" charset="2"/>
              <a:buChar char=""/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  <a:endParaRPr lang="fr-FR" sz="100" dirty="0" err="1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5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691" r:id="rId23"/>
    <p:sldLayoutId id="2147483692" r:id="rId24"/>
  </p:sldLayoutIdLst>
  <p:hf hdr="0" dt="0"/>
  <p:txStyles>
    <p:titleStyle>
      <a:lvl1pPr algn="l" defTabSz="514325" rtl="0" eaLnBrk="1" latinLnBrk="0" hangingPunct="1">
        <a:lnSpc>
          <a:spcPct val="90000"/>
        </a:lnSpc>
        <a:spcBef>
          <a:spcPct val="0"/>
        </a:spcBef>
        <a:buNone/>
        <a:defRPr sz="165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514325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514325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275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514325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05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514325" rtl="0" eaLnBrk="1" latinLnBrk="0" hangingPunct="1">
        <a:lnSpc>
          <a:spcPct val="100000"/>
        </a:lnSpc>
        <a:spcBef>
          <a:spcPts val="6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337484" indent="-134994" algn="l" defTabSz="514325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437378" indent="-97196" algn="l" defTabSz="514325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554" indent="-128582" algn="l" defTabSz="51432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17" indent="-128582" algn="l" defTabSz="51432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880" indent="-128582" algn="l" defTabSz="51432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2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2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8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49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11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974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3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29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7" userDrawn="1">
          <p15:clr>
            <a:srgbClr val="F26B43"/>
          </p15:clr>
        </p15:guide>
        <p15:guide id="2" pos="509" userDrawn="1">
          <p15:clr>
            <a:srgbClr val="F26B43"/>
          </p15:clr>
        </p15:guide>
        <p15:guide id="3" pos="4189" userDrawn="1">
          <p15:clr>
            <a:srgbClr val="F26B43"/>
          </p15:clr>
        </p15:guide>
        <p15:guide id="5" orient="horz" pos="4110" userDrawn="1">
          <p15:clr>
            <a:srgbClr val="F26B43"/>
          </p15:clr>
        </p15:guide>
        <p15:guide id="6" orient="horz" pos="640" userDrawn="1">
          <p15:clr>
            <a:srgbClr val="F26B43"/>
          </p15:clr>
        </p15:guide>
        <p15:guide id="7" orient="horz" pos="3929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1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1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81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9"/>
            <a:ext cx="5004000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6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9"/>
            <a:ext cx="190800" cy="9233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6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6" y="6524771"/>
            <a:ext cx="767122" cy="923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6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 dirty="0" err="1"/>
              <a:t>Jj</a:t>
            </a:r>
            <a:r>
              <a:rPr lang="fr-FR" dirty="0"/>
              <a:t> Mois </a:t>
            </a:r>
            <a:r>
              <a:rPr lang="fr-FR" dirty="0" err="1"/>
              <a:t>Aaaa</a:t>
            </a:r>
            <a:endParaRPr lang="fr-FR" dirty="0"/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5" y="6345007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SIPCMd5d34fa19aa779bae8290697" descr="{&quot;HashCode&quot;:1644228579,&quot;Placement&quot;:&quot;Footer&quot;,&quot;Top&quot;:531.4542,&quot;Left&quot;:0.0,&quot;SlideWidth&quot;:720,&quot;SlideHeight&quot;:540}">
            <a:extLst>
              <a:ext uri="{FF2B5EF4-FFF2-40B4-BE49-F238E27FC236}">
                <a16:creationId xmlns:a16="http://schemas.microsoft.com/office/drawing/2014/main" id="{1433EB23-A4B8-42FA-9859-6CC856C140F9}"/>
              </a:ext>
            </a:extLst>
          </p:cNvPr>
          <p:cNvSpPr txBox="1"/>
          <p:nvPr userDrawn="1"/>
        </p:nvSpPr>
        <p:spPr>
          <a:xfrm>
            <a:off x="0" y="67494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35376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</p:sldLayoutIdLst>
  <p:hf hdr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165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51435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51435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275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51435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05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514350" rtl="0" eaLnBrk="1" latinLnBrk="0" hangingPunct="1">
        <a:lnSpc>
          <a:spcPct val="100000"/>
        </a:lnSpc>
        <a:spcBef>
          <a:spcPts val="6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337500" indent="-135000" algn="l" defTabSz="51435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437400" indent="-97200" algn="l" defTabSz="51435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 userDrawn="1">
          <p15:clr>
            <a:srgbClr val="F26B43"/>
          </p15:clr>
        </p15:guide>
        <p15:guide id="2" pos="509" userDrawn="1">
          <p15:clr>
            <a:srgbClr val="F26B43"/>
          </p15:clr>
        </p15:guide>
        <p15:guide id="3" pos="4189" userDrawn="1">
          <p15:clr>
            <a:srgbClr val="F26B43"/>
          </p15:clr>
        </p15:guide>
        <p15:guide id="5" orient="horz" pos="417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 dirty="0" err="1"/>
              <a:t>Jj</a:t>
            </a:r>
            <a:r>
              <a:rPr lang="fr-FR" dirty="0"/>
              <a:t> Mois </a:t>
            </a:r>
            <a:r>
              <a:rPr lang="fr-FR" dirty="0" err="1"/>
              <a:t>Aaaa</a:t>
            </a:r>
            <a:endParaRPr lang="fr-FR" dirty="0"/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4" y="6345005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SIPCM82f04742a0756a14c9379532" descr="{&quot;HashCode&quot;:1644228579,&quot;Placement&quot;:&quot;Footer&quot;,&quot;Top&quot;:531.4542,&quot;Left&quot;:0.0,&quot;SlideWidth&quot;:720,&quot;SlideHeight&quot;:540}">
            <a:extLst>
              <a:ext uri="{FF2B5EF4-FFF2-40B4-BE49-F238E27FC236}">
                <a16:creationId xmlns:a16="http://schemas.microsoft.com/office/drawing/2014/main" id="{1433EB23-A4B8-42FA-9859-6CC856C140F9}"/>
              </a:ext>
            </a:extLst>
          </p:cNvPr>
          <p:cNvSpPr txBox="1"/>
          <p:nvPr userDrawn="1"/>
        </p:nvSpPr>
        <p:spPr>
          <a:xfrm>
            <a:off x="0" y="67494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252101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68" r:id="rId10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5" orient="horz" pos="417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80000" y="414000"/>
            <a:ext cx="7780043" cy="608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0000" y="1306800"/>
            <a:ext cx="778004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/>
              <a:t>Sixième niveau</a:t>
            </a:r>
          </a:p>
        </p:txBody>
      </p:sp>
      <p:sp>
        <p:nvSpPr>
          <p:cNvPr id="11" name="object 13"/>
          <p:cNvSpPr/>
          <p:nvPr/>
        </p:nvSpPr>
        <p:spPr>
          <a:xfrm rot="16200000">
            <a:off x="817179" y="564279"/>
            <a:ext cx="525642" cy="262621"/>
          </a:xfrm>
          <a:custGeom>
            <a:avLst/>
            <a:gdLst/>
            <a:ahLst/>
            <a:cxnLst/>
            <a:rect l="l" t="t" r="r" b="b"/>
            <a:pathLst>
              <a:path w="8067675">
                <a:moveTo>
                  <a:pt x="0" y="0"/>
                </a:moveTo>
                <a:lnTo>
                  <a:pt x="8067593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58532" y="6521787"/>
            <a:ext cx="5004000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cap="none" baseline="0">
                <a:solidFill>
                  <a:srgbClr val="7F7F7F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0000" y="6521787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800" b="1" cap="all" baseline="0">
                <a:solidFill>
                  <a:schemeClr val="tx2"/>
                </a:solidFill>
              </a:defRPr>
            </a:lvl1pPr>
          </a:lstStyle>
          <a:p>
            <a:fld id="{4F985FF9-ADA8-465B-B1B8-A5AF16A5E14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347715" y="6524769"/>
            <a:ext cx="767122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fr-FR" sz="800" b="0" cap="all" baseline="0" smtClean="0">
                <a:solidFill>
                  <a:srgbClr val="7F7F7F"/>
                </a:solidFill>
              </a:defRPr>
            </a:lvl1pPr>
          </a:lstStyle>
          <a:p>
            <a:r>
              <a:rPr lang="fr-FR" dirty="0" err="1"/>
              <a:t>Jj</a:t>
            </a:r>
            <a:r>
              <a:rPr lang="fr-FR" dirty="0"/>
              <a:t> Mois </a:t>
            </a:r>
            <a:r>
              <a:rPr lang="fr-FR" dirty="0" err="1"/>
              <a:t>Aaaa</a:t>
            </a:r>
            <a:endParaRPr lang="fr-FR" dirty="0"/>
          </a:p>
        </p:txBody>
      </p:sp>
      <p:pic>
        <p:nvPicPr>
          <p:cNvPr id="16" name="Picture 3" descr="D:\BLOC MARQUES\JPG\BB_Q_NATIXIS_INTEREPARGNE_10CM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864" y="6345005"/>
            <a:ext cx="1135923" cy="4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SIPCM79f6432faa992d867dee5a74" descr="{&quot;HashCode&quot;:1644228579,&quot;Placement&quot;:&quot;Footer&quot;,&quot;Top&quot;:531.4542,&quot;Left&quot;:0.0,&quot;SlideWidth&quot;:720,&quot;SlideHeight&quot;:540}">
            <a:extLst>
              <a:ext uri="{FF2B5EF4-FFF2-40B4-BE49-F238E27FC236}">
                <a16:creationId xmlns:a16="http://schemas.microsoft.com/office/drawing/2014/main" id="{1433EB23-A4B8-42FA-9859-6CC856C140F9}"/>
              </a:ext>
            </a:extLst>
          </p:cNvPr>
          <p:cNvSpPr txBox="1"/>
          <p:nvPr userDrawn="1"/>
        </p:nvSpPr>
        <p:spPr>
          <a:xfrm>
            <a:off x="0" y="67494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57533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b="1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50000" indent="-1800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3" panose="05040102010807070707" pitchFamily="18" charset="2"/>
        <a:buChar char="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83200" indent="-129600" algn="l" defTabSz="6858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9">
          <p15:clr>
            <a:srgbClr val="F26B43"/>
          </p15:clr>
        </p15:guide>
        <p15:guide id="2" pos="678">
          <p15:clr>
            <a:srgbClr val="F26B43"/>
          </p15:clr>
        </p15:guide>
        <p15:guide id="3" pos="5585">
          <p15:clr>
            <a:srgbClr val="F26B43"/>
          </p15:clr>
        </p15:guide>
        <p15:guide id="5" orient="horz" pos="417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13.jpg"/><Relationship Id="rId7" Type="http://schemas.openxmlformats.org/officeDocument/2006/relationships/slide" Target="slide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slide" Target="slide9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slide" Target="slide4.xml"/><Relationship Id="rId18" Type="http://schemas.openxmlformats.org/officeDocument/2006/relationships/slide" Target="slide12.xml"/><Relationship Id="rId3" Type="http://schemas.openxmlformats.org/officeDocument/2006/relationships/image" Target="../media/image15.png"/><Relationship Id="rId21" Type="http://schemas.openxmlformats.org/officeDocument/2006/relationships/slide" Target="slide14.xml"/><Relationship Id="rId7" Type="http://schemas.openxmlformats.org/officeDocument/2006/relationships/image" Target="../media/image19.png"/><Relationship Id="rId12" Type="http://schemas.openxmlformats.org/officeDocument/2006/relationships/slide" Target="slide7.xml"/><Relationship Id="rId17" Type="http://schemas.openxmlformats.org/officeDocument/2006/relationships/slide" Target="slide11.xml"/><Relationship Id="rId2" Type="http://schemas.openxmlformats.org/officeDocument/2006/relationships/image" Target="../media/image14.jpeg"/><Relationship Id="rId16" Type="http://schemas.openxmlformats.org/officeDocument/2006/relationships/slide" Target="slide8.xml"/><Relationship Id="rId20" Type="http://schemas.openxmlformats.org/officeDocument/2006/relationships/slide" Target="slide9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8.png"/><Relationship Id="rId11" Type="http://schemas.openxmlformats.org/officeDocument/2006/relationships/slide" Target="slide5.xml"/><Relationship Id="rId5" Type="http://schemas.openxmlformats.org/officeDocument/2006/relationships/image" Target="../media/image17.png"/><Relationship Id="rId15" Type="http://schemas.openxmlformats.org/officeDocument/2006/relationships/slide" Target="slide10.xml"/><Relationship Id="rId10" Type="http://schemas.openxmlformats.org/officeDocument/2006/relationships/slide" Target="slide3.xml"/><Relationship Id="rId19" Type="http://schemas.openxmlformats.org/officeDocument/2006/relationships/slide" Target="slide13.xml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slide" Target="slide6.xml"/><Relationship Id="rId22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2.xml"/><Relationship Id="rId18" Type="http://schemas.openxmlformats.org/officeDocument/2006/relationships/slide" Target="slide15.xml"/><Relationship Id="rId3" Type="http://schemas.openxmlformats.org/officeDocument/2006/relationships/image" Target="../media/image23.png"/><Relationship Id="rId7" Type="http://schemas.openxmlformats.org/officeDocument/2006/relationships/slide" Target="slide7.xml"/><Relationship Id="rId12" Type="http://schemas.openxmlformats.org/officeDocument/2006/relationships/slide" Target="slide11.xml"/><Relationship Id="rId17" Type="http://schemas.openxmlformats.org/officeDocument/2006/relationships/slide" Target="slide14.xml"/><Relationship Id="rId2" Type="http://schemas.openxmlformats.org/officeDocument/2006/relationships/image" Target="../media/image22.png"/><Relationship Id="rId16" Type="http://schemas.openxmlformats.org/officeDocument/2006/relationships/slide" Target="slide9.xml"/><Relationship Id="rId1" Type="http://schemas.openxmlformats.org/officeDocument/2006/relationships/slideLayout" Target="../slideLayouts/slideLayout49.xml"/><Relationship Id="rId6" Type="http://schemas.openxmlformats.org/officeDocument/2006/relationships/slide" Target="slide5.xml"/><Relationship Id="rId11" Type="http://schemas.openxmlformats.org/officeDocument/2006/relationships/slide" Target="slide8.xml"/><Relationship Id="rId5" Type="http://schemas.openxmlformats.org/officeDocument/2006/relationships/image" Target="../media/image25.png"/><Relationship Id="rId15" Type="http://schemas.openxmlformats.org/officeDocument/2006/relationships/slide" Target="slide2.xml"/><Relationship Id="rId10" Type="http://schemas.openxmlformats.org/officeDocument/2006/relationships/slide" Target="slide10.xml"/><Relationship Id="rId4" Type="http://schemas.openxmlformats.org/officeDocument/2006/relationships/image" Target="../media/image24.png"/><Relationship Id="rId9" Type="http://schemas.openxmlformats.org/officeDocument/2006/relationships/slide" Target="slide6.xml"/><Relationship Id="rId14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3.xml"/><Relationship Id="rId3" Type="http://schemas.openxmlformats.org/officeDocument/2006/relationships/hyperlink" Target="https://cvc-front-ibp.brainsonic.com/bpce/player-preview-f6f42513a826f823f5509d37af4e4dfc-768-432.html" TargetMode="Externa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5.xml"/><Relationship Id="rId2" Type="http://schemas.openxmlformats.org/officeDocument/2006/relationships/image" Target="../media/image26.png"/><Relationship Id="rId16" Type="http://schemas.openxmlformats.org/officeDocument/2006/relationships/slide" Target="slide14.xml"/><Relationship Id="rId1" Type="http://schemas.openxmlformats.org/officeDocument/2006/relationships/slideLayout" Target="../slideLayouts/slideLayout53.xml"/><Relationship Id="rId6" Type="http://schemas.openxmlformats.org/officeDocument/2006/relationships/slide" Target="slide3.xml"/><Relationship Id="rId11" Type="http://schemas.openxmlformats.org/officeDocument/2006/relationships/slide" Target="slide11.xml"/><Relationship Id="rId5" Type="http://schemas.openxmlformats.org/officeDocument/2006/relationships/image" Target="../media/image21.png"/><Relationship Id="rId15" Type="http://schemas.openxmlformats.org/officeDocument/2006/relationships/slide" Target="slide9.xml"/><Relationship Id="rId10" Type="http://schemas.openxmlformats.org/officeDocument/2006/relationships/slide" Target="slide8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10.xml"/><Relationship Id="rId12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6" Type="http://schemas.openxmlformats.org/officeDocument/2006/relationships/slide" Target="slide6.xml"/><Relationship Id="rId11" Type="http://schemas.openxmlformats.org/officeDocument/2006/relationships/slide" Target="slide13.xml"/><Relationship Id="rId5" Type="http://schemas.openxmlformats.org/officeDocument/2006/relationships/slide" Target="slide4.xml"/><Relationship Id="rId15" Type="http://schemas.openxmlformats.org/officeDocument/2006/relationships/slide" Target="slide15.xml"/><Relationship Id="rId10" Type="http://schemas.openxmlformats.org/officeDocument/2006/relationships/slide" Target="slide12.xml"/><Relationship Id="rId4" Type="http://schemas.openxmlformats.org/officeDocument/2006/relationships/slide" Target="slide7.xml"/><Relationship Id="rId9" Type="http://schemas.openxmlformats.org/officeDocument/2006/relationships/slide" Target="slide11.xml"/><Relationship Id="rId14" Type="http://schemas.openxmlformats.org/officeDocument/2006/relationships/slide" Target="slide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10.xml"/><Relationship Id="rId12" Type="http://schemas.openxmlformats.org/officeDocument/2006/relationships/slide" Target="slide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6.xml"/><Relationship Id="rId6" Type="http://schemas.openxmlformats.org/officeDocument/2006/relationships/slide" Target="slide4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slide" Target="slide15.xml"/><Relationship Id="rId10" Type="http://schemas.openxmlformats.org/officeDocument/2006/relationships/slide" Target="slide12.xml"/><Relationship Id="rId4" Type="http://schemas.openxmlformats.org/officeDocument/2006/relationships/slide" Target="slide5.xml"/><Relationship Id="rId9" Type="http://schemas.openxmlformats.org/officeDocument/2006/relationships/slide" Target="slide11.xml"/><Relationship Id="rId14" Type="http://schemas.openxmlformats.org/officeDocument/2006/relationships/slide" Target="slide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2.xml"/><Relationship Id="rId18" Type="http://schemas.openxmlformats.org/officeDocument/2006/relationships/slide" Target="slide15.xml"/><Relationship Id="rId3" Type="http://schemas.openxmlformats.org/officeDocument/2006/relationships/image" Target="../media/image30.png"/><Relationship Id="rId7" Type="http://schemas.openxmlformats.org/officeDocument/2006/relationships/slide" Target="slide5.xml"/><Relationship Id="rId12" Type="http://schemas.openxmlformats.org/officeDocument/2006/relationships/slide" Target="slide11.xml"/><Relationship Id="rId17" Type="http://schemas.openxmlformats.org/officeDocument/2006/relationships/slide" Target="slide14.xml"/><Relationship Id="rId2" Type="http://schemas.openxmlformats.org/officeDocument/2006/relationships/image" Target="../media/image29.png"/><Relationship Id="rId16" Type="http://schemas.openxmlformats.org/officeDocument/2006/relationships/slide" Target="slide9.xml"/><Relationship Id="rId1" Type="http://schemas.openxmlformats.org/officeDocument/2006/relationships/slideLayout" Target="../slideLayouts/slideLayout56.xml"/><Relationship Id="rId6" Type="http://schemas.openxmlformats.org/officeDocument/2006/relationships/slide" Target="slide3.xml"/><Relationship Id="rId11" Type="http://schemas.openxmlformats.org/officeDocument/2006/relationships/slide" Target="slide8.xml"/><Relationship Id="rId5" Type="http://schemas.openxmlformats.org/officeDocument/2006/relationships/image" Target="../media/image32.png"/><Relationship Id="rId15" Type="http://schemas.openxmlformats.org/officeDocument/2006/relationships/slide" Target="slide2.xml"/><Relationship Id="rId10" Type="http://schemas.openxmlformats.org/officeDocument/2006/relationships/slide" Target="slide10.xml"/><Relationship Id="rId4" Type="http://schemas.openxmlformats.org/officeDocument/2006/relationships/image" Target="../media/image31.png"/><Relationship Id="rId9" Type="http://schemas.openxmlformats.org/officeDocument/2006/relationships/slide" Target="slide6.xml"/><Relationship Id="rId14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1.xml"/><Relationship Id="rId18" Type="http://schemas.openxmlformats.org/officeDocument/2006/relationships/slide" Target="slide14.xml"/><Relationship Id="rId3" Type="http://schemas.openxmlformats.org/officeDocument/2006/relationships/image" Target="../media/image34.png"/><Relationship Id="rId7" Type="http://schemas.openxmlformats.org/officeDocument/2006/relationships/slide" Target="slide3.xml"/><Relationship Id="rId12" Type="http://schemas.openxmlformats.org/officeDocument/2006/relationships/slide" Target="slide10.xml"/><Relationship Id="rId17" Type="http://schemas.openxmlformats.org/officeDocument/2006/relationships/slide" Target="slide9.xml"/><Relationship Id="rId2" Type="http://schemas.openxmlformats.org/officeDocument/2006/relationships/image" Target="../media/image33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11" Type="http://schemas.openxmlformats.org/officeDocument/2006/relationships/slide" Target="slide6.xml"/><Relationship Id="rId5" Type="http://schemas.openxmlformats.org/officeDocument/2006/relationships/image" Target="../media/image36.png"/><Relationship Id="rId15" Type="http://schemas.openxmlformats.org/officeDocument/2006/relationships/slide" Target="slide13.xml"/><Relationship Id="rId10" Type="http://schemas.openxmlformats.org/officeDocument/2006/relationships/slide" Target="slide4.xml"/><Relationship Id="rId19" Type="http://schemas.openxmlformats.org/officeDocument/2006/relationships/slide" Target="slide15.xml"/><Relationship Id="rId4" Type="http://schemas.openxmlformats.org/officeDocument/2006/relationships/image" Target="../media/image35.png"/><Relationship Id="rId9" Type="http://schemas.openxmlformats.org/officeDocument/2006/relationships/slide" Target="slide7.xml"/><Relationship Id="rId14" Type="http://schemas.openxmlformats.org/officeDocument/2006/relationships/slide" Target="slide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2.xml"/><Relationship Id="rId3" Type="http://schemas.openxmlformats.org/officeDocument/2006/relationships/image" Target="../media/image39.png"/><Relationship Id="rId7" Type="http://schemas.openxmlformats.org/officeDocument/2006/relationships/slide" Target="slide7.xml"/><Relationship Id="rId12" Type="http://schemas.openxmlformats.org/officeDocument/2006/relationships/slide" Target="slide11.xml"/><Relationship Id="rId17" Type="http://schemas.openxmlformats.org/officeDocument/2006/relationships/slide" Target="slide15.xml"/><Relationship Id="rId2" Type="http://schemas.openxmlformats.org/officeDocument/2006/relationships/image" Target="../media/image38.png"/><Relationship Id="rId16" Type="http://schemas.openxmlformats.org/officeDocument/2006/relationships/slide" Target="slide14.xml"/><Relationship Id="rId1" Type="http://schemas.openxmlformats.org/officeDocument/2006/relationships/slideLayout" Target="../slideLayouts/slideLayout57.xml"/><Relationship Id="rId6" Type="http://schemas.openxmlformats.org/officeDocument/2006/relationships/slide" Target="slide5.xml"/><Relationship Id="rId11" Type="http://schemas.openxmlformats.org/officeDocument/2006/relationships/slide" Target="slide8.xml"/><Relationship Id="rId5" Type="http://schemas.openxmlformats.org/officeDocument/2006/relationships/slide" Target="slide3.xml"/><Relationship Id="rId15" Type="http://schemas.openxmlformats.org/officeDocument/2006/relationships/slide" Target="slide2.xml"/><Relationship Id="rId10" Type="http://schemas.openxmlformats.org/officeDocument/2006/relationships/slide" Target="slide10.xml"/><Relationship Id="rId4" Type="http://schemas.openxmlformats.org/officeDocument/2006/relationships/image" Target="../media/image40.png"/><Relationship Id="rId9" Type="http://schemas.openxmlformats.org/officeDocument/2006/relationships/slide" Target="slide6.xml"/><Relationship Id="rId14" Type="http://schemas.openxmlformats.org/officeDocument/2006/relationships/slide" Target="slide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slide" Target="slide6.xml"/><Relationship Id="rId18" Type="http://schemas.openxmlformats.org/officeDocument/2006/relationships/slide" Target="slide2.xml"/><Relationship Id="rId3" Type="http://schemas.openxmlformats.org/officeDocument/2006/relationships/image" Target="../media/image34.png"/><Relationship Id="rId21" Type="http://schemas.openxmlformats.org/officeDocument/2006/relationships/slide" Target="slide15.xml"/><Relationship Id="rId7" Type="http://schemas.openxmlformats.org/officeDocument/2006/relationships/image" Target="../media/image29.png"/><Relationship Id="rId12" Type="http://schemas.openxmlformats.org/officeDocument/2006/relationships/slide" Target="slide4.xml"/><Relationship Id="rId17" Type="http://schemas.openxmlformats.org/officeDocument/2006/relationships/slide" Target="slide13.xml"/><Relationship Id="rId2" Type="http://schemas.openxmlformats.org/officeDocument/2006/relationships/image" Target="../media/image33.png"/><Relationship Id="rId16" Type="http://schemas.openxmlformats.org/officeDocument/2006/relationships/slide" Target="slide12.xml"/><Relationship Id="rId20" Type="http://schemas.openxmlformats.org/officeDocument/2006/relationships/slide" Target="slide14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11" Type="http://schemas.openxmlformats.org/officeDocument/2006/relationships/slide" Target="slide7.xml"/><Relationship Id="rId5" Type="http://schemas.openxmlformats.org/officeDocument/2006/relationships/image" Target="../media/image36.png"/><Relationship Id="rId15" Type="http://schemas.openxmlformats.org/officeDocument/2006/relationships/slide" Target="slide11.xml"/><Relationship Id="rId10" Type="http://schemas.openxmlformats.org/officeDocument/2006/relationships/slide" Target="slide5.xml"/><Relationship Id="rId19" Type="http://schemas.openxmlformats.org/officeDocument/2006/relationships/slide" Target="slide9.xml"/><Relationship Id="rId4" Type="http://schemas.openxmlformats.org/officeDocument/2006/relationships/image" Target="../media/image35.png"/><Relationship Id="rId9" Type="http://schemas.openxmlformats.org/officeDocument/2006/relationships/slide" Target="slide3.xml"/><Relationship Id="rId14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2.xml"/><Relationship Id="rId3" Type="http://schemas.openxmlformats.org/officeDocument/2006/relationships/image" Target="../media/image42.png"/><Relationship Id="rId7" Type="http://schemas.openxmlformats.org/officeDocument/2006/relationships/slide" Target="slide4.xml"/><Relationship Id="rId12" Type="http://schemas.openxmlformats.org/officeDocument/2006/relationships/slide" Target="slide13.xml"/><Relationship Id="rId2" Type="http://schemas.openxmlformats.org/officeDocument/2006/relationships/image" Target="../media/image41.png"/><Relationship Id="rId16" Type="http://schemas.openxmlformats.org/officeDocument/2006/relationships/slide" Target="slide15.xml"/><Relationship Id="rId1" Type="http://schemas.openxmlformats.org/officeDocument/2006/relationships/slideLayout" Target="../slideLayouts/slideLayout56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5.xml"/><Relationship Id="rId15" Type="http://schemas.openxmlformats.org/officeDocument/2006/relationships/slide" Target="slide14.xml"/><Relationship Id="rId10" Type="http://schemas.openxmlformats.org/officeDocument/2006/relationships/slide" Target="slide8.xml"/><Relationship Id="rId4" Type="http://schemas.openxmlformats.org/officeDocument/2006/relationships/slide" Target="slide3.xml"/><Relationship Id="rId9" Type="http://schemas.openxmlformats.org/officeDocument/2006/relationships/slide" Target="slide10.xml"/><Relationship Id="rId1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8.xml"/><Relationship Id="rId18" Type="http://schemas.openxmlformats.org/officeDocument/2006/relationships/slide" Target="slide14.xml"/><Relationship Id="rId3" Type="http://schemas.openxmlformats.org/officeDocument/2006/relationships/image" Target="../media/image44.png"/><Relationship Id="rId7" Type="http://schemas.openxmlformats.org/officeDocument/2006/relationships/slide" Target="slide3.xml"/><Relationship Id="rId12" Type="http://schemas.openxmlformats.org/officeDocument/2006/relationships/slide" Target="slide10.xml"/><Relationship Id="rId17" Type="http://schemas.openxmlformats.org/officeDocument/2006/relationships/slide" Target="slide9.xml"/><Relationship Id="rId2" Type="http://schemas.openxmlformats.org/officeDocument/2006/relationships/image" Target="../media/image43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7.png"/><Relationship Id="rId11" Type="http://schemas.openxmlformats.org/officeDocument/2006/relationships/slide" Target="slide6.xml"/><Relationship Id="rId5" Type="http://schemas.openxmlformats.org/officeDocument/2006/relationships/image" Target="../media/image46.png"/><Relationship Id="rId15" Type="http://schemas.openxmlformats.org/officeDocument/2006/relationships/slide" Target="slide13.xml"/><Relationship Id="rId10" Type="http://schemas.openxmlformats.org/officeDocument/2006/relationships/slide" Target="slide4.xml"/><Relationship Id="rId19" Type="http://schemas.openxmlformats.org/officeDocument/2006/relationships/slide" Target="slide15.xml"/><Relationship Id="rId4" Type="http://schemas.openxmlformats.org/officeDocument/2006/relationships/image" Target="../media/image45.png"/><Relationship Id="rId9" Type="http://schemas.openxmlformats.org/officeDocument/2006/relationships/slide" Target="slide7.xml"/><Relationship Id="rId1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2.xml"/><Relationship Id="rId3" Type="http://schemas.openxmlformats.org/officeDocument/2006/relationships/image" Target="../media/image49.png"/><Relationship Id="rId7" Type="http://schemas.openxmlformats.org/officeDocument/2006/relationships/slide" Target="slide7.xml"/><Relationship Id="rId12" Type="http://schemas.openxmlformats.org/officeDocument/2006/relationships/slide" Target="slide11.xml"/><Relationship Id="rId17" Type="http://schemas.openxmlformats.org/officeDocument/2006/relationships/slide" Target="slide15.xml"/><Relationship Id="rId2" Type="http://schemas.openxmlformats.org/officeDocument/2006/relationships/image" Target="../media/image48.png"/><Relationship Id="rId16" Type="http://schemas.openxmlformats.org/officeDocument/2006/relationships/slide" Target="slide14.xml"/><Relationship Id="rId1" Type="http://schemas.openxmlformats.org/officeDocument/2006/relationships/slideLayout" Target="../slideLayouts/slideLayout57.xml"/><Relationship Id="rId6" Type="http://schemas.openxmlformats.org/officeDocument/2006/relationships/slide" Target="slide5.xml"/><Relationship Id="rId11" Type="http://schemas.openxmlformats.org/officeDocument/2006/relationships/slide" Target="slide8.xml"/><Relationship Id="rId5" Type="http://schemas.openxmlformats.org/officeDocument/2006/relationships/slide" Target="slide3.xml"/><Relationship Id="rId15" Type="http://schemas.openxmlformats.org/officeDocument/2006/relationships/slide" Target="slide9.xml"/><Relationship Id="rId10" Type="http://schemas.openxmlformats.org/officeDocument/2006/relationships/slide" Target="slide10.xml"/><Relationship Id="rId4" Type="http://schemas.openxmlformats.org/officeDocument/2006/relationships/image" Target="../media/image50.png"/><Relationship Id="rId9" Type="http://schemas.openxmlformats.org/officeDocument/2006/relationships/slide" Target="slide6.xml"/><Relationship Id="rId1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1.xml"/><Relationship Id="rId18" Type="http://schemas.openxmlformats.org/officeDocument/2006/relationships/slide" Target="slide15.xml"/><Relationship Id="rId3" Type="http://schemas.openxmlformats.org/officeDocument/2006/relationships/image" Target="../media/image51.png"/><Relationship Id="rId7" Type="http://schemas.openxmlformats.org/officeDocument/2006/relationships/slide" Target="slide5.xml"/><Relationship Id="rId12" Type="http://schemas.openxmlformats.org/officeDocument/2006/relationships/slide" Target="slide8.xml"/><Relationship Id="rId17" Type="http://schemas.openxmlformats.org/officeDocument/2006/relationships/slide" Target="slide9.xml"/><Relationship Id="rId2" Type="http://schemas.openxmlformats.org/officeDocument/2006/relationships/notesSlide" Target="../notesSlides/notesSlide2.xml"/><Relationship Id="rId16" Type="http://schemas.openxmlformats.org/officeDocument/2006/relationships/slide" Target="slide2.xml"/><Relationship Id="rId1" Type="http://schemas.openxmlformats.org/officeDocument/2006/relationships/slideLayout" Target="../slideLayouts/slideLayout53.xml"/><Relationship Id="rId6" Type="http://schemas.openxmlformats.org/officeDocument/2006/relationships/slide" Target="slide3.xml"/><Relationship Id="rId11" Type="http://schemas.openxmlformats.org/officeDocument/2006/relationships/slide" Target="slide10.xml"/><Relationship Id="rId5" Type="http://schemas.openxmlformats.org/officeDocument/2006/relationships/image" Target="../media/image53.jpeg"/><Relationship Id="rId15" Type="http://schemas.openxmlformats.org/officeDocument/2006/relationships/slide" Target="slide13.xml"/><Relationship Id="rId10" Type="http://schemas.openxmlformats.org/officeDocument/2006/relationships/slide" Target="slide6.xml"/><Relationship Id="rId4" Type="http://schemas.openxmlformats.org/officeDocument/2006/relationships/image" Target="../media/image52.png"/><Relationship Id="rId9" Type="http://schemas.openxmlformats.org/officeDocument/2006/relationships/slide" Target="slide4.xml"/><Relationship Id="rId14" Type="http://schemas.openxmlformats.org/officeDocument/2006/relationships/slide" Target="slid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2.xml"/><Relationship Id="rId3" Type="http://schemas.openxmlformats.org/officeDocument/2006/relationships/image" Target="../media/image54.png"/><Relationship Id="rId7" Type="http://schemas.openxmlformats.org/officeDocument/2006/relationships/slide" Target="slide7.xml"/><Relationship Id="rId12" Type="http://schemas.openxmlformats.org/officeDocument/2006/relationships/slide" Target="slide11.xml"/><Relationship Id="rId17" Type="http://schemas.openxmlformats.org/officeDocument/2006/relationships/slide" Target="slide14.xml"/><Relationship Id="rId2" Type="http://schemas.openxmlformats.org/officeDocument/2006/relationships/hyperlink" Target="https://www.interepargne.qua.natixis.com/nie/entreprise-video-epargne-salariale-et-retraite-c_667847.html?vid=4qdmx1rcb92" TargetMode="External"/><Relationship Id="rId16" Type="http://schemas.openxmlformats.org/officeDocument/2006/relationships/slide" Target="slide9.xml"/><Relationship Id="rId1" Type="http://schemas.openxmlformats.org/officeDocument/2006/relationships/slideLayout" Target="../slideLayouts/slideLayout59.xml"/><Relationship Id="rId6" Type="http://schemas.openxmlformats.org/officeDocument/2006/relationships/slide" Target="slide5.xml"/><Relationship Id="rId11" Type="http://schemas.openxmlformats.org/officeDocument/2006/relationships/slide" Target="slide8.xml"/><Relationship Id="rId5" Type="http://schemas.openxmlformats.org/officeDocument/2006/relationships/slide" Target="slide3.xml"/><Relationship Id="rId15" Type="http://schemas.openxmlformats.org/officeDocument/2006/relationships/slide" Target="slide2.xml"/><Relationship Id="rId10" Type="http://schemas.openxmlformats.org/officeDocument/2006/relationships/slide" Target="slide10.xml"/><Relationship Id="rId4" Type="http://schemas.openxmlformats.org/officeDocument/2006/relationships/image" Target="../media/image39.png"/><Relationship Id="rId9" Type="http://schemas.openxmlformats.org/officeDocument/2006/relationships/slide" Target="slide6.xml"/><Relationship Id="rId14" Type="http://schemas.openxmlformats.org/officeDocument/2006/relationships/slide" Target="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61497" y="1704773"/>
            <a:ext cx="3399485" cy="2154436"/>
          </a:xfrm>
        </p:spPr>
        <p:txBody>
          <a:bodyPr/>
          <a:lstStyle/>
          <a:p>
            <a:r>
              <a:rPr lang="fr-FR" b="1" dirty="0"/>
              <a:t>Votre outil de souscription d’épargne salariale et retraite </a:t>
            </a:r>
            <a:br>
              <a:rPr lang="fr-FR" b="1" dirty="0"/>
            </a:br>
            <a:r>
              <a:rPr lang="fr-FR" b="1" dirty="0" err="1"/>
              <a:t>Easiris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61497" y="4407597"/>
            <a:ext cx="3083858" cy="400110"/>
          </a:xfrm>
        </p:spPr>
        <p:txBody>
          <a:bodyPr/>
          <a:lstStyle/>
          <a:p>
            <a:r>
              <a:rPr lang="fr-FR" dirty="0"/>
              <a:t>Caisse d’Epargne</a:t>
            </a:r>
          </a:p>
          <a:p>
            <a:r>
              <a:rPr lang="fr-FR" dirty="0"/>
              <a:t>Mars 2021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856C4A-B650-492D-B26A-36B331B45773}"/>
              </a:ext>
            </a:extLst>
          </p:cNvPr>
          <p:cNvSpPr txBox="1"/>
          <p:nvPr/>
        </p:nvSpPr>
        <p:spPr>
          <a:xfrm>
            <a:off x="5777407" y="4376820"/>
            <a:ext cx="3059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581D74"/>
                </a:solidFill>
                <a:latin typeface="Pluto Bold" panose="020B0803020203060204" pitchFamily="34" charset="0"/>
              </a:rPr>
              <a:t>C’EST ÇA, ÊTRE INVESTI DANS L’AVENIR DES ENTREPRISES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50D570-7911-43C8-9E8C-F4A0A81310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0F2F1"/>
              </a:clrFrom>
              <a:clrTo>
                <a:srgbClr val="F0F2F1">
                  <a:alpha val="0"/>
                </a:srgbClr>
              </a:clrTo>
            </a:clrChange>
          </a:blip>
          <a:srcRect l="48436" r="-1"/>
          <a:stretch/>
        </p:blipFill>
        <p:spPr>
          <a:xfrm>
            <a:off x="4460982" y="-2187624"/>
            <a:ext cx="4683017" cy="6422634"/>
          </a:xfrm>
          <a:prstGeom prst="rect">
            <a:avLst/>
          </a:prstGeom>
        </p:spPr>
      </p:pic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010AFF3-F319-4A3E-8462-9B40035B1C7D}"/>
              </a:ext>
            </a:extLst>
          </p:cNvPr>
          <p:cNvSpPr/>
          <p:nvPr/>
        </p:nvSpPr>
        <p:spPr>
          <a:xfrm>
            <a:off x="-336" y="5517232"/>
            <a:ext cx="1476000" cy="57606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Présentation</a:t>
            </a:r>
          </a:p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d’</a:t>
            </a:r>
            <a:r>
              <a:rPr lang="fr-FR" sz="12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203D4CE2-58E7-47C9-8553-0E6858ED7FB4}"/>
              </a:ext>
            </a:extLst>
          </p:cNvPr>
          <p:cNvSpPr/>
          <p:nvPr/>
        </p:nvSpPr>
        <p:spPr>
          <a:xfrm>
            <a:off x="1533410" y="5517232"/>
            <a:ext cx="1476000" cy="57606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 </a:t>
            </a:r>
          </a:p>
        </p:txBody>
      </p:sp>
      <p:sp>
        <p:nvSpPr>
          <p:cNvPr id="12" name="Rectangle 11">
            <a:hlinkClick r:id="rId6" action="ppaction://hlinksldjump"/>
            <a:extLst>
              <a:ext uri="{FF2B5EF4-FFF2-40B4-BE49-F238E27FC236}">
                <a16:creationId xmlns:a16="http://schemas.microsoft.com/office/drawing/2014/main" id="{E1B025B5-300F-4F8A-A03C-E02CCFDE9757}"/>
              </a:ext>
            </a:extLst>
          </p:cNvPr>
          <p:cNvSpPr/>
          <p:nvPr/>
        </p:nvSpPr>
        <p:spPr>
          <a:xfrm>
            <a:off x="4600506" y="5517232"/>
            <a:ext cx="1476000" cy="57606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  <a:r>
              <a:rPr lang="fr-FR" sz="1200" baseline="30000" dirty="0">
                <a:solidFill>
                  <a:srgbClr val="FFFFFF"/>
                </a:solidFill>
                <a:latin typeface="Arial" panose="020B0604020202020204" pitchFamily="34" charset="0"/>
              </a:rPr>
              <a:t>er</a:t>
            </a: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 versement du dirigeant</a:t>
            </a:r>
          </a:p>
        </p:txBody>
      </p:sp>
      <p:sp>
        <p:nvSpPr>
          <p:cNvPr id="13" name="Rectangle 12">
            <a:hlinkClick r:id="rId7" action="ppaction://hlinksldjump"/>
            <a:extLst>
              <a:ext uri="{FF2B5EF4-FFF2-40B4-BE49-F238E27FC236}">
                <a16:creationId xmlns:a16="http://schemas.microsoft.com/office/drawing/2014/main" id="{B93C0862-15BD-49E4-B40B-DD2F1D5DEDE1}"/>
              </a:ext>
            </a:extLst>
          </p:cNvPr>
          <p:cNvSpPr/>
          <p:nvPr/>
        </p:nvSpPr>
        <p:spPr>
          <a:xfrm>
            <a:off x="6134252" y="5517232"/>
            <a:ext cx="1476000" cy="57606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Parcours d’intéressement</a:t>
            </a:r>
          </a:p>
        </p:txBody>
      </p:sp>
      <p:sp>
        <p:nvSpPr>
          <p:cNvPr id="17" name="Rectangle 16">
            <a:hlinkClick r:id="rId8" action="ppaction://hlinksldjump"/>
            <a:extLst>
              <a:ext uri="{FF2B5EF4-FFF2-40B4-BE49-F238E27FC236}">
                <a16:creationId xmlns:a16="http://schemas.microsoft.com/office/drawing/2014/main" id="{9A10FE65-B95B-4CB8-B298-5E10FD4EB5D7}"/>
              </a:ext>
            </a:extLst>
          </p:cNvPr>
          <p:cNvSpPr/>
          <p:nvPr/>
        </p:nvSpPr>
        <p:spPr>
          <a:xfrm>
            <a:off x="7667999" y="5517232"/>
            <a:ext cx="1476000" cy="57606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9A8CB1-7822-47E1-A7DD-E55652F98DCB}"/>
              </a:ext>
            </a:extLst>
          </p:cNvPr>
          <p:cNvSpPr/>
          <p:nvPr/>
        </p:nvSpPr>
        <p:spPr>
          <a:xfrm>
            <a:off x="72657" y="5167968"/>
            <a:ext cx="1330013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DB1F2B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14" name="Rectangle 13">
            <a:hlinkClick r:id="rId9" action="ppaction://hlinksldjump"/>
            <a:extLst>
              <a:ext uri="{FF2B5EF4-FFF2-40B4-BE49-F238E27FC236}">
                <a16:creationId xmlns:a16="http://schemas.microsoft.com/office/drawing/2014/main" id="{8D4BD23A-BA10-46BE-AAC4-C8CDA7D59543}"/>
              </a:ext>
            </a:extLst>
          </p:cNvPr>
          <p:cNvSpPr/>
          <p:nvPr/>
        </p:nvSpPr>
        <p:spPr>
          <a:xfrm>
            <a:off x="3081295" y="5517232"/>
            <a:ext cx="1476000" cy="57606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Simulation et souscription</a:t>
            </a:r>
          </a:p>
        </p:txBody>
      </p:sp>
    </p:spTree>
    <p:extLst>
      <p:ext uri="{BB962C8B-B14F-4D97-AF65-F5344CB8AC3E}">
        <p14:creationId xmlns:p14="http://schemas.microsoft.com/office/powerpoint/2010/main" val="373901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0E5107E-5A7C-4325-A9DE-401BCCA1D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Easiris</a:t>
            </a:r>
            <a:r>
              <a:rPr lang="fr-FR" dirty="0"/>
              <a:t> : Qu’est ce que c’est ?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437F877B-09CC-4ADC-8D58-8B4496C44D0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2</a:t>
            </a:fld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D1924FD-E594-4D70-8FD6-461960C9A0CD}"/>
              </a:ext>
            </a:extLst>
          </p:cNvPr>
          <p:cNvGrpSpPr/>
          <p:nvPr/>
        </p:nvGrpSpPr>
        <p:grpSpPr>
          <a:xfrm>
            <a:off x="971602" y="1129857"/>
            <a:ext cx="6622214" cy="2116477"/>
            <a:chOff x="-6895" y="-6767"/>
            <a:chExt cx="9144000" cy="279028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531C1F1-219C-4334-9D9B-7E9D9460E5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11" b="27216"/>
            <a:stretch/>
          </p:blipFill>
          <p:spPr>
            <a:xfrm>
              <a:off x="-6895" y="-6767"/>
              <a:ext cx="9144000" cy="2790288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B0ACD73-A58A-4E3C-9650-559B1AC2991B}"/>
                </a:ext>
              </a:extLst>
            </p:cNvPr>
            <p:cNvSpPr/>
            <p:nvPr/>
          </p:nvSpPr>
          <p:spPr>
            <a:xfrm>
              <a:off x="3228733" y="257166"/>
              <a:ext cx="2952328" cy="4571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D95A918-09FD-4E08-950E-0A30A923B745}"/>
              </a:ext>
            </a:extLst>
          </p:cNvPr>
          <p:cNvSpPr/>
          <p:nvPr/>
        </p:nvSpPr>
        <p:spPr>
          <a:xfrm>
            <a:off x="5905382" y="1568939"/>
            <a:ext cx="1474930" cy="860307"/>
          </a:xfrm>
          <a:prstGeom prst="rect">
            <a:avLst/>
          </a:prstGeom>
          <a:solidFill>
            <a:sysClr val="window" lastClr="FFFFFF">
              <a:alpha val="67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tx2"/>
                </a:solidFill>
                <a:cs typeface="Calibri" panose="020F0502020204030204" pitchFamily="34" charset="0"/>
              </a:rPr>
              <a:t>Votre portail </a:t>
            </a:r>
            <a:r>
              <a:rPr lang="fr-FR" b="1" dirty="0" err="1">
                <a:solidFill>
                  <a:schemeClr val="tx2"/>
                </a:solidFill>
                <a:cs typeface="Calibri" panose="020F0502020204030204" pitchFamily="34" charset="0"/>
              </a:rPr>
              <a:t>Easiris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Espace réservé du contenu 1">
            <a:extLst>
              <a:ext uri="{FF2B5EF4-FFF2-40B4-BE49-F238E27FC236}">
                <a16:creationId xmlns:a16="http://schemas.microsoft.com/office/drawing/2014/main" id="{54C6401C-B3B6-44C3-8687-589BDF0B4F18}"/>
              </a:ext>
            </a:extLst>
          </p:cNvPr>
          <p:cNvSpPr txBox="1">
            <a:spLocks/>
          </p:cNvSpPr>
          <p:nvPr/>
        </p:nvSpPr>
        <p:spPr>
          <a:xfrm>
            <a:off x="971602" y="3378461"/>
            <a:ext cx="6622214" cy="13608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7675" marR="0" indent="-177800" algn="l" defTabSz="6858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"/>
              <a:tabLst/>
              <a:defRPr sz="11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D6995"/>
              </a:buClr>
              <a:buSzPct val="80000"/>
              <a:buFontTx/>
              <a:buNone/>
              <a:tabLst/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D6995"/>
              </a:buClr>
              <a:buSzTx/>
              <a:buFont typeface="Arial" panose="020B0604020202020204" pitchFamily="34" charset="0"/>
              <a:buNone/>
              <a:tabLst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defTabSz="914400">
              <a:spcBef>
                <a:spcPts val="0"/>
              </a:spcBef>
              <a:defRPr/>
            </a:pPr>
            <a:r>
              <a:rPr lang="fr-FR" sz="1600" dirty="0">
                <a:solidFill>
                  <a:schemeClr val="tx2"/>
                </a:solidFill>
              </a:rPr>
              <a:t>EASIRIS, c’est votre outil 100 % digital de présentation, simulation et de souscription dédié à l’épargne salariale et retraite.</a:t>
            </a:r>
            <a:endParaRPr lang="fr-FR" sz="1600" i="1" dirty="0">
              <a:solidFill>
                <a:schemeClr val="tx2"/>
              </a:solidFill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0" defTabSz="914400">
              <a:spcBef>
                <a:spcPts val="0"/>
              </a:spcBef>
            </a:pPr>
            <a:r>
              <a:rPr lang="fr-FR" sz="1200" dirty="0">
                <a:solidFill>
                  <a:prstClr val="black"/>
                </a:solidFill>
              </a:rPr>
              <a:t>Accessible depuis votre poste de travail, vous pourrez proposer à vos clients </a:t>
            </a:r>
            <a:r>
              <a:rPr lang="fr-FR" sz="1200" dirty="0">
                <a:solidFill>
                  <a:srgbClr val="581D74"/>
                </a:solidFill>
              </a:rPr>
              <a:t>:</a:t>
            </a:r>
          </a:p>
          <a:p>
            <a:pPr marL="285750" lvl="0" indent="-285750" defTabSz="914400">
              <a:spcBef>
                <a:spcPts val="0"/>
              </a:spcBef>
              <a:buFontTx/>
              <a:buChar char="-"/>
            </a:pPr>
            <a:r>
              <a:rPr lang="fr-FR" sz="1200" b="0" dirty="0">
                <a:solidFill>
                  <a:prstClr val="black"/>
                </a:solidFill>
              </a:rPr>
              <a:t>L’offre PEI / PERCOL-I BOX OFFICE,</a:t>
            </a:r>
          </a:p>
          <a:p>
            <a:pPr marL="285750" lvl="0" indent="-285750" defTabSz="914400">
              <a:spcBef>
                <a:spcPts val="0"/>
              </a:spcBef>
              <a:buFontTx/>
              <a:buChar char="-"/>
            </a:pPr>
            <a:r>
              <a:rPr lang="fr-FR" sz="1200" b="0" dirty="0">
                <a:solidFill>
                  <a:prstClr val="black"/>
                </a:solidFill>
              </a:rPr>
              <a:t>L’offre Intéressement.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B345C2A-1837-46DD-9886-9C3062311DFA}"/>
              </a:ext>
            </a:extLst>
          </p:cNvPr>
          <p:cNvSpPr txBox="1"/>
          <p:nvPr/>
        </p:nvSpPr>
        <p:spPr>
          <a:xfrm>
            <a:off x="5830614" y="5505670"/>
            <a:ext cx="1351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Des experts à vos côtés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638E10C-61BE-4F79-B6F6-A052822F896E}"/>
              </a:ext>
            </a:extLst>
          </p:cNvPr>
          <p:cNvSpPr txBox="1"/>
          <p:nvPr/>
        </p:nvSpPr>
        <p:spPr>
          <a:xfrm>
            <a:off x="4548798" y="5500540"/>
            <a:ext cx="1351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Parcours </a:t>
            </a:r>
          </a:p>
          <a:p>
            <a:pPr algn="ctr"/>
            <a:r>
              <a:rPr lang="fr-FR" sz="1200" dirty="0"/>
              <a:t>100 % digital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FE685FF-28B9-4078-B5BB-F9DC6A853EE5}"/>
              </a:ext>
            </a:extLst>
          </p:cNvPr>
          <p:cNvSpPr txBox="1"/>
          <p:nvPr/>
        </p:nvSpPr>
        <p:spPr>
          <a:xfrm>
            <a:off x="2221623" y="5505318"/>
            <a:ext cx="1351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Vidéo </a:t>
            </a:r>
          </a:p>
          <a:p>
            <a:pPr algn="ctr"/>
            <a:r>
              <a:rPr lang="fr-FR" sz="1200" dirty="0"/>
              <a:t>Présentation clients</a:t>
            </a:r>
            <a:endParaRPr lang="fr-FR" sz="1300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B8737FD-05A7-4EA5-8763-C2603CC3C694}"/>
              </a:ext>
            </a:extLst>
          </p:cNvPr>
          <p:cNvGrpSpPr/>
          <p:nvPr/>
        </p:nvGrpSpPr>
        <p:grpSpPr>
          <a:xfrm>
            <a:off x="6250087" y="4912629"/>
            <a:ext cx="509247" cy="504397"/>
            <a:chOff x="5393591" y="4898406"/>
            <a:chExt cx="639683" cy="633089"/>
          </a:xfrm>
        </p:grpSpPr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9DDDDC6-AE4D-43C2-B5C0-A09A0BB3532F}"/>
                </a:ext>
              </a:extLst>
            </p:cNvPr>
            <p:cNvSpPr/>
            <p:nvPr/>
          </p:nvSpPr>
          <p:spPr>
            <a:xfrm>
              <a:off x="5393591" y="4898406"/>
              <a:ext cx="639683" cy="6330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33531584-992E-4D28-B803-6EF4CB4D9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6402" y="4938744"/>
              <a:ext cx="516397" cy="516397"/>
            </a:xfrm>
            <a:prstGeom prst="rect">
              <a:avLst/>
            </a:prstGeom>
          </p:spPr>
        </p:pic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EBB0F3BC-B4BD-4CE7-BB25-AB6871E0D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514" y="4908523"/>
            <a:ext cx="509247" cy="504397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B6F24AF5-1FD2-4F07-8804-9C519CE58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967" y="4912610"/>
            <a:ext cx="509247" cy="504398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7FAA7282-F14F-4731-BECF-8BF80462A6DA}"/>
              </a:ext>
            </a:extLst>
          </p:cNvPr>
          <p:cNvSpPr txBox="1"/>
          <p:nvPr/>
        </p:nvSpPr>
        <p:spPr>
          <a:xfrm>
            <a:off x="3375853" y="5505318"/>
            <a:ext cx="1351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Simulation par univers de besoin</a:t>
            </a: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8444159E-A8FF-4C59-8597-679370CE23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6961" y="4913372"/>
            <a:ext cx="509248" cy="49954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1D719C73-1699-43E5-BA23-9CEF7EB29AD2}"/>
              </a:ext>
            </a:extLst>
          </p:cNvPr>
          <p:cNvSpPr/>
          <p:nvPr/>
        </p:nvSpPr>
        <p:spPr>
          <a:xfrm>
            <a:off x="16124" y="4843254"/>
            <a:ext cx="1851680" cy="1360805"/>
          </a:xfrm>
          <a:prstGeom prst="rect">
            <a:avLst/>
          </a:prstGeom>
          <a:solidFill>
            <a:schemeClr val="bg1"/>
          </a:solidFill>
          <a:ln>
            <a:noFill/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1050" b="1" dirty="0">
                <a:solidFill>
                  <a:prstClr val="black"/>
                </a:solidFill>
              </a:rPr>
              <a:t>Un besoin en particulier ? Allo Experts toujours à vos côtés.</a:t>
            </a:r>
          </a:p>
          <a:p>
            <a:pPr lvl="0"/>
            <a:r>
              <a:rPr lang="fr-FR" sz="1050" dirty="0">
                <a:solidFill>
                  <a:prstClr val="black"/>
                </a:solidFill>
              </a:rPr>
              <a:t>Utilisez le Web Call Back pour être rappelé en quelques minutes par un expert.</a:t>
            </a:r>
          </a:p>
        </p:txBody>
      </p:sp>
      <p:pic>
        <p:nvPicPr>
          <p:cNvPr id="38" name="Picture 2">
            <a:extLst>
              <a:ext uri="{FF2B5EF4-FFF2-40B4-BE49-F238E27FC236}">
                <a16:creationId xmlns:a16="http://schemas.microsoft.com/office/drawing/2014/main" id="{0440646A-3676-4804-A453-3B104437AB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5" t="24303" r="75213" b="11530"/>
          <a:stretch/>
        </p:blipFill>
        <p:spPr bwMode="auto">
          <a:xfrm>
            <a:off x="1861697" y="4840599"/>
            <a:ext cx="456215" cy="13608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E8A4D5A-951C-41AB-99D3-3F621ECCB95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"/>
          <a:stretch/>
        </p:blipFill>
        <p:spPr>
          <a:xfrm>
            <a:off x="3237150" y="1330054"/>
            <a:ext cx="2138118" cy="1520095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0223A4F-EE1B-403A-ACED-E3676610FF4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6004"/>
          <a:stretch/>
        </p:blipFill>
        <p:spPr>
          <a:xfrm>
            <a:off x="5181636" y="1445081"/>
            <a:ext cx="314703" cy="31903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48F0C81-53B9-4305-B650-EE1E39A058F0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0192F32-841D-4704-B754-14E0C8A183D4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AF9428-154E-4A6E-83D6-199F5455DF08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27" name="Rectangle 26">
            <a:hlinkClick r:id="rId10" action="ppaction://hlinksldjump"/>
            <a:extLst>
              <a:ext uri="{FF2B5EF4-FFF2-40B4-BE49-F238E27FC236}">
                <a16:creationId xmlns:a16="http://schemas.microsoft.com/office/drawing/2014/main" id="{7043E30D-4E1D-4E72-9193-B889F06C9CE4}"/>
              </a:ext>
            </a:extLst>
          </p:cNvPr>
          <p:cNvSpPr/>
          <p:nvPr/>
        </p:nvSpPr>
        <p:spPr>
          <a:xfrm>
            <a:off x="7820044" y="869895"/>
            <a:ext cx="1312511" cy="39360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28" name="Rectangle 27">
            <a:hlinkClick r:id="rId11" action="ppaction://hlinksldjump"/>
            <a:extLst>
              <a:ext uri="{FF2B5EF4-FFF2-40B4-BE49-F238E27FC236}">
                <a16:creationId xmlns:a16="http://schemas.microsoft.com/office/drawing/2014/main" id="{91DA55EC-D7F1-4073-8265-0090C8843060}"/>
              </a:ext>
            </a:extLst>
          </p:cNvPr>
          <p:cNvSpPr/>
          <p:nvPr/>
        </p:nvSpPr>
        <p:spPr>
          <a:xfrm>
            <a:off x="7820044" y="1681812"/>
            <a:ext cx="1310253" cy="393321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29" name="Rectangle 28">
            <a:hlinkClick r:id="rId12" action="ppaction://hlinksldjump"/>
            <a:extLst>
              <a:ext uri="{FF2B5EF4-FFF2-40B4-BE49-F238E27FC236}">
                <a16:creationId xmlns:a16="http://schemas.microsoft.com/office/drawing/2014/main" id="{DA36F89B-3962-4126-A6F6-7F020F2E5251}"/>
              </a:ext>
            </a:extLst>
          </p:cNvPr>
          <p:cNvSpPr/>
          <p:nvPr/>
        </p:nvSpPr>
        <p:spPr>
          <a:xfrm>
            <a:off x="7820044" y="2490078"/>
            <a:ext cx="1310253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F7DAC44-DCB2-48C3-B121-33B9FB182C97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1" name="Rectangle 30">
            <a:hlinkClick r:id="rId13" action="ppaction://hlinksldjump"/>
            <a:extLst>
              <a:ext uri="{FF2B5EF4-FFF2-40B4-BE49-F238E27FC236}">
                <a16:creationId xmlns:a16="http://schemas.microsoft.com/office/drawing/2014/main" id="{4AE2BB6C-0187-4A3B-9BD3-DDAAB7A12E95}"/>
              </a:ext>
            </a:extLst>
          </p:cNvPr>
          <p:cNvSpPr/>
          <p:nvPr/>
        </p:nvSpPr>
        <p:spPr>
          <a:xfrm>
            <a:off x="7820044" y="1274715"/>
            <a:ext cx="1311421" cy="393321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2" name="Rectangle 31">
            <a:hlinkClick r:id="rId14" action="ppaction://hlinksldjump"/>
            <a:extLst>
              <a:ext uri="{FF2B5EF4-FFF2-40B4-BE49-F238E27FC236}">
                <a16:creationId xmlns:a16="http://schemas.microsoft.com/office/drawing/2014/main" id="{3B0FE53A-1B71-498C-8759-F81180B75B96}"/>
              </a:ext>
            </a:extLst>
          </p:cNvPr>
          <p:cNvSpPr/>
          <p:nvPr/>
        </p:nvSpPr>
        <p:spPr>
          <a:xfrm>
            <a:off x="7820044" y="2089807"/>
            <a:ext cx="1310253" cy="38728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33" name="Rectangle 32">
            <a:hlinkClick r:id="rId15" action="ppaction://hlinksldjump"/>
            <a:extLst>
              <a:ext uri="{FF2B5EF4-FFF2-40B4-BE49-F238E27FC236}">
                <a16:creationId xmlns:a16="http://schemas.microsoft.com/office/drawing/2014/main" id="{A282CB26-7990-4505-9D2C-7DF5791732AE}"/>
              </a:ext>
            </a:extLst>
          </p:cNvPr>
          <p:cNvSpPr/>
          <p:nvPr/>
        </p:nvSpPr>
        <p:spPr>
          <a:xfrm>
            <a:off x="7822832" y="3775492"/>
            <a:ext cx="1307046" cy="47087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34" name="Rectangle 33">
            <a:hlinkClick r:id="rId16" action="ppaction://hlinksldjump"/>
            <a:extLst>
              <a:ext uri="{FF2B5EF4-FFF2-40B4-BE49-F238E27FC236}">
                <a16:creationId xmlns:a16="http://schemas.microsoft.com/office/drawing/2014/main" id="{41BB6B35-E4EE-4E21-B2D6-A3264527B870}"/>
              </a:ext>
            </a:extLst>
          </p:cNvPr>
          <p:cNvSpPr/>
          <p:nvPr/>
        </p:nvSpPr>
        <p:spPr>
          <a:xfrm>
            <a:off x="7822832" y="2883868"/>
            <a:ext cx="1310253" cy="46725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35" name="Rectangle 34">
            <a:hlinkClick r:id="rId17" action="ppaction://hlinksldjump"/>
            <a:extLst>
              <a:ext uri="{FF2B5EF4-FFF2-40B4-BE49-F238E27FC236}">
                <a16:creationId xmlns:a16="http://schemas.microsoft.com/office/drawing/2014/main" id="{AAD2E6F0-C88A-4B4A-855C-1EBFF57BC0CD}"/>
              </a:ext>
            </a:extLst>
          </p:cNvPr>
          <p:cNvSpPr/>
          <p:nvPr/>
        </p:nvSpPr>
        <p:spPr>
          <a:xfrm>
            <a:off x="7822833" y="4261438"/>
            <a:ext cx="1307045" cy="40642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37" name="Rectangle 36">
            <a:hlinkClick r:id="rId18" action="ppaction://hlinksldjump"/>
            <a:extLst>
              <a:ext uri="{FF2B5EF4-FFF2-40B4-BE49-F238E27FC236}">
                <a16:creationId xmlns:a16="http://schemas.microsoft.com/office/drawing/2014/main" id="{C48D9945-A368-472E-8867-26215FB5B56E}"/>
              </a:ext>
            </a:extLst>
          </p:cNvPr>
          <p:cNvSpPr/>
          <p:nvPr/>
        </p:nvSpPr>
        <p:spPr>
          <a:xfrm>
            <a:off x="7822836" y="4682307"/>
            <a:ext cx="1307044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40" name="Rectangle 39">
            <a:hlinkClick r:id="rId19" action="ppaction://hlinksldjump"/>
            <a:extLst>
              <a:ext uri="{FF2B5EF4-FFF2-40B4-BE49-F238E27FC236}">
                <a16:creationId xmlns:a16="http://schemas.microsoft.com/office/drawing/2014/main" id="{A472ADC7-6D55-42D6-BE8C-F08B18A59C48}"/>
              </a:ext>
            </a:extLst>
          </p:cNvPr>
          <p:cNvSpPr/>
          <p:nvPr/>
        </p:nvSpPr>
        <p:spPr>
          <a:xfrm>
            <a:off x="7822836" y="5087217"/>
            <a:ext cx="1307043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E247677-3A88-4541-B1A9-5C9A32CC9887}"/>
              </a:ext>
            </a:extLst>
          </p:cNvPr>
          <p:cNvSpPr/>
          <p:nvPr/>
        </p:nvSpPr>
        <p:spPr>
          <a:xfrm>
            <a:off x="7693716" y="394111"/>
            <a:ext cx="1441079" cy="461401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2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2" name="Rectangle 51">
            <a:hlinkClick r:id="rId20" action="ppaction://hlinksldjump"/>
            <a:extLst>
              <a:ext uri="{FF2B5EF4-FFF2-40B4-BE49-F238E27FC236}">
                <a16:creationId xmlns:a16="http://schemas.microsoft.com/office/drawing/2014/main" id="{8198926E-3CF9-4728-8531-50C2620547B7}"/>
              </a:ext>
            </a:extLst>
          </p:cNvPr>
          <p:cNvSpPr/>
          <p:nvPr/>
        </p:nvSpPr>
        <p:spPr>
          <a:xfrm>
            <a:off x="7822832" y="3366185"/>
            <a:ext cx="1308901" cy="39477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53" name="Rectangle 52">
            <a:hlinkClick r:id="rId21" action="ppaction://hlinksldjump"/>
            <a:extLst>
              <a:ext uri="{FF2B5EF4-FFF2-40B4-BE49-F238E27FC236}">
                <a16:creationId xmlns:a16="http://schemas.microsoft.com/office/drawing/2014/main" id="{D067211D-E226-409D-96FE-DD0CF270EC21}"/>
              </a:ext>
            </a:extLst>
          </p:cNvPr>
          <p:cNvSpPr/>
          <p:nvPr/>
        </p:nvSpPr>
        <p:spPr>
          <a:xfrm>
            <a:off x="7823425" y="5483888"/>
            <a:ext cx="1306453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54" name="Rectangle 53">
            <a:hlinkClick r:id="rId22" action="ppaction://hlinksldjump"/>
            <a:extLst>
              <a:ext uri="{FF2B5EF4-FFF2-40B4-BE49-F238E27FC236}">
                <a16:creationId xmlns:a16="http://schemas.microsoft.com/office/drawing/2014/main" id="{B9C877FB-DDAF-4C40-8A7C-04C681916475}"/>
              </a:ext>
            </a:extLst>
          </p:cNvPr>
          <p:cNvSpPr/>
          <p:nvPr/>
        </p:nvSpPr>
        <p:spPr>
          <a:xfrm>
            <a:off x="7823425" y="5886600"/>
            <a:ext cx="1307043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2401431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accéder au portail ?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3</a:t>
            </a:fld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B52F154-EAEF-44D4-9952-C3540512701C}"/>
              </a:ext>
            </a:extLst>
          </p:cNvPr>
          <p:cNvGrpSpPr/>
          <p:nvPr/>
        </p:nvGrpSpPr>
        <p:grpSpPr>
          <a:xfrm>
            <a:off x="202778" y="4553854"/>
            <a:ext cx="3496874" cy="984679"/>
            <a:chOff x="8926792" y="1103704"/>
            <a:chExt cx="3496874" cy="984679"/>
          </a:xfrm>
        </p:grpSpPr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4D3277D8-7B55-4F73-A072-178CBC041EC6}"/>
                </a:ext>
              </a:extLst>
            </p:cNvPr>
            <p:cNvSpPr txBox="1"/>
            <p:nvPr/>
          </p:nvSpPr>
          <p:spPr>
            <a:xfrm>
              <a:off x="9967777" y="1398911"/>
              <a:ext cx="16698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Depuis le poste de travail </a:t>
              </a:r>
              <a:r>
                <a:rPr lang="fr-FR" sz="1400" b="1" dirty="0">
                  <a:solidFill>
                    <a:schemeClr val="tx2"/>
                  </a:solidFill>
                </a:rPr>
                <a:t>MYSYS</a:t>
              </a:r>
              <a:r>
                <a:rPr lang="fr-FR" sz="1400" dirty="0"/>
                <a:t>.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FC7306F-9874-48A1-AA18-177DB43D9779}"/>
                </a:ext>
              </a:extLst>
            </p:cNvPr>
            <p:cNvSpPr/>
            <p:nvPr/>
          </p:nvSpPr>
          <p:spPr>
            <a:xfrm>
              <a:off x="9098087" y="1300383"/>
              <a:ext cx="3325579" cy="788000"/>
            </a:xfrm>
            <a:prstGeom prst="rect">
              <a:avLst/>
            </a:prstGeom>
            <a:noFill/>
            <a:ln>
              <a:solidFill>
                <a:srgbClr val="DB1F2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D090EA50-31B1-45BC-9D0A-BC5D9725D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792" y="1103704"/>
              <a:ext cx="389773" cy="390113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43AD3F7A-BFBC-4728-91C2-6E3BB54EB3A6}"/>
              </a:ext>
            </a:extLst>
          </p:cNvPr>
          <p:cNvGrpSpPr/>
          <p:nvPr/>
        </p:nvGrpSpPr>
        <p:grpSpPr>
          <a:xfrm>
            <a:off x="4137430" y="4562798"/>
            <a:ext cx="3492948" cy="953739"/>
            <a:chOff x="9456801" y="2799590"/>
            <a:chExt cx="3492948" cy="953739"/>
          </a:xfrm>
        </p:grpSpPr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24D9616C-EF0D-4F3D-9B88-CB3975CFE8EB}"/>
                </a:ext>
              </a:extLst>
            </p:cNvPr>
            <p:cNvSpPr txBox="1"/>
            <p:nvPr/>
          </p:nvSpPr>
          <p:spPr>
            <a:xfrm>
              <a:off x="9679205" y="3040433"/>
              <a:ext cx="3270544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Le client seul, depuis sa banque en ligne : </a:t>
              </a:r>
              <a:r>
                <a:rPr lang="fr-FR" sz="1400" b="1" dirty="0">
                  <a:solidFill>
                    <a:schemeClr val="tx2"/>
                  </a:solidFill>
                </a:rPr>
                <a:t>DEI PRO ou CE NET</a:t>
              </a:r>
              <a:r>
                <a:rPr lang="fr-FR" sz="1400" dirty="0"/>
                <a:t>.</a:t>
              </a:r>
              <a:br>
                <a:rPr lang="fr-FR" sz="1400" dirty="0"/>
              </a:br>
              <a:r>
                <a:rPr lang="fr-FR" sz="1100" dirty="0"/>
                <a:t>Après identification et authentification.</a:t>
              </a:r>
              <a:endParaRPr lang="fr-FR" sz="1400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B0DBDA5-9254-42CD-8E85-FFC03BA73313}"/>
                </a:ext>
              </a:extLst>
            </p:cNvPr>
            <p:cNvSpPr/>
            <p:nvPr/>
          </p:nvSpPr>
          <p:spPr>
            <a:xfrm>
              <a:off x="9624169" y="2965329"/>
              <a:ext cx="3325580" cy="788000"/>
            </a:xfrm>
            <a:prstGeom prst="rect">
              <a:avLst/>
            </a:prstGeom>
            <a:noFill/>
            <a:ln>
              <a:solidFill>
                <a:srgbClr val="DB1F2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24BDCD6E-6F5A-48E3-8C1D-26C4CAF28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6801" y="2799590"/>
              <a:ext cx="389773" cy="390113"/>
            </a:xfrm>
            <a:prstGeom prst="rect">
              <a:avLst/>
            </a:prstGeom>
          </p:spPr>
        </p:pic>
      </p:grpSp>
      <p:pic>
        <p:nvPicPr>
          <p:cNvPr id="43" name="Image 42">
            <a:extLst>
              <a:ext uri="{FF2B5EF4-FFF2-40B4-BE49-F238E27FC236}">
                <a16:creationId xmlns:a16="http://schemas.microsoft.com/office/drawing/2014/main" id="{5553EBCD-0631-4B28-84EB-E287B56FC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5" y="1752337"/>
            <a:ext cx="3939836" cy="2515334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C363CC32-D237-4560-A359-6FE03F645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3181" y="2236009"/>
            <a:ext cx="1909984" cy="1585681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086BF0FD-F429-4D72-AAE9-84C54CBA2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6646" y="1700567"/>
            <a:ext cx="1853638" cy="227615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0968F6-388B-46F7-8CA3-C0FEC9284D0A}"/>
              </a:ext>
            </a:extLst>
          </p:cNvPr>
          <p:cNvSpPr/>
          <p:nvPr/>
        </p:nvSpPr>
        <p:spPr>
          <a:xfrm>
            <a:off x="1009650" y="3230479"/>
            <a:ext cx="1727200" cy="55646"/>
          </a:xfrm>
          <a:prstGeom prst="rect">
            <a:avLst/>
          </a:prstGeom>
          <a:noFill/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2CB729-2BB9-49B1-B0A1-71C1499B655C}"/>
              </a:ext>
            </a:extLst>
          </p:cNvPr>
          <p:cNvSpPr/>
          <p:nvPr/>
        </p:nvSpPr>
        <p:spPr>
          <a:xfrm>
            <a:off x="4038599" y="1752337"/>
            <a:ext cx="3720309" cy="251533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E4E3AF-0653-45CD-A779-C3AB072705F9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8C3588C-C722-495A-92CD-7C7C6092AB17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B0419D9-E07C-4469-97D0-83F66AF4E737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E983543-6F00-4865-BE84-5233DBCAD0F4}"/>
              </a:ext>
            </a:extLst>
          </p:cNvPr>
          <p:cNvSpPr/>
          <p:nvPr/>
        </p:nvSpPr>
        <p:spPr>
          <a:xfrm>
            <a:off x="7691476" y="796246"/>
            <a:ext cx="1441079" cy="467257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42" name="Rectangle 41">
            <a:hlinkClick r:id="rId6" action="ppaction://hlinksldjump"/>
            <a:extLst>
              <a:ext uri="{FF2B5EF4-FFF2-40B4-BE49-F238E27FC236}">
                <a16:creationId xmlns:a16="http://schemas.microsoft.com/office/drawing/2014/main" id="{A1570A6F-0E92-4A7C-B0BE-6EA151DC5AF7}"/>
              </a:ext>
            </a:extLst>
          </p:cNvPr>
          <p:cNvSpPr/>
          <p:nvPr/>
        </p:nvSpPr>
        <p:spPr>
          <a:xfrm>
            <a:off x="7820044" y="1681812"/>
            <a:ext cx="1310253" cy="393321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46" name="Rectangle 45">
            <a:hlinkClick r:id="rId7" action="ppaction://hlinksldjump"/>
            <a:extLst>
              <a:ext uri="{FF2B5EF4-FFF2-40B4-BE49-F238E27FC236}">
                <a16:creationId xmlns:a16="http://schemas.microsoft.com/office/drawing/2014/main" id="{D8D45372-FCC3-47C0-8463-652DC28D58F7}"/>
              </a:ext>
            </a:extLst>
          </p:cNvPr>
          <p:cNvSpPr/>
          <p:nvPr/>
        </p:nvSpPr>
        <p:spPr>
          <a:xfrm>
            <a:off x="7820044" y="2490078"/>
            <a:ext cx="1310253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FDC1F08-510B-419C-B8CD-EC8C6FB15CFD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8" name="Rectangle 47">
            <a:hlinkClick r:id="rId8" action="ppaction://hlinksldjump"/>
            <a:extLst>
              <a:ext uri="{FF2B5EF4-FFF2-40B4-BE49-F238E27FC236}">
                <a16:creationId xmlns:a16="http://schemas.microsoft.com/office/drawing/2014/main" id="{B711FA2C-CEEF-440E-BFAB-C66D52C95BC2}"/>
              </a:ext>
            </a:extLst>
          </p:cNvPr>
          <p:cNvSpPr/>
          <p:nvPr/>
        </p:nvSpPr>
        <p:spPr>
          <a:xfrm>
            <a:off x="7820044" y="1274715"/>
            <a:ext cx="1311421" cy="393321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9" name="Rectangle 48">
            <a:hlinkClick r:id="rId9" action="ppaction://hlinksldjump"/>
            <a:extLst>
              <a:ext uri="{FF2B5EF4-FFF2-40B4-BE49-F238E27FC236}">
                <a16:creationId xmlns:a16="http://schemas.microsoft.com/office/drawing/2014/main" id="{5E66062F-784E-4DC8-8B04-863592891C73}"/>
              </a:ext>
            </a:extLst>
          </p:cNvPr>
          <p:cNvSpPr/>
          <p:nvPr/>
        </p:nvSpPr>
        <p:spPr>
          <a:xfrm>
            <a:off x="7820044" y="2089807"/>
            <a:ext cx="1310253" cy="38728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50" name="Rectangle 49">
            <a:hlinkClick r:id="rId10" action="ppaction://hlinksldjump"/>
            <a:extLst>
              <a:ext uri="{FF2B5EF4-FFF2-40B4-BE49-F238E27FC236}">
                <a16:creationId xmlns:a16="http://schemas.microsoft.com/office/drawing/2014/main" id="{F5C7EB24-E31B-47A9-91AA-5A73459CB60D}"/>
              </a:ext>
            </a:extLst>
          </p:cNvPr>
          <p:cNvSpPr/>
          <p:nvPr/>
        </p:nvSpPr>
        <p:spPr>
          <a:xfrm>
            <a:off x="7822832" y="3775492"/>
            <a:ext cx="1307046" cy="47087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51" name="Rectangle 50">
            <a:hlinkClick r:id="rId11" action="ppaction://hlinksldjump"/>
            <a:extLst>
              <a:ext uri="{FF2B5EF4-FFF2-40B4-BE49-F238E27FC236}">
                <a16:creationId xmlns:a16="http://schemas.microsoft.com/office/drawing/2014/main" id="{3507561A-1F6C-4539-8B74-D0991EF16F4A}"/>
              </a:ext>
            </a:extLst>
          </p:cNvPr>
          <p:cNvSpPr/>
          <p:nvPr/>
        </p:nvSpPr>
        <p:spPr>
          <a:xfrm>
            <a:off x="7822832" y="2883868"/>
            <a:ext cx="1310253" cy="46725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52" name="Rectangle 51">
            <a:hlinkClick r:id="rId12" action="ppaction://hlinksldjump"/>
            <a:extLst>
              <a:ext uri="{FF2B5EF4-FFF2-40B4-BE49-F238E27FC236}">
                <a16:creationId xmlns:a16="http://schemas.microsoft.com/office/drawing/2014/main" id="{929A0400-7CEB-402E-80E8-9A2574E8F5B5}"/>
              </a:ext>
            </a:extLst>
          </p:cNvPr>
          <p:cNvSpPr/>
          <p:nvPr/>
        </p:nvSpPr>
        <p:spPr>
          <a:xfrm>
            <a:off x="7822833" y="4261438"/>
            <a:ext cx="1307045" cy="40642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55" name="Rectangle 54">
            <a:hlinkClick r:id="rId13" action="ppaction://hlinksldjump"/>
            <a:extLst>
              <a:ext uri="{FF2B5EF4-FFF2-40B4-BE49-F238E27FC236}">
                <a16:creationId xmlns:a16="http://schemas.microsoft.com/office/drawing/2014/main" id="{0AEB8013-4026-49C0-B41D-1DE526733130}"/>
              </a:ext>
            </a:extLst>
          </p:cNvPr>
          <p:cNvSpPr/>
          <p:nvPr/>
        </p:nvSpPr>
        <p:spPr>
          <a:xfrm>
            <a:off x="7822836" y="4682307"/>
            <a:ext cx="1307044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56" name="Rectangle 55">
            <a:hlinkClick r:id="rId14" action="ppaction://hlinksldjump"/>
            <a:extLst>
              <a:ext uri="{FF2B5EF4-FFF2-40B4-BE49-F238E27FC236}">
                <a16:creationId xmlns:a16="http://schemas.microsoft.com/office/drawing/2014/main" id="{46A5A810-B7A7-4A93-8235-C6A20299AF84}"/>
              </a:ext>
            </a:extLst>
          </p:cNvPr>
          <p:cNvSpPr/>
          <p:nvPr/>
        </p:nvSpPr>
        <p:spPr>
          <a:xfrm>
            <a:off x="7822836" y="5087217"/>
            <a:ext cx="1307043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57" name="Rectangle 56">
            <a:hlinkClick r:id="rId15" action="ppaction://hlinksldjump"/>
            <a:extLst>
              <a:ext uri="{FF2B5EF4-FFF2-40B4-BE49-F238E27FC236}">
                <a16:creationId xmlns:a16="http://schemas.microsoft.com/office/drawing/2014/main" id="{7E9709F9-EBAB-4B8D-A24B-B26351526C6E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8" name="Rectangle 57">
            <a:hlinkClick r:id="rId16" action="ppaction://hlinksldjump"/>
            <a:extLst>
              <a:ext uri="{FF2B5EF4-FFF2-40B4-BE49-F238E27FC236}">
                <a16:creationId xmlns:a16="http://schemas.microsoft.com/office/drawing/2014/main" id="{60468652-DD83-4DF4-A4FA-75BF1E41AEED}"/>
              </a:ext>
            </a:extLst>
          </p:cNvPr>
          <p:cNvSpPr/>
          <p:nvPr/>
        </p:nvSpPr>
        <p:spPr>
          <a:xfrm>
            <a:off x="7822832" y="3366185"/>
            <a:ext cx="1308901" cy="39477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59" name="Rectangle 58">
            <a:hlinkClick r:id="rId17" action="ppaction://hlinksldjump"/>
            <a:extLst>
              <a:ext uri="{FF2B5EF4-FFF2-40B4-BE49-F238E27FC236}">
                <a16:creationId xmlns:a16="http://schemas.microsoft.com/office/drawing/2014/main" id="{43DB6166-7344-472D-A62C-758F0E1DD5CD}"/>
              </a:ext>
            </a:extLst>
          </p:cNvPr>
          <p:cNvSpPr/>
          <p:nvPr/>
        </p:nvSpPr>
        <p:spPr>
          <a:xfrm>
            <a:off x="7823425" y="5483888"/>
            <a:ext cx="1306453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60" name="Rectangle 59">
            <a:hlinkClick r:id="rId18" action="ppaction://hlinksldjump"/>
            <a:extLst>
              <a:ext uri="{FF2B5EF4-FFF2-40B4-BE49-F238E27FC236}">
                <a16:creationId xmlns:a16="http://schemas.microsoft.com/office/drawing/2014/main" id="{66FEACAA-6F43-4E86-8936-EC123C659E20}"/>
              </a:ext>
            </a:extLst>
          </p:cNvPr>
          <p:cNvSpPr/>
          <p:nvPr/>
        </p:nvSpPr>
        <p:spPr>
          <a:xfrm>
            <a:off x="7823425" y="5886600"/>
            <a:ext cx="1307043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895253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10A70DF-A063-46C2-BC2C-9B13EA55E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98" y="1391336"/>
            <a:ext cx="6043930" cy="42248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800" b="1" i="0" u="none" strike="noStrike" kern="120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800" b="1" i="0" u="none" strike="noStrike" kern="1200" cap="all" spc="0" normalizeH="0" baseline="0" noProof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itre 4"/>
          <p:cNvSpPr>
            <a:spLocks noGrp="1"/>
          </p:cNvSpPr>
          <p:nvPr>
            <p:ph type="title"/>
          </p:nvPr>
        </p:nvSpPr>
        <p:spPr>
          <a:xfrm>
            <a:off x="1080000" y="414153"/>
            <a:ext cx="7935046" cy="467127"/>
          </a:xfrm>
        </p:spPr>
        <p:txBody>
          <a:bodyPr/>
          <a:lstStyle/>
          <a:p>
            <a:r>
              <a:rPr lang="fr-FR" dirty="0"/>
              <a:t>Bienvenue sur </a:t>
            </a:r>
            <a:r>
              <a:rPr lang="fr-FR" dirty="0" err="1"/>
              <a:t>Easiris</a:t>
            </a:r>
            <a:endParaRPr lang="fr-FR" dirty="0"/>
          </a:p>
        </p:txBody>
      </p:sp>
      <p:sp>
        <p:nvSpPr>
          <p:cNvPr id="43" name="Rectangle 42">
            <a:hlinkClick r:id="rId3"/>
            <a:extLst>
              <a:ext uri="{FF2B5EF4-FFF2-40B4-BE49-F238E27FC236}">
                <a16:creationId xmlns:a16="http://schemas.microsoft.com/office/drawing/2014/main" id="{0B92C951-A690-42A3-A372-DB156689FC1D}"/>
              </a:ext>
            </a:extLst>
          </p:cNvPr>
          <p:cNvSpPr/>
          <p:nvPr/>
        </p:nvSpPr>
        <p:spPr>
          <a:xfrm>
            <a:off x="6325637" y="2621600"/>
            <a:ext cx="1302171" cy="851355"/>
          </a:xfrm>
          <a:prstGeom prst="rect">
            <a:avLst/>
          </a:prstGeom>
          <a:solidFill>
            <a:srgbClr val="F5F5F5"/>
          </a:solidFill>
          <a:ln>
            <a:solidFill>
              <a:schemeClr val="bg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50" dirty="0">
                <a:solidFill>
                  <a:schemeClr val="tx1"/>
                </a:solidFill>
              </a:rPr>
              <a:t>Présentez l’épargne salariale et retraite en </a:t>
            </a:r>
            <a:r>
              <a:rPr lang="fr-FR" sz="1000" u="sng" dirty="0">
                <a:solidFill>
                  <a:schemeClr val="tx1"/>
                </a:solidFill>
              </a:rPr>
              <a:t>cliquant</a:t>
            </a:r>
            <a:r>
              <a:rPr lang="fr-FR" sz="1000" dirty="0">
                <a:solidFill>
                  <a:schemeClr val="tx1"/>
                </a:solidFill>
              </a:rPr>
              <a:t> sur la vidéo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8BE954F-216C-430E-8B0B-9FBD89A77066}"/>
              </a:ext>
            </a:extLst>
          </p:cNvPr>
          <p:cNvSpPr/>
          <p:nvPr/>
        </p:nvSpPr>
        <p:spPr>
          <a:xfrm>
            <a:off x="2760440" y="5707493"/>
            <a:ext cx="956446" cy="432343"/>
          </a:xfrm>
          <a:prstGeom prst="rect">
            <a:avLst/>
          </a:prstGeom>
          <a:solidFill>
            <a:srgbClr val="F5F5F5"/>
          </a:solidFill>
          <a:ln>
            <a:solidFill>
              <a:schemeClr val="bg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Accédez à la souscription</a:t>
            </a:r>
          </a:p>
        </p:txBody>
      </p: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DFE69F5E-68F8-4247-B682-37DDD4C0DFB7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3238663" y="5252297"/>
            <a:ext cx="0" cy="455196"/>
          </a:xfrm>
          <a:prstGeom prst="straightConnector1">
            <a:avLst/>
          </a:prstGeom>
          <a:ln w="1905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5AF211DC-F427-4286-B0CB-C481F0FA42F6}"/>
              </a:ext>
            </a:extLst>
          </p:cNvPr>
          <p:cNvSpPr/>
          <p:nvPr/>
        </p:nvSpPr>
        <p:spPr>
          <a:xfrm>
            <a:off x="278650" y="1914955"/>
            <a:ext cx="3918181" cy="1755664"/>
          </a:xfrm>
          <a:prstGeom prst="rect">
            <a:avLst/>
          </a:prstGeom>
          <a:noFill/>
          <a:ln w="19050">
            <a:solidFill>
              <a:srgbClr val="DB1F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9490D1F-C77D-4CBC-8EB7-4C46A0B10389}"/>
              </a:ext>
            </a:extLst>
          </p:cNvPr>
          <p:cNvSpPr/>
          <p:nvPr/>
        </p:nvSpPr>
        <p:spPr>
          <a:xfrm>
            <a:off x="886631" y="5707493"/>
            <a:ext cx="867677" cy="461417"/>
          </a:xfrm>
          <a:prstGeom prst="rect">
            <a:avLst/>
          </a:prstGeom>
          <a:solidFill>
            <a:srgbClr val="F5F5F5"/>
          </a:solidFill>
          <a:ln>
            <a:solidFill>
              <a:schemeClr val="bg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Faites une simulation</a:t>
            </a: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258C85B1-D1B3-4CF8-94D9-5253063989D6}"/>
              </a:ext>
            </a:extLst>
          </p:cNvPr>
          <p:cNvCxnSpPr>
            <a:cxnSpLocks/>
            <a:stCxn id="53" idx="0"/>
          </p:cNvCxnSpPr>
          <p:nvPr/>
        </p:nvCxnSpPr>
        <p:spPr>
          <a:xfrm flipV="1">
            <a:off x="1320470" y="5252517"/>
            <a:ext cx="0" cy="454976"/>
          </a:xfrm>
          <a:prstGeom prst="straightConnector1">
            <a:avLst/>
          </a:prstGeom>
          <a:ln w="1905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E4AC9D36-B41A-4CC0-ABD4-BC253515DE7B}"/>
              </a:ext>
            </a:extLst>
          </p:cNvPr>
          <p:cNvSpPr/>
          <p:nvPr/>
        </p:nvSpPr>
        <p:spPr>
          <a:xfrm>
            <a:off x="6035432" y="220905"/>
            <a:ext cx="1468395" cy="851355"/>
          </a:xfrm>
          <a:prstGeom prst="rect">
            <a:avLst/>
          </a:prstGeom>
          <a:solidFill>
            <a:srgbClr val="F5F5F5"/>
          </a:solidFill>
          <a:ln>
            <a:solidFill>
              <a:schemeClr val="bg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050" dirty="0">
                <a:solidFill>
                  <a:schemeClr val="tx1"/>
                </a:solidFill>
              </a:rPr>
              <a:t>Besoin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050" dirty="0">
                <a:solidFill>
                  <a:schemeClr val="tx1"/>
                </a:solidFill>
              </a:rPr>
              <a:t>d’accompagnement ?</a:t>
            </a:r>
          </a:p>
          <a:p>
            <a:r>
              <a:rPr lang="fr-FR" sz="1050" dirty="0">
                <a:solidFill>
                  <a:schemeClr val="tx1"/>
                </a:solidFill>
              </a:rPr>
              <a:t>Cliquez pour être recontacté</a:t>
            </a:r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047F4A5E-37E3-4E11-9527-2B8A9B66F3A9}"/>
              </a:ext>
            </a:extLst>
          </p:cNvPr>
          <p:cNvCxnSpPr>
            <a:cxnSpLocks/>
            <a:stCxn id="55" idx="2"/>
          </p:cNvCxnSpPr>
          <p:nvPr/>
        </p:nvCxnSpPr>
        <p:spPr>
          <a:xfrm>
            <a:off x="6769630" y="1072260"/>
            <a:ext cx="0" cy="398000"/>
          </a:xfrm>
          <a:prstGeom prst="straightConnector1">
            <a:avLst/>
          </a:prstGeom>
          <a:ln w="1905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69D6D24D-BDFB-4882-A9CE-636EB6B521C8}"/>
              </a:ext>
            </a:extLst>
          </p:cNvPr>
          <p:cNvSpPr/>
          <p:nvPr/>
        </p:nvSpPr>
        <p:spPr>
          <a:xfrm>
            <a:off x="4465639" y="5709171"/>
            <a:ext cx="1591190" cy="432000"/>
          </a:xfrm>
          <a:prstGeom prst="rect">
            <a:avLst/>
          </a:prstGeom>
          <a:solidFill>
            <a:srgbClr val="F5F5F5"/>
          </a:solidFill>
          <a:ln>
            <a:solidFill>
              <a:schemeClr val="bg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Accédez à la page dédiée à l’intéressement</a:t>
            </a:r>
          </a:p>
        </p:txBody>
      </p: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8424E109-8971-4A99-B19C-1B3F783DC78F}"/>
              </a:ext>
            </a:extLst>
          </p:cNvPr>
          <p:cNvCxnSpPr>
            <a:cxnSpLocks/>
            <a:stCxn id="57" idx="0"/>
          </p:cNvCxnSpPr>
          <p:nvPr/>
        </p:nvCxnSpPr>
        <p:spPr>
          <a:xfrm flipV="1">
            <a:off x="5261234" y="5252297"/>
            <a:ext cx="0" cy="456874"/>
          </a:xfrm>
          <a:prstGeom prst="straightConnector1">
            <a:avLst/>
          </a:prstGeom>
          <a:ln w="1905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7F53D601-823D-4BA2-B954-F67D5A33CC3E}"/>
              </a:ext>
            </a:extLst>
          </p:cNvPr>
          <p:cNvSpPr/>
          <p:nvPr/>
        </p:nvSpPr>
        <p:spPr>
          <a:xfrm>
            <a:off x="6325636" y="3661077"/>
            <a:ext cx="1302172" cy="516089"/>
          </a:xfrm>
          <a:prstGeom prst="rect">
            <a:avLst/>
          </a:prstGeom>
          <a:solidFill>
            <a:srgbClr val="F5F5F5"/>
          </a:solidFill>
          <a:ln>
            <a:solidFill>
              <a:schemeClr val="bg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Accédez à la </a:t>
            </a:r>
            <a:r>
              <a:rPr lang="fr-FR" sz="1050" u="sng" dirty="0">
                <a:solidFill>
                  <a:schemeClr val="tx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pédagogique</a:t>
            </a:r>
            <a:endParaRPr lang="fr-FR" sz="1050" u="sng" dirty="0">
              <a:solidFill>
                <a:schemeClr val="tx1"/>
              </a:solidFill>
            </a:endParaRPr>
          </a:p>
        </p:txBody>
      </p:sp>
      <p:cxnSp>
        <p:nvCxnSpPr>
          <p:cNvPr id="71" name="Connecteur droit avec flèche 70">
            <a:extLst>
              <a:ext uri="{FF2B5EF4-FFF2-40B4-BE49-F238E27FC236}">
                <a16:creationId xmlns:a16="http://schemas.microsoft.com/office/drawing/2014/main" id="{B7AC8E7D-4650-4B09-B9F1-C67AE11FEBE1}"/>
              </a:ext>
            </a:extLst>
          </p:cNvPr>
          <p:cNvCxnSpPr>
            <a:cxnSpLocks/>
          </p:cNvCxnSpPr>
          <p:nvPr/>
        </p:nvCxnSpPr>
        <p:spPr>
          <a:xfrm flipH="1" flipV="1">
            <a:off x="5715924" y="3386730"/>
            <a:ext cx="609713" cy="283889"/>
          </a:xfrm>
          <a:prstGeom prst="straightConnector1">
            <a:avLst/>
          </a:prstGeom>
          <a:ln w="1905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C7C8C3D1-61A4-4919-B4D9-D29E585C65C1}"/>
              </a:ext>
            </a:extLst>
          </p:cNvPr>
          <p:cNvSpPr/>
          <p:nvPr/>
        </p:nvSpPr>
        <p:spPr>
          <a:xfrm>
            <a:off x="4771940" y="3150608"/>
            <a:ext cx="922084" cy="254737"/>
          </a:xfrm>
          <a:prstGeom prst="rect">
            <a:avLst/>
          </a:prstGeom>
          <a:noFill/>
          <a:ln w="19050">
            <a:solidFill>
              <a:srgbClr val="DB1F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C14130F7-5EF6-4542-8252-7765F72E1379}"/>
              </a:ext>
            </a:extLst>
          </p:cNvPr>
          <p:cNvCxnSpPr>
            <a:cxnSpLocks/>
          </p:cNvCxnSpPr>
          <p:nvPr/>
        </p:nvCxnSpPr>
        <p:spPr>
          <a:xfrm flipH="1">
            <a:off x="4196831" y="2870914"/>
            <a:ext cx="2128806" cy="0"/>
          </a:xfrm>
          <a:prstGeom prst="straightConnector1">
            <a:avLst/>
          </a:prstGeom>
          <a:ln w="1905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Image 43">
            <a:extLst>
              <a:ext uri="{FF2B5EF4-FFF2-40B4-BE49-F238E27FC236}">
                <a16:creationId xmlns:a16="http://schemas.microsoft.com/office/drawing/2014/main" id="{B6EB36F9-6208-47F4-9929-E3BAADDBD0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04"/>
          <a:stretch/>
        </p:blipFill>
        <p:spPr>
          <a:xfrm>
            <a:off x="6358140" y="1464055"/>
            <a:ext cx="999272" cy="1013036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D0762CA0-D041-417C-9760-4A803C2E4696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449D42D-77CD-4C22-977F-F1915B3499B7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19BD01A-B9C1-4DC3-8E9D-9EE86B264A85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61" name="Rectangle 60">
            <a:hlinkClick r:id="rId6" action="ppaction://hlinksldjump"/>
            <a:extLst>
              <a:ext uri="{FF2B5EF4-FFF2-40B4-BE49-F238E27FC236}">
                <a16:creationId xmlns:a16="http://schemas.microsoft.com/office/drawing/2014/main" id="{E377EB45-B6F1-4341-86D5-7008D1391B1E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62" name="Rectangle 61">
            <a:hlinkClick r:id="rId4" action="ppaction://hlinksldjump"/>
            <a:extLst>
              <a:ext uri="{FF2B5EF4-FFF2-40B4-BE49-F238E27FC236}">
                <a16:creationId xmlns:a16="http://schemas.microsoft.com/office/drawing/2014/main" id="{CC64786B-C312-4443-B7AE-25DC68D4DD7B}"/>
              </a:ext>
            </a:extLst>
          </p:cNvPr>
          <p:cNvSpPr/>
          <p:nvPr/>
        </p:nvSpPr>
        <p:spPr>
          <a:xfrm>
            <a:off x="7820044" y="1681812"/>
            <a:ext cx="1310253" cy="393321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63" name="Rectangle 62">
            <a:hlinkClick r:id="rId7" action="ppaction://hlinksldjump"/>
            <a:extLst>
              <a:ext uri="{FF2B5EF4-FFF2-40B4-BE49-F238E27FC236}">
                <a16:creationId xmlns:a16="http://schemas.microsoft.com/office/drawing/2014/main" id="{2DB75527-CB12-46B9-B762-9F5E778BC4E1}"/>
              </a:ext>
            </a:extLst>
          </p:cNvPr>
          <p:cNvSpPr/>
          <p:nvPr/>
        </p:nvSpPr>
        <p:spPr>
          <a:xfrm>
            <a:off x="7820044" y="2490078"/>
            <a:ext cx="1310253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0ADC75A-DB40-4EE7-B6EC-0E4DF720E9E3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7A8902F-6B8E-43DC-BD6C-F4241F5C464F}"/>
              </a:ext>
            </a:extLst>
          </p:cNvPr>
          <p:cNvSpPr/>
          <p:nvPr/>
        </p:nvSpPr>
        <p:spPr>
          <a:xfrm>
            <a:off x="7690388" y="1190869"/>
            <a:ext cx="1441078" cy="477167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2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6" name="Rectangle 65">
            <a:hlinkClick r:id="rId8" action="ppaction://hlinksldjump"/>
            <a:extLst>
              <a:ext uri="{FF2B5EF4-FFF2-40B4-BE49-F238E27FC236}">
                <a16:creationId xmlns:a16="http://schemas.microsoft.com/office/drawing/2014/main" id="{5D4B204E-CDAF-442C-AD33-CF76D75F99D9}"/>
              </a:ext>
            </a:extLst>
          </p:cNvPr>
          <p:cNvSpPr/>
          <p:nvPr/>
        </p:nvSpPr>
        <p:spPr>
          <a:xfrm>
            <a:off x="7820044" y="2089807"/>
            <a:ext cx="1310253" cy="38728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67" name="Rectangle 66">
            <a:hlinkClick r:id="rId9" action="ppaction://hlinksldjump"/>
            <a:extLst>
              <a:ext uri="{FF2B5EF4-FFF2-40B4-BE49-F238E27FC236}">
                <a16:creationId xmlns:a16="http://schemas.microsoft.com/office/drawing/2014/main" id="{532769E4-480A-4072-A482-8B6509CDB7C5}"/>
              </a:ext>
            </a:extLst>
          </p:cNvPr>
          <p:cNvSpPr/>
          <p:nvPr/>
        </p:nvSpPr>
        <p:spPr>
          <a:xfrm>
            <a:off x="7822832" y="3775492"/>
            <a:ext cx="1307046" cy="47087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68" name="Rectangle 67">
            <a:hlinkClick r:id="rId10" action="ppaction://hlinksldjump"/>
            <a:extLst>
              <a:ext uri="{FF2B5EF4-FFF2-40B4-BE49-F238E27FC236}">
                <a16:creationId xmlns:a16="http://schemas.microsoft.com/office/drawing/2014/main" id="{E72D7986-5F8F-484D-A4E5-99B9D488E8FE}"/>
              </a:ext>
            </a:extLst>
          </p:cNvPr>
          <p:cNvSpPr/>
          <p:nvPr/>
        </p:nvSpPr>
        <p:spPr>
          <a:xfrm>
            <a:off x="7822832" y="2883868"/>
            <a:ext cx="1310253" cy="46725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69" name="Rectangle 68">
            <a:hlinkClick r:id="rId11" action="ppaction://hlinksldjump"/>
            <a:extLst>
              <a:ext uri="{FF2B5EF4-FFF2-40B4-BE49-F238E27FC236}">
                <a16:creationId xmlns:a16="http://schemas.microsoft.com/office/drawing/2014/main" id="{93AD1692-22AB-4614-8563-622E4A98CA32}"/>
              </a:ext>
            </a:extLst>
          </p:cNvPr>
          <p:cNvSpPr/>
          <p:nvPr/>
        </p:nvSpPr>
        <p:spPr>
          <a:xfrm>
            <a:off x="7822833" y="4261438"/>
            <a:ext cx="1307045" cy="40642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72" name="Rectangle 71">
            <a:hlinkClick r:id="rId12" action="ppaction://hlinksldjump"/>
            <a:extLst>
              <a:ext uri="{FF2B5EF4-FFF2-40B4-BE49-F238E27FC236}">
                <a16:creationId xmlns:a16="http://schemas.microsoft.com/office/drawing/2014/main" id="{BA455E5B-EE73-4EB2-B3A7-1577CA2EA16F}"/>
              </a:ext>
            </a:extLst>
          </p:cNvPr>
          <p:cNvSpPr/>
          <p:nvPr/>
        </p:nvSpPr>
        <p:spPr>
          <a:xfrm>
            <a:off x="7822836" y="4682307"/>
            <a:ext cx="1307044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73" name="Rectangle 72">
            <a:hlinkClick r:id="rId13" action="ppaction://hlinksldjump"/>
            <a:extLst>
              <a:ext uri="{FF2B5EF4-FFF2-40B4-BE49-F238E27FC236}">
                <a16:creationId xmlns:a16="http://schemas.microsoft.com/office/drawing/2014/main" id="{112C553E-B1F5-4325-8F8B-66BF8F23B05A}"/>
              </a:ext>
            </a:extLst>
          </p:cNvPr>
          <p:cNvSpPr/>
          <p:nvPr/>
        </p:nvSpPr>
        <p:spPr>
          <a:xfrm>
            <a:off x="7822836" y="5087217"/>
            <a:ext cx="1307043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75" name="Rectangle 74">
            <a:hlinkClick r:id="rId14" action="ppaction://hlinksldjump"/>
            <a:extLst>
              <a:ext uri="{FF2B5EF4-FFF2-40B4-BE49-F238E27FC236}">
                <a16:creationId xmlns:a16="http://schemas.microsoft.com/office/drawing/2014/main" id="{55F78D26-F0FC-4F18-B234-F8EB977DF58A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76" name="Rectangle 75">
            <a:hlinkClick r:id="rId15" action="ppaction://hlinksldjump"/>
            <a:extLst>
              <a:ext uri="{FF2B5EF4-FFF2-40B4-BE49-F238E27FC236}">
                <a16:creationId xmlns:a16="http://schemas.microsoft.com/office/drawing/2014/main" id="{8A390E05-FF2C-4061-B627-8126B5BA2DD8}"/>
              </a:ext>
            </a:extLst>
          </p:cNvPr>
          <p:cNvSpPr/>
          <p:nvPr/>
        </p:nvSpPr>
        <p:spPr>
          <a:xfrm>
            <a:off x="7822832" y="3366185"/>
            <a:ext cx="1308901" cy="39477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77" name="Rectangle 76">
            <a:hlinkClick r:id="rId16" action="ppaction://hlinksldjump"/>
            <a:extLst>
              <a:ext uri="{FF2B5EF4-FFF2-40B4-BE49-F238E27FC236}">
                <a16:creationId xmlns:a16="http://schemas.microsoft.com/office/drawing/2014/main" id="{07CBA472-98B8-4503-9D33-F02928B6CC02}"/>
              </a:ext>
            </a:extLst>
          </p:cNvPr>
          <p:cNvSpPr/>
          <p:nvPr/>
        </p:nvSpPr>
        <p:spPr>
          <a:xfrm>
            <a:off x="7823425" y="5483888"/>
            <a:ext cx="1306453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78" name="Rectangle 77">
            <a:hlinkClick r:id="rId17" action="ppaction://hlinksldjump"/>
            <a:extLst>
              <a:ext uri="{FF2B5EF4-FFF2-40B4-BE49-F238E27FC236}">
                <a16:creationId xmlns:a16="http://schemas.microsoft.com/office/drawing/2014/main" id="{DF92B1E7-0231-4325-935C-8AE40690C95A}"/>
              </a:ext>
            </a:extLst>
          </p:cNvPr>
          <p:cNvSpPr/>
          <p:nvPr/>
        </p:nvSpPr>
        <p:spPr>
          <a:xfrm>
            <a:off x="7823425" y="5886600"/>
            <a:ext cx="1307043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192484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51" grpId="0" animBg="1"/>
      <p:bldP spid="53" grpId="0" animBg="1"/>
      <p:bldP spid="55" grpId="0" animBg="1"/>
      <p:bldP spid="57" grpId="0" animBg="1"/>
      <p:bldP spid="70" grpId="0" animBg="1"/>
      <p:bldP spid="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70096-F0A4-4981-8C3F-B57F90D03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doute sur l’épargne salariale et retraite ?</a:t>
            </a:r>
            <a:br>
              <a:rPr lang="fr-FR" dirty="0"/>
            </a:br>
            <a:r>
              <a:rPr lang="fr-FR" dirty="0"/>
              <a:t>Rendez-vous sur la page pédagogique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EDE531-3EBC-4F7B-8914-A1BC52CFA4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2C20357-7DCE-4590-B7CB-099B04FA09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24"/>
          <a:stretch/>
        </p:blipFill>
        <p:spPr>
          <a:xfrm>
            <a:off x="859835" y="1414211"/>
            <a:ext cx="6585736" cy="4216019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D73FDFA-7A05-4E71-9953-789FD26F0444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474969-0508-4C45-965D-97930174589A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3623BE-6DD8-413C-A331-7DE697E09803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28" name="Rectangle 27">
            <a:hlinkClick r:id="rId3" action="ppaction://hlinksldjump"/>
            <a:extLst>
              <a:ext uri="{FF2B5EF4-FFF2-40B4-BE49-F238E27FC236}">
                <a16:creationId xmlns:a16="http://schemas.microsoft.com/office/drawing/2014/main" id="{1BEC7FBB-0640-4BE8-8821-40F4D42A8E80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E4CB01-90F8-45A5-BB75-71BDB5B251D5}"/>
              </a:ext>
            </a:extLst>
          </p:cNvPr>
          <p:cNvSpPr/>
          <p:nvPr/>
        </p:nvSpPr>
        <p:spPr>
          <a:xfrm>
            <a:off x="7689220" y="1602936"/>
            <a:ext cx="1441077" cy="472197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30" name="Rectangle 29">
            <a:hlinkClick r:id="rId4" action="ppaction://hlinksldjump"/>
            <a:extLst>
              <a:ext uri="{FF2B5EF4-FFF2-40B4-BE49-F238E27FC236}">
                <a16:creationId xmlns:a16="http://schemas.microsoft.com/office/drawing/2014/main" id="{F0EFD591-5870-4DAB-82BC-1A78C876B10A}"/>
              </a:ext>
            </a:extLst>
          </p:cNvPr>
          <p:cNvSpPr/>
          <p:nvPr/>
        </p:nvSpPr>
        <p:spPr>
          <a:xfrm>
            <a:off x="7820044" y="2490078"/>
            <a:ext cx="1310253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C9CDCF7-FC9E-4A72-8D78-55908C6CC3DA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2" name="Rectangle 31">
            <a:hlinkClick r:id="rId5" action="ppaction://hlinksldjump"/>
            <a:extLst>
              <a:ext uri="{FF2B5EF4-FFF2-40B4-BE49-F238E27FC236}">
                <a16:creationId xmlns:a16="http://schemas.microsoft.com/office/drawing/2014/main" id="{52C789AD-85BA-4802-B6BD-B567F18FCAAE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32">
            <a:hlinkClick r:id="rId6" action="ppaction://hlinksldjump"/>
            <a:extLst>
              <a:ext uri="{FF2B5EF4-FFF2-40B4-BE49-F238E27FC236}">
                <a16:creationId xmlns:a16="http://schemas.microsoft.com/office/drawing/2014/main" id="{86117BE3-FB5A-4846-BB64-29B3F0B54970}"/>
              </a:ext>
            </a:extLst>
          </p:cNvPr>
          <p:cNvSpPr/>
          <p:nvPr/>
        </p:nvSpPr>
        <p:spPr>
          <a:xfrm>
            <a:off x="7820044" y="2089807"/>
            <a:ext cx="1310253" cy="38728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34" name="Rectangle 33">
            <a:hlinkClick r:id="rId7" action="ppaction://hlinksldjump"/>
            <a:extLst>
              <a:ext uri="{FF2B5EF4-FFF2-40B4-BE49-F238E27FC236}">
                <a16:creationId xmlns:a16="http://schemas.microsoft.com/office/drawing/2014/main" id="{465A73CE-C4AB-4FFF-BEB5-26BF76C8BE05}"/>
              </a:ext>
            </a:extLst>
          </p:cNvPr>
          <p:cNvSpPr/>
          <p:nvPr/>
        </p:nvSpPr>
        <p:spPr>
          <a:xfrm>
            <a:off x="7822832" y="3775492"/>
            <a:ext cx="1307046" cy="47087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35" name="Rectangle 34">
            <a:hlinkClick r:id="rId8" action="ppaction://hlinksldjump"/>
            <a:extLst>
              <a:ext uri="{FF2B5EF4-FFF2-40B4-BE49-F238E27FC236}">
                <a16:creationId xmlns:a16="http://schemas.microsoft.com/office/drawing/2014/main" id="{086306EE-56F9-436F-ABBC-AAAC9CAE2FF6}"/>
              </a:ext>
            </a:extLst>
          </p:cNvPr>
          <p:cNvSpPr/>
          <p:nvPr/>
        </p:nvSpPr>
        <p:spPr>
          <a:xfrm>
            <a:off x="7822832" y="2883868"/>
            <a:ext cx="1310253" cy="46725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36" name="Rectangle 35">
            <a:hlinkClick r:id="rId9" action="ppaction://hlinksldjump"/>
            <a:extLst>
              <a:ext uri="{FF2B5EF4-FFF2-40B4-BE49-F238E27FC236}">
                <a16:creationId xmlns:a16="http://schemas.microsoft.com/office/drawing/2014/main" id="{9FA70BB9-A08F-49C0-8264-89C4690DD87D}"/>
              </a:ext>
            </a:extLst>
          </p:cNvPr>
          <p:cNvSpPr/>
          <p:nvPr/>
        </p:nvSpPr>
        <p:spPr>
          <a:xfrm>
            <a:off x="7822833" y="4261438"/>
            <a:ext cx="1307045" cy="40642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37" name="Rectangle 36">
            <a:hlinkClick r:id="rId10" action="ppaction://hlinksldjump"/>
            <a:extLst>
              <a:ext uri="{FF2B5EF4-FFF2-40B4-BE49-F238E27FC236}">
                <a16:creationId xmlns:a16="http://schemas.microsoft.com/office/drawing/2014/main" id="{02BEB45F-AAE3-4CB5-B720-491058CE5245}"/>
              </a:ext>
            </a:extLst>
          </p:cNvPr>
          <p:cNvSpPr/>
          <p:nvPr/>
        </p:nvSpPr>
        <p:spPr>
          <a:xfrm>
            <a:off x="7822836" y="4682307"/>
            <a:ext cx="1307044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38" name="Rectangle 37">
            <a:hlinkClick r:id="rId11" action="ppaction://hlinksldjump"/>
            <a:extLst>
              <a:ext uri="{FF2B5EF4-FFF2-40B4-BE49-F238E27FC236}">
                <a16:creationId xmlns:a16="http://schemas.microsoft.com/office/drawing/2014/main" id="{F5314582-8753-4B5C-BC0D-C3F53317E8FD}"/>
              </a:ext>
            </a:extLst>
          </p:cNvPr>
          <p:cNvSpPr/>
          <p:nvPr/>
        </p:nvSpPr>
        <p:spPr>
          <a:xfrm>
            <a:off x="7822836" y="5087217"/>
            <a:ext cx="1307043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39" name="Rectangle 38">
            <a:hlinkClick r:id="rId12" action="ppaction://hlinksldjump"/>
            <a:extLst>
              <a:ext uri="{FF2B5EF4-FFF2-40B4-BE49-F238E27FC236}">
                <a16:creationId xmlns:a16="http://schemas.microsoft.com/office/drawing/2014/main" id="{F2BEE54C-383A-4631-A661-14E27B16896B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0" name="Rectangle 39">
            <a:hlinkClick r:id="rId13" action="ppaction://hlinksldjump"/>
            <a:extLst>
              <a:ext uri="{FF2B5EF4-FFF2-40B4-BE49-F238E27FC236}">
                <a16:creationId xmlns:a16="http://schemas.microsoft.com/office/drawing/2014/main" id="{90B93F79-097D-4213-B6C5-05E8A5C1D6F5}"/>
              </a:ext>
            </a:extLst>
          </p:cNvPr>
          <p:cNvSpPr/>
          <p:nvPr/>
        </p:nvSpPr>
        <p:spPr>
          <a:xfrm>
            <a:off x="7822832" y="3366185"/>
            <a:ext cx="1308901" cy="39477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41" name="Rectangle 40">
            <a:hlinkClick r:id="rId14" action="ppaction://hlinksldjump"/>
            <a:extLst>
              <a:ext uri="{FF2B5EF4-FFF2-40B4-BE49-F238E27FC236}">
                <a16:creationId xmlns:a16="http://schemas.microsoft.com/office/drawing/2014/main" id="{14252A30-DE55-4C50-9FBD-0C6EECEC2456}"/>
              </a:ext>
            </a:extLst>
          </p:cNvPr>
          <p:cNvSpPr/>
          <p:nvPr/>
        </p:nvSpPr>
        <p:spPr>
          <a:xfrm>
            <a:off x="7823425" y="5483888"/>
            <a:ext cx="1306453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42" name="Rectangle 41">
            <a:hlinkClick r:id="rId15" action="ppaction://hlinksldjump"/>
            <a:extLst>
              <a:ext uri="{FF2B5EF4-FFF2-40B4-BE49-F238E27FC236}">
                <a16:creationId xmlns:a16="http://schemas.microsoft.com/office/drawing/2014/main" id="{C4F2B315-02A9-4C8C-9F09-CB0350681F2E}"/>
              </a:ext>
            </a:extLst>
          </p:cNvPr>
          <p:cNvSpPr/>
          <p:nvPr/>
        </p:nvSpPr>
        <p:spPr>
          <a:xfrm>
            <a:off x="7823425" y="5886600"/>
            <a:ext cx="1307043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3879916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565A76D3-31B3-448E-A44B-4E073887E2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83"/>
          <a:stretch/>
        </p:blipFill>
        <p:spPr>
          <a:xfrm>
            <a:off x="1047750" y="1170414"/>
            <a:ext cx="5562986" cy="328288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8280" y="397406"/>
            <a:ext cx="5835032" cy="456300"/>
          </a:xfrm>
        </p:spPr>
        <p:txBody>
          <a:bodyPr/>
          <a:lstStyle/>
          <a:p>
            <a:r>
              <a:rPr lang="fr-FR" dirty="0"/>
              <a:t>La simulation selon 4 univers de besoin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6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496EFF-9C4F-47A1-8EB1-ABE0EF1B7882}"/>
              </a:ext>
            </a:extLst>
          </p:cNvPr>
          <p:cNvSpPr txBox="1"/>
          <p:nvPr/>
        </p:nvSpPr>
        <p:spPr>
          <a:xfrm>
            <a:off x="1661878" y="4684948"/>
            <a:ext cx="4773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Type de simulation parmi </a:t>
            </a:r>
            <a:r>
              <a:rPr lang="fr-FR" sz="1400" b="1" dirty="0">
                <a:solidFill>
                  <a:schemeClr val="tx2"/>
                </a:solidFill>
              </a:rPr>
              <a:t>4 univers </a:t>
            </a:r>
            <a:r>
              <a:rPr lang="fr-FR" sz="1400" dirty="0"/>
              <a:t>: « motiver mes salariés », « chercher à défiscaliser », « épargner pour mes projets », « faire une simulation libre ».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0AFC36E3-1857-4A1E-B84D-FC5BD2817508}"/>
              </a:ext>
            </a:extLst>
          </p:cNvPr>
          <p:cNvSpPr txBox="1"/>
          <p:nvPr/>
        </p:nvSpPr>
        <p:spPr>
          <a:xfrm>
            <a:off x="1661877" y="5611218"/>
            <a:ext cx="4773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Possibilité de télécharger ou d’envoyer par e-mail la simulation au client.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662F7ED-8016-4F84-BD70-2E8C3F7D7BA2}"/>
              </a:ext>
            </a:extLst>
          </p:cNvPr>
          <p:cNvCxnSpPr>
            <a:cxnSpLocks/>
          </p:cNvCxnSpPr>
          <p:nvPr/>
        </p:nvCxnSpPr>
        <p:spPr>
          <a:xfrm>
            <a:off x="1435636" y="4640907"/>
            <a:ext cx="1" cy="1614602"/>
          </a:xfrm>
          <a:prstGeom prst="line">
            <a:avLst/>
          </a:prstGeom>
          <a:ln>
            <a:solidFill>
              <a:srgbClr val="99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5BAAD580-AE68-4E51-A013-7988348834B3}"/>
              </a:ext>
            </a:extLst>
          </p:cNvPr>
          <p:cNvSpPr/>
          <p:nvPr/>
        </p:nvSpPr>
        <p:spPr>
          <a:xfrm>
            <a:off x="1319095" y="4942677"/>
            <a:ext cx="233083" cy="233787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96CDE82-9084-49D8-8490-BF9BB0FA419D}"/>
              </a:ext>
            </a:extLst>
          </p:cNvPr>
          <p:cNvSpPr/>
          <p:nvPr/>
        </p:nvSpPr>
        <p:spPr>
          <a:xfrm>
            <a:off x="1319095" y="5755525"/>
            <a:ext cx="233083" cy="233787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80E4AB-4754-43CD-888F-646F5191491E}"/>
              </a:ext>
            </a:extLst>
          </p:cNvPr>
          <p:cNvSpPr txBox="1"/>
          <p:nvPr/>
        </p:nvSpPr>
        <p:spPr>
          <a:xfrm>
            <a:off x="5302914" y="2242216"/>
            <a:ext cx="1226230" cy="523220"/>
          </a:xfrm>
          <a:prstGeom prst="rect">
            <a:avLst/>
          </a:prstGeom>
          <a:solidFill>
            <a:srgbClr val="990033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4 univers de simulation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CB59CAB-5E70-4C01-8EF2-AC1F654B8A27}"/>
              </a:ext>
            </a:extLst>
          </p:cNvPr>
          <p:cNvCxnSpPr>
            <a:cxnSpLocks/>
            <a:stCxn id="8" idx="1"/>
            <a:endCxn id="32" idx="3"/>
          </p:cNvCxnSpPr>
          <p:nvPr/>
        </p:nvCxnSpPr>
        <p:spPr>
          <a:xfrm flipH="1" flipV="1">
            <a:off x="4418929" y="2341650"/>
            <a:ext cx="883985" cy="162176"/>
          </a:xfrm>
          <a:prstGeom prst="straightConnector1">
            <a:avLst/>
          </a:prstGeom>
          <a:ln w="19050">
            <a:solidFill>
              <a:srgbClr val="99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F9AA3A11-C772-4EFE-84DB-26CCD51A2B18}"/>
              </a:ext>
            </a:extLst>
          </p:cNvPr>
          <p:cNvSpPr/>
          <p:nvPr/>
        </p:nvSpPr>
        <p:spPr>
          <a:xfrm>
            <a:off x="1120253" y="2246243"/>
            <a:ext cx="3298676" cy="190814"/>
          </a:xfrm>
          <a:prstGeom prst="rect">
            <a:avLst/>
          </a:prstGeom>
          <a:noFill/>
          <a:ln>
            <a:solidFill>
              <a:srgbClr val="DB1F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0783CA-059A-4179-9139-FC6E435D7EDD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3644541-16B0-4D64-9DEB-139C003FD4FE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04408A3-16D6-4F81-A0D7-145AFFEFB2B2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7" name="Rectangle 36">
            <a:hlinkClick r:id="rId3" action="ppaction://hlinksldjump"/>
            <a:extLst>
              <a:ext uri="{FF2B5EF4-FFF2-40B4-BE49-F238E27FC236}">
                <a16:creationId xmlns:a16="http://schemas.microsoft.com/office/drawing/2014/main" id="{F0298A4F-1CCB-4D5B-B41B-DA66EA056304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38" name="Rectangle 37">
            <a:hlinkClick r:id="rId4" action="ppaction://hlinksldjump"/>
            <a:extLst>
              <a:ext uri="{FF2B5EF4-FFF2-40B4-BE49-F238E27FC236}">
                <a16:creationId xmlns:a16="http://schemas.microsoft.com/office/drawing/2014/main" id="{627EADFA-95E6-4F47-8E5F-C34B04D07B9A}"/>
              </a:ext>
            </a:extLst>
          </p:cNvPr>
          <p:cNvSpPr/>
          <p:nvPr/>
        </p:nvSpPr>
        <p:spPr>
          <a:xfrm>
            <a:off x="7815545" y="1599783"/>
            <a:ext cx="1314752" cy="389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39" name="Rectangle 38">
            <a:hlinkClick r:id="rId5" action="ppaction://hlinksldjump"/>
            <a:extLst>
              <a:ext uri="{FF2B5EF4-FFF2-40B4-BE49-F238E27FC236}">
                <a16:creationId xmlns:a16="http://schemas.microsoft.com/office/drawing/2014/main" id="{60F0E6CE-DF98-45A8-B79D-7292120608AA}"/>
              </a:ext>
            </a:extLst>
          </p:cNvPr>
          <p:cNvSpPr/>
          <p:nvPr/>
        </p:nvSpPr>
        <p:spPr>
          <a:xfrm>
            <a:off x="7820044" y="2490078"/>
            <a:ext cx="1310253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A0C3BC1-1172-44E5-8443-197EEA12811C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1" name="Rectangle 40">
            <a:hlinkClick r:id="rId6" action="ppaction://hlinksldjump"/>
            <a:extLst>
              <a:ext uri="{FF2B5EF4-FFF2-40B4-BE49-F238E27FC236}">
                <a16:creationId xmlns:a16="http://schemas.microsoft.com/office/drawing/2014/main" id="{2651DB2D-01BE-4D79-AE3A-DD36E8FD21BE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56DC954-014D-43EE-A955-5219C3402D6E}"/>
              </a:ext>
            </a:extLst>
          </p:cNvPr>
          <p:cNvSpPr/>
          <p:nvPr/>
        </p:nvSpPr>
        <p:spPr>
          <a:xfrm>
            <a:off x="7689220" y="2006217"/>
            <a:ext cx="1441077" cy="470874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43" name="Rectangle 42">
            <a:hlinkClick r:id="rId7" action="ppaction://hlinksldjump"/>
            <a:extLst>
              <a:ext uri="{FF2B5EF4-FFF2-40B4-BE49-F238E27FC236}">
                <a16:creationId xmlns:a16="http://schemas.microsoft.com/office/drawing/2014/main" id="{79ABA9D2-F7B5-4160-AC76-9E873903CB54}"/>
              </a:ext>
            </a:extLst>
          </p:cNvPr>
          <p:cNvSpPr/>
          <p:nvPr/>
        </p:nvSpPr>
        <p:spPr>
          <a:xfrm>
            <a:off x="7822832" y="3775492"/>
            <a:ext cx="1307046" cy="47087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44" name="Rectangle 43">
            <a:hlinkClick r:id="rId8" action="ppaction://hlinksldjump"/>
            <a:extLst>
              <a:ext uri="{FF2B5EF4-FFF2-40B4-BE49-F238E27FC236}">
                <a16:creationId xmlns:a16="http://schemas.microsoft.com/office/drawing/2014/main" id="{22DEACF6-BDBD-4E44-AA5A-38F6C3708AE4}"/>
              </a:ext>
            </a:extLst>
          </p:cNvPr>
          <p:cNvSpPr/>
          <p:nvPr/>
        </p:nvSpPr>
        <p:spPr>
          <a:xfrm>
            <a:off x="7822832" y="2883868"/>
            <a:ext cx="1310253" cy="46725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45" name="Rectangle 44">
            <a:hlinkClick r:id="rId9" action="ppaction://hlinksldjump"/>
            <a:extLst>
              <a:ext uri="{FF2B5EF4-FFF2-40B4-BE49-F238E27FC236}">
                <a16:creationId xmlns:a16="http://schemas.microsoft.com/office/drawing/2014/main" id="{BDFCE265-258E-4405-8873-5D6EF3011210}"/>
              </a:ext>
            </a:extLst>
          </p:cNvPr>
          <p:cNvSpPr/>
          <p:nvPr/>
        </p:nvSpPr>
        <p:spPr>
          <a:xfrm>
            <a:off x="7822833" y="4261438"/>
            <a:ext cx="1307045" cy="40642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46" name="Rectangle 45">
            <a:hlinkClick r:id="rId10" action="ppaction://hlinksldjump"/>
            <a:extLst>
              <a:ext uri="{FF2B5EF4-FFF2-40B4-BE49-F238E27FC236}">
                <a16:creationId xmlns:a16="http://schemas.microsoft.com/office/drawing/2014/main" id="{446AFF33-9B51-4D4A-AB8D-260F304C3C4E}"/>
              </a:ext>
            </a:extLst>
          </p:cNvPr>
          <p:cNvSpPr/>
          <p:nvPr/>
        </p:nvSpPr>
        <p:spPr>
          <a:xfrm>
            <a:off x="7822836" y="4682307"/>
            <a:ext cx="1307044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47" name="Rectangle 46">
            <a:hlinkClick r:id="rId11" action="ppaction://hlinksldjump"/>
            <a:extLst>
              <a:ext uri="{FF2B5EF4-FFF2-40B4-BE49-F238E27FC236}">
                <a16:creationId xmlns:a16="http://schemas.microsoft.com/office/drawing/2014/main" id="{A86CCD84-2385-4026-B0A9-82E3492FDCB6}"/>
              </a:ext>
            </a:extLst>
          </p:cNvPr>
          <p:cNvSpPr/>
          <p:nvPr/>
        </p:nvSpPr>
        <p:spPr>
          <a:xfrm>
            <a:off x="7822836" y="5087217"/>
            <a:ext cx="1307043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48" name="Rectangle 47">
            <a:hlinkClick r:id="rId12" action="ppaction://hlinksldjump"/>
            <a:extLst>
              <a:ext uri="{FF2B5EF4-FFF2-40B4-BE49-F238E27FC236}">
                <a16:creationId xmlns:a16="http://schemas.microsoft.com/office/drawing/2014/main" id="{DB17D25C-0A5B-4ABE-B824-CD07E9BA0B0A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9" name="Rectangle 48">
            <a:hlinkClick r:id="rId13" action="ppaction://hlinksldjump"/>
            <a:extLst>
              <a:ext uri="{FF2B5EF4-FFF2-40B4-BE49-F238E27FC236}">
                <a16:creationId xmlns:a16="http://schemas.microsoft.com/office/drawing/2014/main" id="{57109047-D40F-4434-942F-F28E4B8C6245}"/>
              </a:ext>
            </a:extLst>
          </p:cNvPr>
          <p:cNvSpPr/>
          <p:nvPr/>
        </p:nvSpPr>
        <p:spPr>
          <a:xfrm>
            <a:off x="7822832" y="3366185"/>
            <a:ext cx="1308901" cy="39477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50" name="Rectangle 49">
            <a:hlinkClick r:id="rId14" action="ppaction://hlinksldjump"/>
            <a:extLst>
              <a:ext uri="{FF2B5EF4-FFF2-40B4-BE49-F238E27FC236}">
                <a16:creationId xmlns:a16="http://schemas.microsoft.com/office/drawing/2014/main" id="{28673BE7-C45D-4567-A333-979FA5BAEB25}"/>
              </a:ext>
            </a:extLst>
          </p:cNvPr>
          <p:cNvSpPr/>
          <p:nvPr/>
        </p:nvSpPr>
        <p:spPr>
          <a:xfrm>
            <a:off x="7823425" y="5483888"/>
            <a:ext cx="1306453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51" name="Rectangle 50">
            <a:hlinkClick r:id="rId15" action="ppaction://hlinksldjump"/>
            <a:extLst>
              <a:ext uri="{FF2B5EF4-FFF2-40B4-BE49-F238E27FC236}">
                <a16:creationId xmlns:a16="http://schemas.microsoft.com/office/drawing/2014/main" id="{699065DE-A4F7-4053-81C4-CE0960C012CB}"/>
              </a:ext>
            </a:extLst>
          </p:cNvPr>
          <p:cNvSpPr/>
          <p:nvPr/>
        </p:nvSpPr>
        <p:spPr>
          <a:xfrm>
            <a:off x="7823425" y="5886600"/>
            <a:ext cx="1307043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1342396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095546" y="405174"/>
            <a:ext cx="6559463" cy="469710"/>
          </a:xfrm>
        </p:spPr>
        <p:txBody>
          <a:bodyPr/>
          <a:lstStyle/>
          <a:p>
            <a:r>
              <a:rPr lang="fr-FR" dirty="0"/>
              <a:t>Passez à l’action : une souscription en 3 étapes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118465" y="6478323"/>
            <a:ext cx="143100" cy="123111"/>
          </a:xfrm>
        </p:spPr>
        <p:txBody>
          <a:bodyPr/>
          <a:lstStyle/>
          <a:p>
            <a:fld id="{4F985FF9-ADA8-465B-B1B8-A5AF16A5E141}" type="slidenum">
              <a:rPr lang="fr-FR" smtClean="0"/>
              <a:t>7</a:t>
            </a:fld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5736202" y="1019862"/>
            <a:ext cx="1918808" cy="416787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lvl="2" fontAlgn="base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defRPr/>
            </a:pPr>
            <a:r>
              <a:rPr lang="fr-FR" sz="1200" dirty="0"/>
              <a:t>Vérification et renseignement des informations du client.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1525E3-AA2F-4147-A6C8-DFDADC486018}"/>
              </a:ext>
            </a:extLst>
          </p:cNvPr>
          <p:cNvSpPr/>
          <p:nvPr/>
        </p:nvSpPr>
        <p:spPr>
          <a:xfrm>
            <a:off x="5728947" y="2290336"/>
            <a:ext cx="1964769" cy="462160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lvl="2" fontAlgn="base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defRPr/>
            </a:pPr>
            <a:r>
              <a:rPr lang="fr-FR" sz="1200" dirty="0"/>
              <a:t>Renseignement des choix d’abondement du client.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DD815C-8F78-4091-BCEB-30D2982BCCAB}"/>
              </a:ext>
            </a:extLst>
          </p:cNvPr>
          <p:cNvSpPr/>
          <p:nvPr/>
        </p:nvSpPr>
        <p:spPr>
          <a:xfrm>
            <a:off x="5714797" y="3605331"/>
            <a:ext cx="1961618" cy="845311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lvl="2" fontAlgn="base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defRPr/>
            </a:pPr>
            <a:r>
              <a:rPr lang="fr-FR" sz="1200" dirty="0"/>
              <a:t>Téléchargement des documents du client et passage à l’étape de signature de son contrat.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913D5F3-AA66-4ACD-A4E1-E6B454D89336}"/>
              </a:ext>
            </a:extLst>
          </p:cNvPr>
          <p:cNvSpPr/>
          <p:nvPr/>
        </p:nvSpPr>
        <p:spPr>
          <a:xfrm>
            <a:off x="1190014" y="5423192"/>
            <a:ext cx="6464996" cy="723850"/>
          </a:xfrm>
          <a:prstGeom prst="roundRect">
            <a:avLst/>
          </a:prstGeom>
          <a:noFill/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92A3F6-402B-4E1E-9998-90419D0F1276}"/>
              </a:ext>
            </a:extLst>
          </p:cNvPr>
          <p:cNvSpPr/>
          <p:nvPr/>
        </p:nvSpPr>
        <p:spPr>
          <a:xfrm>
            <a:off x="1419148" y="5294283"/>
            <a:ext cx="336499" cy="257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E8AC95-FBCF-463D-BBBE-9BE53E613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116" y="5127351"/>
            <a:ext cx="514561" cy="51456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A66C27B-0295-43AC-8A86-2E68E86E19D7}"/>
              </a:ext>
            </a:extLst>
          </p:cNvPr>
          <p:cNvSpPr txBox="1"/>
          <p:nvPr/>
        </p:nvSpPr>
        <p:spPr>
          <a:xfrm>
            <a:off x="1329662" y="5569818"/>
            <a:ext cx="6248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En cliquant sur signer, vous passez directement à la signature électronique du bulletin de souscription. L’envoi à Natixis </a:t>
            </a:r>
            <a:r>
              <a:rPr lang="fr-FR" sz="1400" dirty="0" err="1"/>
              <a:t>Interépargne</a:t>
            </a:r>
            <a:r>
              <a:rPr lang="fr-FR" sz="1400" dirty="0"/>
              <a:t> est automatique.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188FDD6-2524-4C14-8464-93A5C49564C8}"/>
              </a:ext>
            </a:extLst>
          </p:cNvPr>
          <p:cNvCxnSpPr>
            <a:cxnSpLocks/>
          </p:cNvCxnSpPr>
          <p:nvPr/>
        </p:nvCxnSpPr>
        <p:spPr>
          <a:xfrm flipH="1">
            <a:off x="5557485" y="1159418"/>
            <a:ext cx="2" cy="4263774"/>
          </a:xfrm>
          <a:prstGeom prst="line">
            <a:avLst/>
          </a:prstGeom>
          <a:ln w="9525">
            <a:solidFill>
              <a:srgbClr val="99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D0602A07-6C5A-4A3A-BA66-C6A25B48C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031" y="1019862"/>
            <a:ext cx="406909" cy="406909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C53369D-5DD8-4C48-A05D-D6C02499E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5179">
            <a:off x="1378537" y="5193772"/>
            <a:ext cx="90000" cy="1421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1717B9A7-1932-4DC6-89EF-3393B714E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99394">
            <a:off x="1486664" y="5121480"/>
            <a:ext cx="90000" cy="14211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E82B962-1E1C-4B1C-A70E-DCAE53296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979742">
            <a:off x="1603091" y="5123641"/>
            <a:ext cx="90000" cy="14211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41B7A44-7CCC-4D19-9F1F-3F409639C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442536">
            <a:off x="1707569" y="5187706"/>
            <a:ext cx="90000" cy="14211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1F37C1A7-36E6-46FB-AEF5-2A9E2B50C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52797" y="5293668"/>
            <a:ext cx="90000" cy="14211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385D388D-18D2-4601-B89F-68E9B078D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329662" y="5299230"/>
            <a:ext cx="90000" cy="14211"/>
          </a:xfrm>
          <a:prstGeom prst="rect">
            <a:avLst/>
          </a:prstGeom>
        </p:spPr>
      </p:pic>
      <p:sp>
        <p:nvSpPr>
          <p:cNvPr id="46" name="Ellipse 45">
            <a:extLst>
              <a:ext uri="{FF2B5EF4-FFF2-40B4-BE49-F238E27FC236}">
                <a16:creationId xmlns:a16="http://schemas.microsoft.com/office/drawing/2014/main" id="{64E29531-43C9-4E7E-B892-004F4E2B2E57}"/>
              </a:ext>
            </a:extLst>
          </p:cNvPr>
          <p:cNvSpPr/>
          <p:nvPr/>
        </p:nvSpPr>
        <p:spPr>
          <a:xfrm>
            <a:off x="5438219" y="2399321"/>
            <a:ext cx="238532" cy="247858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C1B15405-61FF-4121-9F82-A5367BBE49E5}"/>
              </a:ext>
            </a:extLst>
          </p:cNvPr>
          <p:cNvSpPr/>
          <p:nvPr/>
        </p:nvSpPr>
        <p:spPr>
          <a:xfrm>
            <a:off x="5442004" y="3913740"/>
            <a:ext cx="238532" cy="242891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6E212E80-4D6C-43BF-9050-BC3D9E19DD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725" y="1190644"/>
            <a:ext cx="4617996" cy="3758031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89BFF136-7B6B-4B2D-AFA2-262ABEC73FD3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3BFA08F-6676-4F55-AF8E-D55D6FE993C6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2D2C368-A1B4-483F-B1EB-A85599791827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73" name="Rectangle 72">
            <a:hlinkClick r:id="rId6" action="ppaction://hlinksldjump"/>
            <a:extLst>
              <a:ext uri="{FF2B5EF4-FFF2-40B4-BE49-F238E27FC236}">
                <a16:creationId xmlns:a16="http://schemas.microsoft.com/office/drawing/2014/main" id="{946CF071-4711-4CD7-AEB1-C4F0E05D4D7E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74" name="Rectangle 73">
            <a:hlinkClick r:id="rId7" action="ppaction://hlinksldjump"/>
            <a:extLst>
              <a:ext uri="{FF2B5EF4-FFF2-40B4-BE49-F238E27FC236}">
                <a16:creationId xmlns:a16="http://schemas.microsoft.com/office/drawing/2014/main" id="{6C324C4B-B4ED-4BFF-BCA7-5580D8FC0C46}"/>
              </a:ext>
            </a:extLst>
          </p:cNvPr>
          <p:cNvSpPr/>
          <p:nvPr/>
        </p:nvSpPr>
        <p:spPr>
          <a:xfrm>
            <a:off x="7815545" y="1599783"/>
            <a:ext cx="1314752" cy="389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0E28DBB-E059-45CB-83CD-396311C0F645}"/>
              </a:ext>
            </a:extLst>
          </p:cNvPr>
          <p:cNvSpPr/>
          <p:nvPr/>
        </p:nvSpPr>
        <p:spPr>
          <a:xfrm>
            <a:off x="7689220" y="2399228"/>
            <a:ext cx="1441077" cy="472634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1E0EB57-842A-482F-B0FE-7D8071DC245E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77" name="Rectangle 76">
            <a:hlinkClick r:id="rId8" action="ppaction://hlinksldjump"/>
            <a:extLst>
              <a:ext uri="{FF2B5EF4-FFF2-40B4-BE49-F238E27FC236}">
                <a16:creationId xmlns:a16="http://schemas.microsoft.com/office/drawing/2014/main" id="{407D7CFF-91F3-46C6-B184-B6925DF56F69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78" name="Rectangle 77">
            <a:hlinkClick r:id="rId9" action="ppaction://hlinksldjump"/>
            <a:extLst>
              <a:ext uri="{FF2B5EF4-FFF2-40B4-BE49-F238E27FC236}">
                <a16:creationId xmlns:a16="http://schemas.microsoft.com/office/drawing/2014/main" id="{5CA2E2B0-921C-47A7-9187-C182154D2E85}"/>
              </a:ext>
            </a:extLst>
          </p:cNvPr>
          <p:cNvSpPr/>
          <p:nvPr/>
        </p:nvSpPr>
        <p:spPr>
          <a:xfrm>
            <a:off x="7815545" y="2006217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79" name="Rectangle 78">
            <a:hlinkClick r:id="rId10" action="ppaction://hlinksldjump"/>
            <a:extLst>
              <a:ext uri="{FF2B5EF4-FFF2-40B4-BE49-F238E27FC236}">
                <a16:creationId xmlns:a16="http://schemas.microsoft.com/office/drawing/2014/main" id="{4AB944FA-8680-496C-879E-9AA2D17CF80C}"/>
              </a:ext>
            </a:extLst>
          </p:cNvPr>
          <p:cNvSpPr/>
          <p:nvPr/>
        </p:nvSpPr>
        <p:spPr>
          <a:xfrm>
            <a:off x="7822832" y="3775492"/>
            <a:ext cx="1307046" cy="47087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80" name="Rectangle 79">
            <a:hlinkClick r:id="rId11" action="ppaction://hlinksldjump"/>
            <a:extLst>
              <a:ext uri="{FF2B5EF4-FFF2-40B4-BE49-F238E27FC236}">
                <a16:creationId xmlns:a16="http://schemas.microsoft.com/office/drawing/2014/main" id="{DC1DF152-1B97-49F9-9A87-EAF59D973873}"/>
              </a:ext>
            </a:extLst>
          </p:cNvPr>
          <p:cNvSpPr/>
          <p:nvPr/>
        </p:nvSpPr>
        <p:spPr>
          <a:xfrm>
            <a:off x="7822832" y="2883868"/>
            <a:ext cx="1307821" cy="46725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81" name="Rectangle 80">
            <a:hlinkClick r:id="rId12" action="ppaction://hlinksldjump"/>
            <a:extLst>
              <a:ext uri="{FF2B5EF4-FFF2-40B4-BE49-F238E27FC236}">
                <a16:creationId xmlns:a16="http://schemas.microsoft.com/office/drawing/2014/main" id="{F539B2E0-20DD-4624-87AF-ABDE98B2C463}"/>
              </a:ext>
            </a:extLst>
          </p:cNvPr>
          <p:cNvSpPr/>
          <p:nvPr/>
        </p:nvSpPr>
        <p:spPr>
          <a:xfrm>
            <a:off x="7822833" y="4261438"/>
            <a:ext cx="1307045" cy="40642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82" name="Rectangle 81">
            <a:hlinkClick r:id="rId13" action="ppaction://hlinksldjump"/>
            <a:extLst>
              <a:ext uri="{FF2B5EF4-FFF2-40B4-BE49-F238E27FC236}">
                <a16:creationId xmlns:a16="http://schemas.microsoft.com/office/drawing/2014/main" id="{E24E0A40-F64E-4315-8B0A-2A2CD99103C8}"/>
              </a:ext>
            </a:extLst>
          </p:cNvPr>
          <p:cNvSpPr/>
          <p:nvPr/>
        </p:nvSpPr>
        <p:spPr>
          <a:xfrm>
            <a:off x="7822836" y="4682307"/>
            <a:ext cx="1307044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83" name="Rectangle 82">
            <a:hlinkClick r:id="rId14" action="ppaction://hlinksldjump"/>
            <a:extLst>
              <a:ext uri="{FF2B5EF4-FFF2-40B4-BE49-F238E27FC236}">
                <a16:creationId xmlns:a16="http://schemas.microsoft.com/office/drawing/2014/main" id="{171D4D42-6419-4651-9E03-5209B0F80528}"/>
              </a:ext>
            </a:extLst>
          </p:cNvPr>
          <p:cNvSpPr/>
          <p:nvPr/>
        </p:nvSpPr>
        <p:spPr>
          <a:xfrm>
            <a:off x="7822836" y="5087217"/>
            <a:ext cx="1307043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84" name="Rectangle 83">
            <a:hlinkClick r:id="rId15" action="ppaction://hlinksldjump"/>
            <a:extLst>
              <a:ext uri="{FF2B5EF4-FFF2-40B4-BE49-F238E27FC236}">
                <a16:creationId xmlns:a16="http://schemas.microsoft.com/office/drawing/2014/main" id="{AAE92E1B-D3FC-43E9-9AD4-74B1725293B4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85" name="Rectangle 84">
            <a:hlinkClick r:id="rId16" action="ppaction://hlinksldjump"/>
            <a:extLst>
              <a:ext uri="{FF2B5EF4-FFF2-40B4-BE49-F238E27FC236}">
                <a16:creationId xmlns:a16="http://schemas.microsoft.com/office/drawing/2014/main" id="{CF1A6227-4648-4866-9B92-CDB28B4F2879}"/>
              </a:ext>
            </a:extLst>
          </p:cNvPr>
          <p:cNvSpPr/>
          <p:nvPr/>
        </p:nvSpPr>
        <p:spPr>
          <a:xfrm>
            <a:off x="7822832" y="3366185"/>
            <a:ext cx="1308901" cy="39477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86" name="Rectangle 85">
            <a:hlinkClick r:id="rId17" action="ppaction://hlinksldjump"/>
            <a:extLst>
              <a:ext uri="{FF2B5EF4-FFF2-40B4-BE49-F238E27FC236}">
                <a16:creationId xmlns:a16="http://schemas.microsoft.com/office/drawing/2014/main" id="{571B18BD-15CC-4882-BFC1-1F9C156509B2}"/>
              </a:ext>
            </a:extLst>
          </p:cNvPr>
          <p:cNvSpPr/>
          <p:nvPr/>
        </p:nvSpPr>
        <p:spPr>
          <a:xfrm>
            <a:off x="7823425" y="5483888"/>
            <a:ext cx="1306453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87" name="Rectangle 86">
            <a:hlinkClick r:id="rId18" action="ppaction://hlinksldjump"/>
            <a:extLst>
              <a:ext uri="{FF2B5EF4-FFF2-40B4-BE49-F238E27FC236}">
                <a16:creationId xmlns:a16="http://schemas.microsoft.com/office/drawing/2014/main" id="{B97F0341-0C52-4A73-B800-1C1609F92912}"/>
              </a:ext>
            </a:extLst>
          </p:cNvPr>
          <p:cNvSpPr/>
          <p:nvPr/>
        </p:nvSpPr>
        <p:spPr>
          <a:xfrm>
            <a:off x="7823425" y="5886600"/>
            <a:ext cx="1307043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95432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e 48">
            <a:extLst>
              <a:ext uri="{FF2B5EF4-FFF2-40B4-BE49-F238E27FC236}">
                <a16:creationId xmlns:a16="http://schemas.microsoft.com/office/drawing/2014/main" id="{92EE71C3-FDCB-43BB-A582-9884779094B1}"/>
              </a:ext>
            </a:extLst>
          </p:cNvPr>
          <p:cNvGrpSpPr/>
          <p:nvPr/>
        </p:nvGrpSpPr>
        <p:grpSpPr>
          <a:xfrm>
            <a:off x="5845017" y="3652950"/>
            <a:ext cx="1913892" cy="2635210"/>
            <a:chOff x="6859545" y="1940571"/>
            <a:chExt cx="2200847" cy="2987299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7EB7D69B-0A8A-489E-AB03-99C05E24D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9545" y="1940571"/>
              <a:ext cx="2200847" cy="2987299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61BF809E-917E-4302-AE57-28D200D365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37"/>
            <a:stretch/>
          </p:blipFill>
          <p:spPr>
            <a:xfrm>
              <a:off x="7327354" y="2465609"/>
              <a:ext cx="1286303" cy="199922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F9C97E3-5B1A-4031-903B-88C8D8AB3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16" y="1920737"/>
            <a:ext cx="1700931" cy="23776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8279" y="448777"/>
            <a:ext cx="6528911" cy="456300"/>
          </a:xfrm>
        </p:spPr>
        <p:txBody>
          <a:bodyPr/>
          <a:lstStyle/>
          <a:p>
            <a:r>
              <a:rPr lang="fr-FR" dirty="0"/>
              <a:t>Il n’a jamais été aussi simple de signer son contrat grâce à la signature électronique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800" b="1" i="0" u="none" strike="noStrike" kern="120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800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813D51-FBAF-4640-B4FD-660BBA4AB7AB}"/>
              </a:ext>
            </a:extLst>
          </p:cNvPr>
          <p:cNvSpPr/>
          <p:nvPr/>
        </p:nvSpPr>
        <p:spPr>
          <a:xfrm>
            <a:off x="3474504" y="1377171"/>
            <a:ext cx="2409505" cy="820533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2" indent="0" algn="just" defTabSz="914400" rtl="0" eaLnBrk="1" fontAlgn="base" latinLnBrk="0" hangingPunct="1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reçoit un lien par e-mail lui permettant d’accéder à son contrat</a:t>
            </a:r>
            <a:r>
              <a:rPr kumimoji="0" lang="fr-FR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(par mesure de sécurité </a:t>
            </a:r>
            <a:r>
              <a:rPr kumimoji="0" lang="fr-FR" sz="1200" b="1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 lien est valable </a:t>
            </a:r>
            <a:r>
              <a:rPr kumimoji="0" lang="fr-FR" sz="1200" b="1" i="0" u="sng" strike="noStrike" kern="1200" cap="none" spc="0" normalizeH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24h</a:t>
            </a:r>
            <a:r>
              <a:rPr kumimoji="0" lang="fr-FR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E7E2576-D7B3-4E55-A3CF-9A22D34B1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058" y="1302625"/>
            <a:ext cx="1306125" cy="546197"/>
          </a:xfrm>
          <a:prstGeom prst="rect">
            <a:avLst/>
          </a:prstGeom>
          <a:ln w="28575">
            <a:solidFill>
              <a:srgbClr val="003C82"/>
            </a:solidFill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16B229F-327A-4794-B9B4-B277565233D7}"/>
              </a:ext>
            </a:extLst>
          </p:cNvPr>
          <p:cNvSpPr/>
          <p:nvPr/>
        </p:nvSpPr>
        <p:spPr>
          <a:xfrm>
            <a:off x="3474505" y="2564242"/>
            <a:ext cx="2409504" cy="638736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2" indent="0" algn="just" defTabSz="914400" rtl="0" eaLnBrk="1" fontAlgn="base" latinLnBrk="0" hangingPunct="1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saisit le code reçu par SMS et accepte les termes de la signature</a:t>
            </a:r>
            <a:r>
              <a:rPr kumimoji="0" lang="fr-FR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électronique.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72FA876-C8BD-4044-BA36-7B87B982CC0C}"/>
              </a:ext>
            </a:extLst>
          </p:cNvPr>
          <p:cNvSpPr/>
          <p:nvPr/>
        </p:nvSpPr>
        <p:spPr>
          <a:xfrm>
            <a:off x="3474504" y="3739611"/>
            <a:ext cx="2370512" cy="50084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2" indent="0" algn="just" defTabSz="914400" rtl="0" eaLnBrk="1" fontAlgn="base" latinLnBrk="0" hangingPunct="1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reçoit une confirmation de la signature électronique.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10D78C1A-22C2-4797-97F0-0EA619340D3A}"/>
              </a:ext>
            </a:extLst>
          </p:cNvPr>
          <p:cNvCxnSpPr>
            <a:cxnSpLocks/>
          </p:cNvCxnSpPr>
          <p:nvPr/>
        </p:nvCxnSpPr>
        <p:spPr>
          <a:xfrm>
            <a:off x="2596183" y="1549591"/>
            <a:ext cx="216000" cy="0"/>
          </a:xfrm>
          <a:prstGeom prst="line">
            <a:avLst/>
          </a:prstGeom>
          <a:ln w="28575">
            <a:solidFill>
              <a:srgbClr val="003C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038DA7DC-D352-486A-BF85-D466596C479F}"/>
              </a:ext>
            </a:extLst>
          </p:cNvPr>
          <p:cNvCxnSpPr>
            <a:cxnSpLocks/>
          </p:cNvCxnSpPr>
          <p:nvPr/>
        </p:nvCxnSpPr>
        <p:spPr>
          <a:xfrm flipH="1">
            <a:off x="2810995" y="1539069"/>
            <a:ext cx="5677" cy="1331312"/>
          </a:xfrm>
          <a:prstGeom prst="line">
            <a:avLst/>
          </a:prstGeom>
          <a:ln w="28575">
            <a:solidFill>
              <a:srgbClr val="003C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05EF55E0-888D-471D-A5F6-387BD9AE5FE2}"/>
              </a:ext>
            </a:extLst>
          </p:cNvPr>
          <p:cNvCxnSpPr/>
          <p:nvPr/>
        </p:nvCxnSpPr>
        <p:spPr>
          <a:xfrm flipH="1">
            <a:off x="2596183" y="2862973"/>
            <a:ext cx="216000" cy="0"/>
          </a:xfrm>
          <a:prstGeom prst="straightConnector1">
            <a:avLst/>
          </a:prstGeom>
          <a:ln w="28575">
            <a:solidFill>
              <a:srgbClr val="003C8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 55">
            <a:extLst>
              <a:ext uri="{FF2B5EF4-FFF2-40B4-BE49-F238E27FC236}">
                <a16:creationId xmlns:a16="http://schemas.microsoft.com/office/drawing/2014/main" id="{38D673DF-D41C-4D94-A329-095DC3659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7641" y="2223449"/>
            <a:ext cx="975445" cy="1707028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7BF1954-C474-4E31-B256-28E8F492B645}"/>
              </a:ext>
            </a:extLst>
          </p:cNvPr>
          <p:cNvCxnSpPr>
            <a:cxnSpLocks/>
          </p:cNvCxnSpPr>
          <p:nvPr/>
        </p:nvCxnSpPr>
        <p:spPr>
          <a:xfrm>
            <a:off x="3258504" y="1471749"/>
            <a:ext cx="0" cy="2826634"/>
          </a:xfrm>
          <a:prstGeom prst="line">
            <a:avLst/>
          </a:prstGeom>
          <a:ln>
            <a:solidFill>
              <a:srgbClr val="99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298A0FFF-BFCA-4677-87E2-C0AE8E28E89D}"/>
              </a:ext>
            </a:extLst>
          </p:cNvPr>
          <p:cNvSpPr/>
          <p:nvPr/>
        </p:nvSpPr>
        <p:spPr>
          <a:xfrm>
            <a:off x="3157037" y="1643402"/>
            <a:ext cx="207908" cy="215044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44AE2D3-9518-48D7-B612-422DFD3A105E}"/>
              </a:ext>
            </a:extLst>
          </p:cNvPr>
          <p:cNvSpPr/>
          <p:nvPr/>
        </p:nvSpPr>
        <p:spPr>
          <a:xfrm>
            <a:off x="3157037" y="2749230"/>
            <a:ext cx="207908" cy="215044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41846796-8008-41AE-B1F3-5A38EDC9CDC3}"/>
              </a:ext>
            </a:extLst>
          </p:cNvPr>
          <p:cNvSpPr/>
          <p:nvPr/>
        </p:nvSpPr>
        <p:spPr>
          <a:xfrm>
            <a:off x="3157037" y="3882514"/>
            <a:ext cx="207908" cy="215044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740A08E-8614-4535-85F4-2A615CAFAE8A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A9869F2-7921-4E4C-B00A-9E3C9BD2A8D0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257C4DF-0DF5-49BC-B9CB-6985F610F4F1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8" name="Rectangle 47">
            <a:hlinkClick r:id="rId7" action="ppaction://hlinksldjump"/>
            <a:extLst>
              <a:ext uri="{FF2B5EF4-FFF2-40B4-BE49-F238E27FC236}">
                <a16:creationId xmlns:a16="http://schemas.microsoft.com/office/drawing/2014/main" id="{C53F54DE-6572-44CB-B163-F643E9F9CC3B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50" name="Rectangle 49">
            <a:hlinkClick r:id="rId8" action="ppaction://hlinksldjump"/>
            <a:extLst>
              <a:ext uri="{FF2B5EF4-FFF2-40B4-BE49-F238E27FC236}">
                <a16:creationId xmlns:a16="http://schemas.microsoft.com/office/drawing/2014/main" id="{8CBC8D80-7687-4C84-BDBA-614B0879176E}"/>
              </a:ext>
            </a:extLst>
          </p:cNvPr>
          <p:cNvSpPr/>
          <p:nvPr/>
        </p:nvSpPr>
        <p:spPr>
          <a:xfrm>
            <a:off x="7815545" y="1599783"/>
            <a:ext cx="1314752" cy="389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51" name="Rectangle 50">
            <a:hlinkClick r:id="rId9" action="ppaction://hlinksldjump"/>
            <a:extLst>
              <a:ext uri="{FF2B5EF4-FFF2-40B4-BE49-F238E27FC236}">
                <a16:creationId xmlns:a16="http://schemas.microsoft.com/office/drawing/2014/main" id="{5C078453-8784-445E-A6B8-4EFD01275F6E}"/>
              </a:ext>
            </a:extLst>
          </p:cNvPr>
          <p:cNvSpPr/>
          <p:nvPr/>
        </p:nvSpPr>
        <p:spPr>
          <a:xfrm>
            <a:off x="7815545" y="2397681"/>
            <a:ext cx="1314752" cy="40271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D204C81-E580-41E7-8191-0FFE58C718B1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53" name="Rectangle 52">
            <a:hlinkClick r:id="rId10" action="ppaction://hlinksldjump"/>
            <a:extLst>
              <a:ext uri="{FF2B5EF4-FFF2-40B4-BE49-F238E27FC236}">
                <a16:creationId xmlns:a16="http://schemas.microsoft.com/office/drawing/2014/main" id="{8960A735-9856-468C-B9DB-FA7570D05A8B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4" name="Rectangle 53">
            <a:hlinkClick r:id="rId11" action="ppaction://hlinksldjump"/>
            <a:extLst>
              <a:ext uri="{FF2B5EF4-FFF2-40B4-BE49-F238E27FC236}">
                <a16:creationId xmlns:a16="http://schemas.microsoft.com/office/drawing/2014/main" id="{C2BC603E-1885-4569-80F5-D3C182E0AD9B}"/>
              </a:ext>
            </a:extLst>
          </p:cNvPr>
          <p:cNvSpPr/>
          <p:nvPr/>
        </p:nvSpPr>
        <p:spPr>
          <a:xfrm>
            <a:off x="7815545" y="2006217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55" name="Rectangle 54">
            <a:hlinkClick r:id="rId12" action="ppaction://hlinksldjump"/>
            <a:extLst>
              <a:ext uri="{FF2B5EF4-FFF2-40B4-BE49-F238E27FC236}">
                <a16:creationId xmlns:a16="http://schemas.microsoft.com/office/drawing/2014/main" id="{EF56031F-6AEC-4256-A869-1F8F7F6B2193}"/>
              </a:ext>
            </a:extLst>
          </p:cNvPr>
          <p:cNvSpPr/>
          <p:nvPr/>
        </p:nvSpPr>
        <p:spPr>
          <a:xfrm>
            <a:off x="7822832" y="3775492"/>
            <a:ext cx="1307046" cy="47087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54DC169-6FC8-4BB9-88E4-F3C2C5602BF4}"/>
              </a:ext>
            </a:extLst>
          </p:cNvPr>
          <p:cNvSpPr/>
          <p:nvPr/>
        </p:nvSpPr>
        <p:spPr>
          <a:xfrm>
            <a:off x="7689221" y="2814808"/>
            <a:ext cx="1442620" cy="536318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58" name="Rectangle 57">
            <a:hlinkClick r:id="rId13" action="ppaction://hlinksldjump"/>
            <a:extLst>
              <a:ext uri="{FF2B5EF4-FFF2-40B4-BE49-F238E27FC236}">
                <a16:creationId xmlns:a16="http://schemas.microsoft.com/office/drawing/2014/main" id="{0B56B96C-8DE5-423C-B14E-DBBF82551787}"/>
              </a:ext>
            </a:extLst>
          </p:cNvPr>
          <p:cNvSpPr/>
          <p:nvPr/>
        </p:nvSpPr>
        <p:spPr>
          <a:xfrm>
            <a:off x="7822833" y="4261438"/>
            <a:ext cx="1307045" cy="40642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59" name="Rectangle 58">
            <a:hlinkClick r:id="rId14" action="ppaction://hlinksldjump"/>
            <a:extLst>
              <a:ext uri="{FF2B5EF4-FFF2-40B4-BE49-F238E27FC236}">
                <a16:creationId xmlns:a16="http://schemas.microsoft.com/office/drawing/2014/main" id="{F6D26A31-0814-4AC9-B249-4406418E9E51}"/>
              </a:ext>
            </a:extLst>
          </p:cNvPr>
          <p:cNvSpPr/>
          <p:nvPr/>
        </p:nvSpPr>
        <p:spPr>
          <a:xfrm>
            <a:off x="7822836" y="4682307"/>
            <a:ext cx="1307044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63" name="Rectangle 62">
            <a:hlinkClick r:id="rId15" action="ppaction://hlinksldjump"/>
            <a:extLst>
              <a:ext uri="{FF2B5EF4-FFF2-40B4-BE49-F238E27FC236}">
                <a16:creationId xmlns:a16="http://schemas.microsoft.com/office/drawing/2014/main" id="{B7FE399D-F7CA-4920-B185-B08D51E78C7B}"/>
              </a:ext>
            </a:extLst>
          </p:cNvPr>
          <p:cNvSpPr/>
          <p:nvPr/>
        </p:nvSpPr>
        <p:spPr>
          <a:xfrm>
            <a:off x="7822836" y="5087217"/>
            <a:ext cx="1307043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64" name="Rectangle 63">
            <a:hlinkClick r:id="rId16" action="ppaction://hlinksldjump"/>
            <a:extLst>
              <a:ext uri="{FF2B5EF4-FFF2-40B4-BE49-F238E27FC236}">
                <a16:creationId xmlns:a16="http://schemas.microsoft.com/office/drawing/2014/main" id="{AD0D0956-5504-4F37-A191-1332BDF75324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5" name="Rectangle 64">
            <a:hlinkClick r:id="rId17" action="ppaction://hlinksldjump"/>
            <a:extLst>
              <a:ext uri="{FF2B5EF4-FFF2-40B4-BE49-F238E27FC236}">
                <a16:creationId xmlns:a16="http://schemas.microsoft.com/office/drawing/2014/main" id="{96CDE0ED-F1D8-4C1C-A654-75613E26D1D8}"/>
              </a:ext>
            </a:extLst>
          </p:cNvPr>
          <p:cNvSpPr/>
          <p:nvPr/>
        </p:nvSpPr>
        <p:spPr>
          <a:xfrm>
            <a:off x="7822832" y="3366185"/>
            <a:ext cx="1308901" cy="39477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66" name="Rectangle 65">
            <a:hlinkClick r:id="rId18" action="ppaction://hlinksldjump"/>
            <a:extLst>
              <a:ext uri="{FF2B5EF4-FFF2-40B4-BE49-F238E27FC236}">
                <a16:creationId xmlns:a16="http://schemas.microsoft.com/office/drawing/2014/main" id="{4B72CA61-B8A0-415B-BAA9-FD80402DB84B}"/>
              </a:ext>
            </a:extLst>
          </p:cNvPr>
          <p:cNvSpPr/>
          <p:nvPr/>
        </p:nvSpPr>
        <p:spPr>
          <a:xfrm>
            <a:off x="7823425" y="5483888"/>
            <a:ext cx="1306453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67" name="Rectangle 66">
            <a:hlinkClick r:id="rId19" action="ppaction://hlinksldjump"/>
            <a:extLst>
              <a:ext uri="{FF2B5EF4-FFF2-40B4-BE49-F238E27FC236}">
                <a16:creationId xmlns:a16="http://schemas.microsoft.com/office/drawing/2014/main" id="{C03806C7-EF93-4BBF-A493-6372318FC431}"/>
              </a:ext>
            </a:extLst>
          </p:cNvPr>
          <p:cNvSpPr/>
          <p:nvPr/>
        </p:nvSpPr>
        <p:spPr>
          <a:xfrm>
            <a:off x="7823425" y="5886600"/>
            <a:ext cx="1307043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199303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0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>
            <a:extLst>
              <a:ext uri="{FF2B5EF4-FFF2-40B4-BE49-F238E27FC236}">
                <a16:creationId xmlns:a16="http://schemas.microsoft.com/office/drawing/2014/main" id="{CCB545C1-4389-401E-87E2-E8ECDED10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00" y="1300308"/>
            <a:ext cx="2888812" cy="357497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1er versement du dirigeant, c’est maintenant 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080000" y="6521787"/>
            <a:ext cx="190800" cy="12311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800" b="1" i="0" u="none" strike="noStrike" kern="120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800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B404C4-A4DC-474B-A132-FE408F8EC8B7}"/>
              </a:ext>
            </a:extLst>
          </p:cNvPr>
          <p:cNvSpPr/>
          <p:nvPr/>
        </p:nvSpPr>
        <p:spPr>
          <a:xfrm>
            <a:off x="3743947" y="1757868"/>
            <a:ext cx="3263327" cy="89511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txBody>
          <a:bodyPr wrap="square">
            <a:spAutoFit/>
          </a:bodyPr>
          <a:lstStyle/>
          <a:p>
            <a:pPr marL="0" marR="0" lvl="3" indent="0" algn="l" defTabSz="51435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4D6995"/>
              </a:buClr>
              <a:buSzPct val="8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Le n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°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de sécurité sociale est demandé afin de créer le compte épargnant du dirigeant.</a:t>
            </a:r>
          </a:p>
          <a:p>
            <a:pPr marL="0" marR="0" lvl="3" indent="0" algn="l" defTabSz="51435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4D6995"/>
              </a:buClr>
              <a:buSzPct val="80000"/>
              <a:buFontTx/>
              <a:buNone/>
              <a:tabLst/>
              <a:defRPr/>
            </a:pPr>
            <a:r>
              <a:rPr lang="fr-FR" sz="1200" dirty="0">
                <a:solidFill>
                  <a:prstClr val="black"/>
                </a:solidFill>
              </a:rPr>
              <a:t>Les coordonnées bancaires doivent être celles du compte personnel du dirigeant.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D29672-3C4C-46AE-BA63-2E1FA53CD860}"/>
              </a:ext>
            </a:extLst>
          </p:cNvPr>
          <p:cNvSpPr/>
          <p:nvPr/>
        </p:nvSpPr>
        <p:spPr>
          <a:xfrm>
            <a:off x="955727" y="2912961"/>
            <a:ext cx="1366781" cy="156599"/>
          </a:xfrm>
          <a:prstGeom prst="rect">
            <a:avLst/>
          </a:prstGeom>
          <a:noFill/>
          <a:ln w="19050">
            <a:solidFill>
              <a:srgbClr val="DB1F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6DECB79-0866-47EC-8040-C077D0A3D62C}"/>
              </a:ext>
            </a:extLst>
          </p:cNvPr>
          <p:cNvSpPr/>
          <p:nvPr/>
        </p:nvSpPr>
        <p:spPr>
          <a:xfrm>
            <a:off x="3476799" y="2860985"/>
            <a:ext cx="3530475" cy="525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4" defTabSz="685800">
              <a:spcBef>
                <a:spcPts val="600"/>
              </a:spcBef>
              <a:buClr>
                <a:srgbClr val="4D6995"/>
              </a:buClr>
              <a:buSzPct val="80000"/>
            </a:pPr>
            <a:r>
              <a:rPr lang="fr-FR" sz="1200" dirty="0">
                <a:solidFill>
                  <a:prstClr val="black"/>
                </a:solidFill>
              </a:rPr>
              <a:t>Choix de la </a:t>
            </a:r>
            <a:r>
              <a:rPr lang="fr-FR" sz="1200" dirty="0">
                <a:solidFill>
                  <a:srgbClr val="581D74"/>
                </a:solidFill>
              </a:rPr>
              <a:t>périodicité</a:t>
            </a:r>
            <a:r>
              <a:rPr lang="fr-FR" sz="1200" dirty="0">
                <a:solidFill>
                  <a:prstClr val="black"/>
                </a:solidFill>
              </a:rPr>
              <a:t> du prélèvement : ponctuel, mensuel, trimestriel, semestriel.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3E6C944-1734-444E-8776-E90438B9BD0B}"/>
              </a:ext>
            </a:extLst>
          </p:cNvPr>
          <p:cNvSpPr/>
          <p:nvPr/>
        </p:nvSpPr>
        <p:spPr>
          <a:xfrm>
            <a:off x="3732125" y="3758776"/>
            <a:ext cx="2314414" cy="254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3" indent="-135000" defTabSz="685800">
              <a:spcBef>
                <a:spcPts val="900"/>
              </a:spcBef>
            </a:pPr>
            <a:r>
              <a:rPr lang="fr-FR" sz="1200" dirty="0">
                <a:solidFill>
                  <a:prstClr val="black"/>
                </a:solidFill>
              </a:rPr>
              <a:t>Choix du supports de placement.</a:t>
            </a:r>
            <a:endParaRPr lang="fr-FR" sz="1400" dirty="0">
              <a:solidFill>
                <a:prstClr val="black"/>
              </a:solidFill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3D1E064D-E2FF-4C9B-BB28-E60CA7B7AE50}"/>
              </a:ext>
            </a:extLst>
          </p:cNvPr>
          <p:cNvCxnSpPr>
            <a:cxnSpLocks/>
            <a:stCxn id="35" idx="4"/>
          </p:cNvCxnSpPr>
          <p:nvPr/>
        </p:nvCxnSpPr>
        <p:spPr>
          <a:xfrm>
            <a:off x="3403853" y="1504689"/>
            <a:ext cx="1589" cy="2508867"/>
          </a:xfrm>
          <a:prstGeom prst="line">
            <a:avLst/>
          </a:prstGeom>
          <a:ln w="12700">
            <a:solidFill>
              <a:srgbClr val="99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BB85F8B-1953-4E8A-901A-B57EA8626595}"/>
              </a:ext>
            </a:extLst>
          </p:cNvPr>
          <p:cNvSpPr/>
          <p:nvPr/>
        </p:nvSpPr>
        <p:spPr>
          <a:xfrm>
            <a:off x="3743947" y="1159747"/>
            <a:ext cx="3557502" cy="509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3" indent="-135000" defTabSz="685800">
              <a:spcBef>
                <a:spcPts val="900"/>
              </a:spcBef>
            </a:pPr>
            <a:r>
              <a:rPr lang="fr-FR" sz="1200" spc="-30" dirty="0">
                <a:solidFill>
                  <a:prstClr val="black"/>
                </a:solidFill>
              </a:rPr>
              <a:t>Renseignement des données personnelles </a:t>
            </a:r>
            <a:r>
              <a:rPr lang="fr-FR" sz="1200" spc="-30" dirty="0">
                <a:solidFill>
                  <a:srgbClr val="581D74"/>
                </a:solidFill>
              </a:rPr>
              <a:t>et des coordonnées bancaires </a:t>
            </a:r>
            <a:r>
              <a:rPr lang="fr-FR" sz="1200" spc="-30" dirty="0">
                <a:solidFill>
                  <a:schemeClr val="tx1"/>
                </a:solidFill>
              </a:rPr>
              <a:t>du client.</a:t>
            </a:r>
            <a:endParaRPr lang="fr-FR" sz="1400" spc="-30" dirty="0">
              <a:solidFill>
                <a:schemeClr val="tx1"/>
              </a:solidFill>
            </a:endParaRP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AE9755FC-8180-4BA1-BFFC-A77370B7C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781" y="1650040"/>
            <a:ext cx="285816" cy="28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72" name="Ellipse 71">
            <a:extLst>
              <a:ext uri="{FF2B5EF4-FFF2-40B4-BE49-F238E27FC236}">
                <a16:creationId xmlns:a16="http://schemas.microsoft.com/office/drawing/2014/main" id="{06532C82-EB71-405B-81F3-E1CB4A4A1E26}"/>
              </a:ext>
            </a:extLst>
          </p:cNvPr>
          <p:cNvSpPr/>
          <p:nvPr/>
        </p:nvSpPr>
        <p:spPr>
          <a:xfrm>
            <a:off x="3309801" y="3791803"/>
            <a:ext cx="203141" cy="215044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0A907ED-7C47-4160-869F-914DBAA55126}"/>
              </a:ext>
            </a:extLst>
          </p:cNvPr>
          <p:cNvSpPr/>
          <p:nvPr/>
        </p:nvSpPr>
        <p:spPr>
          <a:xfrm>
            <a:off x="955727" y="5596024"/>
            <a:ext cx="6493037" cy="65284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>
                <a:solidFill>
                  <a:schemeClr val="tx1"/>
                </a:solidFill>
              </a:rPr>
              <a:t>Une fois que le contrat est enregistré au sein de NIE, le dirigeant reçoit son e-mail de bienvenue ainsi que ses accès à son Espace Entreprise et son Espace Personnel.</a:t>
            </a:r>
          </a:p>
        </p:txBody>
      </p:sp>
      <p:pic>
        <p:nvPicPr>
          <p:cNvPr id="82" name="Image 81">
            <a:extLst>
              <a:ext uri="{FF2B5EF4-FFF2-40B4-BE49-F238E27FC236}">
                <a16:creationId xmlns:a16="http://schemas.microsoft.com/office/drawing/2014/main" id="{F225EE0C-7710-4B68-9B04-3A9DEB717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40" y="5468557"/>
            <a:ext cx="285816" cy="286458"/>
          </a:xfrm>
          <a:prstGeom prst="flowChartConnector">
            <a:avLst/>
          </a:prstGeom>
          <a:solidFill>
            <a:schemeClr val="bg1"/>
          </a:solidFill>
          <a:ln>
            <a:solidFill>
              <a:srgbClr val="990033"/>
            </a:solidFill>
          </a:ln>
        </p:spPr>
      </p:pic>
      <p:sp>
        <p:nvSpPr>
          <p:cNvPr id="35" name="Ellipse 34">
            <a:extLst>
              <a:ext uri="{FF2B5EF4-FFF2-40B4-BE49-F238E27FC236}">
                <a16:creationId xmlns:a16="http://schemas.microsoft.com/office/drawing/2014/main" id="{D2810613-6206-4FFB-80E0-D9184B887EBD}"/>
              </a:ext>
            </a:extLst>
          </p:cNvPr>
          <p:cNvSpPr/>
          <p:nvPr/>
        </p:nvSpPr>
        <p:spPr>
          <a:xfrm>
            <a:off x="3299899" y="1289645"/>
            <a:ext cx="207908" cy="215044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B4190394-C179-460E-B836-6BDE2E1B153A}"/>
              </a:ext>
            </a:extLst>
          </p:cNvPr>
          <p:cNvSpPr/>
          <p:nvPr/>
        </p:nvSpPr>
        <p:spPr>
          <a:xfrm>
            <a:off x="3302365" y="3021865"/>
            <a:ext cx="207908" cy="215044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DDC4D060-AAC7-4130-A16E-C8F6E2523A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08" t="33393" r="832" b="22503"/>
          <a:stretch/>
        </p:blipFill>
        <p:spPr>
          <a:xfrm>
            <a:off x="3565762" y="4053506"/>
            <a:ext cx="2426728" cy="1415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A1D6ABE4-7A4C-4CF0-A28C-0BA8871B6D6A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3E643BB-8CAD-43F3-87A3-48933080458E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272DAD0-D61F-487B-8A67-E57B32471274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68" name="Rectangle 67">
            <a:hlinkClick r:id="rId5" action="ppaction://hlinksldjump"/>
            <a:extLst>
              <a:ext uri="{FF2B5EF4-FFF2-40B4-BE49-F238E27FC236}">
                <a16:creationId xmlns:a16="http://schemas.microsoft.com/office/drawing/2014/main" id="{0759C451-DF4C-43B7-B127-62896669A38B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69" name="Rectangle 68">
            <a:hlinkClick r:id="rId6" action="ppaction://hlinksldjump"/>
            <a:extLst>
              <a:ext uri="{FF2B5EF4-FFF2-40B4-BE49-F238E27FC236}">
                <a16:creationId xmlns:a16="http://schemas.microsoft.com/office/drawing/2014/main" id="{B035218B-BB21-4CD8-8D7A-0B1A9E6673A6}"/>
              </a:ext>
            </a:extLst>
          </p:cNvPr>
          <p:cNvSpPr/>
          <p:nvPr/>
        </p:nvSpPr>
        <p:spPr>
          <a:xfrm>
            <a:off x="7815545" y="1599783"/>
            <a:ext cx="1314752" cy="389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70" name="Rectangle 69">
            <a:hlinkClick r:id="rId7" action="ppaction://hlinksldjump"/>
            <a:extLst>
              <a:ext uri="{FF2B5EF4-FFF2-40B4-BE49-F238E27FC236}">
                <a16:creationId xmlns:a16="http://schemas.microsoft.com/office/drawing/2014/main" id="{1C8D6B88-4CC9-489E-9339-FA14563BE71D}"/>
              </a:ext>
            </a:extLst>
          </p:cNvPr>
          <p:cNvSpPr/>
          <p:nvPr/>
        </p:nvSpPr>
        <p:spPr>
          <a:xfrm>
            <a:off x="7815545" y="2399228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8A5814F-1C26-416F-A641-4661C9701B16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73" name="Rectangle 72">
            <a:hlinkClick r:id="rId8" action="ppaction://hlinksldjump"/>
            <a:extLst>
              <a:ext uri="{FF2B5EF4-FFF2-40B4-BE49-F238E27FC236}">
                <a16:creationId xmlns:a16="http://schemas.microsoft.com/office/drawing/2014/main" id="{789E146C-F690-40F5-A928-D4C080276B64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74" name="Rectangle 73">
            <a:hlinkClick r:id="rId9" action="ppaction://hlinksldjump"/>
            <a:extLst>
              <a:ext uri="{FF2B5EF4-FFF2-40B4-BE49-F238E27FC236}">
                <a16:creationId xmlns:a16="http://schemas.microsoft.com/office/drawing/2014/main" id="{96271E4E-20D2-44A6-81BF-08CC5297957E}"/>
              </a:ext>
            </a:extLst>
          </p:cNvPr>
          <p:cNvSpPr/>
          <p:nvPr/>
        </p:nvSpPr>
        <p:spPr>
          <a:xfrm>
            <a:off x="7815545" y="2006217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75" name="Rectangle 74">
            <a:hlinkClick r:id="rId10" action="ppaction://hlinksldjump"/>
            <a:extLst>
              <a:ext uri="{FF2B5EF4-FFF2-40B4-BE49-F238E27FC236}">
                <a16:creationId xmlns:a16="http://schemas.microsoft.com/office/drawing/2014/main" id="{BC16CAA3-F507-44AD-89C1-629216FF657B}"/>
              </a:ext>
            </a:extLst>
          </p:cNvPr>
          <p:cNvSpPr/>
          <p:nvPr/>
        </p:nvSpPr>
        <p:spPr>
          <a:xfrm>
            <a:off x="7822832" y="3775492"/>
            <a:ext cx="1307046" cy="47087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76" name="Rectangle 75">
            <a:hlinkClick r:id="rId11" action="ppaction://hlinksldjump"/>
            <a:extLst>
              <a:ext uri="{FF2B5EF4-FFF2-40B4-BE49-F238E27FC236}">
                <a16:creationId xmlns:a16="http://schemas.microsoft.com/office/drawing/2014/main" id="{EF761726-FDF2-4A2B-9854-233770DD3916}"/>
              </a:ext>
            </a:extLst>
          </p:cNvPr>
          <p:cNvSpPr/>
          <p:nvPr/>
        </p:nvSpPr>
        <p:spPr>
          <a:xfrm>
            <a:off x="7815544" y="2795411"/>
            <a:ext cx="1315109" cy="46725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77" name="Rectangle 76">
            <a:hlinkClick r:id="rId12" action="ppaction://hlinksldjump"/>
            <a:extLst>
              <a:ext uri="{FF2B5EF4-FFF2-40B4-BE49-F238E27FC236}">
                <a16:creationId xmlns:a16="http://schemas.microsoft.com/office/drawing/2014/main" id="{8BD6DAAE-952A-4653-83B8-FA91DCF3ABDE}"/>
              </a:ext>
            </a:extLst>
          </p:cNvPr>
          <p:cNvSpPr/>
          <p:nvPr/>
        </p:nvSpPr>
        <p:spPr>
          <a:xfrm>
            <a:off x="7822833" y="4261438"/>
            <a:ext cx="1307045" cy="40642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78" name="Rectangle 77">
            <a:hlinkClick r:id="rId13" action="ppaction://hlinksldjump"/>
            <a:extLst>
              <a:ext uri="{FF2B5EF4-FFF2-40B4-BE49-F238E27FC236}">
                <a16:creationId xmlns:a16="http://schemas.microsoft.com/office/drawing/2014/main" id="{C9EDB908-3894-4563-8169-F0331DC3BF7A}"/>
              </a:ext>
            </a:extLst>
          </p:cNvPr>
          <p:cNvSpPr/>
          <p:nvPr/>
        </p:nvSpPr>
        <p:spPr>
          <a:xfrm>
            <a:off x="7822836" y="4682307"/>
            <a:ext cx="1307044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79" name="Rectangle 78">
            <a:hlinkClick r:id="rId14" action="ppaction://hlinksldjump"/>
            <a:extLst>
              <a:ext uri="{FF2B5EF4-FFF2-40B4-BE49-F238E27FC236}">
                <a16:creationId xmlns:a16="http://schemas.microsoft.com/office/drawing/2014/main" id="{34A6EEBA-A5A6-499E-8780-B28072D645E0}"/>
              </a:ext>
            </a:extLst>
          </p:cNvPr>
          <p:cNvSpPr/>
          <p:nvPr/>
        </p:nvSpPr>
        <p:spPr>
          <a:xfrm>
            <a:off x="7822836" y="5087217"/>
            <a:ext cx="1307043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80" name="Rectangle 79">
            <a:hlinkClick r:id="rId15" action="ppaction://hlinksldjump"/>
            <a:extLst>
              <a:ext uri="{FF2B5EF4-FFF2-40B4-BE49-F238E27FC236}">
                <a16:creationId xmlns:a16="http://schemas.microsoft.com/office/drawing/2014/main" id="{6D348453-4F9B-4859-AB6D-976B4EBE4695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1844478-0693-4E26-80A9-CE0F9B613C19}"/>
              </a:ext>
            </a:extLst>
          </p:cNvPr>
          <p:cNvSpPr/>
          <p:nvPr/>
        </p:nvSpPr>
        <p:spPr>
          <a:xfrm>
            <a:off x="7689220" y="3287708"/>
            <a:ext cx="1442513" cy="470874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84" name="Rectangle 83">
            <a:hlinkClick r:id="rId16" action="ppaction://hlinksldjump"/>
            <a:extLst>
              <a:ext uri="{FF2B5EF4-FFF2-40B4-BE49-F238E27FC236}">
                <a16:creationId xmlns:a16="http://schemas.microsoft.com/office/drawing/2014/main" id="{9F171CE9-F115-49F5-B3D9-D379A67EC7D6}"/>
              </a:ext>
            </a:extLst>
          </p:cNvPr>
          <p:cNvSpPr/>
          <p:nvPr/>
        </p:nvSpPr>
        <p:spPr>
          <a:xfrm>
            <a:off x="7823425" y="5483888"/>
            <a:ext cx="1306453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85" name="Rectangle 84">
            <a:hlinkClick r:id="rId17" action="ppaction://hlinksldjump"/>
            <a:extLst>
              <a:ext uri="{FF2B5EF4-FFF2-40B4-BE49-F238E27FC236}">
                <a16:creationId xmlns:a16="http://schemas.microsoft.com/office/drawing/2014/main" id="{04A4D6EB-E6AE-4986-A247-6152B5AE2821}"/>
              </a:ext>
            </a:extLst>
          </p:cNvPr>
          <p:cNvSpPr/>
          <p:nvPr/>
        </p:nvSpPr>
        <p:spPr>
          <a:xfrm>
            <a:off x="7823425" y="5886600"/>
            <a:ext cx="1307043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325208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2B3D2BD-2190-4116-A4EE-1110F0F93069}"/>
              </a:ext>
            </a:extLst>
          </p:cNvPr>
          <p:cNvSpPr/>
          <p:nvPr/>
        </p:nvSpPr>
        <p:spPr>
          <a:xfrm>
            <a:off x="2970457" y="1514283"/>
            <a:ext cx="3973141" cy="719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2EE71C3-FDCB-43BB-A582-9884779094B1}"/>
              </a:ext>
            </a:extLst>
          </p:cNvPr>
          <p:cNvGrpSpPr/>
          <p:nvPr/>
        </p:nvGrpSpPr>
        <p:grpSpPr>
          <a:xfrm>
            <a:off x="5707113" y="3605331"/>
            <a:ext cx="2059800" cy="2668453"/>
            <a:chOff x="6859545" y="1940571"/>
            <a:chExt cx="2200847" cy="2987299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7EB7D69B-0A8A-489E-AB03-99C05E24D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9545" y="1940571"/>
              <a:ext cx="2200847" cy="2987299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61BF809E-917E-4302-AE57-28D200D365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37"/>
            <a:stretch/>
          </p:blipFill>
          <p:spPr>
            <a:xfrm>
              <a:off x="7327354" y="2465609"/>
              <a:ext cx="1286303" cy="199922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F9C97E3-5B1A-4031-903B-88C8D8AB3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01" y="1999103"/>
            <a:ext cx="1700931" cy="237764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8279" y="448777"/>
            <a:ext cx="6755313" cy="628122"/>
          </a:xfrm>
        </p:spPr>
        <p:txBody>
          <a:bodyPr/>
          <a:lstStyle/>
          <a:p>
            <a:r>
              <a:rPr lang="fr-FR" dirty="0"/>
              <a:t>La signature électronique du bulletin de versement en 3 étapes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800" b="1" i="0" u="none" strike="noStrike" kern="120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800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E7E2576-D7B3-4E55-A3CF-9A22D34B1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143" y="1380991"/>
            <a:ext cx="1306125" cy="546197"/>
          </a:xfrm>
          <a:prstGeom prst="rect">
            <a:avLst/>
          </a:prstGeom>
          <a:ln w="28575">
            <a:solidFill>
              <a:srgbClr val="DB1F2B"/>
            </a:solidFill>
          </a:ln>
        </p:spPr>
      </p:pic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10D78C1A-22C2-4797-97F0-0EA619340D3A}"/>
              </a:ext>
            </a:extLst>
          </p:cNvPr>
          <p:cNvCxnSpPr>
            <a:cxnSpLocks/>
          </p:cNvCxnSpPr>
          <p:nvPr/>
        </p:nvCxnSpPr>
        <p:spPr>
          <a:xfrm>
            <a:off x="2474268" y="1627957"/>
            <a:ext cx="216000" cy="0"/>
          </a:xfrm>
          <a:prstGeom prst="line">
            <a:avLst/>
          </a:prstGeom>
          <a:ln w="28575">
            <a:solidFill>
              <a:srgbClr val="DB1F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038DA7DC-D352-486A-BF85-D466596C479F}"/>
              </a:ext>
            </a:extLst>
          </p:cNvPr>
          <p:cNvCxnSpPr>
            <a:cxnSpLocks/>
          </p:cNvCxnSpPr>
          <p:nvPr/>
        </p:nvCxnSpPr>
        <p:spPr>
          <a:xfrm flipH="1">
            <a:off x="2689080" y="1617435"/>
            <a:ext cx="5677" cy="1331312"/>
          </a:xfrm>
          <a:prstGeom prst="line">
            <a:avLst/>
          </a:prstGeom>
          <a:ln w="28575">
            <a:solidFill>
              <a:srgbClr val="DB1F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05EF55E0-888D-471D-A5F6-387BD9AE5FE2}"/>
              </a:ext>
            </a:extLst>
          </p:cNvPr>
          <p:cNvCxnSpPr/>
          <p:nvPr/>
        </p:nvCxnSpPr>
        <p:spPr>
          <a:xfrm flipH="1">
            <a:off x="2474268" y="2941339"/>
            <a:ext cx="216000" cy="0"/>
          </a:xfrm>
          <a:prstGeom prst="straightConnector1">
            <a:avLst/>
          </a:prstGeom>
          <a:ln w="28575">
            <a:solidFill>
              <a:srgbClr val="DB1F2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 55">
            <a:extLst>
              <a:ext uri="{FF2B5EF4-FFF2-40B4-BE49-F238E27FC236}">
                <a16:creationId xmlns:a16="http://schemas.microsoft.com/office/drawing/2014/main" id="{38D673DF-D41C-4D94-A329-095DC3659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5726" y="2301815"/>
            <a:ext cx="975445" cy="170702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5F10F7E-20B5-4104-A408-909993A0BE07}"/>
              </a:ext>
            </a:extLst>
          </p:cNvPr>
          <p:cNvSpPr txBox="1"/>
          <p:nvPr/>
        </p:nvSpPr>
        <p:spPr>
          <a:xfrm>
            <a:off x="3124262" y="1551120"/>
            <a:ext cx="3819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>
                <a:solidFill>
                  <a:prstClr val="black"/>
                </a:solidFill>
              </a:rPr>
              <a:t>La signature électronique du 1</a:t>
            </a:r>
            <a:r>
              <a:rPr lang="fr-FR" sz="1200" baseline="30000" dirty="0">
                <a:solidFill>
                  <a:prstClr val="black"/>
                </a:solidFill>
              </a:rPr>
              <a:t>er</a:t>
            </a:r>
            <a:r>
              <a:rPr lang="fr-FR" sz="1200" dirty="0">
                <a:solidFill>
                  <a:prstClr val="black"/>
                </a:solidFill>
              </a:rPr>
              <a:t> versement du dirigeant sera disponible uniquement si le contrat a été signé électroniquement.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1454AF6-2FB7-42AE-8209-AE230BDC79D5}"/>
              </a:ext>
            </a:extLst>
          </p:cNvPr>
          <p:cNvSpPr/>
          <p:nvPr/>
        </p:nvSpPr>
        <p:spPr>
          <a:xfrm>
            <a:off x="2868991" y="1433198"/>
            <a:ext cx="336499" cy="257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8E691DC8-94D1-48D5-92E6-DB321F3267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959" y="1266266"/>
            <a:ext cx="514561" cy="514561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9333FD9C-928A-43E2-BB2B-3489B8475F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5179">
            <a:off x="2828380" y="1332687"/>
            <a:ext cx="90000" cy="14211"/>
          </a:xfrm>
          <a:prstGeom prst="rect">
            <a:avLst/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53D93639-EC9B-4B1D-9285-65F47B794B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199394">
            <a:off x="2936507" y="1260395"/>
            <a:ext cx="90000" cy="14211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8706EFE0-C8DF-4CBE-A848-0018E4859F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979742">
            <a:off x="3052934" y="1262556"/>
            <a:ext cx="90000" cy="14211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6A1B4AE0-0A56-4596-8290-A33679ADBB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442536">
            <a:off x="3157412" y="1326621"/>
            <a:ext cx="90000" cy="14211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79FFEBFC-756B-4BFF-836E-71C3CCEE53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3202640" y="1432583"/>
            <a:ext cx="90000" cy="14211"/>
          </a:xfrm>
          <a:prstGeom prst="rect">
            <a:avLst/>
          </a:prstGeom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4AC8C71B-6218-45F1-919E-DDEC3B44FF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2779505" y="1438145"/>
            <a:ext cx="90000" cy="14211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382B8B03-E283-4AF7-BEFF-6FCC92CD8AA4}"/>
              </a:ext>
            </a:extLst>
          </p:cNvPr>
          <p:cNvSpPr/>
          <p:nvPr/>
        </p:nvSpPr>
        <p:spPr>
          <a:xfrm>
            <a:off x="3186458" y="2521343"/>
            <a:ext cx="2409505" cy="820533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2" indent="0" algn="just" defTabSz="914400" rtl="0" eaLnBrk="1" fontAlgn="base" latinLnBrk="0" hangingPunct="1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reçoit un lien par e-mail lui permettant d’accéder à son contrat</a:t>
            </a:r>
            <a:r>
              <a:rPr kumimoji="0" lang="fr-FR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(par mesure de sécurité </a:t>
            </a:r>
            <a:r>
              <a:rPr kumimoji="0" lang="fr-FR" sz="1200" b="1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 lien est valable </a:t>
            </a:r>
            <a:r>
              <a:rPr kumimoji="0" lang="fr-FR" sz="1200" b="1" i="0" u="sng" strike="noStrike" kern="1200" cap="none" spc="0" normalizeH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24h</a:t>
            </a:r>
            <a:r>
              <a:rPr kumimoji="0" lang="fr-FR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4AB4865-1CB0-425C-A5D0-A8660CEF437D}"/>
              </a:ext>
            </a:extLst>
          </p:cNvPr>
          <p:cNvSpPr/>
          <p:nvPr/>
        </p:nvSpPr>
        <p:spPr>
          <a:xfrm>
            <a:off x="3186459" y="3708414"/>
            <a:ext cx="2409504" cy="638736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2" indent="0" algn="just" defTabSz="914400" rtl="0" eaLnBrk="1" fontAlgn="base" latinLnBrk="0" hangingPunct="1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saisit le code reçu par SMS et accepte les termes de la signature</a:t>
            </a:r>
            <a:r>
              <a:rPr kumimoji="0" lang="fr-FR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électronique.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3A3F074-D710-43D0-A51F-20C5D2139E9D}"/>
              </a:ext>
            </a:extLst>
          </p:cNvPr>
          <p:cNvSpPr/>
          <p:nvPr/>
        </p:nvSpPr>
        <p:spPr>
          <a:xfrm>
            <a:off x="3186458" y="4883783"/>
            <a:ext cx="2370512" cy="50084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2" indent="0" algn="just" defTabSz="914400" rtl="0" eaLnBrk="1" fontAlgn="base" latinLnBrk="0" hangingPunct="1">
              <a:lnSpc>
                <a:spcPct val="95000"/>
              </a:lnSpc>
              <a:spcBef>
                <a:spcPts val="638"/>
              </a:spcBef>
              <a:spcAft>
                <a:spcPct val="0"/>
              </a:spcAft>
              <a:buClr>
                <a:srgbClr val="009BBA"/>
              </a:buClr>
              <a:buSzPct val="8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reçoit une confirmation de la signature électronique.</a:t>
            </a: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D9F5AF25-527E-4CF6-B655-875CB16D7C2C}"/>
              </a:ext>
            </a:extLst>
          </p:cNvPr>
          <p:cNvCxnSpPr>
            <a:cxnSpLocks/>
          </p:cNvCxnSpPr>
          <p:nvPr/>
        </p:nvCxnSpPr>
        <p:spPr>
          <a:xfrm>
            <a:off x="2970458" y="2615921"/>
            <a:ext cx="0" cy="2826634"/>
          </a:xfrm>
          <a:prstGeom prst="line">
            <a:avLst/>
          </a:prstGeom>
          <a:ln>
            <a:solidFill>
              <a:srgbClr val="99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Ellipse 50">
            <a:extLst>
              <a:ext uri="{FF2B5EF4-FFF2-40B4-BE49-F238E27FC236}">
                <a16:creationId xmlns:a16="http://schemas.microsoft.com/office/drawing/2014/main" id="{B4DBC8FD-56C0-495B-ABEB-6BEE402D2DEA}"/>
              </a:ext>
            </a:extLst>
          </p:cNvPr>
          <p:cNvSpPr/>
          <p:nvPr/>
        </p:nvSpPr>
        <p:spPr>
          <a:xfrm>
            <a:off x="2868991" y="2787574"/>
            <a:ext cx="207908" cy="215044"/>
          </a:xfrm>
          <a:prstGeom prst="ellipse">
            <a:avLst/>
          </a:prstGeom>
          <a:solidFill>
            <a:srgbClr val="DB1F2B"/>
          </a:solidFill>
          <a:ln>
            <a:solidFill>
              <a:srgbClr val="DB1F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6890520-BF9A-4B62-8426-11DEF2BD62C0}"/>
              </a:ext>
            </a:extLst>
          </p:cNvPr>
          <p:cNvSpPr/>
          <p:nvPr/>
        </p:nvSpPr>
        <p:spPr>
          <a:xfrm>
            <a:off x="2868991" y="3893402"/>
            <a:ext cx="207908" cy="215044"/>
          </a:xfrm>
          <a:prstGeom prst="ellipse">
            <a:avLst/>
          </a:prstGeom>
          <a:solidFill>
            <a:srgbClr val="DB1F2B"/>
          </a:solidFill>
          <a:ln>
            <a:solidFill>
              <a:srgbClr val="DB1F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003A476B-4FE7-47D7-9791-8EDBEFCE2AA2}"/>
              </a:ext>
            </a:extLst>
          </p:cNvPr>
          <p:cNvSpPr/>
          <p:nvPr/>
        </p:nvSpPr>
        <p:spPr>
          <a:xfrm>
            <a:off x="2868991" y="5026686"/>
            <a:ext cx="207908" cy="215044"/>
          </a:xfrm>
          <a:prstGeom prst="ellipse">
            <a:avLst/>
          </a:prstGeom>
          <a:solidFill>
            <a:srgbClr val="DB1F2B"/>
          </a:solidFill>
          <a:ln>
            <a:solidFill>
              <a:srgbClr val="DB1F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94428A0-FEEB-4F8C-94DF-1FA6E52E3F30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402992D-8145-4843-A3B9-BDE14DF62F8A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C505A3C-7B5B-47BB-A06E-BCA1F2368FC0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65" name="Rectangle 64">
            <a:hlinkClick r:id="rId9" action="ppaction://hlinksldjump"/>
            <a:extLst>
              <a:ext uri="{FF2B5EF4-FFF2-40B4-BE49-F238E27FC236}">
                <a16:creationId xmlns:a16="http://schemas.microsoft.com/office/drawing/2014/main" id="{07CE1429-2D58-4C54-B006-8724A942CBF4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66" name="Rectangle 65">
            <a:hlinkClick r:id="rId10" action="ppaction://hlinksldjump"/>
            <a:extLst>
              <a:ext uri="{FF2B5EF4-FFF2-40B4-BE49-F238E27FC236}">
                <a16:creationId xmlns:a16="http://schemas.microsoft.com/office/drawing/2014/main" id="{23EE35FE-6F8E-4CCC-AF0C-653F6E06F443}"/>
              </a:ext>
            </a:extLst>
          </p:cNvPr>
          <p:cNvSpPr/>
          <p:nvPr/>
        </p:nvSpPr>
        <p:spPr>
          <a:xfrm>
            <a:off x="7815545" y="1599783"/>
            <a:ext cx="1314752" cy="389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67" name="Rectangle 66">
            <a:hlinkClick r:id="rId11" action="ppaction://hlinksldjump"/>
            <a:extLst>
              <a:ext uri="{FF2B5EF4-FFF2-40B4-BE49-F238E27FC236}">
                <a16:creationId xmlns:a16="http://schemas.microsoft.com/office/drawing/2014/main" id="{08741BF9-3572-4464-A283-B4C9813252AD}"/>
              </a:ext>
            </a:extLst>
          </p:cNvPr>
          <p:cNvSpPr/>
          <p:nvPr/>
        </p:nvSpPr>
        <p:spPr>
          <a:xfrm>
            <a:off x="7815545" y="2397681"/>
            <a:ext cx="1314752" cy="40271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BD9C764-6F17-4B01-AA08-B09A37024824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69" name="Rectangle 68">
            <a:hlinkClick r:id="rId12" action="ppaction://hlinksldjump"/>
            <a:extLst>
              <a:ext uri="{FF2B5EF4-FFF2-40B4-BE49-F238E27FC236}">
                <a16:creationId xmlns:a16="http://schemas.microsoft.com/office/drawing/2014/main" id="{3D49F510-1407-456C-90FB-16594085B63C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70" name="Rectangle 69">
            <a:hlinkClick r:id="rId13" action="ppaction://hlinksldjump"/>
            <a:extLst>
              <a:ext uri="{FF2B5EF4-FFF2-40B4-BE49-F238E27FC236}">
                <a16:creationId xmlns:a16="http://schemas.microsoft.com/office/drawing/2014/main" id="{799C193D-2E01-4C90-AB59-138009CE876A}"/>
              </a:ext>
            </a:extLst>
          </p:cNvPr>
          <p:cNvSpPr/>
          <p:nvPr/>
        </p:nvSpPr>
        <p:spPr>
          <a:xfrm>
            <a:off x="7815545" y="2006217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334C874-F602-4CCD-8AF3-CEA36D3DBC4F}"/>
              </a:ext>
            </a:extLst>
          </p:cNvPr>
          <p:cNvSpPr/>
          <p:nvPr/>
        </p:nvSpPr>
        <p:spPr>
          <a:xfrm>
            <a:off x="7686013" y="3706461"/>
            <a:ext cx="1443865" cy="539905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72" name="Rectangle 71">
            <a:hlinkClick r:id="rId14" action="ppaction://hlinksldjump"/>
            <a:extLst>
              <a:ext uri="{FF2B5EF4-FFF2-40B4-BE49-F238E27FC236}">
                <a16:creationId xmlns:a16="http://schemas.microsoft.com/office/drawing/2014/main" id="{261A9F04-7950-41B9-8D5D-6DA814EFAD9E}"/>
              </a:ext>
            </a:extLst>
          </p:cNvPr>
          <p:cNvSpPr/>
          <p:nvPr/>
        </p:nvSpPr>
        <p:spPr>
          <a:xfrm>
            <a:off x="7814941" y="2814808"/>
            <a:ext cx="1314752" cy="47229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73" name="Rectangle 72">
            <a:hlinkClick r:id="rId15" action="ppaction://hlinksldjump"/>
            <a:extLst>
              <a:ext uri="{FF2B5EF4-FFF2-40B4-BE49-F238E27FC236}">
                <a16:creationId xmlns:a16="http://schemas.microsoft.com/office/drawing/2014/main" id="{8627E95F-C2A9-4579-A6CB-9FA62A35C34F}"/>
              </a:ext>
            </a:extLst>
          </p:cNvPr>
          <p:cNvSpPr/>
          <p:nvPr/>
        </p:nvSpPr>
        <p:spPr>
          <a:xfrm>
            <a:off x="7822833" y="4261438"/>
            <a:ext cx="1307045" cy="40642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74" name="Rectangle 73">
            <a:hlinkClick r:id="rId16" action="ppaction://hlinksldjump"/>
            <a:extLst>
              <a:ext uri="{FF2B5EF4-FFF2-40B4-BE49-F238E27FC236}">
                <a16:creationId xmlns:a16="http://schemas.microsoft.com/office/drawing/2014/main" id="{8740A75D-E30F-4F5A-B2A4-5BA874225A49}"/>
              </a:ext>
            </a:extLst>
          </p:cNvPr>
          <p:cNvSpPr/>
          <p:nvPr/>
        </p:nvSpPr>
        <p:spPr>
          <a:xfrm>
            <a:off x="7822836" y="4682307"/>
            <a:ext cx="1307044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75" name="Rectangle 74">
            <a:hlinkClick r:id="rId17" action="ppaction://hlinksldjump"/>
            <a:extLst>
              <a:ext uri="{FF2B5EF4-FFF2-40B4-BE49-F238E27FC236}">
                <a16:creationId xmlns:a16="http://schemas.microsoft.com/office/drawing/2014/main" id="{9D28DA15-F65C-4344-A575-5B2D539A7640}"/>
              </a:ext>
            </a:extLst>
          </p:cNvPr>
          <p:cNvSpPr/>
          <p:nvPr/>
        </p:nvSpPr>
        <p:spPr>
          <a:xfrm>
            <a:off x="7822836" y="5087217"/>
            <a:ext cx="1307043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76" name="Rectangle 75">
            <a:hlinkClick r:id="rId18" action="ppaction://hlinksldjump"/>
            <a:extLst>
              <a:ext uri="{FF2B5EF4-FFF2-40B4-BE49-F238E27FC236}">
                <a16:creationId xmlns:a16="http://schemas.microsoft.com/office/drawing/2014/main" id="{60875829-66F6-44DD-82A3-450B50B370F7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85" name="Rectangle 84">
            <a:hlinkClick r:id="rId19" action="ppaction://hlinksldjump"/>
            <a:extLst>
              <a:ext uri="{FF2B5EF4-FFF2-40B4-BE49-F238E27FC236}">
                <a16:creationId xmlns:a16="http://schemas.microsoft.com/office/drawing/2014/main" id="{0403582E-1D99-42A2-922A-1029DFC2856F}"/>
              </a:ext>
            </a:extLst>
          </p:cNvPr>
          <p:cNvSpPr/>
          <p:nvPr/>
        </p:nvSpPr>
        <p:spPr>
          <a:xfrm>
            <a:off x="7814942" y="3298729"/>
            <a:ext cx="1314749" cy="39477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86" name="Rectangle 85">
            <a:hlinkClick r:id="rId20" action="ppaction://hlinksldjump"/>
            <a:extLst>
              <a:ext uri="{FF2B5EF4-FFF2-40B4-BE49-F238E27FC236}">
                <a16:creationId xmlns:a16="http://schemas.microsoft.com/office/drawing/2014/main" id="{7B2FA0EF-5703-415D-92F0-DC7B8A867C89}"/>
              </a:ext>
            </a:extLst>
          </p:cNvPr>
          <p:cNvSpPr/>
          <p:nvPr/>
        </p:nvSpPr>
        <p:spPr>
          <a:xfrm>
            <a:off x="7823425" y="5483888"/>
            <a:ext cx="1306453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87" name="Rectangle 86">
            <a:hlinkClick r:id="rId21" action="ppaction://hlinksldjump"/>
            <a:extLst>
              <a:ext uri="{FF2B5EF4-FFF2-40B4-BE49-F238E27FC236}">
                <a16:creationId xmlns:a16="http://schemas.microsoft.com/office/drawing/2014/main" id="{DA3D3A8D-96D4-40E3-B2A5-8CC5078B1669}"/>
              </a:ext>
            </a:extLst>
          </p:cNvPr>
          <p:cNvSpPr/>
          <p:nvPr/>
        </p:nvSpPr>
        <p:spPr>
          <a:xfrm>
            <a:off x="7823425" y="5886600"/>
            <a:ext cx="1307043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346263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90BD3C9-C914-4C06-8D2E-1A29BA08F11D}"/>
              </a:ext>
            </a:extLst>
          </p:cNvPr>
          <p:cNvGrpSpPr/>
          <p:nvPr/>
        </p:nvGrpSpPr>
        <p:grpSpPr>
          <a:xfrm>
            <a:off x="1499002" y="1177916"/>
            <a:ext cx="3940735" cy="4967418"/>
            <a:chOff x="1499002" y="1177916"/>
            <a:chExt cx="3940735" cy="4967418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2623BA39-CC7A-400C-AC0A-D5C3A5EB4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99002" y="1177916"/>
              <a:ext cx="3940735" cy="496741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DD320AC-486B-4EE0-95EC-E964CFC3B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4731" y="4824772"/>
              <a:ext cx="3325006" cy="1320562"/>
            </a:xfrm>
            <a:prstGeom prst="rect">
              <a:avLst/>
            </a:prstGeom>
          </p:spPr>
        </p:pic>
      </p:grp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067068" y="458412"/>
            <a:ext cx="7537380" cy="378300"/>
          </a:xfrm>
        </p:spPr>
        <p:txBody>
          <a:bodyPr/>
          <a:lstStyle/>
          <a:p>
            <a:r>
              <a:rPr lang="fr-FR" dirty="0"/>
              <a:t>Qu’est-ce que l’intéressement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086502" y="6486537"/>
            <a:ext cx="136160" cy="12311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5FF9-ADA8-465B-B1B8-A5AF16A5E141}" type="slidenum">
              <a:rPr kumimoji="0" lang="fr-FR" sz="800" b="1" i="0" u="none" strike="noStrike" kern="1200" cap="all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800" b="1" i="0" u="none" strike="noStrike" kern="1200" cap="all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67E1E3-3AA1-4C63-ADAC-70C4788B1273}"/>
              </a:ext>
            </a:extLst>
          </p:cNvPr>
          <p:cNvSpPr/>
          <p:nvPr/>
        </p:nvSpPr>
        <p:spPr>
          <a:xfrm>
            <a:off x="5825126" y="2650495"/>
            <a:ext cx="1413558" cy="578322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Comparatif prime / intéressement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7761892-0863-4322-AB3E-FDFF886535F6}"/>
              </a:ext>
            </a:extLst>
          </p:cNvPr>
          <p:cNvSpPr/>
          <p:nvPr/>
        </p:nvSpPr>
        <p:spPr>
          <a:xfrm>
            <a:off x="5825126" y="4990557"/>
            <a:ext cx="1413558" cy="697107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La demande de rappel par Allo Experts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AC3C58-37CB-45EA-8D74-FF3D15DAE40B}"/>
              </a:ext>
            </a:extLst>
          </p:cNvPr>
          <p:cNvSpPr/>
          <p:nvPr/>
        </p:nvSpPr>
        <p:spPr>
          <a:xfrm>
            <a:off x="2141365" y="2028517"/>
            <a:ext cx="3113069" cy="1822277"/>
          </a:xfrm>
          <a:prstGeom prst="rect">
            <a:avLst/>
          </a:prstGeom>
          <a:noFill/>
          <a:ln>
            <a:solidFill>
              <a:srgbClr val="DB1F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AD5C9AB2-2D35-48E7-9729-B4C5872E26C1}"/>
              </a:ext>
            </a:extLst>
          </p:cNvPr>
          <p:cNvCxnSpPr>
            <a:cxnSpLocks/>
            <a:stCxn id="3" idx="1"/>
            <a:endCxn id="5" idx="3"/>
          </p:cNvCxnSpPr>
          <p:nvPr/>
        </p:nvCxnSpPr>
        <p:spPr>
          <a:xfrm flipH="1">
            <a:off x="5254434" y="2939656"/>
            <a:ext cx="570692" cy="0"/>
          </a:xfrm>
          <a:prstGeom prst="straightConnector1">
            <a:avLst/>
          </a:prstGeom>
          <a:ln w="19050">
            <a:solidFill>
              <a:srgbClr val="99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E4CE6F88-0C96-4601-AB6E-936050CB2322}"/>
              </a:ext>
            </a:extLst>
          </p:cNvPr>
          <p:cNvCxnSpPr>
            <a:cxnSpLocks/>
          </p:cNvCxnSpPr>
          <p:nvPr/>
        </p:nvCxnSpPr>
        <p:spPr>
          <a:xfrm flipH="1">
            <a:off x="5403968" y="5323648"/>
            <a:ext cx="421158" cy="0"/>
          </a:xfrm>
          <a:prstGeom prst="straightConnector1">
            <a:avLst/>
          </a:prstGeom>
          <a:ln w="19050">
            <a:solidFill>
              <a:srgbClr val="99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1554CF4-9025-41DD-9F9A-FBB2730D284C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3DD534-3998-4EEB-ADD4-0380E3850EAF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838EDD-27AE-4787-B9AA-47D535201CDD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4" name="Rectangle 33">
            <a:hlinkClick r:id="rId4" action="ppaction://hlinksldjump"/>
            <a:extLst>
              <a:ext uri="{FF2B5EF4-FFF2-40B4-BE49-F238E27FC236}">
                <a16:creationId xmlns:a16="http://schemas.microsoft.com/office/drawing/2014/main" id="{B24C6F6B-E7B7-4A04-BF12-1DA4B74019DC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35" name="Rectangle 34">
            <a:hlinkClick r:id="rId5" action="ppaction://hlinksldjump"/>
            <a:extLst>
              <a:ext uri="{FF2B5EF4-FFF2-40B4-BE49-F238E27FC236}">
                <a16:creationId xmlns:a16="http://schemas.microsoft.com/office/drawing/2014/main" id="{E7585E00-91C7-4DEC-B016-AC6FB3960514}"/>
              </a:ext>
            </a:extLst>
          </p:cNvPr>
          <p:cNvSpPr/>
          <p:nvPr/>
        </p:nvSpPr>
        <p:spPr>
          <a:xfrm>
            <a:off x="7815545" y="1599783"/>
            <a:ext cx="1314752" cy="389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36" name="Rectangle 35">
            <a:hlinkClick r:id="rId6" action="ppaction://hlinksldjump"/>
            <a:extLst>
              <a:ext uri="{FF2B5EF4-FFF2-40B4-BE49-F238E27FC236}">
                <a16:creationId xmlns:a16="http://schemas.microsoft.com/office/drawing/2014/main" id="{B8EBEE9A-0DD1-4572-8B16-B18EDB676DF2}"/>
              </a:ext>
            </a:extLst>
          </p:cNvPr>
          <p:cNvSpPr/>
          <p:nvPr/>
        </p:nvSpPr>
        <p:spPr>
          <a:xfrm>
            <a:off x="7815545" y="2399228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EBED8-1532-4C9B-87F0-CD37FBA3575B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9" name="Rectangle 38">
            <a:hlinkClick r:id="rId7" action="ppaction://hlinksldjump"/>
            <a:extLst>
              <a:ext uri="{FF2B5EF4-FFF2-40B4-BE49-F238E27FC236}">
                <a16:creationId xmlns:a16="http://schemas.microsoft.com/office/drawing/2014/main" id="{AE3E409A-35B9-4CF3-B520-4F27DA281881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0" name="Rectangle 39">
            <a:hlinkClick r:id="rId8" action="ppaction://hlinksldjump"/>
            <a:extLst>
              <a:ext uri="{FF2B5EF4-FFF2-40B4-BE49-F238E27FC236}">
                <a16:creationId xmlns:a16="http://schemas.microsoft.com/office/drawing/2014/main" id="{19685641-80D4-4E79-9C58-19D7277A1BE8}"/>
              </a:ext>
            </a:extLst>
          </p:cNvPr>
          <p:cNvSpPr/>
          <p:nvPr/>
        </p:nvSpPr>
        <p:spPr>
          <a:xfrm>
            <a:off x="7815545" y="2006217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41" name="Rectangle 40">
            <a:hlinkClick r:id="rId9" action="ppaction://hlinksldjump"/>
            <a:extLst>
              <a:ext uri="{FF2B5EF4-FFF2-40B4-BE49-F238E27FC236}">
                <a16:creationId xmlns:a16="http://schemas.microsoft.com/office/drawing/2014/main" id="{5DAE59B2-BCF0-4BFD-8B74-0ED0771B261F}"/>
              </a:ext>
            </a:extLst>
          </p:cNvPr>
          <p:cNvSpPr/>
          <p:nvPr/>
        </p:nvSpPr>
        <p:spPr>
          <a:xfrm>
            <a:off x="7820044" y="3704835"/>
            <a:ext cx="1309834" cy="47491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42" name="Rectangle 41">
            <a:hlinkClick r:id="rId10" action="ppaction://hlinksldjump"/>
            <a:extLst>
              <a:ext uri="{FF2B5EF4-FFF2-40B4-BE49-F238E27FC236}">
                <a16:creationId xmlns:a16="http://schemas.microsoft.com/office/drawing/2014/main" id="{CA471F04-C4C1-4AAB-8EEB-45F6B3F717D6}"/>
              </a:ext>
            </a:extLst>
          </p:cNvPr>
          <p:cNvSpPr/>
          <p:nvPr/>
        </p:nvSpPr>
        <p:spPr>
          <a:xfrm>
            <a:off x="7815544" y="2795411"/>
            <a:ext cx="1315109" cy="46725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4F3FFB0-901D-464F-962E-E574F3E4BE09}"/>
              </a:ext>
            </a:extLst>
          </p:cNvPr>
          <p:cNvSpPr/>
          <p:nvPr/>
        </p:nvSpPr>
        <p:spPr>
          <a:xfrm>
            <a:off x="7687365" y="4194524"/>
            <a:ext cx="1442513" cy="473338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45" name="Rectangle 44">
            <a:hlinkClick r:id="rId11" action="ppaction://hlinksldjump"/>
            <a:extLst>
              <a:ext uri="{FF2B5EF4-FFF2-40B4-BE49-F238E27FC236}">
                <a16:creationId xmlns:a16="http://schemas.microsoft.com/office/drawing/2014/main" id="{C6DA1067-2CB3-4444-AE73-7C26549FB710}"/>
              </a:ext>
            </a:extLst>
          </p:cNvPr>
          <p:cNvSpPr/>
          <p:nvPr/>
        </p:nvSpPr>
        <p:spPr>
          <a:xfrm>
            <a:off x="7822836" y="4682307"/>
            <a:ext cx="1307044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46" name="Rectangle 45">
            <a:hlinkClick r:id="rId12" action="ppaction://hlinksldjump"/>
            <a:extLst>
              <a:ext uri="{FF2B5EF4-FFF2-40B4-BE49-F238E27FC236}">
                <a16:creationId xmlns:a16="http://schemas.microsoft.com/office/drawing/2014/main" id="{F142B031-127B-425D-ACFC-316117FE170F}"/>
              </a:ext>
            </a:extLst>
          </p:cNvPr>
          <p:cNvSpPr/>
          <p:nvPr/>
        </p:nvSpPr>
        <p:spPr>
          <a:xfrm>
            <a:off x="7822836" y="5087217"/>
            <a:ext cx="1307043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47" name="Rectangle 46">
            <a:hlinkClick r:id="rId13" action="ppaction://hlinksldjump"/>
            <a:extLst>
              <a:ext uri="{FF2B5EF4-FFF2-40B4-BE49-F238E27FC236}">
                <a16:creationId xmlns:a16="http://schemas.microsoft.com/office/drawing/2014/main" id="{048907A4-C539-4DC3-99E6-64DB25F7F394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8" name="Rectangle 47">
            <a:hlinkClick r:id="rId14" action="ppaction://hlinksldjump"/>
            <a:extLst>
              <a:ext uri="{FF2B5EF4-FFF2-40B4-BE49-F238E27FC236}">
                <a16:creationId xmlns:a16="http://schemas.microsoft.com/office/drawing/2014/main" id="{148D1DC1-1F8E-460E-8A7B-9DBE4922A44A}"/>
              </a:ext>
            </a:extLst>
          </p:cNvPr>
          <p:cNvSpPr/>
          <p:nvPr/>
        </p:nvSpPr>
        <p:spPr>
          <a:xfrm>
            <a:off x="7815544" y="3287708"/>
            <a:ext cx="1316189" cy="39208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49" name="Rectangle 48">
            <a:hlinkClick r:id="rId15" action="ppaction://hlinksldjump"/>
            <a:extLst>
              <a:ext uri="{FF2B5EF4-FFF2-40B4-BE49-F238E27FC236}">
                <a16:creationId xmlns:a16="http://schemas.microsoft.com/office/drawing/2014/main" id="{A8B24ED4-E8A0-44CB-85E8-E89F2B53B2C9}"/>
              </a:ext>
            </a:extLst>
          </p:cNvPr>
          <p:cNvSpPr/>
          <p:nvPr/>
        </p:nvSpPr>
        <p:spPr>
          <a:xfrm>
            <a:off x="7823425" y="5483888"/>
            <a:ext cx="1306453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50" name="Rectangle 49">
            <a:hlinkClick r:id="rId16" action="ppaction://hlinksldjump"/>
            <a:extLst>
              <a:ext uri="{FF2B5EF4-FFF2-40B4-BE49-F238E27FC236}">
                <a16:creationId xmlns:a16="http://schemas.microsoft.com/office/drawing/2014/main" id="{954F9A53-6E78-46EF-AE4F-2BF1FD174D7E}"/>
              </a:ext>
            </a:extLst>
          </p:cNvPr>
          <p:cNvSpPr/>
          <p:nvPr/>
        </p:nvSpPr>
        <p:spPr>
          <a:xfrm>
            <a:off x="7823425" y="5886600"/>
            <a:ext cx="1307043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146450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2FE028-0D5B-42BD-A88F-25E02A35D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parcours intéressement à portée de main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13B352-DFB6-4FB3-9566-7004591BA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12</a:t>
            </a:fld>
            <a:endParaRPr lang="fr-FR" dirty="0"/>
          </a:p>
        </p:txBody>
      </p:sp>
      <p:sp>
        <p:nvSpPr>
          <p:cNvPr id="13" name="Espace réservé du contenu 7">
            <a:extLst>
              <a:ext uri="{FF2B5EF4-FFF2-40B4-BE49-F238E27FC236}">
                <a16:creationId xmlns:a16="http://schemas.microsoft.com/office/drawing/2014/main" id="{106BC7CB-7BE0-49FE-BD20-D8079AEDE23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78559" y="3211080"/>
            <a:ext cx="2615719" cy="369151"/>
          </a:xfrm>
        </p:spPr>
        <p:txBody>
          <a:bodyPr/>
          <a:lstStyle/>
          <a:p>
            <a:pPr lvl="3" indent="-135000"/>
            <a:r>
              <a:rPr lang="fr-FR" sz="1200" dirty="0"/>
              <a:t>Téléchargement du bulletin de souscription.</a:t>
            </a:r>
            <a:endParaRPr lang="fr-FR" dirty="0"/>
          </a:p>
        </p:txBody>
      </p:sp>
      <p:sp>
        <p:nvSpPr>
          <p:cNvPr id="18" name="Espace réservé du contenu 7">
            <a:extLst>
              <a:ext uri="{FF2B5EF4-FFF2-40B4-BE49-F238E27FC236}">
                <a16:creationId xmlns:a16="http://schemas.microsoft.com/office/drawing/2014/main" id="{AF5ADCB6-0274-4CB7-9960-6239078E6C6F}"/>
              </a:ext>
            </a:extLst>
          </p:cNvPr>
          <p:cNvSpPr txBox="1">
            <a:spLocks/>
          </p:cNvSpPr>
          <p:nvPr/>
        </p:nvSpPr>
        <p:spPr>
          <a:xfrm>
            <a:off x="4879472" y="1460344"/>
            <a:ext cx="2615720" cy="5916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fr-FR" sz="16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fr-FR" sz="1700" b="1" kern="120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fr-FR" sz="1400" b="1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lang="fr-FR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lang="en-GB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 indent="-135000"/>
            <a:r>
              <a:rPr lang="fr-FR" sz="1200" spc="-30" dirty="0"/>
              <a:t>Renseignement des données personnelles et des coordonnées bancaires ou vérification des données.</a:t>
            </a:r>
            <a:endParaRPr lang="fr-FR" spc="-30" dirty="0"/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AE9ACCF0-1A12-4BAC-B0AC-70B163789EA0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4542825" y="1756157"/>
            <a:ext cx="1574" cy="1430969"/>
          </a:xfrm>
          <a:prstGeom prst="line">
            <a:avLst/>
          </a:prstGeom>
          <a:ln>
            <a:solidFill>
              <a:srgbClr val="99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027D28B5-A335-4D42-88A9-4692FC5D5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370" y="1462058"/>
            <a:ext cx="407823" cy="40690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5DA155-BD6D-46F6-9D28-4C0DC7E94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370" y="3187126"/>
            <a:ext cx="406909" cy="40690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0DF1046-AE98-4B12-8493-8098B15559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481"/>
          <a:stretch/>
        </p:blipFill>
        <p:spPr>
          <a:xfrm>
            <a:off x="895449" y="1270969"/>
            <a:ext cx="3241125" cy="481998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74DC7B5-C6E3-4676-B0B5-3106CA62D7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660" y="3898749"/>
            <a:ext cx="2529226" cy="141123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53C8666D-CCB7-4060-BBA0-C08C9B0A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370" y="2362380"/>
            <a:ext cx="406909" cy="4059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7" name="Espace réservé du contenu 7">
            <a:extLst>
              <a:ext uri="{FF2B5EF4-FFF2-40B4-BE49-F238E27FC236}">
                <a16:creationId xmlns:a16="http://schemas.microsoft.com/office/drawing/2014/main" id="{F0CFDFF3-1E5B-4949-912E-EA46031A9662}"/>
              </a:ext>
            </a:extLst>
          </p:cNvPr>
          <p:cNvSpPr txBox="1">
            <a:spLocks/>
          </p:cNvSpPr>
          <p:nvPr/>
        </p:nvSpPr>
        <p:spPr>
          <a:xfrm>
            <a:off x="4878558" y="2380802"/>
            <a:ext cx="2615719" cy="3691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fr-FR" sz="16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fr-FR" sz="1700" b="1" kern="120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fr-FR" sz="1400" b="1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lang="fr-FR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lang="en-GB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 indent="-135000"/>
            <a:r>
              <a:rPr lang="fr-FR" sz="1200" dirty="0"/>
              <a:t>Questionnaire à remplir.</a:t>
            </a:r>
            <a:endParaRPr lang="fr-FR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5E8C8E-2A77-4FB9-8B97-68CEE89BD93A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48D4F03-D3E1-4AA3-9027-C8E54550C3D8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73984A-013D-473F-B91C-7496E56A36F4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6" name="Rectangle 35">
            <a:hlinkClick r:id="rId7" action="ppaction://hlinksldjump"/>
            <a:extLst>
              <a:ext uri="{FF2B5EF4-FFF2-40B4-BE49-F238E27FC236}">
                <a16:creationId xmlns:a16="http://schemas.microsoft.com/office/drawing/2014/main" id="{28440CB9-8AF3-49D8-97DB-44740781C473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37" name="Rectangle 36">
            <a:hlinkClick r:id="rId8" action="ppaction://hlinksldjump"/>
            <a:extLst>
              <a:ext uri="{FF2B5EF4-FFF2-40B4-BE49-F238E27FC236}">
                <a16:creationId xmlns:a16="http://schemas.microsoft.com/office/drawing/2014/main" id="{ED8BF56C-D22A-48C9-B0B9-598924F270A4}"/>
              </a:ext>
            </a:extLst>
          </p:cNvPr>
          <p:cNvSpPr/>
          <p:nvPr/>
        </p:nvSpPr>
        <p:spPr>
          <a:xfrm>
            <a:off x="7815545" y="1599783"/>
            <a:ext cx="1314752" cy="389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38" name="Rectangle 37">
            <a:hlinkClick r:id="rId9" action="ppaction://hlinksldjump"/>
            <a:extLst>
              <a:ext uri="{FF2B5EF4-FFF2-40B4-BE49-F238E27FC236}">
                <a16:creationId xmlns:a16="http://schemas.microsoft.com/office/drawing/2014/main" id="{AAEC6186-F757-45A2-AF18-801154CE9E0C}"/>
              </a:ext>
            </a:extLst>
          </p:cNvPr>
          <p:cNvSpPr/>
          <p:nvPr/>
        </p:nvSpPr>
        <p:spPr>
          <a:xfrm>
            <a:off x="7815545" y="2399228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3807A1F-9487-4C80-B9BC-42EA95E4ED09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0" name="Rectangle 39">
            <a:hlinkClick r:id="rId10" action="ppaction://hlinksldjump"/>
            <a:extLst>
              <a:ext uri="{FF2B5EF4-FFF2-40B4-BE49-F238E27FC236}">
                <a16:creationId xmlns:a16="http://schemas.microsoft.com/office/drawing/2014/main" id="{25E91D2E-F671-4347-B509-3BA5DDEDA5CE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40">
            <a:hlinkClick r:id="rId11" action="ppaction://hlinksldjump"/>
            <a:extLst>
              <a:ext uri="{FF2B5EF4-FFF2-40B4-BE49-F238E27FC236}">
                <a16:creationId xmlns:a16="http://schemas.microsoft.com/office/drawing/2014/main" id="{A9896EE0-3DD0-4D5F-B8B3-9A8FF05979DF}"/>
              </a:ext>
            </a:extLst>
          </p:cNvPr>
          <p:cNvSpPr/>
          <p:nvPr/>
        </p:nvSpPr>
        <p:spPr>
          <a:xfrm>
            <a:off x="7815545" y="2006217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42" name="Rectangle 41">
            <a:hlinkClick r:id="rId12" action="ppaction://hlinksldjump"/>
            <a:extLst>
              <a:ext uri="{FF2B5EF4-FFF2-40B4-BE49-F238E27FC236}">
                <a16:creationId xmlns:a16="http://schemas.microsoft.com/office/drawing/2014/main" id="{E8FF8754-0D45-40B3-B278-8DB71DFFA53A}"/>
              </a:ext>
            </a:extLst>
          </p:cNvPr>
          <p:cNvSpPr/>
          <p:nvPr/>
        </p:nvSpPr>
        <p:spPr>
          <a:xfrm>
            <a:off x="7820044" y="3700396"/>
            <a:ext cx="1309834" cy="47491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43" name="Rectangle 42">
            <a:hlinkClick r:id="rId13" action="ppaction://hlinksldjump"/>
            <a:extLst>
              <a:ext uri="{FF2B5EF4-FFF2-40B4-BE49-F238E27FC236}">
                <a16:creationId xmlns:a16="http://schemas.microsoft.com/office/drawing/2014/main" id="{0C4CB8CF-65EF-49D6-8D60-FFD7D3B148EC}"/>
              </a:ext>
            </a:extLst>
          </p:cNvPr>
          <p:cNvSpPr/>
          <p:nvPr/>
        </p:nvSpPr>
        <p:spPr>
          <a:xfrm>
            <a:off x="7815544" y="2795411"/>
            <a:ext cx="1315109" cy="472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44" name="Rectangle 43">
            <a:hlinkClick r:id="rId14" action="ppaction://hlinksldjump"/>
            <a:extLst>
              <a:ext uri="{FF2B5EF4-FFF2-40B4-BE49-F238E27FC236}">
                <a16:creationId xmlns:a16="http://schemas.microsoft.com/office/drawing/2014/main" id="{6890266D-4AB8-4931-9BF6-16F82A8193DD}"/>
              </a:ext>
            </a:extLst>
          </p:cNvPr>
          <p:cNvSpPr/>
          <p:nvPr/>
        </p:nvSpPr>
        <p:spPr>
          <a:xfrm>
            <a:off x="7813689" y="4194524"/>
            <a:ext cx="1316189" cy="38731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5783674-B660-4A1A-B5AE-E2FC4C1B87B6}"/>
              </a:ext>
            </a:extLst>
          </p:cNvPr>
          <p:cNvSpPr/>
          <p:nvPr/>
        </p:nvSpPr>
        <p:spPr>
          <a:xfrm>
            <a:off x="7687365" y="4596880"/>
            <a:ext cx="1442515" cy="475299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48" name="Rectangle 47">
            <a:hlinkClick r:id="rId15" action="ppaction://hlinksldjump"/>
            <a:extLst>
              <a:ext uri="{FF2B5EF4-FFF2-40B4-BE49-F238E27FC236}">
                <a16:creationId xmlns:a16="http://schemas.microsoft.com/office/drawing/2014/main" id="{3C4464BC-7044-41B5-8E08-383F3572FA5F}"/>
              </a:ext>
            </a:extLst>
          </p:cNvPr>
          <p:cNvSpPr/>
          <p:nvPr/>
        </p:nvSpPr>
        <p:spPr>
          <a:xfrm>
            <a:off x="7813690" y="5087217"/>
            <a:ext cx="1316190" cy="38225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50" name="Rectangle 49">
            <a:hlinkClick r:id="rId16" action="ppaction://hlinksldjump"/>
            <a:extLst>
              <a:ext uri="{FF2B5EF4-FFF2-40B4-BE49-F238E27FC236}">
                <a16:creationId xmlns:a16="http://schemas.microsoft.com/office/drawing/2014/main" id="{AA242643-97D4-4E19-8C30-E13AC692FAD4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1" name="Rectangle 50">
            <a:hlinkClick r:id="rId17" action="ppaction://hlinksldjump"/>
            <a:extLst>
              <a:ext uri="{FF2B5EF4-FFF2-40B4-BE49-F238E27FC236}">
                <a16:creationId xmlns:a16="http://schemas.microsoft.com/office/drawing/2014/main" id="{D666A06D-C4A6-45C5-BCF4-BC0B4AA8DE1A}"/>
              </a:ext>
            </a:extLst>
          </p:cNvPr>
          <p:cNvSpPr/>
          <p:nvPr/>
        </p:nvSpPr>
        <p:spPr>
          <a:xfrm>
            <a:off x="7815544" y="3287708"/>
            <a:ext cx="1316189" cy="39208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52" name="Rectangle 51">
            <a:hlinkClick r:id="rId18" action="ppaction://hlinksldjump"/>
            <a:extLst>
              <a:ext uri="{FF2B5EF4-FFF2-40B4-BE49-F238E27FC236}">
                <a16:creationId xmlns:a16="http://schemas.microsoft.com/office/drawing/2014/main" id="{DFC3519D-3D1E-4758-88B9-912E122C34B7}"/>
              </a:ext>
            </a:extLst>
          </p:cNvPr>
          <p:cNvSpPr/>
          <p:nvPr/>
        </p:nvSpPr>
        <p:spPr>
          <a:xfrm>
            <a:off x="7813689" y="5483888"/>
            <a:ext cx="1316189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53" name="Rectangle 52">
            <a:hlinkClick r:id="rId19" action="ppaction://hlinksldjump"/>
            <a:extLst>
              <a:ext uri="{FF2B5EF4-FFF2-40B4-BE49-F238E27FC236}">
                <a16:creationId xmlns:a16="http://schemas.microsoft.com/office/drawing/2014/main" id="{2313DF5C-19A4-435A-BF4F-5F72C3510E2A}"/>
              </a:ext>
            </a:extLst>
          </p:cNvPr>
          <p:cNvSpPr/>
          <p:nvPr/>
        </p:nvSpPr>
        <p:spPr>
          <a:xfrm>
            <a:off x="7813689" y="5886600"/>
            <a:ext cx="1316779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3023810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538763-0F7D-40A4-957E-9AB248062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1" y="362630"/>
            <a:ext cx="6613716" cy="608400"/>
          </a:xfrm>
        </p:spPr>
        <p:txBody>
          <a:bodyPr/>
          <a:lstStyle/>
          <a:p>
            <a:r>
              <a:rPr lang="fr-FR" dirty="0"/>
              <a:t>Un besoin en particulier ? Allo Experts toujours</a:t>
            </a:r>
            <a:br>
              <a:rPr lang="fr-FR" dirty="0"/>
            </a:br>
            <a:r>
              <a:rPr lang="fr-FR" dirty="0"/>
              <a:t>à vos côtés.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CDF8AC-3CF8-4149-B0A5-3A289AE82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13</a:t>
            </a:fld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EE212B-335A-4E3D-AC0D-3F190B2CCF76}"/>
              </a:ext>
            </a:extLst>
          </p:cNvPr>
          <p:cNvSpPr/>
          <p:nvPr/>
        </p:nvSpPr>
        <p:spPr>
          <a:xfrm>
            <a:off x="2998461" y="3712838"/>
            <a:ext cx="4632329" cy="243110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2"/>
                </a:solidFill>
              </a:rPr>
              <a:t>Le Web Call Back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Lors de vos rendez-vous, un conseiller Allo Experts peut vous rappeler en quelques minutes pour réaliser un rendez-vous à 3, voire la vente des dispositifs. </a:t>
            </a:r>
          </a:p>
          <a:p>
            <a:pPr algn="ctr"/>
            <a:endParaRPr lang="fr-FR" sz="1100" dirty="0">
              <a:solidFill>
                <a:schemeClr val="tx1"/>
              </a:solidFill>
            </a:endParaRPr>
          </a:p>
          <a:p>
            <a:pPr algn="ctr"/>
            <a:endParaRPr lang="fr-FR" sz="1100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2"/>
                </a:solidFill>
              </a:rPr>
              <a:t>Le partage d’application 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Allo Experts peut suivre les saisies effectuées pendant la souscription et également réaliser une simulation pour votre client.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FD95CF-98D9-46F3-96C2-5F2BDB810FEB}"/>
              </a:ext>
            </a:extLst>
          </p:cNvPr>
          <p:cNvSpPr/>
          <p:nvPr/>
        </p:nvSpPr>
        <p:spPr>
          <a:xfrm>
            <a:off x="2876686" y="1483169"/>
            <a:ext cx="421248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2"/>
                </a:solidFill>
                <a:latin typeface="Pluto Regular" panose="020B050302020306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ALLO EXPERTS </a:t>
            </a:r>
          </a:p>
          <a:p>
            <a:r>
              <a:rPr lang="fr-FR" sz="1400" b="1" dirty="0">
                <a:solidFill>
                  <a:schemeClr val="tx2"/>
                </a:solidFill>
                <a:latin typeface="Pluto Regular" panose="020B0503020203060204" pitchFamily="34" charset="0"/>
              </a:rPr>
              <a:t>Véritable plateforme d’expertise dédiée </a:t>
            </a:r>
          </a:p>
          <a:p>
            <a:r>
              <a:rPr lang="fr-FR" sz="1400" b="1" dirty="0">
                <a:solidFill>
                  <a:schemeClr val="tx2"/>
                </a:solidFill>
                <a:latin typeface="Pluto Regular" panose="020B0503020203060204" pitchFamily="34" charset="0"/>
              </a:rPr>
              <a:t>à l’épargne salariale &amp; retraite</a:t>
            </a:r>
          </a:p>
          <a:p>
            <a:endParaRPr lang="fr-FR" sz="1200" dirty="0"/>
          </a:p>
          <a:p>
            <a:endParaRPr lang="fr-FR" sz="1200" dirty="0"/>
          </a:p>
          <a:p>
            <a:r>
              <a:rPr lang="fr-FR" sz="1400" dirty="0"/>
              <a:t>Disponible du lundi au vendredi de 8h30 à 18h</a:t>
            </a:r>
          </a:p>
          <a:p>
            <a:r>
              <a:rPr lang="fr-FR" sz="1400" dirty="0"/>
              <a:t>au 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F328358-A34A-45AC-9DAC-1A8CA8CD0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092" y="3500742"/>
            <a:ext cx="794916" cy="54166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9B8A38-3FD6-4DA0-B287-2ACD3FD36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68887"/>
            <a:ext cx="2998461" cy="442663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61AB93-C5B5-4056-B865-9CFD6C54B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751" y="2783112"/>
            <a:ext cx="1856100" cy="4866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B427829-BCED-4647-9448-90ECC96CF143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9C46C1-8480-4C7E-8DC6-ED22B3CCE514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4D5AE2-539F-4BA0-B8D3-BC998B3297DC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0" name="Rectangle 29">
            <a:hlinkClick r:id="rId5" action="ppaction://hlinksldjump"/>
            <a:extLst>
              <a:ext uri="{FF2B5EF4-FFF2-40B4-BE49-F238E27FC236}">
                <a16:creationId xmlns:a16="http://schemas.microsoft.com/office/drawing/2014/main" id="{FEE9BF73-445A-47CA-8906-57E4533FB5BB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31" name="Rectangle 30">
            <a:hlinkClick r:id="rId6" action="ppaction://hlinksldjump"/>
            <a:extLst>
              <a:ext uri="{FF2B5EF4-FFF2-40B4-BE49-F238E27FC236}">
                <a16:creationId xmlns:a16="http://schemas.microsoft.com/office/drawing/2014/main" id="{D741F261-133A-4D36-9F60-C39B0843BE47}"/>
              </a:ext>
            </a:extLst>
          </p:cNvPr>
          <p:cNvSpPr/>
          <p:nvPr/>
        </p:nvSpPr>
        <p:spPr>
          <a:xfrm>
            <a:off x="7815545" y="1599783"/>
            <a:ext cx="1314752" cy="389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32" name="Rectangle 31">
            <a:hlinkClick r:id="rId7" action="ppaction://hlinksldjump"/>
            <a:extLst>
              <a:ext uri="{FF2B5EF4-FFF2-40B4-BE49-F238E27FC236}">
                <a16:creationId xmlns:a16="http://schemas.microsoft.com/office/drawing/2014/main" id="{E6C66D3B-C6BA-40B3-92CD-EF6A7919A00D}"/>
              </a:ext>
            </a:extLst>
          </p:cNvPr>
          <p:cNvSpPr/>
          <p:nvPr/>
        </p:nvSpPr>
        <p:spPr>
          <a:xfrm>
            <a:off x="7815545" y="2399228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B241A7E-0DE1-415A-99B9-67107110835C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4" name="Rectangle 33">
            <a:hlinkClick r:id="rId8" action="ppaction://hlinksldjump"/>
            <a:extLst>
              <a:ext uri="{FF2B5EF4-FFF2-40B4-BE49-F238E27FC236}">
                <a16:creationId xmlns:a16="http://schemas.microsoft.com/office/drawing/2014/main" id="{060506ED-D217-4037-8E5F-73A9894F5116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5" name="Rectangle 34">
            <a:hlinkClick r:id="rId9" action="ppaction://hlinksldjump"/>
            <a:extLst>
              <a:ext uri="{FF2B5EF4-FFF2-40B4-BE49-F238E27FC236}">
                <a16:creationId xmlns:a16="http://schemas.microsoft.com/office/drawing/2014/main" id="{42B57880-1F56-4ADD-A9C9-A3BB74AC4270}"/>
              </a:ext>
            </a:extLst>
          </p:cNvPr>
          <p:cNvSpPr/>
          <p:nvPr/>
        </p:nvSpPr>
        <p:spPr>
          <a:xfrm>
            <a:off x="7815545" y="2006217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36" name="Rectangle 35">
            <a:hlinkClick r:id="rId10" action="ppaction://hlinksldjump"/>
            <a:extLst>
              <a:ext uri="{FF2B5EF4-FFF2-40B4-BE49-F238E27FC236}">
                <a16:creationId xmlns:a16="http://schemas.microsoft.com/office/drawing/2014/main" id="{A805C6CF-0851-4CE2-9C74-1B2D3BF3EAA5}"/>
              </a:ext>
            </a:extLst>
          </p:cNvPr>
          <p:cNvSpPr/>
          <p:nvPr/>
        </p:nvSpPr>
        <p:spPr>
          <a:xfrm>
            <a:off x="7813689" y="3700396"/>
            <a:ext cx="1316189" cy="47491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37" name="Rectangle 36">
            <a:hlinkClick r:id="rId11" action="ppaction://hlinksldjump"/>
            <a:extLst>
              <a:ext uri="{FF2B5EF4-FFF2-40B4-BE49-F238E27FC236}">
                <a16:creationId xmlns:a16="http://schemas.microsoft.com/office/drawing/2014/main" id="{AD42D788-97F1-4232-83BB-562AFB1D454E}"/>
              </a:ext>
            </a:extLst>
          </p:cNvPr>
          <p:cNvSpPr/>
          <p:nvPr/>
        </p:nvSpPr>
        <p:spPr>
          <a:xfrm>
            <a:off x="7815544" y="2795411"/>
            <a:ext cx="1315109" cy="472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38" name="Rectangle 37">
            <a:hlinkClick r:id="rId12" action="ppaction://hlinksldjump"/>
            <a:extLst>
              <a:ext uri="{FF2B5EF4-FFF2-40B4-BE49-F238E27FC236}">
                <a16:creationId xmlns:a16="http://schemas.microsoft.com/office/drawing/2014/main" id="{F4C213B4-8654-4BCC-B5D3-D7D8BF9CB8E0}"/>
              </a:ext>
            </a:extLst>
          </p:cNvPr>
          <p:cNvSpPr/>
          <p:nvPr/>
        </p:nvSpPr>
        <p:spPr>
          <a:xfrm>
            <a:off x="7813689" y="4194524"/>
            <a:ext cx="1316189" cy="38731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39" name="Rectangle 38">
            <a:hlinkClick r:id="rId13" action="ppaction://hlinksldjump"/>
            <a:extLst>
              <a:ext uri="{FF2B5EF4-FFF2-40B4-BE49-F238E27FC236}">
                <a16:creationId xmlns:a16="http://schemas.microsoft.com/office/drawing/2014/main" id="{811DADB5-A56C-49DC-B2B9-D76FF305E17E}"/>
              </a:ext>
            </a:extLst>
          </p:cNvPr>
          <p:cNvSpPr/>
          <p:nvPr/>
        </p:nvSpPr>
        <p:spPr>
          <a:xfrm>
            <a:off x="7813689" y="4596881"/>
            <a:ext cx="1316191" cy="3810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078D56-2043-4D52-8A02-7F51F880EC64}"/>
              </a:ext>
            </a:extLst>
          </p:cNvPr>
          <p:cNvSpPr/>
          <p:nvPr/>
        </p:nvSpPr>
        <p:spPr>
          <a:xfrm>
            <a:off x="7687366" y="4993551"/>
            <a:ext cx="1442514" cy="475922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41" name="Rectangle 40">
            <a:hlinkClick r:id="rId14" action="ppaction://hlinksldjump"/>
            <a:extLst>
              <a:ext uri="{FF2B5EF4-FFF2-40B4-BE49-F238E27FC236}">
                <a16:creationId xmlns:a16="http://schemas.microsoft.com/office/drawing/2014/main" id="{BC68D286-2662-4B96-986E-C1F44EA8CA29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2" name="Rectangle 41">
            <a:hlinkClick r:id="rId15" action="ppaction://hlinksldjump"/>
            <a:extLst>
              <a:ext uri="{FF2B5EF4-FFF2-40B4-BE49-F238E27FC236}">
                <a16:creationId xmlns:a16="http://schemas.microsoft.com/office/drawing/2014/main" id="{E340337D-2E48-4C1E-A2BD-A045D250E975}"/>
              </a:ext>
            </a:extLst>
          </p:cNvPr>
          <p:cNvSpPr/>
          <p:nvPr/>
        </p:nvSpPr>
        <p:spPr>
          <a:xfrm>
            <a:off x="7815544" y="3287708"/>
            <a:ext cx="1316189" cy="39208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43" name="Rectangle 42">
            <a:hlinkClick r:id="rId16" action="ppaction://hlinksldjump"/>
            <a:extLst>
              <a:ext uri="{FF2B5EF4-FFF2-40B4-BE49-F238E27FC236}">
                <a16:creationId xmlns:a16="http://schemas.microsoft.com/office/drawing/2014/main" id="{A105C2B6-AC95-4089-9EB7-FED3D311CD43}"/>
              </a:ext>
            </a:extLst>
          </p:cNvPr>
          <p:cNvSpPr/>
          <p:nvPr/>
        </p:nvSpPr>
        <p:spPr>
          <a:xfrm>
            <a:off x="7813689" y="5483888"/>
            <a:ext cx="1316189" cy="389872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61" name="Rectangle 60">
            <a:hlinkClick r:id="rId17" action="ppaction://hlinksldjump"/>
            <a:extLst>
              <a:ext uri="{FF2B5EF4-FFF2-40B4-BE49-F238E27FC236}">
                <a16:creationId xmlns:a16="http://schemas.microsoft.com/office/drawing/2014/main" id="{20DF1E2A-8926-44BD-923C-C28BDF5510B7}"/>
              </a:ext>
            </a:extLst>
          </p:cNvPr>
          <p:cNvSpPr/>
          <p:nvPr/>
        </p:nvSpPr>
        <p:spPr>
          <a:xfrm>
            <a:off x="7813689" y="5886600"/>
            <a:ext cx="1316779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2036578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E1B428-D7D6-42AB-BED9-5E2FC20F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après la souscription…</a:t>
            </a:r>
            <a:endParaRPr lang="fr-FR" b="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1D6A32-2C81-4859-B5D9-F08C9C439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000" y="6424430"/>
            <a:ext cx="190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8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985FF9-ADA8-465B-B1B8-A5AF16A5E141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FF453CA4-5724-485A-9C75-FA84EDDA9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34" y="3045999"/>
            <a:ext cx="1809466" cy="247151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E184215F-2E8C-4717-957C-DE8944E4C007}"/>
              </a:ext>
            </a:extLst>
          </p:cNvPr>
          <p:cNvSpPr/>
          <p:nvPr/>
        </p:nvSpPr>
        <p:spPr>
          <a:xfrm>
            <a:off x="191666" y="1743189"/>
            <a:ext cx="472880" cy="456300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86417F-38D5-4530-BD1C-51707A8F761D}"/>
              </a:ext>
            </a:extLst>
          </p:cNvPr>
          <p:cNvSpPr txBox="1"/>
          <p:nvPr/>
        </p:nvSpPr>
        <p:spPr>
          <a:xfrm>
            <a:off x="664546" y="1817524"/>
            <a:ext cx="3070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Post-souscription, le client reçoit un </a:t>
            </a:r>
          </a:p>
          <a:p>
            <a:r>
              <a:rPr lang="fr-FR" sz="1200" b="1" dirty="0"/>
              <a:t>e-mail avec</a:t>
            </a:r>
            <a:r>
              <a:rPr lang="fr-FR" sz="1200" dirty="0"/>
              <a:t> </a:t>
            </a:r>
            <a:r>
              <a:rPr lang="fr-FR" sz="1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Le bulletin de souscription en pièce-jointe,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Un lien pour accéder à la vidéo personnalisée.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BC0EAAB-2F24-4D5A-AC44-F11D981055CF}"/>
              </a:ext>
            </a:extLst>
          </p:cNvPr>
          <p:cNvSpPr txBox="1"/>
          <p:nvPr/>
        </p:nvSpPr>
        <p:spPr>
          <a:xfrm>
            <a:off x="4189185" y="1783991"/>
            <a:ext cx="3106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En cliquant sur le lien, le client peut </a:t>
            </a:r>
            <a:r>
              <a:rPr lang="fr-FR" sz="1200" b="1" dirty="0"/>
              <a:t>visualiser la vidéo personnalisée de son dispositif</a:t>
            </a:r>
            <a:r>
              <a:rPr lang="fr-FR" sz="1200" dirty="0"/>
              <a:t> et </a:t>
            </a:r>
            <a:r>
              <a:rPr lang="fr-FR" sz="1200" b="1" dirty="0"/>
              <a:t>découvrir les prochaines étapes de sa souscription</a:t>
            </a:r>
            <a:r>
              <a:rPr lang="fr-FR" sz="1200" dirty="0"/>
              <a:t>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A1A5FBB-5A67-40F1-AFB1-45C1BA0F5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502" y="3035261"/>
            <a:ext cx="1809466" cy="2455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Ellipse 24">
            <a:extLst>
              <a:ext uri="{FF2B5EF4-FFF2-40B4-BE49-F238E27FC236}">
                <a16:creationId xmlns:a16="http://schemas.microsoft.com/office/drawing/2014/main" id="{A296FCAA-228A-4BF9-A8B6-BD1C44984810}"/>
              </a:ext>
            </a:extLst>
          </p:cNvPr>
          <p:cNvSpPr/>
          <p:nvPr/>
        </p:nvSpPr>
        <p:spPr>
          <a:xfrm>
            <a:off x="3716305" y="1743189"/>
            <a:ext cx="472880" cy="456300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2CEA5B8-FFDA-4696-B5D2-DAA56ECCB525}"/>
              </a:ext>
            </a:extLst>
          </p:cNvPr>
          <p:cNvSpPr txBox="1"/>
          <p:nvPr/>
        </p:nvSpPr>
        <p:spPr>
          <a:xfrm>
            <a:off x="6172794" y="3743233"/>
            <a:ext cx="1685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La vidéo peut être partagée directement aux salariés !</a:t>
            </a:r>
          </a:p>
        </p:txBody>
      </p:sp>
      <p:pic>
        <p:nvPicPr>
          <p:cNvPr id="1026" name="Image 3">
            <a:extLst>
              <a:ext uri="{FF2B5EF4-FFF2-40B4-BE49-F238E27FC236}">
                <a16:creationId xmlns:a16="http://schemas.microsoft.com/office/drawing/2014/main" id="{AD669E30-4E50-4105-B0CA-E35ED7509E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61" t="83138"/>
          <a:stretch/>
        </p:blipFill>
        <p:spPr bwMode="auto">
          <a:xfrm>
            <a:off x="6480105" y="3278168"/>
            <a:ext cx="999132" cy="332721"/>
          </a:xfrm>
          <a:prstGeom prst="rect">
            <a:avLst/>
          </a:prstGeom>
          <a:noFill/>
          <a:ln w="28575">
            <a:solidFill>
              <a:srgbClr val="DB1F2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4F6795BF-F9E1-4414-A745-2045C2E0C6A3}"/>
              </a:ext>
            </a:extLst>
          </p:cNvPr>
          <p:cNvSpPr/>
          <p:nvPr/>
        </p:nvSpPr>
        <p:spPr>
          <a:xfrm>
            <a:off x="5470460" y="3521203"/>
            <a:ext cx="565754" cy="210755"/>
          </a:xfrm>
          <a:prstGeom prst="ellipse">
            <a:avLst/>
          </a:prstGeom>
          <a:noFill/>
          <a:ln w="38100">
            <a:solidFill>
              <a:srgbClr val="DB1F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EF3809D-C25E-4DD1-90B3-98B675FCCE5C}"/>
              </a:ext>
            </a:extLst>
          </p:cNvPr>
          <p:cNvCxnSpPr>
            <a:stCxn id="12" idx="6"/>
            <a:endCxn id="1026" idx="1"/>
          </p:cNvCxnSpPr>
          <p:nvPr/>
        </p:nvCxnSpPr>
        <p:spPr>
          <a:xfrm flipV="1">
            <a:off x="6036214" y="3444529"/>
            <a:ext cx="443891" cy="182052"/>
          </a:xfrm>
          <a:prstGeom prst="line">
            <a:avLst/>
          </a:prstGeom>
          <a:ln>
            <a:solidFill>
              <a:srgbClr val="DB1F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092CCD0-9E75-4B58-8402-49A93ED38F9D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77D5280-F201-4B1E-8C8D-6D9B6A3F7FDD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D021258-3289-4A86-9660-CE4F00FC3AC3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0" name="Rectangle 39">
            <a:hlinkClick r:id="rId6" action="ppaction://hlinksldjump"/>
            <a:extLst>
              <a:ext uri="{FF2B5EF4-FFF2-40B4-BE49-F238E27FC236}">
                <a16:creationId xmlns:a16="http://schemas.microsoft.com/office/drawing/2014/main" id="{C5BD2EC7-35C1-4373-87FC-037113A3F30F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41" name="Rectangle 40">
            <a:hlinkClick r:id="rId7" action="ppaction://hlinksldjump"/>
            <a:extLst>
              <a:ext uri="{FF2B5EF4-FFF2-40B4-BE49-F238E27FC236}">
                <a16:creationId xmlns:a16="http://schemas.microsoft.com/office/drawing/2014/main" id="{7BBDCDC1-D441-41C2-8022-55AB0AC89699}"/>
              </a:ext>
            </a:extLst>
          </p:cNvPr>
          <p:cNvSpPr/>
          <p:nvPr/>
        </p:nvSpPr>
        <p:spPr>
          <a:xfrm>
            <a:off x="7815545" y="1599783"/>
            <a:ext cx="1314752" cy="389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42" name="Rectangle 41">
            <a:hlinkClick r:id="rId8" action="ppaction://hlinksldjump"/>
            <a:extLst>
              <a:ext uri="{FF2B5EF4-FFF2-40B4-BE49-F238E27FC236}">
                <a16:creationId xmlns:a16="http://schemas.microsoft.com/office/drawing/2014/main" id="{3FF2F474-0FB9-4EF7-86E7-69A8FFC47F1E}"/>
              </a:ext>
            </a:extLst>
          </p:cNvPr>
          <p:cNvSpPr/>
          <p:nvPr/>
        </p:nvSpPr>
        <p:spPr>
          <a:xfrm>
            <a:off x="7815545" y="2399228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4C098C2-5422-44B9-8712-6E86F88E41FB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4" name="Rectangle 43">
            <a:hlinkClick r:id="rId9" action="ppaction://hlinksldjump"/>
            <a:extLst>
              <a:ext uri="{FF2B5EF4-FFF2-40B4-BE49-F238E27FC236}">
                <a16:creationId xmlns:a16="http://schemas.microsoft.com/office/drawing/2014/main" id="{75E837C3-78CE-4B4E-8DC0-6D781AE475A8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5" name="Rectangle 44">
            <a:hlinkClick r:id="rId10" action="ppaction://hlinksldjump"/>
            <a:extLst>
              <a:ext uri="{FF2B5EF4-FFF2-40B4-BE49-F238E27FC236}">
                <a16:creationId xmlns:a16="http://schemas.microsoft.com/office/drawing/2014/main" id="{81A30B1C-3BE2-4EC2-9356-71946338CC2D}"/>
              </a:ext>
            </a:extLst>
          </p:cNvPr>
          <p:cNvSpPr/>
          <p:nvPr/>
        </p:nvSpPr>
        <p:spPr>
          <a:xfrm>
            <a:off x="7815545" y="2006217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46" name="Rectangle 45">
            <a:hlinkClick r:id="rId11" action="ppaction://hlinksldjump"/>
            <a:extLst>
              <a:ext uri="{FF2B5EF4-FFF2-40B4-BE49-F238E27FC236}">
                <a16:creationId xmlns:a16="http://schemas.microsoft.com/office/drawing/2014/main" id="{9B72868E-8629-43C1-9A11-DF9ED828C599}"/>
              </a:ext>
            </a:extLst>
          </p:cNvPr>
          <p:cNvSpPr/>
          <p:nvPr/>
        </p:nvSpPr>
        <p:spPr>
          <a:xfrm>
            <a:off x="7813689" y="3700396"/>
            <a:ext cx="1316189" cy="47491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47" name="Rectangle 46">
            <a:hlinkClick r:id="rId12" action="ppaction://hlinksldjump"/>
            <a:extLst>
              <a:ext uri="{FF2B5EF4-FFF2-40B4-BE49-F238E27FC236}">
                <a16:creationId xmlns:a16="http://schemas.microsoft.com/office/drawing/2014/main" id="{DFE8C13B-A400-4251-94CD-B129FFB3A3FE}"/>
              </a:ext>
            </a:extLst>
          </p:cNvPr>
          <p:cNvSpPr/>
          <p:nvPr/>
        </p:nvSpPr>
        <p:spPr>
          <a:xfrm>
            <a:off x="7815544" y="2795411"/>
            <a:ext cx="1315109" cy="472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48" name="Rectangle 47">
            <a:hlinkClick r:id="rId13" action="ppaction://hlinksldjump"/>
            <a:extLst>
              <a:ext uri="{FF2B5EF4-FFF2-40B4-BE49-F238E27FC236}">
                <a16:creationId xmlns:a16="http://schemas.microsoft.com/office/drawing/2014/main" id="{D3A2E560-15A6-4237-8A85-4537B72F7371}"/>
              </a:ext>
            </a:extLst>
          </p:cNvPr>
          <p:cNvSpPr/>
          <p:nvPr/>
        </p:nvSpPr>
        <p:spPr>
          <a:xfrm>
            <a:off x="7813689" y="4194524"/>
            <a:ext cx="1316189" cy="38731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49" name="Rectangle 48">
            <a:hlinkClick r:id="rId14" action="ppaction://hlinksldjump"/>
            <a:extLst>
              <a:ext uri="{FF2B5EF4-FFF2-40B4-BE49-F238E27FC236}">
                <a16:creationId xmlns:a16="http://schemas.microsoft.com/office/drawing/2014/main" id="{3DF7A43F-793D-459E-927D-E11E1B8D0D9B}"/>
              </a:ext>
            </a:extLst>
          </p:cNvPr>
          <p:cNvSpPr/>
          <p:nvPr/>
        </p:nvSpPr>
        <p:spPr>
          <a:xfrm>
            <a:off x="7813689" y="4596881"/>
            <a:ext cx="1316191" cy="3810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50" name="Rectangle 49">
            <a:hlinkClick r:id="rId15" action="ppaction://hlinksldjump"/>
            <a:extLst>
              <a:ext uri="{FF2B5EF4-FFF2-40B4-BE49-F238E27FC236}">
                <a16:creationId xmlns:a16="http://schemas.microsoft.com/office/drawing/2014/main" id="{6130EBC4-D472-4D89-915C-206323572AFB}"/>
              </a:ext>
            </a:extLst>
          </p:cNvPr>
          <p:cNvSpPr/>
          <p:nvPr/>
        </p:nvSpPr>
        <p:spPr>
          <a:xfrm>
            <a:off x="7813688" y="4993551"/>
            <a:ext cx="1316192" cy="38914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51" name="Rectangle 50">
            <a:hlinkClick r:id="rId16" action="ppaction://hlinksldjump"/>
            <a:extLst>
              <a:ext uri="{FF2B5EF4-FFF2-40B4-BE49-F238E27FC236}">
                <a16:creationId xmlns:a16="http://schemas.microsoft.com/office/drawing/2014/main" id="{DFEDA2ED-1783-4EC3-8547-0B9DEA21153D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2" name="Rectangle 51">
            <a:hlinkClick r:id="rId17" action="ppaction://hlinksldjump"/>
            <a:extLst>
              <a:ext uri="{FF2B5EF4-FFF2-40B4-BE49-F238E27FC236}">
                <a16:creationId xmlns:a16="http://schemas.microsoft.com/office/drawing/2014/main" id="{0C1D63D1-26C8-494F-B0A1-A847F8F50D77}"/>
              </a:ext>
            </a:extLst>
          </p:cNvPr>
          <p:cNvSpPr/>
          <p:nvPr/>
        </p:nvSpPr>
        <p:spPr>
          <a:xfrm>
            <a:off x="7815544" y="3287708"/>
            <a:ext cx="1316189" cy="39208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A3C28D-7642-4BCA-BC7A-B36765A38247}"/>
              </a:ext>
            </a:extLst>
          </p:cNvPr>
          <p:cNvSpPr/>
          <p:nvPr/>
        </p:nvSpPr>
        <p:spPr>
          <a:xfrm>
            <a:off x="7687365" y="5397838"/>
            <a:ext cx="1442514" cy="475922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54" name="Rectangle 53">
            <a:hlinkClick r:id="rId18" action="ppaction://hlinksldjump"/>
            <a:extLst>
              <a:ext uri="{FF2B5EF4-FFF2-40B4-BE49-F238E27FC236}">
                <a16:creationId xmlns:a16="http://schemas.microsoft.com/office/drawing/2014/main" id="{BDEB9CAA-1B80-49CE-89DD-121300C3AF9E}"/>
              </a:ext>
            </a:extLst>
          </p:cNvPr>
          <p:cNvSpPr/>
          <p:nvPr/>
        </p:nvSpPr>
        <p:spPr>
          <a:xfrm>
            <a:off x="7813689" y="5886600"/>
            <a:ext cx="1316779" cy="38523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634484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133EB0-9D06-4A47-B6C4-A588A27A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cela fonctionne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8E8611-AD26-4C9C-85FC-1C69181CF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85FF9-ADA8-465B-B1B8-A5AF16A5E141}" type="slidenum">
              <a:rPr lang="fr-FR" smtClean="0"/>
              <a:t>15</a:t>
            </a:fld>
            <a:endParaRPr lang="fr-FR" dirty="0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D05C1B7-EC8E-44FE-9CA9-5302A21C5F59}"/>
              </a:ext>
            </a:extLst>
          </p:cNvPr>
          <p:cNvCxnSpPr>
            <a:cxnSpLocks/>
          </p:cNvCxnSpPr>
          <p:nvPr/>
        </p:nvCxnSpPr>
        <p:spPr>
          <a:xfrm>
            <a:off x="1111004" y="1588258"/>
            <a:ext cx="0" cy="3519006"/>
          </a:xfrm>
          <a:prstGeom prst="line">
            <a:avLst/>
          </a:prstGeom>
          <a:ln>
            <a:solidFill>
              <a:srgbClr val="99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>
            <a:extLst>
              <a:ext uri="{FF2B5EF4-FFF2-40B4-BE49-F238E27FC236}">
                <a16:creationId xmlns:a16="http://schemas.microsoft.com/office/drawing/2014/main" id="{8D584AED-A1F9-472B-8129-F059AF8B44CF}"/>
              </a:ext>
            </a:extLst>
          </p:cNvPr>
          <p:cNvSpPr/>
          <p:nvPr/>
        </p:nvSpPr>
        <p:spPr>
          <a:xfrm>
            <a:off x="939416" y="1408461"/>
            <a:ext cx="352393" cy="359595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59239BA-2D39-41CF-AD7B-6BA711F9012D}"/>
              </a:ext>
            </a:extLst>
          </p:cNvPr>
          <p:cNvSpPr txBox="1"/>
          <p:nvPr/>
        </p:nvSpPr>
        <p:spPr>
          <a:xfrm>
            <a:off x="5312293" y="2404309"/>
            <a:ext cx="233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Pour plus de pédagogie, le client dispose d’une vidéo à partager avec ses salariés.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545BBD1-E982-4A95-83A8-C9DBDF41B693}"/>
              </a:ext>
            </a:extLst>
          </p:cNvPr>
          <p:cNvSpPr/>
          <p:nvPr/>
        </p:nvSpPr>
        <p:spPr>
          <a:xfrm>
            <a:off x="939412" y="2790210"/>
            <a:ext cx="352393" cy="359595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9ED9A02-19D6-47BC-A8F3-AD813A93A929}"/>
              </a:ext>
            </a:extLst>
          </p:cNvPr>
          <p:cNvSpPr/>
          <p:nvPr/>
        </p:nvSpPr>
        <p:spPr>
          <a:xfrm>
            <a:off x="939413" y="4727161"/>
            <a:ext cx="352393" cy="359595"/>
          </a:xfrm>
          <a:prstGeom prst="ellipse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2EFA461-65D5-4BB4-A652-72D7CC8DFE6B}"/>
              </a:ext>
            </a:extLst>
          </p:cNvPr>
          <p:cNvSpPr txBox="1"/>
          <p:nvPr/>
        </p:nvSpPr>
        <p:spPr>
          <a:xfrm>
            <a:off x="1359215" y="1393943"/>
            <a:ext cx="391630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Votre client active son compte Espace Entreprise.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Un e-mail avec les accès sera prochainement envoyé,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Le client active son compte pour accéder à la gestion de son dispositif.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9132505-CBBA-4DDB-9104-A3679E976C94}"/>
              </a:ext>
            </a:extLst>
          </p:cNvPr>
          <p:cNvSpPr txBox="1"/>
          <p:nvPr/>
        </p:nvSpPr>
        <p:spPr>
          <a:xfrm>
            <a:off x="1359215" y="2788276"/>
            <a:ext cx="384889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Le client renseigne sa liste de bénéficiaires.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Le client importe la liste des salariés bénéficiaires depuis son Espace Entreprise,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Ils pourront ainsi accéder à leur Espace Personnel.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4276B3B-7C7C-4B05-8169-777D4C28C2EF}"/>
              </a:ext>
            </a:extLst>
          </p:cNvPr>
          <p:cNvSpPr txBox="1"/>
          <p:nvPr/>
        </p:nvSpPr>
        <p:spPr>
          <a:xfrm>
            <a:off x="1359215" y="4727161"/>
            <a:ext cx="384889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Le client accède à son Espace Personnel.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Les identifiants de connexion seront envoyés par e-mail,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Le client se connecte à son Espace Personnel pour visualiser et gérer son épargne.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C0BDBB0-A474-4A34-BCA5-A94442811573}"/>
              </a:ext>
            </a:extLst>
          </p:cNvPr>
          <p:cNvSpPr txBox="1"/>
          <p:nvPr/>
        </p:nvSpPr>
        <p:spPr>
          <a:xfrm>
            <a:off x="1287200" y="3749138"/>
            <a:ext cx="3848898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/>
              <a:t>   Si le client n’a pas réalisé de versement au moment de la souscription au dispositif, il doit s’ajouter à la liste des bénéficiaires du dispositif pour recevoir ses accès à son Espace Personnel. </a:t>
            </a:r>
          </a:p>
        </p:txBody>
      </p:sp>
      <p:pic>
        <p:nvPicPr>
          <p:cNvPr id="35" name="Image 34">
            <a:hlinkClick r:id="rId2"/>
            <a:extLst>
              <a:ext uri="{FF2B5EF4-FFF2-40B4-BE49-F238E27FC236}">
                <a16:creationId xmlns:a16="http://schemas.microsoft.com/office/drawing/2014/main" id="{A6AC3A5D-A806-44A7-AC48-9FC3C29FD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375" y="3440035"/>
            <a:ext cx="2281920" cy="127249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4702B8C-814F-4837-80F4-555C3FCC8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400" y="3609839"/>
            <a:ext cx="285816" cy="286458"/>
          </a:xfrm>
          <a:prstGeom prst="flowChartConnector">
            <a:avLst/>
          </a:prstGeom>
          <a:solidFill>
            <a:schemeClr val="bg1"/>
          </a:solidFill>
          <a:ln>
            <a:solidFill>
              <a:srgbClr val="DB1F2B"/>
            </a:solidFill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41D40AD-1C6D-40CC-B2DF-F55567AF302B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6D865EB-0B45-4999-9795-F07F9ABB4F8D}"/>
              </a:ext>
            </a:extLst>
          </p:cNvPr>
          <p:cNvSpPr/>
          <p:nvPr/>
        </p:nvSpPr>
        <p:spPr>
          <a:xfrm>
            <a:off x="7800284" y="117947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B2C6D0E-503E-467E-B5E7-B0A31A139039}"/>
              </a:ext>
            </a:extLst>
          </p:cNvPr>
          <p:cNvSpPr/>
          <p:nvPr/>
        </p:nvSpPr>
        <p:spPr>
          <a:xfrm>
            <a:off x="7758909" y="118049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000099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39" name="Rectangle 38">
            <a:hlinkClick r:id="rId5" action="ppaction://hlinksldjump"/>
            <a:extLst>
              <a:ext uri="{FF2B5EF4-FFF2-40B4-BE49-F238E27FC236}">
                <a16:creationId xmlns:a16="http://schemas.microsoft.com/office/drawing/2014/main" id="{652D9B9C-1D5B-423F-95F1-1D3172CA19B1}"/>
              </a:ext>
            </a:extLst>
          </p:cNvPr>
          <p:cNvSpPr/>
          <p:nvPr/>
        </p:nvSpPr>
        <p:spPr>
          <a:xfrm>
            <a:off x="7817804" y="796246"/>
            <a:ext cx="1314751" cy="38178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Accès au portail</a:t>
            </a:r>
          </a:p>
        </p:txBody>
      </p:sp>
      <p:sp>
        <p:nvSpPr>
          <p:cNvPr id="40" name="Rectangle 39">
            <a:hlinkClick r:id="rId6" action="ppaction://hlinksldjump"/>
            <a:extLst>
              <a:ext uri="{FF2B5EF4-FFF2-40B4-BE49-F238E27FC236}">
                <a16:creationId xmlns:a16="http://schemas.microsoft.com/office/drawing/2014/main" id="{A80D5A11-F87E-4DFA-BF60-5F72FB48C979}"/>
              </a:ext>
            </a:extLst>
          </p:cNvPr>
          <p:cNvSpPr/>
          <p:nvPr/>
        </p:nvSpPr>
        <p:spPr>
          <a:xfrm>
            <a:off x="7815545" y="1599783"/>
            <a:ext cx="1314752" cy="389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pédagogique</a:t>
            </a:r>
          </a:p>
        </p:txBody>
      </p:sp>
      <p:sp>
        <p:nvSpPr>
          <p:cNvPr id="41" name="Rectangle 40">
            <a:hlinkClick r:id="rId7" action="ppaction://hlinksldjump"/>
            <a:extLst>
              <a:ext uri="{FF2B5EF4-FFF2-40B4-BE49-F238E27FC236}">
                <a16:creationId xmlns:a16="http://schemas.microsoft.com/office/drawing/2014/main" id="{767471BE-3699-488F-87FF-ACAE9F5D2A22}"/>
              </a:ext>
            </a:extLst>
          </p:cNvPr>
          <p:cNvSpPr/>
          <p:nvPr/>
        </p:nvSpPr>
        <p:spPr>
          <a:xfrm>
            <a:off x="7815545" y="2399228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souscription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A2E64B9-6331-4CAA-96A6-5228B7810049}"/>
              </a:ext>
            </a:extLst>
          </p:cNvPr>
          <p:cNvSpPr/>
          <p:nvPr/>
        </p:nvSpPr>
        <p:spPr>
          <a:xfrm>
            <a:off x="7800284" y="132123"/>
            <a:ext cx="1330013" cy="252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b="1" dirty="0">
                <a:solidFill>
                  <a:srgbClr val="990033"/>
                </a:solidFill>
                <a:latin typeface="Arial" panose="020B0604020202020204" pitchFamily="34" charset="0"/>
              </a:rPr>
              <a:t>Menu cliquable :</a:t>
            </a:r>
          </a:p>
        </p:txBody>
      </p:sp>
      <p:sp>
        <p:nvSpPr>
          <p:cNvPr id="43" name="Rectangle 42">
            <a:hlinkClick r:id="rId8" action="ppaction://hlinksldjump"/>
            <a:extLst>
              <a:ext uri="{FF2B5EF4-FFF2-40B4-BE49-F238E27FC236}">
                <a16:creationId xmlns:a16="http://schemas.microsoft.com/office/drawing/2014/main" id="{16580C1E-D4B0-4E20-A791-0EA460287DEB}"/>
              </a:ext>
            </a:extLst>
          </p:cNvPr>
          <p:cNvSpPr/>
          <p:nvPr/>
        </p:nvSpPr>
        <p:spPr>
          <a:xfrm>
            <a:off x="7816714" y="1190869"/>
            <a:ext cx="1314752" cy="39393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Page d’accueil 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4" name="Rectangle 43">
            <a:hlinkClick r:id="rId9" action="ppaction://hlinksldjump"/>
            <a:extLst>
              <a:ext uri="{FF2B5EF4-FFF2-40B4-BE49-F238E27FC236}">
                <a16:creationId xmlns:a16="http://schemas.microsoft.com/office/drawing/2014/main" id="{BC9970CA-1AE4-40C3-AE63-7DBDF3107DC4}"/>
              </a:ext>
            </a:extLst>
          </p:cNvPr>
          <p:cNvSpPr/>
          <p:nvPr/>
        </p:nvSpPr>
        <p:spPr>
          <a:xfrm>
            <a:off x="7815545" y="2006217"/>
            <a:ext cx="1314752" cy="37717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simulation</a:t>
            </a:r>
          </a:p>
        </p:txBody>
      </p:sp>
      <p:sp>
        <p:nvSpPr>
          <p:cNvPr id="45" name="Rectangle 44">
            <a:hlinkClick r:id="rId10" action="ppaction://hlinksldjump"/>
            <a:extLst>
              <a:ext uri="{FF2B5EF4-FFF2-40B4-BE49-F238E27FC236}">
                <a16:creationId xmlns:a16="http://schemas.microsoft.com/office/drawing/2014/main" id="{1A075035-9ED8-4F30-ADFE-D317DC84E646}"/>
              </a:ext>
            </a:extLst>
          </p:cNvPr>
          <p:cNvSpPr/>
          <p:nvPr/>
        </p:nvSpPr>
        <p:spPr>
          <a:xfrm>
            <a:off x="7813689" y="3700396"/>
            <a:ext cx="1316189" cy="47491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versement</a:t>
            </a:r>
          </a:p>
        </p:txBody>
      </p:sp>
      <p:sp>
        <p:nvSpPr>
          <p:cNvPr id="46" name="Rectangle 45">
            <a:hlinkClick r:id="rId11" action="ppaction://hlinksldjump"/>
            <a:extLst>
              <a:ext uri="{FF2B5EF4-FFF2-40B4-BE49-F238E27FC236}">
                <a16:creationId xmlns:a16="http://schemas.microsoft.com/office/drawing/2014/main" id="{6FA0B59E-A239-4274-8E3F-D3899AB55283}"/>
              </a:ext>
            </a:extLst>
          </p:cNvPr>
          <p:cNvSpPr/>
          <p:nvPr/>
        </p:nvSpPr>
        <p:spPr>
          <a:xfrm>
            <a:off x="7815544" y="2795411"/>
            <a:ext cx="1315109" cy="4728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La signature électronique du contrat</a:t>
            </a:r>
          </a:p>
        </p:txBody>
      </p:sp>
      <p:sp>
        <p:nvSpPr>
          <p:cNvPr id="47" name="Rectangle 46">
            <a:hlinkClick r:id="rId12" action="ppaction://hlinksldjump"/>
            <a:extLst>
              <a:ext uri="{FF2B5EF4-FFF2-40B4-BE49-F238E27FC236}">
                <a16:creationId xmlns:a16="http://schemas.microsoft.com/office/drawing/2014/main" id="{B8B10511-D88D-4036-BF8C-C268CAA37AFE}"/>
              </a:ext>
            </a:extLst>
          </p:cNvPr>
          <p:cNvSpPr/>
          <p:nvPr/>
        </p:nvSpPr>
        <p:spPr>
          <a:xfrm>
            <a:off x="7813689" y="4194524"/>
            <a:ext cx="1316189" cy="387318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Comprendre l’intéressement</a:t>
            </a:r>
          </a:p>
        </p:txBody>
      </p:sp>
      <p:sp>
        <p:nvSpPr>
          <p:cNvPr id="48" name="Rectangle 47">
            <a:hlinkClick r:id="rId13" action="ppaction://hlinksldjump"/>
            <a:extLst>
              <a:ext uri="{FF2B5EF4-FFF2-40B4-BE49-F238E27FC236}">
                <a16:creationId xmlns:a16="http://schemas.microsoft.com/office/drawing/2014/main" id="{18367A85-1806-4F05-89C9-388504FA5734}"/>
              </a:ext>
            </a:extLst>
          </p:cNvPr>
          <p:cNvSpPr/>
          <p:nvPr/>
        </p:nvSpPr>
        <p:spPr>
          <a:xfrm>
            <a:off x="7813689" y="4596881"/>
            <a:ext cx="1316191" cy="381020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parcours intéressement</a:t>
            </a:r>
          </a:p>
        </p:txBody>
      </p:sp>
      <p:sp>
        <p:nvSpPr>
          <p:cNvPr id="49" name="Rectangle 48">
            <a:hlinkClick r:id="rId14" action="ppaction://hlinksldjump"/>
            <a:extLst>
              <a:ext uri="{FF2B5EF4-FFF2-40B4-BE49-F238E27FC236}">
                <a16:creationId xmlns:a16="http://schemas.microsoft.com/office/drawing/2014/main" id="{634A7C35-B012-4347-AD6B-0B250AFD411F}"/>
              </a:ext>
            </a:extLst>
          </p:cNvPr>
          <p:cNvSpPr/>
          <p:nvPr/>
        </p:nvSpPr>
        <p:spPr>
          <a:xfrm>
            <a:off x="7813688" y="4993551"/>
            <a:ext cx="1316192" cy="389146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Allo Experts</a:t>
            </a:r>
          </a:p>
        </p:txBody>
      </p:sp>
      <p:sp>
        <p:nvSpPr>
          <p:cNvPr id="50" name="Rectangle 49">
            <a:hlinkClick r:id="rId15" action="ppaction://hlinksldjump"/>
            <a:extLst>
              <a:ext uri="{FF2B5EF4-FFF2-40B4-BE49-F238E27FC236}">
                <a16:creationId xmlns:a16="http://schemas.microsoft.com/office/drawing/2014/main" id="{3C72567C-6C8A-466C-8640-16ABB180E7A5}"/>
              </a:ext>
            </a:extLst>
          </p:cNvPr>
          <p:cNvSpPr/>
          <p:nvPr/>
        </p:nvSpPr>
        <p:spPr>
          <a:xfrm>
            <a:off x="7820044" y="394111"/>
            <a:ext cx="1314751" cy="387063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Présentation d’</a:t>
            </a:r>
            <a:r>
              <a:rPr lang="fr-FR" sz="1100" dirty="0" err="1">
                <a:solidFill>
                  <a:srgbClr val="FFFFFF"/>
                </a:solidFill>
                <a:latin typeface="Arial" panose="020B0604020202020204" pitchFamily="34" charset="0"/>
              </a:rPr>
              <a:t>Easiris</a:t>
            </a:r>
            <a:endParaRPr lang="fr-F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1" name="Rectangle 50">
            <a:hlinkClick r:id="rId16" action="ppaction://hlinksldjump"/>
            <a:extLst>
              <a:ext uri="{FF2B5EF4-FFF2-40B4-BE49-F238E27FC236}">
                <a16:creationId xmlns:a16="http://schemas.microsoft.com/office/drawing/2014/main" id="{5C8F9C96-DC04-4EFA-BC8E-DCFF3B84D8F0}"/>
              </a:ext>
            </a:extLst>
          </p:cNvPr>
          <p:cNvSpPr/>
          <p:nvPr/>
        </p:nvSpPr>
        <p:spPr>
          <a:xfrm>
            <a:off x="7815544" y="3287708"/>
            <a:ext cx="1316189" cy="392087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Le 1er versement</a:t>
            </a:r>
          </a:p>
        </p:txBody>
      </p:sp>
      <p:sp>
        <p:nvSpPr>
          <p:cNvPr id="52" name="Rectangle 51">
            <a:hlinkClick r:id="rId17" action="ppaction://hlinksldjump"/>
            <a:extLst>
              <a:ext uri="{FF2B5EF4-FFF2-40B4-BE49-F238E27FC236}">
                <a16:creationId xmlns:a16="http://schemas.microsoft.com/office/drawing/2014/main" id="{13202D04-4E59-4CD7-B781-6BD25234794D}"/>
              </a:ext>
            </a:extLst>
          </p:cNvPr>
          <p:cNvSpPr/>
          <p:nvPr/>
        </p:nvSpPr>
        <p:spPr>
          <a:xfrm>
            <a:off x="7813685" y="5397838"/>
            <a:ext cx="1316193" cy="382514"/>
          </a:xfrm>
          <a:prstGeom prst="rect">
            <a:avLst/>
          </a:prstGeom>
          <a:solidFill>
            <a:srgbClr val="DB1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100" dirty="0">
                <a:solidFill>
                  <a:srgbClr val="FFFFFF"/>
                </a:solidFill>
                <a:latin typeface="Arial" panose="020B0604020202020204" pitchFamily="34" charset="0"/>
              </a:rPr>
              <a:t>Après la souscription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726286C-0BD2-4CCA-849F-E704C9A8A2E4}"/>
              </a:ext>
            </a:extLst>
          </p:cNvPr>
          <p:cNvSpPr/>
          <p:nvPr/>
        </p:nvSpPr>
        <p:spPr>
          <a:xfrm>
            <a:off x="7687365" y="5795916"/>
            <a:ext cx="1443103" cy="475922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FFFFFF"/>
              </a:buClr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</a:rPr>
              <a:t>Pour aller plus loin</a:t>
            </a:r>
          </a:p>
        </p:txBody>
      </p:sp>
    </p:spTree>
    <p:extLst>
      <p:ext uri="{BB962C8B-B14F-4D97-AF65-F5344CB8AC3E}">
        <p14:creationId xmlns:p14="http://schemas.microsoft.com/office/powerpoint/2010/main" val="861435783"/>
      </p:ext>
    </p:extLst>
  </p:cSld>
  <p:clrMapOvr>
    <a:masterClrMapping/>
  </p:clrMapOvr>
</p:sld>
</file>

<file path=ppt/theme/theme1.xml><?xml version="1.0" encoding="utf-8"?>
<a:theme xmlns:a="http://schemas.openxmlformats.org/drawingml/2006/main" name="NATIXIS_2017_Template4-3_NATIXIS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IE 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marL="285750" indent="-285750" algn="ctr">
          <a:buClr>
            <a:srgbClr val="FFFFFF"/>
          </a:buClr>
          <a:buFont typeface="Wingdings 3" panose="05040102010807070707" pitchFamily="18" charset="2"/>
          <a:buChar char=""/>
          <a:defRPr sz="1600" dirty="0" err="1" smtClean="0">
            <a:solidFill>
              <a:srgbClr val="FFFFFF"/>
            </a:solidFill>
            <a:latin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wrap="square" lIns="0" tIns="0" rIns="0" bIns="0" rtlCol="0">
        <a:noAutofit/>
      </a:bodyPr>
      <a:lstStyle>
        <a:defPPr marL="285750" indent="-285750">
          <a:buClr>
            <a:srgbClr val="4D6995"/>
          </a:buClr>
          <a:buFont typeface="Wingdings 3" panose="05040102010807070707" pitchFamily="18" charset="2"/>
          <a:buChar char=""/>
          <a:defRPr sz="140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NATIXIS_2017_Template4-3_NATIXIS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ATIXIS_2017_Template4-3_NATIXIS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ATIXIS_2017_Template4-3_NATIXIS_INTEREPARGNE">
  <a:themeElements>
    <a:clrScheme name="NATIXIS 2017">
      <a:dk1>
        <a:sysClr val="windowText" lastClr="000000"/>
      </a:dk1>
      <a:lt1>
        <a:sysClr val="window" lastClr="FFFFFF"/>
      </a:lt1>
      <a:dk2>
        <a:srgbClr val="581D74"/>
      </a:dk2>
      <a:lt2>
        <a:srgbClr val="707372"/>
      </a:lt2>
      <a:accent1>
        <a:srgbClr val="4D6995"/>
      </a:accent1>
      <a:accent2>
        <a:srgbClr val="AF1280"/>
      </a:accent2>
      <a:accent3>
        <a:srgbClr val="B14EB5"/>
      </a:accent3>
      <a:accent4>
        <a:srgbClr val="F07E53"/>
      </a:accent4>
      <a:accent5>
        <a:srgbClr val="7197BA"/>
      </a:accent5>
      <a:accent6>
        <a:srgbClr val="2499B6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2628</TotalTime>
  <Words>1700</Words>
  <Application>Microsoft Office PowerPoint</Application>
  <PresentationFormat>Affichage à l'écran (4:3)</PresentationFormat>
  <Paragraphs>375</Paragraphs>
  <Slides>15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Arial</vt:lpstr>
      <vt:lpstr>Calibri</vt:lpstr>
      <vt:lpstr>Pluto Bold</vt:lpstr>
      <vt:lpstr>Pluto Regular</vt:lpstr>
      <vt:lpstr>Wingdings 3</vt:lpstr>
      <vt:lpstr>NATIXIS_2017_Template4-3_NATIXIS_INTEREPARGNE</vt:lpstr>
      <vt:lpstr>NIE </vt:lpstr>
      <vt:lpstr>1_NATIXIS_2017_Template4-3_NATIXIS_INTEREPARGNE</vt:lpstr>
      <vt:lpstr>3_NATIXIS_2017_Template4-3_NATIXIS_INTEREPARGNE</vt:lpstr>
      <vt:lpstr>4_NATIXIS_2017_Template4-3_NATIXIS_INTEREPARGNE</vt:lpstr>
      <vt:lpstr>Votre outil de souscription d’épargne salariale et retraite  Easiris</vt:lpstr>
      <vt:lpstr>Easiris : Qu’est ce que c’est ?</vt:lpstr>
      <vt:lpstr>Comment accéder au portail ?</vt:lpstr>
      <vt:lpstr>Bienvenue sur Easiris</vt:lpstr>
      <vt:lpstr>Un doute sur l’épargne salariale et retraite ? Rendez-vous sur la page pédagogique </vt:lpstr>
      <vt:lpstr>La simulation selon 4 univers de besoin </vt:lpstr>
      <vt:lpstr>Passez à l’action : une souscription en 3 étapes</vt:lpstr>
      <vt:lpstr>Il n’a jamais été aussi simple de signer son contrat grâce à la signature électronique</vt:lpstr>
      <vt:lpstr>Le 1er versement du dirigeant, c’est maintenant !</vt:lpstr>
      <vt:lpstr>La signature électronique du bulletin de versement en 3 étapes</vt:lpstr>
      <vt:lpstr>Qu’est-ce que l’intéressement ?</vt:lpstr>
      <vt:lpstr>Le parcours intéressement à portée de main</vt:lpstr>
      <vt:lpstr>Un besoin en particulier ? Allo Experts toujours à vos côtés.</vt:lpstr>
      <vt:lpstr>Et après la souscription…</vt:lpstr>
      <vt:lpstr>Comment cela fonctionne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Réussir vos ventes en épargne salariale avec l’outil de souscription en ligne Easiris</dc:title>
  <dc:creator>Fosso Diena</dc:creator>
  <cp:lastModifiedBy>Bara Coraline</cp:lastModifiedBy>
  <cp:revision>194</cp:revision>
  <dcterms:created xsi:type="dcterms:W3CDTF">2018-04-17T07:43:34Z</dcterms:created>
  <dcterms:modified xsi:type="dcterms:W3CDTF">2021-03-12T08:19:52Z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e83a6fe-0b6e-4399-9d09-a1c8d8d5000c_Enabled">
    <vt:lpwstr>True</vt:lpwstr>
  </property>
  <property fmtid="{D5CDD505-2E9C-101B-9397-08002B2CF9AE}" pid="3" name="MSIP_Label_6e83a6fe-0b6e-4399-9d09-a1c8d8d5000c_SiteId">
    <vt:lpwstr>d5bb6d35-8a82-4329-b49a-5030bd6497ab</vt:lpwstr>
  </property>
  <property fmtid="{D5CDD505-2E9C-101B-9397-08002B2CF9AE}" pid="4" name="MSIP_Label_6e83a6fe-0b6e-4399-9d09-a1c8d8d5000c_Owner">
    <vt:lpwstr>nadine.huther@natixis.com</vt:lpwstr>
  </property>
  <property fmtid="{D5CDD505-2E9C-101B-9397-08002B2CF9AE}" pid="5" name="MSIP_Label_6e83a6fe-0b6e-4399-9d09-a1c8d8d5000c_SetDate">
    <vt:lpwstr>2018-09-20T15:41:45.5019441Z</vt:lpwstr>
  </property>
  <property fmtid="{D5CDD505-2E9C-101B-9397-08002B2CF9AE}" pid="6" name="MSIP_Label_6e83a6fe-0b6e-4399-9d09-a1c8d8d5000c_Name">
    <vt:lpwstr>C1 - Public Natixis</vt:lpwstr>
  </property>
  <property fmtid="{D5CDD505-2E9C-101B-9397-08002B2CF9AE}" pid="7" name="MSIP_Label_6e83a6fe-0b6e-4399-9d09-a1c8d8d5000c_Application">
    <vt:lpwstr>Microsoft Azure Information Protection</vt:lpwstr>
  </property>
  <property fmtid="{D5CDD505-2E9C-101B-9397-08002B2CF9AE}" pid="8" name="MSIP_Label_6e83a6fe-0b6e-4399-9d09-a1c8d8d5000c_Extended_MSFT_Method">
    <vt:lpwstr>Automatic</vt:lpwstr>
  </property>
  <property fmtid="{D5CDD505-2E9C-101B-9397-08002B2CF9AE}" pid="9" name="MSIP_Label_082d3fd7-bbbb-433f-b121-e4833419d164_Enabled">
    <vt:lpwstr>True</vt:lpwstr>
  </property>
  <property fmtid="{D5CDD505-2E9C-101B-9397-08002B2CF9AE}" pid="10" name="MSIP_Label_082d3fd7-bbbb-433f-b121-e4833419d164_SiteId">
    <vt:lpwstr>d5bb6d35-8a82-4329-b49a-5030bd6497ab</vt:lpwstr>
  </property>
  <property fmtid="{D5CDD505-2E9C-101B-9397-08002B2CF9AE}" pid="11" name="MSIP_Label_082d3fd7-bbbb-433f-b121-e4833419d164_Owner">
    <vt:lpwstr>nadine.huther@natixis.com</vt:lpwstr>
  </property>
  <property fmtid="{D5CDD505-2E9C-101B-9397-08002B2CF9AE}" pid="12" name="MSIP_Label_082d3fd7-bbbb-433f-b121-e4833419d164_SetDate">
    <vt:lpwstr>2018-09-20T15:41:45.5019441Z</vt:lpwstr>
  </property>
  <property fmtid="{D5CDD505-2E9C-101B-9397-08002B2CF9AE}" pid="13" name="MSIP_Label_082d3fd7-bbbb-433f-b121-e4833419d164_Name">
    <vt:lpwstr>No visual mark</vt:lpwstr>
  </property>
  <property fmtid="{D5CDD505-2E9C-101B-9397-08002B2CF9AE}" pid="14" name="MSIP_Label_082d3fd7-bbbb-433f-b121-e4833419d164_Application">
    <vt:lpwstr>Microsoft Azure Information Protection</vt:lpwstr>
  </property>
  <property fmtid="{D5CDD505-2E9C-101B-9397-08002B2CF9AE}" pid="15" name="MSIP_Label_082d3fd7-bbbb-433f-b121-e4833419d164_Parent">
    <vt:lpwstr>6e83a6fe-0b6e-4399-9d09-a1c8d8d5000c</vt:lpwstr>
  </property>
  <property fmtid="{D5CDD505-2E9C-101B-9397-08002B2CF9AE}" pid="16" name="MSIP_Label_082d3fd7-bbbb-433f-b121-e4833419d164_Extended_MSFT_Method">
    <vt:lpwstr>Automatic</vt:lpwstr>
  </property>
  <property fmtid="{D5CDD505-2E9C-101B-9397-08002B2CF9AE}" pid="17" name="Sensitivity">
    <vt:lpwstr>C1 - Public Natixis No visual mark</vt:lpwstr>
  </property>
</Properties>
</file>