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87" r:id="rId6"/>
    <p:sldMasterId id="2147483689" r:id="rId7"/>
    <p:sldMasterId id="2147483716" r:id="rId8"/>
  </p:sldMasterIdLst>
  <p:notesMasterIdLst>
    <p:notesMasterId r:id="rId57"/>
  </p:notesMasterIdLst>
  <p:handoutMasterIdLst>
    <p:handoutMasterId r:id="rId58"/>
  </p:handoutMasterIdLst>
  <p:sldIdLst>
    <p:sldId id="310" r:id="rId9"/>
    <p:sldId id="270" r:id="rId10"/>
    <p:sldId id="271" r:id="rId11"/>
    <p:sldId id="2798" r:id="rId12"/>
    <p:sldId id="881" r:id="rId13"/>
    <p:sldId id="2804" r:id="rId14"/>
    <p:sldId id="2808" r:id="rId15"/>
    <p:sldId id="2799" r:id="rId16"/>
    <p:sldId id="2814" r:id="rId17"/>
    <p:sldId id="274" r:id="rId18"/>
    <p:sldId id="1077" r:id="rId19"/>
    <p:sldId id="805" r:id="rId20"/>
    <p:sldId id="2815" r:id="rId21"/>
    <p:sldId id="1063" r:id="rId22"/>
    <p:sldId id="2809" r:id="rId23"/>
    <p:sldId id="280" r:id="rId24"/>
    <p:sldId id="766" r:id="rId25"/>
    <p:sldId id="2816" r:id="rId26"/>
    <p:sldId id="2817" r:id="rId27"/>
    <p:sldId id="767" r:id="rId28"/>
    <p:sldId id="282" r:id="rId29"/>
    <p:sldId id="283" r:id="rId30"/>
    <p:sldId id="308" r:id="rId31"/>
    <p:sldId id="809" r:id="rId32"/>
    <p:sldId id="811" r:id="rId33"/>
    <p:sldId id="812" r:id="rId34"/>
    <p:sldId id="2810" r:id="rId35"/>
    <p:sldId id="813" r:id="rId36"/>
    <p:sldId id="2811" r:id="rId37"/>
    <p:sldId id="1062" r:id="rId38"/>
    <p:sldId id="817" r:id="rId39"/>
    <p:sldId id="818" r:id="rId40"/>
    <p:sldId id="2812" r:id="rId41"/>
    <p:sldId id="2813" r:id="rId42"/>
    <p:sldId id="821" r:id="rId43"/>
    <p:sldId id="840" r:id="rId44"/>
    <p:sldId id="823" r:id="rId45"/>
    <p:sldId id="824" r:id="rId46"/>
    <p:sldId id="825" r:id="rId47"/>
    <p:sldId id="826" r:id="rId48"/>
    <p:sldId id="829" r:id="rId49"/>
    <p:sldId id="830" r:id="rId50"/>
    <p:sldId id="831" r:id="rId51"/>
    <p:sldId id="832" r:id="rId52"/>
    <p:sldId id="833" r:id="rId53"/>
    <p:sldId id="834" r:id="rId54"/>
    <p:sldId id="836" r:id="rId55"/>
    <p:sldId id="293" r:id="rId56"/>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00" userDrawn="1">
          <p15:clr>
            <a:srgbClr val="A4A3A4"/>
          </p15:clr>
        </p15:guide>
        <p15:guide id="2" pos="3840" userDrawn="1">
          <p15:clr>
            <a:srgbClr val="A4A3A4"/>
          </p15:clr>
        </p15:guide>
        <p15:guide id="3" pos="7423" userDrawn="1">
          <p15:clr>
            <a:srgbClr val="A4A3A4"/>
          </p15:clr>
        </p15:guide>
        <p15:guide id="4" pos="7469" userDrawn="1">
          <p15:clr>
            <a:srgbClr val="A4A3A4"/>
          </p15:clr>
        </p15:guide>
        <p15:guide id="6" orient="horz" pos="388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iteri Anais" initials="SA" lastIdx="55" clrIdx="0">
    <p:extLst>
      <p:ext uri="{19B8F6BF-5375-455C-9EA6-DF929625EA0E}">
        <p15:presenceInfo xmlns:p15="http://schemas.microsoft.com/office/powerpoint/2012/main" userId="Spiteri Anais" providerId="None"/>
      </p:ext>
    </p:extLst>
  </p:cmAuthor>
  <p:cmAuthor id="2" name="SLIMAN Yacine" initials="SY" lastIdx="11" clrIdx="1">
    <p:extLst>
      <p:ext uri="{19B8F6BF-5375-455C-9EA6-DF929625EA0E}">
        <p15:presenceInfo xmlns:p15="http://schemas.microsoft.com/office/powerpoint/2012/main" userId="S-1-5-21-3019584756-1612224902-2092370849-197094" providerId="AD"/>
      </p:ext>
    </p:extLst>
  </p:cmAuthor>
  <p:cmAuthor id="3" name="Burhan Deniz" initials="BD" lastIdx="4" clrIdx="2">
    <p:extLst>
      <p:ext uri="{19B8F6BF-5375-455C-9EA6-DF929625EA0E}">
        <p15:presenceInfo xmlns:p15="http://schemas.microsoft.com/office/powerpoint/2012/main" userId="Burhan Deniz"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1280"/>
    <a:srgbClr val="000000"/>
    <a:srgbClr val="959694"/>
    <a:srgbClr val="FFFFFF"/>
    <a:srgbClr val="C6C7C7"/>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527" autoAdjust="0"/>
    <p:restoredTop sz="94660"/>
  </p:normalViewPr>
  <p:slideViewPr>
    <p:cSldViewPr snapToGrid="0" showGuides="1">
      <p:cViewPr varScale="1">
        <p:scale>
          <a:sx n="58" d="100"/>
          <a:sy n="58" d="100"/>
        </p:scale>
        <p:origin x="700" y="52"/>
      </p:cViewPr>
      <p:guideLst>
        <p:guide orient="horz" pos="2500"/>
        <p:guide pos="3840"/>
        <p:guide pos="7423"/>
        <p:guide pos="7469"/>
        <p:guide orient="horz" pos="3884"/>
      </p:guideLst>
    </p:cSldViewPr>
  </p:slideViewPr>
  <p:notesTextViewPr>
    <p:cViewPr>
      <p:scale>
        <a:sx n="1" d="1"/>
        <a:sy n="1" d="1"/>
      </p:scale>
      <p:origin x="0" y="0"/>
    </p:cViewPr>
  </p:notesTextViewPr>
  <p:notesViewPr>
    <p:cSldViewPr snapToGrid="0">
      <p:cViewPr varScale="1">
        <p:scale>
          <a:sx n="51" d="100"/>
          <a:sy n="51" d="100"/>
        </p:scale>
        <p:origin x="2976"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tableStyles" Target="tableStyle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notesMaster" Target="notesMasters/notesMaster1.xml"/><Relationship Id="rId61"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8" Type="http://schemas.openxmlformats.org/officeDocument/2006/relationships/slideMaster" Target="slideMasters/slideMaster4.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FD0B5AF-2702-4541-A732-A4D2BFE4470D}" type="datetimeFigureOut">
              <a:rPr lang="fr-FR" smtClean="0"/>
              <a:t>02/04/2021</a:t>
            </a:fld>
            <a:endParaRPr lang="fr-FR"/>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FB84DA3C-1D10-4C0C-B59E-512BDF93BE6E}" type="slidenum">
              <a:rPr lang="fr-FR" smtClean="0"/>
              <a:t>‹N°›</a:t>
            </a:fld>
            <a:endParaRPr lang="fr-FR"/>
          </a:p>
        </p:txBody>
      </p:sp>
    </p:spTree>
    <p:extLst>
      <p:ext uri="{BB962C8B-B14F-4D97-AF65-F5344CB8AC3E}">
        <p14:creationId xmlns:p14="http://schemas.microsoft.com/office/powerpoint/2010/main" val="25744331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B59A3A5-991E-4A67-AA20-BCA361726983}" type="datetimeFigureOut">
              <a:rPr lang="fr-FR" smtClean="0"/>
              <a:t>02/04/2021</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FDC5752-22C3-49C5-807A-836EBDF83EF8}" type="slidenum">
              <a:rPr lang="fr-FR" smtClean="0"/>
              <a:t>‹N°›</a:t>
            </a:fld>
            <a:endParaRPr lang="fr-FR"/>
          </a:p>
        </p:txBody>
      </p:sp>
    </p:spTree>
    <p:extLst>
      <p:ext uri="{BB962C8B-B14F-4D97-AF65-F5344CB8AC3E}">
        <p14:creationId xmlns:p14="http://schemas.microsoft.com/office/powerpoint/2010/main" val="2456512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38EECCC2-9926-4B95-A141-5AC8E3D59A5C}" type="slidenum">
              <a:rPr lang="fr-FR" smtClean="0"/>
              <a:t>1</a:t>
            </a:fld>
            <a:endParaRPr lang="fr-FR"/>
          </a:p>
        </p:txBody>
      </p:sp>
    </p:spTree>
    <p:extLst>
      <p:ext uri="{BB962C8B-B14F-4D97-AF65-F5344CB8AC3E}">
        <p14:creationId xmlns:p14="http://schemas.microsoft.com/office/powerpoint/2010/main" val="1070854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38EECCC2-9926-4B95-A141-5AC8E3D59A5C}" type="slidenum">
              <a:rPr lang="fr-FR" smtClean="0"/>
              <a:t>4</a:t>
            </a:fld>
            <a:endParaRPr lang="fr-FR"/>
          </a:p>
        </p:txBody>
      </p:sp>
    </p:spTree>
    <p:extLst>
      <p:ext uri="{BB962C8B-B14F-4D97-AF65-F5344CB8AC3E}">
        <p14:creationId xmlns:p14="http://schemas.microsoft.com/office/powerpoint/2010/main" val="4071431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CC2-9926-4B95-A141-5AC8E3D59A5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4166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CC2-9926-4B95-A141-5AC8E3D59A5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0563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CC2-9926-4B95-A141-5AC8E3D59A5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4161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CC2-9926-4B95-A141-5AC8E3D59A5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13164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CC2-9926-4B95-A141-5AC8E3D59A5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7188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jpe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4.jpe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7.jpe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4.jpe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9.jpeg"/></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jpe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4.jpe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7.jpe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4.jpe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9.jpeg"/></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1 ">
    <p:spTree>
      <p:nvGrpSpPr>
        <p:cNvPr id="1" name=""/>
        <p:cNvGrpSpPr/>
        <p:nvPr/>
      </p:nvGrpSpPr>
      <p:grpSpPr>
        <a:xfrm>
          <a:off x="0" y="0"/>
          <a:ext cx="0" cy="0"/>
          <a:chOff x="0" y="0"/>
          <a:chExt cx="0" cy="0"/>
        </a:xfrm>
      </p:grpSpPr>
      <p:sp>
        <p:nvSpPr>
          <p:cNvPr id="10" name="object 24"/>
          <p:cNvSpPr/>
          <p:nvPr userDrawn="1"/>
        </p:nvSpPr>
        <p:spPr>
          <a:xfrm>
            <a:off x="4735152" y="4260111"/>
            <a:ext cx="2966499" cy="11776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2" name="Titre 1"/>
          <p:cNvSpPr>
            <a:spLocks noGrp="1"/>
          </p:cNvSpPr>
          <p:nvPr>
            <p:ph type="ctrTitle" hasCustomPrompt="1"/>
          </p:nvPr>
        </p:nvSpPr>
        <p:spPr>
          <a:xfrm>
            <a:off x="0" y="1920000"/>
            <a:ext cx="12192000" cy="1278000"/>
          </a:xfrm>
        </p:spPr>
        <p:txBody>
          <a:bodyPr anchor="t" anchorCtr="0"/>
          <a:lstStyle>
            <a:lvl1pPr algn="ctr">
              <a:lnSpc>
                <a:spcPct val="95000"/>
              </a:lnSpc>
              <a:defRPr sz="3733" b="0"/>
            </a:lvl1pPr>
          </a:lstStyle>
          <a:p>
            <a:r>
              <a:rPr lang="fr-FR" dirty="0"/>
              <a:t>MODIFIEZ LE STYLE DU TITRE</a:t>
            </a:r>
          </a:p>
        </p:txBody>
      </p:sp>
      <p:sp>
        <p:nvSpPr>
          <p:cNvPr id="3" name="Sous-titre 2"/>
          <p:cNvSpPr>
            <a:spLocks noGrp="1"/>
          </p:cNvSpPr>
          <p:nvPr>
            <p:ph type="subTitle" idx="1"/>
          </p:nvPr>
        </p:nvSpPr>
        <p:spPr>
          <a:xfrm>
            <a:off x="4040095" y="3726631"/>
            <a:ext cx="4111811" cy="533480"/>
          </a:xfrm>
        </p:spPr>
        <p:txBody>
          <a:bodyPr>
            <a:spAutoFit/>
          </a:bodyPr>
          <a:lstStyle>
            <a:lvl1pPr marL="0" indent="0" algn="ctr">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Modifiez le style des sous-titres du masque</a:t>
            </a:r>
            <a:endParaRPr lang="fr-FR" dirty="0"/>
          </a:p>
        </p:txBody>
      </p:sp>
      <p:pic>
        <p:nvPicPr>
          <p:cNvPr id="9" name="Image 8"/>
          <p:cNvPicPr>
            <a:picLocks noChangeAspect="1"/>
          </p:cNvPicPr>
          <p:nvPr userDrawn="1"/>
        </p:nvPicPr>
        <p:blipFill>
          <a:blip r:embed="rId3"/>
          <a:stretch>
            <a:fillRect/>
          </a:stretch>
        </p:blipFill>
        <p:spPr>
          <a:xfrm>
            <a:off x="5390394" y="6307578"/>
            <a:ext cx="1411200" cy="202597"/>
          </a:xfrm>
          <a:prstGeom prst="rect">
            <a:avLst/>
          </a:prstGeom>
        </p:spPr>
      </p:pic>
      <p:sp>
        <p:nvSpPr>
          <p:cNvPr id="5" name="Espace réservé du texte 4"/>
          <p:cNvSpPr>
            <a:spLocks noGrp="1"/>
          </p:cNvSpPr>
          <p:nvPr>
            <p:ph type="body" sz="quarter" idx="10"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dirty="0"/>
              <a:t>MENTION À REMPLIR</a:t>
            </a:r>
          </a:p>
        </p:txBody>
      </p:sp>
      <p:pic>
        <p:nvPicPr>
          <p:cNvPr id="4" name="Image 3"/>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394520" y="356026"/>
            <a:ext cx="2932800" cy="1123491"/>
          </a:xfrm>
          <a:prstGeom prst="rect">
            <a:avLst/>
          </a:prstGeom>
        </p:spPr>
      </p:pic>
    </p:spTree>
    <p:extLst>
      <p:ext uri="{BB962C8B-B14F-4D97-AF65-F5344CB8AC3E}">
        <p14:creationId xmlns:p14="http://schemas.microsoft.com/office/powerpoint/2010/main" val="3154378383"/>
      </p:ext>
    </p:extLst>
  </p:cSld>
  <p:clrMapOvr>
    <a:masterClrMapping/>
  </p:clrMapOvr>
  <p:extLst>
    <p:ext uri="{DCECCB84-F9BA-43D5-87BE-67443E8EF086}">
      <p15:sldGuideLst xmlns:p15="http://schemas.microsoft.com/office/powerpoint/2012/main">
        <p15:guide id="1" pos="2880">
          <p15:clr>
            <a:srgbClr val="FBAE40"/>
          </p15:clr>
        </p15:guide>
        <p15:guide id="2" orient="horz" pos="305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3960002" y="2167202"/>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p:ph type="subTitle" idx="1"/>
          </p:nvPr>
        </p:nvSpPr>
        <p:spPr>
          <a:xfrm>
            <a:off x="3960001" y="4752407"/>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Modifiez le style des sous-titres du masque</a:t>
            </a:r>
            <a:endParaRPr lang="fr-FR" dirty="0"/>
          </a:p>
        </p:txBody>
      </p:sp>
      <p:sp>
        <p:nvSpPr>
          <p:cNvPr id="13" name="Espace réservé du texte 4"/>
          <p:cNvSpPr>
            <a:spLocks noGrp="1"/>
          </p:cNvSpPr>
          <p:nvPr>
            <p:ph type="body" sz="quarter" idx="11"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dirty="0"/>
              <a:t>MENTION À REMPLIR</a:t>
            </a:r>
          </a:p>
        </p:txBody>
      </p:sp>
      <p:pic>
        <p:nvPicPr>
          <p:cNvPr id="8" name="Imag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0294936">
            <a:off x="-612902" y="2090504"/>
            <a:ext cx="5113543" cy="2674563"/>
          </a:xfrm>
          <a:prstGeom prst="rect">
            <a:avLst/>
          </a:prstGeom>
        </p:spPr>
      </p:pic>
      <p:pic>
        <p:nvPicPr>
          <p:cNvPr id="9" name="Image 8"/>
          <p:cNvPicPr>
            <a:picLocks noChangeAspect="1"/>
          </p:cNvPicPr>
          <p:nvPr userDrawn="1"/>
        </p:nvPicPr>
        <p:blipFill>
          <a:blip r:embed="rId3"/>
          <a:stretch>
            <a:fillRect/>
          </a:stretch>
        </p:blipFill>
        <p:spPr>
          <a:xfrm>
            <a:off x="3925828" y="6307578"/>
            <a:ext cx="1411200" cy="202597"/>
          </a:xfrm>
          <a:prstGeom prst="rect">
            <a:avLst/>
          </a:prstGeom>
        </p:spPr>
      </p:pic>
      <p:pic>
        <p:nvPicPr>
          <p:cNvPr id="10" name="Image 9"/>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3664400" y="237687"/>
            <a:ext cx="2932800" cy="1123491"/>
          </a:xfrm>
          <a:prstGeom prst="rect">
            <a:avLst/>
          </a:prstGeom>
        </p:spPr>
      </p:pic>
    </p:spTree>
    <p:extLst>
      <p:ext uri="{BB962C8B-B14F-4D97-AF65-F5344CB8AC3E}">
        <p14:creationId xmlns:p14="http://schemas.microsoft.com/office/powerpoint/2010/main" val="2296121363"/>
      </p:ext>
    </p:extLst>
  </p:cSld>
  <p:clrMapOvr>
    <a:masterClrMapping/>
  </p:clrMapOvr>
  <p:extLst>
    <p:ext uri="{DCECCB84-F9BA-43D5-87BE-67443E8EF086}">
      <p15:sldGuideLst xmlns:p15="http://schemas.microsoft.com/office/powerpoint/2012/main">
        <p15:guide id="1" orient="horz" pos="108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uverture 3">
    <p:spTree>
      <p:nvGrpSpPr>
        <p:cNvPr id="1" name=""/>
        <p:cNvGrpSpPr/>
        <p:nvPr/>
      </p:nvGrpSpPr>
      <p:grpSpPr>
        <a:xfrm>
          <a:off x="0" y="0"/>
          <a:ext cx="0" cy="0"/>
          <a:chOff x="0" y="0"/>
          <a:chExt cx="0" cy="0"/>
        </a:xfrm>
      </p:grpSpPr>
      <p:pic>
        <p:nvPicPr>
          <p:cNvPr id="18" name="Image 17"/>
          <p:cNvPicPr>
            <a:picLocks noChangeAspect="1"/>
          </p:cNvPicPr>
          <p:nvPr userDrawn="1"/>
        </p:nvPicPr>
        <p:blipFill>
          <a:blip r:embed="rId2">
            <a:extLst>
              <a:ext uri="{28A0092B-C50C-407E-A947-70E740481C1C}">
                <a14:useLocalDpi xmlns:a14="http://schemas.microsoft.com/office/drawing/2010/main" val="0"/>
              </a:ext>
            </a:extLst>
          </a:blip>
          <a:srcRect l="11193" b="17146"/>
          <a:stretch>
            <a:fillRect/>
          </a:stretch>
        </p:blipFill>
        <p:spPr>
          <a:xfrm rot="8169872">
            <a:off x="-46050" y="-3242537"/>
            <a:ext cx="9977428" cy="7781964"/>
          </a:xfrm>
          <a:custGeom>
            <a:avLst/>
            <a:gdLst>
              <a:gd name="connsiteX0" fmla="*/ 6078681 w 7483071"/>
              <a:gd name="connsiteY0" fmla="*/ 5836473 h 5836473"/>
              <a:gd name="connsiteX1" fmla="*/ 0 w 7483071"/>
              <a:gd name="connsiteY1" fmla="*/ 0 h 5836473"/>
              <a:gd name="connsiteX2" fmla="*/ 7483071 w 7483071"/>
              <a:gd name="connsiteY2" fmla="*/ 0 h 5836473"/>
              <a:gd name="connsiteX3" fmla="*/ 7483071 w 7483071"/>
              <a:gd name="connsiteY3" fmla="*/ 4373802 h 5836473"/>
            </a:gdLst>
            <a:ahLst/>
            <a:cxnLst>
              <a:cxn ang="0">
                <a:pos x="connsiteX0" y="connsiteY0"/>
              </a:cxn>
              <a:cxn ang="0">
                <a:pos x="connsiteX1" y="connsiteY1"/>
              </a:cxn>
              <a:cxn ang="0">
                <a:pos x="connsiteX2" y="connsiteY2"/>
              </a:cxn>
              <a:cxn ang="0">
                <a:pos x="connsiteX3" y="connsiteY3"/>
              </a:cxn>
            </a:cxnLst>
            <a:rect l="l" t="t" r="r" b="b"/>
            <a:pathLst>
              <a:path w="7483071" h="5836473">
                <a:moveTo>
                  <a:pt x="6078681" y="5836473"/>
                </a:moveTo>
                <a:lnTo>
                  <a:pt x="0" y="0"/>
                </a:lnTo>
                <a:lnTo>
                  <a:pt x="7483071" y="0"/>
                </a:lnTo>
                <a:lnTo>
                  <a:pt x="7483071" y="4373802"/>
                </a:lnTo>
                <a:close/>
              </a:path>
            </a:pathLst>
          </a:custGeom>
        </p:spPr>
      </p:pic>
      <p:pic>
        <p:nvPicPr>
          <p:cNvPr id="20" name="Image 19"/>
          <p:cNvPicPr>
            <a:picLocks noChangeAspect="1"/>
          </p:cNvPicPr>
          <p:nvPr userDrawn="1"/>
        </p:nvPicPr>
        <p:blipFill>
          <a:blip r:embed="rId2">
            <a:extLst>
              <a:ext uri="{28A0092B-C50C-407E-A947-70E740481C1C}">
                <a14:useLocalDpi xmlns:a14="http://schemas.microsoft.com/office/drawing/2010/main" val="0"/>
              </a:ext>
            </a:extLst>
          </a:blip>
          <a:srcRect l="8868" t="33131" r="9946"/>
          <a:stretch>
            <a:fillRect/>
          </a:stretch>
        </p:blipFill>
        <p:spPr>
          <a:xfrm rot="6768274">
            <a:off x="3433192" y="-587760"/>
            <a:ext cx="10134517" cy="9065144"/>
          </a:xfrm>
          <a:custGeom>
            <a:avLst/>
            <a:gdLst>
              <a:gd name="connsiteX0" fmla="*/ 2020263 w 7600888"/>
              <a:gd name="connsiteY0" fmla="*/ 6798858 h 6798858"/>
              <a:gd name="connsiteX1" fmla="*/ 0 w 7600888"/>
              <a:gd name="connsiteY1" fmla="*/ 1993913 h 6798858"/>
              <a:gd name="connsiteX2" fmla="*/ 4742273 w 7600888"/>
              <a:gd name="connsiteY2" fmla="*/ 0 h 6798858"/>
              <a:gd name="connsiteX3" fmla="*/ 7600888 w 7600888"/>
              <a:gd name="connsiteY3" fmla="*/ 6798858 h 6798858"/>
            </a:gdLst>
            <a:ahLst/>
            <a:cxnLst>
              <a:cxn ang="0">
                <a:pos x="connsiteX0" y="connsiteY0"/>
              </a:cxn>
              <a:cxn ang="0">
                <a:pos x="connsiteX1" y="connsiteY1"/>
              </a:cxn>
              <a:cxn ang="0">
                <a:pos x="connsiteX2" y="connsiteY2"/>
              </a:cxn>
              <a:cxn ang="0">
                <a:pos x="connsiteX3" y="connsiteY3"/>
              </a:cxn>
            </a:cxnLst>
            <a:rect l="l" t="t" r="r" b="b"/>
            <a:pathLst>
              <a:path w="7600888" h="6798858">
                <a:moveTo>
                  <a:pt x="2020263" y="6798858"/>
                </a:moveTo>
                <a:lnTo>
                  <a:pt x="0" y="1993913"/>
                </a:lnTo>
                <a:lnTo>
                  <a:pt x="4742273" y="0"/>
                </a:lnTo>
                <a:lnTo>
                  <a:pt x="7600888" y="6798858"/>
                </a:lnTo>
                <a:close/>
              </a:path>
            </a:pathLst>
          </a:custGeom>
        </p:spPr>
      </p:pic>
      <p:sp>
        <p:nvSpPr>
          <p:cNvPr id="24" name="Rectangle 23"/>
          <p:cNvSpPr/>
          <p:nvPr userDrawn="1"/>
        </p:nvSpPr>
        <p:spPr bwMode="auto">
          <a:xfrm>
            <a:off x="768351" y="783775"/>
            <a:ext cx="10383059" cy="5227751"/>
          </a:xfrm>
          <a:prstGeom prst="rect">
            <a:avLst/>
          </a:prstGeom>
          <a:solidFill>
            <a:schemeClr val="bg1">
              <a:alpha val="88000"/>
            </a:schemeClr>
          </a:solidFill>
          <a:ln w="2540" cap="flat" cmpd="sng" algn="ctr">
            <a:solidFill>
              <a:schemeClr val="bg1">
                <a:lumMod val="95000"/>
              </a:schemeClr>
            </a:solidFill>
            <a:prstDash val="solid"/>
            <a:round/>
            <a:headEnd type="none" w="med" len="med"/>
            <a:tailEnd type="none" w="med" len="med"/>
          </a:ln>
          <a:effectLst/>
        </p:spPr>
        <p:txBody>
          <a:bodyPr vert="horz" wrap="square" lIns="121920" tIns="60960" rIns="121920" bIns="60960" numCol="1" rtlCol="0" anchor="ctr" anchorCtr="0" compatLnSpc="1">
            <a:prstTxWarp prst="textNoShape">
              <a:avLst/>
            </a:prstTxWarp>
          </a:bodyPr>
          <a:lstStyle/>
          <a:p>
            <a:pPr algn="ctr" eaLnBrk="0" hangingPunct="0"/>
            <a:endParaRPr lang="fr-FR" sz="1600" b="1" dirty="0">
              <a:solidFill>
                <a:schemeClr val="bg1"/>
              </a:solidFill>
            </a:endParaRPr>
          </a:p>
        </p:txBody>
      </p:sp>
      <p:sp>
        <p:nvSpPr>
          <p:cNvPr id="2" name="Titre 1"/>
          <p:cNvSpPr>
            <a:spLocks noGrp="1"/>
          </p:cNvSpPr>
          <p:nvPr userDrawn="1">
            <p:ph type="ctrTitle" hasCustomPrompt="1"/>
          </p:nvPr>
        </p:nvSpPr>
        <p:spPr>
          <a:xfrm>
            <a:off x="1440007" y="2169600"/>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userDrawn="1">
            <p:ph type="subTitle" idx="1"/>
          </p:nvPr>
        </p:nvSpPr>
        <p:spPr>
          <a:xfrm>
            <a:off x="1440000" y="4374281"/>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Modifiez le style des sous-titres du masque</a:t>
            </a:r>
          </a:p>
        </p:txBody>
      </p:sp>
      <p:sp>
        <p:nvSpPr>
          <p:cNvPr id="11" name="Espace réservé du texte 4"/>
          <p:cNvSpPr>
            <a:spLocks noGrp="1"/>
          </p:cNvSpPr>
          <p:nvPr userDrawn="1">
            <p:ph type="body" sz="quarter" idx="10"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a:t>MENTION À REMPLIR</a:t>
            </a:r>
          </a:p>
        </p:txBody>
      </p:sp>
      <p:pic>
        <p:nvPicPr>
          <p:cNvPr id="10" name="Image 9"/>
          <p:cNvPicPr>
            <a:picLocks noChangeAspect="1"/>
          </p:cNvPicPr>
          <p:nvPr userDrawn="1"/>
        </p:nvPicPr>
        <p:blipFill>
          <a:blip r:embed="rId3"/>
          <a:stretch>
            <a:fillRect/>
          </a:stretch>
        </p:blipFill>
        <p:spPr>
          <a:xfrm>
            <a:off x="1402971" y="6307578"/>
            <a:ext cx="1411200" cy="202597"/>
          </a:xfrm>
          <a:prstGeom prst="rect">
            <a:avLst/>
          </a:prstGeom>
        </p:spPr>
      </p:pic>
      <p:pic>
        <p:nvPicPr>
          <p:cNvPr id="4" name="Image 3"/>
          <p:cNvPicPr>
            <a:picLocks noChangeAspect="1"/>
          </p:cNvPicPr>
          <p:nvPr userDrawn="1"/>
        </p:nvPicPr>
        <p:blipFill rotWithShape="1">
          <a:blip r:embed="rId4" cstate="hqprint">
            <a:clrChange>
              <a:clrFrom>
                <a:srgbClr val="FFFFFF"/>
              </a:clrFrom>
              <a:clrTo>
                <a:srgbClr val="FFFFFF">
                  <a:alpha val="0"/>
                </a:srgbClr>
              </a:clrTo>
            </a:clrChange>
            <a:extLst>
              <a:ext uri="{28A0092B-C50C-407E-A947-70E740481C1C}">
                <a14:useLocalDpi xmlns:a14="http://schemas.microsoft.com/office/drawing/2010/main" val="0"/>
              </a:ext>
            </a:extLst>
          </a:blip>
          <a:srcRect l="3417" r="12557"/>
          <a:stretch/>
        </p:blipFill>
        <p:spPr>
          <a:xfrm>
            <a:off x="1313007" y="927102"/>
            <a:ext cx="2352000" cy="1072284"/>
          </a:xfrm>
          <a:prstGeom prst="rect">
            <a:avLst/>
          </a:prstGeom>
        </p:spPr>
      </p:pic>
    </p:spTree>
    <p:extLst>
      <p:ext uri="{BB962C8B-B14F-4D97-AF65-F5344CB8AC3E}">
        <p14:creationId xmlns:p14="http://schemas.microsoft.com/office/powerpoint/2010/main" val="354126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uverture image modifiabl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440007" y="1922402"/>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p:ph type="subTitle" idx="1"/>
          </p:nvPr>
        </p:nvSpPr>
        <p:spPr>
          <a:xfrm>
            <a:off x="1440000" y="4316708"/>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Modifiez le style des sous-titres du masque</a:t>
            </a:r>
          </a:p>
        </p:txBody>
      </p:sp>
      <p:sp>
        <p:nvSpPr>
          <p:cNvPr id="8" name="Espace réservé du texte 4"/>
          <p:cNvSpPr>
            <a:spLocks noGrp="1"/>
          </p:cNvSpPr>
          <p:nvPr>
            <p:ph type="body" sz="quarter" idx="11"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a:t>MENTION À REMPLIR</a:t>
            </a:r>
          </a:p>
        </p:txBody>
      </p:sp>
      <p:pic>
        <p:nvPicPr>
          <p:cNvPr id="11" name="Image 10"/>
          <p:cNvPicPr>
            <a:picLocks noChangeAspect="1"/>
          </p:cNvPicPr>
          <p:nvPr userDrawn="1"/>
        </p:nvPicPr>
        <p:blipFill>
          <a:blip r:embed="rId2"/>
          <a:stretch>
            <a:fillRect/>
          </a:stretch>
        </p:blipFill>
        <p:spPr>
          <a:xfrm>
            <a:off x="689444" y="6307578"/>
            <a:ext cx="1411200" cy="202597"/>
          </a:xfrm>
          <a:prstGeom prst="rect">
            <a:avLst/>
          </a:prstGeom>
        </p:spPr>
      </p:pic>
      <p:pic>
        <p:nvPicPr>
          <p:cNvPr id="13" name="Imag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62633" y="1681812"/>
            <a:ext cx="4580207" cy="4218197"/>
          </a:xfrm>
          <a:prstGeom prst="rect">
            <a:avLst/>
          </a:prstGeom>
        </p:spPr>
      </p:pic>
      <p:pic>
        <p:nvPicPr>
          <p:cNvPr id="14" name="Image 13"/>
          <p:cNvPicPr>
            <a:picLocks noChangeAspect="1"/>
          </p:cNvPicPr>
          <p:nvPr userDrawn="1"/>
        </p:nvPicPr>
        <p:blipFill>
          <a:blip r:embed="rId4" cstate="hq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14800" y="446967"/>
            <a:ext cx="2932800" cy="1123491"/>
          </a:xfrm>
          <a:prstGeom prst="rect">
            <a:avLst/>
          </a:prstGeom>
        </p:spPr>
      </p:pic>
    </p:spTree>
    <p:extLst>
      <p:ext uri="{BB962C8B-B14F-4D97-AF65-F5344CB8AC3E}">
        <p14:creationId xmlns:p14="http://schemas.microsoft.com/office/powerpoint/2010/main" val="2588765411"/>
      </p:ext>
    </p:extLst>
  </p:cSld>
  <p:clrMapOvr>
    <a:masterClrMapping/>
  </p:clrMapOvr>
  <p:extLst>
    <p:ext uri="{DCECCB84-F9BA-43D5-87BE-67443E8EF086}">
      <p15:sldGuideLst xmlns:p15="http://schemas.microsoft.com/office/powerpoint/2012/main">
        <p15:guide id="1" orient="horz" pos="952">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uverture image 1">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440007" y="1922402"/>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p:ph type="subTitle" idx="1"/>
          </p:nvPr>
        </p:nvSpPr>
        <p:spPr>
          <a:xfrm>
            <a:off x="1440000" y="4316708"/>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Modifiez le style des sous-titres du masque</a:t>
            </a:r>
          </a:p>
        </p:txBody>
      </p:sp>
      <p:sp>
        <p:nvSpPr>
          <p:cNvPr id="8" name="Espace réservé du texte 4"/>
          <p:cNvSpPr>
            <a:spLocks noGrp="1"/>
          </p:cNvSpPr>
          <p:nvPr>
            <p:ph type="body" sz="quarter" idx="11"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a:t>MENTION À REMPLIR</a:t>
            </a:r>
          </a:p>
        </p:txBody>
      </p:sp>
      <p:pic>
        <p:nvPicPr>
          <p:cNvPr id="12" name="Image 11"/>
          <p:cNvPicPr>
            <a:picLocks noChangeAspect="1"/>
          </p:cNvPicPr>
          <p:nvPr userDrawn="1"/>
        </p:nvPicPr>
        <p:blipFill>
          <a:blip r:embed="rId2"/>
          <a:stretch>
            <a:fillRect/>
          </a:stretch>
        </p:blipFill>
        <p:spPr>
          <a:xfrm>
            <a:off x="689444" y="6307578"/>
            <a:ext cx="1411200" cy="202597"/>
          </a:xfrm>
          <a:prstGeom prst="rect">
            <a:avLst/>
          </a:prstGeom>
        </p:spPr>
      </p:pic>
      <p:pic>
        <p:nvPicPr>
          <p:cNvPr id="4" name="Image 3"/>
          <p:cNvPicPr>
            <a:picLocks noChangeAspect="1"/>
          </p:cNvPicPr>
          <p:nvPr userDrawn="1"/>
        </p:nvPicPr>
        <p:blipFill rotWithShape="1">
          <a:blip r:embed="rId3" cstate="hqprint">
            <a:extLst>
              <a:ext uri="{28A0092B-C50C-407E-A947-70E740481C1C}">
                <a14:useLocalDpi xmlns:a14="http://schemas.microsoft.com/office/drawing/2010/main" val="0"/>
              </a:ext>
            </a:extLst>
          </a:blip>
          <a:srcRect l="4397" r="13695"/>
          <a:stretch/>
        </p:blipFill>
        <p:spPr>
          <a:xfrm>
            <a:off x="689444" y="454564"/>
            <a:ext cx="2356800" cy="1102264"/>
          </a:xfrm>
          <a:prstGeom prst="rect">
            <a:avLst/>
          </a:prstGeom>
        </p:spPr>
      </p:pic>
    </p:spTree>
    <p:extLst>
      <p:ext uri="{BB962C8B-B14F-4D97-AF65-F5344CB8AC3E}">
        <p14:creationId xmlns:p14="http://schemas.microsoft.com/office/powerpoint/2010/main" val="837741124"/>
      </p:ext>
    </p:extLst>
  </p:cSld>
  <p:clrMapOvr>
    <a:masterClrMapping/>
  </p:clrMapOvr>
  <p:extLst>
    <p:ext uri="{DCECCB84-F9BA-43D5-87BE-67443E8EF086}">
      <p15:sldGuideLst xmlns:p15="http://schemas.microsoft.com/office/powerpoint/2012/main">
        <p15:guide id="1" orient="horz" pos="952">
          <p15:clr>
            <a:srgbClr val="FBAE40"/>
          </p15:clr>
        </p15:guide>
        <p15:guide id="2"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 1">
    <p:spTree>
      <p:nvGrpSpPr>
        <p:cNvPr id="1" name=""/>
        <p:cNvGrpSpPr/>
        <p:nvPr/>
      </p:nvGrpSpPr>
      <p:grpSpPr>
        <a:xfrm>
          <a:off x="0" y="0"/>
          <a:ext cx="0" cy="0"/>
          <a:chOff x="0" y="0"/>
          <a:chExt cx="0" cy="0"/>
        </a:xfrm>
      </p:grpSpPr>
      <p:sp>
        <p:nvSpPr>
          <p:cNvPr id="9" name="bk object 16"/>
          <p:cNvSpPr/>
          <p:nvPr userDrawn="1"/>
        </p:nvSpPr>
        <p:spPr>
          <a:xfrm>
            <a:off x="383118" y="439738"/>
            <a:ext cx="11438465"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3960001" y="751841"/>
            <a:ext cx="7378700" cy="5263481"/>
          </a:xfrm>
        </p:spPr>
        <p:txBody>
          <a:bodyPr/>
          <a:lstStyle>
            <a:lvl1pPr>
              <a:defRPr sz="2267" b="1" cap="all" baseline="0">
                <a:solidFill>
                  <a:schemeClr val="tx2"/>
                </a:solidFill>
              </a:defRPr>
            </a:lvl1pPr>
            <a:lvl2pPr marL="0" indent="0">
              <a:lnSpc>
                <a:spcPct val="120000"/>
              </a:lnSpc>
              <a:buNone/>
              <a:defRPr sz="1733" b="0">
                <a:solidFill>
                  <a:schemeClr val="tx1"/>
                </a:solidFill>
              </a:defRPr>
            </a:lvl2pPr>
          </a:lstStyle>
          <a:p>
            <a:pPr lvl="0"/>
            <a:r>
              <a:rPr lang="fr-FR"/>
              <a:t>Modifier les styles du texte du masque</a:t>
            </a:r>
          </a:p>
          <a:p>
            <a:pPr lvl="1"/>
            <a:r>
              <a:rPr lang="fr-FR"/>
              <a:t>Deuxième niveau</a:t>
            </a:r>
          </a:p>
        </p:txBody>
      </p:sp>
      <p:sp>
        <p:nvSpPr>
          <p:cNvPr id="14" name="object 13"/>
          <p:cNvSpPr/>
          <p:nvPr userDrawn="1"/>
        </p:nvSpPr>
        <p:spPr>
          <a:xfrm>
            <a:off x="1" y="439738"/>
            <a:ext cx="3949699" cy="2406333"/>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2" name="Espace réservé de la date 1"/>
          <p:cNvSpPr>
            <a:spLocks noGrp="1"/>
          </p:cNvSpPr>
          <p:nvPr>
            <p:ph type="dt" sz="half" idx="14"/>
          </p:nvPr>
        </p:nvSpPr>
        <p:spPr/>
        <p:txBody>
          <a:bodyPr/>
          <a:lstStyle/>
          <a:p>
            <a:r>
              <a:rPr lang="fr-FR"/>
              <a:t>JJ MMMM AAAA</a:t>
            </a:r>
          </a:p>
        </p:txBody>
      </p:sp>
    </p:spTree>
    <p:extLst>
      <p:ext uri="{BB962C8B-B14F-4D97-AF65-F5344CB8AC3E}">
        <p14:creationId xmlns:p14="http://schemas.microsoft.com/office/powerpoint/2010/main" val="1220521189"/>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Rectangle 1"/>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object 13"/>
          <p:cNvSpPr/>
          <p:nvPr userDrawn="1"/>
        </p:nvSpPr>
        <p:spPr>
          <a:xfrm>
            <a:off x="1" y="439738"/>
            <a:ext cx="3949699" cy="2406333"/>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11" name="bk object 16"/>
          <p:cNvSpPr/>
          <p:nvPr userDrawn="1"/>
        </p:nvSpPr>
        <p:spPr>
          <a:xfrm>
            <a:off x="3960001" y="439738"/>
            <a:ext cx="7861583"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4320000" y="780271"/>
            <a:ext cx="6648000" cy="4762519"/>
          </a:xfrm>
        </p:spPr>
        <p:txBody>
          <a:bodyPr>
            <a:noAutofit/>
          </a:bodyPr>
          <a:lstStyle>
            <a:lvl1pPr marL="457189" indent="-457189">
              <a:lnSpc>
                <a:spcPct val="95000"/>
              </a:lnSpc>
              <a:spcBef>
                <a:spcPts val="2400"/>
              </a:spcBef>
              <a:buClr>
                <a:schemeClr val="tx1"/>
              </a:buClr>
              <a:buFont typeface="+mj-lt"/>
              <a:buAutoNum type="arabicPeriod"/>
              <a:defRPr sz="2000" b="1" cap="all" baseline="0">
                <a:solidFill>
                  <a:schemeClr val="tx2"/>
                </a:solidFill>
              </a:defRPr>
            </a:lvl1pPr>
            <a:lvl2pPr>
              <a:lnSpc>
                <a:spcPct val="120000"/>
              </a:lnSpc>
              <a:defRPr sz="1867" b="0"/>
            </a:lvl2pPr>
          </a:lstStyle>
          <a:p>
            <a:pPr lvl="0"/>
            <a:r>
              <a:rPr lang="fr-FR"/>
              <a:t>Modifier les styles du texte du masque</a:t>
            </a:r>
          </a:p>
        </p:txBody>
      </p:sp>
      <p:sp>
        <p:nvSpPr>
          <p:cNvPr id="4" name="Espace réservé du texte 3"/>
          <p:cNvSpPr>
            <a:spLocks noGrp="1"/>
          </p:cNvSpPr>
          <p:nvPr>
            <p:ph type="body" sz="quarter" idx="14" hasCustomPrompt="1"/>
          </p:nvPr>
        </p:nvSpPr>
        <p:spPr>
          <a:xfrm>
            <a:off x="609464" y="1305963"/>
            <a:ext cx="2736000" cy="492443"/>
          </a:xfrm>
        </p:spPr>
        <p:txBody>
          <a:bodyPr wrap="square">
            <a:spAutoFit/>
          </a:bodyPr>
          <a:lstStyle>
            <a:lvl1pPr>
              <a:defRPr sz="3200" b="1" cap="all" baseline="0">
                <a:solidFill>
                  <a:schemeClr val="bg1"/>
                </a:solidFill>
              </a:defRPr>
            </a:lvl1pPr>
            <a:lvl2pPr>
              <a:defRPr sz="3733"/>
            </a:lvl2pPr>
            <a:lvl3pPr>
              <a:defRPr sz="3733"/>
            </a:lvl3pPr>
            <a:lvl4pPr>
              <a:defRPr sz="3733"/>
            </a:lvl4pPr>
            <a:lvl5pPr>
              <a:defRPr sz="3733"/>
            </a:lvl5pPr>
          </a:lstStyle>
          <a:p>
            <a:pPr lvl="0"/>
            <a:r>
              <a:rPr lang="fr-FR"/>
              <a:t>texte</a:t>
            </a:r>
          </a:p>
        </p:txBody>
      </p:sp>
      <p:sp>
        <p:nvSpPr>
          <p:cNvPr id="3" name="Espace réservé de la date 2"/>
          <p:cNvSpPr>
            <a:spLocks noGrp="1"/>
          </p:cNvSpPr>
          <p:nvPr>
            <p:ph type="dt" sz="half" idx="16"/>
          </p:nvPr>
        </p:nvSpPr>
        <p:spPr/>
        <p:txBody>
          <a:bodyPr/>
          <a:lstStyle/>
          <a:p>
            <a:r>
              <a:rPr lang="fr-FR"/>
              <a:t>JJ MMMM AAAA</a:t>
            </a:r>
          </a:p>
        </p:txBody>
      </p:sp>
    </p:spTree>
    <p:extLst>
      <p:ext uri="{BB962C8B-B14F-4D97-AF65-F5344CB8AC3E}">
        <p14:creationId xmlns:p14="http://schemas.microsoft.com/office/powerpoint/2010/main" val="194442286"/>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2" name="Rectangle 1"/>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4" name="object 14"/>
          <p:cNvSpPr/>
          <p:nvPr userDrawn="1"/>
        </p:nvSpPr>
        <p:spPr>
          <a:xfrm>
            <a:off x="432007" y="608678"/>
            <a:ext cx="3450839" cy="2835149"/>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3960000" y="4273205"/>
            <a:ext cx="6455016" cy="374718"/>
          </a:xfrm>
        </p:spPr>
        <p:txBody>
          <a:bodyPr>
            <a:spAutoFit/>
          </a:bodyPr>
          <a:lstStyle>
            <a:lvl1pPr>
              <a:lnSpc>
                <a:spcPct val="110000"/>
              </a:lnSpc>
              <a:spcBef>
                <a:spcPts val="0"/>
              </a:spcBef>
              <a:defRPr sz="2400" b="0" cap="none" baseline="0">
                <a:solidFill>
                  <a:schemeClr val="accent1"/>
                </a:solidFill>
              </a:defRPr>
            </a:lvl1pPr>
            <a:lvl2pPr>
              <a:lnSpc>
                <a:spcPct val="120000"/>
              </a:lnSpc>
              <a:defRPr sz="1867" b="0"/>
            </a:lvl2pPr>
          </a:lstStyle>
          <a:p>
            <a:pPr lvl="0"/>
            <a:r>
              <a:rPr lang="fr-FR"/>
              <a:t>Modifier les styles du texte du masque</a:t>
            </a:r>
          </a:p>
        </p:txBody>
      </p:sp>
      <p:sp>
        <p:nvSpPr>
          <p:cNvPr id="4" name="Espace réservé du texte 3"/>
          <p:cNvSpPr>
            <a:spLocks noGrp="1"/>
          </p:cNvSpPr>
          <p:nvPr>
            <p:ph type="body" sz="quarter" idx="14" hasCustomPrompt="1"/>
          </p:nvPr>
        </p:nvSpPr>
        <p:spPr>
          <a:xfrm>
            <a:off x="2209703" y="1014543"/>
            <a:ext cx="1140152" cy="1887696"/>
          </a:xfrm>
        </p:spPr>
        <p:txBody>
          <a:bodyPr wrap="square">
            <a:spAutoFit/>
          </a:bodyPr>
          <a:lstStyle>
            <a:lvl1pPr algn="r">
              <a:defRPr sz="12266" b="1" cap="all" baseline="0">
                <a:solidFill>
                  <a:schemeClr val="bg1"/>
                </a:solidFill>
              </a:defRPr>
            </a:lvl1pPr>
            <a:lvl2pPr>
              <a:defRPr sz="3733"/>
            </a:lvl2pPr>
            <a:lvl3pPr>
              <a:defRPr sz="3733"/>
            </a:lvl3pPr>
            <a:lvl4pPr>
              <a:defRPr sz="3733"/>
            </a:lvl4pPr>
            <a:lvl5pPr>
              <a:defRPr sz="3733"/>
            </a:lvl5pPr>
          </a:lstStyle>
          <a:p>
            <a:pPr lvl="0"/>
            <a:r>
              <a:rPr lang="fr-FR"/>
              <a:t>#</a:t>
            </a:r>
          </a:p>
        </p:txBody>
      </p:sp>
      <p:sp>
        <p:nvSpPr>
          <p:cNvPr id="13"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3" name="Titre 2"/>
          <p:cNvSpPr>
            <a:spLocks noGrp="1"/>
          </p:cNvSpPr>
          <p:nvPr>
            <p:ph type="title"/>
          </p:nvPr>
        </p:nvSpPr>
        <p:spPr>
          <a:xfrm>
            <a:off x="3960001" y="1271722"/>
            <a:ext cx="5616591" cy="1169551"/>
          </a:xfrm>
        </p:spPr>
        <p:txBody>
          <a:bodyPr>
            <a:spAutoFit/>
          </a:bodyPr>
          <a:lstStyle>
            <a:lvl1pPr>
              <a:lnSpc>
                <a:spcPct val="95000"/>
              </a:lnSpc>
              <a:defRPr sz="4000" b="0" cap="all" baseline="0"/>
            </a:lvl1pPr>
          </a:lstStyle>
          <a:p>
            <a:r>
              <a:rPr lang="fr-FR"/>
              <a:t>Modifiez le style du titre</a:t>
            </a:r>
          </a:p>
        </p:txBody>
      </p:sp>
      <p:sp>
        <p:nvSpPr>
          <p:cNvPr id="7" name="Espace réservé de la date 6"/>
          <p:cNvSpPr>
            <a:spLocks noGrp="1"/>
          </p:cNvSpPr>
          <p:nvPr>
            <p:ph type="dt" sz="half" idx="15"/>
          </p:nvPr>
        </p:nvSpPr>
        <p:spPr/>
        <p:txBody>
          <a:bodyPr/>
          <a:lstStyle/>
          <a:p>
            <a:r>
              <a:rPr lang="fr-FR"/>
              <a:t>JJ MMMM AAAA</a:t>
            </a:r>
          </a:p>
        </p:txBody>
      </p:sp>
    </p:spTree>
    <p:extLst>
      <p:ext uri="{BB962C8B-B14F-4D97-AF65-F5344CB8AC3E}">
        <p14:creationId xmlns:p14="http://schemas.microsoft.com/office/powerpoint/2010/main" val="3923384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9"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12" name="Espace réservé du texte 11"/>
          <p:cNvSpPr>
            <a:spLocks noGrp="1"/>
          </p:cNvSpPr>
          <p:nvPr>
            <p:ph type="body" sz="quarter" idx="14"/>
          </p:nvPr>
        </p:nvSpPr>
        <p:spPr>
          <a:xfrm>
            <a:off x="1439338" y="1300164"/>
            <a:ext cx="10374057" cy="435768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3" name="Espace réservé de la date 2"/>
          <p:cNvSpPr>
            <a:spLocks noGrp="1"/>
          </p:cNvSpPr>
          <p:nvPr>
            <p:ph type="dt" sz="half" idx="15"/>
          </p:nvPr>
        </p:nvSpPr>
        <p:spPr/>
        <p:txBody>
          <a:bodyPr/>
          <a:lstStyle/>
          <a:p>
            <a:r>
              <a:rPr lang="fr-FR"/>
              <a:t>JJ MMMM AAAA</a:t>
            </a:r>
          </a:p>
        </p:txBody>
      </p:sp>
    </p:spTree>
    <p:extLst>
      <p:ext uri="{BB962C8B-B14F-4D97-AF65-F5344CB8AC3E}">
        <p14:creationId xmlns:p14="http://schemas.microsoft.com/office/powerpoint/2010/main" val="188449703"/>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3" name="Espace réservé du texte 11"/>
          <p:cNvSpPr>
            <a:spLocks noGrp="1"/>
          </p:cNvSpPr>
          <p:nvPr>
            <p:ph type="body" sz="quarter" idx="16"/>
          </p:nvPr>
        </p:nvSpPr>
        <p:spPr>
          <a:xfrm>
            <a:off x="1439335" y="1299603"/>
            <a:ext cx="9683465" cy="708495"/>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1" name="Espace réservé du texte 11"/>
          <p:cNvSpPr>
            <a:spLocks noGrp="1"/>
          </p:cNvSpPr>
          <p:nvPr>
            <p:ph type="body" sz="quarter" idx="15"/>
          </p:nvPr>
        </p:nvSpPr>
        <p:spPr>
          <a:xfrm>
            <a:off x="6562132" y="2496001"/>
            <a:ext cx="4560667" cy="3246743"/>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texte 11"/>
          <p:cNvSpPr>
            <a:spLocks noGrp="1"/>
          </p:cNvSpPr>
          <p:nvPr>
            <p:ph type="body" sz="quarter" idx="14"/>
          </p:nvPr>
        </p:nvSpPr>
        <p:spPr>
          <a:xfrm>
            <a:off x="1439333" y="2496001"/>
            <a:ext cx="4560667" cy="3246743"/>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695864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xergue + Contenu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1" name="Espace réservé du texte 11"/>
          <p:cNvSpPr>
            <a:spLocks noGrp="1"/>
          </p:cNvSpPr>
          <p:nvPr>
            <p:ph type="body" sz="quarter" idx="15"/>
          </p:nvPr>
        </p:nvSpPr>
        <p:spPr>
          <a:xfrm>
            <a:off x="4896006" y="1300801"/>
            <a:ext cx="6917391" cy="346248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texte 11"/>
          <p:cNvSpPr>
            <a:spLocks noGrp="1"/>
          </p:cNvSpPr>
          <p:nvPr>
            <p:ph type="body" sz="quarter" idx="16" hasCustomPrompt="1"/>
          </p:nvPr>
        </p:nvSpPr>
        <p:spPr>
          <a:xfrm>
            <a:off x="1440002" y="1366851"/>
            <a:ext cx="3025093" cy="2352504"/>
          </a:xfrm>
          <a:solidFill>
            <a:schemeClr val="accent1"/>
          </a:solidFill>
        </p:spPr>
        <p:txBody>
          <a:bodyPr lIns="180000" tIns="108000" rIns="180000" bIns="108000" anchor="ctr" anchorCtr="0">
            <a:noAutofit/>
          </a:bodyPr>
          <a:lstStyle>
            <a:lvl1pPr>
              <a:spcBef>
                <a:spcPts val="1200"/>
              </a:spcBef>
              <a:defRPr sz="4267">
                <a:solidFill>
                  <a:schemeClr val="bg1"/>
                </a:solidFill>
              </a:defRPr>
            </a:lvl1pPr>
            <a:lvl2pPr marL="0" indent="0">
              <a:lnSpc>
                <a:spcPct val="80000"/>
              </a:lnSpc>
              <a:spcBef>
                <a:spcPts val="0"/>
              </a:spcBef>
              <a:buNone/>
              <a:defRPr sz="1467" b="0" cap="all" baseline="0">
                <a:solidFill>
                  <a:schemeClr val="bg1"/>
                </a:solidFill>
              </a:defRPr>
            </a:lvl2pPr>
            <a:lvl5pPr>
              <a:defRPr/>
            </a:lvl5pPr>
          </a:lstStyle>
          <a:p>
            <a:pPr lvl="0"/>
            <a:r>
              <a:rPr lang="fr-FR" dirty="0"/>
              <a:t>#</a:t>
            </a:r>
          </a:p>
          <a:p>
            <a:pPr lvl="1"/>
            <a:r>
              <a:rPr lang="fr-FR" dirty="0"/>
              <a:t>Deuxième niveau</a:t>
            </a:r>
          </a:p>
        </p:txBody>
      </p:sp>
      <p:sp>
        <p:nvSpPr>
          <p:cNvPr id="12" name="Espace réservé du texte 11"/>
          <p:cNvSpPr>
            <a:spLocks noGrp="1"/>
          </p:cNvSpPr>
          <p:nvPr>
            <p:ph type="body" sz="quarter" idx="14"/>
          </p:nvPr>
        </p:nvSpPr>
        <p:spPr>
          <a:xfrm>
            <a:off x="1439341" y="3846513"/>
            <a:ext cx="3025761" cy="1529327"/>
          </a:xfrm>
          <a:solidFill>
            <a:srgbClr val="EAEAEA"/>
          </a:solidFill>
        </p:spPr>
        <p:txBody>
          <a:bodyPr lIns="180000" tIns="108000" rIns="180000" bIns="108000" anchor="ctr" anchorCtr="0">
            <a:noAutofit/>
          </a:bodyPr>
          <a:lstStyle>
            <a:lvl1pPr>
              <a:spcBef>
                <a:spcPts val="0"/>
              </a:spcBef>
              <a:defRPr sz="1867" b="0">
                <a:solidFill>
                  <a:schemeClr val="bg2"/>
                </a:solidFill>
              </a:defRPr>
            </a:lvl1pPr>
            <a:lvl5pPr>
              <a:defRPr/>
            </a:lvl5pPr>
          </a:lstStyle>
          <a:p>
            <a:pPr lvl="0"/>
            <a:r>
              <a:rPr lang="fr-FR"/>
              <a:t>Modifier les styles du texte du masque</a:t>
            </a:r>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3567270865"/>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lonnes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1" name="Espace réservé du texte 11"/>
          <p:cNvSpPr>
            <a:spLocks noGrp="1"/>
          </p:cNvSpPr>
          <p:nvPr>
            <p:ph type="body" sz="quarter" idx="15"/>
          </p:nvPr>
        </p:nvSpPr>
        <p:spPr>
          <a:xfrm>
            <a:off x="4904817" y="1299603"/>
            <a:ext cx="3148800" cy="346248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texte 11"/>
          <p:cNvSpPr>
            <a:spLocks noGrp="1"/>
          </p:cNvSpPr>
          <p:nvPr>
            <p:ph type="body" sz="quarter" idx="14"/>
          </p:nvPr>
        </p:nvSpPr>
        <p:spPr>
          <a:xfrm>
            <a:off x="1439333" y="1299603"/>
            <a:ext cx="3148800" cy="346248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8346023" y="1361016"/>
            <a:ext cx="3845983" cy="4447647"/>
          </a:xfrm>
        </p:spPr>
        <p:txBody>
          <a:bodyPr/>
          <a:lstStyle>
            <a:lvl1pPr>
              <a:defRPr b="0">
                <a:solidFill>
                  <a:schemeClr val="bg2"/>
                </a:solidFill>
              </a:defRPr>
            </a:lvl1pPr>
          </a:lstStyle>
          <a:p>
            <a:r>
              <a:rPr lang="fr-FR"/>
              <a:t>Cliquez sur l'icône pour ajouter une image</a:t>
            </a:r>
          </a:p>
        </p:txBody>
      </p:sp>
      <p:sp>
        <p:nvSpPr>
          <p:cNvPr id="13"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38233055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u + encadré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11" name="Espace réservé du texte 11"/>
          <p:cNvSpPr>
            <a:spLocks noGrp="1"/>
          </p:cNvSpPr>
          <p:nvPr>
            <p:ph type="body" sz="quarter" idx="15"/>
          </p:nvPr>
        </p:nvSpPr>
        <p:spPr>
          <a:xfrm>
            <a:off x="1439339" y="4493480"/>
            <a:ext cx="3456519" cy="1900115"/>
          </a:xfrm>
          <a:solidFill>
            <a:schemeClr val="accent1"/>
          </a:solidFill>
        </p:spPr>
        <p:txBody>
          <a:bodyPr lIns="180000" tIns="180000" rIns="180000" bIns="180000">
            <a:noAutofit/>
          </a:bodyPr>
          <a:lstStyle>
            <a:lvl1pPr>
              <a:spcBef>
                <a:spcPts val="0"/>
              </a:spcBef>
              <a:defRPr sz="1867" b="0">
                <a:solidFill>
                  <a:schemeClr val="bg1"/>
                </a:solidFill>
              </a:defRPr>
            </a:lvl1pPr>
            <a:lvl5pPr>
              <a:defRPr/>
            </a:lvl5pPr>
          </a:lstStyle>
          <a:p>
            <a:pPr lvl="0"/>
            <a:r>
              <a:rPr lang="fr-FR"/>
              <a:t>Modifier les styles du texte du masque</a:t>
            </a:r>
          </a:p>
        </p:txBody>
      </p:sp>
      <p:sp>
        <p:nvSpPr>
          <p:cNvPr id="12" name="Espace réservé du texte 11"/>
          <p:cNvSpPr>
            <a:spLocks noGrp="1"/>
          </p:cNvSpPr>
          <p:nvPr>
            <p:ph type="body" sz="quarter" idx="14"/>
          </p:nvPr>
        </p:nvSpPr>
        <p:spPr>
          <a:xfrm>
            <a:off x="1439333" y="1299603"/>
            <a:ext cx="3148800" cy="2908180"/>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pour une image  3"/>
          <p:cNvSpPr>
            <a:spLocks noGrp="1"/>
          </p:cNvSpPr>
          <p:nvPr>
            <p:ph type="pic" sz="quarter" idx="16"/>
          </p:nvPr>
        </p:nvSpPr>
        <p:spPr>
          <a:xfrm>
            <a:off x="4895858" y="1361017"/>
            <a:ext cx="6925727" cy="5032579"/>
          </a:xfrm>
        </p:spPr>
        <p:txBody>
          <a:bodyPr/>
          <a:lstStyle>
            <a:lvl1pPr>
              <a:defRPr b="0">
                <a:solidFill>
                  <a:schemeClr val="bg2"/>
                </a:solidFill>
              </a:defRPr>
            </a:lvl1pPr>
          </a:lstStyle>
          <a:p>
            <a:r>
              <a:rPr lang="fr-FR"/>
              <a:t>Cliquez sur l'icône pour ajouter une image</a:t>
            </a:r>
          </a:p>
        </p:txBody>
      </p:sp>
      <p:sp>
        <p:nvSpPr>
          <p:cNvPr id="13"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3204209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 exerg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1439333" y="1361017"/>
            <a:ext cx="10382249" cy="5032579"/>
          </a:xfrm>
        </p:spPr>
        <p:txBody>
          <a:bodyPr/>
          <a:lstStyle>
            <a:lvl1pPr>
              <a:defRPr b="0">
                <a:solidFill>
                  <a:schemeClr val="bg2"/>
                </a:solidFill>
              </a:defRPr>
            </a:lvl1pPr>
          </a:lstStyle>
          <a:p>
            <a:r>
              <a:rPr lang="fr-FR"/>
              <a:t>Cliquez sur l'icône pour ajouter une image</a:t>
            </a:r>
          </a:p>
        </p:txBody>
      </p:sp>
      <p:sp>
        <p:nvSpPr>
          <p:cNvPr id="11" name="Espace réservé du texte 11"/>
          <p:cNvSpPr>
            <a:spLocks noGrp="1"/>
          </p:cNvSpPr>
          <p:nvPr>
            <p:ph type="body" sz="quarter" idx="15"/>
          </p:nvPr>
        </p:nvSpPr>
        <p:spPr>
          <a:xfrm>
            <a:off x="8365067" y="3458501"/>
            <a:ext cx="3456516" cy="2344993"/>
          </a:xfrm>
          <a:solidFill>
            <a:srgbClr val="EAEAEA"/>
          </a:solidFill>
        </p:spPr>
        <p:txBody>
          <a:bodyPr lIns="180000" tIns="180000" rIns="180000" bIns="180000">
            <a:noAutofit/>
          </a:bodyPr>
          <a:lstStyle>
            <a:lvl1pPr>
              <a:spcBef>
                <a:spcPts val="0"/>
              </a:spcBef>
              <a:defRPr sz="2000" b="0">
                <a:solidFill>
                  <a:schemeClr val="tx1">
                    <a:lumMod val="65000"/>
                    <a:lumOff val="35000"/>
                  </a:schemeClr>
                </a:solidFill>
              </a:defRPr>
            </a:lvl1pPr>
            <a:lvl5pPr>
              <a:defRPr/>
            </a:lvl5pPr>
          </a:lstStyle>
          <a:p>
            <a:pPr lvl="0"/>
            <a:r>
              <a:rPr lang="fr-FR"/>
              <a:t>Modifier les styles du texte du masque</a:t>
            </a:r>
          </a:p>
        </p:txBody>
      </p:sp>
      <p:sp>
        <p:nvSpPr>
          <p:cNvPr id="10"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3549481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Chiffres clés 1">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1439333" y="444500"/>
            <a:ext cx="10374059" cy="5949093"/>
          </a:xfrm>
        </p:spPr>
        <p:txBody>
          <a:bodyPr/>
          <a:lstStyle>
            <a:lvl1pPr>
              <a:defRPr b="0">
                <a:solidFill>
                  <a:schemeClr val="bg2"/>
                </a:solidFill>
              </a:defRPr>
            </a:lvl1pPr>
          </a:lstStyle>
          <a:p>
            <a:r>
              <a:rPr lang="fr-FR"/>
              <a:t>Cliquez sur l'icône pour ajouter une image</a:t>
            </a:r>
          </a:p>
        </p:txBody>
      </p:sp>
      <p:sp>
        <p:nvSpPr>
          <p:cNvPr id="10" name="Rectangle 9"/>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2" name="Espace réservé du texte 11"/>
          <p:cNvSpPr>
            <a:spLocks noGrp="1"/>
          </p:cNvSpPr>
          <p:nvPr>
            <p:ph type="body" sz="quarter" idx="17" hasCustomPrompt="1"/>
          </p:nvPr>
        </p:nvSpPr>
        <p:spPr>
          <a:xfrm>
            <a:off x="9538451" y="3016800"/>
            <a:ext cx="2283132" cy="2352504"/>
          </a:xfrm>
          <a:solidFill>
            <a:srgbClr val="EAEAEA"/>
          </a:solidFill>
        </p:spPr>
        <p:txBody>
          <a:bodyPr lIns="180000" tIns="108000" rIns="180000" bIns="108000" anchor="ctr" anchorCtr="1">
            <a:noAutofit/>
          </a:bodyPr>
          <a:lstStyle>
            <a:lvl1pPr>
              <a:spcBef>
                <a:spcPts val="1200"/>
              </a:spcBef>
              <a:defRPr sz="4267">
                <a:solidFill>
                  <a:schemeClr val="accent1"/>
                </a:solidFill>
              </a:defRPr>
            </a:lvl1pPr>
            <a:lvl2pPr marL="0" indent="0">
              <a:lnSpc>
                <a:spcPct val="80000"/>
              </a:lnSpc>
              <a:spcBef>
                <a:spcPts val="0"/>
              </a:spcBef>
              <a:buNone/>
              <a:defRPr sz="1600" b="0" cap="all" baseline="0">
                <a:solidFill>
                  <a:schemeClr val="tx1"/>
                </a:solidFill>
              </a:defRPr>
            </a:lvl2pPr>
            <a:lvl5pPr>
              <a:defRPr/>
            </a:lvl5pPr>
          </a:lstStyle>
          <a:p>
            <a:pPr lvl="0"/>
            <a:r>
              <a:rPr lang="fr-FR" dirty="0"/>
              <a:t>#</a:t>
            </a:r>
          </a:p>
          <a:p>
            <a:pPr lvl="1"/>
            <a:r>
              <a:rPr lang="fr-FR" dirty="0"/>
              <a:t>Deuxième niveau</a:t>
            </a:r>
          </a:p>
        </p:txBody>
      </p:sp>
      <p:sp>
        <p:nvSpPr>
          <p:cNvPr id="2" name="Espace réservé de la date 1"/>
          <p:cNvSpPr>
            <a:spLocks noGrp="1"/>
          </p:cNvSpPr>
          <p:nvPr>
            <p:ph type="dt" sz="half" idx="18"/>
          </p:nvPr>
        </p:nvSpPr>
        <p:spPr/>
        <p:txBody>
          <a:bodyPr/>
          <a:lstStyle/>
          <a:p>
            <a:r>
              <a:rPr lang="fr-FR"/>
              <a:t>JJ MMMM AAAA</a:t>
            </a:r>
          </a:p>
        </p:txBody>
      </p:sp>
    </p:spTree>
    <p:extLst>
      <p:ext uri="{BB962C8B-B14F-4D97-AF65-F5344CB8AC3E}">
        <p14:creationId xmlns:p14="http://schemas.microsoft.com/office/powerpoint/2010/main" val="19411354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Chiffres clés 2">
    <p:spTree>
      <p:nvGrpSpPr>
        <p:cNvPr id="1" name=""/>
        <p:cNvGrpSpPr/>
        <p:nvPr/>
      </p:nvGrpSpPr>
      <p:grpSpPr>
        <a:xfrm>
          <a:off x="0" y="0"/>
          <a:ext cx="0" cy="0"/>
          <a:chOff x="0" y="0"/>
          <a:chExt cx="0" cy="0"/>
        </a:xfrm>
      </p:grpSpPr>
      <p:sp>
        <p:nvSpPr>
          <p:cNvPr id="10" name="Rectangle 9"/>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383117" y="444500"/>
            <a:ext cx="11430275" cy="5949093"/>
          </a:xfrm>
        </p:spPr>
        <p:txBody>
          <a:bodyPr/>
          <a:lstStyle>
            <a:lvl1pPr>
              <a:defRPr b="0">
                <a:solidFill>
                  <a:schemeClr val="bg2"/>
                </a:solidFill>
              </a:defRPr>
            </a:lvl1pPr>
          </a:lstStyle>
          <a:p>
            <a:r>
              <a:rPr lang="fr-FR"/>
              <a:t>Cliquez sur l'icône pour ajouter une image</a:t>
            </a:r>
          </a:p>
        </p:txBody>
      </p:sp>
      <p:sp>
        <p:nvSpPr>
          <p:cNvPr id="12" name="Espace réservé du texte 11"/>
          <p:cNvSpPr>
            <a:spLocks noGrp="1"/>
          </p:cNvSpPr>
          <p:nvPr>
            <p:ph type="body" sz="quarter" idx="17" hasCustomPrompt="1"/>
          </p:nvPr>
        </p:nvSpPr>
        <p:spPr>
          <a:xfrm>
            <a:off x="9538452" y="3016800"/>
            <a:ext cx="2283131" cy="2352504"/>
          </a:xfrm>
          <a:solidFill>
            <a:srgbClr val="EAEAEA"/>
          </a:solidFill>
        </p:spPr>
        <p:txBody>
          <a:bodyPr lIns="180000" tIns="108000" rIns="180000" bIns="108000" anchor="ctr" anchorCtr="1">
            <a:noAutofit/>
          </a:bodyPr>
          <a:lstStyle>
            <a:lvl1pPr>
              <a:spcBef>
                <a:spcPts val="1200"/>
              </a:spcBef>
              <a:defRPr sz="4267">
                <a:solidFill>
                  <a:schemeClr val="accent1"/>
                </a:solidFill>
              </a:defRPr>
            </a:lvl1pPr>
            <a:lvl2pPr marL="0" indent="0">
              <a:lnSpc>
                <a:spcPct val="80000"/>
              </a:lnSpc>
              <a:spcBef>
                <a:spcPts val="0"/>
              </a:spcBef>
              <a:buNone/>
              <a:defRPr sz="1600" b="0" cap="all" baseline="0">
                <a:solidFill>
                  <a:schemeClr val="tx1"/>
                </a:solidFill>
              </a:defRPr>
            </a:lvl2pPr>
            <a:lvl5pPr>
              <a:defRPr/>
            </a:lvl5pPr>
          </a:lstStyle>
          <a:p>
            <a:pPr lvl="0"/>
            <a:r>
              <a:rPr lang="fr-FR"/>
              <a:t>#</a:t>
            </a:r>
          </a:p>
          <a:p>
            <a:pPr lvl="1"/>
            <a:r>
              <a:rPr lang="fr-FR"/>
              <a:t>Deuxième niveau</a:t>
            </a:r>
          </a:p>
        </p:txBody>
      </p:sp>
      <p:sp>
        <p:nvSpPr>
          <p:cNvPr id="2" name="Espace réservé de la date 1"/>
          <p:cNvSpPr>
            <a:spLocks noGrp="1"/>
          </p:cNvSpPr>
          <p:nvPr>
            <p:ph type="dt" sz="half" idx="18"/>
          </p:nvPr>
        </p:nvSpPr>
        <p:spPr/>
        <p:txBody>
          <a:bodyPr/>
          <a:lstStyle/>
          <a:p>
            <a:r>
              <a:rPr lang="fr-FR"/>
              <a:t>JJ MMMM AAAA</a:t>
            </a:r>
          </a:p>
        </p:txBody>
      </p:sp>
    </p:spTree>
    <p:extLst>
      <p:ext uri="{BB962C8B-B14F-4D97-AF65-F5344CB8AC3E}">
        <p14:creationId xmlns:p14="http://schemas.microsoft.com/office/powerpoint/2010/main" val="33142503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 exergue +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12" name="Espace réservé du texte 11"/>
          <p:cNvSpPr>
            <a:spLocks noGrp="1"/>
          </p:cNvSpPr>
          <p:nvPr>
            <p:ph type="body" sz="quarter" idx="14"/>
          </p:nvPr>
        </p:nvSpPr>
        <p:spPr>
          <a:xfrm>
            <a:off x="5265606" y="2854803"/>
            <a:ext cx="6547791" cy="2908180"/>
          </a:xfrm>
        </p:spPr>
        <p:txBody>
          <a:bodyPr>
            <a:noAutofit/>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pour une image  3"/>
          <p:cNvSpPr>
            <a:spLocks noGrp="1"/>
          </p:cNvSpPr>
          <p:nvPr>
            <p:ph type="pic" sz="quarter" idx="16"/>
          </p:nvPr>
        </p:nvSpPr>
        <p:spPr>
          <a:xfrm>
            <a:off x="1439332" y="1361017"/>
            <a:ext cx="3456000" cy="4447080"/>
          </a:xfrm>
        </p:spPr>
        <p:txBody>
          <a:bodyPr/>
          <a:lstStyle>
            <a:lvl1pPr>
              <a:defRPr b="0">
                <a:solidFill>
                  <a:schemeClr val="bg2"/>
                </a:solidFill>
              </a:defRPr>
            </a:lvl1pPr>
          </a:lstStyle>
          <a:p>
            <a:r>
              <a:rPr lang="fr-FR"/>
              <a:t>Cliquez sur l'icône pour ajouter une image</a:t>
            </a:r>
          </a:p>
        </p:txBody>
      </p:sp>
      <p:sp>
        <p:nvSpPr>
          <p:cNvPr id="10"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3" name="Espace réservé du texte 11"/>
          <p:cNvSpPr>
            <a:spLocks noGrp="1"/>
          </p:cNvSpPr>
          <p:nvPr>
            <p:ph type="body" sz="quarter" idx="17"/>
          </p:nvPr>
        </p:nvSpPr>
        <p:spPr>
          <a:xfrm>
            <a:off x="4214400" y="1846800"/>
            <a:ext cx="4128000" cy="904717"/>
          </a:xfrm>
          <a:solidFill>
            <a:srgbClr val="EAEAEA"/>
          </a:solidFill>
        </p:spPr>
        <p:txBody>
          <a:bodyPr lIns="144000" tIns="72000" rIns="144000" bIns="72000">
            <a:spAutoFit/>
          </a:bodyPr>
          <a:lstStyle>
            <a:lvl1pPr>
              <a:defRPr sz="1467" cap="all" baseline="0">
                <a:solidFill>
                  <a:schemeClr val="tx1"/>
                </a:solidFill>
              </a:defRPr>
            </a:lvl1pPr>
            <a:lvl2pPr marL="0" indent="0">
              <a:spcBef>
                <a:spcPts val="0"/>
              </a:spcBef>
              <a:buNone/>
              <a:defRPr sz="2000" cap="all" baseline="0">
                <a:solidFill>
                  <a:schemeClr val="accent1"/>
                </a:solidFill>
              </a:defRPr>
            </a:lvl2pPr>
            <a:lvl5pPr>
              <a:defRPr/>
            </a:lvl5pPr>
          </a:lstStyle>
          <a:p>
            <a:pPr lvl="0"/>
            <a:r>
              <a:rPr lang="fr-FR"/>
              <a:t>Modifier les styles du texte du masque</a:t>
            </a:r>
          </a:p>
          <a:p>
            <a:pPr lvl="1"/>
            <a:r>
              <a:rPr lang="fr-FR"/>
              <a:t>Deuxième niveau</a:t>
            </a:r>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8"/>
          </p:nvPr>
        </p:nvSpPr>
        <p:spPr/>
        <p:txBody>
          <a:bodyPr/>
          <a:lstStyle/>
          <a:p>
            <a:r>
              <a:rPr lang="fr-FR"/>
              <a:t>JJ MMMM AAAA</a:t>
            </a:r>
          </a:p>
        </p:txBody>
      </p:sp>
    </p:spTree>
    <p:extLst>
      <p:ext uri="{BB962C8B-B14F-4D97-AF65-F5344CB8AC3E}">
        <p14:creationId xmlns:p14="http://schemas.microsoft.com/office/powerpoint/2010/main" val="22249398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u + graphique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4" name="Espace réservé du graphique 3"/>
          <p:cNvSpPr>
            <a:spLocks noGrp="1"/>
          </p:cNvSpPr>
          <p:nvPr>
            <p:ph type="chart" sz="quarter" idx="15"/>
          </p:nvPr>
        </p:nvSpPr>
        <p:spPr>
          <a:xfrm>
            <a:off x="1087717" y="2589166"/>
            <a:ext cx="7294283" cy="3254647"/>
          </a:xfrm>
        </p:spPr>
        <p:txBody>
          <a:bodyPr/>
          <a:lstStyle>
            <a:lvl1pPr>
              <a:defRPr b="0">
                <a:solidFill>
                  <a:schemeClr val="bg2"/>
                </a:solidFill>
              </a:defRPr>
            </a:lvl1pPr>
          </a:lstStyle>
          <a:p>
            <a:r>
              <a:rPr lang="fr-FR"/>
              <a:t>Cliquez sur l'icône pour ajouter un graphique</a:t>
            </a:r>
            <a:endParaRPr lang="fr-FR" dirty="0"/>
          </a:p>
        </p:txBody>
      </p:sp>
      <p:sp>
        <p:nvSpPr>
          <p:cNvPr id="13" name="Espace réservé du texte 11"/>
          <p:cNvSpPr>
            <a:spLocks noGrp="1"/>
          </p:cNvSpPr>
          <p:nvPr>
            <p:ph type="body" sz="quarter" idx="16" hasCustomPrompt="1"/>
          </p:nvPr>
        </p:nvSpPr>
        <p:spPr>
          <a:xfrm>
            <a:off x="9500878" y="2589165"/>
            <a:ext cx="2312521" cy="837152"/>
          </a:xfrm>
          <a:noFill/>
        </p:spPr>
        <p:txBody>
          <a:bodyPr wrap="square" lIns="0" tIns="0" rIns="0" bIns="0" anchor="t" anchorCtr="0">
            <a:spAutoFit/>
          </a:bodyPr>
          <a:lstStyle>
            <a:lvl1pPr>
              <a:spcBef>
                <a:spcPts val="1200"/>
              </a:spcBef>
              <a:defRPr sz="4267">
                <a:solidFill>
                  <a:schemeClr val="accent3"/>
                </a:solidFill>
              </a:defRPr>
            </a:lvl1pPr>
            <a:lvl2pPr marL="0" indent="0">
              <a:lnSpc>
                <a:spcPct val="80000"/>
              </a:lnSpc>
              <a:spcBef>
                <a:spcPts val="0"/>
              </a:spcBef>
              <a:buNone/>
              <a:defRPr sz="1467" b="0" cap="all" baseline="0">
                <a:solidFill>
                  <a:schemeClr val="tx1"/>
                </a:solidFill>
              </a:defRPr>
            </a:lvl2pPr>
            <a:lvl5pPr>
              <a:defRPr/>
            </a:lvl5pPr>
          </a:lstStyle>
          <a:p>
            <a:pPr lvl="0"/>
            <a:r>
              <a:rPr lang="fr-FR" dirty="0"/>
              <a:t>#</a:t>
            </a:r>
          </a:p>
          <a:p>
            <a:pPr lvl="1"/>
            <a:r>
              <a:rPr lang="fr-FR" dirty="0"/>
              <a:t>Deuxième niveau</a:t>
            </a:r>
          </a:p>
        </p:txBody>
      </p:sp>
      <p:sp>
        <p:nvSpPr>
          <p:cNvPr id="16" name="Espace réservé du texte 11"/>
          <p:cNvSpPr>
            <a:spLocks noGrp="1"/>
          </p:cNvSpPr>
          <p:nvPr>
            <p:ph type="body" sz="quarter" idx="17" hasCustomPrompt="1"/>
          </p:nvPr>
        </p:nvSpPr>
        <p:spPr>
          <a:xfrm>
            <a:off x="1439338" y="2589163"/>
            <a:ext cx="6942668" cy="291396"/>
          </a:xfrm>
        </p:spPr>
        <p:txBody>
          <a:bodyPr/>
          <a:lstStyle>
            <a:lvl1pPr>
              <a:defRPr sz="1733" b="1" cap="all" baseline="0">
                <a:solidFill>
                  <a:schemeClr val="accent1"/>
                </a:solidFill>
              </a:defRPr>
            </a:lvl1pPr>
            <a:lvl5pPr>
              <a:defRPr/>
            </a:lvl5pPr>
          </a:lstStyle>
          <a:p>
            <a:pPr lvl="0"/>
            <a:r>
              <a:rPr lang="fr-FR"/>
              <a:t>Titre</a:t>
            </a:r>
          </a:p>
        </p:txBody>
      </p:sp>
      <p:sp>
        <p:nvSpPr>
          <p:cNvPr id="14" name="Espace réservé du texte 11"/>
          <p:cNvSpPr>
            <a:spLocks noGrp="1"/>
          </p:cNvSpPr>
          <p:nvPr>
            <p:ph type="body" sz="quarter" idx="18"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17"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9"/>
          </p:nvPr>
        </p:nvSpPr>
        <p:spPr/>
        <p:txBody>
          <a:bodyPr/>
          <a:lstStyle/>
          <a:p>
            <a:r>
              <a:rPr lang="fr-FR"/>
              <a:t>JJ MMMM AAAA</a:t>
            </a:r>
          </a:p>
        </p:txBody>
      </p:sp>
      <p:sp>
        <p:nvSpPr>
          <p:cNvPr id="12" name="Espace réservé du texte 11"/>
          <p:cNvSpPr>
            <a:spLocks noGrp="1"/>
          </p:cNvSpPr>
          <p:nvPr>
            <p:ph type="body" sz="quarter" idx="14"/>
          </p:nvPr>
        </p:nvSpPr>
        <p:spPr>
          <a:xfrm>
            <a:off x="1439332" y="1300164"/>
            <a:ext cx="10374059" cy="101123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8174926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u + graphique 3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p:nvPr>
        </p:nvSpPr>
        <p:spPr>
          <a:xfrm>
            <a:off x="1439332" y="1300166"/>
            <a:ext cx="3144000" cy="4355209"/>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graphique 3"/>
          <p:cNvSpPr>
            <a:spLocks noGrp="1"/>
          </p:cNvSpPr>
          <p:nvPr>
            <p:ph type="chart" sz="quarter" idx="15"/>
          </p:nvPr>
        </p:nvSpPr>
        <p:spPr>
          <a:xfrm>
            <a:off x="5208371" y="1760626"/>
            <a:ext cx="2836648" cy="2793713"/>
          </a:xfrm>
        </p:spPr>
        <p:txBody>
          <a:bodyPr/>
          <a:lstStyle>
            <a:lvl1pPr>
              <a:defRPr b="0">
                <a:solidFill>
                  <a:schemeClr val="bg2"/>
                </a:solidFill>
              </a:defRPr>
            </a:lvl1pPr>
          </a:lstStyle>
          <a:p>
            <a:r>
              <a:rPr lang="fr-FR"/>
              <a:t>Cliquez sur l'icône pour ajouter un graphique</a:t>
            </a:r>
          </a:p>
        </p:txBody>
      </p:sp>
      <p:sp>
        <p:nvSpPr>
          <p:cNvPr id="13" name="Espace réservé du texte 11"/>
          <p:cNvSpPr>
            <a:spLocks noGrp="1"/>
          </p:cNvSpPr>
          <p:nvPr>
            <p:ph type="body" sz="quarter" idx="16" hasCustomPrompt="1"/>
          </p:nvPr>
        </p:nvSpPr>
        <p:spPr>
          <a:xfrm>
            <a:off x="8647025" y="1222136"/>
            <a:ext cx="2312521" cy="878189"/>
          </a:xfrm>
          <a:noFill/>
        </p:spPr>
        <p:txBody>
          <a:bodyPr wrap="square" lIns="0" tIns="0" rIns="0" bIns="0" anchor="t" anchorCtr="0">
            <a:spAutoFit/>
          </a:bodyPr>
          <a:lstStyle>
            <a:lvl1pPr>
              <a:spcBef>
                <a:spcPts val="1200"/>
              </a:spcBef>
              <a:defRPr sz="4533">
                <a:solidFill>
                  <a:schemeClr val="accent1"/>
                </a:solidFill>
              </a:defRPr>
            </a:lvl1pPr>
            <a:lvl2pPr marL="0" indent="0">
              <a:lnSpc>
                <a:spcPct val="80000"/>
              </a:lnSpc>
              <a:spcBef>
                <a:spcPts val="0"/>
              </a:spcBef>
              <a:buNone/>
              <a:defRPr sz="1467" b="0" cap="all" baseline="0">
                <a:solidFill>
                  <a:schemeClr val="tx1"/>
                </a:solidFill>
              </a:defRPr>
            </a:lvl2pPr>
            <a:lvl5pPr>
              <a:defRPr/>
            </a:lvl5pPr>
          </a:lstStyle>
          <a:p>
            <a:pPr lvl="0"/>
            <a:r>
              <a:rPr lang="fr-FR"/>
              <a:t>#</a:t>
            </a:r>
          </a:p>
          <a:p>
            <a:pPr lvl="1"/>
            <a:r>
              <a:rPr lang="fr-FR"/>
              <a:t>Deuxième niveau</a:t>
            </a:r>
            <a:endParaRPr lang="fr-FR" dirty="0"/>
          </a:p>
        </p:txBody>
      </p:sp>
      <p:sp>
        <p:nvSpPr>
          <p:cNvPr id="16" name="Espace réservé du texte 11"/>
          <p:cNvSpPr>
            <a:spLocks noGrp="1"/>
          </p:cNvSpPr>
          <p:nvPr>
            <p:ph type="body" sz="quarter" idx="17" hasCustomPrompt="1"/>
          </p:nvPr>
        </p:nvSpPr>
        <p:spPr>
          <a:xfrm>
            <a:off x="5208371" y="1310324"/>
            <a:ext cx="2836648" cy="272021"/>
          </a:xfrm>
        </p:spPr>
        <p:txBody>
          <a:bodyPr/>
          <a:lstStyle>
            <a:lvl1pPr>
              <a:defRPr sz="1733" b="1" cap="all" baseline="0">
                <a:solidFill>
                  <a:schemeClr val="accent1"/>
                </a:solidFill>
              </a:defRPr>
            </a:lvl1pPr>
            <a:lvl5pPr>
              <a:defRPr/>
            </a:lvl5pPr>
          </a:lstStyle>
          <a:p>
            <a:pPr lvl="0"/>
            <a:r>
              <a:rPr lang="fr-FR"/>
              <a:t>Titre</a:t>
            </a:r>
          </a:p>
        </p:txBody>
      </p:sp>
      <p:sp>
        <p:nvSpPr>
          <p:cNvPr id="17" name="Espace réservé du texte 11"/>
          <p:cNvSpPr>
            <a:spLocks noGrp="1"/>
          </p:cNvSpPr>
          <p:nvPr>
            <p:ph type="body" sz="quarter" idx="18"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15"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9"/>
          </p:nvPr>
        </p:nvSpPr>
        <p:spPr/>
        <p:txBody>
          <a:bodyPr/>
          <a:lstStyle/>
          <a:p>
            <a:r>
              <a:rPr lang="fr-FR"/>
              <a:t>JJ MMMM AAAA</a:t>
            </a:r>
          </a:p>
        </p:txBody>
      </p:sp>
    </p:spTree>
    <p:extLst>
      <p:ext uri="{BB962C8B-B14F-4D97-AF65-F5344CB8AC3E}">
        <p14:creationId xmlns:p14="http://schemas.microsoft.com/office/powerpoint/2010/main" val="4264744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graphiqu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p:nvPr>
        </p:nvSpPr>
        <p:spPr>
          <a:xfrm>
            <a:off x="1439337" y="4704000"/>
            <a:ext cx="10374060" cy="1164053"/>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5044133" y="1671585"/>
            <a:ext cx="3153600" cy="2688000"/>
          </a:xfrm>
        </p:spPr>
        <p:txBody>
          <a:bodyPr/>
          <a:lstStyle>
            <a:lvl1pPr>
              <a:defRPr b="0">
                <a:solidFill>
                  <a:schemeClr val="bg2"/>
                </a:solidFill>
              </a:defRPr>
            </a:lvl1pPr>
          </a:lstStyle>
          <a:p>
            <a:r>
              <a:rPr lang="fr-FR"/>
              <a:t>Cliquez sur l'icône pour ajouter un graphique</a:t>
            </a:r>
            <a:endParaRPr lang="fr-FR" dirty="0"/>
          </a:p>
        </p:txBody>
      </p:sp>
      <p:sp>
        <p:nvSpPr>
          <p:cNvPr id="15" name="Espace réservé du graphique 3"/>
          <p:cNvSpPr>
            <a:spLocks noGrp="1"/>
          </p:cNvSpPr>
          <p:nvPr>
            <p:ph type="chart" sz="quarter" idx="16"/>
          </p:nvPr>
        </p:nvSpPr>
        <p:spPr>
          <a:xfrm>
            <a:off x="1439337" y="1671585"/>
            <a:ext cx="3155521" cy="2688000"/>
          </a:xfrm>
        </p:spPr>
        <p:txBody>
          <a:bodyPr/>
          <a:lstStyle>
            <a:lvl1pPr>
              <a:defRPr b="0">
                <a:solidFill>
                  <a:schemeClr val="bg2"/>
                </a:solidFill>
              </a:defRPr>
            </a:lvl1pPr>
          </a:lstStyle>
          <a:p>
            <a:r>
              <a:rPr lang="fr-FR"/>
              <a:t>Cliquez sur l'icône pour ajouter un graphique</a:t>
            </a:r>
            <a:endParaRPr lang="fr-FR" dirty="0"/>
          </a:p>
        </p:txBody>
      </p:sp>
      <p:sp>
        <p:nvSpPr>
          <p:cNvPr id="16" name="Espace réservé du graphique 3"/>
          <p:cNvSpPr>
            <a:spLocks noGrp="1"/>
          </p:cNvSpPr>
          <p:nvPr>
            <p:ph type="chart" sz="quarter" idx="17"/>
          </p:nvPr>
        </p:nvSpPr>
        <p:spPr>
          <a:xfrm>
            <a:off x="8647025" y="1671585"/>
            <a:ext cx="3155521" cy="2688000"/>
          </a:xfrm>
        </p:spPr>
        <p:txBody>
          <a:bodyPr/>
          <a:lstStyle>
            <a:lvl1pPr>
              <a:defRPr b="0">
                <a:solidFill>
                  <a:schemeClr val="bg2"/>
                </a:solidFill>
              </a:defRPr>
            </a:lvl1pPr>
          </a:lstStyle>
          <a:p>
            <a:r>
              <a:rPr lang="fr-FR"/>
              <a:t>Cliquez sur l'icône pour ajouter un graphique</a:t>
            </a:r>
          </a:p>
        </p:txBody>
      </p:sp>
      <p:sp>
        <p:nvSpPr>
          <p:cNvPr id="17" name="Espace réservé du texte 11"/>
          <p:cNvSpPr>
            <a:spLocks noGrp="1"/>
          </p:cNvSpPr>
          <p:nvPr>
            <p:ph type="body" sz="quarter" idx="18" hasCustomPrompt="1"/>
          </p:nvPr>
        </p:nvSpPr>
        <p:spPr>
          <a:xfrm>
            <a:off x="1439338" y="1310400"/>
            <a:ext cx="10374057" cy="272021"/>
          </a:xfrm>
        </p:spPr>
        <p:txBody>
          <a:bodyPr/>
          <a:lstStyle>
            <a:lvl1pPr>
              <a:defRPr sz="1733" b="1" cap="all" baseline="0">
                <a:solidFill>
                  <a:schemeClr val="accent1"/>
                </a:solidFill>
              </a:defRPr>
            </a:lvl1pPr>
            <a:lvl5pPr>
              <a:defRPr/>
            </a:lvl5pPr>
          </a:lstStyle>
          <a:p>
            <a:pPr lvl="0"/>
            <a:r>
              <a:rPr lang="fr-FR" dirty="0"/>
              <a:t>Titre</a:t>
            </a:r>
          </a:p>
        </p:txBody>
      </p:sp>
      <p:sp>
        <p:nvSpPr>
          <p:cNvPr id="18" name="Espace réservé du texte 11"/>
          <p:cNvSpPr>
            <a:spLocks noGrp="1"/>
          </p:cNvSpPr>
          <p:nvPr>
            <p:ph type="body" sz="quarter" idx="19"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20"/>
          </p:nvPr>
        </p:nvSpPr>
        <p:spPr/>
        <p:txBody>
          <a:bodyPr/>
          <a:lstStyle/>
          <a:p>
            <a:r>
              <a:rPr lang="fr-FR"/>
              <a:t>JJ MMMM AAAA</a:t>
            </a:r>
          </a:p>
        </p:txBody>
      </p:sp>
    </p:spTree>
    <p:extLst>
      <p:ext uri="{BB962C8B-B14F-4D97-AF65-F5344CB8AC3E}">
        <p14:creationId xmlns:p14="http://schemas.microsoft.com/office/powerpoint/2010/main" val="5295372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440000" y="1300801"/>
            <a:ext cx="10368883" cy="4396015"/>
          </a:xfrm>
        </p:spPr>
        <p:txBody>
          <a:bodyPr/>
          <a:lstStyle>
            <a:lvl1pPr>
              <a:defRPr b="0">
                <a:solidFill>
                  <a:schemeClr val="bg2"/>
                </a:solidFill>
              </a:defRPr>
            </a:lvl1pPr>
          </a:lstStyle>
          <a:p>
            <a:r>
              <a:rPr lang="fr-FR"/>
              <a:t>Cliquez sur l'icône pour ajouter un tableau</a:t>
            </a:r>
            <a:endParaRPr lang="fr-FR" dirty="0"/>
          </a:p>
        </p:txBody>
      </p:sp>
      <p:sp>
        <p:nvSpPr>
          <p:cNvPr id="11"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6"/>
          </p:nvPr>
        </p:nvSpPr>
        <p:spPr/>
        <p:txBody>
          <a:bodyPr/>
          <a:lstStyle/>
          <a:p>
            <a:r>
              <a:rPr lang="fr-FR"/>
              <a:t>JJ MMMM AAAA</a:t>
            </a:r>
          </a:p>
        </p:txBody>
      </p:sp>
    </p:spTree>
    <p:extLst>
      <p:ext uri="{BB962C8B-B14F-4D97-AF65-F5344CB8AC3E}">
        <p14:creationId xmlns:p14="http://schemas.microsoft.com/office/powerpoint/2010/main" val="14073375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ableau +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440000" y="1615228"/>
            <a:ext cx="10368883" cy="1850517"/>
          </a:xfrm>
        </p:spPr>
        <p:txBody>
          <a:bodyPr/>
          <a:lstStyle>
            <a:lvl1pPr>
              <a:defRPr b="0">
                <a:solidFill>
                  <a:schemeClr val="bg2"/>
                </a:solidFill>
              </a:defRPr>
            </a:lvl1pPr>
          </a:lstStyle>
          <a:p>
            <a:r>
              <a:rPr lang="fr-FR"/>
              <a:t>Cliquez sur l'icône pour ajouter un tableau</a:t>
            </a:r>
            <a:endParaRPr lang="fr-FR" dirty="0"/>
          </a:p>
        </p:txBody>
      </p:sp>
      <p:sp>
        <p:nvSpPr>
          <p:cNvPr id="13" name="Espace réservé du graphique 3"/>
          <p:cNvSpPr>
            <a:spLocks noGrp="1"/>
          </p:cNvSpPr>
          <p:nvPr>
            <p:ph type="chart" sz="quarter" idx="16"/>
          </p:nvPr>
        </p:nvSpPr>
        <p:spPr>
          <a:xfrm>
            <a:off x="1087718" y="3806113"/>
            <a:ext cx="10721165" cy="2247112"/>
          </a:xfrm>
        </p:spPr>
        <p:txBody>
          <a:bodyPr/>
          <a:lstStyle>
            <a:lvl1pPr>
              <a:defRPr b="0">
                <a:solidFill>
                  <a:schemeClr val="bg2"/>
                </a:solidFill>
              </a:defRPr>
            </a:lvl1pPr>
          </a:lstStyle>
          <a:p>
            <a:r>
              <a:rPr lang="fr-FR"/>
              <a:t>Cliquez sur l'icône pour ajouter un graphique</a:t>
            </a:r>
          </a:p>
        </p:txBody>
      </p:sp>
      <p:sp>
        <p:nvSpPr>
          <p:cNvPr id="14" name="Espace réservé du texte 11"/>
          <p:cNvSpPr>
            <a:spLocks noGrp="1"/>
          </p:cNvSpPr>
          <p:nvPr>
            <p:ph type="body" sz="quarter" idx="17" hasCustomPrompt="1"/>
          </p:nvPr>
        </p:nvSpPr>
        <p:spPr>
          <a:xfrm>
            <a:off x="1439338" y="1310400"/>
            <a:ext cx="10374057" cy="272021"/>
          </a:xfrm>
        </p:spPr>
        <p:txBody>
          <a:bodyPr/>
          <a:lstStyle>
            <a:lvl1pPr>
              <a:defRPr sz="1733" b="1" cap="all" baseline="0">
                <a:solidFill>
                  <a:schemeClr val="accent1"/>
                </a:solidFill>
              </a:defRPr>
            </a:lvl1pPr>
            <a:lvl5pPr>
              <a:defRPr/>
            </a:lvl5pPr>
          </a:lstStyle>
          <a:p>
            <a:pPr lvl="0"/>
            <a:r>
              <a:rPr lang="fr-FR" dirty="0"/>
              <a:t>Titre</a:t>
            </a:r>
          </a:p>
        </p:txBody>
      </p:sp>
      <p:sp>
        <p:nvSpPr>
          <p:cNvPr id="15" name="Espace réservé du texte 11"/>
          <p:cNvSpPr>
            <a:spLocks noGrp="1"/>
          </p:cNvSpPr>
          <p:nvPr>
            <p:ph type="body" sz="quarter" idx="18" hasCustomPrompt="1"/>
          </p:nvPr>
        </p:nvSpPr>
        <p:spPr>
          <a:xfrm>
            <a:off x="1439338" y="3729600"/>
            <a:ext cx="10374057" cy="272021"/>
          </a:xfrm>
        </p:spPr>
        <p:txBody>
          <a:bodyPr/>
          <a:lstStyle>
            <a:lvl1pPr>
              <a:defRPr sz="1733" b="1" cap="all" baseline="0">
                <a:solidFill>
                  <a:schemeClr val="accent1"/>
                </a:solidFill>
              </a:defRPr>
            </a:lvl1pPr>
            <a:lvl5pPr>
              <a:defRPr/>
            </a:lvl5pPr>
          </a:lstStyle>
          <a:p>
            <a:pPr lvl="0"/>
            <a:r>
              <a:rPr lang="fr-FR"/>
              <a:t>Titre</a:t>
            </a:r>
          </a:p>
        </p:txBody>
      </p:sp>
      <p:sp>
        <p:nvSpPr>
          <p:cNvPr id="17"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9"/>
          </p:nvPr>
        </p:nvSpPr>
        <p:spPr/>
        <p:txBody>
          <a:bodyPr/>
          <a:lstStyle/>
          <a:p>
            <a:r>
              <a:rPr lang="fr-FR"/>
              <a:t>JJ MMMM AAAA</a:t>
            </a:r>
          </a:p>
        </p:txBody>
      </p:sp>
    </p:spTree>
    <p:extLst>
      <p:ext uri="{BB962C8B-B14F-4D97-AF65-F5344CB8AC3E}">
        <p14:creationId xmlns:p14="http://schemas.microsoft.com/office/powerpoint/2010/main" val="37714080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encadrés ">
    <p:spTree>
      <p:nvGrpSpPr>
        <p:cNvPr id="1" name=""/>
        <p:cNvGrpSpPr/>
        <p:nvPr/>
      </p:nvGrpSpPr>
      <p:grpSpPr>
        <a:xfrm>
          <a:off x="0" y="0"/>
          <a:ext cx="0" cy="0"/>
          <a:chOff x="0" y="0"/>
          <a:chExt cx="0" cy="0"/>
        </a:xfrm>
      </p:grpSpPr>
      <p:sp>
        <p:nvSpPr>
          <p:cNvPr id="23" name="Espace réservé du texte 11"/>
          <p:cNvSpPr>
            <a:spLocks noGrp="1"/>
          </p:cNvSpPr>
          <p:nvPr>
            <p:ph type="body" sz="quarter" idx="20"/>
          </p:nvPr>
        </p:nvSpPr>
        <p:spPr>
          <a:xfrm>
            <a:off x="4991153" y="2546584"/>
            <a:ext cx="3270411" cy="3512093"/>
          </a:xfrm>
          <a:solidFill>
            <a:srgbClr val="EAEAEA"/>
          </a:solidFill>
        </p:spPr>
        <p:txBody>
          <a:bodyPr lIns="180000" tIns="468000" rIns="180000"/>
          <a:lstStyle>
            <a:lvl1pPr algn="ctr">
              <a:spcBef>
                <a:spcPts val="533"/>
              </a:spcBef>
              <a:defRPr sz="1333" cap="all" baseline="0">
                <a:solidFill>
                  <a:schemeClr val="tx1"/>
                </a:solidFill>
              </a:defRPr>
            </a:lvl1pPr>
            <a:lvl5pPr>
              <a:defRPr/>
            </a:lvl5pPr>
          </a:lstStyle>
          <a:p>
            <a:pPr lvl="0"/>
            <a:r>
              <a:rPr lang="fr-FR"/>
              <a:t>Modifier les styles du texte du masque</a:t>
            </a:r>
          </a:p>
        </p:txBody>
      </p:sp>
      <p:sp>
        <p:nvSpPr>
          <p:cNvPr id="24" name="Espace réservé du texte 11"/>
          <p:cNvSpPr>
            <a:spLocks noGrp="1"/>
          </p:cNvSpPr>
          <p:nvPr>
            <p:ph type="body" sz="quarter" idx="21"/>
          </p:nvPr>
        </p:nvSpPr>
        <p:spPr>
          <a:xfrm>
            <a:off x="8542980" y="2546584"/>
            <a:ext cx="3270411" cy="3512093"/>
          </a:xfrm>
          <a:solidFill>
            <a:srgbClr val="EAEAEA"/>
          </a:solidFill>
        </p:spPr>
        <p:txBody>
          <a:bodyPr lIns="180000" tIns="468000" rIns="180000"/>
          <a:lstStyle>
            <a:lvl1pPr algn="ctr">
              <a:spcBef>
                <a:spcPts val="533"/>
              </a:spcBef>
              <a:defRPr sz="1333" cap="all" baseline="0">
                <a:solidFill>
                  <a:schemeClr val="tx1"/>
                </a:solidFill>
              </a:defRPr>
            </a:lvl1pPr>
            <a:lvl5pPr>
              <a:defRPr/>
            </a:lvl5pPr>
          </a:lstStyle>
          <a:p>
            <a:pPr lvl="0"/>
            <a:r>
              <a:rPr lang="fr-FR"/>
              <a:t>Modifier les styles du texte du masque</a:t>
            </a:r>
          </a:p>
        </p:txBody>
      </p:sp>
      <p:sp>
        <p:nvSpPr>
          <p:cNvPr id="15" name="Espace réservé du texte 11"/>
          <p:cNvSpPr>
            <a:spLocks noGrp="1"/>
          </p:cNvSpPr>
          <p:nvPr>
            <p:ph type="body" sz="quarter" idx="16"/>
          </p:nvPr>
        </p:nvSpPr>
        <p:spPr>
          <a:xfrm>
            <a:off x="1439332" y="2546584"/>
            <a:ext cx="3270411" cy="3512093"/>
          </a:xfrm>
          <a:solidFill>
            <a:srgbClr val="EAEAEA"/>
          </a:solidFill>
        </p:spPr>
        <p:txBody>
          <a:bodyPr lIns="180000" tIns="468000" rIns="180000"/>
          <a:lstStyle>
            <a:lvl1pPr algn="ctr">
              <a:spcBef>
                <a:spcPts val="533"/>
              </a:spcBef>
              <a:defRPr sz="1333" cap="all" baseline="0">
                <a:solidFill>
                  <a:schemeClr val="tx1"/>
                </a:solidFill>
              </a:defRPr>
            </a:lvl1pPr>
            <a:lvl5pPr>
              <a:defRPr/>
            </a:lvl5pPr>
          </a:lstStyle>
          <a:p>
            <a:pPr lvl="0"/>
            <a:r>
              <a:rPr lang="fr-FR"/>
              <a:t>Modifier les styles du texte du masque</a:t>
            </a:r>
          </a:p>
        </p:txBody>
      </p:sp>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hasCustomPrompt="1"/>
          </p:nvPr>
        </p:nvSpPr>
        <p:spPr>
          <a:xfrm>
            <a:off x="1439338" y="1310400"/>
            <a:ext cx="10374057" cy="272021"/>
          </a:xfrm>
        </p:spPr>
        <p:txBody>
          <a:bodyPr/>
          <a:lstStyle>
            <a:lvl1pPr>
              <a:defRPr sz="1733" b="1" cap="all" baseline="0">
                <a:solidFill>
                  <a:schemeClr val="accent1"/>
                </a:solidFill>
              </a:defRPr>
            </a:lvl1pPr>
            <a:lvl5pPr>
              <a:defRPr/>
            </a:lvl5pPr>
          </a:lstStyle>
          <a:p>
            <a:pPr lvl="0"/>
            <a:r>
              <a:rPr lang="fr-FR" dirty="0"/>
              <a:t>Titre</a:t>
            </a:r>
          </a:p>
        </p:txBody>
      </p:sp>
      <p:sp>
        <p:nvSpPr>
          <p:cNvPr id="16" name="Espace réservé du texte 15"/>
          <p:cNvSpPr>
            <a:spLocks noGrp="1"/>
          </p:cNvSpPr>
          <p:nvPr>
            <p:ph type="body" sz="quarter" idx="15" hasCustomPrompt="1"/>
          </p:nvPr>
        </p:nvSpPr>
        <p:spPr>
          <a:xfrm>
            <a:off x="1439336" y="1684309"/>
            <a:ext cx="3270407" cy="1296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72000" tIns="36000" rIns="72000" bIns="72000">
            <a:noAutofit/>
          </a:bodyPr>
          <a:lstStyle>
            <a:lvl1pPr algn="ctr">
              <a:defRPr sz="4267" b="1">
                <a:solidFill>
                  <a:schemeClr val="bg1"/>
                </a:solidFill>
              </a:defRPr>
            </a:lvl1pPr>
            <a:lvl2pPr marL="0" indent="0" algn="ctr">
              <a:spcBef>
                <a:spcPts val="0"/>
              </a:spcBef>
              <a:buNone/>
              <a:defRPr sz="1333" cap="all" baseline="0">
                <a:solidFill>
                  <a:schemeClr val="bg1"/>
                </a:solidFill>
              </a:defRPr>
            </a:lvl2pPr>
            <a:lvl5pPr>
              <a:defRPr/>
            </a:lvl5pPr>
          </a:lstStyle>
          <a:p>
            <a:pPr lvl="0"/>
            <a:r>
              <a:rPr lang="fr-FR" dirty="0"/>
              <a:t>#</a:t>
            </a:r>
          </a:p>
          <a:p>
            <a:pPr lvl="1"/>
            <a:r>
              <a:rPr lang="fr-FR" dirty="0"/>
              <a:t>Deuxième niveau</a:t>
            </a:r>
          </a:p>
        </p:txBody>
      </p:sp>
      <p:sp>
        <p:nvSpPr>
          <p:cNvPr id="18" name="Espace réservé du texte 17"/>
          <p:cNvSpPr>
            <a:spLocks noGrp="1"/>
          </p:cNvSpPr>
          <p:nvPr>
            <p:ph type="body" sz="quarter" idx="17" hasCustomPrompt="1"/>
          </p:nvPr>
        </p:nvSpPr>
        <p:spPr>
          <a:xfrm>
            <a:off x="8542991" y="1684309"/>
            <a:ext cx="3270407" cy="1296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3"/>
          </a:solidFill>
        </p:spPr>
        <p:txBody>
          <a:bodyPr wrap="square" lIns="72000" tIns="36000" rIns="72000" bIns="72000">
            <a:noAutofit/>
          </a:bodyPr>
          <a:lstStyle>
            <a:lvl1pPr algn="ctr">
              <a:defRPr sz="4267" b="1">
                <a:solidFill>
                  <a:schemeClr val="bg1"/>
                </a:solidFill>
              </a:defRPr>
            </a:lvl1pPr>
            <a:lvl2pPr marL="0" indent="0" algn="ctr">
              <a:spcBef>
                <a:spcPts val="0"/>
              </a:spcBef>
              <a:buNone/>
              <a:defRPr sz="1333" cap="all" baseline="0">
                <a:solidFill>
                  <a:schemeClr val="bg1"/>
                </a:solidFill>
              </a:defRPr>
            </a:lvl2pPr>
            <a:lvl5pPr>
              <a:defRPr/>
            </a:lvl5pPr>
          </a:lstStyle>
          <a:p>
            <a:pPr lvl="0"/>
            <a:r>
              <a:rPr lang="fr-FR" dirty="0"/>
              <a:t>#</a:t>
            </a:r>
          </a:p>
          <a:p>
            <a:pPr lvl="1"/>
            <a:r>
              <a:rPr lang="fr-FR" dirty="0"/>
              <a:t>Deuxième niveau</a:t>
            </a:r>
          </a:p>
        </p:txBody>
      </p:sp>
      <p:sp>
        <p:nvSpPr>
          <p:cNvPr id="21" name="Espace réservé du texte 20"/>
          <p:cNvSpPr>
            <a:spLocks noGrp="1"/>
          </p:cNvSpPr>
          <p:nvPr>
            <p:ph type="body" sz="quarter" idx="19" hasCustomPrompt="1"/>
          </p:nvPr>
        </p:nvSpPr>
        <p:spPr>
          <a:xfrm>
            <a:off x="4991163" y="1684309"/>
            <a:ext cx="3270407" cy="1296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2"/>
          </a:solidFill>
        </p:spPr>
        <p:txBody>
          <a:bodyPr wrap="square" lIns="72000" tIns="36000" rIns="72000" bIns="72000">
            <a:noAutofit/>
          </a:bodyPr>
          <a:lstStyle>
            <a:lvl1pPr algn="ctr">
              <a:defRPr sz="4267" b="1">
                <a:solidFill>
                  <a:schemeClr val="bg1"/>
                </a:solidFill>
              </a:defRPr>
            </a:lvl1pPr>
            <a:lvl2pPr marL="0" indent="0" algn="ctr">
              <a:spcBef>
                <a:spcPts val="0"/>
              </a:spcBef>
              <a:buNone/>
              <a:defRPr sz="1333" cap="all" baseline="0">
                <a:solidFill>
                  <a:schemeClr val="bg1"/>
                </a:solidFill>
              </a:defRPr>
            </a:lvl2pPr>
            <a:lvl5pPr>
              <a:defRPr/>
            </a:lvl5pPr>
          </a:lstStyle>
          <a:p>
            <a:pPr lvl="0"/>
            <a:r>
              <a:rPr lang="fr-FR" dirty="0"/>
              <a:t>#</a:t>
            </a:r>
          </a:p>
          <a:p>
            <a:pPr lvl="1"/>
            <a:r>
              <a:rPr lang="fr-FR" dirty="0"/>
              <a:t>Deuxième niveau</a:t>
            </a:r>
          </a:p>
        </p:txBody>
      </p:sp>
      <p:sp>
        <p:nvSpPr>
          <p:cNvPr id="17"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22"/>
          </p:nvPr>
        </p:nvSpPr>
        <p:spPr/>
        <p:txBody>
          <a:bodyPr/>
          <a:lstStyle/>
          <a:p>
            <a:r>
              <a:rPr lang="fr-FR"/>
              <a:t>JJ MMMM AAAA</a:t>
            </a:r>
          </a:p>
        </p:txBody>
      </p:sp>
    </p:spTree>
    <p:extLst>
      <p:ext uri="{BB962C8B-B14F-4D97-AF65-F5344CB8AC3E}">
        <p14:creationId xmlns:p14="http://schemas.microsoft.com/office/powerpoint/2010/main" val="3695268393"/>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22" name="Espace réservé du texte 21"/>
          <p:cNvSpPr>
            <a:spLocks noGrp="1"/>
          </p:cNvSpPr>
          <p:nvPr>
            <p:ph type="body" sz="quarter" idx="18" hasCustomPrompt="1"/>
          </p:nvPr>
        </p:nvSpPr>
        <p:spPr>
          <a:xfrm>
            <a:off x="4895858" y="2642128"/>
            <a:ext cx="2684655" cy="3240000"/>
          </a:xfrm>
          <a:prstGeom prst="rect">
            <a:avLst/>
          </a:prstGeom>
          <a:solidFill>
            <a:srgbClr val="EAEAEA"/>
          </a:solidFill>
        </p:spPr>
        <p:txBody>
          <a:bodyPr wrap="square" lIns="180000" tIns="72000" rIns="180000" bIns="324000" anchor="ctr" anchorCtr="0">
            <a:noAutofit/>
          </a:bodyPr>
          <a:lstStyle>
            <a:lvl1pPr algn="l">
              <a:lnSpc>
                <a:spcPct val="85000"/>
              </a:lnSpc>
              <a:spcBef>
                <a:spcPts val="0"/>
              </a:spcBef>
              <a:defRPr sz="4267" b="1">
                <a:solidFill>
                  <a:schemeClr val="accent1"/>
                </a:solidFill>
              </a:defRPr>
            </a:lvl1pPr>
            <a:lvl2pPr marL="0" indent="0" algn="l">
              <a:lnSpc>
                <a:spcPct val="85000"/>
              </a:lnSpc>
              <a:spcBef>
                <a:spcPts val="0"/>
              </a:spcBef>
              <a:buNone/>
              <a:defRPr sz="1467" b="0" cap="none" baseline="0">
                <a:solidFill>
                  <a:schemeClr val="tx1"/>
                </a:solidFill>
              </a:defRPr>
            </a:lvl2pPr>
            <a:lvl3pPr marL="0" indent="0" algn="l">
              <a:lnSpc>
                <a:spcPct val="85000"/>
              </a:lnSpc>
              <a:spcBef>
                <a:spcPts val="0"/>
              </a:spcBef>
              <a:buNone/>
              <a:defRPr sz="1333" b="0" cap="none" baseline="0">
                <a:solidFill>
                  <a:schemeClr val="tx1"/>
                </a:solidFill>
              </a:defRPr>
            </a:lvl3pPr>
            <a:lvl5pPr>
              <a:defRPr/>
            </a:lvl5pPr>
          </a:lstStyle>
          <a:p>
            <a:pPr lvl="0"/>
            <a:r>
              <a:rPr lang="fr-FR" dirty="0"/>
              <a:t>#</a:t>
            </a:r>
          </a:p>
          <a:p>
            <a:pPr lvl="1"/>
            <a:r>
              <a:rPr lang="fr-FR" dirty="0"/>
              <a:t>Deuxième niveau</a:t>
            </a:r>
          </a:p>
          <a:p>
            <a:pPr lvl="2"/>
            <a:r>
              <a:rPr lang="fr-FR" dirty="0"/>
              <a:t>Troisième niveau</a:t>
            </a:r>
          </a:p>
        </p:txBody>
      </p:sp>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6" name="Espace réservé du texte 15"/>
          <p:cNvSpPr>
            <a:spLocks noGrp="1"/>
          </p:cNvSpPr>
          <p:nvPr>
            <p:ph type="body" sz="quarter" idx="15" hasCustomPrompt="1"/>
          </p:nvPr>
        </p:nvSpPr>
        <p:spPr>
          <a:xfrm>
            <a:off x="4895858" y="1361016"/>
            <a:ext cx="2684655" cy="1824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180000" tIns="72000" rIns="180000" bIns="324000" anchor="ctr" anchorCtr="0">
            <a:noAutofit/>
          </a:bodyPr>
          <a:lstStyle>
            <a:lvl1pPr algn="l">
              <a:lnSpc>
                <a:spcPct val="85000"/>
              </a:lnSpc>
              <a:spcBef>
                <a:spcPts val="0"/>
              </a:spcBef>
              <a:defRPr sz="4267" b="1">
                <a:solidFill>
                  <a:schemeClr val="bg1"/>
                </a:solidFill>
              </a:defRPr>
            </a:lvl1pPr>
            <a:lvl2pPr marL="0" indent="0" algn="l">
              <a:lnSpc>
                <a:spcPct val="85000"/>
              </a:lnSpc>
              <a:spcBef>
                <a:spcPts val="0"/>
              </a:spcBef>
              <a:buNone/>
              <a:defRPr sz="1467" b="0" cap="none" baseline="0">
                <a:solidFill>
                  <a:schemeClr val="bg1"/>
                </a:solidFill>
              </a:defRPr>
            </a:lvl2pPr>
            <a:lvl3pPr marL="0" indent="0" algn="l">
              <a:lnSpc>
                <a:spcPct val="85000"/>
              </a:lnSpc>
              <a:spcBef>
                <a:spcPts val="0"/>
              </a:spcBef>
              <a:buNone/>
              <a:defRPr sz="1333" b="0" cap="none" baseline="0">
                <a:solidFill>
                  <a:schemeClr val="bg1"/>
                </a:solidFill>
              </a:defRPr>
            </a:lvl3pPr>
            <a:lvl5pPr>
              <a:defRPr/>
            </a:lvl5pPr>
          </a:lstStyle>
          <a:p>
            <a:pPr lvl="0"/>
            <a:r>
              <a:rPr lang="fr-FR" dirty="0"/>
              <a:t>#</a:t>
            </a:r>
          </a:p>
          <a:p>
            <a:pPr lvl="1"/>
            <a:r>
              <a:rPr lang="fr-FR" dirty="0"/>
              <a:t>Deuxième niveau</a:t>
            </a:r>
          </a:p>
          <a:p>
            <a:pPr lvl="2"/>
            <a:r>
              <a:rPr lang="fr-FR" dirty="0"/>
              <a:t>Troisième niveau</a:t>
            </a:r>
          </a:p>
        </p:txBody>
      </p:sp>
      <p:sp>
        <p:nvSpPr>
          <p:cNvPr id="4" name="Espace réservé du texte 3"/>
          <p:cNvSpPr>
            <a:spLocks noGrp="1"/>
          </p:cNvSpPr>
          <p:nvPr>
            <p:ph type="body" sz="quarter" idx="17"/>
          </p:nvPr>
        </p:nvSpPr>
        <p:spPr>
          <a:xfrm>
            <a:off x="1441004" y="1300800"/>
            <a:ext cx="2944217" cy="458132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7" name="Espace réservé du texte 3"/>
          <p:cNvSpPr>
            <a:spLocks noGrp="1"/>
          </p:cNvSpPr>
          <p:nvPr>
            <p:ph type="body" sz="quarter" idx="19" hasCustomPrompt="1"/>
          </p:nvPr>
        </p:nvSpPr>
        <p:spPr>
          <a:xfrm>
            <a:off x="8091150" y="1224000"/>
            <a:ext cx="3730441" cy="878189"/>
          </a:xfrm>
        </p:spPr>
        <p:txBody>
          <a:bodyPr>
            <a:spAutoFit/>
          </a:bodyPr>
          <a:lstStyle>
            <a:lvl1pPr>
              <a:spcBef>
                <a:spcPts val="1200"/>
              </a:spcBef>
              <a:defRPr sz="4533">
                <a:solidFill>
                  <a:schemeClr val="accent1"/>
                </a:solidFill>
              </a:defRPr>
            </a:lvl1pPr>
            <a:lvl2pPr marL="0" indent="0">
              <a:lnSpc>
                <a:spcPct val="80000"/>
              </a:lnSpc>
              <a:spcBef>
                <a:spcPts val="0"/>
              </a:spcBef>
              <a:buNone/>
              <a:defRPr sz="1467" b="0" cap="all" baseline="0"/>
            </a:lvl2pPr>
          </a:lstStyle>
          <a:p>
            <a:pPr lvl="0"/>
            <a:r>
              <a:rPr lang="fr-FR" dirty="0"/>
              <a:t>#</a:t>
            </a:r>
          </a:p>
          <a:p>
            <a:pPr lvl="1"/>
            <a:r>
              <a:rPr lang="fr-FR" dirty="0"/>
              <a:t>Deuxième niveau</a:t>
            </a:r>
          </a:p>
        </p:txBody>
      </p:sp>
      <p:sp>
        <p:nvSpPr>
          <p:cNvPr id="12"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20"/>
          </p:nvPr>
        </p:nvSpPr>
        <p:spPr/>
        <p:txBody>
          <a:bodyPr/>
          <a:lstStyle/>
          <a:p>
            <a:r>
              <a:rPr lang="fr-FR"/>
              <a:t>JJ MMMM AAAA</a:t>
            </a:r>
          </a:p>
        </p:txBody>
      </p:sp>
    </p:spTree>
    <p:extLst>
      <p:ext uri="{BB962C8B-B14F-4D97-AF65-F5344CB8AC3E}">
        <p14:creationId xmlns:p14="http://schemas.microsoft.com/office/powerpoint/2010/main" val="943044491"/>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sclaimers">
    <p:spTree>
      <p:nvGrpSpPr>
        <p:cNvPr id="1" name=""/>
        <p:cNvGrpSpPr/>
        <p:nvPr/>
      </p:nvGrpSpPr>
      <p:grpSpPr>
        <a:xfrm>
          <a:off x="0" y="0"/>
          <a:ext cx="0" cy="0"/>
          <a:chOff x="0" y="0"/>
          <a:chExt cx="0" cy="0"/>
        </a:xfrm>
      </p:grpSpPr>
      <p:sp>
        <p:nvSpPr>
          <p:cNvPr id="7" name="bk object 16"/>
          <p:cNvSpPr/>
          <p:nvPr userDrawn="1"/>
        </p:nvSpPr>
        <p:spPr>
          <a:xfrm>
            <a:off x="383118" y="439738"/>
            <a:ext cx="11438465"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1440000" y="773921"/>
            <a:ext cx="9867483" cy="4762519"/>
          </a:xfrm>
        </p:spPr>
        <p:txBody>
          <a:bodyPr/>
          <a:lstStyle>
            <a:lvl1pPr>
              <a:defRPr sz="2000" b="1" cap="all" baseline="0">
                <a:solidFill>
                  <a:schemeClr val="tx2"/>
                </a:solidFill>
              </a:defRPr>
            </a:lvl1pPr>
            <a:lvl2pPr marL="0" indent="0" algn="just">
              <a:lnSpc>
                <a:spcPct val="110000"/>
              </a:lnSpc>
              <a:spcBef>
                <a:spcPts val="800"/>
              </a:spcBef>
              <a:buNone/>
              <a:defRPr sz="1200" b="0">
                <a:solidFill>
                  <a:schemeClr val="tx1"/>
                </a:solidFill>
              </a:defRPr>
            </a:lvl2pPr>
          </a:lstStyle>
          <a:p>
            <a:pPr lvl="0"/>
            <a:r>
              <a:rPr lang="fr-FR"/>
              <a:t>Modifier les styles du texte du masque</a:t>
            </a:r>
          </a:p>
          <a:p>
            <a:pPr lvl="1"/>
            <a:r>
              <a:rPr lang="fr-FR"/>
              <a:t>Deuxième niveau</a:t>
            </a:r>
          </a:p>
        </p:txBody>
      </p:sp>
      <p:sp>
        <p:nvSpPr>
          <p:cNvPr id="2" name="Espace réservé de la date 1"/>
          <p:cNvSpPr>
            <a:spLocks noGrp="1"/>
          </p:cNvSpPr>
          <p:nvPr>
            <p:ph type="dt" sz="half" idx="14"/>
          </p:nvPr>
        </p:nvSpPr>
        <p:spPr/>
        <p:txBody>
          <a:bodyPr/>
          <a:lstStyle/>
          <a:p>
            <a:r>
              <a:rPr lang="fr-FR"/>
              <a:t>JJ MMMM AAAA</a:t>
            </a:r>
          </a:p>
        </p:txBody>
      </p:sp>
    </p:spTree>
    <p:extLst>
      <p:ext uri="{BB962C8B-B14F-4D97-AF65-F5344CB8AC3E}">
        <p14:creationId xmlns:p14="http://schemas.microsoft.com/office/powerpoint/2010/main" val="41309495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11" name="bk object 16"/>
          <p:cNvSpPr/>
          <p:nvPr userDrawn="1"/>
        </p:nvSpPr>
        <p:spPr>
          <a:xfrm>
            <a:off x="383118" y="439738"/>
            <a:ext cx="11438465"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3" name="Espace réservé du texte 2"/>
          <p:cNvSpPr>
            <a:spLocks noGrp="1"/>
          </p:cNvSpPr>
          <p:nvPr>
            <p:ph type="body" sz="quarter" idx="10"/>
          </p:nvPr>
        </p:nvSpPr>
        <p:spPr>
          <a:xfrm>
            <a:off x="4887072" y="764864"/>
            <a:ext cx="3635587" cy="913007"/>
          </a:xfrm>
        </p:spPr>
        <p:txBody>
          <a:bodyPr>
            <a:spAutoFit/>
          </a:bodyPr>
          <a:lstStyle>
            <a:lvl1pPr>
              <a:defRPr sz="1733" b="1" cap="all" baseline="0">
                <a:solidFill>
                  <a:schemeClr val="tx2"/>
                </a:solidFill>
              </a:defRPr>
            </a:lvl1pPr>
            <a:lvl2pPr marL="0" indent="0">
              <a:spcBef>
                <a:spcPts val="1200"/>
              </a:spcBef>
              <a:buNone/>
              <a:defRPr sz="1467" b="0" cap="none">
                <a:solidFill>
                  <a:schemeClr val="tx1"/>
                </a:solidFill>
              </a:defRPr>
            </a:lvl2pPr>
            <a:lvl3pPr>
              <a:defRPr sz="1600" b="0" cap="none">
                <a:solidFill>
                  <a:schemeClr val="tx1"/>
                </a:solidFill>
              </a:defRPr>
            </a:lvl3pPr>
          </a:lstStyle>
          <a:p>
            <a:pPr lvl="0"/>
            <a:r>
              <a:rPr lang="fr-FR"/>
              <a:t>Modifier les styles du texte du masque</a:t>
            </a:r>
          </a:p>
          <a:p>
            <a:pPr lvl="1"/>
            <a:r>
              <a:rPr lang="fr-FR"/>
              <a:t>Deuxième niveau</a:t>
            </a:r>
          </a:p>
        </p:txBody>
      </p:sp>
      <p:sp>
        <p:nvSpPr>
          <p:cNvPr id="16" name="Espace réservé du texte 2"/>
          <p:cNvSpPr>
            <a:spLocks noGrp="1"/>
          </p:cNvSpPr>
          <p:nvPr>
            <p:ph type="body" sz="quarter" idx="11"/>
          </p:nvPr>
        </p:nvSpPr>
        <p:spPr>
          <a:xfrm>
            <a:off x="4887072" y="4248000"/>
            <a:ext cx="3635587" cy="913007"/>
          </a:xfrm>
        </p:spPr>
        <p:txBody>
          <a:bodyPr>
            <a:spAutoFit/>
          </a:bodyPr>
          <a:lstStyle>
            <a:lvl1pPr>
              <a:defRPr sz="1733" b="1" cap="all" baseline="0">
                <a:solidFill>
                  <a:schemeClr val="tx2"/>
                </a:solidFill>
              </a:defRPr>
            </a:lvl1pPr>
            <a:lvl2pPr marL="0" indent="0">
              <a:spcBef>
                <a:spcPts val="1200"/>
              </a:spcBef>
              <a:buNone/>
              <a:defRPr sz="1467" b="0" cap="none">
                <a:solidFill>
                  <a:schemeClr val="tx1"/>
                </a:solidFill>
              </a:defRPr>
            </a:lvl2pPr>
            <a:lvl3pPr>
              <a:defRPr sz="1600" b="0" cap="none">
                <a:solidFill>
                  <a:schemeClr val="tx1"/>
                </a:solidFill>
              </a:defRPr>
            </a:lvl3pPr>
          </a:lstStyle>
          <a:p>
            <a:pPr lvl="0"/>
            <a:r>
              <a:rPr lang="fr-FR"/>
              <a:t>Modifier les styles du texte du masque</a:t>
            </a:r>
          </a:p>
          <a:p>
            <a:pPr lvl="1"/>
            <a:r>
              <a:rPr lang="fr-FR"/>
              <a:t>Deuxième niveau</a:t>
            </a:r>
          </a:p>
        </p:txBody>
      </p:sp>
      <p:sp>
        <p:nvSpPr>
          <p:cNvPr id="4" name="ZoneTexte 3"/>
          <p:cNvSpPr txBox="1"/>
          <p:nvPr userDrawn="1"/>
        </p:nvSpPr>
        <p:spPr>
          <a:xfrm>
            <a:off x="1423074" y="708105"/>
            <a:ext cx="3000188" cy="574453"/>
          </a:xfrm>
          <a:prstGeom prst="rect">
            <a:avLst/>
          </a:prstGeom>
          <a:noFill/>
        </p:spPr>
        <p:txBody>
          <a:bodyPr wrap="square" lIns="0" tIns="0" rIns="0" bIns="0" rtlCol="0">
            <a:spAutoFit/>
          </a:bodyPr>
          <a:lstStyle/>
          <a:p>
            <a:r>
              <a:rPr lang="fr-FR" sz="3733" b="1">
                <a:solidFill>
                  <a:schemeClr val="bg2"/>
                </a:solidFill>
              </a:rPr>
              <a:t>CONTACT</a:t>
            </a:r>
          </a:p>
        </p:txBody>
      </p:sp>
      <p:pic>
        <p:nvPicPr>
          <p:cNvPr id="9" name="Image 8"/>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8247"/>
          <a:stretch/>
        </p:blipFill>
        <p:spPr>
          <a:xfrm>
            <a:off x="4825970" y="5734450"/>
            <a:ext cx="355631" cy="335999"/>
          </a:xfrm>
          <a:prstGeom prst="rect">
            <a:avLst/>
          </a:prstGeom>
        </p:spPr>
      </p:pic>
      <p:pic>
        <p:nvPicPr>
          <p:cNvPr id="7" name="Image 6"/>
          <p:cNvPicPr>
            <a:picLocks noChangeAspect="1"/>
          </p:cNvPicPr>
          <p:nvPr userDrawn="1"/>
        </p:nvPicPr>
        <p:blipFill rotWithShape="1">
          <a:blip r:embed="rId3" cstate="hqprint">
            <a:extLst>
              <a:ext uri="{28A0092B-C50C-407E-A947-70E740481C1C}">
                <a14:useLocalDpi xmlns:a14="http://schemas.microsoft.com/office/drawing/2010/main" val="0"/>
              </a:ext>
            </a:extLst>
          </a:blip>
          <a:srcRect l="31753" r="34124" b="863"/>
          <a:stretch/>
        </p:blipFill>
        <p:spPr>
          <a:xfrm>
            <a:off x="5181600" y="5737349"/>
            <a:ext cx="382184" cy="333100"/>
          </a:xfrm>
          <a:prstGeom prst="rect">
            <a:avLst/>
          </a:prstGeom>
        </p:spPr>
      </p:pic>
      <p:pic>
        <p:nvPicPr>
          <p:cNvPr id="8" name="Image 7"/>
          <p:cNvPicPr>
            <a:picLocks noChangeAspect="1"/>
          </p:cNvPicPr>
          <p:nvPr userDrawn="1"/>
        </p:nvPicPr>
        <p:blipFill rotWithShape="1">
          <a:blip r:embed="rId2" cstate="hqprint">
            <a:extLst>
              <a:ext uri="{28A0092B-C50C-407E-A947-70E740481C1C}">
                <a14:useLocalDpi xmlns:a14="http://schemas.microsoft.com/office/drawing/2010/main" val="0"/>
              </a:ext>
            </a:extLst>
          </a:blip>
          <a:srcRect l="65876"/>
          <a:stretch/>
        </p:blipFill>
        <p:spPr>
          <a:xfrm>
            <a:off x="5563784" y="5734450"/>
            <a:ext cx="382185" cy="335999"/>
          </a:xfrm>
          <a:prstGeom prst="rect">
            <a:avLst/>
          </a:prstGeom>
        </p:spPr>
      </p:pic>
    </p:spTree>
    <p:extLst>
      <p:ext uri="{BB962C8B-B14F-4D97-AF65-F5344CB8AC3E}">
        <p14:creationId xmlns:p14="http://schemas.microsoft.com/office/powerpoint/2010/main" val="29265781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1"/>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7"/>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0870164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440001" y="6326918"/>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9" name="Espace réservé du texte 8"/>
          <p:cNvSpPr>
            <a:spLocks noGrp="1"/>
          </p:cNvSpPr>
          <p:nvPr>
            <p:ph type="body" sz="quarter" idx="13" hasCustomPrompt="1"/>
          </p:nvPr>
        </p:nvSpPr>
        <p:spPr>
          <a:xfrm>
            <a:off x="298451" y="414338"/>
            <a:ext cx="789267"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439333" y="1300163"/>
            <a:ext cx="10374057" cy="4357687"/>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5" name="Espace réservé de la date 14"/>
          <p:cNvSpPr>
            <a:spLocks noGrp="1"/>
          </p:cNvSpPr>
          <p:nvPr>
            <p:ph type="dt" sz="half" idx="15"/>
          </p:nvPr>
        </p:nvSpPr>
        <p:spPr/>
        <p:txBody>
          <a:bodyPr/>
          <a:lstStyle/>
          <a:p>
            <a:r>
              <a:rPr lang="fr-FR"/>
              <a:t>Jj Mois Aaaa</a:t>
            </a:r>
            <a:endParaRPr lang="fr-FR" dirty="0"/>
          </a:p>
        </p:txBody>
      </p:sp>
      <p:sp>
        <p:nvSpPr>
          <p:cNvPr id="16" name="Espace réservé du pied de page 15"/>
          <p:cNvSpPr>
            <a:spLocks noGrp="1"/>
          </p:cNvSpPr>
          <p:nvPr>
            <p:ph type="ftr" sz="quarter" idx="16"/>
          </p:nvPr>
        </p:nvSpPr>
        <p:spPr/>
        <p:txBody>
          <a:bodyPr/>
          <a:lstStyle/>
          <a:p>
            <a:r>
              <a:rPr lang="fr-FR"/>
              <a:t>TITRE DE LA PRÉSENTATION</a:t>
            </a:r>
            <a:endParaRPr lang="fr-FR" dirty="0"/>
          </a:p>
        </p:txBody>
      </p:sp>
      <p:sp>
        <p:nvSpPr>
          <p:cNvPr id="17" name="Espace réservé du numéro de diapositive 16"/>
          <p:cNvSpPr>
            <a:spLocks noGrp="1"/>
          </p:cNvSpPr>
          <p:nvPr>
            <p:ph type="sldNum" sz="quarter" idx="17"/>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40256317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ouverture 1 ">
    <p:spTree>
      <p:nvGrpSpPr>
        <p:cNvPr id="1" name=""/>
        <p:cNvGrpSpPr/>
        <p:nvPr/>
      </p:nvGrpSpPr>
      <p:grpSpPr>
        <a:xfrm>
          <a:off x="0" y="0"/>
          <a:ext cx="0" cy="0"/>
          <a:chOff x="0" y="0"/>
          <a:chExt cx="0" cy="0"/>
        </a:xfrm>
      </p:grpSpPr>
      <p:sp>
        <p:nvSpPr>
          <p:cNvPr id="10" name="object 24"/>
          <p:cNvSpPr/>
          <p:nvPr userDrawn="1"/>
        </p:nvSpPr>
        <p:spPr>
          <a:xfrm>
            <a:off x="4735152" y="4260111"/>
            <a:ext cx="2966499" cy="11776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2" name="Titre 1"/>
          <p:cNvSpPr>
            <a:spLocks noGrp="1"/>
          </p:cNvSpPr>
          <p:nvPr>
            <p:ph type="ctrTitle" hasCustomPrompt="1"/>
          </p:nvPr>
        </p:nvSpPr>
        <p:spPr>
          <a:xfrm>
            <a:off x="0" y="1920000"/>
            <a:ext cx="12192000" cy="1278000"/>
          </a:xfrm>
        </p:spPr>
        <p:txBody>
          <a:bodyPr anchor="t" anchorCtr="0"/>
          <a:lstStyle>
            <a:lvl1pPr algn="ctr">
              <a:lnSpc>
                <a:spcPct val="95000"/>
              </a:lnSpc>
              <a:defRPr sz="3733" b="0"/>
            </a:lvl1pPr>
          </a:lstStyle>
          <a:p>
            <a:r>
              <a:rPr lang="fr-FR" dirty="0"/>
              <a:t>MODIFIEZ LE STYLE DU TITRE</a:t>
            </a:r>
          </a:p>
        </p:txBody>
      </p:sp>
      <p:sp>
        <p:nvSpPr>
          <p:cNvPr id="3" name="Sous-titre 2"/>
          <p:cNvSpPr>
            <a:spLocks noGrp="1"/>
          </p:cNvSpPr>
          <p:nvPr>
            <p:ph type="subTitle" idx="1"/>
          </p:nvPr>
        </p:nvSpPr>
        <p:spPr>
          <a:xfrm>
            <a:off x="4040095" y="3726631"/>
            <a:ext cx="4111811" cy="533480"/>
          </a:xfrm>
        </p:spPr>
        <p:txBody>
          <a:bodyPr>
            <a:spAutoFit/>
          </a:bodyPr>
          <a:lstStyle>
            <a:lvl1pPr marL="0" indent="0" algn="ctr">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dirty="0"/>
              <a:t>Modifier le style des sous-titres du masque</a:t>
            </a:r>
          </a:p>
        </p:txBody>
      </p:sp>
      <p:pic>
        <p:nvPicPr>
          <p:cNvPr id="9" name="Image 8"/>
          <p:cNvPicPr>
            <a:picLocks noChangeAspect="1"/>
          </p:cNvPicPr>
          <p:nvPr userDrawn="1"/>
        </p:nvPicPr>
        <p:blipFill>
          <a:blip r:embed="rId3"/>
          <a:stretch>
            <a:fillRect/>
          </a:stretch>
        </p:blipFill>
        <p:spPr>
          <a:xfrm>
            <a:off x="5390400" y="6307578"/>
            <a:ext cx="1411200" cy="202597"/>
          </a:xfrm>
          <a:prstGeom prst="rect">
            <a:avLst/>
          </a:prstGeom>
        </p:spPr>
      </p:pic>
      <p:sp>
        <p:nvSpPr>
          <p:cNvPr id="5" name="Espace réservé du texte 4"/>
          <p:cNvSpPr>
            <a:spLocks noGrp="1"/>
          </p:cNvSpPr>
          <p:nvPr>
            <p:ph type="body" sz="quarter" idx="10"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dirty="0"/>
              <a:t>MENTION À REMPLIR</a:t>
            </a:r>
          </a:p>
        </p:txBody>
      </p:sp>
      <p:pic>
        <p:nvPicPr>
          <p:cNvPr id="4" name="Image 3"/>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756600" y="368300"/>
            <a:ext cx="2932800" cy="1123491"/>
          </a:xfrm>
          <a:prstGeom prst="rect">
            <a:avLst/>
          </a:prstGeom>
        </p:spPr>
      </p:pic>
    </p:spTree>
    <p:extLst>
      <p:ext uri="{BB962C8B-B14F-4D97-AF65-F5344CB8AC3E}">
        <p14:creationId xmlns:p14="http://schemas.microsoft.com/office/powerpoint/2010/main" val="810118492"/>
      </p:ext>
    </p:extLst>
  </p:cSld>
  <p:clrMapOvr>
    <a:masterClrMapping/>
  </p:clrMapOvr>
  <p:extLst>
    <p:ext uri="{DCECCB84-F9BA-43D5-87BE-67443E8EF086}">
      <p15:sldGuideLst xmlns:p15="http://schemas.microsoft.com/office/powerpoint/2012/main">
        <p15:guide id="1" pos="2880">
          <p15:clr>
            <a:srgbClr val="FBAE40"/>
          </p15:clr>
        </p15:guide>
        <p15:guide id="2" orient="horz" pos="305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ouvertu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3960002" y="2167202"/>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p:ph type="subTitle" idx="1"/>
          </p:nvPr>
        </p:nvSpPr>
        <p:spPr>
          <a:xfrm>
            <a:off x="3960001" y="4752407"/>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dirty="0"/>
              <a:t>Modifier le style des sous-titres du masque</a:t>
            </a:r>
          </a:p>
        </p:txBody>
      </p:sp>
      <p:sp>
        <p:nvSpPr>
          <p:cNvPr id="13" name="Espace réservé du texte 4"/>
          <p:cNvSpPr>
            <a:spLocks noGrp="1"/>
          </p:cNvSpPr>
          <p:nvPr>
            <p:ph type="body" sz="quarter" idx="11"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dirty="0"/>
              <a:t>MENTION À REMPLIR</a:t>
            </a:r>
          </a:p>
        </p:txBody>
      </p:sp>
      <p:pic>
        <p:nvPicPr>
          <p:cNvPr id="8" name="Imag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0294936">
            <a:off x="-612902" y="2090504"/>
            <a:ext cx="5113543" cy="2674563"/>
          </a:xfrm>
          <a:prstGeom prst="rect">
            <a:avLst/>
          </a:prstGeom>
        </p:spPr>
      </p:pic>
      <p:pic>
        <p:nvPicPr>
          <p:cNvPr id="9" name="Image 8"/>
          <p:cNvPicPr>
            <a:picLocks noChangeAspect="1"/>
          </p:cNvPicPr>
          <p:nvPr userDrawn="1"/>
        </p:nvPicPr>
        <p:blipFill>
          <a:blip r:embed="rId3"/>
          <a:stretch>
            <a:fillRect/>
          </a:stretch>
        </p:blipFill>
        <p:spPr>
          <a:xfrm>
            <a:off x="3925828" y="6307578"/>
            <a:ext cx="1411200" cy="202597"/>
          </a:xfrm>
          <a:prstGeom prst="rect">
            <a:avLst/>
          </a:prstGeom>
        </p:spPr>
      </p:pic>
      <p:pic>
        <p:nvPicPr>
          <p:cNvPr id="10" name="Image 9"/>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3664400" y="237687"/>
            <a:ext cx="2932800" cy="1123491"/>
          </a:xfrm>
          <a:prstGeom prst="rect">
            <a:avLst/>
          </a:prstGeom>
        </p:spPr>
      </p:pic>
    </p:spTree>
    <p:extLst>
      <p:ext uri="{BB962C8B-B14F-4D97-AF65-F5344CB8AC3E}">
        <p14:creationId xmlns:p14="http://schemas.microsoft.com/office/powerpoint/2010/main" val="2915132281"/>
      </p:ext>
    </p:extLst>
  </p:cSld>
  <p:clrMapOvr>
    <a:masterClrMapping/>
  </p:clrMapOvr>
  <p:extLst>
    <p:ext uri="{DCECCB84-F9BA-43D5-87BE-67443E8EF086}">
      <p15:sldGuideLst xmlns:p15="http://schemas.microsoft.com/office/powerpoint/2012/main">
        <p15:guide id="1" orient="horz" pos="108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ouverture 3">
    <p:spTree>
      <p:nvGrpSpPr>
        <p:cNvPr id="1" name=""/>
        <p:cNvGrpSpPr/>
        <p:nvPr/>
      </p:nvGrpSpPr>
      <p:grpSpPr>
        <a:xfrm>
          <a:off x="0" y="0"/>
          <a:ext cx="0" cy="0"/>
          <a:chOff x="0" y="0"/>
          <a:chExt cx="0" cy="0"/>
        </a:xfrm>
      </p:grpSpPr>
      <p:pic>
        <p:nvPicPr>
          <p:cNvPr id="18" name="Image 17"/>
          <p:cNvPicPr>
            <a:picLocks noChangeAspect="1"/>
          </p:cNvPicPr>
          <p:nvPr userDrawn="1"/>
        </p:nvPicPr>
        <p:blipFill>
          <a:blip r:embed="rId2">
            <a:extLst>
              <a:ext uri="{28A0092B-C50C-407E-A947-70E740481C1C}">
                <a14:useLocalDpi xmlns:a14="http://schemas.microsoft.com/office/drawing/2010/main" val="0"/>
              </a:ext>
            </a:extLst>
          </a:blip>
          <a:srcRect l="11193" b="17146"/>
          <a:stretch>
            <a:fillRect/>
          </a:stretch>
        </p:blipFill>
        <p:spPr>
          <a:xfrm rot="8169872">
            <a:off x="-46050" y="-3242537"/>
            <a:ext cx="9977428" cy="7781964"/>
          </a:xfrm>
          <a:custGeom>
            <a:avLst/>
            <a:gdLst>
              <a:gd name="connsiteX0" fmla="*/ 6078681 w 7483071"/>
              <a:gd name="connsiteY0" fmla="*/ 5836473 h 5836473"/>
              <a:gd name="connsiteX1" fmla="*/ 0 w 7483071"/>
              <a:gd name="connsiteY1" fmla="*/ 0 h 5836473"/>
              <a:gd name="connsiteX2" fmla="*/ 7483071 w 7483071"/>
              <a:gd name="connsiteY2" fmla="*/ 0 h 5836473"/>
              <a:gd name="connsiteX3" fmla="*/ 7483071 w 7483071"/>
              <a:gd name="connsiteY3" fmla="*/ 4373802 h 5836473"/>
            </a:gdLst>
            <a:ahLst/>
            <a:cxnLst>
              <a:cxn ang="0">
                <a:pos x="connsiteX0" y="connsiteY0"/>
              </a:cxn>
              <a:cxn ang="0">
                <a:pos x="connsiteX1" y="connsiteY1"/>
              </a:cxn>
              <a:cxn ang="0">
                <a:pos x="connsiteX2" y="connsiteY2"/>
              </a:cxn>
              <a:cxn ang="0">
                <a:pos x="connsiteX3" y="connsiteY3"/>
              </a:cxn>
            </a:cxnLst>
            <a:rect l="l" t="t" r="r" b="b"/>
            <a:pathLst>
              <a:path w="7483071" h="5836473">
                <a:moveTo>
                  <a:pt x="6078681" y="5836473"/>
                </a:moveTo>
                <a:lnTo>
                  <a:pt x="0" y="0"/>
                </a:lnTo>
                <a:lnTo>
                  <a:pt x="7483071" y="0"/>
                </a:lnTo>
                <a:lnTo>
                  <a:pt x="7483071" y="4373802"/>
                </a:lnTo>
                <a:close/>
              </a:path>
            </a:pathLst>
          </a:custGeom>
        </p:spPr>
      </p:pic>
      <p:pic>
        <p:nvPicPr>
          <p:cNvPr id="20" name="Image 19"/>
          <p:cNvPicPr>
            <a:picLocks noChangeAspect="1"/>
          </p:cNvPicPr>
          <p:nvPr userDrawn="1"/>
        </p:nvPicPr>
        <p:blipFill>
          <a:blip r:embed="rId2">
            <a:extLst>
              <a:ext uri="{28A0092B-C50C-407E-A947-70E740481C1C}">
                <a14:useLocalDpi xmlns:a14="http://schemas.microsoft.com/office/drawing/2010/main" val="0"/>
              </a:ext>
            </a:extLst>
          </a:blip>
          <a:srcRect l="8868" t="33131" r="9946"/>
          <a:stretch>
            <a:fillRect/>
          </a:stretch>
        </p:blipFill>
        <p:spPr>
          <a:xfrm rot="6768274">
            <a:off x="3433192" y="-587760"/>
            <a:ext cx="10134517" cy="9065144"/>
          </a:xfrm>
          <a:custGeom>
            <a:avLst/>
            <a:gdLst>
              <a:gd name="connsiteX0" fmla="*/ 2020263 w 7600888"/>
              <a:gd name="connsiteY0" fmla="*/ 6798858 h 6798858"/>
              <a:gd name="connsiteX1" fmla="*/ 0 w 7600888"/>
              <a:gd name="connsiteY1" fmla="*/ 1993913 h 6798858"/>
              <a:gd name="connsiteX2" fmla="*/ 4742273 w 7600888"/>
              <a:gd name="connsiteY2" fmla="*/ 0 h 6798858"/>
              <a:gd name="connsiteX3" fmla="*/ 7600888 w 7600888"/>
              <a:gd name="connsiteY3" fmla="*/ 6798858 h 6798858"/>
            </a:gdLst>
            <a:ahLst/>
            <a:cxnLst>
              <a:cxn ang="0">
                <a:pos x="connsiteX0" y="connsiteY0"/>
              </a:cxn>
              <a:cxn ang="0">
                <a:pos x="connsiteX1" y="connsiteY1"/>
              </a:cxn>
              <a:cxn ang="0">
                <a:pos x="connsiteX2" y="connsiteY2"/>
              </a:cxn>
              <a:cxn ang="0">
                <a:pos x="connsiteX3" y="connsiteY3"/>
              </a:cxn>
            </a:cxnLst>
            <a:rect l="l" t="t" r="r" b="b"/>
            <a:pathLst>
              <a:path w="7600888" h="6798858">
                <a:moveTo>
                  <a:pt x="2020263" y="6798858"/>
                </a:moveTo>
                <a:lnTo>
                  <a:pt x="0" y="1993913"/>
                </a:lnTo>
                <a:lnTo>
                  <a:pt x="4742273" y="0"/>
                </a:lnTo>
                <a:lnTo>
                  <a:pt x="7600888" y="6798858"/>
                </a:lnTo>
                <a:close/>
              </a:path>
            </a:pathLst>
          </a:custGeom>
        </p:spPr>
      </p:pic>
      <p:sp>
        <p:nvSpPr>
          <p:cNvPr id="24" name="Rectangle 23"/>
          <p:cNvSpPr/>
          <p:nvPr userDrawn="1"/>
        </p:nvSpPr>
        <p:spPr bwMode="auto">
          <a:xfrm>
            <a:off x="768351" y="783775"/>
            <a:ext cx="10383059" cy="5227751"/>
          </a:xfrm>
          <a:prstGeom prst="rect">
            <a:avLst/>
          </a:prstGeom>
          <a:solidFill>
            <a:schemeClr val="bg1">
              <a:alpha val="88000"/>
            </a:schemeClr>
          </a:solidFill>
          <a:ln w="2540" cap="flat" cmpd="sng" algn="ctr">
            <a:solidFill>
              <a:schemeClr val="bg1">
                <a:lumMod val="95000"/>
              </a:schemeClr>
            </a:solidFill>
            <a:prstDash val="solid"/>
            <a:round/>
            <a:headEnd type="none" w="med" len="med"/>
            <a:tailEnd type="none" w="med" len="med"/>
          </a:ln>
          <a:effectLst/>
        </p:spPr>
        <p:txBody>
          <a:bodyPr vert="horz" wrap="square" lIns="121920" tIns="60960" rIns="121920" bIns="60960" numCol="1" rtlCol="0" anchor="ctr" anchorCtr="0" compatLnSpc="1">
            <a:prstTxWarp prst="textNoShape">
              <a:avLst/>
            </a:prstTxWarp>
          </a:bodyPr>
          <a:lstStyle/>
          <a:p>
            <a:pPr algn="ctr" eaLnBrk="0" hangingPunct="0"/>
            <a:endParaRPr lang="fr-FR" sz="1600" b="1" dirty="0">
              <a:solidFill>
                <a:schemeClr val="bg1"/>
              </a:solidFill>
            </a:endParaRPr>
          </a:p>
        </p:txBody>
      </p:sp>
      <p:sp>
        <p:nvSpPr>
          <p:cNvPr id="2" name="Titre 1"/>
          <p:cNvSpPr>
            <a:spLocks noGrp="1"/>
          </p:cNvSpPr>
          <p:nvPr userDrawn="1">
            <p:ph type="ctrTitle" hasCustomPrompt="1"/>
          </p:nvPr>
        </p:nvSpPr>
        <p:spPr>
          <a:xfrm>
            <a:off x="1440007" y="2169600"/>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userDrawn="1">
            <p:ph type="subTitle" idx="1"/>
          </p:nvPr>
        </p:nvSpPr>
        <p:spPr>
          <a:xfrm>
            <a:off x="1440000" y="4374281"/>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Modifier le style des sous-titres du masque</a:t>
            </a:r>
          </a:p>
        </p:txBody>
      </p:sp>
      <p:sp>
        <p:nvSpPr>
          <p:cNvPr id="11" name="Espace réservé du texte 4"/>
          <p:cNvSpPr>
            <a:spLocks noGrp="1"/>
          </p:cNvSpPr>
          <p:nvPr userDrawn="1">
            <p:ph type="body" sz="quarter" idx="10"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a:t>MENTION À REMPLIR</a:t>
            </a:r>
          </a:p>
        </p:txBody>
      </p:sp>
      <p:pic>
        <p:nvPicPr>
          <p:cNvPr id="10" name="Image 9"/>
          <p:cNvPicPr>
            <a:picLocks noChangeAspect="1"/>
          </p:cNvPicPr>
          <p:nvPr userDrawn="1"/>
        </p:nvPicPr>
        <p:blipFill>
          <a:blip r:embed="rId3"/>
          <a:stretch>
            <a:fillRect/>
          </a:stretch>
        </p:blipFill>
        <p:spPr>
          <a:xfrm>
            <a:off x="1402971" y="6307578"/>
            <a:ext cx="1411200" cy="202597"/>
          </a:xfrm>
          <a:prstGeom prst="rect">
            <a:avLst/>
          </a:prstGeom>
        </p:spPr>
      </p:pic>
      <p:pic>
        <p:nvPicPr>
          <p:cNvPr id="4" name="Image 3"/>
          <p:cNvPicPr>
            <a:picLocks noChangeAspect="1"/>
          </p:cNvPicPr>
          <p:nvPr userDrawn="1"/>
        </p:nvPicPr>
        <p:blipFill rotWithShape="1">
          <a:blip r:embed="rId4" cstate="hqprint">
            <a:clrChange>
              <a:clrFrom>
                <a:srgbClr val="FFFFFF"/>
              </a:clrFrom>
              <a:clrTo>
                <a:srgbClr val="FFFFFF">
                  <a:alpha val="0"/>
                </a:srgbClr>
              </a:clrTo>
            </a:clrChange>
            <a:extLst>
              <a:ext uri="{28A0092B-C50C-407E-A947-70E740481C1C}">
                <a14:useLocalDpi xmlns:a14="http://schemas.microsoft.com/office/drawing/2010/main" val="0"/>
              </a:ext>
            </a:extLst>
          </a:blip>
          <a:srcRect l="3417" r="12557"/>
          <a:stretch/>
        </p:blipFill>
        <p:spPr>
          <a:xfrm>
            <a:off x="1313007" y="927102"/>
            <a:ext cx="2352000" cy="1072284"/>
          </a:xfrm>
          <a:prstGeom prst="rect">
            <a:avLst/>
          </a:prstGeom>
        </p:spPr>
      </p:pic>
    </p:spTree>
    <p:extLst>
      <p:ext uri="{BB962C8B-B14F-4D97-AF65-F5344CB8AC3E}">
        <p14:creationId xmlns:p14="http://schemas.microsoft.com/office/powerpoint/2010/main" val="38145216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uverture image modifiabl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440007" y="1922402"/>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p:ph type="subTitle" idx="1"/>
          </p:nvPr>
        </p:nvSpPr>
        <p:spPr>
          <a:xfrm>
            <a:off x="1440000" y="4316708"/>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Modifier le style des sous-titres du masque</a:t>
            </a:r>
          </a:p>
        </p:txBody>
      </p:sp>
      <p:sp>
        <p:nvSpPr>
          <p:cNvPr id="8" name="Espace réservé du texte 4"/>
          <p:cNvSpPr>
            <a:spLocks noGrp="1"/>
          </p:cNvSpPr>
          <p:nvPr>
            <p:ph type="body" sz="quarter" idx="11"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a:t>MENTION À REMPLIR</a:t>
            </a:r>
          </a:p>
        </p:txBody>
      </p:sp>
      <p:pic>
        <p:nvPicPr>
          <p:cNvPr id="11" name="Image 10"/>
          <p:cNvPicPr>
            <a:picLocks noChangeAspect="1"/>
          </p:cNvPicPr>
          <p:nvPr userDrawn="1"/>
        </p:nvPicPr>
        <p:blipFill>
          <a:blip r:embed="rId2"/>
          <a:stretch>
            <a:fillRect/>
          </a:stretch>
        </p:blipFill>
        <p:spPr>
          <a:xfrm>
            <a:off x="689444" y="6307578"/>
            <a:ext cx="1411200" cy="202597"/>
          </a:xfrm>
          <a:prstGeom prst="rect">
            <a:avLst/>
          </a:prstGeom>
        </p:spPr>
      </p:pic>
      <p:pic>
        <p:nvPicPr>
          <p:cNvPr id="13" name="Imag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62633" y="1681812"/>
            <a:ext cx="4580207" cy="4218197"/>
          </a:xfrm>
          <a:prstGeom prst="rect">
            <a:avLst/>
          </a:prstGeom>
        </p:spPr>
      </p:pic>
      <p:pic>
        <p:nvPicPr>
          <p:cNvPr id="14" name="Image 13"/>
          <p:cNvPicPr>
            <a:picLocks noChangeAspect="1"/>
          </p:cNvPicPr>
          <p:nvPr userDrawn="1"/>
        </p:nvPicPr>
        <p:blipFill>
          <a:blip r:embed="rId4" cstate="hq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14800" y="446967"/>
            <a:ext cx="2932800" cy="1123491"/>
          </a:xfrm>
          <a:prstGeom prst="rect">
            <a:avLst/>
          </a:prstGeom>
        </p:spPr>
      </p:pic>
    </p:spTree>
    <p:extLst>
      <p:ext uri="{BB962C8B-B14F-4D97-AF65-F5344CB8AC3E}">
        <p14:creationId xmlns:p14="http://schemas.microsoft.com/office/powerpoint/2010/main" val="2109088674"/>
      </p:ext>
    </p:extLst>
  </p:cSld>
  <p:clrMapOvr>
    <a:masterClrMapping/>
  </p:clrMapOvr>
  <p:extLst>
    <p:ext uri="{DCECCB84-F9BA-43D5-87BE-67443E8EF086}">
      <p15:sldGuideLst xmlns:p15="http://schemas.microsoft.com/office/powerpoint/2012/main">
        <p15:guide id="1" orient="horz" pos="952">
          <p15:clr>
            <a:srgbClr val="FBAE40"/>
          </p15:clr>
        </p15:guide>
        <p15:guide id="2" pos="288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uverture image 1">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440007" y="1922402"/>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p:ph type="subTitle" idx="1"/>
          </p:nvPr>
        </p:nvSpPr>
        <p:spPr>
          <a:xfrm>
            <a:off x="1440000" y="4316708"/>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Modifier le style des sous-titres du masque</a:t>
            </a:r>
          </a:p>
        </p:txBody>
      </p:sp>
      <p:sp>
        <p:nvSpPr>
          <p:cNvPr id="8" name="Espace réservé du texte 4"/>
          <p:cNvSpPr>
            <a:spLocks noGrp="1"/>
          </p:cNvSpPr>
          <p:nvPr>
            <p:ph type="body" sz="quarter" idx="11"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a:t>MENTION À REMPLIR</a:t>
            </a:r>
          </a:p>
        </p:txBody>
      </p:sp>
      <p:pic>
        <p:nvPicPr>
          <p:cNvPr id="12" name="Image 11"/>
          <p:cNvPicPr>
            <a:picLocks noChangeAspect="1"/>
          </p:cNvPicPr>
          <p:nvPr userDrawn="1"/>
        </p:nvPicPr>
        <p:blipFill>
          <a:blip r:embed="rId2"/>
          <a:stretch>
            <a:fillRect/>
          </a:stretch>
        </p:blipFill>
        <p:spPr>
          <a:xfrm>
            <a:off x="689444" y="6307578"/>
            <a:ext cx="1411200" cy="202597"/>
          </a:xfrm>
          <a:prstGeom prst="rect">
            <a:avLst/>
          </a:prstGeom>
        </p:spPr>
      </p:pic>
      <p:pic>
        <p:nvPicPr>
          <p:cNvPr id="10" name="Imag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62633" y="1681812"/>
            <a:ext cx="4580207" cy="4218197"/>
          </a:xfrm>
          <a:prstGeom prst="rect">
            <a:avLst/>
          </a:prstGeom>
        </p:spPr>
      </p:pic>
      <p:pic>
        <p:nvPicPr>
          <p:cNvPr id="4" name="Image 3"/>
          <p:cNvPicPr>
            <a:picLocks noChangeAspect="1"/>
          </p:cNvPicPr>
          <p:nvPr userDrawn="1"/>
        </p:nvPicPr>
        <p:blipFill rotWithShape="1">
          <a:blip r:embed="rId4" cstate="hqprint">
            <a:extLst>
              <a:ext uri="{28A0092B-C50C-407E-A947-70E740481C1C}">
                <a14:useLocalDpi xmlns:a14="http://schemas.microsoft.com/office/drawing/2010/main" val="0"/>
              </a:ext>
            </a:extLst>
          </a:blip>
          <a:srcRect l="4397" r="13695"/>
          <a:stretch/>
        </p:blipFill>
        <p:spPr>
          <a:xfrm>
            <a:off x="689444" y="454564"/>
            <a:ext cx="2356800" cy="1102264"/>
          </a:xfrm>
          <a:prstGeom prst="rect">
            <a:avLst/>
          </a:prstGeom>
        </p:spPr>
      </p:pic>
    </p:spTree>
    <p:extLst>
      <p:ext uri="{BB962C8B-B14F-4D97-AF65-F5344CB8AC3E}">
        <p14:creationId xmlns:p14="http://schemas.microsoft.com/office/powerpoint/2010/main" val="2054467949"/>
      </p:ext>
    </p:extLst>
  </p:cSld>
  <p:clrMapOvr>
    <a:masterClrMapping/>
  </p:clrMapOvr>
  <p:extLst>
    <p:ext uri="{DCECCB84-F9BA-43D5-87BE-67443E8EF086}">
      <p15:sldGuideLst xmlns:p15="http://schemas.microsoft.com/office/powerpoint/2012/main">
        <p15:guide id="1" orient="horz" pos="952">
          <p15:clr>
            <a:srgbClr val="FBAE40"/>
          </p15:clr>
        </p15:guide>
        <p15:guide id="2"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tro 1">
    <p:spTree>
      <p:nvGrpSpPr>
        <p:cNvPr id="1" name=""/>
        <p:cNvGrpSpPr/>
        <p:nvPr/>
      </p:nvGrpSpPr>
      <p:grpSpPr>
        <a:xfrm>
          <a:off x="0" y="0"/>
          <a:ext cx="0" cy="0"/>
          <a:chOff x="0" y="0"/>
          <a:chExt cx="0" cy="0"/>
        </a:xfrm>
      </p:grpSpPr>
      <p:sp>
        <p:nvSpPr>
          <p:cNvPr id="9" name="bk object 16"/>
          <p:cNvSpPr/>
          <p:nvPr userDrawn="1"/>
        </p:nvSpPr>
        <p:spPr>
          <a:xfrm>
            <a:off x="383118" y="439738"/>
            <a:ext cx="11438465"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3960001" y="751841"/>
            <a:ext cx="7378700" cy="5263481"/>
          </a:xfrm>
        </p:spPr>
        <p:txBody>
          <a:bodyPr/>
          <a:lstStyle>
            <a:lvl1pPr>
              <a:defRPr sz="2267" b="1" cap="all" baseline="0">
                <a:solidFill>
                  <a:schemeClr val="tx2"/>
                </a:solidFill>
              </a:defRPr>
            </a:lvl1pPr>
            <a:lvl2pPr marL="0" indent="0">
              <a:lnSpc>
                <a:spcPct val="120000"/>
              </a:lnSpc>
              <a:buNone/>
              <a:defRPr sz="1733" b="0">
                <a:solidFill>
                  <a:schemeClr val="tx1"/>
                </a:solidFill>
              </a:defRPr>
            </a:lvl2pPr>
          </a:lstStyle>
          <a:p>
            <a:pPr lvl="0"/>
            <a:r>
              <a:rPr lang="fr-FR"/>
              <a:t>Modifier les styles du texte du masque</a:t>
            </a:r>
          </a:p>
          <a:p>
            <a:pPr lvl="1"/>
            <a:r>
              <a:rPr lang="fr-FR"/>
              <a:t>Deuxième niveau</a:t>
            </a:r>
          </a:p>
        </p:txBody>
      </p:sp>
      <p:sp>
        <p:nvSpPr>
          <p:cNvPr id="14" name="object 13"/>
          <p:cNvSpPr/>
          <p:nvPr userDrawn="1"/>
        </p:nvSpPr>
        <p:spPr>
          <a:xfrm>
            <a:off x="1" y="439738"/>
            <a:ext cx="3949699" cy="2406333"/>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Tree>
    <p:extLst>
      <p:ext uri="{BB962C8B-B14F-4D97-AF65-F5344CB8AC3E}">
        <p14:creationId xmlns:p14="http://schemas.microsoft.com/office/powerpoint/2010/main" val="1762303456"/>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Rectangle 1"/>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object 13"/>
          <p:cNvSpPr/>
          <p:nvPr userDrawn="1"/>
        </p:nvSpPr>
        <p:spPr>
          <a:xfrm>
            <a:off x="1" y="439738"/>
            <a:ext cx="3949699" cy="2406333"/>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11" name="bk object 16"/>
          <p:cNvSpPr/>
          <p:nvPr userDrawn="1"/>
        </p:nvSpPr>
        <p:spPr>
          <a:xfrm>
            <a:off x="3960001" y="439738"/>
            <a:ext cx="7861583"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4320000" y="780271"/>
            <a:ext cx="6648000" cy="4762519"/>
          </a:xfrm>
        </p:spPr>
        <p:txBody>
          <a:bodyPr>
            <a:noAutofit/>
          </a:bodyPr>
          <a:lstStyle>
            <a:lvl1pPr marL="457189" indent="-457189">
              <a:lnSpc>
                <a:spcPct val="95000"/>
              </a:lnSpc>
              <a:spcBef>
                <a:spcPts val="2400"/>
              </a:spcBef>
              <a:buClr>
                <a:schemeClr val="tx1"/>
              </a:buClr>
              <a:buFont typeface="+mj-lt"/>
              <a:buAutoNum type="arabicPeriod"/>
              <a:defRPr sz="2000" b="1" cap="all" baseline="0">
                <a:solidFill>
                  <a:schemeClr val="tx2"/>
                </a:solidFill>
              </a:defRPr>
            </a:lvl1pPr>
            <a:lvl2pPr>
              <a:lnSpc>
                <a:spcPct val="120000"/>
              </a:lnSpc>
              <a:defRPr sz="1867" b="0"/>
            </a:lvl2pPr>
          </a:lstStyle>
          <a:p>
            <a:pPr lvl="0"/>
            <a:r>
              <a:rPr lang="fr-FR"/>
              <a:t>Modifier les styles du texte du masque</a:t>
            </a:r>
          </a:p>
        </p:txBody>
      </p:sp>
      <p:sp>
        <p:nvSpPr>
          <p:cNvPr id="4" name="Espace réservé du texte 3"/>
          <p:cNvSpPr>
            <a:spLocks noGrp="1"/>
          </p:cNvSpPr>
          <p:nvPr>
            <p:ph type="body" sz="quarter" idx="14" hasCustomPrompt="1"/>
          </p:nvPr>
        </p:nvSpPr>
        <p:spPr>
          <a:xfrm>
            <a:off x="609464" y="1305963"/>
            <a:ext cx="2736000" cy="492443"/>
          </a:xfrm>
        </p:spPr>
        <p:txBody>
          <a:bodyPr wrap="square">
            <a:spAutoFit/>
          </a:bodyPr>
          <a:lstStyle>
            <a:lvl1pPr>
              <a:defRPr sz="3200" b="1" cap="all" baseline="0">
                <a:solidFill>
                  <a:schemeClr val="bg1"/>
                </a:solidFill>
              </a:defRPr>
            </a:lvl1pPr>
            <a:lvl2pPr>
              <a:defRPr sz="3733"/>
            </a:lvl2pPr>
            <a:lvl3pPr>
              <a:defRPr sz="3733"/>
            </a:lvl3pPr>
            <a:lvl4pPr>
              <a:defRPr sz="3733"/>
            </a:lvl4pPr>
            <a:lvl5pPr>
              <a:defRPr sz="3733"/>
            </a:lvl5pPr>
          </a:lstStyle>
          <a:p>
            <a:pPr lvl="0"/>
            <a:r>
              <a:rPr lang="fr-FR"/>
              <a:t>texte</a:t>
            </a:r>
          </a:p>
        </p:txBody>
      </p:sp>
    </p:spTree>
    <p:extLst>
      <p:ext uri="{BB962C8B-B14F-4D97-AF65-F5344CB8AC3E}">
        <p14:creationId xmlns:p14="http://schemas.microsoft.com/office/powerpoint/2010/main" val="2446789829"/>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2" name="Rectangle 1"/>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4" name="object 14"/>
          <p:cNvSpPr/>
          <p:nvPr userDrawn="1"/>
        </p:nvSpPr>
        <p:spPr>
          <a:xfrm>
            <a:off x="432007" y="608678"/>
            <a:ext cx="3450839" cy="2835149"/>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3960000" y="4273205"/>
            <a:ext cx="6455016" cy="374718"/>
          </a:xfrm>
        </p:spPr>
        <p:txBody>
          <a:bodyPr>
            <a:spAutoFit/>
          </a:bodyPr>
          <a:lstStyle>
            <a:lvl1pPr>
              <a:lnSpc>
                <a:spcPct val="110000"/>
              </a:lnSpc>
              <a:spcBef>
                <a:spcPts val="0"/>
              </a:spcBef>
              <a:defRPr sz="2400" b="0" cap="none" baseline="0">
                <a:solidFill>
                  <a:schemeClr val="accent1"/>
                </a:solidFill>
              </a:defRPr>
            </a:lvl1pPr>
            <a:lvl2pPr>
              <a:lnSpc>
                <a:spcPct val="120000"/>
              </a:lnSpc>
              <a:defRPr sz="1867" b="0"/>
            </a:lvl2pPr>
          </a:lstStyle>
          <a:p>
            <a:pPr lvl="0"/>
            <a:r>
              <a:rPr lang="fr-FR"/>
              <a:t>Modifier les styles du texte du masque</a:t>
            </a:r>
          </a:p>
        </p:txBody>
      </p:sp>
      <p:sp>
        <p:nvSpPr>
          <p:cNvPr id="4" name="Espace réservé du texte 3"/>
          <p:cNvSpPr>
            <a:spLocks noGrp="1"/>
          </p:cNvSpPr>
          <p:nvPr>
            <p:ph type="body" sz="quarter" idx="14" hasCustomPrompt="1"/>
          </p:nvPr>
        </p:nvSpPr>
        <p:spPr>
          <a:xfrm>
            <a:off x="2209703" y="1014543"/>
            <a:ext cx="1140152" cy="1887696"/>
          </a:xfrm>
        </p:spPr>
        <p:txBody>
          <a:bodyPr wrap="square">
            <a:spAutoFit/>
          </a:bodyPr>
          <a:lstStyle>
            <a:lvl1pPr algn="r">
              <a:defRPr sz="12266" b="1" cap="all" baseline="0">
                <a:solidFill>
                  <a:schemeClr val="bg1"/>
                </a:solidFill>
              </a:defRPr>
            </a:lvl1pPr>
            <a:lvl2pPr>
              <a:defRPr sz="3733"/>
            </a:lvl2pPr>
            <a:lvl3pPr>
              <a:defRPr sz="3733"/>
            </a:lvl3pPr>
            <a:lvl4pPr>
              <a:defRPr sz="3733"/>
            </a:lvl4pPr>
            <a:lvl5pPr>
              <a:defRPr sz="3733"/>
            </a:lvl5pPr>
          </a:lstStyle>
          <a:p>
            <a:pPr lvl="0"/>
            <a:r>
              <a:rPr lang="fr-FR"/>
              <a:t>#</a:t>
            </a:r>
          </a:p>
        </p:txBody>
      </p:sp>
      <p:sp>
        <p:nvSpPr>
          <p:cNvPr id="13"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3" name="Titre 2"/>
          <p:cNvSpPr>
            <a:spLocks noGrp="1"/>
          </p:cNvSpPr>
          <p:nvPr>
            <p:ph type="title"/>
          </p:nvPr>
        </p:nvSpPr>
        <p:spPr>
          <a:xfrm>
            <a:off x="3960001" y="1271722"/>
            <a:ext cx="5616591" cy="1169551"/>
          </a:xfrm>
        </p:spPr>
        <p:txBody>
          <a:bodyPr>
            <a:spAutoFit/>
          </a:bodyPr>
          <a:lstStyle>
            <a:lvl1pPr>
              <a:lnSpc>
                <a:spcPct val="95000"/>
              </a:lnSpc>
              <a:defRPr sz="4000" b="0" cap="all" baseline="0"/>
            </a:lvl1pPr>
          </a:lstStyle>
          <a:p>
            <a:r>
              <a:rPr lang="fr-FR"/>
              <a:t>Modifiez le style du titre</a:t>
            </a:r>
          </a:p>
        </p:txBody>
      </p:sp>
    </p:spTree>
    <p:extLst>
      <p:ext uri="{BB962C8B-B14F-4D97-AF65-F5344CB8AC3E}">
        <p14:creationId xmlns:p14="http://schemas.microsoft.com/office/powerpoint/2010/main" val="41835143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9"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12" name="Espace réservé du texte 11"/>
          <p:cNvSpPr>
            <a:spLocks noGrp="1"/>
          </p:cNvSpPr>
          <p:nvPr>
            <p:ph type="body" sz="quarter" idx="14"/>
          </p:nvPr>
        </p:nvSpPr>
        <p:spPr>
          <a:xfrm>
            <a:off x="1439338" y="1300164"/>
            <a:ext cx="10374057" cy="4357687"/>
          </a:xfrm>
        </p:spPr>
        <p:txBody>
          <a:bodyPr/>
          <a:lstStyle>
            <a:lvl5pP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Tree>
    <p:extLst>
      <p:ext uri="{BB962C8B-B14F-4D97-AF65-F5344CB8AC3E}">
        <p14:creationId xmlns:p14="http://schemas.microsoft.com/office/powerpoint/2010/main" val="2132244910"/>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3" name="Espace réservé du texte 11"/>
          <p:cNvSpPr>
            <a:spLocks noGrp="1"/>
          </p:cNvSpPr>
          <p:nvPr>
            <p:ph type="body" sz="quarter" idx="16"/>
          </p:nvPr>
        </p:nvSpPr>
        <p:spPr>
          <a:xfrm>
            <a:off x="1439335" y="1299603"/>
            <a:ext cx="9683465" cy="708495"/>
          </a:xfrm>
        </p:spPr>
        <p:txBody>
          <a:bodyPr/>
          <a:lstStyle>
            <a:lvl5pP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11" name="Espace réservé du texte 11"/>
          <p:cNvSpPr>
            <a:spLocks noGrp="1"/>
          </p:cNvSpPr>
          <p:nvPr>
            <p:ph type="body" sz="quarter" idx="15"/>
          </p:nvPr>
        </p:nvSpPr>
        <p:spPr>
          <a:xfrm>
            <a:off x="6562132" y="2496001"/>
            <a:ext cx="4560667" cy="3246743"/>
          </a:xfrm>
        </p:spPr>
        <p:txBody>
          <a:bodyPr/>
          <a:lstStyle>
            <a:lvl5pP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12" name="Espace réservé du texte 11"/>
          <p:cNvSpPr>
            <a:spLocks noGrp="1"/>
          </p:cNvSpPr>
          <p:nvPr>
            <p:ph type="body" sz="quarter" idx="14"/>
          </p:nvPr>
        </p:nvSpPr>
        <p:spPr>
          <a:xfrm>
            <a:off x="1439333" y="2496001"/>
            <a:ext cx="4560667" cy="3246743"/>
          </a:xfrm>
        </p:spPr>
        <p:txBody>
          <a:bodyPr/>
          <a:lstStyle>
            <a:lvl5pP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11270112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xergue + Contenu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1" name="Espace réservé du texte 11"/>
          <p:cNvSpPr>
            <a:spLocks noGrp="1"/>
          </p:cNvSpPr>
          <p:nvPr>
            <p:ph type="body" sz="quarter" idx="15"/>
          </p:nvPr>
        </p:nvSpPr>
        <p:spPr>
          <a:xfrm>
            <a:off x="4896006" y="1300801"/>
            <a:ext cx="6917391" cy="3462487"/>
          </a:xfrm>
        </p:spPr>
        <p:txBody>
          <a:bodyPr/>
          <a:lstStyle>
            <a:lvl5pP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13" name="Espace réservé du texte 11"/>
          <p:cNvSpPr>
            <a:spLocks noGrp="1"/>
          </p:cNvSpPr>
          <p:nvPr>
            <p:ph type="body" sz="quarter" idx="16" hasCustomPrompt="1"/>
          </p:nvPr>
        </p:nvSpPr>
        <p:spPr>
          <a:xfrm>
            <a:off x="1440002" y="1366851"/>
            <a:ext cx="3025093" cy="2352504"/>
          </a:xfrm>
          <a:solidFill>
            <a:schemeClr val="accent1"/>
          </a:solidFill>
        </p:spPr>
        <p:txBody>
          <a:bodyPr lIns="180000" tIns="108000" rIns="180000" bIns="108000" anchor="ctr" anchorCtr="0">
            <a:noAutofit/>
          </a:bodyPr>
          <a:lstStyle>
            <a:lvl1pPr>
              <a:spcBef>
                <a:spcPts val="1200"/>
              </a:spcBef>
              <a:defRPr sz="4267">
                <a:solidFill>
                  <a:schemeClr val="bg1"/>
                </a:solidFill>
              </a:defRPr>
            </a:lvl1pPr>
            <a:lvl2pPr marL="0" indent="0">
              <a:lnSpc>
                <a:spcPct val="80000"/>
              </a:lnSpc>
              <a:spcBef>
                <a:spcPts val="0"/>
              </a:spcBef>
              <a:buNone/>
              <a:defRPr sz="1467" b="0" cap="all" baseline="0">
                <a:solidFill>
                  <a:schemeClr val="bg1"/>
                </a:solidFill>
              </a:defRPr>
            </a:lvl2pPr>
            <a:lvl5pPr>
              <a:defRPr/>
            </a:lvl5pPr>
          </a:lstStyle>
          <a:p>
            <a:pPr lvl="0"/>
            <a:r>
              <a:rPr lang="fr-FR" dirty="0"/>
              <a:t>#</a:t>
            </a:r>
          </a:p>
          <a:p>
            <a:pPr lvl="1"/>
            <a:r>
              <a:rPr lang="fr-FR" dirty="0"/>
              <a:t>Deuxième niveau</a:t>
            </a:r>
          </a:p>
        </p:txBody>
      </p:sp>
      <p:sp>
        <p:nvSpPr>
          <p:cNvPr id="12" name="Espace réservé du texte 11"/>
          <p:cNvSpPr>
            <a:spLocks noGrp="1"/>
          </p:cNvSpPr>
          <p:nvPr>
            <p:ph type="body" sz="quarter" idx="14"/>
          </p:nvPr>
        </p:nvSpPr>
        <p:spPr>
          <a:xfrm>
            <a:off x="1439341" y="3846513"/>
            <a:ext cx="3025761" cy="1529327"/>
          </a:xfrm>
          <a:solidFill>
            <a:srgbClr val="EAEAEA"/>
          </a:solidFill>
        </p:spPr>
        <p:txBody>
          <a:bodyPr lIns="180000" tIns="108000" rIns="180000" bIns="108000" anchor="ctr" anchorCtr="0">
            <a:noAutofit/>
          </a:bodyPr>
          <a:lstStyle>
            <a:lvl1pPr>
              <a:spcBef>
                <a:spcPts val="0"/>
              </a:spcBef>
              <a:defRPr sz="1867" b="0">
                <a:solidFill>
                  <a:schemeClr val="bg2"/>
                </a:solidFill>
              </a:defRPr>
            </a:lvl1pPr>
            <a:lvl5pPr>
              <a:defRPr/>
            </a:lvl5pPr>
          </a:lstStyle>
          <a:p>
            <a:pPr lvl="0"/>
            <a:r>
              <a:rPr lang="fr-FR" dirty="0"/>
              <a:t>Modifier les styles du texte du masque</a:t>
            </a:r>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3611906806"/>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 colonnes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1" name="Espace réservé du texte 11"/>
          <p:cNvSpPr>
            <a:spLocks noGrp="1"/>
          </p:cNvSpPr>
          <p:nvPr>
            <p:ph type="body" sz="quarter" idx="15"/>
          </p:nvPr>
        </p:nvSpPr>
        <p:spPr>
          <a:xfrm>
            <a:off x="4904817" y="1299603"/>
            <a:ext cx="3148800" cy="3462487"/>
          </a:xfrm>
        </p:spPr>
        <p:txBody>
          <a:bodyPr/>
          <a:lstStyle>
            <a:lvl5pP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12" name="Espace réservé du texte 11"/>
          <p:cNvSpPr>
            <a:spLocks noGrp="1"/>
          </p:cNvSpPr>
          <p:nvPr>
            <p:ph type="body" sz="quarter" idx="14"/>
          </p:nvPr>
        </p:nvSpPr>
        <p:spPr>
          <a:xfrm>
            <a:off x="1439333" y="1299603"/>
            <a:ext cx="3148800" cy="346248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8346023" y="1361016"/>
            <a:ext cx="3845983" cy="4447647"/>
          </a:xfrm>
        </p:spPr>
        <p:txBody>
          <a:bodyPr/>
          <a:lstStyle>
            <a:lvl1pPr>
              <a:defRPr b="0">
                <a:solidFill>
                  <a:schemeClr val="bg2"/>
                </a:solidFill>
              </a:defRPr>
            </a:lvl1pPr>
          </a:lstStyle>
          <a:p>
            <a:endParaRPr lang="fr-FR"/>
          </a:p>
        </p:txBody>
      </p:sp>
      <p:sp>
        <p:nvSpPr>
          <p:cNvPr id="13"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3928645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u + encadré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11" name="Espace réservé du texte 11"/>
          <p:cNvSpPr>
            <a:spLocks noGrp="1"/>
          </p:cNvSpPr>
          <p:nvPr>
            <p:ph type="body" sz="quarter" idx="15"/>
          </p:nvPr>
        </p:nvSpPr>
        <p:spPr>
          <a:xfrm>
            <a:off x="1439339" y="4493480"/>
            <a:ext cx="3456519" cy="1900115"/>
          </a:xfrm>
          <a:solidFill>
            <a:schemeClr val="accent1"/>
          </a:solidFill>
        </p:spPr>
        <p:txBody>
          <a:bodyPr lIns="180000" tIns="180000" rIns="180000" bIns="180000">
            <a:noAutofit/>
          </a:bodyPr>
          <a:lstStyle>
            <a:lvl1pPr>
              <a:spcBef>
                <a:spcPts val="0"/>
              </a:spcBef>
              <a:defRPr sz="1867" b="0">
                <a:solidFill>
                  <a:schemeClr val="bg1"/>
                </a:solidFill>
              </a:defRPr>
            </a:lvl1pPr>
            <a:lvl5pPr>
              <a:defRPr/>
            </a:lvl5pPr>
          </a:lstStyle>
          <a:p>
            <a:pPr lvl="0"/>
            <a:r>
              <a:rPr lang="fr-FR" dirty="0"/>
              <a:t>Modifier les styles du texte du masque</a:t>
            </a:r>
          </a:p>
        </p:txBody>
      </p:sp>
      <p:sp>
        <p:nvSpPr>
          <p:cNvPr id="12" name="Espace réservé du texte 11"/>
          <p:cNvSpPr>
            <a:spLocks noGrp="1"/>
          </p:cNvSpPr>
          <p:nvPr>
            <p:ph type="body" sz="quarter" idx="14"/>
          </p:nvPr>
        </p:nvSpPr>
        <p:spPr>
          <a:xfrm>
            <a:off x="1439333" y="1299603"/>
            <a:ext cx="3148800" cy="2908180"/>
          </a:xfrm>
        </p:spPr>
        <p:txBody>
          <a:bodyPr/>
          <a:lstStyle>
            <a:lvl5pP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4" name="Espace réservé pour une image  3"/>
          <p:cNvSpPr>
            <a:spLocks noGrp="1"/>
          </p:cNvSpPr>
          <p:nvPr>
            <p:ph type="pic" sz="quarter" idx="16"/>
          </p:nvPr>
        </p:nvSpPr>
        <p:spPr>
          <a:xfrm>
            <a:off x="4895858" y="1361017"/>
            <a:ext cx="6925727" cy="5032579"/>
          </a:xfrm>
        </p:spPr>
        <p:txBody>
          <a:bodyPr/>
          <a:lstStyle>
            <a:lvl1pPr>
              <a:defRPr b="0">
                <a:solidFill>
                  <a:schemeClr val="bg2"/>
                </a:solidFill>
              </a:defRPr>
            </a:lvl1pPr>
          </a:lstStyle>
          <a:p>
            <a:endParaRPr lang="fr-FR"/>
          </a:p>
        </p:txBody>
      </p:sp>
      <p:sp>
        <p:nvSpPr>
          <p:cNvPr id="13"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35123338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mage + exerg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1439333" y="1361017"/>
            <a:ext cx="10382249" cy="5032579"/>
          </a:xfrm>
        </p:spPr>
        <p:txBody>
          <a:bodyPr/>
          <a:lstStyle>
            <a:lvl1pPr>
              <a:defRPr b="0">
                <a:solidFill>
                  <a:schemeClr val="bg2"/>
                </a:solidFill>
              </a:defRPr>
            </a:lvl1pPr>
          </a:lstStyle>
          <a:p>
            <a:endParaRPr lang="fr-FR"/>
          </a:p>
        </p:txBody>
      </p:sp>
      <p:sp>
        <p:nvSpPr>
          <p:cNvPr id="11" name="Espace réservé du texte 11"/>
          <p:cNvSpPr>
            <a:spLocks noGrp="1"/>
          </p:cNvSpPr>
          <p:nvPr>
            <p:ph type="body" sz="quarter" idx="15"/>
          </p:nvPr>
        </p:nvSpPr>
        <p:spPr>
          <a:xfrm>
            <a:off x="8365067" y="3458501"/>
            <a:ext cx="3456516" cy="2344993"/>
          </a:xfrm>
          <a:solidFill>
            <a:srgbClr val="EAEAEA"/>
          </a:solidFill>
        </p:spPr>
        <p:txBody>
          <a:bodyPr lIns="180000" tIns="180000" rIns="180000" bIns="180000">
            <a:noAutofit/>
          </a:bodyPr>
          <a:lstStyle>
            <a:lvl1pPr>
              <a:spcBef>
                <a:spcPts val="0"/>
              </a:spcBef>
              <a:defRPr sz="2000" b="0">
                <a:solidFill>
                  <a:schemeClr val="tx1">
                    <a:lumMod val="65000"/>
                    <a:lumOff val="35000"/>
                  </a:schemeClr>
                </a:solidFill>
              </a:defRPr>
            </a:lvl1pPr>
            <a:lvl5pPr>
              <a:defRPr/>
            </a:lvl5pPr>
          </a:lstStyle>
          <a:p>
            <a:pPr lvl="0"/>
            <a:r>
              <a:rPr lang="fr-FR" dirty="0"/>
              <a:t>Modifier les styles du texte du masque</a:t>
            </a:r>
          </a:p>
        </p:txBody>
      </p:sp>
      <p:sp>
        <p:nvSpPr>
          <p:cNvPr id="10"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13414027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mage + Chiffres clés 1">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1439333" y="444500"/>
            <a:ext cx="10374059" cy="5949093"/>
          </a:xfrm>
        </p:spPr>
        <p:txBody>
          <a:bodyPr/>
          <a:lstStyle>
            <a:lvl1pPr>
              <a:defRPr b="0">
                <a:solidFill>
                  <a:schemeClr val="bg2"/>
                </a:solidFill>
              </a:defRPr>
            </a:lvl1pPr>
          </a:lstStyle>
          <a:p>
            <a:endParaRPr lang="fr-FR"/>
          </a:p>
        </p:txBody>
      </p:sp>
      <p:sp>
        <p:nvSpPr>
          <p:cNvPr id="10" name="Rectangle 9"/>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2" name="Espace réservé du texte 11"/>
          <p:cNvSpPr>
            <a:spLocks noGrp="1"/>
          </p:cNvSpPr>
          <p:nvPr>
            <p:ph type="body" sz="quarter" idx="17" hasCustomPrompt="1"/>
          </p:nvPr>
        </p:nvSpPr>
        <p:spPr>
          <a:xfrm>
            <a:off x="9538451" y="3016800"/>
            <a:ext cx="2283132" cy="2352504"/>
          </a:xfrm>
          <a:solidFill>
            <a:srgbClr val="EAEAEA"/>
          </a:solidFill>
        </p:spPr>
        <p:txBody>
          <a:bodyPr lIns="180000" tIns="108000" rIns="180000" bIns="108000" anchor="ctr" anchorCtr="1">
            <a:noAutofit/>
          </a:bodyPr>
          <a:lstStyle>
            <a:lvl1pPr>
              <a:spcBef>
                <a:spcPts val="1200"/>
              </a:spcBef>
              <a:defRPr sz="4267">
                <a:solidFill>
                  <a:schemeClr val="accent1"/>
                </a:solidFill>
              </a:defRPr>
            </a:lvl1pPr>
            <a:lvl2pPr marL="0" indent="0">
              <a:lnSpc>
                <a:spcPct val="80000"/>
              </a:lnSpc>
              <a:spcBef>
                <a:spcPts val="0"/>
              </a:spcBef>
              <a:buNone/>
              <a:defRPr sz="1600" b="0" cap="all" baseline="0">
                <a:solidFill>
                  <a:schemeClr val="tx1"/>
                </a:solidFill>
              </a:defRPr>
            </a:lvl2pPr>
            <a:lvl5pPr>
              <a:defRPr/>
            </a:lvl5pPr>
          </a:lstStyle>
          <a:p>
            <a:pPr lvl="0"/>
            <a:r>
              <a:rPr lang="fr-FR" dirty="0"/>
              <a:t>#</a:t>
            </a:r>
          </a:p>
          <a:p>
            <a:pPr lvl="1"/>
            <a:r>
              <a:rPr lang="fr-FR" dirty="0"/>
              <a:t>Deuxième niveau</a:t>
            </a:r>
          </a:p>
        </p:txBody>
      </p:sp>
    </p:spTree>
    <p:extLst>
      <p:ext uri="{BB962C8B-B14F-4D97-AF65-F5344CB8AC3E}">
        <p14:creationId xmlns:p14="http://schemas.microsoft.com/office/powerpoint/2010/main" val="40110623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mage + Chiffres clés 2">
    <p:spTree>
      <p:nvGrpSpPr>
        <p:cNvPr id="1" name=""/>
        <p:cNvGrpSpPr/>
        <p:nvPr/>
      </p:nvGrpSpPr>
      <p:grpSpPr>
        <a:xfrm>
          <a:off x="0" y="0"/>
          <a:ext cx="0" cy="0"/>
          <a:chOff x="0" y="0"/>
          <a:chExt cx="0" cy="0"/>
        </a:xfrm>
      </p:grpSpPr>
      <p:sp>
        <p:nvSpPr>
          <p:cNvPr id="10" name="Rectangle 9"/>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383117" y="444500"/>
            <a:ext cx="11430275" cy="5949093"/>
          </a:xfrm>
        </p:spPr>
        <p:txBody>
          <a:bodyPr/>
          <a:lstStyle>
            <a:lvl1pPr>
              <a:defRPr b="0">
                <a:solidFill>
                  <a:schemeClr val="bg2"/>
                </a:solidFill>
              </a:defRPr>
            </a:lvl1pPr>
          </a:lstStyle>
          <a:p>
            <a:endParaRPr lang="fr-FR"/>
          </a:p>
        </p:txBody>
      </p:sp>
      <p:sp>
        <p:nvSpPr>
          <p:cNvPr id="12" name="Espace réservé du texte 11"/>
          <p:cNvSpPr>
            <a:spLocks noGrp="1"/>
          </p:cNvSpPr>
          <p:nvPr>
            <p:ph type="body" sz="quarter" idx="17" hasCustomPrompt="1"/>
          </p:nvPr>
        </p:nvSpPr>
        <p:spPr>
          <a:xfrm>
            <a:off x="9538452" y="3016800"/>
            <a:ext cx="2283131" cy="2352504"/>
          </a:xfrm>
          <a:solidFill>
            <a:srgbClr val="EAEAEA"/>
          </a:solidFill>
        </p:spPr>
        <p:txBody>
          <a:bodyPr lIns="180000" tIns="108000" rIns="180000" bIns="108000" anchor="ctr" anchorCtr="1">
            <a:noAutofit/>
          </a:bodyPr>
          <a:lstStyle>
            <a:lvl1pPr>
              <a:spcBef>
                <a:spcPts val="1200"/>
              </a:spcBef>
              <a:defRPr sz="4267">
                <a:solidFill>
                  <a:schemeClr val="accent1"/>
                </a:solidFill>
              </a:defRPr>
            </a:lvl1pPr>
            <a:lvl2pPr marL="0" indent="0">
              <a:lnSpc>
                <a:spcPct val="80000"/>
              </a:lnSpc>
              <a:spcBef>
                <a:spcPts val="0"/>
              </a:spcBef>
              <a:buNone/>
              <a:defRPr sz="1600" b="0" cap="all" baseline="0">
                <a:solidFill>
                  <a:schemeClr val="tx1"/>
                </a:solidFill>
              </a:defRPr>
            </a:lvl2pPr>
            <a:lvl5pPr>
              <a:defRPr/>
            </a:lvl5pPr>
          </a:lstStyle>
          <a:p>
            <a:pPr lvl="0"/>
            <a:r>
              <a:rPr lang="fr-FR"/>
              <a:t>#</a:t>
            </a:r>
          </a:p>
          <a:p>
            <a:pPr lvl="1"/>
            <a:r>
              <a:rPr lang="fr-FR"/>
              <a:t>Deuxième niveau</a:t>
            </a:r>
          </a:p>
        </p:txBody>
      </p:sp>
    </p:spTree>
    <p:extLst>
      <p:ext uri="{BB962C8B-B14F-4D97-AF65-F5344CB8AC3E}">
        <p14:creationId xmlns:p14="http://schemas.microsoft.com/office/powerpoint/2010/main" val="6963135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mage + exergue +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12" name="Espace réservé du texte 11"/>
          <p:cNvSpPr>
            <a:spLocks noGrp="1"/>
          </p:cNvSpPr>
          <p:nvPr>
            <p:ph type="body" sz="quarter" idx="14"/>
          </p:nvPr>
        </p:nvSpPr>
        <p:spPr>
          <a:xfrm>
            <a:off x="5265606" y="2854803"/>
            <a:ext cx="6547791" cy="2908180"/>
          </a:xfrm>
        </p:spPr>
        <p:txBody>
          <a:bodyPr>
            <a:noAutofit/>
          </a:bodyPr>
          <a:lstStyle>
            <a:lvl5pP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4" name="Espace réservé pour une image  3"/>
          <p:cNvSpPr>
            <a:spLocks noGrp="1"/>
          </p:cNvSpPr>
          <p:nvPr>
            <p:ph type="pic" sz="quarter" idx="16"/>
          </p:nvPr>
        </p:nvSpPr>
        <p:spPr>
          <a:xfrm>
            <a:off x="1439332" y="1361017"/>
            <a:ext cx="3456000" cy="4447080"/>
          </a:xfrm>
        </p:spPr>
        <p:txBody>
          <a:bodyPr/>
          <a:lstStyle>
            <a:lvl1pPr>
              <a:defRPr b="0">
                <a:solidFill>
                  <a:schemeClr val="bg2"/>
                </a:solidFill>
              </a:defRPr>
            </a:lvl1pPr>
          </a:lstStyle>
          <a:p>
            <a:endParaRPr lang="fr-FR"/>
          </a:p>
        </p:txBody>
      </p:sp>
      <p:sp>
        <p:nvSpPr>
          <p:cNvPr id="10"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3" name="Espace réservé du texte 11"/>
          <p:cNvSpPr>
            <a:spLocks noGrp="1"/>
          </p:cNvSpPr>
          <p:nvPr>
            <p:ph type="body" sz="quarter" idx="17"/>
          </p:nvPr>
        </p:nvSpPr>
        <p:spPr>
          <a:xfrm>
            <a:off x="4214400" y="1846800"/>
            <a:ext cx="4128000" cy="678950"/>
          </a:xfrm>
          <a:solidFill>
            <a:srgbClr val="EAEAEA"/>
          </a:solidFill>
        </p:spPr>
        <p:txBody>
          <a:bodyPr lIns="144000" tIns="72000" rIns="144000" bIns="72000">
            <a:spAutoFit/>
          </a:bodyPr>
          <a:lstStyle>
            <a:lvl1pPr>
              <a:defRPr sz="1467" cap="all" baseline="0">
                <a:solidFill>
                  <a:schemeClr val="tx1"/>
                </a:solidFill>
              </a:defRPr>
            </a:lvl1pPr>
            <a:lvl2pPr marL="0" indent="0">
              <a:spcBef>
                <a:spcPts val="0"/>
              </a:spcBef>
              <a:buNone/>
              <a:defRPr sz="2000" cap="all" baseline="0">
                <a:solidFill>
                  <a:schemeClr val="accent1"/>
                </a:solidFill>
              </a:defRPr>
            </a:lvl2pPr>
            <a:lvl5pPr>
              <a:defRPr/>
            </a:lvl5pPr>
          </a:lstStyle>
          <a:p>
            <a:pPr lvl="0"/>
            <a:r>
              <a:rPr lang="fr-FR" dirty="0"/>
              <a:t>Modifier les styles</a:t>
            </a:r>
          </a:p>
          <a:p>
            <a:pPr lvl="1"/>
            <a:r>
              <a:rPr lang="fr-FR" dirty="0"/>
              <a:t>Deuxième niveau</a:t>
            </a:r>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24517845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u + graphique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4" name="Espace réservé du graphique 3"/>
          <p:cNvSpPr>
            <a:spLocks noGrp="1"/>
          </p:cNvSpPr>
          <p:nvPr>
            <p:ph type="chart" sz="quarter" idx="15"/>
          </p:nvPr>
        </p:nvSpPr>
        <p:spPr>
          <a:xfrm>
            <a:off x="1087717" y="2589166"/>
            <a:ext cx="7294283" cy="3254647"/>
          </a:xfrm>
        </p:spPr>
        <p:txBody>
          <a:bodyPr/>
          <a:lstStyle>
            <a:lvl1pPr>
              <a:defRPr b="0">
                <a:solidFill>
                  <a:schemeClr val="bg2"/>
                </a:solidFill>
              </a:defRPr>
            </a:lvl1pPr>
          </a:lstStyle>
          <a:p>
            <a:endParaRPr lang="fr-FR" dirty="0"/>
          </a:p>
        </p:txBody>
      </p:sp>
      <p:sp>
        <p:nvSpPr>
          <p:cNvPr id="13" name="Espace réservé du texte 11"/>
          <p:cNvSpPr>
            <a:spLocks noGrp="1"/>
          </p:cNvSpPr>
          <p:nvPr>
            <p:ph type="body" sz="quarter" idx="16" hasCustomPrompt="1"/>
          </p:nvPr>
        </p:nvSpPr>
        <p:spPr>
          <a:xfrm>
            <a:off x="9500878" y="2589165"/>
            <a:ext cx="2312521" cy="837152"/>
          </a:xfrm>
          <a:noFill/>
        </p:spPr>
        <p:txBody>
          <a:bodyPr wrap="square" lIns="0" tIns="0" rIns="0" bIns="0" anchor="t" anchorCtr="0">
            <a:spAutoFit/>
          </a:bodyPr>
          <a:lstStyle>
            <a:lvl1pPr>
              <a:spcBef>
                <a:spcPts val="1200"/>
              </a:spcBef>
              <a:defRPr sz="4267">
                <a:solidFill>
                  <a:schemeClr val="accent3"/>
                </a:solidFill>
              </a:defRPr>
            </a:lvl1pPr>
            <a:lvl2pPr marL="0" indent="0">
              <a:lnSpc>
                <a:spcPct val="80000"/>
              </a:lnSpc>
              <a:spcBef>
                <a:spcPts val="0"/>
              </a:spcBef>
              <a:buNone/>
              <a:defRPr sz="1467" b="0" cap="all" baseline="0">
                <a:solidFill>
                  <a:schemeClr val="tx1"/>
                </a:solidFill>
              </a:defRPr>
            </a:lvl2pPr>
            <a:lvl5pPr>
              <a:defRPr/>
            </a:lvl5pPr>
          </a:lstStyle>
          <a:p>
            <a:pPr lvl="0"/>
            <a:r>
              <a:rPr lang="fr-FR" dirty="0"/>
              <a:t>#</a:t>
            </a:r>
          </a:p>
          <a:p>
            <a:pPr lvl="1"/>
            <a:r>
              <a:rPr lang="fr-FR" dirty="0"/>
              <a:t>Deuxième niveau</a:t>
            </a:r>
          </a:p>
        </p:txBody>
      </p:sp>
      <p:sp>
        <p:nvSpPr>
          <p:cNvPr id="16" name="Espace réservé du texte 11"/>
          <p:cNvSpPr>
            <a:spLocks noGrp="1"/>
          </p:cNvSpPr>
          <p:nvPr>
            <p:ph type="body" sz="quarter" idx="17" hasCustomPrompt="1"/>
          </p:nvPr>
        </p:nvSpPr>
        <p:spPr>
          <a:xfrm>
            <a:off x="1439338" y="2589163"/>
            <a:ext cx="6942668" cy="291396"/>
          </a:xfrm>
        </p:spPr>
        <p:txBody>
          <a:bodyPr/>
          <a:lstStyle>
            <a:lvl1pPr>
              <a:defRPr sz="1733" b="1" cap="all" baseline="0">
                <a:solidFill>
                  <a:schemeClr val="accent1"/>
                </a:solidFill>
              </a:defRPr>
            </a:lvl1pPr>
            <a:lvl5pPr>
              <a:defRPr/>
            </a:lvl5pPr>
          </a:lstStyle>
          <a:p>
            <a:pPr lvl="0"/>
            <a:r>
              <a:rPr lang="fr-FR"/>
              <a:t>Titre</a:t>
            </a:r>
          </a:p>
        </p:txBody>
      </p:sp>
      <p:sp>
        <p:nvSpPr>
          <p:cNvPr id="14" name="Espace réservé du texte 11"/>
          <p:cNvSpPr>
            <a:spLocks noGrp="1"/>
          </p:cNvSpPr>
          <p:nvPr>
            <p:ph type="body" sz="quarter" idx="18"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17"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12" name="Espace réservé du texte 11"/>
          <p:cNvSpPr>
            <a:spLocks noGrp="1"/>
          </p:cNvSpPr>
          <p:nvPr>
            <p:ph type="body" sz="quarter" idx="14"/>
          </p:nvPr>
        </p:nvSpPr>
        <p:spPr>
          <a:xfrm>
            <a:off x="1439332" y="1300164"/>
            <a:ext cx="10374059" cy="1011237"/>
          </a:xfrm>
        </p:spPr>
        <p:txBody>
          <a:bodyPr/>
          <a:lstStyle>
            <a:lvl5pP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Tree>
    <p:extLst>
      <p:ext uri="{BB962C8B-B14F-4D97-AF65-F5344CB8AC3E}">
        <p14:creationId xmlns:p14="http://schemas.microsoft.com/office/powerpoint/2010/main" val="4092137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u + graphique 3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p:nvPr>
        </p:nvSpPr>
        <p:spPr>
          <a:xfrm>
            <a:off x="1439332" y="1300166"/>
            <a:ext cx="3144000" cy="4355209"/>
          </a:xfrm>
        </p:spPr>
        <p:txBody>
          <a:bodyPr/>
          <a:lstStyle>
            <a:lvl5pP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4" name="Espace réservé du graphique 3"/>
          <p:cNvSpPr>
            <a:spLocks noGrp="1"/>
          </p:cNvSpPr>
          <p:nvPr>
            <p:ph type="chart" sz="quarter" idx="15"/>
          </p:nvPr>
        </p:nvSpPr>
        <p:spPr>
          <a:xfrm>
            <a:off x="5208371" y="1760626"/>
            <a:ext cx="2836648" cy="2793713"/>
          </a:xfrm>
        </p:spPr>
        <p:txBody>
          <a:bodyPr/>
          <a:lstStyle>
            <a:lvl1pPr>
              <a:defRPr b="0">
                <a:solidFill>
                  <a:schemeClr val="bg2"/>
                </a:solidFill>
              </a:defRPr>
            </a:lvl1pPr>
          </a:lstStyle>
          <a:p>
            <a:endParaRPr lang="fr-FR"/>
          </a:p>
        </p:txBody>
      </p:sp>
      <p:sp>
        <p:nvSpPr>
          <p:cNvPr id="13" name="Espace réservé du texte 11"/>
          <p:cNvSpPr>
            <a:spLocks noGrp="1"/>
          </p:cNvSpPr>
          <p:nvPr>
            <p:ph type="body" sz="quarter" idx="16" hasCustomPrompt="1"/>
          </p:nvPr>
        </p:nvSpPr>
        <p:spPr>
          <a:xfrm>
            <a:off x="8647025" y="1222136"/>
            <a:ext cx="2312521" cy="878189"/>
          </a:xfrm>
          <a:noFill/>
        </p:spPr>
        <p:txBody>
          <a:bodyPr wrap="square" lIns="0" tIns="0" rIns="0" bIns="0" anchor="t" anchorCtr="0">
            <a:spAutoFit/>
          </a:bodyPr>
          <a:lstStyle>
            <a:lvl1pPr>
              <a:spcBef>
                <a:spcPts val="1200"/>
              </a:spcBef>
              <a:defRPr sz="4533">
                <a:solidFill>
                  <a:schemeClr val="accent1"/>
                </a:solidFill>
              </a:defRPr>
            </a:lvl1pPr>
            <a:lvl2pPr marL="0" indent="0">
              <a:lnSpc>
                <a:spcPct val="80000"/>
              </a:lnSpc>
              <a:spcBef>
                <a:spcPts val="0"/>
              </a:spcBef>
              <a:buNone/>
              <a:defRPr sz="1467" b="0" cap="all" baseline="0">
                <a:solidFill>
                  <a:schemeClr val="tx1"/>
                </a:solidFill>
              </a:defRPr>
            </a:lvl2pPr>
            <a:lvl5pPr>
              <a:defRPr/>
            </a:lvl5pPr>
          </a:lstStyle>
          <a:p>
            <a:pPr lvl="0"/>
            <a:r>
              <a:rPr lang="fr-FR"/>
              <a:t>#</a:t>
            </a:r>
          </a:p>
          <a:p>
            <a:pPr lvl="1"/>
            <a:r>
              <a:rPr lang="fr-FR"/>
              <a:t>Deuxième niveau</a:t>
            </a:r>
            <a:endParaRPr lang="fr-FR" dirty="0"/>
          </a:p>
        </p:txBody>
      </p:sp>
      <p:sp>
        <p:nvSpPr>
          <p:cNvPr id="16" name="Espace réservé du texte 11"/>
          <p:cNvSpPr>
            <a:spLocks noGrp="1"/>
          </p:cNvSpPr>
          <p:nvPr>
            <p:ph type="body" sz="quarter" idx="17" hasCustomPrompt="1"/>
          </p:nvPr>
        </p:nvSpPr>
        <p:spPr>
          <a:xfrm>
            <a:off x="5208371" y="1310324"/>
            <a:ext cx="2836648" cy="272021"/>
          </a:xfrm>
        </p:spPr>
        <p:txBody>
          <a:bodyPr/>
          <a:lstStyle>
            <a:lvl1pPr>
              <a:defRPr sz="1733" b="1" cap="all" baseline="0">
                <a:solidFill>
                  <a:schemeClr val="accent1"/>
                </a:solidFill>
              </a:defRPr>
            </a:lvl1pPr>
            <a:lvl5pPr>
              <a:defRPr/>
            </a:lvl5pPr>
          </a:lstStyle>
          <a:p>
            <a:pPr lvl="0"/>
            <a:r>
              <a:rPr lang="fr-FR"/>
              <a:t>Titre</a:t>
            </a:r>
          </a:p>
        </p:txBody>
      </p:sp>
      <p:sp>
        <p:nvSpPr>
          <p:cNvPr id="17" name="Espace réservé du texte 11"/>
          <p:cNvSpPr>
            <a:spLocks noGrp="1"/>
          </p:cNvSpPr>
          <p:nvPr>
            <p:ph type="body" sz="quarter" idx="18"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15"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35324599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graphiqu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p:nvPr>
        </p:nvSpPr>
        <p:spPr>
          <a:xfrm>
            <a:off x="1439337" y="4704000"/>
            <a:ext cx="10374060" cy="1164053"/>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5044133" y="1671585"/>
            <a:ext cx="3153600" cy="2688000"/>
          </a:xfrm>
        </p:spPr>
        <p:txBody>
          <a:bodyPr/>
          <a:lstStyle>
            <a:lvl1pPr>
              <a:defRPr b="0">
                <a:solidFill>
                  <a:schemeClr val="bg2"/>
                </a:solidFill>
              </a:defRPr>
            </a:lvl1pPr>
          </a:lstStyle>
          <a:p>
            <a:endParaRPr lang="fr-FR" dirty="0"/>
          </a:p>
        </p:txBody>
      </p:sp>
      <p:sp>
        <p:nvSpPr>
          <p:cNvPr id="15" name="Espace réservé du graphique 3"/>
          <p:cNvSpPr>
            <a:spLocks noGrp="1"/>
          </p:cNvSpPr>
          <p:nvPr>
            <p:ph type="chart" sz="quarter" idx="16"/>
          </p:nvPr>
        </p:nvSpPr>
        <p:spPr>
          <a:xfrm>
            <a:off x="1439337" y="1671585"/>
            <a:ext cx="3155521" cy="2688000"/>
          </a:xfrm>
        </p:spPr>
        <p:txBody>
          <a:bodyPr/>
          <a:lstStyle>
            <a:lvl1pPr>
              <a:defRPr b="0">
                <a:solidFill>
                  <a:schemeClr val="bg2"/>
                </a:solidFill>
              </a:defRPr>
            </a:lvl1pPr>
          </a:lstStyle>
          <a:p>
            <a:endParaRPr lang="fr-FR" dirty="0"/>
          </a:p>
        </p:txBody>
      </p:sp>
      <p:sp>
        <p:nvSpPr>
          <p:cNvPr id="16" name="Espace réservé du graphique 3"/>
          <p:cNvSpPr>
            <a:spLocks noGrp="1"/>
          </p:cNvSpPr>
          <p:nvPr>
            <p:ph type="chart" sz="quarter" idx="17"/>
          </p:nvPr>
        </p:nvSpPr>
        <p:spPr>
          <a:xfrm>
            <a:off x="8647025" y="1671585"/>
            <a:ext cx="3155521" cy="2688000"/>
          </a:xfrm>
        </p:spPr>
        <p:txBody>
          <a:bodyPr/>
          <a:lstStyle>
            <a:lvl1pPr>
              <a:defRPr b="0">
                <a:solidFill>
                  <a:schemeClr val="bg2"/>
                </a:solidFill>
              </a:defRPr>
            </a:lvl1pPr>
          </a:lstStyle>
          <a:p>
            <a:endParaRPr lang="fr-FR"/>
          </a:p>
        </p:txBody>
      </p:sp>
      <p:sp>
        <p:nvSpPr>
          <p:cNvPr id="17" name="Espace réservé du texte 11"/>
          <p:cNvSpPr>
            <a:spLocks noGrp="1"/>
          </p:cNvSpPr>
          <p:nvPr>
            <p:ph type="body" sz="quarter" idx="18" hasCustomPrompt="1"/>
          </p:nvPr>
        </p:nvSpPr>
        <p:spPr>
          <a:xfrm>
            <a:off x="1439338" y="1310400"/>
            <a:ext cx="10374057" cy="272021"/>
          </a:xfrm>
        </p:spPr>
        <p:txBody>
          <a:bodyPr/>
          <a:lstStyle>
            <a:lvl1pPr>
              <a:defRPr sz="1733" b="1" cap="all" baseline="0">
                <a:solidFill>
                  <a:schemeClr val="accent1"/>
                </a:solidFill>
              </a:defRPr>
            </a:lvl1pPr>
            <a:lvl5pPr>
              <a:defRPr/>
            </a:lvl5pPr>
          </a:lstStyle>
          <a:p>
            <a:pPr lvl="0"/>
            <a:r>
              <a:rPr lang="fr-FR" dirty="0"/>
              <a:t>Titre</a:t>
            </a:r>
          </a:p>
        </p:txBody>
      </p:sp>
      <p:sp>
        <p:nvSpPr>
          <p:cNvPr id="18" name="Espace réservé du texte 11"/>
          <p:cNvSpPr>
            <a:spLocks noGrp="1"/>
          </p:cNvSpPr>
          <p:nvPr>
            <p:ph type="body" sz="quarter" idx="19"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29628197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440000" y="1300801"/>
            <a:ext cx="10368883" cy="4396015"/>
          </a:xfrm>
        </p:spPr>
        <p:txBody>
          <a:bodyPr/>
          <a:lstStyle>
            <a:lvl1pPr>
              <a:defRPr b="0">
                <a:solidFill>
                  <a:schemeClr val="bg2"/>
                </a:solidFill>
              </a:defRPr>
            </a:lvl1pPr>
          </a:lstStyle>
          <a:p>
            <a:endParaRPr lang="fr-FR" dirty="0"/>
          </a:p>
        </p:txBody>
      </p:sp>
      <p:sp>
        <p:nvSpPr>
          <p:cNvPr id="11"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2163205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ableau +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440000" y="1615228"/>
            <a:ext cx="10368883" cy="1850517"/>
          </a:xfrm>
        </p:spPr>
        <p:txBody>
          <a:bodyPr/>
          <a:lstStyle>
            <a:lvl1pPr>
              <a:defRPr b="0">
                <a:solidFill>
                  <a:schemeClr val="bg2"/>
                </a:solidFill>
              </a:defRPr>
            </a:lvl1pPr>
          </a:lstStyle>
          <a:p>
            <a:endParaRPr lang="fr-FR" dirty="0"/>
          </a:p>
        </p:txBody>
      </p:sp>
      <p:sp>
        <p:nvSpPr>
          <p:cNvPr id="13" name="Espace réservé du graphique 3"/>
          <p:cNvSpPr>
            <a:spLocks noGrp="1"/>
          </p:cNvSpPr>
          <p:nvPr>
            <p:ph type="chart" sz="quarter" idx="16"/>
          </p:nvPr>
        </p:nvSpPr>
        <p:spPr>
          <a:xfrm>
            <a:off x="1087718" y="3806113"/>
            <a:ext cx="10721165" cy="2247112"/>
          </a:xfrm>
        </p:spPr>
        <p:txBody>
          <a:bodyPr/>
          <a:lstStyle>
            <a:lvl1pPr>
              <a:defRPr b="0">
                <a:solidFill>
                  <a:schemeClr val="bg2"/>
                </a:solidFill>
              </a:defRPr>
            </a:lvl1pPr>
          </a:lstStyle>
          <a:p>
            <a:endParaRPr lang="fr-FR"/>
          </a:p>
        </p:txBody>
      </p:sp>
      <p:sp>
        <p:nvSpPr>
          <p:cNvPr id="14" name="Espace réservé du texte 11"/>
          <p:cNvSpPr>
            <a:spLocks noGrp="1"/>
          </p:cNvSpPr>
          <p:nvPr>
            <p:ph type="body" sz="quarter" idx="17" hasCustomPrompt="1"/>
          </p:nvPr>
        </p:nvSpPr>
        <p:spPr>
          <a:xfrm>
            <a:off x="1439338" y="1310400"/>
            <a:ext cx="10374057" cy="272021"/>
          </a:xfrm>
        </p:spPr>
        <p:txBody>
          <a:bodyPr/>
          <a:lstStyle>
            <a:lvl1pPr>
              <a:defRPr sz="1733" b="1" cap="all" baseline="0">
                <a:solidFill>
                  <a:schemeClr val="accent1"/>
                </a:solidFill>
              </a:defRPr>
            </a:lvl1pPr>
            <a:lvl5pPr>
              <a:defRPr/>
            </a:lvl5pPr>
          </a:lstStyle>
          <a:p>
            <a:pPr lvl="0"/>
            <a:r>
              <a:rPr lang="fr-FR" dirty="0"/>
              <a:t>Titre</a:t>
            </a:r>
          </a:p>
        </p:txBody>
      </p:sp>
      <p:sp>
        <p:nvSpPr>
          <p:cNvPr id="15" name="Espace réservé du texte 11"/>
          <p:cNvSpPr>
            <a:spLocks noGrp="1"/>
          </p:cNvSpPr>
          <p:nvPr>
            <p:ph type="body" sz="quarter" idx="18" hasCustomPrompt="1"/>
          </p:nvPr>
        </p:nvSpPr>
        <p:spPr>
          <a:xfrm>
            <a:off x="1439338" y="3729600"/>
            <a:ext cx="10374057" cy="272021"/>
          </a:xfrm>
        </p:spPr>
        <p:txBody>
          <a:bodyPr/>
          <a:lstStyle>
            <a:lvl1pPr>
              <a:defRPr sz="1733" b="1" cap="all" baseline="0">
                <a:solidFill>
                  <a:schemeClr val="accent1"/>
                </a:solidFill>
              </a:defRPr>
            </a:lvl1pPr>
            <a:lvl5pPr>
              <a:defRPr/>
            </a:lvl5pPr>
          </a:lstStyle>
          <a:p>
            <a:pPr lvl="0"/>
            <a:r>
              <a:rPr lang="fr-FR"/>
              <a:t>Titre</a:t>
            </a:r>
          </a:p>
        </p:txBody>
      </p:sp>
      <p:sp>
        <p:nvSpPr>
          <p:cNvPr id="17"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38319578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 encadrés ">
    <p:spTree>
      <p:nvGrpSpPr>
        <p:cNvPr id="1" name=""/>
        <p:cNvGrpSpPr/>
        <p:nvPr/>
      </p:nvGrpSpPr>
      <p:grpSpPr>
        <a:xfrm>
          <a:off x="0" y="0"/>
          <a:ext cx="0" cy="0"/>
          <a:chOff x="0" y="0"/>
          <a:chExt cx="0" cy="0"/>
        </a:xfrm>
      </p:grpSpPr>
      <p:sp>
        <p:nvSpPr>
          <p:cNvPr id="23" name="Espace réservé du texte 11"/>
          <p:cNvSpPr>
            <a:spLocks noGrp="1"/>
          </p:cNvSpPr>
          <p:nvPr>
            <p:ph type="body" sz="quarter" idx="20"/>
          </p:nvPr>
        </p:nvSpPr>
        <p:spPr>
          <a:xfrm>
            <a:off x="4991153" y="2546584"/>
            <a:ext cx="3270411" cy="3512093"/>
          </a:xfrm>
          <a:solidFill>
            <a:srgbClr val="EAEAEA"/>
          </a:solidFill>
        </p:spPr>
        <p:txBody>
          <a:bodyPr lIns="180000" tIns="468000" rIns="180000"/>
          <a:lstStyle>
            <a:lvl1pPr algn="ctr">
              <a:spcBef>
                <a:spcPts val="533"/>
              </a:spcBef>
              <a:defRPr sz="1333" cap="all" baseline="0">
                <a:solidFill>
                  <a:schemeClr val="tx1"/>
                </a:solidFill>
              </a:defRPr>
            </a:lvl1pPr>
            <a:lvl5pPr>
              <a:defRPr/>
            </a:lvl5pPr>
          </a:lstStyle>
          <a:p>
            <a:pPr lvl="0"/>
            <a:r>
              <a:rPr lang="fr-FR"/>
              <a:t>Modifier les styles du texte du masque</a:t>
            </a:r>
          </a:p>
        </p:txBody>
      </p:sp>
      <p:sp>
        <p:nvSpPr>
          <p:cNvPr id="24" name="Espace réservé du texte 11"/>
          <p:cNvSpPr>
            <a:spLocks noGrp="1"/>
          </p:cNvSpPr>
          <p:nvPr>
            <p:ph type="body" sz="quarter" idx="21"/>
          </p:nvPr>
        </p:nvSpPr>
        <p:spPr>
          <a:xfrm>
            <a:off x="8542980" y="2546584"/>
            <a:ext cx="3270411" cy="3512093"/>
          </a:xfrm>
          <a:solidFill>
            <a:srgbClr val="EAEAEA"/>
          </a:solidFill>
        </p:spPr>
        <p:txBody>
          <a:bodyPr lIns="180000" tIns="468000" rIns="180000"/>
          <a:lstStyle>
            <a:lvl1pPr algn="ctr">
              <a:spcBef>
                <a:spcPts val="533"/>
              </a:spcBef>
              <a:defRPr sz="1333" cap="all" baseline="0">
                <a:solidFill>
                  <a:schemeClr val="tx1"/>
                </a:solidFill>
              </a:defRPr>
            </a:lvl1pPr>
            <a:lvl5pPr>
              <a:defRPr/>
            </a:lvl5pPr>
          </a:lstStyle>
          <a:p>
            <a:pPr lvl="0"/>
            <a:r>
              <a:rPr lang="fr-FR"/>
              <a:t>Modifier les styles du texte du masque</a:t>
            </a:r>
          </a:p>
        </p:txBody>
      </p:sp>
      <p:sp>
        <p:nvSpPr>
          <p:cNvPr id="15" name="Espace réservé du texte 11"/>
          <p:cNvSpPr>
            <a:spLocks noGrp="1"/>
          </p:cNvSpPr>
          <p:nvPr>
            <p:ph type="body" sz="quarter" idx="16"/>
          </p:nvPr>
        </p:nvSpPr>
        <p:spPr>
          <a:xfrm>
            <a:off x="1439332" y="2546584"/>
            <a:ext cx="3270411" cy="3512093"/>
          </a:xfrm>
          <a:solidFill>
            <a:srgbClr val="EAEAEA"/>
          </a:solidFill>
        </p:spPr>
        <p:txBody>
          <a:bodyPr lIns="180000" tIns="468000" rIns="180000"/>
          <a:lstStyle>
            <a:lvl1pPr algn="ctr">
              <a:spcBef>
                <a:spcPts val="533"/>
              </a:spcBef>
              <a:defRPr sz="1333" cap="all" baseline="0">
                <a:solidFill>
                  <a:schemeClr val="tx1"/>
                </a:solidFill>
              </a:defRPr>
            </a:lvl1pPr>
            <a:lvl5pPr>
              <a:defRPr/>
            </a:lvl5pPr>
          </a:lstStyle>
          <a:p>
            <a:pPr lvl="0"/>
            <a:r>
              <a:rPr lang="fr-FR" dirty="0"/>
              <a:t>Modifier les styles du texte du masque</a:t>
            </a:r>
          </a:p>
        </p:txBody>
      </p:sp>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hasCustomPrompt="1"/>
          </p:nvPr>
        </p:nvSpPr>
        <p:spPr>
          <a:xfrm>
            <a:off x="1439338" y="1310400"/>
            <a:ext cx="10374057" cy="272021"/>
          </a:xfrm>
        </p:spPr>
        <p:txBody>
          <a:bodyPr/>
          <a:lstStyle>
            <a:lvl1pPr>
              <a:defRPr sz="1733" b="1" cap="all" baseline="0">
                <a:solidFill>
                  <a:schemeClr val="accent1"/>
                </a:solidFill>
              </a:defRPr>
            </a:lvl1pPr>
            <a:lvl5pPr>
              <a:defRPr/>
            </a:lvl5pPr>
          </a:lstStyle>
          <a:p>
            <a:pPr lvl="0"/>
            <a:r>
              <a:rPr lang="fr-FR" dirty="0"/>
              <a:t>Titre</a:t>
            </a:r>
          </a:p>
        </p:txBody>
      </p:sp>
      <p:sp>
        <p:nvSpPr>
          <p:cNvPr id="16" name="Espace réservé du texte 15"/>
          <p:cNvSpPr>
            <a:spLocks noGrp="1"/>
          </p:cNvSpPr>
          <p:nvPr>
            <p:ph type="body" sz="quarter" idx="15" hasCustomPrompt="1"/>
          </p:nvPr>
        </p:nvSpPr>
        <p:spPr>
          <a:xfrm>
            <a:off x="1439336" y="1684309"/>
            <a:ext cx="3270407" cy="1296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72000" tIns="36000" rIns="72000" bIns="72000">
            <a:noAutofit/>
          </a:bodyPr>
          <a:lstStyle>
            <a:lvl1pPr algn="ctr">
              <a:defRPr sz="4267" b="1">
                <a:solidFill>
                  <a:schemeClr val="bg1"/>
                </a:solidFill>
              </a:defRPr>
            </a:lvl1pPr>
            <a:lvl2pPr marL="0" indent="0" algn="ctr">
              <a:spcBef>
                <a:spcPts val="0"/>
              </a:spcBef>
              <a:buNone/>
              <a:defRPr sz="1333" cap="all" baseline="0">
                <a:solidFill>
                  <a:schemeClr val="bg1"/>
                </a:solidFill>
              </a:defRPr>
            </a:lvl2pPr>
            <a:lvl5pPr>
              <a:defRPr/>
            </a:lvl5pPr>
          </a:lstStyle>
          <a:p>
            <a:pPr lvl="0"/>
            <a:r>
              <a:rPr lang="fr-FR" dirty="0"/>
              <a:t>#</a:t>
            </a:r>
          </a:p>
          <a:p>
            <a:pPr lvl="1"/>
            <a:r>
              <a:rPr lang="fr-FR" dirty="0"/>
              <a:t>Deuxième niveau</a:t>
            </a:r>
          </a:p>
        </p:txBody>
      </p:sp>
      <p:sp>
        <p:nvSpPr>
          <p:cNvPr id="18" name="Espace réservé du texte 17"/>
          <p:cNvSpPr>
            <a:spLocks noGrp="1"/>
          </p:cNvSpPr>
          <p:nvPr>
            <p:ph type="body" sz="quarter" idx="17" hasCustomPrompt="1"/>
          </p:nvPr>
        </p:nvSpPr>
        <p:spPr>
          <a:xfrm>
            <a:off x="8542991" y="1684309"/>
            <a:ext cx="3270407" cy="1296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3"/>
          </a:solidFill>
        </p:spPr>
        <p:txBody>
          <a:bodyPr wrap="square" lIns="72000" tIns="36000" rIns="72000" bIns="72000">
            <a:noAutofit/>
          </a:bodyPr>
          <a:lstStyle>
            <a:lvl1pPr algn="ctr">
              <a:defRPr sz="4267" b="1">
                <a:solidFill>
                  <a:schemeClr val="bg1"/>
                </a:solidFill>
              </a:defRPr>
            </a:lvl1pPr>
            <a:lvl2pPr marL="0" indent="0" algn="ctr">
              <a:spcBef>
                <a:spcPts val="0"/>
              </a:spcBef>
              <a:buNone/>
              <a:defRPr sz="1333" cap="all" baseline="0">
                <a:solidFill>
                  <a:schemeClr val="bg1"/>
                </a:solidFill>
              </a:defRPr>
            </a:lvl2pPr>
            <a:lvl5pPr>
              <a:defRPr/>
            </a:lvl5pPr>
          </a:lstStyle>
          <a:p>
            <a:pPr lvl="0"/>
            <a:r>
              <a:rPr lang="fr-FR" dirty="0"/>
              <a:t>#</a:t>
            </a:r>
          </a:p>
          <a:p>
            <a:pPr lvl="1"/>
            <a:r>
              <a:rPr lang="fr-FR" dirty="0"/>
              <a:t>Deuxième niveau</a:t>
            </a:r>
          </a:p>
        </p:txBody>
      </p:sp>
      <p:sp>
        <p:nvSpPr>
          <p:cNvPr id="21" name="Espace réservé du texte 20"/>
          <p:cNvSpPr>
            <a:spLocks noGrp="1"/>
          </p:cNvSpPr>
          <p:nvPr>
            <p:ph type="body" sz="quarter" idx="19" hasCustomPrompt="1"/>
          </p:nvPr>
        </p:nvSpPr>
        <p:spPr>
          <a:xfrm>
            <a:off x="4991163" y="1684309"/>
            <a:ext cx="3270407" cy="1296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2"/>
          </a:solidFill>
        </p:spPr>
        <p:txBody>
          <a:bodyPr wrap="square" lIns="72000" tIns="36000" rIns="72000" bIns="72000">
            <a:noAutofit/>
          </a:bodyPr>
          <a:lstStyle>
            <a:lvl1pPr algn="ctr">
              <a:defRPr sz="4267" b="1">
                <a:solidFill>
                  <a:schemeClr val="bg1"/>
                </a:solidFill>
              </a:defRPr>
            </a:lvl1pPr>
            <a:lvl2pPr marL="0" indent="0" algn="ctr">
              <a:spcBef>
                <a:spcPts val="0"/>
              </a:spcBef>
              <a:buNone/>
              <a:defRPr sz="1333" cap="all" baseline="0">
                <a:solidFill>
                  <a:schemeClr val="bg1"/>
                </a:solidFill>
              </a:defRPr>
            </a:lvl2pPr>
            <a:lvl5pPr>
              <a:defRPr/>
            </a:lvl5pPr>
          </a:lstStyle>
          <a:p>
            <a:pPr lvl="0"/>
            <a:r>
              <a:rPr lang="fr-FR" dirty="0"/>
              <a:t>#</a:t>
            </a:r>
          </a:p>
          <a:p>
            <a:pPr lvl="1"/>
            <a:r>
              <a:rPr lang="fr-FR" dirty="0"/>
              <a:t>Deuxième niveau</a:t>
            </a:r>
          </a:p>
        </p:txBody>
      </p:sp>
      <p:sp>
        <p:nvSpPr>
          <p:cNvPr id="17"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2499998514"/>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22" name="Espace réservé du texte 21"/>
          <p:cNvSpPr>
            <a:spLocks noGrp="1"/>
          </p:cNvSpPr>
          <p:nvPr>
            <p:ph type="body" sz="quarter" idx="18" hasCustomPrompt="1"/>
          </p:nvPr>
        </p:nvSpPr>
        <p:spPr>
          <a:xfrm>
            <a:off x="4895858" y="2642128"/>
            <a:ext cx="2684655" cy="3240000"/>
          </a:xfrm>
          <a:prstGeom prst="rect">
            <a:avLst/>
          </a:prstGeom>
          <a:solidFill>
            <a:srgbClr val="EAEAEA"/>
          </a:solidFill>
        </p:spPr>
        <p:txBody>
          <a:bodyPr wrap="square" lIns="180000" tIns="72000" rIns="180000" bIns="324000" anchor="ctr" anchorCtr="0">
            <a:noAutofit/>
          </a:bodyPr>
          <a:lstStyle>
            <a:lvl1pPr algn="l">
              <a:lnSpc>
                <a:spcPct val="85000"/>
              </a:lnSpc>
              <a:spcBef>
                <a:spcPts val="0"/>
              </a:spcBef>
              <a:defRPr sz="4267" b="1">
                <a:solidFill>
                  <a:schemeClr val="accent1"/>
                </a:solidFill>
              </a:defRPr>
            </a:lvl1pPr>
            <a:lvl2pPr marL="0" indent="0" algn="l">
              <a:lnSpc>
                <a:spcPct val="85000"/>
              </a:lnSpc>
              <a:spcBef>
                <a:spcPts val="0"/>
              </a:spcBef>
              <a:buNone/>
              <a:defRPr sz="1467" b="0" cap="none" baseline="0">
                <a:solidFill>
                  <a:schemeClr val="tx1"/>
                </a:solidFill>
              </a:defRPr>
            </a:lvl2pPr>
            <a:lvl3pPr marL="0" indent="0" algn="l">
              <a:lnSpc>
                <a:spcPct val="85000"/>
              </a:lnSpc>
              <a:spcBef>
                <a:spcPts val="0"/>
              </a:spcBef>
              <a:buNone/>
              <a:defRPr sz="1333" b="0" cap="none" baseline="0">
                <a:solidFill>
                  <a:schemeClr val="tx1"/>
                </a:solidFill>
              </a:defRPr>
            </a:lvl3pPr>
            <a:lvl5pPr>
              <a:defRPr/>
            </a:lvl5pPr>
          </a:lstStyle>
          <a:p>
            <a:pPr lvl="0"/>
            <a:r>
              <a:rPr lang="fr-FR" dirty="0"/>
              <a:t>#</a:t>
            </a:r>
          </a:p>
          <a:p>
            <a:pPr lvl="1"/>
            <a:r>
              <a:rPr lang="fr-FR" dirty="0"/>
              <a:t>Deuxième niveau</a:t>
            </a:r>
          </a:p>
          <a:p>
            <a:pPr lvl="2"/>
            <a:r>
              <a:rPr lang="fr-FR" dirty="0"/>
              <a:t>Troisième niveau</a:t>
            </a:r>
          </a:p>
        </p:txBody>
      </p:sp>
      <p:sp>
        <p:nvSpPr>
          <p:cNvPr id="2" name="Titre 1"/>
          <p:cNvSpPr>
            <a:spLocks noGrp="1"/>
          </p:cNvSpPr>
          <p:nvPr>
            <p:ph type="title"/>
          </p:nvPr>
        </p:nvSpPr>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6" name="Espace réservé du texte 15"/>
          <p:cNvSpPr>
            <a:spLocks noGrp="1"/>
          </p:cNvSpPr>
          <p:nvPr>
            <p:ph type="body" sz="quarter" idx="15" hasCustomPrompt="1"/>
          </p:nvPr>
        </p:nvSpPr>
        <p:spPr>
          <a:xfrm>
            <a:off x="4895858" y="1361016"/>
            <a:ext cx="2684655" cy="1824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180000" tIns="72000" rIns="180000" bIns="324000" anchor="ctr" anchorCtr="0">
            <a:noAutofit/>
          </a:bodyPr>
          <a:lstStyle>
            <a:lvl1pPr algn="l">
              <a:lnSpc>
                <a:spcPct val="85000"/>
              </a:lnSpc>
              <a:spcBef>
                <a:spcPts val="0"/>
              </a:spcBef>
              <a:defRPr sz="4267" b="1">
                <a:solidFill>
                  <a:schemeClr val="bg1"/>
                </a:solidFill>
              </a:defRPr>
            </a:lvl1pPr>
            <a:lvl2pPr marL="0" indent="0" algn="l">
              <a:lnSpc>
                <a:spcPct val="85000"/>
              </a:lnSpc>
              <a:spcBef>
                <a:spcPts val="0"/>
              </a:spcBef>
              <a:buNone/>
              <a:defRPr sz="1467" b="0" cap="none" baseline="0">
                <a:solidFill>
                  <a:schemeClr val="bg1"/>
                </a:solidFill>
              </a:defRPr>
            </a:lvl2pPr>
            <a:lvl3pPr marL="0" indent="0" algn="l">
              <a:lnSpc>
                <a:spcPct val="85000"/>
              </a:lnSpc>
              <a:spcBef>
                <a:spcPts val="0"/>
              </a:spcBef>
              <a:buNone/>
              <a:defRPr sz="1333" b="0" cap="none" baseline="0">
                <a:solidFill>
                  <a:schemeClr val="bg1"/>
                </a:solidFill>
              </a:defRPr>
            </a:lvl3pPr>
            <a:lvl5pPr>
              <a:defRPr/>
            </a:lvl5pPr>
          </a:lstStyle>
          <a:p>
            <a:pPr lvl="0"/>
            <a:r>
              <a:rPr lang="fr-FR" dirty="0"/>
              <a:t>#</a:t>
            </a:r>
          </a:p>
          <a:p>
            <a:pPr lvl="1"/>
            <a:r>
              <a:rPr lang="fr-FR" dirty="0"/>
              <a:t>Deuxième niveau</a:t>
            </a:r>
          </a:p>
          <a:p>
            <a:pPr lvl="2"/>
            <a:r>
              <a:rPr lang="fr-FR" dirty="0"/>
              <a:t>Troisième niveau</a:t>
            </a:r>
          </a:p>
        </p:txBody>
      </p:sp>
      <p:sp>
        <p:nvSpPr>
          <p:cNvPr id="4" name="Espace réservé du texte 3"/>
          <p:cNvSpPr>
            <a:spLocks noGrp="1"/>
          </p:cNvSpPr>
          <p:nvPr>
            <p:ph type="body" sz="quarter" idx="17"/>
          </p:nvPr>
        </p:nvSpPr>
        <p:spPr>
          <a:xfrm>
            <a:off x="1441004" y="1300800"/>
            <a:ext cx="2944217" cy="4581328"/>
          </a:xfr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7" name="Espace réservé du texte 3"/>
          <p:cNvSpPr>
            <a:spLocks noGrp="1"/>
          </p:cNvSpPr>
          <p:nvPr>
            <p:ph type="body" sz="quarter" idx="19" hasCustomPrompt="1"/>
          </p:nvPr>
        </p:nvSpPr>
        <p:spPr>
          <a:xfrm>
            <a:off x="8091150" y="1224000"/>
            <a:ext cx="3730441" cy="878189"/>
          </a:xfrm>
        </p:spPr>
        <p:txBody>
          <a:bodyPr>
            <a:spAutoFit/>
          </a:bodyPr>
          <a:lstStyle>
            <a:lvl1pPr>
              <a:spcBef>
                <a:spcPts val="1200"/>
              </a:spcBef>
              <a:defRPr sz="4533">
                <a:solidFill>
                  <a:schemeClr val="accent1"/>
                </a:solidFill>
              </a:defRPr>
            </a:lvl1pPr>
            <a:lvl2pPr marL="0" indent="0">
              <a:lnSpc>
                <a:spcPct val="80000"/>
              </a:lnSpc>
              <a:spcBef>
                <a:spcPts val="0"/>
              </a:spcBef>
              <a:buNone/>
              <a:defRPr sz="1467" b="0" cap="all" baseline="0"/>
            </a:lvl2pPr>
          </a:lstStyle>
          <a:p>
            <a:pPr lvl="0"/>
            <a:r>
              <a:rPr lang="fr-FR" dirty="0"/>
              <a:t>#</a:t>
            </a:r>
          </a:p>
          <a:p>
            <a:pPr lvl="1"/>
            <a:r>
              <a:rPr lang="fr-FR" dirty="0"/>
              <a:t>Deuxième niveau</a:t>
            </a:r>
          </a:p>
        </p:txBody>
      </p:sp>
      <p:sp>
        <p:nvSpPr>
          <p:cNvPr id="12"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Tree>
    <p:extLst>
      <p:ext uri="{BB962C8B-B14F-4D97-AF65-F5344CB8AC3E}">
        <p14:creationId xmlns:p14="http://schemas.microsoft.com/office/powerpoint/2010/main" val="1632240252"/>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claimers">
    <p:spTree>
      <p:nvGrpSpPr>
        <p:cNvPr id="1" name=""/>
        <p:cNvGrpSpPr/>
        <p:nvPr/>
      </p:nvGrpSpPr>
      <p:grpSpPr>
        <a:xfrm>
          <a:off x="0" y="0"/>
          <a:ext cx="0" cy="0"/>
          <a:chOff x="0" y="0"/>
          <a:chExt cx="0" cy="0"/>
        </a:xfrm>
      </p:grpSpPr>
      <p:sp>
        <p:nvSpPr>
          <p:cNvPr id="7" name="bk object 16"/>
          <p:cNvSpPr/>
          <p:nvPr userDrawn="1"/>
        </p:nvSpPr>
        <p:spPr>
          <a:xfrm>
            <a:off x="383118" y="439738"/>
            <a:ext cx="11438465"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1440000" y="773921"/>
            <a:ext cx="9867483" cy="4762519"/>
          </a:xfrm>
        </p:spPr>
        <p:txBody>
          <a:bodyPr/>
          <a:lstStyle>
            <a:lvl1pPr>
              <a:defRPr sz="2000" b="1" cap="all" baseline="0">
                <a:solidFill>
                  <a:schemeClr val="tx2"/>
                </a:solidFill>
              </a:defRPr>
            </a:lvl1pPr>
            <a:lvl2pPr marL="0" indent="0" algn="just">
              <a:lnSpc>
                <a:spcPct val="110000"/>
              </a:lnSpc>
              <a:spcBef>
                <a:spcPts val="800"/>
              </a:spcBef>
              <a:buNone/>
              <a:defRPr sz="1200" b="0">
                <a:solidFill>
                  <a:schemeClr val="tx1"/>
                </a:solidFill>
              </a:defRPr>
            </a:lvl2pPr>
          </a:lstStyle>
          <a:p>
            <a:pPr lvl="0"/>
            <a:r>
              <a:rPr lang="fr-FR"/>
              <a:t>Modifier les styles du texte du masque</a:t>
            </a:r>
          </a:p>
          <a:p>
            <a:pPr lvl="1"/>
            <a:r>
              <a:rPr lang="fr-FR"/>
              <a:t>Deuxième niveau</a:t>
            </a:r>
          </a:p>
        </p:txBody>
      </p:sp>
    </p:spTree>
    <p:extLst>
      <p:ext uri="{BB962C8B-B14F-4D97-AF65-F5344CB8AC3E}">
        <p14:creationId xmlns:p14="http://schemas.microsoft.com/office/powerpoint/2010/main" val="23144460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11" name="bk object 16"/>
          <p:cNvSpPr/>
          <p:nvPr userDrawn="1"/>
        </p:nvSpPr>
        <p:spPr>
          <a:xfrm>
            <a:off x="383118" y="439738"/>
            <a:ext cx="11438465"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3" name="Espace réservé du texte 2"/>
          <p:cNvSpPr>
            <a:spLocks noGrp="1"/>
          </p:cNvSpPr>
          <p:nvPr>
            <p:ph type="body" sz="quarter" idx="10"/>
          </p:nvPr>
        </p:nvSpPr>
        <p:spPr>
          <a:xfrm>
            <a:off x="4887072" y="764864"/>
            <a:ext cx="3635587" cy="646331"/>
          </a:xfrm>
        </p:spPr>
        <p:txBody>
          <a:bodyPr>
            <a:spAutoFit/>
          </a:bodyPr>
          <a:lstStyle>
            <a:lvl1pPr>
              <a:defRPr sz="1733" b="1" cap="all" baseline="0">
                <a:solidFill>
                  <a:schemeClr val="tx2"/>
                </a:solidFill>
              </a:defRPr>
            </a:lvl1pPr>
            <a:lvl2pPr marL="0" indent="0">
              <a:spcBef>
                <a:spcPts val="1200"/>
              </a:spcBef>
              <a:buNone/>
              <a:defRPr sz="1467" b="0" cap="none">
                <a:solidFill>
                  <a:schemeClr val="tx1"/>
                </a:solidFill>
              </a:defRPr>
            </a:lvl2pPr>
            <a:lvl3pPr>
              <a:defRPr sz="1600" b="0" cap="none">
                <a:solidFill>
                  <a:schemeClr val="tx1"/>
                </a:solidFill>
              </a:defRPr>
            </a:lvl3pPr>
          </a:lstStyle>
          <a:p>
            <a:pPr lvl="0"/>
            <a:r>
              <a:rPr lang="fr-FR" dirty="0"/>
              <a:t>Modifier les styles</a:t>
            </a:r>
          </a:p>
          <a:p>
            <a:pPr lvl="1"/>
            <a:r>
              <a:rPr lang="fr-FR" dirty="0"/>
              <a:t>Deuxième niveau</a:t>
            </a:r>
          </a:p>
        </p:txBody>
      </p:sp>
      <p:sp>
        <p:nvSpPr>
          <p:cNvPr id="16" name="Espace réservé du texte 2"/>
          <p:cNvSpPr>
            <a:spLocks noGrp="1"/>
          </p:cNvSpPr>
          <p:nvPr>
            <p:ph type="body" sz="quarter" idx="11"/>
          </p:nvPr>
        </p:nvSpPr>
        <p:spPr>
          <a:xfrm>
            <a:off x="4887072" y="4248000"/>
            <a:ext cx="3635587" cy="646331"/>
          </a:xfrm>
        </p:spPr>
        <p:txBody>
          <a:bodyPr>
            <a:spAutoFit/>
          </a:bodyPr>
          <a:lstStyle>
            <a:lvl1pPr>
              <a:defRPr sz="1733" b="1" cap="all" baseline="0">
                <a:solidFill>
                  <a:schemeClr val="tx2"/>
                </a:solidFill>
              </a:defRPr>
            </a:lvl1pPr>
            <a:lvl2pPr marL="0" indent="0">
              <a:spcBef>
                <a:spcPts val="1200"/>
              </a:spcBef>
              <a:buNone/>
              <a:defRPr sz="1467" b="0" cap="none">
                <a:solidFill>
                  <a:schemeClr val="tx1"/>
                </a:solidFill>
              </a:defRPr>
            </a:lvl2pPr>
            <a:lvl3pPr>
              <a:defRPr sz="1600" b="0" cap="none">
                <a:solidFill>
                  <a:schemeClr val="tx1"/>
                </a:solidFill>
              </a:defRPr>
            </a:lvl3pPr>
          </a:lstStyle>
          <a:p>
            <a:pPr lvl="0"/>
            <a:r>
              <a:rPr lang="fr-FR" dirty="0"/>
              <a:t>Modifier les styles</a:t>
            </a:r>
          </a:p>
          <a:p>
            <a:pPr lvl="1"/>
            <a:r>
              <a:rPr lang="fr-FR" dirty="0"/>
              <a:t>Deuxième niveau</a:t>
            </a:r>
          </a:p>
        </p:txBody>
      </p:sp>
      <p:sp>
        <p:nvSpPr>
          <p:cNvPr id="4" name="ZoneTexte 3"/>
          <p:cNvSpPr txBox="1"/>
          <p:nvPr userDrawn="1"/>
        </p:nvSpPr>
        <p:spPr>
          <a:xfrm>
            <a:off x="1423074" y="708105"/>
            <a:ext cx="3000188" cy="574453"/>
          </a:xfrm>
          <a:prstGeom prst="rect">
            <a:avLst/>
          </a:prstGeom>
          <a:noFill/>
        </p:spPr>
        <p:txBody>
          <a:bodyPr wrap="square" lIns="0" tIns="0" rIns="0" bIns="0" rtlCol="0">
            <a:spAutoFit/>
          </a:bodyPr>
          <a:lstStyle/>
          <a:p>
            <a:r>
              <a:rPr lang="fr-FR" sz="3733" b="1">
                <a:solidFill>
                  <a:schemeClr val="bg2"/>
                </a:solidFill>
              </a:rPr>
              <a:t>CONTACT</a:t>
            </a:r>
          </a:p>
        </p:txBody>
      </p:sp>
      <p:pic>
        <p:nvPicPr>
          <p:cNvPr id="9" name="Image 8"/>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8247"/>
          <a:stretch/>
        </p:blipFill>
        <p:spPr>
          <a:xfrm>
            <a:off x="4825970" y="5734450"/>
            <a:ext cx="355631" cy="335999"/>
          </a:xfrm>
          <a:prstGeom prst="rect">
            <a:avLst/>
          </a:prstGeom>
        </p:spPr>
      </p:pic>
      <p:pic>
        <p:nvPicPr>
          <p:cNvPr id="7" name="Image 6"/>
          <p:cNvPicPr>
            <a:picLocks noChangeAspect="1"/>
          </p:cNvPicPr>
          <p:nvPr userDrawn="1"/>
        </p:nvPicPr>
        <p:blipFill rotWithShape="1">
          <a:blip r:embed="rId3" cstate="hqprint">
            <a:extLst>
              <a:ext uri="{28A0092B-C50C-407E-A947-70E740481C1C}">
                <a14:useLocalDpi xmlns:a14="http://schemas.microsoft.com/office/drawing/2010/main" val="0"/>
              </a:ext>
            </a:extLst>
          </a:blip>
          <a:srcRect l="31753" r="34124" b="863"/>
          <a:stretch/>
        </p:blipFill>
        <p:spPr>
          <a:xfrm>
            <a:off x="5181600" y="5737349"/>
            <a:ext cx="382184" cy="333100"/>
          </a:xfrm>
          <a:prstGeom prst="rect">
            <a:avLst/>
          </a:prstGeom>
        </p:spPr>
      </p:pic>
      <p:pic>
        <p:nvPicPr>
          <p:cNvPr id="8" name="Image 7"/>
          <p:cNvPicPr>
            <a:picLocks noChangeAspect="1"/>
          </p:cNvPicPr>
          <p:nvPr userDrawn="1"/>
        </p:nvPicPr>
        <p:blipFill rotWithShape="1">
          <a:blip r:embed="rId2" cstate="hqprint">
            <a:extLst>
              <a:ext uri="{28A0092B-C50C-407E-A947-70E740481C1C}">
                <a14:useLocalDpi xmlns:a14="http://schemas.microsoft.com/office/drawing/2010/main" val="0"/>
              </a:ext>
            </a:extLst>
          </a:blip>
          <a:srcRect l="65876"/>
          <a:stretch/>
        </p:blipFill>
        <p:spPr>
          <a:xfrm>
            <a:off x="5563784" y="5734450"/>
            <a:ext cx="382185" cy="335999"/>
          </a:xfrm>
          <a:prstGeom prst="rect">
            <a:avLst/>
          </a:prstGeom>
        </p:spPr>
      </p:pic>
    </p:spTree>
    <p:extLst>
      <p:ext uri="{BB962C8B-B14F-4D97-AF65-F5344CB8AC3E}">
        <p14:creationId xmlns:p14="http://schemas.microsoft.com/office/powerpoint/2010/main" val="36358850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ouverture 1 ">
    <p:spTree>
      <p:nvGrpSpPr>
        <p:cNvPr id="1" name=""/>
        <p:cNvGrpSpPr/>
        <p:nvPr/>
      </p:nvGrpSpPr>
      <p:grpSpPr>
        <a:xfrm>
          <a:off x="0" y="0"/>
          <a:ext cx="0" cy="0"/>
          <a:chOff x="0" y="0"/>
          <a:chExt cx="0" cy="0"/>
        </a:xfrm>
      </p:grpSpPr>
      <p:sp>
        <p:nvSpPr>
          <p:cNvPr id="10" name="object 24"/>
          <p:cNvSpPr/>
          <p:nvPr userDrawn="1"/>
        </p:nvSpPr>
        <p:spPr>
          <a:xfrm>
            <a:off x="4735152" y="4260111"/>
            <a:ext cx="2966499" cy="11776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2" name="Titre 1"/>
          <p:cNvSpPr>
            <a:spLocks noGrp="1"/>
          </p:cNvSpPr>
          <p:nvPr>
            <p:ph type="ctrTitle" hasCustomPrompt="1"/>
          </p:nvPr>
        </p:nvSpPr>
        <p:spPr>
          <a:xfrm>
            <a:off x="0" y="1920000"/>
            <a:ext cx="12192000" cy="1278000"/>
          </a:xfrm>
        </p:spPr>
        <p:txBody>
          <a:bodyPr anchor="t" anchorCtr="0"/>
          <a:lstStyle>
            <a:lvl1pPr algn="ctr">
              <a:lnSpc>
                <a:spcPct val="95000"/>
              </a:lnSpc>
              <a:defRPr sz="3733" b="0"/>
            </a:lvl1pPr>
          </a:lstStyle>
          <a:p>
            <a:r>
              <a:rPr lang="fr-FR" dirty="0"/>
              <a:t>MODIFIEZ LE STYLE DU TITRE</a:t>
            </a:r>
          </a:p>
        </p:txBody>
      </p:sp>
      <p:sp>
        <p:nvSpPr>
          <p:cNvPr id="3" name="Sous-titre 2"/>
          <p:cNvSpPr>
            <a:spLocks noGrp="1"/>
          </p:cNvSpPr>
          <p:nvPr>
            <p:ph type="subTitle" idx="1"/>
          </p:nvPr>
        </p:nvSpPr>
        <p:spPr>
          <a:xfrm>
            <a:off x="4040095" y="3726631"/>
            <a:ext cx="4111811" cy="533480"/>
          </a:xfrm>
        </p:spPr>
        <p:txBody>
          <a:bodyPr>
            <a:spAutoFit/>
          </a:bodyPr>
          <a:lstStyle>
            <a:lvl1pPr marL="0" indent="0" algn="ctr">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Modifiez le style des sous-titres du masque</a:t>
            </a:r>
            <a:endParaRPr lang="fr-FR" dirty="0"/>
          </a:p>
        </p:txBody>
      </p:sp>
      <p:pic>
        <p:nvPicPr>
          <p:cNvPr id="9" name="Image 8"/>
          <p:cNvPicPr>
            <a:picLocks noChangeAspect="1"/>
          </p:cNvPicPr>
          <p:nvPr userDrawn="1"/>
        </p:nvPicPr>
        <p:blipFill>
          <a:blip r:embed="rId3"/>
          <a:stretch>
            <a:fillRect/>
          </a:stretch>
        </p:blipFill>
        <p:spPr>
          <a:xfrm>
            <a:off x="5390394" y="6307578"/>
            <a:ext cx="1411200" cy="202597"/>
          </a:xfrm>
          <a:prstGeom prst="rect">
            <a:avLst/>
          </a:prstGeom>
        </p:spPr>
      </p:pic>
      <p:sp>
        <p:nvSpPr>
          <p:cNvPr id="5" name="Espace réservé du texte 4"/>
          <p:cNvSpPr>
            <a:spLocks noGrp="1"/>
          </p:cNvSpPr>
          <p:nvPr>
            <p:ph type="body" sz="quarter" idx="10"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dirty="0"/>
              <a:t>MENTION À REMPLIR</a:t>
            </a:r>
          </a:p>
        </p:txBody>
      </p:sp>
      <p:pic>
        <p:nvPicPr>
          <p:cNvPr id="4" name="Image 3"/>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394520" y="356026"/>
            <a:ext cx="2932800" cy="1123491"/>
          </a:xfrm>
          <a:prstGeom prst="rect">
            <a:avLst/>
          </a:prstGeom>
        </p:spPr>
      </p:pic>
    </p:spTree>
    <p:extLst>
      <p:ext uri="{BB962C8B-B14F-4D97-AF65-F5344CB8AC3E}">
        <p14:creationId xmlns:p14="http://schemas.microsoft.com/office/powerpoint/2010/main" val="4002328875"/>
      </p:ext>
    </p:extLst>
  </p:cSld>
  <p:clrMapOvr>
    <a:masterClrMapping/>
  </p:clrMapOvr>
  <p:extLst>
    <p:ext uri="{DCECCB84-F9BA-43D5-87BE-67443E8EF086}">
      <p15:sldGuideLst xmlns:p15="http://schemas.microsoft.com/office/powerpoint/2012/main">
        <p15:guide id="1" pos="2880">
          <p15:clr>
            <a:srgbClr val="FBAE40"/>
          </p15:clr>
        </p15:guide>
        <p15:guide id="2" orient="horz" pos="3052">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ouvertu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3960002" y="2167202"/>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p:ph type="subTitle" idx="1"/>
          </p:nvPr>
        </p:nvSpPr>
        <p:spPr>
          <a:xfrm>
            <a:off x="3960001" y="4752407"/>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Modifiez le style des sous-titres du masque</a:t>
            </a:r>
            <a:endParaRPr lang="fr-FR" dirty="0"/>
          </a:p>
        </p:txBody>
      </p:sp>
      <p:sp>
        <p:nvSpPr>
          <p:cNvPr id="13" name="Espace réservé du texte 4"/>
          <p:cNvSpPr>
            <a:spLocks noGrp="1"/>
          </p:cNvSpPr>
          <p:nvPr>
            <p:ph type="body" sz="quarter" idx="11"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dirty="0"/>
              <a:t>MENTION À REMPLIR</a:t>
            </a:r>
          </a:p>
        </p:txBody>
      </p:sp>
      <p:pic>
        <p:nvPicPr>
          <p:cNvPr id="8" name="Imag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0294936">
            <a:off x="-612902" y="2090504"/>
            <a:ext cx="5113543" cy="2674563"/>
          </a:xfrm>
          <a:prstGeom prst="rect">
            <a:avLst/>
          </a:prstGeom>
        </p:spPr>
      </p:pic>
      <p:pic>
        <p:nvPicPr>
          <p:cNvPr id="9" name="Image 8"/>
          <p:cNvPicPr>
            <a:picLocks noChangeAspect="1"/>
          </p:cNvPicPr>
          <p:nvPr userDrawn="1"/>
        </p:nvPicPr>
        <p:blipFill>
          <a:blip r:embed="rId3"/>
          <a:stretch>
            <a:fillRect/>
          </a:stretch>
        </p:blipFill>
        <p:spPr>
          <a:xfrm>
            <a:off x="3925828" y="6307578"/>
            <a:ext cx="1411200" cy="202597"/>
          </a:xfrm>
          <a:prstGeom prst="rect">
            <a:avLst/>
          </a:prstGeom>
        </p:spPr>
      </p:pic>
      <p:pic>
        <p:nvPicPr>
          <p:cNvPr id="10" name="Image 9"/>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3664400" y="237687"/>
            <a:ext cx="2932800" cy="1123491"/>
          </a:xfrm>
          <a:prstGeom prst="rect">
            <a:avLst/>
          </a:prstGeom>
        </p:spPr>
      </p:pic>
    </p:spTree>
    <p:extLst>
      <p:ext uri="{BB962C8B-B14F-4D97-AF65-F5344CB8AC3E}">
        <p14:creationId xmlns:p14="http://schemas.microsoft.com/office/powerpoint/2010/main" val="2284675493"/>
      </p:ext>
    </p:extLst>
  </p:cSld>
  <p:clrMapOvr>
    <a:masterClrMapping/>
  </p:clrMapOvr>
  <p:extLst>
    <p:ext uri="{DCECCB84-F9BA-43D5-87BE-67443E8EF086}">
      <p15:sldGuideLst xmlns:p15="http://schemas.microsoft.com/office/powerpoint/2012/main">
        <p15:guide id="1" orient="horz" pos="1082">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ouverture 3">
    <p:spTree>
      <p:nvGrpSpPr>
        <p:cNvPr id="1" name=""/>
        <p:cNvGrpSpPr/>
        <p:nvPr/>
      </p:nvGrpSpPr>
      <p:grpSpPr>
        <a:xfrm>
          <a:off x="0" y="0"/>
          <a:ext cx="0" cy="0"/>
          <a:chOff x="0" y="0"/>
          <a:chExt cx="0" cy="0"/>
        </a:xfrm>
      </p:grpSpPr>
      <p:pic>
        <p:nvPicPr>
          <p:cNvPr id="18" name="Image 17"/>
          <p:cNvPicPr>
            <a:picLocks noChangeAspect="1"/>
          </p:cNvPicPr>
          <p:nvPr userDrawn="1"/>
        </p:nvPicPr>
        <p:blipFill>
          <a:blip r:embed="rId2">
            <a:extLst>
              <a:ext uri="{28A0092B-C50C-407E-A947-70E740481C1C}">
                <a14:useLocalDpi xmlns:a14="http://schemas.microsoft.com/office/drawing/2010/main" val="0"/>
              </a:ext>
            </a:extLst>
          </a:blip>
          <a:srcRect l="11193" b="17146"/>
          <a:stretch>
            <a:fillRect/>
          </a:stretch>
        </p:blipFill>
        <p:spPr>
          <a:xfrm rot="8169872">
            <a:off x="-46050" y="-3242537"/>
            <a:ext cx="9977428" cy="7781964"/>
          </a:xfrm>
          <a:custGeom>
            <a:avLst/>
            <a:gdLst>
              <a:gd name="connsiteX0" fmla="*/ 6078681 w 7483071"/>
              <a:gd name="connsiteY0" fmla="*/ 5836473 h 5836473"/>
              <a:gd name="connsiteX1" fmla="*/ 0 w 7483071"/>
              <a:gd name="connsiteY1" fmla="*/ 0 h 5836473"/>
              <a:gd name="connsiteX2" fmla="*/ 7483071 w 7483071"/>
              <a:gd name="connsiteY2" fmla="*/ 0 h 5836473"/>
              <a:gd name="connsiteX3" fmla="*/ 7483071 w 7483071"/>
              <a:gd name="connsiteY3" fmla="*/ 4373802 h 5836473"/>
            </a:gdLst>
            <a:ahLst/>
            <a:cxnLst>
              <a:cxn ang="0">
                <a:pos x="connsiteX0" y="connsiteY0"/>
              </a:cxn>
              <a:cxn ang="0">
                <a:pos x="connsiteX1" y="connsiteY1"/>
              </a:cxn>
              <a:cxn ang="0">
                <a:pos x="connsiteX2" y="connsiteY2"/>
              </a:cxn>
              <a:cxn ang="0">
                <a:pos x="connsiteX3" y="connsiteY3"/>
              </a:cxn>
            </a:cxnLst>
            <a:rect l="l" t="t" r="r" b="b"/>
            <a:pathLst>
              <a:path w="7483071" h="5836473">
                <a:moveTo>
                  <a:pt x="6078681" y="5836473"/>
                </a:moveTo>
                <a:lnTo>
                  <a:pt x="0" y="0"/>
                </a:lnTo>
                <a:lnTo>
                  <a:pt x="7483071" y="0"/>
                </a:lnTo>
                <a:lnTo>
                  <a:pt x="7483071" y="4373802"/>
                </a:lnTo>
                <a:close/>
              </a:path>
            </a:pathLst>
          </a:custGeom>
        </p:spPr>
      </p:pic>
      <p:pic>
        <p:nvPicPr>
          <p:cNvPr id="20" name="Image 19"/>
          <p:cNvPicPr>
            <a:picLocks noChangeAspect="1"/>
          </p:cNvPicPr>
          <p:nvPr userDrawn="1"/>
        </p:nvPicPr>
        <p:blipFill>
          <a:blip r:embed="rId2">
            <a:extLst>
              <a:ext uri="{28A0092B-C50C-407E-A947-70E740481C1C}">
                <a14:useLocalDpi xmlns:a14="http://schemas.microsoft.com/office/drawing/2010/main" val="0"/>
              </a:ext>
            </a:extLst>
          </a:blip>
          <a:srcRect l="8868" t="33131" r="9946"/>
          <a:stretch>
            <a:fillRect/>
          </a:stretch>
        </p:blipFill>
        <p:spPr>
          <a:xfrm rot="6768274">
            <a:off x="3433192" y="-587760"/>
            <a:ext cx="10134517" cy="9065144"/>
          </a:xfrm>
          <a:custGeom>
            <a:avLst/>
            <a:gdLst>
              <a:gd name="connsiteX0" fmla="*/ 2020263 w 7600888"/>
              <a:gd name="connsiteY0" fmla="*/ 6798858 h 6798858"/>
              <a:gd name="connsiteX1" fmla="*/ 0 w 7600888"/>
              <a:gd name="connsiteY1" fmla="*/ 1993913 h 6798858"/>
              <a:gd name="connsiteX2" fmla="*/ 4742273 w 7600888"/>
              <a:gd name="connsiteY2" fmla="*/ 0 h 6798858"/>
              <a:gd name="connsiteX3" fmla="*/ 7600888 w 7600888"/>
              <a:gd name="connsiteY3" fmla="*/ 6798858 h 6798858"/>
            </a:gdLst>
            <a:ahLst/>
            <a:cxnLst>
              <a:cxn ang="0">
                <a:pos x="connsiteX0" y="connsiteY0"/>
              </a:cxn>
              <a:cxn ang="0">
                <a:pos x="connsiteX1" y="connsiteY1"/>
              </a:cxn>
              <a:cxn ang="0">
                <a:pos x="connsiteX2" y="connsiteY2"/>
              </a:cxn>
              <a:cxn ang="0">
                <a:pos x="connsiteX3" y="connsiteY3"/>
              </a:cxn>
            </a:cxnLst>
            <a:rect l="l" t="t" r="r" b="b"/>
            <a:pathLst>
              <a:path w="7600888" h="6798858">
                <a:moveTo>
                  <a:pt x="2020263" y="6798858"/>
                </a:moveTo>
                <a:lnTo>
                  <a:pt x="0" y="1993913"/>
                </a:lnTo>
                <a:lnTo>
                  <a:pt x="4742273" y="0"/>
                </a:lnTo>
                <a:lnTo>
                  <a:pt x="7600888" y="6798858"/>
                </a:lnTo>
                <a:close/>
              </a:path>
            </a:pathLst>
          </a:custGeom>
        </p:spPr>
      </p:pic>
      <p:sp>
        <p:nvSpPr>
          <p:cNvPr id="24" name="Rectangle 23"/>
          <p:cNvSpPr/>
          <p:nvPr userDrawn="1"/>
        </p:nvSpPr>
        <p:spPr bwMode="auto">
          <a:xfrm>
            <a:off x="768351" y="783775"/>
            <a:ext cx="10383059" cy="5227751"/>
          </a:xfrm>
          <a:prstGeom prst="rect">
            <a:avLst/>
          </a:prstGeom>
          <a:solidFill>
            <a:schemeClr val="bg1">
              <a:alpha val="88000"/>
            </a:schemeClr>
          </a:solidFill>
          <a:ln w="2540" cap="flat" cmpd="sng" algn="ctr">
            <a:solidFill>
              <a:schemeClr val="bg1">
                <a:lumMod val="95000"/>
              </a:schemeClr>
            </a:solidFill>
            <a:prstDash val="solid"/>
            <a:round/>
            <a:headEnd type="none" w="med" len="med"/>
            <a:tailEnd type="none" w="med" len="med"/>
          </a:ln>
          <a:effectLst/>
        </p:spPr>
        <p:txBody>
          <a:bodyPr vert="horz" wrap="square" lIns="121920" tIns="60960" rIns="121920" bIns="60960" numCol="1" rtlCol="0" anchor="ctr" anchorCtr="0" compatLnSpc="1">
            <a:prstTxWarp prst="textNoShape">
              <a:avLst/>
            </a:prstTxWarp>
          </a:bodyPr>
          <a:lstStyle/>
          <a:p>
            <a:pPr algn="ctr" eaLnBrk="0" hangingPunct="0"/>
            <a:endParaRPr lang="fr-FR" sz="1600" b="1" dirty="0">
              <a:solidFill>
                <a:schemeClr val="bg1"/>
              </a:solidFill>
            </a:endParaRPr>
          </a:p>
        </p:txBody>
      </p:sp>
      <p:sp>
        <p:nvSpPr>
          <p:cNvPr id="2" name="Titre 1"/>
          <p:cNvSpPr>
            <a:spLocks noGrp="1"/>
          </p:cNvSpPr>
          <p:nvPr userDrawn="1">
            <p:ph type="ctrTitle" hasCustomPrompt="1"/>
          </p:nvPr>
        </p:nvSpPr>
        <p:spPr>
          <a:xfrm>
            <a:off x="1440007" y="2169600"/>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userDrawn="1">
            <p:ph type="subTitle" idx="1"/>
          </p:nvPr>
        </p:nvSpPr>
        <p:spPr>
          <a:xfrm>
            <a:off x="1440000" y="4374281"/>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Modifiez le style des sous-titres du masque</a:t>
            </a:r>
          </a:p>
        </p:txBody>
      </p:sp>
      <p:sp>
        <p:nvSpPr>
          <p:cNvPr id="11" name="Espace réservé du texte 4"/>
          <p:cNvSpPr>
            <a:spLocks noGrp="1"/>
          </p:cNvSpPr>
          <p:nvPr userDrawn="1">
            <p:ph type="body" sz="quarter" idx="10"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a:t>MENTION À REMPLIR</a:t>
            </a:r>
          </a:p>
        </p:txBody>
      </p:sp>
      <p:pic>
        <p:nvPicPr>
          <p:cNvPr id="10" name="Image 9"/>
          <p:cNvPicPr>
            <a:picLocks noChangeAspect="1"/>
          </p:cNvPicPr>
          <p:nvPr userDrawn="1"/>
        </p:nvPicPr>
        <p:blipFill>
          <a:blip r:embed="rId3"/>
          <a:stretch>
            <a:fillRect/>
          </a:stretch>
        </p:blipFill>
        <p:spPr>
          <a:xfrm>
            <a:off x="1402971" y="6307578"/>
            <a:ext cx="1411200" cy="202597"/>
          </a:xfrm>
          <a:prstGeom prst="rect">
            <a:avLst/>
          </a:prstGeom>
        </p:spPr>
      </p:pic>
      <p:pic>
        <p:nvPicPr>
          <p:cNvPr id="4" name="Image 3"/>
          <p:cNvPicPr>
            <a:picLocks noChangeAspect="1"/>
          </p:cNvPicPr>
          <p:nvPr userDrawn="1"/>
        </p:nvPicPr>
        <p:blipFill rotWithShape="1">
          <a:blip r:embed="rId4" cstate="hqprint">
            <a:clrChange>
              <a:clrFrom>
                <a:srgbClr val="FFFFFF"/>
              </a:clrFrom>
              <a:clrTo>
                <a:srgbClr val="FFFFFF">
                  <a:alpha val="0"/>
                </a:srgbClr>
              </a:clrTo>
            </a:clrChange>
            <a:extLst>
              <a:ext uri="{28A0092B-C50C-407E-A947-70E740481C1C}">
                <a14:useLocalDpi xmlns:a14="http://schemas.microsoft.com/office/drawing/2010/main" val="0"/>
              </a:ext>
            </a:extLst>
          </a:blip>
          <a:srcRect l="3417" r="12557"/>
          <a:stretch/>
        </p:blipFill>
        <p:spPr>
          <a:xfrm>
            <a:off x="1313007" y="927102"/>
            <a:ext cx="2352000" cy="1072284"/>
          </a:xfrm>
          <a:prstGeom prst="rect">
            <a:avLst/>
          </a:prstGeom>
        </p:spPr>
      </p:pic>
    </p:spTree>
    <p:extLst>
      <p:ext uri="{BB962C8B-B14F-4D97-AF65-F5344CB8AC3E}">
        <p14:creationId xmlns:p14="http://schemas.microsoft.com/office/powerpoint/2010/main" val="21357210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Couverture image modifiabl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440007" y="1922402"/>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p:ph type="subTitle" idx="1"/>
          </p:nvPr>
        </p:nvSpPr>
        <p:spPr>
          <a:xfrm>
            <a:off x="1440000" y="4316708"/>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Modifiez le style des sous-titres du masque</a:t>
            </a:r>
          </a:p>
        </p:txBody>
      </p:sp>
      <p:sp>
        <p:nvSpPr>
          <p:cNvPr id="8" name="Espace réservé du texte 4"/>
          <p:cNvSpPr>
            <a:spLocks noGrp="1"/>
          </p:cNvSpPr>
          <p:nvPr>
            <p:ph type="body" sz="quarter" idx="11"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a:t>MENTION À REMPLIR</a:t>
            </a:r>
          </a:p>
        </p:txBody>
      </p:sp>
      <p:pic>
        <p:nvPicPr>
          <p:cNvPr id="11" name="Image 10"/>
          <p:cNvPicPr>
            <a:picLocks noChangeAspect="1"/>
          </p:cNvPicPr>
          <p:nvPr userDrawn="1"/>
        </p:nvPicPr>
        <p:blipFill>
          <a:blip r:embed="rId2"/>
          <a:stretch>
            <a:fillRect/>
          </a:stretch>
        </p:blipFill>
        <p:spPr>
          <a:xfrm>
            <a:off x="689444" y="6307578"/>
            <a:ext cx="1411200" cy="202597"/>
          </a:xfrm>
          <a:prstGeom prst="rect">
            <a:avLst/>
          </a:prstGeom>
        </p:spPr>
      </p:pic>
      <p:pic>
        <p:nvPicPr>
          <p:cNvPr id="13" name="Imag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62633" y="1681812"/>
            <a:ext cx="4580207" cy="4218197"/>
          </a:xfrm>
          <a:prstGeom prst="rect">
            <a:avLst/>
          </a:prstGeom>
        </p:spPr>
      </p:pic>
      <p:pic>
        <p:nvPicPr>
          <p:cNvPr id="14" name="Image 13"/>
          <p:cNvPicPr>
            <a:picLocks noChangeAspect="1"/>
          </p:cNvPicPr>
          <p:nvPr userDrawn="1"/>
        </p:nvPicPr>
        <p:blipFill>
          <a:blip r:embed="rId4" cstate="hq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14800" y="446967"/>
            <a:ext cx="2932800" cy="1123491"/>
          </a:xfrm>
          <a:prstGeom prst="rect">
            <a:avLst/>
          </a:prstGeom>
        </p:spPr>
      </p:pic>
    </p:spTree>
    <p:extLst>
      <p:ext uri="{BB962C8B-B14F-4D97-AF65-F5344CB8AC3E}">
        <p14:creationId xmlns:p14="http://schemas.microsoft.com/office/powerpoint/2010/main" val="1865803119"/>
      </p:ext>
    </p:extLst>
  </p:cSld>
  <p:clrMapOvr>
    <a:masterClrMapping/>
  </p:clrMapOvr>
  <p:extLst>
    <p:ext uri="{DCECCB84-F9BA-43D5-87BE-67443E8EF086}">
      <p15:sldGuideLst xmlns:p15="http://schemas.microsoft.com/office/powerpoint/2012/main">
        <p15:guide id="1" orient="horz" pos="952">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Couverture image 1">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440007" y="1922402"/>
            <a:ext cx="5030060" cy="1091581"/>
          </a:xfrm>
        </p:spPr>
        <p:txBody>
          <a:bodyPr anchor="t" anchorCtr="0">
            <a:spAutoFit/>
          </a:bodyPr>
          <a:lstStyle>
            <a:lvl1pPr algn="l">
              <a:lnSpc>
                <a:spcPct val="95000"/>
              </a:lnSpc>
              <a:defRPr sz="3733" b="0"/>
            </a:lvl1pPr>
          </a:lstStyle>
          <a:p>
            <a:r>
              <a:rPr lang="fr-FR" dirty="0"/>
              <a:t>MODIFIEZ LE STYLE DU TITRE</a:t>
            </a:r>
          </a:p>
        </p:txBody>
      </p:sp>
      <p:sp>
        <p:nvSpPr>
          <p:cNvPr id="3" name="Sous-titre 2"/>
          <p:cNvSpPr>
            <a:spLocks noGrp="1"/>
          </p:cNvSpPr>
          <p:nvPr>
            <p:ph type="subTitle" idx="1"/>
          </p:nvPr>
        </p:nvSpPr>
        <p:spPr>
          <a:xfrm>
            <a:off x="1440000" y="4316708"/>
            <a:ext cx="4111811" cy="533480"/>
          </a:xfrm>
        </p:spPr>
        <p:txBody>
          <a:bodyPr>
            <a:spAutoFit/>
          </a:bodyPr>
          <a:lstStyle>
            <a:lvl1pPr marL="0" indent="0" algn="l">
              <a:spcBef>
                <a:spcPts val="0"/>
              </a:spcBef>
              <a:buNone/>
              <a:defRPr sz="1733" b="0">
                <a:solidFill>
                  <a:schemeClr val="bg2"/>
                </a:solidFill>
              </a:defRPr>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fr-FR"/>
              <a:t>Modifiez le style des sous-titres du masque</a:t>
            </a:r>
          </a:p>
        </p:txBody>
      </p:sp>
      <p:sp>
        <p:nvSpPr>
          <p:cNvPr id="8" name="Espace réservé du texte 4"/>
          <p:cNvSpPr>
            <a:spLocks noGrp="1"/>
          </p:cNvSpPr>
          <p:nvPr>
            <p:ph type="body" sz="quarter" idx="11" hasCustomPrompt="1"/>
          </p:nvPr>
        </p:nvSpPr>
        <p:spPr>
          <a:xfrm>
            <a:off x="9515145" y="6316757"/>
            <a:ext cx="2302433" cy="184665"/>
          </a:xfrm>
        </p:spPr>
        <p:txBody>
          <a:bodyPr wrap="square">
            <a:spAutoFit/>
          </a:bodyPr>
          <a:lstStyle>
            <a:lvl1pPr algn="r">
              <a:defRPr sz="1200" cap="all" baseline="0">
                <a:solidFill>
                  <a:schemeClr val="bg1">
                    <a:lumMod val="50000"/>
                  </a:schemeClr>
                </a:solidFill>
              </a:defRPr>
            </a:lvl1pPr>
          </a:lstStyle>
          <a:p>
            <a:pPr lvl="0"/>
            <a:r>
              <a:rPr lang="fr-FR"/>
              <a:t>MENTION À REMPLIR</a:t>
            </a:r>
          </a:p>
        </p:txBody>
      </p:sp>
      <p:pic>
        <p:nvPicPr>
          <p:cNvPr id="12" name="Image 11"/>
          <p:cNvPicPr>
            <a:picLocks noChangeAspect="1"/>
          </p:cNvPicPr>
          <p:nvPr userDrawn="1"/>
        </p:nvPicPr>
        <p:blipFill>
          <a:blip r:embed="rId2"/>
          <a:stretch>
            <a:fillRect/>
          </a:stretch>
        </p:blipFill>
        <p:spPr>
          <a:xfrm>
            <a:off x="689444" y="6307578"/>
            <a:ext cx="1411200" cy="202597"/>
          </a:xfrm>
          <a:prstGeom prst="rect">
            <a:avLst/>
          </a:prstGeom>
        </p:spPr>
      </p:pic>
      <p:pic>
        <p:nvPicPr>
          <p:cNvPr id="10" name="Imag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62633" y="1681812"/>
            <a:ext cx="4580207" cy="4218197"/>
          </a:xfrm>
          <a:prstGeom prst="rect">
            <a:avLst/>
          </a:prstGeom>
        </p:spPr>
      </p:pic>
      <p:pic>
        <p:nvPicPr>
          <p:cNvPr id="4" name="Image 3"/>
          <p:cNvPicPr>
            <a:picLocks noChangeAspect="1"/>
          </p:cNvPicPr>
          <p:nvPr userDrawn="1"/>
        </p:nvPicPr>
        <p:blipFill rotWithShape="1">
          <a:blip r:embed="rId4" cstate="hqprint">
            <a:extLst>
              <a:ext uri="{28A0092B-C50C-407E-A947-70E740481C1C}">
                <a14:useLocalDpi xmlns:a14="http://schemas.microsoft.com/office/drawing/2010/main" val="0"/>
              </a:ext>
            </a:extLst>
          </a:blip>
          <a:srcRect l="4397" r="13695"/>
          <a:stretch/>
        </p:blipFill>
        <p:spPr>
          <a:xfrm>
            <a:off x="689444" y="454564"/>
            <a:ext cx="2356800" cy="1102264"/>
          </a:xfrm>
          <a:prstGeom prst="rect">
            <a:avLst/>
          </a:prstGeom>
        </p:spPr>
      </p:pic>
    </p:spTree>
    <p:extLst>
      <p:ext uri="{BB962C8B-B14F-4D97-AF65-F5344CB8AC3E}">
        <p14:creationId xmlns:p14="http://schemas.microsoft.com/office/powerpoint/2010/main" val="3250620825"/>
      </p:ext>
    </p:extLst>
  </p:cSld>
  <p:clrMapOvr>
    <a:masterClrMapping/>
  </p:clrMapOvr>
  <p:extLst>
    <p:ext uri="{DCECCB84-F9BA-43D5-87BE-67443E8EF086}">
      <p15:sldGuideLst xmlns:p15="http://schemas.microsoft.com/office/powerpoint/2012/main">
        <p15:guide id="1" orient="horz" pos="952">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ntro 1">
    <p:spTree>
      <p:nvGrpSpPr>
        <p:cNvPr id="1" name=""/>
        <p:cNvGrpSpPr/>
        <p:nvPr/>
      </p:nvGrpSpPr>
      <p:grpSpPr>
        <a:xfrm>
          <a:off x="0" y="0"/>
          <a:ext cx="0" cy="0"/>
          <a:chOff x="0" y="0"/>
          <a:chExt cx="0" cy="0"/>
        </a:xfrm>
      </p:grpSpPr>
      <p:sp>
        <p:nvSpPr>
          <p:cNvPr id="9" name="bk object 16"/>
          <p:cNvSpPr/>
          <p:nvPr userDrawn="1"/>
        </p:nvSpPr>
        <p:spPr>
          <a:xfrm>
            <a:off x="383118" y="439738"/>
            <a:ext cx="11438465"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3960001" y="751841"/>
            <a:ext cx="7378700" cy="5263481"/>
          </a:xfrm>
        </p:spPr>
        <p:txBody>
          <a:bodyPr/>
          <a:lstStyle>
            <a:lvl1pPr>
              <a:defRPr sz="2267" b="1" cap="all" baseline="0">
                <a:solidFill>
                  <a:schemeClr val="tx2"/>
                </a:solidFill>
              </a:defRPr>
            </a:lvl1pPr>
            <a:lvl2pPr marL="0" indent="0">
              <a:lnSpc>
                <a:spcPct val="120000"/>
              </a:lnSpc>
              <a:buNone/>
              <a:defRPr sz="1733" b="0">
                <a:solidFill>
                  <a:schemeClr val="tx1"/>
                </a:solidFill>
              </a:defRPr>
            </a:lvl2pPr>
          </a:lstStyle>
          <a:p>
            <a:pPr lvl="0"/>
            <a:r>
              <a:rPr lang="fr-FR"/>
              <a:t>Modifier les styles du texte du masque</a:t>
            </a:r>
          </a:p>
          <a:p>
            <a:pPr lvl="1"/>
            <a:r>
              <a:rPr lang="fr-FR"/>
              <a:t>Deuxième niveau</a:t>
            </a:r>
          </a:p>
        </p:txBody>
      </p:sp>
      <p:sp>
        <p:nvSpPr>
          <p:cNvPr id="14" name="object 13"/>
          <p:cNvSpPr/>
          <p:nvPr userDrawn="1"/>
        </p:nvSpPr>
        <p:spPr>
          <a:xfrm>
            <a:off x="1" y="439738"/>
            <a:ext cx="3949699" cy="2406333"/>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2" name="Espace réservé de la date 1"/>
          <p:cNvSpPr>
            <a:spLocks noGrp="1"/>
          </p:cNvSpPr>
          <p:nvPr>
            <p:ph type="dt" sz="half" idx="14"/>
          </p:nvPr>
        </p:nvSpPr>
        <p:spPr/>
        <p:txBody>
          <a:bodyPr/>
          <a:lstStyle/>
          <a:p>
            <a:r>
              <a:rPr lang="fr-FR"/>
              <a:t>JJ MMMM AAAA</a:t>
            </a:r>
          </a:p>
        </p:txBody>
      </p:sp>
    </p:spTree>
    <p:extLst>
      <p:ext uri="{BB962C8B-B14F-4D97-AF65-F5344CB8AC3E}">
        <p14:creationId xmlns:p14="http://schemas.microsoft.com/office/powerpoint/2010/main" val="2068974737"/>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Rectangle 1"/>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object 13"/>
          <p:cNvSpPr/>
          <p:nvPr userDrawn="1"/>
        </p:nvSpPr>
        <p:spPr>
          <a:xfrm>
            <a:off x="1" y="439738"/>
            <a:ext cx="3949699" cy="2406333"/>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11" name="bk object 16"/>
          <p:cNvSpPr/>
          <p:nvPr userDrawn="1"/>
        </p:nvSpPr>
        <p:spPr>
          <a:xfrm>
            <a:off x="3960001" y="439738"/>
            <a:ext cx="7861583"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4320000" y="780271"/>
            <a:ext cx="6648000" cy="4762519"/>
          </a:xfrm>
        </p:spPr>
        <p:txBody>
          <a:bodyPr>
            <a:noAutofit/>
          </a:bodyPr>
          <a:lstStyle>
            <a:lvl1pPr marL="457189" indent="-457189">
              <a:lnSpc>
                <a:spcPct val="95000"/>
              </a:lnSpc>
              <a:spcBef>
                <a:spcPts val="2400"/>
              </a:spcBef>
              <a:buClr>
                <a:schemeClr val="tx1"/>
              </a:buClr>
              <a:buFont typeface="+mj-lt"/>
              <a:buAutoNum type="arabicPeriod"/>
              <a:defRPr sz="2000" b="1" cap="all" baseline="0">
                <a:solidFill>
                  <a:schemeClr val="tx2"/>
                </a:solidFill>
              </a:defRPr>
            </a:lvl1pPr>
            <a:lvl2pPr>
              <a:lnSpc>
                <a:spcPct val="120000"/>
              </a:lnSpc>
              <a:defRPr sz="1867" b="0"/>
            </a:lvl2pPr>
          </a:lstStyle>
          <a:p>
            <a:pPr lvl="0"/>
            <a:r>
              <a:rPr lang="fr-FR"/>
              <a:t>Modifier les styles du texte du masque</a:t>
            </a:r>
          </a:p>
        </p:txBody>
      </p:sp>
      <p:sp>
        <p:nvSpPr>
          <p:cNvPr id="4" name="Espace réservé du texte 3"/>
          <p:cNvSpPr>
            <a:spLocks noGrp="1"/>
          </p:cNvSpPr>
          <p:nvPr>
            <p:ph type="body" sz="quarter" idx="14" hasCustomPrompt="1"/>
          </p:nvPr>
        </p:nvSpPr>
        <p:spPr>
          <a:xfrm>
            <a:off x="609464" y="1305963"/>
            <a:ext cx="2736000" cy="492443"/>
          </a:xfrm>
        </p:spPr>
        <p:txBody>
          <a:bodyPr wrap="square">
            <a:spAutoFit/>
          </a:bodyPr>
          <a:lstStyle>
            <a:lvl1pPr>
              <a:defRPr sz="3200" b="1" cap="all" baseline="0">
                <a:solidFill>
                  <a:schemeClr val="bg1"/>
                </a:solidFill>
              </a:defRPr>
            </a:lvl1pPr>
            <a:lvl2pPr>
              <a:defRPr sz="3733"/>
            </a:lvl2pPr>
            <a:lvl3pPr>
              <a:defRPr sz="3733"/>
            </a:lvl3pPr>
            <a:lvl4pPr>
              <a:defRPr sz="3733"/>
            </a:lvl4pPr>
            <a:lvl5pPr>
              <a:defRPr sz="3733"/>
            </a:lvl5pPr>
          </a:lstStyle>
          <a:p>
            <a:pPr lvl="0"/>
            <a:r>
              <a:rPr lang="fr-FR"/>
              <a:t>texte</a:t>
            </a:r>
          </a:p>
        </p:txBody>
      </p:sp>
      <p:sp>
        <p:nvSpPr>
          <p:cNvPr id="3" name="Espace réservé de la date 2"/>
          <p:cNvSpPr>
            <a:spLocks noGrp="1"/>
          </p:cNvSpPr>
          <p:nvPr>
            <p:ph type="dt" sz="half" idx="16"/>
          </p:nvPr>
        </p:nvSpPr>
        <p:spPr/>
        <p:txBody>
          <a:bodyPr/>
          <a:lstStyle/>
          <a:p>
            <a:r>
              <a:rPr lang="fr-FR"/>
              <a:t>JJ MMMM AAAA</a:t>
            </a:r>
          </a:p>
        </p:txBody>
      </p:sp>
    </p:spTree>
    <p:extLst>
      <p:ext uri="{BB962C8B-B14F-4D97-AF65-F5344CB8AC3E}">
        <p14:creationId xmlns:p14="http://schemas.microsoft.com/office/powerpoint/2010/main" val="2104125492"/>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2" name="Rectangle 1"/>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4" name="object 14"/>
          <p:cNvSpPr/>
          <p:nvPr userDrawn="1"/>
        </p:nvSpPr>
        <p:spPr>
          <a:xfrm>
            <a:off x="432007" y="608678"/>
            <a:ext cx="3450839" cy="2835149"/>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3960000" y="4273205"/>
            <a:ext cx="6455016" cy="374718"/>
          </a:xfrm>
        </p:spPr>
        <p:txBody>
          <a:bodyPr>
            <a:spAutoFit/>
          </a:bodyPr>
          <a:lstStyle>
            <a:lvl1pPr>
              <a:lnSpc>
                <a:spcPct val="110000"/>
              </a:lnSpc>
              <a:spcBef>
                <a:spcPts val="0"/>
              </a:spcBef>
              <a:defRPr sz="2400" b="0" cap="none" baseline="0">
                <a:solidFill>
                  <a:schemeClr val="accent1"/>
                </a:solidFill>
              </a:defRPr>
            </a:lvl1pPr>
            <a:lvl2pPr>
              <a:lnSpc>
                <a:spcPct val="120000"/>
              </a:lnSpc>
              <a:defRPr sz="1867" b="0"/>
            </a:lvl2pPr>
          </a:lstStyle>
          <a:p>
            <a:pPr lvl="0"/>
            <a:r>
              <a:rPr lang="fr-FR"/>
              <a:t>Modifier les styles du texte du masque</a:t>
            </a:r>
          </a:p>
        </p:txBody>
      </p:sp>
      <p:sp>
        <p:nvSpPr>
          <p:cNvPr id="4" name="Espace réservé du texte 3"/>
          <p:cNvSpPr>
            <a:spLocks noGrp="1"/>
          </p:cNvSpPr>
          <p:nvPr>
            <p:ph type="body" sz="quarter" idx="14" hasCustomPrompt="1"/>
          </p:nvPr>
        </p:nvSpPr>
        <p:spPr>
          <a:xfrm>
            <a:off x="2209703" y="1014543"/>
            <a:ext cx="1140152" cy="1887696"/>
          </a:xfrm>
        </p:spPr>
        <p:txBody>
          <a:bodyPr wrap="square">
            <a:spAutoFit/>
          </a:bodyPr>
          <a:lstStyle>
            <a:lvl1pPr algn="r">
              <a:defRPr sz="12266" b="1" cap="all" baseline="0">
                <a:solidFill>
                  <a:schemeClr val="bg1"/>
                </a:solidFill>
              </a:defRPr>
            </a:lvl1pPr>
            <a:lvl2pPr>
              <a:defRPr sz="3733"/>
            </a:lvl2pPr>
            <a:lvl3pPr>
              <a:defRPr sz="3733"/>
            </a:lvl3pPr>
            <a:lvl4pPr>
              <a:defRPr sz="3733"/>
            </a:lvl4pPr>
            <a:lvl5pPr>
              <a:defRPr sz="3733"/>
            </a:lvl5pPr>
          </a:lstStyle>
          <a:p>
            <a:pPr lvl="0"/>
            <a:r>
              <a:rPr lang="fr-FR"/>
              <a:t>#</a:t>
            </a:r>
          </a:p>
        </p:txBody>
      </p:sp>
      <p:sp>
        <p:nvSpPr>
          <p:cNvPr id="13"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3" name="Titre 2"/>
          <p:cNvSpPr>
            <a:spLocks noGrp="1"/>
          </p:cNvSpPr>
          <p:nvPr>
            <p:ph type="title"/>
          </p:nvPr>
        </p:nvSpPr>
        <p:spPr>
          <a:xfrm>
            <a:off x="3960001" y="1271722"/>
            <a:ext cx="5616591" cy="1169551"/>
          </a:xfrm>
        </p:spPr>
        <p:txBody>
          <a:bodyPr>
            <a:spAutoFit/>
          </a:bodyPr>
          <a:lstStyle>
            <a:lvl1pPr>
              <a:lnSpc>
                <a:spcPct val="95000"/>
              </a:lnSpc>
              <a:defRPr sz="4000" b="0" cap="all" baseline="0"/>
            </a:lvl1pPr>
          </a:lstStyle>
          <a:p>
            <a:r>
              <a:rPr lang="fr-FR"/>
              <a:t>Modifiez le style du titre</a:t>
            </a:r>
          </a:p>
        </p:txBody>
      </p:sp>
      <p:sp>
        <p:nvSpPr>
          <p:cNvPr id="7" name="Espace réservé de la date 6"/>
          <p:cNvSpPr>
            <a:spLocks noGrp="1"/>
          </p:cNvSpPr>
          <p:nvPr>
            <p:ph type="dt" sz="half" idx="15"/>
          </p:nvPr>
        </p:nvSpPr>
        <p:spPr/>
        <p:txBody>
          <a:bodyPr/>
          <a:lstStyle/>
          <a:p>
            <a:r>
              <a:rPr lang="fr-FR"/>
              <a:t>JJ MMMM AAAA</a:t>
            </a:r>
          </a:p>
        </p:txBody>
      </p:sp>
    </p:spTree>
    <p:extLst>
      <p:ext uri="{BB962C8B-B14F-4D97-AF65-F5344CB8AC3E}">
        <p14:creationId xmlns:p14="http://schemas.microsoft.com/office/powerpoint/2010/main" val="293128256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9"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12" name="Espace réservé du texte 11"/>
          <p:cNvSpPr>
            <a:spLocks noGrp="1"/>
          </p:cNvSpPr>
          <p:nvPr>
            <p:ph type="body" sz="quarter" idx="14"/>
          </p:nvPr>
        </p:nvSpPr>
        <p:spPr>
          <a:xfrm>
            <a:off x="1439338" y="1300164"/>
            <a:ext cx="10374057" cy="435768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3" name="Espace réservé de la date 2"/>
          <p:cNvSpPr>
            <a:spLocks noGrp="1"/>
          </p:cNvSpPr>
          <p:nvPr>
            <p:ph type="dt" sz="half" idx="15"/>
          </p:nvPr>
        </p:nvSpPr>
        <p:spPr/>
        <p:txBody>
          <a:bodyPr/>
          <a:lstStyle/>
          <a:p>
            <a:r>
              <a:rPr lang="fr-FR"/>
              <a:t>JJ MMMM AAAA</a:t>
            </a:r>
          </a:p>
        </p:txBody>
      </p:sp>
    </p:spTree>
    <p:extLst>
      <p:ext uri="{BB962C8B-B14F-4D97-AF65-F5344CB8AC3E}">
        <p14:creationId xmlns:p14="http://schemas.microsoft.com/office/powerpoint/2010/main" val="1677587622"/>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3" name="Espace réservé du texte 11"/>
          <p:cNvSpPr>
            <a:spLocks noGrp="1"/>
          </p:cNvSpPr>
          <p:nvPr>
            <p:ph type="body" sz="quarter" idx="16"/>
          </p:nvPr>
        </p:nvSpPr>
        <p:spPr>
          <a:xfrm>
            <a:off x="1439335" y="1299603"/>
            <a:ext cx="9683465" cy="708495"/>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1" name="Espace réservé du texte 11"/>
          <p:cNvSpPr>
            <a:spLocks noGrp="1"/>
          </p:cNvSpPr>
          <p:nvPr>
            <p:ph type="body" sz="quarter" idx="15"/>
          </p:nvPr>
        </p:nvSpPr>
        <p:spPr>
          <a:xfrm>
            <a:off x="6562132" y="2496001"/>
            <a:ext cx="4560667" cy="3246743"/>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texte 11"/>
          <p:cNvSpPr>
            <a:spLocks noGrp="1"/>
          </p:cNvSpPr>
          <p:nvPr>
            <p:ph type="body" sz="quarter" idx="14"/>
          </p:nvPr>
        </p:nvSpPr>
        <p:spPr>
          <a:xfrm>
            <a:off x="1439333" y="2496001"/>
            <a:ext cx="4560667" cy="3246743"/>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18815874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Exergue + Contenu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1" name="Espace réservé du texte 11"/>
          <p:cNvSpPr>
            <a:spLocks noGrp="1"/>
          </p:cNvSpPr>
          <p:nvPr>
            <p:ph type="body" sz="quarter" idx="15"/>
          </p:nvPr>
        </p:nvSpPr>
        <p:spPr>
          <a:xfrm>
            <a:off x="4896006" y="1300801"/>
            <a:ext cx="6917391" cy="346248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texte 11"/>
          <p:cNvSpPr>
            <a:spLocks noGrp="1"/>
          </p:cNvSpPr>
          <p:nvPr>
            <p:ph type="body" sz="quarter" idx="16" hasCustomPrompt="1"/>
          </p:nvPr>
        </p:nvSpPr>
        <p:spPr>
          <a:xfrm>
            <a:off x="1440002" y="1366851"/>
            <a:ext cx="3025093" cy="2352504"/>
          </a:xfrm>
          <a:solidFill>
            <a:schemeClr val="accent1"/>
          </a:solidFill>
        </p:spPr>
        <p:txBody>
          <a:bodyPr lIns="180000" tIns="108000" rIns="180000" bIns="108000" anchor="ctr" anchorCtr="0">
            <a:noAutofit/>
          </a:bodyPr>
          <a:lstStyle>
            <a:lvl1pPr>
              <a:spcBef>
                <a:spcPts val="1200"/>
              </a:spcBef>
              <a:defRPr sz="4267">
                <a:solidFill>
                  <a:schemeClr val="bg1"/>
                </a:solidFill>
              </a:defRPr>
            </a:lvl1pPr>
            <a:lvl2pPr marL="0" indent="0">
              <a:lnSpc>
                <a:spcPct val="80000"/>
              </a:lnSpc>
              <a:spcBef>
                <a:spcPts val="0"/>
              </a:spcBef>
              <a:buNone/>
              <a:defRPr sz="1467" b="0" cap="all" baseline="0">
                <a:solidFill>
                  <a:schemeClr val="bg1"/>
                </a:solidFill>
              </a:defRPr>
            </a:lvl2pPr>
            <a:lvl5pPr>
              <a:defRPr/>
            </a:lvl5pPr>
          </a:lstStyle>
          <a:p>
            <a:pPr lvl="0"/>
            <a:r>
              <a:rPr lang="fr-FR" dirty="0"/>
              <a:t>#</a:t>
            </a:r>
          </a:p>
          <a:p>
            <a:pPr lvl="1"/>
            <a:r>
              <a:rPr lang="fr-FR" dirty="0"/>
              <a:t>Deuxième niveau</a:t>
            </a:r>
          </a:p>
        </p:txBody>
      </p:sp>
      <p:sp>
        <p:nvSpPr>
          <p:cNvPr id="12" name="Espace réservé du texte 11"/>
          <p:cNvSpPr>
            <a:spLocks noGrp="1"/>
          </p:cNvSpPr>
          <p:nvPr>
            <p:ph type="body" sz="quarter" idx="14"/>
          </p:nvPr>
        </p:nvSpPr>
        <p:spPr>
          <a:xfrm>
            <a:off x="1439341" y="3846513"/>
            <a:ext cx="3025761" cy="1529327"/>
          </a:xfrm>
          <a:solidFill>
            <a:srgbClr val="EAEAEA"/>
          </a:solidFill>
        </p:spPr>
        <p:txBody>
          <a:bodyPr lIns="180000" tIns="108000" rIns="180000" bIns="108000" anchor="ctr" anchorCtr="0">
            <a:noAutofit/>
          </a:bodyPr>
          <a:lstStyle>
            <a:lvl1pPr>
              <a:spcBef>
                <a:spcPts val="0"/>
              </a:spcBef>
              <a:defRPr sz="1867" b="0">
                <a:solidFill>
                  <a:schemeClr val="bg2"/>
                </a:solidFill>
              </a:defRPr>
            </a:lvl1pPr>
            <a:lvl5pPr>
              <a:defRPr/>
            </a:lvl5pPr>
          </a:lstStyle>
          <a:p>
            <a:pPr lvl="0"/>
            <a:r>
              <a:rPr lang="fr-FR"/>
              <a:t>Modifier les styles du texte du masque</a:t>
            </a:r>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3384650802"/>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 colonnes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1" name="Espace réservé du texte 11"/>
          <p:cNvSpPr>
            <a:spLocks noGrp="1"/>
          </p:cNvSpPr>
          <p:nvPr>
            <p:ph type="body" sz="quarter" idx="15"/>
          </p:nvPr>
        </p:nvSpPr>
        <p:spPr>
          <a:xfrm>
            <a:off x="4904817" y="1299603"/>
            <a:ext cx="3148800" cy="346248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texte 11"/>
          <p:cNvSpPr>
            <a:spLocks noGrp="1"/>
          </p:cNvSpPr>
          <p:nvPr>
            <p:ph type="body" sz="quarter" idx="14"/>
          </p:nvPr>
        </p:nvSpPr>
        <p:spPr>
          <a:xfrm>
            <a:off x="1439333" y="1299603"/>
            <a:ext cx="3148800" cy="346248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8346023" y="1361016"/>
            <a:ext cx="3845983" cy="4447647"/>
          </a:xfrm>
        </p:spPr>
        <p:txBody>
          <a:bodyPr/>
          <a:lstStyle>
            <a:lvl1pPr>
              <a:defRPr b="0">
                <a:solidFill>
                  <a:schemeClr val="bg2"/>
                </a:solidFill>
              </a:defRPr>
            </a:lvl1pPr>
          </a:lstStyle>
          <a:p>
            <a:r>
              <a:rPr lang="fr-FR"/>
              <a:t>Cliquez sur l'icône pour ajouter une image</a:t>
            </a:r>
          </a:p>
        </p:txBody>
      </p:sp>
      <p:sp>
        <p:nvSpPr>
          <p:cNvPr id="13"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20826073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u + encadré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11" name="Espace réservé du texte 11"/>
          <p:cNvSpPr>
            <a:spLocks noGrp="1"/>
          </p:cNvSpPr>
          <p:nvPr>
            <p:ph type="body" sz="quarter" idx="15"/>
          </p:nvPr>
        </p:nvSpPr>
        <p:spPr>
          <a:xfrm>
            <a:off x="1439339" y="4493480"/>
            <a:ext cx="3456519" cy="1900115"/>
          </a:xfrm>
          <a:solidFill>
            <a:schemeClr val="accent1"/>
          </a:solidFill>
        </p:spPr>
        <p:txBody>
          <a:bodyPr lIns="180000" tIns="180000" rIns="180000" bIns="180000">
            <a:noAutofit/>
          </a:bodyPr>
          <a:lstStyle>
            <a:lvl1pPr>
              <a:spcBef>
                <a:spcPts val="0"/>
              </a:spcBef>
              <a:defRPr sz="1867" b="0">
                <a:solidFill>
                  <a:schemeClr val="bg1"/>
                </a:solidFill>
              </a:defRPr>
            </a:lvl1pPr>
            <a:lvl5pPr>
              <a:defRPr/>
            </a:lvl5pPr>
          </a:lstStyle>
          <a:p>
            <a:pPr lvl="0"/>
            <a:r>
              <a:rPr lang="fr-FR"/>
              <a:t>Modifier les styles du texte du masque</a:t>
            </a:r>
          </a:p>
        </p:txBody>
      </p:sp>
      <p:sp>
        <p:nvSpPr>
          <p:cNvPr id="12" name="Espace réservé du texte 11"/>
          <p:cNvSpPr>
            <a:spLocks noGrp="1"/>
          </p:cNvSpPr>
          <p:nvPr>
            <p:ph type="body" sz="quarter" idx="14"/>
          </p:nvPr>
        </p:nvSpPr>
        <p:spPr>
          <a:xfrm>
            <a:off x="1439333" y="1299603"/>
            <a:ext cx="3148800" cy="2908180"/>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pour une image  3"/>
          <p:cNvSpPr>
            <a:spLocks noGrp="1"/>
          </p:cNvSpPr>
          <p:nvPr>
            <p:ph type="pic" sz="quarter" idx="16"/>
          </p:nvPr>
        </p:nvSpPr>
        <p:spPr>
          <a:xfrm>
            <a:off x="4895858" y="1361017"/>
            <a:ext cx="6925727" cy="5032579"/>
          </a:xfrm>
        </p:spPr>
        <p:txBody>
          <a:bodyPr/>
          <a:lstStyle>
            <a:lvl1pPr>
              <a:defRPr b="0">
                <a:solidFill>
                  <a:schemeClr val="bg2"/>
                </a:solidFill>
              </a:defRPr>
            </a:lvl1pPr>
          </a:lstStyle>
          <a:p>
            <a:r>
              <a:rPr lang="fr-FR"/>
              <a:t>Cliquez sur l'icône pour ajouter une image</a:t>
            </a:r>
          </a:p>
        </p:txBody>
      </p:sp>
      <p:sp>
        <p:nvSpPr>
          <p:cNvPr id="13"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339390018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mage + exerg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1439333" y="1361017"/>
            <a:ext cx="10382249" cy="5032579"/>
          </a:xfrm>
        </p:spPr>
        <p:txBody>
          <a:bodyPr/>
          <a:lstStyle>
            <a:lvl1pPr>
              <a:defRPr b="0">
                <a:solidFill>
                  <a:schemeClr val="bg2"/>
                </a:solidFill>
              </a:defRPr>
            </a:lvl1pPr>
          </a:lstStyle>
          <a:p>
            <a:r>
              <a:rPr lang="fr-FR"/>
              <a:t>Cliquez sur l'icône pour ajouter une image</a:t>
            </a:r>
          </a:p>
        </p:txBody>
      </p:sp>
      <p:sp>
        <p:nvSpPr>
          <p:cNvPr id="11" name="Espace réservé du texte 11"/>
          <p:cNvSpPr>
            <a:spLocks noGrp="1"/>
          </p:cNvSpPr>
          <p:nvPr>
            <p:ph type="body" sz="quarter" idx="15"/>
          </p:nvPr>
        </p:nvSpPr>
        <p:spPr>
          <a:xfrm>
            <a:off x="8365067" y="3458501"/>
            <a:ext cx="3456516" cy="2344993"/>
          </a:xfrm>
          <a:solidFill>
            <a:srgbClr val="EAEAEA"/>
          </a:solidFill>
        </p:spPr>
        <p:txBody>
          <a:bodyPr lIns="180000" tIns="180000" rIns="180000" bIns="180000">
            <a:noAutofit/>
          </a:bodyPr>
          <a:lstStyle>
            <a:lvl1pPr>
              <a:spcBef>
                <a:spcPts val="0"/>
              </a:spcBef>
              <a:defRPr sz="2000" b="0">
                <a:solidFill>
                  <a:schemeClr val="tx1">
                    <a:lumMod val="65000"/>
                    <a:lumOff val="35000"/>
                  </a:schemeClr>
                </a:solidFill>
              </a:defRPr>
            </a:lvl1pPr>
            <a:lvl5pPr>
              <a:defRPr/>
            </a:lvl5pPr>
          </a:lstStyle>
          <a:p>
            <a:pPr lvl="0"/>
            <a:r>
              <a:rPr lang="fr-FR"/>
              <a:t>Modifier les styles du texte du masque</a:t>
            </a:r>
          </a:p>
        </p:txBody>
      </p:sp>
      <p:sp>
        <p:nvSpPr>
          <p:cNvPr id="10"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223219731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Image + Chiffres clés 1">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1439333" y="444500"/>
            <a:ext cx="10374059" cy="5949093"/>
          </a:xfrm>
        </p:spPr>
        <p:txBody>
          <a:bodyPr/>
          <a:lstStyle>
            <a:lvl1pPr>
              <a:defRPr b="0">
                <a:solidFill>
                  <a:schemeClr val="bg2"/>
                </a:solidFill>
              </a:defRPr>
            </a:lvl1pPr>
          </a:lstStyle>
          <a:p>
            <a:r>
              <a:rPr lang="fr-FR"/>
              <a:t>Cliquez sur l'icône pour ajouter une image</a:t>
            </a:r>
          </a:p>
        </p:txBody>
      </p:sp>
      <p:sp>
        <p:nvSpPr>
          <p:cNvPr id="10" name="Rectangle 9"/>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2" name="Espace réservé du texte 11"/>
          <p:cNvSpPr>
            <a:spLocks noGrp="1"/>
          </p:cNvSpPr>
          <p:nvPr>
            <p:ph type="body" sz="quarter" idx="17" hasCustomPrompt="1"/>
          </p:nvPr>
        </p:nvSpPr>
        <p:spPr>
          <a:xfrm>
            <a:off x="9538451" y="3016800"/>
            <a:ext cx="2283132" cy="2352504"/>
          </a:xfrm>
          <a:solidFill>
            <a:srgbClr val="EAEAEA"/>
          </a:solidFill>
        </p:spPr>
        <p:txBody>
          <a:bodyPr lIns="180000" tIns="108000" rIns="180000" bIns="108000" anchor="ctr" anchorCtr="1">
            <a:noAutofit/>
          </a:bodyPr>
          <a:lstStyle>
            <a:lvl1pPr>
              <a:spcBef>
                <a:spcPts val="1200"/>
              </a:spcBef>
              <a:defRPr sz="4267">
                <a:solidFill>
                  <a:schemeClr val="accent1"/>
                </a:solidFill>
              </a:defRPr>
            </a:lvl1pPr>
            <a:lvl2pPr marL="0" indent="0">
              <a:lnSpc>
                <a:spcPct val="80000"/>
              </a:lnSpc>
              <a:spcBef>
                <a:spcPts val="0"/>
              </a:spcBef>
              <a:buNone/>
              <a:defRPr sz="1600" b="0" cap="all" baseline="0">
                <a:solidFill>
                  <a:schemeClr val="tx1"/>
                </a:solidFill>
              </a:defRPr>
            </a:lvl2pPr>
            <a:lvl5pPr>
              <a:defRPr/>
            </a:lvl5pPr>
          </a:lstStyle>
          <a:p>
            <a:pPr lvl="0"/>
            <a:r>
              <a:rPr lang="fr-FR" dirty="0"/>
              <a:t>#</a:t>
            </a:r>
          </a:p>
          <a:p>
            <a:pPr lvl="1"/>
            <a:r>
              <a:rPr lang="fr-FR" dirty="0"/>
              <a:t>Deuxième niveau</a:t>
            </a:r>
          </a:p>
        </p:txBody>
      </p:sp>
      <p:sp>
        <p:nvSpPr>
          <p:cNvPr id="2" name="Espace réservé de la date 1"/>
          <p:cNvSpPr>
            <a:spLocks noGrp="1"/>
          </p:cNvSpPr>
          <p:nvPr>
            <p:ph type="dt" sz="half" idx="18"/>
          </p:nvPr>
        </p:nvSpPr>
        <p:spPr/>
        <p:txBody>
          <a:bodyPr/>
          <a:lstStyle/>
          <a:p>
            <a:r>
              <a:rPr lang="fr-FR"/>
              <a:t>JJ MMMM AAAA</a:t>
            </a:r>
          </a:p>
        </p:txBody>
      </p:sp>
    </p:spTree>
    <p:extLst>
      <p:ext uri="{BB962C8B-B14F-4D97-AF65-F5344CB8AC3E}">
        <p14:creationId xmlns:p14="http://schemas.microsoft.com/office/powerpoint/2010/main" val="391884731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Image + Chiffres clés 2">
    <p:spTree>
      <p:nvGrpSpPr>
        <p:cNvPr id="1" name=""/>
        <p:cNvGrpSpPr/>
        <p:nvPr/>
      </p:nvGrpSpPr>
      <p:grpSpPr>
        <a:xfrm>
          <a:off x="0" y="0"/>
          <a:ext cx="0" cy="0"/>
          <a:chOff x="0" y="0"/>
          <a:chExt cx="0" cy="0"/>
        </a:xfrm>
      </p:grpSpPr>
      <p:sp>
        <p:nvSpPr>
          <p:cNvPr id="10" name="Rectangle 9"/>
          <p:cNvSpPr/>
          <p:nvPr userDrawn="1"/>
        </p:nvSpPr>
        <p:spPr>
          <a:xfrm>
            <a:off x="1135529" y="295837"/>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383117" y="444500"/>
            <a:ext cx="11430275" cy="5949093"/>
          </a:xfrm>
        </p:spPr>
        <p:txBody>
          <a:bodyPr/>
          <a:lstStyle>
            <a:lvl1pPr>
              <a:defRPr b="0">
                <a:solidFill>
                  <a:schemeClr val="bg2"/>
                </a:solidFill>
              </a:defRPr>
            </a:lvl1pPr>
          </a:lstStyle>
          <a:p>
            <a:r>
              <a:rPr lang="fr-FR"/>
              <a:t>Cliquez sur l'icône pour ajouter une image</a:t>
            </a:r>
          </a:p>
        </p:txBody>
      </p:sp>
      <p:sp>
        <p:nvSpPr>
          <p:cNvPr id="12" name="Espace réservé du texte 11"/>
          <p:cNvSpPr>
            <a:spLocks noGrp="1"/>
          </p:cNvSpPr>
          <p:nvPr>
            <p:ph type="body" sz="quarter" idx="17" hasCustomPrompt="1"/>
          </p:nvPr>
        </p:nvSpPr>
        <p:spPr>
          <a:xfrm>
            <a:off x="9538452" y="3016800"/>
            <a:ext cx="2283131" cy="2352504"/>
          </a:xfrm>
          <a:solidFill>
            <a:srgbClr val="EAEAEA"/>
          </a:solidFill>
        </p:spPr>
        <p:txBody>
          <a:bodyPr lIns="180000" tIns="108000" rIns="180000" bIns="108000" anchor="ctr" anchorCtr="1">
            <a:noAutofit/>
          </a:bodyPr>
          <a:lstStyle>
            <a:lvl1pPr>
              <a:spcBef>
                <a:spcPts val="1200"/>
              </a:spcBef>
              <a:defRPr sz="4267">
                <a:solidFill>
                  <a:schemeClr val="accent1"/>
                </a:solidFill>
              </a:defRPr>
            </a:lvl1pPr>
            <a:lvl2pPr marL="0" indent="0">
              <a:lnSpc>
                <a:spcPct val="80000"/>
              </a:lnSpc>
              <a:spcBef>
                <a:spcPts val="0"/>
              </a:spcBef>
              <a:buNone/>
              <a:defRPr sz="1600" b="0" cap="all" baseline="0">
                <a:solidFill>
                  <a:schemeClr val="tx1"/>
                </a:solidFill>
              </a:defRPr>
            </a:lvl2pPr>
            <a:lvl5pPr>
              <a:defRPr/>
            </a:lvl5pPr>
          </a:lstStyle>
          <a:p>
            <a:pPr lvl="0"/>
            <a:r>
              <a:rPr lang="fr-FR"/>
              <a:t>#</a:t>
            </a:r>
          </a:p>
          <a:p>
            <a:pPr lvl="1"/>
            <a:r>
              <a:rPr lang="fr-FR"/>
              <a:t>Deuxième niveau</a:t>
            </a:r>
          </a:p>
        </p:txBody>
      </p:sp>
      <p:sp>
        <p:nvSpPr>
          <p:cNvPr id="2" name="Espace réservé de la date 1"/>
          <p:cNvSpPr>
            <a:spLocks noGrp="1"/>
          </p:cNvSpPr>
          <p:nvPr>
            <p:ph type="dt" sz="half" idx="18"/>
          </p:nvPr>
        </p:nvSpPr>
        <p:spPr/>
        <p:txBody>
          <a:bodyPr/>
          <a:lstStyle/>
          <a:p>
            <a:r>
              <a:rPr lang="fr-FR"/>
              <a:t>JJ MMMM AAAA</a:t>
            </a:r>
          </a:p>
        </p:txBody>
      </p:sp>
    </p:spTree>
    <p:extLst>
      <p:ext uri="{BB962C8B-B14F-4D97-AF65-F5344CB8AC3E}">
        <p14:creationId xmlns:p14="http://schemas.microsoft.com/office/powerpoint/2010/main" val="4019425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Image + exergue +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12" name="Espace réservé du texte 11"/>
          <p:cNvSpPr>
            <a:spLocks noGrp="1"/>
          </p:cNvSpPr>
          <p:nvPr>
            <p:ph type="body" sz="quarter" idx="14"/>
          </p:nvPr>
        </p:nvSpPr>
        <p:spPr>
          <a:xfrm>
            <a:off x="5265606" y="2854803"/>
            <a:ext cx="6547791" cy="2908180"/>
          </a:xfrm>
        </p:spPr>
        <p:txBody>
          <a:bodyPr>
            <a:noAutofit/>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pour une image  3"/>
          <p:cNvSpPr>
            <a:spLocks noGrp="1"/>
          </p:cNvSpPr>
          <p:nvPr>
            <p:ph type="pic" sz="quarter" idx="16"/>
          </p:nvPr>
        </p:nvSpPr>
        <p:spPr>
          <a:xfrm>
            <a:off x="1439332" y="1361017"/>
            <a:ext cx="3456000" cy="4447080"/>
          </a:xfrm>
        </p:spPr>
        <p:txBody>
          <a:bodyPr/>
          <a:lstStyle>
            <a:lvl1pPr>
              <a:defRPr b="0">
                <a:solidFill>
                  <a:schemeClr val="bg2"/>
                </a:solidFill>
              </a:defRPr>
            </a:lvl1pPr>
          </a:lstStyle>
          <a:p>
            <a:r>
              <a:rPr lang="fr-FR"/>
              <a:t>Cliquez sur l'icône pour ajouter une image</a:t>
            </a:r>
          </a:p>
        </p:txBody>
      </p:sp>
      <p:sp>
        <p:nvSpPr>
          <p:cNvPr id="10"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3" name="Espace réservé du texte 11"/>
          <p:cNvSpPr>
            <a:spLocks noGrp="1"/>
          </p:cNvSpPr>
          <p:nvPr>
            <p:ph type="body" sz="quarter" idx="17"/>
          </p:nvPr>
        </p:nvSpPr>
        <p:spPr>
          <a:xfrm>
            <a:off x="4214400" y="1846800"/>
            <a:ext cx="4128000" cy="904717"/>
          </a:xfrm>
          <a:solidFill>
            <a:srgbClr val="EAEAEA"/>
          </a:solidFill>
        </p:spPr>
        <p:txBody>
          <a:bodyPr lIns="144000" tIns="72000" rIns="144000" bIns="72000">
            <a:spAutoFit/>
          </a:bodyPr>
          <a:lstStyle>
            <a:lvl1pPr>
              <a:defRPr sz="1467" cap="all" baseline="0">
                <a:solidFill>
                  <a:schemeClr val="tx1"/>
                </a:solidFill>
              </a:defRPr>
            </a:lvl1pPr>
            <a:lvl2pPr marL="0" indent="0">
              <a:spcBef>
                <a:spcPts val="0"/>
              </a:spcBef>
              <a:buNone/>
              <a:defRPr sz="2000" cap="all" baseline="0">
                <a:solidFill>
                  <a:schemeClr val="accent1"/>
                </a:solidFill>
              </a:defRPr>
            </a:lvl2pPr>
            <a:lvl5pPr>
              <a:defRPr/>
            </a:lvl5pPr>
          </a:lstStyle>
          <a:p>
            <a:pPr lvl="0"/>
            <a:r>
              <a:rPr lang="fr-FR"/>
              <a:t>Modifier les styles du texte du masque</a:t>
            </a:r>
          </a:p>
          <a:p>
            <a:pPr lvl="1"/>
            <a:r>
              <a:rPr lang="fr-FR"/>
              <a:t>Deuxième niveau</a:t>
            </a:r>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8"/>
          </p:nvPr>
        </p:nvSpPr>
        <p:spPr/>
        <p:txBody>
          <a:bodyPr/>
          <a:lstStyle/>
          <a:p>
            <a:r>
              <a:rPr lang="fr-FR"/>
              <a:t>JJ MMMM AAAA</a:t>
            </a:r>
          </a:p>
        </p:txBody>
      </p:sp>
    </p:spTree>
    <p:extLst>
      <p:ext uri="{BB962C8B-B14F-4D97-AF65-F5344CB8AC3E}">
        <p14:creationId xmlns:p14="http://schemas.microsoft.com/office/powerpoint/2010/main" val="16437030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u + graphique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4" name="Espace réservé du graphique 3"/>
          <p:cNvSpPr>
            <a:spLocks noGrp="1"/>
          </p:cNvSpPr>
          <p:nvPr>
            <p:ph type="chart" sz="quarter" idx="15"/>
          </p:nvPr>
        </p:nvSpPr>
        <p:spPr>
          <a:xfrm>
            <a:off x="1087717" y="2589166"/>
            <a:ext cx="7294283" cy="3254647"/>
          </a:xfrm>
        </p:spPr>
        <p:txBody>
          <a:bodyPr/>
          <a:lstStyle>
            <a:lvl1pPr>
              <a:defRPr b="0">
                <a:solidFill>
                  <a:schemeClr val="bg2"/>
                </a:solidFill>
              </a:defRPr>
            </a:lvl1pPr>
          </a:lstStyle>
          <a:p>
            <a:r>
              <a:rPr lang="fr-FR"/>
              <a:t>Cliquez sur l'icône pour ajouter un graphique</a:t>
            </a:r>
            <a:endParaRPr lang="fr-FR" dirty="0"/>
          </a:p>
        </p:txBody>
      </p:sp>
      <p:sp>
        <p:nvSpPr>
          <p:cNvPr id="13" name="Espace réservé du texte 11"/>
          <p:cNvSpPr>
            <a:spLocks noGrp="1"/>
          </p:cNvSpPr>
          <p:nvPr>
            <p:ph type="body" sz="quarter" idx="16" hasCustomPrompt="1"/>
          </p:nvPr>
        </p:nvSpPr>
        <p:spPr>
          <a:xfrm>
            <a:off x="9500878" y="2589165"/>
            <a:ext cx="2312521" cy="837152"/>
          </a:xfrm>
          <a:noFill/>
        </p:spPr>
        <p:txBody>
          <a:bodyPr wrap="square" lIns="0" tIns="0" rIns="0" bIns="0" anchor="t" anchorCtr="0">
            <a:spAutoFit/>
          </a:bodyPr>
          <a:lstStyle>
            <a:lvl1pPr>
              <a:spcBef>
                <a:spcPts val="1200"/>
              </a:spcBef>
              <a:defRPr sz="4267">
                <a:solidFill>
                  <a:schemeClr val="accent3"/>
                </a:solidFill>
              </a:defRPr>
            </a:lvl1pPr>
            <a:lvl2pPr marL="0" indent="0">
              <a:lnSpc>
                <a:spcPct val="80000"/>
              </a:lnSpc>
              <a:spcBef>
                <a:spcPts val="0"/>
              </a:spcBef>
              <a:buNone/>
              <a:defRPr sz="1467" b="0" cap="all" baseline="0">
                <a:solidFill>
                  <a:schemeClr val="tx1"/>
                </a:solidFill>
              </a:defRPr>
            </a:lvl2pPr>
            <a:lvl5pPr>
              <a:defRPr/>
            </a:lvl5pPr>
          </a:lstStyle>
          <a:p>
            <a:pPr lvl="0"/>
            <a:r>
              <a:rPr lang="fr-FR" dirty="0"/>
              <a:t>#</a:t>
            </a:r>
          </a:p>
          <a:p>
            <a:pPr lvl="1"/>
            <a:r>
              <a:rPr lang="fr-FR" dirty="0"/>
              <a:t>Deuxième niveau</a:t>
            </a:r>
          </a:p>
        </p:txBody>
      </p:sp>
      <p:sp>
        <p:nvSpPr>
          <p:cNvPr id="16" name="Espace réservé du texte 11"/>
          <p:cNvSpPr>
            <a:spLocks noGrp="1"/>
          </p:cNvSpPr>
          <p:nvPr>
            <p:ph type="body" sz="quarter" idx="17" hasCustomPrompt="1"/>
          </p:nvPr>
        </p:nvSpPr>
        <p:spPr>
          <a:xfrm>
            <a:off x="1439338" y="2589163"/>
            <a:ext cx="6942668" cy="291396"/>
          </a:xfrm>
        </p:spPr>
        <p:txBody>
          <a:bodyPr/>
          <a:lstStyle>
            <a:lvl1pPr>
              <a:defRPr sz="1733" b="1" cap="all" baseline="0">
                <a:solidFill>
                  <a:schemeClr val="accent1"/>
                </a:solidFill>
              </a:defRPr>
            </a:lvl1pPr>
            <a:lvl5pPr>
              <a:defRPr/>
            </a:lvl5pPr>
          </a:lstStyle>
          <a:p>
            <a:pPr lvl="0"/>
            <a:r>
              <a:rPr lang="fr-FR"/>
              <a:t>Titre</a:t>
            </a:r>
          </a:p>
        </p:txBody>
      </p:sp>
      <p:sp>
        <p:nvSpPr>
          <p:cNvPr id="14" name="Espace réservé du texte 11"/>
          <p:cNvSpPr>
            <a:spLocks noGrp="1"/>
          </p:cNvSpPr>
          <p:nvPr>
            <p:ph type="body" sz="quarter" idx="18"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17"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9"/>
          </p:nvPr>
        </p:nvSpPr>
        <p:spPr/>
        <p:txBody>
          <a:bodyPr/>
          <a:lstStyle/>
          <a:p>
            <a:r>
              <a:rPr lang="fr-FR"/>
              <a:t>JJ MMMM AAAA</a:t>
            </a:r>
          </a:p>
        </p:txBody>
      </p:sp>
      <p:sp>
        <p:nvSpPr>
          <p:cNvPr id="12" name="Espace réservé du texte 11"/>
          <p:cNvSpPr>
            <a:spLocks noGrp="1"/>
          </p:cNvSpPr>
          <p:nvPr>
            <p:ph type="body" sz="quarter" idx="14"/>
          </p:nvPr>
        </p:nvSpPr>
        <p:spPr>
          <a:xfrm>
            <a:off x="1439332" y="1300164"/>
            <a:ext cx="10374059" cy="101123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87943603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u + graphique 3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p:nvPr>
        </p:nvSpPr>
        <p:spPr>
          <a:xfrm>
            <a:off x="1439332" y="1300166"/>
            <a:ext cx="3144000" cy="4355209"/>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graphique 3"/>
          <p:cNvSpPr>
            <a:spLocks noGrp="1"/>
          </p:cNvSpPr>
          <p:nvPr>
            <p:ph type="chart" sz="quarter" idx="15"/>
          </p:nvPr>
        </p:nvSpPr>
        <p:spPr>
          <a:xfrm>
            <a:off x="5208371" y="1760626"/>
            <a:ext cx="2836648" cy="2793713"/>
          </a:xfrm>
        </p:spPr>
        <p:txBody>
          <a:bodyPr/>
          <a:lstStyle>
            <a:lvl1pPr>
              <a:defRPr b="0">
                <a:solidFill>
                  <a:schemeClr val="bg2"/>
                </a:solidFill>
              </a:defRPr>
            </a:lvl1pPr>
          </a:lstStyle>
          <a:p>
            <a:r>
              <a:rPr lang="fr-FR"/>
              <a:t>Cliquez sur l'icône pour ajouter un graphique</a:t>
            </a:r>
          </a:p>
        </p:txBody>
      </p:sp>
      <p:sp>
        <p:nvSpPr>
          <p:cNvPr id="13" name="Espace réservé du texte 11"/>
          <p:cNvSpPr>
            <a:spLocks noGrp="1"/>
          </p:cNvSpPr>
          <p:nvPr>
            <p:ph type="body" sz="quarter" idx="16" hasCustomPrompt="1"/>
          </p:nvPr>
        </p:nvSpPr>
        <p:spPr>
          <a:xfrm>
            <a:off x="8647025" y="1222136"/>
            <a:ext cx="2312521" cy="878189"/>
          </a:xfrm>
          <a:noFill/>
        </p:spPr>
        <p:txBody>
          <a:bodyPr wrap="square" lIns="0" tIns="0" rIns="0" bIns="0" anchor="t" anchorCtr="0">
            <a:spAutoFit/>
          </a:bodyPr>
          <a:lstStyle>
            <a:lvl1pPr>
              <a:spcBef>
                <a:spcPts val="1200"/>
              </a:spcBef>
              <a:defRPr sz="4533">
                <a:solidFill>
                  <a:schemeClr val="accent1"/>
                </a:solidFill>
              </a:defRPr>
            </a:lvl1pPr>
            <a:lvl2pPr marL="0" indent="0">
              <a:lnSpc>
                <a:spcPct val="80000"/>
              </a:lnSpc>
              <a:spcBef>
                <a:spcPts val="0"/>
              </a:spcBef>
              <a:buNone/>
              <a:defRPr sz="1467" b="0" cap="all" baseline="0">
                <a:solidFill>
                  <a:schemeClr val="tx1"/>
                </a:solidFill>
              </a:defRPr>
            </a:lvl2pPr>
            <a:lvl5pPr>
              <a:defRPr/>
            </a:lvl5pPr>
          </a:lstStyle>
          <a:p>
            <a:pPr lvl="0"/>
            <a:r>
              <a:rPr lang="fr-FR"/>
              <a:t>#</a:t>
            </a:r>
          </a:p>
          <a:p>
            <a:pPr lvl="1"/>
            <a:r>
              <a:rPr lang="fr-FR"/>
              <a:t>Deuxième niveau</a:t>
            </a:r>
            <a:endParaRPr lang="fr-FR" dirty="0"/>
          </a:p>
        </p:txBody>
      </p:sp>
      <p:sp>
        <p:nvSpPr>
          <p:cNvPr id="16" name="Espace réservé du texte 11"/>
          <p:cNvSpPr>
            <a:spLocks noGrp="1"/>
          </p:cNvSpPr>
          <p:nvPr>
            <p:ph type="body" sz="quarter" idx="17" hasCustomPrompt="1"/>
          </p:nvPr>
        </p:nvSpPr>
        <p:spPr>
          <a:xfrm>
            <a:off x="5208371" y="1310324"/>
            <a:ext cx="2836648" cy="272021"/>
          </a:xfrm>
        </p:spPr>
        <p:txBody>
          <a:bodyPr/>
          <a:lstStyle>
            <a:lvl1pPr>
              <a:defRPr sz="1733" b="1" cap="all" baseline="0">
                <a:solidFill>
                  <a:schemeClr val="accent1"/>
                </a:solidFill>
              </a:defRPr>
            </a:lvl1pPr>
            <a:lvl5pPr>
              <a:defRPr/>
            </a:lvl5pPr>
          </a:lstStyle>
          <a:p>
            <a:pPr lvl="0"/>
            <a:r>
              <a:rPr lang="fr-FR"/>
              <a:t>Titre</a:t>
            </a:r>
          </a:p>
        </p:txBody>
      </p:sp>
      <p:sp>
        <p:nvSpPr>
          <p:cNvPr id="17" name="Espace réservé du texte 11"/>
          <p:cNvSpPr>
            <a:spLocks noGrp="1"/>
          </p:cNvSpPr>
          <p:nvPr>
            <p:ph type="body" sz="quarter" idx="18"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15"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9"/>
          </p:nvPr>
        </p:nvSpPr>
        <p:spPr/>
        <p:txBody>
          <a:bodyPr/>
          <a:lstStyle/>
          <a:p>
            <a:r>
              <a:rPr lang="fr-FR"/>
              <a:t>JJ MMMM AAAA</a:t>
            </a:r>
          </a:p>
        </p:txBody>
      </p:sp>
    </p:spTree>
    <p:extLst>
      <p:ext uri="{BB962C8B-B14F-4D97-AF65-F5344CB8AC3E}">
        <p14:creationId xmlns:p14="http://schemas.microsoft.com/office/powerpoint/2010/main" val="95586516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 graphiqu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p:nvPr>
        </p:nvSpPr>
        <p:spPr>
          <a:xfrm>
            <a:off x="1439337" y="4704000"/>
            <a:ext cx="10374060" cy="1164053"/>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5044133" y="1671585"/>
            <a:ext cx="3153600" cy="2688000"/>
          </a:xfrm>
        </p:spPr>
        <p:txBody>
          <a:bodyPr/>
          <a:lstStyle>
            <a:lvl1pPr>
              <a:defRPr b="0">
                <a:solidFill>
                  <a:schemeClr val="bg2"/>
                </a:solidFill>
              </a:defRPr>
            </a:lvl1pPr>
          </a:lstStyle>
          <a:p>
            <a:r>
              <a:rPr lang="fr-FR"/>
              <a:t>Cliquez sur l'icône pour ajouter un graphique</a:t>
            </a:r>
            <a:endParaRPr lang="fr-FR" dirty="0"/>
          </a:p>
        </p:txBody>
      </p:sp>
      <p:sp>
        <p:nvSpPr>
          <p:cNvPr id="15" name="Espace réservé du graphique 3"/>
          <p:cNvSpPr>
            <a:spLocks noGrp="1"/>
          </p:cNvSpPr>
          <p:nvPr>
            <p:ph type="chart" sz="quarter" idx="16"/>
          </p:nvPr>
        </p:nvSpPr>
        <p:spPr>
          <a:xfrm>
            <a:off x="1439337" y="1671585"/>
            <a:ext cx="3155521" cy="2688000"/>
          </a:xfrm>
        </p:spPr>
        <p:txBody>
          <a:bodyPr/>
          <a:lstStyle>
            <a:lvl1pPr>
              <a:defRPr b="0">
                <a:solidFill>
                  <a:schemeClr val="bg2"/>
                </a:solidFill>
              </a:defRPr>
            </a:lvl1pPr>
          </a:lstStyle>
          <a:p>
            <a:r>
              <a:rPr lang="fr-FR"/>
              <a:t>Cliquez sur l'icône pour ajouter un graphique</a:t>
            </a:r>
            <a:endParaRPr lang="fr-FR" dirty="0"/>
          </a:p>
        </p:txBody>
      </p:sp>
      <p:sp>
        <p:nvSpPr>
          <p:cNvPr id="16" name="Espace réservé du graphique 3"/>
          <p:cNvSpPr>
            <a:spLocks noGrp="1"/>
          </p:cNvSpPr>
          <p:nvPr>
            <p:ph type="chart" sz="quarter" idx="17"/>
          </p:nvPr>
        </p:nvSpPr>
        <p:spPr>
          <a:xfrm>
            <a:off x="8647025" y="1671585"/>
            <a:ext cx="3155521" cy="2688000"/>
          </a:xfrm>
        </p:spPr>
        <p:txBody>
          <a:bodyPr/>
          <a:lstStyle>
            <a:lvl1pPr>
              <a:defRPr b="0">
                <a:solidFill>
                  <a:schemeClr val="bg2"/>
                </a:solidFill>
              </a:defRPr>
            </a:lvl1pPr>
          </a:lstStyle>
          <a:p>
            <a:r>
              <a:rPr lang="fr-FR"/>
              <a:t>Cliquez sur l'icône pour ajouter un graphique</a:t>
            </a:r>
          </a:p>
        </p:txBody>
      </p:sp>
      <p:sp>
        <p:nvSpPr>
          <p:cNvPr id="17" name="Espace réservé du texte 11"/>
          <p:cNvSpPr>
            <a:spLocks noGrp="1"/>
          </p:cNvSpPr>
          <p:nvPr>
            <p:ph type="body" sz="quarter" idx="18" hasCustomPrompt="1"/>
          </p:nvPr>
        </p:nvSpPr>
        <p:spPr>
          <a:xfrm>
            <a:off x="1439338" y="1310400"/>
            <a:ext cx="10374057" cy="272021"/>
          </a:xfrm>
        </p:spPr>
        <p:txBody>
          <a:bodyPr/>
          <a:lstStyle>
            <a:lvl1pPr>
              <a:defRPr sz="1733" b="1" cap="all" baseline="0">
                <a:solidFill>
                  <a:schemeClr val="accent1"/>
                </a:solidFill>
              </a:defRPr>
            </a:lvl1pPr>
            <a:lvl5pPr>
              <a:defRPr/>
            </a:lvl5pPr>
          </a:lstStyle>
          <a:p>
            <a:pPr lvl="0"/>
            <a:r>
              <a:rPr lang="fr-FR" dirty="0"/>
              <a:t>Titre</a:t>
            </a:r>
          </a:p>
        </p:txBody>
      </p:sp>
      <p:sp>
        <p:nvSpPr>
          <p:cNvPr id="18" name="Espace réservé du texte 11"/>
          <p:cNvSpPr>
            <a:spLocks noGrp="1"/>
          </p:cNvSpPr>
          <p:nvPr>
            <p:ph type="body" sz="quarter" idx="19"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14"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20"/>
          </p:nvPr>
        </p:nvSpPr>
        <p:spPr/>
        <p:txBody>
          <a:bodyPr/>
          <a:lstStyle/>
          <a:p>
            <a:r>
              <a:rPr lang="fr-FR"/>
              <a:t>JJ MMMM AAAA</a:t>
            </a:r>
          </a:p>
        </p:txBody>
      </p:sp>
    </p:spTree>
    <p:extLst>
      <p:ext uri="{BB962C8B-B14F-4D97-AF65-F5344CB8AC3E}">
        <p14:creationId xmlns:p14="http://schemas.microsoft.com/office/powerpoint/2010/main" val="25520478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440000" y="1300801"/>
            <a:ext cx="10368883" cy="4396015"/>
          </a:xfrm>
        </p:spPr>
        <p:txBody>
          <a:bodyPr/>
          <a:lstStyle>
            <a:lvl1pPr>
              <a:defRPr b="0">
                <a:solidFill>
                  <a:schemeClr val="bg2"/>
                </a:solidFill>
              </a:defRPr>
            </a:lvl1pPr>
          </a:lstStyle>
          <a:p>
            <a:r>
              <a:rPr lang="fr-FR"/>
              <a:t>Cliquez sur l'icône pour ajouter un tableau</a:t>
            </a:r>
            <a:endParaRPr lang="fr-FR" dirty="0"/>
          </a:p>
        </p:txBody>
      </p:sp>
      <p:sp>
        <p:nvSpPr>
          <p:cNvPr id="11"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6"/>
          </p:nvPr>
        </p:nvSpPr>
        <p:spPr/>
        <p:txBody>
          <a:bodyPr/>
          <a:lstStyle/>
          <a:p>
            <a:r>
              <a:rPr lang="fr-FR"/>
              <a:t>JJ MMMM AAAA</a:t>
            </a:r>
          </a:p>
        </p:txBody>
      </p:sp>
    </p:spTree>
    <p:extLst>
      <p:ext uri="{BB962C8B-B14F-4D97-AF65-F5344CB8AC3E}">
        <p14:creationId xmlns:p14="http://schemas.microsoft.com/office/powerpoint/2010/main" val="241862484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ableau +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hasCustomPrompt="1"/>
          </p:nvPr>
        </p:nvSpPr>
        <p:spPr>
          <a:xfrm>
            <a:off x="1439337" y="6156002"/>
            <a:ext cx="10374060" cy="143629"/>
          </a:xfrm>
        </p:spPr>
        <p:txBody>
          <a:bodyPr>
            <a:spAutoFit/>
          </a:bodyPr>
          <a:lstStyle>
            <a:lvl1pPr>
              <a:defRPr sz="933"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440000" y="1615228"/>
            <a:ext cx="10368883" cy="1850517"/>
          </a:xfrm>
        </p:spPr>
        <p:txBody>
          <a:bodyPr/>
          <a:lstStyle>
            <a:lvl1pPr>
              <a:defRPr b="0">
                <a:solidFill>
                  <a:schemeClr val="bg2"/>
                </a:solidFill>
              </a:defRPr>
            </a:lvl1pPr>
          </a:lstStyle>
          <a:p>
            <a:r>
              <a:rPr lang="fr-FR"/>
              <a:t>Cliquez sur l'icône pour ajouter un tableau</a:t>
            </a:r>
            <a:endParaRPr lang="fr-FR" dirty="0"/>
          </a:p>
        </p:txBody>
      </p:sp>
      <p:sp>
        <p:nvSpPr>
          <p:cNvPr id="13" name="Espace réservé du graphique 3"/>
          <p:cNvSpPr>
            <a:spLocks noGrp="1"/>
          </p:cNvSpPr>
          <p:nvPr>
            <p:ph type="chart" sz="quarter" idx="16"/>
          </p:nvPr>
        </p:nvSpPr>
        <p:spPr>
          <a:xfrm>
            <a:off x="1087718" y="3806113"/>
            <a:ext cx="10721165" cy="2247112"/>
          </a:xfrm>
        </p:spPr>
        <p:txBody>
          <a:bodyPr/>
          <a:lstStyle>
            <a:lvl1pPr>
              <a:defRPr b="0">
                <a:solidFill>
                  <a:schemeClr val="bg2"/>
                </a:solidFill>
              </a:defRPr>
            </a:lvl1pPr>
          </a:lstStyle>
          <a:p>
            <a:r>
              <a:rPr lang="fr-FR"/>
              <a:t>Cliquez sur l'icône pour ajouter un graphique</a:t>
            </a:r>
          </a:p>
        </p:txBody>
      </p:sp>
      <p:sp>
        <p:nvSpPr>
          <p:cNvPr id="14" name="Espace réservé du texte 11"/>
          <p:cNvSpPr>
            <a:spLocks noGrp="1"/>
          </p:cNvSpPr>
          <p:nvPr>
            <p:ph type="body" sz="quarter" idx="17" hasCustomPrompt="1"/>
          </p:nvPr>
        </p:nvSpPr>
        <p:spPr>
          <a:xfrm>
            <a:off x="1439338" y="1310400"/>
            <a:ext cx="10374057" cy="272021"/>
          </a:xfrm>
        </p:spPr>
        <p:txBody>
          <a:bodyPr/>
          <a:lstStyle>
            <a:lvl1pPr>
              <a:defRPr sz="1733" b="1" cap="all" baseline="0">
                <a:solidFill>
                  <a:schemeClr val="accent1"/>
                </a:solidFill>
              </a:defRPr>
            </a:lvl1pPr>
            <a:lvl5pPr>
              <a:defRPr/>
            </a:lvl5pPr>
          </a:lstStyle>
          <a:p>
            <a:pPr lvl="0"/>
            <a:r>
              <a:rPr lang="fr-FR" dirty="0"/>
              <a:t>Titre</a:t>
            </a:r>
          </a:p>
        </p:txBody>
      </p:sp>
      <p:sp>
        <p:nvSpPr>
          <p:cNvPr id="15" name="Espace réservé du texte 11"/>
          <p:cNvSpPr>
            <a:spLocks noGrp="1"/>
          </p:cNvSpPr>
          <p:nvPr>
            <p:ph type="body" sz="quarter" idx="18" hasCustomPrompt="1"/>
          </p:nvPr>
        </p:nvSpPr>
        <p:spPr>
          <a:xfrm>
            <a:off x="1439338" y="3729600"/>
            <a:ext cx="10374057" cy="272021"/>
          </a:xfrm>
        </p:spPr>
        <p:txBody>
          <a:bodyPr/>
          <a:lstStyle>
            <a:lvl1pPr>
              <a:defRPr sz="1733" b="1" cap="all" baseline="0">
                <a:solidFill>
                  <a:schemeClr val="accent1"/>
                </a:solidFill>
              </a:defRPr>
            </a:lvl1pPr>
            <a:lvl5pPr>
              <a:defRPr/>
            </a:lvl5pPr>
          </a:lstStyle>
          <a:p>
            <a:pPr lvl="0"/>
            <a:r>
              <a:rPr lang="fr-FR"/>
              <a:t>Titre</a:t>
            </a:r>
          </a:p>
        </p:txBody>
      </p:sp>
      <p:sp>
        <p:nvSpPr>
          <p:cNvPr id="17"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19"/>
          </p:nvPr>
        </p:nvSpPr>
        <p:spPr/>
        <p:txBody>
          <a:bodyPr/>
          <a:lstStyle/>
          <a:p>
            <a:r>
              <a:rPr lang="fr-FR"/>
              <a:t>JJ MMMM AAAA</a:t>
            </a:r>
          </a:p>
        </p:txBody>
      </p:sp>
    </p:spTree>
    <p:extLst>
      <p:ext uri="{BB962C8B-B14F-4D97-AF65-F5344CB8AC3E}">
        <p14:creationId xmlns:p14="http://schemas.microsoft.com/office/powerpoint/2010/main" val="15889210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 encadrés ">
    <p:spTree>
      <p:nvGrpSpPr>
        <p:cNvPr id="1" name=""/>
        <p:cNvGrpSpPr/>
        <p:nvPr/>
      </p:nvGrpSpPr>
      <p:grpSpPr>
        <a:xfrm>
          <a:off x="0" y="0"/>
          <a:ext cx="0" cy="0"/>
          <a:chOff x="0" y="0"/>
          <a:chExt cx="0" cy="0"/>
        </a:xfrm>
      </p:grpSpPr>
      <p:sp>
        <p:nvSpPr>
          <p:cNvPr id="23" name="Espace réservé du texte 11"/>
          <p:cNvSpPr>
            <a:spLocks noGrp="1"/>
          </p:cNvSpPr>
          <p:nvPr>
            <p:ph type="body" sz="quarter" idx="20"/>
          </p:nvPr>
        </p:nvSpPr>
        <p:spPr>
          <a:xfrm>
            <a:off x="4991153" y="2546584"/>
            <a:ext cx="3270411" cy="3512093"/>
          </a:xfrm>
          <a:solidFill>
            <a:srgbClr val="EAEAEA"/>
          </a:solidFill>
        </p:spPr>
        <p:txBody>
          <a:bodyPr lIns="180000" tIns="468000" rIns="180000"/>
          <a:lstStyle>
            <a:lvl1pPr algn="ctr">
              <a:spcBef>
                <a:spcPts val="533"/>
              </a:spcBef>
              <a:defRPr sz="1333" cap="all" baseline="0">
                <a:solidFill>
                  <a:schemeClr val="tx1"/>
                </a:solidFill>
              </a:defRPr>
            </a:lvl1pPr>
            <a:lvl5pPr>
              <a:defRPr/>
            </a:lvl5pPr>
          </a:lstStyle>
          <a:p>
            <a:pPr lvl="0"/>
            <a:r>
              <a:rPr lang="fr-FR"/>
              <a:t>Modifier les styles du texte du masque</a:t>
            </a:r>
          </a:p>
        </p:txBody>
      </p:sp>
      <p:sp>
        <p:nvSpPr>
          <p:cNvPr id="24" name="Espace réservé du texte 11"/>
          <p:cNvSpPr>
            <a:spLocks noGrp="1"/>
          </p:cNvSpPr>
          <p:nvPr>
            <p:ph type="body" sz="quarter" idx="21"/>
          </p:nvPr>
        </p:nvSpPr>
        <p:spPr>
          <a:xfrm>
            <a:off x="8542980" y="2546584"/>
            <a:ext cx="3270411" cy="3512093"/>
          </a:xfrm>
          <a:solidFill>
            <a:srgbClr val="EAEAEA"/>
          </a:solidFill>
        </p:spPr>
        <p:txBody>
          <a:bodyPr lIns="180000" tIns="468000" rIns="180000"/>
          <a:lstStyle>
            <a:lvl1pPr algn="ctr">
              <a:spcBef>
                <a:spcPts val="533"/>
              </a:spcBef>
              <a:defRPr sz="1333" cap="all" baseline="0">
                <a:solidFill>
                  <a:schemeClr val="tx1"/>
                </a:solidFill>
              </a:defRPr>
            </a:lvl1pPr>
            <a:lvl5pPr>
              <a:defRPr/>
            </a:lvl5pPr>
          </a:lstStyle>
          <a:p>
            <a:pPr lvl="0"/>
            <a:r>
              <a:rPr lang="fr-FR"/>
              <a:t>Modifier les styles du texte du masque</a:t>
            </a:r>
          </a:p>
        </p:txBody>
      </p:sp>
      <p:sp>
        <p:nvSpPr>
          <p:cNvPr id="15" name="Espace réservé du texte 11"/>
          <p:cNvSpPr>
            <a:spLocks noGrp="1"/>
          </p:cNvSpPr>
          <p:nvPr>
            <p:ph type="body" sz="quarter" idx="16"/>
          </p:nvPr>
        </p:nvSpPr>
        <p:spPr>
          <a:xfrm>
            <a:off x="1439332" y="2546584"/>
            <a:ext cx="3270411" cy="3512093"/>
          </a:xfrm>
          <a:solidFill>
            <a:srgbClr val="EAEAEA"/>
          </a:solidFill>
        </p:spPr>
        <p:txBody>
          <a:bodyPr lIns="180000" tIns="468000" rIns="180000"/>
          <a:lstStyle>
            <a:lvl1pPr algn="ctr">
              <a:spcBef>
                <a:spcPts val="533"/>
              </a:spcBef>
              <a:defRPr sz="1333" cap="all" baseline="0">
                <a:solidFill>
                  <a:schemeClr val="tx1"/>
                </a:solidFill>
              </a:defRPr>
            </a:lvl1pPr>
            <a:lvl5pPr>
              <a:defRPr/>
            </a:lvl5pPr>
          </a:lstStyle>
          <a:p>
            <a:pPr lvl="0"/>
            <a:r>
              <a:rPr lang="fr-FR"/>
              <a:t>Modifier les styles du texte du masque</a:t>
            </a:r>
          </a:p>
        </p:txBody>
      </p:sp>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2" name="Espace réservé du texte 11"/>
          <p:cNvSpPr>
            <a:spLocks noGrp="1"/>
          </p:cNvSpPr>
          <p:nvPr>
            <p:ph type="body" sz="quarter" idx="14" hasCustomPrompt="1"/>
          </p:nvPr>
        </p:nvSpPr>
        <p:spPr>
          <a:xfrm>
            <a:off x="1439338" y="1310400"/>
            <a:ext cx="10374057" cy="272021"/>
          </a:xfrm>
        </p:spPr>
        <p:txBody>
          <a:bodyPr/>
          <a:lstStyle>
            <a:lvl1pPr>
              <a:defRPr sz="1733" b="1" cap="all" baseline="0">
                <a:solidFill>
                  <a:schemeClr val="accent1"/>
                </a:solidFill>
              </a:defRPr>
            </a:lvl1pPr>
            <a:lvl5pPr>
              <a:defRPr/>
            </a:lvl5pPr>
          </a:lstStyle>
          <a:p>
            <a:pPr lvl="0"/>
            <a:r>
              <a:rPr lang="fr-FR" dirty="0"/>
              <a:t>Titre</a:t>
            </a:r>
          </a:p>
        </p:txBody>
      </p:sp>
      <p:sp>
        <p:nvSpPr>
          <p:cNvPr id="16" name="Espace réservé du texte 15"/>
          <p:cNvSpPr>
            <a:spLocks noGrp="1"/>
          </p:cNvSpPr>
          <p:nvPr>
            <p:ph type="body" sz="quarter" idx="15" hasCustomPrompt="1"/>
          </p:nvPr>
        </p:nvSpPr>
        <p:spPr>
          <a:xfrm>
            <a:off x="1439336" y="1684309"/>
            <a:ext cx="3270407" cy="1296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72000" tIns="36000" rIns="72000" bIns="72000">
            <a:noAutofit/>
          </a:bodyPr>
          <a:lstStyle>
            <a:lvl1pPr algn="ctr">
              <a:defRPr sz="4267" b="1">
                <a:solidFill>
                  <a:schemeClr val="bg1"/>
                </a:solidFill>
              </a:defRPr>
            </a:lvl1pPr>
            <a:lvl2pPr marL="0" indent="0" algn="ctr">
              <a:spcBef>
                <a:spcPts val="0"/>
              </a:spcBef>
              <a:buNone/>
              <a:defRPr sz="1333" cap="all" baseline="0">
                <a:solidFill>
                  <a:schemeClr val="bg1"/>
                </a:solidFill>
              </a:defRPr>
            </a:lvl2pPr>
            <a:lvl5pPr>
              <a:defRPr/>
            </a:lvl5pPr>
          </a:lstStyle>
          <a:p>
            <a:pPr lvl="0"/>
            <a:r>
              <a:rPr lang="fr-FR" dirty="0"/>
              <a:t>#</a:t>
            </a:r>
          </a:p>
          <a:p>
            <a:pPr lvl="1"/>
            <a:r>
              <a:rPr lang="fr-FR" dirty="0"/>
              <a:t>Deuxième niveau</a:t>
            </a:r>
          </a:p>
        </p:txBody>
      </p:sp>
      <p:sp>
        <p:nvSpPr>
          <p:cNvPr id="18" name="Espace réservé du texte 17"/>
          <p:cNvSpPr>
            <a:spLocks noGrp="1"/>
          </p:cNvSpPr>
          <p:nvPr>
            <p:ph type="body" sz="quarter" idx="17" hasCustomPrompt="1"/>
          </p:nvPr>
        </p:nvSpPr>
        <p:spPr>
          <a:xfrm>
            <a:off x="8542991" y="1684309"/>
            <a:ext cx="3270407" cy="1296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3"/>
          </a:solidFill>
        </p:spPr>
        <p:txBody>
          <a:bodyPr wrap="square" lIns="72000" tIns="36000" rIns="72000" bIns="72000">
            <a:noAutofit/>
          </a:bodyPr>
          <a:lstStyle>
            <a:lvl1pPr algn="ctr">
              <a:defRPr sz="4267" b="1">
                <a:solidFill>
                  <a:schemeClr val="bg1"/>
                </a:solidFill>
              </a:defRPr>
            </a:lvl1pPr>
            <a:lvl2pPr marL="0" indent="0" algn="ctr">
              <a:spcBef>
                <a:spcPts val="0"/>
              </a:spcBef>
              <a:buNone/>
              <a:defRPr sz="1333" cap="all" baseline="0">
                <a:solidFill>
                  <a:schemeClr val="bg1"/>
                </a:solidFill>
              </a:defRPr>
            </a:lvl2pPr>
            <a:lvl5pPr>
              <a:defRPr/>
            </a:lvl5pPr>
          </a:lstStyle>
          <a:p>
            <a:pPr lvl="0"/>
            <a:r>
              <a:rPr lang="fr-FR" dirty="0"/>
              <a:t>#</a:t>
            </a:r>
          </a:p>
          <a:p>
            <a:pPr lvl="1"/>
            <a:r>
              <a:rPr lang="fr-FR" dirty="0"/>
              <a:t>Deuxième niveau</a:t>
            </a:r>
          </a:p>
        </p:txBody>
      </p:sp>
      <p:sp>
        <p:nvSpPr>
          <p:cNvPr id="21" name="Espace réservé du texte 20"/>
          <p:cNvSpPr>
            <a:spLocks noGrp="1"/>
          </p:cNvSpPr>
          <p:nvPr>
            <p:ph type="body" sz="quarter" idx="19" hasCustomPrompt="1"/>
          </p:nvPr>
        </p:nvSpPr>
        <p:spPr>
          <a:xfrm>
            <a:off x="4991163" y="1684309"/>
            <a:ext cx="3270407" cy="1296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2"/>
          </a:solidFill>
        </p:spPr>
        <p:txBody>
          <a:bodyPr wrap="square" lIns="72000" tIns="36000" rIns="72000" bIns="72000">
            <a:noAutofit/>
          </a:bodyPr>
          <a:lstStyle>
            <a:lvl1pPr algn="ctr">
              <a:defRPr sz="4267" b="1">
                <a:solidFill>
                  <a:schemeClr val="bg1"/>
                </a:solidFill>
              </a:defRPr>
            </a:lvl1pPr>
            <a:lvl2pPr marL="0" indent="0" algn="ctr">
              <a:spcBef>
                <a:spcPts val="0"/>
              </a:spcBef>
              <a:buNone/>
              <a:defRPr sz="1333" cap="all" baseline="0">
                <a:solidFill>
                  <a:schemeClr val="bg1"/>
                </a:solidFill>
              </a:defRPr>
            </a:lvl2pPr>
            <a:lvl5pPr>
              <a:defRPr/>
            </a:lvl5pPr>
          </a:lstStyle>
          <a:p>
            <a:pPr lvl="0"/>
            <a:r>
              <a:rPr lang="fr-FR" dirty="0"/>
              <a:t>#</a:t>
            </a:r>
          </a:p>
          <a:p>
            <a:pPr lvl="1"/>
            <a:r>
              <a:rPr lang="fr-FR" dirty="0"/>
              <a:t>Deuxième niveau</a:t>
            </a:r>
          </a:p>
        </p:txBody>
      </p:sp>
      <p:sp>
        <p:nvSpPr>
          <p:cNvPr id="17"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22"/>
          </p:nvPr>
        </p:nvSpPr>
        <p:spPr/>
        <p:txBody>
          <a:bodyPr/>
          <a:lstStyle/>
          <a:p>
            <a:r>
              <a:rPr lang="fr-FR"/>
              <a:t>JJ MMMM AAAA</a:t>
            </a:r>
          </a:p>
        </p:txBody>
      </p:sp>
    </p:spTree>
    <p:extLst>
      <p:ext uri="{BB962C8B-B14F-4D97-AF65-F5344CB8AC3E}">
        <p14:creationId xmlns:p14="http://schemas.microsoft.com/office/powerpoint/2010/main" val="1260839701"/>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22" name="Espace réservé du texte 21"/>
          <p:cNvSpPr>
            <a:spLocks noGrp="1"/>
          </p:cNvSpPr>
          <p:nvPr>
            <p:ph type="body" sz="quarter" idx="18" hasCustomPrompt="1"/>
          </p:nvPr>
        </p:nvSpPr>
        <p:spPr>
          <a:xfrm>
            <a:off x="4895858" y="2642128"/>
            <a:ext cx="2684655" cy="3240000"/>
          </a:xfrm>
          <a:prstGeom prst="rect">
            <a:avLst/>
          </a:prstGeom>
          <a:solidFill>
            <a:srgbClr val="EAEAEA"/>
          </a:solidFill>
        </p:spPr>
        <p:txBody>
          <a:bodyPr wrap="square" lIns="180000" tIns="72000" rIns="180000" bIns="324000" anchor="ctr" anchorCtr="0">
            <a:noAutofit/>
          </a:bodyPr>
          <a:lstStyle>
            <a:lvl1pPr algn="l">
              <a:lnSpc>
                <a:spcPct val="85000"/>
              </a:lnSpc>
              <a:spcBef>
                <a:spcPts val="0"/>
              </a:spcBef>
              <a:defRPr sz="4267" b="1">
                <a:solidFill>
                  <a:schemeClr val="accent1"/>
                </a:solidFill>
              </a:defRPr>
            </a:lvl1pPr>
            <a:lvl2pPr marL="0" indent="0" algn="l">
              <a:lnSpc>
                <a:spcPct val="85000"/>
              </a:lnSpc>
              <a:spcBef>
                <a:spcPts val="0"/>
              </a:spcBef>
              <a:buNone/>
              <a:defRPr sz="1467" b="0" cap="none" baseline="0">
                <a:solidFill>
                  <a:schemeClr val="tx1"/>
                </a:solidFill>
              </a:defRPr>
            </a:lvl2pPr>
            <a:lvl3pPr marL="0" indent="0" algn="l">
              <a:lnSpc>
                <a:spcPct val="85000"/>
              </a:lnSpc>
              <a:spcBef>
                <a:spcPts val="0"/>
              </a:spcBef>
              <a:buNone/>
              <a:defRPr sz="1333" b="0" cap="none" baseline="0">
                <a:solidFill>
                  <a:schemeClr val="tx1"/>
                </a:solidFill>
              </a:defRPr>
            </a:lvl3pPr>
            <a:lvl5pPr>
              <a:defRPr/>
            </a:lvl5pPr>
          </a:lstStyle>
          <a:p>
            <a:pPr lvl="0"/>
            <a:r>
              <a:rPr lang="fr-FR" dirty="0"/>
              <a:t>#</a:t>
            </a:r>
          </a:p>
          <a:p>
            <a:pPr lvl="1"/>
            <a:r>
              <a:rPr lang="fr-FR" dirty="0"/>
              <a:t>Deuxième niveau</a:t>
            </a:r>
          </a:p>
          <a:p>
            <a:pPr lvl="2"/>
            <a:r>
              <a:rPr lang="fr-FR" dirty="0"/>
              <a:t>Troisième niveau</a:t>
            </a:r>
          </a:p>
        </p:txBody>
      </p:sp>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7" y="6393593"/>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16" name="Espace réservé du texte 15"/>
          <p:cNvSpPr>
            <a:spLocks noGrp="1"/>
          </p:cNvSpPr>
          <p:nvPr>
            <p:ph type="body" sz="quarter" idx="15" hasCustomPrompt="1"/>
          </p:nvPr>
        </p:nvSpPr>
        <p:spPr>
          <a:xfrm>
            <a:off x="4895858" y="1361016"/>
            <a:ext cx="2684655" cy="1824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180000" tIns="72000" rIns="180000" bIns="324000" anchor="ctr" anchorCtr="0">
            <a:noAutofit/>
          </a:bodyPr>
          <a:lstStyle>
            <a:lvl1pPr algn="l">
              <a:lnSpc>
                <a:spcPct val="85000"/>
              </a:lnSpc>
              <a:spcBef>
                <a:spcPts val="0"/>
              </a:spcBef>
              <a:defRPr sz="4267" b="1">
                <a:solidFill>
                  <a:schemeClr val="bg1"/>
                </a:solidFill>
              </a:defRPr>
            </a:lvl1pPr>
            <a:lvl2pPr marL="0" indent="0" algn="l">
              <a:lnSpc>
                <a:spcPct val="85000"/>
              </a:lnSpc>
              <a:spcBef>
                <a:spcPts val="0"/>
              </a:spcBef>
              <a:buNone/>
              <a:defRPr sz="1467" b="0" cap="none" baseline="0">
                <a:solidFill>
                  <a:schemeClr val="bg1"/>
                </a:solidFill>
              </a:defRPr>
            </a:lvl2pPr>
            <a:lvl3pPr marL="0" indent="0" algn="l">
              <a:lnSpc>
                <a:spcPct val="85000"/>
              </a:lnSpc>
              <a:spcBef>
                <a:spcPts val="0"/>
              </a:spcBef>
              <a:buNone/>
              <a:defRPr sz="1333" b="0" cap="none" baseline="0">
                <a:solidFill>
                  <a:schemeClr val="bg1"/>
                </a:solidFill>
              </a:defRPr>
            </a:lvl3pPr>
            <a:lvl5pPr>
              <a:defRPr/>
            </a:lvl5pPr>
          </a:lstStyle>
          <a:p>
            <a:pPr lvl="0"/>
            <a:r>
              <a:rPr lang="fr-FR" dirty="0"/>
              <a:t>#</a:t>
            </a:r>
          </a:p>
          <a:p>
            <a:pPr lvl="1"/>
            <a:r>
              <a:rPr lang="fr-FR" dirty="0"/>
              <a:t>Deuxième niveau</a:t>
            </a:r>
          </a:p>
          <a:p>
            <a:pPr lvl="2"/>
            <a:r>
              <a:rPr lang="fr-FR" dirty="0"/>
              <a:t>Troisième niveau</a:t>
            </a:r>
          </a:p>
        </p:txBody>
      </p:sp>
      <p:sp>
        <p:nvSpPr>
          <p:cNvPr id="4" name="Espace réservé du texte 3"/>
          <p:cNvSpPr>
            <a:spLocks noGrp="1"/>
          </p:cNvSpPr>
          <p:nvPr>
            <p:ph type="body" sz="quarter" idx="17"/>
          </p:nvPr>
        </p:nvSpPr>
        <p:spPr>
          <a:xfrm>
            <a:off x="1441004" y="1300800"/>
            <a:ext cx="2944217" cy="458132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7" name="Espace réservé du texte 3"/>
          <p:cNvSpPr>
            <a:spLocks noGrp="1"/>
          </p:cNvSpPr>
          <p:nvPr>
            <p:ph type="body" sz="quarter" idx="19" hasCustomPrompt="1"/>
          </p:nvPr>
        </p:nvSpPr>
        <p:spPr>
          <a:xfrm>
            <a:off x="8091150" y="1224000"/>
            <a:ext cx="3730441" cy="878189"/>
          </a:xfrm>
        </p:spPr>
        <p:txBody>
          <a:bodyPr>
            <a:spAutoFit/>
          </a:bodyPr>
          <a:lstStyle>
            <a:lvl1pPr>
              <a:spcBef>
                <a:spcPts val="1200"/>
              </a:spcBef>
              <a:defRPr sz="4533">
                <a:solidFill>
                  <a:schemeClr val="accent1"/>
                </a:solidFill>
              </a:defRPr>
            </a:lvl1pPr>
            <a:lvl2pPr marL="0" indent="0">
              <a:lnSpc>
                <a:spcPct val="80000"/>
              </a:lnSpc>
              <a:spcBef>
                <a:spcPts val="0"/>
              </a:spcBef>
              <a:buNone/>
              <a:defRPr sz="1467" b="0" cap="all" baseline="0"/>
            </a:lvl2pPr>
          </a:lstStyle>
          <a:p>
            <a:pPr lvl="0"/>
            <a:r>
              <a:rPr lang="fr-FR" dirty="0"/>
              <a:t>#</a:t>
            </a:r>
          </a:p>
          <a:p>
            <a:pPr lvl="1"/>
            <a:r>
              <a:rPr lang="fr-FR" dirty="0"/>
              <a:t>Deuxième niveau</a:t>
            </a:r>
          </a:p>
        </p:txBody>
      </p:sp>
      <p:sp>
        <p:nvSpPr>
          <p:cNvPr id="12" name="Espace réservé du texte 8"/>
          <p:cNvSpPr>
            <a:spLocks noGrp="1"/>
          </p:cNvSpPr>
          <p:nvPr>
            <p:ph type="body" sz="quarter" idx="13" hasCustomPrompt="1"/>
          </p:nvPr>
        </p:nvSpPr>
        <p:spPr>
          <a:xfrm>
            <a:off x="298451" y="350234"/>
            <a:ext cx="789267" cy="410369"/>
          </a:xfrm>
        </p:spPr>
        <p:txBody>
          <a:bodyPr>
            <a:spAutoFit/>
          </a:bodyPr>
          <a:lstStyle>
            <a:lvl1pPr algn="ctr">
              <a:defRPr sz="2667" b="1">
                <a:solidFill>
                  <a:schemeClr val="tx1"/>
                </a:solidFill>
              </a:defRPr>
            </a:lvl1pPr>
          </a:lstStyle>
          <a:p>
            <a:pPr lvl="0"/>
            <a:r>
              <a:rPr lang="fr-FR" dirty="0"/>
              <a:t>#</a:t>
            </a:r>
          </a:p>
        </p:txBody>
      </p:sp>
      <p:sp>
        <p:nvSpPr>
          <p:cNvPr id="3" name="Espace réservé de la date 2"/>
          <p:cNvSpPr>
            <a:spLocks noGrp="1"/>
          </p:cNvSpPr>
          <p:nvPr>
            <p:ph type="dt" sz="half" idx="20"/>
          </p:nvPr>
        </p:nvSpPr>
        <p:spPr/>
        <p:txBody>
          <a:bodyPr/>
          <a:lstStyle/>
          <a:p>
            <a:r>
              <a:rPr lang="fr-FR"/>
              <a:t>JJ MMMM AAAA</a:t>
            </a:r>
          </a:p>
        </p:txBody>
      </p:sp>
    </p:spTree>
    <p:extLst>
      <p:ext uri="{BB962C8B-B14F-4D97-AF65-F5344CB8AC3E}">
        <p14:creationId xmlns:p14="http://schemas.microsoft.com/office/powerpoint/2010/main" val="240020345"/>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claimers">
    <p:spTree>
      <p:nvGrpSpPr>
        <p:cNvPr id="1" name=""/>
        <p:cNvGrpSpPr/>
        <p:nvPr/>
      </p:nvGrpSpPr>
      <p:grpSpPr>
        <a:xfrm>
          <a:off x="0" y="0"/>
          <a:ext cx="0" cy="0"/>
          <a:chOff x="0" y="0"/>
          <a:chExt cx="0" cy="0"/>
        </a:xfrm>
      </p:grpSpPr>
      <p:sp>
        <p:nvSpPr>
          <p:cNvPr id="7" name="bk object 16"/>
          <p:cNvSpPr/>
          <p:nvPr userDrawn="1"/>
        </p:nvSpPr>
        <p:spPr>
          <a:xfrm>
            <a:off x="383118" y="439738"/>
            <a:ext cx="11438465"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1440000" y="773921"/>
            <a:ext cx="9867483" cy="4762519"/>
          </a:xfrm>
        </p:spPr>
        <p:txBody>
          <a:bodyPr/>
          <a:lstStyle>
            <a:lvl1pPr>
              <a:defRPr sz="2000" b="1" cap="all" baseline="0">
                <a:solidFill>
                  <a:schemeClr val="tx2"/>
                </a:solidFill>
              </a:defRPr>
            </a:lvl1pPr>
            <a:lvl2pPr marL="0" indent="0" algn="just">
              <a:lnSpc>
                <a:spcPct val="110000"/>
              </a:lnSpc>
              <a:spcBef>
                <a:spcPts val="800"/>
              </a:spcBef>
              <a:buNone/>
              <a:defRPr sz="1200" b="0">
                <a:solidFill>
                  <a:schemeClr val="tx1"/>
                </a:solidFill>
              </a:defRPr>
            </a:lvl2pPr>
          </a:lstStyle>
          <a:p>
            <a:pPr lvl="0"/>
            <a:r>
              <a:rPr lang="fr-FR"/>
              <a:t>Modifier les styles du texte du masque</a:t>
            </a:r>
          </a:p>
          <a:p>
            <a:pPr lvl="1"/>
            <a:r>
              <a:rPr lang="fr-FR"/>
              <a:t>Deuxième niveau</a:t>
            </a:r>
          </a:p>
        </p:txBody>
      </p:sp>
      <p:sp>
        <p:nvSpPr>
          <p:cNvPr id="2" name="Espace réservé de la date 1"/>
          <p:cNvSpPr>
            <a:spLocks noGrp="1"/>
          </p:cNvSpPr>
          <p:nvPr>
            <p:ph type="dt" sz="half" idx="14"/>
          </p:nvPr>
        </p:nvSpPr>
        <p:spPr/>
        <p:txBody>
          <a:bodyPr/>
          <a:lstStyle/>
          <a:p>
            <a:r>
              <a:rPr lang="fr-FR"/>
              <a:t>JJ MMMM AAAA</a:t>
            </a:r>
          </a:p>
        </p:txBody>
      </p:sp>
    </p:spTree>
    <p:extLst>
      <p:ext uri="{BB962C8B-B14F-4D97-AF65-F5344CB8AC3E}">
        <p14:creationId xmlns:p14="http://schemas.microsoft.com/office/powerpoint/2010/main" val="25464564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11" name="bk object 16"/>
          <p:cNvSpPr/>
          <p:nvPr userDrawn="1"/>
        </p:nvSpPr>
        <p:spPr>
          <a:xfrm>
            <a:off x="383118" y="439738"/>
            <a:ext cx="11438465" cy="5953855"/>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2400"/>
          </a:p>
        </p:txBody>
      </p:sp>
      <p:sp>
        <p:nvSpPr>
          <p:cNvPr id="3" name="Espace réservé du texte 2"/>
          <p:cNvSpPr>
            <a:spLocks noGrp="1"/>
          </p:cNvSpPr>
          <p:nvPr>
            <p:ph type="body" sz="quarter" idx="10"/>
          </p:nvPr>
        </p:nvSpPr>
        <p:spPr>
          <a:xfrm>
            <a:off x="4887072" y="764864"/>
            <a:ext cx="3635587" cy="913007"/>
          </a:xfrm>
        </p:spPr>
        <p:txBody>
          <a:bodyPr>
            <a:spAutoFit/>
          </a:bodyPr>
          <a:lstStyle>
            <a:lvl1pPr>
              <a:defRPr sz="1733" b="1" cap="all" baseline="0">
                <a:solidFill>
                  <a:schemeClr val="tx2"/>
                </a:solidFill>
              </a:defRPr>
            </a:lvl1pPr>
            <a:lvl2pPr marL="0" indent="0">
              <a:spcBef>
                <a:spcPts val="1200"/>
              </a:spcBef>
              <a:buNone/>
              <a:defRPr sz="1467" b="0" cap="none">
                <a:solidFill>
                  <a:schemeClr val="tx1"/>
                </a:solidFill>
              </a:defRPr>
            </a:lvl2pPr>
            <a:lvl3pPr>
              <a:defRPr sz="1600" b="0" cap="none">
                <a:solidFill>
                  <a:schemeClr val="tx1"/>
                </a:solidFill>
              </a:defRPr>
            </a:lvl3pPr>
          </a:lstStyle>
          <a:p>
            <a:pPr lvl="0"/>
            <a:r>
              <a:rPr lang="fr-FR"/>
              <a:t>Modifier les styles du texte du masque</a:t>
            </a:r>
          </a:p>
          <a:p>
            <a:pPr lvl="1"/>
            <a:r>
              <a:rPr lang="fr-FR"/>
              <a:t>Deuxième niveau</a:t>
            </a:r>
          </a:p>
        </p:txBody>
      </p:sp>
      <p:sp>
        <p:nvSpPr>
          <p:cNvPr id="16" name="Espace réservé du texte 2"/>
          <p:cNvSpPr>
            <a:spLocks noGrp="1"/>
          </p:cNvSpPr>
          <p:nvPr>
            <p:ph type="body" sz="quarter" idx="11"/>
          </p:nvPr>
        </p:nvSpPr>
        <p:spPr>
          <a:xfrm>
            <a:off x="4887072" y="4248000"/>
            <a:ext cx="3635587" cy="913007"/>
          </a:xfrm>
        </p:spPr>
        <p:txBody>
          <a:bodyPr>
            <a:spAutoFit/>
          </a:bodyPr>
          <a:lstStyle>
            <a:lvl1pPr>
              <a:defRPr sz="1733" b="1" cap="all" baseline="0">
                <a:solidFill>
                  <a:schemeClr val="tx2"/>
                </a:solidFill>
              </a:defRPr>
            </a:lvl1pPr>
            <a:lvl2pPr marL="0" indent="0">
              <a:spcBef>
                <a:spcPts val="1200"/>
              </a:spcBef>
              <a:buNone/>
              <a:defRPr sz="1467" b="0" cap="none">
                <a:solidFill>
                  <a:schemeClr val="tx1"/>
                </a:solidFill>
              </a:defRPr>
            </a:lvl2pPr>
            <a:lvl3pPr>
              <a:defRPr sz="1600" b="0" cap="none">
                <a:solidFill>
                  <a:schemeClr val="tx1"/>
                </a:solidFill>
              </a:defRPr>
            </a:lvl3pPr>
          </a:lstStyle>
          <a:p>
            <a:pPr lvl="0"/>
            <a:r>
              <a:rPr lang="fr-FR"/>
              <a:t>Modifier les styles du texte du masque</a:t>
            </a:r>
          </a:p>
          <a:p>
            <a:pPr lvl="1"/>
            <a:r>
              <a:rPr lang="fr-FR"/>
              <a:t>Deuxième niveau</a:t>
            </a:r>
          </a:p>
        </p:txBody>
      </p:sp>
      <p:sp>
        <p:nvSpPr>
          <p:cNvPr id="4" name="ZoneTexte 3"/>
          <p:cNvSpPr txBox="1"/>
          <p:nvPr userDrawn="1"/>
        </p:nvSpPr>
        <p:spPr>
          <a:xfrm>
            <a:off x="1423074" y="708105"/>
            <a:ext cx="3000188" cy="574453"/>
          </a:xfrm>
          <a:prstGeom prst="rect">
            <a:avLst/>
          </a:prstGeom>
          <a:noFill/>
        </p:spPr>
        <p:txBody>
          <a:bodyPr wrap="square" lIns="0" tIns="0" rIns="0" bIns="0" rtlCol="0">
            <a:spAutoFit/>
          </a:bodyPr>
          <a:lstStyle/>
          <a:p>
            <a:r>
              <a:rPr lang="fr-FR" sz="3733" b="1">
                <a:solidFill>
                  <a:schemeClr val="bg2"/>
                </a:solidFill>
              </a:rPr>
              <a:t>CONTACT</a:t>
            </a:r>
          </a:p>
        </p:txBody>
      </p:sp>
      <p:pic>
        <p:nvPicPr>
          <p:cNvPr id="9" name="Image 8"/>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8247"/>
          <a:stretch/>
        </p:blipFill>
        <p:spPr>
          <a:xfrm>
            <a:off x="4825970" y="5734450"/>
            <a:ext cx="355631" cy="335999"/>
          </a:xfrm>
          <a:prstGeom prst="rect">
            <a:avLst/>
          </a:prstGeom>
        </p:spPr>
      </p:pic>
      <p:pic>
        <p:nvPicPr>
          <p:cNvPr id="7" name="Image 6"/>
          <p:cNvPicPr>
            <a:picLocks noChangeAspect="1"/>
          </p:cNvPicPr>
          <p:nvPr userDrawn="1"/>
        </p:nvPicPr>
        <p:blipFill rotWithShape="1">
          <a:blip r:embed="rId3" cstate="hqprint">
            <a:extLst>
              <a:ext uri="{28A0092B-C50C-407E-A947-70E740481C1C}">
                <a14:useLocalDpi xmlns:a14="http://schemas.microsoft.com/office/drawing/2010/main" val="0"/>
              </a:ext>
            </a:extLst>
          </a:blip>
          <a:srcRect l="31753" r="34124" b="863"/>
          <a:stretch/>
        </p:blipFill>
        <p:spPr>
          <a:xfrm>
            <a:off x="5181600" y="5737349"/>
            <a:ext cx="382184" cy="333100"/>
          </a:xfrm>
          <a:prstGeom prst="rect">
            <a:avLst/>
          </a:prstGeom>
        </p:spPr>
      </p:pic>
      <p:pic>
        <p:nvPicPr>
          <p:cNvPr id="8" name="Image 7"/>
          <p:cNvPicPr>
            <a:picLocks noChangeAspect="1"/>
          </p:cNvPicPr>
          <p:nvPr userDrawn="1"/>
        </p:nvPicPr>
        <p:blipFill rotWithShape="1">
          <a:blip r:embed="rId2" cstate="hqprint">
            <a:extLst>
              <a:ext uri="{28A0092B-C50C-407E-A947-70E740481C1C}">
                <a14:useLocalDpi xmlns:a14="http://schemas.microsoft.com/office/drawing/2010/main" val="0"/>
              </a:ext>
            </a:extLst>
          </a:blip>
          <a:srcRect l="65876"/>
          <a:stretch/>
        </p:blipFill>
        <p:spPr>
          <a:xfrm>
            <a:off x="5563784" y="5734450"/>
            <a:ext cx="382185" cy="335999"/>
          </a:xfrm>
          <a:prstGeom prst="rect">
            <a:avLst/>
          </a:prstGeom>
        </p:spPr>
      </p:pic>
    </p:spTree>
    <p:extLst>
      <p:ext uri="{BB962C8B-B14F-4D97-AF65-F5344CB8AC3E}">
        <p14:creationId xmlns:p14="http://schemas.microsoft.com/office/powerpoint/2010/main" val="2525384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theme" Target="../theme/theme2.xml"/><Relationship Id="rId1"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image" Target="../media/image1.jpeg"/><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26" Type="http://schemas.openxmlformats.org/officeDocument/2006/relationships/slideLayout" Target="../slideLayouts/slideLayout80.xml"/><Relationship Id="rId3" Type="http://schemas.openxmlformats.org/officeDocument/2006/relationships/slideLayout" Target="../slideLayouts/slideLayout57.xml"/><Relationship Id="rId21" Type="http://schemas.openxmlformats.org/officeDocument/2006/relationships/slideLayout" Target="../slideLayouts/slideLayout75.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5" Type="http://schemas.openxmlformats.org/officeDocument/2006/relationships/slideLayout" Target="../slideLayouts/slideLayout79.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24" Type="http://schemas.openxmlformats.org/officeDocument/2006/relationships/slideLayout" Target="../slideLayouts/slideLayout78.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slideLayout" Target="../slideLayouts/slideLayout77.xml"/><Relationship Id="rId28" Type="http://schemas.openxmlformats.org/officeDocument/2006/relationships/image" Target="../media/image1.jpeg"/><Relationship Id="rId10" Type="http://schemas.openxmlformats.org/officeDocument/2006/relationships/slideLayout" Target="../slideLayouts/slideLayout64.xml"/><Relationship Id="rId19" Type="http://schemas.openxmlformats.org/officeDocument/2006/relationships/slideLayout" Target="../slideLayouts/slideLayout73.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slideLayout" Target="../slideLayouts/slideLayout76.xml"/><Relationship Id="rId27"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440007" y="392833"/>
            <a:ext cx="10373391" cy="608400"/>
          </a:xfrm>
          <a:prstGeom prst="rect">
            <a:avLst/>
          </a:prstGeom>
        </p:spPr>
        <p:txBody>
          <a:bodyPr vert="horz" lIns="0" tIns="0" rIns="0" bIns="0" rtlCol="0" anchor="t" anchorCtr="0">
            <a:noAutofit/>
          </a:bodyPr>
          <a:lstStyle/>
          <a:p>
            <a:r>
              <a:rPr lang="fr-FR"/>
              <a:t>Modifiez le </a:t>
            </a:r>
            <a:r>
              <a:rPr lang="fr-FR" dirty="0"/>
              <a:t>style du titre </a:t>
            </a:r>
          </a:p>
        </p:txBody>
      </p:sp>
      <p:sp>
        <p:nvSpPr>
          <p:cNvPr id="3" name="Espace réservé du texte 2"/>
          <p:cNvSpPr>
            <a:spLocks noGrp="1"/>
          </p:cNvSpPr>
          <p:nvPr>
            <p:ph type="body" idx="1"/>
          </p:nvPr>
        </p:nvSpPr>
        <p:spPr>
          <a:xfrm>
            <a:off x="1440007" y="1300800"/>
            <a:ext cx="10373391" cy="4351339"/>
          </a:xfrm>
          <a:prstGeom prst="rect">
            <a:avLst/>
          </a:prstGeom>
        </p:spPr>
        <p:txBody>
          <a:bodyPr vert="horz" lIns="0" tIns="0" rIns="0" bIns="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5" name="Espace réservé du pied de page 4"/>
          <p:cNvSpPr>
            <a:spLocks noGrp="1"/>
          </p:cNvSpPr>
          <p:nvPr>
            <p:ph type="ftr" sz="quarter" idx="3"/>
          </p:nvPr>
        </p:nvSpPr>
        <p:spPr>
          <a:xfrm>
            <a:off x="3264000" y="6524773"/>
            <a:ext cx="6688221" cy="164148"/>
          </a:xfrm>
          <a:prstGeom prst="rect">
            <a:avLst/>
          </a:prstGeom>
        </p:spPr>
        <p:txBody>
          <a:bodyPr vert="horz" wrap="square" lIns="0" tIns="0" rIns="0" bIns="0" rtlCol="0" anchor="t" anchorCtr="0">
            <a:spAutoFit/>
          </a:bodyPr>
          <a:lstStyle>
            <a:lvl1pPr algn="l">
              <a:defRPr sz="1067" b="0" cap="none" baseline="0">
                <a:solidFill>
                  <a:srgbClr val="7F7F7F"/>
                </a:solidFill>
              </a:defRPr>
            </a:lvl1pPr>
          </a:lstStyle>
          <a:p>
            <a:r>
              <a:rPr lang="en-US"/>
              <a:t>TITRE DE LA PRÉSENTATION</a:t>
            </a:r>
            <a:endParaRPr lang="fr-FR"/>
          </a:p>
        </p:txBody>
      </p:sp>
      <p:sp>
        <p:nvSpPr>
          <p:cNvPr id="6" name="Espace réservé du numéro de diapositive 5"/>
          <p:cNvSpPr>
            <a:spLocks noGrp="1"/>
          </p:cNvSpPr>
          <p:nvPr>
            <p:ph type="sldNum" sz="quarter" idx="4"/>
          </p:nvPr>
        </p:nvSpPr>
        <p:spPr>
          <a:xfrm>
            <a:off x="1440000" y="6524773"/>
            <a:ext cx="254400" cy="164148"/>
          </a:xfrm>
          <a:prstGeom prst="rect">
            <a:avLst/>
          </a:prstGeom>
        </p:spPr>
        <p:txBody>
          <a:bodyPr vert="horz" lIns="0" tIns="0" rIns="0" bIns="0" rtlCol="0" anchor="t" anchorCtr="0">
            <a:spAutoFit/>
          </a:bodyPr>
          <a:lstStyle>
            <a:lvl1pPr algn="l">
              <a:defRPr sz="1067" b="1" cap="all" baseline="0">
                <a:solidFill>
                  <a:schemeClr val="tx2"/>
                </a:solidFill>
              </a:defRPr>
            </a:lvl1pPr>
          </a:lstStyle>
          <a:p>
            <a:fld id="{4F985FF9-ADA8-465B-B1B8-A5AF16A5E141}" type="slidenum">
              <a:rPr lang="fr-FR" smtClean="0"/>
              <a:pPr/>
              <a:t>‹N°›</a:t>
            </a:fld>
            <a:endParaRPr lang="fr-FR"/>
          </a:p>
        </p:txBody>
      </p:sp>
      <p:sp>
        <p:nvSpPr>
          <p:cNvPr id="11" name="object 13"/>
          <p:cNvSpPr/>
          <p:nvPr/>
        </p:nvSpPr>
        <p:spPr>
          <a:xfrm rot="16200000">
            <a:off x="1131457" y="566241"/>
            <a:ext cx="617097" cy="350161"/>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4" name="Espace réservé de la date 3"/>
          <p:cNvSpPr>
            <a:spLocks noGrp="1"/>
          </p:cNvSpPr>
          <p:nvPr>
            <p:ph type="dt" sz="half" idx="2"/>
          </p:nvPr>
        </p:nvSpPr>
        <p:spPr>
          <a:xfrm>
            <a:off x="1841992" y="6524773"/>
            <a:ext cx="1344000" cy="164148"/>
          </a:xfrm>
          <a:prstGeom prst="rect">
            <a:avLst/>
          </a:prstGeom>
        </p:spPr>
        <p:txBody>
          <a:bodyPr vert="horz" wrap="square" lIns="0" tIns="0" rIns="0" bIns="0" rtlCol="0" anchor="t" anchorCtr="0">
            <a:spAutoFit/>
          </a:bodyPr>
          <a:lstStyle>
            <a:lvl1pPr>
              <a:defRPr lang="fr-FR" sz="1067" b="0" cap="all" baseline="0" smtClean="0">
                <a:solidFill>
                  <a:srgbClr val="7F7F7F"/>
                </a:solidFill>
              </a:defRPr>
            </a:lvl1pPr>
          </a:lstStyle>
          <a:p>
            <a:r>
              <a:rPr lang="fr-FR"/>
              <a:t>JJ MMMM AAAA</a:t>
            </a:r>
          </a:p>
        </p:txBody>
      </p:sp>
      <p:pic>
        <p:nvPicPr>
          <p:cNvPr id="7" name="Image 6"/>
          <p:cNvPicPr>
            <a:picLocks noChangeAspect="1"/>
          </p:cNvPicPr>
          <p:nvPr userDrawn="1"/>
        </p:nvPicPr>
        <p:blipFill rotWithShape="1">
          <a:blip r:embed="rId29" cstate="hqprint">
            <a:extLst>
              <a:ext uri="{28A0092B-C50C-407E-A947-70E740481C1C}">
                <a14:useLocalDpi xmlns:a14="http://schemas.microsoft.com/office/drawing/2010/main" val="0"/>
              </a:ext>
            </a:extLst>
          </a:blip>
          <a:srcRect l="6695" r="13358"/>
          <a:stretch/>
        </p:blipFill>
        <p:spPr>
          <a:xfrm>
            <a:off x="10906083" y="6391068"/>
            <a:ext cx="921600" cy="441600"/>
          </a:xfrm>
          <a:prstGeom prst="rect">
            <a:avLst/>
          </a:prstGeom>
        </p:spPr>
      </p:pic>
      <p:sp>
        <p:nvSpPr>
          <p:cNvPr id="8" name="MSIPCMContentMarking" descr="{&quot;HashCode&quot;:-929196920,&quot;Placement&quot;:&quot;Footer&quot;}">
            <a:extLst>
              <a:ext uri="{FF2B5EF4-FFF2-40B4-BE49-F238E27FC236}">
                <a16:creationId xmlns:a16="http://schemas.microsoft.com/office/drawing/2014/main" id="{21E18FF6-CBFC-4BAB-BC68-7AAFAB12B811}"/>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17598103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743" r:id="rId27"/>
  </p:sldLayoutIdLst>
  <p:hf hdr="0"/>
  <p:txStyles>
    <p:titleStyle>
      <a:lvl1pPr algn="l" defTabSz="914354" rtl="0" eaLnBrk="1" latinLnBrk="0" hangingPunct="1">
        <a:lnSpc>
          <a:spcPct val="90000"/>
        </a:lnSpc>
        <a:spcBef>
          <a:spcPct val="0"/>
        </a:spcBef>
        <a:buNone/>
        <a:defRPr sz="2667" b="1" kern="1200">
          <a:solidFill>
            <a:schemeClr val="tx2"/>
          </a:solidFill>
          <a:latin typeface="+mj-lt"/>
          <a:ea typeface="+mj-ea"/>
          <a:cs typeface="+mj-cs"/>
        </a:defRPr>
      </a:lvl1pPr>
    </p:titleStyle>
    <p:bodyStyle>
      <a:lvl1pPr marL="0" indent="0" algn="l" defTabSz="914354" rtl="0" eaLnBrk="1" latinLnBrk="0" hangingPunct="1">
        <a:lnSpc>
          <a:spcPct val="100000"/>
        </a:lnSpc>
        <a:spcBef>
          <a:spcPts val="1600"/>
        </a:spcBef>
        <a:buFont typeface="Arial" panose="020B0604020202020204" pitchFamily="34" charset="0"/>
        <a:buNone/>
        <a:defRPr sz="2267" b="1" kern="1200">
          <a:solidFill>
            <a:schemeClr val="accent1"/>
          </a:solidFill>
          <a:latin typeface="+mn-lt"/>
          <a:ea typeface="+mn-ea"/>
          <a:cs typeface="+mn-cs"/>
        </a:defRPr>
      </a:lvl1pPr>
      <a:lvl2pPr marL="287993" indent="-287993" algn="l" defTabSz="914354" rtl="0" eaLnBrk="1" latinLnBrk="0" hangingPunct="1">
        <a:lnSpc>
          <a:spcPct val="100000"/>
        </a:lnSpc>
        <a:spcBef>
          <a:spcPts val="1333"/>
        </a:spcBef>
        <a:buClr>
          <a:schemeClr val="accent1"/>
        </a:buClr>
        <a:buFont typeface="Wingdings 3" panose="05040102010807070707" pitchFamily="18" charset="2"/>
        <a:buChar char=""/>
        <a:defRPr sz="1867" b="1" kern="1200">
          <a:solidFill>
            <a:schemeClr val="tx1"/>
          </a:solidFill>
          <a:latin typeface="+mn-lt"/>
          <a:ea typeface="+mn-ea"/>
          <a:cs typeface="+mn-cs"/>
        </a:defRPr>
      </a:lvl2pPr>
      <a:lvl3pPr marL="311992" indent="-311992" algn="l" defTabSz="914354" rtl="0" eaLnBrk="1" latinLnBrk="0" hangingPunct="1">
        <a:lnSpc>
          <a:spcPct val="100000"/>
        </a:lnSpc>
        <a:spcBef>
          <a:spcPts val="1333"/>
        </a:spcBef>
        <a:buClr>
          <a:schemeClr val="accent1"/>
        </a:buClr>
        <a:buFont typeface="Wingdings" panose="05000000000000000000" pitchFamily="2" charset="2"/>
        <a:buChar char=""/>
        <a:defRPr sz="1733" b="0" kern="1200" cap="none" baseline="0">
          <a:solidFill>
            <a:schemeClr val="tx1"/>
          </a:solidFill>
          <a:latin typeface="+mn-lt"/>
          <a:ea typeface="+mn-ea"/>
          <a:cs typeface="+mn-cs"/>
        </a:defRPr>
      </a:lvl3pPr>
      <a:lvl4pPr marL="599985" indent="-239994" algn="l" defTabSz="914354" rtl="0" eaLnBrk="1" latinLnBrk="0" hangingPunct="1">
        <a:lnSpc>
          <a:spcPct val="100000"/>
        </a:lnSpc>
        <a:spcBef>
          <a:spcPts val="800"/>
        </a:spcBef>
        <a:buClr>
          <a:schemeClr val="accent1"/>
        </a:buClr>
        <a:buSzPct val="80000"/>
        <a:buFont typeface="Wingdings 3" panose="05040102010807070707" pitchFamily="18" charset="2"/>
        <a:buChar char=""/>
        <a:defRPr sz="1733" kern="1200">
          <a:solidFill>
            <a:schemeClr val="tx1"/>
          </a:solidFill>
          <a:latin typeface="+mn-lt"/>
          <a:ea typeface="+mn-ea"/>
          <a:cs typeface="+mn-cs"/>
        </a:defRPr>
      </a:lvl4pPr>
      <a:lvl5pPr marL="791980" indent="-172796" algn="l" defTabSz="914354" rtl="0" eaLnBrk="1" latinLnBrk="0" hangingPunct="1">
        <a:lnSpc>
          <a:spcPct val="100000"/>
        </a:lnSpc>
        <a:spcBef>
          <a:spcPts val="800"/>
        </a:spcBef>
        <a:buClr>
          <a:schemeClr val="accent1"/>
        </a:buClr>
        <a:buSzPct val="80000"/>
        <a:buFont typeface="Arial" panose="020B0604020202020204" pitchFamily="34" charset="0"/>
        <a:buChar char="•"/>
        <a:defRPr sz="1467" kern="1200">
          <a:solidFill>
            <a:schemeClr val="tx1"/>
          </a:solidFill>
          <a:latin typeface="+mn-lt"/>
          <a:ea typeface="+mn-ea"/>
          <a:cs typeface="+mn-cs"/>
        </a:defRPr>
      </a:lvl5pPr>
      <a:lvl6pPr marL="777561" indent="-172792" algn="l" defTabSz="914354" rtl="0" eaLnBrk="1" latinLnBrk="0" hangingPunct="1">
        <a:lnSpc>
          <a:spcPct val="100000"/>
        </a:lnSpc>
        <a:spcBef>
          <a:spcPts val="800"/>
        </a:spcBef>
        <a:buClr>
          <a:schemeClr val="accent1"/>
        </a:buClr>
        <a:buFont typeface="Arial" panose="020B0604020202020204" pitchFamily="34" charset="0"/>
        <a:buChar char="•"/>
        <a:defRPr sz="1467"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007"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fr-FR"/>
      </a:defPPr>
      <a:lvl1pPr marL="0" algn="l" defTabSz="914354" rtl="0" eaLnBrk="1" latinLnBrk="0" hangingPunct="1">
        <a:defRPr sz="1801" kern="1200">
          <a:solidFill>
            <a:schemeClr val="tx1"/>
          </a:solidFill>
          <a:latin typeface="+mn-lt"/>
          <a:ea typeface="+mn-ea"/>
          <a:cs typeface="+mn-cs"/>
        </a:defRPr>
      </a:lvl1pPr>
      <a:lvl2pPr marL="457177" algn="l" defTabSz="914354" rtl="0" eaLnBrk="1" latinLnBrk="0" hangingPunct="1">
        <a:defRPr sz="1801" kern="1200">
          <a:solidFill>
            <a:schemeClr val="tx1"/>
          </a:solidFill>
          <a:latin typeface="+mn-lt"/>
          <a:ea typeface="+mn-ea"/>
          <a:cs typeface="+mn-cs"/>
        </a:defRPr>
      </a:lvl2pPr>
      <a:lvl3pPr marL="914354" algn="l" defTabSz="914354" rtl="0" eaLnBrk="1" latinLnBrk="0" hangingPunct="1">
        <a:defRPr sz="1801" kern="1200">
          <a:solidFill>
            <a:schemeClr val="tx1"/>
          </a:solidFill>
          <a:latin typeface="+mn-lt"/>
          <a:ea typeface="+mn-ea"/>
          <a:cs typeface="+mn-cs"/>
        </a:defRPr>
      </a:lvl3pPr>
      <a:lvl4pPr marL="1371531" algn="l" defTabSz="914354" rtl="0" eaLnBrk="1" latinLnBrk="0" hangingPunct="1">
        <a:defRPr sz="1801" kern="1200">
          <a:solidFill>
            <a:schemeClr val="tx1"/>
          </a:solidFill>
          <a:latin typeface="+mn-lt"/>
          <a:ea typeface="+mn-ea"/>
          <a:cs typeface="+mn-cs"/>
        </a:defRPr>
      </a:lvl4pPr>
      <a:lvl5pPr marL="1828709" algn="l" defTabSz="914354" rtl="0" eaLnBrk="1" latinLnBrk="0" hangingPunct="1">
        <a:defRPr sz="1801" kern="1200">
          <a:solidFill>
            <a:schemeClr val="tx1"/>
          </a:solidFill>
          <a:latin typeface="+mn-lt"/>
          <a:ea typeface="+mn-ea"/>
          <a:cs typeface="+mn-cs"/>
        </a:defRPr>
      </a:lvl5pPr>
      <a:lvl6pPr marL="2285886" algn="l" defTabSz="914354" rtl="0" eaLnBrk="1" latinLnBrk="0" hangingPunct="1">
        <a:defRPr sz="1801" kern="1200">
          <a:solidFill>
            <a:schemeClr val="tx1"/>
          </a:solidFill>
          <a:latin typeface="+mn-lt"/>
          <a:ea typeface="+mn-ea"/>
          <a:cs typeface="+mn-cs"/>
        </a:defRPr>
      </a:lvl6pPr>
      <a:lvl7pPr marL="2743063" algn="l" defTabSz="914354" rtl="0" eaLnBrk="1" latinLnBrk="0" hangingPunct="1">
        <a:defRPr sz="1801" kern="1200">
          <a:solidFill>
            <a:schemeClr val="tx1"/>
          </a:solidFill>
          <a:latin typeface="+mn-lt"/>
          <a:ea typeface="+mn-ea"/>
          <a:cs typeface="+mn-cs"/>
        </a:defRPr>
      </a:lvl7pPr>
      <a:lvl8pPr marL="3200240" algn="l" defTabSz="914354" rtl="0" eaLnBrk="1" latinLnBrk="0" hangingPunct="1">
        <a:defRPr sz="1801" kern="1200">
          <a:solidFill>
            <a:schemeClr val="tx1"/>
          </a:solidFill>
          <a:latin typeface="+mn-lt"/>
          <a:ea typeface="+mn-ea"/>
          <a:cs typeface="+mn-cs"/>
        </a:defRPr>
      </a:lvl8pPr>
      <a:lvl9pPr marL="3657417" algn="l" defTabSz="914354"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43">
          <p15:clr>
            <a:srgbClr val="F26B43"/>
          </p15:clr>
        </p15:guide>
        <p15:guide id="2" pos="678">
          <p15:clr>
            <a:srgbClr val="F26B43"/>
          </p15:clr>
        </p15:guide>
        <p15:guide id="3" pos="5585">
          <p15:clr>
            <a:srgbClr val="F26B43"/>
          </p15:clr>
        </p15:guide>
        <p15:guide id="6" orient="horz" pos="204">
          <p15:clr>
            <a:srgbClr val="F26B43"/>
          </p15:clr>
        </p15:guide>
        <p15:guide id="7" pos="1872">
          <p15:clr>
            <a:srgbClr val="F26B43"/>
          </p15:clr>
        </p15:guide>
        <p15:guide id="8" orient="horz" pos="38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440001" y="414000"/>
            <a:ext cx="10373391" cy="608400"/>
          </a:xfrm>
          <a:prstGeom prst="rect">
            <a:avLst/>
          </a:prstGeom>
        </p:spPr>
        <p:txBody>
          <a:bodyPr vert="horz" lIns="0" tIns="0" rIns="0" bIns="0" rtlCol="0" anchor="t" anchorCtr="0">
            <a:noAutofit/>
          </a:bodyPr>
          <a:lstStyle/>
          <a:p>
            <a:r>
              <a:rPr lang="fr-FR"/>
              <a:t>Modifiez le style du titre</a:t>
            </a:r>
          </a:p>
        </p:txBody>
      </p:sp>
      <p:sp>
        <p:nvSpPr>
          <p:cNvPr id="3" name="Espace réservé du texte 2"/>
          <p:cNvSpPr>
            <a:spLocks noGrp="1"/>
          </p:cNvSpPr>
          <p:nvPr>
            <p:ph type="body" idx="1"/>
          </p:nvPr>
        </p:nvSpPr>
        <p:spPr>
          <a:xfrm>
            <a:off x="1440001" y="1306800"/>
            <a:ext cx="10373391" cy="4351338"/>
          </a:xfrm>
          <a:prstGeom prst="rect">
            <a:avLst/>
          </a:prstGeom>
        </p:spPr>
        <p:txBody>
          <a:bodyPr vert="horz" lIns="0" tIns="0" rIns="0" bIns="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Sixième niveau</a:t>
            </a:r>
          </a:p>
        </p:txBody>
      </p:sp>
      <p:sp>
        <p:nvSpPr>
          <p:cNvPr id="11" name="object 13"/>
          <p:cNvSpPr/>
          <p:nvPr/>
        </p:nvSpPr>
        <p:spPr>
          <a:xfrm rot="16200000">
            <a:off x="1177179" y="520510"/>
            <a:ext cx="525642" cy="350161"/>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9" name="Espace réservé du pied de page 4"/>
          <p:cNvSpPr>
            <a:spLocks noGrp="1"/>
          </p:cNvSpPr>
          <p:nvPr>
            <p:ph type="ftr" sz="quarter" idx="3"/>
          </p:nvPr>
        </p:nvSpPr>
        <p:spPr>
          <a:xfrm>
            <a:off x="2878043" y="6521788"/>
            <a:ext cx="6672000" cy="123111"/>
          </a:xfrm>
          <a:prstGeom prst="rect">
            <a:avLst/>
          </a:prstGeom>
        </p:spPr>
        <p:txBody>
          <a:bodyPr vert="horz" wrap="square" lIns="0" tIns="0" rIns="0" bIns="0" rtlCol="0" anchor="t" anchorCtr="0">
            <a:spAutoFit/>
          </a:bodyPr>
          <a:lstStyle>
            <a:lvl1pPr algn="l">
              <a:defRPr sz="800" b="0" cap="none" baseline="0">
                <a:solidFill>
                  <a:srgbClr val="7F7F7F"/>
                </a:solidFill>
              </a:defRPr>
            </a:lvl1pPr>
          </a:lstStyle>
          <a:p>
            <a:r>
              <a:rPr lang="fr-FR" dirty="0"/>
              <a:t>TITRE DE LA PRÉSENTATION</a:t>
            </a:r>
          </a:p>
        </p:txBody>
      </p:sp>
      <p:sp>
        <p:nvSpPr>
          <p:cNvPr id="10" name="Espace réservé du numéro de diapositive 5"/>
          <p:cNvSpPr>
            <a:spLocks noGrp="1"/>
          </p:cNvSpPr>
          <p:nvPr>
            <p:ph type="sldNum" sz="quarter" idx="4"/>
          </p:nvPr>
        </p:nvSpPr>
        <p:spPr>
          <a:xfrm>
            <a:off x="1440000" y="6521788"/>
            <a:ext cx="254400" cy="123111"/>
          </a:xfrm>
          <a:prstGeom prst="rect">
            <a:avLst/>
          </a:prstGeom>
        </p:spPr>
        <p:txBody>
          <a:bodyPr vert="horz" lIns="0" tIns="0" rIns="0" bIns="0" rtlCol="0" anchor="t" anchorCtr="0">
            <a:spAutoFit/>
          </a:bodyPr>
          <a:lstStyle>
            <a:lvl1pPr algn="l">
              <a:defRPr sz="800" b="1" cap="all" baseline="0">
                <a:solidFill>
                  <a:schemeClr val="tx2"/>
                </a:solidFill>
              </a:defRPr>
            </a:lvl1pPr>
          </a:lstStyle>
          <a:p>
            <a:fld id="{4F985FF9-ADA8-465B-B1B8-A5AF16A5E141}" type="slidenum">
              <a:rPr lang="fr-FR" smtClean="0"/>
              <a:pPr/>
              <a:t>‹N°›</a:t>
            </a:fld>
            <a:endParaRPr lang="fr-FR"/>
          </a:p>
        </p:txBody>
      </p:sp>
      <p:sp>
        <p:nvSpPr>
          <p:cNvPr id="13" name="Espace réservé de la date 3"/>
          <p:cNvSpPr>
            <a:spLocks noGrp="1"/>
          </p:cNvSpPr>
          <p:nvPr>
            <p:ph type="dt" sz="half" idx="2"/>
          </p:nvPr>
        </p:nvSpPr>
        <p:spPr>
          <a:xfrm>
            <a:off x="1796954" y="6524770"/>
            <a:ext cx="1022829" cy="123111"/>
          </a:xfrm>
          <a:prstGeom prst="rect">
            <a:avLst/>
          </a:prstGeom>
        </p:spPr>
        <p:txBody>
          <a:bodyPr vert="horz" wrap="square" lIns="0" tIns="0" rIns="0" bIns="0" rtlCol="0" anchor="t" anchorCtr="0">
            <a:spAutoFit/>
          </a:bodyPr>
          <a:lstStyle>
            <a:lvl1pPr>
              <a:defRPr lang="fr-FR" sz="800" b="0" cap="all" baseline="0" smtClean="0">
                <a:solidFill>
                  <a:srgbClr val="7F7F7F"/>
                </a:solidFill>
              </a:defRPr>
            </a:lvl1pPr>
          </a:lstStyle>
          <a:p>
            <a:r>
              <a:rPr lang="fr-FR" dirty="0" err="1"/>
              <a:t>Jj</a:t>
            </a:r>
            <a:r>
              <a:rPr lang="fr-FR" dirty="0"/>
              <a:t> Mois </a:t>
            </a:r>
            <a:r>
              <a:rPr lang="fr-FR" dirty="0" err="1"/>
              <a:t>Aaaa</a:t>
            </a:r>
            <a:endParaRPr lang="fr-FR" dirty="0"/>
          </a:p>
        </p:txBody>
      </p:sp>
      <p:pic>
        <p:nvPicPr>
          <p:cNvPr id="16" name="Picture 3" descr="D:\BLOC MARQUES\JPG\BB_Q_NATIXIS_INTEREPARGNE_10CM.jp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517153" y="6345006"/>
            <a:ext cx="1514564" cy="435133"/>
          </a:xfrm>
          <a:prstGeom prst="rect">
            <a:avLst/>
          </a:prstGeom>
          <a:noFill/>
          <a:extLst>
            <a:ext uri="{909E8E84-426E-40DD-AFC4-6F175D3DCCD1}">
              <a14:hiddenFill xmlns:a14="http://schemas.microsoft.com/office/drawing/2010/main">
                <a:solidFill>
                  <a:srgbClr val="FFFFFF"/>
                </a:solidFill>
              </a14:hiddenFill>
            </a:ext>
          </a:extLst>
        </p:spPr>
      </p:pic>
      <p:sp>
        <p:nvSpPr>
          <p:cNvPr id="4" name="MSIPCMContentMarking" descr="{&quot;HashCode&quot;:-929196920,&quot;Placement&quot;:&quot;Footer&quot;}">
            <a:extLst>
              <a:ext uri="{FF2B5EF4-FFF2-40B4-BE49-F238E27FC236}">
                <a16:creationId xmlns:a16="http://schemas.microsoft.com/office/drawing/2014/main" id="{AF16966F-F050-43EE-B200-74BEAF413F8D}"/>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782540777"/>
      </p:ext>
    </p:extLst>
  </p:cSld>
  <p:clrMap bg1="lt1" tx1="dk1" bg2="lt2" tx2="dk2" accent1="accent1" accent2="accent2" accent3="accent3" accent4="accent4" accent5="accent5" accent6="accent6" hlink="hlink" folHlink="folHlink"/>
  <p:sldLayoutIdLst>
    <p:sldLayoutId id="2147483688" r:id="rId1"/>
  </p:sldLayoutIdLst>
  <p:hf hdr="0"/>
  <p:txStyles>
    <p:titleStyle>
      <a:lvl1pPr algn="l" defTabSz="685800" rtl="0" eaLnBrk="1" latinLnBrk="0" hangingPunct="1">
        <a:lnSpc>
          <a:spcPct val="90000"/>
        </a:lnSpc>
        <a:spcBef>
          <a:spcPct val="0"/>
        </a:spcBef>
        <a:buNone/>
        <a:defRPr sz="2200" b="1" kern="1200">
          <a:solidFill>
            <a:schemeClr val="tx2"/>
          </a:solidFill>
          <a:latin typeface="+mj-lt"/>
          <a:ea typeface="+mj-ea"/>
          <a:cs typeface="+mj-cs"/>
        </a:defRPr>
      </a:lvl1pPr>
    </p:titleStyle>
    <p:body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19">
          <p15:clr>
            <a:srgbClr val="F26B43"/>
          </p15:clr>
        </p15:guide>
        <p15:guide id="2" pos="678">
          <p15:clr>
            <a:srgbClr val="F26B43"/>
          </p15:clr>
        </p15:guide>
        <p15:guide id="3" pos="5585">
          <p15:clr>
            <a:srgbClr val="F26B43"/>
          </p15:clr>
        </p15:guide>
        <p15:guide id="5" orient="horz" pos="417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440007" y="392833"/>
            <a:ext cx="10373391" cy="608400"/>
          </a:xfrm>
          <a:prstGeom prst="rect">
            <a:avLst/>
          </a:prstGeom>
        </p:spPr>
        <p:txBody>
          <a:bodyPr vert="horz" lIns="0" tIns="0" rIns="0" bIns="0" rtlCol="0" anchor="t" anchorCtr="0">
            <a:noAutofit/>
          </a:bodyPr>
          <a:lstStyle/>
          <a:p>
            <a:r>
              <a:rPr lang="fr-FR"/>
              <a:t>Modifiez le </a:t>
            </a:r>
            <a:r>
              <a:rPr lang="fr-FR" dirty="0"/>
              <a:t>style du titre </a:t>
            </a:r>
          </a:p>
        </p:txBody>
      </p:sp>
      <p:sp>
        <p:nvSpPr>
          <p:cNvPr id="3" name="Espace réservé du texte 2"/>
          <p:cNvSpPr>
            <a:spLocks noGrp="1"/>
          </p:cNvSpPr>
          <p:nvPr>
            <p:ph type="body" idx="1"/>
          </p:nvPr>
        </p:nvSpPr>
        <p:spPr>
          <a:xfrm>
            <a:off x="1440007" y="1300800"/>
            <a:ext cx="10373391" cy="4351339"/>
          </a:xfrm>
          <a:prstGeom prst="rect">
            <a:avLst/>
          </a:prstGeom>
        </p:spPr>
        <p:txBody>
          <a:bodyPr vert="horz" lIns="0" tIns="0" rIns="0" bIns="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6" name="Espace réservé du numéro de diapositive 5"/>
          <p:cNvSpPr>
            <a:spLocks noGrp="1"/>
          </p:cNvSpPr>
          <p:nvPr>
            <p:ph type="sldNum" sz="quarter" idx="4"/>
          </p:nvPr>
        </p:nvSpPr>
        <p:spPr>
          <a:xfrm>
            <a:off x="1440000" y="6524773"/>
            <a:ext cx="254400" cy="164148"/>
          </a:xfrm>
          <a:prstGeom prst="rect">
            <a:avLst/>
          </a:prstGeom>
        </p:spPr>
        <p:txBody>
          <a:bodyPr vert="horz" lIns="0" tIns="0" rIns="0" bIns="0" rtlCol="0" anchor="t" anchorCtr="0">
            <a:spAutoFit/>
          </a:bodyPr>
          <a:lstStyle>
            <a:lvl1pPr algn="l">
              <a:defRPr sz="1067" b="1" cap="all" baseline="0">
                <a:solidFill>
                  <a:schemeClr val="tx2"/>
                </a:solidFill>
              </a:defRPr>
            </a:lvl1pPr>
          </a:lstStyle>
          <a:p>
            <a:fld id="{4F985FF9-ADA8-465B-B1B8-A5AF16A5E141}" type="slidenum">
              <a:rPr lang="fr-FR" smtClean="0"/>
              <a:pPr/>
              <a:t>‹N°›</a:t>
            </a:fld>
            <a:endParaRPr lang="fr-FR"/>
          </a:p>
        </p:txBody>
      </p:sp>
      <p:sp>
        <p:nvSpPr>
          <p:cNvPr id="11" name="object 13"/>
          <p:cNvSpPr/>
          <p:nvPr/>
        </p:nvSpPr>
        <p:spPr>
          <a:xfrm rot="16200000">
            <a:off x="1131457" y="566241"/>
            <a:ext cx="617097" cy="350161"/>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pic>
        <p:nvPicPr>
          <p:cNvPr id="7" name="Image 6"/>
          <p:cNvPicPr>
            <a:picLocks noChangeAspect="1"/>
          </p:cNvPicPr>
          <p:nvPr userDrawn="1"/>
        </p:nvPicPr>
        <p:blipFill rotWithShape="1">
          <a:blip r:embed="rId28" cstate="hqprint">
            <a:extLst>
              <a:ext uri="{28A0092B-C50C-407E-A947-70E740481C1C}">
                <a14:useLocalDpi xmlns:a14="http://schemas.microsoft.com/office/drawing/2010/main" val="0"/>
              </a:ext>
            </a:extLst>
          </a:blip>
          <a:srcRect l="6695" r="13358"/>
          <a:stretch/>
        </p:blipFill>
        <p:spPr>
          <a:xfrm>
            <a:off x="10906083" y="6391068"/>
            <a:ext cx="921600" cy="441600"/>
          </a:xfrm>
          <a:prstGeom prst="rect">
            <a:avLst/>
          </a:prstGeom>
        </p:spPr>
      </p:pic>
      <p:sp>
        <p:nvSpPr>
          <p:cNvPr id="8" name="MSIPCMContentMarking" descr="{&quot;HashCode&quot;:-929196920,&quot;Placement&quot;:&quot;Footer&quot;}">
            <a:extLst>
              <a:ext uri="{FF2B5EF4-FFF2-40B4-BE49-F238E27FC236}">
                <a16:creationId xmlns:a16="http://schemas.microsoft.com/office/drawing/2014/main" id="{893B3338-1432-414B-B6D5-B995B5136A51}"/>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192045478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 id="2147483712" r:id="rId23"/>
    <p:sldLayoutId id="2147483713" r:id="rId24"/>
    <p:sldLayoutId id="2147483714" r:id="rId25"/>
    <p:sldLayoutId id="2147483715" r:id="rId26"/>
  </p:sldLayoutIdLst>
  <p:hf hdr="0"/>
  <p:txStyles>
    <p:titleStyle>
      <a:lvl1pPr algn="l" defTabSz="914354" rtl="0" eaLnBrk="1" latinLnBrk="0" hangingPunct="1">
        <a:lnSpc>
          <a:spcPct val="90000"/>
        </a:lnSpc>
        <a:spcBef>
          <a:spcPct val="0"/>
        </a:spcBef>
        <a:buNone/>
        <a:defRPr sz="2667" b="1" kern="1200">
          <a:solidFill>
            <a:schemeClr val="tx2"/>
          </a:solidFill>
          <a:latin typeface="+mj-lt"/>
          <a:ea typeface="+mj-ea"/>
          <a:cs typeface="+mj-cs"/>
        </a:defRPr>
      </a:lvl1pPr>
    </p:titleStyle>
    <p:bodyStyle>
      <a:lvl1pPr marL="0" indent="0" algn="l" defTabSz="914354" rtl="0" eaLnBrk="1" latinLnBrk="0" hangingPunct="1">
        <a:lnSpc>
          <a:spcPct val="100000"/>
        </a:lnSpc>
        <a:spcBef>
          <a:spcPts val="1600"/>
        </a:spcBef>
        <a:buFont typeface="Arial" panose="020B0604020202020204" pitchFamily="34" charset="0"/>
        <a:buNone/>
        <a:defRPr sz="2267" b="1" kern="1200">
          <a:solidFill>
            <a:schemeClr val="accent1"/>
          </a:solidFill>
          <a:latin typeface="+mn-lt"/>
          <a:ea typeface="+mn-ea"/>
          <a:cs typeface="+mn-cs"/>
        </a:defRPr>
      </a:lvl1pPr>
      <a:lvl2pPr marL="287993" indent="-287993" algn="l" defTabSz="914354" rtl="0" eaLnBrk="1" latinLnBrk="0" hangingPunct="1">
        <a:lnSpc>
          <a:spcPct val="100000"/>
        </a:lnSpc>
        <a:spcBef>
          <a:spcPts val="1333"/>
        </a:spcBef>
        <a:buClr>
          <a:schemeClr val="accent1"/>
        </a:buClr>
        <a:buFont typeface="Wingdings 3" panose="05040102010807070707" pitchFamily="18" charset="2"/>
        <a:buChar char=""/>
        <a:defRPr sz="1867" b="1" kern="1200">
          <a:solidFill>
            <a:schemeClr val="tx1"/>
          </a:solidFill>
          <a:latin typeface="+mn-lt"/>
          <a:ea typeface="+mn-ea"/>
          <a:cs typeface="+mn-cs"/>
        </a:defRPr>
      </a:lvl2pPr>
      <a:lvl3pPr marL="311992" indent="-311992" algn="l" defTabSz="914354" rtl="0" eaLnBrk="1" latinLnBrk="0" hangingPunct="1">
        <a:lnSpc>
          <a:spcPct val="100000"/>
        </a:lnSpc>
        <a:spcBef>
          <a:spcPts val="1333"/>
        </a:spcBef>
        <a:buClr>
          <a:schemeClr val="accent1"/>
        </a:buClr>
        <a:buFont typeface="Wingdings" panose="05000000000000000000" pitchFamily="2" charset="2"/>
        <a:buChar char=""/>
        <a:defRPr sz="1733" b="0" kern="1200" cap="none" baseline="0">
          <a:solidFill>
            <a:schemeClr val="tx1"/>
          </a:solidFill>
          <a:latin typeface="+mn-lt"/>
          <a:ea typeface="+mn-ea"/>
          <a:cs typeface="+mn-cs"/>
        </a:defRPr>
      </a:lvl3pPr>
      <a:lvl4pPr marL="599985" indent="-239994" algn="l" defTabSz="914354" rtl="0" eaLnBrk="1" latinLnBrk="0" hangingPunct="1">
        <a:lnSpc>
          <a:spcPct val="100000"/>
        </a:lnSpc>
        <a:spcBef>
          <a:spcPts val="800"/>
        </a:spcBef>
        <a:buClr>
          <a:schemeClr val="accent1"/>
        </a:buClr>
        <a:buSzPct val="80000"/>
        <a:buFont typeface="Wingdings 3" panose="05040102010807070707" pitchFamily="18" charset="2"/>
        <a:buChar char=""/>
        <a:defRPr sz="1733" kern="1200">
          <a:solidFill>
            <a:schemeClr val="tx1"/>
          </a:solidFill>
          <a:latin typeface="+mn-lt"/>
          <a:ea typeface="+mn-ea"/>
          <a:cs typeface="+mn-cs"/>
        </a:defRPr>
      </a:lvl4pPr>
      <a:lvl5pPr marL="791980" indent="-172796" algn="l" defTabSz="914354" rtl="0" eaLnBrk="1" latinLnBrk="0" hangingPunct="1">
        <a:lnSpc>
          <a:spcPct val="100000"/>
        </a:lnSpc>
        <a:spcBef>
          <a:spcPts val="800"/>
        </a:spcBef>
        <a:buClr>
          <a:schemeClr val="accent1"/>
        </a:buClr>
        <a:buSzPct val="80000"/>
        <a:buFont typeface="Arial" panose="020B0604020202020204" pitchFamily="34" charset="0"/>
        <a:buChar char="•"/>
        <a:defRPr sz="1467" kern="1200">
          <a:solidFill>
            <a:schemeClr val="tx1"/>
          </a:solidFill>
          <a:latin typeface="+mn-lt"/>
          <a:ea typeface="+mn-ea"/>
          <a:cs typeface="+mn-cs"/>
        </a:defRPr>
      </a:lvl5pPr>
      <a:lvl6pPr marL="777561" indent="-172792" algn="l" defTabSz="914354" rtl="0" eaLnBrk="1" latinLnBrk="0" hangingPunct="1">
        <a:lnSpc>
          <a:spcPct val="100000"/>
        </a:lnSpc>
        <a:spcBef>
          <a:spcPts val="800"/>
        </a:spcBef>
        <a:buClr>
          <a:schemeClr val="accent1"/>
        </a:buClr>
        <a:buFont typeface="Arial" panose="020B0604020202020204" pitchFamily="34" charset="0"/>
        <a:buChar char="•"/>
        <a:defRPr sz="1467"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007"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fr-FR"/>
      </a:defPPr>
      <a:lvl1pPr marL="0" algn="l" defTabSz="914354" rtl="0" eaLnBrk="1" latinLnBrk="0" hangingPunct="1">
        <a:defRPr sz="1801" kern="1200">
          <a:solidFill>
            <a:schemeClr val="tx1"/>
          </a:solidFill>
          <a:latin typeface="+mn-lt"/>
          <a:ea typeface="+mn-ea"/>
          <a:cs typeface="+mn-cs"/>
        </a:defRPr>
      </a:lvl1pPr>
      <a:lvl2pPr marL="457177" algn="l" defTabSz="914354" rtl="0" eaLnBrk="1" latinLnBrk="0" hangingPunct="1">
        <a:defRPr sz="1801" kern="1200">
          <a:solidFill>
            <a:schemeClr val="tx1"/>
          </a:solidFill>
          <a:latin typeface="+mn-lt"/>
          <a:ea typeface="+mn-ea"/>
          <a:cs typeface="+mn-cs"/>
        </a:defRPr>
      </a:lvl2pPr>
      <a:lvl3pPr marL="914354" algn="l" defTabSz="914354" rtl="0" eaLnBrk="1" latinLnBrk="0" hangingPunct="1">
        <a:defRPr sz="1801" kern="1200">
          <a:solidFill>
            <a:schemeClr val="tx1"/>
          </a:solidFill>
          <a:latin typeface="+mn-lt"/>
          <a:ea typeface="+mn-ea"/>
          <a:cs typeface="+mn-cs"/>
        </a:defRPr>
      </a:lvl3pPr>
      <a:lvl4pPr marL="1371531" algn="l" defTabSz="914354" rtl="0" eaLnBrk="1" latinLnBrk="0" hangingPunct="1">
        <a:defRPr sz="1801" kern="1200">
          <a:solidFill>
            <a:schemeClr val="tx1"/>
          </a:solidFill>
          <a:latin typeface="+mn-lt"/>
          <a:ea typeface="+mn-ea"/>
          <a:cs typeface="+mn-cs"/>
        </a:defRPr>
      </a:lvl4pPr>
      <a:lvl5pPr marL="1828709" algn="l" defTabSz="914354" rtl="0" eaLnBrk="1" latinLnBrk="0" hangingPunct="1">
        <a:defRPr sz="1801" kern="1200">
          <a:solidFill>
            <a:schemeClr val="tx1"/>
          </a:solidFill>
          <a:latin typeface="+mn-lt"/>
          <a:ea typeface="+mn-ea"/>
          <a:cs typeface="+mn-cs"/>
        </a:defRPr>
      </a:lvl5pPr>
      <a:lvl6pPr marL="2285886" algn="l" defTabSz="914354" rtl="0" eaLnBrk="1" latinLnBrk="0" hangingPunct="1">
        <a:defRPr sz="1801" kern="1200">
          <a:solidFill>
            <a:schemeClr val="tx1"/>
          </a:solidFill>
          <a:latin typeface="+mn-lt"/>
          <a:ea typeface="+mn-ea"/>
          <a:cs typeface="+mn-cs"/>
        </a:defRPr>
      </a:lvl6pPr>
      <a:lvl7pPr marL="2743063" algn="l" defTabSz="914354" rtl="0" eaLnBrk="1" latinLnBrk="0" hangingPunct="1">
        <a:defRPr sz="1801" kern="1200">
          <a:solidFill>
            <a:schemeClr val="tx1"/>
          </a:solidFill>
          <a:latin typeface="+mn-lt"/>
          <a:ea typeface="+mn-ea"/>
          <a:cs typeface="+mn-cs"/>
        </a:defRPr>
      </a:lvl7pPr>
      <a:lvl8pPr marL="3200240" algn="l" defTabSz="914354" rtl="0" eaLnBrk="1" latinLnBrk="0" hangingPunct="1">
        <a:defRPr sz="1801" kern="1200">
          <a:solidFill>
            <a:schemeClr val="tx1"/>
          </a:solidFill>
          <a:latin typeface="+mn-lt"/>
          <a:ea typeface="+mn-ea"/>
          <a:cs typeface="+mn-cs"/>
        </a:defRPr>
      </a:lvl8pPr>
      <a:lvl9pPr marL="3657417" algn="l" defTabSz="914354"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43">
          <p15:clr>
            <a:srgbClr val="F26B43"/>
          </p15:clr>
        </p15:guide>
        <p15:guide id="2" pos="678">
          <p15:clr>
            <a:srgbClr val="F26B43"/>
          </p15:clr>
        </p15:guide>
        <p15:guide id="3" pos="5585">
          <p15:clr>
            <a:srgbClr val="F26B43"/>
          </p15:clr>
        </p15:guide>
        <p15:guide id="6" orient="horz" pos="204">
          <p15:clr>
            <a:srgbClr val="F26B43"/>
          </p15:clr>
        </p15:guide>
        <p15:guide id="7" pos="1872">
          <p15:clr>
            <a:srgbClr val="F26B43"/>
          </p15:clr>
        </p15:guide>
        <p15:guide id="8" orient="horz" pos="38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440007" y="392833"/>
            <a:ext cx="10373391" cy="608400"/>
          </a:xfrm>
          <a:prstGeom prst="rect">
            <a:avLst/>
          </a:prstGeom>
        </p:spPr>
        <p:txBody>
          <a:bodyPr vert="horz" lIns="0" tIns="0" rIns="0" bIns="0" rtlCol="0" anchor="t" anchorCtr="0">
            <a:noAutofit/>
          </a:bodyPr>
          <a:lstStyle/>
          <a:p>
            <a:r>
              <a:rPr lang="fr-FR"/>
              <a:t>Modifiez le </a:t>
            </a:r>
            <a:r>
              <a:rPr lang="fr-FR" dirty="0"/>
              <a:t>style du titre </a:t>
            </a:r>
          </a:p>
        </p:txBody>
      </p:sp>
      <p:sp>
        <p:nvSpPr>
          <p:cNvPr id="3" name="Espace réservé du texte 2"/>
          <p:cNvSpPr>
            <a:spLocks noGrp="1"/>
          </p:cNvSpPr>
          <p:nvPr>
            <p:ph type="body" idx="1"/>
          </p:nvPr>
        </p:nvSpPr>
        <p:spPr>
          <a:xfrm>
            <a:off x="1440007" y="1300800"/>
            <a:ext cx="10373391" cy="4351339"/>
          </a:xfrm>
          <a:prstGeom prst="rect">
            <a:avLst/>
          </a:prstGeom>
        </p:spPr>
        <p:txBody>
          <a:bodyPr vert="horz" lIns="0" tIns="0" rIns="0" bIns="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5" name="Espace réservé du pied de page 4"/>
          <p:cNvSpPr>
            <a:spLocks noGrp="1"/>
          </p:cNvSpPr>
          <p:nvPr>
            <p:ph type="ftr" sz="quarter" idx="3"/>
          </p:nvPr>
        </p:nvSpPr>
        <p:spPr>
          <a:xfrm>
            <a:off x="3264000" y="6524773"/>
            <a:ext cx="6688221" cy="164148"/>
          </a:xfrm>
          <a:prstGeom prst="rect">
            <a:avLst/>
          </a:prstGeom>
        </p:spPr>
        <p:txBody>
          <a:bodyPr vert="horz" wrap="square" lIns="0" tIns="0" rIns="0" bIns="0" rtlCol="0" anchor="t" anchorCtr="0">
            <a:spAutoFit/>
          </a:bodyPr>
          <a:lstStyle>
            <a:lvl1pPr algn="l">
              <a:defRPr sz="1067" b="0" cap="none" baseline="0">
                <a:solidFill>
                  <a:srgbClr val="7F7F7F"/>
                </a:solidFill>
              </a:defRPr>
            </a:lvl1pPr>
          </a:lstStyle>
          <a:p>
            <a:r>
              <a:rPr lang="en-US"/>
              <a:t>TITRE DE LA PRÉSENTATION</a:t>
            </a:r>
            <a:endParaRPr lang="fr-FR"/>
          </a:p>
        </p:txBody>
      </p:sp>
      <p:sp>
        <p:nvSpPr>
          <p:cNvPr id="6" name="Espace réservé du numéro de diapositive 5"/>
          <p:cNvSpPr>
            <a:spLocks noGrp="1"/>
          </p:cNvSpPr>
          <p:nvPr>
            <p:ph type="sldNum" sz="quarter" idx="4"/>
          </p:nvPr>
        </p:nvSpPr>
        <p:spPr>
          <a:xfrm>
            <a:off x="1440000" y="6524773"/>
            <a:ext cx="254400" cy="164148"/>
          </a:xfrm>
          <a:prstGeom prst="rect">
            <a:avLst/>
          </a:prstGeom>
        </p:spPr>
        <p:txBody>
          <a:bodyPr vert="horz" lIns="0" tIns="0" rIns="0" bIns="0" rtlCol="0" anchor="t" anchorCtr="0">
            <a:spAutoFit/>
          </a:bodyPr>
          <a:lstStyle>
            <a:lvl1pPr algn="l">
              <a:defRPr sz="1067" b="1" cap="all" baseline="0">
                <a:solidFill>
                  <a:schemeClr val="tx2"/>
                </a:solidFill>
              </a:defRPr>
            </a:lvl1pPr>
          </a:lstStyle>
          <a:p>
            <a:fld id="{4F985FF9-ADA8-465B-B1B8-A5AF16A5E141}" type="slidenum">
              <a:rPr lang="fr-FR" smtClean="0"/>
              <a:pPr/>
              <a:t>‹N°›</a:t>
            </a:fld>
            <a:endParaRPr lang="fr-FR"/>
          </a:p>
        </p:txBody>
      </p:sp>
      <p:sp>
        <p:nvSpPr>
          <p:cNvPr id="11" name="object 13"/>
          <p:cNvSpPr/>
          <p:nvPr/>
        </p:nvSpPr>
        <p:spPr>
          <a:xfrm rot="16200000">
            <a:off x="1131457" y="566241"/>
            <a:ext cx="617097" cy="350161"/>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2400"/>
          </a:p>
        </p:txBody>
      </p:sp>
      <p:sp>
        <p:nvSpPr>
          <p:cNvPr id="4" name="Espace réservé de la date 3"/>
          <p:cNvSpPr>
            <a:spLocks noGrp="1"/>
          </p:cNvSpPr>
          <p:nvPr>
            <p:ph type="dt" sz="half" idx="2"/>
          </p:nvPr>
        </p:nvSpPr>
        <p:spPr>
          <a:xfrm>
            <a:off x="1841992" y="6524773"/>
            <a:ext cx="1344000" cy="164148"/>
          </a:xfrm>
          <a:prstGeom prst="rect">
            <a:avLst/>
          </a:prstGeom>
        </p:spPr>
        <p:txBody>
          <a:bodyPr vert="horz" wrap="square" lIns="0" tIns="0" rIns="0" bIns="0" rtlCol="0" anchor="t" anchorCtr="0">
            <a:spAutoFit/>
          </a:bodyPr>
          <a:lstStyle>
            <a:lvl1pPr>
              <a:defRPr lang="fr-FR" sz="1067" b="0" cap="all" baseline="0" smtClean="0">
                <a:solidFill>
                  <a:srgbClr val="7F7F7F"/>
                </a:solidFill>
              </a:defRPr>
            </a:lvl1pPr>
          </a:lstStyle>
          <a:p>
            <a:r>
              <a:rPr lang="fr-FR"/>
              <a:t>JJ MMMM AAAA</a:t>
            </a:r>
          </a:p>
        </p:txBody>
      </p:sp>
      <p:pic>
        <p:nvPicPr>
          <p:cNvPr id="7" name="Image 6"/>
          <p:cNvPicPr>
            <a:picLocks noChangeAspect="1"/>
          </p:cNvPicPr>
          <p:nvPr userDrawn="1"/>
        </p:nvPicPr>
        <p:blipFill rotWithShape="1">
          <a:blip r:embed="rId28" cstate="hqprint">
            <a:extLst>
              <a:ext uri="{28A0092B-C50C-407E-A947-70E740481C1C}">
                <a14:useLocalDpi xmlns:a14="http://schemas.microsoft.com/office/drawing/2010/main" val="0"/>
              </a:ext>
            </a:extLst>
          </a:blip>
          <a:srcRect l="6695" r="13358"/>
          <a:stretch/>
        </p:blipFill>
        <p:spPr>
          <a:xfrm>
            <a:off x="10906083" y="6391068"/>
            <a:ext cx="921600" cy="441600"/>
          </a:xfrm>
          <a:prstGeom prst="rect">
            <a:avLst/>
          </a:prstGeom>
        </p:spPr>
      </p:pic>
      <p:sp>
        <p:nvSpPr>
          <p:cNvPr id="8" name="MSIPCMContentMarking" descr="{&quot;HashCode&quot;:-929196920,&quot;Placement&quot;:&quot;Footer&quot;}">
            <a:extLst>
              <a:ext uri="{FF2B5EF4-FFF2-40B4-BE49-F238E27FC236}">
                <a16:creationId xmlns:a16="http://schemas.microsoft.com/office/drawing/2014/main" id="{21E18FF6-CBFC-4BAB-BC68-7AAFAB12B811}"/>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161745822"/>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 id="2147483740" r:id="rId24"/>
    <p:sldLayoutId id="2147483741" r:id="rId25"/>
    <p:sldLayoutId id="2147483742" r:id="rId26"/>
  </p:sldLayoutIdLst>
  <p:hf hdr="0"/>
  <p:txStyles>
    <p:titleStyle>
      <a:lvl1pPr algn="l" defTabSz="914354" rtl="0" eaLnBrk="1" latinLnBrk="0" hangingPunct="1">
        <a:lnSpc>
          <a:spcPct val="90000"/>
        </a:lnSpc>
        <a:spcBef>
          <a:spcPct val="0"/>
        </a:spcBef>
        <a:buNone/>
        <a:defRPr sz="2667" b="1" kern="1200">
          <a:solidFill>
            <a:schemeClr val="tx2"/>
          </a:solidFill>
          <a:latin typeface="+mj-lt"/>
          <a:ea typeface="+mj-ea"/>
          <a:cs typeface="+mj-cs"/>
        </a:defRPr>
      </a:lvl1pPr>
    </p:titleStyle>
    <p:bodyStyle>
      <a:lvl1pPr marL="0" indent="0" algn="l" defTabSz="914354" rtl="0" eaLnBrk="1" latinLnBrk="0" hangingPunct="1">
        <a:lnSpc>
          <a:spcPct val="100000"/>
        </a:lnSpc>
        <a:spcBef>
          <a:spcPts val="1600"/>
        </a:spcBef>
        <a:buFont typeface="Arial" panose="020B0604020202020204" pitchFamily="34" charset="0"/>
        <a:buNone/>
        <a:defRPr sz="2267" b="1" kern="1200">
          <a:solidFill>
            <a:schemeClr val="accent1"/>
          </a:solidFill>
          <a:latin typeface="+mn-lt"/>
          <a:ea typeface="+mn-ea"/>
          <a:cs typeface="+mn-cs"/>
        </a:defRPr>
      </a:lvl1pPr>
      <a:lvl2pPr marL="287993" indent="-287993" algn="l" defTabSz="914354" rtl="0" eaLnBrk="1" latinLnBrk="0" hangingPunct="1">
        <a:lnSpc>
          <a:spcPct val="100000"/>
        </a:lnSpc>
        <a:spcBef>
          <a:spcPts val="1333"/>
        </a:spcBef>
        <a:buClr>
          <a:schemeClr val="accent1"/>
        </a:buClr>
        <a:buFont typeface="Wingdings 3" panose="05040102010807070707" pitchFamily="18" charset="2"/>
        <a:buChar char=""/>
        <a:defRPr sz="1867" b="1" kern="1200">
          <a:solidFill>
            <a:schemeClr val="tx1"/>
          </a:solidFill>
          <a:latin typeface="+mn-lt"/>
          <a:ea typeface="+mn-ea"/>
          <a:cs typeface="+mn-cs"/>
        </a:defRPr>
      </a:lvl2pPr>
      <a:lvl3pPr marL="311992" indent="-311992" algn="l" defTabSz="914354" rtl="0" eaLnBrk="1" latinLnBrk="0" hangingPunct="1">
        <a:lnSpc>
          <a:spcPct val="100000"/>
        </a:lnSpc>
        <a:spcBef>
          <a:spcPts val="1333"/>
        </a:spcBef>
        <a:buClr>
          <a:schemeClr val="accent1"/>
        </a:buClr>
        <a:buFont typeface="Wingdings" panose="05000000000000000000" pitchFamily="2" charset="2"/>
        <a:buChar char=""/>
        <a:defRPr sz="1733" b="0" kern="1200" cap="none" baseline="0">
          <a:solidFill>
            <a:schemeClr val="tx1"/>
          </a:solidFill>
          <a:latin typeface="+mn-lt"/>
          <a:ea typeface="+mn-ea"/>
          <a:cs typeface="+mn-cs"/>
        </a:defRPr>
      </a:lvl3pPr>
      <a:lvl4pPr marL="599985" indent="-239994" algn="l" defTabSz="914354" rtl="0" eaLnBrk="1" latinLnBrk="0" hangingPunct="1">
        <a:lnSpc>
          <a:spcPct val="100000"/>
        </a:lnSpc>
        <a:spcBef>
          <a:spcPts val="800"/>
        </a:spcBef>
        <a:buClr>
          <a:schemeClr val="accent1"/>
        </a:buClr>
        <a:buSzPct val="80000"/>
        <a:buFont typeface="Wingdings 3" panose="05040102010807070707" pitchFamily="18" charset="2"/>
        <a:buChar char=""/>
        <a:defRPr sz="1733" kern="1200">
          <a:solidFill>
            <a:schemeClr val="tx1"/>
          </a:solidFill>
          <a:latin typeface="+mn-lt"/>
          <a:ea typeface="+mn-ea"/>
          <a:cs typeface="+mn-cs"/>
        </a:defRPr>
      </a:lvl4pPr>
      <a:lvl5pPr marL="791980" indent="-172796" algn="l" defTabSz="914354" rtl="0" eaLnBrk="1" latinLnBrk="0" hangingPunct="1">
        <a:lnSpc>
          <a:spcPct val="100000"/>
        </a:lnSpc>
        <a:spcBef>
          <a:spcPts val="800"/>
        </a:spcBef>
        <a:buClr>
          <a:schemeClr val="accent1"/>
        </a:buClr>
        <a:buSzPct val="80000"/>
        <a:buFont typeface="Arial" panose="020B0604020202020204" pitchFamily="34" charset="0"/>
        <a:buChar char="•"/>
        <a:defRPr sz="1467" kern="1200">
          <a:solidFill>
            <a:schemeClr val="tx1"/>
          </a:solidFill>
          <a:latin typeface="+mn-lt"/>
          <a:ea typeface="+mn-ea"/>
          <a:cs typeface="+mn-cs"/>
        </a:defRPr>
      </a:lvl5pPr>
      <a:lvl6pPr marL="777561" indent="-172792" algn="l" defTabSz="914354" rtl="0" eaLnBrk="1" latinLnBrk="0" hangingPunct="1">
        <a:lnSpc>
          <a:spcPct val="100000"/>
        </a:lnSpc>
        <a:spcBef>
          <a:spcPts val="800"/>
        </a:spcBef>
        <a:buClr>
          <a:schemeClr val="accent1"/>
        </a:buClr>
        <a:buFont typeface="Arial" panose="020B0604020202020204" pitchFamily="34" charset="0"/>
        <a:buChar char="•"/>
        <a:defRPr sz="1467"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007"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fr-FR"/>
      </a:defPPr>
      <a:lvl1pPr marL="0" algn="l" defTabSz="914354" rtl="0" eaLnBrk="1" latinLnBrk="0" hangingPunct="1">
        <a:defRPr sz="1801" kern="1200">
          <a:solidFill>
            <a:schemeClr val="tx1"/>
          </a:solidFill>
          <a:latin typeface="+mn-lt"/>
          <a:ea typeface="+mn-ea"/>
          <a:cs typeface="+mn-cs"/>
        </a:defRPr>
      </a:lvl1pPr>
      <a:lvl2pPr marL="457177" algn="l" defTabSz="914354" rtl="0" eaLnBrk="1" latinLnBrk="0" hangingPunct="1">
        <a:defRPr sz="1801" kern="1200">
          <a:solidFill>
            <a:schemeClr val="tx1"/>
          </a:solidFill>
          <a:latin typeface="+mn-lt"/>
          <a:ea typeface="+mn-ea"/>
          <a:cs typeface="+mn-cs"/>
        </a:defRPr>
      </a:lvl2pPr>
      <a:lvl3pPr marL="914354" algn="l" defTabSz="914354" rtl="0" eaLnBrk="1" latinLnBrk="0" hangingPunct="1">
        <a:defRPr sz="1801" kern="1200">
          <a:solidFill>
            <a:schemeClr val="tx1"/>
          </a:solidFill>
          <a:latin typeface="+mn-lt"/>
          <a:ea typeface="+mn-ea"/>
          <a:cs typeface="+mn-cs"/>
        </a:defRPr>
      </a:lvl3pPr>
      <a:lvl4pPr marL="1371531" algn="l" defTabSz="914354" rtl="0" eaLnBrk="1" latinLnBrk="0" hangingPunct="1">
        <a:defRPr sz="1801" kern="1200">
          <a:solidFill>
            <a:schemeClr val="tx1"/>
          </a:solidFill>
          <a:latin typeface="+mn-lt"/>
          <a:ea typeface="+mn-ea"/>
          <a:cs typeface="+mn-cs"/>
        </a:defRPr>
      </a:lvl4pPr>
      <a:lvl5pPr marL="1828709" algn="l" defTabSz="914354" rtl="0" eaLnBrk="1" latinLnBrk="0" hangingPunct="1">
        <a:defRPr sz="1801" kern="1200">
          <a:solidFill>
            <a:schemeClr val="tx1"/>
          </a:solidFill>
          <a:latin typeface="+mn-lt"/>
          <a:ea typeface="+mn-ea"/>
          <a:cs typeface="+mn-cs"/>
        </a:defRPr>
      </a:lvl5pPr>
      <a:lvl6pPr marL="2285886" algn="l" defTabSz="914354" rtl="0" eaLnBrk="1" latinLnBrk="0" hangingPunct="1">
        <a:defRPr sz="1801" kern="1200">
          <a:solidFill>
            <a:schemeClr val="tx1"/>
          </a:solidFill>
          <a:latin typeface="+mn-lt"/>
          <a:ea typeface="+mn-ea"/>
          <a:cs typeface="+mn-cs"/>
        </a:defRPr>
      </a:lvl6pPr>
      <a:lvl7pPr marL="2743063" algn="l" defTabSz="914354" rtl="0" eaLnBrk="1" latinLnBrk="0" hangingPunct="1">
        <a:defRPr sz="1801" kern="1200">
          <a:solidFill>
            <a:schemeClr val="tx1"/>
          </a:solidFill>
          <a:latin typeface="+mn-lt"/>
          <a:ea typeface="+mn-ea"/>
          <a:cs typeface="+mn-cs"/>
        </a:defRPr>
      </a:lvl7pPr>
      <a:lvl8pPr marL="3200240" algn="l" defTabSz="914354" rtl="0" eaLnBrk="1" latinLnBrk="0" hangingPunct="1">
        <a:defRPr sz="1801" kern="1200">
          <a:solidFill>
            <a:schemeClr val="tx1"/>
          </a:solidFill>
          <a:latin typeface="+mn-lt"/>
          <a:ea typeface="+mn-ea"/>
          <a:cs typeface="+mn-cs"/>
        </a:defRPr>
      </a:lvl8pPr>
      <a:lvl9pPr marL="3657417" algn="l" defTabSz="914354"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43">
          <p15:clr>
            <a:srgbClr val="F26B43"/>
          </p15:clr>
        </p15:guide>
        <p15:guide id="2" pos="678">
          <p15:clr>
            <a:srgbClr val="F26B43"/>
          </p15:clr>
        </p15:guide>
        <p15:guide id="3" pos="5585">
          <p15:clr>
            <a:srgbClr val="F26B43"/>
          </p15:clr>
        </p15:guide>
        <p15:guide id="6" orient="horz" pos="204">
          <p15:clr>
            <a:srgbClr val="F26B43"/>
          </p15:clr>
        </p15:guide>
        <p15:guide id="7" pos="1872">
          <p15:clr>
            <a:srgbClr val="F26B43"/>
          </p15:clr>
        </p15:guide>
        <p15:guide id="8" orient="horz" pos="38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8.jp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0.xml"/><Relationship Id="rId5" Type="http://schemas.openxmlformats.org/officeDocument/2006/relationships/image" Target="../media/image22.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Layout" Target="../slideLayouts/slideLayout9.xml"/><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1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9.xml"/><Relationship Id="rId5" Type="http://schemas.openxmlformats.org/officeDocument/2006/relationships/image" Target="../media/image32.pn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png"/><Relationship Id="rId1" Type="http://schemas.openxmlformats.org/officeDocument/2006/relationships/slideLayout" Target="../slideLayouts/slideLayout11.xml"/><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9.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5.jpe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4.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49.png"/><Relationship Id="rId11" Type="http://schemas.openxmlformats.org/officeDocument/2006/relationships/image" Target="../media/image53.png"/><Relationship Id="rId5" Type="http://schemas.openxmlformats.org/officeDocument/2006/relationships/image" Target="../media/image48.png"/><Relationship Id="rId10" Type="http://schemas.openxmlformats.org/officeDocument/2006/relationships/image" Target="../media/image52.png"/><Relationship Id="rId4" Type="http://schemas.openxmlformats.org/officeDocument/2006/relationships/image" Target="../media/image47.png"/><Relationship Id="rId9" Type="http://schemas.openxmlformats.org/officeDocument/2006/relationships/image" Target="../media/image19.png"/><Relationship Id="rId14"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png"/><Relationship Id="rId1" Type="http://schemas.openxmlformats.org/officeDocument/2006/relationships/slideLayout" Target="../slideLayouts/slideLayout63.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hyperlink" Target="http://www.interepargne.natixis.com/entreprises" TargetMode="External"/><Relationship Id="rId2" Type="http://schemas.openxmlformats.org/officeDocument/2006/relationships/image" Target="../media/image63.png"/><Relationship Id="rId1" Type="http://schemas.openxmlformats.org/officeDocument/2006/relationships/slideLayout" Target="../slideLayouts/slideLayout9.xml"/><Relationship Id="rId6" Type="http://schemas.openxmlformats.org/officeDocument/2006/relationships/image" Target="../media/image62.png"/><Relationship Id="rId5" Type="http://schemas.openxmlformats.org/officeDocument/2006/relationships/image" Target="../media/image65.png"/><Relationship Id="rId4" Type="http://schemas.openxmlformats.org/officeDocument/2006/relationships/image" Target="../media/image64.png"/></Relationships>
</file>

<file path=ppt/slides/_rels/slide37.xml.rels><?xml version="1.0" encoding="UTF-8" standalone="yes"?>
<Relationships xmlns="http://schemas.openxmlformats.org/package/2006/relationships"><Relationship Id="rId3" Type="http://schemas.openxmlformats.org/officeDocument/2006/relationships/hyperlink" Target="http://www.interepargne.natixis.com/epargnants" TargetMode="External"/><Relationship Id="rId2" Type="http://schemas.openxmlformats.org/officeDocument/2006/relationships/image" Target="../media/image66.PNG"/><Relationship Id="rId1" Type="http://schemas.openxmlformats.org/officeDocument/2006/relationships/slideLayout" Target="../slideLayouts/slideLayout9.xml"/><Relationship Id="rId5" Type="http://schemas.openxmlformats.org/officeDocument/2006/relationships/image" Target="../media/image67.png"/><Relationship Id="rId4" Type="http://schemas.openxmlformats.org/officeDocument/2006/relationships/image" Target="../media/image64.png"/></Relationships>
</file>

<file path=ppt/slides/_rels/slide3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slideLayout" Target="../slideLayouts/slideLayout9.xml"/><Relationship Id="rId6" Type="http://schemas.openxmlformats.org/officeDocument/2006/relationships/image" Target="../media/image74.png"/><Relationship Id="rId11" Type="http://schemas.openxmlformats.org/officeDocument/2006/relationships/image" Target="../media/image78.png"/><Relationship Id="rId5" Type="http://schemas.openxmlformats.org/officeDocument/2006/relationships/image" Target="../media/image73.png"/><Relationship Id="rId10" Type="http://schemas.openxmlformats.org/officeDocument/2006/relationships/image" Target="../media/image77.png"/><Relationship Id="rId4" Type="http://schemas.openxmlformats.org/officeDocument/2006/relationships/image" Target="../media/image72.png"/><Relationship Id="rId9" Type="http://schemas.openxmlformats.org/officeDocument/2006/relationships/image" Target="../media/image7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hyperlink" Target="http://www.epargnesalariale.caisse-epargne.fr/" TargetMode="Externa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8" Type="http://schemas.openxmlformats.org/officeDocument/2006/relationships/oleObject" Target="file:///\\cib.net\shareparis\Home42\hutherna1\desktop\Consultation_fcpe_PEI%20PERCOI.html" TargetMode="External"/><Relationship Id="rId3" Type="http://schemas.openxmlformats.org/officeDocument/2006/relationships/hyperlink" Target="https://www.epargnesalariale.caisse-epargne.fr/jcms/lpf87_32023/fr/impact-isr-monetaire" TargetMode="External"/><Relationship Id="rId7" Type="http://schemas.openxmlformats.org/officeDocument/2006/relationships/hyperlink" Target="https://www.epargnesalariale.caisse-epargne.fr/jcms/lpf87_29820/fr/supports-de-placement" TargetMode="External"/><Relationship Id="rId2" Type="http://schemas.openxmlformats.org/officeDocument/2006/relationships/slideLayout" Target="../slideLayouts/slideLayout9.xml"/><Relationship Id="rId1" Type="http://schemas.openxmlformats.org/officeDocument/2006/relationships/vmlDrawing" Target="../drawings/vmlDrawing1.vml"/><Relationship Id="rId6" Type="http://schemas.openxmlformats.org/officeDocument/2006/relationships/hyperlink" Target="https://www.epargnesalariale.caisse-epargne.fr/jcms/lpf87_32032/fr/impact-isr-performance" TargetMode="External"/><Relationship Id="rId5" Type="http://schemas.openxmlformats.org/officeDocument/2006/relationships/hyperlink" Target="https://www.epargnesalariale.caisse-epargne.fr/jcms/lpf87_32030/fr/impact-isr-equilibre" TargetMode="External"/><Relationship Id="rId4" Type="http://schemas.openxmlformats.org/officeDocument/2006/relationships/hyperlink" Target="https://www.epargnesalariale.caisse-epargne.fr/jcms/lpf87_32028/fr/impact-isr-rendement-solidaire" TargetMode="External"/><Relationship Id="rId9" Type="http://schemas.openxmlformats.org/officeDocument/2006/relationships/image" Target="../media/image81.w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hyperlink" Target="http://www.epargnesalariale.caisse-epargne.fr/" TargetMode="Externa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hyperlink" Target="https://www.interepargne.natixis.com/" TargetMode="External"/><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p:txBody>
          <a:bodyPr/>
          <a:lstStyle/>
          <a:p>
            <a:r>
              <a:rPr lang="fr-FR" dirty="0"/>
              <a:t>NATIXIS INTERÉPARGNE</a:t>
            </a:r>
          </a:p>
          <a:p>
            <a:r>
              <a:rPr lang="fr-FR"/>
              <a:t>AVRIL </a:t>
            </a:r>
            <a:r>
              <a:rPr lang="fr-FR" dirty="0"/>
              <a:t>2021</a:t>
            </a:r>
          </a:p>
        </p:txBody>
      </p:sp>
      <p:grpSp>
        <p:nvGrpSpPr>
          <p:cNvPr id="5" name="Groupe 4">
            <a:extLst>
              <a:ext uri="{FF2B5EF4-FFF2-40B4-BE49-F238E27FC236}">
                <a16:creationId xmlns:a16="http://schemas.microsoft.com/office/drawing/2014/main" id="{1215F190-86C9-433C-9CD0-22BEF627642D}"/>
              </a:ext>
            </a:extLst>
          </p:cNvPr>
          <p:cNvGrpSpPr/>
          <p:nvPr/>
        </p:nvGrpSpPr>
        <p:grpSpPr>
          <a:xfrm>
            <a:off x="7056107" y="4869160"/>
            <a:ext cx="5088567" cy="746729"/>
            <a:chOff x="2013494" y="3371466"/>
            <a:chExt cx="6891253" cy="560047"/>
          </a:xfrm>
        </p:grpSpPr>
        <p:sp>
          <p:nvSpPr>
            <p:cNvPr id="4" name="ZoneTexte 3">
              <a:extLst>
                <a:ext uri="{FF2B5EF4-FFF2-40B4-BE49-F238E27FC236}">
                  <a16:creationId xmlns:a16="http://schemas.microsoft.com/office/drawing/2014/main" id="{1E70CEDB-9629-427B-8D53-546237D32AB4}"/>
                </a:ext>
              </a:extLst>
            </p:cNvPr>
            <p:cNvSpPr txBox="1"/>
            <p:nvPr/>
          </p:nvSpPr>
          <p:spPr>
            <a:xfrm>
              <a:off x="2013495" y="3371466"/>
              <a:ext cx="6891252" cy="330764"/>
            </a:xfrm>
            <a:prstGeom prst="rect">
              <a:avLst/>
            </a:prstGeom>
            <a:noFill/>
          </p:spPr>
          <p:txBody>
            <a:bodyPr wrap="square" rtlCol="0">
              <a:spAutoFit/>
            </a:bodyPr>
            <a:lstStyle/>
            <a:p>
              <a:r>
                <a:rPr lang="fr-FR" sz="1133" b="1" dirty="0">
                  <a:latin typeface="Pluto Medium" panose="020B0603020203060204" pitchFamily="34" charset="0"/>
                </a:rPr>
                <a:t>FAIRE DE L’ÉPARGNE SALARIALE ET RETRAITE </a:t>
              </a:r>
            </a:p>
            <a:p>
              <a:r>
                <a:rPr lang="fr-FR" sz="1133" b="1" dirty="0">
                  <a:latin typeface="Pluto Medium" panose="020B0603020203060204" pitchFamily="34" charset="0"/>
                </a:rPr>
                <a:t>UN MOTEUR DE LA PERFORMANCE DE VOTRE ENTREPRISE </a:t>
              </a:r>
              <a:endParaRPr lang="fr-FR" sz="1133" b="1" dirty="0"/>
            </a:p>
          </p:txBody>
        </p:sp>
        <p:sp>
          <p:nvSpPr>
            <p:cNvPr id="10" name="ZoneTexte 9">
              <a:extLst>
                <a:ext uri="{FF2B5EF4-FFF2-40B4-BE49-F238E27FC236}">
                  <a16:creationId xmlns:a16="http://schemas.microsoft.com/office/drawing/2014/main" id="{5051239D-9653-4BC2-90C2-9C215DC62DCE}"/>
                </a:ext>
              </a:extLst>
            </p:cNvPr>
            <p:cNvSpPr txBox="1"/>
            <p:nvPr/>
          </p:nvSpPr>
          <p:spPr>
            <a:xfrm>
              <a:off x="2013494" y="3731506"/>
              <a:ext cx="5330966" cy="200007"/>
            </a:xfrm>
            <a:prstGeom prst="rect">
              <a:avLst/>
            </a:prstGeom>
            <a:noFill/>
          </p:spPr>
          <p:txBody>
            <a:bodyPr wrap="square" rtlCol="0">
              <a:spAutoFit/>
            </a:bodyPr>
            <a:lstStyle/>
            <a:p>
              <a:r>
                <a:rPr lang="fr-FR" sz="1133" b="1" dirty="0">
                  <a:solidFill>
                    <a:srgbClr val="581D74"/>
                  </a:solidFill>
                  <a:latin typeface="Pluto Bold" panose="020B0803020203060204" pitchFamily="34" charset="0"/>
                </a:rPr>
                <a:t>C’EST ÇA, ÊTRE INVESTI DANS VOTRE AVENIR</a:t>
              </a:r>
            </a:p>
          </p:txBody>
        </p:sp>
      </p:grpSp>
      <p:pic>
        <p:nvPicPr>
          <p:cNvPr id="7" name="Image 6">
            <a:extLst>
              <a:ext uri="{FF2B5EF4-FFF2-40B4-BE49-F238E27FC236}">
                <a16:creationId xmlns:a16="http://schemas.microsoft.com/office/drawing/2014/main" id="{10DBA9F9-699C-4F44-A69D-B38107978216}"/>
              </a:ext>
            </a:extLst>
          </p:cNvPr>
          <p:cNvPicPr>
            <a:picLocks noChangeAspect="1"/>
          </p:cNvPicPr>
          <p:nvPr/>
        </p:nvPicPr>
        <p:blipFill rotWithShape="1">
          <a:blip r:embed="rId3">
            <a:clrChange>
              <a:clrFrom>
                <a:srgbClr val="F0F2F1"/>
              </a:clrFrom>
              <a:clrTo>
                <a:srgbClr val="F0F2F1">
                  <a:alpha val="0"/>
                </a:srgbClr>
              </a:clrTo>
            </a:clrChange>
          </a:blip>
          <a:srcRect l="40052"/>
          <a:stretch/>
        </p:blipFill>
        <p:spPr>
          <a:xfrm>
            <a:off x="5551811" y="-2158389"/>
            <a:ext cx="5813385" cy="6858000"/>
          </a:xfrm>
          <a:prstGeom prst="rect">
            <a:avLst/>
          </a:prstGeom>
        </p:spPr>
      </p:pic>
      <p:pic>
        <p:nvPicPr>
          <p:cNvPr id="9" name="Image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72347" y="715139"/>
            <a:ext cx="2555826" cy="667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re 1">
            <a:extLst>
              <a:ext uri="{FF2B5EF4-FFF2-40B4-BE49-F238E27FC236}">
                <a16:creationId xmlns:a16="http://schemas.microsoft.com/office/drawing/2014/main" id="{52429322-862F-43D0-AB68-DFCBE748A4AD}"/>
              </a:ext>
            </a:extLst>
          </p:cNvPr>
          <p:cNvSpPr>
            <a:spLocks noGrp="1"/>
          </p:cNvSpPr>
          <p:nvPr>
            <p:ph type="ctrTitle"/>
          </p:nvPr>
        </p:nvSpPr>
        <p:spPr>
          <a:xfrm>
            <a:off x="1440006" y="1922402"/>
            <a:ext cx="5296073" cy="1637179"/>
          </a:xfrm>
        </p:spPr>
        <p:txBody>
          <a:bodyPr/>
          <a:lstStyle/>
          <a:p>
            <a:r>
              <a:rPr lang="fr-FR" dirty="0"/>
              <a:t>PEI - PERCOL-I </a:t>
            </a:r>
            <a:br>
              <a:rPr lang="fr-FR" dirty="0"/>
            </a:br>
            <a:r>
              <a:rPr lang="fr-FR" dirty="0"/>
              <a:t>ES-PL</a:t>
            </a:r>
            <a:br>
              <a:rPr lang="fr-FR" dirty="0"/>
            </a:br>
            <a:r>
              <a:rPr lang="fr-FR" dirty="0">
                <a:solidFill>
                  <a:schemeClr val="bg1">
                    <a:lumMod val="50000"/>
                  </a:schemeClr>
                </a:solidFill>
              </a:rPr>
              <a:t>Professions Libérales</a:t>
            </a:r>
          </a:p>
        </p:txBody>
      </p:sp>
    </p:spTree>
    <p:extLst>
      <p:ext uri="{BB962C8B-B14F-4D97-AF65-F5344CB8AC3E}">
        <p14:creationId xmlns:p14="http://schemas.microsoft.com/office/powerpoint/2010/main" val="4272018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numéro de diapositive 9"/>
          <p:cNvSpPr>
            <a:spLocks noGrp="1"/>
          </p:cNvSpPr>
          <p:nvPr>
            <p:ph type="sldNum" sz="quarter" idx="12"/>
          </p:nvPr>
        </p:nvSpPr>
        <p:spPr/>
        <p:txBody>
          <a:bodyPr/>
          <a:lstStyle/>
          <a:p>
            <a:pPr defTabSz="1219170"/>
            <a:fld id="{4F985FF9-ADA8-465B-B1B8-A5AF16A5E141}" type="slidenum">
              <a:rPr lang="fr-FR">
                <a:solidFill>
                  <a:srgbClr val="581D74"/>
                </a:solidFill>
                <a:latin typeface="Arial" panose="020B0604020202020204"/>
              </a:rPr>
              <a:pPr defTabSz="1219170"/>
              <a:t>2</a:t>
            </a:fld>
            <a:endParaRPr lang="fr-FR">
              <a:solidFill>
                <a:srgbClr val="581D74"/>
              </a:solidFill>
              <a:latin typeface="Arial" panose="020B0604020202020204"/>
            </a:endParaRPr>
          </a:p>
        </p:txBody>
      </p:sp>
      <p:sp>
        <p:nvSpPr>
          <p:cNvPr id="4" name="Espace réservé du texte 3"/>
          <p:cNvSpPr>
            <a:spLocks noGrp="1"/>
          </p:cNvSpPr>
          <p:nvPr>
            <p:ph type="body" sz="quarter" idx="13"/>
          </p:nvPr>
        </p:nvSpPr>
        <p:spPr>
          <a:xfrm>
            <a:off x="4320000" y="780271"/>
            <a:ext cx="6892402" cy="4762519"/>
          </a:xfrm>
        </p:spPr>
        <p:txBody>
          <a:bodyPr/>
          <a:lstStyle/>
          <a:p>
            <a:r>
              <a:rPr lang="fr-FR" sz="1800" dirty="0"/>
              <a:t>Le marché de l’épargne salariale et retraite</a:t>
            </a:r>
            <a:endParaRPr lang="fr-FR" sz="1800" b="0" dirty="0">
              <a:solidFill>
                <a:schemeClr val="tx1"/>
              </a:solidFill>
            </a:endParaRPr>
          </a:p>
          <a:p>
            <a:r>
              <a:rPr lang="fr-FR" sz="1800" dirty="0"/>
              <a:t>Le fonctionnement de l’épargne salariale et Retraite</a:t>
            </a:r>
          </a:p>
          <a:p>
            <a:r>
              <a:rPr lang="fr-FR" sz="1800" dirty="0"/>
              <a:t>Les avantages de l’épargne salariale par rapport à un complément de revenu</a:t>
            </a:r>
          </a:p>
          <a:p>
            <a:r>
              <a:rPr lang="fr-FR" sz="1800" dirty="0"/>
              <a:t>L’offre ES-PL</a:t>
            </a:r>
            <a:endParaRPr lang="fr-FR" sz="1800" b="0" dirty="0">
              <a:solidFill>
                <a:schemeClr val="tx1"/>
              </a:solidFill>
            </a:endParaRPr>
          </a:p>
          <a:p>
            <a:r>
              <a:rPr lang="fr-FR" sz="1800" dirty="0"/>
              <a:t>Les offres intéressement</a:t>
            </a:r>
            <a:endParaRPr lang="fr-FR" sz="1800" b="0" dirty="0">
              <a:solidFill>
                <a:schemeClr val="tx1"/>
              </a:solidFill>
            </a:endParaRPr>
          </a:p>
          <a:p>
            <a:r>
              <a:rPr lang="fr-FR" sz="1800" dirty="0"/>
              <a:t>Les services dédiés aux entreprises et aux bénéficiaires </a:t>
            </a:r>
            <a:endParaRPr lang="fr-FR" sz="1800" b="0" dirty="0">
              <a:solidFill>
                <a:schemeClr val="tx1"/>
              </a:solidFill>
            </a:endParaRPr>
          </a:p>
          <a:p>
            <a:r>
              <a:rPr lang="fr-FR" sz="1800" dirty="0"/>
              <a:t>Natixis Interépargne, leader sur le marché</a:t>
            </a:r>
          </a:p>
          <a:p>
            <a:r>
              <a:rPr lang="fr-FR" sz="1800" dirty="0"/>
              <a:t>annexes</a:t>
            </a:r>
          </a:p>
        </p:txBody>
      </p:sp>
      <p:sp>
        <p:nvSpPr>
          <p:cNvPr id="5" name="Espace réservé du texte 4"/>
          <p:cNvSpPr>
            <a:spLocks noGrp="1"/>
          </p:cNvSpPr>
          <p:nvPr>
            <p:ph type="body" sz="quarter" idx="14"/>
          </p:nvPr>
        </p:nvSpPr>
        <p:spPr/>
        <p:txBody>
          <a:bodyPr/>
          <a:lstStyle/>
          <a:p>
            <a:r>
              <a:rPr lang="fr-FR"/>
              <a:t>Sommaire</a:t>
            </a:r>
          </a:p>
        </p:txBody>
      </p:sp>
    </p:spTree>
    <p:extLst>
      <p:ext uri="{BB962C8B-B14F-4D97-AF65-F5344CB8AC3E}">
        <p14:creationId xmlns:p14="http://schemas.microsoft.com/office/powerpoint/2010/main" val="2613628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4"/>
          </p:nvPr>
        </p:nvSpPr>
        <p:spPr/>
        <p:txBody>
          <a:bodyPr/>
          <a:lstStyle/>
          <a:p>
            <a:r>
              <a:rPr lang="fr-FR"/>
              <a:t>1</a:t>
            </a:r>
          </a:p>
        </p:txBody>
      </p:sp>
      <p:sp>
        <p:nvSpPr>
          <p:cNvPr id="6" name="Titre 5"/>
          <p:cNvSpPr>
            <a:spLocks noGrp="1"/>
          </p:cNvSpPr>
          <p:nvPr>
            <p:ph type="title"/>
          </p:nvPr>
        </p:nvSpPr>
        <p:spPr>
          <a:xfrm>
            <a:off x="3960000" y="1271722"/>
            <a:ext cx="6276200" cy="1754326"/>
          </a:xfrm>
        </p:spPr>
        <p:txBody>
          <a:bodyPr>
            <a:spAutoFit/>
          </a:bodyPr>
          <a:lstStyle/>
          <a:p>
            <a:r>
              <a:rPr lang="fr-FR" dirty="0"/>
              <a:t>Le marché de l’épargne salariale et retraite</a:t>
            </a:r>
            <a:endParaRPr lang="fr-FR" dirty="0">
              <a:solidFill>
                <a:schemeClr val="tx1"/>
              </a:solidFill>
            </a:endParaRPr>
          </a:p>
        </p:txBody>
      </p:sp>
      <p:sp>
        <p:nvSpPr>
          <p:cNvPr id="10" name="Espace réservé du numéro de diapositive 9"/>
          <p:cNvSpPr>
            <a:spLocks noGrp="1"/>
          </p:cNvSpPr>
          <p:nvPr>
            <p:ph type="sldNum" sz="quarter" idx="12"/>
          </p:nvPr>
        </p:nvSpPr>
        <p:spPr/>
        <p:txBody>
          <a:bodyPr/>
          <a:lstStyle/>
          <a:p>
            <a:pPr defTabSz="1219170"/>
            <a:fld id="{4F985FF9-ADA8-465B-B1B8-A5AF16A5E141}" type="slidenum">
              <a:rPr lang="fr-FR">
                <a:solidFill>
                  <a:srgbClr val="581D74"/>
                </a:solidFill>
                <a:latin typeface="Arial" panose="020B0604020202020204"/>
              </a:rPr>
              <a:pPr defTabSz="1219170"/>
              <a:t>3</a:t>
            </a:fld>
            <a:endParaRPr lang="fr-FR">
              <a:solidFill>
                <a:srgbClr val="581D74"/>
              </a:solidFill>
              <a:latin typeface="Arial" panose="020B0604020202020204"/>
            </a:endParaRPr>
          </a:p>
        </p:txBody>
      </p:sp>
      <p:sp>
        <p:nvSpPr>
          <p:cNvPr id="11" name="object 6"/>
          <p:cNvSpPr/>
          <p:nvPr/>
        </p:nvSpPr>
        <p:spPr>
          <a:xfrm>
            <a:off x="3960000" y="4048961"/>
            <a:ext cx="574040" cy="72391"/>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pPr defTabSz="1219170"/>
            <a:endParaRPr sz="2400">
              <a:solidFill>
                <a:prstClr val="black"/>
              </a:solidFill>
              <a:latin typeface="Arial" panose="020B0604020202020204"/>
            </a:endParaRPr>
          </a:p>
        </p:txBody>
      </p:sp>
    </p:spTree>
    <p:extLst>
      <p:ext uri="{BB962C8B-B14F-4D97-AF65-F5344CB8AC3E}">
        <p14:creationId xmlns:p14="http://schemas.microsoft.com/office/powerpoint/2010/main" val="776919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3"/>
          </p:nvPr>
        </p:nvSpPr>
        <p:spPr/>
        <p:txBody>
          <a:bodyPr/>
          <a:lstStyle/>
          <a:p>
            <a:r>
              <a:rPr lang="fr-FR"/>
              <a:t>1</a:t>
            </a:r>
            <a:endParaRPr lang="fr-FR" dirty="0"/>
          </a:p>
        </p:txBody>
      </p:sp>
      <p:sp>
        <p:nvSpPr>
          <p:cNvPr id="10" name="Espace réservé du numéro de diapositive 9"/>
          <p:cNvSpPr>
            <a:spLocks noGrp="1"/>
          </p:cNvSpPr>
          <p:nvPr>
            <p:ph type="sldNum" sz="quarter" idx="12"/>
          </p:nvPr>
        </p:nvSpPr>
        <p:spPr/>
        <p:txBody>
          <a:bodyPr/>
          <a:lstStyle/>
          <a:p>
            <a:fld id="{4F985FF9-ADA8-465B-B1B8-A5AF16A5E141}" type="slidenum">
              <a:rPr lang="fr-FR" smtClean="0"/>
              <a:t>4</a:t>
            </a:fld>
            <a:endParaRPr lang="fr-FR"/>
          </a:p>
        </p:txBody>
      </p:sp>
      <p:sp>
        <p:nvSpPr>
          <p:cNvPr id="22" name="Titre 1">
            <a:extLst>
              <a:ext uri="{FF2B5EF4-FFF2-40B4-BE49-F238E27FC236}">
                <a16:creationId xmlns:a16="http://schemas.microsoft.com/office/drawing/2014/main" id="{86261645-CA7C-43AE-8E09-CF278A9536FA}"/>
              </a:ext>
            </a:extLst>
          </p:cNvPr>
          <p:cNvSpPr>
            <a:spLocks noGrp="1"/>
          </p:cNvSpPr>
          <p:nvPr>
            <p:ph type="title"/>
          </p:nvPr>
        </p:nvSpPr>
        <p:spPr>
          <a:xfrm>
            <a:off x="1440007" y="392833"/>
            <a:ext cx="10373391" cy="608400"/>
          </a:xfrm>
        </p:spPr>
        <p:txBody>
          <a:bodyPr/>
          <a:lstStyle/>
          <a:p>
            <a:r>
              <a:rPr lang="pt-BR" dirty="0"/>
              <a:t>Natixis Interépargne, la référence en épargne salariale et retraite du Groupe BPCE</a:t>
            </a:r>
            <a:endParaRPr lang="fr-FR" dirty="0"/>
          </a:p>
        </p:txBody>
      </p:sp>
      <p:sp>
        <p:nvSpPr>
          <p:cNvPr id="32" name="Espace réservé de la date 7">
            <a:extLst>
              <a:ext uri="{FF2B5EF4-FFF2-40B4-BE49-F238E27FC236}">
                <a16:creationId xmlns:a16="http://schemas.microsoft.com/office/drawing/2014/main" id="{8DDE13F8-3EC6-45F2-B575-83D4D3781FE5}"/>
              </a:ext>
            </a:extLst>
          </p:cNvPr>
          <p:cNvSpPr>
            <a:spLocks noGrp="1"/>
          </p:cNvSpPr>
          <p:nvPr>
            <p:ph type="dt" sz="half" idx="15"/>
          </p:nvPr>
        </p:nvSpPr>
        <p:spPr>
          <a:xfrm>
            <a:off x="1381494" y="4893579"/>
            <a:ext cx="1008000" cy="123111"/>
          </a:xfrm>
          <a:prstGeom prst="rect">
            <a:avLst/>
          </a:prstGeom>
        </p:spPr>
        <p:txBody>
          <a:bodyPr vert="horz" wrap="square" lIns="0" tIns="0" rIns="0" bIns="0" rtlCol="0" anchor="t" anchorCtr="0">
            <a:spAutoFit/>
          </a:bodyPr>
          <a:lstStyle>
            <a:defPPr>
              <a:defRPr lang="fr-FR"/>
            </a:defPPr>
            <a:lvl1pPr marL="0" algn="l" defTabSz="914400" rtl="0" eaLnBrk="1" latinLnBrk="0" hangingPunct="1">
              <a:defRPr lang="fr-FR" sz="800" b="0" kern="1200" cap="all" baseline="0" smtClean="0">
                <a:solidFill>
                  <a:srgbClr val="7F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a:t>JJ MMMM AAAA</a:t>
            </a:r>
            <a:endParaRPr lang="fr-FR" dirty="0"/>
          </a:p>
        </p:txBody>
      </p:sp>
      <p:sp>
        <p:nvSpPr>
          <p:cNvPr id="33" name="Espace réservé du pied de page 8">
            <a:extLst>
              <a:ext uri="{FF2B5EF4-FFF2-40B4-BE49-F238E27FC236}">
                <a16:creationId xmlns:a16="http://schemas.microsoft.com/office/drawing/2014/main" id="{1D15CB5E-988C-4528-99D2-08859D7B693D}"/>
              </a:ext>
            </a:extLst>
          </p:cNvPr>
          <p:cNvSpPr>
            <a:spLocks noGrp="1"/>
          </p:cNvSpPr>
          <p:nvPr>
            <p:ph type="ftr" sz="quarter" idx="11"/>
          </p:nvPr>
        </p:nvSpPr>
        <p:spPr>
          <a:xfrm>
            <a:off x="2448000" y="4893579"/>
            <a:ext cx="5016166" cy="123111"/>
          </a:xfrm>
          <a:prstGeom prst="rect">
            <a:avLst/>
          </a:prstGeom>
        </p:spPr>
        <p:txBody>
          <a:bodyPr vert="horz" wrap="square" lIns="0" tIns="0" rIns="0" bIns="0" rtlCol="0" anchor="t" anchorCtr="0">
            <a:spAutoFit/>
          </a:bodyPr>
          <a:lstStyle>
            <a:defPPr>
              <a:defRPr lang="fr-FR"/>
            </a:defPPr>
            <a:lvl1pPr marL="0" algn="l" defTabSz="914400" rtl="0" eaLnBrk="1" latinLnBrk="0" hangingPunct="1">
              <a:defRPr sz="800" b="0" kern="1200" cap="none" baseline="0">
                <a:solidFill>
                  <a:srgbClr val="7F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TITRE DE LA PRÉSENTATION</a:t>
            </a:r>
            <a:endParaRPr lang="fr-FR" dirty="0"/>
          </a:p>
        </p:txBody>
      </p:sp>
      <p:sp>
        <p:nvSpPr>
          <p:cNvPr id="17" name="Rectangle 16">
            <a:extLst>
              <a:ext uri="{FF2B5EF4-FFF2-40B4-BE49-F238E27FC236}">
                <a16:creationId xmlns:a16="http://schemas.microsoft.com/office/drawing/2014/main" id="{240E9DBF-9198-4E6D-A906-B56AFC755E23}"/>
              </a:ext>
            </a:extLst>
          </p:cNvPr>
          <p:cNvSpPr/>
          <p:nvPr/>
        </p:nvSpPr>
        <p:spPr>
          <a:xfrm>
            <a:off x="7899556" y="1612114"/>
            <a:ext cx="4213195" cy="1938671"/>
          </a:xfrm>
          <a:prstGeom prst="rect">
            <a:avLst/>
          </a:prstGeom>
        </p:spPr>
        <p:txBody>
          <a:bodyPr wrap="square" lIns="96201" tIns="48101" rIns="96201" bIns="48101">
            <a:spAutoFit/>
          </a:bodyPr>
          <a:lstStyle/>
          <a:p>
            <a:pPr marL="300403" lvl="4" indent="-300403" defTabSz="1096931">
              <a:spcAft>
                <a:spcPts val="1263"/>
              </a:spcAft>
              <a:buClr>
                <a:srgbClr val="581D74"/>
              </a:buClr>
              <a:buSzPct val="80000"/>
              <a:buFont typeface="Wingdings 3" panose="05040102010807070707" pitchFamily="18" charset="2"/>
              <a:buChar char=""/>
              <a:defRPr/>
            </a:pPr>
            <a:r>
              <a:rPr lang="fr-FR" sz="1400" b="1" dirty="0">
                <a:solidFill>
                  <a:srgbClr val="581D74"/>
                </a:solidFill>
                <a:latin typeface="Arial" panose="020B0604020202020204"/>
              </a:rPr>
              <a:t>50 ans d’expérience </a:t>
            </a:r>
            <a:r>
              <a:rPr lang="fr-FR" sz="1400" dirty="0">
                <a:solidFill>
                  <a:prstClr val="black"/>
                </a:solidFill>
                <a:latin typeface="Arial" panose="020B0604020202020204"/>
              </a:rPr>
              <a:t>dans la gestion de l’épargne salariale, l’épargne retraite et l’actionnariat salarié.</a:t>
            </a:r>
          </a:p>
          <a:p>
            <a:pPr marL="300403" lvl="4" indent="-300403" defTabSz="1096931">
              <a:spcAft>
                <a:spcPts val="1263"/>
              </a:spcAft>
              <a:buClr>
                <a:srgbClr val="581D74"/>
              </a:buClr>
              <a:buSzPct val="80000"/>
              <a:buFont typeface="Wingdings 3" panose="05040102010807070707" pitchFamily="18" charset="2"/>
              <a:buChar char=""/>
              <a:defRPr/>
            </a:pPr>
            <a:r>
              <a:rPr lang="fr-FR" sz="1400" dirty="0">
                <a:solidFill>
                  <a:prstClr val="black"/>
                </a:solidFill>
              </a:rPr>
              <a:t>Une </a:t>
            </a:r>
            <a:r>
              <a:rPr lang="fr-FR" sz="1400" b="1" dirty="0">
                <a:solidFill>
                  <a:srgbClr val="581D74"/>
                </a:solidFill>
              </a:rPr>
              <a:t>offre de gestion financière </a:t>
            </a:r>
            <a:r>
              <a:rPr lang="fr-FR" sz="1400" dirty="0">
                <a:solidFill>
                  <a:prstClr val="black"/>
                </a:solidFill>
              </a:rPr>
              <a:t>d'une étendue unique sur le marché, au travers de l’expertise de plus de 20 sociétés de gestion. </a:t>
            </a:r>
          </a:p>
          <a:p>
            <a:pPr marL="300403" lvl="4" indent="-300403" defTabSz="1096931">
              <a:spcAft>
                <a:spcPts val="1263"/>
              </a:spcAft>
              <a:buClr>
                <a:srgbClr val="581D74"/>
              </a:buClr>
              <a:buSzPct val="80000"/>
              <a:buFont typeface="Wingdings 3" panose="05040102010807070707" pitchFamily="18" charset="2"/>
              <a:buChar char=""/>
              <a:defRPr/>
            </a:pPr>
            <a:r>
              <a:rPr lang="fr-FR" sz="1400" dirty="0">
                <a:solidFill>
                  <a:prstClr val="black"/>
                </a:solidFill>
              </a:rPr>
              <a:t>Une stratégie </a:t>
            </a:r>
            <a:r>
              <a:rPr lang="fr-FR" sz="1400" b="1" dirty="0">
                <a:solidFill>
                  <a:srgbClr val="581D74"/>
                </a:solidFill>
              </a:rPr>
              <a:t>d’innovation</a:t>
            </a:r>
            <a:r>
              <a:rPr lang="fr-FR" sz="1400" b="1" dirty="0">
                <a:solidFill>
                  <a:srgbClr val="002060"/>
                </a:solidFill>
              </a:rPr>
              <a:t> </a:t>
            </a:r>
            <a:r>
              <a:rPr lang="fr-FR" sz="1400" dirty="0">
                <a:solidFill>
                  <a:prstClr val="black"/>
                </a:solidFill>
              </a:rPr>
              <a:t>permanente.</a:t>
            </a:r>
          </a:p>
        </p:txBody>
      </p:sp>
      <p:sp>
        <p:nvSpPr>
          <p:cNvPr id="18" name="Ellipse 17">
            <a:extLst>
              <a:ext uri="{FF2B5EF4-FFF2-40B4-BE49-F238E27FC236}">
                <a16:creationId xmlns:a16="http://schemas.microsoft.com/office/drawing/2014/main" id="{9D569BA4-E4FC-4785-B7C2-137417637187}"/>
              </a:ext>
            </a:extLst>
          </p:cNvPr>
          <p:cNvSpPr/>
          <p:nvPr/>
        </p:nvSpPr>
        <p:spPr>
          <a:xfrm>
            <a:off x="1830933" y="1662620"/>
            <a:ext cx="1407904" cy="1472465"/>
          </a:xfrm>
          <a:prstGeom prst="ellipse">
            <a:avLst/>
          </a:prstGeom>
          <a:solidFill>
            <a:srgbClr val="581D74"/>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fr-FR" sz="2400" dirty="0">
              <a:solidFill>
                <a:prstClr val="white"/>
              </a:solidFill>
              <a:latin typeface="Calibri"/>
            </a:endParaRPr>
          </a:p>
        </p:txBody>
      </p:sp>
      <p:sp>
        <p:nvSpPr>
          <p:cNvPr id="19" name="Ellipse 18">
            <a:extLst>
              <a:ext uri="{FF2B5EF4-FFF2-40B4-BE49-F238E27FC236}">
                <a16:creationId xmlns:a16="http://schemas.microsoft.com/office/drawing/2014/main" id="{88BC1823-26BD-4632-B8ED-B2F67B64B06C}"/>
              </a:ext>
            </a:extLst>
          </p:cNvPr>
          <p:cNvSpPr/>
          <p:nvPr/>
        </p:nvSpPr>
        <p:spPr>
          <a:xfrm>
            <a:off x="1629395" y="1533018"/>
            <a:ext cx="1407904" cy="1434711"/>
          </a:xfrm>
          <a:prstGeom prst="ellipse">
            <a:avLst/>
          </a:prstGeom>
          <a:solidFill>
            <a:schemeClr val="bg1"/>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lIns="0" tIns="48000" rIns="0" bIns="48000" rtlCol="0" anchor="ctr"/>
          <a:lstStyle/>
          <a:p>
            <a:pPr algn="ctr" defTabSz="1219170">
              <a:defRPr/>
            </a:pPr>
            <a:r>
              <a:rPr lang="fr-FR" sz="2667" b="1" dirty="0">
                <a:solidFill>
                  <a:schemeClr val="tx2"/>
                </a:solidFill>
                <a:latin typeface="Pluto Medium" panose="020B0603020203060204" pitchFamily="34" charset="0"/>
              </a:rPr>
              <a:t>95%</a:t>
            </a:r>
          </a:p>
        </p:txBody>
      </p:sp>
      <p:sp>
        <p:nvSpPr>
          <p:cNvPr id="21" name="Ellipse 20">
            <a:extLst>
              <a:ext uri="{FF2B5EF4-FFF2-40B4-BE49-F238E27FC236}">
                <a16:creationId xmlns:a16="http://schemas.microsoft.com/office/drawing/2014/main" id="{EE7AF5C0-3A10-441E-824F-5396CDC36C7A}"/>
              </a:ext>
            </a:extLst>
          </p:cNvPr>
          <p:cNvSpPr/>
          <p:nvPr/>
        </p:nvSpPr>
        <p:spPr>
          <a:xfrm>
            <a:off x="3822820" y="1662620"/>
            <a:ext cx="1407904" cy="1472465"/>
          </a:xfrm>
          <a:prstGeom prst="ellipse">
            <a:avLst/>
          </a:prstGeom>
          <a:solidFill>
            <a:srgbClr val="581D74"/>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fr-FR" sz="2400" dirty="0">
              <a:solidFill>
                <a:prstClr val="white"/>
              </a:solidFill>
              <a:latin typeface="Calibri"/>
            </a:endParaRPr>
          </a:p>
        </p:txBody>
      </p:sp>
      <p:sp>
        <p:nvSpPr>
          <p:cNvPr id="34" name="Ellipse 33">
            <a:extLst>
              <a:ext uri="{FF2B5EF4-FFF2-40B4-BE49-F238E27FC236}">
                <a16:creationId xmlns:a16="http://schemas.microsoft.com/office/drawing/2014/main" id="{8DD17285-4D7F-446D-8C6F-3988DFB8A013}"/>
              </a:ext>
            </a:extLst>
          </p:cNvPr>
          <p:cNvSpPr/>
          <p:nvPr/>
        </p:nvSpPr>
        <p:spPr>
          <a:xfrm>
            <a:off x="3621281" y="1533018"/>
            <a:ext cx="1407904" cy="1434711"/>
          </a:xfrm>
          <a:prstGeom prst="ellipse">
            <a:avLst/>
          </a:prstGeom>
          <a:solidFill>
            <a:schemeClr val="bg1"/>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defTabSz="1219170">
              <a:defRPr/>
            </a:pPr>
            <a:endParaRPr lang="fr-FR" sz="2133" b="1" dirty="0">
              <a:solidFill>
                <a:schemeClr val="tx2"/>
              </a:solidFill>
              <a:latin typeface="Pluto Medium" panose="020B0603020203060204" pitchFamily="34" charset="0"/>
            </a:endParaRPr>
          </a:p>
        </p:txBody>
      </p:sp>
      <p:sp>
        <p:nvSpPr>
          <p:cNvPr id="35" name="Rectangle 34">
            <a:extLst>
              <a:ext uri="{FF2B5EF4-FFF2-40B4-BE49-F238E27FC236}">
                <a16:creationId xmlns:a16="http://schemas.microsoft.com/office/drawing/2014/main" id="{A8520F00-5B79-4AD2-841E-4F0CA5F933E1}"/>
              </a:ext>
            </a:extLst>
          </p:cNvPr>
          <p:cNvSpPr/>
          <p:nvPr/>
        </p:nvSpPr>
        <p:spPr>
          <a:xfrm>
            <a:off x="3786998" y="1978751"/>
            <a:ext cx="1127233" cy="502766"/>
          </a:xfrm>
          <a:prstGeom prst="rect">
            <a:avLst/>
          </a:prstGeom>
        </p:spPr>
        <p:txBody>
          <a:bodyPr wrap="none">
            <a:spAutoFit/>
          </a:bodyPr>
          <a:lstStyle/>
          <a:p>
            <a:pPr lvl="0" algn="ctr">
              <a:defRPr/>
            </a:pPr>
            <a:r>
              <a:rPr lang="fr-FR" sz="2667" b="1" dirty="0">
                <a:solidFill>
                  <a:schemeClr val="tx2"/>
                </a:solidFill>
                <a:latin typeface="Pluto Medium" panose="020B0603020203060204" pitchFamily="34" charset="0"/>
              </a:rPr>
              <a:t>83 000</a:t>
            </a:r>
          </a:p>
        </p:txBody>
      </p:sp>
      <p:sp>
        <p:nvSpPr>
          <p:cNvPr id="36" name="Ellipse 35">
            <a:extLst>
              <a:ext uri="{FF2B5EF4-FFF2-40B4-BE49-F238E27FC236}">
                <a16:creationId xmlns:a16="http://schemas.microsoft.com/office/drawing/2014/main" id="{32D079C6-2A89-4896-8CB6-AF2146E5D5AB}"/>
              </a:ext>
            </a:extLst>
          </p:cNvPr>
          <p:cNvSpPr/>
          <p:nvPr/>
        </p:nvSpPr>
        <p:spPr>
          <a:xfrm>
            <a:off x="5826201" y="1649897"/>
            <a:ext cx="1407904" cy="1472465"/>
          </a:xfrm>
          <a:prstGeom prst="ellipse">
            <a:avLst/>
          </a:prstGeom>
          <a:solidFill>
            <a:srgbClr val="581D74"/>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fr-FR" sz="2400" dirty="0">
              <a:solidFill>
                <a:prstClr val="white"/>
              </a:solidFill>
              <a:latin typeface="Calibri"/>
            </a:endParaRPr>
          </a:p>
        </p:txBody>
      </p:sp>
      <p:sp>
        <p:nvSpPr>
          <p:cNvPr id="37" name="Ellipse 36">
            <a:extLst>
              <a:ext uri="{FF2B5EF4-FFF2-40B4-BE49-F238E27FC236}">
                <a16:creationId xmlns:a16="http://schemas.microsoft.com/office/drawing/2014/main" id="{CB9A4458-9529-4F8D-9D28-2123CA03280A}"/>
              </a:ext>
            </a:extLst>
          </p:cNvPr>
          <p:cNvSpPr/>
          <p:nvPr/>
        </p:nvSpPr>
        <p:spPr>
          <a:xfrm>
            <a:off x="5624663" y="1520295"/>
            <a:ext cx="1407904" cy="1434711"/>
          </a:xfrm>
          <a:prstGeom prst="ellipse">
            <a:avLst/>
          </a:prstGeom>
          <a:solidFill>
            <a:schemeClr val="bg1"/>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marL="0" lvl="3" algn="ctr" defTabSz="890923" eaLnBrk="0" fontAlgn="base" hangingPunct="0">
              <a:spcBef>
                <a:spcPct val="0"/>
              </a:spcBef>
              <a:buClr>
                <a:srgbClr val="A38DBD"/>
              </a:buClr>
              <a:defRPr/>
            </a:pPr>
            <a:r>
              <a:rPr lang="fr-FR" sz="1969" b="1" dirty="0">
                <a:solidFill>
                  <a:prstClr val="white"/>
                </a:solidFill>
                <a:cs typeface="Arial" panose="020B0604020202020204" pitchFamily="34" charset="0"/>
              </a:rPr>
              <a:t>3 millions</a:t>
            </a:r>
          </a:p>
          <a:p>
            <a:pPr marL="0" lvl="3" algn="ctr" defTabSz="890923" eaLnBrk="0" fontAlgn="base" hangingPunct="0">
              <a:spcBef>
                <a:spcPct val="0"/>
              </a:spcBef>
              <a:buClr>
                <a:srgbClr val="A38DBD"/>
              </a:buClr>
              <a:defRPr/>
            </a:pPr>
            <a:r>
              <a:rPr lang="fr-FR" sz="1473" dirty="0">
                <a:solidFill>
                  <a:prstClr val="white"/>
                </a:solidFill>
                <a:cs typeface="Arial" panose="020B0604020202020204" pitchFamily="34" charset="0"/>
              </a:rPr>
              <a:t>d’épargnants</a:t>
            </a:r>
            <a:endParaRPr lang="fr-FR" sz="2133" b="1" dirty="0">
              <a:solidFill>
                <a:schemeClr val="tx2"/>
              </a:solidFill>
              <a:latin typeface="Pluto Medium" panose="020B0603020203060204" pitchFamily="34" charset="0"/>
            </a:endParaRPr>
          </a:p>
        </p:txBody>
      </p:sp>
      <p:sp>
        <p:nvSpPr>
          <p:cNvPr id="38" name="Rectangle 37">
            <a:extLst>
              <a:ext uri="{FF2B5EF4-FFF2-40B4-BE49-F238E27FC236}">
                <a16:creationId xmlns:a16="http://schemas.microsoft.com/office/drawing/2014/main" id="{196F88B4-CECD-4352-8E6F-919D7B547C08}"/>
              </a:ext>
            </a:extLst>
          </p:cNvPr>
          <p:cNvSpPr/>
          <p:nvPr/>
        </p:nvSpPr>
        <p:spPr>
          <a:xfrm>
            <a:off x="5953675" y="1946847"/>
            <a:ext cx="865942" cy="748988"/>
          </a:xfrm>
          <a:prstGeom prst="rect">
            <a:avLst/>
          </a:prstGeom>
        </p:spPr>
        <p:txBody>
          <a:bodyPr wrap="none">
            <a:spAutoFit/>
          </a:bodyPr>
          <a:lstStyle/>
          <a:p>
            <a:pPr lvl="0" algn="ctr">
              <a:defRPr/>
            </a:pPr>
            <a:r>
              <a:rPr lang="fr-FR" sz="2667" b="1" dirty="0">
                <a:solidFill>
                  <a:schemeClr val="tx2"/>
                </a:solidFill>
                <a:latin typeface="Pluto Medium" panose="020B0603020203060204" pitchFamily="34" charset="0"/>
              </a:rPr>
              <a:t>3 </a:t>
            </a:r>
          </a:p>
          <a:p>
            <a:pPr lvl="0" algn="ctr">
              <a:defRPr/>
            </a:pPr>
            <a:r>
              <a:rPr lang="fr-FR" sz="1600" dirty="0">
                <a:solidFill>
                  <a:schemeClr val="tx2"/>
                </a:solidFill>
              </a:rPr>
              <a:t>millions</a:t>
            </a:r>
          </a:p>
        </p:txBody>
      </p:sp>
      <p:sp>
        <p:nvSpPr>
          <p:cNvPr id="39" name="ZoneTexte 38">
            <a:extLst>
              <a:ext uri="{FF2B5EF4-FFF2-40B4-BE49-F238E27FC236}">
                <a16:creationId xmlns:a16="http://schemas.microsoft.com/office/drawing/2014/main" id="{6312580D-0934-4FD9-B3F7-E3C8F0BC1144}"/>
              </a:ext>
            </a:extLst>
          </p:cNvPr>
          <p:cNvSpPr txBox="1"/>
          <p:nvPr/>
        </p:nvSpPr>
        <p:spPr>
          <a:xfrm>
            <a:off x="5832745" y="3171683"/>
            <a:ext cx="1369286" cy="338554"/>
          </a:xfrm>
          <a:prstGeom prst="rect">
            <a:avLst/>
          </a:prstGeom>
          <a:noFill/>
        </p:spPr>
        <p:txBody>
          <a:bodyPr wrap="none" rtlCol="0">
            <a:spAutoFit/>
          </a:bodyPr>
          <a:lstStyle/>
          <a:p>
            <a:r>
              <a:rPr lang="fr-FR" sz="1600" dirty="0">
                <a:solidFill>
                  <a:schemeClr val="tx2"/>
                </a:solidFill>
              </a:rPr>
              <a:t>d’épargnants</a:t>
            </a:r>
          </a:p>
        </p:txBody>
      </p:sp>
      <p:sp>
        <p:nvSpPr>
          <p:cNvPr id="40" name="ZoneTexte 39">
            <a:extLst>
              <a:ext uri="{FF2B5EF4-FFF2-40B4-BE49-F238E27FC236}">
                <a16:creationId xmlns:a16="http://schemas.microsoft.com/office/drawing/2014/main" id="{717EBBEA-B77C-4CDA-9559-8DE8D871C503}"/>
              </a:ext>
            </a:extLst>
          </p:cNvPr>
          <p:cNvSpPr txBox="1"/>
          <p:nvPr/>
        </p:nvSpPr>
        <p:spPr>
          <a:xfrm>
            <a:off x="3553157" y="3183620"/>
            <a:ext cx="1973617" cy="338554"/>
          </a:xfrm>
          <a:prstGeom prst="rect">
            <a:avLst/>
          </a:prstGeom>
          <a:noFill/>
        </p:spPr>
        <p:txBody>
          <a:bodyPr wrap="none" rtlCol="0">
            <a:spAutoFit/>
          </a:bodyPr>
          <a:lstStyle/>
          <a:p>
            <a:r>
              <a:rPr lang="fr-FR" sz="1600" dirty="0">
                <a:solidFill>
                  <a:schemeClr val="tx2"/>
                </a:solidFill>
              </a:rPr>
              <a:t>Entreprises clientes</a:t>
            </a:r>
            <a:endParaRPr lang="fr-FR" sz="1600" baseline="30000" dirty="0">
              <a:solidFill>
                <a:schemeClr val="tx2"/>
              </a:solidFill>
            </a:endParaRPr>
          </a:p>
        </p:txBody>
      </p:sp>
      <p:sp>
        <p:nvSpPr>
          <p:cNvPr id="41" name="ZoneTexte 40">
            <a:extLst>
              <a:ext uri="{FF2B5EF4-FFF2-40B4-BE49-F238E27FC236}">
                <a16:creationId xmlns:a16="http://schemas.microsoft.com/office/drawing/2014/main" id="{9E63D6B4-4AE9-4604-9E00-CCF24D299D9F}"/>
              </a:ext>
            </a:extLst>
          </p:cNvPr>
          <p:cNvSpPr txBox="1"/>
          <p:nvPr/>
        </p:nvSpPr>
        <p:spPr>
          <a:xfrm>
            <a:off x="1103446" y="3171683"/>
            <a:ext cx="2710333" cy="338554"/>
          </a:xfrm>
          <a:prstGeom prst="rect">
            <a:avLst/>
          </a:prstGeom>
          <a:noFill/>
        </p:spPr>
        <p:txBody>
          <a:bodyPr wrap="square" rtlCol="0">
            <a:spAutoFit/>
          </a:bodyPr>
          <a:lstStyle/>
          <a:p>
            <a:pPr algn="ctr"/>
            <a:r>
              <a:rPr lang="fr-FR" sz="1600" dirty="0">
                <a:solidFill>
                  <a:schemeClr val="tx2"/>
                </a:solidFill>
              </a:rPr>
              <a:t>Entreprises satisfaites</a:t>
            </a:r>
          </a:p>
        </p:txBody>
      </p:sp>
      <p:pic>
        <p:nvPicPr>
          <p:cNvPr id="42" name="Image 41">
            <a:extLst>
              <a:ext uri="{FF2B5EF4-FFF2-40B4-BE49-F238E27FC236}">
                <a16:creationId xmlns:a16="http://schemas.microsoft.com/office/drawing/2014/main" id="{BFA58E2C-4E64-4873-9E90-72662FA1C7F3}"/>
              </a:ext>
            </a:extLst>
          </p:cNvPr>
          <p:cNvPicPr>
            <a:picLocks noChangeAspect="1"/>
          </p:cNvPicPr>
          <p:nvPr/>
        </p:nvPicPr>
        <p:blipFill rotWithShape="1">
          <a:blip r:embed="rId3"/>
          <a:srcRect r="10888"/>
          <a:stretch/>
        </p:blipFill>
        <p:spPr>
          <a:xfrm>
            <a:off x="7602645" y="1412776"/>
            <a:ext cx="4563535" cy="2211008"/>
          </a:xfrm>
          <a:prstGeom prst="rect">
            <a:avLst/>
          </a:prstGeom>
        </p:spPr>
      </p:pic>
      <p:pic>
        <p:nvPicPr>
          <p:cNvPr id="43" name="Image 42">
            <a:extLst>
              <a:ext uri="{FF2B5EF4-FFF2-40B4-BE49-F238E27FC236}">
                <a16:creationId xmlns:a16="http://schemas.microsoft.com/office/drawing/2014/main" id="{FF70B750-C30C-4CCD-AECD-D625A7D7A4E1}"/>
              </a:ext>
            </a:extLst>
          </p:cNvPr>
          <p:cNvPicPr>
            <a:picLocks noChangeAspect="1"/>
          </p:cNvPicPr>
          <p:nvPr/>
        </p:nvPicPr>
        <p:blipFill>
          <a:blip r:embed="rId4"/>
          <a:stretch>
            <a:fillRect/>
          </a:stretch>
        </p:blipFill>
        <p:spPr>
          <a:xfrm>
            <a:off x="1421415" y="3878673"/>
            <a:ext cx="10373391" cy="2406452"/>
          </a:xfrm>
          <a:prstGeom prst="rect">
            <a:avLst/>
          </a:prstGeom>
        </p:spPr>
      </p:pic>
    </p:spTree>
    <p:extLst>
      <p:ext uri="{BB962C8B-B14F-4D97-AF65-F5344CB8AC3E}">
        <p14:creationId xmlns:p14="http://schemas.microsoft.com/office/powerpoint/2010/main" val="694728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B00FE0-7038-43FB-BC7E-FB687C6C4BBC}"/>
              </a:ext>
            </a:extLst>
          </p:cNvPr>
          <p:cNvSpPr>
            <a:spLocks noGrp="1"/>
          </p:cNvSpPr>
          <p:nvPr>
            <p:ph type="title"/>
          </p:nvPr>
        </p:nvSpPr>
        <p:spPr/>
        <p:txBody>
          <a:bodyPr/>
          <a:lstStyle/>
          <a:p>
            <a:r>
              <a:rPr lang="pt-BR" dirty="0"/>
              <a:t>L’épargne salariale et retraite : une réponse à vos besoins</a:t>
            </a:r>
            <a:endParaRPr lang="fr-FR" dirty="0"/>
          </a:p>
        </p:txBody>
      </p:sp>
      <p:sp>
        <p:nvSpPr>
          <p:cNvPr id="4" name="Espace réservé du numéro de diapositive 3">
            <a:extLst>
              <a:ext uri="{FF2B5EF4-FFF2-40B4-BE49-F238E27FC236}">
                <a16:creationId xmlns:a16="http://schemas.microsoft.com/office/drawing/2014/main" id="{EE67CBE3-98A1-4765-9D38-9DACF7D87112}"/>
              </a:ext>
            </a:extLst>
          </p:cNvPr>
          <p:cNvSpPr>
            <a:spLocks noGrp="1"/>
          </p:cNvSpPr>
          <p:nvPr>
            <p:ph type="sldNum" sz="quarter" idx="12"/>
          </p:nvPr>
        </p:nvSpPr>
        <p:spPr/>
        <p:txBody>
          <a:bodyPr/>
          <a:lstStyle/>
          <a:p>
            <a:fld id="{4F985FF9-ADA8-465B-B1B8-A5AF16A5E141}" type="slidenum">
              <a:rPr lang="fr-FR" smtClean="0"/>
              <a:t>5</a:t>
            </a:fld>
            <a:endParaRPr lang="fr-FR"/>
          </a:p>
        </p:txBody>
      </p:sp>
      <p:sp>
        <p:nvSpPr>
          <p:cNvPr id="12" name="Ellipse 11">
            <a:extLst>
              <a:ext uri="{FF2B5EF4-FFF2-40B4-BE49-F238E27FC236}">
                <a16:creationId xmlns:a16="http://schemas.microsoft.com/office/drawing/2014/main" id="{57EBA878-CFBE-4449-A4D3-73D8E83ADD40}"/>
              </a:ext>
            </a:extLst>
          </p:cNvPr>
          <p:cNvSpPr/>
          <p:nvPr/>
        </p:nvSpPr>
        <p:spPr>
          <a:xfrm>
            <a:off x="6921483" y="3940485"/>
            <a:ext cx="720000" cy="720000"/>
          </a:xfrm>
          <a:prstGeom prst="ellipse">
            <a:avLst/>
          </a:prstGeom>
          <a:solidFill>
            <a:schemeClr val="accent3">
              <a:lumMod val="20000"/>
              <a:lumOff val="80000"/>
            </a:schemeClr>
          </a:solidFill>
          <a:ln w="9525" cap="flat" cmpd="sng" algn="ctr">
            <a:solidFill>
              <a:schemeClr val="accent3">
                <a:lumMod val="20000"/>
                <a:lumOff val="8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defTabSz="1219170">
              <a:defRPr/>
            </a:pPr>
            <a:endParaRPr lang="fr-FR" sz="1867" b="1" dirty="0">
              <a:solidFill>
                <a:prstClr val="white"/>
              </a:solidFill>
              <a:latin typeface="Arial"/>
            </a:endParaRPr>
          </a:p>
        </p:txBody>
      </p:sp>
      <p:sp>
        <p:nvSpPr>
          <p:cNvPr id="14" name="Rectangle 13">
            <a:extLst>
              <a:ext uri="{FF2B5EF4-FFF2-40B4-BE49-F238E27FC236}">
                <a16:creationId xmlns:a16="http://schemas.microsoft.com/office/drawing/2014/main" id="{666DD661-597A-4E67-833B-54FE2C096088}"/>
              </a:ext>
            </a:extLst>
          </p:cNvPr>
          <p:cNvSpPr/>
          <p:nvPr/>
        </p:nvSpPr>
        <p:spPr>
          <a:xfrm>
            <a:off x="2033643" y="2392125"/>
            <a:ext cx="4587494" cy="992388"/>
          </a:xfrm>
          <a:prstGeom prst="rect">
            <a:avLst/>
          </a:prstGeom>
        </p:spPr>
        <p:txBody>
          <a:bodyPr wrap="square">
            <a:spAutoFit/>
          </a:bodyPr>
          <a:lstStyle/>
          <a:p>
            <a:pPr marL="474121">
              <a:lnSpc>
                <a:spcPct val="107000"/>
              </a:lnSpc>
              <a:spcBef>
                <a:spcPts val="320"/>
              </a:spcBef>
              <a:spcAft>
                <a:spcPts val="320"/>
              </a:spcAft>
            </a:pPr>
            <a:r>
              <a:rPr lang="fr-FR" sz="1867" dirty="0">
                <a:latin typeface="Arial" panose="020B0604020202020204" pitchFamily="34" charset="0"/>
                <a:ea typeface="Calibri" panose="020F0502020204030204" pitchFamily="34" charset="0"/>
              </a:rPr>
              <a:t>ALLÉGER VOTRE CHARGE FISCALE SUR LE PLAN PERSONNEL ET PROFESSIONNEL</a:t>
            </a:r>
          </a:p>
        </p:txBody>
      </p:sp>
      <p:sp>
        <p:nvSpPr>
          <p:cNvPr id="15" name="Ellipse 14">
            <a:extLst>
              <a:ext uri="{FF2B5EF4-FFF2-40B4-BE49-F238E27FC236}">
                <a16:creationId xmlns:a16="http://schemas.microsoft.com/office/drawing/2014/main" id="{BAE5F718-9BD7-4A50-8D4A-809BF09677C0}"/>
              </a:ext>
            </a:extLst>
          </p:cNvPr>
          <p:cNvSpPr/>
          <p:nvPr/>
        </p:nvSpPr>
        <p:spPr>
          <a:xfrm>
            <a:off x="1572308" y="3944717"/>
            <a:ext cx="720000" cy="720000"/>
          </a:xfrm>
          <a:prstGeom prst="ellipse">
            <a:avLst/>
          </a:prstGeom>
          <a:solidFill>
            <a:schemeClr val="accent3">
              <a:lumMod val="40000"/>
              <a:lumOff val="60000"/>
            </a:schemeClr>
          </a:solidFill>
          <a:ln w="9525" cap="flat" cmpd="sng" algn="ctr">
            <a:solidFill>
              <a:schemeClr val="accent3">
                <a:lumMod val="40000"/>
                <a:lumOff val="6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defTabSz="1219170">
              <a:defRPr/>
            </a:pPr>
            <a:endParaRPr lang="fr-FR" sz="1867" b="1" dirty="0">
              <a:solidFill>
                <a:prstClr val="white"/>
              </a:solidFill>
              <a:latin typeface="Arial"/>
            </a:endParaRPr>
          </a:p>
        </p:txBody>
      </p:sp>
      <p:sp>
        <p:nvSpPr>
          <p:cNvPr id="16" name="Rectangle 15">
            <a:extLst>
              <a:ext uri="{FF2B5EF4-FFF2-40B4-BE49-F238E27FC236}">
                <a16:creationId xmlns:a16="http://schemas.microsoft.com/office/drawing/2014/main" id="{C9190752-9B3C-4112-97F2-8EFDCD302407}"/>
              </a:ext>
            </a:extLst>
          </p:cNvPr>
          <p:cNvSpPr/>
          <p:nvPr/>
        </p:nvSpPr>
        <p:spPr>
          <a:xfrm>
            <a:off x="6709428" y="4071584"/>
            <a:ext cx="4758996" cy="379656"/>
          </a:xfrm>
          <a:prstGeom prst="rect">
            <a:avLst/>
          </a:prstGeom>
        </p:spPr>
        <p:txBody>
          <a:bodyPr wrap="square">
            <a:spAutoFit/>
          </a:bodyPr>
          <a:lstStyle/>
          <a:p>
            <a:pPr marL="243411" lvl="1">
              <a:buClr>
                <a:schemeClr val="accent2"/>
              </a:buClr>
              <a:buSzPct val="150000"/>
            </a:pPr>
            <a:r>
              <a:rPr lang="fr-FR" sz="1867" dirty="0"/>
              <a:t>	  MOTIVER VOS SALARIÉS</a:t>
            </a:r>
          </a:p>
        </p:txBody>
      </p:sp>
      <p:sp>
        <p:nvSpPr>
          <p:cNvPr id="17" name="Rectangle 16">
            <a:extLst>
              <a:ext uri="{FF2B5EF4-FFF2-40B4-BE49-F238E27FC236}">
                <a16:creationId xmlns:a16="http://schemas.microsoft.com/office/drawing/2014/main" id="{CF0B179F-E206-4386-8479-4BCDD1AAB7FC}"/>
              </a:ext>
            </a:extLst>
          </p:cNvPr>
          <p:cNvSpPr/>
          <p:nvPr/>
        </p:nvSpPr>
        <p:spPr>
          <a:xfrm>
            <a:off x="2314350" y="4063311"/>
            <a:ext cx="4036359" cy="666977"/>
          </a:xfrm>
          <a:prstGeom prst="rect">
            <a:avLst/>
          </a:prstGeom>
        </p:spPr>
        <p:txBody>
          <a:bodyPr wrap="square">
            <a:spAutoFit/>
          </a:bodyPr>
          <a:lstStyle/>
          <a:p>
            <a:pPr marL="243411" lvl="1">
              <a:buClr>
                <a:schemeClr val="accent2"/>
              </a:buClr>
              <a:buSzPct val="150000"/>
            </a:pPr>
            <a:r>
              <a:rPr lang="fr-FR" sz="1867" dirty="0"/>
              <a:t>PRÉPARER VOTRE RETRAITE                  	</a:t>
            </a:r>
          </a:p>
        </p:txBody>
      </p:sp>
      <p:sp>
        <p:nvSpPr>
          <p:cNvPr id="18" name="Ellipse 17">
            <a:extLst>
              <a:ext uri="{FF2B5EF4-FFF2-40B4-BE49-F238E27FC236}">
                <a16:creationId xmlns:a16="http://schemas.microsoft.com/office/drawing/2014/main" id="{7E2AEC4F-6B38-4D59-AD97-9F42595CA8BF}"/>
              </a:ext>
            </a:extLst>
          </p:cNvPr>
          <p:cNvSpPr/>
          <p:nvPr/>
        </p:nvSpPr>
        <p:spPr>
          <a:xfrm>
            <a:off x="1572308" y="2506057"/>
            <a:ext cx="720000" cy="720000"/>
          </a:xfrm>
          <a:prstGeom prst="ellipse">
            <a:avLst/>
          </a:prstGeom>
          <a:solidFill>
            <a:schemeClr val="tx2">
              <a:lumMod val="60000"/>
              <a:lumOff val="40000"/>
            </a:schemeClr>
          </a:solidFill>
          <a:ln w="9525" cap="flat" cmpd="sng" algn="ctr">
            <a:solidFill>
              <a:schemeClr val="tx2">
                <a:lumMod val="60000"/>
                <a:lumOff val="4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defTabSz="1219170">
              <a:defRPr/>
            </a:pPr>
            <a:endParaRPr lang="fr-FR" sz="1867" b="1" dirty="0">
              <a:solidFill>
                <a:prstClr val="white"/>
              </a:solidFill>
              <a:latin typeface="Arial"/>
            </a:endParaRPr>
          </a:p>
        </p:txBody>
      </p:sp>
      <p:sp>
        <p:nvSpPr>
          <p:cNvPr id="19" name="Rectangle 18">
            <a:extLst>
              <a:ext uri="{FF2B5EF4-FFF2-40B4-BE49-F238E27FC236}">
                <a16:creationId xmlns:a16="http://schemas.microsoft.com/office/drawing/2014/main" id="{BE57A5DF-3E21-42EF-86E8-23750F1E88A4}"/>
              </a:ext>
            </a:extLst>
          </p:cNvPr>
          <p:cNvSpPr/>
          <p:nvPr/>
        </p:nvSpPr>
        <p:spPr>
          <a:xfrm>
            <a:off x="7523615" y="2472977"/>
            <a:ext cx="4045995" cy="666977"/>
          </a:xfrm>
          <a:prstGeom prst="rect">
            <a:avLst/>
          </a:prstGeom>
        </p:spPr>
        <p:txBody>
          <a:bodyPr wrap="square">
            <a:spAutoFit/>
          </a:bodyPr>
          <a:lstStyle/>
          <a:p>
            <a:pPr marL="243411" lvl="1">
              <a:buClr>
                <a:schemeClr val="accent2"/>
              </a:buClr>
              <a:buSzPct val="150000"/>
            </a:pPr>
            <a:r>
              <a:rPr lang="fr-FR" sz="1867" dirty="0"/>
              <a:t>SE CONSTITUER UNE ÉPARGNE À MOYEN TERME</a:t>
            </a:r>
          </a:p>
        </p:txBody>
      </p:sp>
      <p:sp>
        <p:nvSpPr>
          <p:cNvPr id="20" name="Ellipse 19">
            <a:extLst>
              <a:ext uri="{FF2B5EF4-FFF2-40B4-BE49-F238E27FC236}">
                <a16:creationId xmlns:a16="http://schemas.microsoft.com/office/drawing/2014/main" id="{E85851B8-93C7-44F1-9A1F-ECB273B76EE8}"/>
              </a:ext>
            </a:extLst>
          </p:cNvPr>
          <p:cNvSpPr/>
          <p:nvPr/>
        </p:nvSpPr>
        <p:spPr>
          <a:xfrm>
            <a:off x="6847038" y="2462907"/>
            <a:ext cx="720000" cy="720000"/>
          </a:xfrm>
          <a:prstGeom prst="ellipse">
            <a:avLst/>
          </a:prstGeom>
          <a:solidFill>
            <a:schemeClr val="accent3">
              <a:lumMod val="75000"/>
            </a:schemeClr>
          </a:solidFill>
          <a:ln w="9525" cap="flat" cmpd="sng" algn="ctr">
            <a:solidFill>
              <a:schemeClr val="accent3">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defTabSz="1219170">
              <a:defRPr/>
            </a:pPr>
            <a:endParaRPr lang="fr-FR" sz="1867" b="1" dirty="0">
              <a:solidFill>
                <a:prstClr val="white"/>
              </a:solidFill>
              <a:latin typeface="Arial"/>
            </a:endParaRPr>
          </a:p>
        </p:txBody>
      </p:sp>
      <p:cxnSp>
        <p:nvCxnSpPr>
          <p:cNvPr id="22" name="Connecteur droit 21">
            <a:extLst>
              <a:ext uri="{FF2B5EF4-FFF2-40B4-BE49-F238E27FC236}">
                <a16:creationId xmlns:a16="http://schemas.microsoft.com/office/drawing/2014/main" id="{A712BDBA-6F3B-4FA1-8FFB-461269390BD5}"/>
              </a:ext>
            </a:extLst>
          </p:cNvPr>
          <p:cNvCxnSpPr>
            <a:cxnSpLocks/>
          </p:cNvCxnSpPr>
          <p:nvPr/>
        </p:nvCxnSpPr>
        <p:spPr>
          <a:xfrm flipV="1">
            <a:off x="1537014" y="1986444"/>
            <a:ext cx="10032596" cy="8429"/>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10" name="Espace réservé du texte 5">
            <a:extLst>
              <a:ext uri="{FF2B5EF4-FFF2-40B4-BE49-F238E27FC236}">
                <a16:creationId xmlns:a16="http://schemas.microsoft.com/office/drawing/2014/main" id="{5A7CAE97-47B4-43D5-9C3E-3EE37D62D404}"/>
              </a:ext>
            </a:extLst>
          </p:cNvPr>
          <p:cNvSpPr txBox="1">
            <a:spLocks/>
          </p:cNvSpPr>
          <p:nvPr/>
        </p:nvSpPr>
        <p:spPr>
          <a:xfrm>
            <a:off x="5170754" y="1702449"/>
            <a:ext cx="2623528" cy="402801"/>
          </a:xfrm>
          <a:prstGeom prst="rect">
            <a:avLst/>
          </a:prstGeom>
          <a:solidFill>
            <a:schemeClr val="bg1"/>
          </a:solidFill>
        </p:spPr>
        <p:txBody>
          <a:bodyPr/>
          <a:lstStyle>
            <a:lvl1pPr marL="0" marR="0" indent="0" algn="l" defTabSz="685800" rtl="0" eaLnBrk="1" fontAlgn="auto" latinLnBrk="0" hangingPunct="1">
              <a:lnSpc>
                <a:spcPct val="100000"/>
              </a:lnSpc>
              <a:spcBef>
                <a:spcPts val="1200"/>
              </a:spcBef>
              <a:spcAft>
                <a:spcPts val="0"/>
              </a:spcAft>
              <a:buClrTx/>
              <a:buSzTx/>
              <a:buFont typeface="Arial" panose="020B0604020202020204" pitchFamily="34" charset="0"/>
              <a:buNone/>
              <a:tabLst/>
              <a:defRPr sz="1400" b="1" kern="1200">
                <a:solidFill>
                  <a:schemeClr val="accent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200" b="0" kern="1200">
                <a:solidFill>
                  <a:schemeClr val="tx1"/>
                </a:solidFill>
                <a:latin typeface="+mn-lt"/>
                <a:ea typeface="+mn-ea"/>
                <a:cs typeface="+mn-cs"/>
              </a:defRPr>
            </a:lvl2pPr>
            <a:lvl3pPr marL="447675" marR="0" indent="-177800" algn="l" defTabSz="685800" rtl="0" eaLnBrk="1" fontAlgn="auto" latinLnBrk="0" hangingPunct="1">
              <a:lnSpc>
                <a:spcPct val="100000"/>
              </a:lnSpc>
              <a:spcBef>
                <a:spcPts val="1600"/>
              </a:spcBef>
              <a:spcAft>
                <a:spcPts val="0"/>
              </a:spcAft>
              <a:buClr>
                <a:schemeClr val="accent1"/>
              </a:buClr>
              <a:buSzPct val="80000"/>
              <a:buFont typeface="Wingdings 3" panose="05040102010807070707" pitchFamily="18" charset="2"/>
              <a:buChar char=""/>
              <a:tabLst/>
              <a:defRPr sz="1100" b="0" kern="1200" cap="none" baseline="0">
                <a:solidFill>
                  <a:schemeClr val="tx1"/>
                </a:solidFill>
                <a:latin typeface="+mn-lt"/>
                <a:ea typeface="+mn-ea"/>
                <a:cs typeface="+mn-cs"/>
              </a:defRPr>
            </a:lvl3pPr>
            <a:lvl4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050" kern="1200">
                <a:solidFill>
                  <a:schemeClr val="tx1"/>
                </a:solidFill>
                <a:latin typeface="+mn-lt"/>
                <a:ea typeface="+mn-ea"/>
                <a:cs typeface="+mn-cs"/>
              </a:defRPr>
            </a:lvl4pPr>
            <a:lvl5pPr marL="0" marR="0" indent="0" algn="l" defTabSz="685800" rtl="0" eaLnBrk="1" fontAlgn="auto" latinLnBrk="0" hangingPunct="1">
              <a:lnSpc>
                <a:spcPct val="100000"/>
              </a:lnSpc>
              <a:spcBef>
                <a:spcPts val="600"/>
              </a:spcBef>
              <a:spcAft>
                <a:spcPts val="0"/>
              </a:spcAft>
              <a:buClr>
                <a:srgbClr val="4D6995"/>
              </a:buClr>
              <a:buSzPct val="80000"/>
              <a:buFontTx/>
              <a:buNone/>
              <a:tabLst/>
              <a:defRPr sz="1200" b="1" kern="1200" cap="all" baseline="0">
                <a:solidFill>
                  <a:schemeClr val="tx1"/>
                </a:solidFill>
                <a:latin typeface="+mn-lt"/>
                <a:ea typeface="+mn-ea"/>
                <a:cs typeface="+mn-cs"/>
              </a:defRPr>
            </a:lvl5pPr>
            <a:lvl6pPr marL="0" marR="0" indent="0" algn="l" defTabSz="685800" rtl="0" eaLnBrk="1" fontAlgn="auto" latinLnBrk="0" hangingPunct="1">
              <a:lnSpc>
                <a:spcPct val="100000"/>
              </a:lnSpc>
              <a:spcBef>
                <a:spcPts val="600"/>
              </a:spcBef>
              <a:spcAft>
                <a:spcPts val="0"/>
              </a:spcAft>
              <a:buClr>
                <a:srgbClr val="4D6995"/>
              </a:buClr>
              <a:buSzTx/>
              <a:buFont typeface="Arial" panose="020B0604020202020204" pitchFamily="34" charset="0"/>
              <a:buNone/>
              <a:tabLst/>
              <a:defRPr sz="1200" kern="1200">
                <a:solidFill>
                  <a:schemeClr val="tx1">
                    <a:lumMod val="65000"/>
                    <a:lumOff val="35000"/>
                  </a:schemeClr>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lgn="ctr">
              <a:lnSpc>
                <a:spcPts val="2400"/>
              </a:lnSpc>
            </a:pPr>
            <a:r>
              <a:rPr lang="fr-FR" sz="2400" b="1" dirty="0">
                <a:solidFill>
                  <a:schemeClr val="accent4"/>
                </a:solidFill>
              </a:rPr>
              <a:t>Les avantages</a:t>
            </a:r>
          </a:p>
        </p:txBody>
      </p:sp>
      <p:pic>
        <p:nvPicPr>
          <p:cNvPr id="26" name="Image 25">
            <a:extLst>
              <a:ext uri="{FF2B5EF4-FFF2-40B4-BE49-F238E27FC236}">
                <a16:creationId xmlns:a16="http://schemas.microsoft.com/office/drawing/2014/main" id="{7760A0DC-C96B-415F-B1F2-F2CDE3592CC8}"/>
              </a:ext>
            </a:extLst>
          </p:cNvPr>
          <p:cNvPicPr>
            <a:picLocks noChangeAspect="1"/>
          </p:cNvPicPr>
          <p:nvPr/>
        </p:nvPicPr>
        <p:blipFill>
          <a:blip r:embed="rId2"/>
          <a:stretch>
            <a:fillRect/>
          </a:stretch>
        </p:blipFill>
        <p:spPr>
          <a:xfrm>
            <a:off x="1620404" y="2512090"/>
            <a:ext cx="594485" cy="593152"/>
          </a:xfrm>
          <a:prstGeom prst="rect">
            <a:avLst/>
          </a:prstGeom>
        </p:spPr>
      </p:pic>
      <p:pic>
        <p:nvPicPr>
          <p:cNvPr id="27" name="Image 26">
            <a:extLst>
              <a:ext uri="{FF2B5EF4-FFF2-40B4-BE49-F238E27FC236}">
                <a16:creationId xmlns:a16="http://schemas.microsoft.com/office/drawing/2014/main" id="{5C5E97D2-ADDD-48BB-A6DD-5869579CCED0}"/>
              </a:ext>
            </a:extLst>
          </p:cNvPr>
          <p:cNvPicPr>
            <a:picLocks noChangeAspect="1"/>
          </p:cNvPicPr>
          <p:nvPr/>
        </p:nvPicPr>
        <p:blipFill>
          <a:blip r:embed="rId3"/>
          <a:stretch>
            <a:fillRect/>
          </a:stretch>
        </p:blipFill>
        <p:spPr>
          <a:xfrm>
            <a:off x="6863664" y="2480302"/>
            <a:ext cx="686749" cy="685211"/>
          </a:xfrm>
          <a:prstGeom prst="rect">
            <a:avLst/>
          </a:prstGeom>
        </p:spPr>
      </p:pic>
      <p:pic>
        <p:nvPicPr>
          <p:cNvPr id="28" name="Image 27">
            <a:extLst>
              <a:ext uri="{FF2B5EF4-FFF2-40B4-BE49-F238E27FC236}">
                <a16:creationId xmlns:a16="http://schemas.microsoft.com/office/drawing/2014/main" id="{0646A273-C4EE-4DB9-802E-F5E279D10372}"/>
              </a:ext>
            </a:extLst>
          </p:cNvPr>
          <p:cNvPicPr>
            <a:picLocks noChangeAspect="1"/>
          </p:cNvPicPr>
          <p:nvPr/>
        </p:nvPicPr>
        <p:blipFill>
          <a:blip r:embed="rId4"/>
          <a:stretch>
            <a:fillRect/>
          </a:stretch>
        </p:blipFill>
        <p:spPr>
          <a:xfrm>
            <a:off x="1637092" y="3999436"/>
            <a:ext cx="552995" cy="552995"/>
          </a:xfrm>
          <a:prstGeom prst="rect">
            <a:avLst/>
          </a:prstGeom>
        </p:spPr>
      </p:pic>
      <p:pic>
        <p:nvPicPr>
          <p:cNvPr id="29" name="Image 28">
            <a:extLst>
              <a:ext uri="{FF2B5EF4-FFF2-40B4-BE49-F238E27FC236}">
                <a16:creationId xmlns:a16="http://schemas.microsoft.com/office/drawing/2014/main" id="{2E221F9A-AB69-4D72-8E3C-E385B41D5382}"/>
              </a:ext>
            </a:extLst>
          </p:cNvPr>
          <p:cNvPicPr>
            <a:picLocks noChangeAspect="1"/>
          </p:cNvPicPr>
          <p:nvPr/>
        </p:nvPicPr>
        <p:blipFill>
          <a:blip r:embed="rId5"/>
          <a:stretch>
            <a:fillRect/>
          </a:stretch>
        </p:blipFill>
        <p:spPr>
          <a:xfrm>
            <a:off x="7000249" y="4010200"/>
            <a:ext cx="566789" cy="566789"/>
          </a:xfrm>
          <a:prstGeom prst="rect">
            <a:avLst/>
          </a:prstGeom>
        </p:spPr>
      </p:pic>
      <p:sp>
        <p:nvSpPr>
          <p:cNvPr id="21" name="Espace réservé du texte 4">
            <a:extLst>
              <a:ext uri="{FF2B5EF4-FFF2-40B4-BE49-F238E27FC236}">
                <a16:creationId xmlns:a16="http://schemas.microsoft.com/office/drawing/2014/main" id="{EC9841CB-DAB4-4A3E-8ACD-55984202926E}"/>
              </a:ext>
            </a:extLst>
          </p:cNvPr>
          <p:cNvSpPr txBox="1">
            <a:spLocks/>
          </p:cNvSpPr>
          <p:nvPr/>
        </p:nvSpPr>
        <p:spPr>
          <a:xfrm>
            <a:off x="298451" y="350234"/>
            <a:ext cx="789267" cy="410369"/>
          </a:xfrm>
          <a:prstGeom prst="rect">
            <a:avLst/>
          </a:prstGeom>
        </p:spPr>
        <p:txBody>
          <a:bodyPr vert="horz" lIns="0" tIns="0" rIns="0" bIns="0" rtlCol="0">
            <a:spAutoFit/>
          </a:bodyPr>
          <a:lstStyle>
            <a:lvl1pPr marL="0" indent="0" algn="ctr" defTabSz="914354" rtl="0" eaLnBrk="1" latinLnBrk="0" hangingPunct="1">
              <a:lnSpc>
                <a:spcPct val="100000"/>
              </a:lnSpc>
              <a:spcBef>
                <a:spcPts val="1600"/>
              </a:spcBef>
              <a:buFont typeface="Arial" panose="020B0604020202020204" pitchFamily="34" charset="0"/>
              <a:buNone/>
              <a:defRPr sz="2667" b="1" kern="1200">
                <a:solidFill>
                  <a:schemeClr val="tx1"/>
                </a:solidFill>
                <a:latin typeface="+mn-lt"/>
                <a:ea typeface="+mn-ea"/>
                <a:cs typeface="+mn-cs"/>
              </a:defRPr>
            </a:lvl1pPr>
            <a:lvl2pPr marL="287993" indent="-287993" algn="l" defTabSz="914354" rtl="0" eaLnBrk="1" latinLnBrk="0" hangingPunct="1">
              <a:lnSpc>
                <a:spcPct val="100000"/>
              </a:lnSpc>
              <a:spcBef>
                <a:spcPts val="1333"/>
              </a:spcBef>
              <a:buClr>
                <a:schemeClr val="accent1"/>
              </a:buClr>
              <a:buFont typeface="Wingdings 3" panose="05040102010807070707" pitchFamily="18" charset="2"/>
              <a:buChar char=""/>
              <a:defRPr sz="1867" b="1" kern="1200">
                <a:solidFill>
                  <a:schemeClr val="tx1"/>
                </a:solidFill>
                <a:latin typeface="+mn-lt"/>
                <a:ea typeface="+mn-ea"/>
                <a:cs typeface="+mn-cs"/>
              </a:defRPr>
            </a:lvl2pPr>
            <a:lvl3pPr marL="311992" indent="-311992" algn="l" defTabSz="914354" rtl="0" eaLnBrk="1" latinLnBrk="0" hangingPunct="1">
              <a:lnSpc>
                <a:spcPct val="100000"/>
              </a:lnSpc>
              <a:spcBef>
                <a:spcPts val="1333"/>
              </a:spcBef>
              <a:buClr>
                <a:schemeClr val="accent1"/>
              </a:buClr>
              <a:buFont typeface="Wingdings" panose="05000000000000000000" pitchFamily="2" charset="2"/>
              <a:buChar char=""/>
              <a:defRPr sz="1733" b="0" kern="1200" cap="none" baseline="0">
                <a:solidFill>
                  <a:schemeClr val="tx1"/>
                </a:solidFill>
                <a:latin typeface="+mn-lt"/>
                <a:ea typeface="+mn-ea"/>
                <a:cs typeface="+mn-cs"/>
              </a:defRPr>
            </a:lvl3pPr>
            <a:lvl4pPr marL="599985" indent="-239994" algn="l" defTabSz="914354" rtl="0" eaLnBrk="1" latinLnBrk="0" hangingPunct="1">
              <a:lnSpc>
                <a:spcPct val="100000"/>
              </a:lnSpc>
              <a:spcBef>
                <a:spcPts val="800"/>
              </a:spcBef>
              <a:buClr>
                <a:schemeClr val="accent1"/>
              </a:buClr>
              <a:buSzPct val="80000"/>
              <a:buFont typeface="Wingdings 3" panose="05040102010807070707" pitchFamily="18" charset="2"/>
              <a:buChar char=""/>
              <a:defRPr sz="1733" kern="1200">
                <a:solidFill>
                  <a:schemeClr val="tx1"/>
                </a:solidFill>
                <a:latin typeface="+mn-lt"/>
                <a:ea typeface="+mn-ea"/>
                <a:cs typeface="+mn-cs"/>
              </a:defRPr>
            </a:lvl4pPr>
            <a:lvl5pPr marL="791980" indent="-172796" algn="l" defTabSz="914354" rtl="0" eaLnBrk="1" latinLnBrk="0" hangingPunct="1">
              <a:lnSpc>
                <a:spcPct val="100000"/>
              </a:lnSpc>
              <a:spcBef>
                <a:spcPts val="800"/>
              </a:spcBef>
              <a:buClr>
                <a:schemeClr val="accent1"/>
              </a:buClr>
              <a:buSzPct val="80000"/>
              <a:buFont typeface="Arial" panose="020B0604020202020204" pitchFamily="34" charset="0"/>
              <a:buChar char="•"/>
              <a:defRPr sz="1467" kern="1200">
                <a:solidFill>
                  <a:schemeClr val="tx1"/>
                </a:solidFill>
                <a:latin typeface="+mn-lt"/>
                <a:ea typeface="+mn-ea"/>
                <a:cs typeface="+mn-cs"/>
              </a:defRPr>
            </a:lvl5pPr>
            <a:lvl6pPr marL="777561" indent="-172792" algn="l" defTabSz="914354" rtl="0" eaLnBrk="1" latinLnBrk="0" hangingPunct="1">
              <a:lnSpc>
                <a:spcPct val="100000"/>
              </a:lnSpc>
              <a:spcBef>
                <a:spcPts val="800"/>
              </a:spcBef>
              <a:buClr>
                <a:schemeClr val="accent1"/>
              </a:buClr>
              <a:buFont typeface="Arial" panose="020B0604020202020204" pitchFamily="34" charset="0"/>
              <a:buChar char="•"/>
              <a:defRPr sz="1467"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007"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a:lstStyle>
          <a:p>
            <a:r>
              <a:rPr lang="fr-FR" dirty="0"/>
              <a:t>1</a:t>
            </a:r>
          </a:p>
        </p:txBody>
      </p:sp>
    </p:spTree>
    <p:extLst>
      <p:ext uri="{BB962C8B-B14F-4D97-AF65-F5344CB8AC3E}">
        <p14:creationId xmlns:p14="http://schemas.microsoft.com/office/powerpoint/2010/main" val="2987109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p:bldP spid="15" grpId="0" animBg="1"/>
      <p:bldP spid="16" grpId="0"/>
      <p:bldP spid="17" grpId="0"/>
      <p:bldP spid="18" grpId="0" animBg="1"/>
      <p:bldP spid="19" grpId="0"/>
      <p:bldP spid="20"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0F46A1-E88A-4180-958D-52A1206A0C96}"/>
              </a:ext>
            </a:extLst>
          </p:cNvPr>
          <p:cNvSpPr>
            <a:spLocks noGrp="1"/>
          </p:cNvSpPr>
          <p:nvPr>
            <p:ph type="title"/>
          </p:nvPr>
        </p:nvSpPr>
        <p:spPr/>
        <p:txBody>
          <a:bodyPr/>
          <a:lstStyle/>
          <a:p>
            <a:r>
              <a:rPr lang="fr-FR" dirty="0"/>
              <a:t>La retraite, une préoccupation forte pour :</a:t>
            </a:r>
          </a:p>
        </p:txBody>
      </p:sp>
      <p:sp>
        <p:nvSpPr>
          <p:cNvPr id="4" name="Espace réservé du numéro de diapositive 3">
            <a:extLst>
              <a:ext uri="{FF2B5EF4-FFF2-40B4-BE49-F238E27FC236}">
                <a16:creationId xmlns:a16="http://schemas.microsoft.com/office/drawing/2014/main" id="{4F743B95-0661-457B-A6B3-65CEC0E3E365}"/>
              </a:ext>
            </a:extLst>
          </p:cNvPr>
          <p:cNvSpPr>
            <a:spLocks noGrp="1"/>
          </p:cNvSpPr>
          <p:nvPr>
            <p:ph type="sldNum" sz="quarter" idx="12"/>
          </p:nvPr>
        </p:nvSpPr>
        <p:spPr/>
        <p:txBody>
          <a:bodyPr/>
          <a:lstStyle/>
          <a:p>
            <a:fld id="{4F985FF9-ADA8-465B-B1B8-A5AF16A5E141}" type="slidenum">
              <a:rPr lang="fr-FR" smtClean="0"/>
              <a:t>6</a:t>
            </a:fld>
            <a:endParaRPr lang="fr-FR"/>
          </a:p>
        </p:txBody>
      </p:sp>
      <p:sp>
        <p:nvSpPr>
          <p:cNvPr id="5" name="Espace réservé du texte 4">
            <a:extLst>
              <a:ext uri="{FF2B5EF4-FFF2-40B4-BE49-F238E27FC236}">
                <a16:creationId xmlns:a16="http://schemas.microsoft.com/office/drawing/2014/main" id="{8AD249EB-832B-499E-A036-B95092155C07}"/>
              </a:ext>
            </a:extLst>
          </p:cNvPr>
          <p:cNvSpPr>
            <a:spLocks noGrp="1"/>
          </p:cNvSpPr>
          <p:nvPr>
            <p:ph type="body" sz="quarter" idx="13"/>
          </p:nvPr>
        </p:nvSpPr>
        <p:spPr/>
        <p:txBody>
          <a:bodyPr/>
          <a:lstStyle/>
          <a:p>
            <a:r>
              <a:rPr lang="fr-FR" dirty="0"/>
              <a:t>1</a:t>
            </a:r>
          </a:p>
        </p:txBody>
      </p:sp>
      <p:sp>
        <p:nvSpPr>
          <p:cNvPr id="6" name="Espace réservé du texte 5">
            <a:extLst>
              <a:ext uri="{FF2B5EF4-FFF2-40B4-BE49-F238E27FC236}">
                <a16:creationId xmlns:a16="http://schemas.microsoft.com/office/drawing/2014/main" id="{E0530F79-6AD9-4ED9-B789-DC864FE3E4CB}"/>
              </a:ext>
            </a:extLst>
          </p:cNvPr>
          <p:cNvSpPr>
            <a:spLocks noGrp="1"/>
          </p:cNvSpPr>
          <p:nvPr>
            <p:ph type="body" sz="quarter" idx="14"/>
          </p:nvPr>
        </p:nvSpPr>
        <p:spPr>
          <a:xfrm>
            <a:off x="1407757" y="1483341"/>
            <a:ext cx="10413827" cy="4357687"/>
          </a:xfrm>
        </p:spPr>
        <p:txBody>
          <a:bodyPr/>
          <a:lstStyle/>
          <a:p>
            <a:r>
              <a:rPr lang="fr-FR" sz="5333" dirty="0">
                <a:solidFill>
                  <a:schemeClr val="tx2"/>
                </a:solidFill>
              </a:rPr>
              <a:t>55 % </a:t>
            </a:r>
            <a:r>
              <a:rPr lang="fr-FR" b="0" dirty="0">
                <a:solidFill>
                  <a:schemeClr val="tx1"/>
                </a:solidFill>
              </a:rPr>
              <a:t>des français</a:t>
            </a:r>
          </a:p>
          <a:p>
            <a:r>
              <a:rPr lang="fr-FR" sz="5333" dirty="0">
                <a:solidFill>
                  <a:schemeClr val="tx2"/>
                </a:solidFill>
              </a:rPr>
              <a:t>2/3</a:t>
            </a:r>
            <a:r>
              <a:rPr lang="fr-FR" b="0" dirty="0">
                <a:solidFill>
                  <a:schemeClr val="tx1"/>
                </a:solidFill>
              </a:rPr>
              <a:t> des salariés du privé, comme du public</a:t>
            </a:r>
          </a:p>
          <a:p>
            <a:pPr>
              <a:spcAft>
                <a:spcPts val="1600"/>
              </a:spcAft>
            </a:pPr>
            <a:r>
              <a:rPr lang="fr-FR" sz="5333" dirty="0">
                <a:solidFill>
                  <a:schemeClr val="tx2"/>
                </a:solidFill>
              </a:rPr>
              <a:t>69 % </a:t>
            </a:r>
            <a:r>
              <a:rPr lang="fr-FR" b="0" dirty="0">
                <a:solidFill>
                  <a:schemeClr val="tx1"/>
                </a:solidFill>
              </a:rPr>
              <a:t>des 35-64 ans</a:t>
            </a:r>
          </a:p>
          <a:p>
            <a:r>
              <a:rPr lang="fr-FR" dirty="0">
                <a:solidFill>
                  <a:schemeClr val="tx2"/>
                </a:solidFill>
              </a:rPr>
              <a:t>… Mais 79 % des français n’ont pas entendu parlé des nouveaux Plan d’Epargne Retraite</a:t>
            </a:r>
          </a:p>
          <a:p>
            <a:endParaRPr lang="fr-FR" dirty="0">
              <a:solidFill>
                <a:schemeClr val="tx1"/>
              </a:solidFill>
            </a:endParaRPr>
          </a:p>
        </p:txBody>
      </p:sp>
      <p:sp>
        <p:nvSpPr>
          <p:cNvPr id="11" name="ZoneTexte 10">
            <a:extLst>
              <a:ext uri="{FF2B5EF4-FFF2-40B4-BE49-F238E27FC236}">
                <a16:creationId xmlns:a16="http://schemas.microsoft.com/office/drawing/2014/main" id="{A4831B5A-99F3-4234-BB0D-2F4E2942B5E1}"/>
              </a:ext>
            </a:extLst>
          </p:cNvPr>
          <p:cNvSpPr txBox="1"/>
          <p:nvPr/>
        </p:nvSpPr>
        <p:spPr>
          <a:xfrm>
            <a:off x="1354351" y="6117299"/>
            <a:ext cx="8592431" cy="318100"/>
          </a:xfrm>
          <a:prstGeom prst="rect">
            <a:avLst/>
          </a:prstGeom>
          <a:noFill/>
        </p:spPr>
        <p:txBody>
          <a:bodyPr wrap="square" rtlCol="0">
            <a:spAutoFit/>
          </a:bodyPr>
          <a:lstStyle/>
          <a:p>
            <a:r>
              <a:rPr lang="fr-FR" sz="1467" dirty="0"/>
              <a:t>Source : baromètre BPCE 2020</a:t>
            </a:r>
          </a:p>
        </p:txBody>
      </p:sp>
    </p:spTree>
    <p:extLst>
      <p:ext uri="{BB962C8B-B14F-4D97-AF65-F5344CB8AC3E}">
        <p14:creationId xmlns:p14="http://schemas.microsoft.com/office/powerpoint/2010/main" val="4081913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12AF2E-85B8-4626-A06E-E6BF51E9B4CD}"/>
              </a:ext>
            </a:extLst>
          </p:cNvPr>
          <p:cNvSpPr>
            <a:spLocks noGrp="1"/>
          </p:cNvSpPr>
          <p:nvPr>
            <p:ph type="title"/>
          </p:nvPr>
        </p:nvSpPr>
        <p:spPr/>
        <p:txBody>
          <a:bodyPr/>
          <a:lstStyle/>
          <a:p>
            <a:r>
              <a:rPr lang="fr-FR" dirty="0"/>
              <a:t>L’épargne retraite collective, une réponse aux besoins des entreprises françaises</a:t>
            </a:r>
            <a:br>
              <a:rPr lang="fr-FR" dirty="0"/>
            </a:br>
            <a:endParaRPr lang="fr-FR" dirty="0"/>
          </a:p>
        </p:txBody>
      </p:sp>
      <p:sp>
        <p:nvSpPr>
          <p:cNvPr id="4" name="Espace réservé du numéro de diapositive 3">
            <a:extLst>
              <a:ext uri="{FF2B5EF4-FFF2-40B4-BE49-F238E27FC236}">
                <a16:creationId xmlns:a16="http://schemas.microsoft.com/office/drawing/2014/main" id="{B60396C9-C665-42C8-A16E-0ECB85F8C402}"/>
              </a:ext>
            </a:extLst>
          </p:cNvPr>
          <p:cNvSpPr>
            <a:spLocks noGrp="1"/>
          </p:cNvSpPr>
          <p:nvPr>
            <p:ph type="sldNum" sz="quarter" idx="12"/>
          </p:nvPr>
        </p:nvSpPr>
        <p:spPr/>
        <p:txBody>
          <a:bodyPr/>
          <a:lstStyle/>
          <a:p>
            <a:fld id="{4F985FF9-ADA8-465B-B1B8-A5AF16A5E141}" type="slidenum">
              <a:rPr lang="fr-FR" smtClean="0"/>
              <a:t>7</a:t>
            </a:fld>
            <a:endParaRPr lang="fr-FR"/>
          </a:p>
        </p:txBody>
      </p:sp>
      <p:sp>
        <p:nvSpPr>
          <p:cNvPr id="5" name="Espace réservé du texte 4">
            <a:extLst>
              <a:ext uri="{FF2B5EF4-FFF2-40B4-BE49-F238E27FC236}">
                <a16:creationId xmlns:a16="http://schemas.microsoft.com/office/drawing/2014/main" id="{3E27DED9-14B9-4514-B12D-0186C3DC4BE8}"/>
              </a:ext>
            </a:extLst>
          </p:cNvPr>
          <p:cNvSpPr>
            <a:spLocks noGrp="1"/>
          </p:cNvSpPr>
          <p:nvPr>
            <p:ph type="body" sz="quarter" idx="13"/>
          </p:nvPr>
        </p:nvSpPr>
        <p:spPr/>
        <p:txBody>
          <a:bodyPr/>
          <a:lstStyle/>
          <a:p>
            <a:r>
              <a:rPr lang="fr-FR" dirty="0"/>
              <a:t>1</a:t>
            </a:r>
          </a:p>
        </p:txBody>
      </p:sp>
      <p:sp>
        <p:nvSpPr>
          <p:cNvPr id="8" name="Espace réservé du texte 7">
            <a:extLst>
              <a:ext uri="{FF2B5EF4-FFF2-40B4-BE49-F238E27FC236}">
                <a16:creationId xmlns:a16="http://schemas.microsoft.com/office/drawing/2014/main" id="{B4FEF06A-2206-4082-8DD6-3B25DF99A171}"/>
              </a:ext>
            </a:extLst>
          </p:cNvPr>
          <p:cNvSpPr txBox="1">
            <a:spLocks noGrp="1"/>
          </p:cNvSpPr>
          <p:nvPr>
            <p:ph type="body" sz="quarter" idx="14"/>
          </p:nvPr>
        </p:nvSpPr>
        <p:spPr>
          <a:xfrm rot="10800000" flipH="1" flipV="1">
            <a:off x="1311677" y="3811240"/>
            <a:ext cx="3344164" cy="1436291"/>
          </a:xfrm>
          <a:prstGeom prst="rect">
            <a:avLst/>
          </a:prstGeom>
          <a:noFill/>
        </p:spPr>
        <p:txBody>
          <a:bodyPr wrap="square" rtlCol="0">
            <a:spAutoFit/>
          </a:bodyPr>
          <a:lstStyle/>
          <a:p>
            <a:pPr algn="ctr">
              <a:buClr>
                <a:schemeClr val="tx2"/>
              </a:buClr>
              <a:buSzPct val="80000"/>
            </a:pPr>
            <a:r>
              <a:rPr lang="fr-FR" sz="1867" b="0" dirty="0">
                <a:solidFill>
                  <a:schemeClr val="tx1"/>
                </a:solidFill>
              </a:rPr>
              <a:t>Des </a:t>
            </a:r>
            <a:r>
              <a:rPr lang="fr-FR" sz="2133" dirty="0">
                <a:solidFill>
                  <a:schemeClr val="tx2"/>
                </a:solidFill>
              </a:rPr>
              <a:t>perspectives de développement </a:t>
            </a:r>
            <a:r>
              <a:rPr lang="fr-FR" sz="1867" b="0" dirty="0">
                <a:solidFill>
                  <a:schemeClr val="tx1"/>
                </a:solidFill>
              </a:rPr>
              <a:t>significatives à moyen terme </a:t>
            </a:r>
          </a:p>
          <a:p>
            <a:pPr marL="380990" indent="-380990" algn="ctr">
              <a:buClr>
                <a:schemeClr val="tx2"/>
              </a:buClr>
              <a:buSzPct val="80000"/>
              <a:buFont typeface="Arial" panose="020B0604020202020204" pitchFamily="34" charset="0"/>
              <a:buChar char="►"/>
            </a:pPr>
            <a:endParaRPr lang="fr-FR" sz="1867" b="0" dirty="0">
              <a:solidFill>
                <a:schemeClr val="tx1"/>
              </a:solidFill>
            </a:endParaRPr>
          </a:p>
        </p:txBody>
      </p:sp>
      <p:pic>
        <p:nvPicPr>
          <p:cNvPr id="10" name="Image 9">
            <a:extLst>
              <a:ext uri="{FF2B5EF4-FFF2-40B4-BE49-F238E27FC236}">
                <a16:creationId xmlns:a16="http://schemas.microsoft.com/office/drawing/2014/main" id="{60F27BD2-6677-402D-963A-D6BBBA0004E6}"/>
              </a:ext>
            </a:extLst>
          </p:cNvPr>
          <p:cNvPicPr>
            <a:picLocks noChangeAspect="1"/>
          </p:cNvPicPr>
          <p:nvPr/>
        </p:nvPicPr>
        <p:blipFill>
          <a:blip r:embed="rId2"/>
          <a:stretch>
            <a:fillRect/>
          </a:stretch>
        </p:blipFill>
        <p:spPr>
          <a:xfrm>
            <a:off x="9442654" y="2006685"/>
            <a:ext cx="1808053" cy="1804001"/>
          </a:xfrm>
          <a:prstGeom prst="rect">
            <a:avLst/>
          </a:prstGeom>
        </p:spPr>
      </p:pic>
      <p:sp>
        <p:nvSpPr>
          <p:cNvPr id="11" name="Rectangle 10">
            <a:extLst>
              <a:ext uri="{FF2B5EF4-FFF2-40B4-BE49-F238E27FC236}">
                <a16:creationId xmlns:a16="http://schemas.microsoft.com/office/drawing/2014/main" id="{6EDFC791-73A6-40DA-B9F8-68129F2DA23D}"/>
              </a:ext>
            </a:extLst>
          </p:cNvPr>
          <p:cNvSpPr/>
          <p:nvPr/>
        </p:nvSpPr>
        <p:spPr>
          <a:xfrm>
            <a:off x="8594411" y="3811844"/>
            <a:ext cx="3504540" cy="995209"/>
          </a:xfrm>
          <a:prstGeom prst="rect">
            <a:avLst/>
          </a:prstGeom>
        </p:spPr>
        <p:txBody>
          <a:bodyPr wrap="square">
            <a:spAutoFit/>
          </a:bodyPr>
          <a:lstStyle/>
          <a:p>
            <a:pPr algn="ctr">
              <a:buClr>
                <a:schemeClr val="tx2"/>
              </a:buClr>
              <a:buSzPct val="80000"/>
            </a:pPr>
            <a:r>
              <a:rPr lang="fr-FR" sz="1867" dirty="0"/>
              <a:t>Une épargne orientée vers un </a:t>
            </a:r>
            <a:r>
              <a:rPr lang="fr-FR" sz="2133" b="1" dirty="0">
                <a:solidFill>
                  <a:schemeClr val="tx2"/>
                </a:solidFill>
              </a:rPr>
              <a:t>investissement utile</a:t>
            </a:r>
            <a:r>
              <a:rPr lang="fr-FR" sz="1600" b="1" dirty="0"/>
              <a:t> </a:t>
            </a:r>
            <a:r>
              <a:rPr lang="fr-FR" sz="1867" dirty="0"/>
              <a:t>pour l’économie et les entreprises</a:t>
            </a:r>
          </a:p>
        </p:txBody>
      </p:sp>
      <p:sp>
        <p:nvSpPr>
          <p:cNvPr id="12" name="Rectangle 11">
            <a:extLst>
              <a:ext uri="{FF2B5EF4-FFF2-40B4-BE49-F238E27FC236}">
                <a16:creationId xmlns:a16="http://schemas.microsoft.com/office/drawing/2014/main" id="{03837838-765D-4446-9AC2-81010903A4A3}"/>
              </a:ext>
            </a:extLst>
          </p:cNvPr>
          <p:cNvSpPr/>
          <p:nvPr/>
        </p:nvSpPr>
        <p:spPr>
          <a:xfrm>
            <a:off x="4874431" y="3822676"/>
            <a:ext cx="3504540" cy="995209"/>
          </a:xfrm>
          <a:prstGeom prst="rect">
            <a:avLst/>
          </a:prstGeom>
        </p:spPr>
        <p:txBody>
          <a:bodyPr wrap="square">
            <a:spAutoFit/>
          </a:bodyPr>
          <a:lstStyle/>
          <a:p>
            <a:pPr algn="ctr">
              <a:buClr>
                <a:schemeClr val="tx2"/>
              </a:buClr>
              <a:buSzPct val="80000"/>
            </a:pPr>
            <a:r>
              <a:rPr lang="fr-FR" sz="1867" dirty="0"/>
              <a:t>Une solution utile aux besoins de </a:t>
            </a:r>
            <a:r>
              <a:rPr lang="fr-FR" sz="2133" b="1" dirty="0">
                <a:solidFill>
                  <a:schemeClr val="tx2"/>
                </a:solidFill>
              </a:rPr>
              <a:t>(re)capitalisation </a:t>
            </a:r>
            <a:r>
              <a:rPr lang="fr-FR" sz="1867" dirty="0"/>
              <a:t>des entreprises françaises</a:t>
            </a:r>
          </a:p>
        </p:txBody>
      </p:sp>
      <p:pic>
        <p:nvPicPr>
          <p:cNvPr id="14" name="Image 13">
            <a:extLst>
              <a:ext uri="{FF2B5EF4-FFF2-40B4-BE49-F238E27FC236}">
                <a16:creationId xmlns:a16="http://schemas.microsoft.com/office/drawing/2014/main" id="{FC6F1C8D-8D57-4343-B11B-4F21E40950D4}"/>
              </a:ext>
            </a:extLst>
          </p:cNvPr>
          <p:cNvPicPr>
            <a:picLocks noChangeAspect="1"/>
          </p:cNvPicPr>
          <p:nvPr/>
        </p:nvPicPr>
        <p:blipFill>
          <a:blip r:embed="rId3"/>
          <a:stretch>
            <a:fillRect/>
          </a:stretch>
        </p:blipFill>
        <p:spPr>
          <a:xfrm>
            <a:off x="5649794" y="1988841"/>
            <a:ext cx="1955980" cy="1951596"/>
          </a:xfrm>
          <a:prstGeom prst="rect">
            <a:avLst/>
          </a:prstGeom>
        </p:spPr>
      </p:pic>
      <p:pic>
        <p:nvPicPr>
          <p:cNvPr id="16" name="Image 15">
            <a:extLst>
              <a:ext uri="{FF2B5EF4-FFF2-40B4-BE49-F238E27FC236}">
                <a16:creationId xmlns:a16="http://schemas.microsoft.com/office/drawing/2014/main" id="{D55B6457-71CB-429A-B808-30FFF872A84B}"/>
              </a:ext>
            </a:extLst>
          </p:cNvPr>
          <p:cNvPicPr>
            <a:picLocks noChangeAspect="1"/>
          </p:cNvPicPr>
          <p:nvPr/>
        </p:nvPicPr>
        <p:blipFill>
          <a:blip r:embed="rId4"/>
          <a:stretch>
            <a:fillRect/>
          </a:stretch>
        </p:blipFill>
        <p:spPr>
          <a:xfrm>
            <a:off x="2137157" y="2192177"/>
            <a:ext cx="1544927" cy="1544927"/>
          </a:xfrm>
          <a:prstGeom prst="rect">
            <a:avLst/>
          </a:prstGeom>
        </p:spPr>
      </p:pic>
      <p:sp>
        <p:nvSpPr>
          <p:cNvPr id="17" name="ZoneTexte 16">
            <a:extLst>
              <a:ext uri="{FF2B5EF4-FFF2-40B4-BE49-F238E27FC236}">
                <a16:creationId xmlns:a16="http://schemas.microsoft.com/office/drawing/2014/main" id="{11787AF0-A337-420B-81DB-E2BF36492651}"/>
              </a:ext>
            </a:extLst>
          </p:cNvPr>
          <p:cNvSpPr txBox="1"/>
          <p:nvPr/>
        </p:nvSpPr>
        <p:spPr>
          <a:xfrm>
            <a:off x="1354351" y="6099684"/>
            <a:ext cx="8592431" cy="318100"/>
          </a:xfrm>
          <a:prstGeom prst="rect">
            <a:avLst/>
          </a:prstGeom>
          <a:noFill/>
        </p:spPr>
        <p:txBody>
          <a:bodyPr wrap="square" rtlCol="0">
            <a:spAutoFit/>
          </a:bodyPr>
          <a:lstStyle/>
          <a:p>
            <a:r>
              <a:rPr lang="fr-FR" sz="1467" dirty="0"/>
              <a:t>Source : baromètre BPCE 2020</a:t>
            </a:r>
          </a:p>
        </p:txBody>
      </p:sp>
    </p:spTree>
    <p:extLst>
      <p:ext uri="{BB962C8B-B14F-4D97-AF65-F5344CB8AC3E}">
        <p14:creationId xmlns:p14="http://schemas.microsoft.com/office/powerpoint/2010/main" val="1894175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t-BR" dirty="0"/>
              <a:t>Un contexte favorable pour l’épargne salariale et retraite</a:t>
            </a:r>
            <a:endParaRPr lang="fr-FR" dirty="0"/>
          </a:p>
        </p:txBody>
      </p:sp>
      <p:sp>
        <p:nvSpPr>
          <p:cNvPr id="5" name="Espace réservé du texte 4"/>
          <p:cNvSpPr>
            <a:spLocks noGrp="1"/>
          </p:cNvSpPr>
          <p:nvPr>
            <p:ph type="body" sz="quarter" idx="13"/>
          </p:nvPr>
        </p:nvSpPr>
        <p:spPr/>
        <p:txBody>
          <a:bodyPr/>
          <a:lstStyle/>
          <a:p>
            <a:r>
              <a:rPr lang="fr-FR"/>
              <a:t>1</a:t>
            </a:r>
            <a:endParaRPr lang="fr-FR" dirty="0"/>
          </a:p>
        </p:txBody>
      </p:sp>
      <p:sp>
        <p:nvSpPr>
          <p:cNvPr id="10" name="Espace réservé du numéro de diapositive 9"/>
          <p:cNvSpPr>
            <a:spLocks noGrp="1"/>
          </p:cNvSpPr>
          <p:nvPr>
            <p:ph type="sldNum" sz="quarter" idx="12"/>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1067"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8</a:t>
            </a:fld>
            <a:endParaRPr kumimoji="0" lang="fr-FR" sz="1067" b="1" i="0" u="none" strike="noStrike" kern="1200" cap="all" spc="0" normalizeH="0" baseline="0" noProof="0">
              <a:ln>
                <a:noFill/>
              </a:ln>
              <a:solidFill>
                <a:srgbClr val="581D74"/>
              </a:solidFill>
              <a:effectLst/>
              <a:uLnTx/>
              <a:uFillTx/>
              <a:latin typeface="Arial" panose="020B0604020202020204"/>
              <a:ea typeface="+mn-ea"/>
              <a:cs typeface="+mn-cs"/>
            </a:endParaRPr>
          </a:p>
        </p:txBody>
      </p:sp>
      <p:sp>
        <p:nvSpPr>
          <p:cNvPr id="11" name="Espace réservé du texte 16">
            <a:extLst>
              <a:ext uri="{FF2B5EF4-FFF2-40B4-BE49-F238E27FC236}">
                <a16:creationId xmlns:a16="http://schemas.microsoft.com/office/drawing/2014/main" id="{DB65545F-E34F-4966-99F2-35C997807C04}"/>
              </a:ext>
            </a:extLst>
          </p:cNvPr>
          <p:cNvSpPr txBox="1">
            <a:spLocks/>
          </p:cNvSpPr>
          <p:nvPr/>
        </p:nvSpPr>
        <p:spPr>
          <a:xfrm>
            <a:off x="4521871" y="2429603"/>
            <a:ext cx="3398679" cy="3109048"/>
          </a:xfrm>
          <a:prstGeom prst="rect">
            <a:avLst/>
          </a:prstGeom>
          <a:noFill/>
          <a:ln>
            <a:solidFill>
              <a:srgbClr val="4D6995"/>
            </a:solidFill>
          </a:ln>
        </p:spPr>
        <p:txBody>
          <a:bodyPr lIns="72000" rIns="180000" anchor="t"/>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ctr">
              <a:spcAft>
                <a:spcPts val="300"/>
              </a:spcAft>
              <a:buNone/>
              <a:defRPr/>
            </a:pPr>
            <a:endParaRPr lang="fr-FR" sz="1100" kern="0" dirty="0">
              <a:solidFill>
                <a:prstClr val="black"/>
              </a:solidFill>
              <a:latin typeface="Arial" panose="020B0604020202020204"/>
            </a:endParaRPr>
          </a:p>
          <a:p>
            <a:pPr marL="0" indent="0" algn="ctr">
              <a:spcAft>
                <a:spcPts val="300"/>
              </a:spcAft>
              <a:buNone/>
              <a:defRPr/>
            </a:pPr>
            <a:endParaRPr lang="fr-FR" sz="200" kern="0" dirty="0">
              <a:solidFill>
                <a:prstClr val="black"/>
              </a:solidFill>
              <a:latin typeface="Arial" panose="020B0604020202020204"/>
            </a:endParaRPr>
          </a:p>
          <a:p>
            <a:pPr marL="0" indent="0" algn="just">
              <a:buClr>
                <a:schemeClr val="tx2"/>
              </a:buClr>
              <a:buNone/>
              <a:defRPr/>
            </a:pPr>
            <a:endParaRPr lang="fr-FR" sz="1100" dirty="0">
              <a:solidFill>
                <a:prstClr val="black"/>
              </a:solidFill>
            </a:endParaRPr>
          </a:p>
          <a:p>
            <a:pPr marL="133350" indent="-133350" defTabSz="685800">
              <a:buClr>
                <a:schemeClr val="accent1"/>
              </a:buClr>
              <a:buFont typeface="Arial" panose="020B0604020202020204" pitchFamily="34" charset="0"/>
              <a:buChar char="•"/>
              <a:defRPr/>
            </a:pPr>
            <a:endParaRPr lang="fr-FR" sz="1100" b="1" dirty="0">
              <a:solidFill>
                <a:schemeClr val="accent1"/>
              </a:solidFill>
            </a:endParaRPr>
          </a:p>
        </p:txBody>
      </p:sp>
      <p:sp>
        <p:nvSpPr>
          <p:cNvPr id="12" name="Espace réservé du texte 18">
            <a:extLst>
              <a:ext uri="{FF2B5EF4-FFF2-40B4-BE49-F238E27FC236}">
                <a16:creationId xmlns:a16="http://schemas.microsoft.com/office/drawing/2014/main" id="{F10D9622-76F0-40AA-9C6C-2D5C2A31B423}"/>
              </a:ext>
            </a:extLst>
          </p:cNvPr>
          <p:cNvSpPr txBox="1">
            <a:spLocks/>
          </p:cNvSpPr>
          <p:nvPr/>
        </p:nvSpPr>
        <p:spPr>
          <a:xfrm>
            <a:off x="4521871" y="1709245"/>
            <a:ext cx="3411889" cy="844317"/>
          </a:xfrm>
          <a:prstGeom prst="roundRect">
            <a:avLst/>
          </a:prstGeom>
          <a:solidFill>
            <a:srgbClr val="4D6995"/>
          </a:solidFill>
          <a:ln>
            <a:solidFill>
              <a:schemeClr val="accent1"/>
            </a:solidFill>
          </a:ln>
        </p:spPr>
        <p:txBody>
          <a:bodyPr lIns="360000" rIns="36000" anchor="ct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266700">
              <a:buNone/>
              <a:defRPr/>
            </a:pPr>
            <a:r>
              <a:rPr lang="fr-FR" b="1" dirty="0">
                <a:solidFill>
                  <a:prstClr val="white"/>
                </a:solidFill>
              </a:rPr>
              <a:t>Pour les entreprises </a:t>
            </a:r>
          </a:p>
          <a:p>
            <a:pPr marL="0" indent="266700">
              <a:buNone/>
              <a:defRPr/>
            </a:pPr>
            <a:r>
              <a:rPr lang="fr-FR" b="1" dirty="0">
                <a:solidFill>
                  <a:prstClr val="white"/>
                </a:solidFill>
              </a:rPr>
              <a:t>de 1 à 49 salariés</a:t>
            </a:r>
            <a:endParaRPr lang="fr-FR" b="1" dirty="0">
              <a:solidFill>
                <a:prstClr val="white"/>
              </a:solidFill>
              <a:latin typeface="Arial" panose="020B0604020202020204"/>
            </a:endParaRPr>
          </a:p>
        </p:txBody>
      </p:sp>
      <p:sp>
        <p:nvSpPr>
          <p:cNvPr id="13" name="Ellipse 12">
            <a:extLst>
              <a:ext uri="{FF2B5EF4-FFF2-40B4-BE49-F238E27FC236}">
                <a16:creationId xmlns:a16="http://schemas.microsoft.com/office/drawing/2014/main" id="{8B0F9F9F-657F-42D3-AC90-0EF79EFBAA3E}"/>
              </a:ext>
            </a:extLst>
          </p:cNvPr>
          <p:cNvSpPr/>
          <p:nvPr/>
        </p:nvSpPr>
        <p:spPr>
          <a:xfrm>
            <a:off x="4048299" y="1628875"/>
            <a:ext cx="951256" cy="917284"/>
          </a:xfrm>
          <a:prstGeom prst="ellipse">
            <a:avLst/>
          </a:prstGeom>
          <a:solidFill>
            <a:srgbClr val="4D6995"/>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lvl="0" algn="ctr">
              <a:defRPr/>
            </a:pPr>
            <a:endParaRPr lang="fr-FR" sz="1600" b="1" dirty="0">
              <a:solidFill>
                <a:prstClr val="white"/>
              </a:solidFill>
            </a:endParaRPr>
          </a:p>
        </p:txBody>
      </p:sp>
      <p:pic>
        <p:nvPicPr>
          <p:cNvPr id="20" name="Image 19">
            <a:extLst>
              <a:ext uri="{FF2B5EF4-FFF2-40B4-BE49-F238E27FC236}">
                <a16:creationId xmlns:a16="http://schemas.microsoft.com/office/drawing/2014/main" id="{F1E0AE8F-7E67-4D87-A226-3864A75CBDD2}"/>
              </a:ext>
            </a:extLst>
          </p:cNvPr>
          <p:cNvPicPr>
            <a:picLocks noChangeAspect="1"/>
          </p:cNvPicPr>
          <p:nvPr/>
        </p:nvPicPr>
        <p:blipFill rotWithShape="1">
          <a:blip r:embed="rId3"/>
          <a:srcRect l="50734" t="42590" r="-3171" b="6153"/>
          <a:stretch/>
        </p:blipFill>
        <p:spPr>
          <a:xfrm>
            <a:off x="4343489" y="1776552"/>
            <a:ext cx="780602" cy="763040"/>
          </a:xfrm>
          <a:prstGeom prst="rect">
            <a:avLst/>
          </a:prstGeom>
        </p:spPr>
      </p:pic>
      <p:pic>
        <p:nvPicPr>
          <p:cNvPr id="21" name="Image 20">
            <a:extLst>
              <a:ext uri="{FF2B5EF4-FFF2-40B4-BE49-F238E27FC236}">
                <a16:creationId xmlns:a16="http://schemas.microsoft.com/office/drawing/2014/main" id="{9C25361B-DA0F-4291-867D-F9E07B216373}"/>
              </a:ext>
            </a:extLst>
          </p:cNvPr>
          <p:cNvPicPr>
            <a:picLocks noChangeAspect="1"/>
          </p:cNvPicPr>
          <p:nvPr/>
        </p:nvPicPr>
        <p:blipFill rotWithShape="1">
          <a:blip r:embed="rId4">
            <a:duotone>
              <a:schemeClr val="accent1">
                <a:shade val="45000"/>
                <a:satMod val="135000"/>
              </a:schemeClr>
              <a:prstClr val="white"/>
            </a:duotone>
          </a:blip>
          <a:srcRect l="9657" t="30450" r="7440" b="41102"/>
          <a:stretch/>
        </p:blipFill>
        <p:spPr>
          <a:xfrm>
            <a:off x="4999555" y="2739770"/>
            <a:ext cx="2651626" cy="704316"/>
          </a:xfrm>
          <a:prstGeom prst="rect">
            <a:avLst/>
          </a:prstGeom>
        </p:spPr>
      </p:pic>
      <p:sp>
        <p:nvSpPr>
          <p:cNvPr id="22" name="ZoneTexte 21">
            <a:extLst>
              <a:ext uri="{FF2B5EF4-FFF2-40B4-BE49-F238E27FC236}">
                <a16:creationId xmlns:a16="http://schemas.microsoft.com/office/drawing/2014/main" id="{BEEBFF83-15CB-47D9-9459-96AC8214073C}"/>
              </a:ext>
            </a:extLst>
          </p:cNvPr>
          <p:cNvSpPr txBox="1"/>
          <p:nvPr/>
        </p:nvSpPr>
        <p:spPr>
          <a:xfrm>
            <a:off x="4905543" y="3452107"/>
            <a:ext cx="2644544" cy="1938992"/>
          </a:xfrm>
          <a:prstGeom prst="rect">
            <a:avLst/>
          </a:prstGeom>
          <a:noFill/>
        </p:spPr>
        <p:txBody>
          <a:bodyPr wrap="square" rtlCol="0">
            <a:spAutoFit/>
          </a:bodyPr>
          <a:lstStyle/>
          <a:p>
            <a:pPr algn="ctr"/>
            <a:r>
              <a:rPr lang="fr-FR" sz="2000" dirty="0"/>
              <a:t>Grâce à la suppression du forfait social sur </a:t>
            </a:r>
          </a:p>
          <a:p>
            <a:pPr algn="ctr"/>
            <a:r>
              <a:rPr lang="fr-FR" sz="2000" b="1" dirty="0">
                <a:solidFill>
                  <a:schemeClr val="accent1"/>
                </a:solidFill>
              </a:rPr>
              <a:t>l’abondement</a:t>
            </a:r>
          </a:p>
          <a:p>
            <a:pPr algn="ctr"/>
            <a:r>
              <a:rPr lang="fr-FR" sz="2000" b="1" dirty="0">
                <a:solidFill>
                  <a:schemeClr val="accent1"/>
                </a:solidFill>
              </a:rPr>
              <a:t>l’intéressement</a:t>
            </a:r>
          </a:p>
          <a:p>
            <a:pPr algn="ctr"/>
            <a:r>
              <a:rPr lang="fr-FR" sz="2000" b="1" dirty="0">
                <a:solidFill>
                  <a:schemeClr val="accent1"/>
                </a:solidFill>
              </a:rPr>
              <a:t>la participation</a:t>
            </a:r>
          </a:p>
        </p:txBody>
      </p:sp>
    </p:spTree>
    <p:extLst>
      <p:ext uri="{BB962C8B-B14F-4D97-AF65-F5344CB8AC3E}">
        <p14:creationId xmlns:p14="http://schemas.microsoft.com/office/powerpoint/2010/main" val="1137993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E37CF4-B742-415F-9793-B442FB6BD898}"/>
              </a:ext>
            </a:extLst>
          </p:cNvPr>
          <p:cNvSpPr>
            <a:spLocks noGrp="1"/>
          </p:cNvSpPr>
          <p:nvPr>
            <p:ph type="title"/>
          </p:nvPr>
        </p:nvSpPr>
        <p:spPr/>
        <p:txBody>
          <a:bodyPr/>
          <a:lstStyle/>
          <a:p>
            <a:r>
              <a:rPr lang="fr-FR" dirty="0"/>
              <a:t>Les nouvelles opportunités de l’épargne retraite pour les épargnants</a:t>
            </a:r>
          </a:p>
        </p:txBody>
      </p:sp>
      <p:sp>
        <p:nvSpPr>
          <p:cNvPr id="8" name="Espace réservé du texte 7">
            <a:extLst>
              <a:ext uri="{FF2B5EF4-FFF2-40B4-BE49-F238E27FC236}">
                <a16:creationId xmlns:a16="http://schemas.microsoft.com/office/drawing/2014/main" id="{F8B541BE-C547-459C-AA84-E10FA56F0267}"/>
              </a:ext>
            </a:extLst>
          </p:cNvPr>
          <p:cNvSpPr>
            <a:spLocks noGrp="1"/>
          </p:cNvSpPr>
          <p:nvPr>
            <p:ph type="body" sz="quarter" idx="13"/>
          </p:nvPr>
        </p:nvSpPr>
        <p:spPr/>
        <p:txBody>
          <a:bodyPr/>
          <a:lstStyle/>
          <a:p>
            <a:r>
              <a:rPr lang="fr-FR" dirty="0"/>
              <a:t>1</a:t>
            </a:r>
          </a:p>
        </p:txBody>
      </p:sp>
      <p:sp>
        <p:nvSpPr>
          <p:cNvPr id="17" name="Rectangle 16">
            <a:extLst>
              <a:ext uri="{FF2B5EF4-FFF2-40B4-BE49-F238E27FC236}">
                <a16:creationId xmlns:a16="http://schemas.microsoft.com/office/drawing/2014/main" id="{1F906083-85ED-48C6-9049-274871C79442}"/>
              </a:ext>
            </a:extLst>
          </p:cNvPr>
          <p:cNvSpPr/>
          <p:nvPr/>
        </p:nvSpPr>
        <p:spPr>
          <a:xfrm>
            <a:off x="1440007" y="1985469"/>
            <a:ext cx="10130834" cy="301202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9" name="Image 18">
            <a:extLst>
              <a:ext uri="{FF2B5EF4-FFF2-40B4-BE49-F238E27FC236}">
                <a16:creationId xmlns:a16="http://schemas.microsoft.com/office/drawing/2014/main" id="{FF555A5E-DC6D-4EC3-86B7-94C5842FAC8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542149" y="3848947"/>
            <a:ext cx="604177" cy="605535"/>
          </a:xfrm>
          <a:prstGeom prst="rect">
            <a:avLst/>
          </a:prstGeom>
        </p:spPr>
      </p:pic>
      <p:sp>
        <p:nvSpPr>
          <p:cNvPr id="20" name="ZoneTexte 19">
            <a:extLst>
              <a:ext uri="{FF2B5EF4-FFF2-40B4-BE49-F238E27FC236}">
                <a16:creationId xmlns:a16="http://schemas.microsoft.com/office/drawing/2014/main" id="{8706A8AB-8613-4A0B-8208-D1A98B661EED}"/>
              </a:ext>
            </a:extLst>
          </p:cNvPr>
          <p:cNvSpPr txBox="1"/>
          <p:nvPr/>
        </p:nvSpPr>
        <p:spPr>
          <a:xfrm>
            <a:off x="2257073" y="2332941"/>
            <a:ext cx="4140000" cy="2246769"/>
          </a:xfrm>
          <a:prstGeom prst="rect">
            <a:avLst/>
          </a:prstGeom>
          <a:noFill/>
        </p:spPr>
        <p:txBody>
          <a:bodyPr wrap="square" rtlCol="0">
            <a:spAutoFit/>
          </a:bodyPr>
          <a:lstStyle/>
          <a:p>
            <a:r>
              <a:rPr lang="fr-FR" sz="1200" dirty="0"/>
              <a:t>La possibilité d’effectuer des </a:t>
            </a:r>
            <a:r>
              <a:rPr lang="fr-FR" sz="1200" b="1" dirty="0">
                <a:solidFill>
                  <a:schemeClr val="tx2"/>
                </a:solidFill>
              </a:rPr>
              <a:t>versements volontaires déductibles</a:t>
            </a:r>
            <a:r>
              <a:rPr lang="fr-FR" sz="1200" dirty="0"/>
              <a:t> de l’assiette de l’impôt sur le revenu</a:t>
            </a:r>
            <a:r>
              <a:rPr lang="fr-FR" sz="1200" baseline="30000" dirty="0"/>
              <a:t>(1)</a:t>
            </a:r>
          </a:p>
          <a:p>
            <a:endParaRPr lang="fr-FR" sz="1200" baseline="30000" dirty="0"/>
          </a:p>
          <a:p>
            <a:endParaRPr lang="fr-FR" sz="1200" baseline="30000" dirty="0"/>
          </a:p>
          <a:p>
            <a:endParaRPr lang="fr-FR" sz="1200" baseline="30000" dirty="0"/>
          </a:p>
          <a:p>
            <a:r>
              <a:rPr lang="fr-FR" sz="1200" dirty="0"/>
              <a:t>6 </a:t>
            </a:r>
            <a:r>
              <a:rPr lang="fr-FR" sz="1200" b="1" dirty="0">
                <a:solidFill>
                  <a:schemeClr val="tx2"/>
                </a:solidFill>
              </a:rPr>
              <a:t>cas de déblocage anticipé</a:t>
            </a:r>
            <a:r>
              <a:rPr lang="fr-FR" sz="1200" b="1" baseline="30000" dirty="0">
                <a:solidFill>
                  <a:schemeClr val="tx2"/>
                </a:solidFill>
              </a:rPr>
              <a:t>(2)</a:t>
            </a:r>
            <a:r>
              <a:rPr lang="fr-FR" sz="1200" b="1" dirty="0">
                <a:solidFill>
                  <a:schemeClr val="tx2"/>
                </a:solidFill>
              </a:rPr>
              <a:t> </a:t>
            </a:r>
            <a:r>
              <a:rPr lang="fr-FR" sz="1200" dirty="0"/>
              <a:t>dont l’acquisition de votre résidence principale</a:t>
            </a:r>
            <a:r>
              <a:rPr lang="fr-FR" sz="1200" baseline="30000" dirty="0"/>
              <a:t>(3)</a:t>
            </a:r>
            <a:endParaRPr lang="fr-FR" sz="1200" dirty="0"/>
          </a:p>
          <a:p>
            <a:endParaRPr lang="fr-FR" sz="1200" dirty="0"/>
          </a:p>
          <a:p>
            <a:endParaRPr lang="fr-FR" sz="1200" dirty="0"/>
          </a:p>
          <a:p>
            <a:r>
              <a:rPr lang="fr-FR" sz="1200" b="1" dirty="0">
                <a:solidFill>
                  <a:schemeClr val="tx2"/>
                </a:solidFill>
              </a:rPr>
              <a:t>La liberté d’utilisation de l’épargne </a:t>
            </a:r>
            <a:r>
              <a:rPr lang="fr-FR" sz="1200" dirty="0"/>
              <a:t>au moment de votre départ à la retraite, en choisissant une sortie en capital</a:t>
            </a:r>
            <a:r>
              <a:rPr lang="fr-FR" sz="1200" baseline="30000" dirty="0"/>
              <a:t>(3) </a:t>
            </a:r>
            <a:r>
              <a:rPr lang="fr-FR" sz="1200" dirty="0"/>
              <a:t>ou en rente viagère</a:t>
            </a:r>
            <a:r>
              <a:rPr lang="fr-FR" sz="1200" baseline="30000" dirty="0"/>
              <a:t>(4)</a:t>
            </a:r>
          </a:p>
          <a:p>
            <a:endParaRPr lang="fr-FR" sz="1200" baseline="30000" dirty="0"/>
          </a:p>
        </p:txBody>
      </p:sp>
      <p:sp>
        <p:nvSpPr>
          <p:cNvPr id="21" name="ZoneTexte 20">
            <a:extLst>
              <a:ext uri="{FF2B5EF4-FFF2-40B4-BE49-F238E27FC236}">
                <a16:creationId xmlns:a16="http://schemas.microsoft.com/office/drawing/2014/main" id="{4B79DF81-12BD-4A33-B08F-42C95E80FCA9}"/>
              </a:ext>
            </a:extLst>
          </p:cNvPr>
          <p:cNvSpPr txBox="1"/>
          <p:nvPr/>
        </p:nvSpPr>
        <p:spPr>
          <a:xfrm>
            <a:off x="7146326" y="2332941"/>
            <a:ext cx="4182895" cy="2123658"/>
          </a:xfrm>
          <a:prstGeom prst="rect">
            <a:avLst/>
          </a:prstGeom>
          <a:noFill/>
        </p:spPr>
        <p:txBody>
          <a:bodyPr wrap="square" rtlCol="0">
            <a:spAutoFit/>
          </a:bodyPr>
          <a:lstStyle/>
          <a:p>
            <a:endParaRPr lang="fr-FR" sz="1200" b="1" dirty="0">
              <a:solidFill>
                <a:schemeClr val="tx2"/>
              </a:solidFill>
            </a:endParaRPr>
          </a:p>
          <a:p>
            <a:r>
              <a:rPr lang="fr-FR" sz="1200" dirty="0"/>
              <a:t>Le PERCOL-I pourra accueillir </a:t>
            </a:r>
            <a:r>
              <a:rPr lang="fr-FR" sz="1200" b="1" dirty="0">
                <a:solidFill>
                  <a:schemeClr val="tx2"/>
                </a:solidFill>
              </a:rPr>
              <a:t>vos transferts</a:t>
            </a:r>
            <a:r>
              <a:rPr lang="fr-FR" sz="1200" b="1" baseline="30000" dirty="0">
                <a:solidFill>
                  <a:schemeClr val="tx2"/>
                </a:solidFill>
              </a:rPr>
              <a:t>(5)(6)</a:t>
            </a:r>
            <a:r>
              <a:rPr lang="fr-FR" sz="1200" b="1" dirty="0">
                <a:solidFill>
                  <a:schemeClr val="tx2"/>
                </a:solidFill>
              </a:rPr>
              <a:t> individuels depuis d’autres produits </a:t>
            </a:r>
            <a:r>
              <a:rPr lang="fr-FR" sz="1200" dirty="0"/>
              <a:t>tels que : l’article 83, le PERP, Madelin, Assurance-vie, Préfon retraite, COREM, CRH</a:t>
            </a:r>
            <a:endParaRPr lang="fr-FR" sz="1200" baseline="30000" dirty="0"/>
          </a:p>
          <a:p>
            <a:endParaRPr lang="fr-FR" sz="1200" dirty="0"/>
          </a:p>
          <a:p>
            <a:endParaRPr lang="fr-FR" sz="1200" dirty="0"/>
          </a:p>
          <a:p>
            <a:endParaRPr lang="fr-FR" sz="1200" dirty="0"/>
          </a:p>
          <a:p>
            <a:endParaRPr lang="fr-FR" sz="1200" dirty="0"/>
          </a:p>
          <a:p>
            <a:r>
              <a:rPr lang="fr-FR" sz="1200" dirty="0"/>
              <a:t>L’optimisation de la gestion de votre épargne retraite grâce à la </a:t>
            </a:r>
            <a:r>
              <a:rPr lang="fr-FR" sz="1200" b="1" dirty="0">
                <a:solidFill>
                  <a:schemeClr val="tx2"/>
                </a:solidFill>
              </a:rPr>
              <a:t>gestion pilotée</a:t>
            </a:r>
          </a:p>
        </p:txBody>
      </p:sp>
      <p:pic>
        <p:nvPicPr>
          <p:cNvPr id="22" name="Image 21">
            <a:extLst>
              <a:ext uri="{FF2B5EF4-FFF2-40B4-BE49-F238E27FC236}">
                <a16:creationId xmlns:a16="http://schemas.microsoft.com/office/drawing/2014/main" id="{455683F8-C4C2-4D58-AB7C-FE24B7B5647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651559" y="3280104"/>
            <a:ext cx="557041" cy="555793"/>
          </a:xfrm>
          <a:prstGeom prst="rect">
            <a:avLst/>
          </a:prstGeom>
        </p:spPr>
      </p:pic>
      <p:pic>
        <p:nvPicPr>
          <p:cNvPr id="23" name="Image 22">
            <a:extLst>
              <a:ext uri="{FF2B5EF4-FFF2-40B4-BE49-F238E27FC236}">
                <a16:creationId xmlns:a16="http://schemas.microsoft.com/office/drawing/2014/main" id="{BEFB9102-D473-42EE-9204-06225FAF478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621251" y="2315358"/>
            <a:ext cx="551351" cy="552589"/>
          </a:xfrm>
          <a:prstGeom prst="rect">
            <a:avLst/>
          </a:prstGeom>
        </p:spPr>
      </p:pic>
      <p:pic>
        <p:nvPicPr>
          <p:cNvPr id="24" name="Image 23">
            <a:extLst>
              <a:ext uri="{FF2B5EF4-FFF2-40B4-BE49-F238E27FC236}">
                <a16:creationId xmlns:a16="http://schemas.microsoft.com/office/drawing/2014/main" id="{3853ABD4-83CE-4906-B504-EC80E92E0A4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664827" y="4162582"/>
            <a:ext cx="519708" cy="520875"/>
          </a:xfrm>
          <a:prstGeom prst="rect">
            <a:avLst/>
          </a:prstGeom>
        </p:spPr>
      </p:pic>
      <p:pic>
        <p:nvPicPr>
          <p:cNvPr id="26" name="Image 25">
            <a:extLst>
              <a:ext uri="{FF2B5EF4-FFF2-40B4-BE49-F238E27FC236}">
                <a16:creationId xmlns:a16="http://schemas.microsoft.com/office/drawing/2014/main" id="{8CE38412-4083-4B18-88B7-DA2D37793817}"/>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638077" y="2558882"/>
            <a:ext cx="533257" cy="532062"/>
          </a:xfrm>
          <a:prstGeom prst="rect">
            <a:avLst/>
          </a:prstGeom>
        </p:spPr>
      </p:pic>
      <p:sp>
        <p:nvSpPr>
          <p:cNvPr id="13" name="ZoneTexte 12">
            <a:extLst>
              <a:ext uri="{FF2B5EF4-FFF2-40B4-BE49-F238E27FC236}">
                <a16:creationId xmlns:a16="http://schemas.microsoft.com/office/drawing/2014/main" id="{8B28389C-173F-459D-A05C-B9C0538538E7}"/>
              </a:ext>
            </a:extLst>
          </p:cNvPr>
          <p:cNvSpPr txBox="1"/>
          <p:nvPr/>
        </p:nvSpPr>
        <p:spPr>
          <a:xfrm>
            <a:off x="1476732" y="1434812"/>
            <a:ext cx="10130833" cy="276999"/>
          </a:xfrm>
          <a:prstGeom prst="rect">
            <a:avLst/>
          </a:prstGeom>
          <a:noFill/>
        </p:spPr>
        <p:txBody>
          <a:bodyPr wrap="square" rtlCol="0">
            <a:spAutoFit/>
          </a:bodyPr>
          <a:lstStyle/>
          <a:p>
            <a:r>
              <a:rPr lang="fr-FR" sz="1200" b="1" dirty="0">
                <a:solidFill>
                  <a:schemeClr val="tx2"/>
                </a:solidFill>
                <a:latin typeface="+mj-lt"/>
              </a:rPr>
              <a:t>Votre épargne retraite est simplifiée grâce à la loi PACTE et vous permet de profiter des dispositions suivantes </a:t>
            </a:r>
            <a:r>
              <a:rPr lang="fr-FR" sz="1200" b="1" dirty="0">
                <a:solidFill>
                  <a:schemeClr val="tx2"/>
                </a:solidFill>
                <a:latin typeface="Arial Narrow" panose="020B0606020202030204" pitchFamily="34" charset="0"/>
              </a:rPr>
              <a:t>: </a:t>
            </a:r>
          </a:p>
        </p:txBody>
      </p:sp>
      <p:sp>
        <p:nvSpPr>
          <p:cNvPr id="15" name="Rectangle 14">
            <a:extLst>
              <a:ext uri="{FF2B5EF4-FFF2-40B4-BE49-F238E27FC236}">
                <a16:creationId xmlns:a16="http://schemas.microsoft.com/office/drawing/2014/main" id="{54037902-C9A1-47FC-94CF-63349268530D}"/>
              </a:ext>
            </a:extLst>
          </p:cNvPr>
          <p:cNvSpPr/>
          <p:nvPr/>
        </p:nvSpPr>
        <p:spPr>
          <a:xfrm>
            <a:off x="1349056" y="5081787"/>
            <a:ext cx="10479790" cy="1415772"/>
          </a:xfrm>
          <a:prstGeom prst="rect">
            <a:avLst/>
          </a:prstGeom>
        </p:spPr>
        <p:txBody>
          <a:bodyPr wrap="square">
            <a:spAutoFit/>
          </a:bodyPr>
          <a:lstStyle/>
          <a:p>
            <a:pPr marL="228600" lvl="0" indent="-228600" eaLnBrk="0" fontAlgn="base" hangingPunct="0">
              <a:spcBef>
                <a:spcPct val="0"/>
              </a:spcBef>
              <a:spcAft>
                <a:spcPct val="0"/>
              </a:spcAft>
              <a:buAutoNum type="arabicParenBoth"/>
            </a:pPr>
            <a:r>
              <a:rPr lang="fr-FR" altLang="fr-FR" sz="800" dirty="0"/>
              <a:t>Sauf option contraire. Déductible dans la limite de 10% des revenus professionnels imposables plafonnés à 8 PASS </a:t>
            </a:r>
            <a:r>
              <a:rPr lang="fr-FR" altLang="fr-FR" sz="800" i="1" dirty="0"/>
              <a:t>(Plafond Annuel de la Sécurité Sociale) </a:t>
            </a:r>
            <a:r>
              <a:rPr lang="fr-FR" altLang="fr-FR" sz="800" dirty="0"/>
              <a:t>(+15% de la fraction du revenu comprise entre 1 et 8 PASS pour les Travailleurs non Salariés) ou de 10% du PASS. Le contribuable dispose de la possibilité de renoncer à la déduction de ses versements. </a:t>
            </a:r>
          </a:p>
          <a:p>
            <a:pPr marL="228600" lvl="0" indent="-228600" eaLnBrk="0" fontAlgn="base" hangingPunct="0">
              <a:spcBef>
                <a:spcPct val="0"/>
              </a:spcBef>
              <a:spcAft>
                <a:spcPct val="0"/>
              </a:spcAft>
              <a:buAutoNum type="arabicParenBoth"/>
            </a:pPr>
            <a:r>
              <a:rPr lang="fr-FR" altLang="fr-FR" sz="800" dirty="0"/>
              <a:t>Les sommes débloquées sont exonérées d’impôt sur le revenu (IR), à l’exception de celles provenant de versements volontaires déduits de l’IR à l’entrée du plan et débloquées pour acquisition de la résidence principale, qui sont imposées au barème de l’IR. </a:t>
            </a:r>
          </a:p>
          <a:p>
            <a:pPr marL="228600" lvl="0" indent="-228600" eaLnBrk="0" fontAlgn="base" hangingPunct="0">
              <a:spcBef>
                <a:spcPct val="0"/>
              </a:spcBef>
              <a:spcAft>
                <a:spcPct val="0"/>
              </a:spcAft>
              <a:buAutoNum type="arabicParenBoth"/>
            </a:pPr>
            <a:r>
              <a:rPr lang="fr-FR" altLang="fr-FR" sz="800" dirty="0"/>
              <a:t>Cette modalité de sortie n’est pas autorisée pour l’épargne issue des versements obligatoires.</a:t>
            </a:r>
          </a:p>
          <a:p>
            <a:pPr marL="228600" lvl="0" indent="-228600" eaLnBrk="0" fontAlgn="base" hangingPunct="0">
              <a:spcBef>
                <a:spcPct val="0"/>
              </a:spcBef>
              <a:spcAft>
                <a:spcPct val="0"/>
              </a:spcAft>
              <a:buAutoNum type="arabicParenBoth"/>
            </a:pPr>
            <a:r>
              <a:rPr lang="fr-FR" altLang="fr-FR" sz="800" dirty="0"/>
              <a:t>Possibilité de choisir entre un capital libéré en une seule fois ou de manière fractionnée ou une rente viagère sauf lorsqu’il aura opté expressément et irrévocablement pour la liquidation de tout ou partie de ses droits en rente viagère à compter de l'ouverture du plan</a:t>
            </a:r>
          </a:p>
          <a:p>
            <a:pPr marL="228600" lvl="0" indent="-228600" eaLnBrk="0" fontAlgn="base" hangingPunct="0">
              <a:spcBef>
                <a:spcPct val="0"/>
              </a:spcBef>
              <a:spcAft>
                <a:spcPct val="0"/>
              </a:spcAft>
              <a:buAutoNum type="arabicParenBoth"/>
            </a:pPr>
            <a:r>
              <a:rPr lang="fr-FR" altLang="fr-FR" sz="800" dirty="0"/>
              <a:t>Selon les modalités et sous réserve des conditions fixées par le code monétaire et financier.</a:t>
            </a:r>
          </a:p>
          <a:p>
            <a:pPr marL="228600" lvl="0" indent="-228600" eaLnBrk="0" fontAlgn="base" hangingPunct="0">
              <a:spcBef>
                <a:spcPct val="0"/>
              </a:spcBef>
              <a:spcAft>
                <a:spcPct val="0"/>
              </a:spcAft>
              <a:buAutoNum type="arabicParenBoth"/>
            </a:pPr>
            <a:r>
              <a:rPr lang="fr-FR" altLang="fr-FR" sz="800" dirty="0"/>
              <a:t>Assimilé à des versements obligatoires </a:t>
            </a:r>
          </a:p>
          <a:p>
            <a:pPr lvl="0" eaLnBrk="0" fontAlgn="base" hangingPunct="0">
              <a:spcBef>
                <a:spcPct val="0"/>
              </a:spcBef>
              <a:spcAft>
                <a:spcPct val="0"/>
              </a:spcAft>
            </a:pPr>
            <a:r>
              <a:rPr lang="en-US" altLang="fr-FR" sz="600" dirty="0">
                <a:solidFill>
                  <a:srgbClr val="4E586A"/>
                </a:solidFill>
                <a:latin typeface="Segoe UI" panose="020B0502040204020203" pitchFamily="34" charset="0"/>
                <a:cs typeface="Segoe UI" panose="020B0502040204020203" pitchFamily="34" charset="0"/>
              </a:rPr>
              <a:t> </a:t>
            </a:r>
            <a:endParaRPr lang="fr-FR" altLang="fr-FR" sz="600" dirty="0"/>
          </a:p>
          <a:p>
            <a:pPr lvl="0" eaLnBrk="0" fontAlgn="base" hangingPunct="0">
              <a:spcBef>
                <a:spcPct val="0"/>
              </a:spcBef>
              <a:spcAft>
                <a:spcPct val="0"/>
              </a:spcAft>
            </a:pPr>
            <a:r>
              <a:rPr lang="en-US" altLang="fr-FR" sz="800" dirty="0">
                <a:latin typeface="Calibri" panose="020F0502020204030204" pitchFamily="34" charset="0"/>
                <a:cs typeface="Calibri" panose="020F0502020204030204" pitchFamily="34" charset="0"/>
              </a:rPr>
              <a:t> </a:t>
            </a:r>
            <a:endParaRPr lang="fr-FR" sz="800" dirty="0"/>
          </a:p>
        </p:txBody>
      </p:sp>
      <p:pic>
        <p:nvPicPr>
          <p:cNvPr id="2050" name="Picture 2" descr="nouveau - Constructys">
            <a:extLst>
              <a:ext uri="{FF2B5EF4-FFF2-40B4-BE49-F238E27FC236}">
                <a16:creationId xmlns:a16="http://schemas.microsoft.com/office/drawing/2014/main" id="{688F2E8E-45C6-4090-8E82-56518C92CD92}"/>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97520" y="159998"/>
            <a:ext cx="975910" cy="975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0406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4"/>
          </p:nvPr>
        </p:nvSpPr>
        <p:spPr/>
        <p:txBody>
          <a:bodyPr/>
          <a:lstStyle/>
          <a:p>
            <a:r>
              <a:rPr lang="fr-FR" dirty="0"/>
              <a:t>2</a:t>
            </a:r>
          </a:p>
        </p:txBody>
      </p:sp>
      <p:sp>
        <p:nvSpPr>
          <p:cNvPr id="6" name="Titre 5"/>
          <p:cNvSpPr>
            <a:spLocks noGrp="1"/>
          </p:cNvSpPr>
          <p:nvPr>
            <p:ph type="title"/>
          </p:nvPr>
        </p:nvSpPr>
        <p:spPr>
          <a:xfrm>
            <a:off x="3960000" y="1271722"/>
            <a:ext cx="6691524" cy="1754326"/>
          </a:xfrm>
        </p:spPr>
        <p:txBody>
          <a:bodyPr wrap="square">
            <a:spAutoFit/>
          </a:bodyPr>
          <a:lstStyle/>
          <a:p>
            <a:r>
              <a:rPr lang="fr-FR" dirty="0"/>
              <a:t>Le fonctionnement de l’épargne salariale et retraite</a:t>
            </a:r>
            <a:endParaRPr lang="fr-FR" dirty="0">
              <a:solidFill>
                <a:schemeClr val="tx1"/>
              </a:solidFill>
            </a:endParaRPr>
          </a:p>
        </p:txBody>
      </p:sp>
      <p:sp>
        <p:nvSpPr>
          <p:cNvPr id="10" name="Espace réservé du numéro de diapositive 9"/>
          <p:cNvSpPr>
            <a:spLocks noGrp="1"/>
          </p:cNvSpPr>
          <p:nvPr>
            <p:ph type="sldNum" sz="quarter" idx="12"/>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1067"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10</a:t>
            </a:fld>
            <a:endParaRPr kumimoji="0" lang="fr-FR" sz="1067" b="1" i="0" u="none" strike="noStrike" kern="1200" cap="all" spc="0" normalizeH="0" baseline="0" noProof="0">
              <a:ln>
                <a:noFill/>
              </a:ln>
              <a:solidFill>
                <a:srgbClr val="581D74"/>
              </a:solidFill>
              <a:effectLst/>
              <a:uLnTx/>
              <a:uFillTx/>
              <a:latin typeface="Arial" panose="020B0604020202020204"/>
              <a:ea typeface="+mn-ea"/>
              <a:cs typeface="+mn-cs"/>
            </a:endParaRPr>
          </a:p>
        </p:txBody>
      </p:sp>
      <p:sp>
        <p:nvSpPr>
          <p:cNvPr id="11" name="object 6"/>
          <p:cNvSpPr/>
          <p:nvPr/>
        </p:nvSpPr>
        <p:spPr>
          <a:xfrm>
            <a:off x="3960000" y="4048961"/>
            <a:ext cx="574040" cy="72391"/>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06183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re 1"/>
          <p:cNvSpPr>
            <a:spLocks noGrp="1"/>
          </p:cNvSpPr>
          <p:nvPr>
            <p:ph type="title"/>
          </p:nvPr>
        </p:nvSpPr>
        <p:spPr>
          <a:xfrm>
            <a:off x="1409883" y="410996"/>
            <a:ext cx="10989478" cy="449816"/>
          </a:xfrm>
        </p:spPr>
        <p:txBody>
          <a:bodyPr/>
          <a:lstStyle/>
          <a:p>
            <a:r>
              <a:rPr lang="fr-FR" dirty="0"/>
              <a:t>Le PERCOL-I, le seul dispositif PER qui bénéficie de l’abondement </a:t>
            </a:r>
          </a:p>
        </p:txBody>
      </p:sp>
      <p:sp>
        <p:nvSpPr>
          <p:cNvPr id="75" name="Rectangle : coins arrondis 74">
            <a:extLst>
              <a:ext uri="{FF2B5EF4-FFF2-40B4-BE49-F238E27FC236}">
                <a16:creationId xmlns:a16="http://schemas.microsoft.com/office/drawing/2014/main" id="{C1278CB9-9B98-405B-A3D7-130397A06C1A}"/>
              </a:ext>
            </a:extLst>
          </p:cNvPr>
          <p:cNvSpPr/>
          <p:nvPr/>
        </p:nvSpPr>
        <p:spPr>
          <a:xfrm>
            <a:off x="1548928" y="1341236"/>
            <a:ext cx="3360000" cy="810701"/>
          </a:xfrm>
          <a:prstGeom prst="roundRect">
            <a:avLst/>
          </a:prstGeom>
          <a:solidFill>
            <a:schemeClr val="tx2"/>
          </a:solidFill>
          <a:ln w="12700" cap="flat" cmpd="sng" algn="ctr">
            <a:noFill/>
            <a:prstDash val="solid"/>
            <a:miter lim="800000"/>
          </a:ln>
          <a:effectLst/>
        </p:spPr>
        <p:txBody>
          <a:bodyPr rtlCol="0" anchor="ctr"/>
          <a:lstStyle/>
          <a:p>
            <a:pPr algn="ctr" defTabSz="914354">
              <a:defRPr/>
            </a:pPr>
            <a:r>
              <a:rPr lang="fr-FR" sz="1600" b="1" kern="0" dirty="0">
                <a:solidFill>
                  <a:prstClr val="white"/>
                </a:solidFill>
              </a:rPr>
              <a:t>Dirigeant d’entreprise avec </a:t>
            </a:r>
          </a:p>
          <a:p>
            <a:pPr algn="ctr" defTabSz="914354">
              <a:defRPr/>
            </a:pPr>
            <a:r>
              <a:rPr lang="fr-FR" sz="1600" b="1" u="sng" kern="0" dirty="0">
                <a:solidFill>
                  <a:prstClr val="white"/>
                </a:solidFill>
              </a:rPr>
              <a:t>au moins 1 salarié</a:t>
            </a:r>
          </a:p>
        </p:txBody>
      </p:sp>
      <p:sp>
        <p:nvSpPr>
          <p:cNvPr id="77" name="Demi-cadre 76">
            <a:extLst>
              <a:ext uri="{FF2B5EF4-FFF2-40B4-BE49-F238E27FC236}">
                <a16:creationId xmlns:a16="http://schemas.microsoft.com/office/drawing/2014/main" id="{B32CA0C1-F02E-4787-A40A-6D66D26B2700}"/>
              </a:ext>
            </a:extLst>
          </p:cNvPr>
          <p:cNvSpPr/>
          <p:nvPr/>
        </p:nvSpPr>
        <p:spPr>
          <a:xfrm rot="13567532">
            <a:off x="3120776" y="3335356"/>
            <a:ext cx="426329" cy="413557"/>
          </a:xfrm>
          <a:prstGeom prst="halfFrame">
            <a:avLst/>
          </a:prstGeom>
          <a:solidFill>
            <a:srgbClr val="AF1280"/>
          </a:solidFill>
          <a:ln w="12700" cap="flat" cmpd="sng" algn="ctr">
            <a:noFill/>
            <a:prstDash val="solid"/>
            <a:miter lim="800000"/>
          </a:ln>
          <a:effectLst/>
        </p:spPr>
        <p:txBody>
          <a:bodyPr rtlCol="0" anchor="ctr"/>
          <a:lstStyle/>
          <a:p>
            <a:pPr algn="ctr" defTabSz="1219140">
              <a:defRPr/>
            </a:pPr>
            <a:endParaRPr lang="fr-FR" sz="1400" kern="0" dirty="0">
              <a:solidFill>
                <a:prstClr val="black"/>
              </a:solidFill>
              <a:latin typeface="Arial"/>
            </a:endParaRPr>
          </a:p>
        </p:txBody>
      </p:sp>
      <p:sp>
        <p:nvSpPr>
          <p:cNvPr id="83" name="Rectangle : coins arrondis 82">
            <a:extLst>
              <a:ext uri="{FF2B5EF4-FFF2-40B4-BE49-F238E27FC236}">
                <a16:creationId xmlns:a16="http://schemas.microsoft.com/office/drawing/2014/main" id="{4BE3BC73-1C86-4A1E-87A6-0919D567BF9F}"/>
              </a:ext>
            </a:extLst>
          </p:cNvPr>
          <p:cNvSpPr/>
          <p:nvPr/>
        </p:nvSpPr>
        <p:spPr>
          <a:xfrm>
            <a:off x="1640323" y="5402305"/>
            <a:ext cx="3261307" cy="436869"/>
          </a:xfrm>
          <a:prstGeom prst="roundRect">
            <a:avLst/>
          </a:prstGeom>
          <a:solidFill>
            <a:schemeClr val="accent4"/>
          </a:solidFill>
          <a:ln w="12700" cap="flat" cmpd="sng" algn="ctr">
            <a:solidFill>
              <a:schemeClr val="accent4"/>
            </a:solidFill>
            <a:prstDash val="solid"/>
            <a:miter lim="800000"/>
          </a:ln>
          <a:effectLst/>
        </p:spPr>
        <p:txBody>
          <a:bodyPr rtlCol="0" anchor="ctr"/>
          <a:lstStyle/>
          <a:p>
            <a:pPr algn="ctr" defTabSz="914354">
              <a:defRPr/>
            </a:pPr>
            <a:r>
              <a:rPr lang="fr-FR" sz="1400" b="1" kern="0" dirty="0">
                <a:solidFill>
                  <a:prstClr val="white"/>
                </a:solidFill>
              </a:rPr>
              <a:t>A B O N D E M E N T </a:t>
            </a:r>
          </a:p>
          <a:p>
            <a:pPr algn="ctr" defTabSz="914354">
              <a:defRPr/>
            </a:pPr>
            <a:r>
              <a:rPr lang="fr-FR" sz="1400" b="1" kern="0" dirty="0">
                <a:solidFill>
                  <a:prstClr val="white"/>
                </a:solidFill>
              </a:rPr>
              <a:t>DE L’ENTREPRISE</a:t>
            </a:r>
          </a:p>
        </p:txBody>
      </p:sp>
      <p:sp>
        <p:nvSpPr>
          <p:cNvPr id="84" name="Signe Plus 83">
            <a:extLst>
              <a:ext uri="{FF2B5EF4-FFF2-40B4-BE49-F238E27FC236}">
                <a16:creationId xmlns:a16="http://schemas.microsoft.com/office/drawing/2014/main" id="{97066F95-5294-44C6-9D10-9A948DE3935B}"/>
              </a:ext>
            </a:extLst>
          </p:cNvPr>
          <p:cNvSpPr/>
          <p:nvPr/>
        </p:nvSpPr>
        <p:spPr>
          <a:xfrm>
            <a:off x="3101107" y="4978293"/>
            <a:ext cx="339739" cy="295763"/>
          </a:xfrm>
          <a:prstGeom prst="mathPlus">
            <a:avLst/>
          </a:prstGeom>
          <a:solidFill>
            <a:srgbClr val="AF1280"/>
          </a:solidFill>
          <a:ln w="12700" cap="flat" cmpd="sng" algn="ctr">
            <a:noFill/>
            <a:prstDash val="solid"/>
            <a:miter lim="800000"/>
          </a:ln>
          <a:effectLst/>
        </p:spPr>
        <p:txBody>
          <a:bodyPr rtlCol="0" anchor="ctr"/>
          <a:lstStyle/>
          <a:p>
            <a:pPr algn="ctr" defTabSz="1219140">
              <a:defRPr/>
            </a:pPr>
            <a:endParaRPr lang="fr-FR" sz="1200" kern="0" dirty="0">
              <a:solidFill>
                <a:prstClr val="white"/>
              </a:solidFill>
              <a:latin typeface="Arial"/>
            </a:endParaRPr>
          </a:p>
        </p:txBody>
      </p:sp>
      <p:sp>
        <p:nvSpPr>
          <p:cNvPr id="85" name="Rectangle : coins arrondis 84">
            <a:extLst>
              <a:ext uri="{FF2B5EF4-FFF2-40B4-BE49-F238E27FC236}">
                <a16:creationId xmlns:a16="http://schemas.microsoft.com/office/drawing/2014/main" id="{7A6F60F4-BFA1-4F85-9484-809F81948962}"/>
              </a:ext>
            </a:extLst>
          </p:cNvPr>
          <p:cNvSpPr/>
          <p:nvPr/>
        </p:nvSpPr>
        <p:spPr>
          <a:xfrm>
            <a:off x="1627671" y="2665494"/>
            <a:ext cx="3360000" cy="654147"/>
          </a:xfrm>
          <a:prstGeom prst="roundRect">
            <a:avLst/>
          </a:prstGeom>
          <a:solidFill>
            <a:srgbClr val="581D74"/>
          </a:solidFill>
          <a:ln w="12700" cap="flat" cmpd="sng" algn="ctr">
            <a:solidFill>
              <a:srgbClr val="581D74"/>
            </a:solidFill>
            <a:prstDash val="solid"/>
            <a:miter lim="800000"/>
          </a:ln>
          <a:effectLst/>
        </p:spPr>
        <p:txBody>
          <a:bodyPr rtlCol="0" anchor="ctr"/>
          <a:lstStyle/>
          <a:p>
            <a:pPr algn="ctr" defTabSz="914354">
              <a:defRPr/>
            </a:pPr>
            <a:r>
              <a:rPr lang="fr-FR" sz="1400" b="1" kern="0" dirty="0">
                <a:solidFill>
                  <a:prstClr val="white"/>
                </a:solidFill>
              </a:rPr>
              <a:t>PERCOL-I ES-PL</a:t>
            </a:r>
          </a:p>
        </p:txBody>
      </p:sp>
      <p:sp>
        <p:nvSpPr>
          <p:cNvPr id="93" name="Demi-cadre 92">
            <a:extLst>
              <a:ext uri="{FF2B5EF4-FFF2-40B4-BE49-F238E27FC236}">
                <a16:creationId xmlns:a16="http://schemas.microsoft.com/office/drawing/2014/main" id="{EA55EB0F-971F-4581-B72B-D171A1E384EE}"/>
              </a:ext>
            </a:extLst>
          </p:cNvPr>
          <p:cNvSpPr/>
          <p:nvPr/>
        </p:nvSpPr>
        <p:spPr>
          <a:xfrm rot="13567532">
            <a:off x="3149905" y="2052863"/>
            <a:ext cx="391499" cy="413557"/>
          </a:xfrm>
          <a:prstGeom prst="halfFrame">
            <a:avLst/>
          </a:prstGeom>
          <a:solidFill>
            <a:srgbClr val="581D74"/>
          </a:solidFill>
          <a:ln w="12700" cap="flat" cmpd="sng" algn="ctr">
            <a:noFill/>
            <a:prstDash val="solid"/>
            <a:miter lim="800000"/>
          </a:ln>
          <a:effectLst/>
        </p:spPr>
        <p:txBody>
          <a:bodyPr rtlCol="0" anchor="ctr"/>
          <a:lstStyle/>
          <a:p>
            <a:pPr algn="ctr" defTabSz="1219140">
              <a:defRPr/>
            </a:pPr>
            <a:endParaRPr lang="fr-FR" sz="1400" kern="0" dirty="0">
              <a:solidFill>
                <a:prstClr val="black"/>
              </a:solidFill>
              <a:latin typeface="Arial"/>
            </a:endParaRPr>
          </a:p>
        </p:txBody>
      </p:sp>
      <p:sp>
        <p:nvSpPr>
          <p:cNvPr id="27" name="Demi-cadre 26">
            <a:extLst>
              <a:ext uri="{FF2B5EF4-FFF2-40B4-BE49-F238E27FC236}">
                <a16:creationId xmlns:a16="http://schemas.microsoft.com/office/drawing/2014/main" id="{93FBAF4A-2474-408E-8B87-3EDF67758838}"/>
              </a:ext>
            </a:extLst>
          </p:cNvPr>
          <p:cNvSpPr/>
          <p:nvPr/>
        </p:nvSpPr>
        <p:spPr>
          <a:xfrm rot="13567532">
            <a:off x="9010916" y="3293596"/>
            <a:ext cx="391499" cy="413557"/>
          </a:xfrm>
          <a:prstGeom prst="halfFrame">
            <a:avLst/>
          </a:prstGeom>
          <a:solidFill>
            <a:srgbClr val="AF1280"/>
          </a:solidFill>
          <a:ln w="12700" cap="flat" cmpd="sng" algn="ctr">
            <a:noFill/>
            <a:prstDash val="solid"/>
            <a:miter lim="800000"/>
          </a:ln>
          <a:effectLst/>
        </p:spPr>
        <p:txBody>
          <a:bodyPr rtlCol="0" anchor="ctr"/>
          <a:lstStyle/>
          <a:p>
            <a:pPr algn="ctr" defTabSz="1219140">
              <a:defRPr/>
            </a:pPr>
            <a:endParaRPr lang="fr-FR" sz="1400" kern="0" dirty="0">
              <a:solidFill>
                <a:prstClr val="black"/>
              </a:solidFill>
              <a:latin typeface="Arial"/>
            </a:endParaRPr>
          </a:p>
        </p:txBody>
      </p:sp>
      <p:sp>
        <p:nvSpPr>
          <p:cNvPr id="30" name="Demi-cadre 29">
            <a:extLst>
              <a:ext uri="{FF2B5EF4-FFF2-40B4-BE49-F238E27FC236}">
                <a16:creationId xmlns:a16="http://schemas.microsoft.com/office/drawing/2014/main" id="{0006EF74-53FC-45E4-8EEC-E588B5CE35E9}"/>
              </a:ext>
            </a:extLst>
          </p:cNvPr>
          <p:cNvSpPr/>
          <p:nvPr/>
        </p:nvSpPr>
        <p:spPr>
          <a:xfrm rot="13567532">
            <a:off x="8968381" y="2102904"/>
            <a:ext cx="391499" cy="413557"/>
          </a:xfrm>
          <a:prstGeom prst="halfFrame">
            <a:avLst/>
          </a:prstGeom>
          <a:solidFill>
            <a:schemeClr val="accent6"/>
          </a:solidFill>
          <a:ln w="12700" cap="flat" cmpd="sng" algn="ctr">
            <a:noFill/>
            <a:prstDash val="solid"/>
            <a:miter lim="800000"/>
          </a:ln>
          <a:effectLst/>
        </p:spPr>
        <p:txBody>
          <a:bodyPr rtlCol="0" anchor="ctr"/>
          <a:lstStyle/>
          <a:p>
            <a:pPr algn="ctr" defTabSz="1219140">
              <a:defRPr/>
            </a:pPr>
            <a:endParaRPr lang="fr-FR" sz="1400" kern="0" dirty="0">
              <a:solidFill>
                <a:prstClr val="black"/>
              </a:solidFill>
              <a:latin typeface="Arial"/>
            </a:endParaRPr>
          </a:p>
        </p:txBody>
      </p:sp>
      <p:sp>
        <p:nvSpPr>
          <p:cNvPr id="31" name="Rectangle : coins arrondis 30">
            <a:extLst>
              <a:ext uri="{FF2B5EF4-FFF2-40B4-BE49-F238E27FC236}">
                <a16:creationId xmlns:a16="http://schemas.microsoft.com/office/drawing/2014/main" id="{C6A5A333-2453-4EA2-B818-7B7F7F510FCE}"/>
              </a:ext>
            </a:extLst>
          </p:cNvPr>
          <p:cNvSpPr/>
          <p:nvPr/>
        </p:nvSpPr>
        <p:spPr>
          <a:xfrm>
            <a:off x="7344139" y="2665495"/>
            <a:ext cx="3359995" cy="654147"/>
          </a:xfrm>
          <a:prstGeom prst="roundRect">
            <a:avLst/>
          </a:prstGeom>
          <a:solidFill>
            <a:schemeClr val="accent6"/>
          </a:solidFill>
          <a:ln w="12700" cap="flat" cmpd="sng" algn="ctr">
            <a:noFill/>
            <a:prstDash val="solid"/>
            <a:miter lim="800000"/>
          </a:ln>
          <a:effectLst/>
        </p:spPr>
        <p:txBody>
          <a:bodyPr rtlCol="0" anchor="ctr"/>
          <a:lstStyle/>
          <a:p>
            <a:pPr algn="ctr" defTabSz="914354">
              <a:defRPr/>
            </a:pPr>
            <a:r>
              <a:rPr lang="fr-FR" sz="1400" b="1" kern="0" dirty="0">
                <a:solidFill>
                  <a:prstClr val="white"/>
                </a:solidFill>
              </a:rPr>
              <a:t>PERI</a:t>
            </a:r>
          </a:p>
        </p:txBody>
      </p:sp>
      <p:cxnSp>
        <p:nvCxnSpPr>
          <p:cNvPr id="32" name="Connecteur droit 31">
            <a:extLst>
              <a:ext uri="{FF2B5EF4-FFF2-40B4-BE49-F238E27FC236}">
                <a16:creationId xmlns:a16="http://schemas.microsoft.com/office/drawing/2014/main" id="{FD979F15-B8DD-4C79-96E5-57BACE39237E}"/>
              </a:ext>
            </a:extLst>
          </p:cNvPr>
          <p:cNvCxnSpPr>
            <a:cxnSpLocks/>
          </p:cNvCxnSpPr>
          <p:nvPr/>
        </p:nvCxnSpPr>
        <p:spPr bwMode="auto">
          <a:xfrm>
            <a:off x="6439737" y="1305661"/>
            <a:ext cx="16648" cy="5306675"/>
          </a:xfrm>
          <a:prstGeom prst="line">
            <a:avLst/>
          </a:prstGeom>
          <a:noFill/>
          <a:ln w="9525" cap="flat" cmpd="sng" algn="ctr">
            <a:solidFill>
              <a:schemeClr val="tx2"/>
            </a:solidFill>
            <a:prstDash val="dash"/>
            <a:round/>
            <a:headEnd type="none" w="med" len="med"/>
            <a:tailEnd type="none" w="med" len="med"/>
          </a:ln>
          <a:effectLst/>
        </p:spPr>
      </p:cxnSp>
      <p:sp>
        <p:nvSpPr>
          <p:cNvPr id="34" name="Rectangle : coins arrondis 33">
            <a:extLst>
              <a:ext uri="{FF2B5EF4-FFF2-40B4-BE49-F238E27FC236}">
                <a16:creationId xmlns:a16="http://schemas.microsoft.com/office/drawing/2014/main" id="{20EBE50F-9874-4098-8327-BC50589D34B7}"/>
              </a:ext>
            </a:extLst>
          </p:cNvPr>
          <p:cNvSpPr/>
          <p:nvPr/>
        </p:nvSpPr>
        <p:spPr>
          <a:xfrm>
            <a:off x="7348483" y="1335196"/>
            <a:ext cx="3360000" cy="810701"/>
          </a:xfrm>
          <a:prstGeom prst="roundRect">
            <a:avLst/>
          </a:prstGeom>
          <a:solidFill>
            <a:srgbClr val="01A1BC"/>
          </a:solidFill>
          <a:ln w="12700" cap="flat" cmpd="sng" algn="ctr">
            <a:solidFill>
              <a:srgbClr val="01A1BC"/>
            </a:solidFill>
            <a:prstDash val="solid"/>
            <a:miter lim="800000"/>
          </a:ln>
          <a:effectLst/>
        </p:spPr>
        <p:txBody>
          <a:bodyPr rtlCol="0" anchor="ctr"/>
          <a:lstStyle/>
          <a:p>
            <a:pPr algn="ctr" defTabSz="914354">
              <a:defRPr/>
            </a:pPr>
            <a:r>
              <a:rPr lang="fr-FR" sz="1600" b="1" kern="0" dirty="0">
                <a:solidFill>
                  <a:prstClr val="white"/>
                </a:solidFill>
              </a:rPr>
              <a:t>A titre particulier ou </a:t>
            </a:r>
          </a:p>
          <a:p>
            <a:pPr algn="ctr" defTabSz="914354">
              <a:defRPr/>
            </a:pPr>
            <a:r>
              <a:rPr lang="fr-FR" sz="1600" b="1" u="sng" kern="0" dirty="0">
                <a:solidFill>
                  <a:prstClr val="white"/>
                </a:solidFill>
              </a:rPr>
              <a:t>dirigeant sans salariés</a:t>
            </a:r>
          </a:p>
        </p:txBody>
      </p:sp>
      <p:sp>
        <p:nvSpPr>
          <p:cNvPr id="35" name="Rectangle : coins arrondis 56">
            <a:extLst>
              <a:ext uri="{FF2B5EF4-FFF2-40B4-BE49-F238E27FC236}">
                <a16:creationId xmlns:a16="http://schemas.microsoft.com/office/drawing/2014/main" id="{F2302286-632C-4A87-B00C-EBDAC5AD4DE2}"/>
              </a:ext>
            </a:extLst>
          </p:cNvPr>
          <p:cNvSpPr/>
          <p:nvPr/>
        </p:nvSpPr>
        <p:spPr>
          <a:xfrm>
            <a:off x="6743489" y="3912947"/>
            <a:ext cx="1581295" cy="793648"/>
          </a:xfrm>
          <a:prstGeom prst="roundRect">
            <a:avLst/>
          </a:prstGeom>
          <a:solidFill>
            <a:srgbClr val="AF1280"/>
          </a:solidFill>
          <a:ln w="12700" cap="flat" cmpd="sng" algn="ctr">
            <a:solidFill>
              <a:srgbClr val="AF1280"/>
            </a:solidFill>
            <a:prstDash val="solid"/>
            <a:miter lim="800000"/>
          </a:ln>
          <a:effectLst/>
        </p:spPr>
        <p:txBody>
          <a:bodyPr rtlCol="0" anchor="ctr"/>
          <a:lstStyle/>
          <a:p>
            <a:pPr algn="ctr" defTabSz="914354">
              <a:defRPr/>
            </a:pPr>
            <a:r>
              <a:rPr lang="fr-FR" sz="1333" b="1" kern="0" dirty="0">
                <a:solidFill>
                  <a:prstClr val="white"/>
                </a:solidFill>
              </a:rPr>
              <a:t>Versements volontaires</a:t>
            </a:r>
          </a:p>
        </p:txBody>
      </p:sp>
      <p:sp>
        <p:nvSpPr>
          <p:cNvPr id="36" name="Rectangle : coins arrondis 57">
            <a:extLst>
              <a:ext uri="{FF2B5EF4-FFF2-40B4-BE49-F238E27FC236}">
                <a16:creationId xmlns:a16="http://schemas.microsoft.com/office/drawing/2014/main" id="{10D6FCC1-FF6D-4081-A9D4-6A1AA2C147BB}"/>
              </a:ext>
            </a:extLst>
          </p:cNvPr>
          <p:cNvSpPr/>
          <p:nvPr/>
        </p:nvSpPr>
        <p:spPr>
          <a:xfrm>
            <a:off x="8426141" y="3914309"/>
            <a:ext cx="1581295" cy="796928"/>
          </a:xfrm>
          <a:prstGeom prst="roundRect">
            <a:avLst/>
          </a:prstGeom>
          <a:solidFill>
            <a:srgbClr val="AF1280"/>
          </a:solidFill>
          <a:ln w="12700" cap="flat" cmpd="sng" algn="ctr">
            <a:solidFill>
              <a:srgbClr val="AF1280"/>
            </a:solidFill>
            <a:prstDash val="solid"/>
            <a:miter lim="800000"/>
          </a:ln>
          <a:effectLst/>
        </p:spPr>
        <p:txBody>
          <a:bodyPr rtlCol="0" anchor="ctr"/>
          <a:lstStyle/>
          <a:p>
            <a:pPr algn="ctr" defTabSz="914354">
              <a:defRPr/>
            </a:pPr>
            <a:r>
              <a:rPr lang="fr-FR" sz="1200" b="1" kern="0" dirty="0">
                <a:solidFill>
                  <a:prstClr val="white"/>
                </a:solidFill>
              </a:rPr>
              <a:t>Versements épargne salariale</a:t>
            </a:r>
          </a:p>
          <a:p>
            <a:pPr algn="ctr" defTabSz="914354">
              <a:defRPr/>
            </a:pPr>
            <a:r>
              <a:rPr lang="fr-FR" sz="800" b="1" kern="0" dirty="0">
                <a:solidFill>
                  <a:prstClr val="white"/>
                </a:solidFill>
              </a:rPr>
              <a:t>Par transfert de PERCO ou PERCOL</a:t>
            </a:r>
          </a:p>
        </p:txBody>
      </p:sp>
      <p:sp>
        <p:nvSpPr>
          <p:cNvPr id="37" name="Rectangle : coins arrondis 58">
            <a:extLst>
              <a:ext uri="{FF2B5EF4-FFF2-40B4-BE49-F238E27FC236}">
                <a16:creationId xmlns:a16="http://schemas.microsoft.com/office/drawing/2014/main" id="{26DE03FB-C0A8-4569-B049-EA5156F659B0}"/>
              </a:ext>
            </a:extLst>
          </p:cNvPr>
          <p:cNvSpPr/>
          <p:nvPr/>
        </p:nvSpPr>
        <p:spPr>
          <a:xfrm>
            <a:off x="10108793" y="3912947"/>
            <a:ext cx="1574231" cy="795011"/>
          </a:xfrm>
          <a:prstGeom prst="roundRect">
            <a:avLst/>
          </a:prstGeom>
          <a:solidFill>
            <a:srgbClr val="AF1280"/>
          </a:solidFill>
          <a:ln w="12700" cap="flat" cmpd="sng" algn="ctr">
            <a:solidFill>
              <a:srgbClr val="AF1280"/>
            </a:solidFill>
            <a:prstDash val="solid"/>
            <a:miter lim="800000"/>
          </a:ln>
          <a:effectLst/>
        </p:spPr>
        <p:txBody>
          <a:bodyPr rtlCol="0" anchor="ctr"/>
          <a:lstStyle/>
          <a:p>
            <a:pPr algn="ctr" defTabSz="914354">
              <a:defRPr/>
            </a:pPr>
            <a:r>
              <a:rPr lang="fr-FR" sz="1333" b="1" kern="0" dirty="0">
                <a:solidFill>
                  <a:prstClr val="white"/>
                </a:solidFill>
              </a:rPr>
              <a:t>Versements obligatoires</a:t>
            </a:r>
          </a:p>
          <a:p>
            <a:pPr algn="ctr" defTabSz="914354">
              <a:defRPr/>
            </a:pPr>
            <a:r>
              <a:rPr lang="fr-FR" sz="800" b="1" kern="0" dirty="0">
                <a:solidFill>
                  <a:prstClr val="white"/>
                </a:solidFill>
              </a:rPr>
              <a:t>Par transfert de PER Obli ou ex-art 83</a:t>
            </a:r>
          </a:p>
        </p:txBody>
      </p:sp>
      <p:sp>
        <p:nvSpPr>
          <p:cNvPr id="28" name="Espace réservé du texte 7">
            <a:extLst>
              <a:ext uri="{FF2B5EF4-FFF2-40B4-BE49-F238E27FC236}">
                <a16:creationId xmlns:a16="http://schemas.microsoft.com/office/drawing/2014/main" id="{F3A3F052-2FB8-40C0-9780-36D2F9258068}"/>
              </a:ext>
            </a:extLst>
          </p:cNvPr>
          <p:cNvSpPr txBox="1">
            <a:spLocks/>
          </p:cNvSpPr>
          <p:nvPr/>
        </p:nvSpPr>
        <p:spPr>
          <a:xfrm>
            <a:off x="298451" y="350234"/>
            <a:ext cx="789267" cy="410433"/>
          </a:xfrm>
          <a:prstGeom prst="rect">
            <a:avLst/>
          </a:prstGeom>
        </p:spPr>
        <p:txBody>
          <a:bodyPr vert="horz" lIns="0" tIns="0" rIns="0" bIns="0" rtlCol="0">
            <a:spAutoFit/>
          </a:bodyPr>
          <a:lstStyle>
            <a:lvl1pPr indent="0" algn="ctr" defTabSz="685783">
              <a:lnSpc>
                <a:spcPct val="100000"/>
              </a:lnSpc>
              <a:spcBef>
                <a:spcPts val="1200"/>
              </a:spcBef>
              <a:buFont typeface="Arial" panose="020B0604020202020204" pitchFamily="34" charset="0"/>
              <a:buNone/>
              <a:defRPr sz="2000" b="1"/>
            </a:lvl1pPr>
            <a:lvl2pPr marL="216000" indent="-216000" defTabSz="685783">
              <a:lnSpc>
                <a:spcPct val="100000"/>
              </a:lnSpc>
              <a:spcBef>
                <a:spcPts val="1000"/>
              </a:spcBef>
              <a:buClr>
                <a:schemeClr val="accent1"/>
              </a:buClr>
              <a:buFont typeface="Wingdings 3" panose="05040102010807070707" pitchFamily="18" charset="2"/>
              <a:buChar char=""/>
              <a:defRPr sz="1400" b="1"/>
            </a:lvl2pPr>
            <a:lvl3pPr marL="234000" indent="-234000" defTabSz="685783">
              <a:lnSpc>
                <a:spcPct val="100000"/>
              </a:lnSpc>
              <a:spcBef>
                <a:spcPts val="1000"/>
              </a:spcBef>
              <a:buClr>
                <a:schemeClr val="accent1"/>
              </a:buClr>
              <a:buFont typeface="Wingdings" panose="05000000000000000000" pitchFamily="2" charset="2"/>
              <a:buChar char=""/>
              <a:defRPr sz="1300" b="0" cap="none" baseline="0"/>
            </a:lvl3pPr>
            <a:lvl4pPr marL="450000" indent="-180000" defTabSz="685783">
              <a:lnSpc>
                <a:spcPct val="100000"/>
              </a:lnSpc>
              <a:spcBef>
                <a:spcPts val="600"/>
              </a:spcBef>
              <a:buClr>
                <a:schemeClr val="accent1"/>
              </a:buClr>
              <a:buSzPct val="80000"/>
              <a:buFont typeface="Wingdings 3" panose="05040102010807070707" pitchFamily="18" charset="2"/>
              <a:buChar char=""/>
              <a:defRPr sz="1300"/>
            </a:lvl4pPr>
            <a:lvl5pPr marL="594000" indent="-129600" defTabSz="685783">
              <a:lnSpc>
                <a:spcPct val="100000"/>
              </a:lnSpc>
              <a:spcBef>
                <a:spcPts val="600"/>
              </a:spcBef>
              <a:buClr>
                <a:schemeClr val="accent1"/>
              </a:buClr>
              <a:buSzPct val="80000"/>
              <a:buFont typeface="Arial" panose="020B0604020202020204" pitchFamily="34" charset="0"/>
              <a:buChar char="•"/>
              <a:defRPr sz="1100"/>
            </a:lvl5pPr>
            <a:lvl6pPr marL="583185" indent="-129597" defTabSz="685783">
              <a:lnSpc>
                <a:spcPct val="100000"/>
              </a:lnSpc>
              <a:spcBef>
                <a:spcPts val="600"/>
              </a:spcBef>
              <a:buClr>
                <a:schemeClr val="accent1"/>
              </a:buClr>
              <a:buFont typeface="Arial" panose="020B0604020202020204" pitchFamily="34" charset="0"/>
              <a:buChar char="•"/>
              <a:defRPr sz="1100"/>
            </a:lvl6pPr>
            <a:lvl7pPr marL="2228795" indent="-171446" defTabSz="685783">
              <a:lnSpc>
                <a:spcPct val="90000"/>
              </a:lnSpc>
              <a:spcBef>
                <a:spcPts val="375"/>
              </a:spcBef>
              <a:buFont typeface="Arial" panose="020B0604020202020204" pitchFamily="34" charset="0"/>
              <a:buChar char="•"/>
              <a:defRPr sz="1351"/>
            </a:lvl7pPr>
            <a:lvl8pPr marL="2571686" indent="-171446" defTabSz="685783">
              <a:lnSpc>
                <a:spcPct val="90000"/>
              </a:lnSpc>
              <a:spcBef>
                <a:spcPts val="375"/>
              </a:spcBef>
              <a:buFont typeface="Arial" panose="020B0604020202020204" pitchFamily="34" charset="0"/>
              <a:buChar char="•"/>
              <a:defRPr sz="1351"/>
            </a:lvl8pPr>
            <a:lvl9pPr marL="2914578" indent="-171446" defTabSz="685783">
              <a:lnSpc>
                <a:spcPct val="90000"/>
              </a:lnSpc>
              <a:spcBef>
                <a:spcPts val="375"/>
              </a:spcBef>
              <a:buFont typeface="Arial" panose="020B0604020202020204" pitchFamily="34" charset="0"/>
              <a:buChar char="•"/>
              <a:defRPr sz="1351"/>
            </a:lvl9pPr>
          </a:lstStyle>
          <a:p>
            <a:r>
              <a:rPr lang="fr-FR" sz="2667" dirty="0"/>
              <a:t>2</a:t>
            </a:r>
          </a:p>
        </p:txBody>
      </p:sp>
      <p:sp>
        <p:nvSpPr>
          <p:cNvPr id="29" name="Rectangle : coins arrondis 56">
            <a:extLst>
              <a:ext uri="{FF2B5EF4-FFF2-40B4-BE49-F238E27FC236}">
                <a16:creationId xmlns:a16="http://schemas.microsoft.com/office/drawing/2014/main" id="{6F4B7C52-F053-4334-9A59-B26561B07FA7}"/>
              </a:ext>
            </a:extLst>
          </p:cNvPr>
          <p:cNvSpPr/>
          <p:nvPr/>
        </p:nvSpPr>
        <p:spPr>
          <a:xfrm>
            <a:off x="1703782" y="3928838"/>
            <a:ext cx="1581295" cy="793648"/>
          </a:xfrm>
          <a:prstGeom prst="roundRect">
            <a:avLst/>
          </a:prstGeom>
          <a:solidFill>
            <a:srgbClr val="AF1280"/>
          </a:solidFill>
          <a:ln w="12700" cap="flat" cmpd="sng" algn="ctr">
            <a:solidFill>
              <a:srgbClr val="AF1280"/>
            </a:solidFill>
            <a:prstDash val="solid"/>
            <a:miter lim="800000"/>
          </a:ln>
          <a:effectLst/>
        </p:spPr>
        <p:txBody>
          <a:bodyPr rtlCol="0" anchor="ctr"/>
          <a:lstStyle/>
          <a:p>
            <a:pPr algn="ctr" defTabSz="914354">
              <a:defRPr/>
            </a:pPr>
            <a:r>
              <a:rPr lang="fr-FR" sz="1333" b="1" kern="0" dirty="0">
                <a:solidFill>
                  <a:prstClr val="white"/>
                </a:solidFill>
              </a:rPr>
              <a:t>Versements volontaires</a:t>
            </a:r>
          </a:p>
        </p:txBody>
      </p:sp>
      <p:sp>
        <p:nvSpPr>
          <p:cNvPr id="38" name="Rectangle : coins arrondis 57">
            <a:extLst>
              <a:ext uri="{FF2B5EF4-FFF2-40B4-BE49-F238E27FC236}">
                <a16:creationId xmlns:a16="http://schemas.microsoft.com/office/drawing/2014/main" id="{E080A9BE-E05A-4A40-88FD-3AC2E7705976}"/>
              </a:ext>
            </a:extLst>
          </p:cNvPr>
          <p:cNvSpPr/>
          <p:nvPr/>
        </p:nvSpPr>
        <p:spPr>
          <a:xfrm>
            <a:off x="3386434" y="3930201"/>
            <a:ext cx="1581295" cy="796928"/>
          </a:xfrm>
          <a:prstGeom prst="roundRect">
            <a:avLst/>
          </a:prstGeom>
          <a:solidFill>
            <a:srgbClr val="AF1280"/>
          </a:solidFill>
          <a:ln w="12700" cap="flat" cmpd="sng" algn="ctr">
            <a:solidFill>
              <a:srgbClr val="AF1280"/>
            </a:solidFill>
            <a:prstDash val="solid"/>
            <a:miter lim="800000"/>
          </a:ln>
          <a:effectLst/>
        </p:spPr>
        <p:txBody>
          <a:bodyPr rtlCol="0" anchor="ctr"/>
          <a:lstStyle/>
          <a:p>
            <a:pPr algn="ctr" defTabSz="914354">
              <a:defRPr/>
            </a:pPr>
            <a:r>
              <a:rPr lang="fr-FR" sz="1200" b="1" kern="0" dirty="0">
                <a:solidFill>
                  <a:prstClr val="white"/>
                </a:solidFill>
              </a:rPr>
              <a:t>Versements épargne salariale</a:t>
            </a:r>
          </a:p>
        </p:txBody>
      </p:sp>
      <p:pic>
        <p:nvPicPr>
          <p:cNvPr id="2050" name="Picture 2" descr="Couronne De Laurier De Lacet | มงกุฎ, การตกแต่ง, ดีไซน์">
            <a:extLst>
              <a:ext uri="{FF2B5EF4-FFF2-40B4-BE49-F238E27FC236}">
                <a16:creationId xmlns:a16="http://schemas.microsoft.com/office/drawing/2014/main" id="{0D6799C9-9DD0-4C90-B313-CFD7F2CC3792}"/>
              </a:ext>
            </a:extLst>
          </p:cNvPr>
          <p:cNvPicPr>
            <a:picLocks noChangeAspect="1" noChangeArrowheads="1"/>
          </p:cNvPicPr>
          <p:nvPr/>
        </p:nvPicPr>
        <p:blipFill>
          <a:blip r:embed="rId2" cstate="hqprint">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750982" y="5221135"/>
            <a:ext cx="795699" cy="7969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6745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t-BR" dirty="0"/>
              <a:t>Tout savoir sur l’épargne salariale et retraite ES-PL</a:t>
            </a:r>
            <a:endParaRPr lang="fr-FR" dirty="0"/>
          </a:p>
        </p:txBody>
      </p:sp>
      <p:sp>
        <p:nvSpPr>
          <p:cNvPr id="5" name="Espace réservé du texte 4"/>
          <p:cNvSpPr>
            <a:spLocks noGrp="1"/>
          </p:cNvSpPr>
          <p:nvPr>
            <p:ph type="body" sz="quarter" idx="13"/>
          </p:nvPr>
        </p:nvSpPr>
        <p:spPr/>
        <p:txBody>
          <a:bodyPr/>
          <a:lstStyle/>
          <a:p>
            <a:r>
              <a:rPr lang="fr-FR" dirty="0"/>
              <a:t>2</a:t>
            </a:r>
          </a:p>
        </p:txBody>
      </p:sp>
      <p:sp>
        <p:nvSpPr>
          <p:cNvPr id="10" name="Espace réservé du numéro de diapositive 9"/>
          <p:cNvSpPr>
            <a:spLocks noGrp="1"/>
          </p:cNvSpPr>
          <p:nvPr>
            <p:ph type="sldNum" sz="quarter" idx="12"/>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1067"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12</a:t>
            </a:fld>
            <a:endParaRPr kumimoji="0" lang="fr-FR" sz="1067" b="1" i="0" u="none" strike="noStrike" kern="1200" cap="all" spc="0" normalizeH="0" baseline="0" noProof="0">
              <a:ln>
                <a:noFill/>
              </a:ln>
              <a:solidFill>
                <a:srgbClr val="581D74"/>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D4FFBDE3-55DB-44D2-8929-7B95C4157D77}"/>
              </a:ext>
            </a:extLst>
          </p:cNvPr>
          <p:cNvSpPr/>
          <p:nvPr/>
        </p:nvSpPr>
        <p:spPr>
          <a:xfrm>
            <a:off x="1076246" y="5925413"/>
            <a:ext cx="10332823"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28600" lvl="0" indent="-228600" algn="just">
              <a:buFontTx/>
              <a:buAutoNum type="arabicParenBoth"/>
              <a:defRPr/>
            </a:pPr>
            <a:r>
              <a:rPr lang="fr-FR" sz="800" dirty="0">
                <a:latin typeface="+mj-lt"/>
                <a:cs typeface="Helvetica" pitchFamily="34" charset="0"/>
              </a:rPr>
              <a:t>Les dispositifs d’épargne salariale profitent également aux chefs d’entreprise et dirigeants non-salariés (président, directeur général, gérant et membre du directoire) employant au moins 1 et moins de 250 salariés (en plus d’eux-mêmes). L’effectif est calculé grâce à la moyenne du nombre de salariés employés au cours de chacun des 12 derniers mois de l’année civile précédente (les mois au cours desquels aucun salarié n'est employé ne sont pas pris en compte pour établir cette moyenne). Les salariés à temps partiel, quelle que soit la nature de leur contrat de travail, sont pris en compte au prorata de leur temps de travail.</a:t>
            </a:r>
            <a:endParaRPr lang="fr-FR" sz="800" dirty="0">
              <a:solidFill>
                <a:srgbClr val="4F504F"/>
              </a:solidFill>
              <a:latin typeface="+mj-lt"/>
              <a:cs typeface="Helvetica" pitchFamily="34" charset="0"/>
            </a:endParaRPr>
          </a:p>
          <a:p>
            <a:pPr marR="0" lvl="0" algn="just" defTabSz="914400" rtl="0" eaLnBrk="1" fontAlgn="auto" latinLnBrk="0" hangingPunct="1">
              <a:lnSpc>
                <a:spcPct val="100000"/>
              </a:lnSpc>
              <a:spcBef>
                <a:spcPts val="0"/>
              </a:spcBef>
              <a:spcAft>
                <a:spcPts val="0"/>
              </a:spcAft>
              <a:buClrTx/>
              <a:buSzTx/>
              <a:tabLst/>
              <a:defRPr/>
            </a:pPr>
            <a:endParaRPr kumimoji="0" lang="fr-FR" sz="900" b="0" i="0" u="none" strike="noStrike" kern="1200" cap="none" spc="0" normalizeH="0" baseline="0" noProof="0" dirty="0">
              <a:ln>
                <a:noFill/>
              </a:ln>
              <a:solidFill>
                <a:srgbClr val="4F504F"/>
              </a:solidFill>
              <a:effectLst/>
              <a:uLnTx/>
              <a:uFillTx/>
              <a:latin typeface="Arial Narrow" panose="020B0606020202030204" pitchFamily="34" charset="0"/>
              <a:ea typeface="+mn-ea"/>
              <a:cs typeface="Helvetica" pitchFamily="34" charset="0"/>
            </a:endParaRPr>
          </a:p>
        </p:txBody>
      </p:sp>
      <p:sp>
        <p:nvSpPr>
          <p:cNvPr id="13" name="Rectangle 12">
            <a:extLst>
              <a:ext uri="{FF2B5EF4-FFF2-40B4-BE49-F238E27FC236}">
                <a16:creationId xmlns:a16="http://schemas.microsoft.com/office/drawing/2014/main" id="{6C93F7B4-AD86-404A-995F-277DF800D17F}"/>
              </a:ext>
            </a:extLst>
          </p:cNvPr>
          <p:cNvSpPr/>
          <p:nvPr/>
        </p:nvSpPr>
        <p:spPr>
          <a:xfrm>
            <a:off x="3309427" y="1199509"/>
            <a:ext cx="8593904" cy="1707108"/>
          </a:xfrm>
          <a:prstGeom prst="rect">
            <a:avLst/>
          </a:prstGeom>
          <a:no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marL="171450" lvl="0" indent="-171450">
              <a:buClr>
                <a:schemeClr val="tx2"/>
              </a:buClr>
              <a:buFont typeface="Arial" panose="020B0604020202020204" pitchFamily="34" charset="0"/>
              <a:buChar char="•"/>
              <a:defRPr/>
            </a:pPr>
            <a:r>
              <a:rPr lang="fr-FR" sz="1300" dirty="0">
                <a:solidFill>
                  <a:prstClr val="black"/>
                </a:solidFill>
              </a:rPr>
              <a:t>Les dispositifs d’épargne salariale vous permettent en tant que </a:t>
            </a:r>
            <a:r>
              <a:rPr lang="fr-FR" sz="1300" b="1" dirty="0">
                <a:solidFill>
                  <a:schemeClr val="tx2"/>
                </a:solidFill>
              </a:rPr>
              <a:t>dirigeant</a:t>
            </a:r>
            <a:r>
              <a:rPr lang="fr-FR" sz="1300" b="1" baseline="30000" dirty="0">
                <a:solidFill>
                  <a:schemeClr val="tx2"/>
                </a:solidFill>
              </a:rPr>
              <a:t>(1)</a:t>
            </a:r>
            <a:r>
              <a:rPr lang="fr-FR" sz="1300" dirty="0">
                <a:solidFill>
                  <a:prstClr val="black"/>
                </a:solidFill>
              </a:rPr>
              <a:t>, ainsi que vos salariés, de vous constituer : </a:t>
            </a:r>
          </a:p>
          <a:p>
            <a:pPr marL="285750" indent="-285750">
              <a:buClr>
                <a:srgbClr val="581D74"/>
              </a:buClr>
              <a:buFont typeface="Arial" panose="020B0604020202020204" pitchFamily="34" charset="0"/>
              <a:buChar char="•"/>
              <a:defRPr/>
            </a:pPr>
            <a:r>
              <a:rPr lang="fr-FR" sz="1300" dirty="0">
                <a:solidFill>
                  <a:prstClr val="black"/>
                </a:solidFill>
              </a:rPr>
              <a:t>une </a:t>
            </a:r>
            <a:r>
              <a:rPr lang="fr-FR" sz="1300" b="1" dirty="0">
                <a:solidFill>
                  <a:srgbClr val="581D74"/>
                </a:solidFill>
              </a:rPr>
              <a:t>épargne à moyen terme </a:t>
            </a:r>
            <a:r>
              <a:rPr lang="fr-FR" sz="1300" dirty="0">
                <a:solidFill>
                  <a:prstClr val="black"/>
                </a:solidFill>
              </a:rPr>
              <a:t>(5 ans) grâce au </a:t>
            </a:r>
            <a:r>
              <a:rPr lang="fr-FR" sz="1300" b="1" dirty="0">
                <a:solidFill>
                  <a:srgbClr val="581D74"/>
                </a:solidFill>
              </a:rPr>
              <a:t>Plan d’Epargne Interentreprises</a:t>
            </a:r>
            <a:r>
              <a:rPr lang="fr-FR" sz="1300" dirty="0">
                <a:solidFill>
                  <a:prstClr val="black"/>
                </a:solidFill>
              </a:rPr>
              <a:t> (PEI)</a:t>
            </a:r>
          </a:p>
          <a:p>
            <a:pPr marL="285750" indent="-285750">
              <a:buClr>
                <a:srgbClr val="581D74"/>
              </a:buClr>
              <a:buFont typeface="Arial" panose="020B0604020202020204" pitchFamily="34" charset="0"/>
              <a:buChar char="•"/>
              <a:defRPr/>
            </a:pPr>
            <a:r>
              <a:rPr lang="fr-FR" sz="1300" dirty="0">
                <a:solidFill>
                  <a:prstClr val="black"/>
                </a:solidFill>
              </a:rPr>
              <a:t>une </a:t>
            </a:r>
            <a:r>
              <a:rPr lang="fr-FR" sz="1300" b="1" dirty="0">
                <a:solidFill>
                  <a:srgbClr val="581D74"/>
                </a:solidFill>
              </a:rPr>
              <a:t>épargne pour la retraite </a:t>
            </a:r>
            <a:r>
              <a:rPr lang="fr-FR" sz="1300" dirty="0">
                <a:solidFill>
                  <a:prstClr val="black"/>
                </a:solidFill>
              </a:rPr>
              <a:t>grâce au </a:t>
            </a:r>
            <a:r>
              <a:rPr lang="fr-FR" sz="1300" b="1" dirty="0">
                <a:solidFill>
                  <a:srgbClr val="581D74"/>
                </a:solidFill>
              </a:rPr>
              <a:t>Plan d’Epargne Retraite Collectif Interentreprises </a:t>
            </a:r>
            <a:r>
              <a:rPr lang="fr-FR" sz="1300" dirty="0">
                <a:solidFill>
                  <a:prstClr val="black"/>
                </a:solidFill>
              </a:rPr>
              <a:t>(PERCOL-I) </a:t>
            </a:r>
          </a:p>
        </p:txBody>
      </p:sp>
      <p:sp>
        <p:nvSpPr>
          <p:cNvPr id="14" name="Rectangle 13">
            <a:extLst>
              <a:ext uri="{FF2B5EF4-FFF2-40B4-BE49-F238E27FC236}">
                <a16:creationId xmlns:a16="http://schemas.microsoft.com/office/drawing/2014/main" id="{DA41B7D3-85DA-4054-B9EE-36406625F424}"/>
              </a:ext>
            </a:extLst>
          </p:cNvPr>
          <p:cNvSpPr/>
          <p:nvPr/>
        </p:nvSpPr>
        <p:spPr>
          <a:xfrm>
            <a:off x="3309427" y="3023624"/>
            <a:ext cx="8593904" cy="846386"/>
          </a:xfrm>
          <a:prstGeom prst="rect">
            <a:avLst/>
          </a:prstGeom>
          <a:no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lvl="0" indent="-171450">
              <a:buFont typeface="Arial" panose="020B0604020202020204" pitchFamily="34" charset="0"/>
              <a:buChar char="•"/>
              <a:defRPr/>
            </a:pPr>
            <a:r>
              <a:rPr lang="fr-FR" sz="1300" b="1" dirty="0">
                <a:solidFill>
                  <a:schemeClr val="tx2"/>
                </a:solidFill>
              </a:rPr>
              <a:t>Vous, en tant que dirigeant</a:t>
            </a:r>
            <a:r>
              <a:rPr lang="fr-FR" sz="1300" b="1" baseline="30000" dirty="0">
                <a:solidFill>
                  <a:schemeClr val="tx2"/>
                </a:solidFill>
              </a:rPr>
              <a:t>(1)</a:t>
            </a:r>
            <a:r>
              <a:rPr lang="fr-FR" sz="1300" b="1" dirty="0">
                <a:solidFill>
                  <a:schemeClr val="tx2"/>
                </a:solidFill>
              </a:rPr>
              <a:t> </a:t>
            </a:r>
            <a:r>
              <a:rPr lang="fr-FR" sz="1300" dirty="0">
                <a:solidFill>
                  <a:prstClr val="black"/>
                </a:solidFill>
              </a:rPr>
              <a:t>: si vous employez au moins 1 et moins de 250 salariés en plus de vous-même</a:t>
            </a:r>
          </a:p>
          <a:p>
            <a:pPr marL="171450" lvl="0" indent="-171450">
              <a:buFont typeface="Arial" panose="020B0604020202020204" pitchFamily="34" charset="0"/>
              <a:buChar char="•"/>
              <a:defRPr/>
            </a:pPr>
            <a:r>
              <a:rPr lang="fr-FR" sz="1300" b="1" dirty="0">
                <a:solidFill>
                  <a:schemeClr val="tx2"/>
                </a:solidFill>
              </a:rPr>
              <a:t>Votre conjoint </a:t>
            </a:r>
            <a:r>
              <a:rPr lang="fr-FR" sz="1300" dirty="0">
                <a:solidFill>
                  <a:prstClr val="black"/>
                </a:solidFill>
              </a:rPr>
              <a:t>: s’il a le statut de conjoint collaborateur ou conjoint associé – marié ou pacsé</a:t>
            </a:r>
          </a:p>
          <a:p>
            <a:pPr marL="171450" lvl="0" indent="-171450">
              <a:buFont typeface="Arial" panose="020B0604020202020204" pitchFamily="34" charset="0"/>
              <a:buChar char="•"/>
              <a:defRPr/>
            </a:pPr>
            <a:r>
              <a:rPr lang="fr-FR" sz="1300" b="1" dirty="0">
                <a:solidFill>
                  <a:schemeClr val="tx2"/>
                </a:solidFill>
              </a:rPr>
              <a:t>Vos salariés </a:t>
            </a:r>
            <a:r>
              <a:rPr lang="fr-FR" sz="1300" dirty="0">
                <a:solidFill>
                  <a:prstClr val="black"/>
                </a:solidFill>
              </a:rPr>
              <a:t>: qu’ils soient en CDI, CDD ou en apprentissage</a:t>
            </a:r>
          </a:p>
        </p:txBody>
      </p:sp>
      <p:sp>
        <p:nvSpPr>
          <p:cNvPr id="15" name="Rectangle 14">
            <a:extLst>
              <a:ext uri="{FF2B5EF4-FFF2-40B4-BE49-F238E27FC236}">
                <a16:creationId xmlns:a16="http://schemas.microsoft.com/office/drawing/2014/main" id="{7691870F-7857-4724-A802-F71D4CD801B9}"/>
              </a:ext>
            </a:extLst>
          </p:cNvPr>
          <p:cNvSpPr/>
          <p:nvPr/>
        </p:nvSpPr>
        <p:spPr>
          <a:xfrm>
            <a:off x="3309427" y="4006878"/>
            <a:ext cx="8584122" cy="1844143"/>
          </a:xfrm>
          <a:prstGeom prst="rect">
            <a:avLst/>
          </a:prstGeom>
          <a:no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108000" rtlCol="0" anchor="t"/>
          <a:lstStyle/>
          <a:p>
            <a:pPr marL="171450" lvl="0" indent="-171450">
              <a:spcAft>
                <a:spcPts val="600"/>
              </a:spcAft>
              <a:buClr>
                <a:schemeClr val="tx2"/>
              </a:buClr>
              <a:buFont typeface="Arial" panose="020B0604020202020204" pitchFamily="34" charset="0"/>
              <a:buChar char="•"/>
              <a:defRPr/>
            </a:pPr>
            <a:r>
              <a:rPr lang="fr-FR" sz="1300" dirty="0">
                <a:solidFill>
                  <a:prstClr val="black"/>
                </a:solidFill>
              </a:rPr>
              <a:t>Vous pouvez mettre en place le PEI - PERCOL-I dès lors que </a:t>
            </a:r>
            <a:r>
              <a:rPr lang="fr-FR" sz="1300" b="1" dirty="0">
                <a:solidFill>
                  <a:schemeClr val="tx2"/>
                </a:solidFill>
              </a:rPr>
              <a:t>vous employez au moins un salarié.</a:t>
            </a:r>
          </a:p>
          <a:p>
            <a:pPr marL="171450" lvl="0" indent="-171450">
              <a:buClr>
                <a:schemeClr val="tx2"/>
              </a:buClr>
              <a:buFont typeface="Arial" panose="020B0604020202020204" pitchFamily="34" charset="0"/>
              <a:buChar char="•"/>
              <a:defRPr/>
            </a:pPr>
            <a:r>
              <a:rPr lang="fr-FR" sz="1300" dirty="0">
                <a:solidFill>
                  <a:prstClr val="black"/>
                </a:solidFill>
              </a:rPr>
              <a:t>La mise en place est simple avec seulement  un document à remplir et à signer : </a:t>
            </a:r>
          </a:p>
          <a:p>
            <a:pPr marL="550863" lvl="0" indent="-285750">
              <a:buClr>
                <a:srgbClr val="581D74"/>
              </a:buClr>
              <a:buFont typeface="Wingdings 3" panose="05040102010807070707" pitchFamily="18" charset="2"/>
              <a:buChar char=""/>
              <a:defRPr/>
            </a:pPr>
            <a:r>
              <a:rPr lang="fr-FR" sz="1300" dirty="0">
                <a:solidFill>
                  <a:prstClr val="black"/>
                </a:solidFill>
              </a:rPr>
              <a:t>le bulletin de souscription</a:t>
            </a:r>
          </a:p>
          <a:p>
            <a:pPr marL="171450" indent="-171450">
              <a:buClr>
                <a:schemeClr val="tx2"/>
              </a:buClr>
              <a:buFont typeface="Arial" panose="020B0604020202020204" pitchFamily="34" charset="0"/>
              <a:buChar char="•"/>
              <a:defRPr/>
            </a:pPr>
            <a:endParaRPr lang="fr-FR" sz="1300" dirty="0">
              <a:solidFill>
                <a:prstClr val="black"/>
              </a:solidFill>
            </a:endParaRPr>
          </a:p>
          <a:p>
            <a:pPr marL="171450" indent="-171450">
              <a:buClr>
                <a:schemeClr val="tx2"/>
              </a:buClr>
              <a:buFont typeface="Arial" panose="020B0604020202020204" pitchFamily="34" charset="0"/>
              <a:buChar char="•"/>
              <a:defRPr/>
            </a:pPr>
            <a:r>
              <a:rPr lang="fr-FR" sz="1300" dirty="0">
                <a:solidFill>
                  <a:prstClr val="black"/>
                </a:solidFill>
              </a:rPr>
              <a:t>L’entreprise est tenue de fournir à ses salariés préalablement avant leur 1</a:t>
            </a:r>
            <a:r>
              <a:rPr lang="fr-FR" sz="1300" baseline="30000" dirty="0">
                <a:solidFill>
                  <a:prstClr val="black"/>
                </a:solidFill>
              </a:rPr>
              <a:t>er</a:t>
            </a:r>
            <a:r>
              <a:rPr lang="fr-FR" sz="1300" dirty="0">
                <a:solidFill>
                  <a:prstClr val="black"/>
                </a:solidFill>
              </a:rPr>
              <a:t> versement, un Document d’Information Préalable (DIP) détaillant les performances et frais de gestion des Fonds Communs de Placements Entreprises (FCPE). </a:t>
            </a:r>
            <a:r>
              <a:rPr lang="fr-FR" sz="1300" b="1" dirty="0">
                <a:solidFill>
                  <a:prstClr val="black"/>
                </a:solidFill>
              </a:rPr>
              <a:t>Le placement n’est pas garanti en capital. Il est exposé aux risques liés aux marchés financiers.</a:t>
            </a:r>
          </a:p>
          <a:p>
            <a:pPr>
              <a:buClr>
                <a:schemeClr val="tx2"/>
              </a:buClr>
              <a:defRPr/>
            </a:pPr>
            <a:endParaRPr lang="fr-FR" sz="1300" dirty="0">
              <a:solidFill>
                <a:prstClr val="black"/>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581D74"/>
              </a:solidFill>
              <a:effectLst/>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4A6C9599-7698-49E4-BBE2-9133DC1A1753}"/>
              </a:ext>
            </a:extLst>
          </p:cNvPr>
          <p:cNvSpPr/>
          <p:nvPr/>
        </p:nvSpPr>
        <p:spPr>
          <a:xfrm>
            <a:off x="1183500" y="1196130"/>
            <a:ext cx="1950265" cy="17066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5113" marR="0" lvl="0" indent="-84138" algn="l" defTabSz="9144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581D74"/>
                </a:solidFill>
                <a:effectLst/>
                <a:uLnTx/>
                <a:uFillTx/>
              </a:rPr>
              <a:t>  Dispositifs </a:t>
            </a:r>
            <a:endParaRPr kumimoji="0" lang="fr-FR" sz="1600" b="1" i="0" u="none" strike="noStrike" kern="1200" cap="none" spc="0" normalizeH="0" baseline="0" noProof="0" dirty="0">
              <a:ln>
                <a:noFill/>
              </a:ln>
              <a:solidFill>
                <a:srgbClr val="581D74"/>
              </a:solidFill>
              <a:effectLst/>
              <a:uLnTx/>
              <a:uFillTx/>
            </a:endParaRPr>
          </a:p>
        </p:txBody>
      </p:sp>
      <p:sp>
        <p:nvSpPr>
          <p:cNvPr id="17" name="Ellipse 16">
            <a:extLst>
              <a:ext uri="{FF2B5EF4-FFF2-40B4-BE49-F238E27FC236}">
                <a16:creationId xmlns:a16="http://schemas.microsoft.com/office/drawing/2014/main" id="{A25F504E-FE7A-4B8C-834D-5752314219F0}"/>
              </a:ext>
            </a:extLst>
          </p:cNvPr>
          <p:cNvSpPr/>
          <p:nvPr/>
        </p:nvSpPr>
        <p:spPr>
          <a:xfrm>
            <a:off x="1049392" y="1112937"/>
            <a:ext cx="376003" cy="374400"/>
          </a:xfrm>
          <a:prstGeom prst="ellipse">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410E5835-331C-43EF-AB57-F796513703A6}"/>
              </a:ext>
            </a:extLst>
          </p:cNvPr>
          <p:cNvSpPr/>
          <p:nvPr/>
        </p:nvSpPr>
        <p:spPr>
          <a:xfrm>
            <a:off x="1175707" y="3023624"/>
            <a:ext cx="1950265" cy="8463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581D74"/>
                </a:solidFill>
                <a:effectLst/>
                <a:uLnTx/>
                <a:uFillTx/>
              </a:rPr>
              <a:t>      Bénéficiaires</a:t>
            </a:r>
            <a:endParaRPr kumimoji="0" lang="fr-FR" sz="1600" b="1" i="0" u="none" strike="noStrike" kern="1200" cap="none" spc="0" normalizeH="0" baseline="0" noProof="0" dirty="0">
              <a:ln>
                <a:noFill/>
              </a:ln>
              <a:solidFill>
                <a:srgbClr val="581D74"/>
              </a:solidFill>
              <a:effectLst/>
              <a:uLnTx/>
              <a:uFillTx/>
            </a:endParaRPr>
          </a:p>
        </p:txBody>
      </p:sp>
      <p:sp>
        <p:nvSpPr>
          <p:cNvPr id="19" name="Ellipse 18">
            <a:extLst>
              <a:ext uri="{FF2B5EF4-FFF2-40B4-BE49-F238E27FC236}">
                <a16:creationId xmlns:a16="http://schemas.microsoft.com/office/drawing/2014/main" id="{846D7563-9095-41E2-87EF-4B4FD16DCEC3}"/>
              </a:ext>
            </a:extLst>
          </p:cNvPr>
          <p:cNvSpPr/>
          <p:nvPr/>
        </p:nvSpPr>
        <p:spPr>
          <a:xfrm>
            <a:off x="1049392" y="2982038"/>
            <a:ext cx="376003" cy="374400"/>
          </a:xfrm>
          <a:prstGeom prst="ellipse">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prstClr val="white"/>
              </a:solidFill>
              <a:effectLst/>
              <a:uLnTx/>
              <a:uFillTx/>
              <a:ea typeface="+mn-ea"/>
              <a:cs typeface="+mn-cs"/>
            </a:endParaRPr>
          </a:p>
        </p:txBody>
      </p:sp>
      <p:sp>
        <p:nvSpPr>
          <p:cNvPr id="20" name="Rectangle 19">
            <a:extLst>
              <a:ext uri="{FF2B5EF4-FFF2-40B4-BE49-F238E27FC236}">
                <a16:creationId xmlns:a16="http://schemas.microsoft.com/office/drawing/2014/main" id="{FEE3E368-46DB-42B1-A397-ADA985B73F35}"/>
              </a:ext>
            </a:extLst>
          </p:cNvPr>
          <p:cNvSpPr/>
          <p:nvPr/>
        </p:nvSpPr>
        <p:spPr>
          <a:xfrm>
            <a:off x="1175706" y="4006879"/>
            <a:ext cx="1950265" cy="18441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5113" marR="0" lvl="0" indent="-265113" algn="l" defTabSz="9144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581D74"/>
                </a:solidFill>
                <a:effectLst/>
                <a:uLnTx/>
                <a:uFillTx/>
              </a:rPr>
              <a:t>       </a:t>
            </a:r>
            <a:r>
              <a:rPr lang="fr-FR" sz="1400" b="1" dirty="0">
                <a:solidFill>
                  <a:srgbClr val="581D74"/>
                </a:solidFill>
              </a:rPr>
              <a:t>Mise </a:t>
            </a:r>
            <a:r>
              <a:rPr kumimoji="0" lang="fr-FR" sz="1400" b="1" i="0" u="none" strike="noStrike" kern="1200" cap="none" spc="0" normalizeH="0" baseline="0" noProof="0" dirty="0">
                <a:ln>
                  <a:noFill/>
                </a:ln>
                <a:solidFill>
                  <a:srgbClr val="581D74"/>
                </a:solidFill>
                <a:effectLst/>
                <a:uLnTx/>
                <a:uFillTx/>
              </a:rPr>
              <a:t>en place </a:t>
            </a:r>
            <a:endParaRPr kumimoji="0" lang="fr-FR" sz="1600" b="1" i="0" u="none" strike="noStrike" kern="1200" cap="none" spc="0" normalizeH="0" baseline="0" noProof="0" dirty="0">
              <a:ln>
                <a:noFill/>
              </a:ln>
              <a:solidFill>
                <a:srgbClr val="581D74"/>
              </a:solidFill>
              <a:effectLst/>
              <a:uLnTx/>
              <a:uFillTx/>
            </a:endParaRPr>
          </a:p>
        </p:txBody>
      </p:sp>
      <p:sp>
        <p:nvSpPr>
          <p:cNvPr id="21" name="Ellipse 20">
            <a:extLst>
              <a:ext uri="{FF2B5EF4-FFF2-40B4-BE49-F238E27FC236}">
                <a16:creationId xmlns:a16="http://schemas.microsoft.com/office/drawing/2014/main" id="{E849585A-E7D8-42BA-9422-2462C35EA391}"/>
              </a:ext>
            </a:extLst>
          </p:cNvPr>
          <p:cNvSpPr/>
          <p:nvPr/>
        </p:nvSpPr>
        <p:spPr>
          <a:xfrm>
            <a:off x="1049391" y="3983838"/>
            <a:ext cx="376003" cy="374400"/>
          </a:xfrm>
          <a:prstGeom prst="ellipse">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prstClr val="white"/>
              </a:solidFill>
              <a:effectLst/>
              <a:uLnTx/>
              <a:uFillTx/>
              <a:ea typeface="+mn-ea"/>
              <a:cs typeface="+mn-cs"/>
            </a:endParaRPr>
          </a:p>
        </p:txBody>
      </p:sp>
      <p:pic>
        <p:nvPicPr>
          <p:cNvPr id="22" name="Image 21">
            <a:extLst>
              <a:ext uri="{FF2B5EF4-FFF2-40B4-BE49-F238E27FC236}">
                <a16:creationId xmlns:a16="http://schemas.microsoft.com/office/drawing/2014/main" id="{59E6EEDB-F366-4D10-A6C4-E8802B48A8EA}"/>
              </a:ext>
            </a:extLst>
          </p:cNvPr>
          <p:cNvPicPr>
            <a:picLocks noChangeAspect="1"/>
          </p:cNvPicPr>
          <p:nvPr/>
        </p:nvPicPr>
        <p:blipFill>
          <a:blip r:embed="rId3"/>
          <a:stretch>
            <a:fillRect/>
          </a:stretch>
        </p:blipFill>
        <p:spPr>
          <a:xfrm>
            <a:off x="1076246" y="1156147"/>
            <a:ext cx="301722" cy="302400"/>
          </a:xfrm>
          <a:prstGeom prst="rect">
            <a:avLst/>
          </a:prstGeom>
          <a:noFill/>
        </p:spPr>
      </p:pic>
      <p:pic>
        <p:nvPicPr>
          <p:cNvPr id="23" name="Image 22">
            <a:extLst>
              <a:ext uri="{FF2B5EF4-FFF2-40B4-BE49-F238E27FC236}">
                <a16:creationId xmlns:a16="http://schemas.microsoft.com/office/drawing/2014/main" id="{E1781C0A-058E-4F75-9385-8322839BB01F}"/>
              </a:ext>
            </a:extLst>
          </p:cNvPr>
          <p:cNvPicPr>
            <a:picLocks noChangeAspect="1"/>
          </p:cNvPicPr>
          <p:nvPr/>
        </p:nvPicPr>
        <p:blipFill>
          <a:blip r:embed="rId4"/>
          <a:stretch>
            <a:fillRect/>
          </a:stretch>
        </p:blipFill>
        <p:spPr>
          <a:xfrm>
            <a:off x="1061017" y="2995037"/>
            <a:ext cx="359483" cy="359483"/>
          </a:xfrm>
          <a:prstGeom prst="rect">
            <a:avLst/>
          </a:prstGeom>
          <a:noFill/>
        </p:spPr>
      </p:pic>
      <p:pic>
        <p:nvPicPr>
          <p:cNvPr id="24" name="Image 23">
            <a:extLst>
              <a:ext uri="{FF2B5EF4-FFF2-40B4-BE49-F238E27FC236}">
                <a16:creationId xmlns:a16="http://schemas.microsoft.com/office/drawing/2014/main" id="{4A2E2C92-4520-4D9E-98F5-A46F11DC0334}"/>
              </a:ext>
            </a:extLst>
          </p:cNvPr>
          <p:cNvPicPr>
            <a:picLocks noChangeAspect="1"/>
          </p:cNvPicPr>
          <p:nvPr/>
        </p:nvPicPr>
        <p:blipFill>
          <a:blip r:embed="rId5"/>
          <a:stretch>
            <a:fillRect/>
          </a:stretch>
        </p:blipFill>
        <p:spPr>
          <a:xfrm>
            <a:off x="1049572" y="3983036"/>
            <a:ext cx="376003" cy="376003"/>
          </a:xfrm>
          <a:prstGeom prst="rect">
            <a:avLst/>
          </a:prstGeom>
          <a:noFill/>
        </p:spPr>
      </p:pic>
    </p:spTree>
    <p:extLst>
      <p:ext uri="{BB962C8B-B14F-4D97-AF65-F5344CB8AC3E}">
        <p14:creationId xmlns:p14="http://schemas.microsoft.com/office/powerpoint/2010/main" val="3748050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Ellipse 50">
            <a:extLst>
              <a:ext uri="{FF2B5EF4-FFF2-40B4-BE49-F238E27FC236}">
                <a16:creationId xmlns:a16="http://schemas.microsoft.com/office/drawing/2014/main" id="{C2A5DF15-A023-4B67-B996-423694164F5A}"/>
              </a:ext>
            </a:extLst>
          </p:cNvPr>
          <p:cNvSpPr/>
          <p:nvPr/>
        </p:nvSpPr>
        <p:spPr>
          <a:xfrm>
            <a:off x="9311219" y="4211723"/>
            <a:ext cx="540000" cy="540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2C03029-1C87-4F8D-BF91-42AF793DD6ED}"/>
              </a:ext>
            </a:extLst>
          </p:cNvPr>
          <p:cNvSpPr>
            <a:spLocks noGrp="1"/>
          </p:cNvSpPr>
          <p:nvPr>
            <p:ph type="title"/>
          </p:nvPr>
        </p:nvSpPr>
        <p:spPr>
          <a:xfrm>
            <a:off x="1440007" y="392833"/>
            <a:ext cx="10373391" cy="608400"/>
          </a:xfrm>
        </p:spPr>
        <p:txBody>
          <a:bodyPr/>
          <a:lstStyle/>
          <a:p>
            <a:r>
              <a:rPr lang="pt-BR" dirty="0"/>
              <a:t>Comprendre le fonctionnement des dispositifs</a:t>
            </a:r>
            <a:endParaRPr lang="fr-FR" dirty="0"/>
          </a:p>
        </p:txBody>
      </p:sp>
      <p:sp>
        <p:nvSpPr>
          <p:cNvPr id="4" name="Espace réservé du numéro de diapositive 3">
            <a:extLst>
              <a:ext uri="{FF2B5EF4-FFF2-40B4-BE49-F238E27FC236}">
                <a16:creationId xmlns:a16="http://schemas.microsoft.com/office/drawing/2014/main" id="{FC2285BF-5A6E-4385-8157-E27FE9A25A70}"/>
              </a:ext>
            </a:extLst>
          </p:cNvPr>
          <p:cNvSpPr>
            <a:spLocks noGrp="1"/>
          </p:cNvSpPr>
          <p:nvPr>
            <p:ph type="sldNum" sz="quarter" idx="12"/>
          </p:nvPr>
        </p:nvSpPr>
        <p:spPr/>
        <p:txBody>
          <a:bodyPr/>
          <a:lstStyle/>
          <a:p>
            <a:fld id="{4F985FF9-ADA8-465B-B1B8-A5AF16A5E141}" type="slidenum">
              <a:rPr lang="fr-FR" smtClean="0"/>
              <a:t>13</a:t>
            </a:fld>
            <a:endParaRPr lang="fr-FR"/>
          </a:p>
        </p:txBody>
      </p:sp>
      <p:sp>
        <p:nvSpPr>
          <p:cNvPr id="5" name="Espace réservé du texte 4">
            <a:extLst>
              <a:ext uri="{FF2B5EF4-FFF2-40B4-BE49-F238E27FC236}">
                <a16:creationId xmlns:a16="http://schemas.microsoft.com/office/drawing/2014/main" id="{C2CAEBF9-9CCD-4828-88C0-A68BFD5D8CE7}"/>
              </a:ext>
            </a:extLst>
          </p:cNvPr>
          <p:cNvSpPr>
            <a:spLocks noGrp="1"/>
          </p:cNvSpPr>
          <p:nvPr>
            <p:ph type="body" sz="quarter" idx="13"/>
          </p:nvPr>
        </p:nvSpPr>
        <p:spPr/>
        <p:txBody>
          <a:bodyPr/>
          <a:lstStyle/>
          <a:p>
            <a:r>
              <a:rPr lang="fr-FR" dirty="0"/>
              <a:t>2</a:t>
            </a:r>
          </a:p>
        </p:txBody>
      </p:sp>
      <p:sp>
        <p:nvSpPr>
          <p:cNvPr id="35" name="Rectangle 34">
            <a:extLst>
              <a:ext uri="{FF2B5EF4-FFF2-40B4-BE49-F238E27FC236}">
                <a16:creationId xmlns:a16="http://schemas.microsoft.com/office/drawing/2014/main" id="{4EA538C0-D2E3-4230-850A-E7B66FE9E646}"/>
              </a:ext>
            </a:extLst>
          </p:cNvPr>
          <p:cNvSpPr/>
          <p:nvPr/>
        </p:nvSpPr>
        <p:spPr>
          <a:xfrm>
            <a:off x="1242060" y="1215488"/>
            <a:ext cx="1279524" cy="1395709"/>
          </a:xfrm>
          <a:prstGeom prst="rect">
            <a:avLst/>
          </a:prstGeom>
          <a:solidFill>
            <a:schemeClr val="accent6"/>
          </a:solidFill>
          <a:ln w="9525" cap="rnd">
            <a:solidFill>
              <a:schemeClr val="accent6"/>
            </a:solidFill>
            <a:round/>
          </a:ln>
        </p:spPr>
        <p:txBody>
          <a:bodyPr vert="horz" wrap="square" lIns="36000" tIns="0" rIns="36000" bIns="0" anchor="ctr">
            <a:noAutofit/>
          </a:bodyPr>
          <a:lstStyle/>
          <a:p>
            <a:pPr marL="0" marR="0" lvl="0" indent="0" algn="ctr" defTabSz="456958" rtl="0" eaLnBrk="1" fontAlgn="auto" latinLnBrk="0" hangingPunct="1">
              <a:lnSpc>
                <a:spcPct val="100000"/>
              </a:lnSpc>
              <a:spcBef>
                <a:spcPct val="20000"/>
              </a:spcBef>
              <a:spcAft>
                <a:spcPts val="0"/>
              </a:spcAft>
              <a:buClr>
                <a:srgbClr val="CD0920"/>
              </a:buClr>
              <a:buSzPct val="75000"/>
              <a:buFontTx/>
              <a:buNone/>
              <a:tabLst/>
              <a:defRPr/>
            </a:pPr>
            <a:r>
              <a:rPr kumimoji="0" lang="fr-FR" sz="1200" b="1" i="0" u="none" strike="noStrike" kern="1200" cap="none" spc="0" normalizeH="0" baseline="0" noProof="0" dirty="0">
                <a:ln>
                  <a:noFill/>
                </a:ln>
                <a:solidFill>
                  <a:schemeClr val="bg1"/>
                </a:solidFill>
                <a:effectLst/>
                <a:uLnTx/>
                <a:uFillTx/>
                <a:ea typeface="ＭＳ Ｐゴシック" pitchFamily="34" charset="-128"/>
                <a:cs typeface="Arial" pitchFamily="34" charset="0"/>
              </a:rPr>
              <a:t>Les dispositifs d’alimentation</a:t>
            </a:r>
          </a:p>
        </p:txBody>
      </p:sp>
      <p:sp>
        <p:nvSpPr>
          <p:cNvPr id="36" name="Rectangle 35">
            <a:extLst>
              <a:ext uri="{FF2B5EF4-FFF2-40B4-BE49-F238E27FC236}">
                <a16:creationId xmlns:a16="http://schemas.microsoft.com/office/drawing/2014/main" id="{C5294D6C-E66C-463E-9ADC-E75FC31EBD64}"/>
              </a:ext>
            </a:extLst>
          </p:cNvPr>
          <p:cNvSpPr/>
          <p:nvPr/>
        </p:nvSpPr>
        <p:spPr>
          <a:xfrm>
            <a:off x="1242059" y="2935059"/>
            <a:ext cx="1279524" cy="1464453"/>
          </a:xfrm>
          <a:prstGeom prst="rect">
            <a:avLst/>
          </a:prstGeom>
          <a:solidFill>
            <a:schemeClr val="tx2"/>
          </a:solidFill>
          <a:ln w="9525" cap="rnd">
            <a:solidFill>
              <a:srgbClr val="581D74"/>
            </a:solidFill>
            <a:round/>
          </a:ln>
        </p:spPr>
        <p:txBody>
          <a:bodyPr vert="horz" wrap="square" lIns="36000" tIns="0" rIns="36000" bIns="0" anchor="ctr">
            <a:noAutofit/>
          </a:bodyPr>
          <a:lstStyle/>
          <a:p>
            <a:pPr marL="0" marR="0" lvl="0" indent="0" algn="ctr" defTabSz="456958" rtl="0" eaLnBrk="1" fontAlgn="auto" latinLnBrk="0" hangingPunct="1">
              <a:lnSpc>
                <a:spcPct val="100000"/>
              </a:lnSpc>
              <a:spcBef>
                <a:spcPct val="20000"/>
              </a:spcBef>
              <a:spcAft>
                <a:spcPts val="0"/>
              </a:spcAft>
              <a:buClr>
                <a:srgbClr val="CD0920"/>
              </a:buClr>
              <a:buSzPct val="75000"/>
              <a:buFontTx/>
              <a:buNone/>
              <a:tabLst/>
              <a:defRPr/>
            </a:pPr>
            <a:r>
              <a:rPr kumimoji="0" lang="fr-FR" sz="1200" b="1" i="0" u="none" strike="noStrike" kern="1200" cap="none" spc="0" normalizeH="0" baseline="0" noProof="0" dirty="0">
                <a:ln>
                  <a:noFill/>
                </a:ln>
                <a:solidFill>
                  <a:schemeClr val="bg1"/>
                </a:solidFill>
                <a:effectLst/>
                <a:uLnTx/>
                <a:uFillTx/>
                <a:ea typeface="ＭＳ Ｐゴシック" pitchFamily="34" charset="-128"/>
                <a:cs typeface="Arial" pitchFamily="34" charset="0"/>
              </a:rPr>
              <a:t>Les contrats supports</a:t>
            </a:r>
          </a:p>
        </p:txBody>
      </p:sp>
      <p:sp>
        <p:nvSpPr>
          <p:cNvPr id="37" name="Rectangle 36">
            <a:extLst>
              <a:ext uri="{FF2B5EF4-FFF2-40B4-BE49-F238E27FC236}">
                <a16:creationId xmlns:a16="http://schemas.microsoft.com/office/drawing/2014/main" id="{419D9F5B-3CD8-4A2D-9B5F-50A81E9E4E96}"/>
              </a:ext>
            </a:extLst>
          </p:cNvPr>
          <p:cNvSpPr/>
          <p:nvPr/>
        </p:nvSpPr>
        <p:spPr>
          <a:xfrm>
            <a:off x="1242059" y="4690365"/>
            <a:ext cx="1279524" cy="815986"/>
          </a:xfrm>
          <a:prstGeom prst="rect">
            <a:avLst/>
          </a:prstGeom>
          <a:solidFill>
            <a:schemeClr val="accent1"/>
          </a:solidFill>
          <a:ln w="9525" cap="rnd">
            <a:solidFill>
              <a:schemeClr val="accent1"/>
            </a:solidFill>
            <a:round/>
          </a:ln>
        </p:spPr>
        <p:txBody>
          <a:bodyPr vert="horz" wrap="square" lIns="36000" tIns="0" rIns="36000" bIns="0" anchor="ctr">
            <a:noAutofit/>
          </a:bodyPr>
          <a:lstStyle/>
          <a:p>
            <a:pPr marL="0" marR="0" lvl="0" indent="0" algn="ctr" defTabSz="456958" rtl="0" eaLnBrk="1" fontAlgn="auto" latinLnBrk="0" hangingPunct="1">
              <a:lnSpc>
                <a:spcPct val="100000"/>
              </a:lnSpc>
              <a:spcBef>
                <a:spcPct val="20000"/>
              </a:spcBef>
              <a:spcAft>
                <a:spcPts val="0"/>
              </a:spcAft>
              <a:buClr>
                <a:srgbClr val="CD0920"/>
              </a:buClr>
              <a:buSzPct val="75000"/>
              <a:buFontTx/>
              <a:buNone/>
              <a:tabLst/>
              <a:defRPr/>
            </a:pPr>
            <a:r>
              <a:rPr kumimoji="0" lang="fr-FR" sz="1200" b="1" i="0" u="none" strike="noStrike" kern="1200" cap="none" spc="0" normalizeH="0" baseline="0" noProof="0" dirty="0">
                <a:ln>
                  <a:noFill/>
                </a:ln>
                <a:solidFill>
                  <a:schemeClr val="bg1"/>
                </a:solidFill>
                <a:effectLst/>
                <a:uLnTx/>
                <a:uFillTx/>
                <a:ea typeface="ＭＳ Ｐゴシック" pitchFamily="34" charset="-128"/>
                <a:cs typeface="Arial" pitchFamily="34" charset="0"/>
              </a:rPr>
              <a:t>Les possibilités</a:t>
            </a:r>
          </a:p>
          <a:p>
            <a:pPr marL="0" marR="0" lvl="0" indent="0" algn="ctr" defTabSz="456958" rtl="0" eaLnBrk="1" fontAlgn="auto" latinLnBrk="0" hangingPunct="1">
              <a:lnSpc>
                <a:spcPct val="100000"/>
              </a:lnSpc>
              <a:spcBef>
                <a:spcPct val="20000"/>
              </a:spcBef>
              <a:spcAft>
                <a:spcPts val="0"/>
              </a:spcAft>
              <a:buClr>
                <a:srgbClr val="CD0920"/>
              </a:buClr>
              <a:buSzPct val="75000"/>
              <a:buFontTx/>
              <a:buNone/>
              <a:tabLst/>
              <a:defRPr/>
            </a:pPr>
            <a:r>
              <a:rPr kumimoji="0" lang="fr-FR" sz="1200" b="1" i="0" u="none" strike="noStrike" kern="1200" cap="none" spc="0" normalizeH="0" baseline="0" noProof="0" dirty="0">
                <a:ln>
                  <a:noFill/>
                </a:ln>
                <a:solidFill>
                  <a:schemeClr val="bg1"/>
                </a:solidFill>
                <a:effectLst/>
                <a:uLnTx/>
                <a:uFillTx/>
                <a:ea typeface="ＭＳ Ｐゴシック" pitchFamily="34" charset="-128"/>
                <a:cs typeface="Arial" pitchFamily="34" charset="0"/>
              </a:rPr>
              <a:t> de sorties</a:t>
            </a:r>
          </a:p>
        </p:txBody>
      </p:sp>
      <p:sp>
        <p:nvSpPr>
          <p:cNvPr id="42" name="Rectangle 41">
            <a:extLst>
              <a:ext uri="{FF2B5EF4-FFF2-40B4-BE49-F238E27FC236}">
                <a16:creationId xmlns:a16="http://schemas.microsoft.com/office/drawing/2014/main" id="{3D1B1EFE-14C7-49F3-9EC0-96779238F77D}"/>
              </a:ext>
            </a:extLst>
          </p:cNvPr>
          <p:cNvSpPr/>
          <p:nvPr/>
        </p:nvSpPr>
        <p:spPr>
          <a:xfrm>
            <a:off x="2610780" y="1182783"/>
            <a:ext cx="1355985" cy="734777"/>
          </a:xfrm>
          <a:prstGeom prst="rect">
            <a:avLst/>
          </a:prstGeom>
          <a:solidFill>
            <a:schemeClr val="accent6">
              <a:lumMod val="20000"/>
              <a:lumOff val="80000"/>
            </a:schemeClr>
          </a:solidFill>
          <a:ln>
            <a:solidFill>
              <a:schemeClr val="accent6">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solidFill>
              </a:rPr>
              <a:t>Versement</a:t>
            </a:r>
          </a:p>
          <a:p>
            <a:pPr algn="ctr"/>
            <a:r>
              <a:rPr lang="fr-FR" sz="1050" b="1" dirty="0">
                <a:solidFill>
                  <a:schemeClr val="tx1"/>
                </a:solidFill>
              </a:rPr>
              <a:t>Volontaires</a:t>
            </a:r>
            <a:endParaRPr lang="fr-FR" sz="1050" b="1" baseline="30000" dirty="0">
              <a:solidFill>
                <a:schemeClr val="tx1"/>
              </a:solidFill>
            </a:endParaRPr>
          </a:p>
        </p:txBody>
      </p:sp>
      <p:sp>
        <p:nvSpPr>
          <p:cNvPr id="43" name="Rectangle 42">
            <a:extLst>
              <a:ext uri="{FF2B5EF4-FFF2-40B4-BE49-F238E27FC236}">
                <a16:creationId xmlns:a16="http://schemas.microsoft.com/office/drawing/2014/main" id="{E24A8780-1D4D-4BB5-B747-920F4751FFA0}"/>
              </a:ext>
            </a:extLst>
          </p:cNvPr>
          <p:cNvSpPr/>
          <p:nvPr/>
        </p:nvSpPr>
        <p:spPr>
          <a:xfrm>
            <a:off x="4096926" y="1182783"/>
            <a:ext cx="1355985" cy="734777"/>
          </a:xfrm>
          <a:prstGeom prst="rect">
            <a:avLst/>
          </a:prstGeom>
          <a:solidFill>
            <a:schemeClr val="accent6">
              <a:lumMod val="20000"/>
              <a:lumOff val="80000"/>
            </a:schemeClr>
          </a:solidFill>
          <a:ln>
            <a:solidFill>
              <a:schemeClr val="accent6">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solidFill>
              </a:rPr>
              <a:t>Intéressement</a:t>
            </a:r>
          </a:p>
        </p:txBody>
      </p:sp>
      <p:sp>
        <p:nvSpPr>
          <p:cNvPr id="44" name="Rectangle 43">
            <a:extLst>
              <a:ext uri="{FF2B5EF4-FFF2-40B4-BE49-F238E27FC236}">
                <a16:creationId xmlns:a16="http://schemas.microsoft.com/office/drawing/2014/main" id="{05DD3128-66FC-476E-AC8B-9D0D97B8D6F7}"/>
              </a:ext>
            </a:extLst>
          </p:cNvPr>
          <p:cNvSpPr/>
          <p:nvPr/>
        </p:nvSpPr>
        <p:spPr>
          <a:xfrm>
            <a:off x="5587524" y="1182783"/>
            <a:ext cx="1355985" cy="734777"/>
          </a:xfrm>
          <a:prstGeom prst="rect">
            <a:avLst/>
          </a:prstGeom>
          <a:solidFill>
            <a:schemeClr val="accent6">
              <a:lumMod val="20000"/>
              <a:lumOff val="80000"/>
            </a:schemeClr>
          </a:solidFill>
          <a:ln>
            <a:solidFill>
              <a:schemeClr val="accent6">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solidFill>
              </a:rPr>
              <a:t>Participation</a:t>
            </a:r>
          </a:p>
        </p:txBody>
      </p:sp>
      <p:sp>
        <p:nvSpPr>
          <p:cNvPr id="46" name="Rectangle 45">
            <a:extLst>
              <a:ext uri="{FF2B5EF4-FFF2-40B4-BE49-F238E27FC236}">
                <a16:creationId xmlns:a16="http://schemas.microsoft.com/office/drawing/2014/main" id="{3440FA9E-EDFA-4C1B-A97C-4BF26D7BDB52}"/>
              </a:ext>
            </a:extLst>
          </p:cNvPr>
          <p:cNvSpPr/>
          <p:nvPr/>
        </p:nvSpPr>
        <p:spPr>
          <a:xfrm>
            <a:off x="7118379" y="1200600"/>
            <a:ext cx="3157005" cy="734777"/>
          </a:xfrm>
          <a:prstGeom prst="rect">
            <a:avLst/>
          </a:prstGeom>
          <a:solidFill>
            <a:schemeClr val="accent6">
              <a:lumMod val="20000"/>
              <a:lumOff val="80000"/>
            </a:schemeClr>
          </a:solidFill>
          <a:ln>
            <a:solidFill>
              <a:schemeClr val="accent6">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000" b="1" dirty="0">
                <a:solidFill>
                  <a:schemeClr val="tx1"/>
                </a:solidFill>
              </a:rPr>
              <a:t>Passerelles temps / PERCOL-I</a:t>
            </a:r>
          </a:p>
          <a:p>
            <a:pPr algn="ctr"/>
            <a:r>
              <a:rPr lang="fr-FR" sz="1000" b="1" dirty="0">
                <a:solidFill>
                  <a:schemeClr val="tx1"/>
                </a:solidFill>
              </a:rPr>
              <a:t>Jours de repos non pris</a:t>
            </a:r>
            <a:r>
              <a:rPr lang="fr-FR" sz="1000" b="1" baseline="30000" dirty="0">
                <a:solidFill>
                  <a:schemeClr val="tx1"/>
                </a:solidFill>
              </a:rPr>
              <a:t>(1)</a:t>
            </a:r>
            <a:r>
              <a:rPr lang="fr-FR" sz="1000" b="1" dirty="0">
                <a:solidFill>
                  <a:schemeClr val="tx1"/>
                </a:solidFill>
              </a:rPr>
              <a:t> / PERCOL-I</a:t>
            </a:r>
          </a:p>
          <a:p>
            <a:pPr algn="ctr"/>
            <a:r>
              <a:rPr lang="fr-FR" sz="1000" b="1" dirty="0">
                <a:solidFill>
                  <a:schemeClr val="tx1"/>
                </a:solidFill>
              </a:rPr>
              <a:t>Compte Epargne Temps</a:t>
            </a:r>
            <a:r>
              <a:rPr lang="fr-FR" sz="1000" b="1" baseline="30000" dirty="0">
                <a:solidFill>
                  <a:schemeClr val="tx1"/>
                </a:solidFill>
              </a:rPr>
              <a:t>(2)</a:t>
            </a:r>
            <a:r>
              <a:rPr lang="fr-FR" sz="1000" b="1" dirty="0">
                <a:solidFill>
                  <a:schemeClr val="tx1"/>
                </a:solidFill>
              </a:rPr>
              <a:t> / PERCOL-I </a:t>
            </a:r>
          </a:p>
        </p:txBody>
      </p:sp>
      <p:sp>
        <p:nvSpPr>
          <p:cNvPr id="48" name="Ellipse 47">
            <a:extLst>
              <a:ext uri="{FF2B5EF4-FFF2-40B4-BE49-F238E27FC236}">
                <a16:creationId xmlns:a16="http://schemas.microsoft.com/office/drawing/2014/main" id="{FEE6694F-3B70-41A2-9527-D9748C49E166}"/>
              </a:ext>
            </a:extLst>
          </p:cNvPr>
          <p:cNvSpPr/>
          <p:nvPr/>
        </p:nvSpPr>
        <p:spPr>
          <a:xfrm>
            <a:off x="3179843" y="1764375"/>
            <a:ext cx="405739" cy="32295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Signe Plus 74">
            <a:extLst>
              <a:ext uri="{FF2B5EF4-FFF2-40B4-BE49-F238E27FC236}">
                <a16:creationId xmlns:a16="http://schemas.microsoft.com/office/drawing/2014/main" id="{296E3CA7-BECE-433F-85DA-0AF6FD480C11}"/>
              </a:ext>
            </a:extLst>
          </p:cNvPr>
          <p:cNvSpPr/>
          <p:nvPr/>
        </p:nvSpPr>
        <p:spPr>
          <a:xfrm>
            <a:off x="3236240" y="1824743"/>
            <a:ext cx="265414" cy="232035"/>
          </a:xfrm>
          <a:prstGeom prst="mathPlus">
            <a:avLst>
              <a:gd name="adj1" fmla="val 23520"/>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6" name="Image 75">
            <a:extLst>
              <a:ext uri="{FF2B5EF4-FFF2-40B4-BE49-F238E27FC236}">
                <a16:creationId xmlns:a16="http://schemas.microsoft.com/office/drawing/2014/main" id="{F6048592-0FF4-4194-8BF1-06B529BF9FBB}"/>
              </a:ext>
            </a:extLst>
          </p:cNvPr>
          <p:cNvPicPr>
            <a:picLocks noChangeAspect="1"/>
          </p:cNvPicPr>
          <p:nvPr/>
        </p:nvPicPr>
        <p:blipFill>
          <a:blip r:embed="rId2"/>
          <a:stretch>
            <a:fillRect/>
          </a:stretch>
        </p:blipFill>
        <p:spPr>
          <a:xfrm>
            <a:off x="4620177" y="1716025"/>
            <a:ext cx="419509" cy="382052"/>
          </a:xfrm>
          <a:prstGeom prst="rect">
            <a:avLst/>
          </a:prstGeom>
        </p:spPr>
      </p:pic>
      <p:pic>
        <p:nvPicPr>
          <p:cNvPr id="77" name="Image 76">
            <a:extLst>
              <a:ext uri="{FF2B5EF4-FFF2-40B4-BE49-F238E27FC236}">
                <a16:creationId xmlns:a16="http://schemas.microsoft.com/office/drawing/2014/main" id="{9571537E-1024-4BF5-B0DD-36AE76F484CE}"/>
              </a:ext>
            </a:extLst>
          </p:cNvPr>
          <p:cNvPicPr>
            <a:picLocks noChangeAspect="1"/>
          </p:cNvPicPr>
          <p:nvPr/>
        </p:nvPicPr>
        <p:blipFill>
          <a:blip r:embed="rId2"/>
          <a:stretch>
            <a:fillRect/>
          </a:stretch>
        </p:blipFill>
        <p:spPr>
          <a:xfrm>
            <a:off x="6133635" y="1712029"/>
            <a:ext cx="419509" cy="382052"/>
          </a:xfrm>
          <a:prstGeom prst="rect">
            <a:avLst/>
          </a:prstGeom>
        </p:spPr>
      </p:pic>
      <p:pic>
        <p:nvPicPr>
          <p:cNvPr id="79" name="Image 78">
            <a:extLst>
              <a:ext uri="{FF2B5EF4-FFF2-40B4-BE49-F238E27FC236}">
                <a16:creationId xmlns:a16="http://schemas.microsoft.com/office/drawing/2014/main" id="{835A0018-E70A-4214-AE2B-49EB70FF0F3A}"/>
              </a:ext>
            </a:extLst>
          </p:cNvPr>
          <p:cNvPicPr>
            <a:picLocks noChangeAspect="1"/>
          </p:cNvPicPr>
          <p:nvPr/>
        </p:nvPicPr>
        <p:blipFill>
          <a:blip r:embed="rId2"/>
          <a:stretch>
            <a:fillRect/>
          </a:stretch>
        </p:blipFill>
        <p:spPr>
          <a:xfrm>
            <a:off x="8488159" y="1765557"/>
            <a:ext cx="341406" cy="310923"/>
          </a:xfrm>
          <a:prstGeom prst="rect">
            <a:avLst/>
          </a:prstGeom>
        </p:spPr>
      </p:pic>
      <p:sp>
        <p:nvSpPr>
          <p:cNvPr id="86" name="Rectangle 85">
            <a:extLst>
              <a:ext uri="{FF2B5EF4-FFF2-40B4-BE49-F238E27FC236}">
                <a16:creationId xmlns:a16="http://schemas.microsoft.com/office/drawing/2014/main" id="{25E0B52A-5F39-4A2D-9665-60A626C9B436}"/>
              </a:ext>
            </a:extLst>
          </p:cNvPr>
          <p:cNvSpPr/>
          <p:nvPr/>
        </p:nvSpPr>
        <p:spPr>
          <a:xfrm>
            <a:off x="2610781" y="4690365"/>
            <a:ext cx="3132000" cy="815986"/>
          </a:xfrm>
          <a:prstGeom prst="rect">
            <a:avLst/>
          </a:prstGeom>
          <a:solidFill>
            <a:schemeClr val="accent1">
              <a:lumMod val="20000"/>
              <a:lumOff val="80000"/>
            </a:schemeClr>
          </a:solidFill>
          <a:ln>
            <a:solidFill>
              <a:schemeClr val="accent1">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fr-FR" sz="1200" dirty="0">
                <a:solidFill>
                  <a:schemeClr val="tx1"/>
                </a:solidFill>
              </a:rPr>
              <a:t>Sous forme de </a:t>
            </a:r>
            <a:r>
              <a:rPr lang="fr-FR" sz="1200" b="1" dirty="0">
                <a:solidFill>
                  <a:schemeClr val="tx1"/>
                </a:solidFill>
              </a:rPr>
              <a:t>capital </a:t>
            </a:r>
          </a:p>
          <a:p>
            <a:pPr algn="ctr"/>
            <a:r>
              <a:rPr lang="fr-FR" sz="1000" dirty="0">
                <a:solidFill>
                  <a:schemeClr val="tx1"/>
                </a:solidFill>
              </a:rPr>
              <a:t>OU</a:t>
            </a:r>
          </a:p>
          <a:p>
            <a:pPr algn="ctr"/>
            <a:r>
              <a:rPr lang="fr-FR" sz="1200" dirty="0">
                <a:solidFill>
                  <a:schemeClr val="tx1"/>
                </a:solidFill>
              </a:rPr>
              <a:t>cas de déblocage anticipé</a:t>
            </a:r>
            <a:endParaRPr lang="fr-FR" sz="800" dirty="0">
              <a:solidFill>
                <a:schemeClr val="tx1"/>
              </a:solidFill>
            </a:endParaRPr>
          </a:p>
        </p:txBody>
      </p:sp>
      <p:sp>
        <p:nvSpPr>
          <p:cNvPr id="87" name="Rectangle 86">
            <a:extLst>
              <a:ext uri="{FF2B5EF4-FFF2-40B4-BE49-F238E27FC236}">
                <a16:creationId xmlns:a16="http://schemas.microsoft.com/office/drawing/2014/main" id="{1E2DC014-AC3E-427D-B522-129F2DBED73B}"/>
              </a:ext>
            </a:extLst>
          </p:cNvPr>
          <p:cNvSpPr/>
          <p:nvPr/>
        </p:nvSpPr>
        <p:spPr>
          <a:xfrm>
            <a:off x="5867366" y="4694118"/>
            <a:ext cx="4408018" cy="815986"/>
          </a:xfrm>
          <a:prstGeom prst="rect">
            <a:avLst/>
          </a:prstGeom>
          <a:solidFill>
            <a:schemeClr val="accent1">
              <a:lumMod val="20000"/>
              <a:lumOff val="80000"/>
            </a:schemeClr>
          </a:solidFill>
          <a:ln>
            <a:solidFill>
              <a:schemeClr val="accent1">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fr-FR" sz="1200" dirty="0">
                <a:solidFill>
                  <a:schemeClr val="tx1"/>
                </a:solidFill>
              </a:rPr>
              <a:t>Sous forme de </a:t>
            </a:r>
            <a:r>
              <a:rPr lang="fr-FR" sz="1200" b="1" dirty="0">
                <a:solidFill>
                  <a:schemeClr val="tx1"/>
                </a:solidFill>
              </a:rPr>
              <a:t>capital</a:t>
            </a:r>
            <a:r>
              <a:rPr lang="fr-FR" sz="1200" b="1" baseline="30000" dirty="0">
                <a:solidFill>
                  <a:schemeClr val="tx1"/>
                </a:solidFill>
              </a:rPr>
              <a:t>(3) </a:t>
            </a:r>
          </a:p>
          <a:p>
            <a:pPr algn="ctr"/>
            <a:r>
              <a:rPr lang="fr-FR" sz="1200" dirty="0">
                <a:solidFill>
                  <a:schemeClr val="tx1"/>
                </a:solidFill>
              </a:rPr>
              <a:t>et/ou</a:t>
            </a:r>
            <a:r>
              <a:rPr lang="fr-FR" sz="1200" baseline="30000" dirty="0">
                <a:solidFill>
                  <a:schemeClr val="tx1"/>
                </a:solidFill>
              </a:rPr>
              <a:t> </a:t>
            </a:r>
            <a:r>
              <a:rPr lang="fr-FR" sz="1200" dirty="0">
                <a:solidFill>
                  <a:schemeClr val="tx1"/>
                </a:solidFill>
              </a:rPr>
              <a:t>en </a:t>
            </a:r>
            <a:r>
              <a:rPr lang="fr-FR" sz="1200" b="1" dirty="0">
                <a:solidFill>
                  <a:schemeClr val="tx1"/>
                </a:solidFill>
              </a:rPr>
              <a:t>rente </a:t>
            </a:r>
            <a:br>
              <a:rPr lang="fr-FR" sz="1200" b="1" dirty="0">
                <a:solidFill>
                  <a:schemeClr val="tx1"/>
                </a:solidFill>
              </a:rPr>
            </a:br>
            <a:r>
              <a:rPr lang="fr-FR" sz="1000" dirty="0">
                <a:solidFill>
                  <a:schemeClr val="tx1"/>
                </a:solidFill>
              </a:rPr>
              <a:t>OU</a:t>
            </a:r>
          </a:p>
          <a:p>
            <a:pPr algn="ctr"/>
            <a:r>
              <a:rPr lang="fr-FR" sz="1200" dirty="0">
                <a:solidFill>
                  <a:schemeClr val="tx1"/>
                </a:solidFill>
              </a:rPr>
              <a:t>cas de déblocage anticipé</a:t>
            </a:r>
            <a:endParaRPr lang="fr-FR" sz="800" dirty="0">
              <a:solidFill>
                <a:schemeClr val="tx1"/>
              </a:solidFill>
            </a:endParaRPr>
          </a:p>
        </p:txBody>
      </p:sp>
      <p:sp>
        <p:nvSpPr>
          <p:cNvPr id="84" name="Ellipse 83">
            <a:extLst>
              <a:ext uri="{FF2B5EF4-FFF2-40B4-BE49-F238E27FC236}">
                <a16:creationId xmlns:a16="http://schemas.microsoft.com/office/drawing/2014/main" id="{165750A0-E3C9-4328-83DB-7EA7E1EB305B}"/>
              </a:ext>
            </a:extLst>
          </p:cNvPr>
          <p:cNvSpPr/>
          <p:nvPr/>
        </p:nvSpPr>
        <p:spPr>
          <a:xfrm>
            <a:off x="3903698" y="4308548"/>
            <a:ext cx="540000" cy="540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5" name="Flèche : chevron 84">
            <a:extLst>
              <a:ext uri="{FF2B5EF4-FFF2-40B4-BE49-F238E27FC236}">
                <a16:creationId xmlns:a16="http://schemas.microsoft.com/office/drawing/2014/main" id="{5A3069BD-6B3E-4018-AEA1-D4078CFC5A8F}"/>
              </a:ext>
            </a:extLst>
          </p:cNvPr>
          <p:cNvSpPr/>
          <p:nvPr/>
        </p:nvSpPr>
        <p:spPr>
          <a:xfrm rot="5400000">
            <a:off x="4089655" y="4500137"/>
            <a:ext cx="180786" cy="303532"/>
          </a:xfrm>
          <a:prstGeom prst="chevron">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67" name="Rectangle 66">
            <a:extLst>
              <a:ext uri="{FF2B5EF4-FFF2-40B4-BE49-F238E27FC236}">
                <a16:creationId xmlns:a16="http://schemas.microsoft.com/office/drawing/2014/main" id="{B56CBBDC-B6D6-4670-B0E5-A2A3A40CA316}"/>
              </a:ext>
            </a:extLst>
          </p:cNvPr>
          <p:cNvSpPr/>
          <p:nvPr/>
        </p:nvSpPr>
        <p:spPr>
          <a:xfrm>
            <a:off x="2610780" y="2950940"/>
            <a:ext cx="3132000" cy="1440000"/>
          </a:xfrm>
          <a:prstGeom prst="rect">
            <a:avLst/>
          </a:prstGeom>
          <a:solidFill>
            <a:schemeClr val="accent3">
              <a:lumMod val="20000"/>
              <a:lumOff val="80000"/>
            </a:schemeClr>
          </a:solidFill>
          <a:ln>
            <a:solidFill>
              <a:schemeClr val="accent3">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tx1"/>
                </a:solidFill>
              </a:rPr>
              <a:t>PEI</a:t>
            </a:r>
          </a:p>
          <a:p>
            <a:pPr algn="ctr"/>
            <a:r>
              <a:rPr lang="fr-FR" sz="1100" b="1" dirty="0">
                <a:solidFill>
                  <a:schemeClr val="tx1"/>
                </a:solidFill>
              </a:rPr>
              <a:t>Plan d’Epargne Interentreprises </a:t>
            </a:r>
          </a:p>
          <a:p>
            <a:pPr algn="ctr"/>
            <a:r>
              <a:rPr lang="fr-FR" sz="1050" dirty="0">
                <a:solidFill>
                  <a:schemeClr val="tx1"/>
                </a:solidFill>
              </a:rPr>
              <a:t>pour une épargne projet (5 ans minimum)</a:t>
            </a:r>
          </a:p>
        </p:txBody>
      </p:sp>
      <p:sp>
        <p:nvSpPr>
          <p:cNvPr id="88" name="Ellipse 87">
            <a:extLst>
              <a:ext uri="{FF2B5EF4-FFF2-40B4-BE49-F238E27FC236}">
                <a16:creationId xmlns:a16="http://schemas.microsoft.com/office/drawing/2014/main" id="{2A1FD6D8-C770-4106-9CC9-999E667F7319}"/>
              </a:ext>
            </a:extLst>
          </p:cNvPr>
          <p:cNvSpPr/>
          <p:nvPr/>
        </p:nvSpPr>
        <p:spPr>
          <a:xfrm>
            <a:off x="7819750" y="4212882"/>
            <a:ext cx="540000" cy="540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9" name="Flèche : chevron 88">
            <a:extLst>
              <a:ext uri="{FF2B5EF4-FFF2-40B4-BE49-F238E27FC236}">
                <a16:creationId xmlns:a16="http://schemas.microsoft.com/office/drawing/2014/main" id="{8021DF57-E02E-40A4-8F2E-5DBBC126D3E9}"/>
              </a:ext>
            </a:extLst>
          </p:cNvPr>
          <p:cNvSpPr/>
          <p:nvPr/>
        </p:nvSpPr>
        <p:spPr>
          <a:xfrm rot="5400000">
            <a:off x="8005707" y="4404471"/>
            <a:ext cx="180786" cy="303532"/>
          </a:xfrm>
          <a:prstGeom prst="chevron">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73" name="Rectangle 72">
            <a:extLst>
              <a:ext uri="{FF2B5EF4-FFF2-40B4-BE49-F238E27FC236}">
                <a16:creationId xmlns:a16="http://schemas.microsoft.com/office/drawing/2014/main" id="{1CFA7FC0-1D3B-4694-9F8C-775C859027A1}"/>
              </a:ext>
            </a:extLst>
          </p:cNvPr>
          <p:cNvSpPr/>
          <p:nvPr/>
        </p:nvSpPr>
        <p:spPr>
          <a:xfrm>
            <a:off x="5852126" y="2950940"/>
            <a:ext cx="4430579" cy="1440000"/>
          </a:xfrm>
          <a:prstGeom prst="rect">
            <a:avLst/>
          </a:prstGeom>
          <a:solidFill>
            <a:schemeClr val="accent3">
              <a:lumMod val="20000"/>
              <a:lumOff val="80000"/>
            </a:schemeClr>
          </a:solidFill>
          <a:ln>
            <a:solidFill>
              <a:schemeClr val="accent3">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tx1"/>
                </a:solidFill>
              </a:rPr>
              <a:t>PERCOL-I</a:t>
            </a:r>
          </a:p>
          <a:p>
            <a:pPr algn="ctr"/>
            <a:r>
              <a:rPr lang="fr-FR" sz="1100" b="1" dirty="0">
                <a:solidFill>
                  <a:schemeClr val="tx1"/>
                </a:solidFill>
              </a:rPr>
              <a:t>Plan d’Epargne Retraite Collectif Interentreprises </a:t>
            </a:r>
          </a:p>
          <a:p>
            <a:pPr algn="ctr"/>
            <a:r>
              <a:rPr lang="fr-FR" sz="1050" dirty="0">
                <a:solidFill>
                  <a:schemeClr val="tx1"/>
                </a:solidFill>
              </a:rPr>
              <a:t>pour une épargne retraite</a:t>
            </a:r>
          </a:p>
        </p:txBody>
      </p:sp>
      <p:pic>
        <p:nvPicPr>
          <p:cNvPr id="83" name="Image 82">
            <a:extLst>
              <a:ext uri="{FF2B5EF4-FFF2-40B4-BE49-F238E27FC236}">
                <a16:creationId xmlns:a16="http://schemas.microsoft.com/office/drawing/2014/main" id="{BD9748AF-8DF6-46B2-9447-57488271A7DC}"/>
              </a:ext>
            </a:extLst>
          </p:cNvPr>
          <p:cNvPicPr>
            <a:picLocks noChangeAspect="1"/>
          </p:cNvPicPr>
          <p:nvPr/>
        </p:nvPicPr>
        <p:blipFill>
          <a:blip r:embed="rId3"/>
          <a:stretch>
            <a:fillRect/>
          </a:stretch>
        </p:blipFill>
        <p:spPr>
          <a:xfrm rot="20804302">
            <a:off x="5475801" y="3462591"/>
            <a:ext cx="741723" cy="380133"/>
          </a:xfrm>
          <a:prstGeom prst="rect">
            <a:avLst/>
          </a:prstGeom>
        </p:spPr>
      </p:pic>
      <p:sp>
        <p:nvSpPr>
          <p:cNvPr id="90" name="ZoneTexte 1">
            <a:extLst>
              <a:ext uri="{FF2B5EF4-FFF2-40B4-BE49-F238E27FC236}">
                <a16:creationId xmlns:a16="http://schemas.microsoft.com/office/drawing/2014/main" id="{84E22942-7370-4923-9738-C2269D33B1C3}"/>
              </a:ext>
            </a:extLst>
          </p:cNvPr>
          <p:cNvSpPr txBox="1">
            <a:spLocks noChangeArrowheads="1"/>
          </p:cNvSpPr>
          <p:nvPr/>
        </p:nvSpPr>
        <p:spPr bwMode="auto">
          <a:xfrm>
            <a:off x="1378663" y="5915947"/>
            <a:ext cx="102784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tx2"/>
              </a:buClr>
              <a:buSzPct val="80000"/>
              <a:buFont typeface="Verdana" pitchFamily="34" charset="0"/>
              <a:buAutoNum type="romanUcPeriod"/>
              <a:defRPr sz="2400">
                <a:solidFill>
                  <a:srgbClr val="003C82"/>
                </a:solidFill>
                <a:latin typeface="Gill Sans MT" pitchFamily="34" charset="0"/>
                <a:ea typeface="MS PGothic" pitchFamily="34" charset="-128"/>
                <a:cs typeface="MS PGothic" pitchFamily="34" charset="-128"/>
              </a:defRPr>
            </a:lvl1pPr>
            <a:lvl2pPr marL="742950" indent="-285750" eaLnBrk="0" hangingPunct="0">
              <a:spcBef>
                <a:spcPct val="20000"/>
              </a:spcBef>
              <a:buClr>
                <a:schemeClr val="tx2"/>
              </a:buClr>
              <a:buSzPct val="80000"/>
              <a:buFont typeface="Arial" pitchFamily="34" charset="0"/>
              <a:buChar char="•"/>
              <a:defRPr sz="2100">
                <a:solidFill>
                  <a:srgbClr val="003C82"/>
                </a:solidFill>
                <a:latin typeface="Gill Sans MT" pitchFamily="34" charset="0"/>
                <a:ea typeface="MS PGothic" pitchFamily="34" charset="-128"/>
                <a:cs typeface="Gill Sans MT" pitchFamily="34" charset="0"/>
              </a:defRPr>
            </a:lvl2pPr>
            <a:lvl3pPr marL="1143000" indent="-228600" eaLnBrk="0" hangingPunct="0">
              <a:spcBef>
                <a:spcPct val="20000"/>
              </a:spcBef>
              <a:buClr>
                <a:schemeClr val="tx2"/>
              </a:buClr>
              <a:buSzPct val="80000"/>
              <a:buFont typeface="Arial" pitchFamily="34" charset="0"/>
              <a:buChar char="•"/>
              <a:defRPr sz="2100">
                <a:solidFill>
                  <a:srgbClr val="003C82"/>
                </a:solidFill>
                <a:latin typeface="Gill Sans MT" pitchFamily="34" charset="0"/>
                <a:ea typeface="Gill Sans MT" pitchFamily="34" charset="0"/>
                <a:cs typeface="Gill Sans MT" pitchFamily="34" charset="0"/>
              </a:defRPr>
            </a:lvl3pPr>
            <a:lvl4pPr marL="1600200" indent="-228600" eaLnBrk="0" hangingPunct="0">
              <a:spcBef>
                <a:spcPct val="20000"/>
              </a:spcBef>
              <a:buClr>
                <a:schemeClr val="tx2"/>
              </a:buClr>
              <a:buSzPct val="80000"/>
              <a:buFont typeface="Arial" pitchFamily="34" charset="0"/>
              <a:buChar char="•"/>
              <a:defRPr sz="2100">
                <a:solidFill>
                  <a:srgbClr val="003C82"/>
                </a:solidFill>
                <a:latin typeface="Gill Sans MT" pitchFamily="34" charset="0"/>
                <a:ea typeface="Gill Sans MT" pitchFamily="34" charset="0"/>
                <a:cs typeface="Gill Sans MT" pitchFamily="34" charset="0"/>
              </a:defRPr>
            </a:lvl4pPr>
            <a:lvl5pPr marL="2057400" indent="-228600" eaLnBrk="0" hangingPunct="0">
              <a:spcBef>
                <a:spcPct val="20000"/>
              </a:spcBef>
              <a:buClr>
                <a:schemeClr val="tx2"/>
              </a:buClr>
              <a:buSzPct val="80000"/>
              <a:buFont typeface="Arial" pitchFamily="34" charset="0"/>
              <a:buChar char="•"/>
              <a:defRPr sz="2100">
                <a:solidFill>
                  <a:srgbClr val="003C82"/>
                </a:solidFill>
                <a:latin typeface="Gill Sans MT" pitchFamily="34" charset="0"/>
                <a:ea typeface="Gill Sans MT" pitchFamily="34" charset="0"/>
                <a:cs typeface="Gill Sans MT" pitchFamily="34" charset="0"/>
              </a:defRPr>
            </a:lvl5pPr>
            <a:lvl6pPr marL="2514600" indent="-228600" eaLnBrk="0" fontAlgn="base" hangingPunct="0">
              <a:spcBef>
                <a:spcPct val="20000"/>
              </a:spcBef>
              <a:spcAft>
                <a:spcPct val="0"/>
              </a:spcAft>
              <a:buClr>
                <a:schemeClr val="tx2"/>
              </a:buClr>
              <a:buSzPct val="80000"/>
              <a:buFont typeface="Arial" pitchFamily="34" charset="0"/>
              <a:buChar char="•"/>
              <a:defRPr sz="2100">
                <a:solidFill>
                  <a:srgbClr val="003C82"/>
                </a:solidFill>
                <a:latin typeface="Gill Sans MT" pitchFamily="34" charset="0"/>
                <a:ea typeface="Gill Sans MT" pitchFamily="34" charset="0"/>
                <a:cs typeface="Gill Sans MT" pitchFamily="34" charset="0"/>
              </a:defRPr>
            </a:lvl6pPr>
            <a:lvl7pPr marL="2971800" indent="-228600" eaLnBrk="0" fontAlgn="base" hangingPunct="0">
              <a:spcBef>
                <a:spcPct val="20000"/>
              </a:spcBef>
              <a:spcAft>
                <a:spcPct val="0"/>
              </a:spcAft>
              <a:buClr>
                <a:schemeClr val="tx2"/>
              </a:buClr>
              <a:buSzPct val="80000"/>
              <a:buFont typeface="Arial" pitchFamily="34" charset="0"/>
              <a:buChar char="•"/>
              <a:defRPr sz="2100">
                <a:solidFill>
                  <a:srgbClr val="003C82"/>
                </a:solidFill>
                <a:latin typeface="Gill Sans MT" pitchFamily="34" charset="0"/>
                <a:ea typeface="Gill Sans MT" pitchFamily="34" charset="0"/>
                <a:cs typeface="Gill Sans MT" pitchFamily="34" charset="0"/>
              </a:defRPr>
            </a:lvl7pPr>
            <a:lvl8pPr marL="3429000" indent="-228600" eaLnBrk="0" fontAlgn="base" hangingPunct="0">
              <a:spcBef>
                <a:spcPct val="20000"/>
              </a:spcBef>
              <a:spcAft>
                <a:spcPct val="0"/>
              </a:spcAft>
              <a:buClr>
                <a:schemeClr val="tx2"/>
              </a:buClr>
              <a:buSzPct val="80000"/>
              <a:buFont typeface="Arial" pitchFamily="34" charset="0"/>
              <a:buChar char="•"/>
              <a:defRPr sz="2100">
                <a:solidFill>
                  <a:srgbClr val="003C82"/>
                </a:solidFill>
                <a:latin typeface="Gill Sans MT" pitchFamily="34" charset="0"/>
                <a:ea typeface="Gill Sans MT" pitchFamily="34" charset="0"/>
                <a:cs typeface="Gill Sans MT" pitchFamily="34" charset="0"/>
              </a:defRPr>
            </a:lvl8pPr>
            <a:lvl9pPr marL="3886200" indent="-228600" eaLnBrk="0" fontAlgn="base" hangingPunct="0">
              <a:spcBef>
                <a:spcPct val="20000"/>
              </a:spcBef>
              <a:spcAft>
                <a:spcPct val="0"/>
              </a:spcAft>
              <a:buClr>
                <a:schemeClr val="tx2"/>
              </a:buClr>
              <a:buSzPct val="80000"/>
              <a:buFont typeface="Arial" pitchFamily="34" charset="0"/>
              <a:buChar char="•"/>
              <a:defRPr sz="2100">
                <a:solidFill>
                  <a:srgbClr val="003C82"/>
                </a:solidFill>
                <a:latin typeface="Gill Sans MT" pitchFamily="34" charset="0"/>
                <a:ea typeface="Gill Sans MT" pitchFamily="34" charset="0"/>
                <a:cs typeface="Gill Sans MT" pitchFamily="34" charset="0"/>
              </a:defRPr>
            </a:lvl9pPr>
          </a:lstStyle>
          <a:p>
            <a:pPr marL="228600" lvl="0" indent="-228600" algn="just" eaLnBrk="1" hangingPunct="1">
              <a:spcBef>
                <a:spcPts val="0"/>
              </a:spcBef>
              <a:buClrTx/>
              <a:buSzTx/>
              <a:buFontTx/>
              <a:buAutoNum type="arabicParenBoth"/>
              <a:defRPr/>
            </a:pPr>
            <a:r>
              <a:rPr lang="fr-FR" altLang="fr-FR" sz="800" kern="900" dirty="0">
                <a:solidFill>
                  <a:srgbClr val="4F504F"/>
                </a:solidFill>
                <a:latin typeface="+mn-lt"/>
                <a:cs typeface="Helvetica" pitchFamily="34" charset="0"/>
              </a:rPr>
              <a:t>Dans la limite de 10 jours. Uniquement dans le PERCOL-I et en l’absence de Compte Épargne Temps (CET) dans l’entreprise.</a:t>
            </a:r>
          </a:p>
          <a:p>
            <a:pPr marL="228600" lvl="0" indent="-228600" algn="just" eaLnBrk="1" hangingPunct="1">
              <a:spcBef>
                <a:spcPts val="0"/>
              </a:spcBef>
              <a:buClrTx/>
              <a:buSzTx/>
              <a:buFontTx/>
              <a:buAutoNum type="arabicParenBoth"/>
              <a:defRPr/>
            </a:pPr>
            <a:r>
              <a:rPr lang="fr-FR" altLang="fr-FR" sz="800" kern="900" dirty="0">
                <a:solidFill>
                  <a:srgbClr val="4F504F"/>
                </a:solidFill>
                <a:latin typeface="+mn-lt"/>
                <a:cs typeface="Helvetica" pitchFamily="34" charset="0"/>
              </a:rPr>
              <a:t>Exonération fiscales et sociales dans la limite de 10 jours par an, uniquement dans le PERCOL-I.</a:t>
            </a:r>
            <a:endParaRPr lang="fr-FR" sz="800" kern="900" dirty="0">
              <a:solidFill>
                <a:srgbClr val="4F504F"/>
              </a:solidFill>
              <a:latin typeface="+mn-lt"/>
              <a:cs typeface="Helvetica" pitchFamily="34" charset="0"/>
            </a:endParaRPr>
          </a:p>
          <a:p>
            <a:pPr lvl="0" algn="just" eaLnBrk="1" hangingPunct="1">
              <a:spcBef>
                <a:spcPts val="0"/>
              </a:spcBef>
              <a:buClrTx/>
              <a:buSzTx/>
              <a:buNone/>
              <a:defRPr/>
            </a:pPr>
            <a:r>
              <a:rPr lang="fr-FR" altLang="fr-FR" sz="800" kern="900" dirty="0">
                <a:solidFill>
                  <a:srgbClr val="4F504F"/>
                </a:solidFill>
                <a:latin typeface="+mn-lt"/>
                <a:cs typeface="Helvetica" pitchFamily="34" charset="0"/>
              </a:rPr>
              <a:t>(3)    Cette modalité de sortie n’est pas autorisée pour l’épargne issue des versements obligatoires.</a:t>
            </a:r>
          </a:p>
          <a:p>
            <a:pPr lvl="0" algn="just" eaLnBrk="1" hangingPunct="1">
              <a:spcBef>
                <a:spcPts val="0"/>
              </a:spcBef>
              <a:buClrTx/>
              <a:buSzTx/>
              <a:buNone/>
              <a:defRPr/>
            </a:pPr>
            <a:r>
              <a:rPr lang="fr-FR" altLang="fr-FR" sz="800" kern="900" dirty="0">
                <a:solidFill>
                  <a:srgbClr val="4F504F"/>
                </a:solidFill>
                <a:latin typeface="+mn-lt"/>
                <a:cs typeface="Helvetica" pitchFamily="34" charset="0"/>
              </a:rPr>
              <a:t> </a:t>
            </a:r>
          </a:p>
        </p:txBody>
      </p:sp>
      <p:sp>
        <p:nvSpPr>
          <p:cNvPr id="80" name="Ellipse 79">
            <a:extLst>
              <a:ext uri="{FF2B5EF4-FFF2-40B4-BE49-F238E27FC236}">
                <a16:creationId xmlns:a16="http://schemas.microsoft.com/office/drawing/2014/main" id="{D67D717B-A387-4FAC-A399-21180CD2D63E}"/>
              </a:ext>
            </a:extLst>
          </p:cNvPr>
          <p:cNvSpPr/>
          <p:nvPr/>
        </p:nvSpPr>
        <p:spPr>
          <a:xfrm>
            <a:off x="3850358" y="2548861"/>
            <a:ext cx="540000" cy="540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Flèche : chevron 68">
            <a:extLst>
              <a:ext uri="{FF2B5EF4-FFF2-40B4-BE49-F238E27FC236}">
                <a16:creationId xmlns:a16="http://schemas.microsoft.com/office/drawing/2014/main" id="{A88E4F97-2C60-4D99-B684-E00939A02B5D}"/>
              </a:ext>
            </a:extLst>
          </p:cNvPr>
          <p:cNvSpPr/>
          <p:nvPr/>
        </p:nvSpPr>
        <p:spPr>
          <a:xfrm rot="5400000">
            <a:off x="4036315" y="2740450"/>
            <a:ext cx="180786" cy="303532"/>
          </a:xfrm>
          <a:prstGeom prst="chevron">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81" name="Image 80">
            <a:extLst>
              <a:ext uri="{FF2B5EF4-FFF2-40B4-BE49-F238E27FC236}">
                <a16:creationId xmlns:a16="http://schemas.microsoft.com/office/drawing/2014/main" id="{3AF365AD-9C57-46B7-943B-4254C9B104C6}"/>
              </a:ext>
            </a:extLst>
          </p:cNvPr>
          <p:cNvPicPr>
            <a:picLocks noChangeAspect="1"/>
          </p:cNvPicPr>
          <p:nvPr/>
        </p:nvPicPr>
        <p:blipFill>
          <a:blip r:embed="rId4"/>
          <a:stretch>
            <a:fillRect/>
          </a:stretch>
        </p:blipFill>
        <p:spPr>
          <a:xfrm>
            <a:off x="7819214" y="2527479"/>
            <a:ext cx="554784" cy="548688"/>
          </a:xfrm>
          <a:prstGeom prst="rect">
            <a:avLst/>
          </a:prstGeom>
        </p:spPr>
      </p:pic>
      <p:sp>
        <p:nvSpPr>
          <p:cNvPr id="47" name="Rectangle 46">
            <a:extLst>
              <a:ext uri="{FF2B5EF4-FFF2-40B4-BE49-F238E27FC236}">
                <a16:creationId xmlns:a16="http://schemas.microsoft.com/office/drawing/2014/main" id="{1DEB09E7-B798-43A2-8856-C6AB9A3D1518}"/>
              </a:ext>
            </a:extLst>
          </p:cNvPr>
          <p:cNvSpPr/>
          <p:nvPr/>
        </p:nvSpPr>
        <p:spPr>
          <a:xfrm>
            <a:off x="2610782" y="2075117"/>
            <a:ext cx="7671923" cy="491561"/>
          </a:xfrm>
          <a:prstGeom prst="rect">
            <a:avLst/>
          </a:prstGeom>
          <a:solidFill>
            <a:schemeClr val="accent6">
              <a:lumMod val="20000"/>
              <a:lumOff val="80000"/>
            </a:schemeClr>
          </a:solidFill>
          <a:ln>
            <a:solidFill>
              <a:schemeClr val="accent6">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tx1"/>
                </a:solidFill>
              </a:rPr>
              <a:t>ABONDEMENT DE l’ENTREPRISE</a:t>
            </a:r>
          </a:p>
          <a:p>
            <a:pPr algn="ctr"/>
            <a:r>
              <a:rPr lang="fr-FR" sz="1000" dirty="0">
                <a:solidFill>
                  <a:schemeClr val="tx1"/>
                </a:solidFill>
              </a:rPr>
              <a:t>Aide financière facultative défiscalisée de l’employeur </a:t>
            </a:r>
            <a:endParaRPr lang="fr-FR" sz="1000" baseline="30000" dirty="0">
              <a:solidFill>
                <a:schemeClr val="tx1"/>
              </a:solidFill>
            </a:endParaRPr>
          </a:p>
        </p:txBody>
      </p:sp>
      <p:sp>
        <p:nvSpPr>
          <p:cNvPr id="41" name="Rectangle 40">
            <a:extLst>
              <a:ext uri="{FF2B5EF4-FFF2-40B4-BE49-F238E27FC236}">
                <a16:creationId xmlns:a16="http://schemas.microsoft.com/office/drawing/2014/main" id="{218607FE-25ED-48F5-A82D-3BD264FF9707}"/>
              </a:ext>
            </a:extLst>
          </p:cNvPr>
          <p:cNvSpPr/>
          <p:nvPr/>
        </p:nvSpPr>
        <p:spPr>
          <a:xfrm>
            <a:off x="10435192" y="2896959"/>
            <a:ext cx="1590296" cy="447525"/>
          </a:xfrm>
          <a:prstGeom prst="rect">
            <a:avLst/>
          </a:prstGeom>
          <a:solidFill>
            <a:schemeClr val="bg2"/>
          </a:solidFill>
          <a:ln w="9525" cap="rnd">
            <a:solidFill>
              <a:schemeClr val="bg2"/>
            </a:solidFill>
            <a:round/>
          </a:ln>
        </p:spPr>
        <p:txBody>
          <a:bodyPr vert="horz" wrap="square" lIns="36000" tIns="0" rIns="36000" bIns="0" anchor="ctr">
            <a:noAutofit/>
          </a:bodyPr>
          <a:lstStyle/>
          <a:p>
            <a:pPr marL="0" marR="0" lvl="0" indent="0" algn="ctr" defTabSz="456958" rtl="0" eaLnBrk="1" fontAlgn="auto" latinLnBrk="0" hangingPunct="1">
              <a:lnSpc>
                <a:spcPct val="100000"/>
              </a:lnSpc>
              <a:spcBef>
                <a:spcPct val="20000"/>
              </a:spcBef>
              <a:spcAft>
                <a:spcPts val="0"/>
              </a:spcAft>
              <a:buClr>
                <a:srgbClr val="CD0920"/>
              </a:buClr>
              <a:buSzPct val="75000"/>
              <a:buFontTx/>
              <a:buNone/>
              <a:tabLst/>
              <a:defRPr/>
            </a:pPr>
            <a:r>
              <a:rPr kumimoji="0" lang="fr-FR" sz="1200" b="1" i="0" u="none" strike="noStrike" kern="1200" cap="none" spc="0" normalizeH="0" baseline="0" noProof="0" dirty="0">
                <a:ln>
                  <a:noFill/>
                </a:ln>
                <a:solidFill>
                  <a:schemeClr val="bg1"/>
                </a:solidFill>
                <a:effectLst/>
                <a:uLnTx/>
                <a:uFillTx/>
                <a:ea typeface="ＭＳ Ｐゴシック" pitchFamily="34" charset="-128"/>
                <a:cs typeface="Arial" pitchFamily="34" charset="0"/>
              </a:rPr>
              <a:t>Par transferts individuels</a:t>
            </a:r>
          </a:p>
        </p:txBody>
      </p:sp>
      <p:grpSp>
        <p:nvGrpSpPr>
          <p:cNvPr id="3" name="Groupe 2">
            <a:extLst>
              <a:ext uri="{FF2B5EF4-FFF2-40B4-BE49-F238E27FC236}">
                <a16:creationId xmlns:a16="http://schemas.microsoft.com/office/drawing/2014/main" id="{FAF44E9B-B1CE-4A3C-A250-4750E693BFC1}"/>
              </a:ext>
            </a:extLst>
          </p:cNvPr>
          <p:cNvGrpSpPr/>
          <p:nvPr/>
        </p:nvGrpSpPr>
        <p:grpSpPr>
          <a:xfrm rot="5400000">
            <a:off x="9985473" y="3455434"/>
            <a:ext cx="554784" cy="548688"/>
            <a:chOff x="10588729" y="5042066"/>
            <a:chExt cx="554784" cy="548688"/>
          </a:xfrm>
        </p:grpSpPr>
        <p:pic>
          <p:nvPicPr>
            <p:cNvPr id="53" name="Image 52">
              <a:extLst>
                <a:ext uri="{FF2B5EF4-FFF2-40B4-BE49-F238E27FC236}">
                  <a16:creationId xmlns:a16="http://schemas.microsoft.com/office/drawing/2014/main" id="{32506CA9-0527-40BF-9560-68D5823A01EF}"/>
                </a:ext>
              </a:extLst>
            </p:cNvPr>
            <p:cNvPicPr>
              <a:picLocks noChangeAspect="1"/>
            </p:cNvPicPr>
            <p:nvPr/>
          </p:nvPicPr>
          <p:blipFill>
            <a:blip r:embed="rId4"/>
            <a:stretch>
              <a:fillRect/>
            </a:stretch>
          </p:blipFill>
          <p:spPr>
            <a:xfrm>
              <a:off x="10588729" y="5042066"/>
              <a:ext cx="554784" cy="548688"/>
            </a:xfrm>
            <a:prstGeom prst="rect">
              <a:avLst/>
            </a:prstGeom>
          </p:spPr>
        </p:pic>
        <p:sp>
          <p:nvSpPr>
            <p:cNvPr id="54" name="Flèche : chevron 53">
              <a:extLst>
                <a:ext uri="{FF2B5EF4-FFF2-40B4-BE49-F238E27FC236}">
                  <a16:creationId xmlns:a16="http://schemas.microsoft.com/office/drawing/2014/main" id="{5F8A09F6-6E40-46E0-8DAE-0705CE85B6BA}"/>
                </a:ext>
              </a:extLst>
            </p:cNvPr>
            <p:cNvSpPr/>
            <p:nvPr/>
          </p:nvSpPr>
          <p:spPr>
            <a:xfrm rot="5400000">
              <a:off x="10787743" y="5235197"/>
              <a:ext cx="180786" cy="303532"/>
            </a:xfrm>
            <a:prstGeom prst="chevron">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grpSp>
      <p:sp>
        <p:nvSpPr>
          <p:cNvPr id="45" name="Rectangle 44">
            <a:extLst>
              <a:ext uri="{FF2B5EF4-FFF2-40B4-BE49-F238E27FC236}">
                <a16:creationId xmlns:a16="http://schemas.microsoft.com/office/drawing/2014/main" id="{8FE93904-3A1C-4815-AD00-3DC157CDBD3F}"/>
              </a:ext>
            </a:extLst>
          </p:cNvPr>
          <p:cNvSpPr/>
          <p:nvPr/>
        </p:nvSpPr>
        <p:spPr>
          <a:xfrm>
            <a:off x="10435192" y="3382584"/>
            <a:ext cx="1590296" cy="1465964"/>
          </a:xfrm>
          <a:prstGeom prst="rect">
            <a:avLst/>
          </a:prstGeom>
          <a:solidFill>
            <a:schemeClr val="bg2">
              <a:lumMod val="20000"/>
              <a:lumOff val="80000"/>
            </a:schemeClr>
          </a:solidFill>
          <a:ln>
            <a:solidFill>
              <a:schemeClr val="bg2">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171450" indent="-171450">
              <a:buClr>
                <a:schemeClr val="tx1">
                  <a:lumMod val="50000"/>
                  <a:lumOff val="50000"/>
                </a:schemeClr>
              </a:buClr>
              <a:buFont typeface="Wingdings 3" panose="05040102010807070707" pitchFamily="18" charset="2"/>
              <a:buChar char=""/>
            </a:pPr>
            <a:r>
              <a:rPr lang="fr-FR" sz="1000" dirty="0">
                <a:solidFill>
                  <a:schemeClr val="tx1"/>
                </a:solidFill>
              </a:rPr>
              <a:t>PERP / Madelin</a:t>
            </a:r>
          </a:p>
          <a:p>
            <a:pPr marL="171450" indent="-171450">
              <a:buClr>
                <a:schemeClr val="tx1">
                  <a:lumMod val="50000"/>
                  <a:lumOff val="50000"/>
                </a:schemeClr>
              </a:buClr>
              <a:buFont typeface="Wingdings 3" panose="05040102010807070707" pitchFamily="18" charset="2"/>
              <a:buChar char=""/>
            </a:pPr>
            <a:r>
              <a:rPr lang="fr-FR" sz="1000" dirty="0">
                <a:solidFill>
                  <a:schemeClr val="tx1"/>
                </a:solidFill>
              </a:rPr>
              <a:t>Article 83</a:t>
            </a:r>
          </a:p>
          <a:p>
            <a:pPr marL="171450" indent="-171450">
              <a:buClr>
                <a:schemeClr val="tx1">
                  <a:lumMod val="50000"/>
                  <a:lumOff val="50000"/>
                </a:schemeClr>
              </a:buClr>
              <a:buFont typeface="Wingdings 3" panose="05040102010807070707" pitchFamily="18" charset="2"/>
              <a:buChar char=""/>
            </a:pPr>
            <a:r>
              <a:rPr lang="fr-FR" sz="1000" dirty="0">
                <a:solidFill>
                  <a:schemeClr val="tx1"/>
                </a:solidFill>
              </a:rPr>
              <a:t>Assurance Vie</a:t>
            </a:r>
          </a:p>
          <a:p>
            <a:pPr marL="171450" indent="-171450">
              <a:buClr>
                <a:schemeClr val="tx1">
                  <a:lumMod val="50000"/>
                  <a:lumOff val="50000"/>
                </a:schemeClr>
              </a:buClr>
              <a:buFont typeface="Wingdings 3" panose="05040102010807070707" pitchFamily="18" charset="2"/>
              <a:buChar char=""/>
            </a:pPr>
            <a:r>
              <a:rPr lang="fr-FR" sz="1000" dirty="0">
                <a:solidFill>
                  <a:schemeClr val="tx1"/>
                </a:solidFill>
              </a:rPr>
              <a:t>PER (individuel, collectif, obligatoire)</a:t>
            </a:r>
          </a:p>
          <a:p>
            <a:pPr marL="171450" indent="-171450">
              <a:buClr>
                <a:schemeClr val="tx1">
                  <a:lumMod val="50000"/>
                  <a:lumOff val="50000"/>
                </a:schemeClr>
              </a:buClr>
              <a:buFont typeface="Wingdings 3" panose="05040102010807070707" pitchFamily="18" charset="2"/>
              <a:buChar char=""/>
            </a:pPr>
            <a:r>
              <a:rPr lang="fr-FR" sz="1000" dirty="0" err="1">
                <a:solidFill>
                  <a:schemeClr val="tx1"/>
                </a:solidFill>
              </a:rPr>
              <a:t>Préfon</a:t>
            </a:r>
            <a:r>
              <a:rPr lang="fr-FR" sz="1000" dirty="0">
                <a:solidFill>
                  <a:schemeClr val="tx1"/>
                </a:solidFill>
              </a:rPr>
              <a:t> retraite</a:t>
            </a:r>
          </a:p>
          <a:p>
            <a:pPr marL="171450" indent="-171450">
              <a:buClr>
                <a:schemeClr val="tx1">
                  <a:lumMod val="50000"/>
                  <a:lumOff val="50000"/>
                </a:schemeClr>
              </a:buClr>
              <a:buFont typeface="Wingdings 3" panose="05040102010807070707" pitchFamily="18" charset="2"/>
              <a:buChar char=""/>
            </a:pPr>
            <a:r>
              <a:rPr lang="fr-FR" sz="1000" dirty="0">
                <a:solidFill>
                  <a:schemeClr val="tx1"/>
                </a:solidFill>
              </a:rPr>
              <a:t>COREM</a:t>
            </a:r>
          </a:p>
          <a:p>
            <a:pPr marL="171450" indent="-171450">
              <a:buClr>
                <a:schemeClr val="tx1">
                  <a:lumMod val="50000"/>
                  <a:lumOff val="50000"/>
                </a:schemeClr>
              </a:buClr>
              <a:buFont typeface="Wingdings 3" panose="05040102010807070707" pitchFamily="18" charset="2"/>
              <a:buChar char=""/>
            </a:pPr>
            <a:r>
              <a:rPr lang="fr-FR" sz="1000" dirty="0">
                <a:solidFill>
                  <a:schemeClr val="tx1"/>
                </a:solidFill>
              </a:rPr>
              <a:t>CRH</a:t>
            </a:r>
          </a:p>
        </p:txBody>
      </p:sp>
      <p:pic>
        <p:nvPicPr>
          <p:cNvPr id="38" name="Picture 2" descr="nouveau - Constructys">
            <a:extLst>
              <a:ext uri="{FF2B5EF4-FFF2-40B4-BE49-F238E27FC236}">
                <a16:creationId xmlns:a16="http://schemas.microsoft.com/office/drawing/2014/main" id="{80D9B5AD-F170-4263-B9AA-5D11B4F223AD}"/>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97520" y="159998"/>
            <a:ext cx="975910" cy="975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3297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2D581F-8B55-4951-862B-CECFAD715C93}"/>
              </a:ext>
            </a:extLst>
          </p:cNvPr>
          <p:cNvSpPr>
            <a:spLocks noGrp="1"/>
          </p:cNvSpPr>
          <p:nvPr>
            <p:ph type="title"/>
          </p:nvPr>
        </p:nvSpPr>
        <p:spPr/>
        <p:txBody>
          <a:bodyPr/>
          <a:lstStyle/>
          <a:p>
            <a:r>
              <a:rPr lang="fr-FR" dirty="0"/>
              <a:t>L’abondement : des exonérations fiscales et sociales cumulées</a:t>
            </a:r>
            <a:r>
              <a:rPr lang="fr-FR" b="0" dirty="0"/>
              <a:t> pour l’entreprise, le dirigeant et ses salariés</a:t>
            </a:r>
          </a:p>
        </p:txBody>
      </p:sp>
      <p:sp>
        <p:nvSpPr>
          <p:cNvPr id="10" name="ZoneTexte 9">
            <a:extLst>
              <a:ext uri="{FF2B5EF4-FFF2-40B4-BE49-F238E27FC236}">
                <a16:creationId xmlns:a16="http://schemas.microsoft.com/office/drawing/2014/main" id="{5C5D455C-6D7F-4DEE-8CEF-BB0DCF13B8EC}"/>
              </a:ext>
            </a:extLst>
          </p:cNvPr>
          <p:cNvSpPr txBox="1"/>
          <p:nvPr/>
        </p:nvSpPr>
        <p:spPr>
          <a:xfrm>
            <a:off x="2080996" y="4994739"/>
            <a:ext cx="2180255" cy="1241430"/>
          </a:xfrm>
          <a:prstGeom prst="rect">
            <a:avLst/>
          </a:prstGeom>
          <a:solidFill>
            <a:schemeClr val="bg1"/>
          </a:solidFill>
          <a:ln>
            <a:solidFill>
              <a:schemeClr val="tx2"/>
            </a:solidFill>
            <a:prstDash val="dash"/>
          </a:ln>
        </p:spPr>
        <p:txBody>
          <a:bodyPr wrap="square" rtlCol="0">
            <a:noAutofit/>
          </a:bodyPr>
          <a:lstStyle/>
          <a:p>
            <a:pPr algn="ctr" defTabSz="1219140"/>
            <a:endParaRPr lang="fr-FR" sz="1600" b="1" dirty="0">
              <a:solidFill>
                <a:srgbClr val="AF1280"/>
              </a:solidFill>
              <a:latin typeface="Arial" panose="020B0604020202020204" pitchFamily="34" charset="0"/>
              <a:cs typeface="Arial" panose="020B0604020202020204" pitchFamily="34" charset="0"/>
            </a:endParaRPr>
          </a:p>
          <a:p>
            <a:pPr algn="ctr" defTabSz="1219140"/>
            <a:endParaRPr lang="fr-FR" sz="1600" b="1" dirty="0">
              <a:solidFill>
                <a:srgbClr val="AF1280"/>
              </a:solidFill>
              <a:latin typeface="Arial" panose="020B0604020202020204" pitchFamily="34" charset="0"/>
              <a:cs typeface="Arial" panose="020B0604020202020204" pitchFamily="34" charset="0"/>
            </a:endParaRPr>
          </a:p>
          <a:p>
            <a:pPr algn="ctr" defTabSz="1219140"/>
            <a:endParaRPr lang="fr-FR" sz="1467" dirty="0">
              <a:solidFill>
                <a:prstClr val="black"/>
              </a:solidFill>
              <a:latin typeface="Arial" panose="020B0604020202020204" pitchFamily="34" charset="0"/>
              <a:cs typeface="Arial" panose="020B0604020202020204" pitchFamily="34" charset="0"/>
            </a:endParaRPr>
          </a:p>
        </p:txBody>
      </p:sp>
      <p:sp>
        <p:nvSpPr>
          <p:cNvPr id="11" name="ZoneTexte 10">
            <a:extLst>
              <a:ext uri="{FF2B5EF4-FFF2-40B4-BE49-F238E27FC236}">
                <a16:creationId xmlns:a16="http://schemas.microsoft.com/office/drawing/2014/main" id="{B555799D-7245-47BE-A689-F765B6361C02}"/>
              </a:ext>
            </a:extLst>
          </p:cNvPr>
          <p:cNvSpPr txBox="1"/>
          <p:nvPr/>
        </p:nvSpPr>
        <p:spPr>
          <a:xfrm>
            <a:off x="2032996" y="5049020"/>
            <a:ext cx="2180255" cy="1241430"/>
          </a:xfrm>
          <a:prstGeom prst="rect">
            <a:avLst/>
          </a:prstGeom>
          <a:noFill/>
        </p:spPr>
        <p:txBody>
          <a:bodyPr wrap="square" rtlCol="0">
            <a:spAutoFit/>
          </a:bodyPr>
          <a:lstStyle/>
          <a:p>
            <a:pPr algn="ctr" defTabSz="1219140"/>
            <a:r>
              <a:rPr lang="fr-FR" sz="1867" b="1" dirty="0">
                <a:solidFill>
                  <a:srgbClr val="AF1280"/>
                </a:solidFill>
                <a:latin typeface="Arial" panose="020B0604020202020204" pitchFamily="34" charset="0"/>
                <a:cs typeface="Arial" panose="020B0604020202020204" pitchFamily="34" charset="0"/>
              </a:rPr>
              <a:t>3 290,88 €</a:t>
            </a:r>
          </a:p>
          <a:p>
            <a:pPr algn="ctr" defTabSz="1219140"/>
            <a:r>
              <a:rPr lang="fr-FR" sz="1400" dirty="0">
                <a:solidFill>
                  <a:prstClr val="black"/>
                </a:solidFill>
                <a:latin typeface="Arial" panose="020B0604020202020204" pitchFamily="34" charset="0"/>
                <a:cs typeface="Arial" panose="020B0604020202020204" pitchFamily="34" charset="0"/>
              </a:rPr>
              <a:t>Abondement maximum annuel PEI</a:t>
            </a:r>
          </a:p>
          <a:p>
            <a:pPr algn="ctr" defTabSz="1219140"/>
            <a:endParaRPr lang="fr-FR" sz="1400" dirty="0">
              <a:solidFill>
                <a:prstClr val="black"/>
              </a:solidFill>
              <a:latin typeface="Arial" panose="020B0604020202020204" pitchFamily="34" charset="0"/>
              <a:cs typeface="Arial" panose="020B0604020202020204" pitchFamily="34" charset="0"/>
            </a:endParaRPr>
          </a:p>
          <a:p>
            <a:pPr marL="177800" algn="ctr">
              <a:defRPr/>
            </a:pPr>
            <a:r>
              <a:rPr lang="fr-FR" sz="1400" i="1" dirty="0">
                <a:solidFill>
                  <a:prstClr val="black"/>
                </a:solidFill>
              </a:rPr>
              <a:t>(soit 8% du PASS)</a:t>
            </a:r>
            <a:endParaRPr lang="fr-FR" sz="1400" i="1" baseline="30000" dirty="0">
              <a:solidFill>
                <a:prstClr val="black"/>
              </a:solidFill>
              <a:latin typeface="Arial" panose="020B0604020202020204" pitchFamily="34" charset="0"/>
              <a:cs typeface="Arial" panose="020B0604020202020204" pitchFamily="34" charset="0"/>
            </a:endParaRPr>
          </a:p>
        </p:txBody>
      </p:sp>
      <p:sp>
        <p:nvSpPr>
          <p:cNvPr id="17" name="ZoneTexte 16">
            <a:extLst>
              <a:ext uri="{FF2B5EF4-FFF2-40B4-BE49-F238E27FC236}">
                <a16:creationId xmlns:a16="http://schemas.microsoft.com/office/drawing/2014/main" id="{259DDDD0-8A55-4AE7-BCF8-B4BFE7FACA54}"/>
              </a:ext>
            </a:extLst>
          </p:cNvPr>
          <p:cNvSpPr txBox="1"/>
          <p:nvPr/>
        </p:nvSpPr>
        <p:spPr>
          <a:xfrm>
            <a:off x="5171659" y="4993678"/>
            <a:ext cx="2180255" cy="1241430"/>
          </a:xfrm>
          <a:prstGeom prst="rect">
            <a:avLst/>
          </a:prstGeom>
          <a:solidFill>
            <a:schemeClr val="bg1"/>
          </a:solidFill>
          <a:ln>
            <a:solidFill>
              <a:schemeClr val="tx2"/>
            </a:solidFill>
            <a:prstDash val="dash"/>
          </a:ln>
        </p:spPr>
        <p:txBody>
          <a:bodyPr wrap="square" rtlCol="0">
            <a:noAutofit/>
          </a:bodyPr>
          <a:lstStyle/>
          <a:p>
            <a:pPr algn="ctr" defTabSz="1219140"/>
            <a:endParaRPr lang="fr-FR" sz="1600" b="1" dirty="0">
              <a:solidFill>
                <a:srgbClr val="AF1280"/>
              </a:solidFill>
              <a:latin typeface="Arial" panose="020B0604020202020204" pitchFamily="34" charset="0"/>
              <a:cs typeface="Arial" panose="020B0604020202020204" pitchFamily="34" charset="0"/>
            </a:endParaRPr>
          </a:p>
          <a:p>
            <a:pPr algn="ctr" defTabSz="1219140"/>
            <a:endParaRPr lang="fr-FR" sz="1600" b="1" dirty="0">
              <a:solidFill>
                <a:srgbClr val="AF1280"/>
              </a:solidFill>
              <a:latin typeface="Arial" panose="020B0604020202020204" pitchFamily="34" charset="0"/>
              <a:cs typeface="Arial" panose="020B0604020202020204" pitchFamily="34" charset="0"/>
            </a:endParaRPr>
          </a:p>
          <a:p>
            <a:pPr algn="ctr" defTabSz="1219140"/>
            <a:endParaRPr lang="fr-FR" sz="1467" dirty="0">
              <a:solidFill>
                <a:prstClr val="black"/>
              </a:solidFill>
              <a:latin typeface="Arial" panose="020B0604020202020204" pitchFamily="34" charset="0"/>
              <a:cs typeface="Arial" panose="020B0604020202020204" pitchFamily="34" charset="0"/>
            </a:endParaRPr>
          </a:p>
        </p:txBody>
      </p:sp>
      <p:sp>
        <p:nvSpPr>
          <p:cNvPr id="18" name="ZoneTexte 17">
            <a:extLst>
              <a:ext uri="{FF2B5EF4-FFF2-40B4-BE49-F238E27FC236}">
                <a16:creationId xmlns:a16="http://schemas.microsoft.com/office/drawing/2014/main" id="{337F69A0-7EDB-4EA8-97B3-FC9290016914}"/>
              </a:ext>
            </a:extLst>
          </p:cNvPr>
          <p:cNvSpPr txBox="1"/>
          <p:nvPr/>
        </p:nvSpPr>
        <p:spPr>
          <a:xfrm>
            <a:off x="5185919" y="5055832"/>
            <a:ext cx="2180255" cy="1385059"/>
          </a:xfrm>
          <a:prstGeom prst="rect">
            <a:avLst/>
          </a:prstGeom>
          <a:noFill/>
        </p:spPr>
        <p:txBody>
          <a:bodyPr wrap="square" rtlCol="0">
            <a:spAutoFit/>
          </a:bodyPr>
          <a:lstStyle/>
          <a:p>
            <a:pPr algn="ctr" defTabSz="1219140"/>
            <a:r>
              <a:rPr lang="fr-FR" sz="1867" b="1" dirty="0">
                <a:solidFill>
                  <a:srgbClr val="AF1280"/>
                </a:solidFill>
                <a:latin typeface="Arial" panose="020B0604020202020204" pitchFamily="34" charset="0"/>
                <a:cs typeface="Arial" panose="020B0604020202020204" pitchFamily="34" charset="0"/>
              </a:rPr>
              <a:t>6 581,76 €</a:t>
            </a:r>
          </a:p>
          <a:p>
            <a:pPr algn="ctr" defTabSz="1219140"/>
            <a:r>
              <a:rPr lang="fr-FR" sz="1400" dirty="0">
                <a:solidFill>
                  <a:prstClr val="black"/>
                </a:solidFill>
                <a:latin typeface="Arial" panose="020B0604020202020204" pitchFamily="34" charset="0"/>
                <a:cs typeface="Arial" panose="020B0604020202020204" pitchFamily="34" charset="0"/>
              </a:rPr>
              <a:t>Abondement maximum annuel PERCOL-I</a:t>
            </a:r>
            <a:r>
              <a:rPr lang="fr-FR" sz="1400" baseline="30000" dirty="0">
                <a:solidFill>
                  <a:prstClr val="black"/>
                </a:solidFill>
                <a:latin typeface="Arial" panose="020B0604020202020204" pitchFamily="34" charset="0"/>
                <a:cs typeface="Arial" panose="020B0604020202020204" pitchFamily="34" charset="0"/>
              </a:rPr>
              <a:t> </a:t>
            </a:r>
          </a:p>
          <a:p>
            <a:pPr marL="177800" lvl="0" algn="ctr">
              <a:defRPr/>
            </a:pPr>
            <a:endParaRPr lang="fr-FR" sz="1400" dirty="0">
              <a:solidFill>
                <a:prstClr val="black"/>
              </a:solidFill>
            </a:endParaRPr>
          </a:p>
          <a:p>
            <a:pPr marL="177800" lvl="0" algn="ctr">
              <a:defRPr/>
            </a:pPr>
            <a:r>
              <a:rPr lang="fr-FR" sz="1400" i="1" dirty="0">
                <a:solidFill>
                  <a:prstClr val="black"/>
                </a:solidFill>
              </a:rPr>
              <a:t>(soit 16 % du PASS)</a:t>
            </a:r>
          </a:p>
          <a:p>
            <a:pPr algn="ctr" defTabSz="1219140"/>
            <a:endParaRPr lang="fr-FR" sz="1400" baseline="30000" dirty="0">
              <a:solidFill>
                <a:prstClr val="black"/>
              </a:solidFill>
              <a:latin typeface="Arial" panose="020B0604020202020204" pitchFamily="34" charset="0"/>
              <a:cs typeface="Arial" panose="020B0604020202020204" pitchFamily="34" charset="0"/>
            </a:endParaRPr>
          </a:p>
        </p:txBody>
      </p:sp>
      <p:sp>
        <p:nvSpPr>
          <p:cNvPr id="19" name="ZoneTexte 18">
            <a:extLst>
              <a:ext uri="{FF2B5EF4-FFF2-40B4-BE49-F238E27FC236}">
                <a16:creationId xmlns:a16="http://schemas.microsoft.com/office/drawing/2014/main" id="{A7B3D04C-332D-4B14-81EA-61415A54F4CC}"/>
              </a:ext>
            </a:extLst>
          </p:cNvPr>
          <p:cNvSpPr txBox="1"/>
          <p:nvPr/>
        </p:nvSpPr>
        <p:spPr>
          <a:xfrm>
            <a:off x="8351413" y="4994739"/>
            <a:ext cx="2180255" cy="1241430"/>
          </a:xfrm>
          <a:prstGeom prst="rect">
            <a:avLst/>
          </a:prstGeom>
          <a:solidFill>
            <a:schemeClr val="bg1"/>
          </a:solidFill>
          <a:ln>
            <a:solidFill>
              <a:schemeClr val="tx2"/>
            </a:solidFill>
            <a:prstDash val="dash"/>
          </a:ln>
        </p:spPr>
        <p:txBody>
          <a:bodyPr wrap="square" rtlCol="0">
            <a:noAutofit/>
          </a:bodyPr>
          <a:lstStyle/>
          <a:p>
            <a:pPr algn="ctr" defTabSz="1219140"/>
            <a:endParaRPr lang="fr-FR" sz="1600" b="1" dirty="0">
              <a:solidFill>
                <a:srgbClr val="AF1280"/>
              </a:solidFill>
              <a:latin typeface="Arial" panose="020B0604020202020204" pitchFamily="34" charset="0"/>
              <a:cs typeface="Arial" panose="020B0604020202020204" pitchFamily="34" charset="0"/>
            </a:endParaRPr>
          </a:p>
          <a:p>
            <a:pPr algn="ctr" defTabSz="1219140"/>
            <a:endParaRPr lang="fr-FR" sz="1600" b="1" dirty="0">
              <a:solidFill>
                <a:srgbClr val="AF1280"/>
              </a:solidFill>
              <a:latin typeface="Arial" panose="020B0604020202020204" pitchFamily="34" charset="0"/>
              <a:cs typeface="Arial" panose="020B0604020202020204" pitchFamily="34" charset="0"/>
            </a:endParaRPr>
          </a:p>
          <a:p>
            <a:pPr algn="ctr" defTabSz="1219140"/>
            <a:endParaRPr lang="fr-FR" sz="1467" dirty="0">
              <a:solidFill>
                <a:prstClr val="black"/>
              </a:solidFill>
              <a:latin typeface="Arial" panose="020B0604020202020204" pitchFamily="34" charset="0"/>
              <a:cs typeface="Arial" panose="020B0604020202020204" pitchFamily="34" charset="0"/>
            </a:endParaRPr>
          </a:p>
        </p:txBody>
      </p:sp>
      <p:sp>
        <p:nvSpPr>
          <p:cNvPr id="20" name="ZoneTexte 19">
            <a:extLst>
              <a:ext uri="{FF2B5EF4-FFF2-40B4-BE49-F238E27FC236}">
                <a16:creationId xmlns:a16="http://schemas.microsoft.com/office/drawing/2014/main" id="{DAA42FD4-16F8-4699-BD53-FB8B2DEE7B7E}"/>
              </a:ext>
            </a:extLst>
          </p:cNvPr>
          <p:cNvSpPr txBox="1"/>
          <p:nvPr/>
        </p:nvSpPr>
        <p:spPr>
          <a:xfrm>
            <a:off x="8354271" y="4994739"/>
            <a:ext cx="2180255" cy="1241430"/>
          </a:xfrm>
          <a:prstGeom prst="rect">
            <a:avLst/>
          </a:prstGeom>
          <a:noFill/>
        </p:spPr>
        <p:txBody>
          <a:bodyPr wrap="square" rtlCol="0">
            <a:spAutoFit/>
          </a:bodyPr>
          <a:lstStyle/>
          <a:p>
            <a:pPr algn="ctr" defTabSz="1219140"/>
            <a:r>
              <a:rPr lang="fr-FR" sz="1867" b="1" dirty="0">
                <a:solidFill>
                  <a:srgbClr val="AF1280"/>
                </a:solidFill>
                <a:latin typeface="Arial" panose="020B0604020202020204" pitchFamily="34" charset="0"/>
                <a:cs typeface="Arial" panose="020B0604020202020204" pitchFamily="34" charset="0"/>
              </a:rPr>
              <a:t>9 872, 64 €</a:t>
            </a:r>
          </a:p>
          <a:p>
            <a:pPr algn="ctr" defTabSz="1219140"/>
            <a:r>
              <a:rPr lang="fr-FR" sz="1400" dirty="0">
                <a:solidFill>
                  <a:prstClr val="black"/>
                </a:solidFill>
                <a:latin typeface="Arial" panose="020B0604020202020204" pitchFamily="34" charset="0"/>
                <a:cs typeface="Arial" panose="020B0604020202020204" pitchFamily="34" charset="0"/>
              </a:rPr>
              <a:t>Par an et par bénéficiaire pour 2021, exonérés de charges fiscales et sociales</a:t>
            </a:r>
            <a:endParaRPr lang="fr-FR" sz="1400" baseline="30000" dirty="0">
              <a:solidFill>
                <a:prstClr val="black"/>
              </a:solidFill>
              <a:latin typeface="Arial" panose="020B0604020202020204" pitchFamily="34" charset="0"/>
              <a:cs typeface="Arial" panose="020B0604020202020204" pitchFamily="34" charset="0"/>
            </a:endParaRPr>
          </a:p>
        </p:txBody>
      </p:sp>
      <p:sp>
        <p:nvSpPr>
          <p:cNvPr id="21" name="Signe Plus 20">
            <a:extLst>
              <a:ext uri="{FF2B5EF4-FFF2-40B4-BE49-F238E27FC236}">
                <a16:creationId xmlns:a16="http://schemas.microsoft.com/office/drawing/2014/main" id="{288430A4-3DE6-454F-9305-650E305C2446}"/>
              </a:ext>
            </a:extLst>
          </p:cNvPr>
          <p:cNvSpPr/>
          <p:nvPr/>
        </p:nvSpPr>
        <p:spPr>
          <a:xfrm>
            <a:off x="4543711" y="5290825"/>
            <a:ext cx="422196" cy="421848"/>
          </a:xfrm>
          <a:prstGeom prst="mathPlus">
            <a:avLst>
              <a:gd name="adj1" fmla="val 13379"/>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endParaRPr lang="fr-FR" sz="2133">
              <a:solidFill>
                <a:prstClr val="white"/>
              </a:solidFill>
              <a:latin typeface="Arial" panose="020B0604020202020204"/>
            </a:endParaRPr>
          </a:p>
        </p:txBody>
      </p:sp>
      <p:sp>
        <p:nvSpPr>
          <p:cNvPr id="15" name="Est égal à 14">
            <a:extLst>
              <a:ext uri="{FF2B5EF4-FFF2-40B4-BE49-F238E27FC236}">
                <a16:creationId xmlns:a16="http://schemas.microsoft.com/office/drawing/2014/main" id="{D429595F-429C-429D-875F-55F7C1D3D5D0}"/>
              </a:ext>
            </a:extLst>
          </p:cNvPr>
          <p:cNvSpPr/>
          <p:nvPr/>
        </p:nvSpPr>
        <p:spPr>
          <a:xfrm>
            <a:off x="7654205" y="5290825"/>
            <a:ext cx="433557" cy="462495"/>
          </a:xfrm>
          <a:prstGeom prst="mathEqual">
            <a:avLst>
              <a:gd name="adj1" fmla="val 11699"/>
              <a:gd name="adj2" fmla="val 15700"/>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667">
              <a:solidFill>
                <a:schemeClr val="tx1"/>
              </a:solidFill>
            </a:endParaRPr>
          </a:p>
        </p:txBody>
      </p:sp>
      <p:sp>
        <p:nvSpPr>
          <p:cNvPr id="23" name="Espace réservé du numéro de diapositive 4">
            <a:extLst>
              <a:ext uri="{FF2B5EF4-FFF2-40B4-BE49-F238E27FC236}">
                <a16:creationId xmlns:a16="http://schemas.microsoft.com/office/drawing/2014/main" id="{66ABD5D3-1E0D-4476-BECF-5FDD20BF2F1A}"/>
              </a:ext>
            </a:extLst>
          </p:cNvPr>
          <p:cNvSpPr txBox="1">
            <a:spLocks/>
          </p:cNvSpPr>
          <p:nvPr/>
        </p:nvSpPr>
        <p:spPr>
          <a:xfrm>
            <a:off x="1440000" y="6521789"/>
            <a:ext cx="254400" cy="123111"/>
          </a:xfrm>
          <a:prstGeom prst="rect">
            <a:avLst/>
          </a:prstGeom>
        </p:spPr>
        <p:txBody>
          <a:bodyPr vert="horz" wrap="square" lIns="0" tIns="0" rIns="0" bIns="0" rtlCol="0" anchor="t" anchorCtr="0">
            <a:spAutoFit/>
          </a:bodyPr>
          <a:lstStyle>
            <a:defPPr>
              <a:defRPr lang="fr-FR"/>
            </a:defPPr>
            <a:lvl1pPr marL="0" algn="l" defTabSz="914400" rtl="0" eaLnBrk="1" latinLnBrk="0" hangingPunct="1">
              <a:defRPr lang="fr-FR" sz="1067" b="0" kern="1200" cap="all" baseline="0" smtClean="0">
                <a:solidFill>
                  <a:srgbClr val="7F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07297D28-4046-47B1-8B77-3D2B6744A309}" type="slidenum">
              <a:rPr lang="fr-FR" sz="800" b="1">
                <a:solidFill>
                  <a:srgbClr val="581D74"/>
                </a:solidFill>
                <a:latin typeface="Arial" panose="020B0604020202020204"/>
              </a:rPr>
              <a:pPr>
                <a:defRPr/>
              </a:pPr>
              <a:t>14</a:t>
            </a:fld>
            <a:endParaRPr lang="fr-FR" sz="800" b="1" dirty="0">
              <a:solidFill>
                <a:srgbClr val="581D74"/>
              </a:solidFill>
              <a:latin typeface="Arial" panose="020B0604020202020204"/>
            </a:endParaRPr>
          </a:p>
        </p:txBody>
      </p:sp>
      <p:sp>
        <p:nvSpPr>
          <p:cNvPr id="25" name="Espace réservé du texte 19">
            <a:extLst>
              <a:ext uri="{FF2B5EF4-FFF2-40B4-BE49-F238E27FC236}">
                <a16:creationId xmlns:a16="http://schemas.microsoft.com/office/drawing/2014/main" id="{9DF249F4-25A3-4742-A4B2-E0969D5A7515}"/>
              </a:ext>
            </a:extLst>
          </p:cNvPr>
          <p:cNvSpPr txBox="1">
            <a:spLocks/>
          </p:cNvSpPr>
          <p:nvPr/>
        </p:nvSpPr>
        <p:spPr>
          <a:xfrm>
            <a:off x="6750070" y="1963926"/>
            <a:ext cx="4914548" cy="1635118"/>
          </a:xfrm>
          <a:prstGeom prst="rect">
            <a:avLst/>
          </a:prstGeom>
          <a:noFill/>
          <a:ln>
            <a:solidFill>
              <a:srgbClr val="707372"/>
            </a:solidFill>
          </a:ln>
        </p:spPr>
        <p:txBody>
          <a:bodyPr lIns="96000"/>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ctr">
              <a:buNone/>
              <a:defRPr/>
            </a:pPr>
            <a:endParaRPr lang="fr-FR" sz="1400" kern="0" dirty="0">
              <a:latin typeface="Arial" panose="020B0604020202020204"/>
            </a:endParaRPr>
          </a:p>
          <a:p>
            <a:pPr marL="0" indent="0" defTabSz="914377">
              <a:buClr>
                <a:schemeClr val="bg2"/>
              </a:buClr>
              <a:buNone/>
              <a:defRPr/>
            </a:pPr>
            <a:endParaRPr lang="fr-FR" sz="1400" b="1" dirty="0">
              <a:solidFill>
                <a:schemeClr val="bg2"/>
              </a:solidFill>
            </a:endParaRPr>
          </a:p>
          <a:p>
            <a:pPr marL="0" indent="120648" defTabSz="914377">
              <a:buClr>
                <a:schemeClr val="bg2"/>
              </a:buClr>
              <a:buNone/>
              <a:defRPr/>
            </a:pPr>
            <a:r>
              <a:rPr lang="fr-FR" sz="1600" b="1" dirty="0">
                <a:solidFill>
                  <a:schemeClr val="bg2"/>
                </a:solidFill>
              </a:rPr>
              <a:t>Vous choisissez librement les modalités :</a:t>
            </a:r>
          </a:p>
          <a:p>
            <a:pPr marL="171446" indent="-171446" defTabSz="914377">
              <a:buClr>
                <a:schemeClr val="bg2"/>
              </a:buClr>
              <a:buFont typeface="Arial" panose="020B0604020202020204" pitchFamily="34" charset="0"/>
              <a:buChar char="•"/>
              <a:defRPr/>
            </a:pPr>
            <a:r>
              <a:rPr lang="fr-FR" sz="1400" b="1" dirty="0">
                <a:solidFill>
                  <a:schemeClr val="bg2"/>
                </a:solidFill>
              </a:rPr>
              <a:t>Un taux </a:t>
            </a:r>
            <a:r>
              <a:rPr lang="fr-FR" sz="1400" dirty="0">
                <a:solidFill>
                  <a:prstClr val="black"/>
                </a:solidFill>
              </a:rPr>
              <a:t>: de 0 à 300 %, pour rendre votre dispositif plus ou moins attractif auprès de vos salariés</a:t>
            </a:r>
          </a:p>
          <a:p>
            <a:pPr marL="171446" indent="-171446" defTabSz="914377">
              <a:buClr>
                <a:schemeClr val="bg2"/>
              </a:buClr>
              <a:buFont typeface="Arial" panose="020B0604020202020204" pitchFamily="34" charset="0"/>
              <a:buChar char="•"/>
              <a:defRPr/>
            </a:pPr>
            <a:r>
              <a:rPr lang="fr-FR" sz="1400" b="1" dirty="0">
                <a:solidFill>
                  <a:schemeClr val="bg2"/>
                </a:solidFill>
              </a:rPr>
              <a:t>Un plafond </a:t>
            </a:r>
            <a:r>
              <a:rPr lang="fr-FR" sz="1400" dirty="0">
                <a:solidFill>
                  <a:prstClr val="black"/>
                </a:solidFill>
              </a:rPr>
              <a:t>: en euros, pour maitriser votre enveloppe budgétaire maximale</a:t>
            </a:r>
          </a:p>
          <a:p>
            <a:pPr marL="171446" indent="-171446" defTabSz="914377">
              <a:buClr>
                <a:schemeClr val="bg2"/>
              </a:buClr>
              <a:buFont typeface="Arial" panose="020B0604020202020204" pitchFamily="34" charset="0"/>
              <a:buChar char="•"/>
              <a:defRPr/>
            </a:pPr>
            <a:endParaRPr lang="fr-FR" sz="1400" dirty="0">
              <a:solidFill>
                <a:prstClr val="black"/>
              </a:solidFill>
            </a:endParaRPr>
          </a:p>
          <a:p>
            <a:pPr marL="171446" indent="-171446" defTabSz="914377">
              <a:buClr>
                <a:schemeClr val="bg2"/>
              </a:buClr>
              <a:buFont typeface="Arial" panose="020B0604020202020204" pitchFamily="34" charset="0"/>
              <a:buChar char="•"/>
              <a:defRPr/>
            </a:pPr>
            <a:endParaRPr lang="fr-FR" sz="1400" dirty="0">
              <a:solidFill>
                <a:prstClr val="black"/>
              </a:solidFill>
            </a:endParaRPr>
          </a:p>
        </p:txBody>
      </p:sp>
      <p:sp>
        <p:nvSpPr>
          <p:cNvPr id="26" name="Espace réservé du texte 16">
            <a:extLst>
              <a:ext uri="{FF2B5EF4-FFF2-40B4-BE49-F238E27FC236}">
                <a16:creationId xmlns:a16="http://schemas.microsoft.com/office/drawing/2014/main" id="{3AEF0F2F-8679-40BB-BF0A-C06E25D81AF6}"/>
              </a:ext>
            </a:extLst>
          </p:cNvPr>
          <p:cNvSpPr txBox="1">
            <a:spLocks/>
          </p:cNvSpPr>
          <p:nvPr/>
        </p:nvSpPr>
        <p:spPr>
          <a:xfrm>
            <a:off x="1481350" y="1847012"/>
            <a:ext cx="4946469" cy="2720238"/>
          </a:xfrm>
          <a:prstGeom prst="rect">
            <a:avLst/>
          </a:prstGeom>
          <a:noFill/>
          <a:ln>
            <a:solidFill>
              <a:srgbClr val="4D6995"/>
            </a:solidFill>
          </a:ln>
        </p:spPr>
        <p:txBody>
          <a:bodyPr lIns="96000" rIns="96000" anchor="t"/>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ctr">
              <a:spcAft>
                <a:spcPts val="400"/>
              </a:spcAft>
              <a:buNone/>
              <a:defRPr/>
            </a:pPr>
            <a:endParaRPr lang="fr-FR" sz="1400" kern="0" dirty="0">
              <a:solidFill>
                <a:prstClr val="black"/>
              </a:solidFill>
              <a:latin typeface="Arial" panose="020B0604020202020204"/>
            </a:endParaRPr>
          </a:p>
          <a:p>
            <a:pPr marL="0" indent="0" algn="ctr">
              <a:spcAft>
                <a:spcPts val="400"/>
              </a:spcAft>
              <a:buNone/>
              <a:defRPr/>
            </a:pPr>
            <a:endParaRPr lang="fr-FR" sz="133" kern="0" dirty="0">
              <a:solidFill>
                <a:prstClr val="black"/>
              </a:solidFill>
              <a:latin typeface="Arial" panose="020B0604020202020204"/>
            </a:endParaRPr>
          </a:p>
          <a:p>
            <a:pPr marL="177796" indent="-177796" defTabSz="914377">
              <a:spcAft>
                <a:spcPts val="300"/>
              </a:spcAft>
              <a:buClr>
                <a:schemeClr val="accent1"/>
              </a:buClr>
              <a:buFont typeface="Arial" panose="020B0604020202020204" pitchFamily="34" charset="0"/>
              <a:buChar char="•"/>
              <a:defRPr/>
            </a:pPr>
            <a:endParaRPr lang="fr-FR" sz="1400" dirty="0">
              <a:solidFill>
                <a:prstClr val="black"/>
              </a:solidFill>
            </a:endParaRPr>
          </a:p>
          <a:p>
            <a:pPr marL="177796" indent="-177796" defTabSz="914377">
              <a:spcAft>
                <a:spcPts val="300"/>
              </a:spcAft>
              <a:buClr>
                <a:schemeClr val="accent1"/>
              </a:buClr>
              <a:buFont typeface="Arial" panose="020B0604020202020204" pitchFamily="34" charset="0"/>
              <a:buChar char="•"/>
              <a:defRPr/>
            </a:pPr>
            <a:endParaRPr lang="fr-FR" sz="1600" dirty="0">
              <a:solidFill>
                <a:prstClr val="black"/>
              </a:solidFill>
            </a:endParaRPr>
          </a:p>
          <a:p>
            <a:pPr marL="177796" indent="-177796" defTabSz="914377">
              <a:spcAft>
                <a:spcPts val="300"/>
              </a:spcAft>
              <a:buClr>
                <a:schemeClr val="accent1"/>
              </a:buClr>
              <a:buFont typeface="Arial" panose="020B0604020202020204" pitchFamily="34" charset="0"/>
              <a:buChar char="•"/>
              <a:defRPr/>
            </a:pPr>
            <a:r>
              <a:rPr lang="fr-FR" sz="1600" dirty="0">
                <a:solidFill>
                  <a:prstClr val="black"/>
                </a:solidFill>
              </a:rPr>
              <a:t>Une </a:t>
            </a:r>
            <a:r>
              <a:rPr lang="fr-FR" sz="1600" b="1" dirty="0">
                <a:solidFill>
                  <a:schemeClr val="accent1"/>
                </a:solidFill>
              </a:rPr>
              <a:t>aide financière facultative </a:t>
            </a:r>
            <a:r>
              <a:rPr lang="fr-FR" sz="1600" dirty="0">
                <a:solidFill>
                  <a:prstClr val="black"/>
                </a:solidFill>
              </a:rPr>
              <a:t>versée par vous, dirigeant, et qui vient </a:t>
            </a:r>
            <a:r>
              <a:rPr lang="fr-FR" sz="1600" b="1" dirty="0">
                <a:solidFill>
                  <a:schemeClr val="accent1"/>
                </a:solidFill>
              </a:rPr>
              <a:t>compléter vos versements et ceux des bénéficiaires</a:t>
            </a:r>
          </a:p>
          <a:p>
            <a:pPr marL="177796" indent="-177796" defTabSz="914377">
              <a:spcAft>
                <a:spcPts val="300"/>
              </a:spcAft>
              <a:buClr>
                <a:schemeClr val="accent1"/>
              </a:buClr>
              <a:buFont typeface="Arial" panose="020B0604020202020204" pitchFamily="34" charset="0"/>
              <a:buChar char="•"/>
              <a:defRPr/>
            </a:pPr>
            <a:r>
              <a:rPr lang="fr-FR" sz="1600" dirty="0">
                <a:solidFill>
                  <a:prstClr val="black"/>
                </a:solidFill>
              </a:rPr>
              <a:t>Sont concernées : les versements volontaires, l’intéressement, la participation, les passerelles temps PERCOL-I</a:t>
            </a:r>
          </a:p>
        </p:txBody>
      </p:sp>
      <p:sp>
        <p:nvSpPr>
          <p:cNvPr id="27" name="Espace réservé du texte 18">
            <a:extLst>
              <a:ext uri="{FF2B5EF4-FFF2-40B4-BE49-F238E27FC236}">
                <a16:creationId xmlns:a16="http://schemas.microsoft.com/office/drawing/2014/main" id="{C6BB8A99-93B4-486C-9E53-7FF8AB8FCD40}"/>
              </a:ext>
            </a:extLst>
          </p:cNvPr>
          <p:cNvSpPr txBox="1">
            <a:spLocks/>
          </p:cNvSpPr>
          <p:nvPr/>
        </p:nvSpPr>
        <p:spPr>
          <a:xfrm>
            <a:off x="6768074" y="1652035"/>
            <a:ext cx="4896543" cy="624000"/>
          </a:xfrm>
          <a:prstGeom prst="roundRect">
            <a:avLst/>
          </a:prstGeom>
          <a:solidFill>
            <a:srgbClr val="707372"/>
          </a:solidFill>
          <a:ln>
            <a:solidFill>
              <a:schemeClr val="bg2"/>
            </a:solidFill>
          </a:ln>
        </p:spPr>
        <p:txBody>
          <a:bodyPr lIns="480000" rIns="48000" anchor="ct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ctr">
              <a:buNone/>
              <a:defRPr/>
            </a:pPr>
            <a:r>
              <a:rPr lang="fr-FR" sz="1600" b="1" kern="0" dirty="0">
                <a:solidFill>
                  <a:prstClr val="white"/>
                </a:solidFill>
                <a:latin typeface="Arial" panose="020B0604020202020204"/>
              </a:rPr>
              <a:t>   Le fonctionnement</a:t>
            </a:r>
          </a:p>
        </p:txBody>
      </p:sp>
      <p:sp>
        <p:nvSpPr>
          <p:cNvPr id="28" name="Espace réservé du texte 18">
            <a:extLst>
              <a:ext uri="{FF2B5EF4-FFF2-40B4-BE49-F238E27FC236}">
                <a16:creationId xmlns:a16="http://schemas.microsoft.com/office/drawing/2014/main" id="{15880FFA-65D9-4CDC-B3F5-AEE5E2AEA272}"/>
              </a:ext>
            </a:extLst>
          </p:cNvPr>
          <p:cNvSpPr txBox="1">
            <a:spLocks/>
          </p:cNvSpPr>
          <p:nvPr/>
        </p:nvSpPr>
        <p:spPr>
          <a:xfrm>
            <a:off x="1498963" y="1666751"/>
            <a:ext cx="4928856" cy="624000"/>
          </a:xfrm>
          <a:prstGeom prst="roundRect">
            <a:avLst/>
          </a:prstGeom>
          <a:solidFill>
            <a:srgbClr val="4D6995"/>
          </a:solidFill>
          <a:ln>
            <a:solidFill>
              <a:schemeClr val="accent1"/>
            </a:solidFill>
          </a:ln>
        </p:spPr>
        <p:txBody>
          <a:bodyPr lIns="480000" rIns="48000" anchor="ct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ctr">
              <a:buNone/>
              <a:defRPr/>
            </a:pPr>
            <a:r>
              <a:rPr lang="fr-FR" sz="1600" b="1" dirty="0">
                <a:solidFill>
                  <a:prstClr val="white"/>
                </a:solidFill>
                <a:latin typeface="Arial" panose="020B0604020202020204"/>
              </a:rPr>
              <a:t>Qu’est ce que c’est ?</a:t>
            </a:r>
          </a:p>
        </p:txBody>
      </p:sp>
      <p:sp>
        <p:nvSpPr>
          <p:cNvPr id="29" name="Ellipse 28">
            <a:extLst>
              <a:ext uri="{FF2B5EF4-FFF2-40B4-BE49-F238E27FC236}">
                <a16:creationId xmlns:a16="http://schemas.microsoft.com/office/drawing/2014/main" id="{FA58334D-3ECE-41D8-B694-1091C46FDA6F}"/>
              </a:ext>
            </a:extLst>
          </p:cNvPr>
          <p:cNvSpPr/>
          <p:nvPr/>
        </p:nvSpPr>
        <p:spPr>
          <a:xfrm>
            <a:off x="1295467" y="1549408"/>
            <a:ext cx="888000" cy="885428"/>
          </a:xfrm>
          <a:prstGeom prst="ellipse">
            <a:avLst/>
          </a:prstGeom>
          <a:solidFill>
            <a:srgbClr val="4D6995"/>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lvl="0" algn="ctr">
              <a:defRPr/>
            </a:pPr>
            <a:endParaRPr lang="fr-FR" sz="2133" b="1" dirty="0">
              <a:solidFill>
                <a:prstClr val="white"/>
              </a:solidFill>
            </a:endParaRPr>
          </a:p>
        </p:txBody>
      </p:sp>
      <p:sp>
        <p:nvSpPr>
          <p:cNvPr id="30" name="Ellipse 29">
            <a:extLst>
              <a:ext uri="{FF2B5EF4-FFF2-40B4-BE49-F238E27FC236}">
                <a16:creationId xmlns:a16="http://schemas.microsoft.com/office/drawing/2014/main" id="{282623DE-5EA3-4799-8747-4193997AABBF}"/>
              </a:ext>
            </a:extLst>
          </p:cNvPr>
          <p:cNvSpPr/>
          <p:nvPr/>
        </p:nvSpPr>
        <p:spPr>
          <a:xfrm>
            <a:off x="6605460" y="1518427"/>
            <a:ext cx="888000" cy="885428"/>
          </a:xfrm>
          <a:prstGeom prst="ellipse">
            <a:avLst/>
          </a:prstGeom>
          <a:solidFill>
            <a:srgbClr val="707372"/>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ctr">
              <a:defRPr/>
            </a:pPr>
            <a:endParaRPr lang="fr-FR" sz="2133" b="1" dirty="0">
              <a:solidFill>
                <a:prstClr val="white"/>
              </a:solidFill>
              <a:latin typeface="Arial" panose="020B0604020202020204"/>
            </a:endParaRPr>
          </a:p>
        </p:txBody>
      </p:sp>
      <p:pic>
        <p:nvPicPr>
          <p:cNvPr id="6" name="Image 5">
            <a:extLst>
              <a:ext uri="{FF2B5EF4-FFF2-40B4-BE49-F238E27FC236}">
                <a16:creationId xmlns:a16="http://schemas.microsoft.com/office/drawing/2014/main" id="{33EA992A-D3A0-4107-91F1-CA9029ABC773}"/>
              </a:ext>
            </a:extLst>
          </p:cNvPr>
          <p:cNvPicPr>
            <a:picLocks noChangeAspect="1"/>
          </p:cNvPicPr>
          <p:nvPr/>
        </p:nvPicPr>
        <p:blipFill>
          <a:blip r:embed="rId2"/>
          <a:stretch>
            <a:fillRect/>
          </a:stretch>
        </p:blipFill>
        <p:spPr>
          <a:xfrm>
            <a:off x="1463346" y="1718002"/>
            <a:ext cx="542545" cy="542545"/>
          </a:xfrm>
          <a:prstGeom prst="rect">
            <a:avLst/>
          </a:prstGeom>
        </p:spPr>
      </p:pic>
      <p:pic>
        <p:nvPicPr>
          <p:cNvPr id="32" name="Image 31">
            <a:extLst>
              <a:ext uri="{FF2B5EF4-FFF2-40B4-BE49-F238E27FC236}">
                <a16:creationId xmlns:a16="http://schemas.microsoft.com/office/drawing/2014/main" id="{9B8542C1-9B38-48EB-8098-6A008E099BEE}"/>
              </a:ext>
            </a:extLst>
          </p:cNvPr>
          <p:cNvPicPr>
            <a:picLocks noChangeAspect="1"/>
          </p:cNvPicPr>
          <p:nvPr/>
        </p:nvPicPr>
        <p:blipFill>
          <a:blip r:embed="rId3"/>
          <a:stretch>
            <a:fillRect/>
          </a:stretch>
        </p:blipFill>
        <p:spPr>
          <a:xfrm>
            <a:off x="6773274" y="1701291"/>
            <a:ext cx="542545" cy="543764"/>
          </a:xfrm>
          <a:prstGeom prst="rect">
            <a:avLst/>
          </a:prstGeom>
        </p:spPr>
      </p:pic>
      <p:sp>
        <p:nvSpPr>
          <p:cNvPr id="4" name="Rectangle 3">
            <a:extLst>
              <a:ext uri="{FF2B5EF4-FFF2-40B4-BE49-F238E27FC236}">
                <a16:creationId xmlns:a16="http://schemas.microsoft.com/office/drawing/2014/main" id="{39644BC2-71A5-4E69-9916-90395F7FBB9B}"/>
              </a:ext>
            </a:extLst>
          </p:cNvPr>
          <p:cNvSpPr/>
          <p:nvPr/>
        </p:nvSpPr>
        <p:spPr>
          <a:xfrm>
            <a:off x="6768074" y="3682126"/>
            <a:ext cx="4914548" cy="90164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lvl="0" indent="-177800">
              <a:buClr>
                <a:srgbClr val="581D74"/>
              </a:buClr>
              <a:buFont typeface="Arial" panose="020B0604020202020204" pitchFamily="34" charset="0"/>
              <a:buChar char="•"/>
              <a:defRPr/>
            </a:pPr>
            <a:r>
              <a:rPr lang="fr-FR" sz="1400" dirty="0">
                <a:solidFill>
                  <a:prstClr val="black"/>
                </a:solidFill>
              </a:rPr>
              <a:t>L’abondement versé </a:t>
            </a:r>
            <a:r>
              <a:rPr lang="fr-FR" sz="1400" b="1" dirty="0">
                <a:solidFill>
                  <a:srgbClr val="581D74"/>
                </a:solidFill>
              </a:rPr>
              <a:t>ne doit pas excéder 3 fois les versements annuels du bénéficiaire,</a:t>
            </a:r>
            <a:r>
              <a:rPr lang="fr-FR" sz="1400" dirty="0">
                <a:solidFill>
                  <a:prstClr val="black"/>
                </a:solidFill>
              </a:rPr>
              <a:t> ni excéder : </a:t>
            </a:r>
          </a:p>
          <a:p>
            <a:pPr marL="266700" lvl="0" indent="-88900">
              <a:buFontTx/>
              <a:buChar char="-"/>
              <a:defRPr/>
            </a:pPr>
            <a:r>
              <a:rPr lang="fr-FR" sz="1400" dirty="0">
                <a:solidFill>
                  <a:prstClr val="black"/>
                </a:solidFill>
              </a:rPr>
              <a:t>8 % du PASS*</a:t>
            </a:r>
            <a:endParaRPr lang="fr-FR" sz="1400" b="1" dirty="0">
              <a:solidFill>
                <a:srgbClr val="581D74"/>
              </a:solidFill>
            </a:endParaRPr>
          </a:p>
          <a:p>
            <a:pPr marL="266700" lvl="0" indent="-88900">
              <a:buFontTx/>
              <a:buChar char="-"/>
              <a:defRPr/>
            </a:pPr>
            <a:r>
              <a:rPr lang="fr-FR" sz="1400" dirty="0">
                <a:solidFill>
                  <a:prstClr val="black"/>
                </a:solidFill>
              </a:rPr>
              <a:t>16 % du PASS*</a:t>
            </a:r>
          </a:p>
        </p:txBody>
      </p:sp>
      <p:sp>
        <p:nvSpPr>
          <p:cNvPr id="22" name="Espace réservé du texte 4">
            <a:extLst>
              <a:ext uri="{FF2B5EF4-FFF2-40B4-BE49-F238E27FC236}">
                <a16:creationId xmlns:a16="http://schemas.microsoft.com/office/drawing/2014/main" id="{8F339635-11F4-452B-9B51-CEFBE181E2BD}"/>
              </a:ext>
            </a:extLst>
          </p:cNvPr>
          <p:cNvSpPr txBox="1">
            <a:spLocks/>
          </p:cNvSpPr>
          <p:nvPr/>
        </p:nvSpPr>
        <p:spPr>
          <a:xfrm>
            <a:off x="298451" y="350234"/>
            <a:ext cx="789267" cy="410369"/>
          </a:xfrm>
          <a:prstGeom prst="rect">
            <a:avLst/>
          </a:prstGeom>
        </p:spPr>
        <p:txBody>
          <a:bodyPr vert="horz" lIns="0" tIns="0" rIns="0" bIns="0" rtlCol="0">
            <a:spAutoFit/>
          </a:bodyPr>
          <a:lstStyle>
            <a:lvl1pPr marL="0" indent="0" algn="ctr" defTabSz="914354" rtl="0" eaLnBrk="1" latinLnBrk="0" hangingPunct="1">
              <a:lnSpc>
                <a:spcPct val="100000"/>
              </a:lnSpc>
              <a:spcBef>
                <a:spcPts val="1600"/>
              </a:spcBef>
              <a:buFont typeface="Arial" panose="020B0604020202020204" pitchFamily="34" charset="0"/>
              <a:buNone/>
              <a:defRPr sz="2667" b="1" kern="1200">
                <a:solidFill>
                  <a:schemeClr val="tx1"/>
                </a:solidFill>
                <a:latin typeface="+mn-lt"/>
                <a:ea typeface="+mn-ea"/>
                <a:cs typeface="+mn-cs"/>
              </a:defRPr>
            </a:lvl1pPr>
            <a:lvl2pPr marL="287993" indent="-287993" algn="l" defTabSz="914354" rtl="0" eaLnBrk="1" latinLnBrk="0" hangingPunct="1">
              <a:lnSpc>
                <a:spcPct val="100000"/>
              </a:lnSpc>
              <a:spcBef>
                <a:spcPts val="1333"/>
              </a:spcBef>
              <a:buClr>
                <a:schemeClr val="accent1"/>
              </a:buClr>
              <a:buFont typeface="Wingdings 3" panose="05040102010807070707" pitchFamily="18" charset="2"/>
              <a:buChar char=""/>
              <a:defRPr sz="1867" b="1" kern="1200">
                <a:solidFill>
                  <a:schemeClr val="tx1"/>
                </a:solidFill>
                <a:latin typeface="+mn-lt"/>
                <a:ea typeface="+mn-ea"/>
                <a:cs typeface="+mn-cs"/>
              </a:defRPr>
            </a:lvl2pPr>
            <a:lvl3pPr marL="311992" indent="-311992" algn="l" defTabSz="914354" rtl="0" eaLnBrk="1" latinLnBrk="0" hangingPunct="1">
              <a:lnSpc>
                <a:spcPct val="100000"/>
              </a:lnSpc>
              <a:spcBef>
                <a:spcPts val="1333"/>
              </a:spcBef>
              <a:buClr>
                <a:schemeClr val="accent1"/>
              </a:buClr>
              <a:buFont typeface="Wingdings" panose="05000000000000000000" pitchFamily="2" charset="2"/>
              <a:buChar char=""/>
              <a:defRPr sz="1733" b="0" kern="1200" cap="none" baseline="0">
                <a:solidFill>
                  <a:schemeClr val="tx1"/>
                </a:solidFill>
                <a:latin typeface="+mn-lt"/>
                <a:ea typeface="+mn-ea"/>
                <a:cs typeface="+mn-cs"/>
              </a:defRPr>
            </a:lvl3pPr>
            <a:lvl4pPr marL="599985" indent="-239994" algn="l" defTabSz="914354" rtl="0" eaLnBrk="1" latinLnBrk="0" hangingPunct="1">
              <a:lnSpc>
                <a:spcPct val="100000"/>
              </a:lnSpc>
              <a:spcBef>
                <a:spcPts val="800"/>
              </a:spcBef>
              <a:buClr>
                <a:schemeClr val="accent1"/>
              </a:buClr>
              <a:buSzPct val="80000"/>
              <a:buFont typeface="Wingdings 3" panose="05040102010807070707" pitchFamily="18" charset="2"/>
              <a:buChar char=""/>
              <a:defRPr sz="1733" kern="1200">
                <a:solidFill>
                  <a:schemeClr val="tx1"/>
                </a:solidFill>
                <a:latin typeface="+mn-lt"/>
                <a:ea typeface="+mn-ea"/>
                <a:cs typeface="+mn-cs"/>
              </a:defRPr>
            </a:lvl4pPr>
            <a:lvl5pPr marL="791980" indent="-172796" algn="l" defTabSz="914354" rtl="0" eaLnBrk="1" latinLnBrk="0" hangingPunct="1">
              <a:lnSpc>
                <a:spcPct val="100000"/>
              </a:lnSpc>
              <a:spcBef>
                <a:spcPts val="800"/>
              </a:spcBef>
              <a:buClr>
                <a:schemeClr val="accent1"/>
              </a:buClr>
              <a:buSzPct val="80000"/>
              <a:buFont typeface="Arial" panose="020B0604020202020204" pitchFamily="34" charset="0"/>
              <a:buChar char="•"/>
              <a:defRPr sz="1467" kern="1200">
                <a:solidFill>
                  <a:schemeClr val="tx1"/>
                </a:solidFill>
                <a:latin typeface="+mn-lt"/>
                <a:ea typeface="+mn-ea"/>
                <a:cs typeface="+mn-cs"/>
              </a:defRPr>
            </a:lvl5pPr>
            <a:lvl6pPr marL="777561" indent="-172792" algn="l" defTabSz="914354" rtl="0" eaLnBrk="1" latinLnBrk="0" hangingPunct="1">
              <a:lnSpc>
                <a:spcPct val="100000"/>
              </a:lnSpc>
              <a:spcBef>
                <a:spcPts val="800"/>
              </a:spcBef>
              <a:buClr>
                <a:schemeClr val="accent1"/>
              </a:buClr>
              <a:buFont typeface="Arial" panose="020B0604020202020204" pitchFamily="34" charset="0"/>
              <a:buChar char="•"/>
              <a:defRPr sz="1467"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007"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a:lstStyle>
          <a:p>
            <a:r>
              <a:rPr lang="fr-FR"/>
              <a:t>2</a:t>
            </a:r>
            <a:endParaRPr lang="fr-FR" dirty="0"/>
          </a:p>
        </p:txBody>
      </p:sp>
      <p:sp>
        <p:nvSpPr>
          <p:cNvPr id="3" name="ZoneTexte 2">
            <a:extLst>
              <a:ext uri="{FF2B5EF4-FFF2-40B4-BE49-F238E27FC236}">
                <a16:creationId xmlns:a16="http://schemas.microsoft.com/office/drawing/2014/main" id="{2491B230-C1EC-4178-999D-AE8D79AC43B5}"/>
              </a:ext>
            </a:extLst>
          </p:cNvPr>
          <p:cNvSpPr txBox="1"/>
          <p:nvPr/>
        </p:nvSpPr>
        <p:spPr>
          <a:xfrm>
            <a:off x="1954971" y="6461267"/>
            <a:ext cx="4472848" cy="276999"/>
          </a:xfrm>
          <a:prstGeom prst="rect">
            <a:avLst/>
          </a:prstGeom>
          <a:noFill/>
        </p:spPr>
        <p:txBody>
          <a:bodyPr wrap="square" rtlCol="0">
            <a:spAutoFit/>
          </a:bodyPr>
          <a:lstStyle/>
          <a:p>
            <a:r>
              <a:rPr lang="fr-FR" sz="1200" i="1" dirty="0"/>
              <a:t>* Plafond Annuel de la Sécurité Sociale</a:t>
            </a:r>
          </a:p>
        </p:txBody>
      </p:sp>
    </p:spTree>
    <p:extLst>
      <p:ext uri="{BB962C8B-B14F-4D97-AF65-F5344CB8AC3E}">
        <p14:creationId xmlns:p14="http://schemas.microsoft.com/office/powerpoint/2010/main" val="721112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7" grpId="0" animBg="1"/>
      <p:bldP spid="18" grpId="0"/>
      <p:bldP spid="19" grpId="0" animBg="1"/>
      <p:bldP spid="20" grpId="0"/>
      <p:bldP spid="21" grpId="0" animBg="1"/>
      <p:bldP spid="15" grpId="0" animBg="1"/>
      <p:bldP spid="25" grpId="0" animBg="1"/>
      <p:bldP spid="26" grpId="0" animBg="1"/>
      <p:bldP spid="27" grpId="0" animBg="1"/>
      <p:bldP spid="28" grpId="0" animBg="1"/>
      <p:bldP spid="29" grpId="0" animBg="1"/>
      <p:bldP spid="3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9AA649-67AC-45DC-AC31-BFF54C3EE159}"/>
              </a:ext>
            </a:extLst>
          </p:cNvPr>
          <p:cNvSpPr>
            <a:spLocks noGrp="1"/>
          </p:cNvSpPr>
          <p:nvPr>
            <p:ph type="title"/>
          </p:nvPr>
        </p:nvSpPr>
        <p:spPr/>
        <p:txBody>
          <a:bodyPr/>
          <a:lstStyle/>
          <a:p>
            <a:r>
              <a:rPr lang="fr-FR" sz="2669" dirty="0"/>
              <a:t>L’intéressement : pour motiver et fidéliser vos salariés</a:t>
            </a:r>
            <a:endParaRPr lang="fr-FR" dirty="0"/>
          </a:p>
        </p:txBody>
      </p:sp>
      <p:sp>
        <p:nvSpPr>
          <p:cNvPr id="4" name="Espace réservé du numéro de diapositive 3">
            <a:extLst>
              <a:ext uri="{FF2B5EF4-FFF2-40B4-BE49-F238E27FC236}">
                <a16:creationId xmlns:a16="http://schemas.microsoft.com/office/drawing/2014/main" id="{28372F15-3568-4EEB-9285-05626926E423}"/>
              </a:ext>
            </a:extLst>
          </p:cNvPr>
          <p:cNvSpPr>
            <a:spLocks noGrp="1"/>
          </p:cNvSpPr>
          <p:nvPr>
            <p:ph type="sldNum" sz="quarter" idx="12"/>
          </p:nvPr>
        </p:nvSpPr>
        <p:spPr>
          <a:xfrm>
            <a:off x="1458007" y="6524773"/>
            <a:ext cx="254400" cy="164148"/>
          </a:xfrm>
        </p:spPr>
        <p:txBody>
          <a:bodyPr/>
          <a:lstStyle/>
          <a:p>
            <a:fld id="{4F985FF9-ADA8-465B-B1B8-A5AF16A5E141}" type="slidenum">
              <a:rPr lang="fr-FR" smtClean="0"/>
              <a:t>15</a:t>
            </a:fld>
            <a:endParaRPr lang="fr-FR"/>
          </a:p>
        </p:txBody>
      </p:sp>
      <p:sp>
        <p:nvSpPr>
          <p:cNvPr id="19" name="Espace réservé du texte 19">
            <a:extLst>
              <a:ext uri="{FF2B5EF4-FFF2-40B4-BE49-F238E27FC236}">
                <a16:creationId xmlns:a16="http://schemas.microsoft.com/office/drawing/2014/main" id="{E144ACBB-7AC4-4566-B5D9-D290D64FB969}"/>
              </a:ext>
            </a:extLst>
          </p:cNvPr>
          <p:cNvSpPr txBox="1">
            <a:spLocks/>
          </p:cNvSpPr>
          <p:nvPr/>
        </p:nvSpPr>
        <p:spPr>
          <a:xfrm>
            <a:off x="8544629" y="2276873"/>
            <a:ext cx="3216000" cy="3474719"/>
          </a:xfrm>
          <a:prstGeom prst="rect">
            <a:avLst/>
          </a:prstGeom>
          <a:noFill/>
          <a:ln>
            <a:solidFill>
              <a:srgbClr val="F07E53"/>
            </a:solidFill>
          </a:ln>
        </p:spPr>
        <p:txBody>
          <a:bodyPr vert="horz" lIns="96000" tIns="624000" rIns="240000" bIns="0" rtlCol="0" anchor="ctr">
            <a:noAutofit/>
          </a:bodyPr>
          <a:lstStyle>
            <a:lvl1pPr marL="0" indent="0" algn="ctr" defTabSz="685783" rtl="0" eaLnBrk="1" latinLnBrk="0" hangingPunct="1">
              <a:lnSpc>
                <a:spcPct val="100000"/>
              </a:lnSpc>
              <a:spcBef>
                <a:spcPts val="400"/>
              </a:spcBef>
              <a:buFont typeface="Arial" panose="020B0604020202020204" pitchFamily="34" charset="0"/>
              <a:buNone/>
              <a:defRPr sz="1000" b="1" kern="1200" cap="all" baseline="0">
                <a:solidFill>
                  <a:schemeClr val="tx1"/>
                </a:solidFill>
                <a:latin typeface="+mn-lt"/>
                <a:ea typeface="+mn-ea"/>
                <a:cs typeface="+mn-cs"/>
              </a:defRPr>
            </a:lvl1pPr>
            <a:lvl2pPr marL="216000" indent="-216000" algn="l" defTabSz="685783" rtl="0" eaLnBrk="1" latinLnBrk="0" hangingPunct="1">
              <a:lnSpc>
                <a:spcPct val="100000"/>
              </a:lnSpc>
              <a:spcBef>
                <a:spcPts val="1000"/>
              </a:spcBef>
              <a:buClr>
                <a:schemeClr val="accent1"/>
              </a:buClr>
              <a:buFont typeface="Wingdings 3" panose="05040102010807070707" pitchFamily="18" charset="2"/>
              <a:buChar char=""/>
              <a:defRPr sz="1400" b="1" kern="1200">
                <a:solidFill>
                  <a:schemeClr val="tx1"/>
                </a:solidFill>
                <a:latin typeface="+mn-lt"/>
                <a:ea typeface="+mn-ea"/>
                <a:cs typeface="+mn-cs"/>
              </a:defRPr>
            </a:lvl2pPr>
            <a:lvl3pPr marL="234000" indent="-234000" algn="l" defTabSz="685783" rtl="0" eaLnBrk="1" latinLnBrk="0" hangingPunct="1">
              <a:lnSpc>
                <a:spcPct val="100000"/>
              </a:lnSpc>
              <a:spcBef>
                <a:spcPts val="1000"/>
              </a:spcBef>
              <a:buClr>
                <a:schemeClr val="accent1"/>
              </a:buClr>
              <a:buFont typeface="Wingdings" panose="05000000000000000000" pitchFamily="2" charset="2"/>
              <a:buChar char=""/>
              <a:defRPr sz="1300" b="0" kern="1200" cap="none" baseline="0">
                <a:solidFill>
                  <a:schemeClr val="tx1"/>
                </a:solidFill>
                <a:latin typeface="+mn-lt"/>
                <a:ea typeface="+mn-ea"/>
                <a:cs typeface="+mn-cs"/>
              </a:defRPr>
            </a:lvl3pPr>
            <a:lvl4pPr marL="450000" indent="-180000" algn="l" defTabSz="685783" rtl="0" eaLnBrk="1" latinLnBrk="0" hangingPunct="1">
              <a:lnSpc>
                <a:spcPct val="100000"/>
              </a:lnSpc>
              <a:spcBef>
                <a:spcPts val="600"/>
              </a:spcBef>
              <a:buClr>
                <a:schemeClr val="accent1"/>
              </a:buClr>
              <a:buSzPct val="80000"/>
              <a:buFont typeface="Wingdings 3" panose="05040102010807070707" pitchFamily="18" charset="2"/>
              <a:buChar char=""/>
              <a:defRPr sz="1300" kern="1200">
                <a:solidFill>
                  <a:schemeClr val="tx1"/>
                </a:solidFill>
                <a:latin typeface="+mn-lt"/>
                <a:ea typeface="+mn-ea"/>
                <a:cs typeface="+mn-cs"/>
              </a:defRPr>
            </a:lvl4pPr>
            <a:lvl5pPr marL="594000" indent="-129600" algn="l" defTabSz="685783" rtl="0" eaLnBrk="1" latinLnBrk="0" hangingPunct="1">
              <a:lnSpc>
                <a:spcPct val="100000"/>
              </a:lnSpc>
              <a:spcBef>
                <a:spcPts val="600"/>
              </a:spcBef>
              <a:buClr>
                <a:schemeClr val="accent1"/>
              </a:buClr>
              <a:buSzPct val="80000"/>
              <a:buFont typeface="Arial" panose="020B0604020202020204" pitchFamily="34" charset="0"/>
              <a:buChar char="•"/>
              <a:defRPr sz="1100" kern="1200">
                <a:solidFill>
                  <a:schemeClr val="tx1"/>
                </a:solidFill>
                <a:latin typeface="+mn-lt"/>
                <a:ea typeface="+mn-ea"/>
                <a:cs typeface="+mn-cs"/>
              </a:defRPr>
            </a:lvl5pPr>
            <a:lvl6pPr marL="583185" indent="-129597" algn="l" defTabSz="685783" rtl="0" eaLnBrk="1" latinLnBrk="0" hangingPunct="1">
              <a:lnSpc>
                <a:spcPct val="100000"/>
              </a:lnSpc>
              <a:spcBef>
                <a:spcPts val="600"/>
              </a:spcBef>
              <a:buClr>
                <a:schemeClr val="accent1"/>
              </a:buClr>
              <a:buFont typeface="Arial" panose="020B0604020202020204" pitchFamily="34" charset="0"/>
              <a:buChar char="•"/>
              <a:defRPr sz="110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marL="228594" indent="-228594" algn="l">
              <a:spcBef>
                <a:spcPts val="0"/>
              </a:spcBef>
              <a:spcAft>
                <a:spcPts val="800"/>
              </a:spcAft>
              <a:buClr>
                <a:schemeClr val="accent4"/>
              </a:buClr>
              <a:buFont typeface="Arial" panose="020B0604020202020204" pitchFamily="34" charset="0"/>
              <a:buChar char="•"/>
              <a:defRPr/>
            </a:pPr>
            <a:r>
              <a:rPr lang="fr-FR" sz="1467" b="0" kern="1000" cap="none" dirty="0">
                <a:solidFill>
                  <a:prstClr val="black"/>
                </a:solidFill>
              </a:rPr>
              <a:t>Vous définissez les </a:t>
            </a:r>
            <a:r>
              <a:rPr lang="fr-FR" sz="1467" kern="1000" cap="none" dirty="0">
                <a:solidFill>
                  <a:schemeClr val="accent4"/>
                </a:solidFill>
              </a:rPr>
              <a:t>modalités de calcul de la prime et fixez les niveaux de performance à atteindre</a:t>
            </a:r>
            <a:r>
              <a:rPr lang="fr-FR" sz="1467" b="0" kern="1000" cap="none" dirty="0">
                <a:solidFill>
                  <a:prstClr val="black"/>
                </a:solidFill>
              </a:rPr>
              <a:t> : la prime d’intéressement n’est versée que si les objectifs sont atteints.</a:t>
            </a:r>
          </a:p>
          <a:p>
            <a:pPr marL="228594" indent="-228594" algn="l">
              <a:spcBef>
                <a:spcPts val="0"/>
              </a:spcBef>
              <a:buClr>
                <a:schemeClr val="accent4"/>
              </a:buClr>
              <a:buFont typeface="Arial" panose="020B0604020202020204" pitchFamily="34" charset="0"/>
              <a:buChar char="•"/>
              <a:defRPr/>
            </a:pPr>
            <a:r>
              <a:rPr lang="fr-FR" sz="1467" b="0" kern="1000" cap="none" dirty="0">
                <a:solidFill>
                  <a:prstClr val="black"/>
                </a:solidFill>
              </a:rPr>
              <a:t>Les bénéficiaires ont la </a:t>
            </a:r>
            <a:r>
              <a:rPr lang="fr-FR" sz="1467" kern="1000" cap="none" dirty="0">
                <a:solidFill>
                  <a:schemeClr val="accent4"/>
                </a:solidFill>
              </a:rPr>
              <a:t>liberté de percevoir immédiatement ou de placer leur prime.</a:t>
            </a:r>
          </a:p>
          <a:p>
            <a:pPr algn="l">
              <a:spcBef>
                <a:spcPts val="0"/>
              </a:spcBef>
              <a:defRPr/>
            </a:pPr>
            <a:endParaRPr lang="fr-FR" sz="1467" b="0" kern="1000" cap="none" dirty="0">
              <a:solidFill>
                <a:prstClr val="black"/>
              </a:solidFill>
            </a:endParaRPr>
          </a:p>
          <a:p>
            <a:pPr algn="l">
              <a:spcBef>
                <a:spcPts val="0"/>
              </a:spcBef>
              <a:defRPr/>
            </a:pPr>
            <a:endParaRPr lang="fr-FR" sz="1467" b="0" kern="1000" cap="none" dirty="0">
              <a:solidFill>
                <a:prstClr val="black"/>
              </a:solidFill>
            </a:endParaRPr>
          </a:p>
        </p:txBody>
      </p:sp>
      <p:sp>
        <p:nvSpPr>
          <p:cNvPr id="20" name="Espace réservé du texte 20">
            <a:extLst>
              <a:ext uri="{FF2B5EF4-FFF2-40B4-BE49-F238E27FC236}">
                <a16:creationId xmlns:a16="http://schemas.microsoft.com/office/drawing/2014/main" id="{1B7EC811-2C47-4AF1-A90C-858C688D7819}"/>
              </a:ext>
            </a:extLst>
          </p:cNvPr>
          <p:cNvSpPr txBox="1">
            <a:spLocks/>
          </p:cNvSpPr>
          <p:nvPr/>
        </p:nvSpPr>
        <p:spPr>
          <a:xfrm>
            <a:off x="4957632" y="2276873"/>
            <a:ext cx="3216000" cy="3477983"/>
          </a:xfrm>
          <a:prstGeom prst="rect">
            <a:avLst/>
          </a:prstGeom>
          <a:noFill/>
          <a:ln>
            <a:solidFill>
              <a:srgbClr val="AF1280"/>
            </a:solidFill>
          </a:ln>
        </p:spPr>
        <p:txBody>
          <a:bodyPr lIns="96000"/>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buNone/>
              <a:defRPr/>
            </a:pPr>
            <a:endParaRPr lang="fr-FR" sz="1467" kern="0" dirty="0">
              <a:solidFill>
                <a:prstClr val="black"/>
              </a:solidFill>
              <a:latin typeface="Arial" panose="020B0604020202020204"/>
            </a:endParaRPr>
          </a:p>
          <a:p>
            <a:pPr marL="0" indent="0">
              <a:buNone/>
              <a:defRPr/>
            </a:pPr>
            <a:endParaRPr lang="fr-FR" sz="1467" kern="0" dirty="0">
              <a:solidFill>
                <a:prstClr val="black"/>
              </a:solidFill>
              <a:latin typeface="Arial" panose="020B0604020202020204"/>
            </a:endParaRPr>
          </a:p>
          <a:p>
            <a:pPr marL="171446" indent="-171446" defTabSz="914377">
              <a:buClr>
                <a:schemeClr val="accent2"/>
              </a:buClr>
              <a:buFont typeface="Arial" panose="020B0604020202020204" pitchFamily="34" charset="0"/>
              <a:buChar char="•"/>
              <a:defRPr/>
            </a:pPr>
            <a:r>
              <a:rPr lang="fr-FR" sz="1467" dirty="0">
                <a:solidFill>
                  <a:prstClr val="black"/>
                </a:solidFill>
              </a:rPr>
              <a:t>Il est facultatif et peut être mis en place par </a:t>
            </a:r>
            <a:r>
              <a:rPr lang="fr-FR" sz="1467" b="1" dirty="0">
                <a:solidFill>
                  <a:schemeClr val="accent2"/>
                </a:solidFill>
              </a:rPr>
              <a:t>tout employeur ayant au moins 1 salarié</a:t>
            </a:r>
            <a:r>
              <a:rPr lang="fr-FR" sz="1467" dirty="0">
                <a:solidFill>
                  <a:schemeClr val="accent2"/>
                </a:solidFill>
              </a:rPr>
              <a:t>.</a:t>
            </a:r>
          </a:p>
          <a:p>
            <a:pPr marL="171446" indent="-171446" defTabSz="914377">
              <a:buClr>
                <a:schemeClr val="accent2"/>
              </a:buClr>
              <a:buFont typeface="Arial" panose="020B0604020202020204" pitchFamily="34" charset="0"/>
              <a:buChar char="•"/>
              <a:defRPr/>
            </a:pPr>
            <a:endParaRPr lang="fr-FR" sz="1467" dirty="0">
              <a:solidFill>
                <a:schemeClr val="accent2"/>
              </a:solidFill>
            </a:endParaRPr>
          </a:p>
          <a:p>
            <a:pPr marL="171446" indent="-171446" defTabSz="914377">
              <a:buClr>
                <a:schemeClr val="accent2"/>
              </a:buClr>
              <a:buFont typeface="Arial" panose="020B0604020202020204" pitchFamily="34" charset="0"/>
              <a:buChar char="•"/>
              <a:defRPr/>
            </a:pPr>
            <a:r>
              <a:rPr lang="fr-FR" sz="1467" dirty="0">
                <a:solidFill>
                  <a:prstClr val="black"/>
                </a:solidFill>
              </a:rPr>
              <a:t>Deux plafonds légaux à respecter </a:t>
            </a:r>
          </a:p>
          <a:p>
            <a:pPr marL="177796" indent="-177796" defTabSz="914377">
              <a:buFont typeface="Arial" panose="020B0604020202020204" pitchFamily="34" charset="0"/>
              <a:buChar char="•"/>
              <a:defRPr/>
            </a:pPr>
            <a:endParaRPr lang="fr-FR" sz="1467" dirty="0">
              <a:solidFill>
                <a:prstClr val="black"/>
              </a:solidFill>
            </a:endParaRPr>
          </a:p>
          <a:p>
            <a:pPr marL="177796" indent="-177796" defTabSz="914377">
              <a:buFont typeface="Arial" panose="020B0604020202020204" pitchFamily="34" charset="0"/>
              <a:buChar char="•"/>
              <a:defRPr/>
            </a:pPr>
            <a:endParaRPr lang="fr-FR" sz="1467" dirty="0">
              <a:solidFill>
                <a:prstClr val="black"/>
              </a:solidFill>
            </a:endParaRPr>
          </a:p>
          <a:p>
            <a:pPr marL="177796" indent="-177796" defTabSz="914377">
              <a:buFont typeface="Arial" panose="020B0604020202020204" pitchFamily="34" charset="0"/>
              <a:buChar char="•"/>
              <a:defRPr/>
            </a:pPr>
            <a:endParaRPr lang="fr-FR" sz="1467" dirty="0">
              <a:solidFill>
                <a:prstClr val="black"/>
              </a:solidFill>
            </a:endParaRPr>
          </a:p>
          <a:p>
            <a:pPr marL="0" indent="0" defTabSz="914377">
              <a:buNone/>
              <a:defRPr/>
            </a:pPr>
            <a:endParaRPr lang="fr-FR" sz="1067" dirty="0">
              <a:solidFill>
                <a:prstClr val="black"/>
              </a:solidFill>
            </a:endParaRPr>
          </a:p>
          <a:p>
            <a:pPr marL="0" indent="0" algn="ctr" defTabSz="914377">
              <a:buNone/>
              <a:defRPr/>
            </a:pPr>
            <a:r>
              <a:rPr lang="fr-FR" sz="1467" b="1" dirty="0">
                <a:solidFill>
                  <a:schemeClr val="accent2"/>
                </a:solidFill>
              </a:rPr>
              <a:t>&amp;</a:t>
            </a:r>
          </a:p>
          <a:p>
            <a:pPr marL="0" indent="0" defTabSz="914377">
              <a:buNone/>
              <a:defRPr/>
            </a:pPr>
            <a:endParaRPr lang="fr-FR" sz="1467" dirty="0">
              <a:solidFill>
                <a:prstClr val="black"/>
              </a:solidFill>
            </a:endParaRPr>
          </a:p>
          <a:p>
            <a:pPr marL="0" indent="0" defTabSz="914377">
              <a:buNone/>
              <a:defRPr/>
            </a:pPr>
            <a:endParaRPr lang="fr-FR" sz="1467" dirty="0">
              <a:solidFill>
                <a:prstClr val="black"/>
              </a:solidFill>
            </a:endParaRPr>
          </a:p>
        </p:txBody>
      </p:sp>
      <p:sp>
        <p:nvSpPr>
          <p:cNvPr id="35" name="Espace réservé du texte 16">
            <a:extLst>
              <a:ext uri="{FF2B5EF4-FFF2-40B4-BE49-F238E27FC236}">
                <a16:creationId xmlns:a16="http://schemas.microsoft.com/office/drawing/2014/main" id="{D3878951-4715-42DA-93D0-5F408B36D20C}"/>
              </a:ext>
            </a:extLst>
          </p:cNvPr>
          <p:cNvSpPr txBox="1">
            <a:spLocks/>
          </p:cNvSpPr>
          <p:nvPr/>
        </p:nvSpPr>
        <p:spPr>
          <a:xfrm>
            <a:off x="1385339" y="2180862"/>
            <a:ext cx="3216000" cy="3576236"/>
          </a:xfrm>
          <a:prstGeom prst="rect">
            <a:avLst/>
          </a:prstGeom>
          <a:noFill/>
          <a:ln>
            <a:solidFill>
              <a:srgbClr val="4D6995"/>
            </a:solidFill>
          </a:ln>
        </p:spPr>
        <p:txBody>
          <a:bodyPr lIns="96000" rIns="96000" anchor="t"/>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ctr">
              <a:spcAft>
                <a:spcPts val="400"/>
              </a:spcAft>
              <a:buNone/>
              <a:defRPr/>
            </a:pPr>
            <a:endParaRPr lang="fr-FR" sz="1467" kern="0" dirty="0">
              <a:solidFill>
                <a:prstClr val="black"/>
              </a:solidFill>
              <a:latin typeface="Arial" panose="020B0604020202020204"/>
            </a:endParaRPr>
          </a:p>
          <a:p>
            <a:pPr marL="0" indent="0" algn="ctr">
              <a:spcAft>
                <a:spcPts val="400"/>
              </a:spcAft>
              <a:buNone/>
              <a:defRPr/>
            </a:pPr>
            <a:endParaRPr lang="fr-FR" sz="267" kern="0" dirty="0">
              <a:solidFill>
                <a:prstClr val="black"/>
              </a:solidFill>
              <a:latin typeface="Arial" panose="020B0604020202020204"/>
            </a:endParaRPr>
          </a:p>
          <a:p>
            <a:pPr marL="177796" indent="-177796" defTabSz="914377">
              <a:spcAft>
                <a:spcPts val="800"/>
              </a:spcAft>
              <a:buClr>
                <a:schemeClr val="accent1"/>
              </a:buClr>
              <a:buFont typeface="Arial" panose="020B0604020202020204" pitchFamily="34" charset="0"/>
              <a:buChar char="•"/>
              <a:defRPr/>
            </a:pPr>
            <a:r>
              <a:rPr lang="fr-FR" sz="1467" dirty="0">
                <a:solidFill>
                  <a:prstClr val="black"/>
                </a:solidFill>
              </a:rPr>
              <a:t>Une solution pour </a:t>
            </a:r>
            <a:r>
              <a:rPr lang="fr-FR" sz="1467" b="1" dirty="0">
                <a:solidFill>
                  <a:schemeClr val="accent1"/>
                </a:solidFill>
              </a:rPr>
              <a:t>motiver</a:t>
            </a:r>
            <a:r>
              <a:rPr lang="fr-FR" sz="1467" dirty="0">
                <a:solidFill>
                  <a:schemeClr val="tx1"/>
                </a:solidFill>
              </a:rPr>
              <a:t> et </a:t>
            </a:r>
            <a:r>
              <a:rPr lang="fr-FR" sz="1467" b="1" dirty="0">
                <a:solidFill>
                  <a:schemeClr val="accent1"/>
                </a:solidFill>
              </a:rPr>
              <a:t>valoriser</a:t>
            </a:r>
            <a:r>
              <a:rPr lang="fr-FR" sz="1467" dirty="0">
                <a:solidFill>
                  <a:schemeClr val="accent1"/>
                </a:solidFill>
              </a:rPr>
              <a:t> </a:t>
            </a:r>
            <a:r>
              <a:rPr lang="fr-FR" sz="1467" dirty="0">
                <a:solidFill>
                  <a:prstClr val="black"/>
                </a:solidFill>
              </a:rPr>
              <a:t>vos salariés </a:t>
            </a:r>
            <a:r>
              <a:rPr lang="fr-FR" sz="1467" b="1" dirty="0">
                <a:solidFill>
                  <a:schemeClr val="accent1"/>
                </a:solidFill>
              </a:rPr>
              <a:t>en les associant aux performances et/ou aux résultats de votre entreprise.</a:t>
            </a:r>
            <a:endParaRPr lang="fr-FR" sz="1400" b="1" dirty="0">
              <a:solidFill>
                <a:schemeClr val="accent1"/>
              </a:solidFill>
            </a:endParaRPr>
          </a:p>
          <a:p>
            <a:pPr marL="177796" indent="-177796" defTabSz="914377">
              <a:spcAft>
                <a:spcPts val="800"/>
              </a:spcAft>
              <a:buClr>
                <a:schemeClr val="accent1"/>
              </a:buClr>
              <a:buFont typeface="Arial" panose="020B0604020202020204" pitchFamily="34" charset="0"/>
              <a:buChar char="•"/>
              <a:defRPr/>
            </a:pPr>
            <a:r>
              <a:rPr lang="fr-FR" sz="1467" b="1" dirty="0">
                <a:solidFill>
                  <a:schemeClr val="accent1"/>
                </a:solidFill>
              </a:rPr>
              <a:t>Une source d’alimentation </a:t>
            </a:r>
            <a:r>
              <a:rPr lang="fr-FR" sz="1467" dirty="0">
                <a:solidFill>
                  <a:prstClr val="black"/>
                </a:solidFill>
              </a:rPr>
              <a:t>potentielle des plans d’épargne </a:t>
            </a:r>
            <a:r>
              <a:rPr lang="fr-FR" sz="1467" b="1" dirty="0">
                <a:solidFill>
                  <a:schemeClr val="accent1"/>
                </a:solidFill>
              </a:rPr>
              <a:t>sans que le bénéficiaire ait à utiliser ses économies personnelles.</a:t>
            </a:r>
          </a:p>
          <a:p>
            <a:pPr marL="177796" indent="-177796" defTabSz="914377">
              <a:buClr>
                <a:schemeClr val="accent1"/>
              </a:buClr>
              <a:buFont typeface="Arial" panose="020B0604020202020204" pitchFamily="34" charset="0"/>
              <a:buChar char="•"/>
              <a:defRPr/>
            </a:pPr>
            <a:r>
              <a:rPr lang="fr-FR" altLang="fr-FR" sz="1467" dirty="0">
                <a:solidFill>
                  <a:schemeClr val="tx1"/>
                </a:solidFill>
              </a:rPr>
              <a:t>Les bénéficiaires sont les mêmes que les </a:t>
            </a:r>
            <a:r>
              <a:rPr lang="fr-FR" altLang="fr-FR" sz="1467" dirty="0">
                <a:solidFill>
                  <a:schemeClr val="tx1"/>
                </a:solidFill>
                <a:ea typeface="MS PGothic" pitchFamily="34" charset="-128"/>
                <a:cs typeface="Arial" pitchFamily="34" charset="0"/>
              </a:rPr>
              <a:t>plans d’épargne salariale</a:t>
            </a:r>
            <a:r>
              <a:rPr lang="fr-FR" altLang="fr-FR" sz="1467" dirty="0">
                <a:solidFill>
                  <a:schemeClr val="tx1"/>
                </a:solidFill>
              </a:rPr>
              <a:t> et retraite.</a:t>
            </a:r>
          </a:p>
          <a:p>
            <a:pPr marL="177796" indent="-177796" defTabSz="914377">
              <a:buClr>
                <a:schemeClr val="accent1"/>
              </a:buClr>
              <a:buFont typeface="Arial" panose="020B0604020202020204" pitchFamily="34" charset="0"/>
              <a:buChar char="•"/>
              <a:defRPr/>
            </a:pPr>
            <a:endParaRPr lang="fr-FR" sz="1467" b="1" dirty="0">
              <a:solidFill>
                <a:schemeClr val="accent1"/>
              </a:solidFill>
            </a:endParaRPr>
          </a:p>
        </p:txBody>
      </p:sp>
      <p:sp>
        <p:nvSpPr>
          <p:cNvPr id="36" name="Espace réservé du texte 17">
            <a:extLst>
              <a:ext uri="{FF2B5EF4-FFF2-40B4-BE49-F238E27FC236}">
                <a16:creationId xmlns:a16="http://schemas.microsoft.com/office/drawing/2014/main" id="{B31671C4-7CBA-4A31-B4BF-D4EFE901217A}"/>
              </a:ext>
            </a:extLst>
          </p:cNvPr>
          <p:cNvSpPr txBox="1">
            <a:spLocks/>
          </p:cNvSpPr>
          <p:nvPr/>
        </p:nvSpPr>
        <p:spPr>
          <a:xfrm>
            <a:off x="4937773" y="1738472"/>
            <a:ext cx="3270463" cy="624000"/>
          </a:xfrm>
          <a:prstGeom prst="roundRect">
            <a:avLst/>
          </a:prstGeom>
          <a:solidFill>
            <a:srgbClr val="AF1280"/>
          </a:solidFill>
          <a:ln>
            <a:solidFill>
              <a:schemeClr val="accent2"/>
            </a:solidFill>
          </a:ln>
        </p:spPr>
        <p:txBody>
          <a:bodyPr lIns="480000" rIns="48000" anchor="ct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ctr">
              <a:buNone/>
              <a:defRPr/>
            </a:pPr>
            <a:r>
              <a:rPr lang="fr-FR" sz="1600" b="1" kern="0" dirty="0">
                <a:solidFill>
                  <a:schemeClr val="bg1"/>
                </a:solidFill>
                <a:latin typeface="Arial" panose="020B0604020202020204"/>
              </a:rPr>
              <a:t>Mise en place</a:t>
            </a:r>
          </a:p>
        </p:txBody>
      </p:sp>
      <p:sp>
        <p:nvSpPr>
          <p:cNvPr id="37" name="Espace réservé du texte 15">
            <a:extLst>
              <a:ext uri="{FF2B5EF4-FFF2-40B4-BE49-F238E27FC236}">
                <a16:creationId xmlns:a16="http://schemas.microsoft.com/office/drawing/2014/main" id="{328DAA32-3E8D-4587-9087-5B3CA0878C2B}"/>
              </a:ext>
            </a:extLst>
          </p:cNvPr>
          <p:cNvSpPr txBox="1">
            <a:spLocks/>
          </p:cNvSpPr>
          <p:nvPr/>
        </p:nvSpPr>
        <p:spPr>
          <a:xfrm>
            <a:off x="8549114" y="1722141"/>
            <a:ext cx="3211516" cy="624000"/>
          </a:xfrm>
          <a:prstGeom prst="roundRect">
            <a:avLst/>
          </a:prstGeom>
          <a:solidFill>
            <a:srgbClr val="F07E53"/>
          </a:solidFill>
          <a:ln>
            <a:solidFill>
              <a:schemeClr val="accent4"/>
            </a:solidFill>
          </a:ln>
        </p:spPr>
        <p:txBody>
          <a:bodyPr vert="horz" wrap="square" lIns="480000" tIns="48000" rIns="48000" bIns="96000" rtlCol="0" anchor="ctr">
            <a:noAutofit/>
          </a:bodyPr>
          <a:lstStyle>
            <a:lvl1pPr marL="0" indent="0" algn="ctr" defTabSz="685783" rtl="0" eaLnBrk="1" latinLnBrk="0" hangingPunct="1">
              <a:lnSpc>
                <a:spcPct val="100000"/>
              </a:lnSpc>
              <a:spcBef>
                <a:spcPts val="1200"/>
              </a:spcBef>
              <a:buFont typeface="Arial" panose="020B0604020202020204" pitchFamily="34" charset="0"/>
              <a:buNone/>
              <a:defRPr sz="3200" b="1" kern="1200">
                <a:solidFill>
                  <a:schemeClr val="bg1"/>
                </a:solidFill>
                <a:latin typeface="+mn-lt"/>
                <a:ea typeface="+mn-ea"/>
                <a:cs typeface="+mn-cs"/>
              </a:defRPr>
            </a:lvl1pPr>
            <a:lvl2pPr marL="0" indent="0" algn="ctr" defTabSz="685783" rtl="0" eaLnBrk="1" latinLnBrk="0" hangingPunct="1">
              <a:lnSpc>
                <a:spcPct val="100000"/>
              </a:lnSpc>
              <a:spcBef>
                <a:spcPts val="0"/>
              </a:spcBef>
              <a:buClr>
                <a:schemeClr val="accent1"/>
              </a:buClr>
              <a:buFont typeface="Wingdings 3" panose="05040102010807070707" pitchFamily="18" charset="2"/>
              <a:buNone/>
              <a:defRPr sz="1000" b="1" kern="1200" cap="all" baseline="0">
                <a:solidFill>
                  <a:schemeClr val="bg1"/>
                </a:solidFill>
                <a:latin typeface="+mn-lt"/>
                <a:ea typeface="+mn-ea"/>
                <a:cs typeface="+mn-cs"/>
              </a:defRPr>
            </a:lvl2pPr>
            <a:lvl3pPr marL="234000" indent="-234000" algn="l" defTabSz="685783" rtl="0" eaLnBrk="1" latinLnBrk="0" hangingPunct="1">
              <a:lnSpc>
                <a:spcPct val="100000"/>
              </a:lnSpc>
              <a:spcBef>
                <a:spcPts val="1000"/>
              </a:spcBef>
              <a:buClr>
                <a:schemeClr val="accent1"/>
              </a:buClr>
              <a:buFont typeface="Wingdings" panose="05000000000000000000" pitchFamily="2" charset="2"/>
              <a:buChar char=""/>
              <a:defRPr sz="1300" b="0" kern="1200" cap="none" baseline="0">
                <a:solidFill>
                  <a:schemeClr val="tx1"/>
                </a:solidFill>
                <a:latin typeface="+mn-lt"/>
                <a:ea typeface="+mn-ea"/>
                <a:cs typeface="+mn-cs"/>
              </a:defRPr>
            </a:lvl3pPr>
            <a:lvl4pPr marL="450000" indent="-180000" algn="l" defTabSz="685783" rtl="0" eaLnBrk="1" latinLnBrk="0" hangingPunct="1">
              <a:lnSpc>
                <a:spcPct val="100000"/>
              </a:lnSpc>
              <a:spcBef>
                <a:spcPts val="600"/>
              </a:spcBef>
              <a:buClr>
                <a:schemeClr val="accent1"/>
              </a:buClr>
              <a:buSzPct val="80000"/>
              <a:buFont typeface="Wingdings 3" panose="05040102010807070707" pitchFamily="18" charset="2"/>
              <a:buChar char=""/>
              <a:defRPr sz="1300" kern="1200">
                <a:solidFill>
                  <a:schemeClr val="tx1"/>
                </a:solidFill>
                <a:latin typeface="+mn-lt"/>
                <a:ea typeface="+mn-ea"/>
                <a:cs typeface="+mn-cs"/>
              </a:defRPr>
            </a:lvl4pPr>
            <a:lvl5pPr marL="594000" indent="-129600" algn="l" defTabSz="685783" rtl="0" eaLnBrk="1" latinLnBrk="0" hangingPunct="1">
              <a:lnSpc>
                <a:spcPct val="100000"/>
              </a:lnSpc>
              <a:spcBef>
                <a:spcPts val="600"/>
              </a:spcBef>
              <a:buClr>
                <a:schemeClr val="accent1"/>
              </a:buClr>
              <a:buSzPct val="80000"/>
              <a:buFont typeface="Arial" panose="020B0604020202020204" pitchFamily="34" charset="0"/>
              <a:buChar char="•"/>
              <a:defRPr sz="1100" kern="1200">
                <a:solidFill>
                  <a:schemeClr val="tx1"/>
                </a:solidFill>
                <a:latin typeface="+mn-lt"/>
                <a:ea typeface="+mn-ea"/>
                <a:cs typeface="+mn-cs"/>
              </a:defRPr>
            </a:lvl5pPr>
            <a:lvl6pPr marL="583185" indent="-129597" algn="l" defTabSz="685783" rtl="0" eaLnBrk="1" latinLnBrk="0" hangingPunct="1">
              <a:lnSpc>
                <a:spcPct val="100000"/>
              </a:lnSpc>
              <a:spcBef>
                <a:spcPts val="600"/>
              </a:spcBef>
              <a:buClr>
                <a:schemeClr val="accent1"/>
              </a:buClr>
              <a:buFont typeface="Arial" panose="020B0604020202020204" pitchFamily="34" charset="0"/>
              <a:buChar char="•"/>
              <a:defRPr sz="110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a:spcBef>
                <a:spcPts val="0"/>
              </a:spcBef>
              <a:defRPr/>
            </a:pPr>
            <a:r>
              <a:rPr lang="fr-FR" sz="1600" dirty="0">
                <a:solidFill>
                  <a:prstClr val="white"/>
                </a:solidFill>
                <a:latin typeface="Arial" panose="020B0604020202020204"/>
              </a:rPr>
              <a:t>Un outil modulable</a:t>
            </a:r>
          </a:p>
        </p:txBody>
      </p:sp>
      <p:sp>
        <p:nvSpPr>
          <p:cNvPr id="38" name="Ellipse 37">
            <a:extLst>
              <a:ext uri="{FF2B5EF4-FFF2-40B4-BE49-F238E27FC236}">
                <a16:creationId xmlns:a16="http://schemas.microsoft.com/office/drawing/2014/main" id="{48640863-DD94-4093-9562-28A1918FE791}"/>
              </a:ext>
            </a:extLst>
          </p:cNvPr>
          <p:cNvSpPr/>
          <p:nvPr/>
        </p:nvSpPr>
        <p:spPr>
          <a:xfrm>
            <a:off x="4751851" y="1639427"/>
            <a:ext cx="888000" cy="885428"/>
          </a:xfrm>
          <a:prstGeom prst="ellipse">
            <a:avLst/>
          </a:prstGeom>
          <a:solidFill>
            <a:srgbClr val="AF1280"/>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ctr">
              <a:defRPr/>
            </a:pPr>
            <a:endParaRPr lang="fr-FR" sz="2133" b="1" dirty="0">
              <a:solidFill>
                <a:prstClr val="white"/>
              </a:solidFill>
              <a:latin typeface="Arial" panose="020B0604020202020204"/>
            </a:endParaRPr>
          </a:p>
        </p:txBody>
      </p:sp>
      <p:sp>
        <p:nvSpPr>
          <p:cNvPr id="39" name="Ellipse 38">
            <a:extLst>
              <a:ext uri="{FF2B5EF4-FFF2-40B4-BE49-F238E27FC236}">
                <a16:creationId xmlns:a16="http://schemas.microsoft.com/office/drawing/2014/main" id="{69B1CC7A-E6AC-4B07-A862-FC35DE1F3EE5}"/>
              </a:ext>
            </a:extLst>
          </p:cNvPr>
          <p:cNvSpPr/>
          <p:nvPr/>
        </p:nvSpPr>
        <p:spPr>
          <a:xfrm>
            <a:off x="8378581" y="1682474"/>
            <a:ext cx="888000" cy="885428"/>
          </a:xfrm>
          <a:prstGeom prst="ellipse">
            <a:avLst/>
          </a:prstGeom>
          <a:solidFill>
            <a:srgbClr val="F07E53"/>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ctr">
              <a:defRPr/>
            </a:pPr>
            <a:endParaRPr lang="fr-FR" sz="2133" b="1" dirty="0">
              <a:solidFill>
                <a:prstClr val="white"/>
              </a:solidFill>
              <a:latin typeface="Arial" panose="020B0604020202020204"/>
            </a:endParaRPr>
          </a:p>
        </p:txBody>
      </p:sp>
      <p:sp>
        <p:nvSpPr>
          <p:cNvPr id="40" name="Espace réservé du texte 18">
            <a:extLst>
              <a:ext uri="{FF2B5EF4-FFF2-40B4-BE49-F238E27FC236}">
                <a16:creationId xmlns:a16="http://schemas.microsoft.com/office/drawing/2014/main" id="{CA528776-5A12-41EE-984F-550D0A0A505F}"/>
              </a:ext>
            </a:extLst>
          </p:cNvPr>
          <p:cNvSpPr txBox="1">
            <a:spLocks/>
          </p:cNvSpPr>
          <p:nvPr/>
        </p:nvSpPr>
        <p:spPr>
          <a:xfrm>
            <a:off x="1402952" y="1722141"/>
            <a:ext cx="3216000" cy="624000"/>
          </a:xfrm>
          <a:prstGeom prst="roundRect">
            <a:avLst/>
          </a:prstGeom>
          <a:solidFill>
            <a:srgbClr val="4D6995"/>
          </a:solidFill>
          <a:ln>
            <a:solidFill>
              <a:schemeClr val="accent1"/>
            </a:solidFill>
          </a:ln>
        </p:spPr>
        <p:txBody>
          <a:bodyPr lIns="480000" rIns="48000" anchor="ct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ctr">
              <a:buNone/>
              <a:defRPr/>
            </a:pPr>
            <a:r>
              <a:rPr lang="fr-FR" sz="1600" b="1" dirty="0">
                <a:solidFill>
                  <a:prstClr val="white"/>
                </a:solidFill>
              </a:rPr>
              <a:t>Qu’est ce que c’est ?</a:t>
            </a:r>
            <a:endParaRPr lang="fr-FR" sz="1600" b="1" dirty="0">
              <a:solidFill>
                <a:prstClr val="white"/>
              </a:solidFill>
              <a:latin typeface="Arial" panose="020B0604020202020204"/>
            </a:endParaRPr>
          </a:p>
        </p:txBody>
      </p:sp>
      <p:sp>
        <p:nvSpPr>
          <p:cNvPr id="41" name="Ellipse 40">
            <a:extLst>
              <a:ext uri="{FF2B5EF4-FFF2-40B4-BE49-F238E27FC236}">
                <a16:creationId xmlns:a16="http://schemas.microsoft.com/office/drawing/2014/main" id="{ECAD7323-07DF-4C63-85A0-F7878A935076}"/>
              </a:ext>
            </a:extLst>
          </p:cNvPr>
          <p:cNvSpPr/>
          <p:nvPr/>
        </p:nvSpPr>
        <p:spPr>
          <a:xfrm>
            <a:off x="1199456" y="1604798"/>
            <a:ext cx="888000" cy="885428"/>
          </a:xfrm>
          <a:prstGeom prst="ellipse">
            <a:avLst/>
          </a:prstGeom>
          <a:solidFill>
            <a:srgbClr val="4D6995"/>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lvl="0" algn="ctr">
              <a:defRPr/>
            </a:pPr>
            <a:endParaRPr lang="fr-FR" sz="2133" b="1" dirty="0">
              <a:solidFill>
                <a:prstClr val="white"/>
              </a:solidFill>
            </a:endParaRPr>
          </a:p>
        </p:txBody>
      </p:sp>
      <p:sp>
        <p:nvSpPr>
          <p:cNvPr id="45" name="Rectangle 44">
            <a:extLst>
              <a:ext uri="{FF2B5EF4-FFF2-40B4-BE49-F238E27FC236}">
                <a16:creationId xmlns:a16="http://schemas.microsoft.com/office/drawing/2014/main" id="{E249EB2A-547A-4E6E-978D-A521773F0AEA}"/>
              </a:ext>
            </a:extLst>
          </p:cNvPr>
          <p:cNvSpPr/>
          <p:nvPr/>
        </p:nvSpPr>
        <p:spPr>
          <a:xfrm>
            <a:off x="5406157" y="4041795"/>
            <a:ext cx="2252009" cy="556832"/>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anchor="ctr">
            <a:noAutofit/>
          </a:bodyPr>
          <a:lstStyle/>
          <a:p>
            <a:pPr algn="ctr" defTabSz="914377">
              <a:spcAft>
                <a:spcPts val="300"/>
              </a:spcAft>
              <a:buClr>
                <a:srgbClr val="581D74"/>
              </a:buClr>
              <a:defRPr/>
            </a:pPr>
            <a:r>
              <a:rPr lang="fr-FR" sz="1200" dirty="0">
                <a:solidFill>
                  <a:prstClr val="black"/>
                </a:solidFill>
                <a:latin typeface="Arial" panose="020B0604020202020204"/>
              </a:rPr>
              <a:t>Un montant individuel </a:t>
            </a:r>
          </a:p>
          <a:p>
            <a:pPr algn="ctr" defTabSz="914377">
              <a:spcAft>
                <a:spcPts val="300"/>
              </a:spcAft>
              <a:buClr>
                <a:srgbClr val="581D74"/>
              </a:buClr>
              <a:defRPr/>
            </a:pPr>
            <a:r>
              <a:rPr lang="fr-FR" sz="1200" b="1" dirty="0">
                <a:solidFill>
                  <a:schemeClr val="accent2"/>
                </a:solidFill>
                <a:latin typeface="Arial" panose="020B0604020202020204"/>
              </a:rPr>
              <a:t>75 % du PASS soit </a:t>
            </a:r>
            <a:r>
              <a:rPr lang="fr-FR" altLang="fr-FR" sz="1200" b="1" dirty="0">
                <a:solidFill>
                  <a:schemeClr val="accent2"/>
                </a:solidFill>
              </a:rPr>
              <a:t>30 852 € </a:t>
            </a:r>
            <a:endParaRPr lang="fr-FR" sz="1200" dirty="0">
              <a:solidFill>
                <a:schemeClr val="accent2"/>
              </a:solidFill>
              <a:latin typeface="Arial" panose="020B0604020202020204"/>
            </a:endParaRPr>
          </a:p>
        </p:txBody>
      </p:sp>
      <p:sp>
        <p:nvSpPr>
          <p:cNvPr id="46" name="Rectangle 45">
            <a:extLst>
              <a:ext uri="{FF2B5EF4-FFF2-40B4-BE49-F238E27FC236}">
                <a16:creationId xmlns:a16="http://schemas.microsoft.com/office/drawing/2014/main" id="{E3A6FE63-3554-4908-8246-DCEFC6FF6819}"/>
              </a:ext>
            </a:extLst>
          </p:cNvPr>
          <p:cNvSpPr/>
          <p:nvPr/>
        </p:nvSpPr>
        <p:spPr>
          <a:xfrm>
            <a:off x="5406157" y="5061182"/>
            <a:ext cx="2252009" cy="539580"/>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lIns="48000" rIns="48000">
            <a:noAutofit/>
          </a:bodyPr>
          <a:lstStyle/>
          <a:p>
            <a:pPr algn="ctr" defTabSz="914377">
              <a:spcAft>
                <a:spcPts val="300"/>
              </a:spcAft>
              <a:buClr>
                <a:srgbClr val="581D74"/>
              </a:buClr>
              <a:defRPr/>
            </a:pPr>
            <a:r>
              <a:rPr lang="fr-FR" sz="1200" dirty="0">
                <a:solidFill>
                  <a:prstClr val="black"/>
                </a:solidFill>
                <a:latin typeface="Arial" panose="020B0604020202020204"/>
              </a:rPr>
              <a:t>Un montant global </a:t>
            </a:r>
          </a:p>
          <a:p>
            <a:pPr algn="ctr" defTabSz="914377">
              <a:spcAft>
                <a:spcPts val="300"/>
              </a:spcAft>
              <a:buClr>
                <a:srgbClr val="581D74"/>
              </a:buClr>
              <a:defRPr/>
            </a:pPr>
            <a:r>
              <a:rPr lang="fr-FR" sz="1200" b="1" dirty="0">
                <a:solidFill>
                  <a:schemeClr val="accent2"/>
                </a:solidFill>
                <a:latin typeface="Arial" panose="020B0604020202020204"/>
              </a:rPr>
              <a:t>20 % de la masse salariale</a:t>
            </a:r>
            <a:endParaRPr lang="fr-FR" sz="1200" dirty="0">
              <a:solidFill>
                <a:schemeClr val="accent2"/>
              </a:solidFill>
              <a:latin typeface="Arial" panose="020B0604020202020204"/>
            </a:endParaRPr>
          </a:p>
        </p:txBody>
      </p:sp>
      <p:pic>
        <p:nvPicPr>
          <p:cNvPr id="5" name="Image 4">
            <a:extLst>
              <a:ext uri="{FF2B5EF4-FFF2-40B4-BE49-F238E27FC236}">
                <a16:creationId xmlns:a16="http://schemas.microsoft.com/office/drawing/2014/main" id="{97B9C6C7-E14C-4099-99D8-013AC118C223}"/>
              </a:ext>
            </a:extLst>
          </p:cNvPr>
          <p:cNvPicPr>
            <a:picLocks noChangeAspect="1"/>
          </p:cNvPicPr>
          <p:nvPr/>
        </p:nvPicPr>
        <p:blipFill>
          <a:blip r:embed="rId2"/>
          <a:stretch>
            <a:fillRect/>
          </a:stretch>
        </p:blipFill>
        <p:spPr>
          <a:xfrm>
            <a:off x="8564529" y="1863137"/>
            <a:ext cx="543764" cy="543764"/>
          </a:xfrm>
          <a:prstGeom prst="rect">
            <a:avLst/>
          </a:prstGeom>
        </p:spPr>
      </p:pic>
      <p:pic>
        <p:nvPicPr>
          <p:cNvPr id="7" name="Image 6">
            <a:extLst>
              <a:ext uri="{FF2B5EF4-FFF2-40B4-BE49-F238E27FC236}">
                <a16:creationId xmlns:a16="http://schemas.microsoft.com/office/drawing/2014/main" id="{059D2215-8EB8-4EC8-8E87-481F9FF82322}"/>
              </a:ext>
            </a:extLst>
          </p:cNvPr>
          <p:cNvPicPr>
            <a:picLocks noChangeAspect="1"/>
          </p:cNvPicPr>
          <p:nvPr/>
        </p:nvPicPr>
        <p:blipFill>
          <a:blip r:embed="rId3"/>
          <a:stretch>
            <a:fillRect/>
          </a:stretch>
        </p:blipFill>
        <p:spPr>
          <a:xfrm>
            <a:off x="4923030" y="1814266"/>
            <a:ext cx="542545" cy="543764"/>
          </a:xfrm>
          <a:prstGeom prst="rect">
            <a:avLst/>
          </a:prstGeom>
        </p:spPr>
      </p:pic>
      <p:pic>
        <p:nvPicPr>
          <p:cNvPr id="10" name="Image 9">
            <a:extLst>
              <a:ext uri="{FF2B5EF4-FFF2-40B4-BE49-F238E27FC236}">
                <a16:creationId xmlns:a16="http://schemas.microsoft.com/office/drawing/2014/main" id="{14609954-3971-4D4C-A695-1E77360C9A2D}"/>
              </a:ext>
            </a:extLst>
          </p:cNvPr>
          <p:cNvPicPr>
            <a:picLocks noChangeAspect="1"/>
          </p:cNvPicPr>
          <p:nvPr/>
        </p:nvPicPr>
        <p:blipFill>
          <a:blip r:embed="rId4"/>
          <a:stretch>
            <a:fillRect/>
          </a:stretch>
        </p:blipFill>
        <p:spPr>
          <a:xfrm>
            <a:off x="1367726" y="1776238"/>
            <a:ext cx="542545" cy="542545"/>
          </a:xfrm>
          <a:prstGeom prst="rect">
            <a:avLst/>
          </a:prstGeom>
        </p:spPr>
      </p:pic>
      <p:sp>
        <p:nvSpPr>
          <p:cNvPr id="21" name="Espace réservé du texte 4">
            <a:extLst>
              <a:ext uri="{FF2B5EF4-FFF2-40B4-BE49-F238E27FC236}">
                <a16:creationId xmlns:a16="http://schemas.microsoft.com/office/drawing/2014/main" id="{EDDC19ED-E121-4512-87D0-0C6D48D70A1E}"/>
              </a:ext>
            </a:extLst>
          </p:cNvPr>
          <p:cNvSpPr txBox="1">
            <a:spLocks/>
          </p:cNvSpPr>
          <p:nvPr/>
        </p:nvSpPr>
        <p:spPr>
          <a:xfrm>
            <a:off x="298451" y="350234"/>
            <a:ext cx="789267" cy="410369"/>
          </a:xfrm>
          <a:prstGeom prst="rect">
            <a:avLst/>
          </a:prstGeom>
        </p:spPr>
        <p:txBody>
          <a:bodyPr vert="horz" lIns="0" tIns="0" rIns="0" bIns="0" rtlCol="0">
            <a:spAutoFit/>
          </a:bodyPr>
          <a:lstStyle>
            <a:lvl1pPr marL="0" indent="0" algn="ctr" defTabSz="914354" rtl="0" eaLnBrk="1" latinLnBrk="0" hangingPunct="1">
              <a:lnSpc>
                <a:spcPct val="100000"/>
              </a:lnSpc>
              <a:spcBef>
                <a:spcPts val="1600"/>
              </a:spcBef>
              <a:buFont typeface="Arial" panose="020B0604020202020204" pitchFamily="34" charset="0"/>
              <a:buNone/>
              <a:defRPr sz="2667" b="1" kern="1200">
                <a:solidFill>
                  <a:schemeClr val="tx1"/>
                </a:solidFill>
                <a:latin typeface="+mn-lt"/>
                <a:ea typeface="+mn-ea"/>
                <a:cs typeface="+mn-cs"/>
              </a:defRPr>
            </a:lvl1pPr>
            <a:lvl2pPr marL="287993" indent="-287993" algn="l" defTabSz="914354" rtl="0" eaLnBrk="1" latinLnBrk="0" hangingPunct="1">
              <a:lnSpc>
                <a:spcPct val="100000"/>
              </a:lnSpc>
              <a:spcBef>
                <a:spcPts val="1333"/>
              </a:spcBef>
              <a:buClr>
                <a:schemeClr val="accent1"/>
              </a:buClr>
              <a:buFont typeface="Wingdings 3" panose="05040102010807070707" pitchFamily="18" charset="2"/>
              <a:buChar char=""/>
              <a:defRPr sz="1867" b="1" kern="1200">
                <a:solidFill>
                  <a:schemeClr val="tx1"/>
                </a:solidFill>
                <a:latin typeface="+mn-lt"/>
                <a:ea typeface="+mn-ea"/>
                <a:cs typeface="+mn-cs"/>
              </a:defRPr>
            </a:lvl2pPr>
            <a:lvl3pPr marL="311992" indent="-311992" algn="l" defTabSz="914354" rtl="0" eaLnBrk="1" latinLnBrk="0" hangingPunct="1">
              <a:lnSpc>
                <a:spcPct val="100000"/>
              </a:lnSpc>
              <a:spcBef>
                <a:spcPts val="1333"/>
              </a:spcBef>
              <a:buClr>
                <a:schemeClr val="accent1"/>
              </a:buClr>
              <a:buFont typeface="Wingdings" panose="05000000000000000000" pitchFamily="2" charset="2"/>
              <a:buChar char=""/>
              <a:defRPr sz="1733" b="0" kern="1200" cap="none" baseline="0">
                <a:solidFill>
                  <a:schemeClr val="tx1"/>
                </a:solidFill>
                <a:latin typeface="+mn-lt"/>
                <a:ea typeface="+mn-ea"/>
                <a:cs typeface="+mn-cs"/>
              </a:defRPr>
            </a:lvl3pPr>
            <a:lvl4pPr marL="599985" indent="-239994" algn="l" defTabSz="914354" rtl="0" eaLnBrk="1" latinLnBrk="0" hangingPunct="1">
              <a:lnSpc>
                <a:spcPct val="100000"/>
              </a:lnSpc>
              <a:spcBef>
                <a:spcPts val="800"/>
              </a:spcBef>
              <a:buClr>
                <a:schemeClr val="accent1"/>
              </a:buClr>
              <a:buSzPct val="80000"/>
              <a:buFont typeface="Wingdings 3" panose="05040102010807070707" pitchFamily="18" charset="2"/>
              <a:buChar char=""/>
              <a:defRPr sz="1733" kern="1200">
                <a:solidFill>
                  <a:schemeClr val="tx1"/>
                </a:solidFill>
                <a:latin typeface="+mn-lt"/>
                <a:ea typeface="+mn-ea"/>
                <a:cs typeface="+mn-cs"/>
              </a:defRPr>
            </a:lvl4pPr>
            <a:lvl5pPr marL="791980" indent="-172796" algn="l" defTabSz="914354" rtl="0" eaLnBrk="1" latinLnBrk="0" hangingPunct="1">
              <a:lnSpc>
                <a:spcPct val="100000"/>
              </a:lnSpc>
              <a:spcBef>
                <a:spcPts val="800"/>
              </a:spcBef>
              <a:buClr>
                <a:schemeClr val="accent1"/>
              </a:buClr>
              <a:buSzPct val="80000"/>
              <a:buFont typeface="Arial" panose="020B0604020202020204" pitchFamily="34" charset="0"/>
              <a:buChar char="•"/>
              <a:defRPr sz="1467" kern="1200">
                <a:solidFill>
                  <a:schemeClr val="tx1"/>
                </a:solidFill>
                <a:latin typeface="+mn-lt"/>
                <a:ea typeface="+mn-ea"/>
                <a:cs typeface="+mn-cs"/>
              </a:defRPr>
            </a:lvl5pPr>
            <a:lvl6pPr marL="777561" indent="-172792" algn="l" defTabSz="914354" rtl="0" eaLnBrk="1" latinLnBrk="0" hangingPunct="1">
              <a:lnSpc>
                <a:spcPct val="100000"/>
              </a:lnSpc>
              <a:spcBef>
                <a:spcPts val="800"/>
              </a:spcBef>
              <a:buClr>
                <a:schemeClr val="accent1"/>
              </a:buClr>
              <a:buFont typeface="Arial" panose="020B0604020202020204" pitchFamily="34" charset="0"/>
              <a:buChar char="•"/>
              <a:defRPr sz="1467"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007"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a:lstStyle>
          <a:p>
            <a:r>
              <a:rPr lang="fr-FR"/>
              <a:t>2</a:t>
            </a:r>
            <a:endParaRPr lang="fr-FR" dirty="0"/>
          </a:p>
        </p:txBody>
      </p:sp>
    </p:spTree>
    <p:extLst>
      <p:ext uri="{BB962C8B-B14F-4D97-AF65-F5344CB8AC3E}">
        <p14:creationId xmlns:p14="http://schemas.microsoft.com/office/powerpoint/2010/main" val="2234938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35" grpId="0" animBg="1"/>
      <p:bldP spid="36" grpId="0" animBg="1"/>
      <p:bldP spid="37" grpId="0" animBg="1"/>
      <p:bldP spid="38" grpId="0" animBg="1"/>
      <p:bldP spid="39" grpId="0" animBg="1"/>
      <p:bldP spid="40" grpId="0" animBg="1"/>
      <p:bldP spid="41" grpId="0" animBg="1"/>
      <p:bldP spid="45" grpId="0" animBg="1"/>
      <p:bldP spid="4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39C2717D-14EC-41B9-AA5E-FFC0480B77EF}"/>
              </a:ext>
            </a:extLst>
          </p:cNvPr>
          <p:cNvSpPr/>
          <p:nvPr/>
        </p:nvSpPr>
        <p:spPr>
          <a:xfrm>
            <a:off x="7023393" y="4247367"/>
            <a:ext cx="2880000" cy="877163"/>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b="1" dirty="0">
              <a:solidFill>
                <a:schemeClr val="tx1"/>
              </a:solidFill>
            </a:endParaRPr>
          </a:p>
          <a:p>
            <a:pPr algn="ctr"/>
            <a:endParaRPr lang="fr-FR" sz="1050" b="1" dirty="0">
              <a:solidFill>
                <a:schemeClr val="tx1"/>
              </a:solidFill>
            </a:endParaRPr>
          </a:p>
          <a:p>
            <a:pPr algn="ctr"/>
            <a:r>
              <a:rPr lang="fr-FR" sz="1050" b="1" dirty="0">
                <a:solidFill>
                  <a:schemeClr val="tx1"/>
                </a:solidFill>
              </a:rPr>
              <a:t>Déductible </a:t>
            </a:r>
          </a:p>
          <a:p>
            <a:pPr algn="ctr"/>
            <a:r>
              <a:rPr lang="fr-FR" sz="1050" dirty="0">
                <a:solidFill>
                  <a:schemeClr val="tx1"/>
                </a:solidFill>
              </a:rPr>
              <a:t>(à l’impôt sur les sociétés</a:t>
            </a:r>
            <a:r>
              <a:rPr lang="fr-FR" sz="1050" baseline="30000" dirty="0">
                <a:solidFill>
                  <a:schemeClr val="tx1"/>
                </a:solidFill>
              </a:rPr>
              <a:t>(4)</a:t>
            </a:r>
            <a:r>
              <a:rPr lang="fr-FR" sz="1050" dirty="0">
                <a:solidFill>
                  <a:schemeClr val="tx1"/>
                </a:solidFill>
              </a:rPr>
              <a:t> ou à l’impôt sur le revenu)</a:t>
            </a:r>
          </a:p>
        </p:txBody>
      </p:sp>
      <p:sp>
        <p:nvSpPr>
          <p:cNvPr id="55" name="Rectangle 54">
            <a:extLst>
              <a:ext uri="{FF2B5EF4-FFF2-40B4-BE49-F238E27FC236}">
                <a16:creationId xmlns:a16="http://schemas.microsoft.com/office/drawing/2014/main" id="{413FA65B-DF69-488A-986B-C28AD237D631}"/>
              </a:ext>
            </a:extLst>
          </p:cNvPr>
          <p:cNvSpPr/>
          <p:nvPr/>
        </p:nvSpPr>
        <p:spPr>
          <a:xfrm>
            <a:off x="4078520" y="4247368"/>
            <a:ext cx="2888848" cy="877163"/>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b="1" dirty="0">
              <a:solidFill>
                <a:schemeClr val="tx1"/>
              </a:solidFill>
            </a:endParaRPr>
          </a:p>
          <a:p>
            <a:pPr algn="ctr"/>
            <a:endParaRPr lang="fr-FR" sz="1050" b="1" dirty="0">
              <a:solidFill>
                <a:schemeClr val="tx1"/>
              </a:solidFill>
            </a:endParaRPr>
          </a:p>
          <a:p>
            <a:pPr algn="ctr"/>
            <a:r>
              <a:rPr lang="fr-FR" sz="1050" b="1" dirty="0">
                <a:solidFill>
                  <a:schemeClr val="tx1"/>
                </a:solidFill>
              </a:rPr>
              <a:t>Déductible </a:t>
            </a:r>
          </a:p>
          <a:p>
            <a:pPr algn="ctr"/>
            <a:r>
              <a:rPr lang="fr-FR" sz="1050" dirty="0">
                <a:solidFill>
                  <a:schemeClr val="tx1"/>
                </a:solidFill>
              </a:rPr>
              <a:t>(pour les entreprises éligibles à l’impôt pour au moins une partie de leur activité)</a:t>
            </a:r>
          </a:p>
        </p:txBody>
      </p:sp>
      <p:sp>
        <p:nvSpPr>
          <p:cNvPr id="51" name="Rectangle 50">
            <a:extLst>
              <a:ext uri="{FF2B5EF4-FFF2-40B4-BE49-F238E27FC236}">
                <a16:creationId xmlns:a16="http://schemas.microsoft.com/office/drawing/2014/main" id="{856FBA11-59B7-42D9-A278-37C784FDB117}"/>
              </a:ext>
            </a:extLst>
          </p:cNvPr>
          <p:cNvSpPr/>
          <p:nvPr/>
        </p:nvSpPr>
        <p:spPr>
          <a:xfrm>
            <a:off x="4078520" y="3521537"/>
            <a:ext cx="5824873" cy="628550"/>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b="1" dirty="0">
              <a:solidFill>
                <a:schemeClr val="tx1"/>
              </a:solidFill>
            </a:endParaRPr>
          </a:p>
          <a:p>
            <a:pPr algn="ctr"/>
            <a:endParaRPr lang="fr-FR" sz="1050" b="1" dirty="0">
              <a:solidFill>
                <a:schemeClr val="tx1"/>
              </a:solidFill>
            </a:endParaRPr>
          </a:p>
          <a:p>
            <a:pPr algn="ctr"/>
            <a:r>
              <a:rPr lang="fr-FR" sz="1050" b="1" dirty="0">
                <a:solidFill>
                  <a:schemeClr val="tx1"/>
                </a:solidFill>
              </a:rPr>
              <a:t>Exonérés</a:t>
            </a:r>
          </a:p>
        </p:txBody>
      </p:sp>
      <p:sp>
        <p:nvSpPr>
          <p:cNvPr id="2" name="Titre 1"/>
          <p:cNvSpPr>
            <a:spLocks noGrp="1"/>
          </p:cNvSpPr>
          <p:nvPr>
            <p:ph type="title"/>
          </p:nvPr>
        </p:nvSpPr>
        <p:spPr/>
        <p:txBody>
          <a:bodyPr/>
          <a:lstStyle/>
          <a:p>
            <a:r>
              <a:rPr lang="pt-BR" dirty="0"/>
              <a:t>Epargne salariale et retraite : avantages fiscaux et sociaux</a:t>
            </a:r>
            <a:r>
              <a:rPr lang="pt-BR" baseline="30000" dirty="0"/>
              <a:t>(1)</a:t>
            </a:r>
            <a:r>
              <a:rPr lang="pt-BR" dirty="0"/>
              <a:t> pour l’entreprise</a:t>
            </a:r>
            <a:endParaRPr lang="fr-FR" dirty="0"/>
          </a:p>
        </p:txBody>
      </p:sp>
      <p:sp>
        <p:nvSpPr>
          <p:cNvPr id="5" name="Espace réservé du texte 4"/>
          <p:cNvSpPr>
            <a:spLocks noGrp="1"/>
          </p:cNvSpPr>
          <p:nvPr>
            <p:ph type="body" sz="quarter" idx="13"/>
          </p:nvPr>
        </p:nvSpPr>
        <p:spPr/>
        <p:txBody>
          <a:bodyPr/>
          <a:lstStyle/>
          <a:p>
            <a:r>
              <a:rPr lang="fr-FR" dirty="0"/>
              <a:t>2</a:t>
            </a:r>
          </a:p>
        </p:txBody>
      </p:sp>
      <p:sp>
        <p:nvSpPr>
          <p:cNvPr id="10" name="Espace réservé du numéro de diapositive 9"/>
          <p:cNvSpPr>
            <a:spLocks noGrp="1"/>
          </p:cNvSpPr>
          <p:nvPr>
            <p:ph type="sldNum" sz="quarter" idx="12"/>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1067"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16</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23" name="ZoneTexte 41">
            <a:extLst>
              <a:ext uri="{FF2B5EF4-FFF2-40B4-BE49-F238E27FC236}">
                <a16:creationId xmlns:a16="http://schemas.microsoft.com/office/drawing/2014/main" id="{9872EF1B-CDFA-4CB2-A84E-2390FF8F6159}"/>
              </a:ext>
            </a:extLst>
          </p:cNvPr>
          <p:cNvSpPr txBox="1">
            <a:spLocks noChangeArrowheads="1"/>
          </p:cNvSpPr>
          <p:nvPr/>
        </p:nvSpPr>
        <p:spPr bwMode="auto">
          <a:xfrm>
            <a:off x="1368638" y="5550906"/>
            <a:ext cx="10373390" cy="846386"/>
          </a:xfrm>
          <a:prstGeom prst="rect">
            <a:avLst/>
          </a:prstGeom>
          <a:noFill/>
          <a:ln>
            <a:noFill/>
          </a:ln>
        </p:spPr>
        <p:txBody>
          <a:bodyPr wrap="square">
            <a:spAutoFit/>
          </a:bodyPr>
          <a:lstStyle>
            <a:defPPr>
              <a:defRPr lang="fr-FR"/>
            </a:defPPr>
            <a:lvl1pPr algn="just" fontAlgn="auto">
              <a:spcBef>
                <a:spcPts val="0"/>
              </a:spcBef>
              <a:spcAft>
                <a:spcPts val="0"/>
              </a:spcAft>
              <a:defRPr sz="800">
                <a:solidFill>
                  <a:srgbClr val="4F504F"/>
                </a:solidFill>
                <a:latin typeface="Arial Narrow" panose="020B0606020202030204" pitchFamily="34" charset="0"/>
                <a:cs typeface="Helvetica" pitchFamily="34" charset="0"/>
              </a:defRPr>
            </a:lvl1pPr>
            <a:lvl2pPr marL="742950" indent="-285750">
              <a:defRPr sz="2400">
                <a:latin typeface="Arial" pitchFamily="34" charset="0"/>
              </a:defRPr>
            </a:lvl2pPr>
            <a:lvl3pPr marL="1143000" indent="-228600">
              <a:defRPr sz="2400">
                <a:latin typeface="Arial" pitchFamily="34" charset="0"/>
              </a:defRPr>
            </a:lvl3pPr>
            <a:lvl4pPr marL="1600200" indent="-228600">
              <a:defRPr sz="2400">
                <a:latin typeface="Arial" pitchFamily="34" charset="0"/>
              </a:defRPr>
            </a:lvl4pPr>
            <a:lvl5pPr marL="2057400" indent="-228600">
              <a:defRPr sz="2400">
                <a:latin typeface="Arial" pitchFamily="34" charset="0"/>
              </a:defRPr>
            </a:lvl5pPr>
            <a:lvl6pPr marL="2514600" indent="-228600" eaLnBrk="0" fontAlgn="base" hangingPunct="0">
              <a:spcBef>
                <a:spcPct val="0"/>
              </a:spcBef>
              <a:spcAft>
                <a:spcPct val="0"/>
              </a:spcAft>
              <a:defRPr sz="2400">
                <a:latin typeface="Arial" pitchFamily="34" charset="0"/>
              </a:defRPr>
            </a:lvl6pPr>
            <a:lvl7pPr marL="2971800" indent="-228600" eaLnBrk="0" fontAlgn="base" hangingPunct="0">
              <a:spcBef>
                <a:spcPct val="0"/>
              </a:spcBef>
              <a:spcAft>
                <a:spcPct val="0"/>
              </a:spcAft>
              <a:defRPr sz="2400">
                <a:latin typeface="Arial" pitchFamily="34" charset="0"/>
              </a:defRPr>
            </a:lvl7pPr>
            <a:lvl8pPr marL="3429000" indent="-228600" eaLnBrk="0" fontAlgn="base" hangingPunct="0">
              <a:spcBef>
                <a:spcPct val="0"/>
              </a:spcBef>
              <a:spcAft>
                <a:spcPct val="0"/>
              </a:spcAft>
              <a:defRPr sz="2400">
                <a:latin typeface="Arial" pitchFamily="34" charset="0"/>
              </a:defRPr>
            </a:lvl8pPr>
            <a:lvl9pPr marL="3886200" indent="-228600" eaLnBrk="0" fontAlgn="base" hangingPunct="0">
              <a:spcBef>
                <a:spcPct val="0"/>
              </a:spcBef>
              <a:spcAft>
                <a:spcPct val="0"/>
              </a:spcAft>
              <a:defRPr sz="2400">
                <a:latin typeface="Arial" pitchFamily="34" charset="0"/>
              </a:defRPr>
            </a:lvl9pPr>
          </a:lstStyle>
          <a:p>
            <a:pPr marL="228600" marR="0" lvl="0" indent="-228600" algn="just" defTabSz="914400" rtl="0" eaLnBrk="1" fontAlgn="auto" latinLnBrk="0" hangingPunct="1">
              <a:lnSpc>
                <a:spcPct val="100000"/>
              </a:lnSpc>
              <a:spcBef>
                <a:spcPts val="0"/>
              </a:spcBef>
              <a:spcAft>
                <a:spcPts val="0"/>
              </a:spcAft>
              <a:buClrTx/>
              <a:buSzTx/>
              <a:buFontTx/>
              <a:buAutoNum type="arabicParenBoth"/>
              <a:tabLst/>
              <a:defRPr/>
            </a:pPr>
            <a:r>
              <a:rPr kumimoji="0" lang="fr-FR" altLang="fr-FR" sz="700" b="0" i="0" u="none" strike="noStrike" kern="1200" cap="none" spc="0" normalizeH="0" baseline="0" noProof="0" dirty="0">
                <a:ln>
                  <a:noFill/>
                </a:ln>
                <a:solidFill>
                  <a:srgbClr val="4F504F"/>
                </a:solidFill>
                <a:effectLst/>
                <a:uLnTx/>
                <a:uFillTx/>
                <a:latin typeface="+mj-lt"/>
                <a:ea typeface="+mn-ea"/>
                <a:cs typeface="Helvetica" pitchFamily="34" charset="0"/>
              </a:rPr>
              <a:t>Selon les conditions fiscales et sociales en vigueur.</a:t>
            </a:r>
          </a:p>
          <a:p>
            <a:pPr marL="228600" lvl="0" indent="-228600">
              <a:buFontTx/>
              <a:buAutoNum type="arabicParenBoth"/>
              <a:defRPr/>
            </a:pPr>
            <a:r>
              <a:rPr lang="fr-FR" altLang="fr-FR" sz="700" dirty="0">
                <a:latin typeface="+mj-lt"/>
              </a:rPr>
              <a:t>Le forfait social est supprimé sur les sommes versées après le 1</a:t>
            </a:r>
            <a:r>
              <a:rPr lang="fr-FR" altLang="fr-FR" sz="700" baseline="30000" dirty="0">
                <a:latin typeface="+mj-lt"/>
              </a:rPr>
              <a:t>er</a:t>
            </a:r>
            <a:r>
              <a:rPr lang="fr-FR" altLang="fr-FR" sz="700" dirty="0">
                <a:latin typeface="+mj-lt"/>
              </a:rPr>
              <a:t> janvier 2019 au titre de la participation, de l’intéressement et de l’abondement pour les entreprises de moins de 50 salariés. Il est également supprimé sur l’intéressement pour les entreprises de moins de 250 salariés. En dehors de ces cas, le forfait social est de 20 %. Il peut être réduit à 16 % sur l’intéressement, la participation et l’abondement versés dans le PERCOL-I sous réserve que le règlement prévoit l’affectation par défaut des sommes à un système de « gestion pilotée » comportant au moins 10 % de titres éligibles au PEA-PME.</a:t>
            </a:r>
          </a:p>
          <a:p>
            <a:pPr marL="228600" marR="0" lvl="0" indent="-228600" algn="just" defTabSz="914400" rtl="0" eaLnBrk="1" fontAlgn="auto" latinLnBrk="0" hangingPunct="1">
              <a:lnSpc>
                <a:spcPct val="100000"/>
              </a:lnSpc>
              <a:spcBef>
                <a:spcPts val="0"/>
              </a:spcBef>
              <a:spcAft>
                <a:spcPts val="0"/>
              </a:spcAft>
              <a:buClrTx/>
              <a:buSzTx/>
              <a:buFontTx/>
              <a:buAutoNum type="arabicParenBoth"/>
              <a:tabLst/>
              <a:defRPr/>
            </a:pPr>
            <a:r>
              <a:rPr kumimoji="0" lang="fr-FR" sz="700" b="0" i="0" u="none" strike="noStrike" kern="1200" cap="none" spc="0" normalizeH="0" baseline="0" noProof="0" dirty="0">
                <a:ln>
                  <a:noFill/>
                </a:ln>
                <a:solidFill>
                  <a:srgbClr val="4F504F"/>
                </a:solidFill>
                <a:effectLst/>
                <a:uLnTx/>
                <a:uFillTx/>
                <a:latin typeface="+mj-lt"/>
                <a:ea typeface="+mn-ea"/>
                <a:cs typeface="Helvetica" pitchFamily="34" charset="0"/>
              </a:rPr>
              <a:t>Pour les entreprises éligibles à l’impôt pour au moins une partie de leur activité. </a:t>
            </a:r>
          </a:p>
          <a:p>
            <a:pPr marL="228600" marR="0" lvl="0" indent="-228600" algn="just" defTabSz="914400" rtl="0" eaLnBrk="1" fontAlgn="auto" latinLnBrk="0" hangingPunct="1">
              <a:lnSpc>
                <a:spcPct val="100000"/>
              </a:lnSpc>
              <a:spcBef>
                <a:spcPts val="0"/>
              </a:spcBef>
              <a:spcAft>
                <a:spcPts val="0"/>
              </a:spcAft>
              <a:buClrTx/>
              <a:buSzTx/>
              <a:buFontTx/>
              <a:buAutoNum type="arabicParenBoth"/>
              <a:tabLst/>
              <a:defRPr/>
            </a:pPr>
            <a:r>
              <a:rPr kumimoji="0" lang="fr-FR" sz="700" b="0" i="0" u="none" strike="noStrike" kern="1200" cap="none" spc="0" normalizeH="0" baseline="0" noProof="0" dirty="0">
                <a:ln>
                  <a:noFill/>
                </a:ln>
                <a:solidFill>
                  <a:srgbClr val="4F504F"/>
                </a:solidFill>
                <a:effectLst/>
                <a:uLnTx/>
                <a:uFillTx/>
                <a:latin typeface="+mj-lt"/>
                <a:ea typeface="+mn-ea"/>
                <a:cs typeface="Helvetica" pitchFamily="34" charset="0"/>
              </a:rPr>
              <a:t>L’intéressement versé à un exploitant individuel, à un associé de société de personnes ou assimilée n’ayant pas opté pour son assujettissement à l’impôt sur les sociétés, à un conjoint collaborateur ou associé – marié ou pacsé – est déductible du bénéfice imposable de l’entreprise concernée uniquement lorsque les sommes sont affectées à un plan d’épargne salariale.et retraite</a:t>
            </a:r>
          </a:p>
        </p:txBody>
      </p:sp>
      <p:pic>
        <p:nvPicPr>
          <p:cNvPr id="43" name="Image 42">
            <a:extLst>
              <a:ext uri="{FF2B5EF4-FFF2-40B4-BE49-F238E27FC236}">
                <a16:creationId xmlns:a16="http://schemas.microsoft.com/office/drawing/2014/main" id="{F394FD0D-3452-48F1-80E7-5D2B9DB7D2DC}"/>
              </a:ext>
            </a:extLst>
          </p:cNvPr>
          <p:cNvPicPr>
            <a:picLocks noChangeAspect="1"/>
          </p:cNvPicPr>
          <p:nvPr/>
        </p:nvPicPr>
        <p:blipFill>
          <a:blip r:embed="rId3"/>
          <a:stretch>
            <a:fillRect/>
          </a:stretch>
        </p:blipFill>
        <p:spPr>
          <a:xfrm>
            <a:off x="6854266" y="2667671"/>
            <a:ext cx="364820" cy="275704"/>
          </a:xfrm>
          <a:prstGeom prst="rect">
            <a:avLst/>
          </a:prstGeom>
        </p:spPr>
      </p:pic>
      <p:pic>
        <p:nvPicPr>
          <p:cNvPr id="44" name="Image 43">
            <a:extLst>
              <a:ext uri="{FF2B5EF4-FFF2-40B4-BE49-F238E27FC236}">
                <a16:creationId xmlns:a16="http://schemas.microsoft.com/office/drawing/2014/main" id="{34B1384B-3131-4EBE-8BAC-9E6508C76CF7}"/>
              </a:ext>
            </a:extLst>
          </p:cNvPr>
          <p:cNvPicPr>
            <a:picLocks noChangeAspect="1"/>
          </p:cNvPicPr>
          <p:nvPr/>
        </p:nvPicPr>
        <p:blipFill>
          <a:blip r:embed="rId3"/>
          <a:stretch>
            <a:fillRect/>
          </a:stretch>
        </p:blipFill>
        <p:spPr>
          <a:xfrm>
            <a:off x="8280983" y="4320130"/>
            <a:ext cx="364820" cy="275704"/>
          </a:xfrm>
          <a:prstGeom prst="rect">
            <a:avLst/>
          </a:prstGeom>
        </p:spPr>
      </p:pic>
      <p:pic>
        <p:nvPicPr>
          <p:cNvPr id="45" name="Image 44">
            <a:extLst>
              <a:ext uri="{FF2B5EF4-FFF2-40B4-BE49-F238E27FC236}">
                <a16:creationId xmlns:a16="http://schemas.microsoft.com/office/drawing/2014/main" id="{E1AFEFA3-8B60-4BF3-9FEE-8F5677CF1B16}"/>
              </a:ext>
            </a:extLst>
          </p:cNvPr>
          <p:cNvPicPr>
            <a:picLocks noChangeAspect="1"/>
          </p:cNvPicPr>
          <p:nvPr/>
        </p:nvPicPr>
        <p:blipFill>
          <a:blip r:embed="rId3"/>
          <a:stretch>
            <a:fillRect/>
          </a:stretch>
        </p:blipFill>
        <p:spPr>
          <a:xfrm>
            <a:off x="6832466" y="3533865"/>
            <a:ext cx="364820" cy="275704"/>
          </a:xfrm>
          <a:prstGeom prst="rect">
            <a:avLst/>
          </a:prstGeom>
        </p:spPr>
      </p:pic>
      <p:sp>
        <p:nvSpPr>
          <p:cNvPr id="46" name="Rectangle 45">
            <a:extLst>
              <a:ext uri="{FF2B5EF4-FFF2-40B4-BE49-F238E27FC236}">
                <a16:creationId xmlns:a16="http://schemas.microsoft.com/office/drawing/2014/main" id="{09BD6B4F-ADC2-4BE3-8386-F10A89210005}"/>
              </a:ext>
            </a:extLst>
          </p:cNvPr>
          <p:cNvSpPr/>
          <p:nvPr/>
        </p:nvSpPr>
        <p:spPr>
          <a:xfrm>
            <a:off x="7023393" y="1942745"/>
            <a:ext cx="2880000" cy="529707"/>
          </a:xfrm>
          <a:prstGeom prst="rect">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solidFill>
              </a:rPr>
              <a:t>Intéressement</a:t>
            </a:r>
          </a:p>
        </p:txBody>
      </p:sp>
      <p:sp>
        <p:nvSpPr>
          <p:cNvPr id="47" name="Rectangle 46">
            <a:extLst>
              <a:ext uri="{FF2B5EF4-FFF2-40B4-BE49-F238E27FC236}">
                <a16:creationId xmlns:a16="http://schemas.microsoft.com/office/drawing/2014/main" id="{4E8AA9C2-FD5D-491B-A9A7-F3360724427A}"/>
              </a:ext>
            </a:extLst>
          </p:cNvPr>
          <p:cNvSpPr/>
          <p:nvPr/>
        </p:nvSpPr>
        <p:spPr>
          <a:xfrm>
            <a:off x="2147669" y="2543065"/>
            <a:ext cx="1795793" cy="871462"/>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08000" rIns="36000" rtlCol="0" anchor="ctr">
            <a:noAutofit/>
          </a:bodyPr>
          <a:lstStyle/>
          <a:p>
            <a:pPr algn="ctr"/>
            <a:r>
              <a:rPr lang="fr-FR" sz="1050" b="1" dirty="0">
                <a:solidFill>
                  <a:schemeClr val="bg1"/>
                </a:solidFill>
              </a:rPr>
              <a:t>Charges patronales</a:t>
            </a:r>
            <a:endParaRPr lang="fr-FR" sz="1050" b="1" baseline="30000" dirty="0">
              <a:solidFill>
                <a:schemeClr val="bg1"/>
              </a:solidFill>
            </a:endParaRPr>
          </a:p>
        </p:txBody>
      </p:sp>
      <p:sp>
        <p:nvSpPr>
          <p:cNvPr id="48" name="Rectangle 47">
            <a:extLst>
              <a:ext uri="{FF2B5EF4-FFF2-40B4-BE49-F238E27FC236}">
                <a16:creationId xmlns:a16="http://schemas.microsoft.com/office/drawing/2014/main" id="{E5DD1818-7636-4C4F-AB6B-D45608938E4F}"/>
              </a:ext>
            </a:extLst>
          </p:cNvPr>
          <p:cNvSpPr/>
          <p:nvPr/>
        </p:nvSpPr>
        <p:spPr>
          <a:xfrm>
            <a:off x="2147669" y="3531728"/>
            <a:ext cx="1795793" cy="61835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08000" rIns="36000" rtlCol="0" anchor="ctr">
            <a:noAutofit/>
          </a:bodyPr>
          <a:lstStyle/>
          <a:p>
            <a:pPr algn="ctr"/>
            <a:r>
              <a:rPr lang="fr-FR" sz="1050" b="1" dirty="0">
                <a:solidFill>
                  <a:schemeClr val="bg1"/>
                </a:solidFill>
              </a:rPr>
              <a:t>Forfait social</a:t>
            </a:r>
            <a:r>
              <a:rPr lang="fr-FR" sz="1050" b="1" baseline="30000" dirty="0">
                <a:solidFill>
                  <a:schemeClr val="bg1"/>
                </a:solidFill>
              </a:rPr>
              <a:t>(2)</a:t>
            </a:r>
          </a:p>
        </p:txBody>
      </p:sp>
      <p:sp>
        <p:nvSpPr>
          <p:cNvPr id="49" name="Rectangle 48">
            <a:extLst>
              <a:ext uri="{FF2B5EF4-FFF2-40B4-BE49-F238E27FC236}">
                <a16:creationId xmlns:a16="http://schemas.microsoft.com/office/drawing/2014/main" id="{FB15E91B-5103-4922-A792-73BA193C9798}"/>
              </a:ext>
            </a:extLst>
          </p:cNvPr>
          <p:cNvSpPr/>
          <p:nvPr/>
        </p:nvSpPr>
        <p:spPr>
          <a:xfrm>
            <a:off x="2135758" y="4247367"/>
            <a:ext cx="1795793" cy="877163"/>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08000" rIns="36000" rtlCol="0" anchor="ctr">
            <a:noAutofit/>
          </a:bodyPr>
          <a:lstStyle/>
          <a:p>
            <a:pPr algn="ctr"/>
            <a:r>
              <a:rPr lang="fr-FR" sz="1050" b="1" dirty="0">
                <a:solidFill>
                  <a:schemeClr val="bg1"/>
                </a:solidFill>
              </a:rPr>
              <a:t>Déductibilité du bénéfice imposable</a:t>
            </a:r>
            <a:r>
              <a:rPr lang="fr-FR" sz="1050" b="1" baseline="30000" dirty="0">
                <a:solidFill>
                  <a:schemeClr val="bg1"/>
                </a:solidFill>
              </a:rPr>
              <a:t>(3)</a:t>
            </a:r>
          </a:p>
        </p:txBody>
      </p:sp>
      <p:sp>
        <p:nvSpPr>
          <p:cNvPr id="50" name="Rectangle 49">
            <a:extLst>
              <a:ext uri="{FF2B5EF4-FFF2-40B4-BE49-F238E27FC236}">
                <a16:creationId xmlns:a16="http://schemas.microsoft.com/office/drawing/2014/main" id="{508C6141-2CDF-41A0-AB87-4A6EC67821B9}"/>
              </a:ext>
            </a:extLst>
          </p:cNvPr>
          <p:cNvSpPr/>
          <p:nvPr/>
        </p:nvSpPr>
        <p:spPr>
          <a:xfrm>
            <a:off x="4078520" y="2543065"/>
            <a:ext cx="5824873" cy="870979"/>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b="1" dirty="0">
              <a:solidFill>
                <a:schemeClr val="tx1"/>
              </a:solidFill>
            </a:endParaRPr>
          </a:p>
          <a:p>
            <a:pPr algn="ctr"/>
            <a:endParaRPr lang="fr-FR" sz="1050" b="1" dirty="0">
              <a:solidFill>
                <a:schemeClr val="tx1"/>
              </a:solidFill>
            </a:endParaRPr>
          </a:p>
          <a:p>
            <a:pPr algn="ctr"/>
            <a:r>
              <a:rPr lang="fr-FR" sz="1050" b="1" dirty="0">
                <a:solidFill>
                  <a:schemeClr val="tx1"/>
                </a:solidFill>
              </a:rPr>
              <a:t>Exonérés</a:t>
            </a:r>
          </a:p>
        </p:txBody>
      </p:sp>
      <p:sp>
        <p:nvSpPr>
          <p:cNvPr id="53" name="Rectangle 52">
            <a:extLst>
              <a:ext uri="{FF2B5EF4-FFF2-40B4-BE49-F238E27FC236}">
                <a16:creationId xmlns:a16="http://schemas.microsoft.com/office/drawing/2014/main" id="{E4FBD32F-FCC6-448E-B8DD-2487FA16111B}"/>
              </a:ext>
            </a:extLst>
          </p:cNvPr>
          <p:cNvSpPr/>
          <p:nvPr/>
        </p:nvSpPr>
        <p:spPr>
          <a:xfrm>
            <a:off x="4078520" y="1948646"/>
            <a:ext cx="2880000" cy="529707"/>
          </a:xfrm>
          <a:prstGeom prst="rect">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solidFill>
              </a:rPr>
              <a:t>Abondement</a:t>
            </a:r>
            <a:endParaRPr lang="fr-FR" sz="2000" dirty="0">
              <a:solidFill>
                <a:schemeClr val="bg1"/>
              </a:solidFill>
            </a:endParaRPr>
          </a:p>
        </p:txBody>
      </p:sp>
      <p:pic>
        <p:nvPicPr>
          <p:cNvPr id="54" name="Image 53">
            <a:extLst>
              <a:ext uri="{FF2B5EF4-FFF2-40B4-BE49-F238E27FC236}">
                <a16:creationId xmlns:a16="http://schemas.microsoft.com/office/drawing/2014/main" id="{F446140B-7E3A-4F77-86BD-1327FE52E8A0}"/>
              </a:ext>
            </a:extLst>
          </p:cNvPr>
          <p:cNvPicPr>
            <a:picLocks noChangeAspect="1"/>
          </p:cNvPicPr>
          <p:nvPr/>
        </p:nvPicPr>
        <p:blipFill>
          <a:blip r:embed="rId3"/>
          <a:stretch>
            <a:fillRect/>
          </a:stretch>
        </p:blipFill>
        <p:spPr>
          <a:xfrm>
            <a:off x="5336110" y="4320130"/>
            <a:ext cx="364820" cy="275704"/>
          </a:xfrm>
          <a:prstGeom prst="rect">
            <a:avLst/>
          </a:prstGeom>
        </p:spPr>
      </p:pic>
      <p:sp>
        <p:nvSpPr>
          <p:cNvPr id="26" name="Rectangle 25">
            <a:extLst>
              <a:ext uri="{FF2B5EF4-FFF2-40B4-BE49-F238E27FC236}">
                <a16:creationId xmlns:a16="http://schemas.microsoft.com/office/drawing/2014/main" id="{53574630-0235-43BE-8638-13E28A40C796}"/>
              </a:ext>
            </a:extLst>
          </p:cNvPr>
          <p:cNvSpPr/>
          <p:nvPr/>
        </p:nvSpPr>
        <p:spPr>
          <a:xfrm>
            <a:off x="4078520" y="1697119"/>
            <a:ext cx="5824872" cy="225318"/>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PEI - PERCOL-I</a:t>
            </a:r>
          </a:p>
        </p:txBody>
      </p:sp>
    </p:spTree>
    <p:extLst>
      <p:ext uri="{BB962C8B-B14F-4D97-AF65-F5344CB8AC3E}">
        <p14:creationId xmlns:p14="http://schemas.microsoft.com/office/powerpoint/2010/main" val="1031409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Rectangle 84">
            <a:extLst>
              <a:ext uri="{FF2B5EF4-FFF2-40B4-BE49-F238E27FC236}">
                <a16:creationId xmlns:a16="http://schemas.microsoft.com/office/drawing/2014/main" id="{97BA00AC-D7B6-4B5A-8F7B-5C45D4A027F1}"/>
              </a:ext>
            </a:extLst>
          </p:cNvPr>
          <p:cNvSpPr/>
          <p:nvPr/>
        </p:nvSpPr>
        <p:spPr>
          <a:xfrm>
            <a:off x="6730272" y="1805195"/>
            <a:ext cx="2267999" cy="498869"/>
          </a:xfrm>
          <a:prstGeom prst="rect">
            <a:avLst/>
          </a:prstGeom>
          <a:solidFill>
            <a:srgbClr val="C6C7C7"/>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rPr>
              <a:t>VERSEMENTS VOLONTAIRES</a:t>
            </a:r>
          </a:p>
        </p:txBody>
      </p:sp>
      <p:sp>
        <p:nvSpPr>
          <p:cNvPr id="2" name="Titre 1"/>
          <p:cNvSpPr>
            <a:spLocks noGrp="1"/>
          </p:cNvSpPr>
          <p:nvPr>
            <p:ph type="title"/>
          </p:nvPr>
        </p:nvSpPr>
        <p:spPr>
          <a:xfrm>
            <a:off x="1440007" y="392833"/>
            <a:ext cx="9758935" cy="608400"/>
          </a:xfrm>
        </p:spPr>
        <p:txBody>
          <a:bodyPr/>
          <a:lstStyle/>
          <a:p>
            <a:r>
              <a:rPr lang="pt-BR" dirty="0"/>
              <a:t>Epargne salariale et retraite : avantages fiscaux et sociaux</a:t>
            </a:r>
            <a:r>
              <a:rPr lang="pt-BR" baseline="30000" dirty="0"/>
              <a:t>(1)</a:t>
            </a:r>
            <a:r>
              <a:rPr lang="pt-BR" dirty="0"/>
              <a:t> pour vous et vos salariés</a:t>
            </a:r>
            <a:endParaRPr lang="fr-FR" dirty="0"/>
          </a:p>
        </p:txBody>
      </p:sp>
      <p:sp>
        <p:nvSpPr>
          <p:cNvPr id="5" name="Espace réservé du texte 4"/>
          <p:cNvSpPr>
            <a:spLocks noGrp="1"/>
          </p:cNvSpPr>
          <p:nvPr>
            <p:ph type="body" sz="quarter" idx="13"/>
          </p:nvPr>
        </p:nvSpPr>
        <p:spPr/>
        <p:txBody>
          <a:bodyPr/>
          <a:lstStyle/>
          <a:p>
            <a:r>
              <a:rPr lang="fr-FR" dirty="0"/>
              <a:t>2</a:t>
            </a:r>
          </a:p>
        </p:txBody>
      </p:sp>
      <p:sp>
        <p:nvSpPr>
          <p:cNvPr id="23" name="ZoneTexte 41">
            <a:extLst>
              <a:ext uri="{FF2B5EF4-FFF2-40B4-BE49-F238E27FC236}">
                <a16:creationId xmlns:a16="http://schemas.microsoft.com/office/drawing/2014/main" id="{9872EF1B-CDFA-4CB2-A84E-2390FF8F6159}"/>
              </a:ext>
            </a:extLst>
          </p:cNvPr>
          <p:cNvSpPr txBox="1">
            <a:spLocks noChangeArrowheads="1"/>
          </p:cNvSpPr>
          <p:nvPr/>
        </p:nvSpPr>
        <p:spPr bwMode="auto">
          <a:xfrm>
            <a:off x="1495942" y="5691353"/>
            <a:ext cx="9530647" cy="541174"/>
          </a:xfrm>
          <a:prstGeom prst="rect">
            <a:avLst/>
          </a:prstGeom>
          <a:noFill/>
          <a:ln>
            <a:noFill/>
          </a:ln>
        </p:spPr>
        <p:txBody>
          <a:bodyPr wrap="square">
            <a:spAutoFit/>
          </a:bodyPr>
          <a:lstStyle>
            <a:defPPr>
              <a:defRPr lang="fr-FR"/>
            </a:defPPr>
            <a:lvl1pPr algn="just" fontAlgn="auto">
              <a:spcBef>
                <a:spcPts val="0"/>
              </a:spcBef>
              <a:spcAft>
                <a:spcPts val="0"/>
              </a:spcAft>
              <a:defRPr sz="800">
                <a:solidFill>
                  <a:srgbClr val="4F504F"/>
                </a:solidFill>
                <a:latin typeface="Arial Narrow" panose="020B0606020202030204" pitchFamily="34" charset="0"/>
                <a:cs typeface="Helvetica" pitchFamily="34" charset="0"/>
              </a:defRPr>
            </a:lvl1pPr>
            <a:lvl2pPr marL="742950" indent="-285750">
              <a:defRPr sz="2400">
                <a:latin typeface="Arial" pitchFamily="34" charset="0"/>
              </a:defRPr>
            </a:lvl2pPr>
            <a:lvl3pPr marL="1143000" indent="-228600">
              <a:defRPr sz="2400">
                <a:latin typeface="Arial" pitchFamily="34" charset="0"/>
              </a:defRPr>
            </a:lvl3pPr>
            <a:lvl4pPr marL="1600200" indent="-228600">
              <a:defRPr sz="2400">
                <a:latin typeface="Arial" pitchFamily="34" charset="0"/>
              </a:defRPr>
            </a:lvl4pPr>
            <a:lvl5pPr marL="2057400" indent="-228600">
              <a:defRPr sz="2400">
                <a:latin typeface="Arial" pitchFamily="34" charset="0"/>
              </a:defRPr>
            </a:lvl5pPr>
            <a:lvl6pPr marL="2514600" indent="-228600" eaLnBrk="0" fontAlgn="base" hangingPunct="0">
              <a:spcBef>
                <a:spcPct val="0"/>
              </a:spcBef>
              <a:spcAft>
                <a:spcPct val="0"/>
              </a:spcAft>
              <a:defRPr sz="2400">
                <a:latin typeface="Arial" pitchFamily="34" charset="0"/>
              </a:defRPr>
            </a:lvl6pPr>
            <a:lvl7pPr marL="2971800" indent="-228600" eaLnBrk="0" fontAlgn="base" hangingPunct="0">
              <a:spcBef>
                <a:spcPct val="0"/>
              </a:spcBef>
              <a:spcAft>
                <a:spcPct val="0"/>
              </a:spcAft>
              <a:defRPr sz="2400">
                <a:latin typeface="Arial" pitchFamily="34" charset="0"/>
              </a:defRPr>
            </a:lvl7pPr>
            <a:lvl8pPr marL="3429000" indent="-228600" eaLnBrk="0" fontAlgn="base" hangingPunct="0">
              <a:spcBef>
                <a:spcPct val="0"/>
              </a:spcBef>
              <a:spcAft>
                <a:spcPct val="0"/>
              </a:spcAft>
              <a:defRPr sz="2400">
                <a:latin typeface="Arial" pitchFamily="34" charset="0"/>
              </a:defRPr>
            </a:lvl8pPr>
            <a:lvl9pPr marL="3886200" indent="-228600" eaLnBrk="0" fontAlgn="base" hangingPunct="0">
              <a:spcBef>
                <a:spcPct val="0"/>
              </a:spcBef>
              <a:spcAft>
                <a:spcPct val="0"/>
              </a:spcAft>
              <a:defRPr sz="2400">
                <a:latin typeface="Arial" pitchFamily="34" charset="0"/>
              </a:defRPr>
            </a:lvl9pPr>
          </a:lstStyle>
          <a:p>
            <a:pPr marL="202402" lvl="0" indent="-202402" defTabSz="607207">
              <a:lnSpc>
                <a:spcPts val="700"/>
              </a:lnSpc>
              <a:buFontTx/>
              <a:buAutoNum type="arabicParenBoth"/>
              <a:defRPr/>
            </a:pPr>
            <a:r>
              <a:rPr lang="fr-FR" altLang="fr-FR" sz="700" dirty="0">
                <a:latin typeface="+mj-lt"/>
                <a:ea typeface="MS PGothic" pitchFamily="34" charset="-128"/>
              </a:rPr>
              <a:t>Selon les conditions fiscales et sociales en vigueur.</a:t>
            </a:r>
          </a:p>
          <a:p>
            <a:pPr marL="202402" lvl="0" indent="-202402" defTabSz="607207">
              <a:lnSpc>
                <a:spcPts val="700"/>
              </a:lnSpc>
              <a:buFontTx/>
              <a:buAutoNum type="arabicParenBoth"/>
              <a:defRPr/>
            </a:pPr>
            <a:r>
              <a:rPr lang="fr-FR" altLang="fr-FR" sz="700" dirty="0">
                <a:latin typeface="+mj-lt"/>
                <a:ea typeface="MS PGothic" pitchFamily="34" charset="-128"/>
              </a:rPr>
              <a:t>Placé sur un plan d’épargne salariale ou retraite</a:t>
            </a:r>
          </a:p>
          <a:p>
            <a:pPr marL="202402" lvl="0" indent="-202402" defTabSz="607207">
              <a:lnSpc>
                <a:spcPts val="700"/>
              </a:lnSpc>
              <a:buFontTx/>
              <a:buAutoNum type="arabicParenBoth"/>
              <a:defRPr/>
            </a:pPr>
            <a:r>
              <a:rPr lang="fr-FR" altLang="fr-FR" sz="700" dirty="0">
                <a:latin typeface="+mj-lt"/>
                <a:ea typeface="MS PGothic" pitchFamily="34" charset="-128"/>
              </a:rPr>
              <a:t>Sauf option contraire. Déductible dans la limite de 10 % des revenus professionnels imposables plafonnés à 8 PASS (+15% de la fraction du revenu comprise entre 1 et 8 PASS pour les TNS) ou de 10 % du PASS. Le contribuable dispose de la possibilité de renoncer à la déduction de ses versements. </a:t>
            </a:r>
          </a:p>
          <a:p>
            <a:pPr marL="202402" lvl="0" indent="-202402" defTabSz="607207">
              <a:lnSpc>
                <a:spcPts val="700"/>
              </a:lnSpc>
              <a:buFontTx/>
              <a:buAutoNum type="arabicParenBoth"/>
              <a:defRPr/>
            </a:pPr>
            <a:r>
              <a:rPr lang="fr-FR" altLang="fr-FR" sz="700" dirty="0">
                <a:latin typeface="+mj-lt"/>
                <a:ea typeface="MS PGothic" pitchFamily="34" charset="-128"/>
              </a:rPr>
              <a:t>Hors prélèvements sociaux de 17,2 % et hors Prélèvement Forfaitaire Unique (PFU) de 12,8 % (option barème).</a:t>
            </a:r>
          </a:p>
        </p:txBody>
      </p:sp>
      <p:sp>
        <p:nvSpPr>
          <p:cNvPr id="41" name="Rectangle 40">
            <a:extLst>
              <a:ext uri="{FF2B5EF4-FFF2-40B4-BE49-F238E27FC236}">
                <a16:creationId xmlns:a16="http://schemas.microsoft.com/office/drawing/2014/main" id="{81CBFCE9-DE6D-4B08-959C-28FE396F3E9A}"/>
              </a:ext>
            </a:extLst>
          </p:cNvPr>
          <p:cNvSpPr/>
          <p:nvPr/>
        </p:nvSpPr>
        <p:spPr>
          <a:xfrm>
            <a:off x="2715140" y="3102398"/>
            <a:ext cx="1591686" cy="909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108000" rIns="36000" rtlCol="0" anchor="ctr">
            <a:noAutofit/>
          </a:bodyPr>
          <a:lstStyle/>
          <a:p>
            <a:pPr algn="ctr"/>
            <a:r>
              <a:rPr lang="fr-FR" sz="1000" b="1" dirty="0">
                <a:solidFill>
                  <a:schemeClr val="bg1"/>
                </a:solidFill>
              </a:rPr>
              <a:t>Impôt sur le revenu</a:t>
            </a:r>
            <a:endParaRPr lang="fr-FR" sz="1000" b="1" baseline="30000" dirty="0">
              <a:solidFill>
                <a:schemeClr val="bg1"/>
              </a:solidFill>
            </a:endParaRPr>
          </a:p>
        </p:txBody>
      </p:sp>
      <p:sp>
        <p:nvSpPr>
          <p:cNvPr id="57" name="Rectangle 56">
            <a:extLst>
              <a:ext uri="{FF2B5EF4-FFF2-40B4-BE49-F238E27FC236}">
                <a16:creationId xmlns:a16="http://schemas.microsoft.com/office/drawing/2014/main" id="{014B8DC4-ECF1-4DE4-B7F6-5C411F549AB7}"/>
              </a:ext>
            </a:extLst>
          </p:cNvPr>
          <p:cNvSpPr/>
          <p:nvPr/>
        </p:nvSpPr>
        <p:spPr>
          <a:xfrm>
            <a:off x="4372489" y="3098208"/>
            <a:ext cx="2278490" cy="914136"/>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b="1" dirty="0">
              <a:solidFill>
                <a:schemeClr val="tx1"/>
              </a:solidFill>
            </a:endParaRPr>
          </a:p>
          <a:p>
            <a:pPr algn="ctr"/>
            <a:endParaRPr lang="fr-FR" sz="1000" b="1" dirty="0">
              <a:solidFill>
                <a:schemeClr val="tx1"/>
              </a:solidFill>
            </a:endParaRPr>
          </a:p>
          <a:p>
            <a:pPr algn="ctr"/>
            <a:endParaRPr lang="fr-FR" sz="1000" b="1" dirty="0">
              <a:solidFill>
                <a:schemeClr val="tx1"/>
              </a:solidFill>
            </a:endParaRPr>
          </a:p>
          <a:p>
            <a:pPr algn="ctr"/>
            <a:r>
              <a:rPr lang="fr-FR" sz="1000" b="1" dirty="0">
                <a:solidFill>
                  <a:schemeClr val="tx1"/>
                </a:solidFill>
              </a:rPr>
              <a:t>Exonéré</a:t>
            </a:r>
          </a:p>
          <a:p>
            <a:pPr algn="ctr"/>
            <a:endParaRPr lang="fr-FR" sz="1000" b="1" dirty="0">
              <a:solidFill>
                <a:schemeClr val="tx1"/>
              </a:solidFill>
            </a:endParaRPr>
          </a:p>
        </p:txBody>
      </p:sp>
      <p:pic>
        <p:nvPicPr>
          <p:cNvPr id="59" name="Image 58">
            <a:extLst>
              <a:ext uri="{FF2B5EF4-FFF2-40B4-BE49-F238E27FC236}">
                <a16:creationId xmlns:a16="http://schemas.microsoft.com/office/drawing/2014/main" id="{046FDD83-F249-4CD2-A389-69C444E202A0}"/>
              </a:ext>
            </a:extLst>
          </p:cNvPr>
          <p:cNvPicPr>
            <a:picLocks noChangeAspect="1"/>
          </p:cNvPicPr>
          <p:nvPr/>
        </p:nvPicPr>
        <p:blipFill>
          <a:blip r:embed="rId3"/>
          <a:stretch>
            <a:fillRect/>
          </a:stretch>
        </p:blipFill>
        <p:spPr>
          <a:xfrm>
            <a:off x="5361190" y="3226135"/>
            <a:ext cx="364820" cy="275704"/>
          </a:xfrm>
          <a:prstGeom prst="rect">
            <a:avLst/>
          </a:prstGeom>
        </p:spPr>
      </p:pic>
      <p:sp>
        <p:nvSpPr>
          <p:cNvPr id="3" name="Rectangle 2">
            <a:extLst>
              <a:ext uri="{FF2B5EF4-FFF2-40B4-BE49-F238E27FC236}">
                <a16:creationId xmlns:a16="http://schemas.microsoft.com/office/drawing/2014/main" id="{3308BA27-B1CE-404C-9686-3842C798C045}"/>
              </a:ext>
            </a:extLst>
          </p:cNvPr>
          <p:cNvSpPr/>
          <p:nvPr/>
        </p:nvSpPr>
        <p:spPr>
          <a:xfrm>
            <a:off x="4372489" y="1550351"/>
            <a:ext cx="2268000" cy="2070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PEI - PERCOL-I</a:t>
            </a:r>
          </a:p>
        </p:txBody>
      </p:sp>
      <p:sp>
        <p:nvSpPr>
          <p:cNvPr id="78" name="Rectangle 77">
            <a:extLst>
              <a:ext uri="{FF2B5EF4-FFF2-40B4-BE49-F238E27FC236}">
                <a16:creationId xmlns:a16="http://schemas.microsoft.com/office/drawing/2014/main" id="{940462C1-617B-478E-841C-8ADB4F8EA712}"/>
              </a:ext>
            </a:extLst>
          </p:cNvPr>
          <p:cNvSpPr/>
          <p:nvPr/>
        </p:nvSpPr>
        <p:spPr>
          <a:xfrm>
            <a:off x="4379428" y="1806231"/>
            <a:ext cx="2267999" cy="502605"/>
          </a:xfrm>
          <a:prstGeom prst="rect">
            <a:avLst/>
          </a:prstGeom>
          <a:solidFill>
            <a:schemeClr val="bg2">
              <a:lumMod val="40000"/>
              <a:lumOff val="60000"/>
            </a:schemeClr>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rPr>
              <a:t>EPARGNE SALARIALE</a:t>
            </a:r>
            <a:r>
              <a:rPr lang="fr-FR" sz="1200" b="1" baseline="30000" dirty="0">
                <a:solidFill>
                  <a:schemeClr val="bg1"/>
                </a:solidFill>
              </a:rPr>
              <a:t> </a:t>
            </a:r>
          </a:p>
          <a:p>
            <a:pPr algn="ctr"/>
            <a:r>
              <a:rPr lang="fr-FR" sz="900" dirty="0">
                <a:solidFill>
                  <a:schemeClr val="bg1"/>
                </a:solidFill>
              </a:rPr>
              <a:t>Abondement, participation et</a:t>
            </a:r>
          </a:p>
          <a:p>
            <a:pPr algn="ctr"/>
            <a:r>
              <a:rPr lang="fr-FR" sz="900" dirty="0">
                <a:solidFill>
                  <a:schemeClr val="bg1"/>
                </a:solidFill>
              </a:rPr>
              <a:t> intéressement</a:t>
            </a:r>
            <a:r>
              <a:rPr lang="fr-FR" sz="900" baseline="30000" dirty="0">
                <a:solidFill>
                  <a:schemeClr val="bg1"/>
                </a:solidFill>
              </a:rPr>
              <a:t>(2)</a:t>
            </a:r>
          </a:p>
        </p:txBody>
      </p:sp>
      <p:sp>
        <p:nvSpPr>
          <p:cNvPr id="25" name="Rectangle 24">
            <a:extLst>
              <a:ext uri="{FF2B5EF4-FFF2-40B4-BE49-F238E27FC236}">
                <a16:creationId xmlns:a16="http://schemas.microsoft.com/office/drawing/2014/main" id="{6A9C8DF5-A0B1-4540-86C6-743D5A1E495B}"/>
              </a:ext>
            </a:extLst>
          </p:cNvPr>
          <p:cNvSpPr/>
          <p:nvPr/>
        </p:nvSpPr>
        <p:spPr>
          <a:xfrm>
            <a:off x="2715140" y="2336879"/>
            <a:ext cx="1588505" cy="69701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108000" rIns="36000" rtlCol="0" anchor="ctr">
            <a:noAutofit/>
          </a:bodyPr>
          <a:lstStyle/>
          <a:p>
            <a:pPr algn="ctr"/>
            <a:r>
              <a:rPr lang="fr-FR" sz="1000" b="1" dirty="0">
                <a:solidFill>
                  <a:schemeClr val="bg1"/>
                </a:solidFill>
              </a:rPr>
              <a:t>Charges salariales</a:t>
            </a:r>
          </a:p>
          <a:p>
            <a:pPr algn="ctr"/>
            <a:r>
              <a:rPr lang="fr-FR" sz="1000" dirty="0">
                <a:solidFill>
                  <a:schemeClr val="bg1"/>
                </a:solidFill>
              </a:rPr>
              <a:t>(hors CSG/CRDS)</a:t>
            </a:r>
          </a:p>
        </p:txBody>
      </p:sp>
      <p:sp>
        <p:nvSpPr>
          <p:cNvPr id="26" name="Rectangle 25">
            <a:extLst>
              <a:ext uri="{FF2B5EF4-FFF2-40B4-BE49-F238E27FC236}">
                <a16:creationId xmlns:a16="http://schemas.microsoft.com/office/drawing/2014/main" id="{C7079283-5266-450C-AEEC-A475323DB0A2}"/>
              </a:ext>
            </a:extLst>
          </p:cNvPr>
          <p:cNvSpPr/>
          <p:nvPr/>
        </p:nvSpPr>
        <p:spPr>
          <a:xfrm>
            <a:off x="4379429" y="2336879"/>
            <a:ext cx="2276202" cy="697015"/>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b="1" dirty="0">
              <a:solidFill>
                <a:schemeClr val="tx1"/>
              </a:solidFill>
            </a:endParaRPr>
          </a:p>
          <a:p>
            <a:pPr algn="ctr"/>
            <a:endParaRPr lang="fr-FR" sz="1000" b="1" dirty="0">
              <a:solidFill>
                <a:schemeClr val="tx1"/>
              </a:solidFill>
            </a:endParaRPr>
          </a:p>
          <a:p>
            <a:pPr algn="ctr"/>
            <a:endParaRPr lang="fr-FR" sz="1000" b="1" dirty="0">
              <a:solidFill>
                <a:schemeClr val="tx1"/>
              </a:solidFill>
            </a:endParaRPr>
          </a:p>
          <a:p>
            <a:pPr algn="ctr"/>
            <a:r>
              <a:rPr lang="fr-FR" sz="1000" b="1" dirty="0">
                <a:solidFill>
                  <a:schemeClr val="tx1"/>
                </a:solidFill>
              </a:rPr>
              <a:t>Exonéré</a:t>
            </a:r>
          </a:p>
          <a:p>
            <a:pPr algn="ctr"/>
            <a:endParaRPr lang="fr-FR" sz="1000" b="1" dirty="0">
              <a:solidFill>
                <a:schemeClr val="tx1"/>
              </a:solidFill>
            </a:endParaRPr>
          </a:p>
        </p:txBody>
      </p:sp>
      <p:pic>
        <p:nvPicPr>
          <p:cNvPr id="27" name="Image 26">
            <a:extLst>
              <a:ext uri="{FF2B5EF4-FFF2-40B4-BE49-F238E27FC236}">
                <a16:creationId xmlns:a16="http://schemas.microsoft.com/office/drawing/2014/main" id="{49B7E519-2069-4998-9DC8-1714A43760D1}"/>
              </a:ext>
            </a:extLst>
          </p:cNvPr>
          <p:cNvPicPr>
            <a:picLocks noChangeAspect="1"/>
          </p:cNvPicPr>
          <p:nvPr/>
        </p:nvPicPr>
        <p:blipFill>
          <a:blip r:embed="rId3"/>
          <a:stretch>
            <a:fillRect/>
          </a:stretch>
        </p:blipFill>
        <p:spPr>
          <a:xfrm>
            <a:off x="5394698" y="2426062"/>
            <a:ext cx="364820" cy="275704"/>
          </a:xfrm>
          <a:prstGeom prst="rect">
            <a:avLst/>
          </a:prstGeom>
        </p:spPr>
      </p:pic>
      <p:sp>
        <p:nvSpPr>
          <p:cNvPr id="4" name="Rectangle 3">
            <a:extLst>
              <a:ext uri="{FF2B5EF4-FFF2-40B4-BE49-F238E27FC236}">
                <a16:creationId xmlns:a16="http://schemas.microsoft.com/office/drawing/2014/main" id="{06B4DF8A-A117-4C0F-809C-F651D6A38125}"/>
              </a:ext>
            </a:extLst>
          </p:cNvPr>
          <p:cNvSpPr/>
          <p:nvPr/>
        </p:nvSpPr>
        <p:spPr>
          <a:xfrm>
            <a:off x="4438995" y="4855567"/>
            <a:ext cx="3468870" cy="765317"/>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171450" indent="-171450">
              <a:buClr>
                <a:schemeClr val="accent1"/>
              </a:buClr>
              <a:buFont typeface="Arial" panose="020B0604020202020204" pitchFamily="34" charset="0"/>
              <a:buChar char="•"/>
            </a:pPr>
            <a:endParaRPr lang="fr-FR" sz="200" b="1" dirty="0">
              <a:solidFill>
                <a:schemeClr val="tx1"/>
              </a:solidFill>
            </a:endParaRPr>
          </a:p>
          <a:p>
            <a:pPr marL="171450" indent="-171450">
              <a:buClr>
                <a:schemeClr val="accent1"/>
              </a:buClr>
              <a:buFont typeface="Arial" panose="020B0604020202020204" pitchFamily="34" charset="0"/>
              <a:buChar char="•"/>
            </a:pPr>
            <a:r>
              <a:rPr lang="fr-FR" sz="1000" b="1" dirty="0">
                <a:solidFill>
                  <a:schemeClr val="tx1"/>
                </a:solidFill>
              </a:rPr>
              <a:t>Exonération totale d’IR </a:t>
            </a:r>
            <a:r>
              <a:rPr lang="fr-FR" sz="1000" dirty="0">
                <a:solidFill>
                  <a:schemeClr val="tx1"/>
                </a:solidFill>
              </a:rPr>
              <a:t>à l’entrée (hors CSG/CRDS).</a:t>
            </a:r>
          </a:p>
          <a:p>
            <a:pPr marL="171450" indent="-171450">
              <a:buClr>
                <a:schemeClr val="accent1"/>
              </a:buClr>
              <a:buFont typeface="Arial" panose="020B0604020202020204" pitchFamily="34" charset="0"/>
              <a:buChar char="•"/>
            </a:pPr>
            <a:r>
              <a:rPr lang="fr-FR" sz="1000" b="1" dirty="0">
                <a:solidFill>
                  <a:schemeClr val="tx2"/>
                </a:solidFill>
              </a:rPr>
              <a:t>PERCOL-I </a:t>
            </a:r>
            <a:r>
              <a:rPr lang="fr-FR" sz="1000" dirty="0">
                <a:solidFill>
                  <a:schemeClr val="tx1"/>
                </a:solidFill>
              </a:rPr>
              <a:t>: seul produit retraite à recevoir </a:t>
            </a:r>
            <a:r>
              <a:rPr lang="fr-FR" sz="1000" b="1" dirty="0">
                <a:solidFill>
                  <a:schemeClr val="tx1"/>
                </a:solidFill>
              </a:rPr>
              <a:t>l’abondement de l’entreprise. </a:t>
            </a:r>
          </a:p>
        </p:txBody>
      </p:sp>
      <p:sp>
        <p:nvSpPr>
          <p:cNvPr id="47" name="Rectangle 46">
            <a:extLst>
              <a:ext uri="{FF2B5EF4-FFF2-40B4-BE49-F238E27FC236}">
                <a16:creationId xmlns:a16="http://schemas.microsoft.com/office/drawing/2014/main" id="{3E6A4D22-7E6D-4EA8-A182-94C8B4FF6F43}"/>
              </a:ext>
            </a:extLst>
          </p:cNvPr>
          <p:cNvSpPr/>
          <p:nvPr/>
        </p:nvSpPr>
        <p:spPr>
          <a:xfrm>
            <a:off x="6728762" y="1550385"/>
            <a:ext cx="2267999" cy="18434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PERCOL-I</a:t>
            </a:r>
          </a:p>
        </p:txBody>
      </p:sp>
      <p:sp>
        <p:nvSpPr>
          <p:cNvPr id="48" name="Rectangle 47">
            <a:extLst>
              <a:ext uri="{FF2B5EF4-FFF2-40B4-BE49-F238E27FC236}">
                <a16:creationId xmlns:a16="http://schemas.microsoft.com/office/drawing/2014/main" id="{F1ECCD90-632A-477F-87F9-65A60A364B7A}"/>
              </a:ext>
            </a:extLst>
          </p:cNvPr>
          <p:cNvSpPr/>
          <p:nvPr/>
        </p:nvSpPr>
        <p:spPr>
          <a:xfrm>
            <a:off x="6730272" y="2349234"/>
            <a:ext cx="2267999" cy="697015"/>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b="1" dirty="0">
              <a:solidFill>
                <a:schemeClr val="tx1"/>
              </a:solidFill>
            </a:endParaRPr>
          </a:p>
          <a:p>
            <a:pPr algn="ctr"/>
            <a:endParaRPr lang="fr-FR" sz="1000" b="1" dirty="0">
              <a:solidFill>
                <a:schemeClr val="tx1"/>
              </a:solidFill>
            </a:endParaRPr>
          </a:p>
          <a:p>
            <a:pPr algn="ctr"/>
            <a:r>
              <a:rPr lang="fr-FR" sz="1000" b="1" dirty="0">
                <a:solidFill>
                  <a:schemeClr val="tx1"/>
                </a:solidFill>
              </a:rPr>
              <a:t>Exonérés</a:t>
            </a:r>
          </a:p>
        </p:txBody>
      </p:sp>
      <p:pic>
        <p:nvPicPr>
          <p:cNvPr id="49" name="Image 48">
            <a:extLst>
              <a:ext uri="{FF2B5EF4-FFF2-40B4-BE49-F238E27FC236}">
                <a16:creationId xmlns:a16="http://schemas.microsoft.com/office/drawing/2014/main" id="{357A28C7-DD98-4FF0-BF33-9AD57B0F5A3B}"/>
              </a:ext>
            </a:extLst>
          </p:cNvPr>
          <p:cNvPicPr>
            <a:picLocks noChangeAspect="1"/>
          </p:cNvPicPr>
          <p:nvPr/>
        </p:nvPicPr>
        <p:blipFill>
          <a:blip r:embed="rId3"/>
          <a:stretch>
            <a:fillRect/>
          </a:stretch>
        </p:blipFill>
        <p:spPr>
          <a:xfrm>
            <a:off x="7662697" y="2401384"/>
            <a:ext cx="364820" cy="275704"/>
          </a:xfrm>
          <a:prstGeom prst="rect">
            <a:avLst/>
          </a:prstGeom>
        </p:spPr>
      </p:pic>
      <p:pic>
        <p:nvPicPr>
          <p:cNvPr id="50" name="Image 49">
            <a:extLst>
              <a:ext uri="{FF2B5EF4-FFF2-40B4-BE49-F238E27FC236}">
                <a16:creationId xmlns:a16="http://schemas.microsoft.com/office/drawing/2014/main" id="{C74B2214-2EB8-4648-945F-934E85D646A0}"/>
              </a:ext>
            </a:extLst>
          </p:cNvPr>
          <p:cNvPicPr>
            <a:picLocks noChangeAspect="1"/>
          </p:cNvPicPr>
          <p:nvPr/>
        </p:nvPicPr>
        <p:blipFill>
          <a:blip r:embed="rId3"/>
          <a:stretch>
            <a:fillRect/>
          </a:stretch>
        </p:blipFill>
        <p:spPr>
          <a:xfrm>
            <a:off x="7687542" y="3206756"/>
            <a:ext cx="364820" cy="275704"/>
          </a:xfrm>
          <a:prstGeom prst="rect">
            <a:avLst/>
          </a:prstGeom>
        </p:spPr>
      </p:pic>
      <p:sp>
        <p:nvSpPr>
          <p:cNvPr id="51" name="Rectangle 50">
            <a:extLst>
              <a:ext uri="{FF2B5EF4-FFF2-40B4-BE49-F238E27FC236}">
                <a16:creationId xmlns:a16="http://schemas.microsoft.com/office/drawing/2014/main" id="{102C23B3-90B5-4BE2-9B17-1F6313EC53FE}"/>
              </a:ext>
            </a:extLst>
          </p:cNvPr>
          <p:cNvSpPr/>
          <p:nvPr/>
        </p:nvSpPr>
        <p:spPr>
          <a:xfrm>
            <a:off x="6730272" y="3100405"/>
            <a:ext cx="2267999" cy="924294"/>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b="1" dirty="0">
              <a:solidFill>
                <a:schemeClr val="tx1"/>
              </a:solidFill>
            </a:endParaRPr>
          </a:p>
          <a:p>
            <a:pPr algn="ctr"/>
            <a:endParaRPr lang="fr-FR" sz="1000" b="1" dirty="0">
              <a:solidFill>
                <a:schemeClr val="tx1"/>
              </a:solidFill>
            </a:endParaRPr>
          </a:p>
          <a:p>
            <a:pPr algn="ctr"/>
            <a:r>
              <a:rPr lang="fr-FR" sz="1000" b="1" dirty="0">
                <a:solidFill>
                  <a:schemeClr val="tx1"/>
                </a:solidFill>
              </a:rPr>
              <a:t>Déductibles</a:t>
            </a:r>
            <a:r>
              <a:rPr lang="fr-FR" sz="1000" b="1" baseline="30000" dirty="0">
                <a:solidFill>
                  <a:schemeClr val="tx1"/>
                </a:solidFill>
              </a:rPr>
              <a:t>(3)</a:t>
            </a:r>
          </a:p>
        </p:txBody>
      </p:sp>
      <p:sp>
        <p:nvSpPr>
          <p:cNvPr id="16" name="Rectangle 15">
            <a:extLst>
              <a:ext uri="{FF2B5EF4-FFF2-40B4-BE49-F238E27FC236}">
                <a16:creationId xmlns:a16="http://schemas.microsoft.com/office/drawing/2014/main" id="{6F337B0F-0490-4D7A-A95A-7447D4500949}"/>
              </a:ext>
            </a:extLst>
          </p:cNvPr>
          <p:cNvSpPr/>
          <p:nvPr/>
        </p:nvSpPr>
        <p:spPr>
          <a:xfrm>
            <a:off x="4390045" y="4684208"/>
            <a:ext cx="2111345" cy="2315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Pluto Cond Medium" panose="020B0606020203060204" pitchFamily="34" charset="0"/>
              </a:rPr>
              <a:t>EPARGNE SALARIALE</a:t>
            </a:r>
          </a:p>
        </p:txBody>
      </p:sp>
      <p:pic>
        <p:nvPicPr>
          <p:cNvPr id="11" name="Image 10">
            <a:extLst>
              <a:ext uri="{FF2B5EF4-FFF2-40B4-BE49-F238E27FC236}">
                <a16:creationId xmlns:a16="http://schemas.microsoft.com/office/drawing/2014/main" id="{27EF7819-0775-4DBF-B816-9454216143A4}"/>
              </a:ext>
            </a:extLst>
          </p:cNvPr>
          <p:cNvPicPr>
            <a:picLocks noChangeAspect="1"/>
          </p:cNvPicPr>
          <p:nvPr/>
        </p:nvPicPr>
        <p:blipFill>
          <a:blip r:embed="rId4"/>
          <a:stretch>
            <a:fillRect/>
          </a:stretch>
        </p:blipFill>
        <p:spPr>
          <a:xfrm>
            <a:off x="4095243" y="4567810"/>
            <a:ext cx="589606" cy="589606"/>
          </a:xfrm>
          <a:prstGeom prst="rect">
            <a:avLst/>
          </a:prstGeom>
        </p:spPr>
      </p:pic>
      <p:sp>
        <p:nvSpPr>
          <p:cNvPr id="6" name="ZoneTexte 5">
            <a:extLst>
              <a:ext uri="{FF2B5EF4-FFF2-40B4-BE49-F238E27FC236}">
                <a16:creationId xmlns:a16="http://schemas.microsoft.com/office/drawing/2014/main" id="{EF34142B-6D6C-4E69-A818-E45166E86370}"/>
              </a:ext>
            </a:extLst>
          </p:cNvPr>
          <p:cNvSpPr txBox="1"/>
          <p:nvPr/>
        </p:nvSpPr>
        <p:spPr>
          <a:xfrm>
            <a:off x="4372489" y="4090759"/>
            <a:ext cx="4625782" cy="461665"/>
          </a:xfrm>
          <a:prstGeom prst="rect">
            <a:avLst/>
          </a:prstGeom>
          <a:solidFill>
            <a:schemeClr val="accent6">
              <a:lumMod val="40000"/>
              <a:lumOff val="60000"/>
            </a:schemeClr>
          </a:solidFill>
        </p:spPr>
        <p:txBody>
          <a:bodyPr wrap="square" rtlCol="0">
            <a:spAutoFit/>
          </a:bodyPr>
          <a:lstStyle/>
          <a:p>
            <a:pPr algn="ctr"/>
            <a:r>
              <a:rPr lang="fr-FR" sz="1200" b="1" dirty="0"/>
              <a:t>A la sortie les plus-values réalisées sont</a:t>
            </a:r>
          </a:p>
          <a:p>
            <a:pPr algn="ctr"/>
            <a:r>
              <a:rPr lang="fr-FR" sz="1200" b="1" dirty="0"/>
              <a:t>exonérées d’impôt sur le revenu</a:t>
            </a:r>
            <a:r>
              <a:rPr lang="fr-FR" sz="1200" b="1" baseline="30000" dirty="0"/>
              <a:t>(4)</a:t>
            </a:r>
            <a:endParaRPr lang="fr-FR" sz="1200" b="1" dirty="0"/>
          </a:p>
        </p:txBody>
      </p:sp>
      <p:sp>
        <p:nvSpPr>
          <p:cNvPr id="36" name="Espace réservé du numéro de diapositive 9">
            <a:extLst>
              <a:ext uri="{FF2B5EF4-FFF2-40B4-BE49-F238E27FC236}">
                <a16:creationId xmlns:a16="http://schemas.microsoft.com/office/drawing/2014/main" id="{9F9C1F53-C25D-4B7F-92F4-960E56D61F4A}"/>
              </a:ext>
            </a:extLst>
          </p:cNvPr>
          <p:cNvSpPr>
            <a:spLocks noGrp="1"/>
          </p:cNvSpPr>
          <p:nvPr>
            <p:ph type="sldNum" sz="quarter" idx="12"/>
          </p:nvPr>
        </p:nvSpPr>
        <p:spPr>
          <a:xfrm>
            <a:off x="1440000" y="6524773"/>
            <a:ext cx="254400" cy="164148"/>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1067"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17</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55784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Espace réservé du numéro de diapositive 4">
            <a:extLst>
              <a:ext uri="{FF2B5EF4-FFF2-40B4-BE49-F238E27FC236}">
                <a16:creationId xmlns:a16="http://schemas.microsoft.com/office/drawing/2014/main" id="{D12E1789-FA7E-4088-BBEC-D6474526E660}"/>
              </a:ext>
            </a:extLst>
          </p:cNvPr>
          <p:cNvSpPr txBox="1">
            <a:spLocks/>
          </p:cNvSpPr>
          <p:nvPr/>
        </p:nvSpPr>
        <p:spPr>
          <a:xfrm>
            <a:off x="1440000" y="6521788"/>
            <a:ext cx="254400" cy="169277"/>
          </a:xfrm>
          <a:prstGeom prst="rect">
            <a:avLst/>
          </a:prstGeom>
        </p:spPr>
        <p:txBody>
          <a:bodyPr vert="horz" wrap="square" lIns="0" tIns="0" rIns="0" bIns="0" rtlCol="0" anchor="t" anchorCtr="0">
            <a:spAutoFit/>
          </a:bodyPr>
          <a:lstStyle>
            <a:defPPr>
              <a:defRPr lang="fr-FR"/>
            </a:defPPr>
            <a:lvl1pPr marL="0" algn="l" defTabSz="914400" rtl="0" eaLnBrk="1" latinLnBrk="0" hangingPunct="1">
              <a:defRPr lang="fr-FR" sz="1067" b="0" kern="1200" cap="all" baseline="0" smtClean="0">
                <a:solidFill>
                  <a:srgbClr val="7F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07297D28-4046-47B1-8B77-3D2B6744A309}" type="slidenum">
              <a:rPr lang="fr-FR" sz="1100" b="1" smtClean="0">
                <a:solidFill>
                  <a:srgbClr val="581D74"/>
                </a:solidFill>
                <a:latin typeface="Arial" panose="020B0604020202020204"/>
              </a:rPr>
              <a:pPr>
                <a:defRPr/>
              </a:pPr>
              <a:t>18</a:t>
            </a:fld>
            <a:endParaRPr lang="fr-FR" sz="1100" b="1" dirty="0">
              <a:solidFill>
                <a:srgbClr val="581D74"/>
              </a:solidFill>
              <a:latin typeface="Arial" panose="020B0604020202020204"/>
            </a:endParaRPr>
          </a:p>
        </p:txBody>
      </p:sp>
      <p:sp>
        <p:nvSpPr>
          <p:cNvPr id="55" name="Espace réservé du texte 4">
            <a:extLst>
              <a:ext uri="{FF2B5EF4-FFF2-40B4-BE49-F238E27FC236}">
                <a16:creationId xmlns:a16="http://schemas.microsoft.com/office/drawing/2014/main" id="{47DBCFE1-7FE0-4F35-BB5B-C5AE7753F4B9}"/>
              </a:ext>
            </a:extLst>
          </p:cNvPr>
          <p:cNvSpPr txBox="1">
            <a:spLocks/>
          </p:cNvSpPr>
          <p:nvPr/>
        </p:nvSpPr>
        <p:spPr>
          <a:xfrm>
            <a:off x="298451" y="350234"/>
            <a:ext cx="789267" cy="410882"/>
          </a:xfrm>
          <a:prstGeom prst="rect">
            <a:avLst/>
          </a:prstGeom>
        </p:spPr>
        <p:txBody>
          <a:bodyPr vert="horz" lIns="0" tIns="0" rIns="0" bIns="0" rtlCol="0">
            <a:spAutoFit/>
          </a:bodyPr>
          <a:lstStyle>
            <a:lvl1pPr marL="0" indent="0" algn="ctr" defTabSz="685800" rtl="0" eaLnBrk="1" latinLnBrk="0" hangingPunct="1">
              <a:lnSpc>
                <a:spcPct val="100000"/>
              </a:lnSpc>
              <a:spcBef>
                <a:spcPts val="1200"/>
              </a:spcBef>
              <a:buFont typeface="Arial" panose="020B0604020202020204" pitchFamily="34" charset="0"/>
              <a:buNone/>
              <a:defRPr sz="2200" b="1" kern="120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2670" dirty="0"/>
              <a:t>2</a:t>
            </a:r>
          </a:p>
        </p:txBody>
      </p:sp>
      <p:sp>
        <p:nvSpPr>
          <p:cNvPr id="21" name="Rectangle 20">
            <a:extLst>
              <a:ext uri="{FF2B5EF4-FFF2-40B4-BE49-F238E27FC236}">
                <a16:creationId xmlns:a16="http://schemas.microsoft.com/office/drawing/2014/main" id="{DAAD70B3-17BC-4328-9065-185CF709DB96}"/>
              </a:ext>
            </a:extLst>
          </p:cNvPr>
          <p:cNvSpPr/>
          <p:nvPr/>
        </p:nvSpPr>
        <p:spPr>
          <a:xfrm>
            <a:off x="1355373" y="6182203"/>
            <a:ext cx="8816464" cy="184666"/>
          </a:xfrm>
          <a:prstGeom prst="rect">
            <a:avLst/>
          </a:prstGeom>
        </p:spPr>
        <p:txBody>
          <a:bodyPr wrap="square">
            <a:spAutoFit/>
          </a:bodyPr>
          <a:lstStyle/>
          <a:p>
            <a:r>
              <a:rPr lang="fr-FR" sz="600" dirty="0"/>
              <a:t>Natixis </a:t>
            </a:r>
            <a:r>
              <a:rPr lang="fr-FR" sz="600" dirty="0" err="1"/>
              <a:t>Interépargne</a:t>
            </a:r>
            <a:r>
              <a:rPr lang="fr-FR" sz="600" dirty="0"/>
              <a:t> : Société anonyme à Conseil d’administration au capital de 8 890 784 Euros, immatriculée au RCS Paris sous le numéro B 692 012 669.</a:t>
            </a:r>
          </a:p>
        </p:txBody>
      </p:sp>
      <p:sp>
        <p:nvSpPr>
          <p:cNvPr id="22" name="Ellipse 21">
            <a:extLst>
              <a:ext uri="{FF2B5EF4-FFF2-40B4-BE49-F238E27FC236}">
                <a16:creationId xmlns:a16="http://schemas.microsoft.com/office/drawing/2014/main" id="{2BAB2662-AFB1-4145-B85B-0E6916AD5480}"/>
              </a:ext>
            </a:extLst>
          </p:cNvPr>
          <p:cNvSpPr/>
          <p:nvPr/>
        </p:nvSpPr>
        <p:spPr>
          <a:xfrm>
            <a:off x="6302626" y="1660337"/>
            <a:ext cx="468000" cy="47383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t>=</a:t>
            </a:r>
          </a:p>
        </p:txBody>
      </p:sp>
      <p:sp>
        <p:nvSpPr>
          <p:cNvPr id="23" name="Rectangle 22">
            <a:extLst>
              <a:ext uri="{FF2B5EF4-FFF2-40B4-BE49-F238E27FC236}">
                <a16:creationId xmlns:a16="http://schemas.microsoft.com/office/drawing/2014/main" id="{FAE0FB8B-DAF5-4689-ACCA-69C22285CCA3}"/>
              </a:ext>
            </a:extLst>
          </p:cNvPr>
          <p:cNvSpPr/>
          <p:nvPr/>
        </p:nvSpPr>
        <p:spPr>
          <a:xfrm>
            <a:off x="1333527" y="1154200"/>
            <a:ext cx="10225684" cy="4700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latin typeface="Pluto Medium" panose="020B0603020203060204" pitchFamily="34" charset="0"/>
              </a:rPr>
              <a:t>Salarié ou Travailleur Non Salarié (TNS) </a:t>
            </a:r>
          </a:p>
        </p:txBody>
      </p:sp>
      <p:sp>
        <p:nvSpPr>
          <p:cNvPr id="24" name="Rectangle 23">
            <a:extLst>
              <a:ext uri="{FF2B5EF4-FFF2-40B4-BE49-F238E27FC236}">
                <a16:creationId xmlns:a16="http://schemas.microsoft.com/office/drawing/2014/main" id="{00F0D1FA-D2DA-4C15-AAB6-63899E43EDE8}"/>
              </a:ext>
            </a:extLst>
          </p:cNvPr>
          <p:cNvSpPr/>
          <p:nvPr/>
        </p:nvSpPr>
        <p:spPr>
          <a:xfrm>
            <a:off x="1332932" y="2184561"/>
            <a:ext cx="2988000" cy="7901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latin typeface="Pluto Medium" panose="020B0603020203060204" pitchFamily="34" charset="0"/>
              </a:rPr>
              <a:t>Plafond épargne retraite N  </a:t>
            </a:r>
          </a:p>
          <a:p>
            <a:pPr algn="ctr"/>
            <a:r>
              <a:rPr lang="fr-FR" sz="1000" dirty="0">
                <a:solidFill>
                  <a:schemeClr val="bg1"/>
                </a:solidFill>
                <a:latin typeface="Pluto Medium" panose="020B0603020203060204" pitchFamily="34" charset="0"/>
              </a:rPr>
              <a:t>(montant maximum déductible des revenus imposables de l’année N)</a:t>
            </a:r>
          </a:p>
        </p:txBody>
      </p:sp>
      <p:sp>
        <p:nvSpPr>
          <p:cNvPr id="25" name="Rectangle 24">
            <a:extLst>
              <a:ext uri="{FF2B5EF4-FFF2-40B4-BE49-F238E27FC236}">
                <a16:creationId xmlns:a16="http://schemas.microsoft.com/office/drawing/2014/main" id="{2DE7A02D-E902-4DEA-BC91-1406DDE81618}"/>
              </a:ext>
            </a:extLst>
          </p:cNvPr>
          <p:cNvSpPr/>
          <p:nvPr/>
        </p:nvSpPr>
        <p:spPr>
          <a:xfrm>
            <a:off x="1333528" y="3033452"/>
            <a:ext cx="2988000" cy="246150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solidFill>
              </a:rPr>
              <a:t>Enveloppe globale individuelle N </a:t>
            </a:r>
          </a:p>
          <a:p>
            <a:pPr algn="ctr"/>
            <a:r>
              <a:rPr lang="fr-FR" sz="1200" dirty="0">
                <a:solidFill>
                  <a:schemeClr val="tx1"/>
                </a:solidFill>
              </a:rPr>
              <a:t>10 % des revenus imposables</a:t>
            </a:r>
            <a:r>
              <a:rPr lang="fr-FR" sz="1200" baseline="30000" dirty="0">
                <a:solidFill>
                  <a:schemeClr val="tx1"/>
                </a:solidFill>
              </a:rPr>
              <a:t>(2) </a:t>
            </a:r>
          </a:p>
          <a:p>
            <a:pPr algn="ctr"/>
            <a:r>
              <a:rPr lang="fr-FR" sz="1200" dirty="0">
                <a:solidFill>
                  <a:schemeClr val="tx1"/>
                </a:solidFill>
              </a:rPr>
              <a:t>(dans la limite de 8 PASS N-1) </a:t>
            </a:r>
          </a:p>
          <a:p>
            <a:pPr algn="ctr"/>
            <a:endParaRPr lang="fr-FR" sz="400" b="1" dirty="0">
              <a:solidFill>
                <a:schemeClr val="tx2"/>
              </a:solidFill>
            </a:endParaRPr>
          </a:p>
          <a:p>
            <a:pPr algn="ctr"/>
            <a:r>
              <a:rPr lang="fr-FR" sz="1200" b="1" dirty="0">
                <a:solidFill>
                  <a:schemeClr val="tx2"/>
                </a:solidFill>
              </a:rPr>
              <a:t>OU </a:t>
            </a:r>
          </a:p>
          <a:p>
            <a:pPr algn="ctr"/>
            <a:endParaRPr lang="fr-FR" sz="400" dirty="0">
              <a:solidFill>
                <a:schemeClr val="tx1"/>
              </a:solidFill>
            </a:endParaRPr>
          </a:p>
          <a:p>
            <a:pPr algn="ctr"/>
            <a:r>
              <a:rPr lang="fr-FR" sz="1200" b="1" dirty="0">
                <a:solidFill>
                  <a:schemeClr val="tx1"/>
                </a:solidFill>
              </a:rPr>
              <a:t>10 % du PASS N-1</a:t>
            </a:r>
            <a:r>
              <a:rPr lang="fr-FR" sz="1200" b="1" baseline="30000" dirty="0">
                <a:solidFill>
                  <a:schemeClr val="tx1"/>
                </a:solidFill>
              </a:rPr>
              <a:t>  </a:t>
            </a:r>
          </a:p>
          <a:p>
            <a:pPr algn="ctr"/>
            <a:r>
              <a:rPr lang="fr-FR" sz="1200" dirty="0">
                <a:solidFill>
                  <a:schemeClr val="tx1"/>
                </a:solidFill>
              </a:rPr>
              <a:t>(plancher de déductibilité)</a:t>
            </a:r>
          </a:p>
        </p:txBody>
      </p:sp>
      <p:sp>
        <p:nvSpPr>
          <p:cNvPr id="26" name="ZoneTexte 25">
            <a:extLst>
              <a:ext uri="{FF2B5EF4-FFF2-40B4-BE49-F238E27FC236}">
                <a16:creationId xmlns:a16="http://schemas.microsoft.com/office/drawing/2014/main" id="{AFCD20A9-D4D8-4152-A29D-E4CA1D6E62C8}"/>
              </a:ext>
            </a:extLst>
          </p:cNvPr>
          <p:cNvSpPr txBox="1"/>
          <p:nvPr/>
        </p:nvSpPr>
        <p:spPr>
          <a:xfrm>
            <a:off x="1355373" y="5583864"/>
            <a:ext cx="10578781" cy="646331"/>
          </a:xfrm>
          <a:prstGeom prst="rect">
            <a:avLst/>
          </a:prstGeom>
          <a:noFill/>
        </p:spPr>
        <p:txBody>
          <a:bodyPr wrap="square" rtlCol="0">
            <a:spAutoFit/>
          </a:bodyPr>
          <a:lstStyle/>
          <a:p>
            <a:r>
              <a:rPr lang="fr-FR" sz="600" dirty="0"/>
              <a:t>(1) La possibilité de déduction du revenu global est ouverte à toute personne salarié ou non. La possibilité de déduction du revenu global ne s’applique pas aux versements déjà déduits du revenu catégoriel BIC, BNC ou BA en application des articles 154 bis et 154 bis-0 A du CGI (principe de subsidiarité de la déduction du revenu global). (2) Net des frais professionnels le cas échéant. (3) Abondement versé par l’employeur au titre du PERCO ou PER Collectif en N-1,dont les jours de Compte Épargne Temps (CET) issus d’un abondement en temps ou en euros (dans la limite du montant exonéré d’IR). (4) Sommes correspondant à des jours de repos non pris (en l’absence de CET) ou de jours de CET (non issus d’un abondement en temps ou en euros) transférés dans le PERCO, et à compter du 01/10/2019, au PER Collectif et PER Obligatoire en N-1. (5) Cotisations aux régimes de retraite supplémentaire rendus obligatoires dans l’entreprise pour les salariés (Article 83, à compter du 01/10/2019, au PER Collectif et PER Obligatoire). Il s’agit de la part patronale, pour son montant non imposable, et de la part salariale, pour son montant déductible du salaire. (6) Cotisations aux régimes facultatifs de retraite « Madelin » et « Madelin agricole » pour les non-salariés, compte non tenu de leur fraction correspondant à 15 % de la quote-part du bénéfice imposable comprise entre une fois et 8 fois le montant annuel du PASS. Ce document est simplifié, il ne peut se substituer aux textes législatifs et réglementaires. Pour plus d’informations, consultez impots.gouv.fr </a:t>
            </a:r>
          </a:p>
        </p:txBody>
      </p:sp>
      <p:sp>
        <p:nvSpPr>
          <p:cNvPr id="27" name="Rectangle 26">
            <a:extLst>
              <a:ext uri="{FF2B5EF4-FFF2-40B4-BE49-F238E27FC236}">
                <a16:creationId xmlns:a16="http://schemas.microsoft.com/office/drawing/2014/main" id="{1377475E-08B5-41FE-A329-558719E83E83}"/>
              </a:ext>
            </a:extLst>
          </p:cNvPr>
          <p:cNvSpPr/>
          <p:nvPr/>
        </p:nvSpPr>
        <p:spPr>
          <a:xfrm>
            <a:off x="4952369" y="2191533"/>
            <a:ext cx="2988000" cy="7901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latin typeface="Pluto Medium" panose="020B0603020203060204" pitchFamily="34" charset="0"/>
              </a:rPr>
              <a:t>Epargne retraite d’entreprise versée</a:t>
            </a:r>
          </a:p>
        </p:txBody>
      </p:sp>
      <p:sp>
        <p:nvSpPr>
          <p:cNvPr id="28" name="Rectangle 27">
            <a:extLst>
              <a:ext uri="{FF2B5EF4-FFF2-40B4-BE49-F238E27FC236}">
                <a16:creationId xmlns:a16="http://schemas.microsoft.com/office/drawing/2014/main" id="{2475C764-C4BB-425E-88E5-637944F4AFF1}"/>
              </a:ext>
            </a:extLst>
          </p:cNvPr>
          <p:cNvSpPr/>
          <p:nvPr/>
        </p:nvSpPr>
        <p:spPr>
          <a:xfrm>
            <a:off x="8579417" y="2191533"/>
            <a:ext cx="2988000" cy="7901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latin typeface="Pluto Medium" panose="020B0603020203060204" pitchFamily="34" charset="0"/>
              </a:rPr>
              <a:t>Plafonds de déductibilité </a:t>
            </a:r>
          </a:p>
          <a:p>
            <a:pPr algn="ctr"/>
            <a:r>
              <a:rPr lang="fr-FR" sz="1400" dirty="0">
                <a:solidFill>
                  <a:schemeClr val="bg1"/>
                </a:solidFill>
                <a:latin typeface="Pluto Medium" panose="020B0603020203060204" pitchFamily="34" charset="0"/>
              </a:rPr>
              <a:t>non utilisés</a:t>
            </a:r>
          </a:p>
        </p:txBody>
      </p:sp>
      <p:grpSp>
        <p:nvGrpSpPr>
          <p:cNvPr id="29" name="Groupe 28">
            <a:extLst>
              <a:ext uri="{FF2B5EF4-FFF2-40B4-BE49-F238E27FC236}">
                <a16:creationId xmlns:a16="http://schemas.microsoft.com/office/drawing/2014/main" id="{DF112B91-0279-4DFE-AF7E-8F3E2C0B95B5}"/>
              </a:ext>
            </a:extLst>
          </p:cNvPr>
          <p:cNvGrpSpPr/>
          <p:nvPr/>
        </p:nvGrpSpPr>
        <p:grpSpPr>
          <a:xfrm>
            <a:off x="4401812" y="2352589"/>
            <a:ext cx="468000" cy="468000"/>
            <a:chOff x="516099" y="3945517"/>
            <a:chExt cx="468000" cy="468000"/>
          </a:xfrm>
        </p:grpSpPr>
        <p:sp>
          <p:nvSpPr>
            <p:cNvPr id="30" name="Ellipse 29">
              <a:extLst>
                <a:ext uri="{FF2B5EF4-FFF2-40B4-BE49-F238E27FC236}">
                  <a16:creationId xmlns:a16="http://schemas.microsoft.com/office/drawing/2014/main" id="{ED7AA214-5202-46ED-86DC-78BAE3A22874}"/>
                </a:ext>
              </a:extLst>
            </p:cNvPr>
            <p:cNvSpPr/>
            <p:nvPr/>
          </p:nvSpPr>
          <p:spPr>
            <a:xfrm>
              <a:off x="516099" y="3945517"/>
              <a:ext cx="468000" cy="468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b="1" dirty="0"/>
            </a:p>
          </p:txBody>
        </p:sp>
        <p:cxnSp>
          <p:nvCxnSpPr>
            <p:cNvPr id="31" name="Connecteur droit 30">
              <a:extLst>
                <a:ext uri="{FF2B5EF4-FFF2-40B4-BE49-F238E27FC236}">
                  <a16:creationId xmlns:a16="http://schemas.microsoft.com/office/drawing/2014/main" id="{62C7F657-C54E-4534-9832-3CC2E1A6C64E}"/>
                </a:ext>
              </a:extLst>
            </p:cNvPr>
            <p:cNvCxnSpPr>
              <a:cxnSpLocks/>
            </p:cNvCxnSpPr>
            <p:nvPr/>
          </p:nvCxnSpPr>
          <p:spPr>
            <a:xfrm>
              <a:off x="630765" y="4180115"/>
              <a:ext cx="238852"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2" name="Ellipse 31">
            <a:extLst>
              <a:ext uri="{FF2B5EF4-FFF2-40B4-BE49-F238E27FC236}">
                <a16:creationId xmlns:a16="http://schemas.microsoft.com/office/drawing/2014/main" id="{0E73B6A0-5ACD-4ED3-9F4F-C6D6732FA986}"/>
              </a:ext>
            </a:extLst>
          </p:cNvPr>
          <p:cNvSpPr/>
          <p:nvPr/>
        </p:nvSpPr>
        <p:spPr>
          <a:xfrm>
            <a:off x="8021249" y="2342699"/>
            <a:ext cx="468000" cy="47383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t>+</a:t>
            </a:r>
          </a:p>
        </p:txBody>
      </p:sp>
      <p:sp>
        <p:nvSpPr>
          <p:cNvPr id="33" name="Rectangle 32">
            <a:extLst>
              <a:ext uri="{FF2B5EF4-FFF2-40B4-BE49-F238E27FC236}">
                <a16:creationId xmlns:a16="http://schemas.microsoft.com/office/drawing/2014/main" id="{4663CE2D-1E96-4E7B-9A61-DA5CC0C30CE6}"/>
              </a:ext>
            </a:extLst>
          </p:cNvPr>
          <p:cNvSpPr/>
          <p:nvPr/>
        </p:nvSpPr>
        <p:spPr>
          <a:xfrm>
            <a:off x="4952369" y="3033451"/>
            <a:ext cx="2988000" cy="246150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solidFill>
              </a:rPr>
              <a:t>Abondement </a:t>
            </a:r>
          </a:p>
          <a:p>
            <a:pPr algn="ctr"/>
            <a:r>
              <a:rPr lang="fr-FR" sz="1200" dirty="0">
                <a:solidFill>
                  <a:schemeClr val="tx1"/>
                </a:solidFill>
              </a:rPr>
              <a:t>perçu dans le PERCO ou le PER Collectif</a:t>
            </a:r>
            <a:r>
              <a:rPr lang="fr-FR" sz="1200" baseline="30000" dirty="0">
                <a:solidFill>
                  <a:schemeClr val="tx1"/>
                </a:solidFill>
              </a:rPr>
              <a:t>(3) </a:t>
            </a:r>
          </a:p>
          <a:p>
            <a:pPr algn="ctr"/>
            <a:endParaRPr lang="fr-FR" sz="800" b="1" dirty="0">
              <a:solidFill>
                <a:schemeClr val="tx1"/>
              </a:solidFill>
            </a:endParaRPr>
          </a:p>
          <a:p>
            <a:pPr algn="ctr"/>
            <a:endParaRPr lang="fr-FR" sz="800" b="1" dirty="0">
              <a:solidFill>
                <a:schemeClr val="tx1"/>
              </a:solidFill>
            </a:endParaRPr>
          </a:p>
          <a:p>
            <a:pPr algn="ctr"/>
            <a:r>
              <a:rPr lang="fr-FR" sz="1200" b="1" dirty="0">
                <a:solidFill>
                  <a:schemeClr val="tx1"/>
                </a:solidFill>
              </a:rPr>
              <a:t>Jours de congés ou de CET </a:t>
            </a:r>
          </a:p>
          <a:p>
            <a:pPr algn="ctr"/>
            <a:r>
              <a:rPr lang="fr-FR" sz="1200" dirty="0">
                <a:solidFill>
                  <a:schemeClr val="tx1"/>
                </a:solidFill>
              </a:rPr>
              <a:t>transférés dans le PERCO</a:t>
            </a:r>
            <a:r>
              <a:rPr lang="fr-FR" sz="1200" baseline="30000" dirty="0">
                <a:solidFill>
                  <a:schemeClr val="tx1"/>
                </a:solidFill>
              </a:rPr>
              <a:t>(4) </a:t>
            </a:r>
            <a:r>
              <a:rPr lang="fr-FR" sz="1200" dirty="0">
                <a:solidFill>
                  <a:schemeClr val="tx1"/>
                </a:solidFill>
              </a:rPr>
              <a:t>ou le PER</a:t>
            </a:r>
            <a:r>
              <a:rPr lang="fr-FR" sz="1200" baseline="30000" dirty="0">
                <a:solidFill>
                  <a:schemeClr val="tx1"/>
                </a:solidFill>
              </a:rPr>
              <a:t>(4) </a:t>
            </a:r>
          </a:p>
          <a:p>
            <a:pPr algn="ctr"/>
            <a:r>
              <a:rPr lang="fr-FR" sz="1000" dirty="0">
                <a:solidFill>
                  <a:schemeClr val="tx1"/>
                </a:solidFill>
              </a:rPr>
              <a:t>ou dans un Article 83 dans la limite du nombre de jours exonérés d'impôt sur le revenu (10 jours)</a:t>
            </a:r>
          </a:p>
          <a:p>
            <a:pPr algn="ctr"/>
            <a:endParaRPr lang="fr-FR" sz="800" b="1" dirty="0">
              <a:solidFill>
                <a:schemeClr val="tx1"/>
              </a:solidFill>
            </a:endParaRPr>
          </a:p>
          <a:p>
            <a:pPr algn="ctr"/>
            <a:endParaRPr lang="fr-FR" sz="800" b="1" dirty="0">
              <a:solidFill>
                <a:schemeClr val="tx1"/>
              </a:solidFill>
            </a:endParaRPr>
          </a:p>
          <a:p>
            <a:pPr algn="ctr"/>
            <a:r>
              <a:rPr lang="fr-FR" sz="1200" b="1" dirty="0">
                <a:solidFill>
                  <a:schemeClr val="tx1"/>
                </a:solidFill>
              </a:rPr>
              <a:t>Cotisations retraite obligatoire versées sur un PER, </a:t>
            </a:r>
            <a:r>
              <a:rPr lang="fr-FR" sz="1000" b="1" dirty="0">
                <a:solidFill>
                  <a:schemeClr val="tx1"/>
                </a:solidFill>
              </a:rPr>
              <a:t>PERE</a:t>
            </a:r>
            <a:r>
              <a:rPr lang="fr-FR" sz="1200" b="1" dirty="0">
                <a:solidFill>
                  <a:schemeClr val="tx1"/>
                </a:solidFill>
              </a:rPr>
              <a:t> </a:t>
            </a:r>
            <a:r>
              <a:rPr lang="fr-FR" sz="1100" dirty="0">
                <a:solidFill>
                  <a:schemeClr val="tx1"/>
                </a:solidFill>
              </a:rPr>
              <a:t>(Article 83</a:t>
            </a:r>
            <a:r>
              <a:rPr lang="fr-FR" sz="1100" baseline="30000" dirty="0">
                <a:solidFill>
                  <a:schemeClr val="tx1"/>
                </a:solidFill>
              </a:rPr>
              <a:t>(5)  </a:t>
            </a:r>
            <a:r>
              <a:rPr lang="fr-FR" sz="1100" dirty="0">
                <a:solidFill>
                  <a:schemeClr val="tx1"/>
                </a:solidFill>
              </a:rPr>
              <a:t>du CGI), cotisations aux régimes facultatifs de retraite « Madelin »</a:t>
            </a:r>
            <a:r>
              <a:rPr lang="fr-FR" sz="1100" baseline="30000" dirty="0">
                <a:solidFill>
                  <a:schemeClr val="tx1"/>
                </a:solidFill>
              </a:rPr>
              <a:t>(6)</a:t>
            </a:r>
            <a:r>
              <a:rPr lang="fr-FR" sz="1100" dirty="0">
                <a:solidFill>
                  <a:schemeClr val="tx1"/>
                </a:solidFill>
              </a:rPr>
              <a:t> ou un contrat </a:t>
            </a:r>
            <a:r>
              <a:rPr lang="fr-FR" sz="1100" dirty="0" err="1">
                <a:solidFill>
                  <a:schemeClr val="tx1"/>
                </a:solidFill>
              </a:rPr>
              <a:t>Préfon</a:t>
            </a:r>
            <a:endParaRPr lang="fr-FR" sz="1100" dirty="0">
              <a:solidFill>
                <a:schemeClr val="tx1"/>
              </a:solidFill>
            </a:endParaRPr>
          </a:p>
        </p:txBody>
      </p:sp>
      <p:sp>
        <p:nvSpPr>
          <p:cNvPr id="34" name="Rectangle 33">
            <a:extLst>
              <a:ext uri="{FF2B5EF4-FFF2-40B4-BE49-F238E27FC236}">
                <a16:creationId xmlns:a16="http://schemas.microsoft.com/office/drawing/2014/main" id="{CD4E4396-BF51-4603-B118-4109A37E5325}"/>
              </a:ext>
            </a:extLst>
          </p:cNvPr>
          <p:cNvSpPr/>
          <p:nvPr/>
        </p:nvSpPr>
        <p:spPr>
          <a:xfrm>
            <a:off x="8579417" y="3033450"/>
            <a:ext cx="2988000" cy="246150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solidFill>
              </a:rPr>
              <a:t>Cumul des plafonds non utilisés </a:t>
            </a:r>
          </a:p>
          <a:p>
            <a:pPr algn="ctr"/>
            <a:r>
              <a:rPr lang="fr-FR" sz="1200" dirty="0">
                <a:solidFill>
                  <a:schemeClr val="tx1"/>
                </a:solidFill>
              </a:rPr>
              <a:t>les 3 années précédentes </a:t>
            </a:r>
          </a:p>
          <a:p>
            <a:pPr algn="ctr"/>
            <a:r>
              <a:rPr lang="fr-FR" sz="1200" dirty="0">
                <a:solidFill>
                  <a:schemeClr val="tx1"/>
                </a:solidFill>
              </a:rPr>
              <a:t>(N-3, N-2 et N-1)</a:t>
            </a:r>
          </a:p>
          <a:p>
            <a:pPr algn="ctr"/>
            <a:endParaRPr lang="fr-FR" sz="1200" b="1" dirty="0">
              <a:solidFill>
                <a:schemeClr val="tx1"/>
              </a:solidFill>
            </a:endParaRPr>
          </a:p>
          <a:p>
            <a:pPr algn="ctr"/>
            <a:r>
              <a:rPr lang="fr-FR" sz="1000" dirty="0">
                <a:solidFill>
                  <a:schemeClr val="tx1"/>
                </a:solidFill>
              </a:rPr>
              <a:t>Un couple marié ou pacsé soumis à une imposition commune peut demander la mutualisation de ses plafonds</a:t>
            </a:r>
          </a:p>
          <a:p>
            <a:pPr algn="ctr"/>
            <a:r>
              <a:rPr lang="fr-FR" sz="1000" dirty="0">
                <a:solidFill>
                  <a:schemeClr val="tx1"/>
                </a:solidFill>
              </a:rPr>
              <a:t>de déduction</a:t>
            </a:r>
          </a:p>
        </p:txBody>
      </p:sp>
      <p:sp>
        <p:nvSpPr>
          <p:cNvPr id="35" name="Ellipse 34">
            <a:extLst>
              <a:ext uri="{FF2B5EF4-FFF2-40B4-BE49-F238E27FC236}">
                <a16:creationId xmlns:a16="http://schemas.microsoft.com/office/drawing/2014/main" id="{0721552D-8605-4BB6-A242-D14F565DA973}"/>
              </a:ext>
            </a:extLst>
          </p:cNvPr>
          <p:cNvSpPr/>
          <p:nvPr/>
        </p:nvSpPr>
        <p:spPr>
          <a:xfrm>
            <a:off x="6142259" y="3492926"/>
            <a:ext cx="486300" cy="47352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tx2"/>
                </a:solidFill>
              </a:rPr>
              <a:t>+</a:t>
            </a:r>
          </a:p>
        </p:txBody>
      </p:sp>
      <p:sp>
        <p:nvSpPr>
          <p:cNvPr id="36" name="Ellipse 35">
            <a:extLst>
              <a:ext uri="{FF2B5EF4-FFF2-40B4-BE49-F238E27FC236}">
                <a16:creationId xmlns:a16="http://schemas.microsoft.com/office/drawing/2014/main" id="{4BB30399-C1F1-4933-8ED4-A828022259A0}"/>
              </a:ext>
            </a:extLst>
          </p:cNvPr>
          <p:cNvSpPr/>
          <p:nvPr/>
        </p:nvSpPr>
        <p:spPr>
          <a:xfrm>
            <a:off x="6142116" y="4398449"/>
            <a:ext cx="486300" cy="49816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tx2"/>
                </a:solidFill>
              </a:rPr>
              <a:t>+</a:t>
            </a:r>
          </a:p>
        </p:txBody>
      </p:sp>
      <p:sp>
        <p:nvSpPr>
          <p:cNvPr id="3" name="Titre 2">
            <a:extLst>
              <a:ext uri="{FF2B5EF4-FFF2-40B4-BE49-F238E27FC236}">
                <a16:creationId xmlns:a16="http://schemas.microsoft.com/office/drawing/2014/main" id="{D4D2086A-7498-410E-ADC8-F01C03CF9D85}"/>
              </a:ext>
            </a:extLst>
          </p:cNvPr>
          <p:cNvSpPr>
            <a:spLocks noGrp="1"/>
          </p:cNvSpPr>
          <p:nvPr>
            <p:ph type="title"/>
          </p:nvPr>
        </p:nvSpPr>
        <p:spPr/>
        <p:txBody>
          <a:bodyPr/>
          <a:lstStyle/>
          <a:p>
            <a:r>
              <a:rPr lang="pt-BR" dirty="0"/>
              <a:t>Les versements volontaires déductibles</a:t>
            </a:r>
            <a:r>
              <a:rPr lang="pt-BR" baseline="30000" dirty="0"/>
              <a:t>(1) </a:t>
            </a:r>
            <a:r>
              <a:rPr lang="pt-BR" dirty="0"/>
              <a:t>: un avantage fiscal supplémentaire !</a:t>
            </a:r>
            <a:br>
              <a:rPr lang="fr-FR" dirty="0"/>
            </a:br>
            <a:endParaRPr lang="fr-FR" dirty="0"/>
          </a:p>
        </p:txBody>
      </p:sp>
      <p:pic>
        <p:nvPicPr>
          <p:cNvPr id="38" name="Picture 2" descr="nouveau - Constructys">
            <a:extLst>
              <a:ext uri="{FF2B5EF4-FFF2-40B4-BE49-F238E27FC236}">
                <a16:creationId xmlns:a16="http://schemas.microsoft.com/office/drawing/2014/main" id="{59D1CE2C-94B8-48AF-AB3B-47881AB67F9C}"/>
              </a:ext>
            </a:extLst>
          </p:cNvPr>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375574" y="198824"/>
            <a:ext cx="790113" cy="790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927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Espace réservé du numéro de diapositive 4">
            <a:extLst>
              <a:ext uri="{FF2B5EF4-FFF2-40B4-BE49-F238E27FC236}">
                <a16:creationId xmlns:a16="http://schemas.microsoft.com/office/drawing/2014/main" id="{D12E1789-FA7E-4088-BBEC-D6474526E660}"/>
              </a:ext>
            </a:extLst>
          </p:cNvPr>
          <p:cNvSpPr txBox="1">
            <a:spLocks/>
          </p:cNvSpPr>
          <p:nvPr/>
        </p:nvSpPr>
        <p:spPr>
          <a:xfrm>
            <a:off x="1440000" y="6452937"/>
            <a:ext cx="254400" cy="169277"/>
          </a:xfrm>
          <a:prstGeom prst="rect">
            <a:avLst/>
          </a:prstGeom>
        </p:spPr>
        <p:txBody>
          <a:bodyPr vert="horz" wrap="square" lIns="0" tIns="0" rIns="0" bIns="0" rtlCol="0" anchor="t" anchorCtr="0">
            <a:spAutoFit/>
          </a:bodyPr>
          <a:lstStyle>
            <a:defPPr>
              <a:defRPr lang="fr-FR"/>
            </a:defPPr>
            <a:lvl1pPr marL="0" algn="l" defTabSz="914400" rtl="0" eaLnBrk="1" latinLnBrk="0" hangingPunct="1">
              <a:defRPr lang="fr-FR" sz="1067" b="0" kern="1200" cap="all" baseline="0" smtClean="0">
                <a:solidFill>
                  <a:srgbClr val="7F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07297D28-4046-47B1-8B77-3D2B6744A309}" type="slidenum">
              <a:rPr lang="fr-FR" sz="1100" b="1" smtClean="0">
                <a:solidFill>
                  <a:srgbClr val="581D74"/>
                </a:solidFill>
                <a:latin typeface="Arial" panose="020B0604020202020204"/>
              </a:rPr>
              <a:pPr>
                <a:defRPr/>
              </a:pPr>
              <a:t>19</a:t>
            </a:fld>
            <a:endParaRPr lang="fr-FR" sz="1100" b="1" dirty="0">
              <a:solidFill>
                <a:srgbClr val="581D74"/>
              </a:solidFill>
              <a:latin typeface="Arial" panose="020B0604020202020204"/>
            </a:endParaRPr>
          </a:p>
        </p:txBody>
      </p:sp>
      <p:sp>
        <p:nvSpPr>
          <p:cNvPr id="55" name="Espace réservé du texte 4">
            <a:extLst>
              <a:ext uri="{FF2B5EF4-FFF2-40B4-BE49-F238E27FC236}">
                <a16:creationId xmlns:a16="http://schemas.microsoft.com/office/drawing/2014/main" id="{47DBCFE1-7FE0-4F35-BB5B-C5AE7753F4B9}"/>
              </a:ext>
            </a:extLst>
          </p:cNvPr>
          <p:cNvSpPr txBox="1">
            <a:spLocks/>
          </p:cNvSpPr>
          <p:nvPr/>
        </p:nvSpPr>
        <p:spPr>
          <a:xfrm>
            <a:off x="298451" y="350234"/>
            <a:ext cx="789267" cy="410882"/>
          </a:xfrm>
          <a:prstGeom prst="rect">
            <a:avLst/>
          </a:prstGeom>
        </p:spPr>
        <p:txBody>
          <a:bodyPr vert="horz" lIns="0" tIns="0" rIns="0" bIns="0" rtlCol="0">
            <a:spAutoFit/>
          </a:bodyPr>
          <a:lstStyle>
            <a:lvl1pPr marL="0" indent="0" algn="ctr" defTabSz="685800" rtl="0" eaLnBrk="1" latinLnBrk="0" hangingPunct="1">
              <a:lnSpc>
                <a:spcPct val="100000"/>
              </a:lnSpc>
              <a:spcBef>
                <a:spcPts val="1200"/>
              </a:spcBef>
              <a:buFont typeface="Arial" panose="020B0604020202020204" pitchFamily="34" charset="0"/>
              <a:buNone/>
              <a:defRPr sz="2200" b="1" kern="120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2670" dirty="0"/>
              <a:t>2</a:t>
            </a:r>
          </a:p>
        </p:txBody>
      </p:sp>
      <p:sp>
        <p:nvSpPr>
          <p:cNvPr id="39" name="Rectangle 38">
            <a:extLst>
              <a:ext uri="{FF2B5EF4-FFF2-40B4-BE49-F238E27FC236}">
                <a16:creationId xmlns:a16="http://schemas.microsoft.com/office/drawing/2014/main" id="{6F028566-39D6-4CB0-A25B-825644807588}"/>
              </a:ext>
            </a:extLst>
          </p:cNvPr>
          <p:cNvSpPr/>
          <p:nvPr/>
        </p:nvSpPr>
        <p:spPr>
          <a:xfrm>
            <a:off x="1252911" y="5951910"/>
            <a:ext cx="8816464" cy="18466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a:ln>
                  <a:noFill/>
                </a:ln>
                <a:solidFill>
                  <a:prstClr val="black"/>
                </a:solidFill>
                <a:effectLst/>
                <a:uLnTx/>
                <a:uFillTx/>
                <a:latin typeface="Arial" panose="020B0604020202020204"/>
                <a:ea typeface="+mn-ea"/>
                <a:cs typeface="+mn-cs"/>
              </a:rPr>
              <a:t>Natixis </a:t>
            </a:r>
            <a:r>
              <a:rPr kumimoji="0" lang="fr-FR" sz="600" b="0" i="0" u="none" strike="noStrike" kern="1200" cap="none" spc="0" normalizeH="0" baseline="0" noProof="0" dirty="0" err="1">
                <a:ln>
                  <a:noFill/>
                </a:ln>
                <a:solidFill>
                  <a:prstClr val="black"/>
                </a:solidFill>
                <a:effectLst/>
                <a:uLnTx/>
                <a:uFillTx/>
                <a:latin typeface="Arial" panose="020B0604020202020204"/>
                <a:ea typeface="+mn-ea"/>
                <a:cs typeface="+mn-cs"/>
              </a:rPr>
              <a:t>Interépargne</a:t>
            </a:r>
            <a:r>
              <a:rPr kumimoji="0" lang="fr-FR" sz="600" b="0" i="0" u="none" strike="noStrike" kern="1200" cap="none" spc="0" normalizeH="0" baseline="0" noProof="0" dirty="0">
                <a:ln>
                  <a:noFill/>
                </a:ln>
                <a:solidFill>
                  <a:prstClr val="black"/>
                </a:solidFill>
                <a:effectLst/>
                <a:uLnTx/>
                <a:uFillTx/>
                <a:latin typeface="Arial" panose="020B0604020202020204"/>
                <a:ea typeface="+mn-ea"/>
                <a:cs typeface="+mn-cs"/>
              </a:rPr>
              <a:t> : Société anonyme à Conseil d’administration au capital de 8 890 784 Euros, immatriculée au RCS Paris sous le numéro B 692 012 669.</a:t>
            </a:r>
          </a:p>
        </p:txBody>
      </p:sp>
      <p:sp>
        <p:nvSpPr>
          <p:cNvPr id="40" name="Ellipse 39">
            <a:extLst>
              <a:ext uri="{FF2B5EF4-FFF2-40B4-BE49-F238E27FC236}">
                <a16:creationId xmlns:a16="http://schemas.microsoft.com/office/drawing/2014/main" id="{8D8ED260-27D9-4E03-8D30-7C4A63488FD9}"/>
              </a:ext>
            </a:extLst>
          </p:cNvPr>
          <p:cNvSpPr/>
          <p:nvPr/>
        </p:nvSpPr>
        <p:spPr>
          <a:xfrm>
            <a:off x="6214977" y="1880633"/>
            <a:ext cx="468000" cy="4738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prstClr val="white"/>
                </a:solidFill>
                <a:effectLst/>
                <a:uLnTx/>
                <a:uFillTx/>
                <a:latin typeface="Arial" panose="020B0604020202020204"/>
                <a:ea typeface="+mn-ea"/>
                <a:cs typeface="+mn-cs"/>
              </a:rPr>
              <a:t>=</a:t>
            </a:r>
          </a:p>
        </p:txBody>
      </p:sp>
      <p:sp>
        <p:nvSpPr>
          <p:cNvPr id="41" name="Rectangle 40">
            <a:extLst>
              <a:ext uri="{FF2B5EF4-FFF2-40B4-BE49-F238E27FC236}">
                <a16:creationId xmlns:a16="http://schemas.microsoft.com/office/drawing/2014/main" id="{4D9CD258-4FE5-4FB0-ABDA-8688D65C3E7B}"/>
              </a:ext>
            </a:extLst>
          </p:cNvPr>
          <p:cNvSpPr/>
          <p:nvPr/>
        </p:nvSpPr>
        <p:spPr>
          <a:xfrm>
            <a:off x="1336434" y="1302081"/>
            <a:ext cx="10225684" cy="4700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fr-FR" sz="1400" b="0" i="0" u="none" strike="noStrike" kern="1200" cap="none" spc="0" normalizeH="0" baseline="0" noProof="0" dirty="0">
                <a:ln>
                  <a:noFill/>
                </a:ln>
                <a:solidFill>
                  <a:prstClr val="white"/>
                </a:solidFill>
                <a:effectLst/>
                <a:uLnTx/>
                <a:uFillTx/>
                <a:latin typeface="Pluto Medium" panose="020B0603020203060204" pitchFamily="34" charset="0"/>
                <a:ea typeface="+mn-ea"/>
                <a:cs typeface="+mn-cs"/>
              </a:rPr>
              <a:t>Travailleurs non salarié (TNS) exclusivement</a:t>
            </a:r>
          </a:p>
        </p:txBody>
      </p:sp>
      <p:sp>
        <p:nvSpPr>
          <p:cNvPr id="42" name="Rectangle 41">
            <a:extLst>
              <a:ext uri="{FF2B5EF4-FFF2-40B4-BE49-F238E27FC236}">
                <a16:creationId xmlns:a16="http://schemas.microsoft.com/office/drawing/2014/main" id="{EDCA0176-0457-4890-9790-D0BAF4A3BEF5}"/>
              </a:ext>
            </a:extLst>
          </p:cNvPr>
          <p:cNvSpPr/>
          <p:nvPr/>
        </p:nvSpPr>
        <p:spPr>
          <a:xfrm>
            <a:off x="1335837" y="2452185"/>
            <a:ext cx="4680000" cy="7901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white"/>
                </a:solidFill>
                <a:effectLst/>
                <a:uLnTx/>
                <a:uFillTx/>
                <a:latin typeface="Pluto Medium" panose="020B0603020203060204" pitchFamily="34" charset="0"/>
                <a:ea typeface="+mn-ea"/>
                <a:cs typeface="+mn-cs"/>
              </a:rPr>
              <a:t>Plafond Epargne Retraite 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white"/>
                </a:solidFill>
                <a:effectLst/>
                <a:uLnTx/>
                <a:uFillTx/>
                <a:latin typeface="Pluto Medium" panose="020B0603020203060204" pitchFamily="34" charset="0"/>
                <a:ea typeface="+mn-ea"/>
                <a:cs typeface="+mn-cs"/>
              </a:rPr>
              <a:t>(montant maximum déductible des revenus imposables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white"/>
                </a:solidFill>
                <a:effectLst/>
                <a:uLnTx/>
                <a:uFillTx/>
                <a:latin typeface="Pluto Medium" panose="020B0603020203060204" pitchFamily="34" charset="0"/>
                <a:ea typeface="+mn-ea"/>
                <a:cs typeface="+mn-cs"/>
              </a:rPr>
              <a:t>de l’année N )</a:t>
            </a:r>
          </a:p>
        </p:txBody>
      </p:sp>
      <p:sp>
        <p:nvSpPr>
          <p:cNvPr id="43" name="Rectangle 42">
            <a:extLst>
              <a:ext uri="{FF2B5EF4-FFF2-40B4-BE49-F238E27FC236}">
                <a16:creationId xmlns:a16="http://schemas.microsoft.com/office/drawing/2014/main" id="{99AC0D60-DCE3-4A3C-8B7F-5AC9BA0F62FF}"/>
              </a:ext>
            </a:extLst>
          </p:cNvPr>
          <p:cNvSpPr/>
          <p:nvPr/>
        </p:nvSpPr>
        <p:spPr>
          <a:xfrm>
            <a:off x="1335837" y="3299003"/>
            <a:ext cx="4680000" cy="216074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black"/>
                </a:solidFill>
                <a:effectLst/>
                <a:uLnTx/>
                <a:uFillTx/>
                <a:latin typeface="Arial" panose="020B0604020202020204"/>
                <a:ea typeface="+mn-ea"/>
                <a:cs typeface="+mn-cs"/>
              </a:rPr>
              <a:t>Enveloppe globale individuelle 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Arial" panose="020B0604020202020204"/>
                <a:ea typeface="+mn-ea"/>
                <a:cs typeface="+mn-cs"/>
              </a:rPr>
              <a:t>10 % des revenus professionnels imposables</a:t>
            </a:r>
            <a:r>
              <a:rPr kumimoji="0" lang="fr-FR" sz="1200" b="0" i="0" u="none" strike="noStrike" kern="1200" cap="none" spc="0" normalizeH="0" baseline="30000" noProof="0" dirty="0">
                <a:ln>
                  <a:noFill/>
                </a:ln>
                <a:solidFill>
                  <a:schemeClr val="tx1"/>
                </a:solidFill>
                <a:effectLst/>
                <a:uLnTx/>
                <a:uFillTx/>
                <a:latin typeface="Arial" panose="020B0604020202020204"/>
                <a:ea typeface="+mn-ea"/>
                <a:cs typeface="+mn-cs"/>
              </a:rPr>
              <a:t>(1)</a:t>
            </a:r>
            <a:endParaRPr kumimoji="0" lang="fr-FR" sz="1200" b="0" i="0" u="none" strike="sngStrike" kern="1200" cap="none" spc="0" normalizeH="0" baseline="0" noProof="0" dirty="0">
              <a:ln>
                <a:noFill/>
              </a:ln>
              <a:solidFill>
                <a:schemeClr val="tx1"/>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Arial" panose="020B0604020202020204"/>
                <a:ea typeface="+mn-ea"/>
                <a:cs typeface="+mn-cs"/>
              </a:rPr>
              <a:t>dans la limite de 8 PASS</a:t>
            </a:r>
            <a:r>
              <a:rPr kumimoji="0" lang="fr-FR" sz="1200" b="0" i="0" u="none" strike="noStrike" kern="1200" cap="none" spc="0" normalizeH="0" baseline="30000" noProof="0" dirty="0">
                <a:ln>
                  <a:noFill/>
                </a:ln>
                <a:solidFill>
                  <a:prstClr val="black"/>
                </a:solidFill>
                <a:effectLst/>
                <a:uLnTx/>
                <a:uFillTx/>
                <a:latin typeface="Arial" panose="020B0604020202020204"/>
                <a:ea typeface="+mn-ea"/>
                <a:cs typeface="+mn-cs"/>
              </a:rPr>
              <a:t> </a:t>
            </a:r>
            <a:r>
              <a:rPr kumimoji="0" lang="fr-FR" sz="1200" b="0" i="0" u="none" strike="noStrike" kern="1200" cap="none" spc="0" normalizeH="0" baseline="0" noProof="0" dirty="0">
                <a:ln>
                  <a:noFill/>
                </a:ln>
                <a:solidFill>
                  <a:prstClr val="black"/>
                </a:solidFill>
                <a:effectLst/>
                <a:uLnTx/>
                <a:uFillTx/>
                <a:latin typeface="Arial" panose="020B0604020202020204"/>
                <a:ea typeface="+mn-ea"/>
                <a:cs typeface="+mn-cs"/>
              </a:rPr>
              <a:t>+ 15 % de la quote-part du bénéfice imposable comprise entre 1 et 8 PASS </a:t>
            </a:r>
            <a:endParaRPr kumimoji="0" lang="fr-FR" sz="1200" b="1" i="0" u="none" strike="noStrike" kern="1200" cap="none" spc="0" normalizeH="0" baseline="0" noProof="0" dirty="0">
              <a:ln>
                <a:noFill/>
              </a:ln>
              <a:solidFill>
                <a:srgbClr val="581D74"/>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 b="1" i="0" u="none" strike="noStrike" kern="1200" cap="none" spc="0" normalizeH="0" baseline="0" noProof="0" dirty="0">
              <a:ln>
                <a:noFill/>
              </a:ln>
              <a:solidFill>
                <a:srgbClr val="581D74"/>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581D74"/>
                </a:solidFill>
                <a:effectLst/>
                <a:uLnTx/>
                <a:uFillTx/>
                <a:latin typeface="Arial" panose="020B0604020202020204"/>
                <a:ea typeface="+mn-ea"/>
                <a:cs typeface="+mn-cs"/>
              </a:rPr>
              <a:t>OU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black"/>
                </a:solidFill>
                <a:effectLst/>
                <a:uLnTx/>
                <a:uFillTx/>
                <a:latin typeface="Arial" panose="020B0604020202020204"/>
                <a:ea typeface="+mn-ea"/>
                <a:cs typeface="+mn-cs"/>
              </a:rPr>
              <a:t>10 % du PASS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Arial" panose="020B0604020202020204"/>
                <a:ea typeface="+mn-ea"/>
                <a:cs typeface="+mn-cs"/>
              </a:rPr>
              <a:t>(plancher de déductibilité)</a:t>
            </a:r>
          </a:p>
        </p:txBody>
      </p:sp>
      <p:sp>
        <p:nvSpPr>
          <p:cNvPr id="44" name="ZoneTexte 43">
            <a:extLst>
              <a:ext uri="{FF2B5EF4-FFF2-40B4-BE49-F238E27FC236}">
                <a16:creationId xmlns:a16="http://schemas.microsoft.com/office/drawing/2014/main" id="{3456A4F8-37C3-4296-803A-CD6A71D36462}"/>
              </a:ext>
            </a:extLst>
          </p:cNvPr>
          <p:cNvSpPr txBox="1"/>
          <p:nvPr/>
        </p:nvSpPr>
        <p:spPr>
          <a:xfrm>
            <a:off x="1252911" y="5688218"/>
            <a:ext cx="8816464" cy="369332"/>
          </a:xfrm>
          <a:prstGeom prst="rect">
            <a:avLst/>
          </a:prstGeom>
          <a:noFill/>
        </p:spPr>
        <p:txBody>
          <a:bodyPr wrap="square" rtlCol="0">
            <a:spAutoFit/>
          </a:bodyPr>
          <a:lstStyle/>
          <a:p>
            <a:pPr lvl="0" algn="just"/>
            <a:r>
              <a:rPr lang="fr-FR" sz="600" dirty="0"/>
              <a:t>(1) Pour les revenus des professions non salariées, le plafond de déduction est calculé à partir des revenus relevant des catégories BA, BIC, BNC. </a:t>
            </a:r>
            <a:r>
              <a:rPr kumimoji="0" lang="fr-FR" sz="600" b="0" i="0" u="none" strike="noStrike" kern="1200" cap="none" spc="0" normalizeH="0" baseline="0" noProof="0" dirty="0">
                <a:ln>
                  <a:noFill/>
                </a:ln>
                <a:effectLst/>
                <a:uLnTx/>
                <a:uFillTx/>
                <a:latin typeface="Arial" panose="020B0604020202020204"/>
                <a:ea typeface="+mn-ea"/>
                <a:cs typeface="+mn-cs"/>
              </a:rPr>
              <a:t>(2) Abondement versé par l'employeur au titre du PERCO ou PER Collectif, dans la limite du montant exonéré d’IR.</a:t>
            </a:r>
            <a:endParaRPr lang="fr-FR" sz="600" dirty="0"/>
          </a:p>
          <a:p>
            <a:pPr lvl="0" algn="just"/>
            <a:endParaRPr kumimoji="0" lang="fr-FR" sz="600" b="0" i="0" u="none" strike="noStrike" kern="1200" cap="none" spc="0" normalizeH="0" baseline="0" noProof="0" dirty="0">
              <a:ln>
                <a:noFill/>
              </a:ln>
              <a:effectLst/>
              <a:uLnTx/>
              <a:uFillTx/>
              <a:latin typeface="Arial" panose="020B0604020202020204"/>
            </a:endParaRPr>
          </a:p>
        </p:txBody>
      </p:sp>
      <p:sp>
        <p:nvSpPr>
          <p:cNvPr id="45" name="Rectangle 44">
            <a:extLst>
              <a:ext uri="{FF2B5EF4-FFF2-40B4-BE49-F238E27FC236}">
                <a16:creationId xmlns:a16="http://schemas.microsoft.com/office/drawing/2014/main" id="{98B3E4A2-C23B-4475-A037-B98043A8FD11}"/>
              </a:ext>
            </a:extLst>
          </p:cNvPr>
          <p:cNvSpPr/>
          <p:nvPr/>
        </p:nvSpPr>
        <p:spPr>
          <a:xfrm>
            <a:off x="6882117" y="2459157"/>
            <a:ext cx="4680000" cy="7901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white"/>
                </a:solidFill>
                <a:effectLst/>
                <a:uLnTx/>
                <a:uFillTx/>
                <a:latin typeface="Pluto Medium" panose="020B0603020203060204" pitchFamily="34" charset="0"/>
                <a:ea typeface="+mn-ea"/>
                <a:cs typeface="+mn-cs"/>
              </a:rPr>
              <a:t>Epargne retraite d’entreprise versée</a:t>
            </a:r>
          </a:p>
        </p:txBody>
      </p:sp>
      <p:grpSp>
        <p:nvGrpSpPr>
          <p:cNvPr id="46" name="Groupe 45">
            <a:extLst>
              <a:ext uri="{FF2B5EF4-FFF2-40B4-BE49-F238E27FC236}">
                <a16:creationId xmlns:a16="http://schemas.microsoft.com/office/drawing/2014/main" id="{82BA4413-8CB2-448D-8E7A-159419F17C29}"/>
              </a:ext>
            </a:extLst>
          </p:cNvPr>
          <p:cNvGrpSpPr/>
          <p:nvPr/>
        </p:nvGrpSpPr>
        <p:grpSpPr>
          <a:xfrm>
            <a:off x="6214977" y="4148093"/>
            <a:ext cx="468000" cy="468000"/>
            <a:chOff x="516099" y="3945517"/>
            <a:chExt cx="468000" cy="468000"/>
          </a:xfrm>
          <a:solidFill>
            <a:schemeClr val="accent2"/>
          </a:solidFill>
        </p:grpSpPr>
        <p:sp>
          <p:nvSpPr>
            <p:cNvPr id="47" name="Ellipse 46">
              <a:extLst>
                <a:ext uri="{FF2B5EF4-FFF2-40B4-BE49-F238E27FC236}">
                  <a16:creationId xmlns:a16="http://schemas.microsoft.com/office/drawing/2014/main" id="{072CFD86-8431-4CE0-B449-583C5B69E025}"/>
                </a:ext>
              </a:extLst>
            </p:cNvPr>
            <p:cNvSpPr/>
            <p:nvPr/>
          </p:nvSpPr>
          <p:spPr>
            <a:xfrm>
              <a:off x="516099" y="3945517"/>
              <a:ext cx="468000" cy="46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48" name="Connecteur droit 47">
              <a:extLst>
                <a:ext uri="{FF2B5EF4-FFF2-40B4-BE49-F238E27FC236}">
                  <a16:creationId xmlns:a16="http://schemas.microsoft.com/office/drawing/2014/main" id="{7C23560D-4C5B-4D53-92BB-D9B1DC7A8EEF}"/>
                </a:ext>
              </a:extLst>
            </p:cNvPr>
            <p:cNvCxnSpPr>
              <a:cxnSpLocks/>
            </p:cNvCxnSpPr>
            <p:nvPr/>
          </p:nvCxnSpPr>
          <p:spPr>
            <a:xfrm>
              <a:off x="630765" y="4180115"/>
              <a:ext cx="238852" cy="0"/>
            </a:xfrm>
            <a:prstGeom prst="line">
              <a:avLst/>
            </a:prstGeom>
            <a:grpFill/>
            <a:ln w="571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9" name="Rectangle 48">
            <a:extLst>
              <a:ext uri="{FF2B5EF4-FFF2-40B4-BE49-F238E27FC236}">
                <a16:creationId xmlns:a16="http://schemas.microsoft.com/office/drawing/2014/main" id="{D50137CA-BD51-40D4-B641-A4EACDA89F4B}"/>
              </a:ext>
            </a:extLst>
          </p:cNvPr>
          <p:cNvSpPr/>
          <p:nvPr/>
        </p:nvSpPr>
        <p:spPr>
          <a:xfrm>
            <a:off x="6882117" y="3313804"/>
            <a:ext cx="4680000" cy="216074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black"/>
                </a:solidFill>
                <a:effectLst/>
                <a:uLnTx/>
                <a:uFillTx/>
                <a:latin typeface="Arial" panose="020B0604020202020204"/>
                <a:ea typeface="+mn-ea"/>
                <a:cs typeface="+mn-cs"/>
              </a:rPr>
              <a:t>Abondement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Arial" panose="020B0604020202020204"/>
                <a:ea typeface="+mn-ea"/>
                <a:cs typeface="+mn-cs"/>
              </a:rPr>
              <a:t>perçu dans le PERCO </a:t>
            </a:r>
            <a:r>
              <a:rPr kumimoji="0" lang="fr-FR" sz="1200" b="0" i="0" u="none" strike="noStrike" kern="1200" cap="none" spc="0" normalizeH="0" baseline="0" noProof="0" dirty="0">
                <a:ln>
                  <a:noFill/>
                </a:ln>
                <a:solidFill>
                  <a:schemeClr val="tx1"/>
                </a:solidFill>
                <a:effectLst/>
                <a:uLnTx/>
                <a:uFillTx/>
                <a:latin typeface="Arial" panose="020B0604020202020204"/>
                <a:ea typeface="+mn-ea"/>
                <a:cs typeface="+mn-cs"/>
              </a:rPr>
              <a:t>ou dans le PER Collectif</a:t>
            </a:r>
            <a:r>
              <a:rPr kumimoji="0" lang="fr-FR" sz="1200" b="0" i="0" u="none" strike="noStrike" kern="1200" cap="none" spc="0" normalizeH="0" baseline="30000" noProof="0" dirty="0">
                <a:ln>
                  <a:noFill/>
                </a:ln>
                <a:solidFill>
                  <a:schemeClr val="tx1"/>
                </a:solidFill>
                <a:effectLst/>
                <a:uLnTx/>
                <a:uFillTx/>
                <a:latin typeface="Arial" panose="020B0604020202020204"/>
                <a:ea typeface="+mn-ea"/>
                <a:cs typeface="+mn-cs"/>
              </a:rPr>
              <a:t>(2) </a:t>
            </a:r>
          </a:p>
        </p:txBody>
      </p:sp>
      <p:sp>
        <p:nvSpPr>
          <p:cNvPr id="18" name="Titre 2">
            <a:extLst>
              <a:ext uri="{FF2B5EF4-FFF2-40B4-BE49-F238E27FC236}">
                <a16:creationId xmlns:a16="http://schemas.microsoft.com/office/drawing/2014/main" id="{4D85D174-1DA8-4C16-B11D-594CE99EC046}"/>
              </a:ext>
            </a:extLst>
          </p:cNvPr>
          <p:cNvSpPr>
            <a:spLocks noGrp="1"/>
          </p:cNvSpPr>
          <p:nvPr>
            <p:ph type="title"/>
          </p:nvPr>
        </p:nvSpPr>
        <p:spPr>
          <a:xfrm>
            <a:off x="1439863" y="392113"/>
            <a:ext cx="10374312" cy="609600"/>
          </a:xfrm>
        </p:spPr>
        <p:txBody>
          <a:bodyPr/>
          <a:lstStyle/>
          <a:p>
            <a:r>
              <a:rPr lang="pt-BR" dirty="0"/>
              <a:t>Les versements volontaires déductibles</a:t>
            </a:r>
            <a:r>
              <a:rPr lang="pt-BR" baseline="30000" dirty="0"/>
              <a:t>(1) </a:t>
            </a:r>
            <a:r>
              <a:rPr lang="pt-BR" dirty="0"/>
              <a:t>: un avantage fiscal supplémentaire !</a:t>
            </a:r>
            <a:br>
              <a:rPr lang="fr-FR" dirty="0"/>
            </a:br>
            <a:endParaRPr lang="fr-FR" dirty="0"/>
          </a:p>
        </p:txBody>
      </p:sp>
      <p:pic>
        <p:nvPicPr>
          <p:cNvPr id="17" name="Picture 2" descr="nouveau - Constructys">
            <a:extLst>
              <a:ext uri="{FF2B5EF4-FFF2-40B4-BE49-F238E27FC236}">
                <a16:creationId xmlns:a16="http://schemas.microsoft.com/office/drawing/2014/main" id="{FF6B066D-AA1B-4388-8E6B-8B7E27DE4983}"/>
              </a:ext>
            </a:extLst>
          </p:cNvPr>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411918" y="219335"/>
            <a:ext cx="754402" cy="754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7771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835848E1-F862-4B59-8149-A59BCCEB09CA}"/>
              </a:ext>
            </a:extLst>
          </p:cNvPr>
          <p:cNvSpPr>
            <a:spLocks noGrp="1"/>
          </p:cNvSpPr>
          <p:nvPr>
            <p:ph type="sldNum" sz="quarter" idx="12"/>
          </p:nvPr>
        </p:nvSpPr>
        <p:spPr/>
        <p:txBody>
          <a:bodyPr/>
          <a:lstStyle/>
          <a:p>
            <a:fld id="{4F985FF9-ADA8-465B-B1B8-A5AF16A5E141}" type="slidenum">
              <a:rPr lang="fr-FR" smtClean="0"/>
              <a:t>20</a:t>
            </a:fld>
            <a:endParaRPr lang="fr-FR"/>
          </a:p>
        </p:txBody>
      </p:sp>
      <p:sp>
        <p:nvSpPr>
          <p:cNvPr id="5" name="Espace réservé du texte 4">
            <a:extLst>
              <a:ext uri="{FF2B5EF4-FFF2-40B4-BE49-F238E27FC236}">
                <a16:creationId xmlns:a16="http://schemas.microsoft.com/office/drawing/2014/main" id="{F2E2ED44-9C26-48F7-9279-1A41588F30A0}"/>
              </a:ext>
            </a:extLst>
          </p:cNvPr>
          <p:cNvSpPr>
            <a:spLocks noGrp="1"/>
          </p:cNvSpPr>
          <p:nvPr>
            <p:ph type="body" sz="quarter" idx="13"/>
          </p:nvPr>
        </p:nvSpPr>
        <p:spPr/>
        <p:txBody>
          <a:bodyPr/>
          <a:lstStyle/>
          <a:p>
            <a:r>
              <a:rPr lang="fr-FR" dirty="0"/>
              <a:t>2</a:t>
            </a:r>
          </a:p>
        </p:txBody>
      </p:sp>
      <p:sp>
        <p:nvSpPr>
          <p:cNvPr id="6" name="Espace réservé du texte 5">
            <a:extLst>
              <a:ext uri="{FF2B5EF4-FFF2-40B4-BE49-F238E27FC236}">
                <a16:creationId xmlns:a16="http://schemas.microsoft.com/office/drawing/2014/main" id="{F82DD15B-8678-4054-B58F-C15105308495}"/>
              </a:ext>
            </a:extLst>
          </p:cNvPr>
          <p:cNvSpPr>
            <a:spLocks noGrp="1"/>
          </p:cNvSpPr>
          <p:nvPr>
            <p:ph type="body" sz="quarter" idx="14"/>
          </p:nvPr>
        </p:nvSpPr>
        <p:spPr>
          <a:xfrm>
            <a:off x="1592287" y="1313941"/>
            <a:ext cx="5597924" cy="4898123"/>
          </a:xfrm>
        </p:spPr>
        <p:txBody>
          <a:bodyPr/>
          <a:lstStyle/>
          <a:p>
            <a:endParaRPr lang="fr-FR" sz="1400" b="0" dirty="0">
              <a:solidFill>
                <a:schemeClr val="tx1"/>
              </a:solidFill>
            </a:endParaRPr>
          </a:p>
          <a:p>
            <a:endParaRPr lang="fr-FR" sz="1400" b="0" dirty="0">
              <a:solidFill>
                <a:schemeClr val="tx1"/>
              </a:solidFill>
            </a:endParaRPr>
          </a:p>
          <a:p>
            <a:endParaRPr lang="fr-FR" sz="1400" b="0" dirty="0">
              <a:solidFill>
                <a:schemeClr val="tx1"/>
              </a:solidFill>
            </a:endParaRPr>
          </a:p>
          <a:p>
            <a:endParaRPr lang="fr-FR" sz="1400" b="0" dirty="0">
              <a:solidFill>
                <a:schemeClr val="tx1"/>
              </a:solidFill>
            </a:endParaRPr>
          </a:p>
          <a:p>
            <a:endParaRPr lang="fr-FR" sz="1400" b="0" dirty="0">
              <a:solidFill>
                <a:schemeClr val="tx1"/>
              </a:solidFill>
            </a:endParaRPr>
          </a:p>
          <a:p>
            <a:endParaRPr lang="fr-FR" sz="1400" b="0" dirty="0">
              <a:solidFill>
                <a:schemeClr val="tx1"/>
              </a:solidFill>
            </a:endParaRPr>
          </a:p>
        </p:txBody>
      </p:sp>
      <p:sp>
        <p:nvSpPr>
          <p:cNvPr id="10" name="Rectangle 9">
            <a:extLst>
              <a:ext uri="{FF2B5EF4-FFF2-40B4-BE49-F238E27FC236}">
                <a16:creationId xmlns:a16="http://schemas.microsoft.com/office/drawing/2014/main" id="{A3625296-4485-4292-A47E-A23C6489C46D}"/>
              </a:ext>
            </a:extLst>
          </p:cNvPr>
          <p:cNvSpPr/>
          <p:nvPr/>
        </p:nvSpPr>
        <p:spPr>
          <a:xfrm>
            <a:off x="2140890" y="4451240"/>
            <a:ext cx="7104709" cy="1092819"/>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rPr>
              <a:t>Les sommes ainsi transférées dans un PERCOL-I bénéficient de la déductibilité de l’assiette de l’impôt sur le revenu</a:t>
            </a:r>
            <a:r>
              <a:rPr lang="fr-FR" sz="1400" baseline="30000" dirty="0">
                <a:solidFill>
                  <a:schemeClr val="tx1"/>
                </a:solidFill>
              </a:rPr>
              <a:t>(1)</a:t>
            </a:r>
            <a:r>
              <a:rPr lang="fr-FR" sz="1400" dirty="0">
                <a:solidFill>
                  <a:schemeClr val="tx1"/>
                </a:solidFill>
              </a:rPr>
              <a:t>.</a:t>
            </a:r>
            <a:endParaRPr lang="fr-FR" sz="1100" dirty="0">
              <a:solidFill>
                <a:schemeClr val="tx1"/>
              </a:solidFill>
            </a:endParaRPr>
          </a:p>
        </p:txBody>
      </p:sp>
      <p:pic>
        <p:nvPicPr>
          <p:cNvPr id="11" name="Image 10">
            <a:extLst>
              <a:ext uri="{FF2B5EF4-FFF2-40B4-BE49-F238E27FC236}">
                <a16:creationId xmlns:a16="http://schemas.microsoft.com/office/drawing/2014/main" id="{CA9F328A-86B2-49AC-9463-2F94C9FFBC1D}"/>
              </a:ext>
            </a:extLst>
          </p:cNvPr>
          <p:cNvPicPr>
            <a:picLocks noChangeAspect="1"/>
          </p:cNvPicPr>
          <p:nvPr/>
        </p:nvPicPr>
        <p:blipFill>
          <a:blip r:embed="rId2"/>
          <a:stretch>
            <a:fillRect/>
          </a:stretch>
        </p:blipFill>
        <p:spPr>
          <a:xfrm>
            <a:off x="1846800" y="4193318"/>
            <a:ext cx="741294" cy="741294"/>
          </a:xfrm>
          <a:prstGeom prst="rect">
            <a:avLst/>
          </a:prstGeom>
        </p:spPr>
      </p:pic>
      <p:sp>
        <p:nvSpPr>
          <p:cNvPr id="3" name="Rectangle 2">
            <a:extLst>
              <a:ext uri="{FF2B5EF4-FFF2-40B4-BE49-F238E27FC236}">
                <a16:creationId xmlns:a16="http://schemas.microsoft.com/office/drawing/2014/main" id="{EE166961-00FD-4B17-9812-4A06F27E1E52}"/>
              </a:ext>
            </a:extLst>
          </p:cNvPr>
          <p:cNvSpPr/>
          <p:nvPr/>
        </p:nvSpPr>
        <p:spPr>
          <a:xfrm>
            <a:off x="2760651" y="1761591"/>
            <a:ext cx="7267269" cy="2062103"/>
          </a:xfrm>
          <a:prstGeom prst="rect">
            <a:avLst/>
          </a:prstGeom>
        </p:spPr>
        <p:txBody>
          <a:bodyPr wrap="square">
            <a:spAutoFit/>
          </a:bodyPr>
          <a:lstStyle/>
          <a:p>
            <a:r>
              <a:rPr lang="fr-FR" sz="1600" b="1" dirty="0">
                <a:solidFill>
                  <a:schemeClr val="tx2"/>
                </a:solidFill>
              </a:rPr>
              <a:t>Avantage fiscal jusqu’au 31 décembre 2022</a:t>
            </a:r>
          </a:p>
          <a:p>
            <a:r>
              <a:rPr lang="fr-FR" sz="1400" b="1" dirty="0"/>
              <a:t>Rachat de votre Assurance Vie sur votre PERCOL-I</a:t>
            </a:r>
          </a:p>
          <a:p>
            <a:endParaRPr lang="fr-FR" sz="1400" dirty="0"/>
          </a:p>
          <a:p>
            <a:r>
              <a:rPr lang="fr-FR" sz="1400" dirty="0"/>
              <a:t>Application de la fiscalité de rachat assurance vie avec abattements doublés, pour les contrats d’Assurance Vie détenus depuis plus de 8 ans</a:t>
            </a:r>
            <a:r>
              <a:rPr lang="fr-FR" sz="1400" baseline="30000" dirty="0"/>
              <a:t>(2)</a:t>
            </a:r>
            <a:r>
              <a:rPr lang="fr-FR" sz="1400" dirty="0"/>
              <a:t>. </a:t>
            </a:r>
          </a:p>
          <a:p>
            <a:pPr marL="285750" indent="-285750">
              <a:buFontTx/>
              <a:buChar char="-"/>
            </a:pPr>
            <a:endParaRPr lang="fr-FR" sz="1400" dirty="0"/>
          </a:p>
          <a:p>
            <a:r>
              <a:rPr lang="fr-FR" sz="1400" dirty="0"/>
              <a:t>Les abattements seront donc respectivement de : </a:t>
            </a:r>
          </a:p>
          <a:p>
            <a:pPr marL="573743" lvl="1" indent="-285750">
              <a:buFontTx/>
              <a:buChar char="-"/>
            </a:pPr>
            <a:r>
              <a:rPr lang="fr-FR" sz="1400" b="1" dirty="0"/>
              <a:t>9 200 €</a:t>
            </a:r>
            <a:r>
              <a:rPr lang="fr-FR" sz="1400" dirty="0"/>
              <a:t> pour un célibataire</a:t>
            </a:r>
          </a:p>
          <a:p>
            <a:pPr marL="573743" lvl="1" indent="-285750">
              <a:buFontTx/>
              <a:buChar char="-"/>
            </a:pPr>
            <a:r>
              <a:rPr lang="fr-FR" sz="1400" b="1" dirty="0"/>
              <a:t>18 400 € </a:t>
            </a:r>
            <a:r>
              <a:rPr lang="fr-FR" sz="1400" dirty="0"/>
              <a:t>pour un couple marié ou pacsé, soumis à imposition commune</a:t>
            </a:r>
            <a:endParaRPr lang="fr-FR" sz="1400" dirty="0">
              <a:solidFill>
                <a:srgbClr val="000000"/>
              </a:solidFill>
              <a:latin typeface="Arial" panose="020B0604020202020204" pitchFamily="34" charset="0"/>
              <a:ea typeface="Arial" panose="020B060402020202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9314DE2D-9B80-49DB-8E17-AB9C3F552AE7}"/>
              </a:ext>
            </a:extLst>
          </p:cNvPr>
          <p:cNvSpPr/>
          <p:nvPr/>
        </p:nvSpPr>
        <p:spPr>
          <a:xfrm>
            <a:off x="1440000" y="5976747"/>
            <a:ext cx="9380400" cy="415498"/>
          </a:xfrm>
          <a:prstGeom prst="rect">
            <a:avLst/>
          </a:prstGeom>
        </p:spPr>
        <p:txBody>
          <a:bodyPr wrap="square">
            <a:spAutoFit/>
          </a:bodyPr>
          <a:lstStyle/>
          <a:p>
            <a:pPr marL="228600" indent="-228600">
              <a:buAutoNum type="arabicParenBoth"/>
            </a:pPr>
            <a:r>
              <a:rPr lang="fr-FR" sz="700" dirty="0"/>
              <a:t>Sauf option contraire. Déductible dans la limite de 10% des revenus professionnels imposables plafonnés à 8 PASS (+15% de la fraction du revenu comprise entre 1 et 8 PASS pour les TNS) ou de 10% du PASS. Le contribuable dispose de la possibilité de renoncer à la déduction de ses versements.  </a:t>
            </a:r>
          </a:p>
          <a:p>
            <a:pPr marL="228600" indent="-228600">
              <a:buAutoNum type="arabicParenBoth"/>
            </a:pPr>
            <a:r>
              <a:rPr lang="fr-FR" sz="700" dirty="0"/>
              <a:t>Dans les conditions de l'article 125-0 A du Code général des impôts.</a:t>
            </a:r>
          </a:p>
        </p:txBody>
      </p:sp>
      <p:pic>
        <p:nvPicPr>
          <p:cNvPr id="15" name="Image 14">
            <a:extLst>
              <a:ext uri="{FF2B5EF4-FFF2-40B4-BE49-F238E27FC236}">
                <a16:creationId xmlns:a16="http://schemas.microsoft.com/office/drawing/2014/main" id="{5B30B403-0C6D-44F0-B347-7C60F7EB81DD}"/>
              </a:ext>
            </a:extLst>
          </p:cNvPr>
          <p:cNvPicPr/>
          <p:nvPr/>
        </p:nvPicPr>
        <p:blipFill>
          <a:blip r:embed="rId3" cstate="hqprint">
            <a:extLst>
              <a:ext uri="{28A0092B-C50C-407E-A947-70E740481C1C}">
                <a14:useLocalDpi xmlns:a14="http://schemas.microsoft.com/office/drawing/2010/main" val="0"/>
              </a:ext>
            </a:extLst>
          </a:blip>
          <a:srcRect/>
          <a:stretch>
            <a:fillRect/>
          </a:stretch>
        </p:blipFill>
        <p:spPr bwMode="auto">
          <a:xfrm rot="18918141">
            <a:off x="1895052" y="1746499"/>
            <a:ext cx="576000" cy="576000"/>
          </a:xfrm>
          <a:prstGeom prst="rect">
            <a:avLst/>
          </a:prstGeom>
          <a:noFill/>
          <a:ln>
            <a:noFill/>
          </a:ln>
        </p:spPr>
      </p:pic>
      <p:sp>
        <p:nvSpPr>
          <p:cNvPr id="12" name="Titre 1">
            <a:extLst>
              <a:ext uri="{FF2B5EF4-FFF2-40B4-BE49-F238E27FC236}">
                <a16:creationId xmlns:a16="http://schemas.microsoft.com/office/drawing/2014/main" id="{AB1EE2D3-6572-4D0D-AD4C-24A77A4E0A0C}"/>
              </a:ext>
            </a:extLst>
          </p:cNvPr>
          <p:cNvSpPr txBox="1">
            <a:spLocks/>
          </p:cNvSpPr>
          <p:nvPr/>
        </p:nvSpPr>
        <p:spPr>
          <a:xfrm>
            <a:off x="1440007" y="392833"/>
            <a:ext cx="9758935" cy="608400"/>
          </a:xfrm>
          <a:prstGeom prst="rect">
            <a:avLst/>
          </a:prstGeom>
        </p:spPr>
        <p:txBody>
          <a:bodyPr vert="horz" lIns="0" tIns="0" rIns="0" bIns="0" rtlCol="0" anchor="t" anchorCtr="0">
            <a:noAutofit/>
          </a:bodyPr>
          <a:lstStyle>
            <a:lvl1pPr algn="l" defTabSz="914354" rtl="0" eaLnBrk="1" latinLnBrk="0" hangingPunct="1">
              <a:lnSpc>
                <a:spcPct val="90000"/>
              </a:lnSpc>
              <a:spcBef>
                <a:spcPct val="0"/>
              </a:spcBef>
              <a:buNone/>
              <a:defRPr sz="2667" b="1" kern="1200">
                <a:solidFill>
                  <a:schemeClr val="tx2"/>
                </a:solidFill>
                <a:latin typeface="+mj-lt"/>
                <a:ea typeface="+mj-ea"/>
                <a:cs typeface="+mj-cs"/>
              </a:defRPr>
            </a:lvl1pPr>
          </a:lstStyle>
          <a:p>
            <a:r>
              <a:rPr lang="pt-BR" dirty="0"/>
              <a:t>Les avantages fiscaux supplémentaires jusqu’au 31 décembre 2022</a:t>
            </a:r>
            <a:endParaRPr lang="fr-FR" dirty="0"/>
          </a:p>
        </p:txBody>
      </p:sp>
      <p:pic>
        <p:nvPicPr>
          <p:cNvPr id="14" name="Picture 2" descr="nouveau - Constructys">
            <a:extLst>
              <a:ext uri="{FF2B5EF4-FFF2-40B4-BE49-F238E27FC236}">
                <a16:creationId xmlns:a16="http://schemas.microsoft.com/office/drawing/2014/main" id="{B56A3A6A-3AE6-4320-95E3-100ED42BCE75}"/>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97520" y="159998"/>
            <a:ext cx="975910" cy="975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6301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t-BR" dirty="0"/>
              <a:t>Des cas de déblocages anticipés</a:t>
            </a:r>
            <a:endParaRPr lang="fr-FR" dirty="0"/>
          </a:p>
        </p:txBody>
      </p:sp>
      <p:sp>
        <p:nvSpPr>
          <p:cNvPr id="10" name="Espace réservé du numéro de diapositive 9"/>
          <p:cNvSpPr>
            <a:spLocks noGrp="1"/>
          </p:cNvSpPr>
          <p:nvPr>
            <p:ph type="sldNum" sz="quarter" idx="12"/>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1067"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21</a:t>
            </a:fld>
            <a:endParaRPr kumimoji="0" lang="fr-FR" sz="1067" b="1" i="0" u="none" strike="noStrike" kern="1200" cap="all" spc="0" normalizeH="0" baseline="0" noProof="0">
              <a:ln>
                <a:noFill/>
              </a:ln>
              <a:solidFill>
                <a:srgbClr val="581D74"/>
              </a:solidFill>
              <a:effectLst/>
              <a:uLnTx/>
              <a:uFillTx/>
              <a:latin typeface="Arial" panose="020B0604020202020204"/>
              <a:ea typeface="+mn-ea"/>
              <a:cs typeface="+mn-cs"/>
            </a:endParaRPr>
          </a:p>
        </p:txBody>
      </p:sp>
      <p:sp>
        <p:nvSpPr>
          <p:cNvPr id="20" name="Text Box 37">
            <a:extLst>
              <a:ext uri="{FF2B5EF4-FFF2-40B4-BE49-F238E27FC236}">
                <a16:creationId xmlns:a16="http://schemas.microsoft.com/office/drawing/2014/main" id="{F9B50B6F-E23D-4254-B2C1-3FA7B3B05253}"/>
              </a:ext>
            </a:extLst>
          </p:cNvPr>
          <p:cNvSpPr txBox="1">
            <a:spLocks noChangeArrowheads="1"/>
          </p:cNvSpPr>
          <p:nvPr/>
        </p:nvSpPr>
        <p:spPr bwMode="auto">
          <a:xfrm>
            <a:off x="1390385" y="919552"/>
            <a:ext cx="3600000" cy="307777"/>
          </a:xfrm>
          <a:prstGeom prst="rect">
            <a:avLst/>
          </a:prstGeom>
          <a:solidFill>
            <a:schemeClr val="bg1"/>
          </a:solidFill>
          <a:ln>
            <a:noFill/>
          </a:ln>
        </p:spPr>
        <p:txBody>
          <a:bodyPr wrap="square">
            <a:spAutoFit/>
          </a:bodyPr>
          <a:lstStyle>
            <a:lvl1pPr marL="361950" indent="-36195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fr-FR" altLang="fr-FR" sz="1400" b="1" i="0" u="none" strike="noStrike" kern="1200" cap="none" spc="0" normalizeH="0" baseline="0" noProof="0" dirty="0">
                <a:ln>
                  <a:noFill/>
                </a:ln>
                <a:solidFill>
                  <a:srgbClr val="581D74"/>
                </a:solidFill>
                <a:effectLst/>
                <a:uLnTx/>
                <a:uFillTx/>
                <a:latin typeface="Arial" panose="020B0604020202020204"/>
                <a:ea typeface="MS PGothic" pitchFamily="34" charset="-128"/>
                <a:cs typeface="Arial" charset="0"/>
              </a:rPr>
              <a:t>10 cas pour le PEI</a:t>
            </a:r>
          </a:p>
        </p:txBody>
      </p:sp>
      <p:sp>
        <p:nvSpPr>
          <p:cNvPr id="21" name="Text Box 37">
            <a:extLst>
              <a:ext uri="{FF2B5EF4-FFF2-40B4-BE49-F238E27FC236}">
                <a16:creationId xmlns:a16="http://schemas.microsoft.com/office/drawing/2014/main" id="{7C20CCF4-1E6D-442E-81CA-E8244CA40BDB}"/>
              </a:ext>
            </a:extLst>
          </p:cNvPr>
          <p:cNvSpPr txBox="1">
            <a:spLocks noChangeArrowheads="1"/>
          </p:cNvSpPr>
          <p:nvPr/>
        </p:nvSpPr>
        <p:spPr bwMode="auto">
          <a:xfrm>
            <a:off x="1617865" y="3005949"/>
            <a:ext cx="4380180" cy="600164"/>
          </a:xfrm>
          <a:prstGeom prst="rect">
            <a:avLst/>
          </a:prstGeom>
          <a:noFill/>
          <a:ln>
            <a:noFill/>
          </a:ln>
        </p:spPr>
        <p:txBody>
          <a:bodyPr wrap="square">
            <a:spAutoFit/>
          </a:bodyPr>
          <a:lstStyle>
            <a:lvl1pPr marL="361950" indent="-36195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marL="88900" marR="0" lvl="0" indent="0" algn="l" defTabSz="914400" rtl="0" eaLnBrk="1" fontAlgn="auto" latinLnBrk="0" hangingPunct="1">
              <a:lnSpc>
                <a:spcPct val="100000"/>
              </a:lnSpc>
              <a:spcBef>
                <a:spcPts val="600"/>
              </a:spcBef>
              <a:spcAft>
                <a:spcPts val="0"/>
              </a:spcAft>
              <a:buClrTx/>
              <a:buSzTx/>
              <a:buFontTx/>
              <a:buNone/>
              <a:tabLst/>
              <a:defRPr/>
            </a:pPr>
            <a:r>
              <a:rPr kumimoji="0" lang="fr-FR" altLang="fr-FR" sz="1100" b="1" i="0" u="none" strike="noStrike" kern="1200" cap="none" spc="0" normalizeH="0" baseline="0" noProof="0" dirty="0">
                <a:ln>
                  <a:noFill/>
                </a:ln>
                <a:solidFill>
                  <a:prstClr val="black"/>
                </a:solidFill>
                <a:effectLst/>
                <a:uLnTx/>
                <a:uFillTx/>
                <a:latin typeface="Arial" panose="020B0604020202020204"/>
                <a:ea typeface="+mn-ea"/>
                <a:cs typeface="Arial" charset="0"/>
              </a:rPr>
              <a:t>Rupture du contrat de travail</a:t>
            </a:r>
            <a:r>
              <a:rPr kumimoji="0" lang="fr-FR" altLang="fr-FR" sz="1100" b="0" i="0" u="none" strike="noStrike" kern="1200" cap="none" spc="0" normalizeH="0" baseline="0" noProof="0" dirty="0">
                <a:ln>
                  <a:noFill/>
                </a:ln>
                <a:solidFill>
                  <a:prstClr val="black"/>
                </a:solidFill>
                <a:effectLst/>
                <a:uLnTx/>
                <a:uFillTx/>
                <a:latin typeface="Arial" panose="020B0604020202020204"/>
                <a:ea typeface="+mn-ea"/>
                <a:cs typeface="Arial" charset="0"/>
              </a:rPr>
              <a:t>, du mandat social ou cessation de l’activité d'entrepreneur individuel de l’épargnant, perte du statut de conjoint collaborateur ou de conjoint associé de l’épargnant </a:t>
            </a:r>
          </a:p>
        </p:txBody>
      </p:sp>
      <p:pic>
        <p:nvPicPr>
          <p:cNvPr id="22" name="Image 21">
            <a:extLst>
              <a:ext uri="{FF2B5EF4-FFF2-40B4-BE49-F238E27FC236}">
                <a16:creationId xmlns:a16="http://schemas.microsoft.com/office/drawing/2014/main" id="{1207F7AA-05DE-4089-BC44-6326D25D5E8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238791" y="3045922"/>
            <a:ext cx="329461" cy="328723"/>
          </a:xfrm>
          <a:prstGeom prst="rect">
            <a:avLst/>
          </a:prstGeom>
        </p:spPr>
      </p:pic>
      <p:sp>
        <p:nvSpPr>
          <p:cNvPr id="24" name="Text Box 37">
            <a:extLst>
              <a:ext uri="{FF2B5EF4-FFF2-40B4-BE49-F238E27FC236}">
                <a16:creationId xmlns:a16="http://schemas.microsoft.com/office/drawing/2014/main" id="{E1858295-1E30-45C6-9E01-118AF3B0B2D5}"/>
              </a:ext>
            </a:extLst>
          </p:cNvPr>
          <p:cNvSpPr txBox="1">
            <a:spLocks noChangeArrowheads="1"/>
          </p:cNvSpPr>
          <p:nvPr/>
        </p:nvSpPr>
        <p:spPr bwMode="auto">
          <a:xfrm>
            <a:off x="1446414" y="1769178"/>
            <a:ext cx="4551631" cy="507831"/>
          </a:xfrm>
          <a:prstGeom prst="rect">
            <a:avLst/>
          </a:prstGeom>
          <a:noFill/>
          <a:ln>
            <a:noFill/>
          </a:ln>
        </p:spPr>
        <p:txBody>
          <a:bodyPr wrap="square">
            <a:spAutoFit/>
          </a:bodyPr>
          <a:lstStyle>
            <a:lvl1pPr marL="361950" indent="-36195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altLang="fr-FR" sz="1100" b="1" i="0" u="none" strike="noStrike" kern="1200" cap="none" spc="0" normalizeH="0" baseline="0" noProof="0" dirty="0">
                <a:ln>
                  <a:noFill/>
                </a:ln>
                <a:solidFill>
                  <a:prstClr val="black"/>
                </a:solidFill>
                <a:effectLst/>
                <a:uLnTx/>
                <a:uFillTx/>
                <a:latin typeface="Arial" panose="020B0604020202020204"/>
                <a:ea typeface="+mn-ea"/>
                <a:cs typeface="Arial" charset="0"/>
              </a:rPr>
              <a:t>        Mariage</a:t>
            </a:r>
            <a:r>
              <a:rPr kumimoji="0" lang="fr-FR" altLang="fr-FR" sz="1100" b="0" i="0" u="none" strike="noStrike" kern="1200" cap="none" spc="0" normalizeH="0" baseline="0" noProof="0" dirty="0">
                <a:ln>
                  <a:noFill/>
                </a:ln>
                <a:solidFill>
                  <a:prstClr val="black"/>
                </a:solidFill>
                <a:effectLst/>
                <a:uLnTx/>
                <a:uFillTx/>
                <a:latin typeface="Arial" panose="020B0604020202020204"/>
                <a:ea typeface="+mn-ea"/>
                <a:cs typeface="Arial" charset="0"/>
              </a:rPr>
              <a:t> ou conclusion d'un </a:t>
            </a:r>
            <a:r>
              <a:rPr kumimoji="0" lang="fr-FR" altLang="fr-FR" sz="1100" b="1" i="0" u="none" strike="noStrike" kern="1200" cap="none" spc="0" normalizeH="0" baseline="0" noProof="0" dirty="0">
                <a:ln>
                  <a:noFill/>
                </a:ln>
                <a:solidFill>
                  <a:prstClr val="black"/>
                </a:solidFill>
                <a:effectLst/>
                <a:uLnTx/>
                <a:uFillTx/>
                <a:latin typeface="Arial" panose="020B0604020202020204"/>
                <a:ea typeface="+mn-ea"/>
                <a:cs typeface="Arial" charset="0"/>
              </a:rPr>
              <a:t>PACS</a:t>
            </a:r>
            <a:r>
              <a:rPr kumimoji="0" lang="fr-FR" altLang="fr-FR" sz="1100" b="0" i="0" u="none" strike="noStrike" kern="1200" cap="none" spc="0" normalizeH="0" baseline="0" noProof="0" dirty="0">
                <a:ln>
                  <a:noFill/>
                </a:ln>
                <a:solidFill>
                  <a:prstClr val="black"/>
                </a:solidFill>
                <a:effectLst/>
                <a:uLnTx/>
                <a:uFillTx/>
                <a:latin typeface="Arial" panose="020B0604020202020204"/>
                <a:ea typeface="+mn-ea"/>
                <a:cs typeface="Arial" charset="0"/>
              </a:rPr>
              <a:t> par l’épargnant</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fr-FR" altLang="fr-FR" sz="1100" b="0" i="0" u="none" strike="noStrike" kern="1200" cap="none" spc="0" normalizeH="0" baseline="0" noProof="0" dirty="0">
              <a:ln>
                <a:noFill/>
              </a:ln>
              <a:solidFill>
                <a:prstClr val="black"/>
              </a:solidFill>
              <a:effectLst/>
              <a:uLnTx/>
              <a:uFillTx/>
              <a:latin typeface="Arial" panose="020B0604020202020204"/>
              <a:ea typeface="+mn-ea"/>
              <a:cs typeface="Arial" charset="0"/>
            </a:endParaRPr>
          </a:p>
        </p:txBody>
      </p:sp>
      <p:sp>
        <p:nvSpPr>
          <p:cNvPr id="25" name="Text Box 37">
            <a:extLst>
              <a:ext uri="{FF2B5EF4-FFF2-40B4-BE49-F238E27FC236}">
                <a16:creationId xmlns:a16="http://schemas.microsoft.com/office/drawing/2014/main" id="{9907B9DB-1D93-404D-85E9-6D2816CDA88B}"/>
              </a:ext>
            </a:extLst>
          </p:cNvPr>
          <p:cNvSpPr txBox="1">
            <a:spLocks noChangeArrowheads="1"/>
          </p:cNvSpPr>
          <p:nvPr/>
        </p:nvSpPr>
        <p:spPr bwMode="auto">
          <a:xfrm>
            <a:off x="1617864" y="2193431"/>
            <a:ext cx="4380181" cy="261610"/>
          </a:xfrm>
          <a:prstGeom prst="rect">
            <a:avLst/>
          </a:prstGeom>
          <a:noFill/>
          <a:ln>
            <a:noFill/>
          </a:ln>
        </p:spPr>
        <p:txBody>
          <a:bodyPr wrap="square">
            <a:spAutoFit/>
          </a:bodyPr>
          <a:lstStyle>
            <a:lvl1pPr marL="361950" indent="-36195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altLang="fr-FR" sz="1100" b="1" i="0" u="none" strike="noStrike" kern="1200" cap="none" spc="0" normalizeH="0" baseline="0" noProof="0" dirty="0">
                <a:ln>
                  <a:noFill/>
                </a:ln>
                <a:solidFill>
                  <a:prstClr val="black"/>
                </a:solidFill>
                <a:effectLst/>
                <a:uLnTx/>
                <a:uFillTx/>
                <a:latin typeface="Arial" panose="020B0604020202020204"/>
                <a:ea typeface="+mn-ea"/>
                <a:cs typeface="Arial" charset="0"/>
              </a:rPr>
              <a:t>   Naissance ou adoption du 3</a:t>
            </a:r>
            <a:r>
              <a:rPr kumimoji="0" lang="fr-FR" altLang="fr-FR" sz="1100" b="1" i="0" u="none" strike="noStrike" kern="1200" cap="none" spc="0" normalizeH="0" baseline="30000" noProof="0" dirty="0">
                <a:ln>
                  <a:noFill/>
                </a:ln>
                <a:solidFill>
                  <a:prstClr val="black"/>
                </a:solidFill>
                <a:effectLst/>
                <a:uLnTx/>
                <a:uFillTx/>
                <a:latin typeface="Arial" panose="020B0604020202020204"/>
                <a:ea typeface="+mn-ea"/>
                <a:cs typeface="Arial" charset="0"/>
              </a:rPr>
              <a:t>ème</a:t>
            </a:r>
            <a:r>
              <a:rPr kumimoji="0" lang="fr-FR" altLang="fr-FR" sz="1100" b="1" i="0" u="none" strike="noStrike" kern="1200" cap="none" spc="0" normalizeH="0" baseline="0" noProof="0" dirty="0">
                <a:ln>
                  <a:noFill/>
                </a:ln>
                <a:solidFill>
                  <a:prstClr val="black"/>
                </a:solidFill>
                <a:effectLst/>
                <a:uLnTx/>
                <a:uFillTx/>
                <a:latin typeface="Arial" panose="020B0604020202020204"/>
                <a:ea typeface="+mn-ea"/>
                <a:cs typeface="Arial" charset="0"/>
              </a:rPr>
              <a:t> enfant </a:t>
            </a:r>
            <a:r>
              <a:rPr kumimoji="0" lang="fr-FR" altLang="fr-FR" sz="1100" b="0" i="0" u="none" strike="noStrike" kern="1200" cap="none" spc="0" normalizeH="0" baseline="0" noProof="0" dirty="0">
                <a:ln>
                  <a:noFill/>
                </a:ln>
                <a:solidFill>
                  <a:prstClr val="black"/>
                </a:solidFill>
                <a:effectLst/>
                <a:uLnTx/>
                <a:uFillTx/>
                <a:latin typeface="Arial" panose="020B0604020202020204"/>
                <a:ea typeface="+mn-ea"/>
                <a:cs typeface="Arial" charset="0"/>
              </a:rPr>
              <a:t>et suivants</a:t>
            </a:r>
          </a:p>
        </p:txBody>
      </p:sp>
      <p:sp>
        <p:nvSpPr>
          <p:cNvPr id="26" name="Text Box 37">
            <a:extLst>
              <a:ext uri="{FF2B5EF4-FFF2-40B4-BE49-F238E27FC236}">
                <a16:creationId xmlns:a16="http://schemas.microsoft.com/office/drawing/2014/main" id="{069C7D68-9747-4DB4-8903-FC8E469C1251}"/>
              </a:ext>
            </a:extLst>
          </p:cNvPr>
          <p:cNvSpPr txBox="1">
            <a:spLocks noChangeArrowheads="1"/>
          </p:cNvSpPr>
          <p:nvPr/>
        </p:nvSpPr>
        <p:spPr bwMode="auto">
          <a:xfrm>
            <a:off x="1609310" y="3587271"/>
            <a:ext cx="4388736" cy="600164"/>
          </a:xfrm>
          <a:prstGeom prst="rect">
            <a:avLst/>
          </a:prstGeom>
          <a:noFill/>
          <a:ln>
            <a:noFill/>
          </a:ln>
        </p:spPr>
        <p:txBody>
          <a:bodyPr wrap="square">
            <a:spAutoFit/>
          </a:bodyPr>
          <a:lstStyle>
            <a:lvl1pPr marL="361950" indent="-36195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marL="88900" marR="0" lvl="0" indent="0" algn="l" defTabSz="914400" rtl="0" eaLnBrk="1" fontAlgn="auto" latinLnBrk="0" hangingPunct="1">
              <a:lnSpc>
                <a:spcPct val="100000"/>
              </a:lnSpc>
              <a:spcBef>
                <a:spcPts val="600"/>
              </a:spcBef>
              <a:spcAft>
                <a:spcPts val="0"/>
              </a:spcAft>
              <a:buClrTx/>
              <a:buSzTx/>
              <a:buFontTx/>
              <a:buNone/>
              <a:tabLst/>
              <a:defRPr/>
            </a:pPr>
            <a:r>
              <a:rPr kumimoji="0" lang="fr-FR" altLang="fr-FR" sz="1100" b="1" i="0" u="none" strike="noStrike" kern="1200" cap="none" spc="0" normalizeH="0" baseline="0" noProof="0" dirty="0">
                <a:ln>
                  <a:noFill/>
                </a:ln>
                <a:solidFill>
                  <a:prstClr val="black"/>
                </a:solidFill>
                <a:effectLst/>
                <a:uLnTx/>
                <a:uFillTx/>
                <a:latin typeface="Arial" panose="020B0604020202020204"/>
                <a:ea typeface="+mn-ea"/>
                <a:cs typeface="Arial" charset="0"/>
              </a:rPr>
              <a:t>Divorce, séparation ou dissolution du PACS </a:t>
            </a:r>
            <a:r>
              <a:rPr kumimoji="0" lang="fr-FR" altLang="fr-FR" sz="1100" b="0" i="0" u="none" strike="noStrike" kern="1200" cap="none" spc="0" normalizeH="0" baseline="0" noProof="0" dirty="0">
                <a:ln>
                  <a:noFill/>
                </a:ln>
                <a:solidFill>
                  <a:prstClr val="black"/>
                </a:solidFill>
                <a:effectLst/>
                <a:uLnTx/>
                <a:uFillTx/>
                <a:latin typeface="Arial" panose="020B0604020202020204"/>
                <a:ea typeface="+mn-ea"/>
                <a:cs typeface="Arial" charset="0"/>
              </a:rPr>
              <a:t>avec résidence habituelle ou partagée d’au moins un enfant mineur au domicile de l’épargnant</a:t>
            </a:r>
          </a:p>
        </p:txBody>
      </p:sp>
      <p:sp>
        <p:nvSpPr>
          <p:cNvPr id="27" name="Text Box 37">
            <a:extLst>
              <a:ext uri="{FF2B5EF4-FFF2-40B4-BE49-F238E27FC236}">
                <a16:creationId xmlns:a16="http://schemas.microsoft.com/office/drawing/2014/main" id="{3993EF7C-77C9-4164-AF8F-3823F495B9DE}"/>
              </a:ext>
            </a:extLst>
          </p:cNvPr>
          <p:cNvSpPr txBox="1">
            <a:spLocks noChangeArrowheads="1"/>
          </p:cNvSpPr>
          <p:nvPr/>
        </p:nvSpPr>
        <p:spPr bwMode="auto">
          <a:xfrm>
            <a:off x="1446414" y="1253189"/>
            <a:ext cx="4557513" cy="430887"/>
          </a:xfrm>
          <a:prstGeom prst="rect">
            <a:avLst/>
          </a:prstGeom>
          <a:noFill/>
          <a:ln>
            <a:noFill/>
          </a:ln>
        </p:spPr>
        <p:txBody>
          <a:bodyPr wrap="square">
            <a:spAutoFit/>
          </a:bodyPr>
          <a:lstStyle>
            <a:lvl1pPr marL="361950" indent="-36195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marL="266700" marR="0" lvl="0" indent="0" algn="l" defTabSz="914400" rtl="0" eaLnBrk="1" fontAlgn="auto" latinLnBrk="0" hangingPunct="1">
              <a:lnSpc>
                <a:spcPct val="100000"/>
              </a:lnSpc>
              <a:spcBef>
                <a:spcPts val="600"/>
              </a:spcBef>
              <a:spcAft>
                <a:spcPts val="0"/>
              </a:spcAft>
              <a:buClrTx/>
              <a:buSzTx/>
              <a:buFontTx/>
              <a:buNone/>
              <a:tabLst/>
              <a:defRPr/>
            </a:pPr>
            <a:r>
              <a:rPr kumimoji="0" lang="fr-FR" altLang="fr-FR" sz="1100" b="1" i="0" u="none" strike="noStrike" kern="1200" cap="none" spc="0" normalizeH="0" baseline="0" noProof="0" dirty="0">
                <a:ln>
                  <a:noFill/>
                </a:ln>
                <a:solidFill>
                  <a:prstClr val="black"/>
                </a:solidFill>
                <a:effectLst/>
                <a:uLnTx/>
                <a:uFillTx/>
                <a:latin typeface="Arial" panose="020B0604020202020204"/>
                <a:ea typeface="+mn-ea"/>
                <a:cs typeface="Arial" charset="0"/>
              </a:rPr>
              <a:t>Acquisition, construction, agrandissement ou remise en état de la résidence principale </a:t>
            </a:r>
            <a:r>
              <a:rPr kumimoji="0" lang="fr-FR" altLang="fr-FR" sz="1100" b="0" i="0" u="none" strike="noStrike" kern="1200" cap="none" spc="0" normalizeH="0" baseline="0" noProof="0" dirty="0">
                <a:ln>
                  <a:noFill/>
                </a:ln>
                <a:solidFill>
                  <a:prstClr val="black"/>
                </a:solidFill>
                <a:effectLst/>
                <a:uLnTx/>
                <a:uFillTx/>
                <a:latin typeface="Arial" panose="020B0604020202020204"/>
                <a:ea typeface="+mn-ea"/>
                <a:cs typeface="Arial" charset="0"/>
              </a:rPr>
              <a:t>suite à une catastrophe naturelle</a:t>
            </a:r>
          </a:p>
        </p:txBody>
      </p:sp>
      <p:sp>
        <p:nvSpPr>
          <p:cNvPr id="28" name="Text Box 37">
            <a:extLst>
              <a:ext uri="{FF2B5EF4-FFF2-40B4-BE49-F238E27FC236}">
                <a16:creationId xmlns:a16="http://schemas.microsoft.com/office/drawing/2014/main" id="{E5A36A85-BE4E-4120-9C53-F84A011953D4}"/>
              </a:ext>
            </a:extLst>
          </p:cNvPr>
          <p:cNvSpPr txBox="1">
            <a:spLocks noChangeArrowheads="1"/>
          </p:cNvSpPr>
          <p:nvPr/>
        </p:nvSpPr>
        <p:spPr bwMode="auto">
          <a:xfrm>
            <a:off x="1617865" y="2543364"/>
            <a:ext cx="4380180" cy="430887"/>
          </a:xfrm>
          <a:prstGeom prst="rect">
            <a:avLst/>
          </a:prstGeom>
          <a:noFill/>
          <a:ln>
            <a:noFill/>
          </a:ln>
        </p:spPr>
        <p:txBody>
          <a:bodyPr wrap="square">
            <a:spAutoFit/>
          </a:bodyPr>
          <a:lstStyle>
            <a:lvl1pPr marL="361950" indent="-36195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marL="88900" marR="0" lvl="0" indent="0" algn="l" defTabSz="914400" rtl="0" eaLnBrk="1" fontAlgn="auto" latinLnBrk="0" hangingPunct="1">
              <a:lnSpc>
                <a:spcPct val="100000"/>
              </a:lnSpc>
              <a:spcBef>
                <a:spcPts val="600"/>
              </a:spcBef>
              <a:spcAft>
                <a:spcPts val="0"/>
              </a:spcAft>
              <a:buClrTx/>
              <a:buSzTx/>
              <a:buFontTx/>
              <a:buNone/>
              <a:tabLst/>
              <a:defRPr/>
            </a:pPr>
            <a:r>
              <a:rPr kumimoji="0" lang="fr-FR" altLang="fr-FR" sz="1100" b="1" i="0" u="none" strike="noStrike" kern="1200" cap="none" spc="0" normalizeH="0" baseline="0" noProof="0" dirty="0">
                <a:ln>
                  <a:noFill/>
                </a:ln>
                <a:solidFill>
                  <a:prstClr val="black"/>
                </a:solidFill>
                <a:effectLst/>
                <a:uLnTx/>
                <a:uFillTx/>
                <a:latin typeface="Arial" panose="020B0604020202020204"/>
                <a:ea typeface="+mn-ea"/>
                <a:cs typeface="Arial" charset="0"/>
              </a:rPr>
              <a:t>Création ou reprise d’une entreprise </a:t>
            </a:r>
            <a:r>
              <a:rPr kumimoji="0" lang="fr-FR" altLang="fr-FR" sz="1100" b="0" i="0" u="none" strike="noStrike" kern="1200" cap="none" spc="0" normalizeH="0" baseline="0" noProof="0" dirty="0">
                <a:ln>
                  <a:noFill/>
                </a:ln>
                <a:solidFill>
                  <a:prstClr val="black"/>
                </a:solidFill>
                <a:effectLst/>
                <a:uLnTx/>
                <a:uFillTx/>
                <a:latin typeface="Arial" panose="020B0604020202020204"/>
                <a:ea typeface="+mn-ea"/>
                <a:cs typeface="Arial" charset="0"/>
              </a:rPr>
              <a:t>par l’épargnant, ses     enfants, son conjoint ou partenaire au PACS</a:t>
            </a:r>
          </a:p>
        </p:txBody>
      </p:sp>
      <p:sp>
        <p:nvSpPr>
          <p:cNvPr id="29" name="Text Box 37">
            <a:extLst>
              <a:ext uri="{FF2B5EF4-FFF2-40B4-BE49-F238E27FC236}">
                <a16:creationId xmlns:a16="http://schemas.microsoft.com/office/drawing/2014/main" id="{E71EEC7C-6B54-4215-B57E-E0E4198971E8}"/>
              </a:ext>
            </a:extLst>
          </p:cNvPr>
          <p:cNvSpPr txBox="1">
            <a:spLocks noChangeArrowheads="1"/>
          </p:cNvSpPr>
          <p:nvPr/>
        </p:nvSpPr>
        <p:spPr bwMode="auto">
          <a:xfrm>
            <a:off x="1617865" y="4628477"/>
            <a:ext cx="4388736" cy="430887"/>
          </a:xfrm>
          <a:prstGeom prst="rect">
            <a:avLst/>
          </a:prstGeom>
          <a:noFill/>
          <a:ln>
            <a:noFill/>
          </a:ln>
        </p:spPr>
        <p:txBody>
          <a:bodyPr wrap="square">
            <a:spAutoFit/>
          </a:bodyPr>
          <a:lstStyle>
            <a:lvl1pPr marL="361950" indent="-36195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marL="88900" marR="0" lvl="0" indent="0" algn="l" defTabSz="914400" rtl="0" eaLnBrk="1" fontAlgn="auto" latinLnBrk="0" hangingPunct="1">
              <a:lnSpc>
                <a:spcPct val="100000"/>
              </a:lnSpc>
              <a:spcBef>
                <a:spcPts val="600"/>
              </a:spcBef>
              <a:spcAft>
                <a:spcPts val="0"/>
              </a:spcAft>
              <a:buClrTx/>
              <a:buSzTx/>
              <a:buFontTx/>
              <a:buNone/>
              <a:tabLst/>
              <a:defRPr/>
            </a:pPr>
            <a:r>
              <a:rPr kumimoji="0" lang="fr-FR" altLang="fr-FR" sz="1100" b="1" i="0" u="none" strike="noStrike" kern="1200" cap="none" spc="0" normalizeH="0" baseline="0" noProof="0" dirty="0">
                <a:ln>
                  <a:noFill/>
                </a:ln>
                <a:solidFill>
                  <a:prstClr val="black"/>
                </a:solidFill>
                <a:effectLst/>
                <a:uLnTx/>
                <a:uFillTx/>
                <a:latin typeface="Arial" panose="020B0604020202020204"/>
                <a:ea typeface="+mn-ea"/>
                <a:cs typeface="Arial" charset="0"/>
              </a:rPr>
              <a:t>Invalidité</a:t>
            </a:r>
            <a:r>
              <a:rPr kumimoji="0" lang="fr-FR" altLang="fr-FR" sz="1100" b="0" i="0" u="none" strike="noStrike" kern="1200" cap="none" spc="0" normalizeH="0" baseline="0" noProof="0" dirty="0">
                <a:ln>
                  <a:noFill/>
                </a:ln>
                <a:solidFill>
                  <a:prstClr val="black"/>
                </a:solidFill>
                <a:effectLst/>
                <a:uLnTx/>
                <a:uFillTx/>
                <a:latin typeface="Arial" panose="020B0604020202020204"/>
                <a:ea typeface="+mn-ea"/>
                <a:cs typeface="Arial" charset="0"/>
              </a:rPr>
              <a:t> de l’épargnant, de ses enfants, de son conjoint ou de son partenaire au PACS</a:t>
            </a:r>
            <a:r>
              <a:rPr kumimoji="0" lang="fr-FR" altLang="fr-FR" sz="1100" b="0" i="0" u="none" strike="noStrike" kern="1200" cap="none" spc="0" normalizeH="0" baseline="30000" noProof="0" dirty="0">
                <a:ln>
                  <a:noFill/>
                </a:ln>
                <a:solidFill>
                  <a:prstClr val="black"/>
                </a:solidFill>
                <a:effectLst/>
                <a:uLnTx/>
                <a:uFillTx/>
                <a:latin typeface="Arial" charset="0"/>
                <a:ea typeface="+mn-ea"/>
                <a:cs typeface="Arial" charset="0"/>
                <a:sym typeface="Wingdings 2"/>
              </a:rPr>
              <a:t>(3)</a:t>
            </a:r>
          </a:p>
        </p:txBody>
      </p:sp>
      <p:sp>
        <p:nvSpPr>
          <p:cNvPr id="30" name="Text Box 37">
            <a:extLst>
              <a:ext uri="{FF2B5EF4-FFF2-40B4-BE49-F238E27FC236}">
                <a16:creationId xmlns:a16="http://schemas.microsoft.com/office/drawing/2014/main" id="{AFC2E5A7-B73C-4C5D-BF43-DBF72D84D787}"/>
              </a:ext>
            </a:extLst>
          </p:cNvPr>
          <p:cNvSpPr txBox="1">
            <a:spLocks noChangeArrowheads="1"/>
          </p:cNvSpPr>
          <p:nvPr/>
        </p:nvSpPr>
        <p:spPr bwMode="auto">
          <a:xfrm>
            <a:off x="1618021" y="5139356"/>
            <a:ext cx="4630662" cy="261610"/>
          </a:xfrm>
          <a:prstGeom prst="rect">
            <a:avLst/>
          </a:prstGeom>
          <a:noFill/>
          <a:ln>
            <a:noFill/>
          </a:ln>
        </p:spPr>
        <p:txBody>
          <a:bodyPr wrap="square">
            <a:spAutoFit/>
          </a:bodyPr>
          <a:lstStyle>
            <a:lvl1pPr marL="361950" indent="-36195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marL="88900" marR="0" lvl="0" indent="0" algn="l" defTabSz="914400" rtl="0" eaLnBrk="1" fontAlgn="auto" latinLnBrk="0" hangingPunct="1">
              <a:lnSpc>
                <a:spcPct val="100000"/>
              </a:lnSpc>
              <a:spcBef>
                <a:spcPts val="600"/>
              </a:spcBef>
              <a:spcAft>
                <a:spcPts val="0"/>
              </a:spcAft>
              <a:buClrTx/>
              <a:buSzTx/>
              <a:buFontTx/>
              <a:buNone/>
              <a:tabLst>
                <a:tab pos="88900" algn="l"/>
              </a:tabLst>
              <a:defRPr/>
            </a:pPr>
            <a:r>
              <a:rPr kumimoji="0" lang="fr-FR" altLang="fr-FR" sz="1100" b="1" i="0" u="none" strike="noStrike" kern="1200" cap="none" spc="0" normalizeH="0" baseline="0" noProof="0" dirty="0">
                <a:ln>
                  <a:noFill/>
                </a:ln>
                <a:solidFill>
                  <a:prstClr val="black"/>
                </a:solidFill>
                <a:effectLst/>
                <a:uLnTx/>
                <a:uFillTx/>
                <a:latin typeface="Arial" panose="020B0604020202020204"/>
                <a:ea typeface="+mn-ea"/>
                <a:cs typeface="Arial" charset="0"/>
              </a:rPr>
              <a:t>Décès</a:t>
            </a:r>
            <a:r>
              <a:rPr kumimoji="0" lang="fr-FR" altLang="fr-FR" sz="1100" b="0" i="0" u="none" strike="noStrike" kern="1200" cap="none" spc="0" normalizeH="0" baseline="0" noProof="0" dirty="0">
                <a:ln>
                  <a:noFill/>
                </a:ln>
                <a:solidFill>
                  <a:prstClr val="black"/>
                </a:solidFill>
                <a:effectLst/>
                <a:uLnTx/>
                <a:uFillTx/>
                <a:latin typeface="Arial" panose="020B0604020202020204"/>
                <a:ea typeface="+mn-ea"/>
                <a:cs typeface="Arial" charset="0"/>
              </a:rPr>
              <a:t> </a:t>
            </a:r>
            <a:r>
              <a:rPr kumimoji="0" lang="fr-FR" altLang="fr-FR" sz="1100" b="0" i="0" u="none" kern="1200" cap="none" spc="0" normalizeH="0" baseline="0" noProof="0" dirty="0">
                <a:ln>
                  <a:noFill/>
                </a:ln>
                <a:solidFill>
                  <a:prstClr val="black"/>
                </a:solidFill>
                <a:effectLst/>
                <a:uLnTx/>
                <a:uFillTx/>
                <a:latin typeface="Arial" panose="020B0604020202020204"/>
                <a:ea typeface="+mn-ea"/>
                <a:cs typeface="Arial" charset="0"/>
              </a:rPr>
              <a:t>de l’épargnant, </a:t>
            </a:r>
            <a:r>
              <a:rPr kumimoji="0" lang="fr-FR" altLang="fr-FR" sz="1100" b="0" i="0" u="none" kern="1200" cap="none" spc="0" normalizeH="0" baseline="0" noProof="0" dirty="0">
                <a:ln>
                  <a:noFill/>
                </a:ln>
                <a:solidFill>
                  <a:prstClr val="black"/>
                </a:solidFill>
                <a:uLnTx/>
                <a:uFillTx/>
                <a:latin typeface="Arial" panose="020B0604020202020204"/>
                <a:ea typeface="+mn-ea"/>
                <a:cs typeface="Arial" charset="0"/>
              </a:rPr>
              <a:t>de </a:t>
            </a:r>
            <a:r>
              <a:rPr kumimoji="0" lang="fr-FR" altLang="fr-FR" sz="1100" b="0" i="0" u="none" strike="noStrike" kern="1200" cap="none" spc="0" normalizeH="0" baseline="0" noProof="0" dirty="0">
                <a:ln>
                  <a:noFill/>
                </a:ln>
                <a:solidFill>
                  <a:prstClr val="black"/>
                </a:solidFill>
                <a:effectLst/>
                <a:uLnTx/>
                <a:uFillTx/>
                <a:latin typeface="Arial" panose="020B0604020202020204"/>
                <a:ea typeface="+mn-ea"/>
                <a:cs typeface="Arial" charset="0"/>
              </a:rPr>
              <a:t>son conjoint ou de son partenaire au PACS</a:t>
            </a:r>
          </a:p>
        </p:txBody>
      </p:sp>
      <p:sp>
        <p:nvSpPr>
          <p:cNvPr id="31" name="Text Box 37">
            <a:extLst>
              <a:ext uri="{FF2B5EF4-FFF2-40B4-BE49-F238E27FC236}">
                <a16:creationId xmlns:a16="http://schemas.microsoft.com/office/drawing/2014/main" id="{0608A640-2E0F-421E-9798-6EE8B246B15E}"/>
              </a:ext>
            </a:extLst>
          </p:cNvPr>
          <p:cNvSpPr txBox="1">
            <a:spLocks noChangeArrowheads="1"/>
          </p:cNvSpPr>
          <p:nvPr/>
        </p:nvSpPr>
        <p:spPr bwMode="auto">
          <a:xfrm>
            <a:off x="1609310" y="4235615"/>
            <a:ext cx="4388736" cy="261610"/>
          </a:xfrm>
          <a:prstGeom prst="rect">
            <a:avLst/>
          </a:prstGeom>
          <a:noFill/>
          <a:ln>
            <a:noFill/>
          </a:ln>
        </p:spPr>
        <p:txBody>
          <a:bodyPr wrap="square">
            <a:spAutoFit/>
          </a:bodyPr>
          <a:lstStyle>
            <a:lvl1pPr marL="361950" indent="-36195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marL="88900" marR="0" lvl="0" indent="0" algn="l" defTabSz="914400" rtl="0" eaLnBrk="1" fontAlgn="auto" latinLnBrk="0" hangingPunct="1">
              <a:lnSpc>
                <a:spcPct val="100000"/>
              </a:lnSpc>
              <a:spcBef>
                <a:spcPts val="600"/>
              </a:spcBef>
              <a:spcAft>
                <a:spcPts val="0"/>
              </a:spcAft>
              <a:buClrTx/>
              <a:buSzTx/>
              <a:buFontTx/>
              <a:buNone/>
              <a:tabLst/>
              <a:defRPr/>
            </a:pPr>
            <a:r>
              <a:rPr kumimoji="0" lang="fr-FR" altLang="fr-FR" sz="1100" b="1" i="0" u="none" strike="noStrike" kern="1200" cap="none" spc="0" normalizeH="0" baseline="0" noProof="0" dirty="0">
                <a:ln>
                  <a:noFill/>
                </a:ln>
                <a:solidFill>
                  <a:prstClr val="black"/>
                </a:solidFill>
                <a:effectLst/>
                <a:uLnTx/>
                <a:uFillTx/>
                <a:latin typeface="Arial" panose="020B0604020202020204"/>
                <a:ea typeface="+mn-ea"/>
                <a:cs typeface="Arial" charset="0"/>
              </a:rPr>
              <a:t>Surendettement </a:t>
            </a:r>
            <a:r>
              <a:rPr kumimoji="0" lang="fr-FR" altLang="fr-FR" sz="1100" b="0" i="0" u="none" strike="noStrike" kern="1200" cap="none" spc="0" normalizeH="0" baseline="0" noProof="0" dirty="0">
                <a:ln>
                  <a:noFill/>
                </a:ln>
                <a:solidFill>
                  <a:prstClr val="black"/>
                </a:solidFill>
                <a:effectLst/>
                <a:uLnTx/>
                <a:uFillTx/>
                <a:latin typeface="Arial" panose="020B0604020202020204"/>
                <a:ea typeface="+mn-ea"/>
                <a:cs typeface="Arial" charset="0"/>
              </a:rPr>
              <a:t>de l’épargnant</a:t>
            </a:r>
            <a:r>
              <a:rPr kumimoji="0" lang="fr-FR" altLang="fr-FR" sz="1100" b="0" i="0" u="none" strike="noStrike" kern="1200" cap="none" spc="0" normalizeH="0" baseline="30000" noProof="0" dirty="0">
                <a:ln>
                  <a:noFill/>
                </a:ln>
                <a:solidFill>
                  <a:prstClr val="black"/>
                </a:solidFill>
                <a:effectLst/>
                <a:uLnTx/>
                <a:uFillTx/>
                <a:latin typeface="Arial" panose="020B0604020202020204"/>
                <a:ea typeface="+mn-ea"/>
                <a:cs typeface="Arial" charset="0"/>
              </a:rPr>
              <a:t>(2)</a:t>
            </a:r>
          </a:p>
        </p:txBody>
      </p:sp>
      <p:pic>
        <p:nvPicPr>
          <p:cNvPr id="32" name="Image 31">
            <a:extLst>
              <a:ext uri="{FF2B5EF4-FFF2-40B4-BE49-F238E27FC236}">
                <a16:creationId xmlns:a16="http://schemas.microsoft.com/office/drawing/2014/main" id="{112B4749-0729-40F1-A509-17E7AAD58F6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258081" y="1689701"/>
            <a:ext cx="406909" cy="406909"/>
          </a:xfrm>
          <a:prstGeom prst="rect">
            <a:avLst/>
          </a:prstGeom>
        </p:spPr>
      </p:pic>
      <p:pic>
        <p:nvPicPr>
          <p:cNvPr id="33" name="Image 32">
            <a:extLst>
              <a:ext uri="{FF2B5EF4-FFF2-40B4-BE49-F238E27FC236}">
                <a16:creationId xmlns:a16="http://schemas.microsoft.com/office/drawing/2014/main" id="{396576C9-B3FE-4088-88CD-34A987051BB0}"/>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234151" y="2089354"/>
            <a:ext cx="406909" cy="406909"/>
          </a:xfrm>
          <a:prstGeom prst="rect">
            <a:avLst/>
          </a:prstGeom>
        </p:spPr>
      </p:pic>
      <p:pic>
        <p:nvPicPr>
          <p:cNvPr id="34" name="Image 33">
            <a:extLst>
              <a:ext uri="{FF2B5EF4-FFF2-40B4-BE49-F238E27FC236}">
                <a16:creationId xmlns:a16="http://schemas.microsoft.com/office/drawing/2014/main" id="{01F43B84-A717-43F3-B9E2-DD2B1C0A8544}"/>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200892" y="3587355"/>
            <a:ext cx="366525" cy="366525"/>
          </a:xfrm>
          <a:prstGeom prst="rect">
            <a:avLst/>
          </a:prstGeom>
        </p:spPr>
      </p:pic>
      <p:pic>
        <p:nvPicPr>
          <p:cNvPr id="35" name="Image 34">
            <a:extLst>
              <a:ext uri="{FF2B5EF4-FFF2-40B4-BE49-F238E27FC236}">
                <a16:creationId xmlns:a16="http://schemas.microsoft.com/office/drawing/2014/main" id="{AC48BB41-3296-4595-9B92-54C82F4B4A1E}"/>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236512" y="2510995"/>
            <a:ext cx="406909" cy="406909"/>
          </a:xfrm>
          <a:prstGeom prst="rect">
            <a:avLst/>
          </a:prstGeom>
        </p:spPr>
      </p:pic>
      <p:pic>
        <p:nvPicPr>
          <p:cNvPr id="36" name="Image 35">
            <a:extLst>
              <a:ext uri="{FF2B5EF4-FFF2-40B4-BE49-F238E27FC236}">
                <a16:creationId xmlns:a16="http://schemas.microsoft.com/office/drawing/2014/main" id="{902D79FF-5615-4DC7-B310-14B1704054D2}"/>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241888" y="4659103"/>
            <a:ext cx="343457" cy="342687"/>
          </a:xfrm>
          <a:prstGeom prst="rect">
            <a:avLst/>
          </a:prstGeom>
        </p:spPr>
      </p:pic>
      <p:pic>
        <p:nvPicPr>
          <p:cNvPr id="37" name="Image 36">
            <a:extLst>
              <a:ext uri="{FF2B5EF4-FFF2-40B4-BE49-F238E27FC236}">
                <a16:creationId xmlns:a16="http://schemas.microsoft.com/office/drawing/2014/main" id="{CC85EB30-4D45-4290-A7FF-AE326B2396D3}"/>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234085" y="4180069"/>
            <a:ext cx="332108" cy="331364"/>
          </a:xfrm>
          <a:prstGeom prst="rect">
            <a:avLst/>
          </a:prstGeom>
        </p:spPr>
      </p:pic>
      <p:sp>
        <p:nvSpPr>
          <p:cNvPr id="38" name="Text Box 37">
            <a:extLst>
              <a:ext uri="{FF2B5EF4-FFF2-40B4-BE49-F238E27FC236}">
                <a16:creationId xmlns:a16="http://schemas.microsoft.com/office/drawing/2014/main" id="{1A09B1C7-2973-4613-BF5A-3A5CAD143FB4}"/>
              </a:ext>
            </a:extLst>
          </p:cNvPr>
          <p:cNvSpPr txBox="1">
            <a:spLocks noChangeArrowheads="1"/>
          </p:cNvSpPr>
          <p:nvPr/>
        </p:nvSpPr>
        <p:spPr bwMode="auto">
          <a:xfrm>
            <a:off x="7167084" y="944137"/>
            <a:ext cx="3305149" cy="307777"/>
          </a:xfrm>
          <a:prstGeom prst="rect">
            <a:avLst/>
          </a:prstGeom>
          <a:solidFill>
            <a:schemeClr val="bg1"/>
          </a:solidFill>
          <a:ln>
            <a:noFill/>
          </a:ln>
        </p:spPr>
        <p:txBody>
          <a:bodyPr wrap="square">
            <a:spAutoFit/>
          </a:bodyPr>
          <a:lstStyle>
            <a:lvl1pPr marL="361950" indent="-36195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fr-FR" altLang="fr-FR" sz="1400" b="1" dirty="0">
                <a:solidFill>
                  <a:srgbClr val="581D74"/>
                </a:solidFill>
                <a:latin typeface="Arial" panose="020B0604020202020204"/>
                <a:ea typeface="MS PGothic" pitchFamily="34" charset="-128"/>
                <a:cs typeface="Arial" charset="0"/>
              </a:rPr>
              <a:t>6</a:t>
            </a:r>
            <a:r>
              <a:rPr kumimoji="0" lang="fr-FR" altLang="fr-FR" sz="1400" b="1" i="0" u="none" strike="noStrike" kern="1200" cap="none" spc="0" normalizeH="0" baseline="0" noProof="0" dirty="0">
                <a:ln>
                  <a:noFill/>
                </a:ln>
                <a:solidFill>
                  <a:srgbClr val="581D74"/>
                </a:solidFill>
                <a:effectLst/>
                <a:uLnTx/>
                <a:uFillTx/>
                <a:latin typeface="Arial" panose="020B0604020202020204"/>
                <a:ea typeface="MS PGothic" pitchFamily="34" charset="-128"/>
                <a:cs typeface="Arial" charset="0"/>
              </a:rPr>
              <a:t> cas pour le PERCOL-I</a:t>
            </a:r>
          </a:p>
        </p:txBody>
      </p:sp>
      <p:sp>
        <p:nvSpPr>
          <p:cNvPr id="39" name="Text Box 37">
            <a:extLst>
              <a:ext uri="{FF2B5EF4-FFF2-40B4-BE49-F238E27FC236}">
                <a16:creationId xmlns:a16="http://schemas.microsoft.com/office/drawing/2014/main" id="{7F39740C-7D0D-47B1-A5B1-A3493D2A38C1}"/>
              </a:ext>
            </a:extLst>
          </p:cNvPr>
          <p:cNvSpPr txBox="1">
            <a:spLocks noChangeArrowheads="1"/>
          </p:cNvSpPr>
          <p:nvPr/>
        </p:nvSpPr>
        <p:spPr bwMode="auto">
          <a:xfrm>
            <a:off x="7210807" y="2764631"/>
            <a:ext cx="4344606" cy="430887"/>
          </a:xfrm>
          <a:prstGeom prst="rect">
            <a:avLst/>
          </a:prstGeom>
          <a:noFill/>
          <a:ln>
            <a:noFill/>
          </a:ln>
        </p:spPr>
        <p:txBody>
          <a:bodyPr wrap="square">
            <a:spAutoFit/>
          </a:bodyPr>
          <a:lstStyle>
            <a:lvl1pPr marL="361950" indent="-36195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marL="88900" lvl="0" indent="0" eaLnBrk="1" hangingPunct="1">
              <a:spcBef>
                <a:spcPts val="600"/>
              </a:spcBef>
              <a:defRPr/>
            </a:pPr>
            <a:r>
              <a:rPr kumimoji="0" lang="fr-FR" altLang="fr-FR" sz="1100" b="1" i="0" u="none" strike="noStrike" kern="1200" cap="none" spc="0" normalizeH="0" baseline="0" noProof="0" dirty="0">
                <a:ln>
                  <a:noFill/>
                </a:ln>
                <a:solidFill>
                  <a:prstClr val="black"/>
                </a:solidFill>
                <a:effectLst/>
                <a:uLnTx/>
                <a:uFillTx/>
                <a:latin typeface="Arial" panose="020B0604020202020204"/>
                <a:ea typeface="+mn-ea"/>
                <a:cs typeface="Arial" charset="0"/>
              </a:rPr>
              <a:t>Invalidité</a:t>
            </a:r>
            <a:r>
              <a:rPr kumimoji="0" lang="fr-FR" altLang="fr-FR" sz="1100" b="0" i="0" u="none" strike="noStrike" kern="1200" cap="none" spc="0" normalizeH="0" baseline="0" noProof="0" dirty="0">
                <a:ln>
                  <a:noFill/>
                </a:ln>
                <a:solidFill>
                  <a:prstClr val="black"/>
                </a:solidFill>
                <a:effectLst/>
                <a:uLnTx/>
                <a:uFillTx/>
                <a:latin typeface="Arial" panose="020B0604020202020204"/>
                <a:ea typeface="+mn-ea"/>
                <a:cs typeface="Arial" charset="0"/>
              </a:rPr>
              <a:t> de l’épargnant, de ses enfants, de son conjoint ou de son partenaire lié par un PACS</a:t>
            </a:r>
            <a:r>
              <a:rPr lang="fr-FR" altLang="fr-FR" sz="1100" baseline="30000" dirty="0">
                <a:solidFill>
                  <a:prstClr val="black"/>
                </a:solidFill>
                <a:cs typeface="Arial" charset="0"/>
                <a:sym typeface="Wingdings 2"/>
              </a:rPr>
              <a:t>(3)</a:t>
            </a:r>
            <a:endParaRPr kumimoji="0" lang="fr-FR" altLang="fr-FR" sz="1100" b="0" i="0" u="none" strike="noStrike" kern="1200" cap="none" spc="0" normalizeH="0" baseline="0" noProof="0" dirty="0">
              <a:ln>
                <a:noFill/>
              </a:ln>
              <a:solidFill>
                <a:prstClr val="black"/>
              </a:solidFill>
              <a:effectLst/>
              <a:uLnTx/>
              <a:uFillTx/>
              <a:latin typeface="Arial" charset="0"/>
              <a:ea typeface="+mn-ea"/>
              <a:cs typeface="Arial" charset="0"/>
              <a:sym typeface="Wingdings 2"/>
            </a:endParaRPr>
          </a:p>
        </p:txBody>
      </p:sp>
      <p:sp>
        <p:nvSpPr>
          <p:cNvPr id="40" name="Text Box 37">
            <a:extLst>
              <a:ext uri="{FF2B5EF4-FFF2-40B4-BE49-F238E27FC236}">
                <a16:creationId xmlns:a16="http://schemas.microsoft.com/office/drawing/2014/main" id="{0B183908-2F27-4D63-9A3A-21D7EB1F3FBD}"/>
              </a:ext>
            </a:extLst>
          </p:cNvPr>
          <p:cNvSpPr txBox="1">
            <a:spLocks noChangeArrowheads="1"/>
          </p:cNvSpPr>
          <p:nvPr/>
        </p:nvSpPr>
        <p:spPr bwMode="auto">
          <a:xfrm>
            <a:off x="7202986" y="3226006"/>
            <a:ext cx="4344606" cy="846386"/>
          </a:xfrm>
          <a:prstGeom prst="rect">
            <a:avLst/>
          </a:prstGeom>
          <a:noFill/>
          <a:ln>
            <a:noFill/>
          </a:ln>
        </p:spPr>
        <p:txBody>
          <a:bodyPr wrap="square">
            <a:spAutoFit/>
          </a:bodyPr>
          <a:lstStyle>
            <a:lvl1pPr marL="361950" indent="-36195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marL="88900" marR="0" lvl="0" indent="0" algn="l" defTabSz="914400" rtl="0" eaLnBrk="1" fontAlgn="auto" latinLnBrk="0" hangingPunct="1">
              <a:lnSpc>
                <a:spcPct val="100000"/>
              </a:lnSpc>
              <a:spcBef>
                <a:spcPts val="600"/>
              </a:spcBef>
              <a:spcAft>
                <a:spcPts val="0"/>
              </a:spcAft>
              <a:buClrTx/>
              <a:buSzTx/>
              <a:buFontTx/>
              <a:buNone/>
              <a:tabLst/>
              <a:defRPr/>
            </a:pPr>
            <a:r>
              <a:rPr kumimoji="0" lang="fr-FR" altLang="fr-FR" sz="1100" b="1" i="0" u="none" strike="noStrike" kern="1200" cap="none" spc="0" normalizeH="0" baseline="0" noProof="0" dirty="0">
                <a:ln>
                  <a:noFill/>
                </a:ln>
                <a:solidFill>
                  <a:prstClr val="black"/>
                </a:solidFill>
                <a:effectLst/>
                <a:uLnTx/>
                <a:uFillTx/>
                <a:latin typeface="Arial" panose="020B0604020202020204"/>
                <a:ea typeface="+mn-ea"/>
                <a:cs typeface="Arial" charset="0"/>
              </a:rPr>
              <a:t>Décès</a:t>
            </a:r>
            <a:r>
              <a:rPr kumimoji="0" lang="fr-FR" altLang="fr-FR" sz="1100" b="0" i="0" u="none" strike="noStrike" kern="1200" cap="none" spc="0" normalizeH="0" baseline="0" noProof="0" dirty="0">
                <a:ln>
                  <a:noFill/>
                </a:ln>
                <a:solidFill>
                  <a:prstClr val="black"/>
                </a:solidFill>
                <a:effectLst/>
                <a:uLnTx/>
                <a:uFillTx/>
                <a:latin typeface="Arial" panose="020B0604020202020204"/>
                <a:ea typeface="+mn-ea"/>
                <a:cs typeface="Arial" charset="0"/>
              </a:rPr>
              <a:t> du conjoint ou partenaire lié par un PACS</a:t>
            </a:r>
          </a:p>
          <a:p>
            <a:pPr marL="88900" marR="0" lvl="0" indent="0" algn="l" defTabSz="914400" rtl="0" eaLnBrk="1" fontAlgn="auto" latinLnBrk="0" hangingPunct="1">
              <a:lnSpc>
                <a:spcPct val="100000"/>
              </a:lnSpc>
              <a:spcBef>
                <a:spcPts val="600"/>
              </a:spcBef>
              <a:spcAft>
                <a:spcPts val="0"/>
              </a:spcAft>
              <a:buClrTx/>
              <a:buSzTx/>
              <a:buFontTx/>
              <a:buNone/>
              <a:tabLst/>
              <a:defRPr/>
            </a:pPr>
            <a:br>
              <a:rPr lang="fr-FR" altLang="fr-FR" sz="1100" dirty="0">
                <a:solidFill>
                  <a:prstClr val="black"/>
                </a:solidFill>
                <a:latin typeface="Arial" panose="020B0604020202020204"/>
                <a:cs typeface="Arial" charset="0"/>
              </a:rPr>
            </a:br>
            <a:r>
              <a:rPr lang="fr-FR" altLang="fr-FR" sz="1100" dirty="0">
                <a:solidFill>
                  <a:prstClr val="black"/>
                </a:solidFill>
                <a:latin typeface="Arial" panose="020B0604020202020204"/>
                <a:cs typeface="Arial" charset="0"/>
              </a:rPr>
              <a:t>Cessation d’activité non salarié suite à une liquidation judiciaire en application de la réglementation en vigueur</a:t>
            </a:r>
          </a:p>
        </p:txBody>
      </p:sp>
      <p:sp>
        <p:nvSpPr>
          <p:cNvPr id="42" name="Text Box 37">
            <a:extLst>
              <a:ext uri="{FF2B5EF4-FFF2-40B4-BE49-F238E27FC236}">
                <a16:creationId xmlns:a16="http://schemas.microsoft.com/office/drawing/2014/main" id="{BD0BB057-FCAC-4F31-B406-85EBC11BC45D}"/>
              </a:ext>
            </a:extLst>
          </p:cNvPr>
          <p:cNvSpPr txBox="1">
            <a:spLocks noChangeArrowheads="1"/>
          </p:cNvSpPr>
          <p:nvPr/>
        </p:nvSpPr>
        <p:spPr bwMode="auto">
          <a:xfrm>
            <a:off x="7191061" y="2397838"/>
            <a:ext cx="4364351" cy="261610"/>
          </a:xfrm>
          <a:prstGeom prst="rect">
            <a:avLst/>
          </a:prstGeom>
          <a:noFill/>
          <a:ln>
            <a:noFill/>
          </a:ln>
        </p:spPr>
        <p:txBody>
          <a:bodyPr wrap="square">
            <a:spAutoFit/>
          </a:bodyPr>
          <a:lstStyle>
            <a:lvl1pPr marL="361950" indent="-36195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marL="88900" marR="0" lvl="0" indent="0" algn="l" defTabSz="914400" rtl="0" eaLnBrk="1" fontAlgn="auto" latinLnBrk="0" hangingPunct="1">
              <a:lnSpc>
                <a:spcPct val="100000"/>
              </a:lnSpc>
              <a:spcBef>
                <a:spcPts val="600"/>
              </a:spcBef>
              <a:spcAft>
                <a:spcPts val="0"/>
              </a:spcAft>
              <a:buClrTx/>
              <a:buSzTx/>
              <a:buFontTx/>
              <a:buNone/>
              <a:tabLst/>
              <a:defRPr/>
            </a:pPr>
            <a:r>
              <a:rPr kumimoji="0" lang="fr-FR" altLang="fr-FR" sz="1100" b="1" i="0" u="none" strike="noStrike" kern="1200" cap="none" spc="0" normalizeH="0" baseline="0" noProof="0" dirty="0">
                <a:ln>
                  <a:noFill/>
                </a:ln>
                <a:solidFill>
                  <a:prstClr val="black"/>
                </a:solidFill>
                <a:effectLst/>
                <a:uLnTx/>
                <a:uFillTx/>
                <a:latin typeface="Arial" panose="020B0604020202020204"/>
                <a:ea typeface="+mn-ea"/>
                <a:cs typeface="Arial" charset="0"/>
              </a:rPr>
              <a:t>Surendettement </a:t>
            </a:r>
            <a:r>
              <a:rPr kumimoji="0" lang="fr-FR" altLang="fr-FR" sz="1100" b="0" i="0" u="none" strike="noStrike" kern="1200" cap="none" spc="0" normalizeH="0" baseline="0" noProof="0" dirty="0">
                <a:ln>
                  <a:noFill/>
                </a:ln>
                <a:solidFill>
                  <a:prstClr val="black"/>
                </a:solidFill>
                <a:effectLst/>
                <a:uLnTx/>
                <a:uFillTx/>
                <a:latin typeface="Arial" panose="020B0604020202020204"/>
                <a:ea typeface="+mn-ea"/>
                <a:cs typeface="Arial" charset="0"/>
              </a:rPr>
              <a:t>de l’épargnant</a:t>
            </a:r>
            <a:r>
              <a:rPr kumimoji="0" lang="fr-FR" altLang="fr-FR" sz="1100" b="0" i="0" u="none" strike="noStrike" kern="1200" cap="none" spc="0" normalizeH="0" baseline="30000" noProof="0" dirty="0">
                <a:ln>
                  <a:noFill/>
                </a:ln>
                <a:solidFill>
                  <a:prstClr val="black"/>
                </a:solidFill>
                <a:effectLst/>
                <a:uLnTx/>
                <a:uFillTx/>
                <a:latin typeface="Arial" panose="020B0604020202020204"/>
                <a:ea typeface="+mn-ea"/>
                <a:cs typeface="Arial" charset="0"/>
              </a:rPr>
              <a:t>(2)</a:t>
            </a:r>
          </a:p>
        </p:txBody>
      </p:sp>
      <p:pic>
        <p:nvPicPr>
          <p:cNvPr id="43" name="Image 42">
            <a:extLst>
              <a:ext uri="{FF2B5EF4-FFF2-40B4-BE49-F238E27FC236}">
                <a16:creationId xmlns:a16="http://schemas.microsoft.com/office/drawing/2014/main" id="{D1E4AB9C-4359-418E-B4A8-8447D016BD05}"/>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6812705" y="1722934"/>
            <a:ext cx="343456" cy="359990"/>
          </a:xfrm>
          <a:prstGeom prst="rect">
            <a:avLst/>
          </a:prstGeom>
        </p:spPr>
      </p:pic>
      <p:sp>
        <p:nvSpPr>
          <p:cNvPr id="44" name="Text Box 37">
            <a:extLst>
              <a:ext uri="{FF2B5EF4-FFF2-40B4-BE49-F238E27FC236}">
                <a16:creationId xmlns:a16="http://schemas.microsoft.com/office/drawing/2014/main" id="{7B6C21E9-BD47-481A-9B36-A2086BB62188}"/>
              </a:ext>
            </a:extLst>
          </p:cNvPr>
          <p:cNvSpPr txBox="1">
            <a:spLocks noChangeArrowheads="1"/>
          </p:cNvSpPr>
          <p:nvPr/>
        </p:nvSpPr>
        <p:spPr bwMode="auto">
          <a:xfrm>
            <a:off x="7196247" y="1671274"/>
            <a:ext cx="4359166" cy="600164"/>
          </a:xfrm>
          <a:prstGeom prst="rect">
            <a:avLst/>
          </a:prstGeom>
          <a:noFill/>
          <a:ln>
            <a:noFill/>
          </a:ln>
        </p:spPr>
        <p:txBody>
          <a:bodyPr wrap="square">
            <a:spAutoFit/>
          </a:bodyPr>
          <a:lstStyle>
            <a:lvl1pPr marL="361950" indent="-36195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marL="88900" marR="0" lvl="0" indent="0" algn="l" defTabSz="914400" rtl="0" eaLnBrk="1" fontAlgn="auto" latinLnBrk="0" hangingPunct="1">
              <a:lnSpc>
                <a:spcPct val="100000"/>
              </a:lnSpc>
              <a:spcBef>
                <a:spcPts val="600"/>
              </a:spcBef>
              <a:spcAft>
                <a:spcPts val="0"/>
              </a:spcAft>
              <a:buClrTx/>
              <a:buSzTx/>
              <a:buFontTx/>
              <a:buNone/>
              <a:tabLst/>
              <a:defRPr/>
            </a:pPr>
            <a:r>
              <a:rPr kumimoji="0" lang="fr-FR" altLang="fr-FR" sz="1100" b="1" i="0" u="none" strike="noStrike" kern="1200" cap="none" spc="0" normalizeH="0" baseline="0" noProof="0" dirty="0">
                <a:ln>
                  <a:noFill/>
                </a:ln>
                <a:solidFill>
                  <a:prstClr val="black"/>
                </a:solidFill>
                <a:effectLst/>
                <a:uLnTx/>
                <a:uFillTx/>
                <a:latin typeface="Arial" panose="020B0604020202020204"/>
                <a:ea typeface="+mn-ea"/>
                <a:cs typeface="Arial" charset="0"/>
              </a:rPr>
              <a:t>Expiration des droits à l'assurance chômage </a:t>
            </a:r>
            <a:r>
              <a:rPr kumimoji="0" lang="fr-FR" altLang="fr-FR" sz="1100" b="0" i="0" u="none" strike="noStrike" kern="1200" cap="none" spc="0" normalizeH="0" baseline="0" noProof="0" dirty="0">
                <a:ln>
                  <a:noFill/>
                </a:ln>
                <a:solidFill>
                  <a:prstClr val="black"/>
                </a:solidFill>
                <a:effectLst/>
                <a:uLnTx/>
                <a:uFillTx/>
                <a:latin typeface="Arial" panose="020B0604020202020204"/>
                <a:ea typeface="+mn-ea"/>
                <a:cs typeface="Arial" charset="0"/>
              </a:rPr>
              <a:t>de l’épargnant, ou cessation du mandat social pendant au </a:t>
            </a:r>
            <a:r>
              <a:rPr kumimoji="0" lang="fr-FR" altLang="fr-FR" sz="1100" b="0" i="0" u="none" strike="noStrike" kern="1200" cap="none" spc="0" normalizeH="0" baseline="0" noProof="0">
                <a:ln>
                  <a:noFill/>
                </a:ln>
                <a:solidFill>
                  <a:prstClr val="black"/>
                </a:solidFill>
                <a:effectLst/>
                <a:uLnTx/>
                <a:uFillTx/>
                <a:latin typeface="Arial" panose="020B0604020202020204"/>
                <a:ea typeface="+mn-ea"/>
                <a:cs typeface="Arial" charset="0"/>
              </a:rPr>
              <a:t>moins 2 ans </a:t>
            </a:r>
            <a:r>
              <a:rPr kumimoji="0" lang="fr-FR" altLang="fr-FR" sz="1100" b="0" i="0" u="none" strike="noStrike" kern="1200" cap="none" spc="0" normalizeH="0" baseline="0" noProof="0" dirty="0">
                <a:ln>
                  <a:noFill/>
                </a:ln>
                <a:solidFill>
                  <a:prstClr val="black"/>
                </a:solidFill>
                <a:effectLst/>
                <a:uLnTx/>
                <a:uFillTx/>
                <a:latin typeface="Arial" panose="020B0604020202020204"/>
                <a:ea typeface="+mn-ea"/>
                <a:cs typeface="Arial" charset="0"/>
              </a:rPr>
              <a:t>à compter du non-renouvellement de son mandat social ou de sa révocation</a:t>
            </a:r>
          </a:p>
        </p:txBody>
      </p:sp>
      <p:cxnSp>
        <p:nvCxnSpPr>
          <p:cNvPr id="45" name="Connecteur droit 44">
            <a:extLst>
              <a:ext uri="{FF2B5EF4-FFF2-40B4-BE49-F238E27FC236}">
                <a16:creationId xmlns:a16="http://schemas.microsoft.com/office/drawing/2014/main" id="{C26C60C8-F6CC-4359-A2AE-A3B8E6955BCE}"/>
              </a:ext>
            </a:extLst>
          </p:cNvPr>
          <p:cNvCxnSpPr>
            <a:cxnSpLocks/>
          </p:cNvCxnSpPr>
          <p:nvPr/>
        </p:nvCxnSpPr>
        <p:spPr>
          <a:xfrm>
            <a:off x="6328328" y="1134846"/>
            <a:ext cx="19989" cy="4607015"/>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pic>
        <p:nvPicPr>
          <p:cNvPr id="46" name="Image 45">
            <a:extLst>
              <a:ext uri="{FF2B5EF4-FFF2-40B4-BE49-F238E27FC236}">
                <a16:creationId xmlns:a16="http://schemas.microsoft.com/office/drawing/2014/main" id="{063E46A7-173A-4882-B405-7FA2FDE78C62}"/>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216536" y="5034311"/>
            <a:ext cx="368809" cy="369637"/>
          </a:xfrm>
          <a:prstGeom prst="rect">
            <a:avLst/>
          </a:prstGeom>
        </p:spPr>
      </p:pic>
      <p:pic>
        <p:nvPicPr>
          <p:cNvPr id="47" name="Image 46">
            <a:extLst>
              <a:ext uri="{FF2B5EF4-FFF2-40B4-BE49-F238E27FC236}">
                <a16:creationId xmlns:a16="http://schemas.microsoft.com/office/drawing/2014/main" id="{358EB16F-4AF2-4F4B-95EA-DD2BF0D42AEF}"/>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6852825" y="2798210"/>
            <a:ext cx="343457" cy="342687"/>
          </a:xfrm>
          <a:prstGeom prst="rect">
            <a:avLst/>
          </a:prstGeom>
        </p:spPr>
      </p:pic>
      <p:pic>
        <p:nvPicPr>
          <p:cNvPr id="48" name="Image 47">
            <a:extLst>
              <a:ext uri="{FF2B5EF4-FFF2-40B4-BE49-F238E27FC236}">
                <a16:creationId xmlns:a16="http://schemas.microsoft.com/office/drawing/2014/main" id="{C3176191-4ACD-42D5-B081-EFB8EB847F67}"/>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6860473" y="3197529"/>
            <a:ext cx="368809" cy="369637"/>
          </a:xfrm>
          <a:prstGeom prst="rect">
            <a:avLst/>
          </a:prstGeom>
        </p:spPr>
      </p:pic>
      <p:pic>
        <p:nvPicPr>
          <p:cNvPr id="49" name="Image 48">
            <a:extLst>
              <a:ext uri="{FF2B5EF4-FFF2-40B4-BE49-F238E27FC236}">
                <a16:creationId xmlns:a16="http://schemas.microsoft.com/office/drawing/2014/main" id="{539F02FE-C49D-439D-9197-87762814FCBF}"/>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6849159" y="2361207"/>
            <a:ext cx="332108" cy="331364"/>
          </a:xfrm>
          <a:prstGeom prst="rect">
            <a:avLst/>
          </a:prstGeom>
        </p:spPr>
      </p:pic>
      <p:pic>
        <p:nvPicPr>
          <p:cNvPr id="50" name="Image 49">
            <a:extLst>
              <a:ext uri="{FF2B5EF4-FFF2-40B4-BE49-F238E27FC236}">
                <a16:creationId xmlns:a16="http://schemas.microsoft.com/office/drawing/2014/main" id="{3A89D7E5-8931-4B22-8561-851C3E7A86C9}"/>
              </a:ext>
            </a:extLst>
          </p:cNvPr>
          <p:cNvPicPr>
            <a:picLocks noChangeAspect="1"/>
          </p:cNvPicPr>
          <p:nvPr/>
        </p:nvPicPr>
        <p:blipFill>
          <a:blip r:embed="rId12"/>
          <a:stretch>
            <a:fillRect/>
          </a:stretch>
        </p:blipFill>
        <p:spPr>
          <a:xfrm>
            <a:off x="1243519" y="1233339"/>
            <a:ext cx="383893" cy="383033"/>
          </a:xfrm>
          <a:prstGeom prst="rect">
            <a:avLst/>
          </a:prstGeom>
        </p:spPr>
      </p:pic>
      <p:pic>
        <p:nvPicPr>
          <p:cNvPr id="51" name="Image 50">
            <a:extLst>
              <a:ext uri="{FF2B5EF4-FFF2-40B4-BE49-F238E27FC236}">
                <a16:creationId xmlns:a16="http://schemas.microsoft.com/office/drawing/2014/main" id="{8372D582-5C71-485F-A2DD-E967ECFC6029}"/>
              </a:ext>
            </a:extLst>
          </p:cNvPr>
          <p:cNvPicPr>
            <a:picLocks noChangeAspect="1"/>
          </p:cNvPicPr>
          <p:nvPr/>
        </p:nvPicPr>
        <p:blipFill>
          <a:blip r:embed="rId12"/>
          <a:stretch>
            <a:fillRect/>
          </a:stretch>
        </p:blipFill>
        <p:spPr>
          <a:xfrm>
            <a:off x="6807075" y="1229426"/>
            <a:ext cx="383893" cy="383033"/>
          </a:xfrm>
          <a:prstGeom prst="rect">
            <a:avLst/>
          </a:prstGeom>
        </p:spPr>
      </p:pic>
      <p:sp>
        <p:nvSpPr>
          <p:cNvPr id="52" name="Text Box 37">
            <a:extLst>
              <a:ext uri="{FF2B5EF4-FFF2-40B4-BE49-F238E27FC236}">
                <a16:creationId xmlns:a16="http://schemas.microsoft.com/office/drawing/2014/main" id="{4CB084E5-7B0A-4C5B-B7FB-CD31D36BCB52}"/>
              </a:ext>
            </a:extLst>
          </p:cNvPr>
          <p:cNvSpPr txBox="1">
            <a:spLocks noChangeArrowheads="1"/>
          </p:cNvSpPr>
          <p:nvPr/>
        </p:nvSpPr>
        <p:spPr bwMode="auto">
          <a:xfrm>
            <a:off x="7024553" y="1312927"/>
            <a:ext cx="4557513" cy="261610"/>
          </a:xfrm>
          <a:prstGeom prst="rect">
            <a:avLst/>
          </a:prstGeom>
          <a:noFill/>
          <a:ln>
            <a:noFill/>
          </a:ln>
        </p:spPr>
        <p:txBody>
          <a:bodyPr wrap="square">
            <a:spAutoFit/>
          </a:bodyPr>
          <a:lstStyle>
            <a:lvl1pPr marL="361950" indent="-36195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marL="266700" lvl="0" indent="0" eaLnBrk="1" hangingPunct="1">
              <a:spcBef>
                <a:spcPts val="600"/>
              </a:spcBef>
              <a:defRPr/>
            </a:pPr>
            <a:r>
              <a:rPr kumimoji="0" lang="fr-FR" altLang="fr-FR" sz="1100" b="1" i="0" u="none" strike="noStrike" kern="1200" cap="none" spc="0" normalizeH="0" baseline="0" noProof="0" dirty="0">
                <a:ln>
                  <a:noFill/>
                </a:ln>
                <a:solidFill>
                  <a:prstClr val="black"/>
                </a:solidFill>
                <a:effectLst/>
                <a:uLnTx/>
                <a:uFillTx/>
                <a:latin typeface="Arial" panose="020B0604020202020204"/>
                <a:ea typeface="+mn-ea"/>
                <a:cs typeface="Arial" charset="0"/>
              </a:rPr>
              <a:t>Acquisition de </a:t>
            </a:r>
            <a:r>
              <a:rPr lang="fr-FR" altLang="fr-FR" sz="1100" b="1" dirty="0">
                <a:solidFill>
                  <a:prstClr val="black"/>
                </a:solidFill>
                <a:latin typeface="Arial" panose="020B0604020202020204"/>
                <a:cs typeface="Arial" charset="0"/>
              </a:rPr>
              <a:t>la </a:t>
            </a:r>
            <a:r>
              <a:rPr kumimoji="0" lang="fr-FR" altLang="fr-FR" sz="1100" b="1" i="0" u="none" kern="1200" cap="none" spc="0" normalizeH="0" baseline="0" noProof="0" dirty="0">
                <a:ln>
                  <a:noFill/>
                </a:ln>
                <a:solidFill>
                  <a:prstClr val="black"/>
                </a:solidFill>
                <a:effectLst/>
                <a:uLnTx/>
                <a:uFillTx/>
                <a:latin typeface="Arial" panose="020B0604020202020204"/>
                <a:ea typeface="+mn-ea"/>
                <a:cs typeface="Arial" charset="0"/>
              </a:rPr>
              <a:t>résidence principale</a:t>
            </a:r>
            <a:r>
              <a:rPr kumimoji="0" lang="fr-FR" altLang="fr-FR" sz="1100" b="1" i="0" u="none" kern="1200" cap="none" spc="0" normalizeH="0" baseline="30000" noProof="0" dirty="0">
                <a:ln>
                  <a:noFill/>
                </a:ln>
                <a:solidFill>
                  <a:prstClr val="black"/>
                </a:solidFill>
                <a:effectLst/>
                <a:uLnTx/>
                <a:uFillTx/>
                <a:latin typeface="Arial" panose="020B0604020202020204"/>
                <a:ea typeface="+mn-ea"/>
                <a:cs typeface="Arial" charset="0"/>
              </a:rPr>
              <a:t>(1)</a:t>
            </a:r>
            <a:endParaRPr kumimoji="0" lang="fr-FR" altLang="fr-FR" sz="1100" b="0" i="0" u="none" strike="sngStrike" kern="1200" cap="none" spc="0" normalizeH="0" baseline="30000" noProof="0" dirty="0">
              <a:ln>
                <a:noFill/>
              </a:ln>
              <a:solidFill>
                <a:prstClr val="black"/>
              </a:solidFill>
              <a:effectLst/>
              <a:uLnTx/>
              <a:uFillTx/>
              <a:latin typeface="Arial" panose="020B0604020202020204"/>
              <a:ea typeface="+mn-ea"/>
              <a:cs typeface="Arial" charset="0"/>
            </a:endParaRPr>
          </a:p>
        </p:txBody>
      </p:sp>
      <p:pic>
        <p:nvPicPr>
          <p:cNvPr id="41" name="Image 40">
            <a:extLst>
              <a:ext uri="{FF2B5EF4-FFF2-40B4-BE49-F238E27FC236}">
                <a16:creationId xmlns:a16="http://schemas.microsoft.com/office/drawing/2014/main" id="{796DD255-27DF-4A1A-A585-9DACC183A91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873525" y="3667669"/>
            <a:ext cx="329461" cy="328723"/>
          </a:xfrm>
          <a:prstGeom prst="rect">
            <a:avLst/>
          </a:prstGeom>
        </p:spPr>
      </p:pic>
      <p:sp>
        <p:nvSpPr>
          <p:cNvPr id="3" name="ZoneTexte 2">
            <a:extLst>
              <a:ext uri="{FF2B5EF4-FFF2-40B4-BE49-F238E27FC236}">
                <a16:creationId xmlns:a16="http://schemas.microsoft.com/office/drawing/2014/main" id="{CC70986B-1DA3-4170-9FFB-59DD5BF55AAE}"/>
              </a:ext>
            </a:extLst>
          </p:cNvPr>
          <p:cNvSpPr txBox="1"/>
          <p:nvPr/>
        </p:nvSpPr>
        <p:spPr>
          <a:xfrm>
            <a:off x="1413179" y="5935017"/>
            <a:ext cx="4812536" cy="461665"/>
          </a:xfrm>
          <a:prstGeom prst="rect">
            <a:avLst/>
          </a:prstGeom>
          <a:noFill/>
        </p:spPr>
        <p:txBody>
          <a:bodyPr wrap="none" rtlCol="0">
            <a:spAutoFit/>
          </a:bodyPr>
          <a:lstStyle/>
          <a:p>
            <a:pPr marL="228600" indent="-228600">
              <a:buAutoNum type="arabicParenBoth"/>
            </a:pPr>
            <a:r>
              <a:rPr lang="fr-FR" sz="800" dirty="0"/>
              <a:t>Sauf pour l’épargne issue des versements obligatoires.</a:t>
            </a:r>
          </a:p>
          <a:p>
            <a:pPr marL="228600" indent="-228600">
              <a:buFontTx/>
              <a:buAutoNum type="arabicParenBoth"/>
            </a:pPr>
            <a:r>
              <a:rPr lang="fr-FR" sz="800" dirty="0"/>
              <a:t>Sous réserve du respect des conditions de l’article L.711-1 du Code de la consommation.</a:t>
            </a:r>
          </a:p>
          <a:p>
            <a:pPr marL="228600" indent="-228600">
              <a:buAutoNum type="arabicParenBoth"/>
            </a:pPr>
            <a:r>
              <a:rPr lang="fr-FR" sz="800" dirty="0"/>
              <a:t>Sous conditions prévues dans les dispositions de l’article L.341-4 du code de la sécurité sociale.</a:t>
            </a:r>
          </a:p>
        </p:txBody>
      </p:sp>
      <p:pic>
        <p:nvPicPr>
          <p:cNvPr id="1026" name="Image 1" descr="image003">
            <a:extLst>
              <a:ext uri="{FF2B5EF4-FFF2-40B4-BE49-F238E27FC236}">
                <a16:creationId xmlns:a16="http://schemas.microsoft.com/office/drawing/2014/main" id="{E8C3EC41-A5BC-4E04-89BA-AFC5D8F3F0B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53633" y="5463585"/>
            <a:ext cx="44859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Text Box 37">
            <a:extLst>
              <a:ext uri="{FF2B5EF4-FFF2-40B4-BE49-F238E27FC236}">
                <a16:creationId xmlns:a16="http://schemas.microsoft.com/office/drawing/2014/main" id="{08E198CD-DE31-4203-815B-32CC601940C6}"/>
              </a:ext>
            </a:extLst>
          </p:cNvPr>
          <p:cNvSpPr txBox="1">
            <a:spLocks noChangeArrowheads="1"/>
          </p:cNvSpPr>
          <p:nvPr/>
        </p:nvSpPr>
        <p:spPr bwMode="auto">
          <a:xfrm>
            <a:off x="1585345" y="5528780"/>
            <a:ext cx="4380024" cy="261610"/>
          </a:xfrm>
          <a:prstGeom prst="rect">
            <a:avLst/>
          </a:prstGeom>
          <a:noFill/>
          <a:ln>
            <a:noFill/>
          </a:ln>
        </p:spPr>
        <p:txBody>
          <a:bodyPr wrap="square">
            <a:spAutoFit/>
          </a:bodyPr>
          <a:lstStyle>
            <a:lvl1pPr marL="361950" indent="-36195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marL="88900" marR="0" lvl="0" indent="0" algn="l" defTabSz="914400" rtl="0" eaLnBrk="1" fontAlgn="auto" latinLnBrk="0" hangingPunct="1">
              <a:lnSpc>
                <a:spcPct val="100000"/>
              </a:lnSpc>
              <a:spcBef>
                <a:spcPts val="600"/>
              </a:spcBef>
              <a:spcAft>
                <a:spcPts val="0"/>
              </a:spcAft>
              <a:buClrTx/>
              <a:buSzTx/>
              <a:buFontTx/>
              <a:buNone/>
              <a:tabLst>
                <a:tab pos="88900" algn="l"/>
              </a:tabLst>
              <a:defRPr/>
            </a:pPr>
            <a:r>
              <a:rPr kumimoji="0" lang="fr-FR" altLang="fr-FR" sz="1100" b="1" i="0" u="none" strike="noStrike" kern="1200" cap="none" spc="0" normalizeH="0" baseline="0" noProof="0" dirty="0">
                <a:ln>
                  <a:noFill/>
                </a:ln>
                <a:solidFill>
                  <a:prstClr val="black"/>
                </a:solidFill>
                <a:effectLst/>
                <a:uLnTx/>
                <a:uFillTx/>
                <a:latin typeface="Arial" panose="020B0604020202020204"/>
                <a:ea typeface="+mn-ea"/>
                <a:cs typeface="Arial" charset="0"/>
              </a:rPr>
              <a:t>Violences conjugales</a:t>
            </a:r>
            <a:endParaRPr kumimoji="0" lang="fr-FR" altLang="fr-FR" sz="1100" b="0" i="0" u="none" strike="noStrike" kern="1200" cap="none" spc="0" normalizeH="0" baseline="0" noProof="0" dirty="0">
              <a:ln>
                <a:noFill/>
              </a:ln>
              <a:solidFill>
                <a:prstClr val="black"/>
              </a:solidFill>
              <a:effectLst/>
              <a:uLnTx/>
              <a:uFillTx/>
              <a:latin typeface="Arial" panose="020B0604020202020204"/>
              <a:ea typeface="+mn-ea"/>
              <a:cs typeface="Arial" charset="0"/>
            </a:endParaRPr>
          </a:p>
        </p:txBody>
      </p:sp>
      <p:sp>
        <p:nvSpPr>
          <p:cNvPr id="54" name="Espace réservé du texte 4">
            <a:extLst>
              <a:ext uri="{FF2B5EF4-FFF2-40B4-BE49-F238E27FC236}">
                <a16:creationId xmlns:a16="http://schemas.microsoft.com/office/drawing/2014/main" id="{036A9624-8F98-450A-8E79-2684CEADE3F1}"/>
              </a:ext>
            </a:extLst>
          </p:cNvPr>
          <p:cNvSpPr>
            <a:spLocks noGrp="1"/>
          </p:cNvSpPr>
          <p:nvPr>
            <p:ph type="body" sz="quarter" idx="13"/>
          </p:nvPr>
        </p:nvSpPr>
        <p:spPr>
          <a:xfrm>
            <a:off x="298451" y="350234"/>
            <a:ext cx="789267" cy="410369"/>
          </a:xfrm>
        </p:spPr>
        <p:txBody>
          <a:bodyPr/>
          <a:lstStyle/>
          <a:p>
            <a:r>
              <a:rPr lang="fr-FR" dirty="0"/>
              <a:t>2</a:t>
            </a:r>
          </a:p>
        </p:txBody>
      </p:sp>
      <p:pic>
        <p:nvPicPr>
          <p:cNvPr id="56" name="Picture 2" descr="nouveau - Constructys">
            <a:extLst>
              <a:ext uri="{FF2B5EF4-FFF2-40B4-BE49-F238E27FC236}">
                <a16:creationId xmlns:a16="http://schemas.microsoft.com/office/drawing/2014/main" id="{D64A0441-D77B-4B6E-B3AB-82E4B9130D1B}"/>
              </a:ext>
            </a:extLst>
          </p:cNvPr>
          <p:cNvPicPr>
            <a:picLocks noChangeAspect="1" noChangeArrowheads="1"/>
          </p:cNvPicPr>
          <p:nvPr/>
        </p:nvPicPr>
        <p:blipFill>
          <a:blip r:embed="rId1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97520" y="159998"/>
            <a:ext cx="975910" cy="975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3103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4"/>
          </p:nvPr>
        </p:nvSpPr>
        <p:spPr/>
        <p:txBody>
          <a:bodyPr/>
          <a:lstStyle/>
          <a:p>
            <a:r>
              <a:rPr lang="fr-FR" dirty="0"/>
              <a:t>3</a:t>
            </a:r>
          </a:p>
        </p:txBody>
      </p:sp>
      <p:sp>
        <p:nvSpPr>
          <p:cNvPr id="6" name="Titre 5"/>
          <p:cNvSpPr>
            <a:spLocks noGrp="1"/>
          </p:cNvSpPr>
          <p:nvPr>
            <p:ph type="title"/>
          </p:nvPr>
        </p:nvSpPr>
        <p:spPr>
          <a:xfrm>
            <a:off x="3960000" y="1067838"/>
            <a:ext cx="7668646" cy="2339102"/>
          </a:xfrm>
        </p:spPr>
        <p:txBody>
          <a:bodyPr wrap="square">
            <a:spAutoFit/>
          </a:bodyPr>
          <a:lstStyle/>
          <a:p>
            <a:r>
              <a:rPr lang="fr-FR" dirty="0"/>
              <a:t>Les avantages de l’épargne salariale par rapport à un complément de revenu</a:t>
            </a:r>
            <a:endParaRPr lang="fr-FR" dirty="0">
              <a:solidFill>
                <a:schemeClr val="tx1"/>
              </a:solidFill>
            </a:endParaRPr>
          </a:p>
        </p:txBody>
      </p:sp>
      <p:sp>
        <p:nvSpPr>
          <p:cNvPr id="10" name="Espace réservé du numéro de diapositive 9"/>
          <p:cNvSpPr>
            <a:spLocks noGrp="1"/>
          </p:cNvSpPr>
          <p:nvPr>
            <p:ph type="sldNum" sz="quarter" idx="12"/>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1067"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22</a:t>
            </a:fld>
            <a:endParaRPr kumimoji="0" lang="fr-FR" sz="1067" b="1" i="0" u="none" strike="noStrike" kern="1200" cap="all" spc="0" normalizeH="0" baseline="0" noProof="0">
              <a:ln>
                <a:noFill/>
              </a:ln>
              <a:solidFill>
                <a:srgbClr val="581D74"/>
              </a:solidFill>
              <a:effectLst/>
              <a:uLnTx/>
              <a:uFillTx/>
              <a:latin typeface="Arial" panose="020B0604020202020204"/>
              <a:ea typeface="+mn-ea"/>
              <a:cs typeface="+mn-cs"/>
            </a:endParaRPr>
          </a:p>
        </p:txBody>
      </p:sp>
      <p:sp>
        <p:nvSpPr>
          <p:cNvPr id="11" name="object 6"/>
          <p:cNvSpPr/>
          <p:nvPr/>
        </p:nvSpPr>
        <p:spPr>
          <a:xfrm>
            <a:off x="3960000" y="4048961"/>
            <a:ext cx="574040" cy="72391"/>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1378371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E3D479-A4D3-4A5C-AE21-F9F30BFC07FB}"/>
              </a:ext>
            </a:extLst>
          </p:cNvPr>
          <p:cNvSpPr>
            <a:spLocks noGrp="1"/>
          </p:cNvSpPr>
          <p:nvPr>
            <p:ph type="title"/>
          </p:nvPr>
        </p:nvSpPr>
        <p:spPr>
          <a:xfrm>
            <a:off x="1440007" y="392833"/>
            <a:ext cx="10751993" cy="698006"/>
          </a:xfrm>
        </p:spPr>
        <p:txBody>
          <a:bodyPr/>
          <a:lstStyle/>
          <a:p>
            <a:r>
              <a:rPr lang="fr-FR" altLang="fr-FR" dirty="0"/>
              <a:t>Les avantages de l’épargne salariale par rapport à un complément de revenu</a:t>
            </a:r>
            <a:endParaRPr lang="fr-FR" dirty="0"/>
          </a:p>
        </p:txBody>
      </p:sp>
      <p:sp>
        <p:nvSpPr>
          <p:cNvPr id="12" name="Rectangle 11">
            <a:extLst>
              <a:ext uri="{FF2B5EF4-FFF2-40B4-BE49-F238E27FC236}">
                <a16:creationId xmlns:a16="http://schemas.microsoft.com/office/drawing/2014/main" id="{57571336-B6A7-438E-A3FE-CF1134436208}"/>
              </a:ext>
            </a:extLst>
          </p:cNvPr>
          <p:cNvSpPr/>
          <p:nvPr/>
        </p:nvSpPr>
        <p:spPr>
          <a:xfrm>
            <a:off x="4477435" y="965629"/>
            <a:ext cx="1913698" cy="706276"/>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200" dirty="0">
                <a:solidFill>
                  <a:prstClr val="black"/>
                </a:solidFill>
              </a:rPr>
              <a:t>COMPLEMENT DE REVENU</a:t>
            </a:r>
            <a:endParaRPr lang="fr-FR" sz="1200" baseline="30000" dirty="0">
              <a:solidFill>
                <a:prstClr val="black"/>
              </a:solidFill>
            </a:endParaRPr>
          </a:p>
        </p:txBody>
      </p:sp>
      <p:sp>
        <p:nvSpPr>
          <p:cNvPr id="13" name="Rectangle 12">
            <a:extLst>
              <a:ext uri="{FF2B5EF4-FFF2-40B4-BE49-F238E27FC236}">
                <a16:creationId xmlns:a16="http://schemas.microsoft.com/office/drawing/2014/main" id="{F711A063-0539-41BF-9C89-DD6E41B24191}"/>
              </a:ext>
            </a:extLst>
          </p:cNvPr>
          <p:cNvSpPr/>
          <p:nvPr/>
        </p:nvSpPr>
        <p:spPr>
          <a:xfrm>
            <a:off x="4477434" y="1731341"/>
            <a:ext cx="1913698" cy="331200"/>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dirty="0">
                <a:solidFill>
                  <a:prstClr val="black"/>
                </a:solidFill>
              </a:rPr>
              <a:t>1 000 €</a:t>
            </a:r>
          </a:p>
        </p:txBody>
      </p:sp>
      <p:sp>
        <p:nvSpPr>
          <p:cNvPr id="14" name="Rectangle 13">
            <a:extLst>
              <a:ext uri="{FF2B5EF4-FFF2-40B4-BE49-F238E27FC236}">
                <a16:creationId xmlns:a16="http://schemas.microsoft.com/office/drawing/2014/main" id="{B9923949-9B91-4369-B3EC-882649EC8708}"/>
              </a:ext>
            </a:extLst>
          </p:cNvPr>
          <p:cNvSpPr/>
          <p:nvPr/>
        </p:nvSpPr>
        <p:spPr>
          <a:xfrm>
            <a:off x="6490303" y="1731945"/>
            <a:ext cx="3623490" cy="331200"/>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dirty="0">
                <a:solidFill>
                  <a:prstClr val="black"/>
                </a:solidFill>
              </a:rPr>
              <a:t>1 000 €</a:t>
            </a:r>
            <a:endParaRPr lang="fr-FR" sz="667" dirty="0">
              <a:solidFill>
                <a:prstClr val="black"/>
              </a:solidFill>
            </a:endParaRPr>
          </a:p>
        </p:txBody>
      </p:sp>
      <p:sp>
        <p:nvSpPr>
          <p:cNvPr id="15" name="Rectangle 14">
            <a:extLst>
              <a:ext uri="{FF2B5EF4-FFF2-40B4-BE49-F238E27FC236}">
                <a16:creationId xmlns:a16="http://schemas.microsoft.com/office/drawing/2014/main" id="{21E269EE-F35A-4DAF-88AC-AE187D4A0342}"/>
              </a:ext>
            </a:extLst>
          </p:cNvPr>
          <p:cNvSpPr/>
          <p:nvPr/>
        </p:nvSpPr>
        <p:spPr>
          <a:xfrm>
            <a:off x="6489854" y="965629"/>
            <a:ext cx="3623939" cy="262354"/>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200" dirty="0">
              <a:solidFill>
                <a:prstClr val="white"/>
              </a:solidFill>
            </a:endParaRPr>
          </a:p>
          <a:p>
            <a:pPr algn="ctr" defTabSz="1219170"/>
            <a:r>
              <a:rPr lang="fr-FR" sz="1200" dirty="0">
                <a:solidFill>
                  <a:prstClr val="white"/>
                </a:solidFill>
              </a:rPr>
              <a:t>EPARGNE SALARIALE </a:t>
            </a:r>
          </a:p>
          <a:p>
            <a:pPr algn="ctr" defTabSz="1219170"/>
            <a:endParaRPr lang="fr-FR" sz="1200" dirty="0">
              <a:solidFill>
                <a:prstClr val="white"/>
              </a:solidFill>
            </a:endParaRPr>
          </a:p>
        </p:txBody>
      </p:sp>
      <p:sp>
        <p:nvSpPr>
          <p:cNvPr id="16" name="Rectangle 15">
            <a:extLst>
              <a:ext uri="{FF2B5EF4-FFF2-40B4-BE49-F238E27FC236}">
                <a16:creationId xmlns:a16="http://schemas.microsoft.com/office/drawing/2014/main" id="{8585AF94-782A-4F78-A74E-60C75BE220EF}"/>
              </a:ext>
            </a:extLst>
          </p:cNvPr>
          <p:cNvSpPr/>
          <p:nvPr/>
        </p:nvSpPr>
        <p:spPr>
          <a:xfrm>
            <a:off x="1926079" y="2863733"/>
            <a:ext cx="2472607" cy="3312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44000" rIns="48000" rtlCol="0" anchor="ctr">
            <a:noAutofit/>
          </a:bodyPr>
          <a:lstStyle/>
          <a:p>
            <a:pPr defTabSz="1219170"/>
            <a:r>
              <a:rPr lang="fr-FR" sz="1067" b="1" dirty="0">
                <a:solidFill>
                  <a:prstClr val="white"/>
                </a:solidFill>
              </a:rPr>
              <a:t>Coût réel pour l’entreprise</a:t>
            </a:r>
          </a:p>
        </p:txBody>
      </p:sp>
      <p:sp>
        <p:nvSpPr>
          <p:cNvPr id="17" name="Rectangle 16">
            <a:extLst>
              <a:ext uri="{FF2B5EF4-FFF2-40B4-BE49-F238E27FC236}">
                <a16:creationId xmlns:a16="http://schemas.microsoft.com/office/drawing/2014/main" id="{D41E3099-FC33-4D82-BB9E-9214858A0DA9}"/>
              </a:ext>
            </a:extLst>
          </p:cNvPr>
          <p:cNvSpPr/>
          <p:nvPr/>
        </p:nvSpPr>
        <p:spPr>
          <a:xfrm>
            <a:off x="1924954" y="2490046"/>
            <a:ext cx="2472607" cy="331200"/>
          </a:xfrm>
          <a:prstGeom prst="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44000" rIns="48000" rtlCol="0" anchor="ctr">
            <a:noAutofit/>
          </a:bodyPr>
          <a:lstStyle/>
          <a:p>
            <a:pPr defTabSz="1219170"/>
            <a:r>
              <a:rPr lang="fr-FR" sz="1067" dirty="0">
                <a:solidFill>
                  <a:prstClr val="black"/>
                </a:solidFill>
              </a:rPr>
              <a:t>Forfait social</a:t>
            </a:r>
            <a:r>
              <a:rPr lang="fr-FR" sz="1067" baseline="30000" dirty="0">
                <a:solidFill>
                  <a:prstClr val="black"/>
                </a:solidFill>
              </a:rPr>
              <a:t>(2)</a:t>
            </a:r>
          </a:p>
        </p:txBody>
      </p:sp>
      <p:sp>
        <p:nvSpPr>
          <p:cNvPr id="22" name="Rectangle 21">
            <a:extLst>
              <a:ext uri="{FF2B5EF4-FFF2-40B4-BE49-F238E27FC236}">
                <a16:creationId xmlns:a16="http://schemas.microsoft.com/office/drawing/2014/main" id="{7B0D1652-25AD-4661-9F43-7143A6C589C2}"/>
              </a:ext>
            </a:extLst>
          </p:cNvPr>
          <p:cNvSpPr/>
          <p:nvPr/>
        </p:nvSpPr>
        <p:spPr>
          <a:xfrm>
            <a:off x="4477434" y="2871639"/>
            <a:ext cx="1913698" cy="3312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dirty="0">
                <a:solidFill>
                  <a:prstClr val="white"/>
                </a:solidFill>
              </a:rPr>
              <a:t>1 500 €</a:t>
            </a:r>
          </a:p>
        </p:txBody>
      </p:sp>
      <p:sp>
        <p:nvSpPr>
          <p:cNvPr id="24" name="Rectangle 23">
            <a:extLst>
              <a:ext uri="{FF2B5EF4-FFF2-40B4-BE49-F238E27FC236}">
                <a16:creationId xmlns:a16="http://schemas.microsoft.com/office/drawing/2014/main" id="{CCBE5B29-1C77-4D28-A14C-1F38E97518DE}"/>
              </a:ext>
            </a:extLst>
          </p:cNvPr>
          <p:cNvSpPr/>
          <p:nvPr/>
        </p:nvSpPr>
        <p:spPr>
          <a:xfrm>
            <a:off x="6502975" y="2488222"/>
            <a:ext cx="3623490" cy="331200"/>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dirty="0">
                <a:solidFill>
                  <a:prstClr val="black"/>
                </a:solidFill>
              </a:rPr>
              <a:t>Exonérés</a:t>
            </a:r>
            <a:endParaRPr lang="fr-FR" sz="667" dirty="0">
              <a:solidFill>
                <a:prstClr val="black"/>
              </a:solidFill>
            </a:endParaRPr>
          </a:p>
        </p:txBody>
      </p:sp>
      <p:sp>
        <p:nvSpPr>
          <p:cNvPr id="26" name="Rectangle 25">
            <a:extLst>
              <a:ext uri="{FF2B5EF4-FFF2-40B4-BE49-F238E27FC236}">
                <a16:creationId xmlns:a16="http://schemas.microsoft.com/office/drawing/2014/main" id="{827A4729-182D-4FA2-B870-F740730E5C16}"/>
              </a:ext>
            </a:extLst>
          </p:cNvPr>
          <p:cNvSpPr/>
          <p:nvPr/>
        </p:nvSpPr>
        <p:spPr>
          <a:xfrm>
            <a:off x="6489429" y="2857680"/>
            <a:ext cx="3623490" cy="3312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dirty="0">
                <a:solidFill>
                  <a:prstClr val="white"/>
                </a:solidFill>
              </a:rPr>
              <a:t>1 000 €</a:t>
            </a:r>
            <a:endParaRPr lang="fr-FR" sz="667" dirty="0">
              <a:solidFill>
                <a:prstClr val="white"/>
              </a:solidFill>
            </a:endParaRPr>
          </a:p>
        </p:txBody>
      </p:sp>
      <p:sp>
        <p:nvSpPr>
          <p:cNvPr id="28" name="Rectangle 27">
            <a:extLst>
              <a:ext uri="{FF2B5EF4-FFF2-40B4-BE49-F238E27FC236}">
                <a16:creationId xmlns:a16="http://schemas.microsoft.com/office/drawing/2014/main" id="{875B8F94-BF79-411D-A083-3B918F47CB5B}"/>
              </a:ext>
            </a:extLst>
          </p:cNvPr>
          <p:cNvSpPr/>
          <p:nvPr/>
        </p:nvSpPr>
        <p:spPr>
          <a:xfrm>
            <a:off x="6488463" y="1278471"/>
            <a:ext cx="1800000" cy="388096"/>
          </a:xfrm>
          <a:prstGeom prst="rect">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933" i="1" dirty="0">
                <a:solidFill>
                  <a:prstClr val="black"/>
                </a:solidFill>
              </a:rPr>
              <a:t>Abondement</a:t>
            </a:r>
          </a:p>
        </p:txBody>
      </p:sp>
      <p:sp>
        <p:nvSpPr>
          <p:cNvPr id="29" name="Rectangle 28">
            <a:extLst>
              <a:ext uri="{FF2B5EF4-FFF2-40B4-BE49-F238E27FC236}">
                <a16:creationId xmlns:a16="http://schemas.microsoft.com/office/drawing/2014/main" id="{486747D9-490F-4693-9660-17CD2118D2C4}"/>
              </a:ext>
            </a:extLst>
          </p:cNvPr>
          <p:cNvSpPr/>
          <p:nvPr/>
        </p:nvSpPr>
        <p:spPr>
          <a:xfrm>
            <a:off x="8385793" y="1278471"/>
            <a:ext cx="1728000" cy="385139"/>
          </a:xfrm>
          <a:prstGeom prst="rect">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1219170"/>
            <a:r>
              <a:rPr lang="fr-FR" sz="933" i="1" dirty="0">
                <a:solidFill>
                  <a:prstClr val="black"/>
                </a:solidFill>
              </a:rPr>
              <a:t>Intéressement</a:t>
            </a:r>
          </a:p>
          <a:p>
            <a:pPr algn="ctr" defTabSz="1219170"/>
            <a:r>
              <a:rPr lang="fr-FR" sz="800" dirty="0">
                <a:solidFill>
                  <a:prstClr val="black"/>
                </a:solidFill>
              </a:rPr>
              <a:t>placé dans un PEI </a:t>
            </a:r>
            <a:r>
              <a:rPr lang="fr-FR" sz="700" dirty="0">
                <a:solidFill>
                  <a:prstClr val="black"/>
                </a:solidFill>
              </a:rPr>
              <a:t>et/ou PERCOL-I</a:t>
            </a:r>
            <a:endParaRPr lang="fr-FR" sz="667" i="1" dirty="0">
              <a:solidFill>
                <a:prstClr val="black"/>
              </a:solidFill>
            </a:endParaRPr>
          </a:p>
        </p:txBody>
      </p:sp>
      <p:sp>
        <p:nvSpPr>
          <p:cNvPr id="30" name="Rectangle 29">
            <a:extLst>
              <a:ext uri="{FF2B5EF4-FFF2-40B4-BE49-F238E27FC236}">
                <a16:creationId xmlns:a16="http://schemas.microsoft.com/office/drawing/2014/main" id="{E55A6A9A-9A54-4A50-8F10-10A2E33DCA83}"/>
              </a:ext>
            </a:extLst>
          </p:cNvPr>
          <p:cNvSpPr/>
          <p:nvPr/>
        </p:nvSpPr>
        <p:spPr>
          <a:xfrm>
            <a:off x="1924954" y="2112008"/>
            <a:ext cx="2472607" cy="331200"/>
          </a:xfrm>
          <a:prstGeom prst="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44000" rIns="48000" rtlCol="0" anchor="ctr">
            <a:noAutofit/>
          </a:bodyPr>
          <a:lstStyle/>
          <a:p>
            <a:pPr defTabSz="1219170"/>
            <a:r>
              <a:rPr lang="fr-FR" sz="1067" dirty="0">
                <a:solidFill>
                  <a:prstClr val="black"/>
                </a:solidFill>
              </a:rPr>
              <a:t>Charges patronales </a:t>
            </a:r>
          </a:p>
          <a:p>
            <a:pPr defTabSz="1219170"/>
            <a:r>
              <a:rPr lang="fr-FR" sz="667" dirty="0">
                <a:solidFill>
                  <a:prstClr val="black"/>
                </a:solidFill>
              </a:rPr>
              <a:t>(hypothèse 50 %)  </a:t>
            </a:r>
            <a:endParaRPr lang="fr-FR" sz="933" baseline="30000" dirty="0">
              <a:solidFill>
                <a:prstClr val="black"/>
              </a:solidFill>
            </a:endParaRPr>
          </a:p>
        </p:txBody>
      </p:sp>
      <p:sp>
        <p:nvSpPr>
          <p:cNvPr id="31" name="Rectangle 30">
            <a:extLst>
              <a:ext uri="{FF2B5EF4-FFF2-40B4-BE49-F238E27FC236}">
                <a16:creationId xmlns:a16="http://schemas.microsoft.com/office/drawing/2014/main" id="{9EF23CC7-C183-4587-8678-0130670D6552}"/>
              </a:ext>
            </a:extLst>
          </p:cNvPr>
          <p:cNvSpPr/>
          <p:nvPr/>
        </p:nvSpPr>
        <p:spPr>
          <a:xfrm>
            <a:off x="1927362" y="1734098"/>
            <a:ext cx="2472607" cy="331200"/>
          </a:xfrm>
          <a:prstGeom prst="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44000" rIns="48000" rtlCol="0" anchor="ctr">
            <a:noAutofit/>
          </a:bodyPr>
          <a:lstStyle/>
          <a:p>
            <a:pPr defTabSz="1219170"/>
            <a:r>
              <a:rPr lang="fr-FR" sz="1067" dirty="0">
                <a:solidFill>
                  <a:prstClr val="black"/>
                </a:solidFill>
              </a:rPr>
              <a:t>Montant brut versé par l’entreprise</a:t>
            </a:r>
            <a:endParaRPr lang="fr-FR" sz="1067" baseline="30000" dirty="0">
              <a:solidFill>
                <a:prstClr val="black"/>
              </a:solidFill>
            </a:endParaRPr>
          </a:p>
        </p:txBody>
      </p:sp>
      <p:sp>
        <p:nvSpPr>
          <p:cNvPr id="32" name="Rectangle 31">
            <a:extLst>
              <a:ext uri="{FF2B5EF4-FFF2-40B4-BE49-F238E27FC236}">
                <a16:creationId xmlns:a16="http://schemas.microsoft.com/office/drawing/2014/main" id="{C7BC23CF-53B1-4380-AEAF-D543BAB2CDE2}"/>
              </a:ext>
            </a:extLst>
          </p:cNvPr>
          <p:cNvSpPr/>
          <p:nvPr/>
        </p:nvSpPr>
        <p:spPr>
          <a:xfrm>
            <a:off x="1925723" y="4783936"/>
            <a:ext cx="2472607" cy="332516"/>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144000" rIns="48000" rtlCol="0" anchor="ctr">
            <a:noAutofit/>
          </a:bodyPr>
          <a:lstStyle/>
          <a:p>
            <a:pPr defTabSz="1219170"/>
            <a:r>
              <a:rPr lang="fr-FR" sz="1067" b="1" dirty="0">
                <a:solidFill>
                  <a:prstClr val="white"/>
                </a:solidFill>
              </a:rPr>
              <a:t>Montant net d’impôt perçu par l’épargnant</a:t>
            </a:r>
          </a:p>
        </p:txBody>
      </p:sp>
      <p:sp>
        <p:nvSpPr>
          <p:cNvPr id="33" name="Rectangle 32">
            <a:extLst>
              <a:ext uri="{FF2B5EF4-FFF2-40B4-BE49-F238E27FC236}">
                <a16:creationId xmlns:a16="http://schemas.microsoft.com/office/drawing/2014/main" id="{DD7A2B49-DD12-4C3D-9BFA-5683165A5746}"/>
              </a:ext>
            </a:extLst>
          </p:cNvPr>
          <p:cNvSpPr/>
          <p:nvPr/>
        </p:nvSpPr>
        <p:spPr>
          <a:xfrm>
            <a:off x="1918181" y="4026034"/>
            <a:ext cx="2472607" cy="33251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44000" rIns="48000" rtlCol="0" anchor="ctr">
            <a:noAutofit/>
          </a:bodyPr>
          <a:lstStyle/>
          <a:p>
            <a:pPr defTabSz="1219170"/>
            <a:r>
              <a:rPr lang="fr-FR" sz="1067" dirty="0">
                <a:solidFill>
                  <a:prstClr val="black"/>
                </a:solidFill>
              </a:rPr>
              <a:t>CSG/CRDS </a:t>
            </a:r>
            <a:r>
              <a:rPr lang="fr-FR" sz="667" dirty="0">
                <a:solidFill>
                  <a:prstClr val="black"/>
                </a:solidFill>
              </a:rPr>
              <a:t>(9,7%)</a:t>
            </a:r>
            <a:endParaRPr lang="fr-FR" sz="1067" baseline="30000" dirty="0">
              <a:solidFill>
                <a:prstClr val="black"/>
              </a:solidFill>
            </a:endParaRPr>
          </a:p>
        </p:txBody>
      </p:sp>
      <p:sp>
        <p:nvSpPr>
          <p:cNvPr id="34" name="Rectangle 33">
            <a:extLst>
              <a:ext uri="{FF2B5EF4-FFF2-40B4-BE49-F238E27FC236}">
                <a16:creationId xmlns:a16="http://schemas.microsoft.com/office/drawing/2014/main" id="{E99D65C6-8FEF-4E62-97A5-3C11395DBFF3}"/>
              </a:ext>
            </a:extLst>
          </p:cNvPr>
          <p:cNvSpPr/>
          <p:nvPr/>
        </p:nvSpPr>
        <p:spPr>
          <a:xfrm>
            <a:off x="1918181" y="3645555"/>
            <a:ext cx="2472607" cy="33251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44000" rIns="48000" rtlCol="0" anchor="ctr">
            <a:noAutofit/>
          </a:bodyPr>
          <a:lstStyle/>
          <a:p>
            <a:pPr defTabSz="1219170"/>
            <a:r>
              <a:rPr lang="fr-FR" sz="1067" dirty="0">
                <a:solidFill>
                  <a:prstClr val="black"/>
                </a:solidFill>
              </a:rPr>
              <a:t>Charges salariales</a:t>
            </a:r>
          </a:p>
          <a:p>
            <a:pPr defTabSz="1219170"/>
            <a:r>
              <a:rPr lang="fr-FR" sz="667" dirty="0">
                <a:solidFill>
                  <a:prstClr val="black"/>
                </a:solidFill>
              </a:rPr>
              <a:t>(hypothèse 13,75 %)  </a:t>
            </a:r>
            <a:endParaRPr lang="fr-FR" sz="933" baseline="30000" dirty="0">
              <a:solidFill>
                <a:prstClr val="black"/>
              </a:solidFill>
            </a:endParaRPr>
          </a:p>
        </p:txBody>
      </p:sp>
      <p:sp>
        <p:nvSpPr>
          <p:cNvPr id="35" name="Rectangle 34">
            <a:extLst>
              <a:ext uri="{FF2B5EF4-FFF2-40B4-BE49-F238E27FC236}">
                <a16:creationId xmlns:a16="http://schemas.microsoft.com/office/drawing/2014/main" id="{0F79ED85-9D13-44C7-B8D5-A55DB8758DE3}"/>
              </a:ext>
            </a:extLst>
          </p:cNvPr>
          <p:cNvSpPr/>
          <p:nvPr/>
        </p:nvSpPr>
        <p:spPr>
          <a:xfrm>
            <a:off x="1918181" y="3265077"/>
            <a:ext cx="2472607" cy="33251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44000" rIns="48000" rtlCol="0" anchor="ctr">
            <a:noAutofit/>
          </a:bodyPr>
          <a:lstStyle/>
          <a:p>
            <a:pPr defTabSz="1219170"/>
            <a:r>
              <a:rPr lang="fr-FR" sz="1067" dirty="0">
                <a:solidFill>
                  <a:prstClr val="black"/>
                </a:solidFill>
              </a:rPr>
              <a:t>Montant brut versé par l’épargnant</a:t>
            </a:r>
            <a:endParaRPr lang="fr-FR" sz="1067" baseline="30000" dirty="0">
              <a:solidFill>
                <a:prstClr val="black"/>
              </a:solidFill>
            </a:endParaRPr>
          </a:p>
        </p:txBody>
      </p:sp>
      <p:sp>
        <p:nvSpPr>
          <p:cNvPr id="36" name="Rectangle 35">
            <a:extLst>
              <a:ext uri="{FF2B5EF4-FFF2-40B4-BE49-F238E27FC236}">
                <a16:creationId xmlns:a16="http://schemas.microsoft.com/office/drawing/2014/main" id="{ECF01419-79EA-4A22-AD95-72B4BCC127EC}"/>
              </a:ext>
            </a:extLst>
          </p:cNvPr>
          <p:cNvSpPr/>
          <p:nvPr/>
        </p:nvSpPr>
        <p:spPr>
          <a:xfrm>
            <a:off x="1918181" y="4406869"/>
            <a:ext cx="2472607" cy="33251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44000" rIns="48000" rtlCol="0" anchor="ctr">
            <a:noAutofit/>
          </a:bodyPr>
          <a:lstStyle/>
          <a:p>
            <a:pPr defTabSz="1219170"/>
            <a:r>
              <a:rPr lang="fr-FR" sz="1067" dirty="0">
                <a:solidFill>
                  <a:prstClr val="black"/>
                </a:solidFill>
              </a:rPr>
              <a:t>Impôt sur le revenu </a:t>
            </a:r>
          </a:p>
          <a:p>
            <a:pPr defTabSz="1219170"/>
            <a:r>
              <a:rPr lang="fr-FR" sz="667" dirty="0">
                <a:solidFill>
                  <a:prstClr val="black"/>
                </a:solidFill>
              </a:rPr>
              <a:t>(hypothèse d’une base IR à 11% après abattement de 10%)</a:t>
            </a:r>
            <a:endParaRPr lang="fr-FR" sz="933" baseline="30000" dirty="0">
              <a:solidFill>
                <a:prstClr val="black"/>
              </a:solidFill>
            </a:endParaRPr>
          </a:p>
        </p:txBody>
      </p:sp>
      <p:sp>
        <p:nvSpPr>
          <p:cNvPr id="37" name="Rectangle 36">
            <a:extLst>
              <a:ext uri="{FF2B5EF4-FFF2-40B4-BE49-F238E27FC236}">
                <a16:creationId xmlns:a16="http://schemas.microsoft.com/office/drawing/2014/main" id="{4492F55F-CAC1-41EA-9B68-C91AA1A44600}"/>
              </a:ext>
            </a:extLst>
          </p:cNvPr>
          <p:cNvSpPr/>
          <p:nvPr/>
        </p:nvSpPr>
        <p:spPr>
          <a:xfrm>
            <a:off x="4490980" y="2113989"/>
            <a:ext cx="1913698" cy="331200"/>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dirty="0">
                <a:solidFill>
                  <a:prstClr val="black"/>
                </a:solidFill>
              </a:rPr>
              <a:t>+ 500 €</a:t>
            </a:r>
          </a:p>
        </p:txBody>
      </p:sp>
      <p:sp>
        <p:nvSpPr>
          <p:cNvPr id="38" name="Rectangle 37">
            <a:extLst>
              <a:ext uri="{FF2B5EF4-FFF2-40B4-BE49-F238E27FC236}">
                <a16:creationId xmlns:a16="http://schemas.microsoft.com/office/drawing/2014/main" id="{FAC6F99F-4032-4B54-89D5-BBBD80222D2E}"/>
              </a:ext>
            </a:extLst>
          </p:cNvPr>
          <p:cNvSpPr/>
          <p:nvPr/>
        </p:nvSpPr>
        <p:spPr>
          <a:xfrm>
            <a:off x="4490980" y="2495812"/>
            <a:ext cx="1913698" cy="331200"/>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dirty="0">
                <a:solidFill>
                  <a:prstClr val="black"/>
                </a:solidFill>
              </a:rPr>
              <a:t>Non applicable </a:t>
            </a:r>
          </a:p>
        </p:txBody>
      </p:sp>
      <p:sp>
        <p:nvSpPr>
          <p:cNvPr id="39" name="Rectangle 38">
            <a:extLst>
              <a:ext uri="{FF2B5EF4-FFF2-40B4-BE49-F238E27FC236}">
                <a16:creationId xmlns:a16="http://schemas.microsoft.com/office/drawing/2014/main" id="{109DB0ED-F023-4936-8C26-2C4FD17AE902}"/>
              </a:ext>
            </a:extLst>
          </p:cNvPr>
          <p:cNvSpPr/>
          <p:nvPr/>
        </p:nvSpPr>
        <p:spPr>
          <a:xfrm>
            <a:off x="6502365" y="2111888"/>
            <a:ext cx="3623490" cy="331200"/>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dirty="0">
                <a:solidFill>
                  <a:prstClr val="black"/>
                </a:solidFill>
              </a:rPr>
              <a:t>Exonérés</a:t>
            </a:r>
            <a:r>
              <a:rPr lang="fr-FR" sz="1067" baseline="30000" dirty="0">
                <a:solidFill>
                  <a:prstClr val="black"/>
                </a:solidFill>
              </a:rPr>
              <a:t>(1)</a:t>
            </a:r>
            <a:endParaRPr lang="fr-FR" sz="667" baseline="30000" dirty="0">
              <a:solidFill>
                <a:prstClr val="black"/>
              </a:solidFill>
            </a:endParaRPr>
          </a:p>
        </p:txBody>
      </p:sp>
      <p:sp>
        <p:nvSpPr>
          <p:cNvPr id="40" name="Rectangle 39">
            <a:extLst>
              <a:ext uri="{FF2B5EF4-FFF2-40B4-BE49-F238E27FC236}">
                <a16:creationId xmlns:a16="http://schemas.microsoft.com/office/drawing/2014/main" id="{A3AAF07D-3C54-413F-B94E-0F0E70726F34}"/>
              </a:ext>
            </a:extLst>
          </p:cNvPr>
          <p:cNvSpPr/>
          <p:nvPr/>
        </p:nvSpPr>
        <p:spPr>
          <a:xfrm>
            <a:off x="4484208" y="3259807"/>
            <a:ext cx="1913698" cy="332516"/>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dirty="0">
                <a:solidFill>
                  <a:prstClr val="black"/>
                </a:solidFill>
              </a:rPr>
              <a:t>1 000 €</a:t>
            </a:r>
          </a:p>
        </p:txBody>
      </p:sp>
      <p:sp>
        <p:nvSpPr>
          <p:cNvPr id="41" name="Rectangle 40">
            <a:extLst>
              <a:ext uri="{FF2B5EF4-FFF2-40B4-BE49-F238E27FC236}">
                <a16:creationId xmlns:a16="http://schemas.microsoft.com/office/drawing/2014/main" id="{3DF71AB7-7CA7-491B-996C-C2EC10729EC1}"/>
              </a:ext>
            </a:extLst>
          </p:cNvPr>
          <p:cNvSpPr/>
          <p:nvPr/>
        </p:nvSpPr>
        <p:spPr>
          <a:xfrm>
            <a:off x="6497078" y="3260410"/>
            <a:ext cx="3623490" cy="332516"/>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dirty="0">
                <a:solidFill>
                  <a:prstClr val="black"/>
                </a:solidFill>
              </a:rPr>
              <a:t>1 000 €</a:t>
            </a:r>
            <a:endParaRPr lang="fr-FR" sz="667" dirty="0">
              <a:solidFill>
                <a:prstClr val="black"/>
              </a:solidFill>
            </a:endParaRPr>
          </a:p>
        </p:txBody>
      </p:sp>
      <p:sp>
        <p:nvSpPr>
          <p:cNvPr id="42" name="Rectangle 41">
            <a:extLst>
              <a:ext uri="{FF2B5EF4-FFF2-40B4-BE49-F238E27FC236}">
                <a16:creationId xmlns:a16="http://schemas.microsoft.com/office/drawing/2014/main" id="{D78C59EB-7EDF-4AF4-A60E-100BEDD104FE}"/>
              </a:ext>
            </a:extLst>
          </p:cNvPr>
          <p:cNvSpPr/>
          <p:nvPr/>
        </p:nvSpPr>
        <p:spPr>
          <a:xfrm>
            <a:off x="4484208" y="4399885"/>
            <a:ext cx="1913698" cy="332516"/>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dirty="0">
                <a:solidFill>
                  <a:prstClr val="black"/>
                </a:solidFill>
              </a:rPr>
              <a:t>- 76 €</a:t>
            </a:r>
          </a:p>
        </p:txBody>
      </p:sp>
      <p:sp>
        <p:nvSpPr>
          <p:cNvPr id="43" name="Rectangle 42">
            <a:extLst>
              <a:ext uri="{FF2B5EF4-FFF2-40B4-BE49-F238E27FC236}">
                <a16:creationId xmlns:a16="http://schemas.microsoft.com/office/drawing/2014/main" id="{644DE10C-D54D-4270-87F0-5B93C17BD6EC}"/>
              </a:ext>
            </a:extLst>
          </p:cNvPr>
          <p:cNvSpPr/>
          <p:nvPr/>
        </p:nvSpPr>
        <p:spPr>
          <a:xfrm>
            <a:off x="6481945" y="4002922"/>
            <a:ext cx="3623490" cy="332516"/>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dirty="0">
                <a:solidFill>
                  <a:prstClr val="black"/>
                </a:solidFill>
              </a:rPr>
              <a:t>- 97 €</a:t>
            </a:r>
            <a:r>
              <a:rPr lang="fr-FR" sz="1067" baseline="30000" dirty="0">
                <a:solidFill>
                  <a:prstClr val="black"/>
                </a:solidFill>
              </a:rPr>
              <a:t>(4)</a:t>
            </a:r>
            <a:endParaRPr lang="fr-FR" sz="667" baseline="30000" dirty="0">
              <a:solidFill>
                <a:prstClr val="black"/>
              </a:solidFill>
            </a:endParaRPr>
          </a:p>
        </p:txBody>
      </p:sp>
      <p:sp>
        <p:nvSpPr>
          <p:cNvPr id="44" name="Rectangle 43">
            <a:extLst>
              <a:ext uri="{FF2B5EF4-FFF2-40B4-BE49-F238E27FC236}">
                <a16:creationId xmlns:a16="http://schemas.microsoft.com/office/drawing/2014/main" id="{27930DFF-7A23-43D7-ABD2-037A2C0E693F}"/>
              </a:ext>
            </a:extLst>
          </p:cNvPr>
          <p:cNvSpPr/>
          <p:nvPr/>
        </p:nvSpPr>
        <p:spPr>
          <a:xfrm>
            <a:off x="6481945" y="4385926"/>
            <a:ext cx="3623490" cy="332516"/>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dirty="0">
                <a:solidFill>
                  <a:prstClr val="black"/>
                </a:solidFill>
              </a:rPr>
              <a:t>Exonérés</a:t>
            </a:r>
            <a:r>
              <a:rPr lang="fr-FR" sz="1067" baseline="30000" dirty="0">
                <a:solidFill>
                  <a:prstClr val="black"/>
                </a:solidFill>
              </a:rPr>
              <a:t>(5)</a:t>
            </a:r>
            <a:endParaRPr lang="fr-FR" sz="667" baseline="30000" dirty="0">
              <a:solidFill>
                <a:prstClr val="black"/>
              </a:solidFill>
            </a:endParaRPr>
          </a:p>
        </p:txBody>
      </p:sp>
      <p:sp>
        <p:nvSpPr>
          <p:cNvPr id="45" name="Rectangle 44">
            <a:extLst>
              <a:ext uri="{FF2B5EF4-FFF2-40B4-BE49-F238E27FC236}">
                <a16:creationId xmlns:a16="http://schemas.microsoft.com/office/drawing/2014/main" id="{CDEBCED3-465B-47BE-B2EE-E51070062814}"/>
              </a:ext>
            </a:extLst>
          </p:cNvPr>
          <p:cNvSpPr/>
          <p:nvPr/>
        </p:nvSpPr>
        <p:spPr>
          <a:xfrm>
            <a:off x="4484208" y="3642883"/>
            <a:ext cx="1913698" cy="332516"/>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dirty="0">
                <a:solidFill>
                  <a:prstClr val="black"/>
                </a:solidFill>
              </a:rPr>
              <a:t>- 138 €</a:t>
            </a:r>
          </a:p>
        </p:txBody>
      </p:sp>
      <p:sp>
        <p:nvSpPr>
          <p:cNvPr id="46" name="Rectangle 45">
            <a:extLst>
              <a:ext uri="{FF2B5EF4-FFF2-40B4-BE49-F238E27FC236}">
                <a16:creationId xmlns:a16="http://schemas.microsoft.com/office/drawing/2014/main" id="{0F2E7C47-9DF1-4876-929F-C3959216066F}"/>
              </a:ext>
            </a:extLst>
          </p:cNvPr>
          <p:cNvSpPr/>
          <p:nvPr/>
        </p:nvSpPr>
        <p:spPr>
          <a:xfrm>
            <a:off x="4484208" y="4024771"/>
            <a:ext cx="1913698" cy="332516"/>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dirty="0">
                <a:solidFill>
                  <a:prstClr val="black"/>
                </a:solidFill>
              </a:rPr>
              <a:t>- </a:t>
            </a:r>
            <a:r>
              <a:rPr lang="fr-FR" sz="1067">
                <a:solidFill>
                  <a:prstClr val="black"/>
                </a:solidFill>
              </a:rPr>
              <a:t>95 €</a:t>
            </a:r>
            <a:r>
              <a:rPr lang="fr-FR" sz="1067" baseline="30000">
                <a:solidFill>
                  <a:prstClr val="black"/>
                </a:solidFill>
              </a:rPr>
              <a:t>(3)</a:t>
            </a:r>
            <a:endParaRPr lang="fr-FR" sz="1067" dirty="0">
              <a:solidFill>
                <a:prstClr val="black"/>
              </a:solidFill>
            </a:endParaRPr>
          </a:p>
        </p:txBody>
      </p:sp>
      <p:sp>
        <p:nvSpPr>
          <p:cNvPr id="47" name="Rectangle 46">
            <a:extLst>
              <a:ext uri="{FF2B5EF4-FFF2-40B4-BE49-F238E27FC236}">
                <a16:creationId xmlns:a16="http://schemas.microsoft.com/office/drawing/2014/main" id="{F199F51C-6B0B-44C7-A64D-6A8F5B460660}"/>
              </a:ext>
            </a:extLst>
          </p:cNvPr>
          <p:cNvSpPr/>
          <p:nvPr/>
        </p:nvSpPr>
        <p:spPr>
          <a:xfrm>
            <a:off x="6488463" y="3640782"/>
            <a:ext cx="3623490" cy="332516"/>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dirty="0">
                <a:solidFill>
                  <a:prstClr val="black"/>
                </a:solidFill>
              </a:rPr>
              <a:t>Exonérés</a:t>
            </a:r>
            <a:endParaRPr lang="fr-FR" sz="667" baseline="30000" dirty="0">
              <a:solidFill>
                <a:prstClr val="black"/>
              </a:solidFill>
            </a:endParaRPr>
          </a:p>
        </p:txBody>
      </p:sp>
      <p:sp>
        <p:nvSpPr>
          <p:cNvPr id="48" name="Rectangle 47">
            <a:extLst>
              <a:ext uri="{FF2B5EF4-FFF2-40B4-BE49-F238E27FC236}">
                <a16:creationId xmlns:a16="http://schemas.microsoft.com/office/drawing/2014/main" id="{52154A32-E056-4918-90B5-83AA171347EC}"/>
              </a:ext>
            </a:extLst>
          </p:cNvPr>
          <p:cNvSpPr/>
          <p:nvPr/>
        </p:nvSpPr>
        <p:spPr>
          <a:xfrm>
            <a:off x="4483596" y="4777797"/>
            <a:ext cx="1913698" cy="332516"/>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dirty="0">
                <a:solidFill>
                  <a:prstClr val="white"/>
                </a:solidFill>
              </a:rPr>
              <a:t>691 €</a:t>
            </a:r>
          </a:p>
        </p:txBody>
      </p:sp>
      <p:sp>
        <p:nvSpPr>
          <p:cNvPr id="49" name="Rectangle 48">
            <a:extLst>
              <a:ext uri="{FF2B5EF4-FFF2-40B4-BE49-F238E27FC236}">
                <a16:creationId xmlns:a16="http://schemas.microsoft.com/office/drawing/2014/main" id="{1EFB92E8-6ACB-4CFC-91EE-638EEF346B69}"/>
              </a:ext>
            </a:extLst>
          </p:cNvPr>
          <p:cNvSpPr/>
          <p:nvPr/>
        </p:nvSpPr>
        <p:spPr>
          <a:xfrm>
            <a:off x="6495591" y="4763838"/>
            <a:ext cx="3623490" cy="332516"/>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dirty="0">
                <a:solidFill>
                  <a:prstClr val="white"/>
                </a:solidFill>
              </a:rPr>
              <a:t>903 €</a:t>
            </a:r>
            <a:endParaRPr lang="fr-FR" sz="667" dirty="0">
              <a:solidFill>
                <a:prstClr val="white"/>
              </a:solidFill>
            </a:endParaRPr>
          </a:p>
        </p:txBody>
      </p:sp>
      <p:sp>
        <p:nvSpPr>
          <p:cNvPr id="50" name="ZoneTexte 2">
            <a:extLst>
              <a:ext uri="{FF2B5EF4-FFF2-40B4-BE49-F238E27FC236}">
                <a16:creationId xmlns:a16="http://schemas.microsoft.com/office/drawing/2014/main" id="{A3D93204-C77D-4B45-ACF5-C5144EBF4E86}"/>
              </a:ext>
            </a:extLst>
          </p:cNvPr>
          <p:cNvSpPr txBox="1">
            <a:spLocks noChangeArrowheads="1"/>
          </p:cNvSpPr>
          <p:nvPr/>
        </p:nvSpPr>
        <p:spPr bwMode="auto">
          <a:xfrm>
            <a:off x="1360816" y="5271292"/>
            <a:ext cx="99152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just" defTabSz="1219170" eaLnBrk="1" fontAlgn="base" hangingPunct="1">
              <a:spcBef>
                <a:spcPct val="0"/>
              </a:spcBef>
              <a:spcAft>
                <a:spcPct val="0"/>
              </a:spcAft>
              <a:buClrTx/>
              <a:buSzTx/>
              <a:buNone/>
              <a:defRPr/>
            </a:pPr>
            <a:r>
              <a:rPr lang="fr-FR" altLang="en-US" sz="800" b="1" dirty="0">
                <a:solidFill>
                  <a:srgbClr val="53585F"/>
                </a:solidFill>
                <a:latin typeface="Arial" panose="020B0604020202020204"/>
                <a:ea typeface="MS PGothic" pitchFamily="34" charset="-128"/>
              </a:rPr>
              <a:t>Important : </a:t>
            </a:r>
            <a:r>
              <a:rPr lang="fr-FR" altLang="en-US" sz="800" dirty="0">
                <a:solidFill>
                  <a:srgbClr val="53585F"/>
                </a:solidFill>
                <a:latin typeface="Arial" panose="020B0604020202020204"/>
                <a:ea typeface="MS PGothic" pitchFamily="34" charset="-128"/>
              </a:rPr>
              <a:t>l’ensemble des informations présentées dans le tableau est donné à titre indicatif sur la base de la réglementation en vigueur au 01/01/2019. Le calcul ici obtenu reste une approximation. Un détail exhaustif nécessiterait l’intervention d’un comptable pour un calcul personnalisé. Les données chiffrées de ce tableau ont fait l’objet d’arrondis. </a:t>
            </a:r>
            <a:r>
              <a:rPr lang="fr-FR" altLang="en-US" sz="800" b="1" dirty="0">
                <a:solidFill>
                  <a:srgbClr val="53585F"/>
                </a:solidFill>
                <a:latin typeface="Arial" panose="020B0604020202020204"/>
                <a:ea typeface="MS PGothic" pitchFamily="34" charset="-128"/>
              </a:rPr>
              <a:t>Sous réserve que le capital versé soit garanti.</a:t>
            </a:r>
          </a:p>
        </p:txBody>
      </p:sp>
      <p:sp>
        <p:nvSpPr>
          <p:cNvPr id="51" name="ZoneTexte 10">
            <a:extLst>
              <a:ext uri="{FF2B5EF4-FFF2-40B4-BE49-F238E27FC236}">
                <a16:creationId xmlns:a16="http://schemas.microsoft.com/office/drawing/2014/main" id="{4E8F985B-7290-49B8-A894-CE3F13C52821}"/>
              </a:ext>
            </a:extLst>
          </p:cNvPr>
          <p:cNvSpPr txBox="1">
            <a:spLocks noChangeArrowheads="1"/>
          </p:cNvSpPr>
          <p:nvPr/>
        </p:nvSpPr>
        <p:spPr bwMode="auto">
          <a:xfrm>
            <a:off x="1360816" y="5579324"/>
            <a:ext cx="10423197" cy="846386"/>
          </a:xfrm>
          <a:prstGeom prst="rect">
            <a:avLst/>
          </a:prstGeom>
          <a:noFill/>
          <a:ln>
            <a:noFill/>
          </a:ln>
        </p:spPr>
        <p:txBody>
          <a:bodyPr wrap="squar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304792" indent="-304792" algn="just" defTabSz="1219170" eaLnBrk="1" fontAlgn="base" hangingPunct="1">
              <a:spcBef>
                <a:spcPct val="0"/>
              </a:spcBef>
              <a:spcAft>
                <a:spcPct val="0"/>
              </a:spcAft>
              <a:buClrTx/>
              <a:buSzTx/>
              <a:buFontTx/>
              <a:buAutoNum type="arabicParenBoth"/>
              <a:defRPr/>
            </a:pPr>
            <a:r>
              <a:rPr lang="fr-FR" altLang="en-US" sz="700" dirty="0">
                <a:latin typeface="Arial" panose="020B0604020202020204"/>
              </a:rPr>
              <a:t>Hors taxes sur les salaires (pour les entreprises assujetties à cette taxe conformément aux dispositions de l'article 231 du code général des impôts).</a:t>
            </a:r>
          </a:p>
          <a:p>
            <a:pPr marL="304792" indent="-304792" algn="just" defTabSz="1219170" eaLnBrk="1" fontAlgn="base" hangingPunct="1">
              <a:spcBef>
                <a:spcPct val="0"/>
              </a:spcBef>
              <a:spcAft>
                <a:spcPct val="0"/>
              </a:spcAft>
              <a:buClrTx/>
              <a:buSzTx/>
              <a:buFontTx/>
              <a:buAutoNum type="arabicParenBoth"/>
              <a:defRPr/>
            </a:pPr>
            <a:r>
              <a:rPr lang="fr-FR" altLang="fr-FR" sz="700" dirty="0">
                <a:latin typeface="Arial" panose="020B0604020202020204"/>
                <a:sym typeface="Helvetica Light"/>
              </a:rPr>
              <a:t>Le forfait social est supprimé sur les sommes versées après le 1er janvier 2019 au titre de la participation, de l’intéressement et de l’abondement pour les entreprises de moins de 50 salariés. Il est également supprimé sur l’intéressement pour les entreprises de moins de 250 salariés. En dehors de ces cas, le forfait social est de 20 %. Il peut être réduit à 16 % sur l’intéressement, la participation et l’abondement versés dans le PERCOL-I sous réserve que le règlement prévoit l’affectation par défaut des sommes à un système de « gestion pilotée » comportant au moins 10 % de titres éligibles au PEA-PME.</a:t>
            </a:r>
          </a:p>
          <a:p>
            <a:pPr marL="304792" indent="-304792" algn="just" defTabSz="1219170" eaLnBrk="1" fontAlgn="base" hangingPunct="1">
              <a:spcBef>
                <a:spcPct val="0"/>
              </a:spcBef>
              <a:spcAft>
                <a:spcPct val="0"/>
              </a:spcAft>
              <a:buClrTx/>
              <a:buSzTx/>
              <a:buFontTx/>
              <a:buAutoNum type="arabicParenBoth"/>
              <a:defRPr/>
            </a:pPr>
            <a:r>
              <a:rPr lang="fr-FR" altLang="en-US" sz="700" dirty="0">
                <a:latin typeface="Arial" panose="020B0604020202020204"/>
              </a:rPr>
              <a:t>9,7 % (dont 6,8 % de CSG déductible) de 98,25 % uniquement pour les personnes relevant du régime de la Sécurité sociale. </a:t>
            </a:r>
          </a:p>
          <a:p>
            <a:pPr marL="304792" indent="-304792" algn="just" defTabSz="1219170" eaLnBrk="1" fontAlgn="base" hangingPunct="1">
              <a:spcBef>
                <a:spcPct val="0"/>
              </a:spcBef>
              <a:spcAft>
                <a:spcPct val="0"/>
              </a:spcAft>
              <a:buClrTx/>
              <a:buSzTx/>
              <a:buFontTx/>
              <a:buAutoNum type="arabicParenBoth"/>
              <a:defRPr/>
            </a:pPr>
            <a:r>
              <a:rPr lang="fr-FR" altLang="en-US" sz="700" dirty="0">
                <a:latin typeface="Arial" panose="020B0604020202020204"/>
              </a:rPr>
              <a:t>9,7 % du versement brut. </a:t>
            </a:r>
          </a:p>
          <a:p>
            <a:pPr marL="304792" indent="-304792" algn="just" defTabSz="1219170" eaLnBrk="1" fontAlgn="base" hangingPunct="1">
              <a:spcBef>
                <a:spcPct val="0"/>
              </a:spcBef>
              <a:spcAft>
                <a:spcPct val="0"/>
              </a:spcAft>
              <a:buClrTx/>
              <a:buSzTx/>
              <a:buFontTx/>
              <a:buAutoNum type="arabicParenBoth"/>
              <a:defRPr/>
            </a:pPr>
            <a:r>
              <a:rPr lang="fr-FR" altLang="en-US" sz="700" dirty="0">
                <a:latin typeface="Arial" panose="020B0604020202020204"/>
              </a:rPr>
              <a:t>Exonéré si les sommes perçues sont placées dans un plan d’épargne salariale.</a:t>
            </a:r>
          </a:p>
        </p:txBody>
      </p:sp>
      <p:sp>
        <p:nvSpPr>
          <p:cNvPr id="56" name="Ellipse 55">
            <a:extLst>
              <a:ext uri="{FF2B5EF4-FFF2-40B4-BE49-F238E27FC236}">
                <a16:creationId xmlns:a16="http://schemas.microsoft.com/office/drawing/2014/main" id="{532DCD17-8A30-46C9-B016-1B62A16AE391}"/>
              </a:ext>
            </a:extLst>
          </p:cNvPr>
          <p:cNvSpPr/>
          <p:nvPr/>
        </p:nvSpPr>
        <p:spPr>
          <a:xfrm>
            <a:off x="9722861" y="4160416"/>
            <a:ext cx="1008000" cy="1008000"/>
          </a:xfrm>
          <a:prstGeom prst="ellipse">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2400">
              <a:solidFill>
                <a:prstClr val="white"/>
              </a:solidFill>
              <a:latin typeface="Arial" panose="020B0604020202020204"/>
            </a:endParaRPr>
          </a:p>
        </p:txBody>
      </p:sp>
      <p:sp>
        <p:nvSpPr>
          <p:cNvPr id="57" name="Ellipse 56">
            <a:extLst>
              <a:ext uri="{FF2B5EF4-FFF2-40B4-BE49-F238E27FC236}">
                <a16:creationId xmlns:a16="http://schemas.microsoft.com/office/drawing/2014/main" id="{CAFBF0E8-C6E2-411D-AAD3-90688737525B}"/>
              </a:ext>
            </a:extLst>
          </p:cNvPr>
          <p:cNvSpPr/>
          <p:nvPr/>
        </p:nvSpPr>
        <p:spPr>
          <a:xfrm>
            <a:off x="9842450" y="4281737"/>
            <a:ext cx="768000" cy="768000"/>
          </a:xfrm>
          <a:prstGeom prst="ellipse">
            <a:avLst/>
          </a:prstGeom>
          <a:solidFill>
            <a:schemeClr val="bg1"/>
          </a:solid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2133">
              <a:solidFill>
                <a:prstClr val="white"/>
              </a:solidFill>
              <a:latin typeface="Arial" panose="020B0604020202020204"/>
            </a:endParaRPr>
          </a:p>
        </p:txBody>
      </p:sp>
      <p:pic>
        <p:nvPicPr>
          <p:cNvPr id="58" name="Image 57">
            <a:extLst>
              <a:ext uri="{FF2B5EF4-FFF2-40B4-BE49-F238E27FC236}">
                <a16:creationId xmlns:a16="http://schemas.microsoft.com/office/drawing/2014/main" id="{D0FF83B6-EC2F-4A7A-A3E1-79080EFA7F08}"/>
              </a:ext>
            </a:extLst>
          </p:cNvPr>
          <p:cNvPicPr>
            <a:picLocks noChangeAspect="1"/>
          </p:cNvPicPr>
          <p:nvPr/>
        </p:nvPicPr>
        <p:blipFill rotWithShape="1">
          <a:blip r:embed="rId2"/>
          <a:srcRect r="49769"/>
          <a:stretch/>
        </p:blipFill>
        <p:spPr>
          <a:xfrm>
            <a:off x="9815056" y="4270990"/>
            <a:ext cx="396057" cy="781354"/>
          </a:xfrm>
          <a:prstGeom prst="rect">
            <a:avLst/>
          </a:prstGeom>
        </p:spPr>
      </p:pic>
      <p:sp>
        <p:nvSpPr>
          <p:cNvPr id="60" name="Rectangle 59">
            <a:extLst>
              <a:ext uri="{FF2B5EF4-FFF2-40B4-BE49-F238E27FC236}">
                <a16:creationId xmlns:a16="http://schemas.microsoft.com/office/drawing/2014/main" id="{02C79180-DAB1-418D-B494-E28EBC74F298}"/>
              </a:ext>
            </a:extLst>
          </p:cNvPr>
          <p:cNvSpPr/>
          <p:nvPr/>
        </p:nvSpPr>
        <p:spPr>
          <a:xfrm>
            <a:off x="9796330" y="4479662"/>
            <a:ext cx="910492" cy="411266"/>
          </a:xfrm>
          <a:prstGeom prst="rect">
            <a:avLst/>
          </a:prstGeom>
        </p:spPr>
        <p:txBody>
          <a:bodyPr wrap="square">
            <a:spAutoFit/>
          </a:bodyPr>
          <a:lstStyle/>
          <a:p>
            <a:pPr algn="ctr" defTabSz="1219170">
              <a:lnSpc>
                <a:spcPts val="1333"/>
              </a:lnSpc>
            </a:pPr>
            <a:r>
              <a:rPr lang="fr-FR" sz="933" b="1" kern="0" dirty="0">
                <a:solidFill>
                  <a:prstClr val="black"/>
                </a:solidFill>
                <a:latin typeface="Arial" panose="020B0604020202020204"/>
              </a:rPr>
              <a:t>Économie de 212   </a:t>
            </a:r>
            <a:r>
              <a:rPr lang="fr-FR" sz="933" b="1" kern="0" dirty="0">
                <a:solidFill>
                  <a:prstClr val="white"/>
                </a:solidFill>
                <a:latin typeface="Arial" panose="020B0604020202020204"/>
              </a:rPr>
              <a:t>oo</a:t>
            </a:r>
            <a:endParaRPr lang="en-US" sz="933" b="1" kern="0" dirty="0">
              <a:solidFill>
                <a:prstClr val="white"/>
              </a:solidFill>
              <a:latin typeface="Arial" panose="020B0604020202020204"/>
            </a:endParaRPr>
          </a:p>
        </p:txBody>
      </p:sp>
      <p:sp>
        <p:nvSpPr>
          <p:cNvPr id="61" name="Ellipse 60">
            <a:extLst>
              <a:ext uri="{FF2B5EF4-FFF2-40B4-BE49-F238E27FC236}">
                <a16:creationId xmlns:a16="http://schemas.microsoft.com/office/drawing/2014/main" id="{5CA8010A-AD92-4F0E-AC63-91155F9AE489}"/>
              </a:ext>
            </a:extLst>
          </p:cNvPr>
          <p:cNvSpPr/>
          <p:nvPr/>
        </p:nvSpPr>
        <p:spPr>
          <a:xfrm>
            <a:off x="9743993" y="2283667"/>
            <a:ext cx="1008000" cy="1008000"/>
          </a:xfrm>
          <a:prstGeom prst="ellipse">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2400">
              <a:solidFill>
                <a:prstClr val="white"/>
              </a:solidFill>
              <a:latin typeface="Arial" panose="020B0604020202020204"/>
            </a:endParaRPr>
          </a:p>
        </p:txBody>
      </p:sp>
      <p:sp>
        <p:nvSpPr>
          <p:cNvPr id="62" name="Ellipse 61">
            <a:extLst>
              <a:ext uri="{FF2B5EF4-FFF2-40B4-BE49-F238E27FC236}">
                <a16:creationId xmlns:a16="http://schemas.microsoft.com/office/drawing/2014/main" id="{FA2D0767-963F-4446-95A0-6B8FFA1FA855}"/>
              </a:ext>
            </a:extLst>
          </p:cNvPr>
          <p:cNvSpPr/>
          <p:nvPr/>
        </p:nvSpPr>
        <p:spPr>
          <a:xfrm>
            <a:off x="9863582" y="2398639"/>
            <a:ext cx="768000" cy="768000"/>
          </a:xfrm>
          <a:prstGeom prst="ellipse">
            <a:avLst/>
          </a:prstGeom>
          <a:solidFill>
            <a:schemeClr val="bg1"/>
          </a:solid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2133">
              <a:solidFill>
                <a:prstClr val="white"/>
              </a:solidFill>
              <a:latin typeface="Arial" panose="020B0604020202020204"/>
            </a:endParaRPr>
          </a:p>
        </p:txBody>
      </p:sp>
      <p:pic>
        <p:nvPicPr>
          <p:cNvPr id="63" name="Image 62">
            <a:extLst>
              <a:ext uri="{FF2B5EF4-FFF2-40B4-BE49-F238E27FC236}">
                <a16:creationId xmlns:a16="http://schemas.microsoft.com/office/drawing/2014/main" id="{5B1534BE-62CB-4AD5-A4C9-0E39776017B9}"/>
              </a:ext>
            </a:extLst>
          </p:cNvPr>
          <p:cNvPicPr>
            <a:picLocks noChangeAspect="1"/>
          </p:cNvPicPr>
          <p:nvPr/>
        </p:nvPicPr>
        <p:blipFill rotWithShape="1">
          <a:blip r:embed="rId2"/>
          <a:srcRect r="49769"/>
          <a:stretch/>
        </p:blipFill>
        <p:spPr>
          <a:xfrm>
            <a:off x="9836188" y="2387892"/>
            <a:ext cx="396057" cy="788484"/>
          </a:xfrm>
          <a:prstGeom prst="rect">
            <a:avLst/>
          </a:prstGeom>
        </p:spPr>
      </p:pic>
      <p:sp>
        <p:nvSpPr>
          <p:cNvPr id="64" name="Rectangle 63">
            <a:extLst>
              <a:ext uri="{FF2B5EF4-FFF2-40B4-BE49-F238E27FC236}">
                <a16:creationId xmlns:a16="http://schemas.microsoft.com/office/drawing/2014/main" id="{2AC19915-2327-4A4C-B83E-516C5BE44B08}"/>
              </a:ext>
            </a:extLst>
          </p:cNvPr>
          <p:cNvSpPr/>
          <p:nvPr/>
        </p:nvSpPr>
        <p:spPr>
          <a:xfrm>
            <a:off x="9799876" y="2567741"/>
            <a:ext cx="910492" cy="411266"/>
          </a:xfrm>
          <a:prstGeom prst="rect">
            <a:avLst/>
          </a:prstGeom>
        </p:spPr>
        <p:txBody>
          <a:bodyPr wrap="square">
            <a:spAutoFit/>
          </a:bodyPr>
          <a:lstStyle/>
          <a:p>
            <a:pPr algn="ctr" defTabSz="1219170">
              <a:lnSpc>
                <a:spcPts val="1333"/>
              </a:lnSpc>
            </a:pPr>
            <a:r>
              <a:rPr lang="fr-FR" sz="933" b="1" kern="0" dirty="0">
                <a:solidFill>
                  <a:prstClr val="black"/>
                </a:solidFill>
                <a:latin typeface="Arial" panose="020B0604020202020204"/>
              </a:rPr>
              <a:t>Économie de 500 </a:t>
            </a:r>
            <a:r>
              <a:rPr lang="fr-FR" sz="933" b="1" kern="0" dirty="0">
                <a:solidFill>
                  <a:prstClr val="white"/>
                </a:solidFill>
                <a:latin typeface="Arial" panose="020B0604020202020204"/>
              </a:rPr>
              <a:t>uu</a:t>
            </a:r>
            <a:endParaRPr lang="en-US" sz="933" b="1" kern="0" dirty="0">
              <a:solidFill>
                <a:prstClr val="white"/>
              </a:solidFill>
              <a:latin typeface="Arial" panose="020B0604020202020204"/>
            </a:endParaRPr>
          </a:p>
        </p:txBody>
      </p:sp>
      <p:pic>
        <p:nvPicPr>
          <p:cNvPr id="3" name="Image 2">
            <a:extLst>
              <a:ext uri="{FF2B5EF4-FFF2-40B4-BE49-F238E27FC236}">
                <a16:creationId xmlns:a16="http://schemas.microsoft.com/office/drawing/2014/main" id="{EAE65B5D-64E3-4893-BAB5-0497B4A351ED}"/>
              </a:ext>
            </a:extLst>
          </p:cNvPr>
          <p:cNvPicPr>
            <a:picLocks noChangeAspect="1"/>
          </p:cNvPicPr>
          <p:nvPr/>
        </p:nvPicPr>
        <p:blipFill rotWithShape="1">
          <a:blip r:embed="rId3"/>
          <a:srcRect l="11473" t="5163" r="12012"/>
          <a:stretch/>
        </p:blipFill>
        <p:spPr>
          <a:xfrm>
            <a:off x="10380850" y="2794470"/>
            <a:ext cx="119321" cy="154161"/>
          </a:xfrm>
          <a:prstGeom prst="rect">
            <a:avLst/>
          </a:prstGeom>
        </p:spPr>
      </p:pic>
      <p:pic>
        <p:nvPicPr>
          <p:cNvPr id="52" name="Image 51">
            <a:extLst>
              <a:ext uri="{FF2B5EF4-FFF2-40B4-BE49-F238E27FC236}">
                <a16:creationId xmlns:a16="http://schemas.microsoft.com/office/drawing/2014/main" id="{3B0B3075-42A1-4DCB-9544-DF9B13EDCEB2}"/>
              </a:ext>
            </a:extLst>
          </p:cNvPr>
          <p:cNvPicPr>
            <a:picLocks noChangeAspect="1"/>
          </p:cNvPicPr>
          <p:nvPr/>
        </p:nvPicPr>
        <p:blipFill rotWithShape="1">
          <a:blip r:embed="rId3"/>
          <a:srcRect l="11473" t="5163" r="12012"/>
          <a:stretch/>
        </p:blipFill>
        <p:spPr>
          <a:xfrm>
            <a:off x="10363656" y="4688802"/>
            <a:ext cx="119321" cy="177990"/>
          </a:xfrm>
          <a:prstGeom prst="rect">
            <a:avLst/>
          </a:prstGeom>
        </p:spPr>
      </p:pic>
      <p:sp>
        <p:nvSpPr>
          <p:cNvPr id="54" name="Espace réservé du numéro de diapositive 4">
            <a:extLst>
              <a:ext uri="{FF2B5EF4-FFF2-40B4-BE49-F238E27FC236}">
                <a16:creationId xmlns:a16="http://schemas.microsoft.com/office/drawing/2014/main" id="{D12E1789-FA7E-4088-BBEC-D6474526E660}"/>
              </a:ext>
            </a:extLst>
          </p:cNvPr>
          <p:cNvSpPr txBox="1">
            <a:spLocks/>
          </p:cNvSpPr>
          <p:nvPr/>
        </p:nvSpPr>
        <p:spPr>
          <a:xfrm>
            <a:off x="1440000" y="6521788"/>
            <a:ext cx="254400" cy="123111"/>
          </a:xfrm>
          <a:prstGeom prst="rect">
            <a:avLst/>
          </a:prstGeom>
        </p:spPr>
        <p:txBody>
          <a:bodyPr vert="horz" wrap="square" lIns="0" tIns="0" rIns="0" bIns="0" rtlCol="0" anchor="t" anchorCtr="0">
            <a:spAutoFit/>
          </a:bodyPr>
          <a:lstStyle>
            <a:defPPr>
              <a:defRPr lang="fr-FR"/>
            </a:defPPr>
            <a:lvl1pPr marL="0" algn="l" defTabSz="914400" rtl="0" eaLnBrk="1" latinLnBrk="0" hangingPunct="1">
              <a:defRPr lang="fr-FR" sz="1067" b="0" kern="1200" cap="all" baseline="0" smtClean="0">
                <a:solidFill>
                  <a:srgbClr val="7F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07297D28-4046-47B1-8B77-3D2B6744A309}" type="slidenum">
              <a:rPr lang="fr-FR" sz="800" b="1" smtClean="0">
                <a:solidFill>
                  <a:srgbClr val="581D74"/>
                </a:solidFill>
                <a:latin typeface="Arial" panose="020B0604020202020204"/>
              </a:rPr>
              <a:pPr>
                <a:defRPr/>
              </a:pPr>
              <a:t>23</a:t>
            </a:fld>
            <a:endParaRPr lang="fr-FR" sz="800" b="1" dirty="0">
              <a:solidFill>
                <a:srgbClr val="581D74"/>
              </a:solidFill>
              <a:latin typeface="Arial" panose="020B0604020202020204"/>
            </a:endParaRPr>
          </a:p>
        </p:txBody>
      </p:sp>
      <p:sp>
        <p:nvSpPr>
          <p:cNvPr id="55" name="Espace réservé du texte 4">
            <a:extLst>
              <a:ext uri="{FF2B5EF4-FFF2-40B4-BE49-F238E27FC236}">
                <a16:creationId xmlns:a16="http://schemas.microsoft.com/office/drawing/2014/main" id="{47DBCFE1-7FE0-4F35-BB5B-C5AE7753F4B9}"/>
              </a:ext>
            </a:extLst>
          </p:cNvPr>
          <p:cNvSpPr txBox="1">
            <a:spLocks/>
          </p:cNvSpPr>
          <p:nvPr/>
        </p:nvSpPr>
        <p:spPr>
          <a:xfrm>
            <a:off x="298451" y="350234"/>
            <a:ext cx="789267" cy="410882"/>
          </a:xfrm>
          <a:prstGeom prst="rect">
            <a:avLst/>
          </a:prstGeom>
        </p:spPr>
        <p:txBody>
          <a:bodyPr vert="horz" lIns="0" tIns="0" rIns="0" bIns="0" rtlCol="0">
            <a:spAutoFit/>
          </a:bodyPr>
          <a:lstStyle>
            <a:lvl1pPr marL="0" indent="0" algn="ctr" defTabSz="685800" rtl="0" eaLnBrk="1" latinLnBrk="0" hangingPunct="1">
              <a:lnSpc>
                <a:spcPct val="100000"/>
              </a:lnSpc>
              <a:spcBef>
                <a:spcPts val="1200"/>
              </a:spcBef>
              <a:buFont typeface="Arial" panose="020B0604020202020204" pitchFamily="34" charset="0"/>
              <a:buNone/>
              <a:defRPr sz="2200" b="1" kern="120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2670" dirty="0"/>
              <a:t>3</a:t>
            </a:r>
          </a:p>
        </p:txBody>
      </p:sp>
    </p:spTree>
    <p:extLst>
      <p:ext uri="{BB962C8B-B14F-4D97-AF65-F5344CB8AC3E}">
        <p14:creationId xmlns:p14="http://schemas.microsoft.com/office/powerpoint/2010/main" val="2825036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2D581F-8B55-4951-862B-CECFAD715C93}"/>
              </a:ext>
            </a:extLst>
          </p:cNvPr>
          <p:cNvSpPr>
            <a:spLocks noGrp="1"/>
          </p:cNvSpPr>
          <p:nvPr>
            <p:ph type="title"/>
          </p:nvPr>
        </p:nvSpPr>
        <p:spPr/>
        <p:txBody>
          <a:bodyPr/>
          <a:lstStyle/>
          <a:p>
            <a:r>
              <a:rPr lang="fr-FR" dirty="0"/>
              <a:t>Des exonérations fiscales et sociales cumulées</a:t>
            </a:r>
            <a:r>
              <a:rPr lang="fr-FR" b="0" dirty="0"/>
              <a:t> </a:t>
            </a:r>
            <a:r>
              <a:rPr lang="fr-FR" dirty="0"/>
              <a:t>pour l’entreprise, le dirigeant et ses salariés*</a:t>
            </a:r>
          </a:p>
        </p:txBody>
      </p:sp>
      <p:sp>
        <p:nvSpPr>
          <p:cNvPr id="10" name="ZoneTexte 9">
            <a:extLst>
              <a:ext uri="{FF2B5EF4-FFF2-40B4-BE49-F238E27FC236}">
                <a16:creationId xmlns:a16="http://schemas.microsoft.com/office/drawing/2014/main" id="{5C5D455C-6D7F-4DEE-8CEF-BB0DCF13B8EC}"/>
              </a:ext>
            </a:extLst>
          </p:cNvPr>
          <p:cNvSpPr txBox="1"/>
          <p:nvPr/>
        </p:nvSpPr>
        <p:spPr>
          <a:xfrm>
            <a:off x="1094286" y="2315968"/>
            <a:ext cx="2180255" cy="2400000"/>
          </a:xfrm>
          <a:prstGeom prst="rect">
            <a:avLst/>
          </a:prstGeom>
          <a:solidFill>
            <a:schemeClr val="bg1"/>
          </a:solidFill>
          <a:ln>
            <a:solidFill>
              <a:schemeClr val="tx2"/>
            </a:solidFill>
            <a:prstDash val="dash"/>
          </a:ln>
        </p:spPr>
        <p:txBody>
          <a:bodyPr wrap="square" rtlCol="0">
            <a:noAutofit/>
          </a:bodyPr>
          <a:lstStyle/>
          <a:p>
            <a:pPr algn="ctr" defTabSz="1219170"/>
            <a:endParaRPr lang="fr-FR" sz="1600" b="1" dirty="0">
              <a:solidFill>
                <a:srgbClr val="AF1280"/>
              </a:solidFill>
              <a:latin typeface="Arial" panose="020B0604020202020204" pitchFamily="34" charset="0"/>
              <a:cs typeface="Arial" panose="020B0604020202020204" pitchFamily="34" charset="0"/>
            </a:endParaRPr>
          </a:p>
          <a:p>
            <a:pPr algn="ctr" defTabSz="1219170"/>
            <a:endParaRPr lang="fr-FR" sz="1600" b="1" dirty="0">
              <a:solidFill>
                <a:srgbClr val="AF1280"/>
              </a:solidFill>
              <a:latin typeface="Arial" panose="020B0604020202020204" pitchFamily="34" charset="0"/>
              <a:cs typeface="Arial" panose="020B0604020202020204" pitchFamily="34" charset="0"/>
            </a:endParaRPr>
          </a:p>
          <a:p>
            <a:pPr algn="ctr" defTabSz="1219170"/>
            <a:endParaRPr lang="fr-FR" sz="1467" dirty="0">
              <a:solidFill>
                <a:prstClr val="black"/>
              </a:solidFill>
              <a:latin typeface="Arial" panose="020B0604020202020204" pitchFamily="34" charset="0"/>
              <a:cs typeface="Arial" panose="020B0604020202020204" pitchFamily="34" charset="0"/>
            </a:endParaRPr>
          </a:p>
        </p:txBody>
      </p:sp>
      <p:sp>
        <p:nvSpPr>
          <p:cNvPr id="11" name="ZoneTexte 10">
            <a:extLst>
              <a:ext uri="{FF2B5EF4-FFF2-40B4-BE49-F238E27FC236}">
                <a16:creationId xmlns:a16="http://schemas.microsoft.com/office/drawing/2014/main" id="{B555799D-7245-47BE-A689-F765B6361C02}"/>
              </a:ext>
            </a:extLst>
          </p:cNvPr>
          <p:cNvSpPr txBox="1"/>
          <p:nvPr/>
        </p:nvSpPr>
        <p:spPr>
          <a:xfrm>
            <a:off x="1046286" y="3062178"/>
            <a:ext cx="2180255" cy="810543"/>
          </a:xfrm>
          <a:prstGeom prst="rect">
            <a:avLst/>
          </a:prstGeom>
          <a:noFill/>
        </p:spPr>
        <p:txBody>
          <a:bodyPr wrap="square" rtlCol="0">
            <a:spAutoFit/>
          </a:bodyPr>
          <a:lstStyle/>
          <a:p>
            <a:pPr algn="ctr" defTabSz="1219170"/>
            <a:r>
              <a:rPr lang="fr-FR" sz="1867" b="1" dirty="0">
                <a:solidFill>
                  <a:srgbClr val="AF1280"/>
                </a:solidFill>
                <a:latin typeface="Arial" panose="020B0604020202020204" pitchFamily="34" charset="0"/>
                <a:cs typeface="Arial" panose="020B0604020202020204" pitchFamily="34" charset="0"/>
              </a:rPr>
              <a:t>3 290,88 €</a:t>
            </a:r>
          </a:p>
          <a:p>
            <a:pPr algn="ctr" defTabSz="1219170"/>
            <a:r>
              <a:rPr lang="fr-FR" sz="1400" dirty="0">
                <a:solidFill>
                  <a:prstClr val="black"/>
                </a:solidFill>
                <a:latin typeface="Arial" panose="020B0604020202020204" pitchFamily="34" charset="0"/>
                <a:cs typeface="Arial" panose="020B0604020202020204" pitchFamily="34" charset="0"/>
              </a:rPr>
              <a:t>Abondement maximum annuel PEI</a:t>
            </a:r>
            <a:r>
              <a:rPr lang="fr-FR" sz="1400" baseline="30000" dirty="0">
                <a:solidFill>
                  <a:prstClr val="black"/>
                </a:solidFill>
                <a:latin typeface="Arial" panose="020B0604020202020204" pitchFamily="34" charset="0"/>
                <a:cs typeface="Arial" panose="020B0604020202020204" pitchFamily="34" charset="0"/>
              </a:rPr>
              <a:t>(1) </a:t>
            </a:r>
          </a:p>
        </p:txBody>
      </p:sp>
      <p:sp>
        <p:nvSpPr>
          <p:cNvPr id="16" name="ZoneTexte 15">
            <a:extLst>
              <a:ext uri="{FF2B5EF4-FFF2-40B4-BE49-F238E27FC236}">
                <a16:creationId xmlns:a16="http://schemas.microsoft.com/office/drawing/2014/main" id="{6E611225-067D-4FF4-9CD8-0E547FE1CB9C}"/>
              </a:ext>
            </a:extLst>
          </p:cNvPr>
          <p:cNvSpPr txBox="1"/>
          <p:nvPr/>
        </p:nvSpPr>
        <p:spPr>
          <a:xfrm>
            <a:off x="1440007" y="5866315"/>
            <a:ext cx="8727123" cy="523220"/>
          </a:xfrm>
          <a:prstGeom prst="rect">
            <a:avLst/>
          </a:prstGeom>
          <a:noFill/>
        </p:spPr>
        <p:txBody>
          <a:bodyPr wrap="square" rtlCol="0">
            <a:spAutoFit/>
          </a:bodyPr>
          <a:lstStyle/>
          <a:p>
            <a:pPr marL="304792" indent="-304792" algn="just" defTabSz="1219170" fontAlgn="base">
              <a:spcBef>
                <a:spcPct val="0"/>
              </a:spcBef>
              <a:spcAft>
                <a:spcPct val="0"/>
              </a:spcAft>
              <a:buFontTx/>
              <a:buAutoNum type="arabicParenBoth"/>
              <a:defRPr/>
            </a:pPr>
            <a:r>
              <a:rPr lang="fr-FR" sz="700" dirty="0">
                <a:solidFill>
                  <a:srgbClr val="4F504F"/>
                </a:solidFill>
                <a:latin typeface="Arial" panose="020B0604020202020204"/>
                <a:cs typeface="Helvetica" pitchFamily="34" charset="0"/>
              </a:rPr>
              <a:t>Dans la limite de 300 % du versement du bénéficiaire et du plafond de 8 % du PASS</a:t>
            </a:r>
          </a:p>
          <a:p>
            <a:pPr marL="304792" indent="-304792" algn="just" defTabSz="1219170" fontAlgn="base">
              <a:spcBef>
                <a:spcPct val="0"/>
              </a:spcBef>
              <a:spcAft>
                <a:spcPct val="0"/>
              </a:spcAft>
              <a:buFontTx/>
              <a:buAutoNum type="arabicParenBoth"/>
              <a:defRPr/>
            </a:pPr>
            <a:r>
              <a:rPr lang="fr-FR" sz="700" dirty="0">
                <a:solidFill>
                  <a:srgbClr val="4F504F"/>
                </a:solidFill>
                <a:latin typeface="Arial" panose="020B0604020202020204"/>
                <a:cs typeface="Helvetica" pitchFamily="34" charset="0"/>
              </a:rPr>
              <a:t>Dans la limite de 300 % du versement du bénéficiaire et du plafond de 16% du PASS</a:t>
            </a:r>
          </a:p>
          <a:p>
            <a:pPr marL="304792" indent="-304792" algn="just" defTabSz="1219170" fontAlgn="base">
              <a:spcBef>
                <a:spcPct val="0"/>
              </a:spcBef>
              <a:spcAft>
                <a:spcPct val="0"/>
              </a:spcAft>
              <a:buFontTx/>
              <a:buAutoNum type="arabicParenBoth"/>
              <a:defRPr/>
            </a:pPr>
            <a:r>
              <a:rPr lang="fr-FR" sz="700" dirty="0">
                <a:solidFill>
                  <a:srgbClr val="4F504F"/>
                </a:solidFill>
                <a:latin typeface="Arial" panose="020B0604020202020204"/>
                <a:cs typeface="Helvetica" pitchFamily="34" charset="0"/>
              </a:rPr>
              <a:t>Plafond individuel de l’intéressement en 2021, soit 75 % du PASS</a:t>
            </a:r>
          </a:p>
          <a:p>
            <a:pPr marL="304792" indent="-304792" algn="just" defTabSz="1219170" fontAlgn="base">
              <a:spcBef>
                <a:spcPct val="0"/>
              </a:spcBef>
              <a:spcAft>
                <a:spcPct val="0"/>
              </a:spcAft>
              <a:buFontTx/>
              <a:buAutoNum type="arabicParenBoth"/>
              <a:defRPr/>
            </a:pPr>
            <a:r>
              <a:rPr lang="fr-FR" sz="700" dirty="0">
                <a:solidFill>
                  <a:srgbClr val="4F504F"/>
                </a:solidFill>
                <a:latin typeface="Arial" panose="020B0604020202020204"/>
                <a:cs typeface="Helvetica" pitchFamily="34" charset="0"/>
              </a:rPr>
              <a:t>9 872,64 € (plafonds d’abondement cumulés sur le PEI et le PERCOL-I) + 30 852 € (intéressement maximum) = 40 724,64</a:t>
            </a:r>
          </a:p>
        </p:txBody>
      </p:sp>
      <p:sp>
        <p:nvSpPr>
          <p:cNvPr id="17" name="ZoneTexte 16">
            <a:extLst>
              <a:ext uri="{FF2B5EF4-FFF2-40B4-BE49-F238E27FC236}">
                <a16:creationId xmlns:a16="http://schemas.microsoft.com/office/drawing/2014/main" id="{259DDDD0-8A55-4AE7-BCF8-B4BFE7FACA54}"/>
              </a:ext>
            </a:extLst>
          </p:cNvPr>
          <p:cNvSpPr txBox="1"/>
          <p:nvPr/>
        </p:nvSpPr>
        <p:spPr>
          <a:xfrm>
            <a:off x="3874284" y="2314907"/>
            <a:ext cx="2180255" cy="2400000"/>
          </a:xfrm>
          <a:prstGeom prst="rect">
            <a:avLst/>
          </a:prstGeom>
          <a:solidFill>
            <a:schemeClr val="bg1"/>
          </a:solidFill>
          <a:ln>
            <a:solidFill>
              <a:schemeClr val="tx2"/>
            </a:solidFill>
            <a:prstDash val="dash"/>
          </a:ln>
        </p:spPr>
        <p:txBody>
          <a:bodyPr wrap="square" rtlCol="0">
            <a:noAutofit/>
          </a:bodyPr>
          <a:lstStyle/>
          <a:p>
            <a:pPr algn="ctr" defTabSz="1219170"/>
            <a:endParaRPr lang="fr-FR" sz="1600" b="1" dirty="0">
              <a:solidFill>
                <a:srgbClr val="AF1280"/>
              </a:solidFill>
              <a:latin typeface="Arial" panose="020B0604020202020204" pitchFamily="34" charset="0"/>
              <a:cs typeface="Arial" panose="020B0604020202020204" pitchFamily="34" charset="0"/>
            </a:endParaRPr>
          </a:p>
          <a:p>
            <a:pPr algn="ctr" defTabSz="1219170"/>
            <a:endParaRPr lang="fr-FR" sz="1600" b="1" dirty="0">
              <a:solidFill>
                <a:srgbClr val="AF1280"/>
              </a:solidFill>
              <a:latin typeface="Arial" panose="020B0604020202020204" pitchFamily="34" charset="0"/>
              <a:cs typeface="Arial" panose="020B0604020202020204" pitchFamily="34" charset="0"/>
            </a:endParaRPr>
          </a:p>
          <a:p>
            <a:pPr algn="ctr" defTabSz="1219170"/>
            <a:endParaRPr lang="fr-FR" sz="1467" dirty="0">
              <a:solidFill>
                <a:prstClr val="black"/>
              </a:solidFill>
              <a:latin typeface="Arial" panose="020B0604020202020204" pitchFamily="34" charset="0"/>
              <a:cs typeface="Arial" panose="020B0604020202020204" pitchFamily="34" charset="0"/>
            </a:endParaRPr>
          </a:p>
        </p:txBody>
      </p:sp>
      <p:sp>
        <p:nvSpPr>
          <p:cNvPr id="18" name="ZoneTexte 17">
            <a:extLst>
              <a:ext uri="{FF2B5EF4-FFF2-40B4-BE49-F238E27FC236}">
                <a16:creationId xmlns:a16="http://schemas.microsoft.com/office/drawing/2014/main" id="{337F69A0-7EDB-4EA8-97B3-FC9290016914}"/>
              </a:ext>
            </a:extLst>
          </p:cNvPr>
          <p:cNvSpPr txBox="1"/>
          <p:nvPr/>
        </p:nvSpPr>
        <p:spPr>
          <a:xfrm>
            <a:off x="3888544" y="3068990"/>
            <a:ext cx="2180255" cy="810543"/>
          </a:xfrm>
          <a:prstGeom prst="rect">
            <a:avLst/>
          </a:prstGeom>
          <a:noFill/>
        </p:spPr>
        <p:txBody>
          <a:bodyPr wrap="square" rtlCol="0">
            <a:spAutoFit/>
          </a:bodyPr>
          <a:lstStyle/>
          <a:p>
            <a:pPr algn="ctr" defTabSz="1219170"/>
            <a:r>
              <a:rPr lang="fr-FR" sz="1867" b="1" dirty="0">
                <a:solidFill>
                  <a:srgbClr val="AF1280"/>
                </a:solidFill>
                <a:latin typeface="Arial" panose="020B0604020202020204" pitchFamily="34" charset="0"/>
                <a:cs typeface="Arial" panose="020B0604020202020204" pitchFamily="34" charset="0"/>
              </a:rPr>
              <a:t>6 581,76 €</a:t>
            </a:r>
          </a:p>
          <a:p>
            <a:pPr algn="ctr" defTabSz="1219170"/>
            <a:r>
              <a:rPr lang="fr-FR" sz="1400" dirty="0">
                <a:solidFill>
                  <a:prstClr val="black"/>
                </a:solidFill>
                <a:latin typeface="Arial" panose="020B0604020202020204" pitchFamily="34" charset="0"/>
                <a:cs typeface="Arial" panose="020B0604020202020204" pitchFamily="34" charset="0"/>
              </a:rPr>
              <a:t>Abondement maximum annuel PERCOL-I</a:t>
            </a:r>
            <a:r>
              <a:rPr lang="fr-FR" sz="1400" baseline="30000" dirty="0">
                <a:solidFill>
                  <a:prstClr val="black"/>
                </a:solidFill>
                <a:latin typeface="Arial" panose="020B0604020202020204" pitchFamily="34" charset="0"/>
                <a:cs typeface="Arial" panose="020B0604020202020204" pitchFamily="34" charset="0"/>
              </a:rPr>
              <a:t>(2) </a:t>
            </a:r>
          </a:p>
        </p:txBody>
      </p:sp>
      <p:sp>
        <p:nvSpPr>
          <p:cNvPr id="19" name="ZoneTexte 18">
            <a:extLst>
              <a:ext uri="{FF2B5EF4-FFF2-40B4-BE49-F238E27FC236}">
                <a16:creationId xmlns:a16="http://schemas.microsoft.com/office/drawing/2014/main" id="{A7B3D04C-332D-4B14-81EA-61415A54F4CC}"/>
              </a:ext>
            </a:extLst>
          </p:cNvPr>
          <p:cNvSpPr txBox="1"/>
          <p:nvPr/>
        </p:nvSpPr>
        <p:spPr>
          <a:xfrm>
            <a:off x="9590443" y="2315968"/>
            <a:ext cx="2180255" cy="2400000"/>
          </a:xfrm>
          <a:prstGeom prst="rect">
            <a:avLst/>
          </a:prstGeom>
          <a:solidFill>
            <a:schemeClr val="bg1"/>
          </a:solidFill>
          <a:ln>
            <a:solidFill>
              <a:schemeClr val="tx2"/>
            </a:solidFill>
            <a:prstDash val="dash"/>
          </a:ln>
        </p:spPr>
        <p:txBody>
          <a:bodyPr wrap="square" rtlCol="0">
            <a:noAutofit/>
          </a:bodyPr>
          <a:lstStyle/>
          <a:p>
            <a:pPr algn="ctr" defTabSz="1219170"/>
            <a:endParaRPr lang="fr-FR" sz="1600" b="1" dirty="0">
              <a:solidFill>
                <a:srgbClr val="AF1280"/>
              </a:solidFill>
              <a:latin typeface="Arial" panose="020B0604020202020204" pitchFamily="34" charset="0"/>
              <a:cs typeface="Arial" panose="020B0604020202020204" pitchFamily="34" charset="0"/>
            </a:endParaRPr>
          </a:p>
          <a:p>
            <a:pPr algn="ctr" defTabSz="1219170"/>
            <a:endParaRPr lang="fr-FR" sz="1600" b="1" dirty="0">
              <a:solidFill>
                <a:srgbClr val="AF1280"/>
              </a:solidFill>
              <a:latin typeface="Arial" panose="020B0604020202020204" pitchFamily="34" charset="0"/>
              <a:cs typeface="Arial" panose="020B0604020202020204" pitchFamily="34" charset="0"/>
            </a:endParaRPr>
          </a:p>
          <a:p>
            <a:pPr algn="ctr" defTabSz="1219170"/>
            <a:endParaRPr lang="fr-FR" sz="1467" dirty="0">
              <a:solidFill>
                <a:prstClr val="black"/>
              </a:solidFill>
              <a:latin typeface="Arial" panose="020B0604020202020204" pitchFamily="34" charset="0"/>
              <a:cs typeface="Arial" panose="020B0604020202020204" pitchFamily="34" charset="0"/>
            </a:endParaRPr>
          </a:p>
        </p:txBody>
      </p:sp>
      <p:sp>
        <p:nvSpPr>
          <p:cNvPr id="20" name="ZoneTexte 19">
            <a:extLst>
              <a:ext uri="{FF2B5EF4-FFF2-40B4-BE49-F238E27FC236}">
                <a16:creationId xmlns:a16="http://schemas.microsoft.com/office/drawing/2014/main" id="{DAA42FD4-16F8-4699-BD53-FB8B2DEE7B7E}"/>
              </a:ext>
            </a:extLst>
          </p:cNvPr>
          <p:cNvSpPr txBox="1"/>
          <p:nvPr/>
        </p:nvSpPr>
        <p:spPr>
          <a:xfrm>
            <a:off x="9593301" y="3007896"/>
            <a:ext cx="2180255" cy="1241430"/>
          </a:xfrm>
          <a:prstGeom prst="rect">
            <a:avLst/>
          </a:prstGeom>
          <a:noFill/>
        </p:spPr>
        <p:txBody>
          <a:bodyPr wrap="square" rtlCol="0">
            <a:spAutoFit/>
          </a:bodyPr>
          <a:lstStyle/>
          <a:p>
            <a:pPr algn="ctr" defTabSz="1219170"/>
            <a:r>
              <a:rPr lang="fr-FR" sz="1867" b="1" dirty="0">
                <a:solidFill>
                  <a:srgbClr val="AF1280"/>
                </a:solidFill>
                <a:latin typeface="Arial" panose="020B0604020202020204" pitchFamily="34" charset="0"/>
                <a:cs typeface="Arial" panose="020B0604020202020204" pitchFamily="34" charset="0"/>
              </a:rPr>
              <a:t>Plus de 40 000 €</a:t>
            </a:r>
          </a:p>
          <a:p>
            <a:pPr algn="ctr" defTabSz="1219170"/>
            <a:r>
              <a:rPr lang="fr-FR" sz="1400" dirty="0">
                <a:solidFill>
                  <a:prstClr val="black"/>
                </a:solidFill>
                <a:latin typeface="Arial" panose="020B0604020202020204" pitchFamily="34" charset="0"/>
                <a:cs typeface="Arial" panose="020B0604020202020204" pitchFamily="34" charset="0"/>
              </a:rPr>
              <a:t>Par an et par bénéficiaire pour 2021, exonérés de charges fiscales et sociales</a:t>
            </a:r>
            <a:r>
              <a:rPr lang="fr-FR" sz="1400" baseline="30000" dirty="0">
                <a:solidFill>
                  <a:prstClr val="black"/>
                </a:solidFill>
                <a:latin typeface="Arial" panose="020B0604020202020204" pitchFamily="34" charset="0"/>
                <a:cs typeface="Arial" panose="020B0604020202020204" pitchFamily="34" charset="0"/>
              </a:rPr>
              <a:t>(4)</a:t>
            </a:r>
          </a:p>
        </p:txBody>
      </p:sp>
      <p:sp>
        <p:nvSpPr>
          <p:cNvPr id="21" name="Signe Plus 20">
            <a:extLst>
              <a:ext uri="{FF2B5EF4-FFF2-40B4-BE49-F238E27FC236}">
                <a16:creationId xmlns:a16="http://schemas.microsoft.com/office/drawing/2014/main" id="{288430A4-3DE6-454F-9305-650E305C2446}"/>
              </a:ext>
            </a:extLst>
          </p:cNvPr>
          <p:cNvSpPr/>
          <p:nvPr/>
        </p:nvSpPr>
        <p:spPr>
          <a:xfrm>
            <a:off x="3399011" y="3303983"/>
            <a:ext cx="422196" cy="421848"/>
          </a:xfrm>
          <a:prstGeom prst="mathPlus">
            <a:avLst>
              <a:gd name="adj1" fmla="val 13379"/>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2133">
              <a:solidFill>
                <a:prstClr val="white"/>
              </a:solidFill>
              <a:latin typeface="Arial" panose="020B0604020202020204"/>
            </a:endParaRPr>
          </a:p>
        </p:txBody>
      </p:sp>
      <p:sp>
        <p:nvSpPr>
          <p:cNvPr id="22" name="Est égal à 21">
            <a:extLst>
              <a:ext uri="{FF2B5EF4-FFF2-40B4-BE49-F238E27FC236}">
                <a16:creationId xmlns:a16="http://schemas.microsoft.com/office/drawing/2014/main" id="{6FB59485-3D3C-4522-A943-BCC2F64C1FBE}"/>
              </a:ext>
            </a:extLst>
          </p:cNvPr>
          <p:cNvSpPr/>
          <p:nvPr/>
        </p:nvSpPr>
        <p:spPr>
          <a:xfrm>
            <a:off x="8120097" y="3334591"/>
            <a:ext cx="450063" cy="360631"/>
          </a:xfrm>
          <a:prstGeom prst="mathEqual">
            <a:avLst>
              <a:gd name="adj1" fmla="val 11699"/>
              <a:gd name="adj2" fmla="val 15700"/>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2133">
              <a:solidFill>
                <a:prstClr val="black"/>
              </a:solidFill>
              <a:latin typeface="Arial" panose="020B0604020202020204"/>
            </a:endParaRPr>
          </a:p>
        </p:txBody>
      </p:sp>
      <p:sp>
        <p:nvSpPr>
          <p:cNvPr id="12" name="ZoneTexte 11">
            <a:extLst>
              <a:ext uri="{FF2B5EF4-FFF2-40B4-BE49-F238E27FC236}">
                <a16:creationId xmlns:a16="http://schemas.microsoft.com/office/drawing/2014/main" id="{C9D06983-42A2-41E7-B485-1243EC786399}"/>
              </a:ext>
            </a:extLst>
          </p:cNvPr>
          <p:cNvSpPr txBox="1"/>
          <p:nvPr/>
        </p:nvSpPr>
        <p:spPr>
          <a:xfrm>
            <a:off x="6630742" y="2314907"/>
            <a:ext cx="2180255" cy="2400000"/>
          </a:xfrm>
          <a:prstGeom prst="rect">
            <a:avLst/>
          </a:prstGeom>
          <a:solidFill>
            <a:schemeClr val="bg1"/>
          </a:solidFill>
          <a:ln>
            <a:solidFill>
              <a:schemeClr val="tx2"/>
            </a:solidFill>
            <a:prstDash val="dash"/>
          </a:ln>
        </p:spPr>
        <p:txBody>
          <a:bodyPr wrap="square" rtlCol="0">
            <a:noAutofit/>
          </a:bodyPr>
          <a:lstStyle/>
          <a:p>
            <a:pPr algn="ctr" defTabSz="1219170"/>
            <a:endParaRPr lang="fr-FR" sz="1600" b="1" dirty="0">
              <a:solidFill>
                <a:srgbClr val="AF1280"/>
              </a:solidFill>
              <a:latin typeface="Arial" panose="020B0604020202020204" pitchFamily="34" charset="0"/>
              <a:cs typeface="Arial" panose="020B0604020202020204" pitchFamily="34" charset="0"/>
            </a:endParaRPr>
          </a:p>
          <a:p>
            <a:pPr algn="ctr" defTabSz="1219170"/>
            <a:endParaRPr lang="fr-FR" sz="1600" b="1" dirty="0">
              <a:solidFill>
                <a:srgbClr val="AF1280"/>
              </a:solidFill>
              <a:latin typeface="Arial" panose="020B0604020202020204" pitchFamily="34" charset="0"/>
              <a:cs typeface="Arial" panose="020B0604020202020204" pitchFamily="34" charset="0"/>
            </a:endParaRPr>
          </a:p>
          <a:p>
            <a:pPr algn="ctr" defTabSz="1219170"/>
            <a:endParaRPr lang="fr-FR" sz="1467" dirty="0">
              <a:solidFill>
                <a:prstClr val="black"/>
              </a:solidFill>
              <a:latin typeface="Arial" panose="020B0604020202020204" pitchFamily="34" charset="0"/>
              <a:cs typeface="Arial" panose="020B0604020202020204" pitchFamily="34" charset="0"/>
            </a:endParaRPr>
          </a:p>
        </p:txBody>
      </p:sp>
      <p:sp>
        <p:nvSpPr>
          <p:cNvPr id="13" name="ZoneTexte 12">
            <a:extLst>
              <a:ext uri="{FF2B5EF4-FFF2-40B4-BE49-F238E27FC236}">
                <a16:creationId xmlns:a16="http://schemas.microsoft.com/office/drawing/2014/main" id="{6E02D70F-CE33-42BA-BA42-40C88BABBC20}"/>
              </a:ext>
            </a:extLst>
          </p:cNvPr>
          <p:cNvSpPr txBox="1"/>
          <p:nvPr/>
        </p:nvSpPr>
        <p:spPr>
          <a:xfrm>
            <a:off x="6645002" y="3068990"/>
            <a:ext cx="2180255" cy="1025987"/>
          </a:xfrm>
          <a:prstGeom prst="rect">
            <a:avLst/>
          </a:prstGeom>
          <a:noFill/>
        </p:spPr>
        <p:txBody>
          <a:bodyPr wrap="square" rtlCol="0">
            <a:spAutoFit/>
          </a:bodyPr>
          <a:lstStyle/>
          <a:p>
            <a:pPr algn="ctr" defTabSz="1219170"/>
            <a:r>
              <a:rPr lang="fr-FR" sz="1867" b="1" dirty="0">
                <a:solidFill>
                  <a:srgbClr val="AF1280"/>
                </a:solidFill>
                <a:latin typeface="Arial" panose="020B0604020202020204" pitchFamily="34" charset="0"/>
                <a:cs typeface="Arial" panose="020B0604020202020204" pitchFamily="34" charset="0"/>
              </a:rPr>
              <a:t>30 852 €</a:t>
            </a:r>
          </a:p>
          <a:p>
            <a:pPr algn="ctr" defTabSz="1219170"/>
            <a:r>
              <a:rPr lang="fr-FR" sz="1400" dirty="0">
                <a:solidFill>
                  <a:prstClr val="black"/>
                </a:solidFill>
                <a:latin typeface="Arial" panose="020B0604020202020204" pitchFamily="34" charset="0"/>
                <a:cs typeface="Arial" panose="020B0604020202020204" pitchFamily="34" charset="0"/>
              </a:rPr>
              <a:t>L’intéressement, placé sur un plan d’épargne salariale ou retraite</a:t>
            </a:r>
            <a:r>
              <a:rPr lang="fr-FR" sz="1400" baseline="30000" dirty="0">
                <a:solidFill>
                  <a:prstClr val="black"/>
                </a:solidFill>
                <a:latin typeface="Arial" panose="020B0604020202020204" pitchFamily="34" charset="0"/>
                <a:cs typeface="Arial" panose="020B0604020202020204" pitchFamily="34" charset="0"/>
              </a:rPr>
              <a:t>(3) </a:t>
            </a:r>
          </a:p>
        </p:txBody>
      </p:sp>
      <p:sp>
        <p:nvSpPr>
          <p:cNvPr id="14" name="Signe Plus 13">
            <a:extLst>
              <a:ext uri="{FF2B5EF4-FFF2-40B4-BE49-F238E27FC236}">
                <a16:creationId xmlns:a16="http://schemas.microsoft.com/office/drawing/2014/main" id="{70D8D37D-ECA7-4BD2-8A4A-9AF30C0D2399}"/>
              </a:ext>
            </a:extLst>
          </p:cNvPr>
          <p:cNvSpPr/>
          <p:nvPr/>
        </p:nvSpPr>
        <p:spPr>
          <a:xfrm>
            <a:off x="6149289" y="3303983"/>
            <a:ext cx="422196" cy="421848"/>
          </a:xfrm>
          <a:prstGeom prst="mathPlus">
            <a:avLst>
              <a:gd name="adj1" fmla="val 13379"/>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2133">
              <a:solidFill>
                <a:prstClr val="white"/>
              </a:solidFill>
              <a:latin typeface="Arial" panose="020B0604020202020204"/>
            </a:endParaRPr>
          </a:p>
        </p:txBody>
      </p:sp>
      <p:sp>
        <p:nvSpPr>
          <p:cNvPr id="15" name="Est égal à 14">
            <a:extLst>
              <a:ext uri="{FF2B5EF4-FFF2-40B4-BE49-F238E27FC236}">
                <a16:creationId xmlns:a16="http://schemas.microsoft.com/office/drawing/2014/main" id="{D429595F-429C-429D-875F-55F7C1D3D5D0}"/>
              </a:ext>
            </a:extLst>
          </p:cNvPr>
          <p:cNvSpPr/>
          <p:nvPr/>
        </p:nvSpPr>
        <p:spPr>
          <a:xfrm>
            <a:off x="9082694" y="3467449"/>
            <a:ext cx="337547" cy="270473"/>
          </a:xfrm>
          <a:prstGeom prst="mathEqual">
            <a:avLst>
              <a:gd name="adj1" fmla="val 11699"/>
              <a:gd name="adj2" fmla="val 15700"/>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solidFill>
                <a:schemeClr val="tx1"/>
              </a:solidFill>
            </a:endParaRPr>
          </a:p>
        </p:txBody>
      </p:sp>
      <p:sp>
        <p:nvSpPr>
          <p:cNvPr id="23" name="Espace réservé du numéro de diapositive 4">
            <a:extLst>
              <a:ext uri="{FF2B5EF4-FFF2-40B4-BE49-F238E27FC236}">
                <a16:creationId xmlns:a16="http://schemas.microsoft.com/office/drawing/2014/main" id="{66ABD5D3-1E0D-4476-BECF-5FDD20BF2F1A}"/>
              </a:ext>
            </a:extLst>
          </p:cNvPr>
          <p:cNvSpPr txBox="1">
            <a:spLocks/>
          </p:cNvSpPr>
          <p:nvPr/>
        </p:nvSpPr>
        <p:spPr>
          <a:xfrm>
            <a:off x="1440000" y="6521788"/>
            <a:ext cx="254400" cy="123111"/>
          </a:xfrm>
          <a:prstGeom prst="rect">
            <a:avLst/>
          </a:prstGeom>
        </p:spPr>
        <p:txBody>
          <a:bodyPr vert="horz" wrap="square" lIns="0" tIns="0" rIns="0" bIns="0" rtlCol="0" anchor="t" anchorCtr="0">
            <a:spAutoFit/>
          </a:bodyPr>
          <a:lstStyle>
            <a:defPPr>
              <a:defRPr lang="fr-FR"/>
            </a:defPPr>
            <a:lvl1pPr marL="0" algn="l" defTabSz="914400" rtl="0" eaLnBrk="1" latinLnBrk="0" hangingPunct="1">
              <a:defRPr lang="fr-FR" sz="1067" b="0" kern="1200" cap="all" baseline="0" smtClean="0">
                <a:solidFill>
                  <a:srgbClr val="7F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07297D28-4046-47B1-8B77-3D2B6744A309}" type="slidenum">
              <a:rPr lang="fr-FR" sz="800" b="1" smtClean="0">
                <a:solidFill>
                  <a:srgbClr val="581D74"/>
                </a:solidFill>
                <a:latin typeface="Arial" panose="020B0604020202020204"/>
              </a:rPr>
              <a:pPr>
                <a:defRPr/>
              </a:pPr>
              <a:t>24</a:t>
            </a:fld>
            <a:endParaRPr lang="fr-FR" sz="800" b="1" dirty="0">
              <a:solidFill>
                <a:srgbClr val="581D74"/>
              </a:solidFill>
              <a:latin typeface="Arial" panose="020B0604020202020204"/>
            </a:endParaRPr>
          </a:p>
        </p:txBody>
      </p:sp>
      <p:sp>
        <p:nvSpPr>
          <p:cNvPr id="24" name="Espace réservé du texte 4">
            <a:extLst>
              <a:ext uri="{FF2B5EF4-FFF2-40B4-BE49-F238E27FC236}">
                <a16:creationId xmlns:a16="http://schemas.microsoft.com/office/drawing/2014/main" id="{D04CB596-D020-48E9-A3FB-E6A29D4FEA0F}"/>
              </a:ext>
            </a:extLst>
          </p:cNvPr>
          <p:cNvSpPr txBox="1">
            <a:spLocks/>
          </p:cNvSpPr>
          <p:nvPr/>
        </p:nvSpPr>
        <p:spPr>
          <a:xfrm>
            <a:off x="298451" y="350234"/>
            <a:ext cx="789267" cy="410882"/>
          </a:xfrm>
          <a:prstGeom prst="rect">
            <a:avLst/>
          </a:prstGeom>
        </p:spPr>
        <p:txBody>
          <a:bodyPr vert="horz" lIns="0" tIns="0" rIns="0" bIns="0" rtlCol="0">
            <a:spAutoFit/>
          </a:bodyPr>
          <a:lstStyle>
            <a:lvl1pPr marL="0" indent="0" algn="ctr" defTabSz="685800" rtl="0" eaLnBrk="1" latinLnBrk="0" hangingPunct="1">
              <a:lnSpc>
                <a:spcPct val="100000"/>
              </a:lnSpc>
              <a:spcBef>
                <a:spcPts val="1200"/>
              </a:spcBef>
              <a:buFont typeface="Arial" panose="020B0604020202020204" pitchFamily="34" charset="0"/>
              <a:buNone/>
              <a:defRPr sz="2200" b="1" kern="120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2670" dirty="0"/>
              <a:t>3</a:t>
            </a:r>
          </a:p>
        </p:txBody>
      </p:sp>
      <p:sp>
        <p:nvSpPr>
          <p:cNvPr id="25" name="Rectangle 24">
            <a:extLst>
              <a:ext uri="{FF2B5EF4-FFF2-40B4-BE49-F238E27FC236}">
                <a16:creationId xmlns:a16="http://schemas.microsoft.com/office/drawing/2014/main" id="{E1BB79BF-350C-42E7-A9B6-C9010A8B5CE5}"/>
              </a:ext>
            </a:extLst>
          </p:cNvPr>
          <p:cNvSpPr/>
          <p:nvPr/>
        </p:nvSpPr>
        <p:spPr>
          <a:xfrm>
            <a:off x="1440000" y="5685121"/>
            <a:ext cx="2701944" cy="200055"/>
          </a:xfrm>
          <a:prstGeom prst="rect">
            <a:avLst/>
          </a:prstGeom>
        </p:spPr>
        <p:txBody>
          <a:bodyPr wrap="square">
            <a:spAutoFit/>
          </a:bodyPr>
          <a:lstStyle/>
          <a:p>
            <a:r>
              <a:rPr lang="fr-FR" sz="700" dirty="0">
                <a:latin typeface="+mj-lt"/>
              </a:rPr>
              <a:t>*sous réserve des conditions fiscales et sociales en vigueur.</a:t>
            </a:r>
            <a:endParaRPr lang="fr-FR" sz="700" dirty="0">
              <a:effectLst/>
              <a:latin typeface="+mj-lt"/>
            </a:endParaRPr>
          </a:p>
        </p:txBody>
      </p:sp>
    </p:spTree>
    <p:extLst>
      <p:ext uri="{BB962C8B-B14F-4D97-AF65-F5344CB8AC3E}">
        <p14:creationId xmlns:p14="http://schemas.microsoft.com/office/powerpoint/2010/main" val="42737973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4"/>
          </p:nvPr>
        </p:nvSpPr>
        <p:spPr/>
        <p:txBody>
          <a:bodyPr/>
          <a:lstStyle/>
          <a:p>
            <a:r>
              <a:rPr lang="fr-FR" dirty="0"/>
              <a:t>4</a:t>
            </a:r>
          </a:p>
        </p:txBody>
      </p:sp>
      <p:sp>
        <p:nvSpPr>
          <p:cNvPr id="6" name="Titre 5"/>
          <p:cNvSpPr>
            <a:spLocks noGrp="1"/>
          </p:cNvSpPr>
          <p:nvPr>
            <p:ph type="title"/>
          </p:nvPr>
        </p:nvSpPr>
        <p:spPr>
          <a:xfrm>
            <a:off x="4116754" y="1666003"/>
            <a:ext cx="6691524" cy="584775"/>
          </a:xfrm>
        </p:spPr>
        <p:txBody>
          <a:bodyPr wrap="square">
            <a:spAutoFit/>
          </a:bodyPr>
          <a:lstStyle/>
          <a:p>
            <a:r>
              <a:rPr lang="fr-FR" dirty="0"/>
              <a:t>L’offre ES-PL</a:t>
            </a:r>
            <a:endParaRPr lang="fr-FR" dirty="0">
              <a:solidFill>
                <a:schemeClr val="tx1"/>
              </a:solidFill>
            </a:endParaRPr>
          </a:p>
        </p:txBody>
      </p:sp>
      <p:sp>
        <p:nvSpPr>
          <p:cNvPr id="10" name="Espace réservé du numéro de diapositive 9"/>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25</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09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2D581F-8B55-4951-862B-CECFAD715C93}"/>
              </a:ext>
            </a:extLst>
          </p:cNvPr>
          <p:cNvSpPr>
            <a:spLocks noGrp="1"/>
          </p:cNvSpPr>
          <p:nvPr>
            <p:ph type="title"/>
          </p:nvPr>
        </p:nvSpPr>
        <p:spPr/>
        <p:txBody>
          <a:bodyPr/>
          <a:lstStyle/>
          <a:p>
            <a:r>
              <a:rPr lang="fr-FR" dirty="0"/>
              <a:t>Notre offre PEI - PERCOL-I ES-PL</a:t>
            </a:r>
            <a:endParaRPr lang="fr-FR" dirty="0">
              <a:highlight>
                <a:srgbClr val="FFFF00"/>
              </a:highlight>
            </a:endParaRPr>
          </a:p>
        </p:txBody>
      </p:sp>
      <p:sp>
        <p:nvSpPr>
          <p:cNvPr id="16" name="ZoneTexte 15">
            <a:extLst>
              <a:ext uri="{FF2B5EF4-FFF2-40B4-BE49-F238E27FC236}">
                <a16:creationId xmlns:a16="http://schemas.microsoft.com/office/drawing/2014/main" id="{6E611225-067D-4FF4-9CD8-0E547FE1CB9C}"/>
              </a:ext>
            </a:extLst>
          </p:cNvPr>
          <p:cNvSpPr txBox="1"/>
          <p:nvPr/>
        </p:nvSpPr>
        <p:spPr>
          <a:xfrm>
            <a:off x="1440007" y="6220741"/>
            <a:ext cx="8727123" cy="200055"/>
          </a:xfrm>
          <a:prstGeom prst="rect">
            <a:avLst/>
          </a:prstGeom>
          <a:noFill/>
        </p:spPr>
        <p:txBody>
          <a:bodyPr wrap="square" rtlCol="0">
            <a:spAutoFit/>
          </a:bodyPr>
          <a:lstStyle/>
          <a:p>
            <a:pPr marL="304792" lvl="0" indent="-304792" algn="just" defTabSz="1219170" fontAlgn="base">
              <a:spcBef>
                <a:spcPct val="0"/>
              </a:spcBef>
              <a:spcAft>
                <a:spcPct val="0"/>
              </a:spcAft>
              <a:buFontTx/>
              <a:buAutoNum type="arabicParenBoth"/>
              <a:defRPr/>
            </a:pPr>
            <a:r>
              <a:rPr lang="fr-FR" sz="700" dirty="0">
                <a:solidFill>
                  <a:srgbClr val="4F504F"/>
                </a:solidFill>
                <a:latin typeface="Arial" panose="020B0604020202020204"/>
                <a:cs typeface="Helvetica" pitchFamily="34" charset="0"/>
              </a:rPr>
              <a:t>Direction Régionale des Entreprises, de la Concurrence, de la Consommation, du Travail et de l’Emploi. </a:t>
            </a:r>
          </a:p>
        </p:txBody>
      </p:sp>
      <p:sp>
        <p:nvSpPr>
          <p:cNvPr id="23" name="Espace réservé du numéro de diapositive 4">
            <a:extLst>
              <a:ext uri="{FF2B5EF4-FFF2-40B4-BE49-F238E27FC236}">
                <a16:creationId xmlns:a16="http://schemas.microsoft.com/office/drawing/2014/main" id="{66ABD5D3-1E0D-4476-BECF-5FDD20BF2F1A}"/>
              </a:ext>
            </a:extLst>
          </p:cNvPr>
          <p:cNvSpPr txBox="1">
            <a:spLocks/>
          </p:cNvSpPr>
          <p:nvPr/>
        </p:nvSpPr>
        <p:spPr>
          <a:xfrm>
            <a:off x="1440000" y="6521788"/>
            <a:ext cx="254400" cy="123111"/>
          </a:xfrm>
          <a:prstGeom prst="rect">
            <a:avLst/>
          </a:prstGeom>
        </p:spPr>
        <p:txBody>
          <a:bodyPr vert="horz" wrap="square" lIns="0" tIns="0" rIns="0" bIns="0" rtlCol="0" anchor="t" anchorCtr="0">
            <a:spAutoFit/>
          </a:bodyPr>
          <a:lstStyle>
            <a:defPPr>
              <a:defRPr lang="fr-FR"/>
            </a:defPPr>
            <a:lvl1pPr marL="0" algn="l" defTabSz="914400" rtl="0" eaLnBrk="1" latinLnBrk="0" hangingPunct="1">
              <a:defRPr lang="fr-FR" sz="1067" b="0" kern="1200" cap="all" baseline="0" smtClean="0">
                <a:solidFill>
                  <a:srgbClr val="7F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07297D28-4046-47B1-8B77-3D2B6744A309}" type="slidenum">
              <a:rPr kumimoji="0" lang="fr-FR" sz="800" b="1" i="0" u="none" strike="noStrike" kern="1200" cap="all" spc="0" normalizeH="0" baseline="0" noProof="0" smtClean="0">
                <a:ln>
                  <a:noFill/>
                </a:ln>
                <a:solidFill>
                  <a:srgbClr val="581D74"/>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fr-FR" sz="800"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24" name="Espace réservé du texte 4">
            <a:extLst>
              <a:ext uri="{FF2B5EF4-FFF2-40B4-BE49-F238E27FC236}">
                <a16:creationId xmlns:a16="http://schemas.microsoft.com/office/drawing/2014/main" id="{D04CB596-D020-48E9-A3FB-E6A29D4FEA0F}"/>
              </a:ext>
            </a:extLst>
          </p:cNvPr>
          <p:cNvSpPr txBox="1">
            <a:spLocks/>
          </p:cNvSpPr>
          <p:nvPr/>
        </p:nvSpPr>
        <p:spPr>
          <a:xfrm>
            <a:off x="298451" y="350234"/>
            <a:ext cx="789267" cy="410882"/>
          </a:xfrm>
          <a:prstGeom prst="rect">
            <a:avLst/>
          </a:prstGeom>
        </p:spPr>
        <p:txBody>
          <a:bodyPr vert="horz" lIns="0" tIns="0" rIns="0" bIns="0" rtlCol="0">
            <a:spAutoFit/>
          </a:bodyPr>
          <a:lstStyle>
            <a:lvl1pPr marL="0" indent="0" algn="ctr" defTabSz="685800" rtl="0" eaLnBrk="1" latinLnBrk="0" hangingPunct="1">
              <a:lnSpc>
                <a:spcPct val="100000"/>
              </a:lnSpc>
              <a:spcBef>
                <a:spcPts val="1200"/>
              </a:spcBef>
              <a:buFont typeface="Arial" panose="020B0604020202020204" pitchFamily="34" charset="0"/>
              <a:buNone/>
              <a:defRPr sz="2200" b="1" kern="120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1200"/>
              </a:spcBef>
              <a:spcAft>
                <a:spcPts val="0"/>
              </a:spcAft>
              <a:buClrTx/>
              <a:buSzTx/>
              <a:buFont typeface="Arial" panose="020B0604020202020204" pitchFamily="34" charset="0"/>
              <a:buNone/>
              <a:tabLst/>
              <a:defRPr/>
            </a:pPr>
            <a:r>
              <a:rPr lang="fr-FR" sz="2670" dirty="0">
                <a:solidFill>
                  <a:prstClr val="black"/>
                </a:solidFill>
                <a:latin typeface="Arial" panose="020B0604020202020204"/>
              </a:rPr>
              <a:t>4</a:t>
            </a:r>
            <a:endParaRPr kumimoji="0" lang="fr-FR" sz="267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 name="ZoneTexte 24">
            <a:extLst>
              <a:ext uri="{FF2B5EF4-FFF2-40B4-BE49-F238E27FC236}">
                <a16:creationId xmlns:a16="http://schemas.microsoft.com/office/drawing/2014/main" id="{DA438C29-F05C-47F2-B59D-A8578892FE6F}"/>
              </a:ext>
            </a:extLst>
          </p:cNvPr>
          <p:cNvSpPr txBox="1"/>
          <p:nvPr/>
        </p:nvSpPr>
        <p:spPr>
          <a:xfrm>
            <a:off x="3495654" y="2994684"/>
            <a:ext cx="2588400" cy="677108"/>
          </a:xfrm>
          <a:prstGeom prst="rect">
            <a:avLst/>
          </a:prstGeom>
          <a:solidFill>
            <a:schemeClr val="accent1"/>
          </a:solidFill>
          <a:ln>
            <a:solidFill>
              <a:schemeClr val="accent1"/>
            </a:solidFill>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solidFill>
                <a:effectLst/>
                <a:uLnTx/>
                <a:uFillTx/>
                <a:ea typeface="MS PGothic" pitchFamily="34" charset="-128"/>
                <a:cs typeface="+mn-cs"/>
              </a:rPr>
              <a:t>PEI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white"/>
                </a:solidFill>
                <a:effectLst/>
                <a:uLnTx/>
                <a:uFillTx/>
                <a:ea typeface="MS PGothic" pitchFamily="34" charset="-128"/>
                <a:cs typeface="+mn-cs"/>
              </a:rPr>
              <a:t>Plan d’Épargne Interentreprises</a:t>
            </a:r>
          </a:p>
        </p:txBody>
      </p:sp>
      <p:sp>
        <p:nvSpPr>
          <p:cNvPr id="26" name="Espace réservé du texte 2">
            <a:extLst>
              <a:ext uri="{FF2B5EF4-FFF2-40B4-BE49-F238E27FC236}">
                <a16:creationId xmlns:a16="http://schemas.microsoft.com/office/drawing/2014/main" id="{56578066-1147-4EFF-A773-16FA5EB18E1A}"/>
              </a:ext>
            </a:extLst>
          </p:cNvPr>
          <p:cNvSpPr txBox="1">
            <a:spLocks/>
          </p:cNvSpPr>
          <p:nvPr/>
        </p:nvSpPr>
        <p:spPr>
          <a:xfrm>
            <a:off x="3495654" y="4464660"/>
            <a:ext cx="5981980" cy="1191558"/>
          </a:xfrm>
          <a:prstGeom prst="rect">
            <a:avLst/>
          </a:prstGeom>
          <a:noFill/>
          <a:ln w="19050">
            <a:solidFill>
              <a:schemeClr val="bg1">
                <a:lumMod val="75000"/>
              </a:schemeClr>
            </a:solidFill>
          </a:ln>
        </p:spPr>
        <p:style>
          <a:lnRef idx="2">
            <a:schemeClr val="accent6"/>
          </a:lnRef>
          <a:fillRef idx="1">
            <a:schemeClr val="lt1"/>
          </a:fillRef>
          <a:effectRef idx="0">
            <a:schemeClr val="accent6"/>
          </a:effectRef>
          <a:fontRef idx="minor">
            <a:schemeClr val="dk1"/>
          </a:fontRef>
        </p:style>
        <p:txBody>
          <a:bodyPr lIns="126934" tIns="0" rIns="126934" bIns="0" anchor="ctr"/>
          <a:lstStyle>
            <a:lvl1pPr marL="0" indent="0" algn="l" defTabSz="456958" rtl="0" eaLnBrk="1" latinLnBrk="0" hangingPunct="1">
              <a:spcBef>
                <a:spcPts val="0"/>
              </a:spcBef>
              <a:buFontTx/>
              <a:buNone/>
              <a:defRPr sz="1400" kern="1200">
                <a:solidFill>
                  <a:schemeClr val="tx1"/>
                </a:solidFill>
                <a:latin typeface="Verdana"/>
                <a:ea typeface="+mn-ea"/>
                <a:cs typeface="Verdana"/>
              </a:defRPr>
            </a:lvl1pPr>
            <a:lvl2pPr marL="0" indent="0" algn="l" defTabSz="456958" rtl="0" eaLnBrk="1" latinLnBrk="0" hangingPunct="1">
              <a:spcBef>
                <a:spcPts val="500"/>
              </a:spcBef>
              <a:buFontTx/>
              <a:buNone/>
              <a:defRPr sz="1000" b="1" i="0" kern="1200" baseline="0">
                <a:solidFill>
                  <a:srgbClr val="0092A7"/>
                </a:solidFill>
                <a:latin typeface="Verdana"/>
                <a:ea typeface="+mn-ea"/>
                <a:cs typeface="Verdana"/>
              </a:defRPr>
            </a:lvl2pPr>
            <a:lvl3pPr marL="0" indent="0" algn="l" defTabSz="456958" rtl="0" eaLnBrk="1" latinLnBrk="0" hangingPunct="1">
              <a:spcBef>
                <a:spcPts val="500"/>
              </a:spcBef>
              <a:buFontTx/>
              <a:buNone/>
              <a:defRPr sz="1000" kern="1200">
                <a:solidFill>
                  <a:schemeClr val="tx1"/>
                </a:solidFill>
                <a:latin typeface="Verdana"/>
                <a:ea typeface="+mn-ea"/>
                <a:cs typeface="Verdana"/>
              </a:defRPr>
            </a:lvl3pPr>
            <a:lvl4pPr marL="126934" indent="-126934" algn="l" defTabSz="456958" rtl="0" eaLnBrk="1" latinLnBrk="0" hangingPunct="1">
              <a:spcBef>
                <a:spcPts val="500"/>
              </a:spcBef>
              <a:buClr>
                <a:srgbClr val="007E92"/>
              </a:buClr>
              <a:buSzPct val="110000"/>
              <a:buFont typeface="Wingdings" charset="2"/>
              <a:buChar char="§"/>
              <a:defRPr sz="1000" kern="1200">
                <a:solidFill>
                  <a:schemeClr val="tx1"/>
                </a:solidFill>
                <a:latin typeface="Verdana"/>
                <a:ea typeface="+mn-ea"/>
                <a:cs typeface="Verdana"/>
              </a:defRPr>
            </a:lvl4pPr>
            <a:lvl5pPr marL="126934" indent="0" algn="l" defTabSz="456958" rtl="0" eaLnBrk="1" latinLnBrk="0" hangingPunct="1">
              <a:spcBef>
                <a:spcPts val="0"/>
              </a:spcBef>
              <a:buSzPct val="110000"/>
              <a:buFont typeface="Lucida Grande"/>
              <a:buChar char="-"/>
              <a:defRPr sz="1000" kern="1200">
                <a:solidFill>
                  <a:schemeClr val="tx1"/>
                </a:solidFill>
                <a:latin typeface="Verdana"/>
                <a:ea typeface="+mn-ea"/>
                <a:cs typeface="Verdana"/>
              </a:defRPr>
            </a:lvl5pPr>
            <a:lvl6pPr marL="2513269" indent="-228479" algn="l" defTabSz="456958" rtl="0" eaLnBrk="1" latinLnBrk="0" hangingPunct="1">
              <a:spcBef>
                <a:spcPct val="20000"/>
              </a:spcBef>
              <a:buFont typeface="Arial"/>
              <a:buChar char="•"/>
              <a:defRPr sz="2000" kern="1200">
                <a:solidFill>
                  <a:schemeClr val="tx1"/>
                </a:solidFill>
                <a:latin typeface="+mn-lt"/>
                <a:ea typeface="+mn-ea"/>
                <a:cs typeface="+mn-cs"/>
              </a:defRPr>
            </a:lvl6pPr>
            <a:lvl7pPr marL="2970226" indent="-228479" algn="l" defTabSz="456958" rtl="0" eaLnBrk="1" latinLnBrk="0" hangingPunct="1">
              <a:spcBef>
                <a:spcPct val="20000"/>
              </a:spcBef>
              <a:buFont typeface="Arial"/>
              <a:buChar char="•"/>
              <a:defRPr sz="2000" kern="1200">
                <a:solidFill>
                  <a:schemeClr val="tx1"/>
                </a:solidFill>
                <a:latin typeface="+mn-lt"/>
                <a:ea typeface="+mn-ea"/>
                <a:cs typeface="+mn-cs"/>
              </a:defRPr>
            </a:lvl7pPr>
            <a:lvl8pPr marL="3427185" indent="-228479" algn="l" defTabSz="456958" rtl="0" eaLnBrk="1" latinLnBrk="0" hangingPunct="1">
              <a:spcBef>
                <a:spcPct val="20000"/>
              </a:spcBef>
              <a:buFont typeface="Arial"/>
              <a:buChar char="•"/>
              <a:defRPr sz="2000" kern="1200">
                <a:solidFill>
                  <a:schemeClr val="tx1"/>
                </a:solidFill>
                <a:latin typeface="+mn-lt"/>
                <a:ea typeface="+mn-ea"/>
                <a:cs typeface="+mn-cs"/>
              </a:defRPr>
            </a:lvl8pPr>
            <a:lvl9pPr marL="3884143" indent="-228479" algn="l" defTabSz="456958" rtl="0" eaLnBrk="1" latinLnBrk="0" hangingPunct="1">
              <a:spcBef>
                <a:spcPct val="20000"/>
              </a:spcBef>
              <a:buFont typeface="Arial"/>
              <a:buChar char="•"/>
              <a:defRPr sz="2000" kern="1200">
                <a:solidFill>
                  <a:schemeClr val="tx1"/>
                </a:solidFill>
                <a:latin typeface="+mn-lt"/>
                <a:ea typeface="+mn-ea"/>
                <a:cs typeface="+mn-cs"/>
              </a:defRPr>
            </a:lvl9pPr>
          </a:lstStyle>
          <a:p>
            <a:pPr lvl="0" algn="ctr">
              <a:defRPr/>
            </a:pPr>
            <a:r>
              <a:rPr kumimoji="0" lang="fr-FR" altLang="fr-FR" sz="1200" b="1" i="0" u="none" strike="noStrike" kern="1200" cap="none" spc="0" normalizeH="0" baseline="0" noProof="0" dirty="0">
                <a:ln>
                  <a:noFill/>
                </a:ln>
                <a:solidFill>
                  <a:srgbClr val="581D74"/>
                </a:solidFill>
                <a:effectLst/>
                <a:uLnTx/>
                <a:uFillTx/>
                <a:latin typeface="+mn-lt"/>
                <a:cs typeface="Arial" pitchFamily="34" charset="0"/>
              </a:rPr>
              <a:t>Les avantages</a:t>
            </a:r>
            <a:endParaRPr kumimoji="0" lang="fr-FR" altLang="fr-FR" sz="500" b="1" i="0" u="none" strike="noStrike" kern="1200" cap="none" spc="0" normalizeH="0" baseline="0" noProof="0" dirty="0">
              <a:ln>
                <a:noFill/>
              </a:ln>
              <a:solidFill>
                <a:srgbClr val="FF6600"/>
              </a:solidFill>
              <a:effectLst/>
              <a:uLnTx/>
              <a:uFillTx/>
              <a:latin typeface="+mn-lt"/>
              <a:cs typeface="Arial" pitchFamily="34" charset="0"/>
            </a:endParaRPr>
          </a:p>
          <a:p>
            <a:pPr marL="285750" lvl="0" indent="-198438" defTabSz="685800">
              <a:spcBef>
                <a:spcPts val="300"/>
              </a:spcBef>
              <a:buClr>
                <a:srgbClr val="581D74"/>
              </a:buClr>
              <a:buSzPct val="100000"/>
              <a:buFont typeface="Arial" panose="020B0604020202020204" pitchFamily="34" charset="0"/>
              <a:buChar char="•"/>
              <a:defRPr/>
            </a:pPr>
            <a:r>
              <a:rPr lang="fr-FR" altLang="fr-FR" sz="1100" dirty="0">
                <a:solidFill>
                  <a:prstClr val="black">
                    <a:lumMod val="65000"/>
                    <a:lumOff val="35000"/>
                  </a:prstClr>
                </a:solidFill>
                <a:latin typeface="Arial" panose="020B0604020202020204"/>
              </a:rPr>
              <a:t>Une simplicité de souscription car vous n’avez pas besoin de déposer le règlement à la DIRECCTE(1). </a:t>
            </a:r>
          </a:p>
          <a:p>
            <a:pPr marL="285750" lvl="0" indent="-198438" defTabSz="685800">
              <a:spcBef>
                <a:spcPts val="300"/>
              </a:spcBef>
              <a:buClr>
                <a:srgbClr val="581D74"/>
              </a:buClr>
              <a:buSzPct val="100000"/>
              <a:buFont typeface="Arial" panose="020B0604020202020204" pitchFamily="34" charset="0"/>
              <a:buChar char="•"/>
              <a:defRPr/>
            </a:pPr>
            <a:endParaRPr lang="fr-FR" altLang="fr-FR" sz="1100" dirty="0">
              <a:solidFill>
                <a:prstClr val="black">
                  <a:lumMod val="65000"/>
                  <a:lumOff val="35000"/>
                </a:prstClr>
              </a:solidFill>
              <a:latin typeface="Arial" panose="020B0604020202020204"/>
            </a:endParaRPr>
          </a:p>
          <a:p>
            <a:pPr marL="285750" lvl="0" indent="-198438" defTabSz="685800">
              <a:spcBef>
                <a:spcPts val="300"/>
              </a:spcBef>
              <a:buClr>
                <a:srgbClr val="581D74"/>
              </a:buClr>
              <a:buSzPct val="100000"/>
              <a:buFont typeface="Arial" panose="020B0604020202020204" pitchFamily="34" charset="0"/>
              <a:buChar char="•"/>
              <a:defRPr/>
            </a:pPr>
            <a:r>
              <a:rPr lang="fr-FR" altLang="fr-FR" sz="1100" dirty="0">
                <a:solidFill>
                  <a:prstClr val="black">
                    <a:lumMod val="65000"/>
                    <a:lumOff val="35000"/>
                  </a:prstClr>
                </a:solidFill>
                <a:latin typeface="Arial" panose="020B0604020202020204"/>
              </a:rPr>
              <a:t>Vous n’avez pas besoin de demander l’avis de vos salariés ! </a:t>
            </a:r>
            <a:br>
              <a:rPr lang="fr-FR" altLang="fr-FR" sz="1100" dirty="0">
                <a:solidFill>
                  <a:prstClr val="black">
                    <a:lumMod val="65000"/>
                    <a:lumOff val="35000"/>
                  </a:prstClr>
                </a:solidFill>
                <a:latin typeface="Arial" panose="020B0604020202020204"/>
              </a:rPr>
            </a:br>
            <a:r>
              <a:rPr lang="fr-FR" altLang="fr-FR" sz="1100" dirty="0">
                <a:solidFill>
                  <a:prstClr val="black">
                    <a:lumMod val="65000"/>
                    <a:lumOff val="35000"/>
                  </a:prstClr>
                </a:solidFill>
                <a:latin typeface="Arial" panose="020B0604020202020204"/>
              </a:rPr>
              <a:t>Il vous suffit juste de les en informer. </a:t>
            </a:r>
          </a:p>
        </p:txBody>
      </p:sp>
      <p:sp>
        <p:nvSpPr>
          <p:cNvPr id="27" name="Rectangle : avec coins arrondis en diagonale 26">
            <a:extLst>
              <a:ext uri="{FF2B5EF4-FFF2-40B4-BE49-F238E27FC236}">
                <a16:creationId xmlns:a16="http://schemas.microsoft.com/office/drawing/2014/main" id="{65C3BD3A-7167-4E81-8551-38622E3A7393}"/>
              </a:ext>
            </a:extLst>
          </p:cNvPr>
          <p:cNvSpPr/>
          <p:nvPr/>
        </p:nvSpPr>
        <p:spPr>
          <a:xfrm>
            <a:off x="3279409" y="1658505"/>
            <a:ext cx="6426822" cy="945307"/>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fr-FR" sz="1800" b="1" i="0" u="none" strike="noStrike" kern="1200" cap="none" spc="0" normalizeH="0" baseline="0" noProof="0" dirty="0">
                <a:ln>
                  <a:noFill/>
                </a:ln>
                <a:solidFill>
                  <a:prstClr val="white"/>
                </a:solidFill>
                <a:effectLst/>
                <a:uLnTx/>
                <a:uFillTx/>
                <a:ea typeface="+mn-ea"/>
                <a:cs typeface="+mn-cs"/>
              </a:rPr>
              <a:t>ES-PL</a:t>
            </a:r>
            <a:endParaRPr kumimoji="0" lang="fr-FR" sz="1800" b="0" i="0" u="none" strike="noStrike" kern="1200" cap="none" spc="0" normalizeH="0" baseline="0" noProof="0" dirty="0">
              <a:ln>
                <a:noFill/>
              </a:ln>
              <a:solidFill>
                <a:prstClr val="white"/>
              </a:solidFill>
              <a:effectLst/>
              <a:uLnTx/>
              <a:uFillTx/>
              <a:ea typeface="+mn-ea"/>
              <a:cs typeface="+mn-cs"/>
            </a:endParaRPr>
          </a:p>
        </p:txBody>
      </p:sp>
      <p:sp>
        <p:nvSpPr>
          <p:cNvPr id="28" name="ZoneTexte 27">
            <a:extLst>
              <a:ext uri="{FF2B5EF4-FFF2-40B4-BE49-F238E27FC236}">
                <a16:creationId xmlns:a16="http://schemas.microsoft.com/office/drawing/2014/main" id="{4BD0E00D-2948-4FEA-8CDC-3BE8C1DCBDA1}"/>
              </a:ext>
            </a:extLst>
          </p:cNvPr>
          <p:cNvSpPr txBox="1"/>
          <p:nvPr/>
        </p:nvSpPr>
        <p:spPr>
          <a:xfrm>
            <a:off x="6887900" y="2994683"/>
            <a:ext cx="2589733" cy="677108"/>
          </a:xfrm>
          <a:prstGeom prst="rect">
            <a:avLst/>
          </a:prstGeom>
          <a:solidFill>
            <a:schemeClr val="accent2"/>
          </a:solidFill>
          <a:ln>
            <a:solidFill>
              <a:schemeClr val="accent2"/>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bg1"/>
                </a:solidFill>
                <a:effectLst/>
                <a:uLnTx/>
                <a:uFillTx/>
                <a:ea typeface="MS PGothic" pitchFamily="34" charset="-128"/>
                <a:cs typeface="+mn-cs"/>
              </a:rPr>
              <a:t>PERCOL-I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white"/>
                </a:solidFill>
                <a:effectLst/>
                <a:uLnTx/>
                <a:uFillTx/>
                <a:ea typeface="MS PGothic" pitchFamily="34" charset="-128"/>
                <a:cs typeface="+mn-cs"/>
              </a:rPr>
              <a:t>Plan d’Épargne Retraite Collectif Interentreprises</a:t>
            </a:r>
          </a:p>
        </p:txBody>
      </p:sp>
      <p:sp>
        <p:nvSpPr>
          <p:cNvPr id="29" name="Flèche : chevron 28">
            <a:extLst>
              <a:ext uri="{FF2B5EF4-FFF2-40B4-BE49-F238E27FC236}">
                <a16:creationId xmlns:a16="http://schemas.microsoft.com/office/drawing/2014/main" id="{678679FA-2BEB-4857-8254-DAFE30C373C1}"/>
              </a:ext>
            </a:extLst>
          </p:cNvPr>
          <p:cNvSpPr/>
          <p:nvPr/>
        </p:nvSpPr>
        <p:spPr>
          <a:xfrm rot="5400000">
            <a:off x="4721352" y="2489411"/>
            <a:ext cx="153070" cy="580059"/>
          </a:xfrm>
          <a:prstGeom prst="chevron">
            <a:avLst>
              <a:gd name="adj" fmla="val 88750"/>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 name="Flèche : chevron 29">
            <a:extLst>
              <a:ext uri="{FF2B5EF4-FFF2-40B4-BE49-F238E27FC236}">
                <a16:creationId xmlns:a16="http://schemas.microsoft.com/office/drawing/2014/main" id="{013770AC-9E41-4D6C-8CA0-79FC4E96E6CA}"/>
              </a:ext>
            </a:extLst>
          </p:cNvPr>
          <p:cNvSpPr/>
          <p:nvPr/>
        </p:nvSpPr>
        <p:spPr>
          <a:xfrm rot="5400000">
            <a:off x="8201449" y="2489411"/>
            <a:ext cx="153070" cy="580059"/>
          </a:xfrm>
          <a:prstGeom prst="chevron">
            <a:avLst>
              <a:gd name="adj" fmla="val 88750"/>
            </a:avLst>
          </a:prstGeom>
          <a:solidFill>
            <a:schemeClr val="accent2">
              <a:lumMod val="75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955934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2D581F-8B55-4951-862B-CECFAD715C93}"/>
              </a:ext>
            </a:extLst>
          </p:cNvPr>
          <p:cNvSpPr>
            <a:spLocks noGrp="1"/>
          </p:cNvSpPr>
          <p:nvPr>
            <p:ph type="title"/>
          </p:nvPr>
        </p:nvSpPr>
        <p:spPr/>
        <p:txBody>
          <a:bodyPr/>
          <a:lstStyle/>
          <a:p>
            <a:r>
              <a:rPr lang="fr-FR" dirty="0"/>
              <a:t>ES-PL : un accord de référence</a:t>
            </a:r>
            <a:endParaRPr lang="fr-FR" dirty="0">
              <a:highlight>
                <a:srgbClr val="FFFF00"/>
              </a:highlight>
            </a:endParaRPr>
          </a:p>
        </p:txBody>
      </p:sp>
      <p:sp>
        <p:nvSpPr>
          <p:cNvPr id="23" name="Espace réservé du numéro de diapositive 4">
            <a:extLst>
              <a:ext uri="{FF2B5EF4-FFF2-40B4-BE49-F238E27FC236}">
                <a16:creationId xmlns:a16="http://schemas.microsoft.com/office/drawing/2014/main" id="{66ABD5D3-1E0D-4476-BECF-5FDD20BF2F1A}"/>
              </a:ext>
            </a:extLst>
          </p:cNvPr>
          <p:cNvSpPr txBox="1">
            <a:spLocks/>
          </p:cNvSpPr>
          <p:nvPr/>
        </p:nvSpPr>
        <p:spPr>
          <a:xfrm>
            <a:off x="1440000" y="6521788"/>
            <a:ext cx="254400" cy="123111"/>
          </a:xfrm>
          <a:prstGeom prst="rect">
            <a:avLst/>
          </a:prstGeom>
        </p:spPr>
        <p:txBody>
          <a:bodyPr vert="horz" wrap="square" lIns="0" tIns="0" rIns="0" bIns="0" rtlCol="0" anchor="t" anchorCtr="0">
            <a:spAutoFit/>
          </a:bodyPr>
          <a:lstStyle>
            <a:defPPr>
              <a:defRPr lang="fr-FR"/>
            </a:defPPr>
            <a:lvl1pPr marL="0" algn="l" defTabSz="914400" rtl="0" eaLnBrk="1" latinLnBrk="0" hangingPunct="1">
              <a:defRPr lang="fr-FR" sz="1067" b="0" kern="1200" cap="all" baseline="0" smtClean="0">
                <a:solidFill>
                  <a:srgbClr val="7F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07297D28-4046-47B1-8B77-3D2B6744A309}" type="slidenum">
              <a:rPr kumimoji="0" lang="fr-FR" sz="800" b="1" i="0" u="none" strike="noStrike" kern="1200" cap="all" spc="0" normalizeH="0" baseline="0" noProof="0" smtClean="0">
                <a:ln>
                  <a:noFill/>
                </a:ln>
                <a:solidFill>
                  <a:srgbClr val="581D74"/>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fr-FR" sz="800"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24" name="Espace réservé du texte 4">
            <a:extLst>
              <a:ext uri="{FF2B5EF4-FFF2-40B4-BE49-F238E27FC236}">
                <a16:creationId xmlns:a16="http://schemas.microsoft.com/office/drawing/2014/main" id="{D04CB596-D020-48E9-A3FB-E6A29D4FEA0F}"/>
              </a:ext>
            </a:extLst>
          </p:cNvPr>
          <p:cNvSpPr txBox="1">
            <a:spLocks/>
          </p:cNvSpPr>
          <p:nvPr/>
        </p:nvSpPr>
        <p:spPr>
          <a:xfrm>
            <a:off x="298451" y="350234"/>
            <a:ext cx="789267" cy="410882"/>
          </a:xfrm>
          <a:prstGeom prst="rect">
            <a:avLst/>
          </a:prstGeom>
        </p:spPr>
        <p:txBody>
          <a:bodyPr vert="horz" lIns="0" tIns="0" rIns="0" bIns="0" rtlCol="0">
            <a:spAutoFit/>
          </a:bodyPr>
          <a:lstStyle>
            <a:lvl1pPr marL="0" indent="0" algn="ctr" defTabSz="685800" rtl="0" eaLnBrk="1" latinLnBrk="0" hangingPunct="1">
              <a:lnSpc>
                <a:spcPct val="100000"/>
              </a:lnSpc>
              <a:spcBef>
                <a:spcPts val="1200"/>
              </a:spcBef>
              <a:buFont typeface="Arial" panose="020B0604020202020204" pitchFamily="34" charset="0"/>
              <a:buNone/>
              <a:defRPr sz="2200" b="1" kern="120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1200"/>
              </a:spcBef>
              <a:spcAft>
                <a:spcPts val="0"/>
              </a:spcAft>
              <a:buClrTx/>
              <a:buSzTx/>
              <a:buFont typeface="Arial" panose="020B0604020202020204" pitchFamily="34" charset="0"/>
              <a:buNone/>
              <a:tabLst/>
              <a:defRPr/>
            </a:pPr>
            <a:r>
              <a:rPr lang="fr-FR" sz="2670" dirty="0">
                <a:solidFill>
                  <a:prstClr val="black"/>
                </a:solidFill>
                <a:latin typeface="Arial" panose="020B0604020202020204"/>
              </a:rPr>
              <a:t>4</a:t>
            </a:r>
            <a:endParaRPr kumimoji="0" lang="fr-FR" sz="267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2" name="ZoneTexte 14">
            <a:extLst>
              <a:ext uri="{FF2B5EF4-FFF2-40B4-BE49-F238E27FC236}">
                <a16:creationId xmlns:a16="http://schemas.microsoft.com/office/drawing/2014/main" id="{27D30A40-3739-42C3-A773-1BF3C0031F07}"/>
              </a:ext>
            </a:extLst>
          </p:cNvPr>
          <p:cNvSpPr txBox="1">
            <a:spLocks noChangeArrowheads="1"/>
          </p:cNvSpPr>
          <p:nvPr/>
        </p:nvSpPr>
        <p:spPr bwMode="auto">
          <a:xfrm>
            <a:off x="3027721" y="1802823"/>
            <a:ext cx="6868596" cy="3522211"/>
          </a:xfrm>
          <a:prstGeom prst="rect">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b="1" dirty="0">
                <a:solidFill>
                  <a:schemeClr val="tx2"/>
                </a:solidFill>
                <a:latin typeface="+mj-lt"/>
                <a:ea typeface="ＭＳ Ｐゴシック" pitchFamily="34" charset="-128"/>
                <a:cs typeface="Arial" panose="020B0604020202020204" pitchFamily="34" charset="0"/>
              </a:rPr>
              <a:t>L’accord ES-PL </a:t>
            </a:r>
          </a:p>
          <a:p>
            <a:r>
              <a:rPr lang="fr-FR" sz="1600" b="1" dirty="0">
                <a:solidFill>
                  <a:schemeClr val="tx2"/>
                </a:solidFill>
                <a:latin typeface="+mj-lt"/>
                <a:ea typeface="ＭＳ Ｐゴシック" pitchFamily="34" charset="-128"/>
                <a:cs typeface="Arial" panose="020B0604020202020204" pitchFamily="34" charset="0"/>
              </a:rPr>
              <a:t>(Épargne Salariale – Professions Libérales)</a:t>
            </a:r>
          </a:p>
          <a:p>
            <a:r>
              <a:rPr lang="fr-FR" sz="1600" b="1" dirty="0">
                <a:solidFill>
                  <a:schemeClr val="tx1"/>
                </a:solidFill>
                <a:latin typeface="+mj-lt"/>
                <a:ea typeface="ＭＳ Ｐゴシック" pitchFamily="34" charset="-128"/>
                <a:cs typeface="Arial" panose="020B0604020202020204" pitchFamily="34" charset="0"/>
              </a:rPr>
              <a:t>a été signé le 27/11/2002 et mis à jour en 2021.</a:t>
            </a:r>
          </a:p>
          <a:p>
            <a:pPr algn="l"/>
            <a:endParaRPr lang="fr-FR" sz="1600" b="1" dirty="0">
              <a:solidFill>
                <a:schemeClr val="tx1"/>
              </a:solidFill>
              <a:latin typeface="+mj-lt"/>
              <a:ea typeface="ＭＳ Ｐゴシック" pitchFamily="34" charset="-128"/>
              <a:cs typeface="Arial" panose="020B0604020202020204" pitchFamily="34" charset="0"/>
            </a:endParaRPr>
          </a:p>
          <a:p>
            <a:pPr algn="l"/>
            <a:r>
              <a:rPr lang="fr-FR" sz="1600" dirty="0">
                <a:solidFill>
                  <a:schemeClr val="tx1"/>
                </a:solidFill>
                <a:latin typeface="+mj-lt"/>
                <a:ea typeface="ＭＳ Ｐゴシック" pitchFamily="34" charset="-128"/>
                <a:cs typeface="Arial" panose="020B0604020202020204" pitchFamily="34" charset="0"/>
              </a:rPr>
              <a:t>Il a été :</a:t>
            </a:r>
          </a:p>
          <a:p>
            <a:pPr algn="l"/>
            <a:endParaRPr lang="fr-FR" sz="1600" b="1" dirty="0">
              <a:solidFill>
                <a:schemeClr val="tx1"/>
              </a:solidFill>
              <a:latin typeface="+mj-lt"/>
              <a:ea typeface="ＭＳ Ｐゴシック" pitchFamily="34" charset="-128"/>
              <a:cs typeface="Arial" panose="020B0604020202020204" pitchFamily="34" charset="0"/>
            </a:endParaRPr>
          </a:p>
          <a:p>
            <a:pPr marL="541338" indent="-285750" algn="l">
              <a:buClr>
                <a:srgbClr val="FF0000"/>
              </a:buClr>
              <a:buSzPct val="100000"/>
              <a:buFont typeface="Wingdings" panose="05000000000000000000" pitchFamily="2" charset="2"/>
              <a:buChar char="§"/>
            </a:pPr>
            <a:r>
              <a:rPr lang="fr-FR" sz="1600" b="1" dirty="0">
                <a:solidFill>
                  <a:schemeClr val="tx2"/>
                </a:solidFill>
                <a:latin typeface="+mj-lt"/>
                <a:ea typeface="ＭＳ Ｐゴシック" pitchFamily="34" charset="-128"/>
                <a:cs typeface="Arial" panose="020B0604020202020204" pitchFamily="34" charset="0"/>
              </a:rPr>
              <a:t>initié</a:t>
            </a:r>
            <a:r>
              <a:rPr lang="fr-FR" sz="1600" dirty="0">
                <a:solidFill>
                  <a:schemeClr val="tx1"/>
                </a:solidFill>
                <a:latin typeface="+mj-lt"/>
                <a:ea typeface="ＭＳ Ｐゴシック" pitchFamily="34" charset="-128"/>
                <a:cs typeface="Arial" panose="020B0604020202020204" pitchFamily="34" charset="0"/>
              </a:rPr>
              <a:t> par </a:t>
            </a:r>
            <a:r>
              <a:rPr lang="fr-FR" sz="1600" b="1" dirty="0">
                <a:solidFill>
                  <a:schemeClr val="tx1"/>
                </a:solidFill>
                <a:latin typeface="+mj-lt"/>
                <a:ea typeface="ＭＳ Ｐゴシック" pitchFamily="34" charset="-128"/>
                <a:cs typeface="Arial" panose="020B0604020202020204" pitchFamily="34" charset="0"/>
              </a:rPr>
              <a:t>l’Union Nationale des Professions Libérales</a:t>
            </a:r>
            <a:r>
              <a:rPr lang="fr-FR" sz="1600" dirty="0">
                <a:solidFill>
                  <a:schemeClr val="tx1"/>
                </a:solidFill>
                <a:latin typeface="+mj-lt"/>
                <a:ea typeface="ＭＳ Ｐゴシック" pitchFamily="34" charset="-128"/>
                <a:cs typeface="Arial" panose="020B0604020202020204" pitchFamily="34" charset="0"/>
              </a:rPr>
              <a:t> (UNAPL),</a:t>
            </a:r>
          </a:p>
          <a:p>
            <a:pPr marL="541338" indent="-285750" algn="l">
              <a:buClr>
                <a:srgbClr val="FF0000"/>
              </a:buClr>
              <a:buSzPct val="100000"/>
              <a:buFont typeface="Wingdings" panose="05000000000000000000" pitchFamily="2" charset="2"/>
              <a:buChar char="§"/>
            </a:pPr>
            <a:r>
              <a:rPr lang="fr-FR" sz="1600" b="1" dirty="0">
                <a:solidFill>
                  <a:schemeClr val="tx2"/>
                </a:solidFill>
                <a:latin typeface="+mj-lt"/>
                <a:ea typeface="ＭＳ Ｐゴシック" pitchFamily="34" charset="-128"/>
                <a:cs typeface="Arial" panose="020B0604020202020204" pitchFamily="34" charset="0"/>
              </a:rPr>
              <a:t>cosigné</a:t>
            </a:r>
            <a:r>
              <a:rPr lang="fr-FR" sz="1600" dirty="0">
                <a:solidFill>
                  <a:srgbClr val="FF0000"/>
                </a:solidFill>
                <a:latin typeface="+mj-lt"/>
                <a:ea typeface="ＭＳ Ｐゴシック" pitchFamily="34" charset="-128"/>
                <a:cs typeface="Arial" panose="020B0604020202020204" pitchFamily="34" charset="0"/>
              </a:rPr>
              <a:t> </a:t>
            </a:r>
            <a:r>
              <a:rPr lang="fr-FR" sz="1600" dirty="0">
                <a:solidFill>
                  <a:schemeClr val="tx1"/>
                </a:solidFill>
                <a:latin typeface="+mj-lt"/>
                <a:ea typeface="ＭＳ Ｐゴシック" pitchFamily="34" charset="-128"/>
                <a:cs typeface="Arial" panose="020B0604020202020204" pitchFamily="34" charset="0"/>
              </a:rPr>
              <a:t>avec </a:t>
            </a:r>
            <a:r>
              <a:rPr lang="fr-FR" sz="1600" b="1" dirty="0">
                <a:solidFill>
                  <a:schemeClr val="tx1"/>
                </a:solidFill>
                <a:latin typeface="+mj-lt"/>
                <a:ea typeface="ＭＳ Ｐゴシック" pitchFamily="34" charset="-128"/>
                <a:cs typeface="Arial" panose="020B0604020202020204" pitchFamily="34" charset="0"/>
              </a:rPr>
              <a:t>votre syndicat professionnel</a:t>
            </a:r>
            <a:r>
              <a:rPr lang="fr-FR" sz="1600" dirty="0">
                <a:solidFill>
                  <a:schemeClr val="tx1"/>
                </a:solidFill>
                <a:latin typeface="+mj-lt"/>
                <a:ea typeface="ＭＳ Ｐゴシック" pitchFamily="34" charset="-128"/>
                <a:cs typeface="Arial" panose="020B0604020202020204" pitchFamily="34" charset="0"/>
              </a:rPr>
              <a:t> et les confédérations syndicales représentant les salariés (CFDT et CGT-FO),</a:t>
            </a:r>
          </a:p>
          <a:p>
            <a:pPr marL="541338" algn="l">
              <a:buClr>
                <a:srgbClr val="CD0920"/>
              </a:buClr>
              <a:buSzPct val="75000"/>
            </a:pPr>
            <a:r>
              <a:rPr lang="fr-FR" sz="1600" dirty="0">
                <a:solidFill>
                  <a:schemeClr val="tx1"/>
                </a:solidFill>
                <a:latin typeface="+mj-lt"/>
                <a:ea typeface="ＭＳ Ｐゴシック" pitchFamily="34" charset="-128"/>
                <a:cs typeface="Arial" panose="020B0604020202020204" pitchFamily="34" charset="0"/>
              </a:rPr>
              <a:t>et</a:t>
            </a:r>
          </a:p>
          <a:p>
            <a:pPr marL="541338" indent="-285750" algn="l">
              <a:buClr>
                <a:srgbClr val="FF0000"/>
              </a:buClr>
              <a:buSzPct val="100000"/>
              <a:buFont typeface="Wingdings" panose="05000000000000000000" pitchFamily="2" charset="2"/>
              <a:buChar char="§"/>
            </a:pPr>
            <a:r>
              <a:rPr lang="fr-FR" sz="1600" b="1" dirty="0">
                <a:solidFill>
                  <a:schemeClr val="tx2"/>
                </a:solidFill>
                <a:latin typeface="+mj-lt"/>
                <a:ea typeface="ＭＳ Ｐゴシック" pitchFamily="34" charset="-128"/>
                <a:cs typeface="Arial" panose="020B0604020202020204" pitchFamily="34" charset="0"/>
              </a:rPr>
              <a:t>regroupe</a:t>
            </a:r>
            <a:r>
              <a:rPr lang="fr-FR" sz="1600" b="1" dirty="0">
                <a:solidFill>
                  <a:srgbClr val="CD0920"/>
                </a:solidFill>
                <a:latin typeface="+mj-lt"/>
                <a:ea typeface="ＭＳ Ｐゴシック" pitchFamily="34" charset="-128"/>
                <a:cs typeface="Arial" panose="020B0604020202020204" pitchFamily="34" charset="0"/>
              </a:rPr>
              <a:t> </a:t>
            </a:r>
            <a:r>
              <a:rPr lang="fr-FR" sz="1600" dirty="0">
                <a:solidFill>
                  <a:schemeClr val="tx1"/>
                </a:solidFill>
                <a:latin typeface="+mj-lt"/>
                <a:ea typeface="ＭＳ Ｐゴシック" pitchFamily="34" charset="-128"/>
                <a:cs typeface="Arial" panose="020B0604020202020204" pitchFamily="34" charset="0"/>
              </a:rPr>
              <a:t>les </a:t>
            </a:r>
            <a:r>
              <a:rPr lang="fr-FR" sz="1600" b="1" dirty="0">
                <a:solidFill>
                  <a:schemeClr val="tx1"/>
                </a:solidFill>
                <a:latin typeface="+mj-lt"/>
                <a:ea typeface="ＭＳ Ｐゴシック" pitchFamily="34" charset="-128"/>
                <a:cs typeface="Arial" panose="020B0604020202020204" pitchFamily="34" charset="0"/>
              </a:rPr>
              <a:t>60 organisations professionnelles membres de l’UNAPL.</a:t>
            </a:r>
          </a:p>
        </p:txBody>
      </p:sp>
    </p:spTree>
    <p:extLst>
      <p:ext uri="{BB962C8B-B14F-4D97-AF65-F5344CB8AC3E}">
        <p14:creationId xmlns:p14="http://schemas.microsoft.com/office/powerpoint/2010/main" val="7133424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2D581F-8B55-4951-862B-CECFAD715C93}"/>
              </a:ext>
            </a:extLst>
          </p:cNvPr>
          <p:cNvSpPr>
            <a:spLocks noGrp="1"/>
          </p:cNvSpPr>
          <p:nvPr>
            <p:ph type="title"/>
          </p:nvPr>
        </p:nvSpPr>
        <p:spPr/>
        <p:txBody>
          <a:bodyPr/>
          <a:lstStyle/>
          <a:p>
            <a:r>
              <a:rPr lang="fr-FR" dirty="0"/>
              <a:t>ES-PL, une offre packagée « tout-en-un » !</a:t>
            </a:r>
          </a:p>
        </p:txBody>
      </p:sp>
      <p:sp>
        <p:nvSpPr>
          <p:cNvPr id="16" name="ZoneTexte 15">
            <a:extLst>
              <a:ext uri="{FF2B5EF4-FFF2-40B4-BE49-F238E27FC236}">
                <a16:creationId xmlns:a16="http://schemas.microsoft.com/office/drawing/2014/main" id="{6E611225-067D-4FF4-9CD8-0E547FE1CB9C}"/>
              </a:ext>
            </a:extLst>
          </p:cNvPr>
          <p:cNvSpPr txBox="1"/>
          <p:nvPr/>
        </p:nvSpPr>
        <p:spPr>
          <a:xfrm>
            <a:off x="1440007" y="6038480"/>
            <a:ext cx="10344006" cy="194925"/>
          </a:xfrm>
          <a:prstGeom prst="rect">
            <a:avLst/>
          </a:prstGeom>
          <a:noFill/>
        </p:spPr>
        <p:txBody>
          <a:bodyPr wrap="square" rtlCol="0">
            <a:spAutoFit/>
          </a:bodyPr>
          <a:lstStyle/>
          <a:p>
            <a:pPr marL="228600" indent="-228600">
              <a:lnSpc>
                <a:spcPts val="800"/>
              </a:lnSpc>
              <a:buAutoNum type="arabicParenBoth"/>
            </a:pPr>
            <a:r>
              <a:rPr lang="fr-FR" altLang="fr-FR" sz="700" dirty="0">
                <a:solidFill>
                  <a:srgbClr val="4F504F"/>
                </a:solidFill>
                <a:latin typeface="+mj-lt"/>
                <a:cs typeface="Helvetica" pitchFamily="34" charset="0"/>
              </a:rPr>
              <a:t>Dans la limite des taux et des plafonds légaux.</a:t>
            </a:r>
          </a:p>
        </p:txBody>
      </p:sp>
      <p:sp>
        <p:nvSpPr>
          <p:cNvPr id="23" name="Espace réservé du numéro de diapositive 4">
            <a:extLst>
              <a:ext uri="{FF2B5EF4-FFF2-40B4-BE49-F238E27FC236}">
                <a16:creationId xmlns:a16="http://schemas.microsoft.com/office/drawing/2014/main" id="{66ABD5D3-1E0D-4476-BECF-5FDD20BF2F1A}"/>
              </a:ext>
            </a:extLst>
          </p:cNvPr>
          <p:cNvSpPr txBox="1">
            <a:spLocks/>
          </p:cNvSpPr>
          <p:nvPr/>
        </p:nvSpPr>
        <p:spPr>
          <a:xfrm>
            <a:off x="1440000" y="6521788"/>
            <a:ext cx="254400" cy="123111"/>
          </a:xfrm>
          <a:prstGeom prst="rect">
            <a:avLst/>
          </a:prstGeom>
        </p:spPr>
        <p:txBody>
          <a:bodyPr vert="horz" wrap="square" lIns="0" tIns="0" rIns="0" bIns="0" rtlCol="0" anchor="t" anchorCtr="0">
            <a:spAutoFit/>
          </a:bodyPr>
          <a:lstStyle>
            <a:defPPr>
              <a:defRPr lang="fr-FR"/>
            </a:defPPr>
            <a:lvl1pPr marL="0" algn="l" defTabSz="914400" rtl="0" eaLnBrk="1" latinLnBrk="0" hangingPunct="1">
              <a:defRPr lang="fr-FR" sz="1067" b="0" kern="1200" cap="all" baseline="0" smtClean="0">
                <a:solidFill>
                  <a:srgbClr val="7F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07297D28-4046-47B1-8B77-3D2B6744A309}" type="slidenum">
              <a:rPr kumimoji="0" lang="fr-FR" sz="800" b="1" i="0" u="none" strike="noStrike" kern="1200" cap="all" spc="0" normalizeH="0" baseline="0" noProof="0" smtClean="0">
                <a:ln>
                  <a:noFill/>
                </a:ln>
                <a:solidFill>
                  <a:srgbClr val="581D74"/>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fr-FR" sz="800"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24" name="Espace réservé du texte 4">
            <a:extLst>
              <a:ext uri="{FF2B5EF4-FFF2-40B4-BE49-F238E27FC236}">
                <a16:creationId xmlns:a16="http://schemas.microsoft.com/office/drawing/2014/main" id="{D04CB596-D020-48E9-A3FB-E6A29D4FEA0F}"/>
              </a:ext>
            </a:extLst>
          </p:cNvPr>
          <p:cNvSpPr txBox="1">
            <a:spLocks/>
          </p:cNvSpPr>
          <p:nvPr/>
        </p:nvSpPr>
        <p:spPr>
          <a:xfrm>
            <a:off x="298451" y="350234"/>
            <a:ext cx="789267" cy="410882"/>
          </a:xfrm>
          <a:prstGeom prst="rect">
            <a:avLst/>
          </a:prstGeom>
        </p:spPr>
        <p:txBody>
          <a:bodyPr vert="horz" lIns="0" tIns="0" rIns="0" bIns="0" rtlCol="0">
            <a:spAutoFit/>
          </a:bodyPr>
          <a:lstStyle>
            <a:lvl1pPr marL="0" indent="0" algn="ctr" defTabSz="685800" rtl="0" eaLnBrk="1" latinLnBrk="0" hangingPunct="1">
              <a:lnSpc>
                <a:spcPct val="100000"/>
              </a:lnSpc>
              <a:spcBef>
                <a:spcPts val="1200"/>
              </a:spcBef>
              <a:buFont typeface="Arial" panose="020B0604020202020204" pitchFamily="34" charset="0"/>
              <a:buNone/>
              <a:defRPr sz="2200" b="1" kern="120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fr-FR" sz="2670" b="1" i="0" u="none" strike="noStrike" kern="1200" cap="none" spc="0" normalizeH="0" baseline="0" noProof="0" dirty="0">
                <a:ln>
                  <a:noFill/>
                </a:ln>
                <a:solidFill>
                  <a:prstClr val="black"/>
                </a:solidFill>
                <a:effectLst/>
                <a:uLnTx/>
                <a:uFillTx/>
                <a:latin typeface="Arial" panose="020B0604020202020204"/>
                <a:ea typeface="+mn-ea"/>
                <a:cs typeface="+mn-cs"/>
              </a:rPr>
              <a:t>4</a:t>
            </a:r>
          </a:p>
        </p:txBody>
      </p:sp>
      <p:sp>
        <p:nvSpPr>
          <p:cNvPr id="12" name="Ellipse 11">
            <a:extLst>
              <a:ext uri="{FF2B5EF4-FFF2-40B4-BE49-F238E27FC236}">
                <a16:creationId xmlns:a16="http://schemas.microsoft.com/office/drawing/2014/main" id="{4C9194D0-F9FC-42B7-B6DA-E1A5CFD25C1D}"/>
              </a:ext>
            </a:extLst>
          </p:cNvPr>
          <p:cNvSpPr/>
          <p:nvPr/>
        </p:nvSpPr>
        <p:spPr>
          <a:xfrm>
            <a:off x="8077200" y="1228735"/>
            <a:ext cx="2484184" cy="2208630"/>
          </a:xfrm>
          <a:prstGeom prst="ellipse">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a:extLst>
              <a:ext uri="{FF2B5EF4-FFF2-40B4-BE49-F238E27FC236}">
                <a16:creationId xmlns:a16="http://schemas.microsoft.com/office/drawing/2014/main" id="{32C23196-01E6-4F38-BC5D-F468E6966458}"/>
              </a:ext>
            </a:extLst>
          </p:cNvPr>
          <p:cNvPicPr>
            <a:picLocks noChangeAspect="1"/>
          </p:cNvPicPr>
          <p:nvPr/>
        </p:nvPicPr>
        <p:blipFill>
          <a:blip r:embed="rId2"/>
          <a:stretch>
            <a:fillRect/>
          </a:stretch>
        </p:blipFill>
        <p:spPr>
          <a:xfrm>
            <a:off x="8528638" y="1130593"/>
            <a:ext cx="1203733" cy="1708240"/>
          </a:xfrm>
          <a:prstGeom prst="rect">
            <a:avLst/>
          </a:prstGeom>
          <a:ln w="3175">
            <a:solidFill>
              <a:schemeClr val="tx1"/>
            </a:solidFill>
          </a:ln>
        </p:spPr>
      </p:pic>
      <p:sp>
        <p:nvSpPr>
          <p:cNvPr id="14" name="Espace réservé du texte 3">
            <a:extLst>
              <a:ext uri="{FF2B5EF4-FFF2-40B4-BE49-F238E27FC236}">
                <a16:creationId xmlns:a16="http://schemas.microsoft.com/office/drawing/2014/main" id="{B757D2DA-BE08-49FF-A60F-288AD8656BE3}"/>
              </a:ext>
            </a:extLst>
          </p:cNvPr>
          <p:cNvSpPr txBox="1">
            <a:spLocks/>
          </p:cNvSpPr>
          <p:nvPr/>
        </p:nvSpPr>
        <p:spPr>
          <a:xfrm>
            <a:off x="1221602" y="832148"/>
            <a:ext cx="6322197" cy="4963171"/>
          </a:xfrm>
          <a:prstGeom prst="rect">
            <a:avLst/>
          </a:prstGeom>
          <a:noFill/>
        </p:spPr>
        <p:txBody>
          <a:bodyPr vert="horz" lIns="180000" tIns="108000" rIns="180000" bIns="108000" rtlCol="0" anchor="t" anchorCtr="0">
            <a:noAutofit/>
          </a:bodyPr>
          <a:lstStyle>
            <a:lvl1pPr marL="0" indent="0" algn="l" defTabSz="914354" rtl="0" eaLnBrk="1" latinLnBrk="0" hangingPunct="1">
              <a:lnSpc>
                <a:spcPct val="100000"/>
              </a:lnSpc>
              <a:spcBef>
                <a:spcPts val="0"/>
              </a:spcBef>
              <a:buFont typeface="Arial" panose="020B0604020202020204" pitchFamily="34" charset="0"/>
              <a:buNone/>
              <a:defRPr sz="1867" b="0" kern="1200">
                <a:solidFill>
                  <a:schemeClr val="bg2"/>
                </a:solidFill>
                <a:latin typeface="+mn-lt"/>
                <a:ea typeface="+mn-ea"/>
                <a:cs typeface="+mn-cs"/>
              </a:defRPr>
            </a:lvl1pPr>
            <a:lvl2pPr marL="287993" indent="-287993" algn="l" defTabSz="914354" rtl="0" eaLnBrk="1" latinLnBrk="0" hangingPunct="1">
              <a:lnSpc>
                <a:spcPct val="100000"/>
              </a:lnSpc>
              <a:spcBef>
                <a:spcPts val="1333"/>
              </a:spcBef>
              <a:buClr>
                <a:schemeClr val="accent1"/>
              </a:buClr>
              <a:buFont typeface="Wingdings 3" panose="05040102010807070707" pitchFamily="18" charset="2"/>
              <a:buChar char=""/>
              <a:defRPr sz="1867" b="1" kern="1200">
                <a:solidFill>
                  <a:schemeClr val="tx1"/>
                </a:solidFill>
                <a:latin typeface="+mn-lt"/>
                <a:ea typeface="+mn-ea"/>
                <a:cs typeface="+mn-cs"/>
              </a:defRPr>
            </a:lvl2pPr>
            <a:lvl3pPr marL="311992" indent="-311992" algn="l" defTabSz="914354" rtl="0" eaLnBrk="1" latinLnBrk="0" hangingPunct="1">
              <a:lnSpc>
                <a:spcPct val="100000"/>
              </a:lnSpc>
              <a:spcBef>
                <a:spcPts val="1333"/>
              </a:spcBef>
              <a:buClr>
                <a:schemeClr val="accent1"/>
              </a:buClr>
              <a:buFont typeface="Wingdings" panose="05000000000000000000" pitchFamily="2" charset="2"/>
              <a:buChar char=""/>
              <a:defRPr sz="1733" b="0" kern="1200" cap="none" baseline="0">
                <a:solidFill>
                  <a:schemeClr val="tx1"/>
                </a:solidFill>
                <a:latin typeface="+mn-lt"/>
                <a:ea typeface="+mn-ea"/>
                <a:cs typeface="+mn-cs"/>
              </a:defRPr>
            </a:lvl3pPr>
            <a:lvl4pPr marL="599985" indent="-239994" algn="l" defTabSz="914354" rtl="0" eaLnBrk="1" latinLnBrk="0" hangingPunct="1">
              <a:lnSpc>
                <a:spcPct val="100000"/>
              </a:lnSpc>
              <a:spcBef>
                <a:spcPts val="800"/>
              </a:spcBef>
              <a:buClr>
                <a:schemeClr val="accent1"/>
              </a:buClr>
              <a:buSzPct val="80000"/>
              <a:buFont typeface="Wingdings 3" panose="05040102010807070707" pitchFamily="18" charset="2"/>
              <a:buChar char=""/>
              <a:defRPr sz="1733" kern="1200">
                <a:solidFill>
                  <a:schemeClr val="tx1"/>
                </a:solidFill>
                <a:latin typeface="+mn-lt"/>
                <a:ea typeface="+mn-ea"/>
                <a:cs typeface="+mn-cs"/>
              </a:defRPr>
            </a:lvl4pPr>
            <a:lvl5pPr marL="791980" indent="-172796" algn="l" defTabSz="914354" rtl="0" eaLnBrk="1" latinLnBrk="0" hangingPunct="1">
              <a:lnSpc>
                <a:spcPct val="100000"/>
              </a:lnSpc>
              <a:spcBef>
                <a:spcPts val="800"/>
              </a:spcBef>
              <a:buClr>
                <a:schemeClr val="accent1"/>
              </a:buClr>
              <a:buSzPct val="80000"/>
              <a:buFont typeface="Arial" panose="020B0604020202020204" pitchFamily="34" charset="0"/>
              <a:buChar char="•"/>
              <a:defRPr sz="1467" kern="1200">
                <a:solidFill>
                  <a:schemeClr val="tx1"/>
                </a:solidFill>
                <a:latin typeface="+mn-lt"/>
                <a:ea typeface="+mn-ea"/>
                <a:cs typeface="+mn-cs"/>
              </a:defRPr>
            </a:lvl5pPr>
            <a:lvl6pPr marL="777561" indent="-172792" algn="l" defTabSz="914354" rtl="0" eaLnBrk="1" latinLnBrk="0" hangingPunct="1">
              <a:lnSpc>
                <a:spcPct val="100000"/>
              </a:lnSpc>
              <a:spcBef>
                <a:spcPts val="800"/>
              </a:spcBef>
              <a:buClr>
                <a:schemeClr val="accent1"/>
              </a:buClr>
              <a:buFont typeface="Arial" panose="020B0604020202020204" pitchFamily="34" charset="0"/>
              <a:buChar char="•"/>
              <a:defRPr sz="1467"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007"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a:lstStyle>
          <a:p>
            <a:pPr>
              <a:spcAft>
                <a:spcPts val="600"/>
              </a:spcAft>
            </a:pPr>
            <a:endParaRPr lang="fr-FR" sz="1600" b="1" dirty="0">
              <a:solidFill>
                <a:schemeClr val="tx2"/>
              </a:solidFill>
            </a:endParaRPr>
          </a:p>
          <a:p>
            <a:pPr>
              <a:spcAft>
                <a:spcPts val="600"/>
              </a:spcAft>
            </a:pPr>
            <a:r>
              <a:rPr lang="fr-FR" sz="1600" b="1" dirty="0">
                <a:solidFill>
                  <a:schemeClr val="tx2"/>
                </a:solidFill>
              </a:rPr>
              <a:t>Simplicité de la souscription </a:t>
            </a:r>
          </a:p>
          <a:p>
            <a:r>
              <a:rPr lang="fr-FR" sz="1200" dirty="0">
                <a:solidFill>
                  <a:schemeClr val="tx1"/>
                </a:solidFill>
              </a:rPr>
              <a:t>Un seul document à remplir et signer : le bulletin de souscription.</a:t>
            </a:r>
          </a:p>
          <a:p>
            <a:r>
              <a:rPr lang="fr-FR" sz="1200" dirty="0">
                <a:solidFill>
                  <a:schemeClr val="tx1"/>
                </a:solidFill>
              </a:rPr>
              <a:t>Vous n’avez pas besoin de demander l’avis de vos salariés ! </a:t>
            </a:r>
            <a:br>
              <a:rPr lang="fr-FR" sz="1200" dirty="0">
                <a:solidFill>
                  <a:schemeClr val="tx1"/>
                </a:solidFill>
              </a:rPr>
            </a:br>
            <a:r>
              <a:rPr lang="fr-FR" sz="1200" dirty="0">
                <a:solidFill>
                  <a:schemeClr val="tx1"/>
                </a:solidFill>
              </a:rPr>
              <a:t>Il vous suffit juste de les en informer ! </a:t>
            </a:r>
          </a:p>
          <a:p>
            <a:pPr marL="176213" indent="-176213">
              <a:spcBef>
                <a:spcPts val="300"/>
              </a:spcBef>
              <a:buClr>
                <a:schemeClr val="accent1"/>
              </a:buClr>
              <a:buSzPct val="80000"/>
              <a:buFont typeface="Arial" panose="020B0604020202020204" pitchFamily="34" charset="0"/>
              <a:buChar char="►"/>
            </a:pPr>
            <a:endParaRPr lang="fr-FR" sz="1200" dirty="0">
              <a:solidFill>
                <a:schemeClr val="tx1"/>
              </a:solidFill>
            </a:endParaRPr>
          </a:p>
          <a:p>
            <a:r>
              <a:rPr lang="fr-FR" sz="1200" dirty="0">
                <a:solidFill>
                  <a:schemeClr val="tx1"/>
                </a:solidFill>
              </a:rPr>
              <a:t>Vous choisissez librement :</a:t>
            </a:r>
          </a:p>
          <a:p>
            <a:pPr marL="171450" indent="-171450">
              <a:spcBef>
                <a:spcPts val="300"/>
              </a:spcBef>
              <a:buClr>
                <a:schemeClr val="accent1"/>
              </a:buClr>
              <a:buSzPct val="80000"/>
              <a:buFont typeface="Arial" panose="020B0604020202020204" pitchFamily="34" charset="0"/>
              <a:buChar char="►"/>
            </a:pPr>
            <a:r>
              <a:rPr lang="fr-FR" sz="1200" dirty="0">
                <a:solidFill>
                  <a:schemeClr val="tx1"/>
                </a:solidFill>
              </a:rPr>
              <a:t>de mettre en place le ou les plan(s) de votre choix : </a:t>
            </a:r>
            <a:r>
              <a:rPr lang="fr-FR" sz="1200" b="1" dirty="0">
                <a:solidFill>
                  <a:schemeClr val="tx2"/>
                </a:solidFill>
              </a:rPr>
              <a:t>PEI</a:t>
            </a:r>
            <a:r>
              <a:rPr lang="fr-FR" sz="1200" dirty="0">
                <a:solidFill>
                  <a:schemeClr val="tx1"/>
                </a:solidFill>
              </a:rPr>
              <a:t> et/ou </a:t>
            </a:r>
            <a:r>
              <a:rPr lang="fr-FR" sz="1200" b="1" dirty="0">
                <a:solidFill>
                  <a:schemeClr val="tx2"/>
                </a:solidFill>
              </a:rPr>
              <a:t>PERCOL-I </a:t>
            </a:r>
            <a:endParaRPr lang="fr-FR" sz="1200" dirty="0">
              <a:solidFill>
                <a:schemeClr val="tx1"/>
              </a:solidFill>
            </a:endParaRPr>
          </a:p>
          <a:p>
            <a:pPr marL="171450" indent="-171450">
              <a:spcBef>
                <a:spcPts val="300"/>
              </a:spcBef>
              <a:buClr>
                <a:schemeClr val="accent1"/>
              </a:buClr>
              <a:buSzPct val="80000"/>
              <a:buFont typeface="Arial" panose="020B0604020202020204" pitchFamily="34" charset="0"/>
              <a:buChar char="►"/>
            </a:pPr>
            <a:r>
              <a:rPr lang="fr-FR" sz="1200" dirty="0">
                <a:solidFill>
                  <a:schemeClr val="tx1"/>
                </a:solidFill>
              </a:rPr>
              <a:t>de mettre en place ou non un </a:t>
            </a:r>
            <a:r>
              <a:rPr lang="fr-FR" sz="1200" b="1" dirty="0">
                <a:solidFill>
                  <a:schemeClr val="tx2"/>
                </a:solidFill>
              </a:rPr>
              <a:t>abondement</a:t>
            </a:r>
            <a:r>
              <a:rPr lang="fr-FR" sz="1200" dirty="0">
                <a:solidFill>
                  <a:schemeClr val="tx1"/>
                </a:solidFill>
              </a:rPr>
              <a:t> et de fixer son </a:t>
            </a:r>
            <a:r>
              <a:rPr lang="fr-FR" sz="1200" b="1" dirty="0">
                <a:solidFill>
                  <a:schemeClr val="tx2"/>
                </a:solidFill>
              </a:rPr>
              <a:t>taux</a:t>
            </a:r>
            <a:r>
              <a:rPr lang="fr-FR" sz="1200" dirty="0">
                <a:solidFill>
                  <a:schemeClr val="tx1"/>
                </a:solidFill>
              </a:rPr>
              <a:t> et son </a:t>
            </a:r>
            <a:r>
              <a:rPr lang="fr-FR" sz="1200" b="1" dirty="0">
                <a:solidFill>
                  <a:schemeClr val="tx2"/>
                </a:solidFill>
              </a:rPr>
              <a:t>plafond</a:t>
            </a:r>
            <a:r>
              <a:rPr lang="fr-FR" sz="1200" baseline="30000" dirty="0">
                <a:solidFill>
                  <a:schemeClr val="tx1"/>
                </a:solidFill>
              </a:rPr>
              <a:t>(1)</a:t>
            </a:r>
          </a:p>
          <a:p>
            <a:pPr>
              <a:spcBef>
                <a:spcPts val="300"/>
              </a:spcBef>
              <a:buClr>
                <a:schemeClr val="accent1"/>
              </a:buClr>
              <a:buSzPct val="80000"/>
            </a:pPr>
            <a:endParaRPr lang="fr-FR" sz="1050" dirty="0">
              <a:solidFill>
                <a:schemeClr val="tx1"/>
              </a:solidFill>
            </a:endParaRPr>
          </a:p>
          <a:p>
            <a:pPr>
              <a:spcBef>
                <a:spcPts val="300"/>
              </a:spcBef>
              <a:buClr>
                <a:schemeClr val="accent1"/>
              </a:buClr>
              <a:buSzPct val="80000"/>
            </a:pPr>
            <a:endParaRPr lang="fr-FR" sz="1050" dirty="0">
              <a:solidFill>
                <a:schemeClr val="tx1"/>
              </a:solidFill>
            </a:endParaRPr>
          </a:p>
          <a:p>
            <a:pPr defTabSz="914400">
              <a:spcBef>
                <a:spcPts val="300"/>
              </a:spcBef>
              <a:buClr>
                <a:srgbClr val="581D74"/>
              </a:buClr>
            </a:pPr>
            <a:r>
              <a:rPr lang="fr-FR" sz="1600" b="1" dirty="0">
                <a:solidFill>
                  <a:srgbClr val="581D74"/>
                </a:solidFill>
              </a:rPr>
              <a:t>Tarification des frais de tenue des compte</a:t>
            </a:r>
          </a:p>
          <a:p>
            <a:pPr defTabSz="914400"/>
            <a:endParaRPr lang="fr-FR" sz="1050" dirty="0">
              <a:solidFill>
                <a:srgbClr val="707372"/>
              </a:solidFill>
            </a:endParaRPr>
          </a:p>
          <a:p>
            <a:pPr marL="171450" indent="-171450" defTabSz="914400">
              <a:buClr>
                <a:srgbClr val="4D6995"/>
              </a:buClr>
              <a:buSzPct val="80000"/>
              <a:buFont typeface="Arial" panose="020B0604020202020204" pitchFamily="34" charset="0"/>
              <a:buChar char="►"/>
            </a:pPr>
            <a:r>
              <a:rPr lang="fr-FR" sz="1200" dirty="0">
                <a:solidFill>
                  <a:prstClr val="black"/>
                </a:solidFill>
              </a:rPr>
              <a:t>à la charge de l’entreprise</a:t>
            </a:r>
          </a:p>
          <a:p>
            <a:pPr marL="171450" indent="-171450" defTabSz="914400">
              <a:buClr>
                <a:srgbClr val="4D6995"/>
              </a:buClr>
              <a:buSzPct val="80000"/>
              <a:buFont typeface="Arial" panose="020B0604020202020204" pitchFamily="34" charset="0"/>
              <a:buChar char="►"/>
            </a:pPr>
            <a:r>
              <a:rPr lang="fr-FR" sz="1200" dirty="0">
                <a:solidFill>
                  <a:prstClr val="black"/>
                </a:solidFill>
              </a:rPr>
              <a:t>aucun frais de dossier ou mise en place</a:t>
            </a:r>
          </a:p>
          <a:p>
            <a:pPr marL="171450" indent="-171450" defTabSz="914400">
              <a:buClr>
                <a:srgbClr val="4D6995"/>
              </a:buClr>
              <a:buSzPct val="80000"/>
              <a:buFont typeface="Arial" panose="020B0604020202020204" pitchFamily="34" charset="0"/>
              <a:buChar char="►"/>
            </a:pPr>
            <a:r>
              <a:rPr lang="fr-FR" sz="1200" dirty="0">
                <a:solidFill>
                  <a:prstClr val="black"/>
                </a:solidFill>
              </a:rPr>
              <a:t>aucune facturation pour les salariés qui n’épargnent pas</a:t>
            </a:r>
          </a:p>
          <a:p>
            <a:pPr defTabSz="914400">
              <a:buClr>
                <a:srgbClr val="4D6995"/>
              </a:buClr>
              <a:buSzPct val="80000"/>
            </a:pPr>
            <a:endParaRPr lang="fr-FR" sz="1200" dirty="0">
              <a:solidFill>
                <a:prstClr val="black"/>
              </a:solidFill>
            </a:endParaRPr>
          </a:p>
          <a:p>
            <a:pPr marL="171450" indent="-171450" defTabSz="914400">
              <a:buClr>
                <a:srgbClr val="4D6995"/>
              </a:buClr>
              <a:buSzPct val="80000"/>
              <a:buFont typeface="Arial" panose="020B0604020202020204" pitchFamily="34" charset="0"/>
              <a:buChar char="►"/>
            </a:pPr>
            <a:endParaRPr lang="fr-FR" sz="1200" dirty="0">
              <a:solidFill>
                <a:prstClr val="black"/>
              </a:solidFill>
            </a:endParaRPr>
          </a:p>
          <a:p>
            <a:pPr defTabSz="914400">
              <a:buClr>
                <a:srgbClr val="4D6995"/>
              </a:buClr>
              <a:buSzPct val="80000"/>
            </a:pPr>
            <a:r>
              <a:rPr lang="fr-FR" sz="1600" b="1" dirty="0">
                <a:solidFill>
                  <a:srgbClr val="581D74"/>
                </a:solidFill>
              </a:rPr>
              <a:t>Commission de souscription</a:t>
            </a:r>
          </a:p>
          <a:p>
            <a:pPr marL="171450" indent="-171450" defTabSz="914400">
              <a:buClr>
                <a:srgbClr val="4D6995"/>
              </a:buClr>
              <a:buSzPct val="80000"/>
              <a:buFont typeface="Arial" panose="020B0604020202020204" pitchFamily="34" charset="0"/>
              <a:buChar char="►"/>
            </a:pPr>
            <a:r>
              <a:rPr lang="fr-FR" sz="1200" dirty="0">
                <a:solidFill>
                  <a:prstClr val="black"/>
                </a:solidFill>
              </a:rPr>
              <a:t>de 0,50 % à 2 % maximum selon les FCPE à la charge de l’épargnant</a:t>
            </a:r>
          </a:p>
          <a:p>
            <a:pPr defTabSz="914400">
              <a:buClr>
                <a:srgbClr val="4D6995"/>
              </a:buClr>
              <a:buSzPct val="80000"/>
            </a:pPr>
            <a:endParaRPr lang="fr-FR" sz="1200" dirty="0">
              <a:solidFill>
                <a:prstClr val="black"/>
              </a:solidFill>
            </a:endParaRPr>
          </a:p>
          <a:p>
            <a:pPr defTabSz="914400">
              <a:buClr>
                <a:srgbClr val="4D6995"/>
              </a:buClr>
              <a:buSzPct val="80000"/>
            </a:pPr>
            <a:endParaRPr lang="fr-FR" sz="1200" dirty="0">
              <a:solidFill>
                <a:prstClr val="black"/>
              </a:solidFill>
            </a:endParaRPr>
          </a:p>
        </p:txBody>
      </p:sp>
      <p:pic>
        <p:nvPicPr>
          <p:cNvPr id="15" name="Image 14">
            <a:extLst>
              <a:ext uri="{FF2B5EF4-FFF2-40B4-BE49-F238E27FC236}">
                <a16:creationId xmlns:a16="http://schemas.microsoft.com/office/drawing/2014/main" id="{B905DBCE-6398-470C-AD9A-E6A510A00800}"/>
              </a:ext>
            </a:extLst>
          </p:cNvPr>
          <p:cNvPicPr>
            <a:picLocks noChangeAspect="1"/>
          </p:cNvPicPr>
          <p:nvPr/>
        </p:nvPicPr>
        <p:blipFill>
          <a:blip r:embed="rId3"/>
          <a:stretch>
            <a:fillRect/>
          </a:stretch>
        </p:blipFill>
        <p:spPr>
          <a:xfrm>
            <a:off x="9293804" y="1984320"/>
            <a:ext cx="1249603" cy="1708241"/>
          </a:xfrm>
          <a:prstGeom prst="rect">
            <a:avLst/>
          </a:prstGeom>
          <a:ln>
            <a:solidFill>
              <a:schemeClr val="bg1">
                <a:lumMod val="50000"/>
              </a:schemeClr>
            </a:solidFill>
          </a:ln>
        </p:spPr>
      </p:pic>
      <p:graphicFrame>
        <p:nvGraphicFramePr>
          <p:cNvPr id="18" name="Tableau 17">
            <a:extLst>
              <a:ext uri="{FF2B5EF4-FFF2-40B4-BE49-F238E27FC236}">
                <a16:creationId xmlns:a16="http://schemas.microsoft.com/office/drawing/2014/main" id="{54897BC6-B9B4-4923-A464-B3C0ADCFE8AE}"/>
              </a:ext>
            </a:extLst>
          </p:cNvPr>
          <p:cNvGraphicFramePr>
            <a:graphicFrameLocks noGrp="1"/>
          </p:cNvGraphicFramePr>
          <p:nvPr>
            <p:extLst>
              <p:ext uri="{D42A27DB-BD31-4B8C-83A1-F6EECF244321}">
                <p14:modId xmlns:p14="http://schemas.microsoft.com/office/powerpoint/2010/main" val="1817237246"/>
              </p:ext>
            </p:extLst>
          </p:nvPr>
        </p:nvGraphicFramePr>
        <p:xfrm>
          <a:off x="7784758" y="3936028"/>
          <a:ext cx="3540718" cy="893769"/>
        </p:xfrm>
        <a:graphic>
          <a:graphicData uri="http://schemas.openxmlformats.org/drawingml/2006/table">
            <a:tbl>
              <a:tblPr firstRow="1" bandRow="1">
                <a:tableStyleId>{5C22544A-7EE6-4342-B048-85BDC9FD1C3A}</a:tableStyleId>
              </a:tblPr>
              <a:tblGrid>
                <a:gridCol w="1669944">
                  <a:extLst>
                    <a:ext uri="{9D8B030D-6E8A-4147-A177-3AD203B41FA5}">
                      <a16:colId xmlns:a16="http://schemas.microsoft.com/office/drawing/2014/main" val="3210622472"/>
                    </a:ext>
                  </a:extLst>
                </a:gridCol>
                <a:gridCol w="200830">
                  <a:extLst>
                    <a:ext uri="{9D8B030D-6E8A-4147-A177-3AD203B41FA5}">
                      <a16:colId xmlns:a16="http://schemas.microsoft.com/office/drawing/2014/main" val="1667849801"/>
                    </a:ext>
                  </a:extLst>
                </a:gridCol>
                <a:gridCol w="1669944">
                  <a:extLst>
                    <a:ext uri="{9D8B030D-6E8A-4147-A177-3AD203B41FA5}">
                      <a16:colId xmlns:a16="http://schemas.microsoft.com/office/drawing/2014/main" val="4166626493"/>
                    </a:ext>
                  </a:extLst>
                </a:gridCol>
              </a:tblGrid>
              <a:tr h="893769">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000" b="1" spc="-20" dirty="0">
                          <a:solidFill>
                            <a:schemeClr val="tx1"/>
                          </a:solidFill>
                        </a:rPr>
                        <a:t>PEI ou PERCOL-I seul </a:t>
                      </a:r>
                      <a:r>
                        <a:rPr lang="fr-FR" sz="1000" spc="-20" dirty="0">
                          <a:solidFill>
                            <a:schemeClr val="tx1"/>
                          </a:solidFill>
                        </a:rPr>
                        <a:t>: </a:t>
                      </a:r>
                      <a:br>
                        <a:rPr lang="fr-FR" sz="1000" spc="-20" dirty="0">
                          <a:solidFill>
                            <a:schemeClr val="tx1"/>
                          </a:solidFill>
                        </a:rPr>
                      </a:br>
                      <a:r>
                        <a:rPr lang="fr-FR" sz="1000" b="0" spc="-20" dirty="0">
                          <a:solidFill>
                            <a:schemeClr val="tx1"/>
                          </a:solidFill>
                        </a:rPr>
                        <a:t>forfait annuel de 100 € HT </a:t>
                      </a:r>
                      <a:br>
                        <a:rPr lang="fr-FR" sz="1000" b="0" spc="-20" dirty="0">
                          <a:solidFill>
                            <a:schemeClr val="tx1"/>
                          </a:solidFill>
                        </a:rPr>
                      </a:br>
                      <a:r>
                        <a:rPr lang="fr-FR" sz="1000" b="0" spc="-20" dirty="0">
                          <a:solidFill>
                            <a:schemeClr val="tx1"/>
                          </a:solidFill>
                        </a:rPr>
                        <a:t>+ 10 € HT / compte</a:t>
                      </a:r>
                    </a:p>
                  </a:txBody>
                  <a:tcPr marL="0" marR="0" marT="0" marB="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fr-FR" sz="1000" b="0" spc="-20" dirty="0">
                        <a:solidFill>
                          <a:schemeClr val="tx1"/>
                        </a:solidFill>
                      </a:endParaRPr>
                    </a:p>
                  </a:txBody>
                  <a:tcPr marL="0" marR="0" marT="0" marB="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000" b="1" spc="-20" dirty="0">
                          <a:solidFill>
                            <a:schemeClr val="tx1"/>
                          </a:solidFill>
                        </a:rPr>
                        <a:t>PEI + PERCOL-I </a:t>
                      </a:r>
                      <a:r>
                        <a:rPr lang="fr-FR" sz="1000" spc="-20" dirty="0">
                          <a:solidFill>
                            <a:schemeClr val="tx1"/>
                          </a:solidFill>
                        </a:rPr>
                        <a:t>: </a:t>
                      </a:r>
                      <a:br>
                        <a:rPr lang="fr-FR" sz="1000" spc="-20" dirty="0">
                          <a:solidFill>
                            <a:schemeClr val="tx1"/>
                          </a:solidFill>
                        </a:rPr>
                      </a:br>
                      <a:r>
                        <a:rPr lang="fr-FR" sz="1000" b="0" spc="-20" dirty="0">
                          <a:solidFill>
                            <a:schemeClr val="tx1"/>
                          </a:solidFill>
                        </a:rPr>
                        <a:t>forfait annuel de 150 € HT </a:t>
                      </a:r>
                      <a:br>
                        <a:rPr lang="fr-FR" sz="1000" b="0" spc="-20" dirty="0">
                          <a:solidFill>
                            <a:schemeClr val="tx1"/>
                          </a:solidFill>
                        </a:rPr>
                      </a:br>
                      <a:r>
                        <a:rPr lang="fr-FR" sz="1000" b="0" spc="-20" dirty="0">
                          <a:solidFill>
                            <a:schemeClr val="tx1"/>
                          </a:solidFill>
                        </a:rPr>
                        <a:t>+ 15 € HT / compte</a:t>
                      </a:r>
                    </a:p>
                  </a:txBody>
                  <a:tcPr marL="0" marR="0" marT="0" marB="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658599530"/>
                  </a:ext>
                </a:extLst>
              </a:tr>
            </a:tbl>
          </a:graphicData>
        </a:graphic>
      </p:graphicFrame>
      <p:sp>
        <p:nvSpPr>
          <p:cNvPr id="19" name="ZoneTexte 18">
            <a:extLst>
              <a:ext uri="{FF2B5EF4-FFF2-40B4-BE49-F238E27FC236}">
                <a16:creationId xmlns:a16="http://schemas.microsoft.com/office/drawing/2014/main" id="{8C8CA743-EE0E-4F51-97A8-994FB1AAA96F}"/>
              </a:ext>
            </a:extLst>
          </p:cNvPr>
          <p:cNvSpPr txBox="1"/>
          <p:nvPr/>
        </p:nvSpPr>
        <p:spPr>
          <a:xfrm>
            <a:off x="7784758" y="4957542"/>
            <a:ext cx="3540718" cy="230832"/>
          </a:xfrm>
          <a:prstGeom prst="rect">
            <a:avLst/>
          </a:prstGeom>
          <a:solidFill>
            <a:srgbClr val="CDCECC"/>
          </a:solidFill>
        </p:spPr>
        <p:txBody>
          <a:bodyPr wrap="square" rtlCol="0">
            <a:spAutoFit/>
          </a:bodyPr>
          <a:lstStyle/>
          <a:p>
            <a:pPr lvl="0" algn="ctr" defTabSz="457200">
              <a:defRPr/>
            </a:pPr>
            <a:r>
              <a:rPr lang="fr-FR" sz="900" b="1" kern="0" dirty="0">
                <a:ea typeface="MS PGothic" pitchFamily="34" charset="-128"/>
              </a:rPr>
              <a:t>Voir tarification en annexe </a:t>
            </a:r>
          </a:p>
        </p:txBody>
      </p:sp>
    </p:spTree>
    <p:extLst>
      <p:ext uri="{BB962C8B-B14F-4D97-AF65-F5344CB8AC3E}">
        <p14:creationId xmlns:p14="http://schemas.microsoft.com/office/powerpoint/2010/main" val="40659992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Rectangle : coins arrondis 82">
            <a:extLst>
              <a:ext uri="{FF2B5EF4-FFF2-40B4-BE49-F238E27FC236}">
                <a16:creationId xmlns:a16="http://schemas.microsoft.com/office/drawing/2014/main" id="{5B8B57C0-7A01-48F7-86CE-6B8A14D30E09}"/>
              </a:ext>
            </a:extLst>
          </p:cNvPr>
          <p:cNvSpPr/>
          <p:nvPr/>
        </p:nvSpPr>
        <p:spPr>
          <a:xfrm>
            <a:off x="1447113" y="1122217"/>
            <a:ext cx="9679923" cy="701711"/>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a:extLst>
              <a:ext uri="{FF2B5EF4-FFF2-40B4-BE49-F238E27FC236}">
                <a16:creationId xmlns:a16="http://schemas.microsoft.com/office/drawing/2014/main" id="{8BC7947F-53AA-4B69-A570-67A8B888456A}"/>
              </a:ext>
            </a:extLst>
          </p:cNvPr>
          <p:cNvSpPr>
            <a:spLocks noGrp="1"/>
          </p:cNvSpPr>
          <p:nvPr>
            <p:ph type="title"/>
          </p:nvPr>
        </p:nvSpPr>
        <p:spPr>
          <a:xfrm>
            <a:off x="1440000" y="306802"/>
            <a:ext cx="10373391" cy="608400"/>
          </a:xfrm>
        </p:spPr>
        <p:txBody>
          <a:bodyPr/>
          <a:lstStyle/>
          <a:p>
            <a:r>
              <a:rPr lang="fr-FR" altLang="fr-FR" dirty="0"/>
              <a:t>Le dispositif en synthèse</a:t>
            </a:r>
            <a:br>
              <a:rPr lang="fr-FR" dirty="0"/>
            </a:br>
            <a:endParaRPr lang="fr-FR" dirty="0"/>
          </a:p>
        </p:txBody>
      </p:sp>
      <p:sp>
        <p:nvSpPr>
          <p:cNvPr id="3" name="Espace réservé du numéro de diapositive 2">
            <a:extLst>
              <a:ext uri="{FF2B5EF4-FFF2-40B4-BE49-F238E27FC236}">
                <a16:creationId xmlns:a16="http://schemas.microsoft.com/office/drawing/2014/main" id="{39AA150B-89C7-43F6-9674-C1F8852562C2}"/>
              </a:ext>
            </a:extLst>
          </p:cNvPr>
          <p:cNvSpPr>
            <a:spLocks noGrp="1"/>
          </p:cNvSpPr>
          <p:nvPr>
            <p:ph type="sldNum" sz="quarter" idx="12"/>
          </p:nvPr>
        </p:nvSpPr>
        <p:spPr>
          <a:xfrm>
            <a:off x="1440000" y="6524773"/>
            <a:ext cx="254400" cy="123111"/>
          </a:xfrm>
        </p:spPr>
        <p:txBody>
          <a:bodyPr/>
          <a:lstStyle/>
          <a:p>
            <a:pPr defTabSz="1219170"/>
            <a:fld id="{4F985FF9-ADA8-465B-B1B8-A5AF16A5E141}" type="slidenum">
              <a:rPr lang="fr-FR" sz="800">
                <a:solidFill>
                  <a:srgbClr val="581D74"/>
                </a:solidFill>
                <a:latin typeface="Arial" panose="020B0604020202020204"/>
              </a:rPr>
              <a:pPr defTabSz="1219170"/>
              <a:t>29</a:t>
            </a:fld>
            <a:endParaRPr lang="fr-FR" sz="1333" dirty="0">
              <a:solidFill>
                <a:srgbClr val="581D74"/>
              </a:solidFill>
              <a:latin typeface="Arial" panose="020B0604020202020204"/>
            </a:endParaRPr>
          </a:p>
        </p:txBody>
      </p:sp>
      <p:sp>
        <p:nvSpPr>
          <p:cNvPr id="4" name="Espace réservé du texte 3">
            <a:extLst>
              <a:ext uri="{FF2B5EF4-FFF2-40B4-BE49-F238E27FC236}">
                <a16:creationId xmlns:a16="http://schemas.microsoft.com/office/drawing/2014/main" id="{78A79321-F1EE-41CF-A37F-070F06E10C0A}"/>
              </a:ext>
            </a:extLst>
          </p:cNvPr>
          <p:cNvSpPr>
            <a:spLocks noGrp="1"/>
          </p:cNvSpPr>
          <p:nvPr>
            <p:ph type="body" sz="quarter" idx="13"/>
          </p:nvPr>
        </p:nvSpPr>
        <p:spPr>
          <a:xfrm>
            <a:off x="298451" y="350234"/>
            <a:ext cx="789267" cy="410369"/>
          </a:xfrm>
        </p:spPr>
        <p:txBody>
          <a:bodyPr/>
          <a:lstStyle/>
          <a:p>
            <a:r>
              <a:rPr lang="fr-FR" dirty="0"/>
              <a:t>4</a:t>
            </a:r>
          </a:p>
        </p:txBody>
      </p:sp>
      <p:sp>
        <p:nvSpPr>
          <p:cNvPr id="45" name="Rectangle 44">
            <a:extLst>
              <a:ext uri="{FF2B5EF4-FFF2-40B4-BE49-F238E27FC236}">
                <a16:creationId xmlns:a16="http://schemas.microsoft.com/office/drawing/2014/main" id="{E6E5AB71-8C0B-4E22-9F3C-72ABD5EA6E0C}"/>
              </a:ext>
            </a:extLst>
          </p:cNvPr>
          <p:cNvSpPr/>
          <p:nvPr/>
        </p:nvSpPr>
        <p:spPr>
          <a:xfrm>
            <a:off x="5319000" y="1668910"/>
            <a:ext cx="123511" cy="375670"/>
          </a:xfrm>
          <a:prstGeom prst="rect">
            <a:avLst/>
          </a:pr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30" b="0" i="0" u="none" strike="noStrike" kern="0" cap="none" spc="0" normalizeH="0" baseline="0" noProof="0">
              <a:ln>
                <a:noFill/>
              </a:ln>
              <a:solidFill>
                <a:prstClr val="white"/>
              </a:solidFill>
              <a:effectLst/>
              <a:uLnTx/>
              <a:uFillTx/>
              <a:latin typeface="+mj-lt"/>
              <a:ea typeface="+mn-ea"/>
              <a:cs typeface="+mn-cs"/>
            </a:endParaRPr>
          </a:p>
        </p:txBody>
      </p:sp>
      <p:sp>
        <p:nvSpPr>
          <p:cNvPr id="49" name="Flèche vers le bas 86">
            <a:extLst>
              <a:ext uri="{FF2B5EF4-FFF2-40B4-BE49-F238E27FC236}">
                <a16:creationId xmlns:a16="http://schemas.microsoft.com/office/drawing/2014/main" id="{2E115CEE-6640-4649-A404-5CFF95773A21}"/>
              </a:ext>
            </a:extLst>
          </p:cNvPr>
          <p:cNvSpPr/>
          <p:nvPr/>
        </p:nvSpPr>
        <p:spPr>
          <a:xfrm>
            <a:off x="9169773" y="3423908"/>
            <a:ext cx="196508" cy="186576"/>
          </a:xfrm>
          <a:prstGeom prst="downArrow">
            <a:avLst/>
          </a:prstGeom>
          <a:solidFill>
            <a:schemeClr val="accent1"/>
          </a:solid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a:ln>
                <a:noFill/>
              </a:ln>
              <a:solidFill>
                <a:srgbClr val="FFFFFF"/>
              </a:solidFill>
              <a:effectLst/>
              <a:uLnTx/>
              <a:uFillTx/>
              <a:latin typeface="+mj-lt"/>
            </a:endParaRPr>
          </a:p>
        </p:txBody>
      </p:sp>
      <p:sp>
        <p:nvSpPr>
          <p:cNvPr id="51" name="Flèche vers le bas 82">
            <a:extLst>
              <a:ext uri="{FF2B5EF4-FFF2-40B4-BE49-F238E27FC236}">
                <a16:creationId xmlns:a16="http://schemas.microsoft.com/office/drawing/2014/main" id="{56A384F1-F561-47C2-923B-4FF9E40C8A5C}"/>
              </a:ext>
            </a:extLst>
          </p:cNvPr>
          <p:cNvSpPr/>
          <p:nvPr/>
        </p:nvSpPr>
        <p:spPr>
          <a:xfrm>
            <a:off x="4199588" y="2863707"/>
            <a:ext cx="228467" cy="209890"/>
          </a:xfrm>
          <a:prstGeom prst="downArrow">
            <a:avLst/>
          </a:prstGeom>
          <a:solidFill>
            <a:schemeClr val="accent1"/>
          </a:solid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30" b="0" i="0" u="none" strike="noStrike" kern="0" cap="none" spc="0" normalizeH="0" baseline="0" noProof="0">
              <a:ln>
                <a:noFill/>
              </a:ln>
              <a:solidFill>
                <a:srgbClr val="FFFFFF"/>
              </a:solidFill>
              <a:effectLst/>
              <a:uLnTx/>
              <a:uFillTx/>
              <a:latin typeface="+mj-lt"/>
            </a:endParaRPr>
          </a:p>
        </p:txBody>
      </p:sp>
      <p:sp>
        <p:nvSpPr>
          <p:cNvPr id="52" name="Flèche vers le bas 83">
            <a:extLst>
              <a:ext uri="{FF2B5EF4-FFF2-40B4-BE49-F238E27FC236}">
                <a16:creationId xmlns:a16="http://schemas.microsoft.com/office/drawing/2014/main" id="{B7FF0686-02AE-4169-8424-FFB91207D538}"/>
              </a:ext>
            </a:extLst>
          </p:cNvPr>
          <p:cNvSpPr/>
          <p:nvPr/>
        </p:nvSpPr>
        <p:spPr>
          <a:xfrm>
            <a:off x="7291168" y="2856318"/>
            <a:ext cx="240031" cy="217422"/>
          </a:xfrm>
          <a:prstGeom prst="downArrow">
            <a:avLst/>
          </a:prstGeom>
          <a:solidFill>
            <a:schemeClr val="accent1"/>
          </a:solid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30" b="0" i="0" u="none" strike="noStrike" kern="0" cap="none" spc="0" normalizeH="0" baseline="0" noProof="0">
              <a:ln>
                <a:noFill/>
              </a:ln>
              <a:solidFill>
                <a:srgbClr val="FFFFFF"/>
              </a:solidFill>
              <a:effectLst/>
              <a:uLnTx/>
              <a:uFillTx/>
              <a:latin typeface="+mj-lt"/>
            </a:endParaRPr>
          </a:p>
        </p:txBody>
      </p:sp>
      <p:sp>
        <p:nvSpPr>
          <p:cNvPr id="53" name="Flèche vers le bas 84">
            <a:extLst>
              <a:ext uri="{FF2B5EF4-FFF2-40B4-BE49-F238E27FC236}">
                <a16:creationId xmlns:a16="http://schemas.microsoft.com/office/drawing/2014/main" id="{1F42370B-C5B6-47A4-8805-CB38A91AFC3A}"/>
              </a:ext>
            </a:extLst>
          </p:cNvPr>
          <p:cNvSpPr/>
          <p:nvPr/>
        </p:nvSpPr>
        <p:spPr>
          <a:xfrm>
            <a:off x="9168322" y="2860800"/>
            <a:ext cx="196508" cy="217422"/>
          </a:xfrm>
          <a:prstGeom prst="downArrow">
            <a:avLst/>
          </a:prstGeom>
          <a:solidFill>
            <a:schemeClr val="accent1"/>
          </a:solid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30" b="0" i="0" u="none" strike="noStrike" kern="0" cap="none" spc="0" normalizeH="0" baseline="0" noProof="0">
              <a:ln>
                <a:noFill/>
              </a:ln>
              <a:solidFill>
                <a:srgbClr val="FFFFFF"/>
              </a:solidFill>
              <a:effectLst/>
              <a:uLnTx/>
              <a:uFillTx/>
              <a:latin typeface="+mj-lt"/>
            </a:endParaRPr>
          </a:p>
        </p:txBody>
      </p:sp>
      <p:sp>
        <p:nvSpPr>
          <p:cNvPr id="55" name="Rectangle à coins arrondis 51">
            <a:extLst>
              <a:ext uri="{FF2B5EF4-FFF2-40B4-BE49-F238E27FC236}">
                <a16:creationId xmlns:a16="http://schemas.microsoft.com/office/drawing/2014/main" id="{3A95A3F9-1BBB-473C-8BBA-B68209B0A41B}"/>
              </a:ext>
            </a:extLst>
          </p:cNvPr>
          <p:cNvSpPr/>
          <p:nvPr/>
        </p:nvSpPr>
        <p:spPr>
          <a:xfrm>
            <a:off x="1447112" y="2285258"/>
            <a:ext cx="4764649" cy="174654"/>
          </a:xfrm>
          <a:prstGeom prst="round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30" b="1" i="0" u="none" strike="noStrike" kern="0" cap="none" spc="0" normalizeH="0" baseline="0" noProof="0" dirty="0">
                <a:ln>
                  <a:noFill/>
                </a:ln>
                <a:solidFill>
                  <a:prstClr val="black"/>
                </a:solidFill>
                <a:effectLst/>
                <a:uLnTx/>
                <a:uFillTx/>
                <a:latin typeface="+mj-lt"/>
              </a:rPr>
              <a:t>PEI</a:t>
            </a:r>
          </a:p>
        </p:txBody>
      </p:sp>
      <p:sp>
        <p:nvSpPr>
          <p:cNvPr id="56" name="Rectangle à coins arrondis 52">
            <a:extLst>
              <a:ext uri="{FF2B5EF4-FFF2-40B4-BE49-F238E27FC236}">
                <a16:creationId xmlns:a16="http://schemas.microsoft.com/office/drawing/2014/main" id="{74DEFBD7-D91E-421C-8C50-742C6E425EA5}"/>
              </a:ext>
            </a:extLst>
          </p:cNvPr>
          <p:cNvSpPr/>
          <p:nvPr/>
        </p:nvSpPr>
        <p:spPr>
          <a:xfrm>
            <a:off x="6550327" y="2291494"/>
            <a:ext cx="4576707" cy="166673"/>
          </a:xfrm>
          <a:prstGeom prst="round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30" b="1" i="0" u="none" strike="noStrike" kern="0" cap="none" spc="0" normalizeH="0" baseline="0" noProof="0" dirty="0">
                <a:ln>
                  <a:noFill/>
                </a:ln>
                <a:solidFill>
                  <a:prstClr val="black"/>
                </a:solidFill>
                <a:effectLst/>
                <a:uLnTx/>
                <a:uFillTx/>
                <a:latin typeface="+mj-lt"/>
              </a:rPr>
              <a:t>PERCOL-I</a:t>
            </a:r>
          </a:p>
        </p:txBody>
      </p:sp>
      <p:sp>
        <p:nvSpPr>
          <p:cNvPr id="57" name="Rectangle à coins arrondis 53">
            <a:extLst>
              <a:ext uri="{FF2B5EF4-FFF2-40B4-BE49-F238E27FC236}">
                <a16:creationId xmlns:a16="http://schemas.microsoft.com/office/drawing/2014/main" id="{60308559-1026-4614-B0C9-6BD965D1B4A2}"/>
              </a:ext>
            </a:extLst>
          </p:cNvPr>
          <p:cNvSpPr/>
          <p:nvPr/>
        </p:nvSpPr>
        <p:spPr>
          <a:xfrm>
            <a:off x="1447113" y="2664918"/>
            <a:ext cx="4764650" cy="225437"/>
          </a:xfrm>
          <a:prstGeom prst="roundRect">
            <a:avLst/>
          </a:prstGeom>
          <a:solidFill>
            <a:schemeClr val="accent1"/>
          </a:solidFill>
          <a:ln w="19050">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defTabSz="1219170"/>
            <a:r>
              <a:rPr lang="fr-FR" sz="1330" b="1" dirty="0">
                <a:solidFill>
                  <a:prstClr val="white"/>
                </a:solidFill>
                <a:latin typeface="+mj-lt"/>
              </a:rPr>
              <a:t>Gestion libre</a:t>
            </a:r>
          </a:p>
        </p:txBody>
      </p:sp>
      <p:sp>
        <p:nvSpPr>
          <p:cNvPr id="58" name="Rectangle à coins arrondis 54">
            <a:extLst>
              <a:ext uri="{FF2B5EF4-FFF2-40B4-BE49-F238E27FC236}">
                <a16:creationId xmlns:a16="http://schemas.microsoft.com/office/drawing/2014/main" id="{910B06AD-B436-47AB-9610-C46259946606}"/>
              </a:ext>
            </a:extLst>
          </p:cNvPr>
          <p:cNvSpPr/>
          <p:nvPr/>
        </p:nvSpPr>
        <p:spPr>
          <a:xfrm>
            <a:off x="9011044" y="2650770"/>
            <a:ext cx="1992451" cy="224447"/>
          </a:xfrm>
          <a:prstGeom prst="roundRect">
            <a:avLst/>
          </a:prstGeom>
          <a:solidFill>
            <a:schemeClr val="accent1"/>
          </a:solidFill>
          <a:ln w="19050">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defTabSz="1219170"/>
            <a:r>
              <a:rPr lang="fr-FR" sz="1330" b="1" dirty="0">
                <a:solidFill>
                  <a:prstClr val="white"/>
                </a:solidFill>
                <a:latin typeface="+mj-lt"/>
              </a:rPr>
              <a:t>Gestion pilotée</a:t>
            </a:r>
          </a:p>
        </p:txBody>
      </p:sp>
      <p:sp>
        <p:nvSpPr>
          <p:cNvPr id="59" name="Rectangle à coins arrondis 64">
            <a:extLst>
              <a:ext uri="{FF2B5EF4-FFF2-40B4-BE49-F238E27FC236}">
                <a16:creationId xmlns:a16="http://schemas.microsoft.com/office/drawing/2014/main" id="{BC097075-91BA-4C70-A372-B6D066EB3504}"/>
              </a:ext>
            </a:extLst>
          </p:cNvPr>
          <p:cNvSpPr/>
          <p:nvPr/>
        </p:nvSpPr>
        <p:spPr>
          <a:xfrm>
            <a:off x="1447114" y="3617356"/>
            <a:ext cx="6423124" cy="794772"/>
          </a:xfrm>
          <a:prstGeom prst="roundRect">
            <a:avLst/>
          </a:prstGeom>
          <a:noFill/>
          <a:ln w="12700" cap="flat" cmpd="sng" algn="ctr">
            <a:solidFill>
              <a:schemeClr val="tx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30" b="1" i="0" u="none" strike="noStrike" kern="0" cap="none" spc="0" normalizeH="0" baseline="0" noProof="0" dirty="0">
                <a:ln>
                  <a:noFill/>
                </a:ln>
                <a:solidFill>
                  <a:schemeClr val="tx2"/>
                </a:solidFill>
                <a:effectLst/>
                <a:uLnTx/>
                <a:uFillTx/>
                <a:latin typeface="+mj-lt"/>
              </a:rPr>
              <a:t>Gamme Impact ISR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mj-lt"/>
              </a:rPr>
              <a:t>Cette gamme s’articule autour de 5 fonds, couvrant différents profils de risque et horizons de placement. Elle permet de redonner du sens à l’épargne en investissant dans des sociétés européennes socialement responsables dans le cadre d’un investissement sur le moyen/long terme. </a:t>
            </a:r>
          </a:p>
        </p:txBody>
      </p:sp>
      <p:sp>
        <p:nvSpPr>
          <p:cNvPr id="60" name="Rectangle à coins arrondis 29">
            <a:extLst>
              <a:ext uri="{FF2B5EF4-FFF2-40B4-BE49-F238E27FC236}">
                <a16:creationId xmlns:a16="http://schemas.microsoft.com/office/drawing/2014/main" id="{656380EC-998D-4E92-B37E-7D3E83346635}"/>
              </a:ext>
            </a:extLst>
          </p:cNvPr>
          <p:cNvSpPr/>
          <p:nvPr/>
        </p:nvSpPr>
        <p:spPr>
          <a:xfrm>
            <a:off x="1447112" y="4471283"/>
            <a:ext cx="6423126" cy="895313"/>
          </a:xfrm>
          <a:prstGeom prst="roundRect">
            <a:avLst/>
          </a:prstGeom>
          <a:noFill/>
          <a:ln w="12700" cap="flat" cmpd="sng" algn="ctr">
            <a:solidFill>
              <a:schemeClr val="tx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30" b="1" i="0" u="none" strike="noStrike" kern="0" cap="none" spc="0" normalizeH="0" baseline="0" noProof="0" dirty="0">
                <a:ln>
                  <a:noFill/>
                </a:ln>
                <a:solidFill>
                  <a:schemeClr val="tx2"/>
                </a:solidFill>
                <a:effectLst/>
                <a:uLnTx/>
                <a:uFillTx/>
                <a:latin typeface="+mj-lt"/>
              </a:rPr>
              <a:t>Sélection Mirova Europe Environnement</a:t>
            </a:r>
            <a:r>
              <a:rPr kumimoji="0" lang="fr-FR" sz="1200" b="0" i="0" u="none" strike="noStrike" kern="0" cap="none" spc="0" normalizeH="0" baseline="30000" noProof="0" dirty="0">
                <a:ln>
                  <a:noFill/>
                </a:ln>
                <a:solidFill>
                  <a:schemeClr val="tx2"/>
                </a:solidFill>
                <a:effectLst/>
                <a:uLnTx/>
                <a:uFillTx/>
                <a:latin typeface="+mj-lt"/>
              </a:rPr>
              <a:t>(4)</a:t>
            </a:r>
          </a:p>
          <a:p>
            <a:pPr lvl="0" algn="ctr">
              <a:defRPr/>
            </a:pPr>
            <a:r>
              <a:rPr kumimoji="0" lang="fr-FR" sz="1000" b="1" i="0" u="none" strike="noStrike" kern="0" cap="none" spc="0" normalizeH="0" baseline="0" noProof="0" dirty="0">
                <a:ln>
                  <a:noFill/>
                </a:ln>
                <a:solidFill>
                  <a:prstClr val="black"/>
                </a:solidFill>
                <a:effectLst/>
                <a:uLnTx/>
                <a:uFillTx/>
                <a:latin typeface="+mj-lt"/>
                <a:cs typeface="Arial" panose="020B0604020202020204" pitchFamily="34" charset="0"/>
              </a:rPr>
              <a:t>Sélection Mirova Europe Environnement </a:t>
            </a:r>
            <a:r>
              <a:rPr kumimoji="0" lang="fr-FR" sz="1000" b="0" i="0" u="none" strike="noStrike" kern="0" cap="none" spc="0" normalizeH="0" baseline="0" noProof="0" dirty="0">
                <a:ln>
                  <a:noFill/>
                </a:ln>
                <a:solidFill>
                  <a:prstClr val="black"/>
                </a:solidFill>
                <a:effectLst/>
                <a:uLnTx/>
                <a:uFillTx/>
                <a:latin typeface="+mj-lt"/>
                <a:cs typeface="Arial" panose="020B0604020202020204" pitchFamily="34" charset="0"/>
              </a:rPr>
              <a:t>est un fonds thématique </a:t>
            </a:r>
            <a:r>
              <a:rPr lang="fr-FR" sz="1000" kern="0" dirty="0">
                <a:solidFill>
                  <a:prstClr val="black"/>
                </a:solidFill>
                <a:cs typeface="Arial" panose="020B0604020202020204" pitchFamily="34" charset="0"/>
              </a:rPr>
              <a:t>ESG </a:t>
            </a:r>
            <a:r>
              <a:rPr lang="fr-FR" sz="1000" i="1" kern="0" dirty="0">
                <a:solidFill>
                  <a:prstClr val="black"/>
                </a:solidFill>
                <a:cs typeface="Arial" panose="020B0604020202020204" pitchFamily="34" charset="0"/>
              </a:rPr>
              <a:t>(critères Environnementaux, Sociaux et de bonne Gouvernance) </a:t>
            </a:r>
            <a:r>
              <a:rPr kumimoji="0" lang="fr-FR" sz="1000" b="0" i="0" u="none" strike="noStrike" kern="0" cap="none" spc="0" normalizeH="0" baseline="0" noProof="0" dirty="0">
                <a:ln>
                  <a:noFill/>
                </a:ln>
                <a:solidFill>
                  <a:prstClr val="black"/>
                </a:solidFill>
                <a:effectLst/>
                <a:uLnTx/>
                <a:uFillTx/>
                <a:latin typeface="+mj-lt"/>
                <a:cs typeface="Arial" panose="020B0604020202020204" pitchFamily="34" charset="0"/>
              </a:rPr>
              <a:t>investi en actions d’entreprises européennes proposant des solutions face aux défis de la transition environnementale.</a:t>
            </a:r>
          </a:p>
        </p:txBody>
      </p:sp>
      <p:sp>
        <p:nvSpPr>
          <p:cNvPr id="61" name="ZoneTexte 22">
            <a:extLst>
              <a:ext uri="{FF2B5EF4-FFF2-40B4-BE49-F238E27FC236}">
                <a16:creationId xmlns:a16="http://schemas.microsoft.com/office/drawing/2014/main" id="{98039E77-D034-457A-8A25-3DF782791C36}"/>
              </a:ext>
            </a:extLst>
          </p:cNvPr>
          <p:cNvSpPr txBox="1">
            <a:spLocks noChangeArrowheads="1"/>
          </p:cNvSpPr>
          <p:nvPr/>
        </p:nvSpPr>
        <p:spPr bwMode="auto">
          <a:xfrm>
            <a:off x="1424828" y="5559647"/>
            <a:ext cx="7869870" cy="553998"/>
          </a:xfrm>
          <a:prstGeom prst="rect">
            <a:avLst/>
          </a:prstGeom>
          <a:noFill/>
          <a:ln>
            <a:noFill/>
          </a:ln>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marL="228600" indent="-228600" algn="just" defTabSz="457200">
              <a:buFontTx/>
              <a:buAutoNum type="arabicParenBoth"/>
              <a:defRPr/>
            </a:pPr>
            <a:r>
              <a:rPr lang="fr-FR" altLang="fr-FR" sz="600" dirty="0">
                <a:solidFill>
                  <a:prstClr val="black">
                    <a:lumMod val="75000"/>
                    <a:lumOff val="25000"/>
                  </a:prstClr>
                </a:solidFill>
                <a:latin typeface="+mj-lt"/>
                <a:ea typeface="MS PGothic" pitchFamily="34" charset="-128"/>
                <a:cs typeface="Helvetica" pitchFamily="34" charset="0"/>
              </a:rPr>
              <a:t>Uniquement dans le PERCO-I et en l’absence de Compte Épargne-Temps (CET) dans l’entreprise. </a:t>
            </a:r>
          </a:p>
          <a:p>
            <a:pPr marL="228600" indent="-228600" algn="just" defTabSz="457200">
              <a:buFontTx/>
              <a:buAutoNum type="arabicParenBoth"/>
              <a:defRPr/>
            </a:pPr>
            <a:r>
              <a:rPr lang="fr-FR" altLang="fr-FR" sz="600" dirty="0">
                <a:solidFill>
                  <a:prstClr val="black">
                    <a:lumMod val="75000"/>
                    <a:lumOff val="25000"/>
                  </a:prstClr>
                </a:solidFill>
                <a:latin typeface="+mj-lt"/>
                <a:ea typeface="MS PGothic" pitchFamily="34" charset="-128"/>
                <a:cs typeface="Helvetica" pitchFamily="34" charset="0"/>
              </a:rPr>
              <a:t>Si le CET le prévoit. Seul un transfert de 10 jours par an permet à l'épargnant de bénéficier d'exonérations. </a:t>
            </a:r>
          </a:p>
          <a:p>
            <a:pPr marL="228600" indent="-228600" algn="just" defTabSz="457200">
              <a:buFontTx/>
              <a:buAutoNum type="arabicParenBoth"/>
              <a:defRPr/>
            </a:pPr>
            <a:r>
              <a:rPr lang="fr-FR" altLang="fr-FR" sz="600" dirty="0">
                <a:solidFill>
                  <a:prstClr val="black">
                    <a:lumMod val="75000"/>
                    <a:lumOff val="25000"/>
                  </a:prstClr>
                </a:solidFill>
                <a:latin typeface="+mj-lt"/>
                <a:ea typeface="MS PGothic" pitchFamily="34" charset="-128"/>
                <a:cs typeface="Helvetica" pitchFamily="34" charset="0"/>
              </a:rPr>
              <a:t>Fonds Communs de Placement d’Entreprise. </a:t>
            </a:r>
          </a:p>
          <a:p>
            <a:pPr marL="228600" indent="-228600" algn="just" defTabSz="457200">
              <a:buFontTx/>
              <a:buAutoNum type="arabicParenBoth"/>
              <a:defRPr/>
            </a:pPr>
            <a:r>
              <a:rPr lang="fr-FR" sz="600" dirty="0">
                <a:solidFill>
                  <a:prstClr val="black">
                    <a:lumMod val="75000"/>
                    <a:lumOff val="25000"/>
                  </a:prstClr>
                </a:solidFill>
                <a:latin typeface="+mj-lt"/>
                <a:cs typeface="Helvetica" pitchFamily="34" charset="0"/>
              </a:rPr>
              <a:t>Impact Actions Emploi Solidaire est un fonds nourricier du FCP maître de droit français Insertion Emplois Dynamique. Sélection Mirova Europe Environnement est un fonds nourricier du compartiment maître « Mirova Europe Environmental Equity » de la SICAV de droit luxembourgeois Mirova Funds. </a:t>
            </a:r>
            <a:endParaRPr lang="fr-FR" altLang="fr-FR" sz="600" dirty="0">
              <a:solidFill>
                <a:prstClr val="black">
                  <a:lumMod val="75000"/>
                  <a:lumOff val="25000"/>
                </a:prstClr>
              </a:solidFill>
              <a:latin typeface="+mj-lt"/>
              <a:ea typeface="MS PGothic" pitchFamily="34" charset="-128"/>
              <a:cs typeface="Helvetica" pitchFamily="34" charset="0"/>
            </a:endParaRPr>
          </a:p>
        </p:txBody>
      </p:sp>
      <p:sp>
        <p:nvSpPr>
          <p:cNvPr id="62" name="Rectangle à coins arrondis 28">
            <a:extLst>
              <a:ext uri="{FF2B5EF4-FFF2-40B4-BE49-F238E27FC236}">
                <a16:creationId xmlns:a16="http://schemas.microsoft.com/office/drawing/2014/main" id="{2006683C-8C5B-4EDC-A79E-895C71931CC6}"/>
              </a:ext>
            </a:extLst>
          </p:cNvPr>
          <p:cNvSpPr/>
          <p:nvPr/>
        </p:nvSpPr>
        <p:spPr>
          <a:xfrm>
            <a:off x="1905917" y="1217442"/>
            <a:ext cx="2439741" cy="451468"/>
          </a:xfrm>
          <a:prstGeom prst="roundRect">
            <a:avLst/>
          </a:prstGeom>
          <a:solidFill>
            <a:schemeClr val="bg1">
              <a:lumMod val="85000"/>
            </a:schemeClr>
          </a:solidFill>
          <a:ln w="19050" cap="flat" cmpd="sng" algn="ctr">
            <a:solidFill>
              <a:schemeClr val="bg1">
                <a:lumMod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30" b="0" i="0" u="none" strike="noStrike" kern="0" cap="none" spc="0" normalizeH="0" baseline="0" noProof="0" dirty="0">
                <a:ln>
                  <a:noFill/>
                </a:ln>
                <a:solidFill>
                  <a:srgbClr val="000000"/>
                </a:solidFill>
                <a:effectLst/>
                <a:uLnTx/>
                <a:uFillTx/>
                <a:latin typeface="+mj-lt"/>
              </a:rPr>
              <a:t>Versements volontaires</a:t>
            </a:r>
            <a:endParaRPr kumimoji="0" lang="fr-FR" sz="1330" b="0" i="0" u="none" strike="noStrike" kern="0" cap="none" spc="0" normalizeH="0" baseline="-25000" noProof="0" dirty="0">
              <a:ln>
                <a:noFill/>
              </a:ln>
              <a:solidFill>
                <a:srgbClr val="000000"/>
              </a:solidFill>
              <a:effectLst/>
              <a:uLnTx/>
              <a:uFillTx/>
              <a:latin typeface="+mj-lt"/>
            </a:endParaRPr>
          </a:p>
        </p:txBody>
      </p:sp>
      <p:sp>
        <p:nvSpPr>
          <p:cNvPr id="63" name="Rectangle à coins arrondis 32">
            <a:extLst>
              <a:ext uri="{FF2B5EF4-FFF2-40B4-BE49-F238E27FC236}">
                <a16:creationId xmlns:a16="http://schemas.microsoft.com/office/drawing/2014/main" id="{9DA768B9-1955-4A7E-8A2A-939F3D050D2F}"/>
              </a:ext>
            </a:extLst>
          </p:cNvPr>
          <p:cNvSpPr/>
          <p:nvPr/>
        </p:nvSpPr>
        <p:spPr>
          <a:xfrm>
            <a:off x="7178290" y="1222912"/>
            <a:ext cx="3582094" cy="441162"/>
          </a:xfrm>
          <a:prstGeom prst="roundRect">
            <a:avLst/>
          </a:prstGeom>
          <a:solidFill>
            <a:schemeClr val="bg1">
              <a:lumMod val="85000"/>
            </a:schemeClr>
          </a:solidFill>
          <a:ln w="19050" cap="flat" cmpd="sng" algn="ctr">
            <a:solidFill>
              <a:schemeClr val="bg1">
                <a:lumMod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30" b="0" i="0" u="none" strike="noStrike" kern="0" cap="none" spc="0" normalizeH="0" baseline="0" noProof="0" dirty="0">
                <a:ln>
                  <a:noFill/>
                </a:ln>
                <a:solidFill>
                  <a:srgbClr val="000000"/>
                </a:solidFill>
                <a:effectLst/>
                <a:uLnTx/>
                <a:uFillTx/>
                <a:latin typeface="+mj-lt"/>
              </a:rPr>
              <a:t>Jours de repos non pris</a:t>
            </a:r>
            <a:r>
              <a:rPr kumimoji="0" lang="fr-FR" sz="1330" b="0" i="0" u="none" strike="noStrike" kern="0" cap="none" spc="0" normalizeH="0" baseline="30000" noProof="0" dirty="0">
                <a:ln>
                  <a:noFill/>
                </a:ln>
                <a:solidFill>
                  <a:srgbClr val="000000"/>
                </a:solidFill>
                <a:effectLst/>
                <a:uLnTx/>
                <a:uFillTx/>
                <a:latin typeface="+mj-lt"/>
              </a:rPr>
              <a:t>(1)</a:t>
            </a:r>
            <a:r>
              <a:rPr kumimoji="0" lang="fr-FR" sz="1330" b="0" i="0" u="none" strike="noStrike" kern="0" cap="none" spc="0" normalizeH="0" baseline="0" noProof="0" dirty="0">
                <a:ln>
                  <a:noFill/>
                </a:ln>
                <a:solidFill>
                  <a:srgbClr val="000000"/>
                </a:solidFill>
                <a:effectLst/>
                <a:uLnTx/>
                <a:uFillTx/>
                <a:latin typeface="+mj-lt"/>
              </a:rPr>
              <a:t> ou jours CET</a:t>
            </a:r>
            <a:r>
              <a:rPr kumimoji="0" lang="fr-FR" sz="1330" b="0" i="0" u="none" strike="noStrike" kern="0" cap="none" spc="0" normalizeH="0" baseline="30000" noProof="0" dirty="0">
                <a:ln>
                  <a:noFill/>
                </a:ln>
                <a:solidFill>
                  <a:srgbClr val="000000"/>
                </a:solidFill>
                <a:effectLst/>
                <a:uLnTx/>
                <a:uFillTx/>
                <a:latin typeface="+mj-lt"/>
              </a:rPr>
              <a:t>(2)</a:t>
            </a:r>
          </a:p>
        </p:txBody>
      </p:sp>
      <p:sp>
        <p:nvSpPr>
          <p:cNvPr id="64" name="Rectangle à coins arrondis 75">
            <a:extLst>
              <a:ext uri="{FF2B5EF4-FFF2-40B4-BE49-F238E27FC236}">
                <a16:creationId xmlns:a16="http://schemas.microsoft.com/office/drawing/2014/main" id="{917E1823-0D0C-4CD8-877F-9BB906EDE1C0}"/>
              </a:ext>
            </a:extLst>
          </p:cNvPr>
          <p:cNvSpPr/>
          <p:nvPr/>
        </p:nvSpPr>
        <p:spPr>
          <a:xfrm>
            <a:off x="6550327" y="2657858"/>
            <a:ext cx="1995257" cy="224447"/>
          </a:xfrm>
          <a:prstGeom prst="roundRect">
            <a:avLst/>
          </a:prstGeom>
          <a:solidFill>
            <a:schemeClr val="accent1"/>
          </a:solidFill>
          <a:ln w="19050">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defTabSz="1219170"/>
            <a:r>
              <a:rPr lang="fr-FR" sz="1330" b="1" dirty="0">
                <a:solidFill>
                  <a:prstClr val="white"/>
                </a:solidFill>
                <a:latin typeface="+mj-lt"/>
              </a:rPr>
              <a:t>Gestion libre</a:t>
            </a:r>
          </a:p>
        </p:txBody>
      </p:sp>
      <p:sp>
        <p:nvSpPr>
          <p:cNvPr id="65" name="Flèche vers le bas 78">
            <a:extLst>
              <a:ext uri="{FF2B5EF4-FFF2-40B4-BE49-F238E27FC236}">
                <a16:creationId xmlns:a16="http://schemas.microsoft.com/office/drawing/2014/main" id="{DD5EDC60-DB30-4729-A7D4-EE5ED6FA7AFC}"/>
              </a:ext>
            </a:extLst>
          </p:cNvPr>
          <p:cNvSpPr/>
          <p:nvPr/>
        </p:nvSpPr>
        <p:spPr>
          <a:xfrm>
            <a:off x="4192460" y="2484816"/>
            <a:ext cx="228467" cy="168614"/>
          </a:xfrm>
          <a:prstGeom prst="downArrow">
            <a:avLst/>
          </a:prstGeom>
          <a:solidFill>
            <a:schemeClr val="accent1"/>
          </a:solid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30" b="0" i="0" u="none" strike="noStrike" kern="0" cap="none" spc="0" normalizeH="0" baseline="0" noProof="0">
              <a:ln>
                <a:noFill/>
              </a:ln>
              <a:solidFill>
                <a:srgbClr val="FFFFFF"/>
              </a:solidFill>
              <a:effectLst/>
              <a:uLnTx/>
              <a:uFillTx/>
              <a:latin typeface="+mj-lt"/>
            </a:endParaRPr>
          </a:p>
        </p:txBody>
      </p:sp>
      <p:sp>
        <p:nvSpPr>
          <p:cNvPr id="66" name="Flèche vers le bas 80">
            <a:extLst>
              <a:ext uri="{FF2B5EF4-FFF2-40B4-BE49-F238E27FC236}">
                <a16:creationId xmlns:a16="http://schemas.microsoft.com/office/drawing/2014/main" id="{9F01B575-6744-4D74-9B58-8DFE8946D8C1}"/>
              </a:ext>
            </a:extLst>
          </p:cNvPr>
          <p:cNvSpPr/>
          <p:nvPr/>
        </p:nvSpPr>
        <p:spPr>
          <a:xfrm>
            <a:off x="7293230" y="2471311"/>
            <a:ext cx="228661" cy="169200"/>
          </a:xfrm>
          <a:prstGeom prst="downArrow">
            <a:avLst/>
          </a:prstGeom>
          <a:solidFill>
            <a:schemeClr val="accent1"/>
          </a:solid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30" b="0" i="0" u="none" strike="noStrike" kern="0" cap="none" spc="0" normalizeH="0" baseline="0" noProof="0">
              <a:ln>
                <a:noFill/>
              </a:ln>
              <a:solidFill>
                <a:srgbClr val="FFFFFF"/>
              </a:solidFill>
              <a:effectLst/>
              <a:uLnTx/>
              <a:uFillTx/>
              <a:latin typeface="+mj-lt"/>
            </a:endParaRPr>
          </a:p>
        </p:txBody>
      </p:sp>
      <p:sp>
        <p:nvSpPr>
          <p:cNvPr id="67" name="Flèche vers le bas 81">
            <a:extLst>
              <a:ext uri="{FF2B5EF4-FFF2-40B4-BE49-F238E27FC236}">
                <a16:creationId xmlns:a16="http://schemas.microsoft.com/office/drawing/2014/main" id="{C27AE950-0095-4F70-B71B-6FC053E77C86}"/>
              </a:ext>
            </a:extLst>
          </p:cNvPr>
          <p:cNvSpPr/>
          <p:nvPr/>
        </p:nvSpPr>
        <p:spPr>
          <a:xfrm>
            <a:off x="9162298" y="2476059"/>
            <a:ext cx="187200" cy="169200"/>
          </a:xfrm>
          <a:prstGeom prst="downArrow">
            <a:avLst/>
          </a:prstGeom>
          <a:solidFill>
            <a:schemeClr val="accent1"/>
          </a:solid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30" b="0" i="0" u="none" strike="noStrike" kern="0" cap="none" spc="0" normalizeH="0" baseline="0" noProof="0">
              <a:ln>
                <a:noFill/>
              </a:ln>
              <a:solidFill>
                <a:srgbClr val="FFFFFF"/>
              </a:solidFill>
              <a:effectLst/>
              <a:uLnTx/>
              <a:uFillTx/>
              <a:latin typeface="+mj-lt"/>
            </a:endParaRPr>
          </a:p>
        </p:txBody>
      </p:sp>
      <p:sp>
        <p:nvSpPr>
          <p:cNvPr id="68" name="Flèche vers le bas 87">
            <a:extLst>
              <a:ext uri="{FF2B5EF4-FFF2-40B4-BE49-F238E27FC236}">
                <a16:creationId xmlns:a16="http://schemas.microsoft.com/office/drawing/2014/main" id="{FF8EEF82-F8BE-4611-AF9F-5D9FE8B2BEF5}"/>
              </a:ext>
            </a:extLst>
          </p:cNvPr>
          <p:cNvSpPr/>
          <p:nvPr/>
        </p:nvSpPr>
        <p:spPr>
          <a:xfrm>
            <a:off x="4198476" y="3431162"/>
            <a:ext cx="228467" cy="188352"/>
          </a:xfrm>
          <a:prstGeom prst="downArrow">
            <a:avLst/>
          </a:prstGeom>
          <a:solidFill>
            <a:schemeClr val="accent1"/>
          </a:solid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a:ln>
                <a:noFill/>
              </a:ln>
              <a:solidFill>
                <a:srgbClr val="FFFFFF"/>
              </a:solidFill>
              <a:effectLst/>
              <a:uLnTx/>
              <a:uFillTx/>
              <a:latin typeface="+mj-lt"/>
            </a:endParaRPr>
          </a:p>
        </p:txBody>
      </p:sp>
      <p:sp>
        <p:nvSpPr>
          <p:cNvPr id="69" name="Flèche vers le bas 88">
            <a:extLst>
              <a:ext uri="{FF2B5EF4-FFF2-40B4-BE49-F238E27FC236}">
                <a16:creationId xmlns:a16="http://schemas.microsoft.com/office/drawing/2014/main" id="{17FD3133-7A4A-4382-9097-487A9B7D5F14}"/>
              </a:ext>
            </a:extLst>
          </p:cNvPr>
          <p:cNvSpPr/>
          <p:nvPr/>
        </p:nvSpPr>
        <p:spPr>
          <a:xfrm>
            <a:off x="7291168" y="3433173"/>
            <a:ext cx="240031" cy="186575"/>
          </a:xfrm>
          <a:prstGeom prst="downArrow">
            <a:avLst/>
          </a:prstGeom>
          <a:solidFill>
            <a:schemeClr val="accent1"/>
          </a:solid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a:ln>
                <a:noFill/>
              </a:ln>
              <a:solidFill>
                <a:srgbClr val="FFFFFF"/>
              </a:solidFill>
              <a:effectLst/>
              <a:uLnTx/>
              <a:uFillTx/>
              <a:latin typeface="+mj-lt"/>
            </a:endParaRPr>
          </a:p>
        </p:txBody>
      </p:sp>
      <p:sp>
        <p:nvSpPr>
          <p:cNvPr id="70" name="Rectangle à coins arrondis 38">
            <a:extLst>
              <a:ext uri="{FF2B5EF4-FFF2-40B4-BE49-F238E27FC236}">
                <a16:creationId xmlns:a16="http://schemas.microsoft.com/office/drawing/2014/main" id="{C941A1B0-4C02-4E77-92CC-AC8683F6F009}"/>
              </a:ext>
            </a:extLst>
          </p:cNvPr>
          <p:cNvSpPr/>
          <p:nvPr/>
        </p:nvSpPr>
        <p:spPr>
          <a:xfrm>
            <a:off x="7949440" y="3619168"/>
            <a:ext cx="3177596" cy="1742840"/>
          </a:xfrm>
          <a:prstGeom prst="roundRect">
            <a:avLst/>
          </a:prstGeom>
          <a:noFill/>
          <a:ln w="12700" cap="flat" cmpd="sng" algn="ctr">
            <a:solidFill>
              <a:schemeClr val="tx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30" b="1" i="0" u="none" strike="noStrike" kern="0" cap="none" spc="0" normalizeH="0" baseline="0" noProof="0" dirty="0">
                <a:ln>
                  <a:noFill/>
                </a:ln>
                <a:solidFill>
                  <a:schemeClr val="tx2"/>
                </a:solidFill>
                <a:effectLst/>
                <a:uLnTx/>
                <a:uFillTx/>
                <a:latin typeface="+mj-lt"/>
              </a:rPr>
              <a:t>Gamme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30" b="1" i="0" u="none" strike="noStrike" kern="0" cap="none" spc="0" normalizeH="0" baseline="0" noProof="0" dirty="0">
                <a:ln>
                  <a:noFill/>
                </a:ln>
                <a:solidFill>
                  <a:schemeClr val="tx2"/>
                </a:solidFill>
                <a:effectLst/>
                <a:uLnTx/>
                <a:uFillTx/>
                <a:latin typeface="+mj-lt"/>
              </a:rPr>
              <a:t>Avenir Retraite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mj-lt"/>
              </a:rPr>
              <a:t>Cette gamme est composée de 8 compartiments, créés par tranches de 5 ans, qui composent le FCPE Avenir Retraite. C’est une solution retraite bénéficiant d’une gestion évolutive et diversifiée, confiée à des gérants experts</a:t>
            </a:r>
            <a:r>
              <a:rPr kumimoji="0" lang="fr-FR" sz="800" b="0" i="0" u="none" strike="noStrike" kern="0" cap="none" spc="0" normalizeH="0" baseline="0" noProof="0" dirty="0">
                <a:ln>
                  <a:noFill/>
                </a:ln>
                <a:solidFill>
                  <a:srgbClr val="000000"/>
                </a:solidFill>
                <a:effectLst/>
                <a:uLnTx/>
                <a:uFillTx/>
                <a:latin typeface="+mj-lt"/>
              </a:rPr>
              <a:t>. </a:t>
            </a:r>
          </a:p>
        </p:txBody>
      </p:sp>
      <p:sp>
        <p:nvSpPr>
          <p:cNvPr id="71" name="Rectangle à coins arrondis 77">
            <a:extLst>
              <a:ext uri="{FF2B5EF4-FFF2-40B4-BE49-F238E27FC236}">
                <a16:creationId xmlns:a16="http://schemas.microsoft.com/office/drawing/2014/main" id="{7321C82D-C10C-43B7-9403-6E051A9E5943}"/>
              </a:ext>
            </a:extLst>
          </p:cNvPr>
          <p:cNvSpPr/>
          <p:nvPr/>
        </p:nvSpPr>
        <p:spPr>
          <a:xfrm>
            <a:off x="1447111" y="3061839"/>
            <a:ext cx="9679921" cy="353385"/>
          </a:xfrm>
          <a:prstGeom prst="roundRect">
            <a:avLst/>
          </a:prstGeom>
          <a:noFill/>
          <a:ln w="3175" cap="flat" cmpd="sng" algn="ctr">
            <a:solidFill>
              <a:schemeClr val="tx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30" b="1" i="0" u="none" strike="noStrike" kern="0" cap="none" spc="0" normalizeH="0" baseline="0" noProof="0" dirty="0">
                <a:ln>
                  <a:noFill/>
                </a:ln>
                <a:solidFill>
                  <a:schemeClr val="tx2"/>
                </a:solidFill>
                <a:effectLst/>
                <a:uLnTx/>
                <a:uFillTx/>
                <a:latin typeface="+mj-lt"/>
              </a:rPr>
              <a:t>Placement sur des FCPE</a:t>
            </a:r>
            <a:r>
              <a:rPr kumimoji="0" lang="fr-FR" sz="1000" b="0" i="0" u="none" strike="noStrike" kern="0" cap="none" spc="0" normalizeH="0" baseline="30000" noProof="0" dirty="0">
                <a:ln>
                  <a:noFill/>
                </a:ln>
                <a:solidFill>
                  <a:schemeClr val="tx2"/>
                </a:solidFill>
                <a:effectLst/>
                <a:uLnTx/>
                <a:uFillTx/>
                <a:latin typeface="+mj-lt"/>
              </a:rPr>
              <a:t>(3)</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altLang="fr-FR" sz="1200" b="1" i="0" u="none" strike="noStrike" kern="0" cap="none" spc="0" normalizeH="0" baseline="0" noProof="0" dirty="0">
                <a:ln>
                  <a:noFill/>
                </a:ln>
                <a:effectLst/>
                <a:uLnTx/>
                <a:uFillTx/>
                <a:latin typeface="+mj-lt"/>
              </a:rPr>
              <a:t>Le placement n’est pas garanti en capital. Il est exposé aux risques liés aux marchés financiers</a:t>
            </a:r>
            <a:r>
              <a:rPr kumimoji="0" lang="fr-FR" altLang="fr-FR" sz="1100" b="1" i="0" u="none" strike="noStrike" kern="0" cap="none" spc="0" normalizeH="0" baseline="0" noProof="0" dirty="0">
                <a:ln>
                  <a:noFill/>
                </a:ln>
                <a:solidFill>
                  <a:schemeClr val="bg1">
                    <a:lumMod val="50000"/>
                  </a:schemeClr>
                </a:solidFill>
                <a:effectLst/>
                <a:uLnTx/>
                <a:uFillTx/>
                <a:latin typeface="+mj-lt"/>
              </a:rPr>
              <a:t>.</a:t>
            </a:r>
            <a:endParaRPr kumimoji="0" lang="fr-FR" sz="1100" b="1" i="0" u="none" strike="noStrike" kern="0" cap="none" spc="0" normalizeH="0" baseline="0" noProof="0" dirty="0">
              <a:ln>
                <a:noFill/>
              </a:ln>
              <a:solidFill>
                <a:schemeClr val="bg1">
                  <a:lumMod val="50000"/>
                </a:schemeClr>
              </a:solidFill>
              <a:effectLst/>
              <a:uLnTx/>
              <a:uFillTx/>
              <a:latin typeface="+mj-lt"/>
            </a:endParaRPr>
          </a:p>
        </p:txBody>
      </p:sp>
      <p:sp>
        <p:nvSpPr>
          <p:cNvPr id="72" name="Rectangle à coins arrondis 34">
            <a:extLst>
              <a:ext uri="{FF2B5EF4-FFF2-40B4-BE49-F238E27FC236}">
                <a16:creationId xmlns:a16="http://schemas.microsoft.com/office/drawing/2014/main" id="{1AC549CA-7631-409A-A38E-D64E148A88D1}"/>
              </a:ext>
            </a:extLst>
          </p:cNvPr>
          <p:cNvSpPr/>
          <p:nvPr/>
        </p:nvSpPr>
        <p:spPr>
          <a:xfrm>
            <a:off x="1447112" y="1765681"/>
            <a:ext cx="9679922" cy="191168"/>
          </a:xfrm>
          <a:prstGeom prst="roundRect">
            <a:avLst/>
          </a:prstGeom>
          <a:solidFill>
            <a:schemeClr val="accent2"/>
          </a:solidFill>
          <a:ln w="19050" cap="flat" cmpd="sng" algn="ctr">
            <a:solidFill>
              <a:srgbClr val="AF128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30" b="1" i="0" u="none" strike="noStrike" kern="0" cap="none" spc="0" normalizeH="0" baseline="0" noProof="0" dirty="0">
                <a:ln>
                  <a:noFill/>
                </a:ln>
                <a:solidFill>
                  <a:prstClr val="white"/>
                </a:solidFill>
                <a:effectLst/>
                <a:uLnTx/>
                <a:uFillTx/>
                <a:latin typeface="+mj-lt"/>
              </a:rPr>
              <a:t>+ Abondement</a:t>
            </a:r>
            <a:endParaRPr kumimoji="0" lang="fr-FR" sz="1330" b="1" i="0" u="none" strike="noStrike" kern="0" cap="none" spc="0" normalizeH="0" baseline="-25000" noProof="0" dirty="0">
              <a:ln>
                <a:noFill/>
              </a:ln>
              <a:solidFill>
                <a:prstClr val="white"/>
              </a:solidFill>
              <a:effectLst/>
              <a:uLnTx/>
              <a:uFillTx/>
              <a:latin typeface="+mj-lt"/>
            </a:endParaRPr>
          </a:p>
        </p:txBody>
      </p:sp>
      <p:sp>
        <p:nvSpPr>
          <p:cNvPr id="73" name="Flèche vers le bas 67">
            <a:extLst>
              <a:ext uri="{FF2B5EF4-FFF2-40B4-BE49-F238E27FC236}">
                <a16:creationId xmlns:a16="http://schemas.microsoft.com/office/drawing/2014/main" id="{6607729D-CDC3-4BC7-BBAA-B633E721D84F}"/>
              </a:ext>
            </a:extLst>
          </p:cNvPr>
          <p:cNvSpPr/>
          <p:nvPr/>
        </p:nvSpPr>
        <p:spPr>
          <a:xfrm>
            <a:off x="3403963" y="1672783"/>
            <a:ext cx="228467" cy="217040"/>
          </a:xfrm>
          <a:prstGeom prst="downArrow">
            <a:avLst/>
          </a:prstGeom>
          <a:solidFill>
            <a:schemeClr val="accent2"/>
          </a:solidFill>
          <a:ln w="12700" cap="flat" cmpd="sng" algn="ctr">
            <a:solidFill>
              <a:srgbClr val="AF128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30" b="0" i="0" u="none" strike="noStrike" kern="0" cap="none" spc="0" normalizeH="0" baseline="0" noProof="0">
              <a:ln>
                <a:noFill/>
              </a:ln>
              <a:solidFill>
                <a:srgbClr val="FFFFFF"/>
              </a:solidFill>
              <a:effectLst/>
              <a:uLnTx/>
              <a:uFillTx/>
              <a:latin typeface="+mj-lt"/>
            </a:endParaRPr>
          </a:p>
        </p:txBody>
      </p:sp>
      <p:sp>
        <p:nvSpPr>
          <p:cNvPr id="74" name="Flèche vers le bas 67">
            <a:extLst>
              <a:ext uri="{FF2B5EF4-FFF2-40B4-BE49-F238E27FC236}">
                <a16:creationId xmlns:a16="http://schemas.microsoft.com/office/drawing/2014/main" id="{F5C59090-8823-4A1D-9857-BF53E5065901}"/>
              </a:ext>
            </a:extLst>
          </p:cNvPr>
          <p:cNvSpPr/>
          <p:nvPr/>
        </p:nvSpPr>
        <p:spPr>
          <a:xfrm>
            <a:off x="8866822" y="1699512"/>
            <a:ext cx="187200" cy="607899"/>
          </a:xfrm>
          <a:prstGeom prst="downArrow">
            <a:avLst/>
          </a:prstGeom>
          <a:solidFill>
            <a:schemeClr val="accent2"/>
          </a:solidFill>
          <a:ln w="12700" cap="flat" cmpd="sng" algn="ctr">
            <a:solidFill>
              <a:srgbClr val="AF128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30" b="0" i="0" u="none" strike="noStrike" kern="0" cap="none" spc="0" normalizeH="0" baseline="0" noProof="0">
              <a:ln>
                <a:noFill/>
              </a:ln>
              <a:solidFill>
                <a:srgbClr val="FFFFFF"/>
              </a:solidFill>
              <a:effectLst/>
              <a:uLnTx/>
              <a:uFillTx/>
              <a:latin typeface="+mj-lt"/>
            </a:endParaRPr>
          </a:p>
        </p:txBody>
      </p:sp>
      <p:sp>
        <p:nvSpPr>
          <p:cNvPr id="75" name="Rectangle 74">
            <a:extLst>
              <a:ext uri="{FF2B5EF4-FFF2-40B4-BE49-F238E27FC236}">
                <a16:creationId xmlns:a16="http://schemas.microsoft.com/office/drawing/2014/main" id="{4AA20787-2F8A-4EF9-8AB3-91F2095B863F}"/>
              </a:ext>
            </a:extLst>
          </p:cNvPr>
          <p:cNvSpPr/>
          <p:nvPr/>
        </p:nvSpPr>
        <p:spPr>
          <a:xfrm>
            <a:off x="3466955" y="1876957"/>
            <a:ext cx="123511" cy="184564"/>
          </a:xfrm>
          <a:prstGeom prst="rect">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30" b="0" i="0" u="none" strike="noStrike" kern="0" cap="none" spc="0" normalizeH="0" baseline="0" noProof="0">
              <a:ln>
                <a:noFill/>
              </a:ln>
              <a:solidFill>
                <a:prstClr val="white"/>
              </a:solidFill>
              <a:effectLst/>
              <a:uLnTx/>
              <a:uFillTx/>
              <a:latin typeface="+mj-lt"/>
            </a:endParaRPr>
          </a:p>
        </p:txBody>
      </p:sp>
      <p:sp>
        <p:nvSpPr>
          <p:cNvPr id="76" name="Rectangle 75">
            <a:extLst>
              <a:ext uri="{FF2B5EF4-FFF2-40B4-BE49-F238E27FC236}">
                <a16:creationId xmlns:a16="http://schemas.microsoft.com/office/drawing/2014/main" id="{30F6A4BA-576D-4E1E-9433-513998B9CC84}"/>
              </a:ext>
            </a:extLst>
          </p:cNvPr>
          <p:cNvSpPr/>
          <p:nvPr/>
        </p:nvSpPr>
        <p:spPr>
          <a:xfrm rot="16200000">
            <a:off x="3933201" y="1550931"/>
            <a:ext cx="100800" cy="1032378"/>
          </a:xfrm>
          <a:prstGeom prst="rect">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30" b="0" i="0" u="none" strike="noStrike" kern="0" cap="none" spc="0" normalizeH="0" baseline="0" noProof="0">
              <a:ln>
                <a:noFill/>
              </a:ln>
              <a:solidFill>
                <a:prstClr val="white"/>
              </a:solidFill>
              <a:effectLst/>
              <a:uLnTx/>
              <a:uFillTx/>
              <a:latin typeface="+mj-lt"/>
            </a:endParaRPr>
          </a:p>
        </p:txBody>
      </p:sp>
      <p:sp>
        <p:nvSpPr>
          <p:cNvPr id="77" name="Flèche vers le bas 67">
            <a:extLst>
              <a:ext uri="{FF2B5EF4-FFF2-40B4-BE49-F238E27FC236}">
                <a16:creationId xmlns:a16="http://schemas.microsoft.com/office/drawing/2014/main" id="{D96305B1-22B8-4CCB-A174-1F55DB0950F4}"/>
              </a:ext>
            </a:extLst>
          </p:cNvPr>
          <p:cNvSpPr/>
          <p:nvPr/>
        </p:nvSpPr>
        <p:spPr>
          <a:xfrm>
            <a:off x="4302630" y="2024568"/>
            <a:ext cx="228467" cy="244424"/>
          </a:xfrm>
          <a:prstGeom prst="downArrow">
            <a:avLst/>
          </a:prstGeom>
          <a:solidFill>
            <a:schemeClr val="accent2"/>
          </a:solidFill>
          <a:ln w="12700" cap="flat" cmpd="sng" algn="ctr">
            <a:solidFill>
              <a:srgbClr val="AF128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30" b="0" i="0" u="none" strike="noStrike" kern="0" cap="none" spc="0" normalizeH="0" baseline="0" noProof="0">
              <a:ln>
                <a:noFill/>
              </a:ln>
              <a:solidFill>
                <a:srgbClr val="FFFFFF"/>
              </a:solidFill>
              <a:effectLst/>
              <a:uLnTx/>
              <a:uFillTx/>
              <a:latin typeface="+mj-lt"/>
            </a:endParaRPr>
          </a:p>
        </p:txBody>
      </p:sp>
      <p:sp>
        <p:nvSpPr>
          <p:cNvPr id="78" name="Rectangle 77">
            <a:extLst>
              <a:ext uri="{FF2B5EF4-FFF2-40B4-BE49-F238E27FC236}">
                <a16:creationId xmlns:a16="http://schemas.microsoft.com/office/drawing/2014/main" id="{913754EF-7A5C-4916-96E8-00063BCC0CBA}"/>
              </a:ext>
            </a:extLst>
          </p:cNvPr>
          <p:cNvSpPr/>
          <p:nvPr/>
        </p:nvSpPr>
        <p:spPr>
          <a:xfrm rot="16200000">
            <a:off x="5402825" y="371288"/>
            <a:ext cx="95578" cy="3386444"/>
          </a:xfrm>
          <a:prstGeom prst="rect">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30" b="0" i="0" u="none" strike="noStrike" kern="0" cap="none" spc="0" normalizeH="0" baseline="0" noProof="0">
              <a:ln>
                <a:noFill/>
              </a:ln>
              <a:solidFill>
                <a:prstClr val="white"/>
              </a:solidFill>
              <a:effectLst/>
              <a:uLnTx/>
              <a:uFillTx/>
              <a:latin typeface="+mj-lt"/>
            </a:endParaRPr>
          </a:p>
        </p:txBody>
      </p:sp>
      <p:sp>
        <p:nvSpPr>
          <p:cNvPr id="79" name="Flèche vers le bas 67">
            <a:extLst>
              <a:ext uri="{FF2B5EF4-FFF2-40B4-BE49-F238E27FC236}">
                <a16:creationId xmlns:a16="http://schemas.microsoft.com/office/drawing/2014/main" id="{B3D955C9-1A97-4E17-8F70-968FEE8D8D8A}"/>
              </a:ext>
            </a:extLst>
          </p:cNvPr>
          <p:cNvSpPr/>
          <p:nvPr/>
        </p:nvSpPr>
        <p:spPr>
          <a:xfrm>
            <a:off x="6949959" y="2024568"/>
            <a:ext cx="228467" cy="244424"/>
          </a:xfrm>
          <a:prstGeom prst="downArrow">
            <a:avLst/>
          </a:prstGeom>
          <a:solidFill>
            <a:schemeClr val="accent2"/>
          </a:solidFill>
          <a:ln w="12700" cap="flat" cmpd="sng" algn="ctr">
            <a:solidFill>
              <a:srgbClr val="AF128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30" b="0" i="0" u="none" strike="noStrike" kern="0" cap="none" spc="0" normalizeH="0" baseline="0" noProof="0">
              <a:ln>
                <a:noFill/>
              </a:ln>
              <a:solidFill>
                <a:srgbClr val="FFFFFF"/>
              </a:solidFill>
              <a:effectLst/>
              <a:uLnTx/>
              <a:uFillTx/>
              <a:latin typeface="+mj-lt"/>
            </a:endParaRPr>
          </a:p>
        </p:txBody>
      </p:sp>
      <p:sp>
        <p:nvSpPr>
          <p:cNvPr id="80" name="Rectangle à coins arrondis 30">
            <a:extLst>
              <a:ext uri="{FF2B5EF4-FFF2-40B4-BE49-F238E27FC236}">
                <a16:creationId xmlns:a16="http://schemas.microsoft.com/office/drawing/2014/main" id="{95444124-22B1-4A06-8F1F-478B1B0B047A}"/>
              </a:ext>
            </a:extLst>
          </p:cNvPr>
          <p:cNvSpPr/>
          <p:nvPr/>
        </p:nvSpPr>
        <p:spPr>
          <a:xfrm>
            <a:off x="4522080" y="1234927"/>
            <a:ext cx="2439741" cy="397834"/>
          </a:xfrm>
          <a:prstGeom prst="roundRect">
            <a:avLst/>
          </a:prstGeom>
          <a:solidFill>
            <a:schemeClr val="bg1">
              <a:lumMod val="85000"/>
            </a:schemeClr>
          </a:solidFill>
          <a:ln w="19050" cap="flat" cmpd="sng" algn="ctr">
            <a:solidFill>
              <a:schemeClr val="bg1">
                <a:lumMod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30" b="0" i="0" u="none" strike="noStrike" kern="0" cap="none" spc="0" normalizeH="0" baseline="0" noProof="0" dirty="0">
                <a:ln>
                  <a:noFill/>
                </a:ln>
                <a:solidFill>
                  <a:srgbClr val="000000"/>
                </a:solidFill>
                <a:effectLst/>
                <a:uLnTx/>
                <a:uFillTx/>
                <a:latin typeface="+mj-lt"/>
              </a:rPr>
              <a:t>Participation et/ou intéressement</a:t>
            </a:r>
            <a:endParaRPr kumimoji="0" lang="fr-FR" sz="1330" b="0" i="0" u="none" strike="noStrike" kern="0" cap="none" spc="0" normalizeH="0" baseline="-25000" noProof="0" dirty="0">
              <a:ln>
                <a:noFill/>
              </a:ln>
              <a:solidFill>
                <a:srgbClr val="000000"/>
              </a:solidFill>
              <a:effectLst/>
              <a:uLnTx/>
              <a:uFillTx/>
              <a:latin typeface="+mj-lt"/>
            </a:endParaRPr>
          </a:p>
        </p:txBody>
      </p:sp>
      <p:sp>
        <p:nvSpPr>
          <p:cNvPr id="82" name="Rectangle 81">
            <a:extLst>
              <a:ext uri="{FF2B5EF4-FFF2-40B4-BE49-F238E27FC236}">
                <a16:creationId xmlns:a16="http://schemas.microsoft.com/office/drawing/2014/main" id="{C304F1A6-76AB-4BA6-8F52-D241190D69E4}"/>
              </a:ext>
            </a:extLst>
          </p:cNvPr>
          <p:cNvSpPr/>
          <p:nvPr/>
        </p:nvSpPr>
        <p:spPr>
          <a:xfrm rot="1680809">
            <a:off x="10810032" y="2601014"/>
            <a:ext cx="1106995" cy="437848"/>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latin typeface="+mj-lt"/>
              </a:rPr>
              <a:t>Gestion</a:t>
            </a:r>
          </a:p>
          <a:p>
            <a:pPr algn="ctr"/>
            <a:r>
              <a:rPr lang="fr-FR" sz="1200" b="1" dirty="0">
                <a:latin typeface="+mj-lt"/>
              </a:rPr>
              <a:t> par défaut</a:t>
            </a:r>
          </a:p>
        </p:txBody>
      </p:sp>
      <p:pic>
        <p:nvPicPr>
          <p:cNvPr id="40" name="Picture 2" descr="nouveau - Constructys">
            <a:extLst>
              <a:ext uri="{FF2B5EF4-FFF2-40B4-BE49-F238E27FC236}">
                <a16:creationId xmlns:a16="http://schemas.microsoft.com/office/drawing/2014/main" id="{AD445F7C-23BF-4A20-ABFC-58DBA412078A}"/>
              </a:ext>
            </a:extLst>
          </p:cNvPr>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97520" y="159998"/>
            <a:ext cx="975910" cy="975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1379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6CBF8A6-BDF2-41C7-9047-F3FB31CFADB8}"/>
              </a:ext>
            </a:extLst>
          </p:cNvPr>
          <p:cNvSpPr>
            <a:spLocks noGrp="1"/>
          </p:cNvSpPr>
          <p:nvPr>
            <p:ph type="sldNum" sz="quarter" idx="12"/>
          </p:nvPr>
        </p:nvSpPr>
        <p:spPr>
          <a:xfrm>
            <a:off x="1440000" y="6524773"/>
            <a:ext cx="254400" cy="12311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smtClean="0">
                <a:ln>
                  <a:noFill/>
                </a:ln>
                <a:solidFill>
                  <a:srgbClr val="581D74"/>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4" name="Espace réservé du texte 3">
            <a:extLst>
              <a:ext uri="{FF2B5EF4-FFF2-40B4-BE49-F238E27FC236}">
                <a16:creationId xmlns:a16="http://schemas.microsoft.com/office/drawing/2014/main" id="{47EE1A98-599E-4519-AEAE-BCAD2251C381}"/>
              </a:ext>
            </a:extLst>
          </p:cNvPr>
          <p:cNvSpPr>
            <a:spLocks noGrp="1"/>
          </p:cNvSpPr>
          <p:nvPr>
            <p:ph type="body" sz="quarter" idx="13"/>
          </p:nvPr>
        </p:nvSpPr>
        <p:spPr/>
        <p:txBody>
          <a:bodyPr/>
          <a:lstStyle/>
          <a:p>
            <a:r>
              <a:rPr lang="fr-FR" dirty="0"/>
              <a:t>4</a:t>
            </a:r>
          </a:p>
        </p:txBody>
      </p:sp>
      <p:sp>
        <p:nvSpPr>
          <p:cNvPr id="9" name="Titre 1">
            <a:extLst>
              <a:ext uri="{FF2B5EF4-FFF2-40B4-BE49-F238E27FC236}">
                <a16:creationId xmlns:a16="http://schemas.microsoft.com/office/drawing/2014/main" id="{D1D18EA0-9E4B-4E1A-87F5-CEF5BF83FEAD}"/>
              </a:ext>
            </a:extLst>
          </p:cNvPr>
          <p:cNvSpPr>
            <a:spLocks noGrp="1"/>
          </p:cNvSpPr>
          <p:nvPr>
            <p:ph type="title"/>
          </p:nvPr>
        </p:nvSpPr>
        <p:spPr>
          <a:xfrm>
            <a:off x="1440007" y="392833"/>
            <a:ext cx="10373391" cy="608400"/>
          </a:xfrm>
        </p:spPr>
        <p:txBody>
          <a:bodyPr/>
          <a:lstStyle/>
          <a:p>
            <a:r>
              <a:rPr lang="fr-FR" altLang="fr-FR" sz="2200" dirty="0">
                <a:solidFill>
                  <a:srgbClr val="581D74"/>
                </a:solidFill>
              </a:rPr>
              <a:t>Les choix de placement – Gamme CAP ISR</a:t>
            </a:r>
            <a:br>
              <a:rPr lang="fr-FR" altLang="fr-FR" sz="2000" dirty="0">
                <a:solidFill>
                  <a:srgbClr val="581D74"/>
                </a:solidFill>
              </a:rPr>
            </a:br>
            <a:r>
              <a:rPr lang="fr-FR" altLang="fr-FR" sz="2000" dirty="0">
                <a:solidFill>
                  <a:srgbClr val="581D74"/>
                </a:solidFill>
              </a:rPr>
              <a:t>Le placement n’est pas garanti en capital. Il est exposé aux risques liés</a:t>
            </a:r>
            <a:br>
              <a:rPr lang="fr-FR" altLang="fr-FR" sz="2000" dirty="0">
                <a:solidFill>
                  <a:srgbClr val="581D74"/>
                </a:solidFill>
              </a:rPr>
            </a:br>
            <a:r>
              <a:rPr lang="fr-FR" altLang="fr-FR" sz="2000" dirty="0">
                <a:solidFill>
                  <a:srgbClr val="581D74"/>
                </a:solidFill>
              </a:rPr>
              <a:t> aux marchés financiers.</a:t>
            </a:r>
            <a:endParaRPr lang="fr-FR" sz="2000" dirty="0"/>
          </a:p>
        </p:txBody>
      </p:sp>
      <p:pic>
        <p:nvPicPr>
          <p:cNvPr id="2" name="Image 1">
            <a:extLst>
              <a:ext uri="{FF2B5EF4-FFF2-40B4-BE49-F238E27FC236}">
                <a16:creationId xmlns:a16="http://schemas.microsoft.com/office/drawing/2014/main" id="{958B09AC-2FDD-4167-8882-27A9953B110E}"/>
              </a:ext>
            </a:extLst>
          </p:cNvPr>
          <p:cNvPicPr>
            <a:picLocks noChangeAspect="1"/>
          </p:cNvPicPr>
          <p:nvPr/>
        </p:nvPicPr>
        <p:blipFill rotWithShape="1">
          <a:blip r:embed="rId2"/>
          <a:srcRect b="12698"/>
          <a:stretch/>
        </p:blipFill>
        <p:spPr>
          <a:xfrm>
            <a:off x="2023892" y="1354753"/>
            <a:ext cx="8001852" cy="3456732"/>
          </a:xfrm>
          <a:prstGeom prst="rect">
            <a:avLst/>
          </a:prstGeom>
        </p:spPr>
      </p:pic>
      <p:sp>
        <p:nvSpPr>
          <p:cNvPr id="7" name="Rectangle 6">
            <a:extLst>
              <a:ext uri="{FF2B5EF4-FFF2-40B4-BE49-F238E27FC236}">
                <a16:creationId xmlns:a16="http://schemas.microsoft.com/office/drawing/2014/main" id="{D95A3BCB-B839-41D7-B3CF-231CE0B695F2}"/>
              </a:ext>
            </a:extLst>
          </p:cNvPr>
          <p:cNvSpPr/>
          <p:nvPr/>
        </p:nvSpPr>
        <p:spPr>
          <a:xfrm>
            <a:off x="2133171" y="2223987"/>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panose="020B0604020202020204"/>
                <a:ea typeface="+mn-ea"/>
                <a:cs typeface="+mn-cs"/>
              </a:rPr>
              <a:t>Impact ISR Monétaire</a:t>
            </a:r>
          </a:p>
        </p:txBody>
      </p:sp>
      <p:sp>
        <p:nvSpPr>
          <p:cNvPr id="11" name="Rectangle 10">
            <a:extLst>
              <a:ext uri="{FF2B5EF4-FFF2-40B4-BE49-F238E27FC236}">
                <a16:creationId xmlns:a16="http://schemas.microsoft.com/office/drawing/2014/main" id="{B38DBCB3-3B5E-4A96-A19E-77D22E42C29F}"/>
              </a:ext>
            </a:extLst>
          </p:cNvPr>
          <p:cNvSpPr/>
          <p:nvPr/>
        </p:nvSpPr>
        <p:spPr>
          <a:xfrm>
            <a:off x="2144057" y="3044232"/>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panose="020B0604020202020204"/>
                <a:ea typeface="+mn-ea"/>
                <a:cs typeface="+mn-cs"/>
              </a:rPr>
              <a:t>Impact ISR Équilibre</a:t>
            </a:r>
          </a:p>
        </p:txBody>
      </p:sp>
      <p:sp>
        <p:nvSpPr>
          <p:cNvPr id="12" name="Rectangle 11">
            <a:extLst>
              <a:ext uri="{FF2B5EF4-FFF2-40B4-BE49-F238E27FC236}">
                <a16:creationId xmlns:a16="http://schemas.microsoft.com/office/drawing/2014/main" id="{31486B9A-4DAE-4F78-BA6D-DE66655DC0AF}"/>
              </a:ext>
            </a:extLst>
          </p:cNvPr>
          <p:cNvSpPr/>
          <p:nvPr/>
        </p:nvSpPr>
        <p:spPr>
          <a:xfrm>
            <a:off x="2144057" y="3434201"/>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panose="020B0604020202020204"/>
                <a:ea typeface="+mn-ea"/>
                <a:cs typeface="+mn-cs"/>
              </a:rPr>
              <a:t>Impact </a:t>
            </a:r>
            <a:r>
              <a:rPr kumimoji="0" lang="fr-FR" sz="1400" b="1" i="0" u="none" strike="noStrike" kern="1200" cap="none" spc="0" normalizeH="0" baseline="0" noProof="0">
                <a:ln>
                  <a:noFill/>
                </a:ln>
                <a:solidFill>
                  <a:prstClr val="black"/>
                </a:solidFill>
                <a:effectLst/>
                <a:uLnTx/>
                <a:uFillTx/>
                <a:latin typeface="Arial" panose="020B0604020202020204"/>
                <a:ea typeface="+mn-ea"/>
                <a:cs typeface="+mn-cs"/>
              </a:rPr>
              <a:t>ISR Performance</a:t>
            </a:r>
            <a:endParaRPr kumimoji="0" lang="fr-FR" sz="14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4" name="Rectangle 13">
            <a:extLst>
              <a:ext uri="{FF2B5EF4-FFF2-40B4-BE49-F238E27FC236}">
                <a16:creationId xmlns:a16="http://schemas.microsoft.com/office/drawing/2014/main" id="{60BCA85C-1AE0-4AE6-A681-A628424F4439}"/>
              </a:ext>
            </a:extLst>
          </p:cNvPr>
          <p:cNvSpPr/>
          <p:nvPr/>
        </p:nvSpPr>
        <p:spPr>
          <a:xfrm>
            <a:off x="2144057" y="4242019"/>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panose="020B0604020202020204"/>
                <a:ea typeface="+mn-ea"/>
                <a:cs typeface="+mn-cs"/>
              </a:rPr>
              <a:t>Sélection Mirova Europe Environnement</a:t>
            </a:r>
          </a:p>
        </p:txBody>
      </p:sp>
      <p:sp>
        <p:nvSpPr>
          <p:cNvPr id="16" name="Rectangle 15">
            <a:extLst>
              <a:ext uri="{FF2B5EF4-FFF2-40B4-BE49-F238E27FC236}">
                <a16:creationId xmlns:a16="http://schemas.microsoft.com/office/drawing/2014/main" id="{E3EB8522-1AC0-4A2D-92DB-46139FD56F3B}"/>
              </a:ext>
            </a:extLst>
          </p:cNvPr>
          <p:cNvSpPr/>
          <p:nvPr/>
        </p:nvSpPr>
        <p:spPr>
          <a:xfrm>
            <a:off x="4691314" y="2246261"/>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B050"/>
                </a:solidFill>
                <a:effectLst/>
                <a:uLnTx/>
                <a:uFillTx/>
                <a:latin typeface="Arial" panose="020B0604020202020204"/>
                <a:ea typeface="+mn-ea"/>
                <a:cs typeface="+mn-cs"/>
              </a:rPr>
              <a:t>Monétaire</a:t>
            </a:r>
          </a:p>
        </p:txBody>
      </p:sp>
      <p:sp>
        <p:nvSpPr>
          <p:cNvPr id="17" name="Rectangle 16">
            <a:extLst>
              <a:ext uri="{FF2B5EF4-FFF2-40B4-BE49-F238E27FC236}">
                <a16:creationId xmlns:a16="http://schemas.microsoft.com/office/drawing/2014/main" id="{E81D1125-4105-4A24-8CE5-E032A7BE7736}"/>
              </a:ext>
            </a:extLst>
          </p:cNvPr>
          <p:cNvSpPr/>
          <p:nvPr/>
        </p:nvSpPr>
        <p:spPr>
          <a:xfrm>
            <a:off x="4702200" y="3087772"/>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1400" dirty="0">
                <a:solidFill>
                  <a:srgbClr val="F07E53"/>
                </a:solidFill>
              </a:rPr>
              <a:t>Mixte</a:t>
            </a:r>
            <a:endParaRPr kumimoji="0" lang="fr-FR" sz="1400" b="0" i="0" u="none" strike="noStrike" kern="1200" cap="none" spc="0" normalizeH="0" baseline="0" noProof="0" dirty="0">
              <a:ln>
                <a:noFill/>
              </a:ln>
              <a:solidFill>
                <a:srgbClr val="581D74"/>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AE96997F-8007-41E1-884F-D7B5BCFC3140}"/>
              </a:ext>
            </a:extLst>
          </p:cNvPr>
          <p:cNvSpPr/>
          <p:nvPr/>
        </p:nvSpPr>
        <p:spPr>
          <a:xfrm>
            <a:off x="4702200" y="3477741"/>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1400" dirty="0">
                <a:solidFill>
                  <a:srgbClr val="AF1280"/>
                </a:solidFill>
              </a:rPr>
              <a:t>Actions</a:t>
            </a:r>
            <a:endParaRPr kumimoji="0" lang="fr-FR" sz="1400" b="0" i="0" u="none" strike="noStrike" kern="1200" cap="none" spc="0" normalizeH="0" baseline="0" noProof="0" dirty="0">
              <a:ln>
                <a:noFill/>
              </a:ln>
              <a:solidFill>
                <a:srgbClr val="F07E53"/>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2483B5DB-6360-40FF-B181-0040D783FF41}"/>
              </a:ext>
            </a:extLst>
          </p:cNvPr>
          <p:cNvSpPr/>
          <p:nvPr/>
        </p:nvSpPr>
        <p:spPr>
          <a:xfrm>
            <a:off x="4702200" y="3826931"/>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1400" dirty="0">
                <a:solidFill>
                  <a:srgbClr val="AF1280"/>
                </a:solidFill>
              </a:rPr>
              <a:t>Actions</a:t>
            </a:r>
            <a:endParaRPr kumimoji="0" lang="fr-FR" sz="1400" b="0" i="0" u="none" strike="noStrike" kern="1200" cap="none" spc="0" normalizeH="0" baseline="0" noProof="0" dirty="0">
              <a:ln>
                <a:noFill/>
              </a:ln>
              <a:solidFill>
                <a:srgbClr val="F07E53"/>
              </a:solidFill>
              <a:effectLst/>
              <a:uLnTx/>
              <a:uFillTx/>
              <a:latin typeface="Arial" panose="020B0604020202020204"/>
              <a:ea typeface="+mn-ea"/>
              <a:cs typeface="+mn-cs"/>
            </a:endParaRPr>
          </a:p>
        </p:txBody>
      </p:sp>
      <p:sp>
        <p:nvSpPr>
          <p:cNvPr id="20" name="Rectangle 19">
            <a:extLst>
              <a:ext uri="{FF2B5EF4-FFF2-40B4-BE49-F238E27FC236}">
                <a16:creationId xmlns:a16="http://schemas.microsoft.com/office/drawing/2014/main" id="{40BA0110-0DF7-4882-B861-533D2D12A32C}"/>
              </a:ext>
            </a:extLst>
          </p:cNvPr>
          <p:cNvSpPr/>
          <p:nvPr/>
        </p:nvSpPr>
        <p:spPr>
          <a:xfrm>
            <a:off x="4702200" y="4285559"/>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AF1280"/>
                </a:solidFill>
                <a:effectLst/>
                <a:uLnTx/>
                <a:uFillTx/>
                <a:latin typeface="Arial" panose="020B0604020202020204"/>
                <a:ea typeface="+mn-ea"/>
                <a:cs typeface="+mn-cs"/>
              </a:rPr>
              <a:t>Actions</a:t>
            </a:r>
          </a:p>
        </p:txBody>
      </p:sp>
      <p:sp>
        <p:nvSpPr>
          <p:cNvPr id="22" name="Rectangle 21">
            <a:extLst>
              <a:ext uri="{FF2B5EF4-FFF2-40B4-BE49-F238E27FC236}">
                <a16:creationId xmlns:a16="http://schemas.microsoft.com/office/drawing/2014/main" id="{A72F3ADC-52A6-4F88-8463-F41AA5D7DCDF}"/>
              </a:ext>
            </a:extLst>
          </p:cNvPr>
          <p:cNvSpPr/>
          <p:nvPr/>
        </p:nvSpPr>
        <p:spPr>
          <a:xfrm>
            <a:off x="6520114" y="2268029"/>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Arial" panose="020B0604020202020204"/>
                <a:ea typeface="+mn-ea"/>
                <a:cs typeface="+mn-cs"/>
              </a:rPr>
              <a:t>1/7</a:t>
            </a:r>
          </a:p>
        </p:txBody>
      </p:sp>
      <p:sp>
        <p:nvSpPr>
          <p:cNvPr id="23" name="Rectangle 22">
            <a:extLst>
              <a:ext uri="{FF2B5EF4-FFF2-40B4-BE49-F238E27FC236}">
                <a16:creationId xmlns:a16="http://schemas.microsoft.com/office/drawing/2014/main" id="{D8BC6899-CECC-45A5-B379-B3008A42AB35}"/>
              </a:ext>
            </a:extLst>
          </p:cNvPr>
          <p:cNvSpPr/>
          <p:nvPr/>
        </p:nvSpPr>
        <p:spPr>
          <a:xfrm>
            <a:off x="6531000" y="3109540"/>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dirty="0">
                <a:solidFill>
                  <a:srgbClr val="FF0000"/>
                </a:solidFill>
                <a:latin typeface="Arial" panose="020B0604020202020204"/>
              </a:rPr>
              <a:t>4</a:t>
            </a:r>
            <a:r>
              <a:rPr kumimoji="0" lang="fr-FR" sz="1400" b="1" i="0" u="none" strike="noStrike" kern="1200" cap="none" spc="0" normalizeH="0" baseline="0" noProof="0" dirty="0">
                <a:ln>
                  <a:noFill/>
                </a:ln>
                <a:solidFill>
                  <a:srgbClr val="FF0000"/>
                </a:solidFill>
                <a:effectLst/>
                <a:uLnTx/>
                <a:uFillTx/>
                <a:latin typeface="Arial" panose="020B0604020202020204"/>
                <a:ea typeface="+mn-ea"/>
                <a:cs typeface="+mn-cs"/>
              </a:rPr>
              <a:t>/7</a:t>
            </a:r>
          </a:p>
        </p:txBody>
      </p:sp>
      <p:sp>
        <p:nvSpPr>
          <p:cNvPr id="24" name="Rectangle 23">
            <a:extLst>
              <a:ext uri="{FF2B5EF4-FFF2-40B4-BE49-F238E27FC236}">
                <a16:creationId xmlns:a16="http://schemas.microsoft.com/office/drawing/2014/main" id="{D425094E-CED1-47AE-8D74-6D6D49FDD080}"/>
              </a:ext>
            </a:extLst>
          </p:cNvPr>
          <p:cNvSpPr/>
          <p:nvPr/>
        </p:nvSpPr>
        <p:spPr>
          <a:xfrm>
            <a:off x="6531000" y="3499509"/>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dirty="0">
                <a:solidFill>
                  <a:srgbClr val="FF0000"/>
                </a:solidFill>
                <a:latin typeface="Arial" panose="020B0604020202020204"/>
              </a:rPr>
              <a:t>5</a:t>
            </a:r>
            <a:r>
              <a:rPr kumimoji="0" lang="fr-FR" sz="1400" b="1" i="0" u="none" strike="noStrike" kern="1200" cap="none" spc="0" normalizeH="0" baseline="0" noProof="0" dirty="0">
                <a:ln>
                  <a:noFill/>
                </a:ln>
                <a:solidFill>
                  <a:srgbClr val="FF0000"/>
                </a:solidFill>
                <a:effectLst/>
                <a:uLnTx/>
                <a:uFillTx/>
                <a:latin typeface="Arial" panose="020B0604020202020204"/>
                <a:ea typeface="+mn-ea"/>
                <a:cs typeface="+mn-cs"/>
              </a:rPr>
              <a:t>/7</a:t>
            </a:r>
          </a:p>
        </p:txBody>
      </p:sp>
      <p:sp>
        <p:nvSpPr>
          <p:cNvPr id="25" name="Rectangle 24">
            <a:extLst>
              <a:ext uri="{FF2B5EF4-FFF2-40B4-BE49-F238E27FC236}">
                <a16:creationId xmlns:a16="http://schemas.microsoft.com/office/drawing/2014/main" id="{4F799F39-8409-4D61-BF0E-93A599BB6E15}"/>
              </a:ext>
            </a:extLst>
          </p:cNvPr>
          <p:cNvSpPr/>
          <p:nvPr/>
        </p:nvSpPr>
        <p:spPr>
          <a:xfrm>
            <a:off x="6531000" y="3848699"/>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Arial" panose="020B0604020202020204"/>
                <a:ea typeface="+mn-ea"/>
                <a:cs typeface="+mn-cs"/>
              </a:rPr>
              <a:t>5/7</a:t>
            </a:r>
          </a:p>
        </p:txBody>
      </p:sp>
      <p:sp>
        <p:nvSpPr>
          <p:cNvPr id="26" name="Rectangle 25">
            <a:extLst>
              <a:ext uri="{FF2B5EF4-FFF2-40B4-BE49-F238E27FC236}">
                <a16:creationId xmlns:a16="http://schemas.microsoft.com/office/drawing/2014/main" id="{F8CAA54B-07EE-4950-96E4-4B23AB4CA7B9}"/>
              </a:ext>
            </a:extLst>
          </p:cNvPr>
          <p:cNvSpPr/>
          <p:nvPr/>
        </p:nvSpPr>
        <p:spPr>
          <a:xfrm>
            <a:off x="6531000" y="4307327"/>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Arial" panose="020B0604020202020204"/>
                <a:ea typeface="+mn-ea"/>
                <a:cs typeface="+mn-cs"/>
              </a:rPr>
              <a:t>5/7</a:t>
            </a:r>
          </a:p>
        </p:txBody>
      </p:sp>
      <p:sp>
        <p:nvSpPr>
          <p:cNvPr id="28" name="Rectangle 27">
            <a:extLst>
              <a:ext uri="{FF2B5EF4-FFF2-40B4-BE49-F238E27FC236}">
                <a16:creationId xmlns:a16="http://schemas.microsoft.com/office/drawing/2014/main" id="{810EFBB2-7E44-43FC-9A50-041CF22D5510}"/>
              </a:ext>
            </a:extLst>
          </p:cNvPr>
          <p:cNvSpPr/>
          <p:nvPr/>
        </p:nvSpPr>
        <p:spPr>
          <a:xfrm>
            <a:off x="8572104" y="2272219"/>
            <a:ext cx="1161752"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rial" panose="020B0604020202020204"/>
                <a:ea typeface="+mn-ea"/>
                <a:cs typeface="+mn-cs"/>
              </a:rPr>
              <a:t>3 mois</a:t>
            </a:r>
          </a:p>
        </p:txBody>
      </p:sp>
      <p:sp>
        <p:nvSpPr>
          <p:cNvPr id="29" name="Rectangle 28">
            <a:extLst>
              <a:ext uri="{FF2B5EF4-FFF2-40B4-BE49-F238E27FC236}">
                <a16:creationId xmlns:a16="http://schemas.microsoft.com/office/drawing/2014/main" id="{00EC5713-9CEC-436E-A02C-BB1A4D0F45D1}"/>
              </a:ext>
            </a:extLst>
          </p:cNvPr>
          <p:cNvSpPr/>
          <p:nvPr/>
        </p:nvSpPr>
        <p:spPr>
          <a:xfrm>
            <a:off x="8582990" y="3113730"/>
            <a:ext cx="1161752"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rial" panose="020B0604020202020204"/>
                <a:ea typeface="+mn-ea"/>
                <a:cs typeface="+mn-cs"/>
              </a:rPr>
              <a:t>5 ans</a:t>
            </a:r>
          </a:p>
        </p:txBody>
      </p:sp>
      <p:sp>
        <p:nvSpPr>
          <p:cNvPr id="30" name="Rectangle 29">
            <a:extLst>
              <a:ext uri="{FF2B5EF4-FFF2-40B4-BE49-F238E27FC236}">
                <a16:creationId xmlns:a16="http://schemas.microsoft.com/office/drawing/2014/main" id="{0DF10986-7E7F-43E1-A1D5-13E32CE67A2C}"/>
              </a:ext>
            </a:extLst>
          </p:cNvPr>
          <p:cNvSpPr/>
          <p:nvPr/>
        </p:nvSpPr>
        <p:spPr>
          <a:xfrm>
            <a:off x="8582990" y="3503699"/>
            <a:ext cx="1161752"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rial" panose="020B0604020202020204"/>
                <a:ea typeface="+mn-ea"/>
                <a:cs typeface="+mn-cs"/>
              </a:rPr>
              <a:t>5 ans</a:t>
            </a:r>
          </a:p>
        </p:txBody>
      </p:sp>
      <p:sp>
        <p:nvSpPr>
          <p:cNvPr id="31" name="Rectangle 30">
            <a:extLst>
              <a:ext uri="{FF2B5EF4-FFF2-40B4-BE49-F238E27FC236}">
                <a16:creationId xmlns:a16="http://schemas.microsoft.com/office/drawing/2014/main" id="{DB531D8E-3BF6-415D-AE1B-EA55A7FA4D7F}"/>
              </a:ext>
            </a:extLst>
          </p:cNvPr>
          <p:cNvSpPr/>
          <p:nvPr/>
        </p:nvSpPr>
        <p:spPr>
          <a:xfrm>
            <a:off x="8582990" y="3852889"/>
            <a:ext cx="1161752"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rial" panose="020B0604020202020204"/>
                <a:ea typeface="+mn-ea"/>
                <a:cs typeface="+mn-cs"/>
              </a:rPr>
              <a:t>5 ans</a:t>
            </a:r>
          </a:p>
        </p:txBody>
      </p:sp>
      <p:sp>
        <p:nvSpPr>
          <p:cNvPr id="32" name="Rectangle 31">
            <a:extLst>
              <a:ext uri="{FF2B5EF4-FFF2-40B4-BE49-F238E27FC236}">
                <a16:creationId xmlns:a16="http://schemas.microsoft.com/office/drawing/2014/main" id="{8F787C30-D476-4904-992A-FF966BEDC3F1}"/>
              </a:ext>
            </a:extLst>
          </p:cNvPr>
          <p:cNvSpPr/>
          <p:nvPr/>
        </p:nvSpPr>
        <p:spPr>
          <a:xfrm>
            <a:off x="8582990" y="4311517"/>
            <a:ext cx="1161752"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rial" panose="020B0604020202020204"/>
                <a:ea typeface="+mn-ea"/>
                <a:cs typeface="+mn-cs"/>
              </a:rPr>
              <a:t>5 ans</a:t>
            </a:r>
          </a:p>
        </p:txBody>
      </p:sp>
      <p:pic>
        <p:nvPicPr>
          <p:cNvPr id="34" name="Image 33">
            <a:extLst>
              <a:ext uri="{FF2B5EF4-FFF2-40B4-BE49-F238E27FC236}">
                <a16:creationId xmlns:a16="http://schemas.microsoft.com/office/drawing/2014/main" id="{A98C5B14-A8C9-465D-AC5C-BB526B99A234}"/>
              </a:ext>
            </a:extLst>
          </p:cNvPr>
          <p:cNvPicPr>
            <a:picLocks noChangeAspect="1"/>
          </p:cNvPicPr>
          <p:nvPr/>
        </p:nvPicPr>
        <p:blipFill rotWithShape="1">
          <a:blip r:embed="rId3">
            <a:extLst>
              <a:ext uri="{28A0092B-C50C-407E-A947-70E740481C1C}">
                <a14:useLocalDpi xmlns:a14="http://schemas.microsoft.com/office/drawing/2010/main" val="0"/>
              </a:ext>
            </a:extLst>
          </a:blip>
          <a:srcRect l="76097" t="19491" r="8500" b="69745"/>
          <a:stretch/>
        </p:blipFill>
        <p:spPr>
          <a:xfrm>
            <a:off x="8575038" y="1379920"/>
            <a:ext cx="1541080" cy="608400"/>
          </a:xfrm>
          <a:prstGeom prst="rect">
            <a:avLst/>
          </a:prstGeom>
        </p:spPr>
      </p:pic>
      <p:sp>
        <p:nvSpPr>
          <p:cNvPr id="37" name="Rectangle 36">
            <a:extLst>
              <a:ext uri="{FF2B5EF4-FFF2-40B4-BE49-F238E27FC236}">
                <a16:creationId xmlns:a16="http://schemas.microsoft.com/office/drawing/2014/main" id="{1B4B0F46-8E1F-401E-BB3A-333A78B54087}"/>
              </a:ext>
            </a:extLst>
          </p:cNvPr>
          <p:cNvSpPr/>
          <p:nvPr/>
        </p:nvSpPr>
        <p:spPr>
          <a:xfrm>
            <a:off x="4702200" y="2660918"/>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1400" dirty="0">
                <a:solidFill>
                  <a:srgbClr val="F07E53"/>
                </a:solidFill>
              </a:rPr>
              <a:t>Mixte</a:t>
            </a:r>
          </a:p>
        </p:txBody>
      </p:sp>
      <p:sp>
        <p:nvSpPr>
          <p:cNvPr id="38" name="Rectangle 37">
            <a:extLst>
              <a:ext uri="{FF2B5EF4-FFF2-40B4-BE49-F238E27FC236}">
                <a16:creationId xmlns:a16="http://schemas.microsoft.com/office/drawing/2014/main" id="{8023243A-E4A2-47CF-B6F5-324F995977CA}"/>
              </a:ext>
            </a:extLst>
          </p:cNvPr>
          <p:cNvSpPr/>
          <p:nvPr/>
        </p:nvSpPr>
        <p:spPr>
          <a:xfrm>
            <a:off x="6531000" y="2682686"/>
            <a:ext cx="2498459"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Arial" panose="020B0604020202020204"/>
                <a:ea typeface="+mn-ea"/>
                <a:cs typeface="+mn-cs"/>
              </a:rPr>
              <a:t>3/7</a:t>
            </a:r>
          </a:p>
        </p:txBody>
      </p:sp>
      <p:sp>
        <p:nvSpPr>
          <p:cNvPr id="39" name="Rectangle 38">
            <a:extLst>
              <a:ext uri="{FF2B5EF4-FFF2-40B4-BE49-F238E27FC236}">
                <a16:creationId xmlns:a16="http://schemas.microsoft.com/office/drawing/2014/main" id="{E3AC2C74-2F07-45DA-8E49-13CBB277D9D6}"/>
              </a:ext>
            </a:extLst>
          </p:cNvPr>
          <p:cNvSpPr/>
          <p:nvPr/>
        </p:nvSpPr>
        <p:spPr>
          <a:xfrm>
            <a:off x="8582990" y="2686876"/>
            <a:ext cx="1161752" cy="24532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dirty="0">
                <a:solidFill>
                  <a:prstClr val="black"/>
                </a:solidFill>
                <a:latin typeface="Arial" panose="020B0604020202020204"/>
              </a:rPr>
              <a:t>3</a:t>
            </a:r>
            <a:r>
              <a:rPr kumimoji="0" lang="fr-FR" sz="1400" b="0" i="0" u="none" strike="noStrike" kern="1200" cap="none" spc="0" normalizeH="0" baseline="0" noProof="0" dirty="0">
                <a:ln>
                  <a:noFill/>
                </a:ln>
                <a:solidFill>
                  <a:prstClr val="black"/>
                </a:solidFill>
                <a:effectLst/>
                <a:uLnTx/>
                <a:uFillTx/>
                <a:latin typeface="Arial" panose="020B0604020202020204"/>
                <a:ea typeface="+mn-ea"/>
                <a:cs typeface="+mn-cs"/>
              </a:rPr>
              <a:t> ans</a:t>
            </a:r>
          </a:p>
        </p:txBody>
      </p:sp>
      <p:sp>
        <p:nvSpPr>
          <p:cNvPr id="36" name="Rectangle 35">
            <a:extLst>
              <a:ext uri="{FF2B5EF4-FFF2-40B4-BE49-F238E27FC236}">
                <a16:creationId xmlns:a16="http://schemas.microsoft.com/office/drawing/2014/main" id="{B6730EA2-AE4C-406D-89A8-803CE45EC947}"/>
              </a:ext>
            </a:extLst>
          </p:cNvPr>
          <p:cNvSpPr/>
          <p:nvPr/>
        </p:nvSpPr>
        <p:spPr>
          <a:xfrm>
            <a:off x="2144056" y="2638645"/>
            <a:ext cx="3163049" cy="267600"/>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panose="020B0604020202020204"/>
                <a:ea typeface="+mn-ea"/>
                <a:cs typeface="+mn-cs"/>
              </a:rPr>
              <a:t>Impact ISR Rendement Solidaire</a:t>
            </a:r>
          </a:p>
        </p:txBody>
      </p:sp>
      <p:sp>
        <p:nvSpPr>
          <p:cNvPr id="13" name="Rectangle 12">
            <a:extLst>
              <a:ext uri="{FF2B5EF4-FFF2-40B4-BE49-F238E27FC236}">
                <a16:creationId xmlns:a16="http://schemas.microsoft.com/office/drawing/2014/main" id="{8C0B5DA8-C2B5-4A29-8CAD-E34F32780A9E}"/>
              </a:ext>
            </a:extLst>
          </p:cNvPr>
          <p:cNvSpPr/>
          <p:nvPr/>
        </p:nvSpPr>
        <p:spPr>
          <a:xfrm>
            <a:off x="2144057" y="3783391"/>
            <a:ext cx="3004612" cy="288867"/>
          </a:xfrm>
          <a:prstGeom prst="rect">
            <a:avLst/>
          </a:prstGeom>
          <a:solidFill>
            <a:srgbClr val="EF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fr-FR" sz="1400" b="1" dirty="0">
                <a:solidFill>
                  <a:prstClr val="black"/>
                </a:solidFill>
              </a:rPr>
              <a:t>Impact Actions Emploi Solidaire</a:t>
            </a:r>
            <a:endParaRPr kumimoji="0" lang="fr-FR" sz="14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 name="ZoneTexte 32">
            <a:extLst>
              <a:ext uri="{FF2B5EF4-FFF2-40B4-BE49-F238E27FC236}">
                <a16:creationId xmlns:a16="http://schemas.microsoft.com/office/drawing/2014/main" id="{F96F06F5-95DF-45F7-BBBA-54B89A6177A2}"/>
              </a:ext>
            </a:extLst>
          </p:cNvPr>
          <p:cNvSpPr txBox="1"/>
          <p:nvPr/>
        </p:nvSpPr>
        <p:spPr>
          <a:xfrm>
            <a:off x="5940543" y="4833895"/>
            <a:ext cx="8115300" cy="307777"/>
          </a:xfrm>
          <a:prstGeom prst="rect">
            <a:avLst/>
          </a:prstGeom>
          <a:noFill/>
        </p:spPr>
        <p:txBody>
          <a:bodyPr wrap="square" rtlCol="0">
            <a:spAutoFit/>
          </a:bodyPr>
          <a:lstStyle/>
          <a:p>
            <a:r>
              <a:rPr lang="fr-FR" sz="1400" b="1" i="1" dirty="0">
                <a:solidFill>
                  <a:schemeClr val="bg1">
                    <a:lumMod val="50000"/>
                  </a:schemeClr>
                </a:solidFill>
                <a:latin typeface="Arial" panose="020B0604020202020204"/>
              </a:rPr>
              <a:t>ISR = </a:t>
            </a:r>
            <a:r>
              <a:rPr lang="fr-FR" sz="1400" b="1" i="1">
                <a:solidFill>
                  <a:schemeClr val="bg1">
                    <a:lumMod val="50000"/>
                  </a:schemeClr>
                </a:solidFill>
                <a:latin typeface="Arial" panose="020B0604020202020204"/>
              </a:rPr>
              <a:t>Investissement Socialement </a:t>
            </a:r>
            <a:r>
              <a:rPr lang="fr-FR" sz="1400" b="1" i="1" dirty="0">
                <a:solidFill>
                  <a:schemeClr val="bg1">
                    <a:lumMod val="50000"/>
                  </a:schemeClr>
                </a:solidFill>
                <a:latin typeface="Arial" panose="020B0604020202020204"/>
              </a:rPr>
              <a:t>R</a:t>
            </a:r>
            <a:r>
              <a:rPr lang="fr-FR" sz="1400" b="1" i="1">
                <a:solidFill>
                  <a:schemeClr val="bg1">
                    <a:lumMod val="50000"/>
                  </a:schemeClr>
                </a:solidFill>
                <a:latin typeface="Arial" panose="020B0604020202020204"/>
              </a:rPr>
              <a:t>esponsable</a:t>
            </a:r>
            <a:endParaRPr lang="fr-FR" sz="1400" b="1" i="1" dirty="0">
              <a:solidFill>
                <a:schemeClr val="bg1">
                  <a:lumMod val="50000"/>
                </a:schemeClr>
              </a:solidFill>
              <a:latin typeface="Arial" panose="020B0604020202020204"/>
            </a:endParaRPr>
          </a:p>
        </p:txBody>
      </p:sp>
      <p:sp>
        <p:nvSpPr>
          <p:cNvPr id="40" name="Rectangle 39">
            <a:extLst>
              <a:ext uri="{FF2B5EF4-FFF2-40B4-BE49-F238E27FC236}">
                <a16:creationId xmlns:a16="http://schemas.microsoft.com/office/drawing/2014/main" id="{F9B84B63-0801-4907-9C49-AD3A352F2FD6}"/>
              </a:ext>
            </a:extLst>
          </p:cNvPr>
          <p:cNvSpPr/>
          <p:nvPr/>
        </p:nvSpPr>
        <p:spPr>
          <a:xfrm>
            <a:off x="1874153" y="5478080"/>
            <a:ext cx="8435953" cy="630910"/>
          </a:xfrm>
          <a:prstGeom prst="rect">
            <a:avLst/>
          </a:prstGeom>
          <a:solidFill>
            <a:schemeClr val="bg1"/>
          </a:solidFill>
        </p:spPr>
        <p:txBody>
          <a:bodyPr wrap="square" lIns="91408" tIns="45704" rIns="91408" bIns="45704">
            <a:spAutoFit/>
          </a:bodyPr>
          <a:lstStyle/>
          <a:p>
            <a:pPr algn="just"/>
            <a:r>
              <a:rPr lang="fr-FR" sz="700" b="1" dirty="0">
                <a:solidFill>
                  <a:srgbClr val="000000"/>
                </a:solidFill>
                <a:latin typeface="Arial" panose="020B0604020202020204"/>
              </a:rPr>
              <a:t>Pour plus de détails sur ces compartiments/FCPE, consultez les DICI, disponibles dans votre Espace personnel.</a:t>
            </a:r>
          </a:p>
          <a:p>
            <a:pPr algn="just"/>
            <a:r>
              <a:rPr lang="fr-FR" sz="700" dirty="0">
                <a:solidFill>
                  <a:srgbClr val="4F504F"/>
                </a:solidFill>
                <a:latin typeface="Arial" panose="020B0604020202020204"/>
                <a:ea typeface="MS PGothic" pitchFamily="34" charset="-128"/>
                <a:cs typeface="Helvetica" pitchFamily="34" charset="0"/>
              </a:rPr>
              <a:t>(1) L’indicateur de risque et de rendement, présenté sous la forme d’une échelle allant de 1 à 7 correspondant à des niveaux de risque et de rendement croissants, vous permet d’appréhender le potentiel de performance d’un FCPE par rapport au risque qu’il présente. La méthodologie générale de calcul de cet indicateur réglementaire s’appuie sur la volatilité historique annualisée du FCPE, calculée à partir des rendements hebdomadaires sur une période de 5 ans. Contrôlé périodiquement, l’indicateur peut évoluer. Le niveau de l’indicateur de risque et de rendement indiqué est celui en vigueur à la date de rédaction du document. L’annexe 3 de ce document récapitule les principaux risques. (2) La durée de placement recommandée ne tient pas compte de la durée d’indisponibilité des avoirs.</a:t>
            </a:r>
          </a:p>
        </p:txBody>
      </p:sp>
      <p:pic>
        <p:nvPicPr>
          <p:cNvPr id="41" name="Picture 2" descr="nouveau - Constructys">
            <a:extLst>
              <a:ext uri="{FF2B5EF4-FFF2-40B4-BE49-F238E27FC236}">
                <a16:creationId xmlns:a16="http://schemas.microsoft.com/office/drawing/2014/main" id="{38114879-A428-4487-908E-171C865DBBB6}"/>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97520" y="159998"/>
            <a:ext cx="975910" cy="975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73183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6CC2C6-C15D-4401-BFDF-06952DC9E156}"/>
              </a:ext>
            </a:extLst>
          </p:cNvPr>
          <p:cNvSpPr>
            <a:spLocks noGrp="1"/>
          </p:cNvSpPr>
          <p:nvPr>
            <p:ph type="title"/>
          </p:nvPr>
        </p:nvSpPr>
        <p:spPr>
          <a:xfrm>
            <a:off x="1440007" y="392833"/>
            <a:ext cx="10373391" cy="608400"/>
          </a:xfrm>
        </p:spPr>
        <p:txBody>
          <a:bodyPr/>
          <a:lstStyle/>
          <a:p>
            <a:r>
              <a:rPr lang="fr-FR" dirty="0"/>
              <a:t>La gamme Avenir Retraite</a:t>
            </a:r>
            <a:br>
              <a:rPr lang="fr-FR" dirty="0"/>
            </a:br>
            <a:r>
              <a:rPr lang="fr-FR" altLang="fr-FR" sz="2000" dirty="0">
                <a:solidFill>
                  <a:srgbClr val="581D74"/>
                </a:solidFill>
              </a:rPr>
              <a:t>Le placement n’est pas garanti en capital. Il est exposé aux risques liés</a:t>
            </a:r>
            <a:br>
              <a:rPr lang="fr-FR" altLang="fr-FR" sz="2000" dirty="0">
                <a:solidFill>
                  <a:srgbClr val="581D74"/>
                </a:solidFill>
              </a:rPr>
            </a:br>
            <a:r>
              <a:rPr lang="fr-FR" altLang="fr-FR" sz="2000" dirty="0">
                <a:solidFill>
                  <a:srgbClr val="581D74"/>
                </a:solidFill>
              </a:rPr>
              <a:t> aux marchés financiers.</a:t>
            </a:r>
            <a:endParaRPr lang="fr-FR" dirty="0"/>
          </a:p>
        </p:txBody>
      </p:sp>
      <p:sp>
        <p:nvSpPr>
          <p:cNvPr id="3" name="Espace réservé du numéro de diapositive 2">
            <a:extLst>
              <a:ext uri="{FF2B5EF4-FFF2-40B4-BE49-F238E27FC236}">
                <a16:creationId xmlns:a16="http://schemas.microsoft.com/office/drawing/2014/main" id="{14E153E8-668C-4EFC-A80C-52D1EAFE7DD2}"/>
              </a:ext>
            </a:extLst>
          </p:cNvPr>
          <p:cNvSpPr>
            <a:spLocks noGrp="1"/>
          </p:cNvSpPr>
          <p:nvPr>
            <p:ph type="sldNum" sz="quarter" idx="12"/>
          </p:nvPr>
        </p:nvSpPr>
        <p:spPr>
          <a:xfrm>
            <a:off x="1440000" y="6524773"/>
            <a:ext cx="254400" cy="123111"/>
          </a:xfrm>
        </p:spPr>
        <p:txBody>
          <a:bodyPr/>
          <a:lstStyle/>
          <a:p>
            <a:pPr defTabSz="1219170"/>
            <a:fld id="{4F985FF9-ADA8-465B-B1B8-A5AF16A5E141}" type="slidenum">
              <a:rPr lang="fr-FR" sz="800">
                <a:solidFill>
                  <a:srgbClr val="581D74"/>
                </a:solidFill>
                <a:latin typeface="Arial" panose="020B0604020202020204"/>
              </a:rPr>
              <a:pPr defTabSz="1219170"/>
              <a:t>31</a:t>
            </a:fld>
            <a:endParaRPr lang="fr-FR" dirty="0">
              <a:solidFill>
                <a:srgbClr val="581D74"/>
              </a:solidFill>
              <a:latin typeface="Arial" panose="020B0604020202020204"/>
            </a:endParaRPr>
          </a:p>
        </p:txBody>
      </p:sp>
      <p:sp>
        <p:nvSpPr>
          <p:cNvPr id="4" name="Espace réservé du texte 3">
            <a:extLst>
              <a:ext uri="{FF2B5EF4-FFF2-40B4-BE49-F238E27FC236}">
                <a16:creationId xmlns:a16="http://schemas.microsoft.com/office/drawing/2014/main" id="{83924C34-89FA-459C-B903-A77588C43F92}"/>
              </a:ext>
            </a:extLst>
          </p:cNvPr>
          <p:cNvSpPr>
            <a:spLocks noGrp="1"/>
          </p:cNvSpPr>
          <p:nvPr>
            <p:ph type="body" sz="quarter" idx="13"/>
          </p:nvPr>
        </p:nvSpPr>
        <p:spPr/>
        <p:txBody>
          <a:bodyPr/>
          <a:lstStyle/>
          <a:p>
            <a:r>
              <a:rPr lang="fr-FR" dirty="0"/>
              <a:t>4</a:t>
            </a:r>
          </a:p>
        </p:txBody>
      </p:sp>
      <p:sp>
        <p:nvSpPr>
          <p:cNvPr id="6" name="Rectangle : coins arrondis 5">
            <a:extLst>
              <a:ext uri="{FF2B5EF4-FFF2-40B4-BE49-F238E27FC236}">
                <a16:creationId xmlns:a16="http://schemas.microsoft.com/office/drawing/2014/main" id="{A43536C9-11D3-41A6-AC45-6BF44B60EC57}"/>
              </a:ext>
            </a:extLst>
          </p:cNvPr>
          <p:cNvSpPr/>
          <p:nvPr/>
        </p:nvSpPr>
        <p:spPr>
          <a:xfrm>
            <a:off x="1754566" y="2190538"/>
            <a:ext cx="3672840" cy="632352"/>
          </a:xfrm>
          <a:prstGeom prst="roundRect">
            <a:avLst/>
          </a:prstGeom>
          <a:solidFill>
            <a:schemeClr val="tx2"/>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0027" lvl="5" defTabSz="363928">
              <a:defRPr/>
            </a:pPr>
            <a:r>
              <a:rPr lang="fr-FR" sz="1333" dirty="0">
                <a:solidFill>
                  <a:prstClr val="white"/>
                </a:solidFill>
                <a:latin typeface="Arial" panose="020B0604020202020204"/>
              </a:rPr>
              <a:t>Quelle est mon année prévisionnelle de départ en retraite?</a:t>
            </a:r>
          </a:p>
        </p:txBody>
      </p:sp>
      <p:cxnSp>
        <p:nvCxnSpPr>
          <p:cNvPr id="9" name="Connecteur droit avec flèche 8">
            <a:extLst>
              <a:ext uri="{FF2B5EF4-FFF2-40B4-BE49-F238E27FC236}">
                <a16:creationId xmlns:a16="http://schemas.microsoft.com/office/drawing/2014/main" id="{76C4E2EF-D0EB-448E-A343-C510220D7019}"/>
              </a:ext>
            </a:extLst>
          </p:cNvPr>
          <p:cNvCxnSpPr>
            <a:cxnSpLocks/>
          </p:cNvCxnSpPr>
          <p:nvPr/>
        </p:nvCxnSpPr>
        <p:spPr>
          <a:xfrm>
            <a:off x="5757878" y="2494400"/>
            <a:ext cx="749785" cy="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 coins arrondis 13">
            <a:extLst>
              <a:ext uri="{FF2B5EF4-FFF2-40B4-BE49-F238E27FC236}">
                <a16:creationId xmlns:a16="http://schemas.microsoft.com/office/drawing/2014/main" id="{663A4875-AB71-4965-9345-86DC3B271039}"/>
              </a:ext>
            </a:extLst>
          </p:cNvPr>
          <p:cNvSpPr/>
          <p:nvPr/>
        </p:nvSpPr>
        <p:spPr>
          <a:xfrm>
            <a:off x="1534933" y="1652212"/>
            <a:ext cx="4079286" cy="1399253"/>
          </a:xfrm>
          <a:prstGeom prst="roundRect">
            <a:avLst/>
          </a:prstGeom>
          <a:noFill/>
          <a:ln>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34">
              <a:defRPr/>
            </a:pPr>
            <a:r>
              <a:rPr lang="fr-FR" sz="1400" b="1" dirty="0">
                <a:solidFill>
                  <a:srgbClr val="581D74"/>
                </a:solidFill>
                <a:latin typeface="Arial" panose="020B0604020202020204"/>
              </a:rPr>
              <a:t>Une seule question à se poser ?</a:t>
            </a:r>
          </a:p>
        </p:txBody>
      </p:sp>
      <p:sp>
        <p:nvSpPr>
          <p:cNvPr id="15" name="Rectangle : coins arrondis 14">
            <a:extLst>
              <a:ext uri="{FF2B5EF4-FFF2-40B4-BE49-F238E27FC236}">
                <a16:creationId xmlns:a16="http://schemas.microsoft.com/office/drawing/2014/main" id="{8D9030BD-41C0-41A5-B01B-4538E33F6EE6}"/>
              </a:ext>
            </a:extLst>
          </p:cNvPr>
          <p:cNvSpPr/>
          <p:nvPr/>
        </p:nvSpPr>
        <p:spPr>
          <a:xfrm>
            <a:off x="6607083" y="1679292"/>
            <a:ext cx="4078268" cy="1369924"/>
          </a:xfrm>
          <a:prstGeom prst="roundRect">
            <a:avLst/>
          </a:prstGeom>
          <a:noFill/>
          <a:ln>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34">
              <a:defRPr/>
            </a:pPr>
            <a:r>
              <a:rPr lang="fr-FR" sz="1400" b="1" dirty="0">
                <a:solidFill>
                  <a:srgbClr val="581D74"/>
                </a:solidFill>
                <a:latin typeface="Arial" panose="020B0604020202020204"/>
              </a:rPr>
              <a:t>En fonction de cette date</a:t>
            </a:r>
          </a:p>
        </p:txBody>
      </p:sp>
      <p:sp>
        <p:nvSpPr>
          <p:cNvPr id="16" name="Rectangle : coins arrondis 15">
            <a:extLst>
              <a:ext uri="{FF2B5EF4-FFF2-40B4-BE49-F238E27FC236}">
                <a16:creationId xmlns:a16="http://schemas.microsoft.com/office/drawing/2014/main" id="{2CF8D0A4-0CFE-4B6E-9C08-CC416DE0CCBA}"/>
              </a:ext>
            </a:extLst>
          </p:cNvPr>
          <p:cNvSpPr/>
          <p:nvPr/>
        </p:nvSpPr>
        <p:spPr>
          <a:xfrm>
            <a:off x="6844960" y="2207646"/>
            <a:ext cx="3672840" cy="632352"/>
          </a:xfrm>
          <a:prstGeom prst="roundRect">
            <a:avLst/>
          </a:prstGeom>
          <a:solidFill>
            <a:schemeClr val="tx2"/>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0027" lvl="5" defTabSz="363928">
              <a:defRPr/>
            </a:pPr>
            <a:r>
              <a:rPr lang="fr-FR" sz="1333" dirty="0">
                <a:solidFill>
                  <a:prstClr val="white"/>
                </a:solidFill>
                <a:latin typeface="Arial" panose="020B0604020202020204"/>
              </a:rPr>
              <a:t>Natixis Interépargne investit les avoirs du salarié dans le compartiment correspondant</a:t>
            </a:r>
          </a:p>
        </p:txBody>
      </p:sp>
      <p:sp>
        <p:nvSpPr>
          <p:cNvPr id="29" name="ZoneTexte 28">
            <a:extLst>
              <a:ext uri="{FF2B5EF4-FFF2-40B4-BE49-F238E27FC236}">
                <a16:creationId xmlns:a16="http://schemas.microsoft.com/office/drawing/2014/main" id="{CFB300F2-7F23-4015-AD59-7995B869C1FC}"/>
              </a:ext>
            </a:extLst>
          </p:cNvPr>
          <p:cNvSpPr txBox="1"/>
          <p:nvPr/>
        </p:nvSpPr>
        <p:spPr>
          <a:xfrm>
            <a:off x="1443884" y="3499408"/>
            <a:ext cx="9814051" cy="2291785"/>
          </a:xfrm>
          <a:prstGeom prst="rect">
            <a:avLst/>
          </a:prstGeom>
        </p:spPr>
        <p:txBody>
          <a:bodyPr vert="horz" lIns="0" tIns="0" rIns="0" bIns="0" rtlCol="0">
            <a:noAutofit/>
          </a:bodyPr>
          <a:lstStyle>
            <a:lvl1pPr lvl="0" indent="0" defTabSz="685800">
              <a:lnSpc>
                <a:spcPct val="100000"/>
              </a:lnSpc>
              <a:spcBef>
                <a:spcPts val="1200"/>
              </a:spcBef>
              <a:buFont typeface="Arial" panose="020B0604020202020204" pitchFamily="34" charset="0"/>
              <a:buNone/>
              <a:defRPr sz="1600">
                <a:solidFill>
                  <a:schemeClr val="tx1">
                    <a:lumMod val="65000"/>
                    <a:lumOff val="35000"/>
                  </a:schemeClr>
                </a:solidFill>
              </a:defRPr>
            </a:lvl1pPr>
            <a:lvl2pPr marL="0" lvl="1" indent="0" defTabSz="685800">
              <a:lnSpc>
                <a:spcPct val="100000"/>
              </a:lnSpc>
              <a:spcBef>
                <a:spcPts val="1200"/>
              </a:spcBef>
              <a:buFont typeface="Arial" panose="020B0604020202020204" pitchFamily="34" charset="0"/>
              <a:buNone/>
              <a:defRPr sz="1700" b="1">
                <a:solidFill>
                  <a:schemeClr val="accent1"/>
                </a:solidFill>
              </a:defRPr>
            </a:lvl2pPr>
            <a:lvl3pPr marL="0" lvl="2" indent="0" defTabSz="685800">
              <a:lnSpc>
                <a:spcPct val="100000"/>
              </a:lnSpc>
              <a:spcBef>
                <a:spcPts val="1600"/>
              </a:spcBef>
              <a:buFont typeface="Arial" panose="020B0604020202020204" pitchFamily="34" charset="0"/>
              <a:buNone/>
              <a:defRPr sz="1400" b="1" cap="all" baseline="0"/>
            </a:lvl3pPr>
            <a:lvl4pPr marL="0" lvl="3" indent="0" defTabSz="685800">
              <a:lnSpc>
                <a:spcPct val="100000"/>
              </a:lnSpc>
              <a:spcBef>
                <a:spcPts val="900"/>
              </a:spcBef>
              <a:buFont typeface="Arial" panose="020B0604020202020204" pitchFamily="34" charset="0"/>
              <a:buNone/>
              <a:defRPr sz="1400"/>
            </a:lvl4pPr>
            <a:lvl5pPr marL="450000" lvl="4" indent="-180000" defTabSz="685800">
              <a:lnSpc>
                <a:spcPct val="100000"/>
              </a:lnSpc>
              <a:spcBef>
                <a:spcPts val="600"/>
              </a:spcBef>
              <a:buClr>
                <a:schemeClr val="accent1"/>
              </a:buClr>
              <a:buSzPct val="80000"/>
              <a:buFont typeface="Wingdings 3" panose="05040102010807070707" pitchFamily="18" charset="2"/>
              <a:buChar char=""/>
              <a:defRPr sz="1400"/>
            </a:lvl5pPr>
            <a:lvl6pPr marL="583200" lvl="5" indent="-129600" defTabSz="685800">
              <a:lnSpc>
                <a:spcPct val="100000"/>
              </a:lnSpc>
              <a:spcBef>
                <a:spcPts val="600"/>
              </a:spcBef>
              <a:buClr>
                <a:schemeClr val="accent1"/>
              </a:buClr>
              <a:buFont typeface="Arial" panose="020B0604020202020204" pitchFamily="34" charset="0"/>
              <a:buChar char="•"/>
              <a:defRPr sz="120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lvl="1" defTabSz="914377">
              <a:spcBef>
                <a:spcPts val="1600"/>
              </a:spcBef>
              <a:defRPr/>
            </a:pPr>
            <a:r>
              <a:rPr lang="fr-FR" sz="1600" dirty="0">
                <a:solidFill>
                  <a:schemeClr val="tx2"/>
                </a:solidFill>
                <a:latin typeface="Arial" panose="020B0604020202020204"/>
              </a:rPr>
              <a:t>Principe de fonctionnement</a:t>
            </a:r>
          </a:p>
          <a:p>
            <a:pPr marL="347125" lvl="4" indent="-228594" defTabSz="914377">
              <a:spcBef>
                <a:spcPts val="800"/>
              </a:spcBef>
              <a:spcAft>
                <a:spcPts val="400"/>
              </a:spcAft>
              <a:buClr>
                <a:srgbClr val="581D74"/>
              </a:buClr>
              <a:buFont typeface="Wingdings" panose="05000000000000000000" pitchFamily="2" charset="2"/>
              <a:buChar char="§"/>
              <a:defRPr/>
            </a:pPr>
            <a:r>
              <a:rPr lang="fr-FR" dirty="0">
                <a:solidFill>
                  <a:prstClr val="black"/>
                </a:solidFill>
                <a:latin typeface="Arial" panose="020B0604020202020204"/>
              </a:rPr>
              <a:t>La </a:t>
            </a:r>
            <a:r>
              <a:rPr lang="fr-FR" b="1" dirty="0">
                <a:solidFill>
                  <a:prstClr val="black"/>
                </a:solidFill>
                <a:latin typeface="Arial" panose="020B0604020202020204"/>
              </a:rPr>
              <a:t>gestion est très dynamique </a:t>
            </a:r>
            <a:r>
              <a:rPr lang="fr-FR" dirty="0">
                <a:solidFill>
                  <a:prstClr val="black"/>
                </a:solidFill>
                <a:latin typeface="Arial" panose="020B0604020202020204"/>
              </a:rPr>
              <a:t>dans un premier temps. Les actions représentent une part très importante des actifs (de 70 à 100 %).</a:t>
            </a:r>
          </a:p>
          <a:p>
            <a:pPr marL="347125" lvl="4" indent="-228594" defTabSz="914377">
              <a:spcBef>
                <a:spcPts val="800"/>
              </a:spcBef>
              <a:spcAft>
                <a:spcPts val="400"/>
              </a:spcAft>
              <a:buClr>
                <a:srgbClr val="581D74"/>
              </a:buClr>
              <a:buFont typeface="Wingdings" panose="05000000000000000000" pitchFamily="2" charset="2"/>
              <a:buChar char="§"/>
              <a:defRPr/>
            </a:pPr>
            <a:r>
              <a:rPr lang="fr-FR" dirty="0">
                <a:solidFill>
                  <a:prstClr val="black"/>
                </a:solidFill>
                <a:latin typeface="Arial" panose="020B0604020202020204"/>
              </a:rPr>
              <a:t>Le </a:t>
            </a:r>
            <a:r>
              <a:rPr lang="fr-FR" b="1" dirty="0">
                <a:solidFill>
                  <a:prstClr val="black"/>
                </a:solidFill>
                <a:latin typeface="Arial" panose="020B0604020202020204"/>
              </a:rPr>
              <a:t>risque est ensuite réduit progressivement </a:t>
            </a:r>
            <a:r>
              <a:rPr lang="fr-FR" dirty="0">
                <a:solidFill>
                  <a:prstClr val="black"/>
                </a:solidFill>
                <a:latin typeface="Arial" panose="020B0604020202020204"/>
              </a:rPr>
              <a:t>par l’intégration d’actifs moins risqués (obligations, monétaires) au fur et à mesure que vous vous rapprochez de votre date de départ en retraite.</a:t>
            </a:r>
          </a:p>
          <a:p>
            <a:pPr marL="347125" lvl="4" indent="-228594" defTabSz="914377">
              <a:spcBef>
                <a:spcPts val="800"/>
              </a:spcBef>
              <a:buClr>
                <a:srgbClr val="581D74"/>
              </a:buClr>
              <a:buFont typeface="Wingdings" panose="05000000000000000000" pitchFamily="2" charset="2"/>
              <a:buChar char="§"/>
              <a:defRPr/>
            </a:pPr>
            <a:r>
              <a:rPr lang="fr-FR" dirty="0">
                <a:solidFill>
                  <a:prstClr val="black"/>
                </a:solidFill>
                <a:latin typeface="Arial" panose="020B0604020202020204"/>
              </a:rPr>
              <a:t>Enfin, au terme de la période d’épargne, </a:t>
            </a:r>
            <a:r>
              <a:rPr lang="fr-FR" b="1" dirty="0">
                <a:solidFill>
                  <a:prstClr val="black"/>
                </a:solidFill>
                <a:latin typeface="Arial" panose="020B0604020202020204"/>
              </a:rPr>
              <a:t>le portefeuille ne contient plus d’actions et est exclusivement composé d’obligations et de titres monétaires</a:t>
            </a:r>
            <a:r>
              <a:rPr lang="fr-FR" dirty="0">
                <a:solidFill>
                  <a:prstClr val="black"/>
                </a:solidFill>
                <a:latin typeface="Arial" panose="020B0604020202020204"/>
              </a:rPr>
              <a:t>, jusqu’à détenir 100 % de monétaire à l’échéance, de façon à vous permettre de récupérer votre épargne.</a:t>
            </a:r>
          </a:p>
        </p:txBody>
      </p:sp>
    </p:spTree>
    <p:extLst>
      <p:ext uri="{BB962C8B-B14F-4D97-AF65-F5344CB8AC3E}">
        <p14:creationId xmlns:p14="http://schemas.microsoft.com/office/powerpoint/2010/main" val="22386841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4"/>
          </p:nvPr>
        </p:nvSpPr>
        <p:spPr/>
        <p:txBody>
          <a:bodyPr/>
          <a:lstStyle/>
          <a:p>
            <a:r>
              <a:rPr lang="fr-FR" dirty="0"/>
              <a:t>5</a:t>
            </a:r>
          </a:p>
        </p:txBody>
      </p:sp>
      <p:sp>
        <p:nvSpPr>
          <p:cNvPr id="6" name="Titre 5"/>
          <p:cNvSpPr>
            <a:spLocks noGrp="1"/>
          </p:cNvSpPr>
          <p:nvPr>
            <p:ph type="title"/>
          </p:nvPr>
        </p:nvSpPr>
        <p:spPr>
          <a:xfrm>
            <a:off x="3960000" y="1339686"/>
            <a:ext cx="6691524" cy="1169551"/>
          </a:xfrm>
        </p:spPr>
        <p:txBody>
          <a:bodyPr wrap="square">
            <a:spAutoFit/>
          </a:bodyPr>
          <a:lstStyle/>
          <a:p>
            <a:r>
              <a:rPr lang="fr-FR" dirty="0"/>
              <a:t>Les offres d’intéressement</a:t>
            </a:r>
            <a:endParaRPr lang="fr-FR" dirty="0">
              <a:solidFill>
                <a:schemeClr val="tx1"/>
              </a:solidFill>
            </a:endParaRPr>
          </a:p>
        </p:txBody>
      </p:sp>
      <p:sp>
        <p:nvSpPr>
          <p:cNvPr id="10" name="Espace réservé du numéro de diapositive 9"/>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32</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11" name="object 6"/>
          <p:cNvSpPr/>
          <p:nvPr/>
        </p:nvSpPr>
        <p:spPr>
          <a:xfrm>
            <a:off x="3960000" y="4048961"/>
            <a:ext cx="574040" cy="72391"/>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71070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6CC2C6-C15D-4401-BFDF-06952DC9E156}"/>
              </a:ext>
            </a:extLst>
          </p:cNvPr>
          <p:cNvSpPr>
            <a:spLocks noGrp="1"/>
          </p:cNvSpPr>
          <p:nvPr>
            <p:ph type="title"/>
          </p:nvPr>
        </p:nvSpPr>
        <p:spPr/>
        <p:txBody>
          <a:bodyPr/>
          <a:lstStyle/>
          <a:p>
            <a:r>
              <a:rPr lang="fr-FR" dirty="0"/>
              <a:t>L’intéressement Natixis </a:t>
            </a:r>
            <a:r>
              <a:rPr lang="fr-FR" dirty="0" err="1"/>
              <a:t>Interépargne</a:t>
            </a:r>
            <a:r>
              <a:rPr lang="fr-FR" dirty="0"/>
              <a:t>, une offre clé en main (1/2)</a:t>
            </a:r>
          </a:p>
        </p:txBody>
      </p:sp>
      <p:sp>
        <p:nvSpPr>
          <p:cNvPr id="3" name="Espace réservé du numéro de diapositive 2">
            <a:extLst>
              <a:ext uri="{FF2B5EF4-FFF2-40B4-BE49-F238E27FC236}">
                <a16:creationId xmlns:a16="http://schemas.microsoft.com/office/drawing/2014/main" id="{14E153E8-668C-4EFC-A80C-52D1EAFE7DD2}"/>
              </a:ext>
            </a:extLst>
          </p:cNvPr>
          <p:cNvSpPr>
            <a:spLocks noGrp="1"/>
          </p:cNvSpPr>
          <p:nvPr>
            <p:ph type="sldNum" sz="quarter" idx="12"/>
          </p:nvPr>
        </p:nvSpPr>
        <p:spPr>
          <a:xfrm>
            <a:off x="1440000" y="6524773"/>
            <a:ext cx="254400" cy="123111"/>
          </a:xfrm>
        </p:spPr>
        <p:txBody>
          <a:bodyPr/>
          <a:lstStyle/>
          <a:p>
            <a:pPr defTabSz="1219170"/>
            <a:fld id="{4F985FF9-ADA8-465B-B1B8-A5AF16A5E141}" type="slidenum">
              <a:rPr lang="fr-FR" sz="800">
                <a:solidFill>
                  <a:srgbClr val="581D74"/>
                </a:solidFill>
                <a:latin typeface="Arial" panose="020B0604020202020204"/>
              </a:rPr>
              <a:pPr defTabSz="1219170"/>
              <a:t>33</a:t>
            </a:fld>
            <a:endParaRPr lang="fr-FR" dirty="0">
              <a:solidFill>
                <a:srgbClr val="581D74"/>
              </a:solidFill>
              <a:latin typeface="Arial" panose="020B0604020202020204"/>
            </a:endParaRPr>
          </a:p>
        </p:txBody>
      </p:sp>
      <p:sp>
        <p:nvSpPr>
          <p:cNvPr id="4" name="Espace réservé du texte 3">
            <a:extLst>
              <a:ext uri="{FF2B5EF4-FFF2-40B4-BE49-F238E27FC236}">
                <a16:creationId xmlns:a16="http://schemas.microsoft.com/office/drawing/2014/main" id="{83924C34-89FA-459C-B903-A77588C43F92}"/>
              </a:ext>
            </a:extLst>
          </p:cNvPr>
          <p:cNvSpPr>
            <a:spLocks noGrp="1"/>
          </p:cNvSpPr>
          <p:nvPr>
            <p:ph type="body" sz="quarter" idx="13"/>
          </p:nvPr>
        </p:nvSpPr>
        <p:spPr/>
        <p:txBody>
          <a:bodyPr/>
          <a:lstStyle/>
          <a:p>
            <a:r>
              <a:rPr lang="fr-FR" dirty="0"/>
              <a:t>5</a:t>
            </a:r>
          </a:p>
        </p:txBody>
      </p:sp>
      <p:sp>
        <p:nvSpPr>
          <p:cNvPr id="28" name="Rectangle : coins arrondis 27">
            <a:extLst>
              <a:ext uri="{FF2B5EF4-FFF2-40B4-BE49-F238E27FC236}">
                <a16:creationId xmlns:a16="http://schemas.microsoft.com/office/drawing/2014/main" id="{A35100DE-4A1C-4D68-B820-F0CE22E0B52B}"/>
              </a:ext>
            </a:extLst>
          </p:cNvPr>
          <p:cNvSpPr/>
          <p:nvPr/>
        </p:nvSpPr>
        <p:spPr>
          <a:xfrm>
            <a:off x="1816880" y="1320506"/>
            <a:ext cx="8816110" cy="359834"/>
          </a:xfrm>
          <a:prstGeom prst="roundRect">
            <a:avLst/>
          </a:prstGeom>
          <a:solidFill>
            <a:schemeClr val="bg1"/>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Arial" panose="020B0604020202020204"/>
                <a:ea typeface="+mn-ea"/>
                <a:cs typeface="+mn-cs"/>
              </a:rPr>
              <a:t>Un</a:t>
            </a:r>
            <a:r>
              <a:rPr kumimoji="0" lang="fr-FR" sz="1200" b="1" i="0" u="none" strike="noStrike" kern="1200" cap="none" spc="0" normalizeH="0" baseline="0" noProof="0" dirty="0">
                <a:ln>
                  <a:noFill/>
                </a:ln>
                <a:solidFill>
                  <a:prstClr val="black"/>
                </a:solidFill>
                <a:effectLst/>
                <a:uLnTx/>
                <a:uFillTx/>
                <a:latin typeface="Arial" panose="020B0604020202020204"/>
                <a:ea typeface="+mn-ea"/>
                <a:cs typeface="+mn-cs"/>
              </a:rPr>
              <a:t> simulateur </a:t>
            </a:r>
            <a:r>
              <a:rPr kumimoji="0" lang="fr-FR" sz="1200" b="0" i="0" u="none" strike="noStrike" kern="1200" cap="none" spc="0" normalizeH="0" baseline="0" noProof="0" dirty="0">
                <a:ln>
                  <a:noFill/>
                </a:ln>
                <a:solidFill>
                  <a:prstClr val="black"/>
                </a:solidFill>
                <a:effectLst/>
                <a:uLnTx/>
                <a:uFillTx/>
                <a:latin typeface="Arial" panose="020B0604020202020204"/>
                <a:ea typeface="+mn-ea"/>
                <a:cs typeface="+mn-cs"/>
              </a:rPr>
              <a:t>pour estimer le montant de l’intéressement à verser</a:t>
            </a:r>
          </a:p>
        </p:txBody>
      </p:sp>
      <p:sp>
        <p:nvSpPr>
          <p:cNvPr id="30" name="Rectangle : coins arrondis 29">
            <a:extLst>
              <a:ext uri="{FF2B5EF4-FFF2-40B4-BE49-F238E27FC236}">
                <a16:creationId xmlns:a16="http://schemas.microsoft.com/office/drawing/2014/main" id="{53EA6C4B-DAF5-4F60-AEE0-746D06E4D818}"/>
              </a:ext>
            </a:extLst>
          </p:cNvPr>
          <p:cNvSpPr/>
          <p:nvPr/>
        </p:nvSpPr>
        <p:spPr>
          <a:xfrm>
            <a:off x="1816880" y="1754808"/>
            <a:ext cx="8816110" cy="359834"/>
          </a:xfrm>
          <a:prstGeom prst="roundRect">
            <a:avLst/>
          </a:prstGeom>
          <a:solidFill>
            <a:schemeClr val="tx2"/>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white"/>
                </a:solidFill>
                <a:effectLst/>
                <a:uLnTx/>
                <a:uFillTx/>
                <a:latin typeface="Arial" panose="020B0604020202020204"/>
                <a:ea typeface="+mn-ea"/>
                <a:cs typeface="+mn-cs"/>
              </a:rPr>
              <a:t>Un </a:t>
            </a:r>
            <a:r>
              <a:rPr kumimoji="0" lang="fr-FR" sz="1200" b="1" i="0" u="none" strike="noStrike" kern="1200" cap="none" spc="0" normalizeH="0" baseline="0" noProof="0" dirty="0">
                <a:ln>
                  <a:noFill/>
                </a:ln>
                <a:solidFill>
                  <a:prstClr val="white"/>
                </a:solidFill>
                <a:effectLst/>
                <a:uLnTx/>
                <a:uFillTx/>
                <a:latin typeface="Arial" panose="020B0604020202020204"/>
                <a:ea typeface="+mn-ea"/>
                <a:cs typeface="+mn-cs"/>
              </a:rPr>
              <a:t>accord d’Intéressement rédigé </a:t>
            </a:r>
            <a:r>
              <a:rPr kumimoji="0" lang="fr-FR" sz="1200" b="0" i="0" u="none" strike="noStrike" kern="1200" cap="none" spc="0" normalizeH="0" baseline="0" noProof="0" dirty="0">
                <a:ln>
                  <a:noFill/>
                </a:ln>
                <a:solidFill>
                  <a:prstClr val="white"/>
                </a:solidFill>
                <a:effectLst/>
                <a:uLnTx/>
                <a:uFillTx/>
                <a:latin typeface="Arial" panose="020B0604020202020204"/>
                <a:ea typeface="+mn-ea"/>
                <a:cs typeface="+mn-cs"/>
              </a:rPr>
              <a:t>par le service juridique de NIE </a:t>
            </a:r>
          </a:p>
        </p:txBody>
      </p:sp>
      <p:sp>
        <p:nvSpPr>
          <p:cNvPr id="31" name="Rectangle : coins arrondis 30">
            <a:extLst>
              <a:ext uri="{FF2B5EF4-FFF2-40B4-BE49-F238E27FC236}">
                <a16:creationId xmlns:a16="http://schemas.microsoft.com/office/drawing/2014/main" id="{E7EBA414-0834-497B-8591-1A3D1A64AC02}"/>
              </a:ext>
            </a:extLst>
          </p:cNvPr>
          <p:cNvSpPr/>
          <p:nvPr/>
        </p:nvSpPr>
        <p:spPr>
          <a:xfrm>
            <a:off x="1816880" y="2189110"/>
            <a:ext cx="8816110" cy="359834"/>
          </a:xfrm>
          <a:prstGeom prst="roundRect">
            <a:avLst/>
          </a:prstGeom>
          <a:solidFill>
            <a:schemeClr val="bg1"/>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Arial" panose="020B0604020202020204"/>
                <a:ea typeface="+mn-ea"/>
                <a:cs typeface="+mn-cs"/>
              </a:rPr>
              <a:t>Un </a:t>
            </a:r>
            <a:r>
              <a:rPr kumimoji="0" lang="fr-FR" sz="1200" b="1" i="0" u="none" strike="noStrike" kern="1200" cap="none" spc="0" normalizeH="0" baseline="0" noProof="0" dirty="0">
                <a:ln>
                  <a:noFill/>
                </a:ln>
                <a:solidFill>
                  <a:prstClr val="black"/>
                </a:solidFill>
                <a:effectLst/>
                <a:uLnTx/>
                <a:uFillTx/>
                <a:latin typeface="Arial" panose="020B0604020202020204"/>
                <a:ea typeface="+mn-ea"/>
                <a:cs typeface="+mn-cs"/>
              </a:rPr>
              <a:t>accord validé juridiquement </a:t>
            </a:r>
            <a:r>
              <a:rPr kumimoji="0" lang="fr-FR" sz="1200" b="0" i="0" u="none" strike="noStrike" kern="1200" cap="none" spc="0" normalizeH="0" baseline="0" noProof="0" dirty="0">
                <a:ln>
                  <a:noFill/>
                </a:ln>
                <a:solidFill>
                  <a:prstClr val="black"/>
                </a:solidFill>
                <a:effectLst/>
                <a:uLnTx/>
                <a:uFillTx/>
                <a:latin typeface="Arial" panose="020B0604020202020204"/>
                <a:ea typeface="+mn-ea"/>
                <a:cs typeface="+mn-cs"/>
              </a:rPr>
              <a:t>et simple à mettre en place </a:t>
            </a:r>
          </a:p>
        </p:txBody>
      </p:sp>
      <p:sp>
        <p:nvSpPr>
          <p:cNvPr id="32" name="Rectangle : coins arrondis 31">
            <a:extLst>
              <a:ext uri="{FF2B5EF4-FFF2-40B4-BE49-F238E27FC236}">
                <a16:creationId xmlns:a16="http://schemas.microsoft.com/office/drawing/2014/main" id="{AD6CE18F-0673-4338-B3C8-436BF6CFD68D}"/>
              </a:ext>
            </a:extLst>
          </p:cNvPr>
          <p:cNvSpPr/>
          <p:nvPr/>
        </p:nvSpPr>
        <p:spPr>
          <a:xfrm>
            <a:off x="1816880" y="2623412"/>
            <a:ext cx="8816110" cy="359834"/>
          </a:xfrm>
          <a:prstGeom prst="roundRect">
            <a:avLst/>
          </a:prstGeom>
          <a:solidFill>
            <a:schemeClr val="tx2"/>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white"/>
                </a:solidFill>
                <a:effectLst/>
                <a:uLnTx/>
                <a:uFillTx/>
                <a:latin typeface="Arial" panose="020B0604020202020204"/>
                <a:ea typeface="+mn-ea"/>
                <a:cs typeface="+mn-cs"/>
              </a:rPr>
              <a:t>Un </a:t>
            </a:r>
            <a:r>
              <a:rPr kumimoji="0" lang="fr-FR" sz="1200" b="1" i="0" u="none" strike="noStrike" kern="1200" cap="none" spc="0" normalizeH="0" baseline="0" noProof="0" dirty="0">
                <a:ln>
                  <a:noFill/>
                </a:ln>
                <a:solidFill>
                  <a:prstClr val="white"/>
                </a:solidFill>
                <a:effectLst/>
                <a:uLnTx/>
                <a:uFillTx/>
                <a:latin typeface="Arial" panose="020B0604020202020204"/>
                <a:ea typeface="+mn-ea"/>
                <a:cs typeface="+mn-cs"/>
              </a:rPr>
              <a:t>dépôt</a:t>
            </a:r>
            <a:r>
              <a:rPr kumimoji="0" lang="fr-FR" sz="1200" b="0" i="0" u="none" strike="noStrike" kern="1200" cap="none" spc="0" normalizeH="0" baseline="0" noProof="0" dirty="0">
                <a:ln>
                  <a:noFill/>
                </a:ln>
                <a:solidFill>
                  <a:prstClr val="white"/>
                </a:solidFill>
                <a:effectLst/>
                <a:uLnTx/>
                <a:uFillTx/>
                <a:latin typeface="Arial" panose="020B0604020202020204"/>
                <a:ea typeface="+mn-ea"/>
                <a:cs typeface="+mn-cs"/>
              </a:rPr>
              <a:t> à la DIRECCTE réalisé par NIE (sous réserve de délais</a:t>
            </a:r>
            <a:r>
              <a:rPr kumimoji="0" lang="fr-FR" sz="1200" b="0" i="0" u="none" strike="noStrike" kern="1200" cap="none" spc="0" normalizeH="0" baseline="30000" noProof="0" dirty="0">
                <a:ln>
                  <a:noFill/>
                </a:ln>
                <a:solidFill>
                  <a:prstClr val="white"/>
                </a:solidFill>
                <a:effectLst/>
                <a:uLnTx/>
                <a:uFillTx/>
                <a:latin typeface="Arial" panose="020B0604020202020204"/>
                <a:ea typeface="+mn-ea"/>
                <a:cs typeface="+mn-cs"/>
              </a:rPr>
              <a:t>(1)</a:t>
            </a:r>
            <a:r>
              <a:rPr kumimoji="0" lang="fr-FR" sz="1200" b="0" i="0" u="none" strike="noStrike" kern="1200" cap="none" spc="0" normalizeH="0" baseline="0" noProof="0" dirty="0">
                <a:ln>
                  <a:noFill/>
                </a:ln>
                <a:solidFill>
                  <a:prstClr val="white"/>
                </a:solidFill>
                <a:effectLst/>
                <a:uLnTx/>
                <a:uFillTx/>
                <a:latin typeface="Arial" panose="020B0604020202020204"/>
                <a:ea typeface="+mn-ea"/>
                <a:cs typeface="+mn-cs"/>
              </a:rPr>
              <a:t>)</a:t>
            </a:r>
          </a:p>
        </p:txBody>
      </p:sp>
      <p:sp>
        <p:nvSpPr>
          <p:cNvPr id="33" name="Rectangle : coins arrondis 32">
            <a:extLst>
              <a:ext uri="{FF2B5EF4-FFF2-40B4-BE49-F238E27FC236}">
                <a16:creationId xmlns:a16="http://schemas.microsoft.com/office/drawing/2014/main" id="{9F968B54-D3C4-49F7-B744-6A9392C225FB}"/>
              </a:ext>
            </a:extLst>
          </p:cNvPr>
          <p:cNvSpPr/>
          <p:nvPr/>
        </p:nvSpPr>
        <p:spPr>
          <a:xfrm>
            <a:off x="1816879" y="3057714"/>
            <a:ext cx="8816110" cy="359834"/>
          </a:xfrm>
          <a:prstGeom prst="roundRect">
            <a:avLst/>
          </a:prstGeom>
          <a:solidFill>
            <a:schemeClr val="bg1"/>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Arial" panose="020B0604020202020204"/>
                <a:ea typeface="+mn-ea"/>
                <a:cs typeface="+mn-cs"/>
              </a:rPr>
              <a:t>Des fichiers de primes nettes d’intéressement</a:t>
            </a:r>
            <a:r>
              <a:rPr kumimoji="0" lang="fr-FR" sz="1200" b="1" i="0" u="none" strike="noStrike" kern="1200" cap="none" spc="0" normalizeH="0" baseline="0" noProof="0" dirty="0">
                <a:ln>
                  <a:noFill/>
                </a:ln>
                <a:solidFill>
                  <a:prstClr val="black"/>
                </a:solidFill>
                <a:effectLst/>
                <a:uLnTx/>
                <a:uFillTx/>
                <a:latin typeface="Arial" panose="020B0604020202020204"/>
                <a:ea typeface="+mn-ea"/>
                <a:cs typeface="+mn-cs"/>
              </a:rPr>
              <a:t> intégrés </a:t>
            </a:r>
            <a:r>
              <a:rPr kumimoji="0" lang="fr-FR" sz="1200" b="0" i="0" u="none" strike="noStrike" kern="1200" cap="none" spc="0" normalizeH="0" baseline="0" noProof="0" dirty="0">
                <a:ln>
                  <a:noFill/>
                </a:ln>
                <a:solidFill>
                  <a:prstClr val="black"/>
                </a:solidFill>
                <a:effectLst/>
                <a:uLnTx/>
                <a:uFillTx/>
                <a:latin typeface="Arial" panose="020B0604020202020204"/>
                <a:ea typeface="+mn-ea"/>
                <a:cs typeface="+mn-cs"/>
              </a:rPr>
              <a:t>chez NIE</a:t>
            </a:r>
          </a:p>
        </p:txBody>
      </p:sp>
      <p:sp>
        <p:nvSpPr>
          <p:cNvPr id="34" name="Rectangle : coins arrondis 33">
            <a:extLst>
              <a:ext uri="{FF2B5EF4-FFF2-40B4-BE49-F238E27FC236}">
                <a16:creationId xmlns:a16="http://schemas.microsoft.com/office/drawing/2014/main" id="{AC61EB0D-05E6-49C9-84AA-B46AB22BDF42}"/>
              </a:ext>
            </a:extLst>
          </p:cNvPr>
          <p:cNvSpPr/>
          <p:nvPr/>
        </p:nvSpPr>
        <p:spPr>
          <a:xfrm>
            <a:off x="1816879" y="3492016"/>
            <a:ext cx="8816110" cy="359834"/>
          </a:xfrm>
          <a:prstGeom prst="roundRect">
            <a:avLst/>
          </a:prstGeom>
          <a:solidFill>
            <a:schemeClr val="tx2"/>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white"/>
                </a:solidFill>
                <a:effectLst/>
                <a:uLnTx/>
                <a:uFillTx/>
                <a:latin typeface="Arial" panose="020B0604020202020204"/>
                <a:ea typeface="+mn-ea"/>
                <a:cs typeface="+mn-cs"/>
              </a:rPr>
              <a:t>Un </a:t>
            </a:r>
            <a:r>
              <a:rPr kumimoji="0" lang="fr-FR" sz="1200" b="1" i="0" u="none" strike="noStrike" kern="1200" cap="none" spc="0" normalizeH="0" baseline="0" noProof="0" dirty="0">
                <a:ln>
                  <a:noFill/>
                </a:ln>
                <a:solidFill>
                  <a:prstClr val="white"/>
                </a:solidFill>
                <a:effectLst/>
                <a:uLnTx/>
                <a:uFillTx/>
                <a:latin typeface="Arial" panose="020B0604020202020204"/>
                <a:ea typeface="+mn-ea"/>
                <a:cs typeface="+mn-cs"/>
              </a:rPr>
              <a:t>suivi</a:t>
            </a:r>
            <a:r>
              <a:rPr kumimoji="0" lang="fr-FR" sz="1200" b="0" i="0" u="none" strike="noStrike" kern="1200" cap="none" spc="0" normalizeH="0" baseline="0" noProof="0" dirty="0">
                <a:ln>
                  <a:noFill/>
                </a:ln>
                <a:solidFill>
                  <a:prstClr val="white"/>
                </a:solidFill>
                <a:effectLst/>
                <a:uLnTx/>
                <a:uFillTx/>
                <a:latin typeface="Arial" panose="020B0604020202020204"/>
                <a:ea typeface="+mn-ea"/>
                <a:cs typeface="+mn-cs"/>
              </a:rPr>
              <a:t> de l’accord pendant 1 an ou 3 ans</a:t>
            </a:r>
          </a:p>
        </p:txBody>
      </p:sp>
      <p:sp>
        <p:nvSpPr>
          <p:cNvPr id="35" name="Rectangle : coins arrondis 34">
            <a:extLst>
              <a:ext uri="{FF2B5EF4-FFF2-40B4-BE49-F238E27FC236}">
                <a16:creationId xmlns:a16="http://schemas.microsoft.com/office/drawing/2014/main" id="{9D12CBCA-053A-4411-81CD-C375908227FC}"/>
              </a:ext>
            </a:extLst>
          </p:cNvPr>
          <p:cNvSpPr/>
          <p:nvPr/>
        </p:nvSpPr>
        <p:spPr>
          <a:xfrm>
            <a:off x="1816879" y="3926318"/>
            <a:ext cx="8816110" cy="359834"/>
          </a:xfrm>
          <a:prstGeom prst="roundRect">
            <a:avLst/>
          </a:prstGeom>
          <a:solidFill>
            <a:schemeClr val="bg1"/>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Arial" panose="020B0604020202020204"/>
                <a:ea typeface="+mn-ea"/>
                <a:cs typeface="+mn-cs"/>
              </a:rPr>
              <a:t>Un </a:t>
            </a:r>
            <a:r>
              <a:rPr kumimoji="0" lang="fr-FR" sz="1200" b="1" i="0" u="none" strike="noStrike" kern="1200" cap="none" spc="0" normalizeH="0" baseline="0" noProof="0" dirty="0">
                <a:ln>
                  <a:noFill/>
                </a:ln>
                <a:solidFill>
                  <a:prstClr val="black"/>
                </a:solidFill>
                <a:effectLst/>
                <a:uLnTx/>
                <a:uFillTx/>
                <a:latin typeface="Arial" panose="020B0604020202020204"/>
                <a:ea typeface="+mn-ea"/>
                <a:cs typeface="+mn-cs"/>
              </a:rPr>
              <a:t>accompagnement</a:t>
            </a:r>
            <a:r>
              <a:rPr kumimoji="0" lang="fr-FR" sz="1200" b="0" i="0" u="none" strike="noStrike" kern="1200" cap="none" spc="0" normalizeH="0" baseline="0" noProof="0" dirty="0">
                <a:ln>
                  <a:noFill/>
                </a:ln>
                <a:solidFill>
                  <a:prstClr val="black"/>
                </a:solidFill>
                <a:effectLst/>
                <a:uLnTx/>
                <a:uFillTx/>
                <a:latin typeface="Arial" panose="020B0604020202020204"/>
                <a:ea typeface="+mn-ea"/>
                <a:cs typeface="+mn-cs"/>
              </a:rPr>
              <a:t> lors de l’échéance et du renouvellement de l’accord</a:t>
            </a:r>
          </a:p>
        </p:txBody>
      </p:sp>
      <p:sp>
        <p:nvSpPr>
          <p:cNvPr id="36" name="Rectangle : coins arrondis 35">
            <a:extLst>
              <a:ext uri="{FF2B5EF4-FFF2-40B4-BE49-F238E27FC236}">
                <a16:creationId xmlns:a16="http://schemas.microsoft.com/office/drawing/2014/main" id="{FBAB2418-FE73-4E12-8C0F-05729D6F4C06}"/>
              </a:ext>
            </a:extLst>
          </p:cNvPr>
          <p:cNvSpPr/>
          <p:nvPr/>
        </p:nvSpPr>
        <p:spPr>
          <a:xfrm>
            <a:off x="1816879" y="4360620"/>
            <a:ext cx="8816110" cy="359834"/>
          </a:xfrm>
          <a:prstGeom prst="roundRect">
            <a:avLst/>
          </a:prstGeom>
          <a:solidFill>
            <a:schemeClr val="tx2"/>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Arial" panose="020B0604020202020204"/>
                <a:ea typeface="+mn-ea"/>
                <a:cs typeface="+mn-cs"/>
              </a:rPr>
              <a:t>            </a:t>
            </a:r>
            <a:r>
              <a:rPr kumimoji="0" lang="fr-FR" sz="1200" b="0" i="0" u="none" strike="noStrike" kern="1200" cap="none" spc="0" normalizeH="0" baseline="0" noProof="0" dirty="0">
                <a:ln>
                  <a:noFill/>
                </a:ln>
                <a:solidFill>
                  <a:prstClr val="white"/>
                </a:solidFill>
                <a:effectLst/>
                <a:uLnTx/>
                <a:uFillTx/>
                <a:latin typeface="Arial" panose="020B0604020202020204"/>
                <a:ea typeface="+mn-ea"/>
                <a:cs typeface="+mn-cs"/>
              </a:rPr>
              <a:t>Une</a:t>
            </a:r>
            <a:r>
              <a:rPr kumimoji="0" lang="fr-FR" sz="1200" b="1" i="0" u="none" strike="noStrike" kern="1200" cap="none" spc="0" normalizeH="0" baseline="0" noProof="0" dirty="0">
                <a:ln>
                  <a:noFill/>
                </a:ln>
                <a:solidFill>
                  <a:prstClr val="white"/>
                </a:solidFill>
                <a:effectLst/>
                <a:uLnTx/>
                <a:uFillTx/>
                <a:latin typeface="Arial" panose="020B0604020202020204"/>
                <a:ea typeface="+mn-ea"/>
                <a:cs typeface="+mn-cs"/>
              </a:rPr>
              <a:t> assistance permanente </a:t>
            </a:r>
            <a:r>
              <a:rPr kumimoji="0" lang="fr-FR" sz="1200" b="0" i="0" u="none" strike="noStrike" kern="1200" cap="none" spc="0" normalizeH="0" baseline="0" noProof="0" dirty="0">
                <a:ln>
                  <a:noFill/>
                </a:ln>
                <a:solidFill>
                  <a:prstClr val="white"/>
                </a:solidFill>
                <a:effectLst/>
                <a:uLnTx/>
                <a:uFillTx/>
                <a:latin typeface="Arial" panose="020B0604020202020204"/>
                <a:ea typeface="+mn-ea"/>
                <a:cs typeface="+mn-cs"/>
              </a:rPr>
              <a:t>avec Allo Experts de 8h30 à 18h00 au </a:t>
            </a:r>
          </a:p>
        </p:txBody>
      </p:sp>
      <p:sp>
        <p:nvSpPr>
          <p:cNvPr id="37" name="Rectangle 36">
            <a:extLst>
              <a:ext uri="{FF2B5EF4-FFF2-40B4-BE49-F238E27FC236}">
                <a16:creationId xmlns:a16="http://schemas.microsoft.com/office/drawing/2014/main" id="{0BE4D3D3-3657-48F6-8CFB-83FAC8459774}"/>
              </a:ext>
            </a:extLst>
          </p:cNvPr>
          <p:cNvSpPr/>
          <p:nvPr/>
        </p:nvSpPr>
        <p:spPr>
          <a:xfrm>
            <a:off x="1816878" y="5100033"/>
            <a:ext cx="8816109" cy="460322"/>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solidFill>
                <a:effectLst/>
                <a:uLnTx/>
                <a:uFillTx/>
                <a:latin typeface="Arial" panose="020B0604020202020204"/>
                <a:ea typeface="+mn-ea"/>
                <a:cs typeface="+mn-cs"/>
              </a:rPr>
              <a:t>Besoin d’un accord plus personnalisé, </a:t>
            </a:r>
            <a:r>
              <a:rPr kumimoji="0" lang="fr-FR" sz="900" b="1" i="0" u="none" strike="noStrike" kern="1200" cap="none" spc="0" normalizeH="0" baseline="0" noProof="0" dirty="0">
                <a:ln>
                  <a:noFill/>
                </a:ln>
                <a:solidFill>
                  <a:prstClr val="black"/>
                </a:solidFill>
                <a:effectLst/>
                <a:uLnTx/>
                <a:uFillTx/>
                <a:latin typeface="Arial" panose="020B0604020202020204"/>
                <a:ea typeface="+mn-ea"/>
                <a:cs typeface="+mn-cs"/>
              </a:rPr>
              <a:t>Natixis </a:t>
            </a:r>
            <a:r>
              <a:rPr kumimoji="0" lang="fr-FR" sz="900" b="1" i="0" u="none" strike="noStrike" kern="1200" cap="none" spc="0" normalizeH="0" baseline="0" noProof="0" dirty="0" err="1">
                <a:ln>
                  <a:noFill/>
                </a:ln>
                <a:solidFill>
                  <a:prstClr val="black"/>
                </a:solidFill>
                <a:effectLst/>
                <a:uLnTx/>
                <a:uFillTx/>
                <a:latin typeface="Arial" panose="020B0604020202020204"/>
                <a:ea typeface="+mn-ea"/>
                <a:cs typeface="+mn-cs"/>
              </a:rPr>
              <a:t>Interépargne</a:t>
            </a:r>
            <a:r>
              <a:rPr kumimoji="0" lang="fr-FR" sz="900" b="0" i="0" u="none" strike="noStrike" kern="1200" cap="none" spc="0" normalizeH="0" baseline="0" noProof="0" dirty="0">
                <a:ln>
                  <a:noFill/>
                </a:ln>
                <a:solidFill>
                  <a:prstClr val="black"/>
                </a:solidFill>
                <a:effectLst/>
                <a:uLnTx/>
                <a:uFillTx/>
                <a:latin typeface="Arial" panose="020B0604020202020204"/>
                <a:ea typeface="+mn-ea"/>
                <a:cs typeface="+mn-cs"/>
              </a:rPr>
              <a:t> vous propose de bénéficier de l’expertise d’Allo Experts pour trouver la solution qui vous convient</a:t>
            </a:r>
            <a:endParaRPr kumimoji="0" lang="fr-FR" sz="9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 name="ZoneTexte 41">
            <a:extLst>
              <a:ext uri="{FF2B5EF4-FFF2-40B4-BE49-F238E27FC236}">
                <a16:creationId xmlns:a16="http://schemas.microsoft.com/office/drawing/2014/main" id="{98A7F394-0E98-4F49-8731-3E61D86EA703}"/>
              </a:ext>
            </a:extLst>
          </p:cNvPr>
          <p:cNvSpPr txBox="1">
            <a:spLocks noChangeArrowheads="1"/>
          </p:cNvSpPr>
          <p:nvPr/>
        </p:nvSpPr>
        <p:spPr bwMode="auto">
          <a:xfrm>
            <a:off x="1349207" y="6128707"/>
            <a:ext cx="103733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itchFamily="18" charset="0"/>
                <a:ea typeface="MS PGothic" pitchFamily="34" charset="-128"/>
              </a:defRPr>
            </a:lvl1pPr>
            <a:lvl2pPr marL="742950" indent="-285750">
              <a:defRPr sz="2400">
                <a:solidFill>
                  <a:schemeClr val="tx1"/>
                </a:solidFill>
                <a:latin typeface="Times" pitchFamily="18" charset="0"/>
                <a:ea typeface="MS PGothic" pitchFamily="34" charset="-128"/>
              </a:defRPr>
            </a:lvl2pPr>
            <a:lvl3pPr marL="1143000" indent="-228600">
              <a:defRPr sz="2400">
                <a:solidFill>
                  <a:schemeClr val="tx1"/>
                </a:solidFill>
                <a:latin typeface="Times" pitchFamily="18" charset="0"/>
                <a:ea typeface="MS PGothic" pitchFamily="34" charset="-128"/>
              </a:defRPr>
            </a:lvl3pPr>
            <a:lvl4pPr marL="1600200" indent="-228600">
              <a:defRPr sz="2400">
                <a:solidFill>
                  <a:schemeClr val="tx1"/>
                </a:solidFill>
                <a:latin typeface="Times" pitchFamily="18" charset="0"/>
                <a:ea typeface="MS PGothic" pitchFamily="34" charset="-128"/>
              </a:defRPr>
            </a:lvl4pPr>
            <a:lvl5pPr marL="2057400" indent="-22860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marL="228600" marR="0" lvl="0" indent="-228600" algn="l" defTabSz="457200" rtl="0" eaLnBrk="1" fontAlgn="auto" latinLnBrk="0" hangingPunct="1">
              <a:lnSpc>
                <a:spcPct val="100000"/>
              </a:lnSpc>
              <a:spcBef>
                <a:spcPts val="0"/>
              </a:spcBef>
              <a:spcAft>
                <a:spcPts val="0"/>
              </a:spcAft>
              <a:buClrTx/>
              <a:buSzTx/>
              <a:buFontTx/>
              <a:buAutoNum type="arabicParenBoth"/>
              <a:tabLst/>
              <a:defRPr/>
            </a:pPr>
            <a:r>
              <a:rPr kumimoji="0" lang="fr-FR" altLang="fr-FR" sz="700" b="0" i="0" u="none" strike="noStrike" kern="1200" cap="none" spc="0" normalizeH="0" baseline="0" noProof="0" dirty="0">
                <a:ln>
                  <a:noFill/>
                </a:ln>
                <a:solidFill>
                  <a:srgbClr val="4F504F"/>
                </a:solidFill>
                <a:effectLst/>
                <a:uLnTx/>
                <a:uFillTx/>
                <a:latin typeface="+mj-lt"/>
                <a:ea typeface="MS PGothic" pitchFamily="34" charset="-128"/>
                <a:cs typeface="Helvetica" pitchFamily="34" charset="0"/>
              </a:rPr>
              <a:t>Natixis </a:t>
            </a:r>
            <a:r>
              <a:rPr kumimoji="0" lang="fr-FR" altLang="fr-FR" sz="700" b="0" i="0" u="none" strike="noStrike" kern="1200" cap="none" spc="0" normalizeH="0" baseline="0" noProof="0" dirty="0" err="1">
                <a:ln>
                  <a:noFill/>
                </a:ln>
                <a:solidFill>
                  <a:srgbClr val="4F504F"/>
                </a:solidFill>
                <a:effectLst/>
                <a:uLnTx/>
                <a:uFillTx/>
                <a:latin typeface="+mj-lt"/>
                <a:ea typeface="MS PGothic" pitchFamily="34" charset="-128"/>
                <a:cs typeface="Helvetica" pitchFamily="34" charset="0"/>
              </a:rPr>
              <a:t>Interépargne</a:t>
            </a:r>
            <a:r>
              <a:rPr kumimoji="0" lang="fr-FR" altLang="fr-FR" sz="700" b="0" i="0" u="none" strike="noStrike" kern="1200" cap="none" spc="0" normalizeH="0" baseline="0" noProof="0" dirty="0">
                <a:ln>
                  <a:noFill/>
                </a:ln>
                <a:solidFill>
                  <a:srgbClr val="4F504F"/>
                </a:solidFill>
                <a:effectLst/>
                <a:uLnTx/>
                <a:uFillTx/>
                <a:latin typeface="+mj-lt"/>
                <a:ea typeface="MS PGothic" pitchFamily="34" charset="-128"/>
                <a:cs typeface="Helvetica" pitchFamily="34" charset="0"/>
              </a:rPr>
              <a:t> procède au dépôt sous réserve de conditions de délai de signature du bulletin de souscription au plus tard 10 jours calendaires avant la date limite de conclusion de l’accord et de réception de l’accord signé et de la consultation des salariés ou procès-verbal du comité d’entreprise ou comité social et économique ou décision du(des) délégué(s) syndical(</a:t>
            </a:r>
            <a:r>
              <a:rPr kumimoji="0" lang="fr-FR" altLang="fr-FR" sz="700" b="0" i="0" u="none" strike="noStrike" kern="1200" cap="none" spc="0" normalizeH="0" baseline="0" noProof="0" dirty="0" err="1">
                <a:ln>
                  <a:noFill/>
                </a:ln>
                <a:solidFill>
                  <a:srgbClr val="4F504F"/>
                </a:solidFill>
                <a:effectLst/>
                <a:uLnTx/>
                <a:uFillTx/>
                <a:latin typeface="+mj-lt"/>
                <a:ea typeface="MS PGothic" pitchFamily="34" charset="-128"/>
                <a:cs typeface="Helvetica" pitchFamily="34" charset="0"/>
              </a:rPr>
              <a:t>caux</a:t>
            </a:r>
            <a:r>
              <a:rPr kumimoji="0" lang="fr-FR" altLang="fr-FR" sz="700" b="0" i="0" u="none" strike="noStrike" kern="1200" cap="none" spc="0" normalizeH="0" baseline="0" noProof="0" dirty="0">
                <a:ln>
                  <a:noFill/>
                </a:ln>
                <a:solidFill>
                  <a:srgbClr val="4F504F"/>
                </a:solidFill>
                <a:effectLst/>
                <a:uLnTx/>
                <a:uFillTx/>
                <a:latin typeface="+mj-lt"/>
                <a:ea typeface="MS PGothic" pitchFamily="34" charset="-128"/>
                <a:cs typeface="Helvetica" pitchFamily="34" charset="0"/>
              </a:rPr>
              <a:t>)) au plus tard 5 jours calendaires après la date limite légale de conclusion.</a:t>
            </a:r>
          </a:p>
        </p:txBody>
      </p:sp>
      <p:pic>
        <p:nvPicPr>
          <p:cNvPr id="16" name="Picture 2">
            <a:extLst>
              <a:ext uri="{FF2B5EF4-FFF2-40B4-BE49-F238E27FC236}">
                <a16:creationId xmlns:a16="http://schemas.microsoft.com/office/drawing/2014/main" id="{6B078234-AFD0-415B-A544-D96B36E65D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7498" y="4427902"/>
            <a:ext cx="2014064" cy="21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97921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6CC2C6-C15D-4401-BFDF-06952DC9E156}"/>
              </a:ext>
            </a:extLst>
          </p:cNvPr>
          <p:cNvSpPr>
            <a:spLocks noGrp="1"/>
          </p:cNvSpPr>
          <p:nvPr>
            <p:ph type="title"/>
          </p:nvPr>
        </p:nvSpPr>
        <p:spPr/>
        <p:txBody>
          <a:bodyPr/>
          <a:lstStyle/>
          <a:p>
            <a:r>
              <a:rPr lang="fr-FR" dirty="0"/>
              <a:t>L’intéressement Natixis </a:t>
            </a:r>
            <a:r>
              <a:rPr lang="fr-FR" dirty="0" err="1"/>
              <a:t>Interépargne</a:t>
            </a:r>
            <a:r>
              <a:rPr lang="fr-FR" dirty="0"/>
              <a:t>, une offre clé en main (2/2)</a:t>
            </a:r>
          </a:p>
        </p:txBody>
      </p:sp>
      <p:sp>
        <p:nvSpPr>
          <p:cNvPr id="3" name="Espace réservé du numéro de diapositive 2">
            <a:extLst>
              <a:ext uri="{FF2B5EF4-FFF2-40B4-BE49-F238E27FC236}">
                <a16:creationId xmlns:a16="http://schemas.microsoft.com/office/drawing/2014/main" id="{14E153E8-668C-4EFC-A80C-52D1EAFE7DD2}"/>
              </a:ext>
            </a:extLst>
          </p:cNvPr>
          <p:cNvSpPr>
            <a:spLocks noGrp="1"/>
          </p:cNvSpPr>
          <p:nvPr>
            <p:ph type="sldNum" sz="quarter" idx="12"/>
          </p:nvPr>
        </p:nvSpPr>
        <p:spPr>
          <a:xfrm>
            <a:off x="1440000" y="6524773"/>
            <a:ext cx="254400" cy="123111"/>
          </a:xfrm>
        </p:spPr>
        <p:txBody>
          <a:bodyPr/>
          <a:lstStyle/>
          <a:p>
            <a:pPr defTabSz="1219170"/>
            <a:fld id="{4F985FF9-ADA8-465B-B1B8-A5AF16A5E141}" type="slidenum">
              <a:rPr lang="fr-FR" sz="800">
                <a:solidFill>
                  <a:srgbClr val="581D74"/>
                </a:solidFill>
                <a:latin typeface="Arial" panose="020B0604020202020204"/>
              </a:rPr>
              <a:pPr defTabSz="1219170"/>
              <a:t>34</a:t>
            </a:fld>
            <a:endParaRPr lang="fr-FR" dirty="0">
              <a:solidFill>
                <a:srgbClr val="581D74"/>
              </a:solidFill>
              <a:latin typeface="Arial" panose="020B0604020202020204"/>
            </a:endParaRPr>
          </a:p>
        </p:txBody>
      </p:sp>
      <p:sp>
        <p:nvSpPr>
          <p:cNvPr id="4" name="Espace réservé du texte 3">
            <a:extLst>
              <a:ext uri="{FF2B5EF4-FFF2-40B4-BE49-F238E27FC236}">
                <a16:creationId xmlns:a16="http://schemas.microsoft.com/office/drawing/2014/main" id="{83924C34-89FA-459C-B903-A77588C43F92}"/>
              </a:ext>
            </a:extLst>
          </p:cNvPr>
          <p:cNvSpPr>
            <a:spLocks noGrp="1"/>
          </p:cNvSpPr>
          <p:nvPr>
            <p:ph type="body" sz="quarter" idx="13"/>
          </p:nvPr>
        </p:nvSpPr>
        <p:spPr/>
        <p:txBody>
          <a:bodyPr/>
          <a:lstStyle/>
          <a:p>
            <a:r>
              <a:rPr lang="fr-FR" dirty="0"/>
              <a:t>5</a:t>
            </a:r>
          </a:p>
        </p:txBody>
      </p:sp>
      <p:sp>
        <p:nvSpPr>
          <p:cNvPr id="14" name="Rectangle : coins arrondis 13">
            <a:extLst>
              <a:ext uri="{FF2B5EF4-FFF2-40B4-BE49-F238E27FC236}">
                <a16:creationId xmlns:a16="http://schemas.microsoft.com/office/drawing/2014/main" id="{4696D8AE-FAB9-499B-8C20-CD9925442336}"/>
              </a:ext>
            </a:extLst>
          </p:cNvPr>
          <p:cNvSpPr/>
          <p:nvPr/>
        </p:nvSpPr>
        <p:spPr>
          <a:xfrm>
            <a:off x="1193177" y="1849018"/>
            <a:ext cx="1784125" cy="625949"/>
          </a:xfrm>
          <a:prstGeom prst="roundRect">
            <a:avLst/>
          </a:prstGeom>
          <a:solidFill>
            <a:srgbClr val="581D74"/>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prstClr val="white"/>
                </a:solidFill>
                <a:effectLst/>
                <a:uLnTx/>
                <a:uFillTx/>
                <a:latin typeface="Arial" panose="020B0604020202020204"/>
                <a:ea typeface="+mn-ea"/>
                <a:cs typeface="+mn-cs"/>
              </a:rPr>
              <a:t>Choix des objectifs financiers</a:t>
            </a:r>
          </a:p>
        </p:txBody>
      </p:sp>
      <p:sp>
        <p:nvSpPr>
          <p:cNvPr id="15" name="Rectangle : coins arrondis 14">
            <a:extLst>
              <a:ext uri="{FF2B5EF4-FFF2-40B4-BE49-F238E27FC236}">
                <a16:creationId xmlns:a16="http://schemas.microsoft.com/office/drawing/2014/main" id="{B40A7EE2-7978-4A37-A18F-D015B286DE7B}"/>
              </a:ext>
            </a:extLst>
          </p:cNvPr>
          <p:cNvSpPr/>
          <p:nvPr/>
        </p:nvSpPr>
        <p:spPr>
          <a:xfrm>
            <a:off x="1182848" y="2545586"/>
            <a:ext cx="1776009" cy="1106976"/>
          </a:xfrm>
          <a:prstGeom prst="roundRect">
            <a:avLst/>
          </a:prstGeom>
          <a:solidFill>
            <a:srgbClr val="581D74"/>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prstClr val="white"/>
                </a:solidFill>
                <a:effectLst/>
                <a:uLnTx/>
                <a:uFillTx/>
                <a:latin typeface="Arial" panose="020B0604020202020204"/>
                <a:ea typeface="+mn-ea"/>
                <a:cs typeface="+mn-cs"/>
              </a:rPr>
              <a:t>Choix des modalités de répartition </a:t>
            </a:r>
          </a:p>
        </p:txBody>
      </p:sp>
      <p:sp>
        <p:nvSpPr>
          <p:cNvPr id="25" name="Rectangle : coins arrondis 24">
            <a:extLst>
              <a:ext uri="{FF2B5EF4-FFF2-40B4-BE49-F238E27FC236}">
                <a16:creationId xmlns:a16="http://schemas.microsoft.com/office/drawing/2014/main" id="{C0081182-A73A-4D0C-9AE9-8549CF6A77B9}"/>
              </a:ext>
            </a:extLst>
          </p:cNvPr>
          <p:cNvSpPr/>
          <p:nvPr/>
        </p:nvSpPr>
        <p:spPr>
          <a:xfrm>
            <a:off x="1182848" y="3720927"/>
            <a:ext cx="1776009" cy="989333"/>
          </a:xfrm>
          <a:prstGeom prst="roundRect">
            <a:avLst/>
          </a:prstGeom>
          <a:solidFill>
            <a:srgbClr val="581D74"/>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prstClr val="white"/>
                </a:solidFill>
                <a:effectLst/>
                <a:uLnTx/>
                <a:uFillTx/>
                <a:latin typeface="Arial" panose="020B0604020202020204"/>
                <a:ea typeface="+mn-ea"/>
                <a:cs typeface="+mn-cs"/>
              </a:rPr>
              <a:t>Forfait</a:t>
            </a:r>
          </a:p>
        </p:txBody>
      </p:sp>
      <p:sp>
        <p:nvSpPr>
          <p:cNvPr id="26" name="Rectangle : coins arrondis 25">
            <a:extLst>
              <a:ext uri="{FF2B5EF4-FFF2-40B4-BE49-F238E27FC236}">
                <a16:creationId xmlns:a16="http://schemas.microsoft.com/office/drawing/2014/main" id="{EAEFAFAB-FC08-4315-B116-641FD5DBADBD}"/>
              </a:ext>
            </a:extLst>
          </p:cNvPr>
          <p:cNvSpPr/>
          <p:nvPr/>
        </p:nvSpPr>
        <p:spPr>
          <a:xfrm>
            <a:off x="1182847" y="4778625"/>
            <a:ext cx="1776009" cy="1509266"/>
          </a:xfrm>
          <a:prstGeom prst="roundRect">
            <a:avLst/>
          </a:prstGeom>
          <a:solidFill>
            <a:srgbClr val="581D74"/>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prstClr val="white"/>
                </a:solidFill>
                <a:effectLst/>
                <a:uLnTx/>
                <a:uFillTx/>
                <a:latin typeface="Arial "/>
                <a:ea typeface="+mn-ea"/>
                <a:cs typeface="+mn-cs"/>
              </a:rPr>
              <a:t>Forfait traitement collectif digital</a:t>
            </a:r>
          </a:p>
        </p:txBody>
      </p:sp>
      <p:sp>
        <p:nvSpPr>
          <p:cNvPr id="27" name="Rectangle : coins arrondis 26">
            <a:extLst>
              <a:ext uri="{FF2B5EF4-FFF2-40B4-BE49-F238E27FC236}">
                <a16:creationId xmlns:a16="http://schemas.microsoft.com/office/drawing/2014/main" id="{AA0F726E-5474-4E8E-8B0E-16B7671A96C5}"/>
              </a:ext>
            </a:extLst>
          </p:cNvPr>
          <p:cNvSpPr/>
          <p:nvPr/>
        </p:nvSpPr>
        <p:spPr>
          <a:xfrm>
            <a:off x="2987975" y="1300446"/>
            <a:ext cx="4314974" cy="459953"/>
          </a:xfrm>
          <a:prstGeom prst="roundRect">
            <a:avLst/>
          </a:prstGeom>
          <a:solidFill>
            <a:srgbClr val="581D74"/>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solidFill>
                <a:effectLst/>
                <a:uLnTx/>
                <a:uFillTx/>
                <a:latin typeface="Arial" panose="020B0604020202020204"/>
                <a:ea typeface="+mn-ea"/>
                <a:cs typeface="+mn-cs"/>
              </a:rPr>
              <a:t>Intéressement</a:t>
            </a:r>
            <a:endParaRPr kumimoji="0" lang="fr-FR"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prstClr val="white"/>
                </a:solidFill>
                <a:effectLst/>
                <a:uLnTx/>
                <a:uFillTx/>
                <a:latin typeface="Arial" panose="020B0604020202020204"/>
                <a:ea typeface="+mn-ea"/>
                <a:cs typeface="+mn-cs"/>
              </a:rPr>
              <a:t>Un budget maîtrisé</a:t>
            </a:r>
          </a:p>
        </p:txBody>
      </p:sp>
      <p:sp>
        <p:nvSpPr>
          <p:cNvPr id="28" name="Rectangle : coins arrondis 27">
            <a:extLst>
              <a:ext uri="{FF2B5EF4-FFF2-40B4-BE49-F238E27FC236}">
                <a16:creationId xmlns:a16="http://schemas.microsoft.com/office/drawing/2014/main" id="{0F88BD17-2533-48B0-8478-1A6F855083AC}"/>
              </a:ext>
            </a:extLst>
          </p:cNvPr>
          <p:cNvSpPr/>
          <p:nvPr/>
        </p:nvSpPr>
        <p:spPr>
          <a:xfrm>
            <a:off x="7431860" y="1300445"/>
            <a:ext cx="4314974" cy="459953"/>
          </a:xfrm>
          <a:prstGeom prst="roundRect">
            <a:avLst/>
          </a:prstGeom>
          <a:solidFill>
            <a:srgbClr val="581D74"/>
          </a:solid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bg1"/>
                </a:solidFill>
                <a:effectLst/>
                <a:uLnTx/>
                <a:uFillTx/>
                <a:latin typeface="Arial" panose="020B0604020202020204"/>
                <a:ea typeface="+mn-ea"/>
                <a:cs typeface="+mn-cs"/>
              </a:rPr>
              <a:t>Option Intéressement Souplesse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chemeClr val="bg1"/>
                </a:solidFill>
                <a:effectLst/>
                <a:uLnTx/>
                <a:uFillTx/>
                <a:latin typeface="Arial" panose="020B0604020202020204"/>
                <a:ea typeface="+mn-ea"/>
                <a:cs typeface="+mn-cs"/>
              </a:rPr>
              <a:t>Proportionnel aux résultats</a:t>
            </a:r>
          </a:p>
        </p:txBody>
      </p:sp>
      <p:sp>
        <p:nvSpPr>
          <p:cNvPr id="29" name="Rectangle : coins arrondis 28">
            <a:extLst>
              <a:ext uri="{FF2B5EF4-FFF2-40B4-BE49-F238E27FC236}">
                <a16:creationId xmlns:a16="http://schemas.microsoft.com/office/drawing/2014/main" id="{F2C090BF-8563-41AF-9B5B-E819E7BA4F20}"/>
              </a:ext>
            </a:extLst>
          </p:cNvPr>
          <p:cNvSpPr/>
          <p:nvPr/>
        </p:nvSpPr>
        <p:spPr>
          <a:xfrm>
            <a:off x="3020279" y="1849018"/>
            <a:ext cx="4314974" cy="608400"/>
          </a:xfrm>
          <a:prstGeom prst="roundRect">
            <a:avLst/>
          </a:prstGeom>
          <a:noFill/>
          <a:ln w="19050">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marR="0" lvl="2" indent="-180975" algn="l" defTabSz="914400" rtl="0" eaLnBrk="1" fontAlgn="auto" latinLnBrk="0" hangingPunct="1">
              <a:lnSpc>
                <a:spcPts val="1200"/>
              </a:lnSpc>
              <a:spcBef>
                <a:spcPts val="100"/>
              </a:spcBef>
              <a:spcAft>
                <a:spcPts val="0"/>
              </a:spcAft>
              <a:buClr>
                <a:srgbClr val="581D74"/>
              </a:buClr>
              <a:buSzPct val="150000"/>
              <a:buFont typeface="Wingdings" panose="05000000000000000000" pitchFamily="2" charset="2"/>
              <a:buChar char="§"/>
              <a:tabLst/>
              <a:defRPr/>
            </a:pPr>
            <a:r>
              <a:rPr kumimoji="0" lang="fr-FR" sz="1100" b="0" i="0" u="none" strike="noStrike" kern="1200" cap="none" spc="0" normalizeH="0" baseline="0" noProof="0" dirty="0">
                <a:ln>
                  <a:noFill/>
                </a:ln>
                <a:solidFill>
                  <a:prstClr val="black"/>
                </a:solidFill>
                <a:effectLst/>
                <a:uLnTx/>
                <a:uFillTx/>
                <a:latin typeface="Arial" panose="020B0604020202020204"/>
                <a:ea typeface="+mn-ea"/>
                <a:cs typeface="+mn-cs"/>
              </a:rPr>
              <a:t>Type de résultat ;</a:t>
            </a:r>
          </a:p>
          <a:p>
            <a:pPr marL="180975" marR="0" lvl="2" indent="-180975" algn="l" defTabSz="914400" rtl="0" eaLnBrk="1" fontAlgn="auto" latinLnBrk="0" hangingPunct="1">
              <a:lnSpc>
                <a:spcPts val="1200"/>
              </a:lnSpc>
              <a:spcBef>
                <a:spcPts val="100"/>
              </a:spcBef>
              <a:spcAft>
                <a:spcPts val="0"/>
              </a:spcAft>
              <a:buClr>
                <a:srgbClr val="581D74"/>
              </a:buClr>
              <a:buSzPct val="150000"/>
              <a:buFont typeface="Wingdings" panose="05000000000000000000" pitchFamily="2" charset="2"/>
              <a:buChar char="§"/>
              <a:tabLst/>
              <a:defRPr/>
            </a:pPr>
            <a:r>
              <a:rPr kumimoji="0" lang="fr-FR" sz="1100" b="0" i="0" u="none" strike="noStrike" kern="1200" cap="none" spc="0" normalizeH="0" baseline="0" noProof="0" dirty="0">
                <a:ln>
                  <a:noFill/>
                </a:ln>
                <a:solidFill>
                  <a:prstClr val="black"/>
                </a:solidFill>
                <a:effectLst/>
                <a:uLnTx/>
                <a:uFillTx/>
                <a:latin typeface="Arial" panose="020B0604020202020204"/>
                <a:ea typeface="+mn-ea"/>
                <a:cs typeface="+mn-cs"/>
              </a:rPr>
              <a:t>Seuil à atteindre pour le versement de la prime.</a:t>
            </a:r>
          </a:p>
        </p:txBody>
      </p:sp>
      <p:sp>
        <p:nvSpPr>
          <p:cNvPr id="30" name="Rectangle : coins arrondis 29">
            <a:extLst>
              <a:ext uri="{FF2B5EF4-FFF2-40B4-BE49-F238E27FC236}">
                <a16:creationId xmlns:a16="http://schemas.microsoft.com/office/drawing/2014/main" id="{D3E0556C-F6AD-4E30-A34E-BB708A0E4686}"/>
              </a:ext>
            </a:extLst>
          </p:cNvPr>
          <p:cNvSpPr/>
          <p:nvPr/>
        </p:nvSpPr>
        <p:spPr>
          <a:xfrm>
            <a:off x="7421226" y="1849017"/>
            <a:ext cx="4314974" cy="608399"/>
          </a:xfrm>
          <a:prstGeom prst="roundRect">
            <a:avLst/>
          </a:prstGeom>
          <a:noFill/>
          <a:ln w="19050">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marR="0" lvl="2" indent="-180975" algn="l" defTabSz="914400" rtl="0" eaLnBrk="1" fontAlgn="auto" latinLnBrk="0" hangingPunct="1">
              <a:lnSpc>
                <a:spcPts val="1200"/>
              </a:lnSpc>
              <a:spcBef>
                <a:spcPts val="100"/>
              </a:spcBef>
              <a:spcAft>
                <a:spcPts val="0"/>
              </a:spcAft>
              <a:buClr>
                <a:srgbClr val="581D74"/>
              </a:buClr>
              <a:buSzPct val="150000"/>
              <a:buFont typeface="Wingdings" panose="05000000000000000000" pitchFamily="2" charset="2"/>
              <a:buChar char="§"/>
              <a:tabLst/>
              <a:defRPr/>
            </a:pPr>
            <a:r>
              <a:rPr kumimoji="0" lang="fr-FR" sz="1100" b="0" i="0" u="none" strike="noStrike" kern="1200" cap="none" spc="0" normalizeH="0" baseline="0" noProof="0" dirty="0">
                <a:ln>
                  <a:noFill/>
                </a:ln>
                <a:solidFill>
                  <a:schemeClr val="tx1"/>
                </a:solidFill>
                <a:effectLst/>
                <a:uLnTx/>
                <a:uFillTx/>
                <a:latin typeface="Arial" panose="020B0604020202020204"/>
                <a:ea typeface="+mn-ea"/>
                <a:cs typeface="+mn-cs"/>
              </a:rPr>
              <a:t>Type de résultat ;</a:t>
            </a:r>
          </a:p>
          <a:p>
            <a:pPr marL="180975" marR="0" lvl="2" indent="-180975" algn="l" defTabSz="914400" rtl="0" eaLnBrk="1" fontAlgn="auto" latinLnBrk="0" hangingPunct="1">
              <a:lnSpc>
                <a:spcPts val="1200"/>
              </a:lnSpc>
              <a:spcBef>
                <a:spcPts val="100"/>
              </a:spcBef>
              <a:spcAft>
                <a:spcPts val="0"/>
              </a:spcAft>
              <a:buClr>
                <a:srgbClr val="581D74"/>
              </a:buClr>
              <a:buSzPct val="150000"/>
              <a:buFont typeface="Wingdings" panose="05000000000000000000" pitchFamily="2" charset="2"/>
              <a:buChar char="§"/>
              <a:tabLst/>
              <a:defRPr/>
            </a:pPr>
            <a:r>
              <a:rPr kumimoji="0" lang="fr-FR" sz="1100" b="0" i="0" u="none" strike="noStrike" kern="1200" cap="none" spc="0" normalizeH="0" baseline="0" noProof="0" dirty="0">
                <a:ln>
                  <a:noFill/>
                </a:ln>
                <a:solidFill>
                  <a:schemeClr val="tx1"/>
                </a:solidFill>
                <a:effectLst/>
                <a:uLnTx/>
                <a:uFillTx/>
                <a:latin typeface="Arial" panose="020B0604020202020204"/>
                <a:ea typeface="+mn-ea"/>
                <a:cs typeface="+mn-cs"/>
              </a:rPr>
              <a:t>Pourcentage du résultat à distribuer ;</a:t>
            </a:r>
          </a:p>
          <a:p>
            <a:pPr marL="180975" marR="0" lvl="2" indent="-180975" algn="l" defTabSz="914400" rtl="0" eaLnBrk="1" fontAlgn="auto" latinLnBrk="0" hangingPunct="1">
              <a:lnSpc>
                <a:spcPts val="1200"/>
              </a:lnSpc>
              <a:spcBef>
                <a:spcPts val="100"/>
              </a:spcBef>
              <a:spcAft>
                <a:spcPts val="0"/>
              </a:spcAft>
              <a:buClr>
                <a:srgbClr val="581D74"/>
              </a:buClr>
              <a:buSzPct val="150000"/>
              <a:buFont typeface="Wingdings" panose="05000000000000000000" pitchFamily="2" charset="2"/>
              <a:buChar char="§"/>
              <a:tabLst/>
              <a:defRPr/>
            </a:pPr>
            <a:r>
              <a:rPr kumimoji="0" lang="fr-FR" sz="1100" b="0" i="0" u="none" strike="noStrike" kern="1200" cap="none" spc="0" normalizeH="0" baseline="0" noProof="0" dirty="0">
                <a:ln>
                  <a:noFill/>
                </a:ln>
                <a:solidFill>
                  <a:schemeClr val="tx1"/>
                </a:solidFill>
                <a:effectLst/>
                <a:uLnTx/>
                <a:uFillTx/>
                <a:latin typeface="Arial" panose="020B0604020202020204"/>
                <a:ea typeface="+mn-ea"/>
                <a:cs typeface="+mn-cs"/>
              </a:rPr>
              <a:t>Seuil à atteindre pour le versement de la prime.</a:t>
            </a:r>
          </a:p>
        </p:txBody>
      </p:sp>
      <p:sp>
        <p:nvSpPr>
          <p:cNvPr id="31" name="Rectangle : coins arrondis 30">
            <a:extLst>
              <a:ext uri="{FF2B5EF4-FFF2-40B4-BE49-F238E27FC236}">
                <a16:creationId xmlns:a16="http://schemas.microsoft.com/office/drawing/2014/main" id="{D637815B-A69B-46AA-A7B4-D61893CAAA64}"/>
              </a:ext>
            </a:extLst>
          </p:cNvPr>
          <p:cNvSpPr/>
          <p:nvPr/>
        </p:nvSpPr>
        <p:spPr>
          <a:xfrm>
            <a:off x="3020279" y="2538478"/>
            <a:ext cx="4314974" cy="1114083"/>
          </a:xfrm>
          <a:prstGeom prst="roundRect">
            <a:avLst/>
          </a:prstGeom>
          <a:noFill/>
          <a:ln w="19050">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marR="0" lvl="2" indent="-180975" algn="l" defTabSz="914400" rtl="0" eaLnBrk="1" fontAlgn="auto" latinLnBrk="0" hangingPunct="1">
              <a:lnSpc>
                <a:spcPts val="1200"/>
              </a:lnSpc>
              <a:spcBef>
                <a:spcPts val="100"/>
              </a:spcBef>
              <a:spcAft>
                <a:spcPts val="0"/>
              </a:spcAft>
              <a:buClr>
                <a:srgbClr val="581D74"/>
              </a:buClr>
              <a:buSzPct val="150000"/>
              <a:buFont typeface="Wingdings" panose="05000000000000000000" pitchFamily="2" charset="2"/>
              <a:buChar char="§"/>
              <a:tabLst/>
              <a:defRPr/>
            </a:pPr>
            <a:r>
              <a:rPr kumimoji="0" lang="fr-FR" sz="1100" b="0" i="0" u="none" strike="noStrike" kern="1200" cap="none" spc="0" normalizeH="0" baseline="0" noProof="0" dirty="0">
                <a:ln>
                  <a:noFill/>
                </a:ln>
                <a:solidFill>
                  <a:prstClr val="black"/>
                </a:solidFill>
                <a:effectLst/>
                <a:uLnTx/>
                <a:uFillTx/>
                <a:latin typeface="Arial" panose="020B0604020202020204"/>
                <a:ea typeface="+mn-ea"/>
                <a:cs typeface="+mn-cs"/>
              </a:rPr>
              <a:t>Soit une répartition proportionnelle à la durée de présence ;</a:t>
            </a:r>
          </a:p>
          <a:p>
            <a:pPr marL="180975" marR="0" lvl="2" indent="-180975" algn="l" defTabSz="914400" rtl="0" eaLnBrk="1" fontAlgn="auto" latinLnBrk="0" hangingPunct="1">
              <a:lnSpc>
                <a:spcPts val="1200"/>
              </a:lnSpc>
              <a:spcBef>
                <a:spcPts val="100"/>
              </a:spcBef>
              <a:spcAft>
                <a:spcPts val="0"/>
              </a:spcAft>
              <a:buClr>
                <a:srgbClr val="581D74"/>
              </a:buClr>
              <a:buSzPct val="150000"/>
              <a:buFont typeface="Wingdings" panose="05000000000000000000" pitchFamily="2" charset="2"/>
              <a:buChar char="§"/>
              <a:tabLst/>
              <a:defRPr/>
            </a:pPr>
            <a:r>
              <a:rPr kumimoji="0" lang="fr-FR" sz="1100" b="0" i="0" u="none" strike="noStrike" kern="1200" cap="none" spc="0" normalizeH="0" baseline="0" noProof="0" dirty="0">
                <a:ln>
                  <a:noFill/>
                </a:ln>
                <a:solidFill>
                  <a:prstClr val="black"/>
                </a:solidFill>
                <a:effectLst/>
                <a:uLnTx/>
                <a:uFillTx/>
                <a:latin typeface="Arial" panose="020B0604020202020204"/>
                <a:ea typeface="+mn-ea"/>
                <a:cs typeface="+mn-cs"/>
              </a:rPr>
              <a:t>Soit une répartition proportionnelle au salaire brut mensuel versé.</a:t>
            </a:r>
          </a:p>
        </p:txBody>
      </p:sp>
      <p:sp>
        <p:nvSpPr>
          <p:cNvPr id="32" name="Rectangle : coins arrondis 31">
            <a:extLst>
              <a:ext uri="{FF2B5EF4-FFF2-40B4-BE49-F238E27FC236}">
                <a16:creationId xmlns:a16="http://schemas.microsoft.com/office/drawing/2014/main" id="{8BC26C99-AD1F-4D73-866D-9CD0FAD92560}"/>
              </a:ext>
            </a:extLst>
          </p:cNvPr>
          <p:cNvSpPr/>
          <p:nvPr/>
        </p:nvSpPr>
        <p:spPr>
          <a:xfrm>
            <a:off x="7420689" y="2533258"/>
            <a:ext cx="4314974" cy="1119303"/>
          </a:xfrm>
          <a:prstGeom prst="roundRect">
            <a:avLst/>
          </a:prstGeom>
          <a:noFill/>
          <a:ln w="19050">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marR="0" lvl="2" indent="-180975" algn="l" defTabSz="914400" rtl="0" eaLnBrk="1" fontAlgn="auto" latinLnBrk="0" hangingPunct="1">
              <a:lnSpc>
                <a:spcPts val="1200"/>
              </a:lnSpc>
              <a:spcBef>
                <a:spcPts val="100"/>
              </a:spcBef>
              <a:spcAft>
                <a:spcPts val="0"/>
              </a:spcAft>
              <a:buClr>
                <a:srgbClr val="581D74"/>
              </a:buClr>
              <a:buSzPct val="150000"/>
              <a:buFont typeface="Wingdings" panose="05000000000000000000" pitchFamily="2" charset="2"/>
              <a:buChar char="§"/>
              <a:tabLst/>
              <a:defRPr/>
            </a:pPr>
            <a:r>
              <a:rPr kumimoji="0" lang="fr-FR" sz="1100" b="0" i="0" u="none" strike="noStrike" kern="1200" cap="none" spc="0" normalizeH="0" baseline="0" noProof="0" dirty="0">
                <a:ln>
                  <a:noFill/>
                </a:ln>
                <a:solidFill>
                  <a:schemeClr val="tx1"/>
                </a:solidFill>
                <a:effectLst/>
                <a:uLnTx/>
                <a:uFillTx/>
                <a:latin typeface="Arial" panose="020B0604020202020204"/>
                <a:ea typeface="+mn-ea"/>
                <a:cs typeface="+mn-cs"/>
              </a:rPr>
              <a:t>Soit une répartition proportionnelle à la durée de présence ;</a:t>
            </a:r>
          </a:p>
          <a:p>
            <a:pPr marL="180975" marR="0" lvl="2" indent="-180975" algn="l" defTabSz="914400" rtl="0" eaLnBrk="1" fontAlgn="auto" latinLnBrk="0" hangingPunct="1">
              <a:lnSpc>
                <a:spcPts val="1200"/>
              </a:lnSpc>
              <a:spcBef>
                <a:spcPts val="100"/>
              </a:spcBef>
              <a:spcAft>
                <a:spcPts val="0"/>
              </a:spcAft>
              <a:buClr>
                <a:srgbClr val="581D74"/>
              </a:buClr>
              <a:buSzPct val="150000"/>
              <a:buFont typeface="Wingdings" panose="05000000000000000000" pitchFamily="2" charset="2"/>
              <a:buChar char="§"/>
              <a:tabLst/>
              <a:defRPr/>
            </a:pPr>
            <a:r>
              <a:rPr kumimoji="0" lang="fr-FR" sz="1100" b="0" i="0" u="none" strike="noStrike" kern="1200" cap="none" spc="0" normalizeH="0" baseline="0" noProof="0" dirty="0">
                <a:ln>
                  <a:noFill/>
                </a:ln>
                <a:solidFill>
                  <a:schemeClr val="tx1"/>
                </a:solidFill>
                <a:effectLst/>
                <a:uLnTx/>
                <a:uFillTx/>
                <a:latin typeface="Arial" panose="020B0604020202020204"/>
                <a:ea typeface="+mn-ea"/>
                <a:cs typeface="+mn-cs"/>
              </a:rPr>
              <a:t>Soit une répartition proportionnelle au salaire brut mensuel versé ;</a:t>
            </a:r>
          </a:p>
          <a:p>
            <a:pPr marL="180975" marR="0" lvl="2" indent="-180975" algn="l" defTabSz="914400" rtl="0" eaLnBrk="1" fontAlgn="auto" latinLnBrk="0" hangingPunct="1">
              <a:lnSpc>
                <a:spcPts val="1200"/>
              </a:lnSpc>
              <a:spcBef>
                <a:spcPts val="100"/>
              </a:spcBef>
              <a:spcAft>
                <a:spcPts val="0"/>
              </a:spcAft>
              <a:buClr>
                <a:srgbClr val="581D74"/>
              </a:buClr>
              <a:buSzPct val="150000"/>
              <a:buFont typeface="Wingdings" panose="05000000000000000000" pitchFamily="2" charset="2"/>
              <a:buChar char="§"/>
              <a:tabLst/>
              <a:defRPr/>
            </a:pPr>
            <a:r>
              <a:rPr kumimoji="0" lang="fr-FR" sz="1100" b="0" i="0" u="none" strike="noStrike" kern="1200" cap="none" spc="0" normalizeH="0" baseline="0" noProof="0" dirty="0">
                <a:ln>
                  <a:noFill/>
                </a:ln>
                <a:solidFill>
                  <a:schemeClr val="tx1"/>
                </a:solidFill>
                <a:effectLst/>
                <a:uLnTx/>
                <a:uFillTx/>
                <a:latin typeface="Arial" panose="020B0604020202020204"/>
                <a:ea typeface="+mn-ea"/>
                <a:cs typeface="+mn-cs"/>
              </a:rPr>
              <a:t>Soit une répartition uniforme ;</a:t>
            </a:r>
          </a:p>
          <a:p>
            <a:pPr marL="180975" marR="0" lvl="2" indent="-180975" algn="l" defTabSz="914400" rtl="0" eaLnBrk="1" fontAlgn="auto" latinLnBrk="0" hangingPunct="1">
              <a:lnSpc>
                <a:spcPts val="1200"/>
              </a:lnSpc>
              <a:spcBef>
                <a:spcPts val="100"/>
              </a:spcBef>
              <a:spcAft>
                <a:spcPts val="0"/>
              </a:spcAft>
              <a:buClr>
                <a:srgbClr val="581D74"/>
              </a:buClr>
              <a:buSzPct val="150000"/>
              <a:buFont typeface="Wingdings" panose="05000000000000000000" pitchFamily="2" charset="2"/>
              <a:buChar char="§"/>
              <a:tabLst/>
              <a:defRPr/>
            </a:pPr>
            <a:r>
              <a:rPr kumimoji="0" lang="fr-FR" sz="1100" b="0" i="0" u="none" strike="noStrike" kern="1200" cap="none" spc="0" normalizeH="0" baseline="0" noProof="0" dirty="0">
                <a:ln>
                  <a:noFill/>
                </a:ln>
                <a:solidFill>
                  <a:schemeClr val="tx1"/>
                </a:solidFill>
                <a:effectLst/>
                <a:uLnTx/>
                <a:uFillTx/>
                <a:latin typeface="Arial" panose="020B0604020202020204"/>
                <a:ea typeface="+mn-ea"/>
                <a:cs typeface="+mn-cs"/>
              </a:rPr>
              <a:t>Soit une répartition mixte.</a:t>
            </a:r>
          </a:p>
        </p:txBody>
      </p:sp>
      <p:sp>
        <p:nvSpPr>
          <p:cNvPr id="33" name="Rectangle : coins arrondis 32">
            <a:extLst>
              <a:ext uri="{FF2B5EF4-FFF2-40B4-BE49-F238E27FC236}">
                <a16:creationId xmlns:a16="http://schemas.microsoft.com/office/drawing/2014/main" id="{864866E1-D19D-4BEB-84F9-CDFBCFE4CB3B}"/>
              </a:ext>
            </a:extLst>
          </p:cNvPr>
          <p:cNvSpPr/>
          <p:nvPr/>
        </p:nvSpPr>
        <p:spPr>
          <a:xfrm>
            <a:off x="7431859" y="4782125"/>
            <a:ext cx="4297009" cy="1509266"/>
          </a:xfrm>
          <a:prstGeom prst="roundRect">
            <a:avLst/>
          </a:prstGeom>
          <a:noFill/>
          <a:ln w="19050">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chemeClr val="tx1"/>
                </a:solidFill>
                <a:effectLst/>
                <a:uLnTx/>
                <a:uFillTx/>
                <a:latin typeface="Arial" panose="020B0604020202020204"/>
                <a:ea typeface="+mn-ea"/>
                <a:cs typeface="+mn-cs"/>
              </a:rPr>
              <a:t>150 € HT / an quel que soit le nombre de bénéficiaires : </a:t>
            </a:r>
          </a:p>
          <a:p>
            <a:pPr marL="180975" marR="0" lvl="2" indent="-180975" algn="l" defTabSz="914400" rtl="0" eaLnBrk="1" fontAlgn="auto" latinLnBrk="0" hangingPunct="1">
              <a:lnSpc>
                <a:spcPts val="1200"/>
              </a:lnSpc>
              <a:spcBef>
                <a:spcPts val="100"/>
              </a:spcBef>
              <a:spcAft>
                <a:spcPts val="0"/>
              </a:spcAft>
              <a:buClr>
                <a:srgbClr val="581D74"/>
              </a:buClr>
              <a:buSzPct val="150000"/>
              <a:buFont typeface="Wingdings" panose="05000000000000000000" pitchFamily="2" charset="2"/>
              <a:buChar char="§"/>
              <a:tabLst/>
              <a:defRPr/>
            </a:pPr>
            <a:r>
              <a:rPr kumimoji="0" lang="fr-FR" sz="1100" b="0" i="0" u="none" strike="noStrike" kern="1200" cap="none" spc="0" normalizeH="0" baseline="0" noProof="0" dirty="0">
                <a:ln>
                  <a:noFill/>
                </a:ln>
                <a:solidFill>
                  <a:schemeClr val="tx1"/>
                </a:solidFill>
                <a:effectLst/>
                <a:uLnTx/>
                <a:uFillTx/>
                <a:latin typeface="Arial" panose="020B0604020202020204"/>
                <a:ea typeface="+mn-ea"/>
                <a:cs typeface="+mn-cs"/>
              </a:rPr>
              <a:t>Transmission à Natixis </a:t>
            </a:r>
            <a:r>
              <a:rPr kumimoji="0" lang="fr-FR" sz="1100" b="0" i="0" u="none" strike="noStrike" kern="1200" cap="none" spc="0" normalizeH="0" baseline="0" noProof="0" dirty="0" err="1">
                <a:ln>
                  <a:noFill/>
                </a:ln>
                <a:solidFill>
                  <a:schemeClr val="tx1"/>
                </a:solidFill>
                <a:effectLst/>
                <a:uLnTx/>
                <a:uFillTx/>
                <a:latin typeface="Arial" panose="020B0604020202020204"/>
                <a:ea typeface="+mn-ea"/>
                <a:cs typeface="+mn-cs"/>
              </a:rPr>
              <a:t>Interépargne</a:t>
            </a:r>
            <a:r>
              <a:rPr kumimoji="0" lang="fr-FR" sz="1100" b="0" i="0" u="none" strike="noStrike" kern="1200" cap="none" spc="0" normalizeH="0" baseline="0" noProof="0" dirty="0">
                <a:ln>
                  <a:noFill/>
                </a:ln>
                <a:solidFill>
                  <a:schemeClr val="tx1"/>
                </a:solidFill>
                <a:effectLst/>
                <a:uLnTx/>
                <a:uFillTx/>
                <a:latin typeface="Arial" panose="020B0604020202020204"/>
                <a:ea typeface="+mn-ea"/>
                <a:cs typeface="+mn-cs"/>
              </a:rPr>
              <a:t> l’</a:t>
            </a:r>
            <a:r>
              <a:rPr kumimoji="0" lang="fr-FR" sz="1100" b="1" i="0" u="none" strike="noStrike" kern="1200" cap="none" spc="0" normalizeH="0" baseline="0" noProof="0" dirty="0">
                <a:ln>
                  <a:noFill/>
                </a:ln>
                <a:solidFill>
                  <a:schemeClr val="tx1"/>
                </a:solidFill>
                <a:effectLst/>
                <a:uLnTx/>
                <a:uFillTx/>
                <a:latin typeface="Arial" panose="020B0604020202020204"/>
                <a:ea typeface="+mn-ea"/>
                <a:cs typeface="+mn-cs"/>
              </a:rPr>
              <a:t>enveloppe à distribuer </a:t>
            </a:r>
            <a:r>
              <a:rPr kumimoji="0" lang="fr-FR" sz="1100" b="0" i="0" u="none" strike="noStrike" kern="1200" cap="none" spc="0" normalizeH="0" baseline="0" noProof="0" dirty="0">
                <a:ln>
                  <a:noFill/>
                </a:ln>
                <a:solidFill>
                  <a:schemeClr val="tx1"/>
                </a:solidFill>
                <a:effectLst/>
                <a:uLnTx/>
                <a:uFillTx/>
                <a:latin typeface="Arial" panose="020B0604020202020204"/>
                <a:ea typeface="+mn-ea"/>
                <a:cs typeface="+mn-cs"/>
              </a:rPr>
              <a:t>via l’Espace entreprise</a:t>
            </a:r>
          </a:p>
          <a:p>
            <a:pPr marL="180975" marR="0" lvl="2" indent="-180975" algn="l" defTabSz="914400" rtl="0" eaLnBrk="1" fontAlgn="auto" latinLnBrk="0" hangingPunct="1">
              <a:lnSpc>
                <a:spcPts val="1200"/>
              </a:lnSpc>
              <a:spcBef>
                <a:spcPts val="100"/>
              </a:spcBef>
              <a:spcAft>
                <a:spcPts val="0"/>
              </a:spcAft>
              <a:buClr>
                <a:srgbClr val="581D74"/>
              </a:buClr>
              <a:buSzPct val="150000"/>
              <a:buFont typeface="Wingdings" panose="05000000000000000000" pitchFamily="2" charset="2"/>
              <a:buChar char="§"/>
              <a:tabLst/>
              <a:defRPr/>
            </a:pPr>
            <a:r>
              <a:rPr kumimoji="0" lang="fr-FR" sz="1100" b="0" i="0" u="none" strike="noStrike" kern="1200" cap="none" spc="0" normalizeH="0" baseline="0" noProof="0" dirty="0">
                <a:ln>
                  <a:noFill/>
                </a:ln>
                <a:solidFill>
                  <a:schemeClr val="tx1"/>
                </a:solidFill>
                <a:effectLst/>
                <a:uLnTx/>
                <a:uFillTx/>
                <a:latin typeface="Arial" panose="020B0604020202020204"/>
                <a:ea typeface="+mn-ea"/>
                <a:cs typeface="+mn-cs"/>
              </a:rPr>
              <a:t>Calcul de répartition par bénéficiaire</a:t>
            </a:r>
          </a:p>
          <a:p>
            <a:pPr marL="180975" marR="0" lvl="2" indent="-180975" algn="l" defTabSz="914400" rtl="0" eaLnBrk="1" fontAlgn="auto" latinLnBrk="0" hangingPunct="1">
              <a:lnSpc>
                <a:spcPts val="1200"/>
              </a:lnSpc>
              <a:spcBef>
                <a:spcPts val="100"/>
              </a:spcBef>
              <a:spcAft>
                <a:spcPts val="0"/>
              </a:spcAft>
              <a:buClr>
                <a:srgbClr val="581D74"/>
              </a:buClr>
              <a:buSzPct val="150000"/>
              <a:buFont typeface="Wingdings" panose="05000000000000000000" pitchFamily="2" charset="2"/>
              <a:buChar char="§"/>
              <a:tabLst/>
              <a:defRPr/>
            </a:pPr>
            <a:r>
              <a:rPr kumimoji="0" lang="fr-FR" sz="1100" b="0" i="0" u="none" strike="noStrike" kern="1200" cap="none" spc="0" normalizeH="0" baseline="0" noProof="0" dirty="0">
                <a:ln>
                  <a:noFill/>
                </a:ln>
                <a:solidFill>
                  <a:schemeClr val="tx1"/>
                </a:solidFill>
                <a:effectLst/>
                <a:uLnTx/>
                <a:uFillTx/>
                <a:latin typeface="Arial" panose="020B0604020202020204"/>
                <a:ea typeface="+mn-ea"/>
                <a:cs typeface="+mn-cs"/>
              </a:rPr>
              <a:t>Interrogation des bénéficiaires</a:t>
            </a:r>
          </a:p>
          <a:p>
            <a:pPr marL="180975" marR="0" lvl="2" indent="-180975" algn="l" defTabSz="914400" rtl="0" eaLnBrk="1" fontAlgn="auto" latinLnBrk="0" hangingPunct="1">
              <a:lnSpc>
                <a:spcPts val="1200"/>
              </a:lnSpc>
              <a:spcBef>
                <a:spcPts val="100"/>
              </a:spcBef>
              <a:spcAft>
                <a:spcPts val="0"/>
              </a:spcAft>
              <a:buClr>
                <a:srgbClr val="581D74"/>
              </a:buClr>
              <a:buSzPct val="150000"/>
              <a:buFont typeface="Wingdings" panose="05000000000000000000" pitchFamily="2" charset="2"/>
              <a:buChar char="§"/>
              <a:tabLst/>
              <a:defRPr/>
            </a:pPr>
            <a:r>
              <a:rPr kumimoji="0" lang="fr-FR" sz="1100" b="0" i="0" u="none" strike="noStrike" kern="1200" cap="none" spc="0" normalizeH="0" baseline="0" noProof="0" dirty="0">
                <a:ln>
                  <a:noFill/>
                </a:ln>
                <a:solidFill>
                  <a:schemeClr val="tx1"/>
                </a:solidFill>
                <a:effectLst/>
                <a:uLnTx/>
                <a:uFillTx/>
                <a:latin typeface="Arial" panose="020B0604020202020204"/>
                <a:ea typeface="+mn-ea"/>
                <a:cs typeface="+mn-cs"/>
              </a:rPr>
              <a:t>Enregistrement des choix des bénéficiaires</a:t>
            </a:r>
          </a:p>
          <a:p>
            <a:pPr marL="180975" marR="0" lvl="2" indent="-180975" algn="l" defTabSz="914400" rtl="0" eaLnBrk="1" fontAlgn="auto" latinLnBrk="0" hangingPunct="1">
              <a:lnSpc>
                <a:spcPts val="1200"/>
              </a:lnSpc>
              <a:spcBef>
                <a:spcPts val="100"/>
              </a:spcBef>
              <a:spcAft>
                <a:spcPts val="0"/>
              </a:spcAft>
              <a:buClr>
                <a:srgbClr val="581D74"/>
              </a:buClr>
              <a:buSzPct val="150000"/>
              <a:buFont typeface="Wingdings" panose="05000000000000000000" pitchFamily="2" charset="2"/>
              <a:buChar char="§"/>
              <a:tabLst/>
              <a:defRPr/>
            </a:pPr>
            <a:r>
              <a:rPr kumimoji="0" lang="fr-FR" sz="1100" b="0" i="0" u="none" strike="noStrike" kern="1200" cap="none" spc="0" normalizeH="0" baseline="0" noProof="0" dirty="0">
                <a:ln>
                  <a:noFill/>
                </a:ln>
                <a:solidFill>
                  <a:schemeClr val="tx1"/>
                </a:solidFill>
                <a:effectLst/>
                <a:uLnTx/>
                <a:uFillTx/>
                <a:latin typeface="Arial" panose="020B0604020202020204"/>
                <a:ea typeface="+mn-ea"/>
                <a:cs typeface="+mn-cs"/>
              </a:rPr>
              <a:t>Suivez l’évolution du traitement de l’opération sur l’Espace entreprise en temps réel</a:t>
            </a:r>
          </a:p>
        </p:txBody>
      </p:sp>
      <p:sp>
        <p:nvSpPr>
          <p:cNvPr id="34" name="Rectangle : coins arrondis 33">
            <a:extLst>
              <a:ext uri="{FF2B5EF4-FFF2-40B4-BE49-F238E27FC236}">
                <a16:creationId xmlns:a16="http://schemas.microsoft.com/office/drawing/2014/main" id="{658C3336-2FA3-4C9D-84C2-A3222E1B011A}"/>
              </a:ext>
            </a:extLst>
          </p:cNvPr>
          <p:cNvSpPr/>
          <p:nvPr/>
        </p:nvSpPr>
        <p:spPr>
          <a:xfrm>
            <a:off x="3020279" y="3720928"/>
            <a:ext cx="4314974" cy="986288"/>
          </a:xfrm>
          <a:prstGeom prst="roundRect">
            <a:avLst/>
          </a:prstGeom>
          <a:noFill/>
          <a:ln w="19050">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nSpc>
                <a:spcPts val="1400"/>
              </a:lnSpc>
              <a:buClr>
                <a:srgbClr val="ABABAB"/>
              </a:buClr>
              <a:buSzPct val="150000"/>
              <a:defRPr/>
            </a:pPr>
            <a:r>
              <a:rPr kumimoji="0" lang="fr-FR" sz="1100" b="1" i="0" u="none" strike="noStrike" kern="1200" cap="none" spc="0" normalizeH="0" baseline="0" noProof="0" dirty="0">
                <a:ln>
                  <a:noFill/>
                </a:ln>
                <a:solidFill>
                  <a:srgbClr val="AF1280"/>
                </a:solidFill>
                <a:effectLst/>
                <a:uLnTx/>
                <a:uFillTx/>
                <a:latin typeface="Arial" panose="020B0604020202020204"/>
                <a:ea typeface="+mn-ea"/>
                <a:cs typeface="+mn-cs"/>
              </a:rPr>
              <a:t>845 € HT pour 3 exercices ou </a:t>
            </a:r>
            <a:r>
              <a:rPr kumimoji="0" lang="fr-FR" sz="1100" b="1" i="0" u="none" strike="noStrike" kern="1200" cap="none" spc="0" normalizeH="0" baseline="0" noProof="0" dirty="0">
                <a:ln>
                  <a:noFill/>
                </a:ln>
                <a:solidFill>
                  <a:schemeClr val="accent4"/>
                </a:solidFill>
                <a:effectLst/>
                <a:uLnTx/>
                <a:uFillTx/>
                <a:latin typeface="Arial" panose="020B0604020202020204"/>
                <a:ea typeface="+mn-ea"/>
                <a:cs typeface="+mn-cs"/>
              </a:rPr>
              <a:t>290</a:t>
            </a:r>
            <a:r>
              <a:rPr lang="fr-FR" sz="1100" b="1" dirty="0">
                <a:solidFill>
                  <a:schemeClr val="accent4"/>
                </a:solidFill>
                <a:latin typeface="Arial" panose="020B0604020202020204"/>
              </a:rPr>
              <a:t> € HT pour 1 exercice </a:t>
            </a:r>
          </a:p>
          <a:p>
            <a:pPr marL="0" marR="0" lvl="2" indent="0" algn="l" defTabSz="914400" rtl="0" eaLnBrk="1" fontAlgn="auto" latinLnBrk="0" hangingPunct="1">
              <a:lnSpc>
                <a:spcPts val="1400"/>
              </a:lnSpc>
              <a:spcBef>
                <a:spcPts val="0"/>
              </a:spcBef>
              <a:spcAft>
                <a:spcPts val="0"/>
              </a:spcAft>
              <a:buClr>
                <a:srgbClr val="ABABAB"/>
              </a:buClr>
              <a:buSzPct val="150000"/>
              <a:buFontTx/>
              <a:buNone/>
              <a:tabLst/>
              <a:defRPr/>
            </a:pPr>
            <a:endParaRPr kumimoji="0" lang="fr-FR"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2" indent="0" algn="l" defTabSz="914400" rtl="0" eaLnBrk="1" fontAlgn="auto" latinLnBrk="0" hangingPunct="1">
              <a:lnSpc>
                <a:spcPts val="1400"/>
              </a:lnSpc>
              <a:spcBef>
                <a:spcPts val="0"/>
              </a:spcBef>
              <a:spcAft>
                <a:spcPts val="0"/>
              </a:spcAft>
              <a:buClr>
                <a:srgbClr val="ABABAB"/>
              </a:buClr>
              <a:buSzPct val="150000"/>
              <a:buFontTx/>
              <a:buNone/>
              <a:tabLst/>
              <a:defRPr/>
            </a:pPr>
            <a:r>
              <a:rPr kumimoji="0" lang="fr-FR" sz="1100" b="0" i="0" u="none" strike="noStrike" kern="1200" cap="none" spc="0" normalizeH="0" baseline="0" noProof="0" dirty="0">
                <a:ln>
                  <a:noFill/>
                </a:ln>
                <a:solidFill>
                  <a:prstClr val="black"/>
                </a:solidFill>
                <a:effectLst/>
                <a:uLnTx/>
                <a:uFillTx/>
                <a:latin typeface="Arial" panose="020B0604020202020204"/>
                <a:ea typeface="+mn-ea"/>
                <a:cs typeface="+mn-cs"/>
              </a:rPr>
              <a:t>Si l’accord prévoit la tacite reconduction, </a:t>
            </a:r>
            <a:r>
              <a:rPr kumimoji="0" lang="fr-FR" sz="1100" b="1" i="0" u="none" strike="noStrike" kern="1200" cap="none" spc="0" normalizeH="0" baseline="0" noProof="0" dirty="0">
                <a:ln>
                  <a:noFill/>
                </a:ln>
                <a:solidFill>
                  <a:prstClr val="black"/>
                </a:solidFill>
                <a:effectLst/>
                <a:uLnTx/>
                <a:uFillTx/>
                <a:latin typeface="Arial" panose="020B0604020202020204"/>
                <a:ea typeface="+mn-ea"/>
                <a:cs typeface="+mn-cs"/>
              </a:rPr>
              <a:t>une réduction de 15 % </a:t>
            </a:r>
            <a:r>
              <a:rPr kumimoji="0" lang="fr-FR" sz="1100" b="0" i="0" u="none" strike="noStrike" kern="1200" cap="none" spc="0" normalizeH="0" baseline="0" noProof="0" dirty="0">
                <a:ln>
                  <a:noFill/>
                </a:ln>
                <a:solidFill>
                  <a:prstClr val="black"/>
                </a:solidFill>
                <a:effectLst/>
                <a:uLnTx/>
                <a:uFillTx/>
                <a:latin typeface="Arial" panose="020B0604020202020204"/>
                <a:ea typeface="+mn-ea"/>
                <a:cs typeface="+mn-cs"/>
              </a:rPr>
              <a:t>s’appliquera sur le forfait pour la nouvelle période de 1 ou 3 exercices selon la durée initiale de l’accord.</a:t>
            </a:r>
            <a:endParaRPr kumimoji="0" lang="fr-FR" sz="1100" b="1" i="0" u="none" strike="noStrike" kern="1200" cap="none" spc="0" normalizeH="0" baseline="0" noProof="0" dirty="0">
              <a:ln>
                <a:noFill/>
              </a:ln>
              <a:solidFill>
                <a:srgbClr val="AF1280"/>
              </a:solidFill>
              <a:effectLst/>
              <a:uLnTx/>
              <a:uFillTx/>
              <a:latin typeface="Arial" panose="020B0604020202020204"/>
              <a:ea typeface="+mn-ea"/>
              <a:cs typeface="+mn-cs"/>
            </a:endParaRPr>
          </a:p>
        </p:txBody>
      </p:sp>
      <p:sp>
        <p:nvSpPr>
          <p:cNvPr id="35" name="Rectangle : coins arrondis 34">
            <a:extLst>
              <a:ext uri="{FF2B5EF4-FFF2-40B4-BE49-F238E27FC236}">
                <a16:creationId xmlns:a16="http://schemas.microsoft.com/office/drawing/2014/main" id="{3D86847C-7CAD-4D1E-8EB8-B29746F9058C}"/>
              </a:ext>
            </a:extLst>
          </p:cNvPr>
          <p:cNvSpPr/>
          <p:nvPr/>
        </p:nvSpPr>
        <p:spPr>
          <a:xfrm>
            <a:off x="7420688" y="3724199"/>
            <a:ext cx="4314974" cy="986288"/>
          </a:xfrm>
          <a:prstGeom prst="roundRect">
            <a:avLst/>
          </a:prstGeom>
          <a:noFill/>
          <a:ln w="19050">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nSpc>
                <a:spcPts val="1400"/>
              </a:lnSpc>
              <a:spcBef>
                <a:spcPts val="100"/>
              </a:spcBef>
              <a:buClr>
                <a:srgbClr val="ABABAB"/>
              </a:buClr>
              <a:buSzPct val="150000"/>
              <a:defRPr/>
            </a:pPr>
            <a:r>
              <a:rPr kumimoji="0" lang="fr-FR" sz="1100" b="1" i="0" u="none" strike="noStrike" kern="1200" cap="none" spc="0" normalizeH="0" baseline="0" noProof="0" dirty="0">
                <a:ln>
                  <a:noFill/>
                </a:ln>
                <a:solidFill>
                  <a:srgbClr val="AF1280"/>
                </a:solidFill>
                <a:effectLst/>
                <a:uLnTx/>
                <a:uFillTx/>
                <a:latin typeface="Arial "/>
                <a:ea typeface="+mn-ea"/>
                <a:cs typeface="+mn-cs"/>
              </a:rPr>
              <a:t>990 € HT pour 3 exercices ou </a:t>
            </a:r>
            <a:r>
              <a:rPr lang="fr-FR" sz="1100" b="1" dirty="0">
                <a:solidFill>
                  <a:schemeClr val="accent4"/>
                </a:solidFill>
                <a:latin typeface="Arial "/>
              </a:rPr>
              <a:t>350 € HT pour 1 exercice </a:t>
            </a:r>
          </a:p>
          <a:p>
            <a:pPr marL="0" marR="0" lvl="2" indent="0" algn="l" defTabSz="914400" rtl="0" eaLnBrk="1" fontAlgn="auto" latinLnBrk="0" hangingPunct="1">
              <a:lnSpc>
                <a:spcPts val="1400"/>
              </a:lnSpc>
              <a:spcBef>
                <a:spcPts val="100"/>
              </a:spcBef>
              <a:spcAft>
                <a:spcPts val="0"/>
              </a:spcAft>
              <a:buClr>
                <a:srgbClr val="ABABAB"/>
              </a:buClr>
              <a:buSzPct val="150000"/>
              <a:buFontTx/>
              <a:buNone/>
              <a:tabLst/>
              <a:defRPr/>
            </a:pPr>
            <a:endParaRPr kumimoji="0" lang="fr-FR" sz="1100" b="0" i="0" u="none" strike="noStrike" kern="1200" cap="none" spc="0" normalizeH="0" baseline="0" noProof="0" dirty="0">
              <a:ln>
                <a:noFill/>
              </a:ln>
              <a:solidFill>
                <a:schemeClr val="tx1"/>
              </a:solidFill>
              <a:effectLst/>
              <a:uLnTx/>
              <a:uFillTx/>
              <a:latin typeface="Arial "/>
              <a:ea typeface="+mn-ea"/>
              <a:cs typeface="+mn-cs"/>
            </a:endParaRPr>
          </a:p>
          <a:p>
            <a:pPr marL="0" lvl="2">
              <a:lnSpc>
                <a:spcPts val="1400"/>
              </a:lnSpc>
              <a:spcBef>
                <a:spcPts val="100"/>
              </a:spcBef>
              <a:buClr>
                <a:srgbClr val="ABABAB"/>
              </a:buClr>
              <a:buSzPct val="150000"/>
              <a:defRPr/>
            </a:pPr>
            <a:r>
              <a:rPr lang="fr-FR" sz="1100" dirty="0">
                <a:solidFill>
                  <a:schemeClr val="tx1"/>
                </a:solidFill>
                <a:latin typeface="Arial "/>
              </a:rPr>
              <a:t>Si l’accord prévoit la tacite reconduction, </a:t>
            </a:r>
            <a:r>
              <a:rPr lang="fr-FR" sz="1100" b="1" dirty="0">
                <a:solidFill>
                  <a:schemeClr val="tx1"/>
                </a:solidFill>
                <a:latin typeface="Arial "/>
              </a:rPr>
              <a:t>une réduction de 15 % </a:t>
            </a:r>
            <a:r>
              <a:rPr lang="fr-FR" sz="1100" dirty="0">
                <a:solidFill>
                  <a:schemeClr val="tx1"/>
                </a:solidFill>
                <a:latin typeface="Arial "/>
              </a:rPr>
              <a:t>s’appliquera sur le forfait pour la nouvelle période de 1 ou 3 exercices selon la durée initiale de l’accord.</a:t>
            </a:r>
            <a:endParaRPr kumimoji="0" lang="fr-FR" sz="1100" b="1" i="0" u="none" strike="noStrike" kern="1200" cap="none" spc="0" normalizeH="0" baseline="0" noProof="0" dirty="0">
              <a:ln>
                <a:noFill/>
              </a:ln>
              <a:solidFill>
                <a:srgbClr val="AF1280"/>
              </a:solidFill>
              <a:effectLst/>
              <a:uLnTx/>
              <a:uFillTx/>
              <a:latin typeface="Arial "/>
              <a:ea typeface="+mn-ea"/>
              <a:cs typeface="+mn-cs"/>
            </a:endParaRPr>
          </a:p>
        </p:txBody>
      </p:sp>
      <p:sp>
        <p:nvSpPr>
          <p:cNvPr id="36" name="Rectangle : coins arrondis 35">
            <a:extLst>
              <a:ext uri="{FF2B5EF4-FFF2-40B4-BE49-F238E27FC236}">
                <a16:creationId xmlns:a16="http://schemas.microsoft.com/office/drawing/2014/main" id="{287999FD-AE43-46A6-B419-D5284701868C}"/>
              </a:ext>
            </a:extLst>
          </p:cNvPr>
          <p:cNvSpPr/>
          <p:nvPr/>
        </p:nvSpPr>
        <p:spPr>
          <a:xfrm>
            <a:off x="3026648" y="4782125"/>
            <a:ext cx="4297009" cy="1509266"/>
          </a:xfrm>
          <a:prstGeom prst="roundRect">
            <a:avLst/>
          </a:prstGeom>
          <a:noFill/>
          <a:ln w="19050">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prstClr val="black"/>
                </a:solidFill>
                <a:effectLst/>
                <a:uLnTx/>
                <a:uFillTx/>
                <a:latin typeface="Arial" panose="020B0604020202020204"/>
                <a:ea typeface="+mn-ea"/>
                <a:cs typeface="+mn-cs"/>
              </a:rPr>
              <a:t>120 € HT / an quel que soit le nombre de bénéficiaires : </a:t>
            </a:r>
          </a:p>
          <a:p>
            <a:pPr marL="180975" marR="0" lvl="2" indent="-180975" algn="l" defTabSz="914400" rtl="0" eaLnBrk="1" fontAlgn="auto" latinLnBrk="0" hangingPunct="1">
              <a:lnSpc>
                <a:spcPts val="1200"/>
              </a:lnSpc>
              <a:spcBef>
                <a:spcPts val="100"/>
              </a:spcBef>
              <a:spcAft>
                <a:spcPts val="0"/>
              </a:spcAft>
              <a:buClr>
                <a:srgbClr val="581D74"/>
              </a:buClr>
              <a:buSzPct val="150000"/>
              <a:buFont typeface="Wingdings" panose="05000000000000000000" pitchFamily="2" charset="2"/>
              <a:buChar char="§"/>
              <a:tabLst/>
              <a:defRPr/>
            </a:pPr>
            <a:r>
              <a:rPr kumimoji="0" lang="fr-FR" sz="1100" b="0" i="0" u="none" strike="noStrike" kern="1200" cap="none" spc="0" normalizeH="0" baseline="0" noProof="0" dirty="0">
                <a:ln>
                  <a:noFill/>
                </a:ln>
                <a:solidFill>
                  <a:prstClr val="black"/>
                </a:solidFill>
                <a:effectLst/>
                <a:uLnTx/>
                <a:uFillTx/>
                <a:latin typeface="Arial" panose="020B0604020202020204"/>
                <a:ea typeface="+mn-ea"/>
                <a:cs typeface="+mn-cs"/>
              </a:rPr>
              <a:t>Transmission à Natixis </a:t>
            </a:r>
            <a:r>
              <a:rPr kumimoji="0" lang="fr-FR" sz="1100" b="0" i="0" u="none" strike="noStrike" kern="1200" cap="none" spc="0" normalizeH="0" baseline="0" noProof="0" dirty="0" err="1">
                <a:ln>
                  <a:noFill/>
                </a:ln>
                <a:solidFill>
                  <a:prstClr val="black"/>
                </a:solidFill>
                <a:effectLst/>
                <a:uLnTx/>
                <a:uFillTx/>
                <a:latin typeface="Arial" panose="020B0604020202020204"/>
                <a:ea typeface="+mn-ea"/>
                <a:cs typeface="+mn-cs"/>
              </a:rPr>
              <a:t>Interépargne</a:t>
            </a:r>
            <a:r>
              <a:rPr kumimoji="0" lang="fr-FR" sz="1100" b="0" i="0" u="none" strike="noStrike" kern="1200" cap="none" spc="0" normalizeH="0" baseline="0" noProof="0" dirty="0">
                <a:ln>
                  <a:noFill/>
                </a:ln>
                <a:solidFill>
                  <a:prstClr val="black"/>
                </a:solidFill>
                <a:effectLst/>
                <a:uLnTx/>
                <a:uFillTx/>
                <a:latin typeface="Arial" panose="020B0604020202020204"/>
                <a:ea typeface="+mn-ea"/>
                <a:cs typeface="+mn-cs"/>
              </a:rPr>
              <a:t> des </a:t>
            </a:r>
            <a:r>
              <a:rPr kumimoji="0" lang="fr-FR" sz="1100" b="1" i="0" u="none" strike="noStrike" kern="1200" cap="none" spc="0" normalizeH="0" baseline="0" noProof="0" dirty="0">
                <a:ln>
                  <a:noFill/>
                </a:ln>
                <a:solidFill>
                  <a:prstClr val="black"/>
                </a:solidFill>
                <a:effectLst/>
                <a:uLnTx/>
                <a:uFillTx/>
                <a:latin typeface="Arial" panose="020B0604020202020204"/>
                <a:ea typeface="+mn-ea"/>
                <a:cs typeface="+mn-cs"/>
              </a:rPr>
              <a:t>parts </a:t>
            </a:r>
            <a:r>
              <a:rPr kumimoji="0" lang="fr-FR" sz="1100" b="1" i="0" u="none" strike="noStrike" kern="1200" cap="none" spc="0" normalizeH="0" baseline="0" noProof="0" dirty="0" err="1">
                <a:ln>
                  <a:noFill/>
                </a:ln>
                <a:solidFill>
                  <a:prstClr val="black"/>
                </a:solidFill>
                <a:effectLst/>
                <a:uLnTx/>
                <a:uFillTx/>
                <a:latin typeface="Arial" panose="020B0604020202020204"/>
                <a:ea typeface="+mn-ea"/>
                <a:cs typeface="+mn-cs"/>
              </a:rPr>
              <a:t>pré-calculées</a:t>
            </a:r>
            <a:r>
              <a:rPr kumimoji="0" lang="fr-FR" sz="1100" b="1" i="0" u="none" strike="noStrike" kern="1200" cap="none" spc="0" normalizeH="0" baseline="0" noProof="0" dirty="0">
                <a:ln>
                  <a:noFill/>
                </a:ln>
                <a:solidFill>
                  <a:prstClr val="black"/>
                </a:solidFill>
                <a:effectLst/>
                <a:uLnTx/>
                <a:uFillTx/>
                <a:latin typeface="Arial" panose="020B0604020202020204"/>
                <a:ea typeface="+mn-ea"/>
                <a:cs typeface="+mn-cs"/>
              </a:rPr>
              <a:t> à distribuer </a:t>
            </a:r>
            <a:r>
              <a:rPr kumimoji="0" lang="fr-FR" sz="1100" b="0" i="0" u="none" strike="noStrike" kern="1200" cap="none" spc="0" normalizeH="0" baseline="0" noProof="0" dirty="0">
                <a:ln>
                  <a:noFill/>
                </a:ln>
                <a:solidFill>
                  <a:prstClr val="black"/>
                </a:solidFill>
                <a:effectLst/>
                <a:uLnTx/>
                <a:uFillTx/>
                <a:latin typeface="Arial" panose="020B0604020202020204"/>
                <a:ea typeface="+mn-ea"/>
                <a:cs typeface="+mn-cs"/>
              </a:rPr>
              <a:t>via l’Espace entreprise</a:t>
            </a:r>
          </a:p>
          <a:p>
            <a:pPr marL="180975" marR="0" lvl="2" indent="-180975" algn="l" defTabSz="914400" rtl="0" eaLnBrk="1" fontAlgn="auto" latinLnBrk="0" hangingPunct="1">
              <a:lnSpc>
                <a:spcPts val="1200"/>
              </a:lnSpc>
              <a:spcBef>
                <a:spcPts val="100"/>
              </a:spcBef>
              <a:spcAft>
                <a:spcPts val="0"/>
              </a:spcAft>
              <a:buClr>
                <a:srgbClr val="581D74"/>
              </a:buClr>
              <a:buSzPct val="150000"/>
              <a:buFont typeface="Wingdings" panose="05000000000000000000" pitchFamily="2" charset="2"/>
              <a:buChar char="§"/>
              <a:tabLst/>
              <a:defRPr/>
            </a:pPr>
            <a:r>
              <a:rPr kumimoji="0" lang="fr-FR" sz="1100" b="0" i="0" u="none" strike="noStrike" kern="1200" cap="none" spc="0" normalizeH="0" baseline="0" noProof="0" dirty="0">
                <a:ln>
                  <a:noFill/>
                </a:ln>
                <a:solidFill>
                  <a:prstClr val="black"/>
                </a:solidFill>
                <a:effectLst/>
                <a:uLnTx/>
                <a:uFillTx/>
                <a:latin typeface="Arial" panose="020B0604020202020204"/>
                <a:ea typeface="+mn-ea"/>
                <a:cs typeface="+mn-cs"/>
              </a:rPr>
              <a:t>Interrogation des bénéficiaires</a:t>
            </a:r>
          </a:p>
          <a:p>
            <a:pPr marL="180975" marR="0" lvl="2" indent="-180975" algn="l" defTabSz="914400" rtl="0" eaLnBrk="1" fontAlgn="auto" latinLnBrk="0" hangingPunct="1">
              <a:lnSpc>
                <a:spcPts val="1200"/>
              </a:lnSpc>
              <a:spcBef>
                <a:spcPts val="100"/>
              </a:spcBef>
              <a:spcAft>
                <a:spcPts val="0"/>
              </a:spcAft>
              <a:buClr>
                <a:srgbClr val="581D74"/>
              </a:buClr>
              <a:buSzPct val="150000"/>
              <a:buFont typeface="Wingdings" panose="05000000000000000000" pitchFamily="2" charset="2"/>
              <a:buChar char="§"/>
              <a:tabLst/>
              <a:defRPr/>
            </a:pPr>
            <a:r>
              <a:rPr kumimoji="0" lang="fr-FR" sz="1100" b="0" i="0" u="none" strike="noStrike" kern="1200" cap="none" spc="0" normalizeH="0" baseline="0" noProof="0" dirty="0">
                <a:ln>
                  <a:noFill/>
                </a:ln>
                <a:solidFill>
                  <a:prstClr val="black"/>
                </a:solidFill>
                <a:effectLst/>
                <a:uLnTx/>
                <a:uFillTx/>
                <a:latin typeface="Arial" panose="020B0604020202020204"/>
                <a:ea typeface="+mn-ea"/>
                <a:cs typeface="+mn-cs"/>
              </a:rPr>
              <a:t>Enregistrement des choix des bénéficiaires</a:t>
            </a:r>
          </a:p>
          <a:p>
            <a:pPr marL="180975" marR="0" lvl="2" indent="-180975" algn="l" defTabSz="914400" rtl="0" eaLnBrk="1" fontAlgn="auto" latinLnBrk="0" hangingPunct="1">
              <a:lnSpc>
                <a:spcPts val="1200"/>
              </a:lnSpc>
              <a:spcBef>
                <a:spcPts val="100"/>
              </a:spcBef>
              <a:spcAft>
                <a:spcPts val="0"/>
              </a:spcAft>
              <a:buClr>
                <a:srgbClr val="581D74"/>
              </a:buClr>
              <a:buSzPct val="150000"/>
              <a:buFont typeface="Wingdings" panose="05000000000000000000" pitchFamily="2" charset="2"/>
              <a:buChar char="§"/>
              <a:tabLst/>
              <a:defRPr/>
            </a:pPr>
            <a:r>
              <a:rPr kumimoji="0" lang="fr-FR" sz="1100" b="0" i="0" u="none" strike="noStrike" kern="1200" cap="none" spc="0" normalizeH="0" baseline="0" noProof="0" dirty="0">
                <a:ln>
                  <a:noFill/>
                </a:ln>
                <a:solidFill>
                  <a:prstClr val="black"/>
                </a:solidFill>
                <a:effectLst/>
                <a:uLnTx/>
                <a:uFillTx/>
                <a:latin typeface="Arial" panose="020B0604020202020204"/>
                <a:ea typeface="+mn-ea"/>
                <a:cs typeface="+mn-cs"/>
              </a:rPr>
              <a:t>Suivez l’évolution du traitement de l’opération sur l’Espace entreprise en temps réel</a:t>
            </a:r>
          </a:p>
        </p:txBody>
      </p:sp>
    </p:spTree>
    <p:extLst>
      <p:ext uri="{BB962C8B-B14F-4D97-AF65-F5344CB8AC3E}">
        <p14:creationId xmlns:p14="http://schemas.microsoft.com/office/powerpoint/2010/main" val="2505283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4"/>
          </p:nvPr>
        </p:nvSpPr>
        <p:spPr/>
        <p:txBody>
          <a:bodyPr/>
          <a:lstStyle/>
          <a:p>
            <a:r>
              <a:rPr lang="fr-FR" dirty="0"/>
              <a:t>6</a:t>
            </a:r>
          </a:p>
        </p:txBody>
      </p:sp>
      <p:sp>
        <p:nvSpPr>
          <p:cNvPr id="6" name="Titre 5"/>
          <p:cNvSpPr>
            <a:spLocks noGrp="1"/>
          </p:cNvSpPr>
          <p:nvPr>
            <p:ph type="title"/>
          </p:nvPr>
        </p:nvSpPr>
        <p:spPr>
          <a:xfrm>
            <a:off x="3960000" y="1339686"/>
            <a:ext cx="6691524" cy="1754326"/>
          </a:xfrm>
        </p:spPr>
        <p:txBody>
          <a:bodyPr wrap="square">
            <a:spAutoFit/>
          </a:bodyPr>
          <a:lstStyle/>
          <a:p>
            <a:r>
              <a:rPr lang="fr-FR" dirty="0"/>
              <a:t>Les services dédiés aux entreprises et aux bénéficiaires</a:t>
            </a:r>
            <a:endParaRPr lang="fr-FR" dirty="0">
              <a:solidFill>
                <a:schemeClr val="tx1"/>
              </a:solidFill>
            </a:endParaRPr>
          </a:p>
        </p:txBody>
      </p:sp>
      <p:sp>
        <p:nvSpPr>
          <p:cNvPr id="10" name="Espace réservé du numéro de diapositive 9"/>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35</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11" name="object 6"/>
          <p:cNvSpPr/>
          <p:nvPr/>
        </p:nvSpPr>
        <p:spPr>
          <a:xfrm>
            <a:off x="3960000" y="4048961"/>
            <a:ext cx="574040" cy="72391"/>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1958157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6CC2C6-C15D-4401-BFDF-06952DC9E156}"/>
              </a:ext>
            </a:extLst>
          </p:cNvPr>
          <p:cNvSpPr>
            <a:spLocks noGrp="1"/>
          </p:cNvSpPr>
          <p:nvPr>
            <p:ph type="title"/>
          </p:nvPr>
        </p:nvSpPr>
        <p:spPr/>
        <p:txBody>
          <a:bodyPr/>
          <a:lstStyle/>
          <a:p>
            <a:r>
              <a:rPr lang="fr-FR" dirty="0"/>
              <a:t>Une gestion simplifiée de vos dispositifs, </a:t>
            </a:r>
            <a:r>
              <a:rPr lang="fr-FR" sz="2400" dirty="0"/>
              <a:t>grâce à l’Espace entreprise</a:t>
            </a:r>
            <a:endParaRPr lang="fr-FR" dirty="0"/>
          </a:p>
        </p:txBody>
      </p:sp>
      <p:sp>
        <p:nvSpPr>
          <p:cNvPr id="3" name="Espace réservé du numéro de diapositive 2">
            <a:extLst>
              <a:ext uri="{FF2B5EF4-FFF2-40B4-BE49-F238E27FC236}">
                <a16:creationId xmlns:a16="http://schemas.microsoft.com/office/drawing/2014/main" id="{14E153E8-668C-4EFC-A80C-52D1EAFE7DD2}"/>
              </a:ext>
            </a:extLst>
          </p:cNvPr>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36</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4" name="Espace réservé du texte 3">
            <a:extLst>
              <a:ext uri="{FF2B5EF4-FFF2-40B4-BE49-F238E27FC236}">
                <a16:creationId xmlns:a16="http://schemas.microsoft.com/office/drawing/2014/main" id="{83924C34-89FA-459C-B903-A77588C43F92}"/>
              </a:ext>
            </a:extLst>
          </p:cNvPr>
          <p:cNvSpPr>
            <a:spLocks noGrp="1"/>
          </p:cNvSpPr>
          <p:nvPr>
            <p:ph type="body" sz="quarter" idx="13"/>
          </p:nvPr>
        </p:nvSpPr>
        <p:spPr/>
        <p:txBody>
          <a:bodyPr/>
          <a:lstStyle/>
          <a:p>
            <a:r>
              <a:rPr lang="fr-FR" dirty="0"/>
              <a:t>6</a:t>
            </a:r>
          </a:p>
        </p:txBody>
      </p:sp>
      <p:pic>
        <p:nvPicPr>
          <p:cNvPr id="30" name="Image 29">
            <a:extLst>
              <a:ext uri="{FF2B5EF4-FFF2-40B4-BE49-F238E27FC236}">
                <a16:creationId xmlns:a16="http://schemas.microsoft.com/office/drawing/2014/main" id="{B43E3640-BA4B-4533-B3B8-1DA1E4F276FD}"/>
              </a:ext>
            </a:extLst>
          </p:cNvPr>
          <p:cNvPicPr>
            <a:picLocks noChangeAspect="1"/>
          </p:cNvPicPr>
          <p:nvPr/>
        </p:nvPicPr>
        <p:blipFill rotWithShape="1">
          <a:blip r:embed="rId2"/>
          <a:srcRect l="949" r="1258" b="4535"/>
          <a:stretch/>
        </p:blipFill>
        <p:spPr>
          <a:xfrm>
            <a:off x="1484495" y="1511684"/>
            <a:ext cx="4219083" cy="3013619"/>
          </a:xfrm>
          <a:prstGeom prst="rect">
            <a:avLst/>
          </a:prstGeom>
          <a:solidFill>
            <a:schemeClr val="accent4"/>
          </a:solidFill>
          <a:effectLst>
            <a:outerShdw blurRad="50800" dist="38100" dir="2700000" algn="tl" rotWithShape="0">
              <a:prstClr val="black">
                <a:alpha val="40000"/>
              </a:prstClr>
            </a:outerShdw>
          </a:effectLst>
        </p:spPr>
      </p:pic>
      <p:sp>
        <p:nvSpPr>
          <p:cNvPr id="33" name="Rectangle 32">
            <a:extLst>
              <a:ext uri="{FF2B5EF4-FFF2-40B4-BE49-F238E27FC236}">
                <a16:creationId xmlns:a16="http://schemas.microsoft.com/office/drawing/2014/main" id="{ECE00202-D33D-4CF0-9F91-4CF56D234744}"/>
              </a:ext>
            </a:extLst>
          </p:cNvPr>
          <p:cNvSpPr/>
          <p:nvPr/>
        </p:nvSpPr>
        <p:spPr>
          <a:xfrm>
            <a:off x="7779823" y="1750753"/>
            <a:ext cx="231026" cy="369332"/>
          </a:xfrm>
          <a:prstGeom prst="rect">
            <a:avLst/>
          </a:prstGeom>
        </p:spPr>
        <p:txBody>
          <a:bodyPr wrap="square">
            <a:spAutoFit/>
          </a:bodyPr>
          <a:lstStyle/>
          <a:p>
            <a:pPr marL="0" marR="0" lvl="0" indent="0" algn="ctr" defTabSz="914373"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F07E53"/>
              </a:solidFill>
              <a:effectLst/>
              <a:uLnTx/>
              <a:uFillTx/>
              <a:latin typeface="Arial" panose="020B0604020202020204"/>
              <a:ea typeface="+mn-ea"/>
              <a:cs typeface="+mn-cs"/>
            </a:endParaRPr>
          </a:p>
        </p:txBody>
      </p:sp>
      <p:sp>
        <p:nvSpPr>
          <p:cNvPr id="5" name="Rectangle : coins arrondis 4">
            <a:extLst>
              <a:ext uri="{FF2B5EF4-FFF2-40B4-BE49-F238E27FC236}">
                <a16:creationId xmlns:a16="http://schemas.microsoft.com/office/drawing/2014/main" id="{C9DA9F23-B5C5-4B56-920A-131BC13AE526}"/>
              </a:ext>
            </a:extLst>
          </p:cNvPr>
          <p:cNvSpPr/>
          <p:nvPr/>
        </p:nvSpPr>
        <p:spPr>
          <a:xfrm>
            <a:off x="2814039" y="4009392"/>
            <a:ext cx="4077009" cy="982452"/>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Image 11">
            <a:hlinkClick r:id="rId3"/>
            <a:extLst>
              <a:ext uri="{FF2B5EF4-FFF2-40B4-BE49-F238E27FC236}">
                <a16:creationId xmlns:a16="http://schemas.microsoft.com/office/drawing/2014/main" id="{3420BB71-437F-4C44-B680-68340F2952B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782005" y="4141349"/>
            <a:ext cx="661728" cy="663214"/>
          </a:xfrm>
          <a:prstGeom prst="rect">
            <a:avLst/>
          </a:prstGeom>
        </p:spPr>
      </p:pic>
      <p:sp>
        <p:nvSpPr>
          <p:cNvPr id="13" name="ZoneTexte 12">
            <a:extLst>
              <a:ext uri="{FF2B5EF4-FFF2-40B4-BE49-F238E27FC236}">
                <a16:creationId xmlns:a16="http://schemas.microsoft.com/office/drawing/2014/main" id="{022C6C2F-7446-40E0-851D-9F0FB5CCE79D}"/>
              </a:ext>
            </a:extLst>
          </p:cNvPr>
          <p:cNvSpPr txBox="1"/>
          <p:nvPr/>
        </p:nvSpPr>
        <p:spPr>
          <a:xfrm>
            <a:off x="3314181" y="4184416"/>
            <a:ext cx="3576868" cy="738664"/>
          </a:xfrm>
          <a:prstGeom prst="rect">
            <a:avLst/>
          </a:prstGeom>
          <a:noFill/>
        </p:spPr>
        <p:txBody>
          <a:bodyPr wrap="square" rtlCol="0">
            <a:spAutoFit/>
          </a:bodyPr>
          <a:lstStyle/>
          <a:p>
            <a:pPr lvl="0">
              <a:defRPr/>
            </a:pPr>
            <a:r>
              <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rPr>
              <a:t>L’accès à </a:t>
            </a:r>
            <a:r>
              <a:rPr kumimoji="0" lang="fr-FR" sz="1050" b="1" i="0" u="none" strike="noStrike" kern="1200" cap="none" spc="0" normalizeH="0" baseline="0" noProof="0" dirty="0">
                <a:ln>
                  <a:noFill/>
                </a:ln>
                <a:solidFill>
                  <a:srgbClr val="F07E53"/>
                </a:solidFill>
                <a:effectLst/>
                <a:uLnTx/>
                <a:uFillTx/>
                <a:latin typeface="Arial" panose="020B0604020202020204"/>
                <a:ea typeface="+mn-ea"/>
                <a:cs typeface="+mn-cs"/>
              </a:rPr>
              <a:t>l’Espace</a:t>
            </a:r>
            <a:r>
              <a:rPr lang="fr-FR" sz="1050" b="1" dirty="0">
                <a:solidFill>
                  <a:srgbClr val="F07E53"/>
                </a:solidFill>
                <a:latin typeface="Arial" panose="020B0604020202020204"/>
              </a:rPr>
              <a:t> Entreprise </a:t>
            </a:r>
            <a:r>
              <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rPr>
              <a:t>pour piloter votre dispositif d’épargne salariale et retrait</a:t>
            </a:r>
            <a:r>
              <a:rPr kumimoji="0" lang="fr-FR" sz="1050" b="0" i="0" u="none" strike="noStrike" kern="1200" cap="none" spc="0" normalizeH="0" baseline="0" noProof="0" dirty="0">
                <a:ln>
                  <a:noFill/>
                </a:ln>
                <a:solidFill>
                  <a:prstClr val="black"/>
                </a:solidFill>
                <a:effectLst/>
                <a:uLnTx/>
                <a:uFillTx/>
                <a:latin typeface="Arial" panose="020B0604020202020204"/>
              </a:rPr>
              <a:t>e </a:t>
            </a:r>
            <a:r>
              <a:rPr lang="fr-FR" sz="1050" u="sng" dirty="0"/>
              <a:t>https://caisseepargne.entreprises.votreepargnesalariale.com/</a:t>
            </a:r>
            <a:endParaRPr kumimoji="0" lang="fr-FR" sz="1050" b="0" i="0" u="none" strike="noStrike" kern="1200" cap="none" spc="0" normalizeH="0" baseline="0" noProof="0" dirty="0">
              <a:ln>
                <a:noFill/>
              </a:ln>
              <a:solidFill>
                <a:prstClr val="black"/>
              </a:solidFill>
              <a:effectLst/>
              <a:uLnTx/>
              <a:uFillTx/>
              <a:latin typeface="Arial" panose="020B0604020202020204"/>
            </a:endParaRPr>
          </a:p>
        </p:txBody>
      </p:sp>
      <p:sp>
        <p:nvSpPr>
          <p:cNvPr id="7" name="Rectangle 6">
            <a:extLst>
              <a:ext uri="{FF2B5EF4-FFF2-40B4-BE49-F238E27FC236}">
                <a16:creationId xmlns:a16="http://schemas.microsoft.com/office/drawing/2014/main" id="{08D39304-9D55-41FD-BDE8-8B3C3C45B5F0}"/>
              </a:ext>
            </a:extLst>
          </p:cNvPr>
          <p:cNvSpPr/>
          <p:nvPr/>
        </p:nvSpPr>
        <p:spPr>
          <a:xfrm>
            <a:off x="1440000" y="5542865"/>
            <a:ext cx="10178908" cy="430887"/>
          </a:xfrm>
          <a:prstGeom prst="rect">
            <a:avLst/>
          </a:prstGeom>
        </p:spPr>
        <p:txBody>
          <a:bodyPr wrap="square">
            <a:spAutoFit/>
          </a:bodyPr>
          <a:lstStyle/>
          <a:p>
            <a:pPr>
              <a:defRPr/>
            </a:pPr>
            <a:r>
              <a:rPr lang="fr-FR" sz="1100" b="1" dirty="0">
                <a:solidFill>
                  <a:srgbClr val="F07E53"/>
                </a:solidFill>
              </a:rPr>
              <a:t>Un accompagnement dédié</a:t>
            </a:r>
          </a:p>
          <a:p>
            <a:pPr marL="171450" indent="-171450">
              <a:buFont typeface="Arial" panose="020B0604020202020204" pitchFamily="34" charset="0"/>
              <a:buChar char="•"/>
              <a:defRPr/>
            </a:pPr>
            <a:r>
              <a:rPr lang="fr-FR" sz="1100" dirty="0"/>
              <a:t>Un accompagnement personnalisé et dédié tout au long du contrat avec Allo Experts, disponible du lundi au vendredi de 8h30 à 18h au </a:t>
            </a:r>
          </a:p>
        </p:txBody>
      </p:sp>
      <p:pic>
        <p:nvPicPr>
          <p:cNvPr id="15" name="Image 14">
            <a:extLst>
              <a:ext uri="{FF2B5EF4-FFF2-40B4-BE49-F238E27FC236}">
                <a16:creationId xmlns:a16="http://schemas.microsoft.com/office/drawing/2014/main" id="{C825AE14-0807-4E46-9209-A46EDDAD49C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147913" y="5758308"/>
            <a:ext cx="1446283" cy="151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Espace réservé du texte 20">
            <a:extLst>
              <a:ext uri="{FF2B5EF4-FFF2-40B4-BE49-F238E27FC236}">
                <a16:creationId xmlns:a16="http://schemas.microsoft.com/office/drawing/2014/main" id="{57B6DB04-AEA7-44FF-B5BC-EF9E02DF8D0C}"/>
              </a:ext>
            </a:extLst>
          </p:cNvPr>
          <p:cNvSpPr txBox="1">
            <a:spLocks/>
          </p:cNvSpPr>
          <p:nvPr/>
        </p:nvSpPr>
        <p:spPr>
          <a:xfrm>
            <a:off x="7339914" y="1211357"/>
            <a:ext cx="4323489" cy="4328964"/>
          </a:xfrm>
          <a:prstGeom prst="rect">
            <a:avLst/>
          </a:prstGeom>
          <a:solidFill>
            <a:schemeClr val="bg1">
              <a:lumMod val="95000"/>
            </a:schemeClr>
          </a:solidFill>
        </p:spPr>
        <p:txBody>
          <a:bodyPr anchor="ctr" anchorCtr="0"/>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1200"/>
              </a:spcBef>
              <a:spcAft>
                <a:spcPts val="0"/>
              </a:spcAft>
              <a:buClrTx/>
              <a:buSzTx/>
              <a:buFont typeface="Arial" panose="020B0604020202020204" pitchFamily="34" charset="0"/>
              <a:buNone/>
              <a:tabLst/>
              <a:defRPr/>
            </a:pPr>
            <a:endParaRPr kumimoji="0" lang="fr-FR" sz="11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101B14C2-5A95-4ECB-9A3C-4832C964150E}"/>
              </a:ext>
            </a:extLst>
          </p:cNvPr>
          <p:cNvSpPr/>
          <p:nvPr/>
        </p:nvSpPr>
        <p:spPr>
          <a:xfrm>
            <a:off x="7483047" y="1313260"/>
            <a:ext cx="4263504" cy="41646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07E53"/>
                </a:solidFill>
                <a:effectLst/>
                <a:uLnTx/>
                <a:uFillTx/>
                <a:ea typeface="+mn-ea"/>
                <a:cs typeface="+mn-cs"/>
              </a:rPr>
              <a:t>Vos opérations 100 % en ligne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prstClr val="black"/>
                </a:solidFill>
                <a:effectLst/>
                <a:uLnTx/>
                <a:uFillTx/>
                <a:ea typeface="+mn-ea"/>
                <a:cs typeface="+mn-cs"/>
              </a:rPr>
              <a:t>Traitement des campagnes en ligne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prstClr val="black"/>
                </a:solidFill>
                <a:effectLst/>
                <a:uLnTx/>
                <a:uFillTx/>
                <a:ea typeface="+mn-ea"/>
                <a:cs typeface="+mn-cs"/>
              </a:rPr>
              <a:t>Saisie des versements volontaires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prstClr val="black"/>
                </a:solidFill>
                <a:effectLst/>
                <a:uLnTx/>
                <a:uFillTx/>
                <a:ea typeface="+mn-ea"/>
                <a:cs typeface="+mn-cs"/>
              </a:rPr>
              <a:t>Saisie des demandes de déblocage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prstClr val="black"/>
                </a:solidFill>
                <a:effectLst/>
                <a:uLnTx/>
                <a:uFillTx/>
                <a:ea typeface="+mn-ea"/>
                <a:cs typeface="+mn-cs"/>
              </a:rPr>
              <a:t>Saisie des demandes de remboursements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07E53"/>
                </a:solidFill>
                <a:effectLst/>
                <a:uLnTx/>
                <a:uFillTx/>
                <a:ea typeface="+mn-ea"/>
                <a:cs typeface="+mn-cs"/>
              </a:rPr>
              <a:t>Interface intuitive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prstClr val="black"/>
                </a:solidFill>
                <a:effectLst/>
                <a:uLnTx/>
                <a:uFillTx/>
                <a:ea typeface="+mn-ea"/>
                <a:cs typeface="+mn-cs"/>
              </a:rPr>
              <a:t>Vue d’ensemble du dispositif d’épargne salariale de l’entreprise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prstClr val="black"/>
                </a:solidFill>
                <a:effectLst/>
                <a:uLnTx/>
                <a:uFillTx/>
                <a:ea typeface="+mn-ea"/>
                <a:cs typeface="+mn-cs"/>
              </a:rPr>
              <a:t>Vision globale des supports de placement à disposition dans l’entreprise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prstClr val="black"/>
                </a:solidFill>
                <a:effectLst/>
                <a:uLnTx/>
                <a:uFillTx/>
                <a:ea typeface="+mn-ea"/>
                <a:cs typeface="+mn-cs"/>
              </a:rPr>
              <a:t>Gestion souple et autonome des modalités d’abondement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prstClr val="black"/>
                </a:solidFill>
                <a:effectLst/>
                <a:uLnTx/>
                <a:uFillTx/>
                <a:ea typeface="+mn-ea"/>
                <a:cs typeface="+mn-cs"/>
              </a:rPr>
              <a:t>Gestion simplifiée des bénéficiaires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07E53"/>
                </a:solidFill>
                <a:effectLst/>
                <a:uLnTx/>
                <a:uFillTx/>
                <a:ea typeface="+mn-ea"/>
                <a:cs typeface="+mn-cs"/>
              </a:rPr>
              <a:t>Statistiques : vue personnalisée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prstClr val="black"/>
                </a:solidFill>
                <a:effectLst/>
                <a:uLnTx/>
                <a:uFillTx/>
                <a:ea typeface="+mn-ea"/>
                <a:cs typeface="+mn-cs"/>
              </a:rPr>
              <a:t>Tableau de bord statistiques pour suivre l’activité des dispositifs d’épargne salariale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a:defRPr/>
            </a:pPr>
            <a:r>
              <a:rPr lang="fr-FR" sz="1200" b="1" dirty="0">
                <a:solidFill>
                  <a:srgbClr val="F07E53"/>
                </a:solidFill>
              </a:rPr>
              <a:t>Personnalisez à tout moment votre guide épargnant depuis votre Espace entreprise et publier-le sur l’Espace personnel de vos salariés.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1" i="1"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1" u="none" strike="noStrike" kern="1200" cap="none" spc="0" normalizeH="0" baseline="0" noProof="0" dirty="0">
              <a:ln>
                <a:noFill/>
              </a:ln>
              <a:solidFill>
                <a:prstClr val="black"/>
              </a:solidFill>
              <a:effectLst/>
              <a:uLnTx/>
              <a:uFillTx/>
              <a:ea typeface="+mn-ea"/>
              <a:cs typeface="+mn-cs"/>
            </a:endParaRPr>
          </a:p>
        </p:txBody>
      </p:sp>
      <p:pic>
        <p:nvPicPr>
          <p:cNvPr id="17" name="Picture 2">
            <a:extLst>
              <a:ext uri="{FF2B5EF4-FFF2-40B4-BE49-F238E27FC236}">
                <a16:creationId xmlns:a16="http://schemas.microsoft.com/office/drawing/2014/main" id="{6B078234-AFD0-415B-A544-D96B36E65D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47913" y="5750445"/>
            <a:ext cx="1665485" cy="178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49676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6CC2C6-C15D-4401-BFDF-06952DC9E156}"/>
              </a:ext>
            </a:extLst>
          </p:cNvPr>
          <p:cNvSpPr>
            <a:spLocks noGrp="1"/>
          </p:cNvSpPr>
          <p:nvPr>
            <p:ph type="title"/>
          </p:nvPr>
        </p:nvSpPr>
        <p:spPr/>
        <p:txBody>
          <a:bodyPr/>
          <a:lstStyle/>
          <a:p>
            <a:r>
              <a:rPr lang="fr-FR" dirty="0"/>
              <a:t>Les services dédiés aux bénéficiaires</a:t>
            </a:r>
            <a:endParaRPr lang="fr-FR" dirty="0">
              <a:solidFill>
                <a:schemeClr val="tx1"/>
              </a:solidFill>
            </a:endParaRPr>
          </a:p>
        </p:txBody>
      </p:sp>
      <p:sp>
        <p:nvSpPr>
          <p:cNvPr id="3" name="Espace réservé du numéro de diapositive 2">
            <a:extLst>
              <a:ext uri="{FF2B5EF4-FFF2-40B4-BE49-F238E27FC236}">
                <a16:creationId xmlns:a16="http://schemas.microsoft.com/office/drawing/2014/main" id="{14E153E8-668C-4EFC-A80C-52D1EAFE7DD2}"/>
              </a:ext>
            </a:extLst>
          </p:cNvPr>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37</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4" name="Espace réservé du texte 3">
            <a:extLst>
              <a:ext uri="{FF2B5EF4-FFF2-40B4-BE49-F238E27FC236}">
                <a16:creationId xmlns:a16="http://schemas.microsoft.com/office/drawing/2014/main" id="{83924C34-89FA-459C-B903-A77588C43F92}"/>
              </a:ext>
            </a:extLst>
          </p:cNvPr>
          <p:cNvSpPr>
            <a:spLocks noGrp="1"/>
          </p:cNvSpPr>
          <p:nvPr>
            <p:ph type="body" sz="quarter" idx="13"/>
          </p:nvPr>
        </p:nvSpPr>
        <p:spPr/>
        <p:txBody>
          <a:bodyPr/>
          <a:lstStyle/>
          <a:p>
            <a:r>
              <a:rPr lang="fr-FR" dirty="0"/>
              <a:t>6</a:t>
            </a:r>
          </a:p>
        </p:txBody>
      </p:sp>
      <p:sp>
        <p:nvSpPr>
          <p:cNvPr id="12" name="Espace réservé du texte 20">
            <a:extLst>
              <a:ext uri="{FF2B5EF4-FFF2-40B4-BE49-F238E27FC236}">
                <a16:creationId xmlns:a16="http://schemas.microsoft.com/office/drawing/2014/main" id="{3DDBBC94-5962-48BE-B50C-CAE13143C121}"/>
              </a:ext>
            </a:extLst>
          </p:cNvPr>
          <p:cNvSpPr txBox="1">
            <a:spLocks/>
          </p:cNvSpPr>
          <p:nvPr/>
        </p:nvSpPr>
        <p:spPr>
          <a:xfrm>
            <a:off x="7029475" y="1461702"/>
            <a:ext cx="4232741" cy="3384575"/>
          </a:xfrm>
          <a:prstGeom prst="rect">
            <a:avLst/>
          </a:prstGeom>
          <a:solidFill>
            <a:schemeClr val="bg1">
              <a:lumMod val="95000"/>
            </a:schemeClr>
          </a:solidFill>
        </p:spPr>
        <p:txBody>
          <a:bodyPr lIns="288000" anchor="ctr" anchorCtr="0"/>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defTabSz="914400">
              <a:spcBef>
                <a:spcPts val="0"/>
              </a:spcBef>
              <a:defRPr/>
            </a:pPr>
            <a:r>
              <a:rPr lang="fr-FR" sz="1400" b="1" dirty="0">
                <a:solidFill>
                  <a:srgbClr val="2499B6"/>
                </a:solidFill>
              </a:rPr>
              <a:t>L’information sur votre épargne</a:t>
            </a:r>
          </a:p>
          <a:p>
            <a:pPr marL="171450" lvl="0" indent="-171450" defTabSz="914400">
              <a:spcBef>
                <a:spcPts val="0"/>
              </a:spcBef>
              <a:buFont typeface="Arial" panose="020B0604020202020204" pitchFamily="34" charset="0"/>
              <a:buChar char="•"/>
              <a:defRPr/>
            </a:pPr>
            <a:r>
              <a:rPr lang="fr-FR" sz="1200" dirty="0">
                <a:solidFill>
                  <a:prstClr val="black"/>
                </a:solidFill>
              </a:rPr>
              <a:t>Consultation des avoirs par produits, par fonds et par date de disponibilité</a:t>
            </a:r>
          </a:p>
          <a:p>
            <a:pPr marL="171450" lvl="0" indent="-171450" defTabSz="914400">
              <a:spcBef>
                <a:spcPts val="0"/>
              </a:spcBef>
              <a:buFont typeface="Arial" panose="020B0604020202020204" pitchFamily="34" charset="0"/>
              <a:buChar char="•"/>
              <a:defRPr/>
            </a:pPr>
            <a:r>
              <a:rPr lang="fr-FR" sz="1200" dirty="0">
                <a:solidFill>
                  <a:prstClr val="black"/>
                </a:solidFill>
              </a:rPr>
              <a:t>Historique des opérations</a:t>
            </a:r>
          </a:p>
          <a:p>
            <a:pPr marL="171450" lvl="0" indent="-171450" defTabSz="914400">
              <a:spcBef>
                <a:spcPts val="0"/>
              </a:spcBef>
              <a:buFont typeface="Arial" panose="020B0604020202020204" pitchFamily="34" charset="0"/>
              <a:buChar char="•"/>
              <a:defRPr/>
            </a:pPr>
            <a:r>
              <a:rPr lang="fr-FR" sz="1200" dirty="0">
                <a:solidFill>
                  <a:prstClr val="black"/>
                </a:solidFill>
              </a:rPr>
              <a:t>Epargne nette et plus-values</a:t>
            </a:r>
          </a:p>
          <a:p>
            <a:pPr marL="171450" lvl="0" indent="-171450" defTabSz="914400">
              <a:spcBef>
                <a:spcPts val="0"/>
              </a:spcBef>
              <a:buFont typeface="Arial" panose="020B0604020202020204" pitchFamily="34" charset="0"/>
              <a:buChar char="•"/>
              <a:defRPr/>
            </a:pPr>
            <a:r>
              <a:rPr lang="fr-FR" sz="1200" dirty="0">
                <a:solidFill>
                  <a:prstClr val="black"/>
                </a:solidFill>
              </a:rPr>
              <a:t>Suivi des performances des fonds</a:t>
            </a:r>
          </a:p>
          <a:p>
            <a:pPr marL="171450" lvl="0" indent="-171450" defTabSz="914400">
              <a:spcBef>
                <a:spcPts val="0"/>
              </a:spcBef>
              <a:buFont typeface="Arial" panose="020B0604020202020204" pitchFamily="34" charset="0"/>
              <a:buChar char="•"/>
              <a:defRPr/>
            </a:pPr>
            <a:r>
              <a:rPr lang="fr-FR" sz="1200" dirty="0">
                <a:solidFill>
                  <a:prstClr val="black"/>
                </a:solidFill>
              </a:rPr>
              <a:t>Actualités des marchés</a:t>
            </a:r>
          </a:p>
          <a:p>
            <a:pPr marL="171450" lvl="0" indent="-171450" defTabSz="914400">
              <a:spcBef>
                <a:spcPts val="0"/>
              </a:spcBef>
              <a:buFont typeface="Arial" panose="020B0604020202020204" pitchFamily="34" charset="0"/>
              <a:buChar char="•"/>
              <a:defRPr/>
            </a:pPr>
            <a:r>
              <a:rPr lang="fr-FR" sz="1200" dirty="0">
                <a:solidFill>
                  <a:prstClr val="black"/>
                </a:solidFill>
              </a:rPr>
              <a:t>Simulateurs</a:t>
            </a:r>
          </a:p>
          <a:p>
            <a:pPr marL="171450" lvl="0" indent="-171450" defTabSz="914400">
              <a:spcBef>
                <a:spcPts val="0"/>
              </a:spcBef>
              <a:buFont typeface="Arial" panose="020B0604020202020204" pitchFamily="34" charset="0"/>
              <a:buChar char="•"/>
              <a:defRPr/>
            </a:pPr>
            <a:r>
              <a:rPr lang="fr-FR" sz="1200" dirty="0">
                <a:solidFill>
                  <a:prstClr val="black"/>
                </a:solidFill>
              </a:rPr>
              <a:t>Vidéos des cas de déblocage</a:t>
            </a:r>
          </a:p>
          <a:p>
            <a:pPr lvl="0" defTabSz="914400">
              <a:spcBef>
                <a:spcPts val="0"/>
              </a:spcBef>
              <a:defRPr/>
            </a:pPr>
            <a:endParaRPr lang="fr-FR" sz="800" dirty="0">
              <a:solidFill>
                <a:prstClr val="black"/>
              </a:solidFill>
            </a:endParaRPr>
          </a:p>
          <a:p>
            <a:pPr lvl="0" defTabSz="914400">
              <a:spcBef>
                <a:spcPts val="0"/>
              </a:spcBef>
              <a:defRPr/>
            </a:pPr>
            <a:endParaRPr lang="fr-FR" sz="800" dirty="0">
              <a:solidFill>
                <a:prstClr val="black"/>
              </a:solidFill>
            </a:endParaRPr>
          </a:p>
          <a:p>
            <a:pPr lvl="0" defTabSz="914400">
              <a:spcBef>
                <a:spcPts val="0"/>
              </a:spcBef>
              <a:defRPr/>
            </a:pPr>
            <a:r>
              <a:rPr lang="fr-FR" sz="1400" b="1" dirty="0">
                <a:solidFill>
                  <a:srgbClr val="2499B6"/>
                </a:solidFill>
              </a:rPr>
              <a:t>Possibilité d’effectuer des opérations</a:t>
            </a:r>
          </a:p>
          <a:p>
            <a:pPr marL="171450" lvl="0" indent="-171450" defTabSz="914400">
              <a:spcBef>
                <a:spcPts val="0"/>
              </a:spcBef>
              <a:buFont typeface="Arial" panose="020B0604020202020204" pitchFamily="34" charset="0"/>
              <a:buChar char="•"/>
              <a:defRPr/>
            </a:pPr>
            <a:r>
              <a:rPr lang="fr-FR" sz="1200" dirty="0">
                <a:solidFill>
                  <a:prstClr val="black"/>
                </a:solidFill>
              </a:rPr>
              <a:t>Versements</a:t>
            </a:r>
          </a:p>
          <a:p>
            <a:pPr marL="171450" lvl="0" indent="-171450" defTabSz="914400">
              <a:spcBef>
                <a:spcPts val="0"/>
              </a:spcBef>
              <a:buFont typeface="Arial" panose="020B0604020202020204" pitchFamily="34" charset="0"/>
              <a:buChar char="•"/>
              <a:defRPr/>
            </a:pPr>
            <a:r>
              <a:rPr lang="fr-FR" sz="1200" dirty="0">
                <a:solidFill>
                  <a:prstClr val="black"/>
                </a:solidFill>
              </a:rPr>
              <a:t>Arbitrage</a:t>
            </a:r>
          </a:p>
          <a:p>
            <a:pPr marL="171450" lvl="0" indent="-171450" defTabSz="914400">
              <a:spcBef>
                <a:spcPts val="0"/>
              </a:spcBef>
              <a:buFont typeface="Arial" panose="020B0604020202020204" pitchFamily="34" charset="0"/>
              <a:buChar char="•"/>
              <a:defRPr/>
            </a:pPr>
            <a:r>
              <a:rPr lang="fr-FR" sz="1200" dirty="0">
                <a:solidFill>
                  <a:prstClr val="black"/>
                </a:solidFill>
              </a:rPr>
              <a:t>Réponse aux formulaires d’interrogation participation/intéressement</a:t>
            </a:r>
          </a:p>
          <a:p>
            <a:pPr marL="171450" lvl="0" indent="-171450" defTabSz="914400">
              <a:spcBef>
                <a:spcPts val="0"/>
              </a:spcBef>
              <a:buFont typeface="Arial" panose="020B0604020202020204" pitchFamily="34" charset="0"/>
              <a:buChar char="•"/>
              <a:defRPr/>
            </a:pPr>
            <a:r>
              <a:rPr lang="fr-FR" sz="1200" dirty="0">
                <a:solidFill>
                  <a:prstClr val="black"/>
                </a:solidFill>
              </a:rPr>
              <a:t>Disponible en anglais</a:t>
            </a:r>
            <a:endParaRPr lang="fr-FR" sz="800" dirty="0">
              <a:solidFill>
                <a:prstClr val="black"/>
              </a:solidFill>
            </a:endParaRPr>
          </a:p>
        </p:txBody>
      </p:sp>
      <p:sp>
        <p:nvSpPr>
          <p:cNvPr id="13" name="Rectangle 12">
            <a:extLst>
              <a:ext uri="{FF2B5EF4-FFF2-40B4-BE49-F238E27FC236}">
                <a16:creationId xmlns:a16="http://schemas.microsoft.com/office/drawing/2014/main" id="{AFC8E18B-A1E6-4FC2-9A8C-37113714E593}"/>
              </a:ext>
            </a:extLst>
          </p:cNvPr>
          <p:cNvSpPr/>
          <p:nvPr/>
        </p:nvSpPr>
        <p:spPr>
          <a:xfrm>
            <a:off x="7220274" y="1558582"/>
            <a:ext cx="4116082" cy="33503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1" i="1"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1" u="none" strike="noStrike" kern="1200" cap="none" spc="0" normalizeH="0" baseline="0" noProof="0" dirty="0">
              <a:ln>
                <a:noFill/>
              </a:ln>
              <a:solidFill>
                <a:prstClr val="black"/>
              </a:solidFill>
              <a:effectLst/>
              <a:uLnTx/>
              <a:uFillTx/>
              <a:ea typeface="+mn-ea"/>
              <a:cs typeface="+mn-cs"/>
            </a:endParaRPr>
          </a:p>
        </p:txBody>
      </p:sp>
      <p:pic>
        <p:nvPicPr>
          <p:cNvPr id="16" name="Image 15">
            <a:extLst>
              <a:ext uri="{FF2B5EF4-FFF2-40B4-BE49-F238E27FC236}">
                <a16:creationId xmlns:a16="http://schemas.microsoft.com/office/drawing/2014/main" id="{0C832E7C-19BB-4259-B92E-6568DEB8E113}"/>
              </a:ext>
            </a:extLst>
          </p:cNvPr>
          <p:cNvPicPr>
            <a:picLocks noChangeAspect="1"/>
          </p:cNvPicPr>
          <p:nvPr/>
        </p:nvPicPr>
        <p:blipFill rotWithShape="1">
          <a:blip r:embed="rId2"/>
          <a:srcRect l="2282" t="7180" r="1746" b="33702"/>
          <a:stretch/>
        </p:blipFill>
        <p:spPr>
          <a:xfrm>
            <a:off x="1851993" y="1554904"/>
            <a:ext cx="4232741" cy="3144556"/>
          </a:xfrm>
          <a:prstGeom prst="rect">
            <a:avLst/>
          </a:prstGeom>
          <a:effectLst>
            <a:outerShdw blurRad="50800" dist="38100" dir="2700000" algn="tl" rotWithShape="0">
              <a:prstClr val="black">
                <a:alpha val="40000"/>
              </a:prstClr>
            </a:outerShdw>
          </a:effectLst>
        </p:spPr>
      </p:pic>
      <p:sp>
        <p:nvSpPr>
          <p:cNvPr id="27" name="Rectangle : coins arrondis 26">
            <a:extLst>
              <a:ext uri="{FF2B5EF4-FFF2-40B4-BE49-F238E27FC236}">
                <a16:creationId xmlns:a16="http://schemas.microsoft.com/office/drawing/2014/main" id="{27833388-59BF-456B-A46B-082E7D8870F9}"/>
              </a:ext>
            </a:extLst>
          </p:cNvPr>
          <p:cNvSpPr/>
          <p:nvPr/>
        </p:nvSpPr>
        <p:spPr>
          <a:xfrm>
            <a:off x="2958497" y="3919145"/>
            <a:ext cx="3510266" cy="927132"/>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a:extLst>
              <a:ext uri="{FF2B5EF4-FFF2-40B4-BE49-F238E27FC236}">
                <a16:creationId xmlns:a16="http://schemas.microsoft.com/office/drawing/2014/main" id="{4DE9FCE7-7C81-4F3B-AFD2-3055021F0611}"/>
              </a:ext>
            </a:extLst>
          </p:cNvPr>
          <p:cNvSpPr txBox="1"/>
          <p:nvPr/>
        </p:nvSpPr>
        <p:spPr>
          <a:xfrm>
            <a:off x="3401155" y="4087102"/>
            <a:ext cx="3424435" cy="730969"/>
          </a:xfrm>
          <a:prstGeom prst="rect">
            <a:avLst/>
          </a:prstGeom>
          <a:noFill/>
        </p:spPr>
        <p:txBody>
          <a:bodyPr wrap="square" rtlCol="0">
            <a:spAutoFit/>
          </a:bodyPr>
          <a:lstStyle/>
          <a:p>
            <a:pPr lvl="0">
              <a:defRPr/>
            </a:pPr>
            <a:r>
              <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rPr>
              <a:t>L’accès à </a:t>
            </a:r>
            <a:r>
              <a:rPr kumimoji="0" lang="fr-FR" sz="1050" b="1" i="0" u="none" strike="noStrike" kern="1200" cap="none" spc="0" normalizeH="0" baseline="0" noProof="0" dirty="0">
                <a:ln>
                  <a:noFill/>
                </a:ln>
                <a:solidFill>
                  <a:srgbClr val="2499B6"/>
                </a:solidFill>
                <a:effectLst/>
                <a:uLnTx/>
                <a:uFillTx/>
                <a:latin typeface="Arial" panose="020B0604020202020204"/>
                <a:ea typeface="+mn-ea"/>
                <a:cs typeface="+mn-cs"/>
              </a:rPr>
              <a:t>l’Espace personnel </a:t>
            </a:r>
            <a:r>
              <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rPr>
              <a:t>pour consulter l’évolution de leur épargne </a:t>
            </a:r>
            <a:r>
              <a:rPr lang="fr-FR" altLang="fr-FR" sz="1050" b="1" dirty="0">
                <a:solidFill>
                  <a:schemeClr val="tx2"/>
                </a:solidFill>
              </a:rPr>
              <a:t>https://epargnants.interepargne.natixis.fr</a:t>
            </a:r>
            <a:endPar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29" name="Image 28">
            <a:hlinkClick r:id="rId3"/>
            <a:extLst>
              <a:ext uri="{FF2B5EF4-FFF2-40B4-BE49-F238E27FC236}">
                <a16:creationId xmlns:a16="http://schemas.microsoft.com/office/drawing/2014/main" id="{20B3CD73-222A-4593-94E3-93E341E45EF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958497" y="4087102"/>
            <a:ext cx="589892" cy="591217"/>
          </a:xfrm>
          <a:prstGeom prst="rect">
            <a:avLst/>
          </a:prstGeom>
        </p:spPr>
      </p:pic>
      <p:sp>
        <p:nvSpPr>
          <p:cNvPr id="5" name="Rectangle 4">
            <a:extLst>
              <a:ext uri="{FF2B5EF4-FFF2-40B4-BE49-F238E27FC236}">
                <a16:creationId xmlns:a16="http://schemas.microsoft.com/office/drawing/2014/main" id="{1C3CB718-7238-4968-8315-273EA0B430CA}"/>
              </a:ext>
            </a:extLst>
          </p:cNvPr>
          <p:cNvSpPr/>
          <p:nvPr/>
        </p:nvSpPr>
        <p:spPr>
          <a:xfrm>
            <a:off x="1851993" y="5339564"/>
            <a:ext cx="8799531" cy="861774"/>
          </a:xfrm>
          <a:prstGeom prst="rect">
            <a:avLst/>
          </a:prstGeom>
        </p:spPr>
        <p:txBody>
          <a:bodyPr wrap="square">
            <a:spAutoFit/>
          </a:bodyPr>
          <a:lstStyle/>
          <a:p>
            <a:pPr lvl="0">
              <a:defRPr/>
            </a:pPr>
            <a:r>
              <a:rPr lang="fr-FR" sz="1400" b="1" dirty="0">
                <a:solidFill>
                  <a:srgbClr val="2499B6"/>
                </a:solidFill>
              </a:rPr>
              <a:t>Un accompagnement dédié</a:t>
            </a:r>
            <a:endParaRPr lang="fr-FR" sz="1400" b="1" dirty="0">
              <a:solidFill>
                <a:srgbClr val="2499B6"/>
              </a:solidFill>
              <a:latin typeface="Pluto Medium" panose="020B0603020203060204" pitchFamily="34" charset="0"/>
            </a:endParaRPr>
          </a:p>
          <a:p>
            <a:pPr marL="171450" indent="-171450">
              <a:buFont typeface="Arial" panose="020B0604020202020204" pitchFamily="34" charset="0"/>
              <a:buChar char="•"/>
              <a:defRPr/>
            </a:pPr>
            <a:r>
              <a:rPr lang="fr-FR" sz="1200" dirty="0">
                <a:solidFill>
                  <a:prstClr val="black"/>
                </a:solidFill>
              </a:rPr>
              <a:t>Une plateforme téléphonique dédiée, </a:t>
            </a:r>
            <a:r>
              <a:rPr lang="fr-FR" sz="1200" dirty="0" err="1">
                <a:solidFill>
                  <a:prstClr val="black"/>
                </a:solidFill>
              </a:rPr>
              <a:t>Fructi</a:t>
            </a:r>
            <a:r>
              <a:rPr lang="fr-FR" sz="1200" dirty="0">
                <a:solidFill>
                  <a:prstClr val="black"/>
                </a:solidFill>
              </a:rPr>
              <a:t> Ligne, disponible du lundi au vendredi de 8h30 à 18h au </a:t>
            </a:r>
          </a:p>
          <a:p>
            <a:pPr marL="171450" indent="-171450">
              <a:buFont typeface="Arial" panose="020B0604020202020204" pitchFamily="34" charset="0"/>
              <a:buChar char="•"/>
              <a:defRPr/>
            </a:pPr>
            <a:r>
              <a:rPr lang="fr-FR" sz="1200" dirty="0">
                <a:solidFill>
                  <a:prstClr val="black"/>
                </a:solidFill>
              </a:rPr>
              <a:t>Une gamme d’outils de simulation et d’aide à la décision pour les accompagner dans leurs choix d’épargne</a:t>
            </a:r>
          </a:p>
          <a:p>
            <a:pPr marL="171450" indent="-171450">
              <a:buFont typeface="Arial" panose="020B0604020202020204" pitchFamily="34" charset="0"/>
              <a:buChar char="•"/>
              <a:defRPr/>
            </a:pPr>
            <a:r>
              <a:rPr lang="fr-FR" sz="1200" dirty="0">
                <a:solidFill>
                  <a:prstClr val="black"/>
                </a:solidFill>
              </a:rPr>
              <a:t>Une newsletter épargnants trimestrielle</a:t>
            </a:r>
          </a:p>
        </p:txBody>
      </p:sp>
      <p:pic>
        <p:nvPicPr>
          <p:cNvPr id="30" name="Picture 7">
            <a:extLst>
              <a:ext uri="{FF2B5EF4-FFF2-40B4-BE49-F238E27FC236}">
                <a16:creationId xmlns:a16="http://schemas.microsoft.com/office/drawing/2014/main" id="{A3E7792A-F40E-4F65-A2E4-E7AEBFDC98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00006" y="5591773"/>
            <a:ext cx="1440001" cy="1789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17325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206A24-B703-4731-B55C-39D802AEFA95}"/>
              </a:ext>
            </a:extLst>
          </p:cNvPr>
          <p:cNvSpPr>
            <a:spLocks noGrp="1"/>
          </p:cNvSpPr>
          <p:nvPr>
            <p:ph type="title"/>
          </p:nvPr>
        </p:nvSpPr>
        <p:spPr/>
        <p:txBody>
          <a:bodyPr/>
          <a:lstStyle/>
          <a:p>
            <a:r>
              <a:rPr lang="fr-FR" dirty="0"/>
              <a:t>Le diagnostic retraite : un outil pour préparer sa retraite </a:t>
            </a:r>
          </a:p>
        </p:txBody>
      </p:sp>
      <p:sp>
        <p:nvSpPr>
          <p:cNvPr id="3" name="Espace réservé du numéro de diapositive 2">
            <a:extLst>
              <a:ext uri="{FF2B5EF4-FFF2-40B4-BE49-F238E27FC236}">
                <a16:creationId xmlns:a16="http://schemas.microsoft.com/office/drawing/2014/main" id="{479C269F-304F-4184-9551-0C40362BD611}"/>
              </a:ext>
            </a:extLst>
          </p:cNvPr>
          <p:cNvSpPr>
            <a:spLocks noGrp="1"/>
          </p:cNvSpPr>
          <p:nvPr>
            <p:ph type="sldNum" sz="quarter" idx="12"/>
          </p:nvPr>
        </p:nvSpPr>
        <p:spPr>
          <a:xfrm>
            <a:off x="1440000" y="6524773"/>
            <a:ext cx="254400" cy="123111"/>
          </a:xfrm>
        </p:spPr>
        <p:txBody>
          <a:bodyPr/>
          <a:lstStyle/>
          <a:p>
            <a:pPr defTabSz="1219170"/>
            <a:fld id="{4F985FF9-ADA8-465B-B1B8-A5AF16A5E141}" type="slidenum">
              <a:rPr lang="fr-FR" sz="800">
                <a:solidFill>
                  <a:srgbClr val="581D74"/>
                </a:solidFill>
                <a:latin typeface="Arial" panose="020B0604020202020204"/>
              </a:rPr>
              <a:pPr defTabSz="1219170"/>
              <a:t>38</a:t>
            </a:fld>
            <a:endParaRPr lang="fr-FR" sz="800" dirty="0">
              <a:solidFill>
                <a:srgbClr val="581D74"/>
              </a:solidFill>
              <a:latin typeface="Arial" panose="020B0604020202020204"/>
            </a:endParaRPr>
          </a:p>
        </p:txBody>
      </p:sp>
      <p:sp>
        <p:nvSpPr>
          <p:cNvPr id="4" name="Espace réservé du texte 3">
            <a:extLst>
              <a:ext uri="{FF2B5EF4-FFF2-40B4-BE49-F238E27FC236}">
                <a16:creationId xmlns:a16="http://schemas.microsoft.com/office/drawing/2014/main" id="{986027B3-2CAD-4C7A-8AA1-A13BE1B31FF6}"/>
              </a:ext>
            </a:extLst>
          </p:cNvPr>
          <p:cNvSpPr>
            <a:spLocks noGrp="1"/>
          </p:cNvSpPr>
          <p:nvPr>
            <p:ph type="body" sz="quarter" idx="13"/>
          </p:nvPr>
        </p:nvSpPr>
        <p:spPr/>
        <p:txBody>
          <a:bodyPr/>
          <a:lstStyle/>
          <a:p>
            <a:r>
              <a:rPr lang="fr-FR" dirty="0"/>
              <a:t>6</a:t>
            </a:r>
          </a:p>
        </p:txBody>
      </p:sp>
      <p:sp>
        <p:nvSpPr>
          <p:cNvPr id="6" name="Rectangle 5">
            <a:extLst>
              <a:ext uri="{FF2B5EF4-FFF2-40B4-BE49-F238E27FC236}">
                <a16:creationId xmlns:a16="http://schemas.microsoft.com/office/drawing/2014/main" id="{F6CACEFB-B3B1-4274-A94F-78196357F4EF}"/>
              </a:ext>
            </a:extLst>
          </p:cNvPr>
          <p:cNvSpPr/>
          <p:nvPr/>
        </p:nvSpPr>
        <p:spPr>
          <a:xfrm>
            <a:off x="7962272" y="1376134"/>
            <a:ext cx="3859313" cy="48453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2400" dirty="0">
              <a:solidFill>
                <a:prstClr val="white"/>
              </a:solidFill>
              <a:latin typeface="Arial" panose="020B0604020202020204"/>
            </a:endParaRPr>
          </a:p>
        </p:txBody>
      </p:sp>
      <p:sp>
        <p:nvSpPr>
          <p:cNvPr id="7" name="Espace réservé du texte 5">
            <a:extLst>
              <a:ext uri="{FF2B5EF4-FFF2-40B4-BE49-F238E27FC236}">
                <a16:creationId xmlns:a16="http://schemas.microsoft.com/office/drawing/2014/main" id="{D9965D20-FB65-4D2F-8039-2BEB02654022}"/>
              </a:ext>
            </a:extLst>
          </p:cNvPr>
          <p:cNvSpPr>
            <a:spLocks noGrp="1"/>
          </p:cNvSpPr>
          <p:nvPr>
            <p:ph type="body" sz="quarter" idx="14"/>
          </p:nvPr>
        </p:nvSpPr>
        <p:spPr>
          <a:xfrm>
            <a:off x="1477433" y="1376134"/>
            <a:ext cx="6048000" cy="5773295"/>
          </a:xfrm>
        </p:spPr>
        <p:txBody>
          <a:bodyPr/>
          <a:lstStyle/>
          <a:p>
            <a:pPr>
              <a:spcBef>
                <a:spcPts val="0"/>
              </a:spcBef>
              <a:spcAft>
                <a:spcPts val="800"/>
              </a:spcAft>
            </a:pPr>
            <a:r>
              <a:rPr lang="fr-FR" sz="2000" dirty="0">
                <a:solidFill>
                  <a:schemeClr val="tx1"/>
                </a:solidFill>
              </a:rPr>
              <a:t>Un service digital pour accompagner l’épargnant dans la préparation de sa retraite</a:t>
            </a:r>
            <a:endParaRPr lang="fr-FR" sz="1333" b="0" dirty="0">
              <a:solidFill>
                <a:schemeClr val="tx1"/>
              </a:solidFill>
            </a:endParaRPr>
          </a:p>
          <a:p>
            <a:pPr marL="228594" lvl="1" indent="-228594">
              <a:spcBef>
                <a:spcPts val="0"/>
              </a:spcBef>
              <a:buClr>
                <a:schemeClr val="accent6"/>
              </a:buClr>
              <a:buFont typeface="Wingdings" panose="05000000000000000000" pitchFamily="2" charset="2"/>
              <a:buChar char="§"/>
            </a:pPr>
            <a:r>
              <a:rPr lang="fr-FR" sz="1333" b="0" dirty="0"/>
              <a:t>Utiliser son épargne salariale pour compléter sa future retraite</a:t>
            </a:r>
          </a:p>
          <a:p>
            <a:pPr marL="228594" lvl="1" indent="-228594">
              <a:spcBef>
                <a:spcPts val="0"/>
              </a:spcBef>
              <a:buClr>
                <a:schemeClr val="accent6"/>
              </a:buClr>
              <a:buFont typeface="Wingdings" panose="05000000000000000000" pitchFamily="2" charset="2"/>
              <a:buChar char="§"/>
            </a:pPr>
            <a:r>
              <a:rPr lang="fr-FR" sz="1333" b="0" dirty="0"/>
              <a:t>Construire sa retraite en toute sérénité</a:t>
            </a:r>
            <a:endParaRPr lang="fr-FR" sz="1333" dirty="0"/>
          </a:p>
          <a:p>
            <a:endParaRPr lang="fr-FR" dirty="0"/>
          </a:p>
        </p:txBody>
      </p:sp>
      <p:sp>
        <p:nvSpPr>
          <p:cNvPr id="9" name="Rectangle 8">
            <a:extLst>
              <a:ext uri="{FF2B5EF4-FFF2-40B4-BE49-F238E27FC236}">
                <a16:creationId xmlns:a16="http://schemas.microsoft.com/office/drawing/2014/main" id="{BC9BE822-9114-4E8B-B4E5-94C72813A139}"/>
              </a:ext>
            </a:extLst>
          </p:cNvPr>
          <p:cNvSpPr/>
          <p:nvPr/>
        </p:nvSpPr>
        <p:spPr>
          <a:xfrm>
            <a:off x="1959936" y="3224486"/>
            <a:ext cx="172580" cy="1849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2400">
              <a:solidFill>
                <a:prstClr val="white"/>
              </a:solidFill>
              <a:latin typeface="Arial" panose="020B0604020202020204"/>
            </a:endParaRPr>
          </a:p>
        </p:txBody>
      </p:sp>
      <p:pic>
        <p:nvPicPr>
          <p:cNvPr id="10" name="Image 9">
            <a:extLst>
              <a:ext uri="{FF2B5EF4-FFF2-40B4-BE49-F238E27FC236}">
                <a16:creationId xmlns:a16="http://schemas.microsoft.com/office/drawing/2014/main" id="{A9446D81-7FCF-454F-913D-F02941248BFA}"/>
              </a:ext>
            </a:extLst>
          </p:cNvPr>
          <p:cNvPicPr>
            <a:picLocks noChangeAspect="1"/>
          </p:cNvPicPr>
          <p:nvPr/>
        </p:nvPicPr>
        <p:blipFill rotWithShape="1">
          <a:blip r:embed="rId2"/>
          <a:srcRect l="18918"/>
          <a:stretch/>
        </p:blipFill>
        <p:spPr>
          <a:xfrm>
            <a:off x="1455496" y="3166894"/>
            <a:ext cx="5382689" cy="3054613"/>
          </a:xfrm>
          <a:prstGeom prst="rect">
            <a:avLst/>
          </a:prstGeom>
        </p:spPr>
      </p:pic>
      <p:sp>
        <p:nvSpPr>
          <p:cNvPr id="16" name="ZoneTexte 15">
            <a:extLst>
              <a:ext uri="{FF2B5EF4-FFF2-40B4-BE49-F238E27FC236}">
                <a16:creationId xmlns:a16="http://schemas.microsoft.com/office/drawing/2014/main" id="{D40E8E58-A399-40B0-B644-17AB058DE95F}"/>
              </a:ext>
            </a:extLst>
          </p:cNvPr>
          <p:cNvSpPr txBox="1"/>
          <p:nvPr/>
        </p:nvSpPr>
        <p:spPr>
          <a:xfrm>
            <a:off x="8337177" y="1535667"/>
            <a:ext cx="3167346" cy="461665"/>
          </a:xfrm>
          <a:prstGeom prst="rect">
            <a:avLst/>
          </a:prstGeom>
          <a:noFill/>
        </p:spPr>
        <p:txBody>
          <a:bodyPr wrap="square" rtlCol="0">
            <a:spAutoFit/>
          </a:bodyPr>
          <a:lstStyle/>
          <a:p>
            <a:pPr algn="ctr" defTabSz="1219170"/>
            <a:r>
              <a:rPr lang="fr-FR" sz="2400" b="1" dirty="0">
                <a:solidFill>
                  <a:srgbClr val="2499B6"/>
                </a:solidFill>
              </a:rPr>
              <a:t>Diagnostic retraite</a:t>
            </a:r>
          </a:p>
        </p:txBody>
      </p:sp>
      <p:pic>
        <p:nvPicPr>
          <p:cNvPr id="23" name="Image 22">
            <a:extLst>
              <a:ext uri="{FF2B5EF4-FFF2-40B4-BE49-F238E27FC236}">
                <a16:creationId xmlns:a16="http://schemas.microsoft.com/office/drawing/2014/main" id="{E553F66B-C325-4E74-9F70-68811F5F0861}"/>
              </a:ext>
            </a:extLst>
          </p:cNvPr>
          <p:cNvPicPr>
            <a:picLocks noChangeAspect="1"/>
          </p:cNvPicPr>
          <p:nvPr/>
        </p:nvPicPr>
        <p:blipFill>
          <a:blip r:embed="rId3"/>
          <a:stretch>
            <a:fillRect/>
          </a:stretch>
        </p:blipFill>
        <p:spPr>
          <a:xfrm>
            <a:off x="1970613" y="3380922"/>
            <a:ext cx="3009656" cy="1857041"/>
          </a:xfrm>
          <a:prstGeom prst="rect">
            <a:avLst/>
          </a:prstGeom>
        </p:spPr>
      </p:pic>
      <p:sp>
        <p:nvSpPr>
          <p:cNvPr id="24" name="Ellipse 23">
            <a:extLst>
              <a:ext uri="{FF2B5EF4-FFF2-40B4-BE49-F238E27FC236}">
                <a16:creationId xmlns:a16="http://schemas.microsoft.com/office/drawing/2014/main" id="{1CBD7D86-2941-4DA5-894A-6DF7FC4AAC0C}"/>
              </a:ext>
            </a:extLst>
          </p:cNvPr>
          <p:cNvSpPr/>
          <p:nvPr/>
        </p:nvSpPr>
        <p:spPr>
          <a:xfrm>
            <a:off x="8136201" y="2767339"/>
            <a:ext cx="599727" cy="57451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2400" b="1" dirty="0">
                <a:solidFill>
                  <a:prstClr val="white"/>
                </a:solidFill>
                <a:latin typeface="Pluto Medium" panose="020B0603020203060204" pitchFamily="34" charset="0"/>
              </a:rPr>
              <a:t>1</a:t>
            </a:r>
          </a:p>
        </p:txBody>
      </p:sp>
      <p:sp>
        <p:nvSpPr>
          <p:cNvPr id="25" name="Ellipse 24">
            <a:extLst>
              <a:ext uri="{FF2B5EF4-FFF2-40B4-BE49-F238E27FC236}">
                <a16:creationId xmlns:a16="http://schemas.microsoft.com/office/drawing/2014/main" id="{2EF3E965-34E7-449C-AFB6-8E6EFD4687C5}"/>
              </a:ext>
            </a:extLst>
          </p:cNvPr>
          <p:cNvSpPr/>
          <p:nvPr/>
        </p:nvSpPr>
        <p:spPr>
          <a:xfrm>
            <a:off x="8136201" y="4088209"/>
            <a:ext cx="599727" cy="57451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2400" b="1" dirty="0">
                <a:solidFill>
                  <a:prstClr val="white"/>
                </a:solidFill>
                <a:latin typeface="Pluto Medium" panose="020B0603020203060204" pitchFamily="34" charset="0"/>
              </a:rPr>
              <a:t>2</a:t>
            </a:r>
          </a:p>
        </p:txBody>
      </p:sp>
      <p:sp>
        <p:nvSpPr>
          <p:cNvPr id="26" name="ZoneTexte 25">
            <a:extLst>
              <a:ext uri="{FF2B5EF4-FFF2-40B4-BE49-F238E27FC236}">
                <a16:creationId xmlns:a16="http://schemas.microsoft.com/office/drawing/2014/main" id="{9838FB80-DE67-41A1-BD05-EC2CEC4EEC12}"/>
              </a:ext>
            </a:extLst>
          </p:cNvPr>
          <p:cNvSpPr txBox="1"/>
          <p:nvPr/>
        </p:nvSpPr>
        <p:spPr>
          <a:xfrm>
            <a:off x="8839561" y="3920148"/>
            <a:ext cx="2854308" cy="912814"/>
          </a:xfrm>
          <a:prstGeom prst="rect">
            <a:avLst/>
          </a:prstGeom>
          <a:noFill/>
        </p:spPr>
        <p:txBody>
          <a:bodyPr wrap="square" rtlCol="0">
            <a:spAutoFit/>
          </a:bodyPr>
          <a:lstStyle/>
          <a:p>
            <a:pPr defTabSz="1219170"/>
            <a:r>
              <a:rPr lang="fr-FR" sz="1333" b="1" dirty="0">
                <a:solidFill>
                  <a:prstClr val="black"/>
                </a:solidFill>
                <a:latin typeface="Arial" panose="020B0604020202020204"/>
              </a:rPr>
              <a:t>Accès au parcours sécurisé </a:t>
            </a:r>
            <a:r>
              <a:rPr lang="fr-FR" sz="1333" dirty="0">
                <a:solidFill>
                  <a:prstClr val="black"/>
                </a:solidFill>
                <a:latin typeface="Arial" panose="020B0604020202020204"/>
              </a:rPr>
              <a:t>avec la récupération des données du salarié et de son dispositif d’épargne entreprise</a:t>
            </a:r>
          </a:p>
        </p:txBody>
      </p:sp>
      <p:sp>
        <p:nvSpPr>
          <p:cNvPr id="27" name="Ellipse 26">
            <a:extLst>
              <a:ext uri="{FF2B5EF4-FFF2-40B4-BE49-F238E27FC236}">
                <a16:creationId xmlns:a16="http://schemas.microsoft.com/office/drawing/2014/main" id="{D2CD15B0-F562-48C3-8400-E2F1E32C3816}"/>
              </a:ext>
            </a:extLst>
          </p:cNvPr>
          <p:cNvSpPr/>
          <p:nvPr/>
        </p:nvSpPr>
        <p:spPr>
          <a:xfrm>
            <a:off x="8136199" y="5346577"/>
            <a:ext cx="599727" cy="57451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2400" b="1" dirty="0">
                <a:solidFill>
                  <a:prstClr val="white"/>
                </a:solidFill>
                <a:latin typeface="Pluto Medium" panose="020B0603020203060204" pitchFamily="34" charset="0"/>
              </a:rPr>
              <a:t>3</a:t>
            </a:r>
          </a:p>
        </p:txBody>
      </p:sp>
      <p:sp>
        <p:nvSpPr>
          <p:cNvPr id="28" name="ZoneTexte 27">
            <a:extLst>
              <a:ext uri="{FF2B5EF4-FFF2-40B4-BE49-F238E27FC236}">
                <a16:creationId xmlns:a16="http://schemas.microsoft.com/office/drawing/2014/main" id="{69C98EE8-2DD8-4504-BF24-C1B8228500CF}"/>
              </a:ext>
            </a:extLst>
          </p:cNvPr>
          <p:cNvSpPr txBox="1"/>
          <p:nvPr/>
        </p:nvSpPr>
        <p:spPr>
          <a:xfrm>
            <a:off x="8847751" y="5383114"/>
            <a:ext cx="2854308" cy="502573"/>
          </a:xfrm>
          <a:prstGeom prst="rect">
            <a:avLst/>
          </a:prstGeom>
          <a:noFill/>
        </p:spPr>
        <p:txBody>
          <a:bodyPr wrap="square" rtlCol="0">
            <a:spAutoFit/>
          </a:bodyPr>
          <a:lstStyle/>
          <a:p>
            <a:pPr defTabSz="1219170"/>
            <a:r>
              <a:rPr lang="fr-FR" sz="1333" b="1" dirty="0">
                <a:solidFill>
                  <a:prstClr val="black"/>
                </a:solidFill>
                <a:latin typeface="Arial" panose="020B0604020202020204"/>
              </a:rPr>
              <a:t>Plan d’action personnalisé </a:t>
            </a:r>
            <a:r>
              <a:rPr lang="fr-FR" sz="1333" dirty="0">
                <a:solidFill>
                  <a:prstClr val="black"/>
                </a:solidFill>
                <a:latin typeface="Arial" panose="020B0604020202020204"/>
              </a:rPr>
              <a:t>pour atteindre l’objectif d’épargne fixé</a:t>
            </a:r>
          </a:p>
        </p:txBody>
      </p:sp>
      <p:sp>
        <p:nvSpPr>
          <p:cNvPr id="29" name="ZoneTexte 28">
            <a:extLst>
              <a:ext uri="{FF2B5EF4-FFF2-40B4-BE49-F238E27FC236}">
                <a16:creationId xmlns:a16="http://schemas.microsoft.com/office/drawing/2014/main" id="{90ACA6F4-C5E2-42F5-B42C-9AAC69EDFF2C}"/>
              </a:ext>
            </a:extLst>
          </p:cNvPr>
          <p:cNvSpPr txBox="1"/>
          <p:nvPr/>
        </p:nvSpPr>
        <p:spPr>
          <a:xfrm>
            <a:off x="8791839" y="2782488"/>
            <a:ext cx="2854308" cy="502573"/>
          </a:xfrm>
          <a:prstGeom prst="rect">
            <a:avLst/>
          </a:prstGeom>
          <a:noFill/>
        </p:spPr>
        <p:txBody>
          <a:bodyPr wrap="square" rtlCol="0">
            <a:spAutoFit/>
          </a:bodyPr>
          <a:lstStyle/>
          <a:p>
            <a:pPr defTabSz="1219170"/>
            <a:r>
              <a:rPr lang="fr-FR" sz="1333" b="1" dirty="0">
                <a:solidFill>
                  <a:prstClr val="black"/>
                </a:solidFill>
                <a:latin typeface="Arial" panose="020B0604020202020204"/>
              </a:rPr>
              <a:t>Simulation « flash » de sa retraite </a:t>
            </a:r>
            <a:r>
              <a:rPr lang="fr-FR" sz="1333" dirty="0">
                <a:solidFill>
                  <a:prstClr val="black"/>
                </a:solidFill>
                <a:latin typeface="Arial" panose="020B0604020202020204"/>
              </a:rPr>
              <a:t>en moins d’une minute</a:t>
            </a:r>
          </a:p>
        </p:txBody>
      </p:sp>
    </p:spTree>
    <p:extLst>
      <p:ext uri="{BB962C8B-B14F-4D97-AF65-F5344CB8AC3E}">
        <p14:creationId xmlns:p14="http://schemas.microsoft.com/office/powerpoint/2010/main" val="27805239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A7C77EAF-5507-4194-AB0B-5B4AC2D6F5A6}"/>
              </a:ext>
            </a:extLst>
          </p:cNvPr>
          <p:cNvSpPr/>
          <p:nvPr/>
        </p:nvSpPr>
        <p:spPr>
          <a:xfrm>
            <a:off x="1516393" y="3581693"/>
            <a:ext cx="2891372" cy="112499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fr-FR" sz="1050" b="1" i="0" u="none" strike="noStrike" kern="1200" cap="none" spc="0" normalizeH="0" baseline="0" noProof="0" dirty="0">
                <a:ln>
                  <a:noFill/>
                </a:ln>
                <a:solidFill>
                  <a:srgbClr val="2499B6"/>
                </a:solidFill>
                <a:effectLst/>
                <a:uLnTx/>
                <a:uFillTx/>
                <a:latin typeface="Pluto Medium" panose="020B0603020203060204" pitchFamily="34" charset="0"/>
                <a:ea typeface="+mn-ea"/>
                <a:cs typeface="+mn-cs"/>
              </a:rPr>
              <a:t>      </a:t>
            </a:r>
            <a:r>
              <a:rPr kumimoji="0" lang="fr-FR" sz="1050" b="1" i="0" u="none" strike="noStrike" kern="1200" cap="none" spc="0" normalizeH="0" baseline="0" noProof="0" dirty="0">
                <a:ln>
                  <a:noFill/>
                </a:ln>
                <a:solidFill>
                  <a:srgbClr val="2499B6"/>
                </a:solidFill>
                <a:effectLst/>
                <a:uLnTx/>
                <a:uFillTx/>
                <a:ea typeface="+mn-ea"/>
                <a:cs typeface="+mn-cs"/>
              </a:rPr>
              <a:t>Relevés / </a:t>
            </a:r>
            <a:r>
              <a:rPr lang="fr-FR" sz="1050" b="1" dirty="0">
                <a:solidFill>
                  <a:srgbClr val="2499B6"/>
                </a:solidFill>
              </a:rPr>
              <a:t>documents</a:t>
            </a:r>
            <a:r>
              <a:rPr kumimoji="0" lang="fr-FR" sz="1050" b="1" i="0" u="none" strike="noStrike" kern="1200" cap="none" spc="0" normalizeH="0" baseline="0" noProof="0" dirty="0">
                <a:ln>
                  <a:noFill/>
                </a:ln>
                <a:solidFill>
                  <a:srgbClr val="2499B6"/>
                </a:solidFill>
                <a:effectLst/>
                <a:uLnTx/>
                <a:uFillTx/>
                <a:ea typeface="+mn-ea"/>
                <a:cs typeface="+mn-cs"/>
              </a:rPr>
              <a:t> en ligne</a:t>
            </a:r>
          </a:p>
          <a:p>
            <a:pPr marL="285750" marR="0" lvl="0" indent="-285750" algn="l" defTabSz="914400" rtl="0" eaLnBrk="1" fontAlgn="auto" latinLnBrk="0" hangingPunct="1">
              <a:lnSpc>
                <a:spcPct val="100000"/>
              </a:lnSpc>
              <a:spcBef>
                <a:spcPts val="0"/>
              </a:spcBef>
              <a:spcAft>
                <a:spcPts val="0"/>
              </a:spcAft>
              <a:buClr>
                <a:srgbClr val="2499B6"/>
              </a:buClr>
              <a:buSzTx/>
              <a:buFont typeface="Arial" panose="020B0604020202020204" pitchFamily="34" charset="0"/>
              <a:buChar char="•"/>
              <a:tabLst/>
              <a:defRPr/>
            </a:pPr>
            <a:endParaRPr kumimoji="0" lang="fr-FR" sz="1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2499B6"/>
              </a:buClr>
              <a:buSzTx/>
              <a:buFont typeface="Arial" panose="020B0604020202020204" pitchFamily="34" charset="0"/>
              <a:buChar char="•"/>
              <a:tabLst/>
              <a:defRPr/>
            </a:pPr>
            <a:r>
              <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rPr>
              <a:t>Zéro papier</a:t>
            </a:r>
          </a:p>
          <a:p>
            <a:pPr marL="285750" marR="0" lvl="0" indent="-285750" algn="l" defTabSz="914400" rtl="0" eaLnBrk="1" fontAlgn="auto" latinLnBrk="0" hangingPunct="1">
              <a:lnSpc>
                <a:spcPct val="100000"/>
              </a:lnSpc>
              <a:spcBef>
                <a:spcPts val="0"/>
              </a:spcBef>
              <a:spcAft>
                <a:spcPts val="0"/>
              </a:spcAft>
              <a:buClr>
                <a:srgbClr val="2499B6"/>
              </a:buClr>
              <a:buSzTx/>
              <a:buFont typeface="Arial" panose="020B0604020202020204" pitchFamily="34" charset="0"/>
              <a:buChar char="•"/>
              <a:tabLst/>
              <a:defRPr/>
            </a:pPr>
            <a:r>
              <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rPr>
              <a:t>Relevés de compte et avis d’opérations dématérialisés </a:t>
            </a:r>
          </a:p>
        </p:txBody>
      </p:sp>
      <p:sp>
        <p:nvSpPr>
          <p:cNvPr id="40" name="Ellipse 39">
            <a:extLst>
              <a:ext uri="{FF2B5EF4-FFF2-40B4-BE49-F238E27FC236}">
                <a16:creationId xmlns:a16="http://schemas.microsoft.com/office/drawing/2014/main" id="{6B432457-EEC1-47E3-99D5-81F5156D7E86}"/>
              </a:ext>
            </a:extLst>
          </p:cNvPr>
          <p:cNvSpPr/>
          <p:nvPr/>
        </p:nvSpPr>
        <p:spPr>
          <a:xfrm>
            <a:off x="1440000" y="3432476"/>
            <a:ext cx="387241" cy="407823"/>
          </a:xfrm>
          <a:prstGeom prst="ellipse">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3"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Titre 1">
            <a:extLst>
              <a:ext uri="{FF2B5EF4-FFF2-40B4-BE49-F238E27FC236}">
                <a16:creationId xmlns:a16="http://schemas.microsoft.com/office/drawing/2014/main" id="{F2206A24-B703-4731-B55C-39D802AEFA95}"/>
              </a:ext>
            </a:extLst>
          </p:cNvPr>
          <p:cNvSpPr>
            <a:spLocks noGrp="1"/>
          </p:cNvSpPr>
          <p:nvPr>
            <p:ph type="title"/>
          </p:nvPr>
        </p:nvSpPr>
        <p:spPr/>
        <p:txBody>
          <a:bodyPr/>
          <a:lstStyle/>
          <a:p>
            <a:r>
              <a:rPr lang="fr-FR" dirty="0"/>
              <a:t>Une offre innovante de services en ligne</a:t>
            </a:r>
          </a:p>
        </p:txBody>
      </p:sp>
      <p:sp>
        <p:nvSpPr>
          <p:cNvPr id="3" name="Espace réservé du numéro de diapositive 2">
            <a:extLst>
              <a:ext uri="{FF2B5EF4-FFF2-40B4-BE49-F238E27FC236}">
                <a16:creationId xmlns:a16="http://schemas.microsoft.com/office/drawing/2014/main" id="{479C269F-304F-4184-9551-0C40362BD611}"/>
              </a:ext>
            </a:extLst>
          </p:cNvPr>
          <p:cNvSpPr>
            <a:spLocks noGrp="1"/>
          </p:cNvSpPr>
          <p:nvPr>
            <p:ph type="sldNum" sz="quarter" idx="12"/>
          </p:nvPr>
        </p:nvSpPr>
        <p:spPr>
          <a:xfrm>
            <a:off x="1440000" y="6524773"/>
            <a:ext cx="254400" cy="123111"/>
          </a:xfrm>
        </p:spPr>
        <p:txBody>
          <a:bodyPr/>
          <a:lstStyle/>
          <a:p>
            <a:pPr defTabSz="1219170"/>
            <a:fld id="{4F985FF9-ADA8-465B-B1B8-A5AF16A5E141}" type="slidenum">
              <a:rPr lang="fr-FR" sz="800">
                <a:solidFill>
                  <a:srgbClr val="581D74"/>
                </a:solidFill>
                <a:latin typeface="Arial" panose="020B0604020202020204"/>
              </a:rPr>
              <a:pPr defTabSz="1219170"/>
              <a:t>39</a:t>
            </a:fld>
            <a:endParaRPr lang="fr-FR" sz="800" dirty="0">
              <a:solidFill>
                <a:srgbClr val="581D74"/>
              </a:solidFill>
              <a:latin typeface="Arial" panose="020B0604020202020204"/>
            </a:endParaRPr>
          </a:p>
        </p:txBody>
      </p:sp>
      <p:sp>
        <p:nvSpPr>
          <p:cNvPr id="4" name="Espace réservé du texte 3">
            <a:extLst>
              <a:ext uri="{FF2B5EF4-FFF2-40B4-BE49-F238E27FC236}">
                <a16:creationId xmlns:a16="http://schemas.microsoft.com/office/drawing/2014/main" id="{986027B3-2CAD-4C7A-8AA1-A13BE1B31FF6}"/>
              </a:ext>
            </a:extLst>
          </p:cNvPr>
          <p:cNvSpPr>
            <a:spLocks noGrp="1"/>
          </p:cNvSpPr>
          <p:nvPr>
            <p:ph type="body" sz="quarter" idx="13"/>
          </p:nvPr>
        </p:nvSpPr>
        <p:spPr/>
        <p:txBody>
          <a:bodyPr/>
          <a:lstStyle/>
          <a:p>
            <a:r>
              <a:rPr lang="fr-FR" dirty="0"/>
              <a:t>6</a:t>
            </a:r>
          </a:p>
        </p:txBody>
      </p:sp>
      <p:sp>
        <p:nvSpPr>
          <p:cNvPr id="19" name="Rectangle 18">
            <a:extLst>
              <a:ext uri="{FF2B5EF4-FFF2-40B4-BE49-F238E27FC236}">
                <a16:creationId xmlns:a16="http://schemas.microsoft.com/office/drawing/2014/main" id="{569159F1-A8CE-4642-A96E-0C4DB026EB55}"/>
              </a:ext>
            </a:extLst>
          </p:cNvPr>
          <p:cNvSpPr/>
          <p:nvPr/>
        </p:nvSpPr>
        <p:spPr>
          <a:xfrm>
            <a:off x="1516392" y="1506942"/>
            <a:ext cx="6074769" cy="470391"/>
          </a:xfrm>
          <a:prstGeom prst="rect">
            <a:avLst/>
          </a:prstGeom>
          <a:solidFill>
            <a:schemeClr val="tx2"/>
          </a:solidFill>
          <a:ln>
            <a:noFill/>
          </a:ln>
        </p:spPr>
        <p:txBody>
          <a:bodyPr wrap="square" anchor="ctr">
            <a:noAutofit/>
          </a:bodyPr>
          <a:lstStyle/>
          <a:p>
            <a:pPr marL="0" marR="0" lvl="2" indent="0" algn="ctr" defTabSz="685800" rtl="0" eaLnBrk="1" fontAlgn="auto" latinLnBrk="0" hangingPunct="1">
              <a:lnSpc>
                <a:spcPct val="100000"/>
              </a:lnSpc>
              <a:spcBef>
                <a:spcPts val="1600"/>
              </a:spcBef>
              <a:spcAft>
                <a:spcPts val="0"/>
              </a:spcAft>
              <a:buClrTx/>
              <a:buSzTx/>
              <a:buFontTx/>
              <a:buNone/>
              <a:tabLst/>
              <a:defRPr/>
            </a:pPr>
            <a:r>
              <a:rPr kumimoji="0" lang="fr-FR" sz="1200" b="1" i="0" u="none" strike="noStrike" kern="1200" cap="all" spc="0" normalizeH="0" baseline="0" noProof="0" dirty="0">
                <a:ln>
                  <a:noFill/>
                </a:ln>
                <a:solidFill>
                  <a:prstClr val="white"/>
                </a:solidFill>
                <a:effectLst/>
                <a:uLnTx/>
                <a:uFillTx/>
                <a:ea typeface="+mn-ea"/>
                <a:cs typeface="+mn-cs"/>
              </a:rPr>
              <a:t>Consultation en ligne</a:t>
            </a:r>
            <a:endParaRPr kumimoji="0" lang="en-US" sz="1200" b="1" i="0" u="none" strike="noStrike" kern="1200" cap="all" spc="0" normalizeH="0" baseline="0" noProof="0" dirty="0">
              <a:ln>
                <a:noFill/>
              </a:ln>
              <a:solidFill>
                <a:prstClr val="white"/>
              </a:solidFill>
              <a:effectLst/>
              <a:uLnTx/>
              <a:uFillTx/>
              <a:ea typeface="+mn-ea"/>
              <a:cs typeface="+mn-cs"/>
            </a:endParaRPr>
          </a:p>
        </p:txBody>
      </p:sp>
      <p:sp>
        <p:nvSpPr>
          <p:cNvPr id="20" name="Rectangle 19">
            <a:extLst>
              <a:ext uri="{FF2B5EF4-FFF2-40B4-BE49-F238E27FC236}">
                <a16:creationId xmlns:a16="http://schemas.microsoft.com/office/drawing/2014/main" id="{64624512-F397-42EF-BA67-8F44B5C41ED6}"/>
              </a:ext>
            </a:extLst>
          </p:cNvPr>
          <p:cNvSpPr/>
          <p:nvPr/>
        </p:nvSpPr>
        <p:spPr>
          <a:xfrm>
            <a:off x="8703268" y="1506337"/>
            <a:ext cx="2867838" cy="471600"/>
          </a:xfrm>
          <a:prstGeom prst="rect">
            <a:avLst/>
          </a:prstGeom>
          <a:solidFill>
            <a:schemeClr val="tx2"/>
          </a:solidFill>
          <a:ln>
            <a:noFill/>
          </a:ln>
        </p:spPr>
        <p:txBody>
          <a:bodyPr wrap="square" anchor="ctr">
            <a:noAutofit/>
          </a:bodyPr>
          <a:lstStyle/>
          <a:p>
            <a:pPr marL="0" marR="0" lvl="2" indent="0" algn="ctr" defTabSz="685800" rtl="0" eaLnBrk="1" fontAlgn="auto" latinLnBrk="0" hangingPunct="1">
              <a:lnSpc>
                <a:spcPct val="100000"/>
              </a:lnSpc>
              <a:spcBef>
                <a:spcPts val="1200"/>
              </a:spcBef>
              <a:spcAft>
                <a:spcPts val="0"/>
              </a:spcAft>
              <a:buClrTx/>
              <a:buSzTx/>
              <a:buFontTx/>
              <a:buNone/>
              <a:tabLst/>
              <a:defRPr/>
            </a:pPr>
            <a:r>
              <a:rPr kumimoji="0" lang="fr-FR" sz="1200" b="1" i="0" u="none" strike="noStrike" kern="1200" cap="all" spc="0" normalizeH="0" baseline="0" noProof="0" dirty="0">
                <a:ln>
                  <a:noFill/>
                </a:ln>
                <a:solidFill>
                  <a:prstClr val="white"/>
                </a:solidFill>
                <a:effectLst/>
                <a:uLnTx/>
                <a:uFillTx/>
                <a:ea typeface="+mn-ea"/>
                <a:cs typeface="+mn-cs"/>
              </a:rPr>
              <a:t>Opérations en ligne</a:t>
            </a:r>
            <a:endParaRPr kumimoji="0" lang="en-US" sz="1200" b="1" i="0" u="none" strike="noStrike" kern="1200" cap="all" spc="0" normalizeH="0" baseline="0" noProof="0" dirty="0">
              <a:ln>
                <a:noFill/>
              </a:ln>
              <a:solidFill>
                <a:prstClr val="white"/>
              </a:solidFill>
              <a:effectLst/>
              <a:uLnTx/>
              <a:uFillTx/>
              <a:ea typeface="+mn-ea"/>
              <a:cs typeface="+mn-cs"/>
            </a:endParaRPr>
          </a:p>
        </p:txBody>
      </p:sp>
      <p:sp>
        <p:nvSpPr>
          <p:cNvPr id="21" name="Rectangle 20">
            <a:extLst>
              <a:ext uri="{FF2B5EF4-FFF2-40B4-BE49-F238E27FC236}">
                <a16:creationId xmlns:a16="http://schemas.microsoft.com/office/drawing/2014/main" id="{71E6C971-EC21-4A37-BEB1-988E3EEF4A31}"/>
              </a:ext>
            </a:extLst>
          </p:cNvPr>
          <p:cNvSpPr/>
          <p:nvPr/>
        </p:nvSpPr>
        <p:spPr>
          <a:xfrm>
            <a:off x="1516429" y="2186434"/>
            <a:ext cx="2891372" cy="112499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1050" b="1" i="0" u="none" strike="noStrike" kern="1200" cap="none" spc="0" normalizeH="0" baseline="0" noProof="0" dirty="0">
                <a:ln>
                  <a:noFill/>
                </a:ln>
                <a:solidFill>
                  <a:srgbClr val="2499B6"/>
                </a:solidFill>
                <a:effectLst/>
                <a:uLnTx/>
                <a:uFillTx/>
                <a:latin typeface="Pluto Medium" panose="020B0603020203060204" pitchFamily="34" charset="0"/>
                <a:ea typeface="+mn-ea"/>
                <a:cs typeface="+mn-cs"/>
              </a:rPr>
              <a:t>      </a:t>
            </a:r>
            <a:r>
              <a:rPr kumimoji="0" lang="fr-FR" sz="1050" b="1" i="0" u="none" strike="noStrike" kern="1200" cap="none" spc="0" normalizeH="0" baseline="0" noProof="0" dirty="0">
                <a:ln>
                  <a:noFill/>
                </a:ln>
                <a:solidFill>
                  <a:srgbClr val="2499B6"/>
                </a:solidFill>
                <a:effectLst/>
                <a:uLnTx/>
                <a:uFillTx/>
                <a:ea typeface="+mn-ea"/>
                <a:cs typeface="+mn-cs"/>
              </a:rPr>
              <a:t>Infos compte</a:t>
            </a:r>
          </a:p>
          <a:p>
            <a:pPr marL="285750" marR="0" lvl="0" indent="-285750" algn="l" defTabSz="914400" rtl="0" eaLnBrk="1" fontAlgn="auto" latinLnBrk="0" hangingPunct="1">
              <a:lnSpc>
                <a:spcPct val="100000"/>
              </a:lnSpc>
              <a:spcBef>
                <a:spcPts val="0"/>
              </a:spcBef>
              <a:spcAft>
                <a:spcPts val="0"/>
              </a:spcAft>
              <a:buClr>
                <a:srgbClr val="2499B6"/>
              </a:buClr>
              <a:buSzTx/>
              <a:buFont typeface="Arial" panose="020B0604020202020204" pitchFamily="34" charset="0"/>
              <a:buChar char="•"/>
              <a:tabLst/>
              <a:defRPr/>
            </a:pPr>
            <a:r>
              <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rPr>
              <a:t>Détails des avoirs</a:t>
            </a:r>
          </a:p>
          <a:p>
            <a:pPr marL="285750" marR="0" lvl="0" indent="-285750" algn="l" defTabSz="914400" rtl="0" eaLnBrk="1" fontAlgn="auto" latinLnBrk="0" hangingPunct="1">
              <a:lnSpc>
                <a:spcPct val="100000"/>
              </a:lnSpc>
              <a:spcBef>
                <a:spcPts val="0"/>
              </a:spcBef>
              <a:spcAft>
                <a:spcPts val="0"/>
              </a:spcAft>
              <a:buClr>
                <a:srgbClr val="2499B6"/>
              </a:buClr>
              <a:buSzTx/>
              <a:buFont typeface="Arial" panose="020B0604020202020204" pitchFamily="34" charset="0"/>
              <a:buChar char="•"/>
              <a:tabLst/>
              <a:defRPr/>
            </a:pPr>
            <a:r>
              <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rPr>
              <a:t>Epargne nette</a:t>
            </a:r>
          </a:p>
          <a:p>
            <a:pPr marL="285750" marR="0" lvl="0" indent="-285750" algn="l" defTabSz="914400" rtl="0" eaLnBrk="1" fontAlgn="auto" latinLnBrk="0" hangingPunct="1">
              <a:lnSpc>
                <a:spcPct val="100000"/>
              </a:lnSpc>
              <a:spcBef>
                <a:spcPts val="0"/>
              </a:spcBef>
              <a:spcAft>
                <a:spcPts val="0"/>
              </a:spcAft>
              <a:buClr>
                <a:srgbClr val="2499B6"/>
              </a:buClr>
              <a:buSzTx/>
              <a:buFont typeface="Arial" panose="020B0604020202020204" pitchFamily="34" charset="0"/>
              <a:buChar char="•"/>
              <a:tabLst/>
              <a:defRPr/>
            </a:pPr>
            <a:r>
              <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rPr>
              <a:t>Dernières opérations </a:t>
            </a:r>
          </a:p>
          <a:p>
            <a:pPr marL="285750" marR="0" lvl="0" indent="-285750" algn="l" defTabSz="914400" rtl="0" eaLnBrk="1" fontAlgn="auto" latinLnBrk="0" hangingPunct="1">
              <a:lnSpc>
                <a:spcPct val="100000"/>
              </a:lnSpc>
              <a:spcBef>
                <a:spcPts val="0"/>
              </a:spcBef>
              <a:spcAft>
                <a:spcPts val="600"/>
              </a:spcAft>
              <a:buClr>
                <a:srgbClr val="2499B6"/>
              </a:buClr>
              <a:buSzTx/>
              <a:buFont typeface="Arial" panose="020B0604020202020204" pitchFamily="34" charset="0"/>
              <a:buChar char="•"/>
              <a:tabLst/>
              <a:defRPr/>
            </a:pPr>
            <a:r>
              <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rPr>
              <a:t>Performance des fonds </a:t>
            </a:r>
          </a:p>
        </p:txBody>
      </p:sp>
      <p:sp>
        <p:nvSpPr>
          <p:cNvPr id="22" name="Rectangle 21">
            <a:extLst>
              <a:ext uri="{FF2B5EF4-FFF2-40B4-BE49-F238E27FC236}">
                <a16:creationId xmlns:a16="http://schemas.microsoft.com/office/drawing/2014/main" id="{8B702BFA-9E34-4FAF-800F-3613E7E5DDAA}"/>
              </a:ext>
            </a:extLst>
          </p:cNvPr>
          <p:cNvSpPr/>
          <p:nvPr/>
        </p:nvSpPr>
        <p:spPr>
          <a:xfrm>
            <a:off x="4699789" y="2203372"/>
            <a:ext cx="2891372" cy="112499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fr-FR" sz="1050" b="1" i="0" u="none" strike="noStrike" kern="1200" cap="none" spc="0" normalizeH="0" baseline="0" noProof="0" dirty="0">
                <a:ln>
                  <a:noFill/>
                </a:ln>
                <a:solidFill>
                  <a:srgbClr val="2499B6"/>
                </a:solidFill>
                <a:effectLst/>
                <a:uLnTx/>
                <a:uFillTx/>
                <a:latin typeface="Pluto Medium" panose="020B0603020203060204" pitchFamily="34" charset="0"/>
                <a:ea typeface="+mn-ea"/>
                <a:cs typeface="+mn-cs"/>
              </a:rPr>
              <a:t>       </a:t>
            </a:r>
            <a:r>
              <a:rPr kumimoji="0" lang="fr-FR" sz="1050" b="1" i="0" u="none" strike="noStrike" kern="1200" cap="none" spc="0" normalizeH="0" baseline="0" noProof="0" dirty="0">
                <a:ln>
                  <a:noFill/>
                </a:ln>
                <a:solidFill>
                  <a:srgbClr val="2499B6"/>
                </a:solidFill>
                <a:effectLst/>
                <a:uLnTx/>
                <a:uFillTx/>
                <a:ea typeface="+mn-ea"/>
                <a:cs typeface="+mn-cs"/>
              </a:rPr>
              <a:t>Alertes e-mails et SMS</a:t>
            </a:r>
          </a:p>
          <a:p>
            <a:pPr marL="285750" marR="0" lvl="0" indent="-285750" algn="l" defTabSz="914400" rtl="0" eaLnBrk="1" fontAlgn="auto" latinLnBrk="0" hangingPunct="1">
              <a:lnSpc>
                <a:spcPct val="100000"/>
              </a:lnSpc>
              <a:spcBef>
                <a:spcPts val="0"/>
              </a:spcBef>
              <a:spcAft>
                <a:spcPts val="0"/>
              </a:spcAft>
              <a:buClr>
                <a:srgbClr val="2499B6"/>
              </a:buClr>
              <a:buSzTx/>
              <a:buFont typeface="Arial" panose="020B0604020202020204" pitchFamily="34" charset="0"/>
              <a:buChar char="•"/>
              <a:tabLst/>
              <a:defRPr/>
            </a:pPr>
            <a:endParaRPr kumimoji="0" lang="fr-FR" sz="9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2499B6"/>
              </a:buClr>
              <a:buSzTx/>
              <a:buFont typeface="Arial" panose="020B0604020202020204" pitchFamily="34" charset="0"/>
              <a:buChar char="•"/>
              <a:tabLst/>
              <a:defRPr/>
            </a:pPr>
            <a:r>
              <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rPr>
              <a:t>Sur fonds : pour surveiller un ou plusieurs FCPE</a:t>
            </a:r>
          </a:p>
          <a:p>
            <a:pPr marL="285750" marR="0" lvl="0" indent="-285750" algn="l" defTabSz="914400" rtl="0" eaLnBrk="1" fontAlgn="auto" latinLnBrk="0" hangingPunct="1">
              <a:lnSpc>
                <a:spcPct val="100000"/>
              </a:lnSpc>
              <a:spcBef>
                <a:spcPts val="0"/>
              </a:spcBef>
              <a:spcAft>
                <a:spcPts val="0"/>
              </a:spcAft>
              <a:buClr>
                <a:srgbClr val="2499B6"/>
              </a:buClr>
              <a:buSzTx/>
              <a:buFont typeface="Arial" panose="020B0604020202020204" pitchFamily="34" charset="0"/>
              <a:buChar char="•"/>
              <a:tabLst/>
              <a:defRPr/>
            </a:pPr>
            <a:r>
              <a:rPr kumimoji="0" lang="fr-FR" sz="1050" b="0" i="0" u="none" strike="noStrike" kern="1200" cap="none" spc="-20" normalizeH="0" noProof="0" dirty="0">
                <a:ln>
                  <a:noFill/>
                </a:ln>
                <a:solidFill>
                  <a:prstClr val="black"/>
                </a:solidFill>
                <a:effectLst/>
                <a:uLnTx/>
                <a:uFillTx/>
                <a:latin typeface="Arial" panose="020B0604020202020204"/>
                <a:ea typeface="+mn-ea"/>
                <a:cs typeface="+mn-cs"/>
              </a:rPr>
              <a:t>Sur compte : pour recevoir le solde votre compte selon la fréquence de votre choix</a:t>
            </a:r>
          </a:p>
        </p:txBody>
      </p:sp>
      <p:sp>
        <p:nvSpPr>
          <p:cNvPr id="31" name="Rectangle 30">
            <a:extLst>
              <a:ext uri="{FF2B5EF4-FFF2-40B4-BE49-F238E27FC236}">
                <a16:creationId xmlns:a16="http://schemas.microsoft.com/office/drawing/2014/main" id="{E0C2904D-6B7D-4ABE-BBCC-A6D58D3EBAB0}"/>
              </a:ext>
            </a:extLst>
          </p:cNvPr>
          <p:cNvSpPr/>
          <p:nvPr/>
        </p:nvSpPr>
        <p:spPr>
          <a:xfrm>
            <a:off x="4699789" y="3574029"/>
            <a:ext cx="2891372" cy="112499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1050" b="1" i="0" u="none" strike="noStrike" kern="1200" cap="none" spc="0" normalizeH="0" baseline="0" noProof="0" dirty="0">
                <a:ln>
                  <a:noFill/>
                </a:ln>
                <a:solidFill>
                  <a:srgbClr val="2499B6"/>
                </a:solidFill>
                <a:effectLst/>
                <a:uLnTx/>
                <a:uFillTx/>
                <a:latin typeface="Pluto Medium" panose="020B0603020203060204" pitchFamily="34" charset="0"/>
                <a:ea typeface="+mn-ea"/>
                <a:cs typeface="+mn-cs"/>
              </a:rPr>
              <a:t>        </a:t>
            </a:r>
            <a:r>
              <a:rPr kumimoji="0" lang="fr-FR" sz="1050" b="1" i="0" u="none" strike="noStrike" kern="1200" cap="none" spc="0" normalizeH="0" baseline="0" noProof="0" dirty="0">
                <a:ln>
                  <a:noFill/>
                </a:ln>
                <a:solidFill>
                  <a:srgbClr val="2499B6"/>
                </a:solidFill>
                <a:effectLst/>
                <a:uLnTx/>
                <a:uFillTx/>
                <a:ea typeface="+mn-ea"/>
                <a:cs typeface="+mn-cs"/>
              </a:rPr>
              <a:t>Aides supplémentaires</a:t>
            </a:r>
          </a:p>
          <a:p>
            <a:pPr marL="285750" marR="0" lvl="0" indent="-285750" algn="l" defTabSz="914400" rtl="0" eaLnBrk="1" fontAlgn="auto" latinLnBrk="0" hangingPunct="1">
              <a:lnSpc>
                <a:spcPct val="100000"/>
              </a:lnSpc>
              <a:spcBef>
                <a:spcPts val="0"/>
              </a:spcBef>
              <a:spcAft>
                <a:spcPts val="0"/>
              </a:spcAft>
              <a:buClr>
                <a:srgbClr val="2499B6"/>
              </a:buClr>
              <a:buSzTx/>
              <a:buFont typeface="Arial" panose="020B0604020202020204" pitchFamily="34" charset="0"/>
              <a:buChar char="•"/>
              <a:tabLst/>
              <a:defRPr/>
            </a:pPr>
            <a:r>
              <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rPr>
              <a:t>8 simulateurs</a:t>
            </a:r>
          </a:p>
          <a:p>
            <a:pPr marL="285750" marR="0" lvl="0" indent="-285750" algn="l" defTabSz="914400" rtl="0" eaLnBrk="1" fontAlgn="auto" latinLnBrk="0" hangingPunct="1">
              <a:lnSpc>
                <a:spcPct val="100000"/>
              </a:lnSpc>
              <a:spcBef>
                <a:spcPts val="0"/>
              </a:spcBef>
              <a:spcAft>
                <a:spcPts val="0"/>
              </a:spcAft>
              <a:buClr>
                <a:srgbClr val="2499B6"/>
              </a:buClr>
              <a:buSzTx/>
              <a:buFont typeface="Arial" panose="020B0604020202020204" pitchFamily="34" charset="0"/>
              <a:buChar char="•"/>
              <a:tabLst/>
              <a:defRPr/>
            </a:pPr>
            <a:r>
              <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rPr>
              <a:t>Assistant virtuel interactif</a:t>
            </a:r>
          </a:p>
        </p:txBody>
      </p:sp>
      <p:sp>
        <p:nvSpPr>
          <p:cNvPr id="32" name="Rectangle 31">
            <a:extLst>
              <a:ext uri="{FF2B5EF4-FFF2-40B4-BE49-F238E27FC236}">
                <a16:creationId xmlns:a16="http://schemas.microsoft.com/office/drawing/2014/main" id="{8BB0ED2D-C261-4DAD-BBBA-0AA175527C40}"/>
              </a:ext>
            </a:extLst>
          </p:cNvPr>
          <p:cNvSpPr/>
          <p:nvPr/>
        </p:nvSpPr>
        <p:spPr>
          <a:xfrm>
            <a:off x="1516393" y="4922268"/>
            <a:ext cx="2891372" cy="112499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1050" b="1" i="0" u="none" strike="noStrike" kern="1200" cap="none" spc="0" normalizeH="0" baseline="0" noProof="0" dirty="0">
                <a:ln>
                  <a:noFill/>
                </a:ln>
                <a:solidFill>
                  <a:srgbClr val="2499B6"/>
                </a:solidFill>
                <a:effectLst/>
                <a:uLnTx/>
                <a:uFillTx/>
                <a:ea typeface="+mn-ea"/>
                <a:cs typeface="+mn-cs"/>
              </a:rPr>
              <a:t>News</a:t>
            </a:r>
          </a:p>
          <a:p>
            <a:pPr marL="285750" marR="0" lvl="0" indent="-285750" algn="l" defTabSz="914400" rtl="0" eaLnBrk="1" fontAlgn="auto" latinLnBrk="0" hangingPunct="1">
              <a:lnSpc>
                <a:spcPct val="100000"/>
              </a:lnSpc>
              <a:spcBef>
                <a:spcPts val="0"/>
              </a:spcBef>
              <a:spcAft>
                <a:spcPts val="0"/>
              </a:spcAft>
              <a:buClr>
                <a:srgbClr val="2499B6"/>
              </a:buClr>
              <a:buSzTx/>
              <a:buFont typeface="Arial" panose="020B0604020202020204" pitchFamily="34" charset="0"/>
              <a:buChar char="•"/>
              <a:tabLst/>
              <a:defRPr/>
            </a:pPr>
            <a:r>
              <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rPr>
              <a:t>Actualités financières</a:t>
            </a:r>
          </a:p>
          <a:p>
            <a:pPr marL="285750" marR="0" lvl="0" indent="-285750" algn="l" defTabSz="914400" rtl="0" eaLnBrk="1" fontAlgn="auto" latinLnBrk="0" hangingPunct="1">
              <a:lnSpc>
                <a:spcPct val="100000"/>
              </a:lnSpc>
              <a:spcBef>
                <a:spcPts val="0"/>
              </a:spcBef>
              <a:spcAft>
                <a:spcPts val="0"/>
              </a:spcAft>
              <a:buClr>
                <a:srgbClr val="2499B6"/>
              </a:buClr>
              <a:buSzTx/>
              <a:buFont typeface="Arial" panose="020B0604020202020204" pitchFamily="34" charset="0"/>
              <a:buChar char="•"/>
              <a:tabLst/>
              <a:defRPr/>
            </a:pPr>
            <a:r>
              <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rPr>
              <a:t>Newsletter épargnants</a:t>
            </a:r>
          </a:p>
        </p:txBody>
      </p:sp>
      <p:sp>
        <p:nvSpPr>
          <p:cNvPr id="33" name="Rectangle 32">
            <a:extLst>
              <a:ext uri="{FF2B5EF4-FFF2-40B4-BE49-F238E27FC236}">
                <a16:creationId xmlns:a16="http://schemas.microsoft.com/office/drawing/2014/main" id="{41C3467B-07CA-47BF-9AA0-54CACE4E28B3}"/>
              </a:ext>
            </a:extLst>
          </p:cNvPr>
          <p:cNvSpPr/>
          <p:nvPr/>
        </p:nvSpPr>
        <p:spPr>
          <a:xfrm>
            <a:off x="4707138" y="4934448"/>
            <a:ext cx="2891372" cy="112499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15963" marR="0" lvl="0" indent="-630238" defTabSz="914400" rtl="0" eaLnBrk="1" fontAlgn="auto" latinLnBrk="0" hangingPunct="1">
              <a:lnSpc>
                <a:spcPct val="100000"/>
              </a:lnSpc>
              <a:spcBef>
                <a:spcPts val="0"/>
              </a:spcBef>
              <a:spcAft>
                <a:spcPts val="1200"/>
              </a:spcAft>
              <a:buClrTx/>
              <a:buSzTx/>
              <a:buFontTx/>
              <a:buNone/>
              <a:tabLst/>
              <a:defRPr/>
            </a:pPr>
            <a:r>
              <a:rPr kumimoji="0" lang="fr-FR" sz="1050" b="1" i="0" u="none" strike="noStrike" kern="1200" cap="none" spc="0" normalizeH="0" baseline="0" noProof="0" dirty="0">
                <a:ln>
                  <a:noFill/>
                </a:ln>
                <a:solidFill>
                  <a:srgbClr val="2499B6"/>
                </a:solidFill>
                <a:effectLst/>
                <a:uLnTx/>
                <a:uFillTx/>
                <a:latin typeface="Pluto Medium" panose="020B0603020203060204" pitchFamily="34" charset="0"/>
                <a:ea typeface="+mn-ea"/>
                <a:cs typeface="+mn-cs"/>
              </a:rPr>
              <a:t>                   </a:t>
            </a:r>
            <a:r>
              <a:rPr kumimoji="0" lang="fr-FR" sz="1050" b="1" i="0" u="none" strike="noStrike" kern="1200" cap="none" spc="0" normalizeH="0" baseline="0" noProof="0" dirty="0">
                <a:ln>
                  <a:noFill/>
                </a:ln>
                <a:solidFill>
                  <a:srgbClr val="2499B6"/>
                </a:solidFill>
                <a:effectLst/>
                <a:uLnTx/>
                <a:uFillTx/>
                <a:ea typeface="+mn-ea"/>
                <a:cs typeface="+mn-cs"/>
              </a:rPr>
              <a:t>Simulateur abondement</a:t>
            </a:r>
          </a:p>
          <a:p>
            <a:pPr marL="285750" marR="0" lvl="0" indent="-285750" algn="l" defTabSz="914400" rtl="0" eaLnBrk="1" fontAlgn="auto" latinLnBrk="0" hangingPunct="1">
              <a:lnSpc>
                <a:spcPct val="100000"/>
              </a:lnSpc>
              <a:spcBef>
                <a:spcPts val="0"/>
              </a:spcBef>
              <a:spcAft>
                <a:spcPts val="0"/>
              </a:spcAft>
              <a:buClr>
                <a:srgbClr val="2499B6"/>
              </a:buClr>
              <a:buSzTx/>
              <a:buFont typeface="Arial" panose="020B0604020202020204" pitchFamily="34" charset="0"/>
              <a:buChar char="•"/>
              <a:tabLst/>
              <a:defRPr/>
            </a:pPr>
            <a:r>
              <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rPr>
              <a:t>Vision de l’abondement déjà perçu et à percevoir</a:t>
            </a:r>
          </a:p>
        </p:txBody>
      </p:sp>
      <p:sp>
        <p:nvSpPr>
          <p:cNvPr id="34" name="Rectangle 33">
            <a:extLst>
              <a:ext uri="{FF2B5EF4-FFF2-40B4-BE49-F238E27FC236}">
                <a16:creationId xmlns:a16="http://schemas.microsoft.com/office/drawing/2014/main" id="{A9EF8ACA-99F0-44B5-A753-95A97B5683DE}"/>
              </a:ext>
            </a:extLst>
          </p:cNvPr>
          <p:cNvSpPr/>
          <p:nvPr/>
        </p:nvSpPr>
        <p:spPr>
          <a:xfrm>
            <a:off x="8669950" y="2193483"/>
            <a:ext cx="2891372" cy="83132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tIns="21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srgbClr val="2499B6"/>
                </a:solidFill>
                <a:effectLst/>
                <a:uLnTx/>
                <a:uFillTx/>
                <a:ea typeface="+mn-ea"/>
                <a:cs typeface="+mn-cs"/>
              </a:rPr>
              <a:t>Réponse</a:t>
            </a:r>
            <a:r>
              <a:rPr kumimoji="0" lang="fr-FR" sz="1050" b="1" i="0" u="none" strike="noStrike" kern="1200" cap="none" spc="0" normalizeH="0" baseline="0" noProof="0" dirty="0">
                <a:ln>
                  <a:noFill/>
                </a:ln>
                <a:solidFill>
                  <a:srgbClr val="595959"/>
                </a:solidFill>
                <a:effectLst/>
                <a:uLnTx/>
                <a:uFillTx/>
                <a:ea typeface="+mn-ea"/>
                <a:cs typeface="+mn-cs"/>
              </a:rPr>
              <a:t> </a:t>
            </a:r>
            <a:r>
              <a:rPr kumimoji="0" lang="fr-FR" sz="1050" b="0" i="0" u="none" strike="noStrike" kern="1200" cap="none" spc="0" normalizeH="0" baseline="0" noProof="0" dirty="0">
                <a:ln>
                  <a:noFill/>
                </a:ln>
                <a:solidFill>
                  <a:prstClr val="black"/>
                </a:solidFill>
                <a:effectLst/>
                <a:uLnTx/>
                <a:uFillTx/>
                <a:ea typeface="+mn-ea"/>
                <a:cs typeface="+mn-cs"/>
              </a:rPr>
              <a:t>à la participation et à l’intéressement</a:t>
            </a:r>
            <a:endParaRPr kumimoji="0" lang="fr-FR" sz="900" b="0" i="0" u="none" strike="noStrike" kern="1200" cap="none" spc="0" normalizeH="0" baseline="0" noProof="0" dirty="0">
              <a:ln>
                <a:noFill/>
              </a:ln>
              <a:solidFill>
                <a:prstClr val="black"/>
              </a:solidFill>
              <a:effectLst/>
              <a:uLnTx/>
              <a:uFillTx/>
              <a:ea typeface="+mn-ea"/>
              <a:cs typeface="+mn-cs"/>
            </a:endParaRPr>
          </a:p>
        </p:txBody>
      </p:sp>
      <p:sp>
        <p:nvSpPr>
          <p:cNvPr id="35" name="Rectangle 34">
            <a:extLst>
              <a:ext uri="{FF2B5EF4-FFF2-40B4-BE49-F238E27FC236}">
                <a16:creationId xmlns:a16="http://schemas.microsoft.com/office/drawing/2014/main" id="{03ABF879-25CF-4537-85E9-368A0910F6F6}"/>
              </a:ext>
            </a:extLst>
          </p:cNvPr>
          <p:cNvSpPr/>
          <p:nvPr/>
        </p:nvSpPr>
        <p:spPr>
          <a:xfrm>
            <a:off x="8666044" y="3187497"/>
            <a:ext cx="2891372" cy="83132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srgbClr val="2499B6"/>
                </a:solidFill>
                <a:effectLst/>
                <a:uLnTx/>
                <a:uFillTx/>
                <a:ea typeface="+mn-ea"/>
                <a:cs typeface="+mn-cs"/>
              </a:rPr>
              <a:t>Versements</a:t>
            </a:r>
            <a:r>
              <a:rPr kumimoji="0" lang="fr-FR" sz="1050" b="1" i="0" u="none" strike="noStrike" kern="1200" cap="none" spc="0" normalizeH="0" baseline="0" noProof="0" dirty="0">
                <a:ln>
                  <a:noFill/>
                </a:ln>
                <a:solidFill>
                  <a:srgbClr val="595959"/>
                </a:solidFill>
                <a:effectLst/>
                <a:uLnTx/>
                <a:uFillTx/>
                <a:ea typeface="+mn-ea"/>
                <a:cs typeface="+mn-cs"/>
              </a:rPr>
              <a:t> </a:t>
            </a:r>
            <a:r>
              <a:rPr kumimoji="0" lang="fr-FR" sz="1050" b="0" i="0" u="none" strike="noStrike" kern="1200" cap="none" spc="0" normalizeH="0" baseline="0" noProof="0" dirty="0">
                <a:ln>
                  <a:noFill/>
                </a:ln>
                <a:solidFill>
                  <a:prstClr val="black"/>
                </a:solidFill>
                <a:effectLst/>
                <a:uLnTx/>
                <a:uFillTx/>
                <a:ea typeface="+mn-ea"/>
                <a:cs typeface="+mn-cs"/>
              </a:rPr>
              <a:t>réguliers et ponctuels</a:t>
            </a:r>
            <a:endParaRPr kumimoji="0" lang="fr-FR" sz="900" b="0" i="0" u="none" strike="noStrike" kern="1200" cap="none" spc="0" normalizeH="0" baseline="0" noProof="0" dirty="0">
              <a:ln>
                <a:noFill/>
              </a:ln>
              <a:solidFill>
                <a:prstClr val="black"/>
              </a:solidFill>
              <a:effectLst/>
              <a:uLnTx/>
              <a:uFillTx/>
              <a:ea typeface="+mn-ea"/>
              <a:cs typeface="+mn-cs"/>
            </a:endParaRPr>
          </a:p>
        </p:txBody>
      </p:sp>
      <p:sp>
        <p:nvSpPr>
          <p:cNvPr id="36" name="Rectangle 35">
            <a:extLst>
              <a:ext uri="{FF2B5EF4-FFF2-40B4-BE49-F238E27FC236}">
                <a16:creationId xmlns:a16="http://schemas.microsoft.com/office/drawing/2014/main" id="{2C8FE741-B9C2-421C-85C9-E1B06D8B76EF}"/>
              </a:ext>
            </a:extLst>
          </p:cNvPr>
          <p:cNvSpPr/>
          <p:nvPr/>
        </p:nvSpPr>
        <p:spPr>
          <a:xfrm>
            <a:off x="8666044" y="4180014"/>
            <a:ext cx="2891372" cy="83132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srgbClr val="2499B6"/>
                </a:solidFill>
                <a:effectLst/>
                <a:uLnTx/>
                <a:uFillTx/>
                <a:ea typeface="+mn-ea"/>
                <a:cs typeface="+mn-cs"/>
              </a:rPr>
              <a:t>Arbitrages</a:t>
            </a:r>
            <a:endParaRPr kumimoji="0" lang="fr-FR" sz="900" b="0" i="0" u="none" strike="noStrike" kern="1200" cap="none" spc="0" normalizeH="0" baseline="0" noProof="0" dirty="0">
              <a:ln>
                <a:noFill/>
              </a:ln>
              <a:solidFill>
                <a:srgbClr val="2499B6"/>
              </a:solidFill>
              <a:effectLst/>
              <a:uLnTx/>
              <a:uFillTx/>
              <a:ea typeface="+mn-ea"/>
              <a:cs typeface="+mn-cs"/>
            </a:endParaRPr>
          </a:p>
        </p:txBody>
      </p:sp>
      <p:sp>
        <p:nvSpPr>
          <p:cNvPr id="37" name="Rectangle 36">
            <a:extLst>
              <a:ext uri="{FF2B5EF4-FFF2-40B4-BE49-F238E27FC236}">
                <a16:creationId xmlns:a16="http://schemas.microsoft.com/office/drawing/2014/main" id="{1D402609-FA02-49C1-AE66-A58DECD4BF67}"/>
              </a:ext>
            </a:extLst>
          </p:cNvPr>
          <p:cNvSpPr/>
          <p:nvPr/>
        </p:nvSpPr>
        <p:spPr>
          <a:xfrm>
            <a:off x="8666044" y="5208391"/>
            <a:ext cx="2891372" cy="83132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srgbClr val="2499B6"/>
                </a:solidFill>
                <a:effectLst/>
                <a:uLnTx/>
                <a:uFillTx/>
                <a:ea typeface="+mn-ea"/>
                <a:cs typeface="+mn-cs"/>
              </a:rPr>
              <a:t>Remboursements</a:t>
            </a:r>
            <a:endParaRPr kumimoji="0" lang="fr-FR" sz="900" b="0" i="0" u="none" strike="noStrike" kern="1200" cap="none" spc="0" normalizeH="0" baseline="0" noProof="0" dirty="0">
              <a:ln>
                <a:noFill/>
              </a:ln>
              <a:solidFill>
                <a:srgbClr val="2499B6"/>
              </a:solidFill>
              <a:effectLst/>
              <a:uLnTx/>
              <a:uFillTx/>
              <a:ea typeface="+mn-ea"/>
              <a:cs typeface="+mn-cs"/>
            </a:endParaRPr>
          </a:p>
        </p:txBody>
      </p:sp>
      <p:sp>
        <p:nvSpPr>
          <p:cNvPr id="38" name="Ellipse 37">
            <a:extLst>
              <a:ext uri="{FF2B5EF4-FFF2-40B4-BE49-F238E27FC236}">
                <a16:creationId xmlns:a16="http://schemas.microsoft.com/office/drawing/2014/main" id="{44D52CF2-9C61-4A42-91AE-256EE2195994}"/>
              </a:ext>
            </a:extLst>
          </p:cNvPr>
          <p:cNvSpPr/>
          <p:nvPr/>
        </p:nvSpPr>
        <p:spPr>
          <a:xfrm>
            <a:off x="1453236" y="2078428"/>
            <a:ext cx="431083" cy="407823"/>
          </a:xfrm>
          <a:prstGeom prst="ellipse">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3"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39" name="Image 38">
            <a:extLst>
              <a:ext uri="{FF2B5EF4-FFF2-40B4-BE49-F238E27FC236}">
                <a16:creationId xmlns:a16="http://schemas.microsoft.com/office/drawing/2014/main" id="{6AD9F0A1-D467-4D4B-B77C-9F9636FBE9DC}"/>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52622" y="2096195"/>
            <a:ext cx="406909" cy="407823"/>
          </a:xfrm>
          <a:prstGeom prst="rect">
            <a:avLst/>
          </a:prstGeom>
        </p:spPr>
      </p:pic>
      <p:sp>
        <p:nvSpPr>
          <p:cNvPr id="42" name="Ellipse 41">
            <a:extLst>
              <a:ext uri="{FF2B5EF4-FFF2-40B4-BE49-F238E27FC236}">
                <a16:creationId xmlns:a16="http://schemas.microsoft.com/office/drawing/2014/main" id="{C9F077FA-30E0-49F5-8CD6-F3704405184F}"/>
              </a:ext>
            </a:extLst>
          </p:cNvPr>
          <p:cNvSpPr/>
          <p:nvPr/>
        </p:nvSpPr>
        <p:spPr>
          <a:xfrm>
            <a:off x="1465592" y="4856066"/>
            <a:ext cx="387241" cy="407823"/>
          </a:xfrm>
          <a:prstGeom prst="ellipse">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3"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43" name="Image 42">
            <a:extLst>
              <a:ext uri="{FF2B5EF4-FFF2-40B4-BE49-F238E27FC236}">
                <a16:creationId xmlns:a16="http://schemas.microsoft.com/office/drawing/2014/main" id="{86052436-A4EA-42EA-A5D8-0BA3678422F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500767" y="4891272"/>
            <a:ext cx="334328" cy="334328"/>
          </a:xfrm>
          <a:prstGeom prst="rect">
            <a:avLst/>
          </a:prstGeom>
        </p:spPr>
      </p:pic>
      <p:sp>
        <p:nvSpPr>
          <p:cNvPr id="44" name="Ellipse 43">
            <a:extLst>
              <a:ext uri="{FF2B5EF4-FFF2-40B4-BE49-F238E27FC236}">
                <a16:creationId xmlns:a16="http://schemas.microsoft.com/office/drawing/2014/main" id="{6F61EDD8-9C79-4EF1-9C39-F360DAB50BD9}"/>
              </a:ext>
            </a:extLst>
          </p:cNvPr>
          <p:cNvSpPr/>
          <p:nvPr/>
        </p:nvSpPr>
        <p:spPr>
          <a:xfrm>
            <a:off x="4637327" y="2096195"/>
            <a:ext cx="387241" cy="407823"/>
          </a:xfrm>
          <a:prstGeom prst="ellipse">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3"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45" name="Image 44">
            <a:extLst>
              <a:ext uri="{FF2B5EF4-FFF2-40B4-BE49-F238E27FC236}">
                <a16:creationId xmlns:a16="http://schemas.microsoft.com/office/drawing/2014/main" id="{1DE01770-43E6-488C-9AEB-A2CC2328CCD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676301" y="2155220"/>
            <a:ext cx="321994" cy="322717"/>
          </a:xfrm>
          <a:prstGeom prst="rect">
            <a:avLst/>
          </a:prstGeom>
          <a:ln>
            <a:noFill/>
          </a:ln>
        </p:spPr>
      </p:pic>
      <p:sp>
        <p:nvSpPr>
          <p:cNvPr id="46" name="Ellipse 45">
            <a:extLst>
              <a:ext uri="{FF2B5EF4-FFF2-40B4-BE49-F238E27FC236}">
                <a16:creationId xmlns:a16="http://schemas.microsoft.com/office/drawing/2014/main" id="{C19652AE-B093-4AAA-A75B-FF79A493F409}"/>
              </a:ext>
            </a:extLst>
          </p:cNvPr>
          <p:cNvSpPr/>
          <p:nvPr/>
        </p:nvSpPr>
        <p:spPr>
          <a:xfrm>
            <a:off x="4634427" y="3404849"/>
            <a:ext cx="387241" cy="407823"/>
          </a:xfrm>
          <a:prstGeom prst="ellipse">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3"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47" name="Image 46">
            <a:extLst>
              <a:ext uri="{FF2B5EF4-FFF2-40B4-BE49-F238E27FC236}">
                <a16:creationId xmlns:a16="http://schemas.microsoft.com/office/drawing/2014/main" id="{6C5A226A-086A-4A03-9948-9CB0AC28B549}"/>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658933" y="3479133"/>
            <a:ext cx="369085" cy="345748"/>
          </a:xfrm>
          <a:prstGeom prst="rect">
            <a:avLst/>
          </a:prstGeom>
        </p:spPr>
      </p:pic>
      <p:sp>
        <p:nvSpPr>
          <p:cNvPr id="48" name="Ellipse 47">
            <a:extLst>
              <a:ext uri="{FF2B5EF4-FFF2-40B4-BE49-F238E27FC236}">
                <a16:creationId xmlns:a16="http://schemas.microsoft.com/office/drawing/2014/main" id="{0E97BF2C-9DEF-4151-8DEB-53F51A54E5EE}"/>
              </a:ext>
            </a:extLst>
          </p:cNvPr>
          <p:cNvSpPr/>
          <p:nvPr/>
        </p:nvSpPr>
        <p:spPr>
          <a:xfrm>
            <a:off x="4631412" y="4830693"/>
            <a:ext cx="387241" cy="407823"/>
          </a:xfrm>
          <a:prstGeom prst="ellipse">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3"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49" name="Image 48">
            <a:extLst>
              <a:ext uri="{FF2B5EF4-FFF2-40B4-BE49-F238E27FC236}">
                <a16:creationId xmlns:a16="http://schemas.microsoft.com/office/drawing/2014/main" id="{0EB4ABAF-10D6-450E-A695-DA455F570AF5}"/>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4693069" y="4934449"/>
            <a:ext cx="224070" cy="224070"/>
          </a:xfrm>
          <a:prstGeom prst="rect">
            <a:avLst/>
          </a:prstGeom>
        </p:spPr>
      </p:pic>
      <p:sp>
        <p:nvSpPr>
          <p:cNvPr id="50" name="Ellipse 49">
            <a:extLst>
              <a:ext uri="{FF2B5EF4-FFF2-40B4-BE49-F238E27FC236}">
                <a16:creationId xmlns:a16="http://schemas.microsoft.com/office/drawing/2014/main" id="{F6EB5350-AB8C-45A2-94F4-E53FEF813F4B}"/>
              </a:ext>
            </a:extLst>
          </p:cNvPr>
          <p:cNvSpPr/>
          <p:nvPr/>
        </p:nvSpPr>
        <p:spPr>
          <a:xfrm>
            <a:off x="8616141" y="2100994"/>
            <a:ext cx="387241" cy="407823"/>
          </a:xfrm>
          <a:prstGeom prst="ellipse">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3"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51" name="Image 50">
            <a:extLst>
              <a:ext uri="{FF2B5EF4-FFF2-40B4-BE49-F238E27FC236}">
                <a16:creationId xmlns:a16="http://schemas.microsoft.com/office/drawing/2014/main" id="{63563F8B-5BF0-46E0-A926-7022A158407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8589417" y="2130871"/>
            <a:ext cx="406909" cy="407823"/>
          </a:xfrm>
          <a:prstGeom prst="rect">
            <a:avLst/>
          </a:prstGeom>
        </p:spPr>
      </p:pic>
      <p:sp>
        <p:nvSpPr>
          <p:cNvPr id="52" name="Ellipse 51">
            <a:extLst>
              <a:ext uri="{FF2B5EF4-FFF2-40B4-BE49-F238E27FC236}">
                <a16:creationId xmlns:a16="http://schemas.microsoft.com/office/drawing/2014/main" id="{A384F59C-34AA-4FEB-B8DF-BA5A8B4EA54F}"/>
              </a:ext>
            </a:extLst>
          </p:cNvPr>
          <p:cNvSpPr/>
          <p:nvPr/>
        </p:nvSpPr>
        <p:spPr>
          <a:xfrm>
            <a:off x="8645237" y="3112743"/>
            <a:ext cx="387241" cy="407823"/>
          </a:xfrm>
          <a:prstGeom prst="ellipse">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3"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53" name="Image 52">
            <a:extLst>
              <a:ext uri="{FF2B5EF4-FFF2-40B4-BE49-F238E27FC236}">
                <a16:creationId xmlns:a16="http://schemas.microsoft.com/office/drawing/2014/main" id="{2E6317DD-3A6B-40F5-8879-C67392F4376D}"/>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8631766" y="3139811"/>
            <a:ext cx="407823" cy="316819"/>
          </a:xfrm>
          <a:prstGeom prst="rect">
            <a:avLst/>
          </a:prstGeom>
        </p:spPr>
      </p:pic>
      <p:sp>
        <p:nvSpPr>
          <p:cNvPr id="54" name="Ellipse 53">
            <a:extLst>
              <a:ext uri="{FF2B5EF4-FFF2-40B4-BE49-F238E27FC236}">
                <a16:creationId xmlns:a16="http://schemas.microsoft.com/office/drawing/2014/main" id="{D5B5AE97-7A8F-4ED3-9473-488BB17AE9ED}"/>
              </a:ext>
            </a:extLst>
          </p:cNvPr>
          <p:cNvSpPr/>
          <p:nvPr/>
        </p:nvSpPr>
        <p:spPr>
          <a:xfrm>
            <a:off x="8634947" y="4121683"/>
            <a:ext cx="387241" cy="407823"/>
          </a:xfrm>
          <a:prstGeom prst="ellipse">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3"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55" name="Image 54">
            <a:extLst>
              <a:ext uri="{FF2B5EF4-FFF2-40B4-BE49-F238E27FC236}">
                <a16:creationId xmlns:a16="http://schemas.microsoft.com/office/drawing/2014/main" id="{944B2B10-B0CF-4DF9-8CBC-3864BDDAE992}"/>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8622247" y="4145041"/>
            <a:ext cx="407823" cy="350104"/>
          </a:xfrm>
          <a:prstGeom prst="rect">
            <a:avLst/>
          </a:prstGeom>
        </p:spPr>
      </p:pic>
      <p:sp>
        <p:nvSpPr>
          <p:cNvPr id="56" name="Ellipse 55">
            <a:extLst>
              <a:ext uri="{FF2B5EF4-FFF2-40B4-BE49-F238E27FC236}">
                <a16:creationId xmlns:a16="http://schemas.microsoft.com/office/drawing/2014/main" id="{9BE5D025-27C8-4BDF-8F0E-4CEAAF928B44}"/>
              </a:ext>
            </a:extLst>
          </p:cNvPr>
          <p:cNvSpPr/>
          <p:nvPr/>
        </p:nvSpPr>
        <p:spPr>
          <a:xfrm>
            <a:off x="8641226" y="5121505"/>
            <a:ext cx="387241" cy="407823"/>
          </a:xfrm>
          <a:prstGeom prst="ellipse">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3"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57" name="Image 56">
            <a:extLst>
              <a:ext uri="{FF2B5EF4-FFF2-40B4-BE49-F238E27FC236}">
                <a16:creationId xmlns:a16="http://schemas.microsoft.com/office/drawing/2014/main" id="{FCE33AC9-AB4C-4FB8-BB9F-634F6E3797CC}"/>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8632680" y="5155480"/>
            <a:ext cx="406909" cy="339875"/>
          </a:xfrm>
          <a:prstGeom prst="rect">
            <a:avLst/>
          </a:prstGeom>
        </p:spPr>
      </p:pic>
      <p:pic>
        <p:nvPicPr>
          <p:cNvPr id="41" name="Image 40">
            <a:extLst>
              <a:ext uri="{FF2B5EF4-FFF2-40B4-BE49-F238E27FC236}">
                <a16:creationId xmlns:a16="http://schemas.microsoft.com/office/drawing/2014/main" id="{DD353CA9-0713-4F41-B8EF-032E6EE534A8}"/>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496632" y="3476898"/>
            <a:ext cx="332832" cy="332832"/>
          </a:xfrm>
          <a:prstGeom prst="rect">
            <a:avLst/>
          </a:prstGeom>
        </p:spPr>
      </p:pic>
    </p:spTree>
    <p:extLst>
      <p:ext uri="{BB962C8B-B14F-4D97-AF65-F5344CB8AC3E}">
        <p14:creationId xmlns:p14="http://schemas.microsoft.com/office/powerpoint/2010/main" val="22119665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4"/>
          </p:nvPr>
        </p:nvSpPr>
        <p:spPr/>
        <p:txBody>
          <a:bodyPr/>
          <a:lstStyle/>
          <a:p>
            <a:r>
              <a:rPr lang="fr-FR" dirty="0"/>
              <a:t>7</a:t>
            </a:r>
          </a:p>
        </p:txBody>
      </p:sp>
      <p:sp>
        <p:nvSpPr>
          <p:cNvPr id="6" name="Titre 5"/>
          <p:cNvSpPr>
            <a:spLocks noGrp="1"/>
          </p:cNvSpPr>
          <p:nvPr>
            <p:ph type="title"/>
          </p:nvPr>
        </p:nvSpPr>
        <p:spPr>
          <a:xfrm>
            <a:off x="3960000" y="1339686"/>
            <a:ext cx="6691524" cy="1169551"/>
          </a:xfrm>
        </p:spPr>
        <p:txBody>
          <a:bodyPr wrap="square">
            <a:spAutoFit/>
          </a:bodyPr>
          <a:lstStyle/>
          <a:p>
            <a:r>
              <a:rPr lang="fr-FR" dirty="0"/>
              <a:t>Natixis Interépargne,</a:t>
            </a:r>
            <a:br>
              <a:rPr lang="fr-FR" dirty="0"/>
            </a:br>
            <a:r>
              <a:rPr lang="fr-FR" dirty="0"/>
              <a:t>leader sur le marché</a:t>
            </a:r>
            <a:endParaRPr lang="fr-FR" dirty="0">
              <a:solidFill>
                <a:schemeClr val="tx1"/>
              </a:solidFill>
            </a:endParaRPr>
          </a:p>
        </p:txBody>
      </p:sp>
      <p:sp>
        <p:nvSpPr>
          <p:cNvPr id="10" name="Espace réservé du numéro de diapositive 9"/>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40</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11" name="object 6"/>
          <p:cNvSpPr/>
          <p:nvPr/>
        </p:nvSpPr>
        <p:spPr>
          <a:xfrm>
            <a:off x="3960000" y="4048961"/>
            <a:ext cx="574040" cy="72391"/>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467860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E32F9C-0840-4C32-84BB-EFB0F607D1DC}"/>
              </a:ext>
            </a:extLst>
          </p:cNvPr>
          <p:cNvSpPr>
            <a:spLocks noGrp="1"/>
          </p:cNvSpPr>
          <p:nvPr>
            <p:ph type="title"/>
          </p:nvPr>
        </p:nvSpPr>
        <p:spPr>
          <a:xfrm>
            <a:off x="1440007" y="392833"/>
            <a:ext cx="10639698" cy="601778"/>
          </a:xfrm>
        </p:spPr>
        <p:txBody>
          <a:bodyPr/>
          <a:lstStyle/>
          <a:p>
            <a:r>
              <a:rPr lang="pt-BR" dirty="0"/>
              <a:t>Des entreprises satisfaites des services de Natixis Interépargne</a:t>
            </a:r>
            <a:endParaRPr lang="fr-FR" dirty="0"/>
          </a:p>
        </p:txBody>
      </p:sp>
      <p:sp>
        <p:nvSpPr>
          <p:cNvPr id="3" name="Espace réservé du numéro de diapositive 2">
            <a:extLst>
              <a:ext uri="{FF2B5EF4-FFF2-40B4-BE49-F238E27FC236}">
                <a16:creationId xmlns:a16="http://schemas.microsoft.com/office/drawing/2014/main" id="{039EA00D-F709-48D7-AAD9-906FB29E0E71}"/>
              </a:ext>
            </a:extLst>
          </p:cNvPr>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41</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4" name="Espace réservé du texte 3">
            <a:extLst>
              <a:ext uri="{FF2B5EF4-FFF2-40B4-BE49-F238E27FC236}">
                <a16:creationId xmlns:a16="http://schemas.microsoft.com/office/drawing/2014/main" id="{BB599B5C-2442-45BB-B8BF-7E280B789293}"/>
              </a:ext>
            </a:extLst>
          </p:cNvPr>
          <p:cNvSpPr>
            <a:spLocks noGrp="1"/>
          </p:cNvSpPr>
          <p:nvPr>
            <p:ph type="body" sz="quarter" idx="13"/>
          </p:nvPr>
        </p:nvSpPr>
        <p:spPr/>
        <p:txBody>
          <a:bodyPr/>
          <a:lstStyle/>
          <a:p>
            <a:r>
              <a:rPr lang="fr-FR" dirty="0"/>
              <a:t>7</a:t>
            </a:r>
          </a:p>
        </p:txBody>
      </p:sp>
      <p:pic>
        <p:nvPicPr>
          <p:cNvPr id="8" name="Image 7">
            <a:extLst>
              <a:ext uri="{FF2B5EF4-FFF2-40B4-BE49-F238E27FC236}">
                <a16:creationId xmlns:a16="http://schemas.microsoft.com/office/drawing/2014/main" id="{C02EB089-1BB3-418E-9369-E565F2A0FF62}"/>
              </a:ext>
            </a:extLst>
          </p:cNvPr>
          <p:cNvPicPr>
            <a:picLocks noChangeAspect="1"/>
          </p:cNvPicPr>
          <p:nvPr/>
        </p:nvPicPr>
        <p:blipFill rotWithShape="1">
          <a:blip r:embed="rId2"/>
          <a:srcRect t="1873" b="4328"/>
          <a:stretch/>
        </p:blipFill>
        <p:spPr>
          <a:xfrm>
            <a:off x="2351050" y="738569"/>
            <a:ext cx="8400943" cy="5570791"/>
          </a:xfrm>
          <a:prstGeom prst="rect">
            <a:avLst/>
          </a:prstGeom>
        </p:spPr>
      </p:pic>
    </p:spTree>
    <p:extLst>
      <p:ext uri="{BB962C8B-B14F-4D97-AF65-F5344CB8AC3E}">
        <p14:creationId xmlns:p14="http://schemas.microsoft.com/office/powerpoint/2010/main" val="24043864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E32F9C-0840-4C32-84BB-EFB0F607D1DC}"/>
              </a:ext>
            </a:extLst>
          </p:cNvPr>
          <p:cNvSpPr>
            <a:spLocks noGrp="1"/>
          </p:cNvSpPr>
          <p:nvPr>
            <p:ph type="title"/>
          </p:nvPr>
        </p:nvSpPr>
        <p:spPr>
          <a:xfrm>
            <a:off x="1440007" y="350234"/>
            <a:ext cx="10751993" cy="650999"/>
          </a:xfrm>
        </p:spPr>
        <p:txBody>
          <a:bodyPr/>
          <a:lstStyle/>
          <a:p>
            <a:r>
              <a:rPr lang="pt-BR" dirty="0"/>
              <a:t>Des épargnants satisfaits des services de Natixis Interépargne</a:t>
            </a:r>
            <a:endParaRPr lang="fr-FR" dirty="0"/>
          </a:p>
        </p:txBody>
      </p:sp>
      <p:sp>
        <p:nvSpPr>
          <p:cNvPr id="3" name="Espace réservé du numéro de diapositive 2">
            <a:extLst>
              <a:ext uri="{FF2B5EF4-FFF2-40B4-BE49-F238E27FC236}">
                <a16:creationId xmlns:a16="http://schemas.microsoft.com/office/drawing/2014/main" id="{039EA00D-F709-48D7-AAD9-906FB29E0E71}"/>
              </a:ext>
            </a:extLst>
          </p:cNvPr>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42</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4" name="Espace réservé du texte 3">
            <a:extLst>
              <a:ext uri="{FF2B5EF4-FFF2-40B4-BE49-F238E27FC236}">
                <a16:creationId xmlns:a16="http://schemas.microsoft.com/office/drawing/2014/main" id="{BB599B5C-2442-45BB-B8BF-7E280B789293}"/>
              </a:ext>
            </a:extLst>
          </p:cNvPr>
          <p:cNvSpPr>
            <a:spLocks noGrp="1"/>
          </p:cNvSpPr>
          <p:nvPr>
            <p:ph type="body" sz="quarter" idx="13"/>
          </p:nvPr>
        </p:nvSpPr>
        <p:spPr/>
        <p:txBody>
          <a:bodyPr/>
          <a:lstStyle/>
          <a:p>
            <a:r>
              <a:rPr lang="fr-FR" dirty="0"/>
              <a:t>7</a:t>
            </a:r>
          </a:p>
        </p:txBody>
      </p:sp>
      <p:pic>
        <p:nvPicPr>
          <p:cNvPr id="8" name="Image 7">
            <a:extLst>
              <a:ext uri="{FF2B5EF4-FFF2-40B4-BE49-F238E27FC236}">
                <a16:creationId xmlns:a16="http://schemas.microsoft.com/office/drawing/2014/main" id="{216A0992-524F-4A1A-8D31-34E3E8D1E55B}"/>
              </a:ext>
            </a:extLst>
          </p:cNvPr>
          <p:cNvPicPr>
            <a:picLocks noChangeAspect="1"/>
          </p:cNvPicPr>
          <p:nvPr/>
        </p:nvPicPr>
        <p:blipFill rotWithShape="1">
          <a:blip r:embed="rId2"/>
          <a:srcRect b="7601"/>
          <a:stretch/>
        </p:blipFill>
        <p:spPr>
          <a:xfrm>
            <a:off x="2050869" y="760603"/>
            <a:ext cx="8607947" cy="5611795"/>
          </a:xfrm>
          <a:prstGeom prst="rect">
            <a:avLst/>
          </a:prstGeom>
        </p:spPr>
      </p:pic>
    </p:spTree>
    <p:extLst>
      <p:ext uri="{BB962C8B-B14F-4D97-AF65-F5344CB8AC3E}">
        <p14:creationId xmlns:p14="http://schemas.microsoft.com/office/powerpoint/2010/main" val="9283941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4"/>
          </p:nvPr>
        </p:nvSpPr>
        <p:spPr/>
        <p:txBody>
          <a:bodyPr/>
          <a:lstStyle/>
          <a:p>
            <a:r>
              <a:rPr lang="fr-FR" dirty="0"/>
              <a:t>8</a:t>
            </a:r>
          </a:p>
        </p:txBody>
      </p:sp>
      <p:sp>
        <p:nvSpPr>
          <p:cNvPr id="6" name="Titre 5"/>
          <p:cNvSpPr>
            <a:spLocks noGrp="1"/>
          </p:cNvSpPr>
          <p:nvPr>
            <p:ph type="title"/>
          </p:nvPr>
        </p:nvSpPr>
        <p:spPr>
          <a:xfrm>
            <a:off x="3960000" y="1660960"/>
            <a:ext cx="6691524" cy="584775"/>
          </a:xfrm>
        </p:spPr>
        <p:txBody>
          <a:bodyPr wrap="square">
            <a:spAutoFit/>
          </a:bodyPr>
          <a:lstStyle/>
          <a:p>
            <a:r>
              <a:rPr lang="fr-FR" dirty="0"/>
              <a:t>annexes</a:t>
            </a:r>
            <a:endParaRPr lang="fr-FR" dirty="0">
              <a:solidFill>
                <a:schemeClr val="tx1"/>
              </a:solidFill>
            </a:endParaRPr>
          </a:p>
        </p:txBody>
      </p:sp>
      <p:sp>
        <p:nvSpPr>
          <p:cNvPr id="10" name="Espace réservé du numéro de diapositive 9"/>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43</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11" name="object 6"/>
          <p:cNvSpPr/>
          <p:nvPr/>
        </p:nvSpPr>
        <p:spPr>
          <a:xfrm>
            <a:off x="3960000" y="4048961"/>
            <a:ext cx="574040" cy="72391"/>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7872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E32F9C-0840-4C32-84BB-EFB0F607D1DC}"/>
              </a:ext>
            </a:extLst>
          </p:cNvPr>
          <p:cNvSpPr>
            <a:spLocks noGrp="1"/>
          </p:cNvSpPr>
          <p:nvPr>
            <p:ph type="title"/>
          </p:nvPr>
        </p:nvSpPr>
        <p:spPr/>
        <p:txBody>
          <a:bodyPr/>
          <a:lstStyle/>
          <a:p>
            <a:r>
              <a:rPr lang="pt-BR" dirty="0"/>
              <a:t>Annexe 1 : </a:t>
            </a:r>
            <a:r>
              <a:rPr lang="pt-BR" b="0" dirty="0"/>
              <a:t>Tarification en vigueur</a:t>
            </a:r>
            <a:endParaRPr lang="fr-FR" b="0" dirty="0"/>
          </a:p>
        </p:txBody>
      </p:sp>
      <p:sp>
        <p:nvSpPr>
          <p:cNvPr id="3" name="Espace réservé du numéro de diapositive 2">
            <a:extLst>
              <a:ext uri="{FF2B5EF4-FFF2-40B4-BE49-F238E27FC236}">
                <a16:creationId xmlns:a16="http://schemas.microsoft.com/office/drawing/2014/main" id="{039EA00D-F709-48D7-AAD9-906FB29E0E71}"/>
              </a:ext>
            </a:extLst>
          </p:cNvPr>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44</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4" name="Espace réservé du texte 3">
            <a:extLst>
              <a:ext uri="{FF2B5EF4-FFF2-40B4-BE49-F238E27FC236}">
                <a16:creationId xmlns:a16="http://schemas.microsoft.com/office/drawing/2014/main" id="{BB599B5C-2442-45BB-B8BF-7E280B789293}"/>
              </a:ext>
            </a:extLst>
          </p:cNvPr>
          <p:cNvSpPr>
            <a:spLocks noGrp="1"/>
          </p:cNvSpPr>
          <p:nvPr>
            <p:ph type="body" sz="quarter" idx="13"/>
          </p:nvPr>
        </p:nvSpPr>
        <p:spPr/>
        <p:txBody>
          <a:bodyPr/>
          <a:lstStyle/>
          <a:p>
            <a:r>
              <a:rPr lang="fr-FR" dirty="0"/>
              <a:t>8</a:t>
            </a:r>
          </a:p>
        </p:txBody>
      </p:sp>
      <p:graphicFrame>
        <p:nvGraphicFramePr>
          <p:cNvPr id="12" name="Espace réservé du contenu 3">
            <a:extLst>
              <a:ext uri="{FF2B5EF4-FFF2-40B4-BE49-F238E27FC236}">
                <a16:creationId xmlns:a16="http://schemas.microsoft.com/office/drawing/2014/main" id="{D4E70D39-5B46-40AC-99E6-0FD0B7840B4F}"/>
              </a:ext>
            </a:extLst>
          </p:cNvPr>
          <p:cNvGraphicFramePr>
            <a:graphicFrameLocks/>
          </p:cNvGraphicFramePr>
          <p:nvPr>
            <p:extLst>
              <p:ext uri="{D42A27DB-BD31-4B8C-83A1-F6EECF244321}">
                <p14:modId xmlns:p14="http://schemas.microsoft.com/office/powerpoint/2010/main" val="2839886085"/>
              </p:ext>
            </p:extLst>
          </p:nvPr>
        </p:nvGraphicFramePr>
        <p:xfrm>
          <a:off x="2524097" y="1447623"/>
          <a:ext cx="8205210" cy="4230320"/>
        </p:xfrm>
        <a:graphic>
          <a:graphicData uri="http://schemas.openxmlformats.org/drawingml/2006/table">
            <a:tbl>
              <a:tblPr firstRow="1" bandRow="1"/>
              <a:tblGrid>
                <a:gridCol w="5223505">
                  <a:extLst>
                    <a:ext uri="{9D8B030D-6E8A-4147-A177-3AD203B41FA5}">
                      <a16:colId xmlns:a16="http://schemas.microsoft.com/office/drawing/2014/main" val="20000"/>
                    </a:ext>
                  </a:extLst>
                </a:gridCol>
                <a:gridCol w="2981705">
                  <a:extLst>
                    <a:ext uri="{9D8B030D-6E8A-4147-A177-3AD203B41FA5}">
                      <a16:colId xmlns:a16="http://schemas.microsoft.com/office/drawing/2014/main" val="20002"/>
                    </a:ext>
                  </a:extLst>
                </a:gridCol>
              </a:tblGrid>
              <a:tr h="370840">
                <a:tc gridSpan="2">
                  <a:txBody>
                    <a:bodyPr/>
                    <a:lstStyle>
                      <a:lvl1pPr marL="0" algn="l" defTabSz="914354" rtl="0" eaLnBrk="1" latinLnBrk="0" hangingPunct="1">
                        <a:defRPr sz="1801" b="1" kern="1200">
                          <a:solidFill>
                            <a:schemeClr val="lt1"/>
                          </a:solidFill>
                          <a:latin typeface="Calibri"/>
                        </a:defRPr>
                      </a:lvl1pPr>
                      <a:lvl2pPr marL="457177" algn="l" defTabSz="914354" rtl="0" eaLnBrk="1" latinLnBrk="0" hangingPunct="1">
                        <a:defRPr sz="1801" b="1" kern="1200">
                          <a:solidFill>
                            <a:schemeClr val="lt1"/>
                          </a:solidFill>
                          <a:latin typeface="Calibri"/>
                        </a:defRPr>
                      </a:lvl2pPr>
                      <a:lvl3pPr marL="914354" algn="l" defTabSz="914354" rtl="0" eaLnBrk="1" latinLnBrk="0" hangingPunct="1">
                        <a:defRPr sz="1801" b="1" kern="1200">
                          <a:solidFill>
                            <a:schemeClr val="lt1"/>
                          </a:solidFill>
                          <a:latin typeface="Calibri"/>
                        </a:defRPr>
                      </a:lvl3pPr>
                      <a:lvl4pPr marL="1371531" algn="l" defTabSz="914354" rtl="0" eaLnBrk="1" latinLnBrk="0" hangingPunct="1">
                        <a:defRPr sz="1801" b="1" kern="1200">
                          <a:solidFill>
                            <a:schemeClr val="lt1"/>
                          </a:solidFill>
                          <a:latin typeface="Calibri"/>
                        </a:defRPr>
                      </a:lvl4pPr>
                      <a:lvl5pPr marL="1828709" algn="l" defTabSz="914354" rtl="0" eaLnBrk="1" latinLnBrk="0" hangingPunct="1">
                        <a:defRPr sz="1801" b="1" kern="1200">
                          <a:solidFill>
                            <a:schemeClr val="lt1"/>
                          </a:solidFill>
                          <a:latin typeface="Calibri"/>
                        </a:defRPr>
                      </a:lvl5pPr>
                      <a:lvl6pPr marL="2285886" algn="l" defTabSz="914354" rtl="0" eaLnBrk="1" latinLnBrk="0" hangingPunct="1">
                        <a:defRPr sz="1801" b="1" kern="1200">
                          <a:solidFill>
                            <a:schemeClr val="lt1"/>
                          </a:solidFill>
                          <a:latin typeface="Calibri"/>
                        </a:defRPr>
                      </a:lvl6pPr>
                      <a:lvl7pPr marL="2743063" algn="l" defTabSz="914354" rtl="0" eaLnBrk="1" latinLnBrk="0" hangingPunct="1">
                        <a:defRPr sz="1801" b="1" kern="1200">
                          <a:solidFill>
                            <a:schemeClr val="lt1"/>
                          </a:solidFill>
                          <a:latin typeface="Calibri"/>
                        </a:defRPr>
                      </a:lvl7pPr>
                      <a:lvl8pPr marL="3200240" algn="l" defTabSz="914354" rtl="0" eaLnBrk="1" latinLnBrk="0" hangingPunct="1">
                        <a:defRPr sz="1801" b="1" kern="1200">
                          <a:solidFill>
                            <a:schemeClr val="lt1"/>
                          </a:solidFill>
                          <a:latin typeface="Calibri"/>
                        </a:defRPr>
                      </a:lvl8pPr>
                      <a:lvl9pPr marL="3657417" algn="l" defTabSz="914354" rtl="0" eaLnBrk="1" latinLnBrk="0" hangingPunct="1">
                        <a:defRPr sz="1801" b="1" kern="1200">
                          <a:solidFill>
                            <a:schemeClr val="lt1"/>
                          </a:solidFill>
                          <a:latin typeface="Calibri"/>
                        </a:defRPr>
                      </a:lvl9pPr>
                    </a:lstStyle>
                    <a:p>
                      <a:pPr>
                        <a:lnSpc>
                          <a:spcPts val="1000"/>
                        </a:lnSpc>
                      </a:pPr>
                      <a:r>
                        <a:rPr lang="fr-FR" sz="1000" dirty="0">
                          <a:latin typeface="Arial" panose="020B0604020202020204" pitchFamily="34" charset="0"/>
                          <a:cs typeface="Arial" panose="020B0604020202020204" pitchFamily="34" charset="0"/>
                        </a:rPr>
                        <a:t>Les frais de tenue de compte</a:t>
                      </a:r>
                      <a:r>
                        <a:rPr lang="fr-FR" sz="1000" baseline="30000" dirty="0">
                          <a:latin typeface="Arial" panose="020B0604020202020204" pitchFamily="34" charset="0"/>
                          <a:cs typeface="Arial" panose="020B0604020202020204" pitchFamily="34" charset="0"/>
                        </a:rPr>
                        <a:t>(1)</a:t>
                      </a:r>
                      <a:r>
                        <a:rPr lang="fr-FR" sz="1000" dirty="0">
                          <a:latin typeface="Arial" panose="020B0604020202020204" pitchFamily="34" charset="0"/>
                          <a:cs typeface="Arial" panose="020B0604020202020204" pitchFamily="34" charset="0"/>
                        </a:rPr>
                        <a:t> couvrent la gestion administrative des comptes individuels des épargnants.</a:t>
                      </a:r>
                    </a:p>
                    <a:p>
                      <a:pPr>
                        <a:lnSpc>
                          <a:spcPts val="1000"/>
                        </a:lnSpc>
                      </a:pPr>
                      <a:r>
                        <a:rPr lang="fr-FR" sz="1000" dirty="0">
                          <a:latin typeface="Arial" panose="020B0604020202020204" pitchFamily="34" charset="0"/>
                          <a:cs typeface="Arial" panose="020B0604020202020204" pitchFamily="34" charset="0"/>
                        </a:rPr>
                        <a:t>Ils sont à la charge exclusive de l’entreprise (obligation réglementaire) :</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2"/>
                    </a:solidFill>
                  </a:tcPr>
                </a:tc>
                <a:tc hMerge="1">
                  <a:txBody>
                    <a:bodyPr/>
                    <a:lstStyle/>
                    <a:p>
                      <a:endParaRPr lang="fr-FR"/>
                    </a:p>
                  </a:txBody>
                  <a:tcPr/>
                </a:tc>
                <a:extLst>
                  <a:ext uri="{0D108BD9-81ED-4DB2-BD59-A6C34878D82A}">
                    <a16:rowId xmlns:a16="http://schemas.microsoft.com/office/drawing/2014/main" val="10000"/>
                  </a:ext>
                </a:extLst>
              </a:tr>
              <a:tr h="252000">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a:lnSpc>
                          <a:spcPts val="1000"/>
                        </a:lnSpc>
                      </a:pPr>
                      <a:r>
                        <a:rPr lang="fr-FR" sz="900" b="1" dirty="0">
                          <a:solidFill>
                            <a:srgbClr val="4F504F"/>
                          </a:solidFill>
                          <a:latin typeface="Arial" panose="020B0604020202020204" pitchFamily="34" charset="0"/>
                          <a:cs typeface="Arial" panose="020B0604020202020204" pitchFamily="34" charset="0"/>
                        </a:rPr>
                        <a:t>1 dispositif : PEI ou PERCOL-I</a:t>
                      </a:r>
                      <a:endParaRPr lang="fr-FR" sz="900" dirty="0">
                        <a:latin typeface="Arial" panose="020B0604020202020204" pitchFamily="34" charset="0"/>
                        <a:cs typeface="Arial" panose="020B0604020202020204" pitchFamily="34" charset="0"/>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algn="r">
                        <a:lnSpc>
                          <a:spcPts val="1000"/>
                        </a:lnSpc>
                      </a:pPr>
                      <a:r>
                        <a:rPr lang="fr-FR" sz="900" dirty="0">
                          <a:latin typeface="Arial" panose="020B0604020202020204" pitchFamily="34" charset="0"/>
                          <a:cs typeface="Arial" panose="020B0604020202020204" pitchFamily="34" charset="0"/>
                        </a:rPr>
                        <a:t>Forfait annuel 100 € HT +  10 € HT par compte</a:t>
                      </a:r>
                      <a:endParaRPr lang="fr-FR" sz="1050" dirty="0">
                        <a:latin typeface="Arial" panose="020B0604020202020204" pitchFamily="34" charset="0"/>
                        <a:cs typeface="Arial" panose="020B0604020202020204" pitchFamily="34" charset="0"/>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252000">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a:lnSpc>
                          <a:spcPts val="1000"/>
                        </a:lnSpc>
                      </a:pPr>
                      <a:r>
                        <a:rPr lang="fr-FR" sz="900" b="1" dirty="0">
                          <a:solidFill>
                            <a:srgbClr val="4F504F"/>
                          </a:solidFill>
                          <a:latin typeface="Arial" panose="020B0604020202020204" pitchFamily="34" charset="0"/>
                          <a:cs typeface="Arial" panose="020B0604020202020204" pitchFamily="34" charset="0"/>
                        </a:rPr>
                        <a:t>2 dispositifs : PEI + PERCOL-I</a:t>
                      </a:r>
                      <a:endParaRPr lang="fr-FR" sz="900" dirty="0">
                        <a:latin typeface="Arial" panose="020B0604020202020204" pitchFamily="34" charset="0"/>
                        <a:cs typeface="Arial" panose="020B060402020202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DCECC"/>
                    </a:solidFill>
                  </a:tcPr>
                </a:tc>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algn="r">
                        <a:lnSpc>
                          <a:spcPts val="1000"/>
                        </a:lnSpc>
                      </a:pPr>
                      <a:r>
                        <a:rPr lang="fr-FR" sz="900" dirty="0">
                          <a:latin typeface="Arial" panose="020B0604020202020204" pitchFamily="34" charset="0"/>
                          <a:cs typeface="Arial" panose="020B0604020202020204" pitchFamily="34" charset="0"/>
                        </a:rPr>
                        <a:t>Forfait annuel 150 € HT + 15 € HT par compte </a:t>
                      </a:r>
                      <a:endParaRPr lang="fr-FR" sz="1050" dirty="0">
                        <a:latin typeface="Arial" panose="020B0604020202020204" pitchFamily="34" charset="0"/>
                        <a:cs typeface="Arial" panose="020B060402020202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DCECC"/>
                    </a:solidFill>
                  </a:tcPr>
                </a:tc>
                <a:extLst>
                  <a:ext uri="{0D108BD9-81ED-4DB2-BD59-A6C34878D82A}">
                    <a16:rowId xmlns:a16="http://schemas.microsoft.com/office/drawing/2014/main" val="10002"/>
                  </a:ext>
                </a:extLst>
              </a:tr>
              <a:tr h="146285">
                <a:tc gridSpan="2">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a:lnSpc>
                          <a:spcPts val="1000"/>
                        </a:lnSpc>
                      </a:pPr>
                      <a:r>
                        <a:rPr lang="fr-FR" sz="900" dirty="0">
                          <a:latin typeface="Arial" panose="020B0604020202020204" pitchFamily="34" charset="0"/>
                          <a:cs typeface="Arial" panose="020B0604020202020204" pitchFamily="34" charset="0"/>
                        </a:rPr>
                        <a:t>Moyens de communication : </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hMerge="1">
                  <a:txBody>
                    <a:bodyPr/>
                    <a:lstStyle/>
                    <a:p>
                      <a:endParaRPr lang="fr-FR"/>
                    </a:p>
                  </a:txBody>
                  <a:tcPr/>
                </a:tc>
                <a:extLst>
                  <a:ext uri="{0D108BD9-81ED-4DB2-BD59-A6C34878D82A}">
                    <a16:rowId xmlns:a16="http://schemas.microsoft.com/office/drawing/2014/main" val="10004"/>
                  </a:ext>
                </a:extLst>
              </a:tr>
              <a:tr h="218317">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marL="171450" indent="-171450">
                        <a:lnSpc>
                          <a:spcPts val="1000"/>
                        </a:lnSpc>
                        <a:buClr>
                          <a:srgbClr val="FF0000"/>
                        </a:buClr>
                        <a:buFont typeface="Wingdings" panose="05000000000000000000" pitchFamily="2" charset="2"/>
                        <a:buChar char="§"/>
                      </a:pPr>
                      <a:r>
                        <a:rPr lang="fr-FR" sz="900" dirty="0">
                          <a:latin typeface="Arial" panose="020B0604020202020204" pitchFamily="34" charset="0"/>
                          <a:cs typeface="Arial" panose="020B0604020202020204" pitchFamily="34" charset="0"/>
                        </a:rPr>
                        <a:t>Assistance téléphonique entreprises et bénéficiaires </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DCECC"/>
                    </a:solidFill>
                  </a:tcPr>
                </a:tc>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algn="r">
                        <a:lnSpc>
                          <a:spcPts val="1000"/>
                        </a:lnSpc>
                      </a:pPr>
                      <a:r>
                        <a:rPr lang="fr-FR" sz="900" dirty="0">
                          <a:latin typeface="Arial" panose="020B0604020202020204" pitchFamily="34" charset="0"/>
                          <a:cs typeface="Arial" panose="020B0604020202020204" pitchFamily="34" charset="0"/>
                        </a:rPr>
                        <a:t>gratuit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DCECC"/>
                    </a:solidFill>
                  </a:tcPr>
                </a:tc>
                <a:extLst>
                  <a:ext uri="{0D108BD9-81ED-4DB2-BD59-A6C34878D82A}">
                    <a16:rowId xmlns:a16="http://schemas.microsoft.com/office/drawing/2014/main" val="10005"/>
                  </a:ext>
                </a:extLst>
              </a:tr>
              <a:tr h="216024">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marL="171450" indent="-171450">
                        <a:lnSpc>
                          <a:spcPts val="1000"/>
                        </a:lnSpc>
                        <a:buClr>
                          <a:srgbClr val="FF0000"/>
                        </a:buClr>
                        <a:buFont typeface="Wingdings" panose="05000000000000000000" pitchFamily="2" charset="2"/>
                        <a:buChar char="§"/>
                      </a:pPr>
                      <a:r>
                        <a:rPr lang="fr-FR" sz="900" kern="1200" dirty="0">
                          <a:solidFill>
                            <a:schemeClr val="dk1"/>
                          </a:solidFill>
                          <a:latin typeface="Arial" panose="020B0604020202020204" pitchFamily="34" charset="0"/>
                          <a:ea typeface="+mn-ea"/>
                          <a:cs typeface="Arial" panose="020B0604020202020204" pitchFamily="34" charset="0"/>
                        </a:rPr>
                        <a:t>Site</a:t>
                      </a:r>
                      <a:r>
                        <a:rPr lang="fr-FR" sz="900" dirty="0">
                          <a:latin typeface="Arial" panose="020B0604020202020204" pitchFamily="34" charset="0"/>
                          <a:cs typeface="Arial" panose="020B0604020202020204" pitchFamily="34" charset="0"/>
                        </a:rPr>
                        <a:t> internet : </a:t>
                      </a:r>
                      <a:r>
                        <a:rPr lang="fr-FR" sz="900" dirty="0">
                          <a:latin typeface="Arial" panose="020B0604020202020204" pitchFamily="34" charset="0"/>
                          <a:cs typeface="Arial" panose="020B0604020202020204" pitchFamily="34" charset="0"/>
                          <a:hlinkClick r:id="rId2"/>
                        </a:rPr>
                        <a:t>www.epargnesalariale.caisse-epargne.fr</a:t>
                      </a:r>
                      <a:endParaRPr lang="fr-FR" sz="900" dirty="0">
                        <a:latin typeface="Arial" panose="020B0604020202020204" pitchFamily="34" charset="0"/>
                        <a:cs typeface="Arial" panose="020B060402020202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algn="r">
                        <a:lnSpc>
                          <a:spcPts val="1000"/>
                        </a:lnSpc>
                      </a:pPr>
                      <a:r>
                        <a:rPr lang="fr-FR" sz="900" dirty="0">
                          <a:latin typeface="Arial" panose="020B0604020202020204" pitchFamily="34" charset="0"/>
                          <a:cs typeface="Arial" panose="020B0604020202020204" pitchFamily="34" charset="0"/>
                        </a:rPr>
                        <a:t>gratuit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6"/>
                  </a:ext>
                </a:extLst>
              </a:tr>
              <a:tr h="216024">
                <a:tc gridSpan="2">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marL="0" algn="l" defTabSz="914400" rtl="0" eaLnBrk="1" latinLnBrk="0" hangingPunct="1">
                        <a:lnSpc>
                          <a:spcPts val="1000"/>
                        </a:lnSpc>
                      </a:pPr>
                      <a:r>
                        <a:rPr lang="fr-FR" sz="1000" b="1" kern="1200" dirty="0">
                          <a:solidFill>
                            <a:schemeClr val="lt1"/>
                          </a:solidFill>
                          <a:latin typeface="Arial" panose="020B0604020202020204" pitchFamily="34" charset="0"/>
                          <a:ea typeface="+mn-ea"/>
                          <a:cs typeface="Arial" panose="020B0604020202020204" pitchFamily="34" charset="0"/>
                        </a:rPr>
                        <a:t>Traitement de la participation et/ou de l’intéressement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tx2"/>
                    </a:solidFill>
                  </a:tcPr>
                </a:tc>
                <a:tc hMerge="1">
                  <a:txBody>
                    <a:bodyPr/>
                    <a:lstStyle/>
                    <a:p>
                      <a:endParaRPr lang="fr-FR"/>
                    </a:p>
                  </a:txBody>
                  <a:tcPr/>
                </a:tc>
                <a:extLst>
                  <a:ext uri="{0D108BD9-81ED-4DB2-BD59-A6C34878D82A}">
                    <a16:rowId xmlns:a16="http://schemas.microsoft.com/office/drawing/2014/main" val="10007"/>
                  </a:ext>
                </a:extLst>
              </a:tr>
              <a:tr h="213608">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algn="just" defTabSz="905027" fontAlgn="base">
                        <a:lnSpc>
                          <a:spcPts val="1000"/>
                        </a:lnSpc>
                        <a:spcBef>
                          <a:spcPct val="25000"/>
                        </a:spcBef>
                        <a:spcAft>
                          <a:spcPct val="0"/>
                        </a:spcAft>
                        <a:buClr>
                          <a:srgbClr val="C00000"/>
                        </a:buClr>
                        <a:buSzPct val="100000"/>
                        <a:tabLst>
                          <a:tab pos="8791575" algn="r"/>
                          <a:tab pos="8872538" algn="r"/>
                        </a:tabLst>
                      </a:pPr>
                      <a:r>
                        <a:rPr lang="fr-FR" sz="900" i="1" dirty="0">
                          <a:solidFill>
                            <a:srgbClr val="4F504F"/>
                          </a:solidFill>
                          <a:latin typeface="Arial" panose="020B0604020202020204" pitchFamily="34" charset="0"/>
                          <a:cs typeface="Arial" panose="020B0604020202020204" pitchFamily="34" charset="0"/>
                        </a:rPr>
                        <a:t>Investissement de la participation et/ou de l’intéressement. </a:t>
                      </a:r>
                      <a:endParaRPr lang="fr-FR" sz="900" dirty="0">
                        <a:latin typeface="Arial" panose="020B0604020202020204" pitchFamily="34" charset="0"/>
                        <a:cs typeface="Arial" panose="020B060402020202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algn="r">
                        <a:lnSpc>
                          <a:spcPts val="1000"/>
                        </a:lnSpc>
                      </a:pPr>
                      <a:r>
                        <a:rPr lang="fr-FR" sz="900" b="0" dirty="0">
                          <a:solidFill>
                            <a:schemeClr val="tx1"/>
                          </a:solidFill>
                          <a:latin typeface="Arial" panose="020B0604020202020204" pitchFamily="34" charset="0"/>
                          <a:cs typeface="Arial" panose="020B0604020202020204" pitchFamily="34" charset="0"/>
                        </a:rPr>
                        <a:t>gratuit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8"/>
                  </a:ext>
                </a:extLst>
              </a:tr>
              <a:tr h="261760">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algn="just" defTabSz="905027" fontAlgn="base">
                        <a:lnSpc>
                          <a:spcPts val="1000"/>
                        </a:lnSpc>
                        <a:spcBef>
                          <a:spcPct val="25000"/>
                        </a:spcBef>
                        <a:spcAft>
                          <a:spcPct val="0"/>
                        </a:spcAft>
                        <a:buClr>
                          <a:srgbClr val="C00000"/>
                        </a:buClr>
                        <a:buSzPct val="100000"/>
                        <a:tabLst>
                          <a:tab pos="8791575" algn="r"/>
                          <a:tab pos="8872538" algn="r"/>
                        </a:tabLst>
                      </a:pPr>
                      <a:r>
                        <a:rPr lang="fr-FR" sz="900" b="1" dirty="0">
                          <a:solidFill>
                            <a:srgbClr val="4F504F"/>
                          </a:solidFill>
                          <a:latin typeface="Arial" panose="020B0604020202020204" pitchFamily="34" charset="0"/>
                          <a:cs typeface="Arial" panose="020B0604020202020204" pitchFamily="34" charset="0"/>
                        </a:rPr>
                        <a:t>Choix 1 : 	</a:t>
                      </a:r>
                      <a:r>
                        <a:rPr lang="fr-FR" sz="900" i="1" dirty="0">
                          <a:solidFill>
                            <a:srgbClr val="4F504F"/>
                          </a:solidFill>
                          <a:latin typeface="Arial" panose="020B0604020202020204" pitchFamily="34" charset="0"/>
                          <a:cs typeface="Arial" panose="020B0604020202020204" pitchFamily="34" charset="0"/>
                        </a:rPr>
                        <a:t>interrogation des bénéficiaires, traitement des choix d’investissement et règlement aux bénéficiaires de l’intéressement et/ou de la participation non investie.</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DCECC"/>
                    </a:solidFill>
                  </a:tcPr>
                </a:tc>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marL="0" marR="0" indent="0" algn="r" defTabSz="914400" rtl="0" eaLnBrk="1" fontAlgn="auto" latinLnBrk="0" hangingPunct="1">
                        <a:lnSpc>
                          <a:spcPts val="1000"/>
                        </a:lnSpc>
                        <a:spcBef>
                          <a:spcPts val="0"/>
                        </a:spcBef>
                        <a:spcAft>
                          <a:spcPts val="0"/>
                        </a:spcAft>
                        <a:buClrTx/>
                        <a:buSzTx/>
                        <a:buFontTx/>
                        <a:buNone/>
                        <a:tabLst/>
                        <a:defRPr/>
                      </a:pPr>
                      <a:r>
                        <a:rPr lang="fr-FR" sz="900" b="0" dirty="0">
                          <a:solidFill>
                            <a:schemeClr val="tx1"/>
                          </a:solidFill>
                          <a:latin typeface="Arial" panose="020B0604020202020204" pitchFamily="34" charset="0"/>
                          <a:cs typeface="Arial" panose="020B0604020202020204" pitchFamily="34" charset="0"/>
                        </a:rPr>
                        <a:t>3,50 € HT / bénéficiaire</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DCECC"/>
                    </a:solidFill>
                  </a:tcPr>
                </a:tc>
                <a:extLst>
                  <a:ext uri="{0D108BD9-81ED-4DB2-BD59-A6C34878D82A}">
                    <a16:rowId xmlns:a16="http://schemas.microsoft.com/office/drawing/2014/main" val="10009"/>
                  </a:ext>
                </a:extLst>
              </a:tr>
              <a:tr h="261760">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marL="0" marR="0" lvl="0" indent="0" algn="just" defTabSz="905027" rtl="0" eaLnBrk="1" fontAlgn="base" latinLnBrk="0" hangingPunct="1">
                        <a:lnSpc>
                          <a:spcPts val="1000"/>
                        </a:lnSpc>
                        <a:spcBef>
                          <a:spcPct val="25000"/>
                        </a:spcBef>
                        <a:spcAft>
                          <a:spcPct val="0"/>
                        </a:spcAft>
                        <a:buClr>
                          <a:srgbClr val="C00000"/>
                        </a:buClr>
                        <a:buSzPct val="100000"/>
                        <a:buFontTx/>
                        <a:buNone/>
                        <a:tabLst>
                          <a:tab pos="8791575" algn="r"/>
                          <a:tab pos="8872538" algn="r"/>
                        </a:tabLst>
                        <a:defRPr/>
                      </a:pPr>
                      <a:r>
                        <a:rPr lang="fr-FR" sz="900" b="1">
                          <a:solidFill>
                            <a:srgbClr val="4F504F"/>
                          </a:solidFill>
                          <a:latin typeface="Arial" panose="020B0604020202020204" pitchFamily="34" charset="0"/>
                          <a:cs typeface="Arial" panose="020B0604020202020204" pitchFamily="34" charset="0"/>
                        </a:rPr>
                        <a:t>Choix </a:t>
                      </a:r>
                      <a:r>
                        <a:rPr lang="fr-FR" sz="900" b="1" dirty="0">
                          <a:solidFill>
                            <a:srgbClr val="4F504F"/>
                          </a:solidFill>
                          <a:latin typeface="Arial" panose="020B0604020202020204" pitchFamily="34" charset="0"/>
                          <a:cs typeface="Arial" panose="020B0604020202020204" pitchFamily="34" charset="0"/>
                        </a:rPr>
                        <a:t>2 : </a:t>
                      </a:r>
                      <a:r>
                        <a:rPr lang="fr-FR" sz="900" i="1" dirty="0">
                          <a:solidFill>
                            <a:srgbClr val="4F504F"/>
                          </a:solidFill>
                          <a:latin typeface="Arial" panose="020B0604020202020204" pitchFamily="34" charset="0"/>
                          <a:cs typeface="Arial" panose="020B0604020202020204" pitchFamily="34" charset="0"/>
                        </a:rPr>
                        <a:t>calcul des quotes-parts individuelles, interrogation des bénéficiaires, traitements des choix d’investissement et règlement aux bénéficiaires de la participation non investie.</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marL="0" marR="0" lvl="0" indent="0" algn="r" defTabSz="914400" rtl="0" eaLnBrk="1" fontAlgn="auto" latinLnBrk="0" hangingPunct="1">
                        <a:lnSpc>
                          <a:spcPts val="1000"/>
                        </a:lnSpc>
                        <a:spcBef>
                          <a:spcPts val="0"/>
                        </a:spcBef>
                        <a:spcAft>
                          <a:spcPts val="0"/>
                        </a:spcAft>
                        <a:buClrTx/>
                        <a:buSzTx/>
                        <a:buFontTx/>
                        <a:buNone/>
                        <a:tabLst/>
                        <a:defRPr/>
                      </a:pPr>
                      <a:r>
                        <a:rPr lang="fr-FR" sz="900" b="0" dirty="0">
                          <a:solidFill>
                            <a:schemeClr val="tx1"/>
                          </a:solidFill>
                          <a:latin typeface="Arial" panose="020B0604020202020204" pitchFamily="34" charset="0"/>
                          <a:cs typeface="Arial" panose="020B0604020202020204" pitchFamily="34" charset="0"/>
                        </a:rPr>
                        <a:t>5 € HT / bénéficiaire</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542975821"/>
                  </a:ext>
                </a:extLst>
              </a:tr>
              <a:tr h="261760">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algn="just" defTabSz="905027" fontAlgn="base">
                        <a:lnSpc>
                          <a:spcPts val="1000"/>
                        </a:lnSpc>
                        <a:spcBef>
                          <a:spcPct val="25000"/>
                        </a:spcBef>
                        <a:spcAft>
                          <a:spcPct val="0"/>
                        </a:spcAft>
                        <a:buClr>
                          <a:srgbClr val="C00000"/>
                        </a:buClr>
                        <a:buSzPct val="100000"/>
                        <a:tabLst>
                          <a:tab pos="8791575" algn="r"/>
                          <a:tab pos="8872538" algn="r"/>
                        </a:tabLst>
                      </a:pPr>
                      <a:r>
                        <a:rPr lang="fr-FR" sz="900" b="1" kern="1200" dirty="0">
                          <a:solidFill>
                            <a:srgbClr val="4F504F"/>
                          </a:solidFill>
                          <a:latin typeface="Arial" panose="020B0604020202020204" pitchFamily="34" charset="0"/>
                          <a:ea typeface="+mn-ea"/>
                          <a:cs typeface="Arial" panose="020B0604020202020204" pitchFamily="34" charset="0"/>
                        </a:rPr>
                        <a:t>Traitement collectif digital de l’intéressement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DCECC"/>
                    </a:solidFill>
                  </a:tcPr>
                </a:tc>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marL="0" marR="0" indent="0" algn="r" defTabSz="914400" rtl="0" eaLnBrk="1" fontAlgn="auto" latinLnBrk="0" hangingPunct="1">
                        <a:lnSpc>
                          <a:spcPts val="1000"/>
                        </a:lnSpc>
                        <a:spcBef>
                          <a:spcPts val="0"/>
                        </a:spcBef>
                        <a:spcAft>
                          <a:spcPts val="0"/>
                        </a:spcAft>
                        <a:buClrTx/>
                        <a:buSzTx/>
                        <a:buFontTx/>
                        <a:buNone/>
                        <a:tabLst/>
                        <a:defRPr/>
                      </a:pPr>
                      <a:r>
                        <a:rPr lang="fr-FR" sz="900" b="0" dirty="0">
                          <a:solidFill>
                            <a:schemeClr val="tx1"/>
                          </a:solidFill>
                          <a:latin typeface="Arial" panose="020B0604020202020204" pitchFamily="34" charset="0"/>
                          <a:cs typeface="Arial" panose="020B0604020202020204" pitchFamily="34" charset="0"/>
                        </a:rPr>
                        <a:t>120 € HT / an quel que soit le nombre de bénéficiaires</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DCECC"/>
                    </a:solidFill>
                  </a:tcPr>
                </a:tc>
                <a:extLst>
                  <a:ext uri="{0D108BD9-81ED-4DB2-BD59-A6C34878D82A}">
                    <a16:rowId xmlns:a16="http://schemas.microsoft.com/office/drawing/2014/main" val="3806199078"/>
                  </a:ext>
                </a:extLst>
              </a:tr>
              <a:tr h="216024">
                <a:tc gridSpan="2">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marL="0" marR="0" indent="0" algn="just" defTabSz="905027" rtl="0" eaLnBrk="1" fontAlgn="base" latinLnBrk="0" hangingPunct="1">
                        <a:lnSpc>
                          <a:spcPts val="1000"/>
                        </a:lnSpc>
                        <a:spcBef>
                          <a:spcPts val="0"/>
                        </a:spcBef>
                        <a:spcAft>
                          <a:spcPct val="0"/>
                        </a:spcAft>
                        <a:buClr>
                          <a:srgbClr val="C00000"/>
                        </a:buClr>
                        <a:buSzPct val="100000"/>
                        <a:buFontTx/>
                        <a:buNone/>
                        <a:tabLst>
                          <a:tab pos="8791575" algn="r"/>
                          <a:tab pos="8872538" algn="r"/>
                        </a:tabLst>
                        <a:defRPr/>
                      </a:pPr>
                      <a:r>
                        <a:rPr lang="fr-FR" sz="1000" b="1" kern="1200" dirty="0">
                          <a:solidFill>
                            <a:schemeClr val="lt1"/>
                          </a:solidFill>
                          <a:latin typeface="Arial" panose="020B0604020202020204" pitchFamily="34" charset="0"/>
                          <a:ea typeface="+mn-ea"/>
                          <a:cs typeface="Arial" panose="020B0604020202020204" pitchFamily="34" charset="0"/>
                        </a:rPr>
                        <a:t>Traitement des modifications de choix de placement et des remboursements </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tx2"/>
                    </a:solidFill>
                  </a:tcPr>
                </a:tc>
                <a:tc hMerge="1">
                  <a:txBody>
                    <a:bodyPr/>
                    <a:lstStyle/>
                    <a:p>
                      <a:endParaRPr lang="fr-FR"/>
                    </a:p>
                  </a:txBody>
                  <a:tcPr/>
                </a:tc>
                <a:extLst>
                  <a:ext uri="{0D108BD9-81ED-4DB2-BD59-A6C34878D82A}">
                    <a16:rowId xmlns:a16="http://schemas.microsoft.com/office/drawing/2014/main" val="10012"/>
                  </a:ext>
                </a:extLst>
              </a:tr>
              <a:tr h="211168">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marL="0" indent="0" defTabSz="905027" fontAlgn="base">
                        <a:lnSpc>
                          <a:spcPts val="1000"/>
                        </a:lnSpc>
                        <a:spcAft>
                          <a:spcPct val="0"/>
                        </a:spcAft>
                        <a:buClr>
                          <a:srgbClr val="FF0000"/>
                        </a:buClr>
                        <a:buSzPct val="100000"/>
                        <a:buFont typeface="Wingdings" panose="05000000000000000000" pitchFamily="2" charset="2"/>
                        <a:buNone/>
                        <a:tabLst>
                          <a:tab pos="8874104" algn="r"/>
                        </a:tabLst>
                      </a:pPr>
                      <a:r>
                        <a:rPr lang="fr-FR" sz="900" b="1" dirty="0">
                          <a:solidFill>
                            <a:srgbClr val="4F504F"/>
                          </a:solidFill>
                          <a:latin typeface="Arial" panose="020B0604020202020204" pitchFamily="34" charset="0"/>
                          <a:cs typeface="Arial" panose="020B0604020202020204" pitchFamily="34" charset="0"/>
                        </a:rPr>
                        <a:t>Arbitrage</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algn="r">
                        <a:lnSpc>
                          <a:spcPts val="1000"/>
                        </a:lnSpc>
                      </a:pPr>
                      <a:r>
                        <a:rPr lang="fr-FR" sz="900" b="0" dirty="0">
                          <a:solidFill>
                            <a:schemeClr val="tx1"/>
                          </a:solidFill>
                          <a:latin typeface="Arial" panose="020B0604020202020204" pitchFamily="34" charset="0"/>
                          <a:cs typeface="Arial" panose="020B0604020202020204" pitchFamily="34" charset="0"/>
                        </a:rPr>
                        <a:t>gratuit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13"/>
                  </a:ext>
                </a:extLst>
              </a:tr>
              <a:tr h="0">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algn="just" defTabSz="905027" fontAlgn="base">
                        <a:lnSpc>
                          <a:spcPts val="1000"/>
                        </a:lnSpc>
                        <a:spcAft>
                          <a:spcPct val="0"/>
                        </a:spcAft>
                        <a:buClr>
                          <a:srgbClr val="C00000"/>
                        </a:buClr>
                        <a:buSzPct val="100000"/>
                        <a:tabLst>
                          <a:tab pos="8791575" algn="r"/>
                          <a:tab pos="8872538" algn="r"/>
                        </a:tabLst>
                      </a:pPr>
                      <a:r>
                        <a:rPr lang="fr-FR" sz="900" b="1" dirty="0">
                          <a:solidFill>
                            <a:srgbClr val="4F504F"/>
                          </a:solidFill>
                          <a:latin typeface="Arial" panose="020B0604020202020204" pitchFamily="34" charset="0"/>
                          <a:cs typeface="Arial" panose="020B0604020202020204" pitchFamily="34" charset="0"/>
                        </a:rPr>
                        <a:t>Transfert entre produits PEI, PERCO-I, ….. </a:t>
                      </a:r>
                      <a:endParaRPr lang="fr-FR" sz="900" dirty="0">
                        <a:latin typeface="Arial" panose="020B0604020202020204" pitchFamily="34" charset="0"/>
                        <a:cs typeface="Arial" panose="020B060402020202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DCECC"/>
                    </a:solidFill>
                  </a:tcPr>
                </a:tc>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marL="0" marR="0" indent="0" algn="r" defTabSz="914400" rtl="0" eaLnBrk="1" fontAlgn="auto" latinLnBrk="0" hangingPunct="1">
                        <a:lnSpc>
                          <a:spcPts val="1000"/>
                        </a:lnSpc>
                        <a:spcBef>
                          <a:spcPts val="0"/>
                        </a:spcBef>
                        <a:spcAft>
                          <a:spcPts val="0"/>
                        </a:spcAft>
                        <a:buClrTx/>
                        <a:buSzTx/>
                        <a:buFontTx/>
                        <a:buNone/>
                        <a:tabLst/>
                        <a:defRPr/>
                      </a:pPr>
                      <a:r>
                        <a:rPr lang="fr-FR" sz="900" b="0" dirty="0">
                          <a:solidFill>
                            <a:schemeClr val="tx1"/>
                          </a:solidFill>
                          <a:latin typeface="Arial" panose="020B0604020202020204" pitchFamily="34" charset="0"/>
                          <a:cs typeface="Arial" panose="020B0604020202020204" pitchFamily="34" charset="0"/>
                        </a:rPr>
                        <a:t>gratuit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DCECC"/>
                    </a:solidFill>
                  </a:tcPr>
                </a:tc>
                <a:extLst>
                  <a:ext uri="{0D108BD9-81ED-4DB2-BD59-A6C34878D82A}">
                    <a16:rowId xmlns:a16="http://schemas.microsoft.com/office/drawing/2014/main" val="10014"/>
                  </a:ext>
                </a:extLst>
              </a:tr>
              <a:tr h="0">
                <a:tc gridSpan="2">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algn="just" defTabSz="905027" fontAlgn="base">
                        <a:lnSpc>
                          <a:spcPts val="1000"/>
                        </a:lnSpc>
                        <a:spcAft>
                          <a:spcPct val="0"/>
                        </a:spcAft>
                        <a:buClr>
                          <a:srgbClr val="C00000"/>
                        </a:buClr>
                        <a:buSzPct val="100000"/>
                        <a:tabLst>
                          <a:tab pos="8791575" algn="r"/>
                          <a:tab pos="8872538" algn="r"/>
                        </a:tabLst>
                      </a:pPr>
                      <a:r>
                        <a:rPr lang="fr-FR" sz="900" b="1" dirty="0">
                          <a:solidFill>
                            <a:srgbClr val="4F504F"/>
                          </a:solidFill>
                          <a:latin typeface="Arial" panose="020B0604020202020204" pitchFamily="34" charset="0"/>
                          <a:cs typeface="Arial" panose="020B0604020202020204" pitchFamily="34" charset="0"/>
                        </a:rPr>
                        <a:t>Traitement d’une demande de remboursement</a:t>
                      </a:r>
                      <a:endParaRPr lang="fr-FR" sz="900" dirty="0">
                        <a:latin typeface="Arial" panose="020B0604020202020204" pitchFamily="34" charset="0"/>
                        <a:cs typeface="Arial" panose="020B060402020202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hMerge="1">
                  <a:txBody>
                    <a:bodyPr/>
                    <a:lstStyle/>
                    <a:p>
                      <a:endParaRPr lang="fr-FR"/>
                    </a:p>
                  </a:txBody>
                  <a:tcPr/>
                </a:tc>
                <a:extLst>
                  <a:ext uri="{0D108BD9-81ED-4DB2-BD59-A6C34878D82A}">
                    <a16:rowId xmlns:a16="http://schemas.microsoft.com/office/drawing/2014/main" val="10015"/>
                  </a:ext>
                </a:extLst>
              </a:tr>
              <a:tr h="0">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marL="171450" indent="-171450" algn="just" defTabSz="905027" fontAlgn="base">
                        <a:lnSpc>
                          <a:spcPts val="1000"/>
                        </a:lnSpc>
                        <a:spcAft>
                          <a:spcPct val="0"/>
                        </a:spcAft>
                        <a:buClr>
                          <a:srgbClr val="FF0000"/>
                        </a:buClr>
                        <a:buSzPct val="100000"/>
                        <a:buFont typeface="Wingdings" panose="05000000000000000000" pitchFamily="2" charset="2"/>
                        <a:buChar char="§"/>
                        <a:tabLst>
                          <a:tab pos="8791575" algn="r"/>
                          <a:tab pos="8872538" algn="r"/>
                        </a:tabLst>
                      </a:pPr>
                      <a:r>
                        <a:rPr lang="fr-FR" sz="900" dirty="0">
                          <a:solidFill>
                            <a:schemeClr val="tx1">
                              <a:lumMod val="65000"/>
                              <a:lumOff val="35000"/>
                            </a:schemeClr>
                          </a:solidFill>
                          <a:latin typeface="Arial" panose="020B0604020202020204" pitchFamily="34" charset="0"/>
                          <a:cs typeface="Arial" panose="020B0604020202020204" pitchFamily="34" charset="0"/>
                        </a:rPr>
                        <a:t>Des avoirs disponibles</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DCECC"/>
                    </a:solidFill>
                  </a:tcPr>
                </a:tc>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algn="r">
                        <a:lnSpc>
                          <a:spcPts val="1000"/>
                        </a:lnSpc>
                      </a:pPr>
                      <a:r>
                        <a:rPr lang="fr-FR" sz="900" b="0" dirty="0">
                          <a:solidFill>
                            <a:schemeClr val="tx1"/>
                          </a:solidFill>
                          <a:latin typeface="Arial" panose="020B0604020202020204" pitchFamily="34" charset="0"/>
                          <a:cs typeface="Arial" panose="020B0604020202020204" pitchFamily="34" charset="0"/>
                        </a:rPr>
                        <a:t>gratuit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DCECC"/>
                    </a:solidFill>
                  </a:tcPr>
                </a:tc>
                <a:extLst>
                  <a:ext uri="{0D108BD9-81ED-4DB2-BD59-A6C34878D82A}">
                    <a16:rowId xmlns:a16="http://schemas.microsoft.com/office/drawing/2014/main" val="10016"/>
                  </a:ext>
                </a:extLst>
              </a:tr>
              <a:tr h="0">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marL="171450" lvl="0" indent="-171450" algn="l" defTabSz="914400" rtl="0" eaLnBrk="1" fontAlgn="base" latinLnBrk="0" hangingPunct="1">
                        <a:lnSpc>
                          <a:spcPts val="1000"/>
                        </a:lnSpc>
                        <a:spcAft>
                          <a:spcPct val="0"/>
                        </a:spcAft>
                        <a:buClr>
                          <a:srgbClr val="FF0000"/>
                        </a:buClr>
                        <a:buSzPct val="100000"/>
                        <a:buFont typeface="Wingdings" panose="05000000000000000000" pitchFamily="2" charset="2"/>
                        <a:buChar char="§"/>
                        <a:tabLst>
                          <a:tab pos="8791575" algn="r"/>
                          <a:tab pos="8872538" algn="r"/>
                        </a:tabLst>
                      </a:pPr>
                      <a:r>
                        <a:rPr lang="fr-FR" sz="900" kern="1200" dirty="0">
                          <a:solidFill>
                            <a:schemeClr val="tx1">
                              <a:lumMod val="65000"/>
                              <a:lumOff val="35000"/>
                            </a:schemeClr>
                          </a:solidFill>
                          <a:latin typeface="Arial" panose="020B0604020202020204" pitchFamily="34" charset="0"/>
                          <a:ea typeface="+mn-ea"/>
                          <a:cs typeface="Arial" panose="020B0604020202020204" pitchFamily="34" charset="0"/>
                        </a:rPr>
                        <a:t>Anticipé (Frais pris en charge par l’Entreprise)</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lvl1pPr marL="0" algn="l" defTabSz="914354" rtl="0" eaLnBrk="1" latinLnBrk="0" hangingPunct="1">
                        <a:defRPr sz="1801" kern="1200">
                          <a:solidFill>
                            <a:schemeClr val="dk1"/>
                          </a:solidFill>
                          <a:latin typeface="Calibri"/>
                        </a:defRPr>
                      </a:lvl1pPr>
                      <a:lvl2pPr marL="457177" algn="l" defTabSz="914354" rtl="0" eaLnBrk="1" latinLnBrk="0" hangingPunct="1">
                        <a:defRPr sz="1801" kern="1200">
                          <a:solidFill>
                            <a:schemeClr val="dk1"/>
                          </a:solidFill>
                          <a:latin typeface="Calibri"/>
                        </a:defRPr>
                      </a:lvl2pPr>
                      <a:lvl3pPr marL="914354" algn="l" defTabSz="914354" rtl="0" eaLnBrk="1" latinLnBrk="0" hangingPunct="1">
                        <a:defRPr sz="1801" kern="1200">
                          <a:solidFill>
                            <a:schemeClr val="dk1"/>
                          </a:solidFill>
                          <a:latin typeface="Calibri"/>
                        </a:defRPr>
                      </a:lvl3pPr>
                      <a:lvl4pPr marL="1371531" algn="l" defTabSz="914354" rtl="0" eaLnBrk="1" latinLnBrk="0" hangingPunct="1">
                        <a:defRPr sz="1801" kern="1200">
                          <a:solidFill>
                            <a:schemeClr val="dk1"/>
                          </a:solidFill>
                          <a:latin typeface="Calibri"/>
                        </a:defRPr>
                      </a:lvl4pPr>
                      <a:lvl5pPr marL="1828709" algn="l" defTabSz="914354" rtl="0" eaLnBrk="1" latinLnBrk="0" hangingPunct="1">
                        <a:defRPr sz="1801" kern="1200">
                          <a:solidFill>
                            <a:schemeClr val="dk1"/>
                          </a:solidFill>
                          <a:latin typeface="Calibri"/>
                        </a:defRPr>
                      </a:lvl5pPr>
                      <a:lvl6pPr marL="2285886" algn="l" defTabSz="914354" rtl="0" eaLnBrk="1" latinLnBrk="0" hangingPunct="1">
                        <a:defRPr sz="1801" kern="1200">
                          <a:solidFill>
                            <a:schemeClr val="dk1"/>
                          </a:solidFill>
                          <a:latin typeface="Calibri"/>
                        </a:defRPr>
                      </a:lvl6pPr>
                      <a:lvl7pPr marL="2743063" algn="l" defTabSz="914354" rtl="0" eaLnBrk="1" latinLnBrk="0" hangingPunct="1">
                        <a:defRPr sz="1801" kern="1200">
                          <a:solidFill>
                            <a:schemeClr val="dk1"/>
                          </a:solidFill>
                          <a:latin typeface="Calibri"/>
                        </a:defRPr>
                      </a:lvl7pPr>
                      <a:lvl8pPr marL="3200240" algn="l" defTabSz="914354" rtl="0" eaLnBrk="1" latinLnBrk="0" hangingPunct="1">
                        <a:defRPr sz="1801" kern="1200">
                          <a:solidFill>
                            <a:schemeClr val="dk1"/>
                          </a:solidFill>
                          <a:latin typeface="Calibri"/>
                        </a:defRPr>
                      </a:lvl8pPr>
                      <a:lvl9pPr marL="3657417" algn="l" defTabSz="914354" rtl="0" eaLnBrk="1" latinLnBrk="0" hangingPunct="1">
                        <a:defRPr sz="1801" kern="1200">
                          <a:solidFill>
                            <a:schemeClr val="dk1"/>
                          </a:solidFill>
                          <a:latin typeface="Calibri"/>
                        </a:defRPr>
                      </a:lvl9pPr>
                    </a:lstStyle>
                    <a:p>
                      <a:pPr algn="r">
                        <a:lnSpc>
                          <a:spcPts val="1000"/>
                        </a:lnSpc>
                      </a:pPr>
                      <a:r>
                        <a:rPr lang="fr-FR" sz="900" b="0" dirty="0">
                          <a:solidFill>
                            <a:schemeClr val="tx1"/>
                          </a:solidFill>
                          <a:latin typeface="Arial" panose="020B0604020202020204" pitchFamily="34" charset="0"/>
                          <a:cs typeface="Arial" panose="020B0604020202020204" pitchFamily="34" charset="0"/>
                        </a:rPr>
                        <a:t>7,61 € HT </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17"/>
                  </a:ext>
                </a:extLst>
              </a:tr>
            </a:tbl>
          </a:graphicData>
        </a:graphic>
      </p:graphicFrame>
      <p:sp>
        <p:nvSpPr>
          <p:cNvPr id="6" name="Rectangle 5">
            <a:extLst>
              <a:ext uri="{FF2B5EF4-FFF2-40B4-BE49-F238E27FC236}">
                <a16:creationId xmlns:a16="http://schemas.microsoft.com/office/drawing/2014/main" id="{7172444F-9A36-4494-B658-44FD395BDA9F}"/>
              </a:ext>
            </a:extLst>
          </p:cNvPr>
          <p:cNvSpPr/>
          <p:nvPr/>
        </p:nvSpPr>
        <p:spPr>
          <a:xfrm>
            <a:off x="1397189" y="6050902"/>
            <a:ext cx="97918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fr-FR" sz="700" dirty="0">
                <a:solidFill>
                  <a:srgbClr val="4F504F"/>
                </a:solidFill>
                <a:latin typeface="+mj-lt"/>
                <a:cs typeface="Helvetica" pitchFamily="34" charset="0"/>
              </a:rPr>
              <a:t>(1) Ces frais cessent d’être à la charge de l’Entreprise en cas de départ de l’Épargnant dans la mesure où l’Entreprise en a informé </a:t>
            </a:r>
            <a:r>
              <a:rPr lang="fr-FR" sz="700" dirty="0" err="1">
                <a:solidFill>
                  <a:srgbClr val="4F504F"/>
                </a:solidFill>
                <a:latin typeface="+mj-lt"/>
                <a:cs typeface="Helvetica" pitchFamily="34" charset="0"/>
              </a:rPr>
              <a:t>Natixis</a:t>
            </a:r>
            <a:r>
              <a:rPr lang="fr-FR" sz="700" dirty="0">
                <a:solidFill>
                  <a:srgbClr val="4F504F"/>
                </a:solidFill>
                <a:latin typeface="+mj-lt"/>
                <a:cs typeface="Helvetica" pitchFamily="34" charset="0"/>
              </a:rPr>
              <a:t> </a:t>
            </a:r>
            <a:r>
              <a:rPr lang="fr-FR" sz="700" dirty="0" err="1">
                <a:solidFill>
                  <a:srgbClr val="4F504F"/>
                </a:solidFill>
                <a:latin typeface="+mj-lt"/>
                <a:cs typeface="Helvetica" pitchFamily="34" charset="0"/>
              </a:rPr>
              <a:t>Interépargne</a:t>
            </a:r>
            <a:r>
              <a:rPr lang="fr-FR" sz="700" dirty="0">
                <a:solidFill>
                  <a:srgbClr val="4F504F"/>
                </a:solidFill>
                <a:latin typeface="+mj-lt"/>
                <a:cs typeface="Helvetica" pitchFamily="34" charset="0"/>
              </a:rPr>
              <a:t>. Dans ce cas, les frais appliqués seront ceux prévus à la tarification Épargnant en vigueur ; ils seront prélevés sur les avoirs inscrits en compte de l’Épargnant.</a:t>
            </a:r>
            <a:endParaRPr lang="en-US" sz="700" dirty="0">
              <a:solidFill>
                <a:srgbClr val="4F504F"/>
              </a:solidFill>
              <a:latin typeface="+mj-lt"/>
              <a:cs typeface="Helvetica" pitchFamily="34" charset="0"/>
            </a:endParaRPr>
          </a:p>
        </p:txBody>
      </p:sp>
    </p:spTree>
    <p:extLst>
      <p:ext uri="{BB962C8B-B14F-4D97-AF65-F5344CB8AC3E}">
        <p14:creationId xmlns:p14="http://schemas.microsoft.com/office/powerpoint/2010/main" val="21204658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E32F9C-0840-4C32-84BB-EFB0F607D1DC}"/>
              </a:ext>
            </a:extLst>
          </p:cNvPr>
          <p:cNvSpPr>
            <a:spLocks noGrp="1"/>
          </p:cNvSpPr>
          <p:nvPr>
            <p:ph type="title"/>
          </p:nvPr>
        </p:nvSpPr>
        <p:spPr/>
        <p:txBody>
          <a:bodyPr/>
          <a:lstStyle/>
          <a:p>
            <a:r>
              <a:rPr lang="pt-BR" dirty="0"/>
              <a:t>Annexe 2 : </a:t>
            </a:r>
            <a:r>
              <a:rPr lang="pt-BR" b="0" dirty="0"/>
              <a:t>Frais en vigueur</a:t>
            </a:r>
            <a:endParaRPr lang="fr-FR" b="0" dirty="0">
              <a:highlight>
                <a:srgbClr val="FFFF00"/>
              </a:highlight>
            </a:endParaRPr>
          </a:p>
        </p:txBody>
      </p:sp>
      <p:sp>
        <p:nvSpPr>
          <p:cNvPr id="3" name="Espace réservé du numéro de diapositive 2">
            <a:extLst>
              <a:ext uri="{FF2B5EF4-FFF2-40B4-BE49-F238E27FC236}">
                <a16:creationId xmlns:a16="http://schemas.microsoft.com/office/drawing/2014/main" id="{039EA00D-F709-48D7-AAD9-906FB29E0E71}"/>
              </a:ext>
            </a:extLst>
          </p:cNvPr>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45</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4" name="Espace réservé du texte 3">
            <a:extLst>
              <a:ext uri="{FF2B5EF4-FFF2-40B4-BE49-F238E27FC236}">
                <a16:creationId xmlns:a16="http://schemas.microsoft.com/office/drawing/2014/main" id="{BB599B5C-2442-45BB-B8BF-7E280B789293}"/>
              </a:ext>
            </a:extLst>
          </p:cNvPr>
          <p:cNvSpPr>
            <a:spLocks noGrp="1"/>
          </p:cNvSpPr>
          <p:nvPr>
            <p:ph type="body" sz="quarter" idx="13"/>
          </p:nvPr>
        </p:nvSpPr>
        <p:spPr/>
        <p:txBody>
          <a:bodyPr/>
          <a:lstStyle/>
          <a:p>
            <a:r>
              <a:rPr lang="fr-FR" dirty="0"/>
              <a:t>8</a:t>
            </a:r>
          </a:p>
        </p:txBody>
      </p:sp>
      <p:sp>
        <p:nvSpPr>
          <p:cNvPr id="29" name="Rectangle 28">
            <a:extLst>
              <a:ext uri="{FF2B5EF4-FFF2-40B4-BE49-F238E27FC236}">
                <a16:creationId xmlns:a16="http://schemas.microsoft.com/office/drawing/2014/main" id="{58DC1CBE-F0AF-4B25-AB9B-D221A13403F0}"/>
              </a:ext>
            </a:extLst>
          </p:cNvPr>
          <p:cNvSpPr/>
          <p:nvPr/>
        </p:nvSpPr>
        <p:spPr>
          <a:xfrm>
            <a:off x="1397189" y="6110108"/>
            <a:ext cx="9791854"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457200"/>
            <a:r>
              <a:rPr lang="fr-FR" sz="700" dirty="0">
                <a:solidFill>
                  <a:srgbClr val="4F504F"/>
                </a:solidFill>
                <a:latin typeface="+mj-lt"/>
                <a:ea typeface="MS PGothic" pitchFamily="34" charset="-128"/>
              </a:rPr>
              <a:t>(1) Ce taux ne comprend pas les commissions de surperformance et de mouvement de l’OPC maitre. La commission de surperformance peut impacter le rendement du fonds. Cette commission est non acquise au fonds et versée à la SGP.</a:t>
            </a:r>
          </a:p>
        </p:txBody>
      </p:sp>
      <p:sp>
        <p:nvSpPr>
          <p:cNvPr id="8" name="Espace réservé du contenu 3">
            <a:extLst>
              <a:ext uri="{FF2B5EF4-FFF2-40B4-BE49-F238E27FC236}">
                <a16:creationId xmlns:a16="http://schemas.microsoft.com/office/drawing/2014/main" id="{2E49F5F1-A582-4B5F-94F3-A521938F6A26}"/>
              </a:ext>
            </a:extLst>
          </p:cNvPr>
          <p:cNvSpPr txBox="1">
            <a:spLocks/>
          </p:cNvSpPr>
          <p:nvPr/>
        </p:nvSpPr>
        <p:spPr>
          <a:xfrm>
            <a:off x="8038064" y="1304925"/>
            <a:ext cx="3367223" cy="4581479"/>
          </a:xfrm>
          <a:prstGeom prst="rect">
            <a:avLst/>
          </a:prstGeom>
        </p:spPr>
        <p:txBody>
          <a:bodyPr vert="horz" lIns="91440" tIns="45720" rIns="91440" bIns="45720" rtlCol="0">
            <a:normAutofit/>
          </a:bodyPr>
          <a:lstStyle>
            <a:lvl1pPr marL="285750" indent="-285750" algn="l" defTabSz="914400" rtl="0" eaLnBrk="1" latinLnBrk="0" hangingPunct="1">
              <a:spcBef>
                <a:spcPct val="20000"/>
              </a:spcBef>
              <a:buClr>
                <a:srgbClr val="EB0F2D"/>
              </a:buClr>
              <a:buSzPct val="150000"/>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A79C86"/>
              </a:buClr>
              <a:buSzPct val="150000"/>
              <a:buFont typeface="Wingdings" panose="05000000000000000000" pitchFamily="2" charset="2"/>
              <a:buChar char="§"/>
              <a:defRPr sz="2800" kern="1200">
                <a:solidFill>
                  <a:schemeClr val="tx1"/>
                </a:solidFill>
                <a:latin typeface="+mn-lt"/>
                <a:ea typeface="+mn-ea"/>
                <a:cs typeface="+mn-cs"/>
              </a:defRPr>
            </a:lvl2pPr>
            <a:lvl3pPr marL="1200150" indent="-285750" algn="l" defTabSz="914400" rtl="0" eaLnBrk="1" latinLnBrk="0" hangingPunct="1">
              <a:spcBef>
                <a:spcPct val="20000"/>
              </a:spcBef>
              <a:buClr>
                <a:srgbClr val="ABABAB"/>
              </a:buClr>
              <a:buSzPct val="150000"/>
              <a:buFont typeface="Wingdings" panose="05000000000000000000"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85750" lvl="1">
              <a:buClr>
                <a:schemeClr val="accent1"/>
              </a:buClr>
              <a:buSzPct val="70000"/>
              <a:buFont typeface="Arial" panose="020B0604020202020204" pitchFamily="34" charset="0"/>
              <a:buChar char="►"/>
            </a:pPr>
            <a:r>
              <a:rPr lang="fr-FR" sz="1300" dirty="0"/>
              <a:t>Les commissions de souscription sont calculées sur l’ensemble des sommes versées dans les FCPE lors de chaque versement ou transfert dans un FCPE. </a:t>
            </a:r>
          </a:p>
          <a:p>
            <a:pPr marL="285750" lvl="1">
              <a:buClr>
                <a:schemeClr val="accent1"/>
              </a:buClr>
              <a:buSzPct val="70000"/>
              <a:buFont typeface="Arial" panose="020B0604020202020204" pitchFamily="34" charset="0"/>
              <a:buChar char="►"/>
              <a:tabLst>
                <a:tab pos="87313" algn="l"/>
              </a:tabLst>
            </a:pPr>
            <a:r>
              <a:rPr lang="fr-FR" sz="1300" dirty="0"/>
              <a:t>Ces commissions sont prises en charge par l’épargnant selon les accords de l’entreprise.</a:t>
            </a:r>
          </a:p>
          <a:p>
            <a:pPr>
              <a:buClr>
                <a:schemeClr val="accent1"/>
              </a:buClr>
              <a:buSzPct val="70000"/>
              <a:buFont typeface="Arial" panose="020B0604020202020204" pitchFamily="34" charset="0"/>
              <a:buChar char="►"/>
            </a:pPr>
            <a:r>
              <a:rPr lang="fr-FR" sz="1300" dirty="0"/>
              <a:t>Les frais de gestion indirects sont les frais de gestion liés à l’investissement dans d’autres fonds. Dans le cas d’un fonds nourricier, les frais de gestion indirects correspondent aux frais de gestion totaux maximum du fonds maître, qui viennent s’ajouter à ceux du fonds nourricier. </a:t>
            </a:r>
          </a:p>
          <a:p>
            <a:pPr>
              <a:buClr>
                <a:schemeClr val="accent1"/>
              </a:buClr>
              <a:buSzPct val="70000"/>
              <a:buFont typeface="Arial" panose="020B0604020202020204" pitchFamily="34" charset="0"/>
              <a:buChar char="►"/>
            </a:pPr>
            <a:r>
              <a:rPr lang="fr-FR" sz="1300" dirty="0"/>
              <a:t>Les placements ne sont pas garantis en capital. Ils sont exposés aux risques liés aux marchés financiers.</a:t>
            </a:r>
          </a:p>
          <a:p>
            <a:pPr marL="0" indent="0">
              <a:buClr>
                <a:schemeClr val="accent1"/>
              </a:buClr>
              <a:buSzPct val="70000"/>
              <a:buNone/>
            </a:pPr>
            <a:endParaRPr lang="fr-FR" sz="1300" dirty="0"/>
          </a:p>
        </p:txBody>
      </p:sp>
      <p:graphicFrame>
        <p:nvGraphicFramePr>
          <p:cNvPr id="9" name="Tableau 8">
            <a:extLst>
              <a:ext uri="{FF2B5EF4-FFF2-40B4-BE49-F238E27FC236}">
                <a16:creationId xmlns:a16="http://schemas.microsoft.com/office/drawing/2014/main" id="{B4C54FC3-E94D-4B47-A5D6-FF3E1691D452}"/>
              </a:ext>
            </a:extLst>
          </p:cNvPr>
          <p:cNvGraphicFramePr>
            <a:graphicFrameLocks noGrp="1"/>
          </p:cNvGraphicFramePr>
          <p:nvPr>
            <p:extLst>
              <p:ext uri="{D42A27DB-BD31-4B8C-83A1-F6EECF244321}">
                <p14:modId xmlns:p14="http://schemas.microsoft.com/office/powerpoint/2010/main" val="4037174830"/>
              </p:ext>
            </p:extLst>
          </p:nvPr>
        </p:nvGraphicFramePr>
        <p:xfrm>
          <a:off x="1320729" y="1576709"/>
          <a:ext cx="6198951" cy="3364459"/>
        </p:xfrm>
        <a:graphic>
          <a:graphicData uri="http://schemas.openxmlformats.org/drawingml/2006/table">
            <a:tbl>
              <a:tblPr firstRow="1" bandRow="1"/>
              <a:tblGrid>
                <a:gridCol w="1698951">
                  <a:extLst>
                    <a:ext uri="{9D8B030D-6E8A-4147-A177-3AD203B41FA5}">
                      <a16:colId xmlns:a16="http://schemas.microsoft.com/office/drawing/2014/main" val="20000"/>
                    </a:ext>
                  </a:extLst>
                </a:gridCol>
                <a:gridCol w="1008000">
                  <a:extLst>
                    <a:ext uri="{9D8B030D-6E8A-4147-A177-3AD203B41FA5}">
                      <a16:colId xmlns:a16="http://schemas.microsoft.com/office/drawing/2014/main" val="20001"/>
                    </a:ext>
                  </a:extLst>
                </a:gridCol>
                <a:gridCol w="1224000">
                  <a:extLst>
                    <a:ext uri="{9D8B030D-6E8A-4147-A177-3AD203B41FA5}">
                      <a16:colId xmlns:a16="http://schemas.microsoft.com/office/drawing/2014/main" val="20002"/>
                    </a:ext>
                  </a:extLst>
                </a:gridCol>
                <a:gridCol w="2268000">
                  <a:extLst>
                    <a:ext uri="{9D8B030D-6E8A-4147-A177-3AD203B41FA5}">
                      <a16:colId xmlns:a16="http://schemas.microsoft.com/office/drawing/2014/main" val="20003"/>
                    </a:ext>
                  </a:extLst>
                </a:gridCol>
              </a:tblGrid>
              <a:tr h="817507">
                <a:tc>
                  <a:txBody>
                    <a:bodyPr/>
                    <a:lstStyle>
                      <a:lvl1pPr marL="0" algn="l" defTabSz="914400" rtl="0" eaLnBrk="1" latinLnBrk="0" hangingPunct="1">
                        <a:defRPr sz="1800" b="1" kern="1200">
                          <a:solidFill>
                            <a:schemeClr val="lt1"/>
                          </a:solidFill>
                          <a:latin typeface="Helvetica"/>
                        </a:defRPr>
                      </a:lvl1pPr>
                      <a:lvl2pPr marL="457200" algn="l" defTabSz="914400" rtl="0" eaLnBrk="1" latinLnBrk="0" hangingPunct="1">
                        <a:defRPr sz="1800" b="1" kern="1200">
                          <a:solidFill>
                            <a:schemeClr val="lt1"/>
                          </a:solidFill>
                          <a:latin typeface="Helvetica"/>
                        </a:defRPr>
                      </a:lvl2pPr>
                      <a:lvl3pPr marL="914400" algn="l" defTabSz="914400" rtl="0" eaLnBrk="1" latinLnBrk="0" hangingPunct="1">
                        <a:defRPr sz="1800" b="1" kern="1200">
                          <a:solidFill>
                            <a:schemeClr val="lt1"/>
                          </a:solidFill>
                          <a:latin typeface="Helvetica"/>
                        </a:defRPr>
                      </a:lvl3pPr>
                      <a:lvl4pPr marL="1371600" algn="l" defTabSz="914400" rtl="0" eaLnBrk="1" latinLnBrk="0" hangingPunct="1">
                        <a:defRPr sz="1800" b="1" kern="1200">
                          <a:solidFill>
                            <a:schemeClr val="lt1"/>
                          </a:solidFill>
                          <a:latin typeface="Helvetica"/>
                        </a:defRPr>
                      </a:lvl4pPr>
                      <a:lvl5pPr marL="1828800" algn="l" defTabSz="914400" rtl="0" eaLnBrk="1" latinLnBrk="0" hangingPunct="1">
                        <a:defRPr sz="1800" b="1" kern="1200">
                          <a:solidFill>
                            <a:schemeClr val="lt1"/>
                          </a:solidFill>
                          <a:latin typeface="Helvetica"/>
                        </a:defRPr>
                      </a:lvl5pPr>
                      <a:lvl6pPr marL="2286000" algn="l" defTabSz="914400" rtl="0" eaLnBrk="1" latinLnBrk="0" hangingPunct="1">
                        <a:defRPr sz="1800" b="1" kern="1200">
                          <a:solidFill>
                            <a:schemeClr val="lt1"/>
                          </a:solidFill>
                          <a:latin typeface="Helvetica"/>
                        </a:defRPr>
                      </a:lvl6pPr>
                      <a:lvl7pPr marL="2743200" algn="l" defTabSz="914400" rtl="0" eaLnBrk="1" latinLnBrk="0" hangingPunct="1">
                        <a:defRPr sz="1800" b="1" kern="1200">
                          <a:solidFill>
                            <a:schemeClr val="lt1"/>
                          </a:solidFill>
                          <a:latin typeface="Helvetica"/>
                        </a:defRPr>
                      </a:lvl7pPr>
                      <a:lvl8pPr marL="3200400" algn="l" defTabSz="914400" rtl="0" eaLnBrk="1" latinLnBrk="0" hangingPunct="1">
                        <a:defRPr sz="1800" b="1" kern="1200">
                          <a:solidFill>
                            <a:schemeClr val="lt1"/>
                          </a:solidFill>
                          <a:latin typeface="Helvetica"/>
                        </a:defRPr>
                      </a:lvl8pPr>
                      <a:lvl9pPr marL="3657600" algn="l" defTabSz="914400" rtl="0" eaLnBrk="1" latinLnBrk="0" hangingPunct="1">
                        <a:defRPr sz="1800" b="1" kern="1200">
                          <a:solidFill>
                            <a:schemeClr val="lt1"/>
                          </a:solidFill>
                          <a:latin typeface="Helvetica"/>
                        </a:defRPr>
                      </a:lvl9pPr>
                    </a:lstStyle>
                    <a:p>
                      <a:pPr algn="ctr"/>
                      <a:r>
                        <a:rPr lang="fr-FR" sz="900" dirty="0">
                          <a:solidFill>
                            <a:schemeClr val="bg1"/>
                          </a:solidFill>
                          <a:latin typeface="Arial" panose="020B0604020202020204" pitchFamily="34" charset="0"/>
                          <a:ea typeface="Verdana" panose="020B0604030504040204" pitchFamily="34" charset="0"/>
                          <a:cs typeface="Arial" panose="020B0604020202020204" pitchFamily="34" charset="0"/>
                        </a:rPr>
                        <a:t>FCPE</a:t>
                      </a:r>
                    </a:p>
                  </a:txBody>
                  <a:tcPr marL="78191" marR="78191" marT="41468" marB="41468" anchor="ctr">
                    <a:lnL w="12700" cmpd="sng">
                      <a:solidFill>
                        <a:srgbClr val="CDCECC"/>
                      </a:solidFill>
                    </a:lnL>
                    <a:lnR w="12700" cmpd="sng">
                      <a:solidFill>
                        <a:srgbClr val="CDCECC"/>
                      </a:solidFill>
                    </a:lnR>
                    <a:lnT w="12700" cmpd="sng">
                      <a:solidFill>
                        <a:srgbClr val="CDCECC"/>
                      </a:solidFill>
                    </a:lnT>
                    <a:lnB w="381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b="1" kern="1200">
                          <a:solidFill>
                            <a:schemeClr val="lt1"/>
                          </a:solidFill>
                          <a:latin typeface="Helvetica"/>
                        </a:defRPr>
                      </a:lvl1pPr>
                      <a:lvl2pPr marL="457200" algn="l" defTabSz="914400" rtl="0" eaLnBrk="1" latinLnBrk="0" hangingPunct="1">
                        <a:defRPr sz="1800" b="1" kern="1200">
                          <a:solidFill>
                            <a:schemeClr val="lt1"/>
                          </a:solidFill>
                          <a:latin typeface="Helvetica"/>
                        </a:defRPr>
                      </a:lvl2pPr>
                      <a:lvl3pPr marL="914400" algn="l" defTabSz="914400" rtl="0" eaLnBrk="1" latinLnBrk="0" hangingPunct="1">
                        <a:defRPr sz="1800" b="1" kern="1200">
                          <a:solidFill>
                            <a:schemeClr val="lt1"/>
                          </a:solidFill>
                          <a:latin typeface="Helvetica"/>
                        </a:defRPr>
                      </a:lvl3pPr>
                      <a:lvl4pPr marL="1371600" algn="l" defTabSz="914400" rtl="0" eaLnBrk="1" latinLnBrk="0" hangingPunct="1">
                        <a:defRPr sz="1800" b="1" kern="1200">
                          <a:solidFill>
                            <a:schemeClr val="lt1"/>
                          </a:solidFill>
                          <a:latin typeface="Helvetica"/>
                        </a:defRPr>
                      </a:lvl4pPr>
                      <a:lvl5pPr marL="1828800" algn="l" defTabSz="914400" rtl="0" eaLnBrk="1" latinLnBrk="0" hangingPunct="1">
                        <a:defRPr sz="1800" b="1" kern="1200">
                          <a:solidFill>
                            <a:schemeClr val="lt1"/>
                          </a:solidFill>
                          <a:latin typeface="Helvetica"/>
                        </a:defRPr>
                      </a:lvl5pPr>
                      <a:lvl6pPr marL="2286000" algn="l" defTabSz="914400" rtl="0" eaLnBrk="1" latinLnBrk="0" hangingPunct="1">
                        <a:defRPr sz="1800" b="1" kern="1200">
                          <a:solidFill>
                            <a:schemeClr val="lt1"/>
                          </a:solidFill>
                          <a:latin typeface="Helvetica"/>
                        </a:defRPr>
                      </a:lvl6pPr>
                      <a:lvl7pPr marL="2743200" algn="l" defTabSz="914400" rtl="0" eaLnBrk="1" latinLnBrk="0" hangingPunct="1">
                        <a:defRPr sz="1800" b="1" kern="1200">
                          <a:solidFill>
                            <a:schemeClr val="lt1"/>
                          </a:solidFill>
                          <a:latin typeface="Helvetica"/>
                        </a:defRPr>
                      </a:lvl7pPr>
                      <a:lvl8pPr marL="3200400" algn="l" defTabSz="914400" rtl="0" eaLnBrk="1" latinLnBrk="0" hangingPunct="1">
                        <a:defRPr sz="1800" b="1" kern="1200">
                          <a:solidFill>
                            <a:schemeClr val="lt1"/>
                          </a:solidFill>
                          <a:latin typeface="Helvetica"/>
                        </a:defRPr>
                      </a:lvl8pPr>
                      <a:lvl9pPr marL="3657600" algn="l" defTabSz="914400" rtl="0" eaLnBrk="1" latinLnBrk="0" hangingPunct="1">
                        <a:defRPr sz="1800" b="1" kern="1200">
                          <a:solidFill>
                            <a:schemeClr val="lt1"/>
                          </a:solidFill>
                          <a:latin typeface="Helvetica"/>
                        </a:defRPr>
                      </a:lvl9pPr>
                    </a:lstStyle>
                    <a:p>
                      <a:pPr algn="ctr"/>
                      <a:r>
                        <a:rPr lang="fr-FR" sz="900" b="1" kern="1200" dirty="0">
                          <a:solidFill>
                            <a:schemeClr val="bg1"/>
                          </a:solidFill>
                          <a:effectLst/>
                          <a:latin typeface="Arial" panose="020B0604020202020204" pitchFamily="34" charset="0"/>
                          <a:ea typeface="+mn-ea"/>
                          <a:cs typeface="Arial" panose="020B0604020202020204" pitchFamily="34" charset="0"/>
                        </a:rPr>
                        <a:t>Commissions de souscription </a:t>
                      </a:r>
                    </a:p>
                    <a:p>
                      <a:pPr algn="ctr"/>
                      <a:r>
                        <a:rPr lang="fr-FR" sz="900" b="1" kern="1200" dirty="0">
                          <a:solidFill>
                            <a:schemeClr val="bg1"/>
                          </a:solidFill>
                          <a:effectLst/>
                          <a:latin typeface="Arial" panose="020B0604020202020204" pitchFamily="34" charset="0"/>
                          <a:ea typeface="+mn-ea"/>
                          <a:cs typeface="Arial" panose="020B0604020202020204" pitchFamily="34" charset="0"/>
                        </a:rPr>
                        <a:t>selon règlement</a:t>
                      </a:r>
                    </a:p>
                  </a:txBody>
                  <a:tcPr marL="78191" marR="78191" marT="41468" marB="41468" anchor="ctr">
                    <a:lnL w="12700" cmpd="sng">
                      <a:solidFill>
                        <a:srgbClr val="CDCECC"/>
                      </a:solidFill>
                    </a:lnL>
                    <a:lnR w="12700" cap="flat" cmpd="sng" algn="ctr">
                      <a:solidFill>
                        <a:srgbClr val="CDCECC"/>
                      </a:solidFill>
                      <a:prstDash val="solid"/>
                      <a:round/>
                      <a:headEnd type="none" w="med" len="med"/>
                      <a:tailEnd type="none" w="med" len="med"/>
                    </a:lnR>
                    <a:lnT w="12700" cmpd="sng">
                      <a:solidFill>
                        <a:srgbClr val="CDCECC"/>
                      </a:solidFill>
                    </a:lnT>
                    <a:lnB w="38100" cmpd="sng">
                      <a:solidFill>
                        <a:srgbClr val="CDCECC"/>
                      </a:solidFill>
                    </a:lnB>
                    <a:lnTlToBr w="12700" cmpd="sng">
                      <a:noFill/>
                      <a:prstDash val="solid"/>
                    </a:lnTlToBr>
                    <a:lnBlToTr w="12700" cmpd="sng">
                      <a:noFill/>
                      <a:prstDash val="solid"/>
                    </a:lnBlToTr>
                    <a:solidFill>
                      <a:schemeClr val="tx2"/>
                    </a:solidFill>
                  </a:tcPr>
                </a:tc>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algn="ctr"/>
                      <a:r>
                        <a:rPr lang="fr-FR" sz="900" b="1" kern="1200" dirty="0">
                          <a:solidFill>
                            <a:schemeClr val="bg1"/>
                          </a:solidFill>
                          <a:effectLst/>
                          <a:latin typeface="Arial" panose="020B0604020202020204" pitchFamily="34" charset="0"/>
                          <a:ea typeface="+mn-ea"/>
                          <a:cs typeface="Arial" panose="020B0604020202020204" pitchFamily="34" charset="0"/>
                        </a:rPr>
                        <a:t>Frais de gestion financière et frais administratifs externes à la société de Gestion (en % de l’actif net) </a:t>
                      </a:r>
                      <a:endParaRPr lang="fr-FR" sz="900" kern="1200" dirty="0">
                        <a:solidFill>
                          <a:schemeClr val="bg1"/>
                        </a:solidFill>
                        <a:effectLst/>
                        <a:latin typeface="Arial" panose="020B0604020202020204" pitchFamily="34" charset="0"/>
                        <a:ea typeface="+mn-ea"/>
                        <a:cs typeface="Arial" panose="020B0604020202020204" pitchFamily="34" charset="0"/>
                      </a:endParaRPr>
                    </a:p>
                  </a:txBody>
                  <a:tcPr marL="78191" marR="78191" marT="41468" marB="41468" anchor="ctr">
                    <a:lnL w="12700" cmpd="sng">
                      <a:solidFill>
                        <a:srgbClr val="CDCECC"/>
                      </a:solidFill>
                    </a:lnL>
                    <a:lnR w="12700" cap="flat" cmpd="sng" algn="ctr">
                      <a:solidFill>
                        <a:srgbClr val="CDCECC"/>
                      </a:solidFill>
                      <a:prstDash val="solid"/>
                      <a:round/>
                      <a:headEnd type="none" w="med" len="med"/>
                      <a:tailEnd type="none" w="med" len="med"/>
                    </a:lnR>
                    <a:lnT w="12700" cmpd="sng">
                      <a:solidFill>
                        <a:srgbClr val="CDCECC"/>
                      </a:solidFill>
                    </a:lnT>
                    <a:lnB w="381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kern="1200" dirty="0">
                          <a:solidFill>
                            <a:schemeClr val="bg1"/>
                          </a:solidFill>
                          <a:effectLst/>
                          <a:latin typeface="Arial" panose="020B0604020202020204" pitchFamily="34" charset="0"/>
                          <a:ea typeface="+mn-ea"/>
                          <a:cs typeface="Arial" panose="020B0604020202020204" pitchFamily="34" charset="0"/>
                        </a:rPr>
                        <a:t>Frais indirects maximum (commissions et frais de gestion)</a:t>
                      </a:r>
                    </a:p>
                    <a:p>
                      <a:pPr marL="0" marR="0" indent="0" algn="ctr" defTabSz="914400" rtl="0" eaLnBrk="1" fontAlgn="auto" latinLnBrk="0" hangingPunct="1">
                        <a:lnSpc>
                          <a:spcPct val="100000"/>
                        </a:lnSpc>
                        <a:spcBef>
                          <a:spcPts val="0"/>
                        </a:spcBef>
                        <a:spcAft>
                          <a:spcPts val="0"/>
                        </a:spcAft>
                        <a:buClrTx/>
                        <a:buSzTx/>
                        <a:buFontTx/>
                        <a:buNone/>
                        <a:tabLst/>
                        <a:defRPr/>
                      </a:pPr>
                      <a:r>
                        <a:rPr lang="fr-FR" sz="900" b="1" kern="1200" dirty="0">
                          <a:solidFill>
                            <a:schemeClr val="bg1"/>
                          </a:solidFill>
                          <a:effectLst/>
                          <a:latin typeface="Arial" panose="020B0604020202020204" pitchFamily="34" charset="0"/>
                          <a:ea typeface="+mn-ea"/>
                          <a:cs typeface="Arial" panose="020B0604020202020204" pitchFamily="34" charset="0"/>
                        </a:rPr>
                        <a:t> (en % de l’actif net)</a:t>
                      </a:r>
                      <a:endParaRPr lang="fr-FR" sz="900" kern="1200" dirty="0">
                        <a:solidFill>
                          <a:schemeClr val="bg1"/>
                        </a:solidFill>
                        <a:effectLst/>
                        <a:latin typeface="Arial" panose="020B0604020202020204" pitchFamily="34" charset="0"/>
                        <a:ea typeface="+mn-ea"/>
                        <a:cs typeface="Arial" panose="020B0604020202020204" pitchFamily="34" charset="0"/>
                      </a:endParaRPr>
                    </a:p>
                  </a:txBody>
                  <a:tcPr marL="78191" marR="78191" marT="41468" marB="41468" anchor="ctr">
                    <a:lnL w="12700" cmpd="sng">
                      <a:solidFill>
                        <a:srgbClr val="CDCECC"/>
                      </a:solidFill>
                    </a:lnL>
                    <a:lnR w="12700" cmpd="sng">
                      <a:solidFill>
                        <a:srgbClr val="CDCECC"/>
                      </a:solidFill>
                    </a:lnR>
                    <a:lnT w="12700" cmpd="sng">
                      <a:solidFill>
                        <a:srgbClr val="CDCECC"/>
                      </a:solidFill>
                    </a:lnT>
                    <a:lnB w="381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0"/>
                  </a:ext>
                </a:extLst>
              </a:tr>
              <a:tr h="246826">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marL="0" algn="l" defTabSz="914400" rtl="0" eaLnBrk="1" latinLnBrk="0" hangingPunct="1">
                        <a:lnSpc>
                          <a:spcPct val="115000"/>
                        </a:lnSpc>
                        <a:spcAft>
                          <a:spcPts val="0"/>
                        </a:spcAft>
                      </a:pPr>
                      <a:r>
                        <a:rPr lang="fr-FR" sz="1050" b="1" kern="1200" dirty="0">
                          <a:solidFill>
                            <a:schemeClr val="tx1">
                              <a:lumMod val="65000"/>
                              <a:lumOff val="35000"/>
                            </a:schemeClr>
                          </a:solidFill>
                          <a:effectLst/>
                          <a:latin typeface="Arial" panose="020B0604020202020204" pitchFamily="34" charset="0"/>
                          <a:ea typeface="Calibri"/>
                          <a:cs typeface="Arial" panose="020B0604020202020204" pitchFamily="34" charset="0"/>
                          <a:hlinkClick r:id="rId3"/>
                        </a:rPr>
                        <a:t>Impact ISR Monétaire</a:t>
                      </a:r>
                      <a:endParaRPr lang="fr-FR" sz="1050" b="1" kern="1200" dirty="0">
                        <a:solidFill>
                          <a:schemeClr val="tx1">
                            <a:lumMod val="65000"/>
                            <a:lumOff val="35000"/>
                          </a:schemeClr>
                        </a:solidFill>
                        <a:effectLst/>
                        <a:latin typeface="Arial" panose="020B0604020202020204" pitchFamily="34" charset="0"/>
                        <a:ea typeface="Calibri"/>
                        <a:cs typeface="Arial" panose="020B0604020202020204" pitchFamily="34" charset="0"/>
                      </a:endParaRPr>
                    </a:p>
                  </a:txBody>
                  <a:tcPr marL="68580" marR="68580" marT="0" marB="0" anchor="ctr">
                    <a:lnL w="12700" cmpd="sng">
                      <a:solidFill>
                        <a:srgbClr val="CDCECC"/>
                      </a:solidFill>
                    </a:lnL>
                    <a:lnR w="12700" cmpd="sng">
                      <a:solidFill>
                        <a:srgbClr val="CDCECC"/>
                      </a:solidFill>
                    </a:lnR>
                    <a:lnT w="38100" cap="flat" cmpd="sng" algn="ctr">
                      <a:solidFill>
                        <a:srgbClr val="CDCECC"/>
                      </a:solidFill>
                      <a:prstDash val="solid"/>
                      <a:round/>
                      <a:headEnd type="none" w="med" len="med"/>
                      <a:tailEnd type="none" w="med" len="med"/>
                    </a:lnT>
                    <a:lnB w="12700" cmpd="sng">
                      <a:solidFill>
                        <a:srgbClr val="CDCECC"/>
                      </a:solidFill>
                    </a:lnB>
                    <a:lnTlToBr w="12700" cmpd="sng">
                      <a:noFill/>
                      <a:prstDash val="solid"/>
                    </a:lnTlToBr>
                    <a:lnBlToTr w="12700" cmpd="sng">
                      <a:noFill/>
                      <a:prstDash val="solid"/>
                    </a:lnBlToTr>
                    <a:solidFill>
                      <a:srgbClr val="CDCECC"/>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algn="ctr"/>
                      <a:r>
                        <a:rPr lang="fr-FR" sz="1200" b="1" baseline="0" dirty="0">
                          <a:solidFill>
                            <a:srgbClr val="4F504F"/>
                          </a:solidFill>
                          <a:latin typeface="Arial" panose="020B0604020202020204" pitchFamily="34" charset="0"/>
                          <a:ea typeface="Verdana" panose="020B0604030504040204" pitchFamily="34" charset="0"/>
                          <a:cs typeface="Arial" panose="020B0604020202020204" pitchFamily="34" charset="0"/>
                        </a:rPr>
                        <a:t>0,5 %</a:t>
                      </a:r>
                      <a:endParaRPr lang="fr-FR" sz="1200" b="1" dirty="0">
                        <a:solidFill>
                          <a:srgbClr val="4F504F"/>
                        </a:solidFill>
                        <a:latin typeface="Arial" panose="020B0604020202020204" pitchFamily="34" charset="0"/>
                        <a:ea typeface="Verdana" panose="020B0604030504040204" pitchFamily="34" charset="0"/>
                        <a:cs typeface="Arial" panose="020B0604020202020204" pitchFamily="34" charset="0"/>
                      </a:endParaRPr>
                    </a:p>
                  </a:txBody>
                  <a:tcPr marL="78191" marR="78191" marT="41468" marB="41468" anchor="ctr">
                    <a:lnL w="12700" cap="flat" cmpd="sng" algn="ctr">
                      <a:solidFill>
                        <a:srgbClr val="CDCECC"/>
                      </a:solidFill>
                      <a:prstDash val="solid"/>
                      <a:round/>
                      <a:headEnd type="none" w="med" len="med"/>
                      <a:tailEnd type="none" w="med" len="med"/>
                    </a:lnL>
                    <a:lnR w="12700" cap="flat" cmpd="sng" algn="ctr">
                      <a:solidFill>
                        <a:srgbClr val="CDCECC"/>
                      </a:solidFill>
                      <a:prstDash val="solid"/>
                      <a:round/>
                      <a:headEnd type="none" w="med" len="med"/>
                      <a:tailEnd type="none" w="med" len="med"/>
                    </a:lnR>
                    <a:lnT w="38100" cap="flat" cmpd="sng" algn="ctr">
                      <a:solidFill>
                        <a:srgbClr val="CDCECC"/>
                      </a:solidFill>
                      <a:prstDash val="solid"/>
                      <a:round/>
                      <a:headEnd type="none" w="med" len="med"/>
                      <a:tailEnd type="none" w="med" len="med"/>
                    </a:lnT>
                    <a:lnB w="12700" cmpd="sng">
                      <a:solidFill>
                        <a:srgbClr val="CDCECC"/>
                      </a:solidFill>
                    </a:lnB>
                    <a:lnTlToBr w="12700" cmpd="sng">
                      <a:noFill/>
                      <a:prstDash val="solid"/>
                    </a:lnTlToBr>
                    <a:lnBlToTr w="12700" cmpd="sng">
                      <a:noFill/>
                      <a:prstDash val="solid"/>
                    </a:lnBlToTr>
                    <a:solidFill>
                      <a:srgbClr val="CDCECC"/>
                    </a:solidFill>
                  </a:tcPr>
                </a:tc>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algn="ctr"/>
                      <a:r>
                        <a:rPr lang="fr-FR" sz="1200" b="1" dirty="0">
                          <a:solidFill>
                            <a:srgbClr val="4F504F"/>
                          </a:solidFill>
                          <a:latin typeface="Arial" panose="020B0604020202020204" pitchFamily="34" charset="0"/>
                          <a:ea typeface="Verdana" panose="020B0604030504040204" pitchFamily="34" charset="0"/>
                          <a:cs typeface="Arial" panose="020B0604020202020204" pitchFamily="34" charset="0"/>
                        </a:rPr>
                        <a:t>0,30 %</a:t>
                      </a:r>
                    </a:p>
                  </a:txBody>
                  <a:tcPr marL="78191" marR="78191" marT="41468" marB="41468" anchor="ctr">
                    <a:lnL w="12700" cap="flat" cmpd="sng" algn="ctr">
                      <a:solidFill>
                        <a:srgbClr val="CDCECC"/>
                      </a:solidFill>
                      <a:prstDash val="solid"/>
                      <a:round/>
                      <a:headEnd type="none" w="med" len="med"/>
                      <a:tailEnd type="none" w="med" len="med"/>
                    </a:lnL>
                    <a:lnR w="12700" cap="flat" cmpd="sng" algn="ctr">
                      <a:solidFill>
                        <a:srgbClr val="CDCECC"/>
                      </a:solidFill>
                      <a:prstDash val="solid"/>
                      <a:round/>
                      <a:headEnd type="none" w="med" len="med"/>
                      <a:tailEnd type="none" w="med" len="med"/>
                    </a:lnR>
                    <a:lnT w="381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CECC"/>
                    </a:solidFill>
                  </a:tcPr>
                </a:tc>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algn="ctr"/>
                      <a:r>
                        <a:rPr lang="fr-FR" sz="1200" b="1" dirty="0">
                          <a:solidFill>
                            <a:srgbClr val="4F504F"/>
                          </a:solidFill>
                          <a:latin typeface="Arial" panose="020B0604020202020204" pitchFamily="34" charset="0"/>
                          <a:ea typeface="Verdana" panose="020B0604030504040204" pitchFamily="34" charset="0"/>
                          <a:cs typeface="Arial" panose="020B0604020202020204" pitchFamily="34" charset="0"/>
                        </a:rPr>
                        <a:t>0,50 %</a:t>
                      </a:r>
                    </a:p>
                  </a:txBody>
                  <a:tcPr marL="78191" marR="78191" marT="41468" marB="41468" anchor="ctr">
                    <a:lnL w="12700" cap="flat" cmpd="sng" algn="ctr">
                      <a:solidFill>
                        <a:srgbClr val="CDCECC"/>
                      </a:solidFill>
                      <a:prstDash val="solid"/>
                      <a:round/>
                      <a:headEnd type="none" w="med" len="med"/>
                      <a:tailEnd type="none" w="med" len="med"/>
                    </a:lnL>
                    <a:lnR w="12700" cmpd="sng">
                      <a:solidFill>
                        <a:srgbClr val="CDCECC"/>
                      </a:solidFill>
                    </a:lnR>
                    <a:lnT w="381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CECC"/>
                    </a:solidFill>
                  </a:tcPr>
                </a:tc>
                <a:extLst>
                  <a:ext uri="{0D108BD9-81ED-4DB2-BD59-A6C34878D82A}">
                    <a16:rowId xmlns:a16="http://schemas.microsoft.com/office/drawing/2014/main" val="10001"/>
                  </a:ext>
                </a:extLst>
              </a:tr>
              <a:tr h="246826">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marL="0" algn="l" defTabSz="914400" rtl="0" eaLnBrk="1" latinLnBrk="0" hangingPunct="1">
                        <a:lnSpc>
                          <a:spcPct val="115000"/>
                        </a:lnSpc>
                        <a:spcAft>
                          <a:spcPts val="0"/>
                        </a:spcAft>
                      </a:pPr>
                      <a:r>
                        <a:rPr lang="fr-FR" sz="1050" b="1" kern="1200" dirty="0">
                          <a:solidFill>
                            <a:schemeClr val="tx1">
                              <a:lumMod val="65000"/>
                              <a:lumOff val="35000"/>
                            </a:schemeClr>
                          </a:solidFill>
                          <a:effectLst/>
                          <a:latin typeface="Arial" panose="020B0604020202020204" pitchFamily="34" charset="0"/>
                          <a:ea typeface="Calibri"/>
                          <a:cs typeface="Arial" panose="020B0604020202020204" pitchFamily="34" charset="0"/>
                          <a:hlinkClick r:id="rId4"/>
                        </a:rPr>
                        <a:t>Impact ISR Rendement Solidaire</a:t>
                      </a:r>
                      <a:endParaRPr lang="fr-FR" sz="1050" b="1" kern="1200" dirty="0">
                        <a:solidFill>
                          <a:schemeClr val="tx1">
                            <a:lumMod val="65000"/>
                            <a:lumOff val="35000"/>
                          </a:schemeClr>
                        </a:solidFill>
                        <a:effectLst/>
                        <a:latin typeface="Arial" panose="020B0604020202020204" pitchFamily="34" charset="0"/>
                        <a:ea typeface="Calibri"/>
                        <a:cs typeface="Arial" panose="020B0604020202020204" pitchFamily="34" charset="0"/>
                      </a:endParaRPr>
                    </a:p>
                  </a:txBody>
                  <a:tcPr marL="68580" marR="68580" marT="0" marB="0"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algn="ctr"/>
                      <a:r>
                        <a:rPr lang="fr-FR" sz="1200" b="1" dirty="0">
                          <a:solidFill>
                            <a:srgbClr val="4F504F"/>
                          </a:solidFill>
                          <a:latin typeface="Arial" panose="020B0604020202020204" pitchFamily="34" charset="0"/>
                          <a:ea typeface="Verdana" panose="020B0604030504040204" pitchFamily="34" charset="0"/>
                          <a:cs typeface="Arial" panose="020B0604020202020204" pitchFamily="34" charset="0"/>
                        </a:rPr>
                        <a:t>1 %</a:t>
                      </a:r>
                    </a:p>
                  </a:txBody>
                  <a:tcPr marL="78191" marR="78191" marT="41468" marB="41468" anchor="ctr">
                    <a:lnL w="12700" cap="flat" cmpd="sng" algn="ctr">
                      <a:solidFill>
                        <a:srgbClr val="CDCECC"/>
                      </a:solidFill>
                      <a:prstDash val="solid"/>
                      <a:round/>
                      <a:headEnd type="none" w="med" len="med"/>
                      <a:tailEnd type="none" w="med" len="med"/>
                    </a:lnL>
                    <a:lnR w="12700" cap="flat" cmpd="sng" algn="ctr">
                      <a:solidFill>
                        <a:srgbClr val="CDCECC"/>
                      </a:solidFill>
                      <a:prstDash val="solid"/>
                      <a:round/>
                      <a:headEnd type="none" w="med" len="med"/>
                      <a:tailEnd type="none" w="med" len="med"/>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FFFFFF"/>
                    </a:solidFill>
                  </a:tcPr>
                </a:tc>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algn="ctr"/>
                      <a:r>
                        <a:rPr lang="fr-FR" sz="1200" b="1" dirty="0">
                          <a:solidFill>
                            <a:srgbClr val="4F504F"/>
                          </a:solidFill>
                          <a:latin typeface="Arial" panose="020B0604020202020204" pitchFamily="34" charset="0"/>
                          <a:ea typeface="Verdana" panose="020B0604030504040204" pitchFamily="34" charset="0"/>
                          <a:cs typeface="Arial" panose="020B0604020202020204" pitchFamily="34" charset="0"/>
                        </a:rPr>
                        <a:t>0,05 %</a:t>
                      </a:r>
                    </a:p>
                  </a:txBody>
                  <a:tcPr marL="78191" marR="78191" marT="41468" marB="41468" anchor="ctr">
                    <a:lnL w="12700" cap="flat" cmpd="sng" algn="ctr">
                      <a:solidFill>
                        <a:srgbClr val="CDCECC"/>
                      </a:solidFill>
                      <a:prstDash val="solid"/>
                      <a:round/>
                      <a:headEnd type="none" w="med" len="med"/>
                      <a:tailEnd type="none" w="med" len="med"/>
                    </a:lnL>
                    <a:lnR w="12700" cap="flat" cmpd="sng" algn="ctr">
                      <a:solidFill>
                        <a:srgbClr val="CDCECC"/>
                      </a:solidFill>
                      <a:prstDash val="solid"/>
                      <a:round/>
                      <a:headEnd type="none" w="med" len="med"/>
                      <a:tailEnd type="none" w="med" len="med"/>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algn="ctr"/>
                      <a:r>
                        <a:rPr lang="fr-FR" sz="1200" b="1" dirty="0">
                          <a:solidFill>
                            <a:srgbClr val="4F504F"/>
                          </a:solidFill>
                          <a:latin typeface="Arial" panose="020B0604020202020204" pitchFamily="34" charset="0"/>
                          <a:ea typeface="Verdana" panose="020B0604030504040204" pitchFamily="34" charset="0"/>
                          <a:cs typeface="Arial" panose="020B0604020202020204" pitchFamily="34" charset="0"/>
                        </a:rPr>
                        <a:t>1 %</a:t>
                      </a:r>
                    </a:p>
                  </a:txBody>
                  <a:tcPr marL="78191" marR="78191" marT="41468" marB="41468" anchor="ctr">
                    <a:lnL w="12700" cap="flat" cmpd="sng" algn="ctr">
                      <a:solidFill>
                        <a:srgbClr val="CDCECC"/>
                      </a:solidFill>
                      <a:prstDash val="solid"/>
                      <a:round/>
                      <a:headEnd type="none" w="med" len="med"/>
                      <a:tailEnd type="none" w="med" len="med"/>
                    </a:lnL>
                    <a:lnR w="12700" cmpd="sng">
                      <a:solidFill>
                        <a:srgbClr val="CDCECC"/>
                      </a:solidFill>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360000">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marL="0" algn="l" defTabSz="914400" rtl="0" eaLnBrk="1" latinLnBrk="0" hangingPunct="1">
                        <a:lnSpc>
                          <a:spcPct val="115000"/>
                        </a:lnSpc>
                        <a:spcAft>
                          <a:spcPts val="0"/>
                        </a:spcAft>
                      </a:pPr>
                      <a:r>
                        <a:rPr lang="fr-FR" sz="1050" b="1" kern="1200" dirty="0">
                          <a:solidFill>
                            <a:schemeClr val="tx1">
                              <a:lumMod val="65000"/>
                              <a:lumOff val="35000"/>
                            </a:schemeClr>
                          </a:solidFill>
                          <a:effectLst/>
                          <a:latin typeface="Arial" panose="020B0604020202020204" pitchFamily="34" charset="0"/>
                          <a:ea typeface="Calibri"/>
                          <a:cs typeface="Arial" panose="020B0604020202020204" pitchFamily="34" charset="0"/>
                          <a:hlinkClick r:id="rId5"/>
                        </a:rPr>
                        <a:t>Impact ISR Equilibre</a:t>
                      </a:r>
                      <a:endParaRPr lang="fr-FR" sz="1050" b="1" kern="1200" dirty="0">
                        <a:solidFill>
                          <a:schemeClr val="tx1">
                            <a:lumMod val="65000"/>
                            <a:lumOff val="35000"/>
                          </a:schemeClr>
                        </a:solidFill>
                        <a:effectLst/>
                        <a:latin typeface="Arial" panose="020B0604020202020204" pitchFamily="34" charset="0"/>
                        <a:ea typeface="Calibri"/>
                        <a:cs typeface="Arial" panose="020B0604020202020204" pitchFamily="34" charset="0"/>
                      </a:endParaRPr>
                    </a:p>
                  </a:txBody>
                  <a:tcPr marL="68580" marR="68580" marT="0" marB="0" anchor="ctr">
                    <a:lnL w="12700" cmpd="sng">
                      <a:solidFill>
                        <a:srgbClr val="CDCECC"/>
                      </a:solidFill>
                    </a:lnL>
                    <a:lnR w="12700" cmpd="sng">
                      <a:solidFill>
                        <a:srgbClr val="CDCECC"/>
                      </a:solidFill>
                    </a:lnR>
                    <a:lnT w="12700" cmpd="sng">
                      <a:solidFill>
                        <a:srgbClr val="CDCECC"/>
                      </a:solidFill>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CECC"/>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algn="ctr"/>
                      <a:r>
                        <a:rPr lang="fr-FR" sz="1200" b="1" dirty="0">
                          <a:solidFill>
                            <a:srgbClr val="4F504F"/>
                          </a:solidFill>
                          <a:latin typeface="Arial" panose="020B0604020202020204" pitchFamily="34" charset="0"/>
                          <a:ea typeface="Verdana" panose="020B0604030504040204" pitchFamily="34" charset="0"/>
                          <a:cs typeface="Arial" panose="020B0604020202020204" pitchFamily="34" charset="0"/>
                        </a:rPr>
                        <a:t>1 %</a:t>
                      </a:r>
                    </a:p>
                  </a:txBody>
                  <a:tcPr marL="78191" marR="78191" marT="41468" marB="41468" anchor="ctr">
                    <a:lnL w="12700" cap="flat" cmpd="sng" algn="ctr">
                      <a:solidFill>
                        <a:srgbClr val="CDCECC"/>
                      </a:solidFill>
                      <a:prstDash val="solid"/>
                      <a:round/>
                      <a:headEnd type="none" w="med" len="med"/>
                      <a:tailEnd type="none" w="med" len="med"/>
                    </a:lnL>
                    <a:lnR w="12700" cap="flat" cmpd="sng" algn="ctr">
                      <a:solidFill>
                        <a:srgbClr val="CDCECC"/>
                      </a:solidFill>
                      <a:prstDash val="solid"/>
                      <a:round/>
                      <a:headEnd type="none" w="med" len="med"/>
                      <a:tailEnd type="none" w="med" len="med"/>
                    </a:lnR>
                    <a:lnT w="12700" cmpd="sng">
                      <a:solidFill>
                        <a:srgbClr val="CDCECC"/>
                      </a:solidFill>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CECC"/>
                    </a:solidFill>
                  </a:tcPr>
                </a:tc>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algn="ctr"/>
                      <a:r>
                        <a:rPr lang="fr-FR" sz="1200" b="1" dirty="0">
                          <a:solidFill>
                            <a:srgbClr val="4F504F"/>
                          </a:solidFill>
                          <a:latin typeface="Arial" panose="020B0604020202020204" pitchFamily="34" charset="0"/>
                          <a:ea typeface="Verdana" panose="020B0604030504040204" pitchFamily="34" charset="0"/>
                          <a:cs typeface="Arial" panose="020B0604020202020204" pitchFamily="34" charset="0"/>
                        </a:rPr>
                        <a:t>0,05 %</a:t>
                      </a:r>
                    </a:p>
                  </a:txBody>
                  <a:tcPr marL="78191" marR="78191" marT="41468" marB="41468" anchor="ctr">
                    <a:lnL w="12700" cap="flat" cmpd="sng" algn="ctr">
                      <a:solidFill>
                        <a:srgbClr val="CDCECC"/>
                      </a:solidFill>
                      <a:prstDash val="solid"/>
                      <a:round/>
                      <a:headEnd type="none" w="med" len="med"/>
                      <a:tailEnd type="none" w="med" len="med"/>
                    </a:lnL>
                    <a:lnR w="12700" cap="flat" cmpd="sng" algn="ctr">
                      <a:solidFill>
                        <a:srgbClr val="CDCECC"/>
                      </a:solidFill>
                      <a:prstDash val="solid"/>
                      <a:round/>
                      <a:headEnd type="none" w="med" len="med"/>
                      <a:tailEnd type="none" w="med" len="med"/>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CECC"/>
                    </a:solidFill>
                  </a:tcPr>
                </a:tc>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algn="ctr"/>
                      <a:r>
                        <a:rPr lang="fr-FR" sz="1200" b="1" dirty="0">
                          <a:solidFill>
                            <a:srgbClr val="4F504F"/>
                          </a:solidFill>
                          <a:latin typeface="Arial" panose="020B0604020202020204" pitchFamily="34" charset="0"/>
                          <a:ea typeface="Verdana" panose="020B0604030504040204" pitchFamily="34" charset="0"/>
                          <a:cs typeface="Arial" panose="020B0604020202020204" pitchFamily="34" charset="0"/>
                        </a:rPr>
                        <a:t>1 %</a:t>
                      </a:r>
                    </a:p>
                  </a:txBody>
                  <a:tcPr marL="0" marR="0" marT="0" marB="0" anchor="ctr">
                    <a:lnL w="12700" cap="flat" cmpd="sng" algn="ctr">
                      <a:solidFill>
                        <a:srgbClr val="CDCECC"/>
                      </a:solidFill>
                      <a:prstDash val="solid"/>
                      <a:round/>
                      <a:headEnd type="none" w="med" len="med"/>
                      <a:tailEnd type="none" w="med" len="med"/>
                    </a:lnL>
                    <a:lnR w="12700" cmpd="sng">
                      <a:solidFill>
                        <a:srgbClr val="CDCECC"/>
                      </a:solidFill>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CECC"/>
                    </a:solidFill>
                  </a:tcPr>
                </a:tc>
                <a:extLst>
                  <a:ext uri="{0D108BD9-81ED-4DB2-BD59-A6C34878D82A}">
                    <a16:rowId xmlns:a16="http://schemas.microsoft.com/office/drawing/2014/main" val="10003"/>
                  </a:ext>
                </a:extLst>
              </a:tr>
              <a:tr h="246826">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marL="0" algn="l" defTabSz="914400" rtl="0" eaLnBrk="1" latinLnBrk="0" hangingPunct="1">
                        <a:lnSpc>
                          <a:spcPct val="115000"/>
                        </a:lnSpc>
                        <a:spcAft>
                          <a:spcPts val="0"/>
                        </a:spcAft>
                      </a:pPr>
                      <a:r>
                        <a:rPr lang="fr-FR" sz="1050" b="1" kern="1200" dirty="0">
                          <a:solidFill>
                            <a:schemeClr val="tx1">
                              <a:lumMod val="65000"/>
                              <a:lumOff val="35000"/>
                            </a:schemeClr>
                          </a:solidFill>
                          <a:effectLst/>
                          <a:latin typeface="Arial" panose="020B0604020202020204" pitchFamily="34" charset="0"/>
                          <a:ea typeface="Calibri"/>
                          <a:cs typeface="Arial" panose="020B0604020202020204" pitchFamily="34" charset="0"/>
                          <a:hlinkClick r:id="rId6"/>
                        </a:rPr>
                        <a:t>Impact ISR Performance</a:t>
                      </a:r>
                      <a:endParaRPr lang="fr-FR" sz="1050" b="1" kern="1200" dirty="0">
                        <a:solidFill>
                          <a:schemeClr val="tx1">
                            <a:lumMod val="65000"/>
                            <a:lumOff val="35000"/>
                          </a:schemeClr>
                        </a:solidFill>
                        <a:effectLst/>
                        <a:latin typeface="Arial" panose="020B0604020202020204" pitchFamily="34" charset="0"/>
                        <a:ea typeface="Calibri"/>
                        <a:cs typeface="Arial" panose="020B0604020202020204" pitchFamily="34" charset="0"/>
                      </a:endParaRPr>
                    </a:p>
                  </a:txBody>
                  <a:tcPr marL="68580" marR="68580" marT="0" marB="0" anchor="ctr">
                    <a:lnL w="12700" cmpd="sng">
                      <a:solidFill>
                        <a:srgbClr val="CDCECC"/>
                      </a:solidFill>
                    </a:lnL>
                    <a:lnR w="12700" cmpd="sng">
                      <a:solidFill>
                        <a:srgbClr val="CDCECC"/>
                      </a:solidFill>
                    </a:lnR>
                    <a:lnT w="12700" cmpd="sng">
                      <a:solidFill>
                        <a:srgbClr val="CDCECC"/>
                      </a:solidFill>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algn="ctr"/>
                      <a:r>
                        <a:rPr lang="fr-FR" sz="1200" b="1" dirty="0">
                          <a:solidFill>
                            <a:srgbClr val="4F504F"/>
                          </a:solidFill>
                          <a:latin typeface="Arial" panose="020B0604020202020204" pitchFamily="34" charset="0"/>
                          <a:ea typeface="Verdana" panose="020B0604030504040204" pitchFamily="34" charset="0"/>
                          <a:cs typeface="Arial" panose="020B0604020202020204" pitchFamily="34" charset="0"/>
                        </a:rPr>
                        <a:t>1 %</a:t>
                      </a:r>
                    </a:p>
                  </a:txBody>
                  <a:tcPr marL="78191" marR="78191" marT="41468" marB="41468" anchor="ctr">
                    <a:lnL w="12700" cap="flat" cmpd="sng" algn="ctr">
                      <a:solidFill>
                        <a:srgbClr val="CDCECC"/>
                      </a:solidFill>
                      <a:prstDash val="solid"/>
                      <a:round/>
                      <a:headEnd type="none" w="med" len="med"/>
                      <a:tailEnd type="none" w="med" len="med"/>
                    </a:lnL>
                    <a:lnR w="12700" cap="flat" cmpd="sng" algn="ctr">
                      <a:solidFill>
                        <a:srgbClr val="CDCECC"/>
                      </a:solidFill>
                      <a:prstDash val="solid"/>
                      <a:round/>
                      <a:headEnd type="none" w="med" len="med"/>
                      <a:tailEnd type="none" w="med" len="med"/>
                    </a:lnR>
                    <a:lnT w="12700" cmpd="sng">
                      <a:solidFill>
                        <a:srgbClr val="CDCECC"/>
                      </a:solidFill>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algn="ctr"/>
                      <a:r>
                        <a:rPr lang="fr-FR" sz="1200" b="1" dirty="0">
                          <a:solidFill>
                            <a:srgbClr val="4F504F"/>
                          </a:solidFill>
                          <a:latin typeface="Arial" panose="020B0604020202020204" pitchFamily="34" charset="0"/>
                          <a:ea typeface="Verdana" panose="020B0604030504040204" pitchFamily="34" charset="0"/>
                          <a:cs typeface="Arial" panose="020B0604020202020204" pitchFamily="34" charset="0"/>
                        </a:rPr>
                        <a:t>0,50 %</a:t>
                      </a:r>
                    </a:p>
                  </a:txBody>
                  <a:tcPr marL="78191" marR="78191" marT="41468" marB="41468" anchor="ctr">
                    <a:lnL w="12700" cap="flat" cmpd="sng" algn="ctr">
                      <a:solidFill>
                        <a:srgbClr val="CDCECC"/>
                      </a:solidFill>
                      <a:prstDash val="solid"/>
                      <a:round/>
                      <a:headEnd type="none" w="med" len="med"/>
                      <a:tailEnd type="none" w="med" len="med"/>
                    </a:lnL>
                    <a:lnR w="12700" cap="flat" cmpd="sng" algn="ctr">
                      <a:solidFill>
                        <a:srgbClr val="CDCECC"/>
                      </a:solidFill>
                      <a:prstDash val="solid"/>
                      <a:round/>
                      <a:headEnd type="none" w="med" len="med"/>
                      <a:tailEnd type="none" w="med" len="med"/>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algn="ctr"/>
                      <a:r>
                        <a:rPr lang="fr-FR" sz="1200" b="1" dirty="0">
                          <a:solidFill>
                            <a:srgbClr val="4F504F"/>
                          </a:solidFill>
                          <a:latin typeface="Arial" panose="020B0604020202020204" pitchFamily="34" charset="0"/>
                          <a:ea typeface="Verdana" panose="020B0604030504040204" pitchFamily="34" charset="0"/>
                          <a:cs typeface="Arial" panose="020B0604020202020204" pitchFamily="34" charset="0"/>
                        </a:rPr>
                        <a:t>1,00 %</a:t>
                      </a:r>
                    </a:p>
                  </a:txBody>
                  <a:tcPr marL="78191" marR="78191" marT="41468" marB="41468" anchor="ctr">
                    <a:lnL w="12700" cap="flat" cmpd="sng" algn="ctr">
                      <a:solidFill>
                        <a:srgbClr val="CDCECC"/>
                      </a:solidFill>
                      <a:prstDash val="solid"/>
                      <a:round/>
                      <a:headEnd type="none" w="med" len="med"/>
                      <a:tailEnd type="none" w="med" len="med"/>
                    </a:lnL>
                    <a:lnR w="12700" cmpd="sng">
                      <a:solidFill>
                        <a:srgbClr val="CDCECC"/>
                      </a:solidFill>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4"/>
                  </a:ext>
                </a:extLst>
              </a:tr>
              <a:tr h="246826">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marL="0" algn="l" defTabSz="914400" rtl="0" eaLnBrk="1" latinLnBrk="0" hangingPunct="1">
                        <a:lnSpc>
                          <a:spcPct val="115000"/>
                        </a:lnSpc>
                        <a:spcAft>
                          <a:spcPts val="0"/>
                        </a:spcAft>
                      </a:pPr>
                      <a:r>
                        <a:rPr lang="fr-FR" sz="1050" b="1" kern="1200" dirty="0">
                          <a:solidFill>
                            <a:schemeClr val="tx1">
                              <a:lumMod val="65000"/>
                              <a:lumOff val="35000"/>
                            </a:schemeClr>
                          </a:solidFill>
                          <a:effectLst/>
                          <a:latin typeface="Arial" panose="020B0604020202020204" pitchFamily="34" charset="0"/>
                          <a:ea typeface="Calibri"/>
                          <a:cs typeface="Arial" panose="020B0604020202020204" pitchFamily="34" charset="0"/>
                        </a:rPr>
                        <a:t>Impact Actions Emploi Solidaire</a:t>
                      </a:r>
                    </a:p>
                  </a:txBody>
                  <a:tcPr marL="68580" marR="68580" marT="0" marB="0" anchor="ctr">
                    <a:lnL w="12700" cmpd="sng">
                      <a:solidFill>
                        <a:srgbClr val="CDCECC"/>
                      </a:solidFill>
                    </a:lnL>
                    <a:lnR w="12700" cap="flat" cmpd="sng" algn="ctr">
                      <a:solidFill>
                        <a:srgbClr val="CDCECC"/>
                      </a:solidFill>
                      <a:prstDash val="solid"/>
                      <a:round/>
                      <a:headEnd type="none" w="med" len="med"/>
                      <a:tailEnd type="none" w="med" len="med"/>
                    </a:lnR>
                    <a:lnT w="12700" cap="flat" cmpd="sng" algn="ctr">
                      <a:solidFill>
                        <a:srgbClr val="CDCECC"/>
                      </a:solidFill>
                      <a:prstDash val="solid"/>
                      <a:round/>
                      <a:headEnd type="none" w="med" len="med"/>
                      <a:tailEnd type="none" w="med" len="med"/>
                    </a:lnT>
                    <a:lnB w="12700" cmpd="sng">
                      <a:solidFill>
                        <a:srgbClr val="CDCECC"/>
                      </a:solidFill>
                    </a:lnB>
                    <a:lnTlToBr w="12700" cmpd="sng">
                      <a:noFill/>
                      <a:prstDash val="solid"/>
                    </a:lnTlToBr>
                    <a:lnBlToTr w="12700" cmpd="sng">
                      <a:noFill/>
                      <a:prstDash val="solid"/>
                    </a:lnBlToTr>
                    <a:solidFill>
                      <a:srgbClr val="CDCECC"/>
                    </a:solidFill>
                  </a:tcPr>
                </a:tc>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algn="ctr"/>
                      <a:r>
                        <a:rPr lang="fr-FR" sz="1200" b="1" dirty="0">
                          <a:solidFill>
                            <a:srgbClr val="4F504F"/>
                          </a:solidFill>
                          <a:latin typeface="Arial" panose="020B0604020202020204" pitchFamily="34" charset="0"/>
                          <a:ea typeface="Verdana" panose="020B0604030504040204" pitchFamily="34" charset="0"/>
                          <a:cs typeface="Arial" panose="020B0604020202020204" pitchFamily="34" charset="0"/>
                        </a:rPr>
                        <a:t>1 % </a:t>
                      </a:r>
                    </a:p>
                  </a:txBody>
                  <a:tcPr marL="78191" marR="78191" marT="41468" marB="41468" anchor="ctr">
                    <a:lnL w="12700" cap="flat" cmpd="sng" algn="ctr">
                      <a:solidFill>
                        <a:srgbClr val="CDCECC"/>
                      </a:solidFill>
                      <a:prstDash val="solid"/>
                      <a:round/>
                      <a:headEnd type="none" w="med" len="med"/>
                      <a:tailEnd type="none" w="med" len="med"/>
                    </a:lnL>
                    <a:lnR w="12700" cap="flat" cmpd="sng" algn="ctr">
                      <a:solidFill>
                        <a:srgbClr val="CDCECC"/>
                      </a:solidFill>
                      <a:prstDash val="solid"/>
                      <a:round/>
                      <a:headEnd type="none" w="med" len="med"/>
                      <a:tailEnd type="none" w="med" len="med"/>
                    </a:lnR>
                    <a:lnT w="12700" cap="flat" cmpd="sng" algn="ctr">
                      <a:solidFill>
                        <a:srgbClr val="CDCECC"/>
                      </a:solidFill>
                      <a:prstDash val="solid"/>
                      <a:round/>
                      <a:headEnd type="none" w="med" len="med"/>
                      <a:tailEnd type="none" w="med" len="med"/>
                    </a:lnT>
                    <a:lnB w="12700" cmpd="sng">
                      <a:solidFill>
                        <a:srgbClr val="CDCECC"/>
                      </a:solidFill>
                    </a:lnB>
                    <a:lnTlToBr w="12700" cmpd="sng">
                      <a:noFill/>
                      <a:prstDash val="solid"/>
                    </a:lnTlToBr>
                    <a:lnBlToTr w="12700" cmpd="sng">
                      <a:noFill/>
                      <a:prstDash val="solid"/>
                    </a:lnBlToTr>
                    <a:solidFill>
                      <a:srgbClr val="CDCECC"/>
                    </a:solidFill>
                  </a:tcPr>
                </a:tc>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algn="ctr"/>
                      <a:r>
                        <a:rPr lang="fr-FR" sz="1200" b="1" dirty="0">
                          <a:solidFill>
                            <a:srgbClr val="4F504F"/>
                          </a:solidFill>
                          <a:latin typeface="Arial" panose="020B0604020202020204" pitchFamily="34" charset="0"/>
                          <a:ea typeface="Verdana" panose="020B0604030504040204" pitchFamily="34" charset="0"/>
                          <a:cs typeface="Arial" panose="020B0604020202020204" pitchFamily="34" charset="0"/>
                        </a:rPr>
                        <a:t>0,10 %</a:t>
                      </a:r>
                    </a:p>
                  </a:txBody>
                  <a:tcPr marL="78191" marR="78191" marT="41468" marB="41468" anchor="ctr">
                    <a:lnL w="12700" cap="flat" cmpd="sng" algn="ctr">
                      <a:solidFill>
                        <a:srgbClr val="CDCECC"/>
                      </a:solidFill>
                      <a:prstDash val="solid"/>
                      <a:round/>
                      <a:headEnd type="none" w="med" len="med"/>
                      <a:tailEnd type="none" w="med" len="med"/>
                    </a:lnL>
                    <a:lnR w="12700" cap="flat" cmpd="sng" algn="ctr">
                      <a:solidFill>
                        <a:srgbClr val="CDCECC"/>
                      </a:solidFill>
                      <a:prstDash val="solid"/>
                      <a:round/>
                      <a:headEnd type="none" w="med" len="med"/>
                      <a:tailEnd type="none" w="med" len="med"/>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CECC"/>
                    </a:solidFill>
                  </a:tcPr>
                </a:tc>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marL="0" algn="ctr" defTabSz="914400" rtl="0" eaLnBrk="1" latinLnBrk="0" hangingPunct="1"/>
                      <a:r>
                        <a:rPr lang="fr-FR" sz="1200" b="1" dirty="0">
                          <a:solidFill>
                            <a:srgbClr val="4F504F"/>
                          </a:solidFill>
                          <a:latin typeface="Arial" panose="020B0604020202020204" pitchFamily="34" charset="0"/>
                          <a:ea typeface="Verdana" panose="020B0604030504040204" pitchFamily="34" charset="0"/>
                          <a:cs typeface="Arial" panose="020B0604020202020204" pitchFamily="34" charset="0"/>
                        </a:rPr>
                        <a:t>1,20 %</a:t>
                      </a:r>
                    </a:p>
                  </a:txBody>
                  <a:tcPr marL="78191" marR="78191" marT="41468" marB="41468" anchor="ctr">
                    <a:lnL w="12700" cap="flat" cmpd="sng" algn="ctr">
                      <a:solidFill>
                        <a:srgbClr val="CDCECC"/>
                      </a:solidFill>
                      <a:prstDash val="solid"/>
                      <a:round/>
                      <a:headEnd type="none" w="med" len="med"/>
                      <a:tailEnd type="none" w="med" len="med"/>
                    </a:lnL>
                    <a:lnR w="12700" cmpd="sng">
                      <a:solidFill>
                        <a:srgbClr val="CDCECC"/>
                      </a:solidFill>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CECC"/>
                    </a:solidFill>
                  </a:tcPr>
                </a:tc>
                <a:extLst>
                  <a:ext uri="{0D108BD9-81ED-4DB2-BD59-A6C34878D82A}">
                    <a16:rowId xmlns:a16="http://schemas.microsoft.com/office/drawing/2014/main" val="10005"/>
                  </a:ext>
                </a:extLst>
              </a:tr>
              <a:tr h="246826">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marL="0" lvl="1" algn="l" defTabSz="914400" rtl="0" eaLnBrk="1" latinLnBrk="0" hangingPunct="1">
                        <a:lnSpc>
                          <a:spcPct val="115000"/>
                        </a:lnSpc>
                        <a:spcAft>
                          <a:spcPts val="0"/>
                        </a:spcAft>
                      </a:pPr>
                      <a:r>
                        <a:rPr lang="fr-FR" sz="1050" b="1" kern="1200" dirty="0">
                          <a:solidFill>
                            <a:schemeClr val="tx1">
                              <a:lumMod val="65000"/>
                              <a:lumOff val="35000"/>
                            </a:schemeClr>
                          </a:solidFill>
                          <a:effectLst/>
                          <a:latin typeface="Arial" panose="020B0604020202020204" pitchFamily="34" charset="0"/>
                          <a:ea typeface="+mn-ea"/>
                          <a:cs typeface="Arial" panose="020B0604020202020204" pitchFamily="34" charset="0"/>
                        </a:rPr>
                        <a:t>Sélection Mirova Europe Environnement</a:t>
                      </a:r>
                    </a:p>
                  </a:txBody>
                  <a:tcPr marL="68580" marR="68580" marT="0" marB="0" anchor="ctr">
                    <a:lnL w="12700" cmpd="sng">
                      <a:solidFill>
                        <a:srgbClr val="CDCECC"/>
                      </a:solidFill>
                    </a:lnL>
                    <a:lnR w="12700" cap="flat" cmpd="sng" algn="ctr">
                      <a:solidFill>
                        <a:srgbClr val="CDCECC"/>
                      </a:solidFill>
                      <a:prstDash val="solid"/>
                      <a:round/>
                      <a:headEnd type="none" w="med" len="med"/>
                      <a:tailEnd type="none" w="med" len="med"/>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algn="ctr"/>
                      <a:r>
                        <a:rPr lang="fr-FR" sz="1200" b="1" dirty="0">
                          <a:solidFill>
                            <a:srgbClr val="4F504F"/>
                          </a:solidFill>
                          <a:latin typeface="Arial" panose="020B0604020202020204" pitchFamily="34" charset="0"/>
                          <a:ea typeface="Verdana" panose="020B0604030504040204" pitchFamily="34" charset="0"/>
                          <a:cs typeface="Arial" panose="020B0604020202020204" pitchFamily="34" charset="0"/>
                        </a:rPr>
                        <a:t>1 %</a:t>
                      </a:r>
                    </a:p>
                  </a:txBody>
                  <a:tcPr marL="78191" marR="78191" marT="41468" marB="41468" anchor="ctr">
                    <a:lnL w="12700" cap="flat" cmpd="sng" algn="ctr">
                      <a:solidFill>
                        <a:srgbClr val="CDCECC"/>
                      </a:solidFill>
                      <a:prstDash val="solid"/>
                      <a:round/>
                      <a:headEnd type="none" w="med" len="med"/>
                      <a:tailEnd type="none" w="med" len="med"/>
                    </a:lnL>
                    <a:lnR w="12700" cap="flat" cmpd="sng" algn="ctr">
                      <a:solidFill>
                        <a:srgbClr val="CDCECC"/>
                      </a:solidFill>
                      <a:prstDash val="solid"/>
                      <a:round/>
                      <a:headEnd type="none" w="med" len="med"/>
                      <a:tailEnd type="none" w="med" len="med"/>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algn="ctr"/>
                      <a:r>
                        <a:rPr lang="fr-FR" sz="1200" b="1" dirty="0">
                          <a:solidFill>
                            <a:srgbClr val="4F504F"/>
                          </a:solidFill>
                          <a:latin typeface="Arial" panose="020B0604020202020204" pitchFamily="34" charset="0"/>
                          <a:ea typeface="Verdana" panose="020B0604030504040204" pitchFamily="34" charset="0"/>
                          <a:cs typeface="Arial" panose="020B0604020202020204" pitchFamily="34" charset="0"/>
                        </a:rPr>
                        <a:t>0,80 %</a:t>
                      </a:r>
                    </a:p>
                  </a:txBody>
                  <a:tcPr marL="78191" marR="78191" marT="41468" marB="41468" anchor="ctr">
                    <a:lnL w="12700" cap="flat" cmpd="sng" algn="ctr">
                      <a:solidFill>
                        <a:srgbClr val="CDCECC"/>
                      </a:solidFill>
                      <a:prstDash val="solid"/>
                      <a:round/>
                      <a:headEnd type="none" w="med" len="med"/>
                      <a:tailEnd type="none" w="med" len="med"/>
                    </a:lnL>
                    <a:lnR w="12700" cap="flat" cmpd="sng" algn="ctr">
                      <a:solidFill>
                        <a:srgbClr val="CDCECC"/>
                      </a:solidFill>
                      <a:prstDash val="solid"/>
                      <a:round/>
                      <a:headEnd type="none" w="med" len="med"/>
                      <a:tailEnd type="none" w="med" len="med"/>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marL="0" algn="ctr" defTabSz="914400" rtl="0" eaLnBrk="1" latinLnBrk="0" hangingPunct="1"/>
                      <a:r>
                        <a:rPr lang="fr-FR" sz="1200" b="1" dirty="0">
                          <a:solidFill>
                            <a:srgbClr val="4F504F"/>
                          </a:solidFill>
                          <a:latin typeface="Arial" panose="020B0604020202020204" pitchFamily="34" charset="0"/>
                          <a:ea typeface="Verdana" panose="020B0604030504040204" pitchFamily="34" charset="0"/>
                          <a:cs typeface="Arial" panose="020B0604020202020204" pitchFamily="34" charset="0"/>
                        </a:rPr>
                        <a:t>0,80 %</a:t>
                      </a:r>
                    </a:p>
                  </a:txBody>
                  <a:tcPr marL="78191" marR="78191" marT="41468" marB="41468" anchor="ctr">
                    <a:lnL w="12700" cap="flat" cmpd="sng" algn="ctr">
                      <a:solidFill>
                        <a:srgbClr val="CDCECC"/>
                      </a:solidFill>
                      <a:prstDash val="solid"/>
                      <a:round/>
                      <a:headEnd type="none" w="med" len="med"/>
                      <a:tailEnd type="none" w="med" len="med"/>
                    </a:lnL>
                    <a:lnR w="12700" cmpd="sng">
                      <a:solidFill>
                        <a:srgbClr val="CDCECC"/>
                      </a:solidFill>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713438353"/>
                  </a:ext>
                </a:extLst>
              </a:tr>
              <a:tr h="246826">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marL="0" algn="l" defTabSz="914400" rtl="0" eaLnBrk="1" latinLnBrk="0" hangingPunct="1">
                        <a:lnSpc>
                          <a:spcPct val="115000"/>
                        </a:lnSpc>
                        <a:spcAft>
                          <a:spcPts val="0"/>
                        </a:spcAft>
                      </a:pPr>
                      <a:r>
                        <a:rPr lang="fr-FR" sz="1050" b="1" kern="1200" dirty="0">
                          <a:solidFill>
                            <a:schemeClr val="tx1">
                              <a:lumMod val="65000"/>
                              <a:lumOff val="35000"/>
                            </a:schemeClr>
                          </a:solidFill>
                          <a:effectLst/>
                          <a:latin typeface="Arial" panose="020B0604020202020204" pitchFamily="34" charset="0"/>
                          <a:ea typeface="Calibri"/>
                          <a:cs typeface="Arial" panose="020B0604020202020204" pitchFamily="34" charset="0"/>
                          <a:hlinkClick r:id="rId7"/>
                        </a:rPr>
                        <a:t>Avenir Retraite</a:t>
                      </a:r>
                      <a:endParaRPr lang="fr-FR" sz="1050" b="1" kern="1200" dirty="0">
                        <a:solidFill>
                          <a:schemeClr val="tx1">
                            <a:lumMod val="65000"/>
                            <a:lumOff val="35000"/>
                          </a:schemeClr>
                        </a:solidFill>
                        <a:effectLst/>
                        <a:latin typeface="Arial" panose="020B0604020202020204" pitchFamily="34" charset="0"/>
                        <a:ea typeface="Calibri"/>
                        <a:cs typeface="Arial" panose="020B0604020202020204" pitchFamily="34" charset="0"/>
                      </a:endParaRPr>
                    </a:p>
                  </a:txBody>
                  <a:tcPr marL="68580" marR="68580" marT="0" marB="0" anchor="ctr">
                    <a:lnL w="12700" cmpd="sng">
                      <a:solidFill>
                        <a:srgbClr val="CDCECC"/>
                      </a:solidFill>
                    </a:lnL>
                    <a:lnR w="12700" cap="flat" cmpd="sng" algn="ctr">
                      <a:solidFill>
                        <a:srgbClr val="CDCECC"/>
                      </a:solidFill>
                      <a:prstDash val="solid"/>
                      <a:round/>
                      <a:headEnd type="none" w="med" len="med"/>
                      <a:tailEnd type="none" w="med" len="med"/>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algn="ctr"/>
                      <a:r>
                        <a:rPr lang="fr-FR" sz="1200" b="1" dirty="0">
                          <a:solidFill>
                            <a:srgbClr val="4F504F"/>
                          </a:solidFill>
                          <a:latin typeface="Arial" panose="020B0604020202020204" pitchFamily="34" charset="0"/>
                          <a:ea typeface="Verdana" panose="020B0604030504040204" pitchFamily="34" charset="0"/>
                          <a:cs typeface="Arial" panose="020B0604020202020204" pitchFamily="34" charset="0"/>
                        </a:rPr>
                        <a:t>2 %</a:t>
                      </a:r>
                    </a:p>
                  </a:txBody>
                  <a:tcPr marL="78191" marR="78191" marT="41468" marB="41468" anchor="ctr">
                    <a:lnL w="12700" cap="flat" cmpd="sng" algn="ctr">
                      <a:solidFill>
                        <a:srgbClr val="CDCECC"/>
                      </a:solidFill>
                      <a:prstDash val="solid"/>
                      <a:round/>
                      <a:headEnd type="none" w="med" len="med"/>
                      <a:tailEnd type="none" w="med" len="med"/>
                    </a:lnL>
                    <a:lnR w="12700" cap="flat" cmpd="sng" algn="ctr">
                      <a:solidFill>
                        <a:srgbClr val="CDCECC"/>
                      </a:solidFill>
                      <a:prstDash val="solid"/>
                      <a:round/>
                      <a:headEnd type="none" w="med" len="med"/>
                      <a:tailEnd type="none" w="med" len="med"/>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algn="ctr"/>
                      <a:r>
                        <a:rPr lang="fr-FR" sz="1200" b="1" dirty="0">
                          <a:solidFill>
                            <a:srgbClr val="4F504F"/>
                          </a:solidFill>
                          <a:latin typeface="Arial" panose="020B0604020202020204" pitchFamily="34" charset="0"/>
                          <a:ea typeface="Verdana" panose="020B0604030504040204" pitchFamily="34" charset="0"/>
                          <a:cs typeface="Arial" panose="020B0604020202020204" pitchFamily="34" charset="0"/>
                        </a:rPr>
                        <a:t>0,10 %</a:t>
                      </a:r>
                    </a:p>
                  </a:txBody>
                  <a:tcPr marL="78191" marR="78191" marT="41468" marB="41468" anchor="ctr">
                    <a:lnL w="12700" cap="flat" cmpd="sng" algn="ctr">
                      <a:solidFill>
                        <a:srgbClr val="CDCECC"/>
                      </a:solidFill>
                      <a:prstDash val="solid"/>
                      <a:round/>
                      <a:headEnd type="none" w="med" len="med"/>
                      <a:tailEnd type="none" w="med" len="med"/>
                    </a:lnL>
                    <a:lnR w="12700" cap="flat" cmpd="sng" algn="ctr">
                      <a:solidFill>
                        <a:srgbClr val="CDCECC"/>
                      </a:solidFill>
                      <a:prstDash val="solid"/>
                      <a:round/>
                      <a:headEnd type="none" w="med" len="med"/>
                      <a:tailEnd type="none" w="med" len="med"/>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354" rtl="0" eaLnBrk="1" latinLnBrk="0" hangingPunct="1">
                        <a:defRPr sz="1801" kern="1200">
                          <a:solidFill>
                            <a:schemeClr val="tx1"/>
                          </a:solidFill>
                          <a:latin typeface="Calibri"/>
                        </a:defRPr>
                      </a:lvl1pPr>
                      <a:lvl2pPr marL="457177" algn="l" defTabSz="914354" rtl="0" eaLnBrk="1" latinLnBrk="0" hangingPunct="1">
                        <a:defRPr sz="1801" kern="1200">
                          <a:solidFill>
                            <a:schemeClr val="tx1"/>
                          </a:solidFill>
                          <a:latin typeface="Calibri"/>
                        </a:defRPr>
                      </a:lvl2pPr>
                      <a:lvl3pPr marL="914354" algn="l" defTabSz="914354" rtl="0" eaLnBrk="1" latinLnBrk="0" hangingPunct="1">
                        <a:defRPr sz="1801" kern="1200">
                          <a:solidFill>
                            <a:schemeClr val="tx1"/>
                          </a:solidFill>
                          <a:latin typeface="Calibri"/>
                        </a:defRPr>
                      </a:lvl3pPr>
                      <a:lvl4pPr marL="1371531" algn="l" defTabSz="914354" rtl="0" eaLnBrk="1" latinLnBrk="0" hangingPunct="1">
                        <a:defRPr sz="1801" kern="1200">
                          <a:solidFill>
                            <a:schemeClr val="tx1"/>
                          </a:solidFill>
                          <a:latin typeface="Calibri"/>
                        </a:defRPr>
                      </a:lvl4pPr>
                      <a:lvl5pPr marL="1828709" algn="l" defTabSz="914354" rtl="0" eaLnBrk="1" latinLnBrk="0" hangingPunct="1">
                        <a:defRPr sz="1801" kern="1200">
                          <a:solidFill>
                            <a:schemeClr val="tx1"/>
                          </a:solidFill>
                          <a:latin typeface="Calibri"/>
                        </a:defRPr>
                      </a:lvl5pPr>
                      <a:lvl6pPr marL="2285886" algn="l" defTabSz="914354" rtl="0" eaLnBrk="1" latinLnBrk="0" hangingPunct="1">
                        <a:defRPr sz="1801" kern="1200">
                          <a:solidFill>
                            <a:schemeClr val="tx1"/>
                          </a:solidFill>
                          <a:latin typeface="Calibri"/>
                        </a:defRPr>
                      </a:lvl6pPr>
                      <a:lvl7pPr marL="2743063" algn="l" defTabSz="914354" rtl="0" eaLnBrk="1" latinLnBrk="0" hangingPunct="1">
                        <a:defRPr sz="1801" kern="1200">
                          <a:solidFill>
                            <a:schemeClr val="tx1"/>
                          </a:solidFill>
                          <a:latin typeface="Calibri"/>
                        </a:defRPr>
                      </a:lvl7pPr>
                      <a:lvl8pPr marL="3200240" algn="l" defTabSz="914354" rtl="0" eaLnBrk="1" latinLnBrk="0" hangingPunct="1">
                        <a:defRPr sz="1801" kern="1200">
                          <a:solidFill>
                            <a:schemeClr val="tx1"/>
                          </a:solidFill>
                          <a:latin typeface="Calibri"/>
                        </a:defRPr>
                      </a:lvl8pPr>
                      <a:lvl9pPr marL="3657417" algn="l" defTabSz="914354" rtl="0" eaLnBrk="1" latinLnBrk="0" hangingPunct="1">
                        <a:defRPr sz="1801" kern="1200">
                          <a:solidFill>
                            <a:schemeClr val="tx1"/>
                          </a:solidFill>
                          <a:latin typeface="Calibri"/>
                        </a:defRPr>
                      </a:lvl9pPr>
                    </a:lstStyle>
                    <a:p>
                      <a:pPr marL="0" algn="ctr" defTabSz="914400" rtl="0" eaLnBrk="1" latinLnBrk="0" hangingPunct="1"/>
                      <a:r>
                        <a:rPr lang="fr-FR" sz="1200" b="1" kern="1200" dirty="0">
                          <a:solidFill>
                            <a:srgbClr val="4F504F"/>
                          </a:solidFill>
                          <a:latin typeface="Arial" panose="020B0604020202020204" pitchFamily="34" charset="0"/>
                          <a:ea typeface="Verdana" panose="020B0604030504040204" pitchFamily="34" charset="0"/>
                          <a:cs typeface="Arial" panose="020B0604020202020204" pitchFamily="34" charset="0"/>
                        </a:rPr>
                        <a:t>0,90 % </a:t>
                      </a:r>
                    </a:p>
                    <a:p>
                      <a:pPr marL="0" algn="ctr" defTabSz="914400" rtl="0" eaLnBrk="1" latinLnBrk="0" hangingPunct="1"/>
                      <a:r>
                        <a:rPr lang="fr-FR" sz="800" b="1" kern="1200" dirty="0">
                          <a:solidFill>
                            <a:srgbClr val="4F504F"/>
                          </a:solidFill>
                          <a:latin typeface="Arial" panose="020B0604020202020204" pitchFamily="34" charset="0"/>
                          <a:ea typeface="Verdana" panose="020B0604030504040204" pitchFamily="34" charset="0"/>
                          <a:cs typeface="Arial" panose="020B0604020202020204" pitchFamily="34" charset="0"/>
                        </a:rPr>
                        <a:t>(Sauf pour</a:t>
                      </a:r>
                      <a:r>
                        <a:rPr lang="fr-FR" sz="800" b="1" kern="1200" baseline="0" dirty="0">
                          <a:solidFill>
                            <a:srgbClr val="4F504F"/>
                          </a:solidFill>
                          <a:latin typeface="Arial" panose="020B0604020202020204" pitchFamily="34" charset="0"/>
                          <a:ea typeface="Verdana" panose="020B0604030504040204" pitchFamily="34" charset="0"/>
                          <a:cs typeface="Arial" panose="020B0604020202020204" pitchFamily="34" charset="0"/>
                        </a:rPr>
                        <a:t> Avenir retraite 2020-2024 : </a:t>
                      </a:r>
                    </a:p>
                    <a:p>
                      <a:pPr marL="0" algn="ctr" defTabSz="914400" rtl="0" eaLnBrk="1" latinLnBrk="0" hangingPunct="1"/>
                      <a:r>
                        <a:rPr lang="fr-FR" sz="800" b="1" kern="1200" dirty="0">
                          <a:solidFill>
                            <a:srgbClr val="4F504F"/>
                          </a:solidFill>
                          <a:latin typeface="Arial" panose="020B0604020202020204" pitchFamily="34" charset="0"/>
                          <a:ea typeface="Verdana" panose="020B0604030504040204" pitchFamily="34" charset="0"/>
                          <a:cs typeface="Arial" panose="020B0604020202020204" pitchFamily="34" charset="0"/>
                        </a:rPr>
                        <a:t>0,85 %)</a:t>
                      </a:r>
                      <a:endParaRPr lang="fr-FR" sz="1200" b="1" dirty="0">
                        <a:solidFill>
                          <a:srgbClr val="4F504F"/>
                        </a:solidFill>
                        <a:latin typeface="Arial" panose="020B0604020202020204" pitchFamily="34" charset="0"/>
                        <a:ea typeface="Verdana" panose="020B0604030504040204" pitchFamily="34" charset="0"/>
                        <a:cs typeface="Arial" panose="020B0604020202020204" pitchFamily="34" charset="0"/>
                      </a:endParaRPr>
                    </a:p>
                  </a:txBody>
                  <a:tcPr marL="78191" marR="78191" marT="41468" marB="41468" anchor="ctr">
                    <a:lnL w="12700" cap="flat" cmpd="sng" algn="ctr">
                      <a:solidFill>
                        <a:srgbClr val="CDCECC"/>
                      </a:solidFill>
                      <a:prstDash val="solid"/>
                      <a:round/>
                      <a:headEnd type="none" w="med" len="med"/>
                      <a:tailEnd type="none" w="med" len="med"/>
                    </a:lnL>
                    <a:lnR w="12700" cmpd="sng">
                      <a:solidFill>
                        <a:srgbClr val="CDCECC"/>
                      </a:solidFill>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extLst>
                  <a:ext uri="{0D108BD9-81ED-4DB2-BD59-A6C34878D82A}">
                    <a16:rowId xmlns:a16="http://schemas.microsoft.com/office/drawing/2014/main" val="3817352948"/>
                  </a:ext>
                </a:extLst>
              </a:tr>
            </a:tbl>
          </a:graphicData>
        </a:graphic>
      </p:graphicFrame>
      <p:graphicFrame>
        <p:nvGraphicFramePr>
          <p:cNvPr id="10" name="Objet 9">
            <a:extLst>
              <a:ext uri="{FF2B5EF4-FFF2-40B4-BE49-F238E27FC236}">
                <a16:creationId xmlns:a16="http://schemas.microsoft.com/office/drawing/2014/main" id="{43C7D07F-4AE0-4944-8F7E-E2E3982C21B2}"/>
              </a:ext>
            </a:extLst>
          </p:cNvPr>
          <p:cNvGraphicFramePr>
            <a:graphicFrameLocks noChangeAspect="1"/>
          </p:cNvGraphicFramePr>
          <p:nvPr>
            <p:extLst>
              <p:ext uri="{D42A27DB-BD31-4B8C-83A1-F6EECF244321}">
                <p14:modId xmlns:p14="http://schemas.microsoft.com/office/powerpoint/2010/main" val="810935728"/>
              </p:ext>
            </p:extLst>
          </p:nvPr>
        </p:nvGraphicFramePr>
        <p:xfrm>
          <a:off x="5770938" y="3645271"/>
          <a:ext cx="28575" cy="28575"/>
        </p:xfrm>
        <a:graphic>
          <a:graphicData uri="http://schemas.openxmlformats.org/presentationml/2006/ole">
            <mc:AlternateContent xmlns:mc="http://schemas.openxmlformats.org/markup-compatibility/2006">
              <mc:Choice xmlns:v="urn:schemas-microsoft-com:vml" Requires="v">
                <p:oleObj spid="_x0000_s1057" name="HTML Document" r:id="rId8" imgW="0" imgH="0" progId="htmlfile">
                  <p:link updateAutomatic="1"/>
                </p:oleObj>
              </mc:Choice>
              <mc:Fallback>
                <p:oleObj name="HTML Document" r:id="rId8" imgW="0" imgH="0" progId="htmlfile">
                  <p:link updateAutomatic="1"/>
                  <p:pic>
                    <p:nvPicPr>
                      <p:cNvPr id="9" name="Objet 8"/>
                      <p:cNvPicPr/>
                      <p:nvPr/>
                    </p:nvPicPr>
                    <p:blipFill>
                      <a:blip r:embed="rId9"/>
                      <a:stretch>
                        <a:fillRect/>
                      </a:stretch>
                    </p:blipFill>
                    <p:spPr>
                      <a:xfrm>
                        <a:off x="5770938" y="3645271"/>
                        <a:ext cx="28575" cy="28575"/>
                      </a:xfrm>
                      <a:prstGeom prst="rect">
                        <a:avLst/>
                      </a:prstGeom>
                    </p:spPr>
                  </p:pic>
                </p:oleObj>
              </mc:Fallback>
            </mc:AlternateContent>
          </a:graphicData>
        </a:graphic>
      </p:graphicFrame>
    </p:spTree>
    <p:extLst>
      <p:ext uri="{BB962C8B-B14F-4D97-AF65-F5344CB8AC3E}">
        <p14:creationId xmlns:p14="http://schemas.microsoft.com/office/powerpoint/2010/main" val="2807251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E32F9C-0840-4C32-84BB-EFB0F607D1DC}"/>
              </a:ext>
            </a:extLst>
          </p:cNvPr>
          <p:cNvSpPr>
            <a:spLocks noGrp="1"/>
          </p:cNvSpPr>
          <p:nvPr>
            <p:ph type="title"/>
          </p:nvPr>
        </p:nvSpPr>
        <p:spPr/>
        <p:txBody>
          <a:bodyPr/>
          <a:lstStyle/>
          <a:p>
            <a:r>
              <a:rPr lang="pt-BR" dirty="0"/>
              <a:t>Annexe 3 : </a:t>
            </a:r>
            <a:r>
              <a:rPr lang="pt-BR" b="0" dirty="0"/>
              <a:t>Les principaux risques liés aux fonds d’investissement</a:t>
            </a:r>
            <a:endParaRPr lang="fr-FR" b="0" dirty="0"/>
          </a:p>
        </p:txBody>
      </p:sp>
      <p:sp>
        <p:nvSpPr>
          <p:cNvPr id="3" name="Espace réservé du numéro de diapositive 2">
            <a:extLst>
              <a:ext uri="{FF2B5EF4-FFF2-40B4-BE49-F238E27FC236}">
                <a16:creationId xmlns:a16="http://schemas.microsoft.com/office/drawing/2014/main" id="{039EA00D-F709-48D7-AAD9-906FB29E0E71}"/>
              </a:ext>
            </a:extLst>
          </p:cNvPr>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46</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4" name="Espace réservé du texte 3">
            <a:extLst>
              <a:ext uri="{FF2B5EF4-FFF2-40B4-BE49-F238E27FC236}">
                <a16:creationId xmlns:a16="http://schemas.microsoft.com/office/drawing/2014/main" id="{BB599B5C-2442-45BB-B8BF-7E280B789293}"/>
              </a:ext>
            </a:extLst>
          </p:cNvPr>
          <p:cNvSpPr>
            <a:spLocks noGrp="1"/>
          </p:cNvSpPr>
          <p:nvPr>
            <p:ph type="body" sz="quarter" idx="13"/>
          </p:nvPr>
        </p:nvSpPr>
        <p:spPr/>
        <p:txBody>
          <a:bodyPr/>
          <a:lstStyle/>
          <a:p>
            <a:r>
              <a:rPr lang="fr-FR" dirty="0"/>
              <a:t>8</a:t>
            </a:r>
          </a:p>
        </p:txBody>
      </p:sp>
      <p:sp>
        <p:nvSpPr>
          <p:cNvPr id="9" name="Espace réservé du texte 3">
            <a:extLst>
              <a:ext uri="{FF2B5EF4-FFF2-40B4-BE49-F238E27FC236}">
                <a16:creationId xmlns:a16="http://schemas.microsoft.com/office/drawing/2014/main" id="{79DD5D3B-4493-49DD-892A-9E05BA08B843}"/>
              </a:ext>
            </a:extLst>
          </p:cNvPr>
          <p:cNvSpPr>
            <a:spLocks noGrp="1"/>
          </p:cNvSpPr>
          <p:nvPr>
            <p:ph type="body" sz="quarter" idx="14"/>
          </p:nvPr>
        </p:nvSpPr>
        <p:spPr>
          <a:xfrm>
            <a:off x="1364205" y="1362273"/>
            <a:ext cx="10373391" cy="4357687"/>
          </a:xfrm>
        </p:spPr>
        <p:txBody>
          <a:bodyPr/>
          <a:lstStyle/>
          <a:p>
            <a:pPr marL="179388" lvl="4" indent="0" algn="just" defTabSz="273050">
              <a:spcBef>
                <a:spcPts val="1200"/>
              </a:spcBef>
              <a:buClr>
                <a:srgbClr val="4D6995"/>
              </a:buClr>
              <a:buNone/>
            </a:pPr>
            <a:r>
              <a:rPr lang="fr-FR" sz="1000" b="1" dirty="0">
                <a:solidFill>
                  <a:schemeClr val="tx2"/>
                </a:solidFill>
                <a:latin typeface="Pluto Medium" panose="020B0603020203060204" pitchFamily="34" charset="0"/>
              </a:rPr>
              <a:t>Risque actions : </a:t>
            </a:r>
            <a:r>
              <a:rPr lang="fr-FR" sz="1000" dirty="0">
                <a:solidFill>
                  <a:srgbClr val="000000"/>
                </a:solidFill>
              </a:rPr>
              <a:t>il s’agit du risque de baisse des actions, lié à l’exposition du portefeuille en actions. La valeur liquidative des FCPE investis sur cette classe d’actifs peut être amenée à baisser dans une période de recul des marchés actions ;</a:t>
            </a:r>
          </a:p>
          <a:p>
            <a:pPr marL="179388" lvl="4" indent="0" algn="just" defTabSz="273050">
              <a:spcBef>
                <a:spcPts val="1200"/>
              </a:spcBef>
              <a:buClr>
                <a:srgbClr val="4D6995"/>
              </a:buClr>
              <a:buNone/>
            </a:pPr>
            <a:r>
              <a:rPr lang="fr-FR" sz="1000" b="1" dirty="0">
                <a:solidFill>
                  <a:schemeClr val="tx2"/>
                </a:solidFill>
                <a:latin typeface="Pluto Medium" panose="020B0603020203060204" pitchFamily="34" charset="0"/>
              </a:rPr>
              <a:t>Risque de taux : </a:t>
            </a:r>
            <a:r>
              <a:rPr lang="fr-FR" sz="1000" dirty="0">
                <a:solidFill>
                  <a:srgbClr val="000000"/>
                </a:solidFill>
              </a:rPr>
              <a:t>il s’agit du risque de dépréciation des instruments de taux découlant des variations des taux d’intérêt. La valeur liquidative des FCPE investis sur cette classe d’actifs peut être amenée à baisser dans une période de hausse des taux d’intérêt ;</a:t>
            </a:r>
          </a:p>
          <a:p>
            <a:pPr marL="179388" lvl="4" indent="0" algn="just" defTabSz="273050">
              <a:spcBef>
                <a:spcPts val="1200"/>
              </a:spcBef>
              <a:buClr>
                <a:srgbClr val="4D6995"/>
              </a:buClr>
              <a:buNone/>
            </a:pPr>
            <a:r>
              <a:rPr lang="fr-FR" sz="1000" b="1" dirty="0">
                <a:solidFill>
                  <a:schemeClr val="tx2"/>
                </a:solidFill>
                <a:latin typeface="Pluto Medium" panose="020B0603020203060204" pitchFamily="34" charset="0"/>
              </a:rPr>
              <a:t>Risque de change : </a:t>
            </a:r>
            <a:r>
              <a:rPr lang="fr-FR" sz="1000" dirty="0">
                <a:solidFill>
                  <a:srgbClr val="000000"/>
                </a:solidFill>
              </a:rPr>
              <a:t>il s’agit du risque de baisse des devises de cotation (hors euro) des instruments financiers sur lesquels est investi le FCPE par rapport à la devise de référence du portefeuille, l’euro. Ce risque peut entrainer une baisse de la valeur liquidative pour les FCPE exposés à ce risque ;</a:t>
            </a:r>
          </a:p>
          <a:p>
            <a:pPr marL="179388" lvl="4" indent="0" algn="just" defTabSz="273050">
              <a:spcBef>
                <a:spcPts val="1200"/>
              </a:spcBef>
              <a:buClr>
                <a:srgbClr val="4D6995"/>
              </a:buClr>
              <a:buNone/>
            </a:pPr>
            <a:r>
              <a:rPr lang="fr-FR" sz="1000" b="1" dirty="0">
                <a:solidFill>
                  <a:schemeClr val="tx2"/>
                </a:solidFill>
                <a:latin typeface="Pluto Medium" panose="020B0603020203060204" pitchFamily="34" charset="0"/>
              </a:rPr>
              <a:t>Risque de valorisation : </a:t>
            </a:r>
            <a:r>
              <a:rPr lang="fr-FR" sz="1000" dirty="0">
                <a:solidFill>
                  <a:srgbClr val="000000"/>
                </a:solidFill>
              </a:rPr>
              <a:t>il est essentiellement lié à la nature des titres non cotés. Ce risque existe du fait de la souscription puis de la valorisation des titres non cotés, en l’absence de cotations et de références de marchés permettant de les encadrer précisément ;</a:t>
            </a:r>
          </a:p>
          <a:p>
            <a:pPr marL="179388" lvl="4" indent="0" algn="just" defTabSz="273050">
              <a:spcBef>
                <a:spcPts val="1200"/>
              </a:spcBef>
              <a:buClr>
                <a:srgbClr val="4D6995"/>
              </a:buClr>
              <a:buNone/>
            </a:pPr>
            <a:r>
              <a:rPr lang="fr-FR" sz="1000" b="1" dirty="0">
                <a:solidFill>
                  <a:schemeClr val="tx2"/>
                </a:solidFill>
                <a:latin typeface="Pluto Medium" panose="020B0603020203060204" pitchFamily="34" charset="0"/>
              </a:rPr>
              <a:t>Risque de perte en capital : </a:t>
            </a:r>
            <a:r>
              <a:rPr lang="fr-FR" sz="1000" dirty="0">
                <a:solidFill>
                  <a:srgbClr val="000000"/>
                </a:solidFill>
              </a:rPr>
              <a:t>il s’agit du risque lié à une perte lors de la vente d’une part à un prix inférieur à celui payé à l’achat. Le porteur de parts ne bénéficie d’aucune garantie de restitution de son capital investi ;</a:t>
            </a:r>
          </a:p>
          <a:p>
            <a:pPr marL="179388" lvl="4" indent="0" algn="just" defTabSz="273050">
              <a:spcBef>
                <a:spcPts val="1200"/>
              </a:spcBef>
              <a:buClr>
                <a:srgbClr val="4D6995"/>
              </a:buClr>
              <a:buNone/>
            </a:pPr>
            <a:r>
              <a:rPr lang="fr-FR" sz="1000" b="1" dirty="0">
                <a:solidFill>
                  <a:schemeClr val="tx2"/>
                </a:solidFill>
                <a:latin typeface="Pluto Medium" panose="020B0603020203060204" pitchFamily="34" charset="0"/>
              </a:rPr>
              <a:t>Risque crédit : </a:t>
            </a:r>
            <a:r>
              <a:rPr lang="fr-FR" sz="1000" dirty="0">
                <a:solidFill>
                  <a:srgbClr val="000000"/>
                </a:solidFill>
              </a:rPr>
              <a:t>il s’agit du risque de baisse de valeur des titres détenus par le FCPE résultant de la détérioration de la qualité de la signature ou du défaut d’un ou plusieurs émetteurs présents en portefeuille. La matérialisation de ce risque peut entraîner une baisse de la valeur liquidative du FCPE ;</a:t>
            </a:r>
          </a:p>
          <a:p>
            <a:pPr marL="179388" lvl="4" indent="0" algn="just" defTabSz="273050">
              <a:spcBef>
                <a:spcPts val="1200"/>
              </a:spcBef>
              <a:buClr>
                <a:srgbClr val="4D6995"/>
              </a:buClr>
              <a:buNone/>
            </a:pPr>
            <a:r>
              <a:rPr lang="fr-FR" sz="1000" b="1" dirty="0">
                <a:solidFill>
                  <a:schemeClr val="tx2"/>
                </a:solidFill>
                <a:latin typeface="Pluto Medium" panose="020B0603020203060204" pitchFamily="34" charset="0"/>
              </a:rPr>
              <a:t>Risque de liquidité : </a:t>
            </a:r>
            <a:r>
              <a:rPr lang="fr-FR" sz="1000" dirty="0">
                <a:solidFill>
                  <a:srgbClr val="000000"/>
                </a:solidFill>
              </a:rPr>
              <a:t>il s’agit du risque de ne pas pouvoir acheter ou vendre des titres dans des conditions optimales en raison d’un manque de volume d’échange sur les titres en question ;</a:t>
            </a:r>
          </a:p>
          <a:p>
            <a:pPr marL="179388" lvl="4" indent="0" algn="just" defTabSz="273050">
              <a:spcBef>
                <a:spcPts val="1200"/>
              </a:spcBef>
              <a:buClr>
                <a:srgbClr val="4D6995"/>
              </a:buClr>
              <a:buNone/>
            </a:pPr>
            <a:r>
              <a:rPr lang="fr-FR" sz="1000" b="1" dirty="0">
                <a:solidFill>
                  <a:schemeClr val="tx2"/>
                </a:solidFill>
                <a:latin typeface="Pluto Medium" panose="020B0603020203060204" pitchFamily="34" charset="0"/>
              </a:rPr>
              <a:t>Risque de contrepartie : </a:t>
            </a:r>
            <a:r>
              <a:rPr lang="fr-FR" sz="1000" dirty="0">
                <a:solidFill>
                  <a:srgbClr val="000000"/>
                </a:solidFill>
              </a:rPr>
              <a:t>le risque de contrepartie mesure les pertes encourues par une entité au titre de ses engagements vis-à-vis d’une contrepartie, en cas de défaillance de celle-ci ou de son incapacité à faire face à ses obligations contractuelles. Ce risque est présent dans les opérations de gré à gré. La réalisation de ce risque peut entrainer une baisse de la valeur liquidative ;</a:t>
            </a:r>
          </a:p>
          <a:p>
            <a:pPr marL="179388" lvl="4" indent="0" algn="just" defTabSz="273050">
              <a:spcBef>
                <a:spcPts val="1200"/>
              </a:spcBef>
              <a:buClr>
                <a:srgbClr val="4D6995"/>
              </a:buClr>
              <a:buNone/>
            </a:pPr>
            <a:r>
              <a:rPr lang="fr-FR" sz="1000" b="1" dirty="0">
                <a:solidFill>
                  <a:schemeClr val="tx2"/>
                </a:solidFill>
                <a:latin typeface="Pluto Medium" panose="020B0603020203060204" pitchFamily="34" charset="0"/>
              </a:rPr>
              <a:t>Risque pays émergents : </a:t>
            </a:r>
            <a:r>
              <a:rPr lang="fr-FR" sz="1000" dirty="0">
                <a:solidFill>
                  <a:srgbClr val="000000"/>
                </a:solidFill>
              </a:rPr>
              <a:t>il s’agit du risque de baisse des instruments financiers exposés sur les pays émergents. Les principaux risques liés aux investissements dans des pays émergents peuvent être le fait du fort mouvement des cours des titres et des devises dans ces pays, d’une éventuelle instabilité politique et de l’existence de pratiques comptables et financières moins rigoureuses que celles des pays développés.</a:t>
            </a:r>
          </a:p>
          <a:p>
            <a:pPr marL="285750" indent="-285750">
              <a:spcBef>
                <a:spcPts val="600"/>
              </a:spcBef>
              <a:buClr>
                <a:schemeClr val="tx2"/>
              </a:buClr>
              <a:buFont typeface="Wingdings" panose="05000000000000000000" pitchFamily="2" charset="2"/>
              <a:buChar char="§"/>
            </a:pPr>
            <a:endParaRPr lang="fr-FR" sz="1100" dirty="0"/>
          </a:p>
        </p:txBody>
      </p:sp>
      <p:sp>
        <p:nvSpPr>
          <p:cNvPr id="10" name="Rectangle 9">
            <a:extLst>
              <a:ext uri="{FF2B5EF4-FFF2-40B4-BE49-F238E27FC236}">
                <a16:creationId xmlns:a16="http://schemas.microsoft.com/office/drawing/2014/main" id="{52363493-4F22-42C8-95B0-EA3109A87CCF}"/>
              </a:ext>
            </a:extLst>
          </p:cNvPr>
          <p:cNvSpPr/>
          <p:nvPr/>
        </p:nvSpPr>
        <p:spPr>
          <a:xfrm>
            <a:off x="1364205" y="1362273"/>
            <a:ext cx="67524" cy="281176"/>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A1693C81-B98D-4157-A96B-A36578D947C7}"/>
              </a:ext>
            </a:extLst>
          </p:cNvPr>
          <p:cNvSpPr/>
          <p:nvPr/>
        </p:nvSpPr>
        <p:spPr>
          <a:xfrm>
            <a:off x="1368327" y="1823593"/>
            <a:ext cx="60959" cy="281176"/>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2085199E-1E8E-40EE-B4E3-F348761C2D02}"/>
              </a:ext>
            </a:extLst>
          </p:cNvPr>
          <p:cNvSpPr/>
          <p:nvPr/>
        </p:nvSpPr>
        <p:spPr>
          <a:xfrm>
            <a:off x="1366273" y="2729754"/>
            <a:ext cx="60960" cy="281176"/>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7C0B18B9-EAD8-41D8-8AF4-EFA835491FDE}"/>
              </a:ext>
            </a:extLst>
          </p:cNvPr>
          <p:cNvSpPr/>
          <p:nvPr/>
        </p:nvSpPr>
        <p:spPr>
          <a:xfrm>
            <a:off x="1370392" y="3221966"/>
            <a:ext cx="60959" cy="281176"/>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6CCA76AA-F16B-4F0E-BEF5-6D747290C5EC}"/>
              </a:ext>
            </a:extLst>
          </p:cNvPr>
          <p:cNvSpPr/>
          <p:nvPr/>
        </p:nvSpPr>
        <p:spPr>
          <a:xfrm>
            <a:off x="1374514" y="4109593"/>
            <a:ext cx="60959" cy="281176"/>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DF916984-63B0-4A55-B54F-7F4E7AB5EF21}"/>
              </a:ext>
            </a:extLst>
          </p:cNvPr>
          <p:cNvSpPr/>
          <p:nvPr/>
        </p:nvSpPr>
        <p:spPr>
          <a:xfrm>
            <a:off x="1374515" y="4591511"/>
            <a:ext cx="64784" cy="400789"/>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F215A14B-3FC0-493E-BFD2-CF70F86201B3}"/>
              </a:ext>
            </a:extLst>
          </p:cNvPr>
          <p:cNvSpPr/>
          <p:nvPr/>
        </p:nvSpPr>
        <p:spPr>
          <a:xfrm>
            <a:off x="1366269" y="2272558"/>
            <a:ext cx="60959" cy="281176"/>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ED2CC257-DA5C-4371-B6DA-15DA7D74F026}"/>
              </a:ext>
            </a:extLst>
          </p:cNvPr>
          <p:cNvSpPr/>
          <p:nvPr/>
        </p:nvSpPr>
        <p:spPr>
          <a:xfrm>
            <a:off x="1380690" y="3658572"/>
            <a:ext cx="60959" cy="281176"/>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A5E7FCB5-AF0F-4A07-B65F-7F9A330EF596}"/>
              </a:ext>
            </a:extLst>
          </p:cNvPr>
          <p:cNvSpPr/>
          <p:nvPr/>
        </p:nvSpPr>
        <p:spPr>
          <a:xfrm>
            <a:off x="1372455" y="5201113"/>
            <a:ext cx="64784" cy="400789"/>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771630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E32F9C-0840-4C32-84BB-EFB0F607D1DC}"/>
              </a:ext>
            </a:extLst>
          </p:cNvPr>
          <p:cNvSpPr>
            <a:spLocks noGrp="1"/>
          </p:cNvSpPr>
          <p:nvPr>
            <p:ph type="title"/>
          </p:nvPr>
        </p:nvSpPr>
        <p:spPr/>
        <p:txBody>
          <a:bodyPr/>
          <a:lstStyle/>
          <a:p>
            <a:r>
              <a:rPr lang="pt-BR" dirty="0"/>
              <a:t>Mention légales</a:t>
            </a:r>
            <a:endParaRPr lang="fr-FR" dirty="0"/>
          </a:p>
        </p:txBody>
      </p:sp>
      <p:sp>
        <p:nvSpPr>
          <p:cNvPr id="3" name="Espace réservé du numéro de diapositive 2">
            <a:extLst>
              <a:ext uri="{FF2B5EF4-FFF2-40B4-BE49-F238E27FC236}">
                <a16:creationId xmlns:a16="http://schemas.microsoft.com/office/drawing/2014/main" id="{039EA00D-F709-48D7-AAD9-906FB29E0E71}"/>
              </a:ext>
            </a:extLst>
          </p:cNvPr>
          <p:cNvSpPr>
            <a:spLocks noGrp="1"/>
          </p:cNvSpPr>
          <p:nvPr>
            <p:ph type="sldNum" sz="quarter" idx="12"/>
          </p:nvPr>
        </p:nvSpPr>
        <p:spPr>
          <a:xfrm>
            <a:off x="1440000" y="6524773"/>
            <a:ext cx="254400" cy="123111"/>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4F985FF9-ADA8-465B-B1B8-A5AF16A5E141}" type="slidenum">
              <a:rPr kumimoji="0" lang="fr-FR" sz="800" b="1" i="0" u="none" strike="noStrike" kern="1200" cap="all" spc="0" normalizeH="0" baseline="0" noProof="0">
                <a:ln>
                  <a:noFill/>
                </a:ln>
                <a:solidFill>
                  <a:srgbClr val="581D74"/>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47</a:t>
            </a:fld>
            <a:endParaRPr kumimoji="0" lang="fr-FR" sz="1067" b="1" i="0" u="none" strike="noStrike" kern="1200" cap="all" spc="0" normalizeH="0" baseline="0" noProof="0" dirty="0">
              <a:ln>
                <a:noFill/>
              </a:ln>
              <a:solidFill>
                <a:srgbClr val="581D74"/>
              </a:solidFill>
              <a:effectLst/>
              <a:uLnTx/>
              <a:uFillTx/>
              <a:latin typeface="Arial" panose="020B0604020202020204"/>
              <a:ea typeface="+mn-ea"/>
              <a:cs typeface="+mn-cs"/>
            </a:endParaRPr>
          </a:p>
        </p:txBody>
      </p:sp>
      <p:sp>
        <p:nvSpPr>
          <p:cNvPr id="12" name="Espace réservé du texte 1">
            <a:extLst>
              <a:ext uri="{FF2B5EF4-FFF2-40B4-BE49-F238E27FC236}">
                <a16:creationId xmlns:a16="http://schemas.microsoft.com/office/drawing/2014/main" id="{FB2D5BC9-3747-42B4-84CB-58D9FB7537F0}"/>
              </a:ext>
            </a:extLst>
          </p:cNvPr>
          <p:cNvSpPr>
            <a:spLocks noGrp="1"/>
          </p:cNvSpPr>
          <p:nvPr>
            <p:ph type="body" sz="quarter" idx="13"/>
          </p:nvPr>
        </p:nvSpPr>
        <p:spPr>
          <a:xfrm>
            <a:off x="1344222" y="1329038"/>
            <a:ext cx="10552132" cy="4488408"/>
          </a:xfrm>
        </p:spPr>
        <p:txBody>
          <a:bodyPr/>
          <a:lstStyle/>
          <a:p>
            <a:pPr algn="l"/>
            <a:r>
              <a:rPr lang="fr-FR" sz="900" b="0" cap="none" dirty="0"/>
              <a:t>Ce document à caractère promotionnel, est produit à titre purement indicatif. </a:t>
            </a:r>
            <a:br>
              <a:rPr lang="fr-FR" sz="900" b="0" cap="none" dirty="0"/>
            </a:br>
            <a:r>
              <a:rPr lang="fr-FR" sz="900" b="0" cap="none" dirty="0"/>
              <a:t>Ce document est réservé exclusivement aux responsables RH, responsables financiers et chefs d’entreprises. Il ne peut être utilisé dans un but autre que celui pour lequel il a été conçu et ne peut pas être reproduit, diffusé ou communiqué à des tiers en tout ou partie sans les autorisations préalables et écrites de Natixis Investment Managers International et Natixis Interépargne. </a:t>
            </a:r>
          </a:p>
          <a:p>
            <a:pPr algn="l"/>
            <a:r>
              <a:rPr lang="fr-FR" sz="900" b="0" cap="none" dirty="0"/>
              <a:t>Ce document constitue une présentation conçue et réalisée par Natixis Investment Managers International et Natixis Interépargne à partir de sources qu’elles estiment fiables. Aucune information contenue dans ce document ne saurait être interprétée comme possédant une quelconque valeur contractuelle. Natixis Investment Managers International et Natixis Interépargne se réservent la possibilité de modifier les informations présentées dans ce document à tout moment et sans préavis.</a:t>
            </a:r>
          </a:p>
          <a:p>
            <a:pPr algn="just">
              <a:spcBef>
                <a:spcPts val="0"/>
              </a:spcBef>
            </a:pPr>
            <a:r>
              <a:rPr lang="fr-FR" sz="900" b="0" cap="none" dirty="0"/>
              <a:t>Les FCPE mentionnés dans le document ont été agréés par l’Autorité des marchés financiers et sont gérés par Natixis Investment Managers International. Les caractéristiques, le profil de risque et de rendement et les frais relatifs à l’investissement dans des FCPE sont indiqués dans le Document d’Information Clé pour l’Investisseur (DICI) du FCPE. Le capital investi et les performances ne sont pas garantis. Il convient de respecter la durée minimale de placement recommandée. Avant toute souscription à un FCPE, vous devez prendre connaissance de son DICI mis à votre disposition sur le site Internet </a:t>
            </a:r>
            <a:r>
              <a:rPr lang="fr-FR" sz="900" b="0" u="sng" dirty="0">
                <a:hlinkClick r:id="rId2"/>
              </a:rPr>
              <a:t>www.epargnesalariale.caisse-epargne.fr</a:t>
            </a:r>
            <a:r>
              <a:rPr lang="fr-FR" sz="900" b="0" cap="none" dirty="0"/>
              <a:t> ou sur demande écrite auprès de la société de gestion. Natixis Interépargne et Natixis Investment Managers International ne sauraient être tenues responsables de toute décision prise ou non sur la base d’une information contenue dans ce document, ni de l’utilisation qui pourrait en être faite par un tiers. Dans l’hypothèse où un FCPE fait l’objet d’un traitement fiscal particulier, il est précisé que ce traitement dépend de la situation individuelle de chaque client et qu’il est susceptible d’être modifié ultérieurement. Natixis Investment Managers International et Natixis Interépargne ne sauraient être tenues responsables de toute décision prise ou non sur la base d’une information contenue dans ce document, ni de l’utilisation qui pourrait en être faite par un tiers.</a:t>
            </a:r>
          </a:p>
          <a:p>
            <a:pPr algn="just"/>
            <a:r>
              <a:rPr lang="fr-FR" sz="900" b="0" cap="none" dirty="0"/>
              <a:t>Dans le cadre de sa politique de responsabilité sociétale et conformément aux conventions signées par la France, Natixis Investment Managers International exclut des fonds qu’elle gère directement toute entreprise impliquée dans la fabrication, le commerce et le stockage de mines anti-personnel et de bombes à sous-munitions. </a:t>
            </a:r>
          </a:p>
          <a:p>
            <a:pPr algn="just"/>
            <a:r>
              <a:rPr lang="fr-FR" sz="900" b="0" cap="none" dirty="0"/>
              <a:t>Natixis Interépargne</a:t>
            </a:r>
          </a:p>
          <a:p>
            <a:pPr algn="just">
              <a:spcBef>
                <a:spcPts val="0"/>
              </a:spcBef>
            </a:pPr>
            <a:r>
              <a:rPr lang="fr-FR" sz="900" b="0" cap="none" dirty="0"/>
              <a:t>Société Anonyme au capital de 8 890 784 € - RCS Paris 692 012 669 </a:t>
            </a:r>
          </a:p>
          <a:p>
            <a:pPr algn="just">
              <a:spcBef>
                <a:spcPts val="0"/>
              </a:spcBef>
            </a:pPr>
            <a:r>
              <a:rPr lang="fr-FR" sz="900" b="0" cap="none" dirty="0"/>
              <a:t>Siège social : 30, avenue Pierre Mendès France – 75013 Paris</a:t>
            </a:r>
          </a:p>
          <a:p>
            <a:pPr algn="just"/>
            <a:r>
              <a:rPr lang="fr-FR" sz="900" b="0" cap="none" dirty="0"/>
              <a:t>Les fonds/compartiments maîtres cités sont gérés par Natixis Investment Managers International ou par MIROVA : </a:t>
            </a:r>
          </a:p>
          <a:p>
            <a:pPr algn="just">
              <a:spcBef>
                <a:spcPts val="0"/>
              </a:spcBef>
            </a:pPr>
            <a:r>
              <a:rPr lang="fr-FR" sz="900" b="0" cap="none" dirty="0"/>
              <a:t>Natixis Investment Managers International - Société Anonyme au capital de 51 371 062,28 € - RCS Paris 329 450 738 - Agrément AMF n° GP 90 009</a:t>
            </a:r>
          </a:p>
          <a:p>
            <a:pPr algn="just">
              <a:spcBef>
                <a:spcPts val="0"/>
              </a:spcBef>
            </a:pPr>
            <a:r>
              <a:rPr lang="fr-FR" sz="900" b="0" cap="none" dirty="0"/>
              <a:t>Siège social : 43, avenue Pierre Mendès-France – 75013  Paris</a:t>
            </a:r>
          </a:p>
          <a:p>
            <a:pPr algn="just"/>
            <a:r>
              <a:rPr lang="fr-FR" sz="900" b="0" cap="none" dirty="0" err="1"/>
              <a:t>Mirova</a:t>
            </a:r>
            <a:r>
              <a:rPr lang="fr-FR" sz="900" b="0" cap="none" dirty="0"/>
              <a:t> - Société anonyme au capital de 8 322 490,00€ - RCS Paris 394 648 216 - Agrément AMF n° GP 02-014</a:t>
            </a:r>
          </a:p>
          <a:p>
            <a:pPr algn="just">
              <a:spcBef>
                <a:spcPts val="0"/>
              </a:spcBef>
            </a:pPr>
            <a:r>
              <a:rPr lang="fr-FR" sz="900" b="0" cap="none" dirty="0"/>
              <a:t>59, avenue Pierre Mendès-France – 75013  Paris - </a:t>
            </a:r>
            <a:r>
              <a:rPr lang="fr-FR" sz="900" b="0" cap="none" dirty="0" err="1"/>
              <a:t>Mirova</a:t>
            </a:r>
            <a:r>
              <a:rPr lang="fr-FR" sz="900" b="0" cap="none" dirty="0"/>
              <a:t> est filiale à 100 % de Natixis Investment Managers International.</a:t>
            </a:r>
          </a:p>
          <a:p>
            <a:pPr lvl="0" algn="l" defTabSz="914400" eaLnBrk="0" fontAlgn="base" hangingPunct="0">
              <a:spcBef>
                <a:spcPct val="0"/>
              </a:spcBef>
              <a:spcAft>
                <a:spcPct val="0"/>
              </a:spcAft>
            </a:pPr>
            <a:endParaRPr lang="fr-FR" altLang="fr-FR" sz="900" b="0" dirty="0">
              <a:latin typeface="Times New Roman" panose="02020603050405020304" pitchFamily="18" charset="0"/>
              <a:cs typeface="Times New Roman" panose="02020603050405020304" pitchFamily="18" charset="0"/>
            </a:endParaRPr>
          </a:p>
          <a:p>
            <a:pPr lvl="0" algn="l" defTabSz="914400" eaLnBrk="0" fontAlgn="base" hangingPunct="0">
              <a:spcBef>
                <a:spcPct val="0"/>
              </a:spcBef>
              <a:spcAft>
                <a:spcPct val="0"/>
              </a:spcAft>
            </a:pPr>
            <a:r>
              <a:rPr lang="fr-FR" altLang="fr-FR" sz="900" b="0" dirty="0"/>
              <a:t>BPCE Société anonyme à directoire et conseil de surveillance au capital </a:t>
            </a:r>
            <a:r>
              <a:rPr lang="fr-FR" altLang="fr-FR" sz="900" b="0"/>
              <a:t>de 173 613 700 euros  </a:t>
            </a:r>
            <a:r>
              <a:rPr lang="fr-FR" altLang="fr-FR" sz="900" b="0" dirty="0"/>
              <a:t>Siège social : 50, avenue Pierre Mendès France – 75201 Paris Cedex 13 RCS Paris N° 493 455 042 </a:t>
            </a:r>
          </a:p>
        </p:txBody>
      </p:sp>
      <p:sp>
        <p:nvSpPr>
          <p:cNvPr id="4" name="Rectangle 1">
            <a:extLst>
              <a:ext uri="{FF2B5EF4-FFF2-40B4-BE49-F238E27FC236}">
                <a16:creationId xmlns:a16="http://schemas.microsoft.com/office/drawing/2014/main" id="{6211A065-6891-4FB8-BCFC-D285ECB88CF2}"/>
              </a:ext>
            </a:extLst>
          </p:cNvPr>
          <p:cNvSpPr>
            <a:spLocks noChangeArrowheads="1"/>
          </p:cNvSpPr>
          <p:nvPr/>
        </p:nvSpPr>
        <p:spPr bwMode="auto">
          <a:xfrm>
            <a:off x="-540328" y="410890"/>
            <a:ext cx="1884550" cy="2030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112" tIns="914112" rIns="914112" bIns="91411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880863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1"/>
          </p:nvPr>
        </p:nvSpPr>
        <p:spPr/>
        <p:txBody>
          <a:bodyPr/>
          <a:lstStyle/>
          <a:p>
            <a:r>
              <a:rPr lang="fr-FR" dirty="0"/>
              <a:t>ADRESSE</a:t>
            </a:r>
          </a:p>
          <a:p>
            <a:pPr lvl="1"/>
            <a:r>
              <a:rPr lang="fr-FR" b="1" dirty="0"/>
              <a:t>NATIXIS INTEREPARGNE</a:t>
            </a:r>
            <a:br>
              <a:rPr lang="fr-FR" dirty="0"/>
            </a:br>
            <a:r>
              <a:rPr lang="fr-FR" dirty="0"/>
              <a:t>30, avenue Pierre Mendès France </a:t>
            </a:r>
            <a:br>
              <a:rPr lang="fr-FR" dirty="0"/>
            </a:br>
            <a:r>
              <a:rPr lang="fr-FR" dirty="0"/>
              <a:t>75013 Paris - France</a:t>
            </a:r>
            <a:br>
              <a:rPr lang="fr-FR" dirty="0"/>
            </a:br>
            <a:r>
              <a:rPr lang="fr-FR" dirty="0">
                <a:hlinkClick r:id="rId2"/>
              </a:rPr>
              <a:t>www.interepargne.natixis.com </a:t>
            </a:r>
            <a:endParaRPr lang="fr-FR" dirty="0"/>
          </a:p>
        </p:txBody>
      </p:sp>
    </p:spTree>
    <p:extLst>
      <p:ext uri="{BB962C8B-B14F-4D97-AF65-F5344CB8AC3E}">
        <p14:creationId xmlns:p14="http://schemas.microsoft.com/office/powerpoint/2010/main" val="1601263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ème NATIXIS 2017">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ATIXIS_2017_Template4-3_NATIXIS_INTEREPARGNE">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hème NATIXIS 2017">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Thème NATIXIS 2017">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CEVANOP" ma:contentTypeID="0x010100E53A110D06A14439AEAC5E168940EA7A005145633AE157BE46B8A909471A34E2ED" ma:contentTypeVersion="30" ma:contentTypeDescription="Crée un document." ma:contentTypeScope="" ma:versionID="8260aa4261eb20f9cf4ae1eb8372bb76">
  <xsd:schema xmlns:xsd="http://www.w3.org/2001/XMLSchema" xmlns:xs="http://www.w3.org/2001/XMLSchema" xmlns:p="http://schemas.microsoft.com/office/2006/metadata/properties" xmlns:ns2="d8633bb9-caa1-4dd1-bae9-295f3c6e10ec" xmlns:ns3="e8852f28-ed92-48a4-848b-e8d9cfdc621c" targetNamespace="http://schemas.microsoft.com/office/2006/metadata/properties" ma:root="true" ma:fieldsID="8ae823fa09c6ff4cb36560a50022a946" ns2:_="" ns3:_="">
    <xsd:import namespace="d8633bb9-caa1-4dd1-bae9-295f3c6e10ec"/>
    <xsd:import namespace="e8852f28-ed92-48a4-848b-e8d9cfdc621c"/>
    <xsd:element name="properties">
      <xsd:complexType>
        <xsd:sequence>
          <xsd:element name="documentManagement">
            <xsd:complexType>
              <xsd:all>
                <xsd:element ref="ns2:CevanopCaseStatusText" minOccurs="0"/>
                <xsd:element ref="ns2:CevanopStageText" minOccurs="0"/>
                <xsd:element ref="ns3:CevanopQuestion4" minOccurs="0"/>
                <xsd:element ref="ns3:o88d2b60839c4486969f52a8c7f19760" minOccurs="0"/>
                <xsd:element ref="ns3:TaxCatchAll" minOccurs="0"/>
                <xsd:element ref="ns3:TaxCatchAllLabel" minOccurs="0"/>
                <xsd:element ref="ns3:CevanopQuestion1" minOccurs="0"/>
                <xsd:element ref="ns3:CevanopQuestion5" minOccurs="0"/>
                <xsd:element ref="ns3:CevanopAnswer3" minOccurs="0"/>
                <xsd:element ref="ns3:CevanopProductsResponsibleConfirmation" minOccurs="0"/>
                <xsd:element ref="ns3:CevanopIteration" minOccurs="0"/>
                <xsd:element ref="ns3:CevanopCaseStatus" minOccurs="0"/>
                <xsd:element ref="ns3:CevanopAnswer4" minOccurs="0"/>
                <xsd:element ref="ns3:CevanopNetwork" minOccurs="0"/>
                <xsd:element ref="ns3:CevanopReviewProcess" minOccurs="0"/>
                <xsd:element ref="ns3:CevanopConstraints" minOccurs="0"/>
                <xsd:element ref="ns3:CevanopSubscriptionWorkflowProcessId" minOccurs="0"/>
                <xsd:element ref="ns3:CevanopRelatedSuspensiveConditions" minOccurs="0"/>
                <xsd:element ref="ns3:CevanopReferenceNumber" minOccurs="0"/>
                <xsd:element ref="ns3:CevanopOtherProductsResponsibles" minOccurs="0"/>
                <xsd:element ref="ns3:CevanopCommercialName" minOccurs="0"/>
                <xsd:element ref="ns3:CevanopRelatedDiscussions" minOccurs="0"/>
                <xsd:element ref="ns3:CevanopQuestion2" minOccurs="0"/>
                <xsd:element ref="ns3:CevanopProjectName" minOccurs="0"/>
                <xsd:element ref="ns3:CevanopAnswer5" minOccurs="0"/>
                <xsd:element ref="ns3:CevanopStage" minOccurs="0"/>
                <xsd:element ref="ns3:CevanopQuestion3" minOccurs="0"/>
                <xsd:element ref="ns3:CevanopAnswer1" minOccurs="0"/>
                <xsd:element ref="ns3:CevanopInternPartners" minOccurs="0"/>
                <xsd:element ref="ns3:CevanopProductsFamily" minOccurs="0"/>
                <xsd:element ref="ns3:CevanopProductsCorrespondents" minOccurs="0"/>
                <xsd:element ref="ns3:CevanopResponsible" minOccurs="0"/>
                <xsd:element ref="ns3:CevanopCaseDescriptionEvolution" minOccurs="0"/>
                <xsd:element ref="ns3:CevanopProductCodesNecessary" minOccurs="0"/>
                <xsd:element ref="ns3:CevanopCaseExpertsCommunities" minOccurs="0"/>
                <xsd:element ref="ns3:CevanopCommittee" minOccurs="0"/>
                <xsd:element ref="ns3:n9590b9285244d02a5c67596cb15c351" minOccurs="0"/>
                <xsd:element ref="ns3:CevanopValidationDate" minOccurs="0"/>
                <xsd:element ref="ns3:CevanopAnswer2" minOccurs="0"/>
                <xsd:element ref="ns3:CevanopExternPartners" minOccurs="0"/>
                <xsd:element ref="ns3:CevanopAdditionalInformation" minOccurs="0"/>
                <xsd:element ref="ns3:CevanopIsLate" minOccurs="0"/>
                <xsd:element ref="ns3:CevanopStage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633bb9-caa1-4dd1-bae9-295f3c6e10ec" elementFormDefault="qualified">
    <xsd:import namespace="http://schemas.microsoft.com/office/2006/documentManagement/types"/>
    <xsd:import namespace="http://schemas.microsoft.com/office/infopath/2007/PartnerControls"/>
    <xsd:element name="CevanopCaseStatusText" ma:index="8" nillable="true" ma:displayName="Statut du dossier" ma:default="" ma:internalName="CevanopCaseStatusText" ma:readOnly="false">
      <xsd:simpleType>
        <xsd:restriction base="dms:Text"/>
      </xsd:simpleType>
    </xsd:element>
    <xsd:element name="CevanopStageText" ma:index="9" nillable="true" ma:displayName="Phase" ma:default="" ma:internalName="CevanopStageText"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8852f28-ed92-48a4-848b-e8d9cfdc621c" elementFormDefault="qualified">
    <xsd:import namespace="http://schemas.microsoft.com/office/2006/documentManagement/types"/>
    <xsd:import namespace="http://schemas.microsoft.com/office/infopath/2007/PartnerControls"/>
    <xsd:element name="CevanopQuestion4" ma:index="10" nillable="true" ma:displayName="Question 4" ma:default="" ma:list="{39288F08-832C-482E-9996-1EADF7970821}" ma:internalName="CevanopQuestion4" ma:showField="Title" ma:web="523ea0a2-6ce3-40d6-9160-7eeedfa09ad5">
      <xsd:simpleType>
        <xsd:restriction base="dms:Lookup"/>
      </xsd:simpleType>
    </xsd:element>
    <xsd:element name="o88d2b60839c4486969f52a8c7f19760" ma:index="11" nillable="true" ma:taxonomy="true" ma:internalName="o88d2b60839c4486969f52a8c7f19760" ma:taxonomyFieldName="CevanopMarkets" ma:displayName="Marchés" ma:readOnly="false" ma:default="" ma:fieldId="{888d2b60-839c-4486-969f-52a8c7f19760}" ma:taxonomyMulti="true" ma:sspId="99ee3725-4af7-40fa-b60e-5ecee1534cac" ma:termSetId="7e4c4a54-13b7-4ea8-acfb-826077e0d90e" ma:anchorId="00000000-0000-0000-0000-000000000000" ma:open="false" ma:isKeyword="false">
      <xsd:complexType>
        <xsd:sequence>
          <xsd:element ref="pc:Terms" minOccurs="0" maxOccurs="1"/>
        </xsd:sequence>
      </xsd:complexType>
    </xsd:element>
    <xsd:element name="TaxCatchAll" ma:index="12" nillable="true" ma:displayName="Taxonomy Catch All Column" ma:hidden="true" ma:list="{dae54aa8-817d-4594-abfd-d0a91ab18f52}" ma:internalName="TaxCatchAll" ma:showField="CatchAllData" ma:web="e8852f28-ed92-48a4-848b-e8d9cfdc621c">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hidden="true" ma:list="{dae54aa8-817d-4594-abfd-d0a91ab18f52}" ma:internalName="TaxCatchAllLabel" ma:readOnly="true" ma:showField="CatchAllDataLabel" ma:web="e8852f28-ed92-48a4-848b-e8d9cfdc621c">
      <xsd:complexType>
        <xsd:complexContent>
          <xsd:extension base="dms:MultiChoiceLookup">
            <xsd:sequence>
              <xsd:element name="Value" type="dms:Lookup" maxOccurs="unbounded" minOccurs="0" nillable="true"/>
            </xsd:sequence>
          </xsd:extension>
        </xsd:complexContent>
      </xsd:complexType>
    </xsd:element>
    <xsd:element name="CevanopQuestion1" ma:index="15" nillable="true" ma:displayName="Question 1" ma:default="" ma:list="{39288F08-832C-482E-9996-1EADF7970821}" ma:internalName="CevanopQuestion1" ma:showField="Title" ma:web="523ea0a2-6ce3-40d6-9160-7eeedfa09ad5">
      <xsd:simpleType>
        <xsd:restriction base="dms:Lookup"/>
      </xsd:simpleType>
    </xsd:element>
    <xsd:element name="CevanopQuestion5" ma:index="16" nillable="true" ma:displayName="Question 5" ma:default="" ma:list="{39288F08-832C-482E-9996-1EADF7970821}" ma:internalName="CevanopQuestion5" ma:showField="Title" ma:web="523ea0a2-6ce3-40d6-9160-7eeedfa09ad5">
      <xsd:simpleType>
        <xsd:restriction base="dms:Lookup"/>
      </xsd:simpleType>
    </xsd:element>
    <xsd:element name="CevanopAnswer3" ma:index="17" nillable="true" ma:displayName="Réponse 3" ma:default="" ma:internalName="CevanopAnswer3">
      <xsd:simpleType>
        <xsd:restriction base="dms:Choice">
          <xsd:enumeration value="Oui"/>
          <xsd:enumeration value="Non"/>
        </xsd:restriction>
      </xsd:simpleType>
    </xsd:element>
    <xsd:element name="CevanopProductsResponsibleConfirmation" ma:index="18" nillable="true" ma:displayName="Confirmation du responsable produits" ma:default="Non" ma:internalName="CevanopProductsResponsibleConfirmation" ma:readOnly="false">
      <xsd:simpleType>
        <xsd:restriction base="dms:Choice">
          <xsd:enumeration value="Oui"/>
          <xsd:enumeration value="Non"/>
        </xsd:restriction>
      </xsd:simpleType>
    </xsd:element>
    <xsd:element name="CevanopIteration" ma:index="19" nillable="true" ma:displayName="Itération" ma:default="" ma:internalName="CevanopIteration" ma:readOnly="false">
      <xsd:simpleType>
        <xsd:restriction base="dms:Number"/>
      </xsd:simpleType>
    </xsd:element>
    <xsd:element name="CevanopCaseStatus" ma:index="20" nillable="true" ma:displayName="Statut du dossier" ma:default="" ma:list="{D808F42B-C7FE-402A-AAFC-D9268A1A73C5}" ma:internalName="CevanopCaseStatus" ma:readOnly="false" ma:showField="Title" ma:web="523ea0a2-6ce3-40d6-9160-7eeedfa09ad5">
      <xsd:simpleType>
        <xsd:restriction base="dms:Lookup"/>
      </xsd:simpleType>
    </xsd:element>
    <xsd:element name="CevanopAnswer4" ma:index="21" nillable="true" ma:displayName="Réponse 4" ma:default="" ma:internalName="CevanopAnswer4">
      <xsd:simpleType>
        <xsd:restriction base="dms:Choice">
          <xsd:enumeration value="Oui"/>
          <xsd:enumeration value="Non"/>
        </xsd:restriction>
      </xsd:simpleType>
    </xsd:element>
    <xsd:element name="CevanopNetwork" ma:index="22" nillable="true" ma:displayName="Réseau" ma:default="" ma:internalName="CevanopNetwork" ma:readOnly="false">
      <xsd:simpleType>
        <xsd:restriction base="dms:Choice">
          <xsd:enumeration value="BP"/>
          <xsd:enumeration value="CE"/>
          <xsd:enumeration value="BP+CE"/>
          <xsd:enumeration value="Entité"/>
        </xsd:restriction>
      </xsd:simpleType>
    </xsd:element>
    <xsd:element name="CevanopReviewProcess" ma:index="23" nillable="true" ma:displayName="Procédure d'examen" ma:default="Normale" ma:internalName="CevanopReviewProcess" ma:readOnly="false">
      <xsd:simpleType>
        <xsd:restriction base="dms:Choice">
          <xsd:enumeration value="Normale"/>
          <xsd:enumeration value="Allégée"/>
        </xsd:restriction>
      </xsd:simpleType>
    </xsd:element>
    <xsd:element name="CevanopConstraints" ma:index="24" nillable="true" ma:displayName="Contraintes" ma:default="" ma:internalName="CevanopConstraints">
      <xsd:simpleType>
        <xsd:restriction base="dms:Note"/>
      </xsd:simpleType>
    </xsd:element>
    <xsd:element name="CevanopSubscriptionWorkflowProcessId" ma:index="25" nillable="true" ma:displayName="Identifiant du processus de workflow d'inscription" ma:default="" ma:hidden="true" ma:internalName="CevanopSubscriptionWorkflowProcessId">
      <xsd:simpleType>
        <xsd:restriction base="dms:Number"/>
      </xsd:simpleType>
    </xsd:element>
    <xsd:element name="CevanopRelatedSuspensiveConditions" ma:index="26" nillable="true" ma:displayName="Conditions suspensives associées" ma:default="" ma:internalName="CevanopRelatedSuspensiveConditions">
      <xsd:complexType>
        <xsd:complexContent>
          <xsd:extension base="dms:URL">
            <xsd:sequence>
              <xsd:element name="Url" type="dms:ValidUrl" minOccurs="0" nillable="true"/>
              <xsd:element name="Description" type="xsd:string" nillable="true"/>
            </xsd:sequence>
          </xsd:extension>
        </xsd:complexContent>
      </xsd:complexType>
    </xsd:element>
    <xsd:element name="CevanopReferenceNumber" ma:index="27" nillable="true" ma:displayName="N° de référence" ma:default="" ma:internalName="CevanopReferenceNumber">
      <xsd:simpleType>
        <xsd:restriction base="dms:Text"/>
      </xsd:simpleType>
    </xsd:element>
    <xsd:element name="CevanopOtherProductsResponsibles" ma:index="28" nillable="true" ma:displayName="Autres responsables produits" ma:default="" ma:list="UserInfo" ma:SharePointGroup="39" ma:internalName="CevanopOtherProductsResponsible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evanopCommercialName" ma:index="29" nillable="true" ma:displayName="Nom commercial" ma:default="" ma:internalName="CevanopCommercialName">
      <xsd:simpleType>
        <xsd:restriction base="dms:Text"/>
      </xsd:simpleType>
    </xsd:element>
    <xsd:element name="CevanopRelatedDiscussions" ma:index="30" nillable="true" ma:displayName="Discussions associées" ma:default="" ma:internalName="CevanopRelatedDiscussions">
      <xsd:complexType>
        <xsd:complexContent>
          <xsd:extension base="dms:URL">
            <xsd:sequence>
              <xsd:element name="Url" type="dms:ValidUrl" minOccurs="0" nillable="true"/>
              <xsd:element name="Description" type="xsd:string" nillable="true"/>
            </xsd:sequence>
          </xsd:extension>
        </xsd:complexContent>
      </xsd:complexType>
    </xsd:element>
    <xsd:element name="CevanopQuestion2" ma:index="31" nillable="true" ma:displayName="Question 2" ma:default="" ma:list="{39288F08-832C-482E-9996-1EADF7970821}" ma:internalName="CevanopQuestion2" ma:showField="Title" ma:web="523ea0a2-6ce3-40d6-9160-7eeedfa09ad5">
      <xsd:simpleType>
        <xsd:restriction base="dms:Lookup"/>
      </xsd:simpleType>
    </xsd:element>
    <xsd:element name="CevanopProjectName" ma:index="32" nillable="true" ma:displayName="Nom projet" ma:default="" ma:internalName="CevanopProjectName">
      <xsd:simpleType>
        <xsd:restriction base="dms:Text"/>
      </xsd:simpleType>
    </xsd:element>
    <xsd:element name="CevanopAnswer5" ma:index="33" nillable="true" ma:displayName="Réponse 5" ma:default="" ma:internalName="CevanopAnswer5">
      <xsd:simpleType>
        <xsd:restriction base="dms:Choice">
          <xsd:enumeration value="Oui"/>
          <xsd:enumeration value="Non"/>
        </xsd:restriction>
      </xsd:simpleType>
    </xsd:element>
    <xsd:element name="CevanopStage" ma:index="34" nillable="true" ma:displayName="Phase" ma:default="" ma:internalName="CevanopStage" ma:readOnly="false">
      <xsd:simpleType>
        <xsd:restriction base="dms:Choice">
          <xsd:enumeration value="Information"/>
          <xsd:enumeration value="Etude"/>
          <xsd:enumeration value="Etude-Pilote"/>
          <xsd:enumeration value="Validation"/>
          <xsd:enumeration value="Evolution"/>
        </xsd:restriction>
      </xsd:simpleType>
    </xsd:element>
    <xsd:element name="CevanopQuestion3" ma:index="35" nillable="true" ma:displayName="Question 3" ma:default="" ma:list="{39288F08-832C-482E-9996-1EADF7970821}" ma:internalName="CevanopQuestion3" ma:showField="Title" ma:web="523ea0a2-6ce3-40d6-9160-7eeedfa09ad5">
      <xsd:simpleType>
        <xsd:restriction base="dms:Lookup"/>
      </xsd:simpleType>
    </xsd:element>
    <xsd:element name="CevanopAnswer1" ma:index="36" nillable="true" ma:displayName="Réponse 1" ma:default="" ma:internalName="CevanopAnswer1">
      <xsd:simpleType>
        <xsd:restriction base="dms:Choice">
          <xsd:enumeration value="Oui"/>
          <xsd:enumeration value="Non"/>
        </xsd:restriction>
      </xsd:simpleType>
    </xsd:element>
    <xsd:element name="CevanopInternPartners" ma:index="37" nillable="true" ma:displayName="Partenaires / Prestataires internes" ma:default="" ma:list="{486ED4A6-0CCC-42FA-AB2A-1CCBB6BB0B6B}" ma:internalName="CevanopInternPartners" ma:showField="Title" ma:web="523ea0a2-6ce3-40d6-9160-7eeedfa09ad5">
      <xsd:complexType>
        <xsd:complexContent>
          <xsd:extension base="dms:MultiChoiceLookup">
            <xsd:sequence>
              <xsd:element name="Value" type="dms:Lookup" maxOccurs="unbounded" minOccurs="0" nillable="true"/>
            </xsd:sequence>
          </xsd:extension>
        </xsd:complexContent>
      </xsd:complexType>
    </xsd:element>
    <xsd:element name="CevanopProductsFamily" ma:index="38" nillable="true" ma:displayName="Famille de produits" ma:default="" ma:list="{4EE55201-57E7-468C-8DB1-B96ED7A80AE0}" ma:internalName="CevanopProductsFamily" ma:readOnly="false" ma:showField="CevanopShortName" ma:web="523ea0a2-6ce3-40d6-9160-7eeedfa09ad5">
      <xsd:simpleType>
        <xsd:restriction base="dms:Lookup"/>
      </xsd:simpleType>
    </xsd:element>
    <xsd:element name="CevanopProductsCorrespondents" ma:index="39" nillable="true" ma:displayName="Correspondants produits" ma:default="" ma:list="UserInfo" ma:SharePointGroup="0" ma:internalName="CevanopProductsCorrespon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evanopResponsible" ma:index="40" nillable="true" ma:displayName="Responsable du dossier" ma:default="" ma:list="UserInfo" ma:SharePointGroup="0" ma:internalName="CevanopResponsible"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evanopCaseDescriptionEvolution" ma:index="41" nillable="true" ma:displayName="Description de l'évolution" ma:default="" ma:internalName="CevanopCaseDescriptionEvolution">
      <xsd:simpleType>
        <xsd:restriction base="dms:Note"/>
      </xsd:simpleType>
    </xsd:element>
    <xsd:element name="CevanopProductCodesNecessary" ma:index="42" nillable="true" ma:displayName="Nécessité de code(s) produit" ma:default="Non" ma:internalName="CevanopProductCodesNecessary">
      <xsd:simpleType>
        <xsd:restriction base="dms:Choice">
          <xsd:enumeration value="Oui"/>
          <xsd:enumeration value="Non"/>
        </xsd:restriction>
      </xsd:simpleType>
    </xsd:element>
    <xsd:element name="CevanopCaseExpertsCommunities" ma:index="43" nillable="true" ma:displayName="Communauté(s) d'experts" ma:default="" ma:list="{75E81B47-65B0-4EDC-A63A-E990CADA55E4}" ma:internalName="CevanopCaseExpertsCommunities" ma:showField="Title" ma:web="523ea0a2-6ce3-40d6-9160-7eeedfa09ad5">
      <xsd:complexType>
        <xsd:complexContent>
          <xsd:extension base="dms:MultiChoiceLookup">
            <xsd:sequence>
              <xsd:element name="Value" type="dms:Lookup" maxOccurs="unbounded" minOccurs="0" nillable="true"/>
            </xsd:sequence>
          </xsd:extension>
        </xsd:complexContent>
      </xsd:complexType>
    </xsd:element>
    <xsd:element name="CevanopCommittee" ma:index="44" nillable="true" ma:displayName="Comité" ma:default="" ma:list="{4F60B79A-3C4A-486E-83FB-1E2F829E0CCB}" ma:internalName="CevanopCommittee" ma:showField="EventDate" ma:web="e8852f28-ed92-48a4-848b-e8d9cfdc621c">
      <xsd:simpleType>
        <xsd:restriction base="dms:Lookup"/>
      </xsd:simpleType>
    </xsd:element>
    <xsd:element name="n9590b9285244d02a5c67596cb15c351" ma:index="45" nillable="true" ma:taxonomy="true" ma:internalName="n9590b9285244d02a5c67596cb15c351" ma:taxonomyFieldName="CevanopProductsSubFamilies" ma:displayName="Sous-familles de produits" ma:default="" ma:fieldId="{79590b92-8524-4d02-a5c6-7596cb15c351}" ma:taxonomyMulti="true" ma:sspId="99ee3725-4af7-40fa-b60e-5ecee1534cac" ma:termSetId="6cb4da48-b3d6-40b1-a5b1-7689992de925" ma:anchorId="00000000-0000-0000-0000-000000000000" ma:open="false" ma:isKeyword="false">
      <xsd:complexType>
        <xsd:sequence>
          <xsd:element ref="pc:Terms" minOccurs="0" maxOccurs="1"/>
        </xsd:sequence>
      </xsd:complexType>
    </xsd:element>
    <xsd:element name="CevanopValidationDate" ma:index="47" nillable="true" ma:displayName="Date de validation" ma:default="" ma:format="DateOnly" ma:internalName="CevanopValidationDate">
      <xsd:simpleType>
        <xsd:restriction base="dms:DateTime"/>
      </xsd:simpleType>
    </xsd:element>
    <xsd:element name="CevanopAnswer2" ma:index="48" nillable="true" ma:displayName="Réponse 2" ma:default="" ma:internalName="CevanopAnswer2">
      <xsd:simpleType>
        <xsd:restriction base="dms:Choice">
          <xsd:enumeration value="Oui"/>
          <xsd:enumeration value="Non"/>
        </xsd:restriction>
      </xsd:simpleType>
    </xsd:element>
    <xsd:element name="CevanopExternPartners" ma:index="49" nillable="true" ma:displayName="Partenaires / Prestataires externes" ma:default="" ma:internalName="CevanopExternPartners">
      <xsd:simpleType>
        <xsd:restriction base="dms:Text"/>
      </xsd:simpleType>
    </xsd:element>
    <xsd:element name="CevanopAdditionalInformation" ma:index="50" nillable="true" ma:displayName="Informations complémentaires" ma:default="" ma:internalName="CevanopAdditionalInformation">
      <xsd:simpleType>
        <xsd:restriction base="dms:Note"/>
      </xsd:simpleType>
    </xsd:element>
    <xsd:element name="CevanopIsLate" ma:index="51" nillable="true" ma:displayName="En retard" ma:default="0" ma:internalName="CevanopIsLate" ma:readOnly="false">
      <xsd:simpleType>
        <xsd:restriction base="dms:Boolean"/>
      </xsd:simpleType>
    </xsd:element>
    <xsd:element name="CevanopStageStatus" ma:index="52" nillable="true" ma:displayName="Statut de la phase" ma:default="" ma:internalName="CevanopStageStatus" ma:readOnly="fals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evanopQuestion5 xmlns="e8852f28-ed92-48a4-848b-e8d9cfdc621c" xsi:nil="true"/>
    <CevanopOtherProductsResponsibles xmlns="e8852f28-ed92-48a4-848b-e8d9cfdc621c">
      <UserInfo>
        <DisplayName/>
        <AccountId xsi:nil="true"/>
        <AccountType/>
      </UserInfo>
    </CevanopOtherProductsResponsibles>
    <CevanopNetwork xmlns="e8852f28-ed92-48a4-848b-e8d9cfdc621c" xsi:nil="true"/>
    <CevanopProjectName xmlns="e8852f28-ed92-48a4-848b-e8d9cfdc621c" xsi:nil="true"/>
    <CevanopCaseDescriptionEvolution xmlns="e8852f28-ed92-48a4-848b-e8d9cfdc621c" xsi:nil="true"/>
    <CevanopAnswer3 xmlns="e8852f28-ed92-48a4-848b-e8d9cfdc621c" xsi:nil="true"/>
    <CevanopCaseStatus xmlns="e8852f28-ed92-48a4-848b-e8d9cfdc621c" xsi:nil="true"/>
    <CevanopCaseStatusText xmlns="d8633bb9-caa1-4dd1-bae9-295f3c6e10ec" xsi:nil="true"/>
    <CevanopInternPartners xmlns="e8852f28-ed92-48a4-848b-e8d9cfdc621c"/>
    <CevanopValidationDate xmlns="e8852f28-ed92-48a4-848b-e8d9cfdc621c" xsi:nil="true"/>
    <CevanopQuestion1 xmlns="e8852f28-ed92-48a4-848b-e8d9cfdc621c" xsi:nil="true"/>
    <CevanopIteration xmlns="e8852f28-ed92-48a4-848b-e8d9cfdc621c" xsi:nil="true"/>
    <CevanopCaseExpertsCommunities xmlns="e8852f28-ed92-48a4-848b-e8d9cfdc621c"/>
    <CevanopProductCodesNecessary xmlns="e8852f28-ed92-48a4-848b-e8d9cfdc621c" xsi:nil="true"/>
    <CevanopExternPartners xmlns="e8852f28-ed92-48a4-848b-e8d9cfdc621c" xsi:nil="true"/>
    <CevanopStageStatus xmlns="e8852f28-ed92-48a4-848b-e8d9cfdc621c" xsi:nil="true"/>
    <CevanopStageText xmlns="d8633bb9-caa1-4dd1-bae9-295f3c6e10ec" xsi:nil="true"/>
    <CevanopAnswer4 xmlns="e8852f28-ed92-48a4-848b-e8d9cfdc621c" xsi:nil="true"/>
    <CevanopIsLate xmlns="e8852f28-ed92-48a4-848b-e8d9cfdc621c" xsi:nil="true"/>
    <CevanopReviewProcess xmlns="e8852f28-ed92-48a4-848b-e8d9cfdc621c" xsi:nil="true"/>
    <CevanopQuestion2 xmlns="e8852f28-ed92-48a4-848b-e8d9cfdc621c" xsi:nil="true"/>
    <CevanopAdditionalInformation xmlns="e8852f28-ed92-48a4-848b-e8d9cfdc621c" xsi:nil="true"/>
    <CevanopAnswer5 xmlns="e8852f28-ed92-48a4-848b-e8d9cfdc621c" xsi:nil="true"/>
    <CevanopStage xmlns="e8852f28-ed92-48a4-848b-e8d9cfdc621c" xsi:nil="true"/>
    <CevanopResponsible xmlns="e8852f28-ed92-48a4-848b-e8d9cfdc621c">
      <UserInfo>
        <DisplayName/>
        <AccountId xsi:nil="true"/>
        <AccountType/>
      </UserInfo>
    </CevanopResponsible>
    <CevanopCommercialName xmlns="e8852f28-ed92-48a4-848b-e8d9cfdc621c" xsi:nil="true"/>
    <CevanopQuestion3 xmlns="e8852f28-ed92-48a4-848b-e8d9cfdc621c" xsi:nil="true"/>
    <CevanopReferenceNumber xmlns="e8852f28-ed92-48a4-848b-e8d9cfdc621c" xsi:nil="true"/>
    <CevanopConstraints xmlns="e8852f28-ed92-48a4-848b-e8d9cfdc621c" xsi:nil="true"/>
    <CevanopSubscriptionWorkflowProcessId xmlns="e8852f28-ed92-48a4-848b-e8d9cfdc621c" xsi:nil="true"/>
    <CevanopAnswer1 xmlns="e8852f28-ed92-48a4-848b-e8d9cfdc621c" xsi:nil="true"/>
    <CevanopCommittee xmlns="e8852f28-ed92-48a4-848b-e8d9cfdc621c" xsi:nil="true"/>
    <n9590b9285244d02a5c67596cb15c351 xmlns="e8852f28-ed92-48a4-848b-e8d9cfdc621c">
      <Terms xmlns="http://schemas.microsoft.com/office/infopath/2007/PartnerControls"/>
    </n9590b9285244d02a5c67596cb15c351>
    <CevanopProductsResponsibleConfirmation xmlns="e8852f28-ed92-48a4-848b-e8d9cfdc621c">Non</CevanopProductsResponsibleConfirmation>
    <CevanopRelatedSuspensiveConditions xmlns="e8852f28-ed92-48a4-848b-e8d9cfdc621c">
      <Url xsi:nil="true"/>
      <Description xsi:nil="true"/>
    </CevanopRelatedSuspensiveConditions>
    <CevanopQuestion4 xmlns="e8852f28-ed92-48a4-848b-e8d9cfdc621c" xsi:nil="true"/>
    <TaxCatchAll xmlns="e8852f28-ed92-48a4-848b-e8d9cfdc621c"/>
    <CevanopRelatedDiscussions xmlns="e8852f28-ed92-48a4-848b-e8d9cfdc621c">
      <Url xsi:nil="true"/>
      <Description xsi:nil="true"/>
    </CevanopRelatedDiscussions>
    <o88d2b60839c4486969f52a8c7f19760 xmlns="e8852f28-ed92-48a4-848b-e8d9cfdc621c">
      <Terms xmlns="http://schemas.microsoft.com/office/infopath/2007/PartnerControls"/>
    </o88d2b60839c4486969f52a8c7f19760>
    <CevanopProductsFamily xmlns="e8852f28-ed92-48a4-848b-e8d9cfdc621c" xsi:nil="true"/>
    <CevanopAnswer2 xmlns="e8852f28-ed92-48a4-848b-e8d9cfdc621c" xsi:nil="true"/>
    <CevanopProductsCorrespondents xmlns="e8852f28-ed92-48a4-848b-e8d9cfdc621c">
      <UserInfo>
        <DisplayName/>
        <AccountId xsi:nil="true"/>
        <AccountType/>
      </UserInfo>
    </CevanopProductsCorrespondents>
  </documentManagement>
</p:properties>
</file>

<file path=customXml/item3.xml><?xml version="1.0" encoding="utf-8"?>
<?mso-contentType ?>
<FormUrls xmlns="http://schemas.microsoft.com/sharepoint/v3/contenttype/forms/url">
  <Edit>Pages/Cases/DocumentForm.aspx</Edit>
  <New>Pages/Cases/DocumentForm.aspx</New>
</FormUrl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C30DB4-44E8-4544-8D14-A42328DCA8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8633bb9-caa1-4dd1-bae9-295f3c6e10ec"/>
    <ds:schemaRef ds:uri="e8852f28-ed92-48a4-848b-e8d9cfdc62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DE195F1-96EA-414D-855F-B43F6B9EE776}">
  <ds:schemaRefs>
    <ds:schemaRef ds:uri="http://schemas.microsoft.com/office/infopath/2007/PartnerControls"/>
    <ds:schemaRef ds:uri="http://www.w3.org/XML/1998/namespace"/>
    <ds:schemaRef ds:uri="http://schemas.openxmlformats.org/package/2006/metadata/core-properties"/>
    <ds:schemaRef ds:uri="http://purl.org/dc/dcmitype/"/>
    <ds:schemaRef ds:uri="http://schemas.microsoft.com/office/2006/documentManagement/types"/>
    <ds:schemaRef ds:uri="d8633bb9-caa1-4dd1-bae9-295f3c6e10ec"/>
    <ds:schemaRef ds:uri="http://purl.org/dc/terms/"/>
    <ds:schemaRef ds:uri="http://purl.org/dc/elements/1.1/"/>
    <ds:schemaRef ds:uri="e8852f28-ed92-48a4-848b-e8d9cfdc621c"/>
    <ds:schemaRef ds:uri="http://schemas.microsoft.com/office/2006/metadata/properties"/>
  </ds:schemaRefs>
</ds:datastoreItem>
</file>

<file path=customXml/itemProps3.xml><?xml version="1.0" encoding="utf-8"?>
<ds:datastoreItem xmlns:ds="http://schemas.openxmlformats.org/officeDocument/2006/customXml" ds:itemID="{888BAF7C-35AF-47FC-836A-3C34287486EF}">
  <ds:schemaRefs>
    <ds:schemaRef ds:uri="http://schemas.microsoft.com/sharepoint/v3/contenttype/forms/url"/>
  </ds:schemaRefs>
</ds:datastoreItem>
</file>

<file path=customXml/itemProps4.xml><?xml version="1.0" encoding="utf-8"?>
<ds:datastoreItem xmlns:ds="http://schemas.openxmlformats.org/officeDocument/2006/customXml" ds:itemID="{8E2F9B28-E5D9-4703-9038-90E6933C18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15234</TotalTime>
  <Words>7552</Words>
  <Application>Microsoft Office PowerPoint</Application>
  <PresentationFormat>Grand écran</PresentationFormat>
  <Paragraphs>875</Paragraphs>
  <Slides>48</Slides>
  <Notes>7</Notes>
  <HiddenSlides>0</HiddenSlides>
  <MMClips>0</MMClips>
  <ScaleCrop>false</ScaleCrop>
  <HeadingPairs>
    <vt:vector size="8" baseType="variant">
      <vt:variant>
        <vt:lpstr>Polices utilisées</vt:lpstr>
      </vt:variant>
      <vt:variant>
        <vt:i4>15</vt:i4>
      </vt:variant>
      <vt:variant>
        <vt:lpstr>Thème</vt:lpstr>
      </vt:variant>
      <vt:variant>
        <vt:i4>4</vt:i4>
      </vt:variant>
      <vt:variant>
        <vt:lpstr>Liens</vt:lpstr>
      </vt:variant>
      <vt:variant>
        <vt:i4>1</vt:i4>
      </vt:variant>
      <vt:variant>
        <vt:lpstr>Titres des diapositives</vt:lpstr>
      </vt:variant>
      <vt:variant>
        <vt:i4>48</vt:i4>
      </vt:variant>
    </vt:vector>
  </HeadingPairs>
  <TitlesOfParts>
    <vt:vector size="68" baseType="lpstr">
      <vt:lpstr>Arial</vt:lpstr>
      <vt:lpstr>Arial </vt:lpstr>
      <vt:lpstr>Arial Narrow</vt:lpstr>
      <vt:lpstr>Calibri</vt:lpstr>
      <vt:lpstr>Cambria Math</vt:lpstr>
      <vt:lpstr>Lucida Grande</vt:lpstr>
      <vt:lpstr>Montserrat SemiBold</vt:lpstr>
      <vt:lpstr>Pluto Bold</vt:lpstr>
      <vt:lpstr>Pluto Cond Medium</vt:lpstr>
      <vt:lpstr>Pluto Medium</vt:lpstr>
      <vt:lpstr>Segoe UI</vt:lpstr>
      <vt:lpstr>Times New Roman</vt:lpstr>
      <vt:lpstr>Verdana</vt:lpstr>
      <vt:lpstr>Wingdings</vt:lpstr>
      <vt:lpstr>Wingdings 3</vt:lpstr>
      <vt:lpstr>Thème NATIXIS 2017</vt:lpstr>
      <vt:lpstr>NATIXIS_2017_Template4-3_NATIXIS_INTEREPARGNE</vt:lpstr>
      <vt:lpstr>1_Thème NATIXIS 2017</vt:lpstr>
      <vt:lpstr>2_Thème NATIXIS 2017</vt:lpstr>
      <vt:lpstr>file:///\\cib.net\shareparis\Home42\hutherna1\desktop\Consultation_fcpe_PEI%20PERCOI.html</vt:lpstr>
      <vt:lpstr>PEI - PERCOL-I  ES-PL Professions Libérales</vt:lpstr>
      <vt:lpstr>Présentation PowerPoint</vt:lpstr>
      <vt:lpstr>Le marché de l’épargne salariale et retraite</vt:lpstr>
      <vt:lpstr>Natixis Interépargne, la référence en épargne salariale et retraite du Groupe BPCE</vt:lpstr>
      <vt:lpstr>L’épargne salariale et retraite : une réponse à vos besoins</vt:lpstr>
      <vt:lpstr>La retraite, une préoccupation forte pour :</vt:lpstr>
      <vt:lpstr>L’épargne retraite collective, une réponse aux besoins des entreprises françaises </vt:lpstr>
      <vt:lpstr>Un contexte favorable pour l’épargne salariale et retraite</vt:lpstr>
      <vt:lpstr>Les nouvelles opportunités de l’épargne retraite pour les épargnants</vt:lpstr>
      <vt:lpstr>Le fonctionnement de l’épargne salariale et retraite</vt:lpstr>
      <vt:lpstr>Le PERCOL-I, le seul dispositif PER qui bénéficie de l’abondement </vt:lpstr>
      <vt:lpstr>Tout savoir sur l’épargne salariale et retraite ES-PL</vt:lpstr>
      <vt:lpstr>Comprendre le fonctionnement des dispositifs</vt:lpstr>
      <vt:lpstr>L’abondement : des exonérations fiscales et sociales cumulées pour l’entreprise, le dirigeant et ses salariés</vt:lpstr>
      <vt:lpstr>L’intéressement : pour motiver et fidéliser vos salariés</vt:lpstr>
      <vt:lpstr>Epargne salariale et retraite : avantages fiscaux et sociaux(1) pour l’entreprise</vt:lpstr>
      <vt:lpstr>Epargne salariale et retraite : avantages fiscaux et sociaux(1) pour vous et vos salariés</vt:lpstr>
      <vt:lpstr>Les versements volontaires déductibles(1) : un avantage fiscal supplémentaire ! </vt:lpstr>
      <vt:lpstr>Les versements volontaires déductibles(1) : un avantage fiscal supplémentaire ! </vt:lpstr>
      <vt:lpstr>Présentation PowerPoint</vt:lpstr>
      <vt:lpstr>Des cas de déblocages anticipés</vt:lpstr>
      <vt:lpstr>Les avantages de l’épargne salariale par rapport à un complément de revenu</vt:lpstr>
      <vt:lpstr>Les avantages de l’épargne salariale par rapport à un complément de revenu</vt:lpstr>
      <vt:lpstr>Des exonérations fiscales et sociales cumulées pour l’entreprise, le dirigeant et ses salariés*</vt:lpstr>
      <vt:lpstr>L’offre ES-PL</vt:lpstr>
      <vt:lpstr>Notre offre PEI - PERCOL-I ES-PL</vt:lpstr>
      <vt:lpstr>ES-PL : un accord de référence</vt:lpstr>
      <vt:lpstr>ES-PL, une offre packagée « tout-en-un » !</vt:lpstr>
      <vt:lpstr>Le dispositif en synthèse </vt:lpstr>
      <vt:lpstr>Les choix de placement – Gamme CAP ISR Le placement n’est pas garanti en capital. Il est exposé aux risques liés  aux marchés financiers.</vt:lpstr>
      <vt:lpstr>La gamme Avenir Retraite Le placement n’est pas garanti en capital. Il est exposé aux risques liés  aux marchés financiers.</vt:lpstr>
      <vt:lpstr>Les offres d’intéressement</vt:lpstr>
      <vt:lpstr>L’intéressement Natixis Interépargne, une offre clé en main (1/2)</vt:lpstr>
      <vt:lpstr>L’intéressement Natixis Interépargne, une offre clé en main (2/2)</vt:lpstr>
      <vt:lpstr>Les services dédiés aux entreprises et aux bénéficiaires</vt:lpstr>
      <vt:lpstr>Une gestion simplifiée de vos dispositifs, grâce à l’Espace entreprise</vt:lpstr>
      <vt:lpstr>Les services dédiés aux bénéficiaires</vt:lpstr>
      <vt:lpstr>Le diagnostic retraite : un outil pour préparer sa retraite </vt:lpstr>
      <vt:lpstr>Une offre innovante de services en ligne</vt:lpstr>
      <vt:lpstr>Natixis Interépargne, leader sur le marché</vt:lpstr>
      <vt:lpstr>Des entreprises satisfaites des services de Natixis Interépargne</vt:lpstr>
      <vt:lpstr>Des épargnants satisfaits des services de Natixis Interépargne</vt:lpstr>
      <vt:lpstr>annexes</vt:lpstr>
      <vt:lpstr>Annexe 1 : Tarification en vigueur</vt:lpstr>
      <vt:lpstr>Annexe 2 : Frais en vigueur</vt:lpstr>
      <vt:lpstr>Annexe 3 : Les principaux risques liés aux fonds d’investissement</vt:lpstr>
      <vt:lpstr>Mention légales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PACTE - PER Entreprises</dc:title>
  <dc:creator>Canu-Gomez Melissandre</dc:creator>
  <cp:lastModifiedBy>Burhan Deniz</cp:lastModifiedBy>
  <cp:revision>818</cp:revision>
  <cp:lastPrinted>2019-09-17T12:54:09Z</cp:lastPrinted>
  <dcterms:created xsi:type="dcterms:W3CDTF">2019-09-02T07:30:33Z</dcterms:created>
  <dcterms:modified xsi:type="dcterms:W3CDTF">2021-04-02T16:03:27Z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7e4f81-4b1c-4a3a-b237-8636707719dc_Enabled">
    <vt:lpwstr>True</vt:lpwstr>
  </property>
  <property fmtid="{D5CDD505-2E9C-101B-9397-08002B2CF9AE}" pid="3" name="MSIP_Label_797e4f81-4b1c-4a3a-b237-8636707719dc_SiteId">
    <vt:lpwstr>d5bb6d35-8a82-4329-b49a-5030bd6497ab</vt:lpwstr>
  </property>
  <property fmtid="{D5CDD505-2E9C-101B-9397-08002B2CF9AE}" pid="4" name="MSIP_Label_797e4f81-4b1c-4a3a-b237-8636707719dc_Owner">
    <vt:lpwstr>melissandre.canu-gomez@natixis.com</vt:lpwstr>
  </property>
  <property fmtid="{D5CDD505-2E9C-101B-9397-08002B2CF9AE}" pid="5" name="MSIP_Label_797e4f81-4b1c-4a3a-b237-8636707719dc_SetDate">
    <vt:lpwstr>2019-09-02T07:35:37.7052084Z</vt:lpwstr>
  </property>
  <property fmtid="{D5CDD505-2E9C-101B-9397-08002B2CF9AE}" pid="6" name="MSIP_Label_797e4f81-4b1c-4a3a-b237-8636707719dc_Name">
    <vt:lpwstr>C2 - Internal Natixis</vt:lpwstr>
  </property>
  <property fmtid="{D5CDD505-2E9C-101B-9397-08002B2CF9AE}" pid="7" name="MSIP_Label_797e4f81-4b1c-4a3a-b237-8636707719dc_Application">
    <vt:lpwstr>Microsoft Azure Information Protection</vt:lpwstr>
  </property>
  <property fmtid="{D5CDD505-2E9C-101B-9397-08002B2CF9AE}" pid="8" name="MSIP_Label_797e4f81-4b1c-4a3a-b237-8636707719dc_ActionId">
    <vt:lpwstr>9a5d168e-7de9-4a13-b608-38bc7c14970b</vt:lpwstr>
  </property>
  <property fmtid="{D5CDD505-2E9C-101B-9397-08002B2CF9AE}" pid="9" name="MSIP_Label_797e4f81-4b1c-4a3a-b237-8636707719dc_Extended_MSFT_Method">
    <vt:lpwstr>Manual</vt:lpwstr>
  </property>
  <property fmtid="{D5CDD505-2E9C-101B-9397-08002B2CF9AE}" pid="10" name="Sensitivity">
    <vt:lpwstr>C2 - Internal Natixis</vt:lpwstr>
  </property>
  <property fmtid="{D5CDD505-2E9C-101B-9397-08002B2CF9AE}" pid="11" name="ContentTypeId">
    <vt:lpwstr>0x010100E53A110D06A14439AEAC5E168940EA7A005145633AE157BE46B8A909471A34E2ED</vt:lpwstr>
  </property>
</Properties>
</file>