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717" r:id="rId5"/>
  </p:sldMasterIdLst>
  <p:notesMasterIdLst>
    <p:notesMasterId r:id="rId8"/>
  </p:notesMasterIdLst>
  <p:handoutMasterIdLst>
    <p:handoutMasterId r:id="rId9"/>
  </p:handoutMasterIdLst>
  <p:sldIdLst>
    <p:sldId id="261" r:id="rId6"/>
    <p:sldId id="263" r:id="rId7"/>
  </p:sldIdLst>
  <p:sldSz cx="6858000" cy="9144000" type="screen4x3"/>
  <p:notesSz cx="6669088" cy="9928225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036D"/>
    <a:srgbClr val="000000"/>
    <a:srgbClr val="EA9922"/>
    <a:srgbClr val="A6004E"/>
    <a:srgbClr val="581D41"/>
    <a:srgbClr val="CDCECC"/>
    <a:srgbClr val="9EA09E"/>
    <a:srgbClr val="4F504F"/>
    <a:srgbClr val="DE6225"/>
    <a:srgbClr val="DE6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93" autoAdjust="0"/>
    <p:restoredTop sz="98039" autoAdjust="0"/>
  </p:normalViewPr>
  <p:slideViewPr>
    <p:cSldViewPr snapToGrid="0" snapToObjects="1" showGuides="1">
      <p:cViewPr>
        <p:scale>
          <a:sx n="147" d="100"/>
          <a:sy n="147" d="100"/>
        </p:scale>
        <p:origin x="-2052" y="3384"/>
      </p:cViewPr>
      <p:guideLst>
        <p:guide orient="horz" pos="2900"/>
        <p:guide pos="2239"/>
        <p:guide pos="352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68" d="100"/>
          <a:sy n="68" d="100"/>
        </p:scale>
        <p:origin x="-3252" y="-96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E04A43-571B-9D46-9580-A11883A7CE68}" type="datetimeFigureOut">
              <a:rPr lang="fr-FR" smtClean="0"/>
              <a:t>04/07/2016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7008D8-7991-FA4E-B861-B0EF86D802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08244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E90AEF-4B4C-43A6-8E8D-23ABEF769E47}" type="datetimeFigureOut">
              <a:rPr lang="fr-FR" smtClean="0"/>
              <a:t>04/07/2016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938338" y="744538"/>
            <a:ext cx="27924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A73702-D598-4751-9096-22E12BABAD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8668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Bénéfi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73702-D598-4751-9096-22E12BABAD61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13869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Bénéfi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73702-D598-4751-9096-22E12BABAD61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1386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16" y="175750"/>
            <a:ext cx="1805926" cy="513687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6913" y="2116770"/>
            <a:ext cx="6858000" cy="1763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5847918"/>
            <a:ext cx="6858000" cy="1763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Capture d’écran 2014-02-18 à 15.54.4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894" y="6956514"/>
            <a:ext cx="2908462" cy="1352049"/>
          </a:xfrm>
          <a:prstGeom prst="rect">
            <a:avLst/>
          </a:prstGeom>
        </p:spPr>
      </p:pic>
      <p:sp>
        <p:nvSpPr>
          <p:cNvPr id="6" name="Espace réservé du contenu 5"/>
          <p:cNvSpPr>
            <a:spLocks noGrp="1"/>
          </p:cNvSpPr>
          <p:nvPr>
            <p:ph sz="quarter" idx="11" hasCustomPrompt="1"/>
          </p:nvPr>
        </p:nvSpPr>
        <p:spPr>
          <a:xfrm>
            <a:off x="125016" y="7162800"/>
            <a:ext cx="3313509" cy="6604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Attendus</a:t>
            </a:r>
          </a:p>
          <a:p>
            <a:pPr lvl="0"/>
            <a:endParaRPr lang="fr-FR" dirty="0" smtClean="0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2" hasCustomPrompt="1"/>
          </p:nvPr>
        </p:nvSpPr>
        <p:spPr>
          <a:xfrm>
            <a:off x="125016" y="7823200"/>
            <a:ext cx="3313509" cy="897467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Contact (nom + titre)</a:t>
            </a:r>
            <a:endParaRPr lang="fr-FR" dirty="0"/>
          </a:p>
        </p:txBody>
      </p:sp>
      <p:sp>
        <p:nvSpPr>
          <p:cNvPr id="15" name="Titre 1"/>
          <p:cNvSpPr>
            <a:spLocks noGrp="1"/>
          </p:cNvSpPr>
          <p:nvPr>
            <p:ph type="ctrTitle" hasCustomPrompt="1"/>
          </p:nvPr>
        </p:nvSpPr>
        <p:spPr>
          <a:xfrm>
            <a:off x="601429" y="2152608"/>
            <a:ext cx="6025313" cy="1960033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601429" y="4306680"/>
            <a:ext cx="6031970" cy="1239275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7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3619096" y="1652757"/>
            <a:ext cx="3006329" cy="461433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48915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601429" y="2152608"/>
            <a:ext cx="6025313" cy="1960033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01429" y="4306680"/>
            <a:ext cx="6031970" cy="1239275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pic>
        <p:nvPicPr>
          <p:cNvPr id="9" name="Image 8" descr="Capture d’écran 2014-02-18 à 16.03.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742" y="6443534"/>
            <a:ext cx="1986518" cy="1956847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6913" y="2116770"/>
            <a:ext cx="6858000" cy="1763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5847918"/>
            <a:ext cx="6858000" cy="1763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Capture d’écran 2014-02-18 à 15.51.44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16" y="175750"/>
            <a:ext cx="1805926" cy="513687"/>
          </a:xfrm>
          <a:prstGeom prst="rect">
            <a:avLst/>
          </a:prstGeom>
        </p:spPr>
      </p:pic>
      <p:sp>
        <p:nvSpPr>
          <p:cNvPr id="11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3619096" y="1652757"/>
            <a:ext cx="3006329" cy="461433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3670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381" y="3773085"/>
            <a:ext cx="3519239" cy="1496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44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" y="2561847"/>
            <a:ext cx="6858001" cy="1816100"/>
          </a:xfrm>
        </p:spPr>
        <p:txBody>
          <a:bodyPr anchor="ctr">
            <a:normAutofit/>
          </a:bodyPr>
          <a:lstStyle>
            <a:lvl1pPr algn="ctr">
              <a:defRPr sz="3000" b="1" cap="all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20304" y="4377948"/>
            <a:ext cx="5829300" cy="2000249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2628900" y="8493753"/>
            <a:ext cx="1600200" cy="486833"/>
          </a:xfrm>
          <a:prstGeom prst="rect">
            <a:avLst/>
          </a:prstGeom>
        </p:spPr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782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2628900" y="8493753"/>
            <a:ext cx="1600200" cy="486833"/>
          </a:xfrm>
          <a:prstGeom prst="rect">
            <a:avLst/>
          </a:prstGeom>
        </p:spPr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40270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contenu et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2900" y="2133602"/>
            <a:ext cx="6172200" cy="404030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2628900" y="8493753"/>
            <a:ext cx="1600200" cy="486833"/>
          </a:xfrm>
          <a:prstGeom prst="rect">
            <a:avLst/>
          </a:prstGeom>
        </p:spPr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Sous-titre 2"/>
          <p:cNvSpPr>
            <a:spLocks noGrp="1"/>
          </p:cNvSpPr>
          <p:nvPr>
            <p:ph type="subTitle" idx="13" hasCustomPrompt="1"/>
          </p:nvPr>
        </p:nvSpPr>
        <p:spPr>
          <a:xfrm>
            <a:off x="342900" y="6718283"/>
            <a:ext cx="6172200" cy="1239275"/>
          </a:xfrm>
          <a:noFill/>
          <a:ln w="38100" cmpd="sng">
            <a:solidFill>
              <a:srgbClr val="CD0920"/>
            </a:solidFill>
            <a:rou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anchor="ctr"/>
          <a:lstStyle>
            <a:lvl1pPr marL="0" indent="0" algn="ctr">
              <a:buNone/>
              <a:defRPr baseline="0">
                <a:solidFill>
                  <a:srgbClr val="4F504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la conclusion</a:t>
            </a:r>
          </a:p>
        </p:txBody>
      </p:sp>
    </p:spTree>
    <p:extLst>
      <p:ext uri="{BB962C8B-B14F-4D97-AF65-F5344CB8AC3E}">
        <p14:creationId xmlns:p14="http://schemas.microsoft.com/office/powerpoint/2010/main" val="38526629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2628900" y="8493753"/>
            <a:ext cx="1600200" cy="486833"/>
          </a:xfrm>
          <a:prstGeom prst="rect">
            <a:avLst/>
          </a:prstGeom>
        </p:spPr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90379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342900" y="2046817"/>
            <a:ext cx="3030141" cy="853016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3483769" y="2046817"/>
            <a:ext cx="3031331" cy="853016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2628900" y="8493753"/>
            <a:ext cx="1600200" cy="486833"/>
          </a:xfrm>
          <a:prstGeom prst="rect">
            <a:avLst/>
          </a:prstGeom>
        </p:spPr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1684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/>
          <a:lstStyle/>
          <a:p>
            <a:fld id="{CB8530E8-78E4-3145-9182-1DAABA991BC3}" type="datetimeFigureOut">
              <a:rPr lang="fr-FR" smtClean="0"/>
              <a:t>04/07/2016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2628900" y="8493753"/>
            <a:ext cx="1600200" cy="486833"/>
          </a:xfrm>
          <a:prstGeom prst="rect">
            <a:avLst/>
          </a:prstGeom>
        </p:spPr>
        <p:txBody>
          <a:bodyPr/>
          <a:lstStyle/>
          <a:p>
            <a:fld id="{1D10F0A8-F6A5-5240-ABC2-2C9E57741F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36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16" y="175750"/>
            <a:ext cx="1805926" cy="513687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6913" y="2116770"/>
            <a:ext cx="6858000" cy="1763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5847918"/>
            <a:ext cx="6858000" cy="1763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Capture d’écran 2014-02-18 à 15.54.4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894" y="6956514"/>
            <a:ext cx="2908462" cy="1352049"/>
          </a:xfrm>
          <a:prstGeom prst="rect">
            <a:avLst/>
          </a:prstGeom>
        </p:spPr>
      </p:pic>
      <p:sp>
        <p:nvSpPr>
          <p:cNvPr id="6" name="Espace réservé du contenu 5"/>
          <p:cNvSpPr>
            <a:spLocks noGrp="1"/>
          </p:cNvSpPr>
          <p:nvPr>
            <p:ph sz="quarter" idx="11" hasCustomPrompt="1"/>
          </p:nvPr>
        </p:nvSpPr>
        <p:spPr>
          <a:xfrm>
            <a:off x="125016" y="7162800"/>
            <a:ext cx="3313509" cy="6604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Attendus</a:t>
            </a:r>
          </a:p>
          <a:p>
            <a:pPr lvl="0"/>
            <a:endParaRPr lang="fr-FR" dirty="0" smtClean="0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2" hasCustomPrompt="1"/>
          </p:nvPr>
        </p:nvSpPr>
        <p:spPr>
          <a:xfrm>
            <a:off x="125016" y="7823200"/>
            <a:ext cx="3313509" cy="897467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Contact (nom + titre)</a:t>
            </a:r>
            <a:endParaRPr lang="fr-FR" dirty="0"/>
          </a:p>
        </p:txBody>
      </p:sp>
      <p:sp>
        <p:nvSpPr>
          <p:cNvPr id="15" name="Titre 1"/>
          <p:cNvSpPr>
            <a:spLocks noGrp="1"/>
          </p:cNvSpPr>
          <p:nvPr>
            <p:ph type="ctrTitle" hasCustomPrompt="1"/>
          </p:nvPr>
        </p:nvSpPr>
        <p:spPr>
          <a:xfrm>
            <a:off x="601429" y="2152608"/>
            <a:ext cx="6025313" cy="1960033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601429" y="4306680"/>
            <a:ext cx="6031970" cy="1239275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7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3619096" y="1652757"/>
            <a:ext cx="3006329" cy="461433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6574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601429" y="2152608"/>
            <a:ext cx="6025313" cy="1960033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01429" y="4306680"/>
            <a:ext cx="6031970" cy="1239275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pic>
        <p:nvPicPr>
          <p:cNvPr id="9" name="Image 8" descr="Capture d’écran 2014-02-18 à 16.03.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742" y="6443534"/>
            <a:ext cx="1986518" cy="1956847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6913" y="2116770"/>
            <a:ext cx="6858000" cy="1763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5847918"/>
            <a:ext cx="6858000" cy="1763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Capture d’écran 2014-02-18 à 15.51.44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16" y="175750"/>
            <a:ext cx="1805926" cy="513687"/>
          </a:xfrm>
          <a:prstGeom prst="rect">
            <a:avLst/>
          </a:prstGeom>
        </p:spPr>
      </p:pic>
      <p:sp>
        <p:nvSpPr>
          <p:cNvPr id="11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3619096" y="1652757"/>
            <a:ext cx="3006329" cy="461433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58052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381" y="3773085"/>
            <a:ext cx="3519239" cy="1496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5646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" y="2561847"/>
            <a:ext cx="6858001" cy="1816100"/>
          </a:xfrm>
        </p:spPr>
        <p:txBody>
          <a:bodyPr anchor="ctr">
            <a:normAutofit/>
          </a:bodyPr>
          <a:lstStyle>
            <a:lvl1pPr algn="ctr">
              <a:defRPr sz="3000" b="1" cap="all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20304" y="4377948"/>
            <a:ext cx="5829300" cy="2000249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675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785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contenu et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2900" y="2133602"/>
            <a:ext cx="6172200" cy="404030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Sous-titre 2"/>
          <p:cNvSpPr>
            <a:spLocks noGrp="1"/>
          </p:cNvSpPr>
          <p:nvPr>
            <p:ph type="subTitle" idx="13" hasCustomPrompt="1"/>
          </p:nvPr>
        </p:nvSpPr>
        <p:spPr>
          <a:xfrm>
            <a:off x="342900" y="6718283"/>
            <a:ext cx="6172200" cy="1239275"/>
          </a:xfrm>
          <a:noFill/>
          <a:ln w="38100" cmpd="sng">
            <a:solidFill>
              <a:srgbClr val="CD0920"/>
            </a:solidFill>
            <a:rou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anchor="ctr"/>
          <a:lstStyle>
            <a:lvl1pPr marL="0" indent="0" algn="ctr">
              <a:buNone/>
              <a:defRPr baseline="0">
                <a:solidFill>
                  <a:srgbClr val="4F504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la conclusion</a:t>
            </a:r>
          </a:p>
        </p:txBody>
      </p:sp>
    </p:spTree>
    <p:extLst>
      <p:ext uri="{BB962C8B-B14F-4D97-AF65-F5344CB8AC3E}">
        <p14:creationId xmlns:p14="http://schemas.microsoft.com/office/powerpoint/2010/main" val="667816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82176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342900" y="2046817"/>
            <a:ext cx="3030141" cy="853016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3483769" y="2046817"/>
            <a:ext cx="3031331" cy="853016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10841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5.emf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2.jpg"/><Relationship Id="rId4" Type="http://schemas.openxmlformats.org/officeDocument/2006/relationships/slideLayout" Target="../slideLayouts/slideLayout13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366184"/>
            <a:ext cx="6858000" cy="1524000"/>
          </a:xfrm>
          <a:prstGeom prst="rect">
            <a:avLst/>
          </a:prstGeom>
          <a:ln w="6350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7150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62" r:id="rId3"/>
    <p:sldLayoutId id="2147483651" r:id="rId4"/>
    <p:sldLayoutId id="2147483650" r:id="rId5"/>
    <p:sldLayoutId id="2147483661" r:id="rId6"/>
    <p:sldLayoutId id="2147483652" r:id="rId7"/>
    <p:sldLayoutId id="2147483653" r:id="rId8"/>
    <p:sldLayoutId id="2147483726" r:id="rId9"/>
  </p:sldLayoutIdLst>
  <p:timing>
    <p:tnLst>
      <p:par>
        <p:cTn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2800" kern="1200" cap="all">
          <a:solidFill>
            <a:srgbClr val="CD0920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CD0920"/>
        </a:buClr>
        <a:buSzPct val="75000"/>
        <a:buFont typeface="Lucida Grande"/>
        <a:buChar char="▶"/>
        <a:defRPr sz="2000" kern="1200">
          <a:solidFill>
            <a:srgbClr val="4F504F"/>
          </a:solidFill>
          <a:latin typeface="Helvetica"/>
          <a:ea typeface="+mn-ea"/>
          <a:cs typeface="Helvetica"/>
        </a:defRPr>
      </a:lvl1pPr>
      <a:lvl2pPr marL="806450" indent="-349250" algn="l" defTabSz="457200" rtl="0" eaLnBrk="1" latinLnBrk="0" hangingPunct="1">
        <a:spcBef>
          <a:spcPct val="20000"/>
        </a:spcBef>
        <a:buClr>
          <a:srgbClr val="CD0920"/>
        </a:buClr>
        <a:buSzPct val="125000"/>
        <a:buFont typeface="Arial"/>
        <a:buChar char="•"/>
        <a:defRPr sz="1800" kern="1200" baseline="0">
          <a:solidFill>
            <a:srgbClr val="4F504F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CD0920"/>
        </a:buClr>
        <a:buSzPct val="80000"/>
        <a:buFont typeface="Wingdings" charset="2"/>
        <a:buChar char=""/>
        <a:defRPr sz="1600" kern="1200">
          <a:solidFill>
            <a:srgbClr val="4F504F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CD0920"/>
        </a:buClr>
        <a:buFont typeface="Wingdings" charset="2"/>
        <a:buChar char="§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CD0920"/>
        </a:buClr>
        <a:buFont typeface="Lucida Grande"/>
        <a:buChar char="-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366184"/>
            <a:ext cx="6858000" cy="1524000"/>
          </a:xfrm>
          <a:prstGeom prst="rect">
            <a:avLst/>
          </a:prstGeom>
          <a:ln w="6350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2628900" y="8493753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D6F496DE-1E05-BF43-8036-15330E4D132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Image 11" descr="Capture d’écran 2014-02-18 à 15.54.41.jp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272" y="8434549"/>
            <a:ext cx="1492501" cy="693815"/>
          </a:xfrm>
          <a:prstGeom prst="rect">
            <a:avLst/>
          </a:prstGeom>
        </p:spPr>
      </p:pic>
      <p:cxnSp>
        <p:nvCxnSpPr>
          <p:cNvPr id="8" name="Connecteur droit 7"/>
          <p:cNvCxnSpPr/>
          <p:nvPr userDrawn="1"/>
        </p:nvCxnSpPr>
        <p:spPr>
          <a:xfrm>
            <a:off x="0" y="8383431"/>
            <a:ext cx="6858000" cy="0"/>
          </a:xfrm>
          <a:prstGeom prst="line">
            <a:avLst/>
          </a:prstGeom>
          <a:ln w="9525" cmpd="sng">
            <a:solidFill>
              <a:srgbClr val="4F504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GRIFFE_PRO 2.pdf"/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5253" y="8610330"/>
            <a:ext cx="1793551" cy="352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590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</p:sldLayoutIdLst>
  <p:timing>
    <p:tnLst>
      <p:par>
        <p:cTn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2800" kern="1200" cap="all">
          <a:solidFill>
            <a:srgbClr val="CD0920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CD0920"/>
        </a:buClr>
        <a:buSzPct val="75000"/>
        <a:buFont typeface="Lucida Grande"/>
        <a:buChar char="▶"/>
        <a:defRPr sz="2000" kern="1200">
          <a:solidFill>
            <a:srgbClr val="4F504F"/>
          </a:solidFill>
          <a:latin typeface="Helvetica"/>
          <a:ea typeface="+mn-ea"/>
          <a:cs typeface="Helvetica"/>
        </a:defRPr>
      </a:lvl1pPr>
      <a:lvl2pPr marL="806450" indent="-349250" algn="l" defTabSz="457200" rtl="0" eaLnBrk="1" latinLnBrk="0" hangingPunct="1">
        <a:spcBef>
          <a:spcPct val="20000"/>
        </a:spcBef>
        <a:buClr>
          <a:srgbClr val="CD0920"/>
        </a:buClr>
        <a:buSzPct val="125000"/>
        <a:buFont typeface="Arial"/>
        <a:buChar char="•"/>
        <a:defRPr sz="1800" kern="1200" baseline="0">
          <a:solidFill>
            <a:srgbClr val="4F504F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CD0920"/>
        </a:buClr>
        <a:buSzPct val="80000"/>
        <a:buFont typeface="Wingdings" charset="2"/>
        <a:buChar char=""/>
        <a:defRPr sz="1600" kern="1200">
          <a:solidFill>
            <a:srgbClr val="4F504F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CD0920"/>
        </a:buClr>
        <a:buFont typeface="Wingdings" charset="2"/>
        <a:buChar char="§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CD0920"/>
        </a:buClr>
        <a:buFont typeface="Lucida Grande"/>
        <a:buChar char="-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Rectangle 10"/>
          <p:cNvSpPr>
            <a:spLocks noChangeArrowheads="1"/>
          </p:cNvSpPr>
          <p:nvPr/>
        </p:nvSpPr>
        <p:spPr bwMode="auto">
          <a:xfrm>
            <a:off x="134442" y="8426715"/>
            <a:ext cx="5058198" cy="570466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anchor="ctr"/>
          <a:lstStyle/>
          <a:p>
            <a:pPr lvl="0"/>
            <a:r>
              <a:rPr lang="fr-FR" sz="800" b="1" dirty="0" smtClean="0">
                <a:solidFill>
                  <a:srgbClr val="676964"/>
                </a:solidFill>
                <a:cs typeface="Calibri" panose="020F0502020204030204" pitchFamily="34" charset="0"/>
              </a:rPr>
              <a:t>Environnement juridique : </a:t>
            </a:r>
            <a:r>
              <a:rPr lang="fr-FR" sz="800" dirty="0" smtClean="0">
                <a:solidFill>
                  <a:srgbClr val="676964"/>
                </a:solidFill>
                <a:cs typeface="Calibri" panose="020F0502020204030204" pitchFamily="34" charset="0"/>
              </a:rPr>
              <a:t>EI, SELARL, SCP… Structure juridique, associés, gérant…</a:t>
            </a:r>
            <a:r>
              <a:rPr lang="fr-FR" sz="800" b="1" dirty="0" smtClean="0">
                <a:solidFill>
                  <a:srgbClr val="676964"/>
                </a:solidFill>
                <a:cs typeface="Calibri" panose="020F0502020204030204" pitchFamily="34" charset="0"/>
              </a:rPr>
              <a:t> </a:t>
            </a:r>
          </a:p>
          <a:p>
            <a:pPr lvl="0"/>
            <a:r>
              <a:rPr lang="fr-FR" sz="800" b="1" dirty="0" smtClean="0">
                <a:solidFill>
                  <a:srgbClr val="676964"/>
                </a:solidFill>
                <a:cs typeface="Calibri" panose="020F0502020204030204" pitchFamily="34" charset="0"/>
              </a:rPr>
              <a:t>Environnement fiscal : IR ou IS, </a:t>
            </a:r>
            <a:r>
              <a:rPr lang="fr-FR" sz="800" dirty="0" smtClean="0">
                <a:solidFill>
                  <a:srgbClr val="676964"/>
                </a:solidFill>
                <a:cs typeface="Calibri" panose="020F0502020204030204" pitchFamily="34" charset="0"/>
              </a:rPr>
              <a:t>fiscalité de droit commun, option fiscale.</a:t>
            </a:r>
          </a:p>
          <a:p>
            <a:pPr lvl="0"/>
            <a:r>
              <a:rPr lang="fr-FR" sz="800" b="1" dirty="0" smtClean="0">
                <a:solidFill>
                  <a:srgbClr val="676964"/>
                </a:solidFill>
                <a:cs typeface="Calibri" panose="020F0502020204030204" pitchFamily="34" charset="0"/>
              </a:rPr>
              <a:t>Environnement social : TNS ou TS. </a:t>
            </a:r>
            <a:r>
              <a:rPr lang="fr-FR" sz="800" dirty="0" smtClean="0">
                <a:solidFill>
                  <a:srgbClr val="676964"/>
                </a:solidFill>
                <a:cs typeface="Calibri" panose="020F0502020204030204" pitchFamily="34" charset="0"/>
              </a:rPr>
              <a:t>Statut lié à la structure juridique et au pourcentage de détention de parts notamment pour les SELARL.</a:t>
            </a:r>
            <a:endParaRPr lang="fr-FR" sz="800" dirty="0">
              <a:solidFill>
                <a:srgbClr val="676964"/>
              </a:solidFill>
              <a:cs typeface="Calibri" panose="020F0502020204030204" pitchFamily="34" charset="0"/>
            </a:endParaRPr>
          </a:p>
        </p:txBody>
      </p:sp>
      <p:sp>
        <p:nvSpPr>
          <p:cNvPr id="68" name="Text Box 13"/>
          <p:cNvSpPr txBox="1">
            <a:spLocks noChangeArrowheads="1"/>
          </p:cNvSpPr>
          <p:nvPr/>
        </p:nvSpPr>
        <p:spPr bwMode="auto">
          <a:xfrm>
            <a:off x="134452" y="1140600"/>
            <a:ext cx="6655193" cy="307777"/>
          </a:xfrm>
          <a:prstGeom prst="rect">
            <a:avLst/>
          </a:prstGeom>
          <a:solidFill>
            <a:srgbClr val="68036D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 smtClean="0">
                <a:solidFill>
                  <a:srgbClr val="CDCECC"/>
                </a:solidFill>
                <a:ea typeface="ＭＳ Ｐゴシック" pitchFamily="1" charset="-128"/>
              </a:rPr>
              <a:t>LES FONDAMENTAUX DE L’ENVIRONNEMENT PRIVÉ</a:t>
            </a:r>
            <a:endParaRPr lang="fr-FR" sz="1400" b="1" kern="0" dirty="0">
              <a:solidFill>
                <a:srgbClr val="CDCECC"/>
              </a:solidFill>
              <a:ea typeface="ＭＳ Ｐゴシック" pitchFamily="1" charset="-128"/>
            </a:endParaRPr>
          </a:p>
        </p:txBody>
      </p:sp>
      <p:sp>
        <p:nvSpPr>
          <p:cNvPr id="107" name="Rectangle 10"/>
          <p:cNvSpPr>
            <a:spLocks noChangeArrowheads="1"/>
          </p:cNvSpPr>
          <p:nvPr/>
        </p:nvSpPr>
        <p:spPr bwMode="auto">
          <a:xfrm>
            <a:off x="134457" y="692815"/>
            <a:ext cx="6643673" cy="333908"/>
          </a:xfrm>
          <a:prstGeom prst="rect">
            <a:avLst/>
          </a:prstGeom>
          <a:solidFill>
            <a:srgbClr val="CDCECC"/>
          </a:solidFill>
          <a:ln>
            <a:noFill/>
          </a:ln>
          <a:extLst/>
        </p:spPr>
        <p:txBody>
          <a:bodyPr anchor="ctr"/>
          <a:lstStyle/>
          <a:p>
            <a:pPr algn="ctr"/>
            <a:r>
              <a:rPr lang="fr-FR" sz="900" dirty="0" smtClean="0">
                <a:solidFill>
                  <a:schemeClr val="bg1">
                    <a:lumMod val="50000"/>
                  </a:schemeClr>
                </a:solidFill>
              </a:rPr>
              <a:t>Une approche en double relation implique une connaissance parfaite de l’environnement privé et professionnel.</a:t>
            </a:r>
          </a:p>
        </p:txBody>
      </p:sp>
      <p:sp>
        <p:nvSpPr>
          <p:cNvPr id="95" name="Text Box 13"/>
          <p:cNvSpPr txBox="1">
            <a:spLocks noChangeArrowheads="1"/>
          </p:cNvSpPr>
          <p:nvPr/>
        </p:nvSpPr>
        <p:spPr bwMode="auto">
          <a:xfrm>
            <a:off x="134456" y="147744"/>
            <a:ext cx="6655193" cy="523220"/>
          </a:xfrm>
          <a:prstGeom prst="rect">
            <a:avLst/>
          </a:prstGeom>
          <a:solidFill>
            <a:srgbClr val="68036D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 smtClean="0">
                <a:solidFill>
                  <a:srgbClr val="FFFFFF"/>
                </a:solidFill>
                <a:ea typeface="ＭＳ Ｐゴシック" pitchFamily="1" charset="-128"/>
              </a:rPr>
              <a:t>PROFESSIONS LIBÉRALES </a:t>
            </a:r>
          </a:p>
          <a:p>
            <a:pPr algn="r"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>
                <a:solidFill>
                  <a:srgbClr val="CDCECC"/>
                </a:solidFill>
                <a:ea typeface="ＭＳ Ｐゴシック" pitchFamily="1" charset="-128"/>
              </a:rPr>
              <a:t>LA DOUBLE </a:t>
            </a:r>
            <a:r>
              <a:rPr lang="fr-FR" sz="1400" b="1" kern="0" dirty="0" smtClean="0">
                <a:solidFill>
                  <a:srgbClr val="CDCECC"/>
                </a:solidFill>
                <a:ea typeface="ＭＳ Ｐゴシック" pitchFamily="1" charset="-128"/>
              </a:rPr>
              <a:t>RELATION : UNE APPROCHE SPÉCIFIQUE </a:t>
            </a:r>
            <a:endParaRPr lang="fr-FR" sz="1400" b="1" kern="0" dirty="0">
              <a:solidFill>
                <a:srgbClr val="CDCECC"/>
              </a:solidFill>
              <a:ea typeface="ＭＳ Ｐゴシック" pitchFamily="1" charset="-128"/>
            </a:endParaRPr>
          </a:p>
        </p:txBody>
      </p:sp>
      <p:sp>
        <p:nvSpPr>
          <p:cNvPr id="96" name="Text Box 13"/>
          <p:cNvSpPr txBox="1">
            <a:spLocks noChangeArrowheads="1"/>
          </p:cNvSpPr>
          <p:nvPr/>
        </p:nvSpPr>
        <p:spPr bwMode="auto">
          <a:xfrm>
            <a:off x="134452" y="6962500"/>
            <a:ext cx="6655193" cy="307777"/>
          </a:xfrm>
          <a:prstGeom prst="rect">
            <a:avLst/>
          </a:prstGeom>
          <a:solidFill>
            <a:srgbClr val="68036D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 smtClean="0">
                <a:solidFill>
                  <a:srgbClr val="CDCECC"/>
                </a:solidFill>
                <a:ea typeface="ＭＳ Ｐゴシック" pitchFamily="1" charset="-128"/>
              </a:rPr>
              <a:t>LES FONDAMENTAUX DE L’ENVIRONNEMENT PROFESSIONNEL</a:t>
            </a:r>
            <a:endParaRPr lang="fr-FR" sz="1400" b="1" kern="0" dirty="0">
              <a:solidFill>
                <a:srgbClr val="CDCECC"/>
              </a:solidFill>
              <a:ea typeface="ＭＳ Ｐゴシック" pitchFamily="1" charset="-128"/>
            </a:endParaRPr>
          </a:p>
        </p:txBody>
      </p:sp>
      <p:sp>
        <p:nvSpPr>
          <p:cNvPr id="97" name="Text Box 13"/>
          <p:cNvSpPr txBox="1">
            <a:spLocks noChangeArrowheads="1"/>
          </p:cNvSpPr>
          <p:nvPr/>
        </p:nvSpPr>
        <p:spPr bwMode="auto">
          <a:xfrm>
            <a:off x="134452" y="1505395"/>
            <a:ext cx="6655193" cy="261610"/>
          </a:xfrm>
          <a:prstGeom prst="rect">
            <a:avLst/>
          </a:prstGeom>
          <a:solidFill>
            <a:srgbClr val="68036D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100" b="1" kern="0" dirty="0" smtClean="0">
                <a:solidFill>
                  <a:srgbClr val="FFFFFF"/>
                </a:solidFill>
                <a:ea typeface="ＭＳ Ｐゴシック" pitchFamily="1" charset="-128"/>
              </a:rPr>
              <a:t>LE RÉGIME MATRIMONIAL</a:t>
            </a:r>
            <a:endParaRPr lang="fr-FR" sz="1100" b="1" kern="0" dirty="0">
              <a:solidFill>
                <a:srgbClr val="FFFFFF"/>
              </a:solidFill>
              <a:ea typeface="ＭＳ Ｐゴシック" pitchFamily="1" charset="-128"/>
            </a:endParaRPr>
          </a:p>
        </p:txBody>
      </p:sp>
      <p:sp>
        <p:nvSpPr>
          <p:cNvPr id="99" name="Rectangle 10"/>
          <p:cNvSpPr>
            <a:spLocks noChangeArrowheads="1"/>
          </p:cNvSpPr>
          <p:nvPr/>
        </p:nvSpPr>
        <p:spPr bwMode="auto">
          <a:xfrm>
            <a:off x="134452" y="1767005"/>
            <a:ext cx="6655193" cy="836917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anchor="ctr"/>
          <a:lstStyle/>
          <a:p>
            <a:pPr lvl="1"/>
            <a:r>
              <a:rPr lang="fr-FR" sz="800" b="1" dirty="0">
                <a:solidFill>
                  <a:srgbClr val="676964"/>
                </a:solidFill>
                <a:cs typeface="Calibri" panose="020F0502020204030204" pitchFamily="34" charset="0"/>
              </a:rPr>
              <a:t>Règles communes à tous les régimes matrimoniaux qui concernent :</a:t>
            </a:r>
          </a:p>
          <a:p>
            <a:pPr marL="639763" lvl="1" indent="-182563">
              <a:buFontTx/>
              <a:buChar char="-"/>
            </a:pPr>
            <a:r>
              <a:rPr lang="fr-FR" sz="800" dirty="0">
                <a:solidFill>
                  <a:srgbClr val="676964"/>
                </a:solidFill>
                <a:cs typeface="Calibri" panose="020F0502020204030204" pitchFamily="34" charset="0"/>
              </a:rPr>
              <a:t>la contribution des époux aux charges du mariage - la solidarité pour </a:t>
            </a:r>
            <a:r>
              <a:rPr lang="fr-FR" sz="800" dirty="0" smtClean="0">
                <a:solidFill>
                  <a:srgbClr val="676964"/>
                </a:solidFill>
                <a:cs typeface="Calibri" panose="020F0502020204030204" pitchFamily="34" charset="0"/>
              </a:rPr>
              <a:t>les </a:t>
            </a:r>
            <a:r>
              <a:rPr lang="fr-FR" sz="800" dirty="0">
                <a:solidFill>
                  <a:srgbClr val="676964"/>
                </a:solidFill>
                <a:cs typeface="Calibri" panose="020F0502020204030204" pitchFamily="34" charset="0"/>
              </a:rPr>
              <a:t>dettes </a:t>
            </a:r>
            <a:r>
              <a:rPr lang="fr-FR" sz="800" dirty="0" smtClean="0">
                <a:solidFill>
                  <a:srgbClr val="676964"/>
                </a:solidFill>
                <a:cs typeface="Calibri" panose="020F0502020204030204" pitchFamily="34" charset="0"/>
              </a:rPr>
              <a:t>ménagères,</a:t>
            </a:r>
            <a:endParaRPr lang="fr-FR" sz="800" dirty="0">
              <a:solidFill>
                <a:srgbClr val="676964"/>
              </a:solidFill>
              <a:cs typeface="Calibri" panose="020F0502020204030204" pitchFamily="34" charset="0"/>
            </a:endParaRPr>
          </a:p>
          <a:p>
            <a:pPr marL="639763" lvl="1" indent="-182563">
              <a:buFontTx/>
              <a:buChar char="-"/>
            </a:pPr>
            <a:r>
              <a:rPr lang="fr-FR" sz="800" dirty="0">
                <a:solidFill>
                  <a:srgbClr val="676964"/>
                </a:solidFill>
                <a:cs typeface="Calibri" panose="020F0502020204030204" pitchFamily="34" charset="0"/>
              </a:rPr>
              <a:t>la co-gestion du logement familial (accord des deux époux pour vendre</a:t>
            </a:r>
            <a:r>
              <a:rPr lang="fr-FR" sz="800" dirty="0" smtClean="0">
                <a:solidFill>
                  <a:srgbClr val="676964"/>
                </a:solidFill>
                <a:cs typeface="Calibri" panose="020F0502020204030204" pitchFamily="34" charset="0"/>
              </a:rPr>
              <a:t>),</a:t>
            </a:r>
            <a:endParaRPr lang="fr-FR" sz="800" dirty="0">
              <a:solidFill>
                <a:srgbClr val="676964"/>
              </a:solidFill>
              <a:cs typeface="Calibri" panose="020F0502020204030204" pitchFamily="34" charset="0"/>
            </a:endParaRPr>
          </a:p>
          <a:p>
            <a:pPr marL="639763" lvl="1" indent="-182563">
              <a:buFontTx/>
              <a:buChar char="-"/>
            </a:pPr>
            <a:r>
              <a:rPr lang="fr-FR" sz="800" dirty="0">
                <a:solidFill>
                  <a:srgbClr val="676964"/>
                </a:solidFill>
                <a:cs typeface="Calibri" panose="020F0502020204030204" pitchFamily="34" charset="0"/>
              </a:rPr>
              <a:t>la liberté de l’individu en dehors du ménage - la liberté d’exercer la profession de son </a:t>
            </a:r>
            <a:r>
              <a:rPr lang="fr-FR" sz="800" dirty="0" smtClean="0">
                <a:solidFill>
                  <a:srgbClr val="676964"/>
                </a:solidFill>
                <a:cs typeface="Calibri" panose="020F0502020204030204" pitchFamily="34" charset="0"/>
              </a:rPr>
              <a:t>choix,</a:t>
            </a:r>
            <a:endParaRPr lang="fr-FR" sz="800" dirty="0">
              <a:solidFill>
                <a:srgbClr val="676964"/>
              </a:solidFill>
              <a:cs typeface="Calibri" panose="020F0502020204030204" pitchFamily="34" charset="0"/>
            </a:endParaRPr>
          </a:p>
          <a:p>
            <a:pPr marL="639763" lvl="1" indent="-182563">
              <a:buFontTx/>
              <a:buChar char="-"/>
            </a:pPr>
            <a:r>
              <a:rPr lang="fr-FR" sz="800" dirty="0">
                <a:solidFill>
                  <a:srgbClr val="676964"/>
                </a:solidFill>
                <a:cs typeface="Calibri" panose="020F0502020204030204" pitchFamily="34" charset="0"/>
              </a:rPr>
              <a:t>la liberté de percevoir des revenus et d’en disposer après s’être acquitté des charges du </a:t>
            </a:r>
            <a:r>
              <a:rPr lang="fr-FR" sz="800" dirty="0" smtClean="0">
                <a:solidFill>
                  <a:srgbClr val="676964"/>
                </a:solidFill>
                <a:cs typeface="Calibri" panose="020F0502020204030204" pitchFamily="34" charset="0"/>
              </a:rPr>
              <a:t>ménage,</a:t>
            </a:r>
            <a:endParaRPr lang="fr-FR" sz="800" dirty="0">
              <a:solidFill>
                <a:srgbClr val="676964"/>
              </a:solidFill>
              <a:cs typeface="Calibri" panose="020F0502020204030204" pitchFamily="34" charset="0"/>
            </a:endParaRPr>
          </a:p>
          <a:p>
            <a:pPr marL="639763" lvl="1" indent="-182563">
              <a:buFontTx/>
              <a:buChar char="-"/>
            </a:pPr>
            <a:r>
              <a:rPr lang="fr-FR" sz="800" dirty="0">
                <a:solidFill>
                  <a:srgbClr val="676964"/>
                </a:solidFill>
                <a:cs typeface="Calibri" panose="020F0502020204030204" pitchFamily="34" charset="0"/>
              </a:rPr>
              <a:t>la liberté d’ouvrir un compte en son nom dans une banque (chaque époux a le pouvoir de disposer des fonds qu’il détient</a:t>
            </a:r>
            <a:r>
              <a:rPr lang="fr-FR" sz="800" dirty="0" smtClean="0">
                <a:solidFill>
                  <a:srgbClr val="676964"/>
                </a:solidFill>
                <a:cs typeface="Calibri" panose="020F0502020204030204" pitchFamily="34" charset="0"/>
              </a:rPr>
              <a:t>).</a:t>
            </a:r>
            <a:endParaRPr lang="fr-FR" sz="800" dirty="0">
              <a:solidFill>
                <a:srgbClr val="676964"/>
              </a:solidFill>
              <a:cs typeface="Calibri" panose="020F0502020204030204" pitchFamily="34" charset="0"/>
            </a:endParaRPr>
          </a:p>
        </p:txBody>
      </p:sp>
      <p:sp>
        <p:nvSpPr>
          <p:cNvPr id="101" name="Rectangle 10"/>
          <p:cNvSpPr>
            <a:spLocks noChangeArrowheads="1"/>
          </p:cNvSpPr>
          <p:nvPr/>
        </p:nvSpPr>
        <p:spPr bwMode="auto">
          <a:xfrm>
            <a:off x="134452" y="2874180"/>
            <a:ext cx="3253132" cy="771102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anchor="ctr"/>
          <a:lstStyle/>
          <a:p>
            <a:r>
              <a:rPr lang="fr-FR" sz="800" b="1" dirty="0" smtClean="0">
                <a:solidFill>
                  <a:srgbClr val="676964"/>
                </a:solidFill>
                <a:cs typeface="Calibri" panose="020F0502020204030204" pitchFamily="34" charset="0"/>
              </a:rPr>
              <a:t>Séparation de biens </a:t>
            </a:r>
          </a:p>
          <a:p>
            <a:pPr marL="182563" indent="-182563">
              <a:buFontTx/>
              <a:buChar char="-"/>
            </a:pPr>
            <a:r>
              <a:rPr lang="fr-FR" sz="800" dirty="0" smtClean="0">
                <a:solidFill>
                  <a:srgbClr val="676964"/>
                </a:solidFill>
                <a:cs typeface="Calibri" panose="020F0502020204030204" pitchFamily="34" charset="0"/>
              </a:rPr>
              <a:t>Chaque </a:t>
            </a:r>
            <a:r>
              <a:rPr lang="fr-FR" sz="800" dirty="0">
                <a:solidFill>
                  <a:srgbClr val="676964"/>
                </a:solidFill>
                <a:cs typeface="Calibri" panose="020F0502020204030204" pitchFamily="34" charset="0"/>
              </a:rPr>
              <a:t>époux dispose de ses propres </a:t>
            </a:r>
            <a:r>
              <a:rPr lang="fr-FR" sz="800" dirty="0" smtClean="0">
                <a:solidFill>
                  <a:srgbClr val="676964"/>
                </a:solidFill>
                <a:cs typeface="Calibri" panose="020F0502020204030204" pitchFamily="34" charset="0"/>
              </a:rPr>
              <a:t>biens,</a:t>
            </a:r>
          </a:p>
          <a:p>
            <a:pPr marL="182563" indent="-182563">
              <a:buFontTx/>
              <a:buChar char="-"/>
            </a:pPr>
            <a:r>
              <a:rPr lang="fr-FR" sz="800" dirty="0">
                <a:solidFill>
                  <a:srgbClr val="676964"/>
                </a:solidFill>
                <a:cs typeface="Calibri" panose="020F0502020204030204" pitchFamily="34" charset="0"/>
              </a:rPr>
              <a:t>Nécessité d’un contrat de </a:t>
            </a:r>
            <a:r>
              <a:rPr lang="fr-FR" sz="800" dirty="0" smtClean="0">
                <a:solidFill>
                  <a:srgbClr val="676964"/>
                </a:solidFill>
                <a:cs typeface="Calibri" panose="020F0502020204030204" pitchFamily="34" charset="0"/>
              </a:rPr>
              <a:t>mariage,</a:t>
            </a:r>
            <a:endParaRPr lang="fr-FR" sz="800" dirty="0">
              <a:solidFill>
                <a:srgbClr val="676964"/>
              </a:solidFill>
              <a:cs typeface="Calibri" panose="020F0502020204030204" pitchFamily="34" charset="0"/>
            </a:endParaRPr>
          </a:p>
          <a:p>
            <a:pPr marL="182563" indent="-182563">
              <a:buFontTx/>
              <a:buChar char="-"/>
            </a:pPr>
            <a:r>
              <a:rPr lang="fr-FR" sz="800" dirty="0" smtClean="0">
                <a:solidFill>
                  <a:srgbClr val="676964"/>
                </a:solidFill>
                <a:cs typeface="Calibri" panose="020F0502020204030204" pitchFamily="34" charset="0"/>
              </a:rPr>
              <a:t>Si </a:t>
            </a:r>
            <a:r>
              <a:rPr lang="fr-FR" sz="800" dirty="0">
                <a:solidFill>
                  <a:srgbClr val="676964"/>
                </a:solidFill>
                <a:cs typeface="Calibri" panose="020F0502020204030204" pitchFamily="34" charset="0"/>
              </a:rPr>
              <a:t>acquisition d’un bien en commun (</a:t>
            </a:r>
            <a:r>
              <a:rPr lang="fr-FR" sz="800" dirty="0" smtClean="0">
                <a:solidFill>
                  <a:srgbClr val="676964"/>
                </a:solidFill>
                <a:cs typeface="Calibri" panose="020F0502020204030204" pitchFamily="34" charset="0"/>
              </a:rPr>
              <a:t>Résidence principale par exemple)</a:t>
            </a:r>
            <a:r>
              <a:rPr lang="fr-FR" sz="800" dirty="0">
                <a:solidFill>
                  <a:srgbClr val="676964"/>
                </a:solidFill>
                <a:cs typeface="Calibri" panose="020F0502020204030204" pitchFamily="34" charset="0"/>
              </a:rPr>
              <a:t>, </a:t>
            </a:r>
            <a:r>
              <a:rPr lang="fr-FR" sz="800" dirty="0" smtClean="0">
                <a:solidFill>
                  <a:srgbClr val="676964"/>
                </a:solidFill>
                <a:cs typeface="Calibri" panose="020F0502020204030204" pitchFamily="34" charset="0"/>
              </a:rPr>
              <a:t>il sera considéré </a:t>
            </a:r>
            <a:r>
              <a:rPr lang="fr-FR" sz="800" dirty="0">
                <a:solidFill>
                  <a:srgbClr val="676964"/>
                </a:solidFill>
                <a:cs typeface="Calibri" panose="020F0502020204030204" pitchFamily="34" charset="0"/>
              </a:rPr>
              <a:t>en </a:t>
            </a:r>
            <a:r>
              <a:rPr lang="fr-FR" sz="800" dirty="0" smtClean="0">
                <a:solidFill>
                  <a:srgbClr val="676964"/>
                </a:solidFill>
                <a:cs typeface="Calibri" panose="020F0502020204030204" pitchFamily="34" charset="0"/>
              </a:rPr>
              <a:t>indivision,</a:t>
            </a:r>
            <a:endParaRPr lang="fr-FR" sz="800" dirty="0">
              <a:solidFill>
                <a:srgbClr val="676964"/>
              </a:solidFill>
              <a:cs typeface="Calibri" panose="020F0502020204030204" pitchFamily="34" charset="0"/>
            </a:endParaRPr>
          </a:p>
          <a:p>
            <a:pPr marL="182563" indent="-182563">
              <a:buFontTx/>
              <a:buChar char="-"/>
            </a:pPr>
            <a:r>
              <a:rPr lang="fr-FR" sz="800" dirty="0">
                <a:solidFill>
                  <a:srgbClr val="676964"/>
                </a:solidFill>
                <a:cs typeface="Calibri" panose="020F0502020204030204" pitchFamily="34" charset="0"/>
              </a:rPr>
              <a:t>Biens en commun à réduire au </a:t>
            </a:r>
            <a:r>
              <a:rPr lang="fr-FR" sz="800" dirty="0" smtClean="0">
                <a:solidFill>
                  <a:srgbClr val="676964"/>
                </a:solidFill>
                <a:cs typeface="Calibri" panose="020F0502020204030204" pitchFamily="34" charset="0"/>
              </a:rPr>
              <a:t>minimum.</a:t>
            </a:r>
          </a:p>
        </p:txBody>
      </p:sp>
      <p:sp>
        <p:nvSpPr>
          <p:cNvPr id="102" name="Rectangle 10"/>
          <p:cNvSpPr>
            <a:spLocks noChangeArrowheads="1"/>
          </p:cNvSpPr>
          <p:nvPr/>
        </p:nvSpPr>
        <p:spPr bwMode="auto">
          <a:xfrm>
            <a:off x="3503161" y="2874180"/>
            <a:ext cx="3286488" cy="771102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anchor="ctr"/>
          <a:lstStyle/>
          <a:p>
            <a:r>
              <a:rPr lang="fr-FR" sz="800" b="1" dirty="0">
                <a:solidFill>
                  <a:srgbClr val="676964"/>
                </a:solidFill>
                <a:cs typeface="Calibri" panose="020F0502020204030204" pitchFamily="34" charset="0"/>
              </a:rPr>
              <a:t>P</a:t>
            </a:r>
            <a:r>
              <a:rPr lang="fr-FR" sz="800" b="1" dirty="0" smtClean="0">
                <a:solidFill>
                  <a:srgbClr val="676964"/>
                </a:solidFill>
                <a:cs typeface="Calibri" panose="020F0502020204030204" pitchFamily="34" charset="0"/>
              </a:rPr>
              <a:t>articipation </a:t>
            </a:r>
            <a:r>
              <a:rPr lang="fr-FR" sz="800" b="1" dirty="0">
                <a:solidFill>
                  <a:srgbClr val="676964"/>
                </a:solidFill>
                <a:cs typeface="Calibri" panose="020F0502020204030204" pitchFamily="34" charset="0"/>
              </a:rPr>
              <a:t>aux acquêts</a:t>
            </a:r>
          </a:p>
          <a:p>
            <a:pPr marL="182563" indent="-182563">
              <a:buFontTx/>
              <a:buChar char="-"/>
            </a:pPr>
            <a:r>
              <a:rPr lang="fr-FR" sz="800" dirty="0" smtClean="0">
                <a:solidFill>
                  <a:srgbClr val="676964"/>
                </a:solidFill>
                <a:cs typeface="Calibri" panose="020F0502020204030204" pitchFamily="34" charset="0"/>
              </a:rPr>
              <a:t>Régime hybride - </a:t>
            </a:r>
            <a:r>
              <a:rPr lang="fr-FR" sz="800" dirty="0">
                <a:solidFill>
                  <a:srgbClr val="676964"/>
                </a:solidFill>
                <a:cs typeface="Calibri" panose="020F0502020204030204" pitchFamily="34" charset="0"/>
              </a:rPr>
              <a:t>Constitue le régime légal en </a:t>
            </a:r>
            <a:r>
              <a:rPr lang="fr-FR" sz="800" dirty="0" smtClean="0">
                <a:solidFill>
                  <a:srgbClr val="676964"/>
                </a:solidFill>
                <a:cs typeface="Calibri" panose="020F0502020204030204" pitchFamily="34" charset="0"/>
              </a:rPr>
              <a:t>Allemagne,</a:t>
            </a:r>
            <a:endParaRPr lang="fr-FR" sz="800" dirty="0">
              <a:solidFill>
                <a:srgbClr val="676964"/>
              </a:solidFill>
              <a:cs typeface="Calibri" panose="020F0502020204030204" pitchFamily="34" charset="0"/>
            </a:endParaRPr>
          </a:p>
          <a:p>
            <a:pPr marL="182563" indent="-182563">
              <a:buFontTx/>
              <a:buChar char="-"/>
            </a:pPr>
            <a:r>
              <a:rPr lang="fr-FR" sz="800" dirty="0">
                <a:solidFill>
                  <a:srgbClr val="676964"/>
                </a:solidFill>
                <a:cs typeface="Calibri" panose="020F0502020204030204" pitchFamily="34" charset="0"/>
              </a:rPr>
              <a:t>Notion de séparation des patrimoines pendant le </a:t>
            </a:r>
            <a:r>
              <a:rPr lang="fr-FR" sz="800" dirty="0" smtClean="0">
                <a:solidFill>
                  <a:srgbClr val="676964"/>
                </a:solidFill>
                <a:cs typeface="Calibri" panose="020F0502020204030204" pitchFamily="34" charset="0"/>
              </a:rPr>
              <a:t>mariage,</a:t>
            </a:r>
            <a:endParaRPr lang="fr-FR" sz="800" dirty="0">
              <a:solidFill>
                <a:srgbClr val="676964"/>
              </a:solidFill>
              <a:cs typeface="Calibri" panose="020F0502020204030204" pitchFamily="34" charset="0"/>
            </a:endParaRPr>
          </a:p>
          <a:p>
            <a:pPr marL="182563" indent="-182563">
              <a:buFontTx/>
              <a:buChar char="-"/>
            </a:pPr>
            <a:r>
              <a:rPr lang="fr-FR" sz="800" dirty="0">
                <a:solidFill>
                  <a:srgbClr val="676964"/>
                </a:solidFill>
                <a:cs typeface="Calibri" panose="020F0502020204030204" pitchFamily="34" charset="0"/>
              </a:rPr>
              <a:t>Si </a:t>
            </a:r>
            <a:r>
              <a:rPr lang="fr-FR" sz="800" dirty="0" smtClean="0">
                <a:solidFill>
                  <a:srgbClr val="676964"/>
                </a:solidFill>
                <a:cs typeface="Calibri" panose="020F0502020204030204" pitchFamily="34" charset="0"/>
              </a:rPr>
              <a:t>divorce, </a:t>
            </a:r>
            <a:r>
              <a:rPr lang="fr-FR" sz="800" dirty="0">
                <a:solidFill>
                  <a:srgbClr val="676964"/>
                </a:solidFill>
                <a:cs typeface="Calibri" panose="020F0502020204030204" pitchFamily="34" charset="0"/>
              </a:rPr>
              <a:t>chacun profite de l’enrichissement de l’autre pendant le mariage : versement à l’autre de la moitié de l’enrichissement constaté entre le mariage et la </a:t>
            </a:r>
            <a:r>
              <a:rPr lang="fr-FR" sz="800" dirty="0" smtClean="0">
                <a:solidFill>
                  <a:srgbClr val="676964"/>
                </a:solidFill>
                <a:cs typeface="Calibri" panose="020F0502020204030204" pitchFamily="34" charset="0"/>
              </a:rPr>
              <a:t>dissolution.</a:t>
            </a:r>
            <a:endParaRPr lang="fr-FR" sz="800" dirty="0">
              <a:solidFill>
                <a:srgbClr val="676964"/>
              </a:solidFill>
              <a:cs typeface="Calibri" panose="020F0502020204030204" pitchFamily="34" charset="0"/>
            </a:endParaRPr>
          </a:p>
        </p:txBody>
      </p:sp>
      <p:sp>
        <p:nvSpPr>
          <p:cNvPr id="105" name="Rectangle 10"/>
          <p:cNvSpPr>
            <a:spLocks noChangeArrowheads="1"/>
          </p:cNvSpPr>
          <p:nvPr/>
        </p:nvSpPr>
        <p:spPr bwMode="auto">
          <a:xfrm>
            <a:off x="134451" y="3957018"/>
            <a:ext cx="3253132" cy="840200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anchor="ctr"/>
          <a:lstStyle/>
          <a:p>
            <a:pPr lvl="0"/>
            <a:r>
              <a:rPr lang="fr-FR" sz="800" b="1" dirty="0" smtClean="0">
                <a:solidFill>
                  <a:srgbClr val="676964"/>
                </a:solidFill>
                <a:cs typeface="Calibri" panose="020F0502020204030204" pitchFamily="34" charset="0"/>
              </a:rPr>
              <a:t>Biens propres</a:t>
            </a:r>
            <a:endParaRPr lang="fr-FR" sz="800" b="1" dirty="0">
              <a:solidFill>
                <a:srgbClr val="676964"/>
              </a:solidFill>
              <a:cs typeface="Calibri" panose="020F0502020204030204" pitchFamily="34" charset="0"/>
            </a:endParaRPr>
          </a:p>
          <a:p>
            <a:pPr marL="182563" indent="-182563">
              <a:buFontTx/>
              <a:buChar char="-"/>
            </a:pPr>
            <a:r>
              <a:rPr lang="fr-FR" sz="800" dirty="0" smtClean="0">
                <a:solidFill>
                  <a:srgbClr val="676964"/>
                </a:solidFill>
                <a:cs typeface="Calibri" panose="020F0502020204030204" pitchFamily="34" charset="0"/>
              </a:rPr>
              <a:t>Biens </a:t>
            </a:r>
            <a:r>
              <a:rPr lang="fr-FR" sz="800" dirty="0">
                <a:solidFill>
                  <a:srgbClr val="676964"/>
                </a:solidFill>
                <a:cs typeface="Calibri" panose="020F0502020204030204" pitchFamily="34" charset="0"/>
              </a:rPr>
              <a:t>et dettes appartenant à chacun des époux avant le </a:t>
            </a:r>
            <a:r>
              <a:rPr lang="fr-FR" sz="800" dirty="0" smtClean="0">
                <a:solidFill>
                  <a:srgbClr val="676964"/>
                </a:solidFill>
                <a:cs typeface="Calibri" panose="020F0502020204030204" pitchFamily="34" charset="0"/>
              </a:rPr>
              <a:t>mariage,</a:t>
            </a:r>
            <a:endParaRPr lang="fr-FR" sz="800" dirty="0">
              <a:solidFill>
                <a:srgbClr val="676964"/>
              </a:solidFill>
              <a:cs typeface="Calibri" panose="020F0502020204030204" pitchFamily="34" charset="0"/>
            </a:endParaRPr>
          </a:p>
          <a:p>
            <a:pPr marL="182563" indent="-182563">
              <a:buFontTx/>
              <a:buChar char="-"/>
            </a:pPr>
            <a:r>
              <a:rPr lang="fr-FR" sz="800" dirty="0">
                <a:solidFill>
                  <a:srgbClr val="676964"/>
                </a:solidFill>
                <a:cs typeface="Calibri" panose="020F0502020204030204" pitchFamily="34" charset="0"/>
              </a:rPr>
              <a:t>Biens et dettes reçus en héritage, en </a:t>
            </a:r>
            <a:r>
              <a:rPr lang="fr-FR" sz="800" dirty="0" smtClean="0">
                <a:solidFill>
                  <a:srgbClr val="676964"/>
                </a:solidFill>
                <a:cs typeface="Calibri" panose="020F0502020204030204" pitchFamily="34" charset="0"/>
              </a:rPr>
              <a:t>donation,</a:t>
            </a:r>
            <a:endParaRPr lang="fr-FR" sz="800" dirty="0">
              <a:solidFill>
                <a:srgbClr val="676964"/>
              </a:solidFill>
              <a:cs typeface="Calibri" panose="020F0502020204030204" pitchFamily="34" charset="0"/>
            </a:endParaRPr>
          </a:p>
          <a:p>
            <a:pPr marL="182563" indent="-182563">
              <a:buFontTx/>
              <a:buChar char="-"/>
            </a:pPr>
            <a:r>
              <a:rPr lang="fr-FR" sz="800" dirty="0">
                <a:solidFill>
                  <a:srgbClr val="676964"/>
                </a:solidFill>
                <a:cs typeface="Calibri" panose="020F0502020204030204" pitchFamily="34" charset="0"/>
              </a:rPr>
              <a:t>Argent de la vente d’un bien </a:t>
            </a:r>
            <a:r>
              <a:rPr lang="fr-FR" sz="800" dirty="0" smtClean="0">
                <a:solidFill>
                  <a:srgbClr val="676964"/>
                </a:solidFill>
                <a:cs typeface="Calibri" panose="020F0502020204030204" pitchFamily="34" charset="0"/>
              </a:rPr>
              <a:t>propre,</a:t>
            </a:r>
            <a:endParaRPr lang="fr-FR" sz="800" dirty="0">
              <a:solidFill>
                <a:srgbClr val="676964"/>
              </a:solidFill>
              <a:cs typeface="Calibri" panose="020F0502020204030204" pitchFamily="34" charset="0"/>
            </a:endParaRPr>
          </a:p>
          <a:p>
            <a:pPr marL="182563" indent="-182563">
              <a:buFontTx/>
              <a:buChar char="-"/>
            </a:pPr>
            <a:r>
              <a:rPr lang="fr-FR" sz="800" dirty="0">
                <a:solidFill>
                  <a:srgbClr val="676964"/>
                </a:solidFill>
                <a:cs typeface="Calibri" panose="020F0502020204030204" pitchFamily="34" charset="0"/>
              </a:rPr>
              <a:t>Effets personnels (vêtements, bijoux</a:t>
            </a:r>
            <a:r>
              <a:rPr lang="fr-FR" sz="800" dirty="0" smtClean="0">
                <a:solidFill>
                  <a:srgbClr val="676964"/>
                </a:solidFill>
                <a:cs typeface="Calibri" panose="020F0502020204030204" pitchFamily="34" charset="0"/>
              </a:rPr>
              <a:t>…).</a:t>
            </a:r>
            <a:endParaRPr lang="fr-FR" sz="800" dirty="0">
              <a:solidFill>
                <a:srgbClr val="676964"/>
              </a:solidFill>
              <a:cs typeface="Calibri" panose="020F0502020204030204" pitchFamily="34" charset="0"/>
            </a:endParaRPr>
          </a:p>
        </p:txBody>
      </p:sp>
      <p:sp>
        <p:nvSpPr>
          <p:cNvPr id="110" name="Rectangle 10"/>
          <p:cNvSpPr>
            <a:spLocks noChangeArrowheads="1"/>
          </p:cNvSpPr>
          <p:nvPr/>
        </p:nvSpPr>
        <p:spPr bwMode="auto">
          <a:xfrm>
            <a:off x="134450" y="5082580"/>
            <a:ext cx="3253132" cy="933718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anchor="ctr"/>
          <a:lstStyle/>
          <a:p>
            <a:pPr lvl="0"/>
            <a:r>
              <a:rPr lang="fr-FR" sz="800" b="1" dirty="0">
                <a:solidFill>
                  <a:srgbClr val="676964"/>
                </a:solidFill>
                <a:cs typeface="Calibri" panose="020F0502020204030204" pitchFamily="34" charset="0"/>
              </a:rPr>
              <a:t>Biens </a:t>
            </a:r>
            <a:r>
              <a:rPr lang="fr-FR" sz="800" b="1" dirty="0" smtClean="0">
                <a:solidFill>
                  <a:srgbClr val="676964"/>
                </a:solidFill>
                <a:cs typeface="Calibri" panose="020F0502020204030204" pitchFamily="34" charset="0"/>
              </a:rPr>
              <a:t>communs : ensemble </a:t>
            </a:r>
            <a:r>
              <a:rPr lang="fr-FR" sz="800" b="1" dirty="0">
                <a:solidFill>
                  <a:srgbClr val="676964"/>
                </a:solidFill>
                <a:cs typeface="Calibri" panose="020F0502020204030204" pitchFamily="34" charset="0"/>
              </a:rPr>
              <a:t>des biens et des dettes des époux </a:t>
            </a:r>
          </a:p>
          <a:p>
            <a:pPr marL="182563" indent="-182563">
              <a:buFontTx/>
              <a:buChar char="-"/>
            </a:pPr>
            <a:r>
              <a:rPr lang="fr-FR" sz="800" dirty="0">
                <a:solidFill>
                  <a:srgbClr val="676964"/>
                </a:solidFill>
                <a:cs typeface="Calibri" panose="020F0502020204030204" pitchFamily="34" charset="0"/>
              </a:rPr>
              <a:t>quelle que soit leur nature (meubles ou immeubles</a:t>
            </a:r>
            <a:r>
              <a:rPr lang="fr-FR" sz="800" dirty="0" smtClean="0">
                <a:solidFill>
                  <a:srgbClr val="676964"/>
                </a:solidFill>
                <a:cs typeface="Calibri" panose="020F0502020204030204" pitchFamily="34" charset="0"/>
              </a:rPr>
              <a:t>),</a:t>
            </a:r>
            <a:endParaRPr lang="fr-FR" sz="800" dirty="0">
              <a:solidFill>
                <a:srgbClr val="676964"/>
              </a:solidFill>
              <a:cs typeface="Calibri" panose="020F0502020204030204" pitchFamily="34" charset="0"/>
            </a:endParaRPr>
          </a:p>
          <a:p>
            <a:pPr marL="182563" indent="-182563">
              <a:buFontTx/>
              <a:buChar char="-"/>
            </a:pPr>
            <a:r>
              <a:rPr lang="fr-FR" sz="800" dirty="0">
                <a:solidFill>
                  <a:srgbClr val="676964"/>
                </a:solidFill>
                <a:cs typeface="Calibri" panose="020F0502020204030204" pitchFamily="34" charset="0"/>
              </a:rPr>
              <a:t>quelle que soit leur provenance (biens acquis avant le mariage, reçus en donation, par succession, legs ou les acquêts du mariage</a:t>
            </a:r>
            <a:r>
              <a:rPr lang="fr-FR" sz="800" dirty="0" smtClean="0">
                <a:solidFill>
                  <a:srgbClr val="676964"/>
                </a:solidFill>
                <a:cs typeface="Calibri" panose="020F0502020204030204" pitchFamily="34" charset="0"/>
              </a:rPr>
              <a:t>).</a:t>
            </a:r>
            <a:endParaRPr lang="fr-FR" sz="800" dirty="0">
              <a:solidFill>
                <a:srgbClr val="676964"/>
              </a:solidFill>
              <a:cs typeface="Calibri" panose="020F0502020204030204" pitchFamily="34" charset="0"/>
            </a:endParaRPr>
          </a:p>
        </p:txBody>
      </p:sp>
      <p:sp>
        <p:nvSpPr>
          <p:cNvPr id="111" name="Rectangle 10"/>
          <p:cNvSpPr>
            <a:spLocks noChangeArrowheads="1"/>
          </p:cNvSpPr>
          <p:nvPr/>
        </p:nvSpPr>
        <p:spPr bwMode="auto">
          <a:xfrm>
            <a:off x="3503159" y="5082580"/>
            <a:ext cx="3286490" cy="933718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anchor="ctr"/>
          <a:lstStyle/>
          <a:p>
            <a:pPr lvl="0"/>
            <a:r>
              <a:rPr lang="fr-FR" sz="800" b="1" dirty="0" smtClean="0">
                <a:solidFill>
                  <a:srgbClr val="676964"/>
                </a:solidFill>
                <a:cs typeface="Calibri" panose="020F0502020204030204" pitchFamily="34" charset="0"/>
              </a:rPr>
              <a:t>Options du régime</a:t>
            </a:r>
            <a:endParaRPr lang="fr-FR" sz="800" b="1" dirty="0">
              <a:solidFill>
                <a:srgbClr val="676964"/>
              </a:solidFill>
              <a:cs typeface="Calibri" panose="020F0502020204030204" pitchFamily="34" charset="0"/>
            </a:endParaRPr>
          </a:p>
          <a:p>
            <a:pPr marL="171450" indent="-171450" defTabSz="914400">
              <a:buFontTx/>
              <a:buChar char="-"/>
              <a:defRPr/>
            </a:pPr>
            <a:r>
              <a:rPr lang="fr-FR" sz="800" dirty="0">
                <a:solidFill>
                  <a:srgbClr val="676964"/>
                </a:solidFill>
                <a:cs typeface="Calibri" panose="020F0502020204030204" pitchFamily="34" charset="0"/>
              </a:rPr>
              <a:t>Clause d’attribution intégrale de la communauté à l’époux survivant : pas de règlement de la </a:t>
            </a:r>
            <a:r>
              <a:rPr lang="fr-FR" sz="800" dirty="0" smtClean="0">
                <a:solidFill>
                  <a:srgbClr val="676964"/>
                </a:solidFill>
                <a:cs typeface="Calibri" panose="020F0502020204030204" pitchFamily="34" charset="0"/>
              </a:rPr>
              <a:t>succession,</a:t>
            </a:r>
            <a:endParaRPr lang="fr-FR" sz="800" dirty="0">
              <a:solidFill>
                <a:srgbClr val="676964"/>
              </a:solidFill>
              <a:cs typeface="Calibri" panose="020F0502020204030204" pitchFamily="34" charset="0"/>
            </a:endParaRPr>
          </a:p>
          <a:p>
            <a:pPr marL="171450" indent="-171450" defTabSz="914400">
              <a:buFontTx/>
              <a:buChar char="-"/>
              <a:defRPr/>
            </a:pPr>
            <a:r>
              <a:rPr lang="fr-FR" sz="800" dirty="0">
                <a:solidFill>
                  <a:srgbClr val="676964"/>
                </a:solidFill>
                <a:cs typeface="Calibri" panose="020F0502020204030204" pitchFamily="34" charset="0"/>
              </a:rPr>
              <a:t>Exclusion de certains biens par la volonté des </a:t>
            </a:r>
            <a:r>
              <a:rPr lang="fr-FR" sz="800" dirty="0" smtClean="0">
                <a:solidFill>
                  <a:srgbClr val="676964"/>
                </a:solidFill>
                <a:cs typeface="Calibri" panose="020F0502020204030204" pitchFamily="34" charset="0"/>
              </a:rPr>
              <a:t>époux,</a:t>
            </a:r>
            <a:endParaRPr lang="fr-FR" sz="800" dirty="0">
              <a:solidFill>
                <a:srgbClr val="676964"/>
              </a:solidFill>
              <a:cs typeface="Calibri" panose="020F0502020204030204" pitchFamily="34" charset="0"/>
            </a:endParaRPr>
          </a:p>
          <a:p>
            <a:pPr marL="171450" indent="-171450" defTabSz="914400">
              <a:buFontTx/>
              <a:buChar char="-"/>
              <a:defRPr/>
            </a:pPr>
            <a:r>
              <a:rPr lang="fr-FR" sz="800" dirty="0">
                <a:solidFill>
                  <a:srgbClr val="676964"/>
                </a:solidFill>
                <a:cs typeface="Calibri" panose="020F0502020204030204" pitchFamily="34" charset="0"/>
              </a:rPr>
              <a:t>Nécessité d’un </a:t>
            </a:r>
            <a:r>
              <a:rPr lang="fr-FR" sz="800" dirty="0" smtClean="0">
                <a:solidFill>
                  <a:srgbClr val="676964"/>
                </a:solidFill>
                <a:cs typeface="Calibri" panose="020F0502020204030204" pitchFamily="34" charset="0"/>
              </a:rPr>
              <a:t>contrat,</a:t>
            </a:r>
            <a:endParaRPr lang="fr-FR" sz="800" dirty="0">
              <a:solidFill>
                <a:srgbClr val="676964"/>
              </a:solidFill>
              <a:cs typeface="Calibri" panose="020F0502020204030204" pitchFamily="34" charset="0"/>
            </a:endParaRPr>
          </a:p>
          <a:p>
            <a:pPr marL="171450" indent="-171450" defTabSz="914400">
              <a:buFontTx/>
              <a:buChar char="-"/>
              <a:defRPr/>
            </a:pPr>
            <a:r>
              <a:rPr lang="fr-FR" sz="800" dirty="0">
                <a:solidFill>
                  <a:srgbClr val="676964"/>
                </a:solidFill>
                <a:cs typeface="Calibri" panose="020F0502020204030204" pitchFamily="34" charset="0"/>
              </a:rPr>
              <a:t>A</a:t>
            </a:r>
            <a:r>
              <a:rPr lang="fr-FR" sz="800" dirty="0" smtClean="0">
                <a:solidFill>
                  <a:srgbClr val="676964"/>
                </a:solidFill>
                <a:cs typeface="Calibri" panose="020F0502020204030204" pitchFamily="34" charset="0"/>
              </a:rPr>
              <a:t>ccord nécessaire des </a:t>
            </a:r>
            <a:r>
              <a:rPr lang="fr-FR" sz="800" dirty="0">
                <a:solidFill>
                  <a:srgbClr val="676964"/>
                </a:solidFill>
                <a:cs typeface="Calibri" panose="020F0502020204030204" pitchFamily="34" charset="0"/>
              </a:rPr>
              <a:t>enfants majeurs ou d’un juge des tutelles si enfants </a:t>
            </a:r>
            <a:r>
              <a:rPr lang="fr-FR" sz="800" dirty="0" smtClean="0">
                <a:solidFill>
                  <a:srgbClr val="676964"/>
                </a:solidFill>
                <a:cs typeface="Calibri" panose="020F0502020204030204" pitchFamily="34" charset="0"/>
              </a:rPr>
              <a:t>mineurs.</a:t>
            </a:r>
            <a:endParaRPr lang="fr-FR" sz="800" dirty="0">
              <a:solidFill>
                <a:srgbClr val="676964"/>
              </a:solidFill>
              <a:cs typeface="Calibri" panose="020F0502020204030204" pitchFamily="34" charset="0"/>
            </a:endParaRPr>
          </a:p>
        </p:txBody>
      </p:sp>
      <p:sp>
        <p:nvSpPr>
          <p:cNvPr id="113" name="Rectangle 10"/>
          <p:cNvSpPr>
            <a:spLocks noChangeArrowheads="1"/>
          </p:cNvSpPr>
          <p:nvPr/>
        </p:nvSpPr>
        <p:spPr bwMode="auto">
          <a:xfrm>
            <a:off x="3503161" y="3957018"/>
            <a:ext cx="3286488" cy="840200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anchor="ctr"/>
          <a:lstStyle/>
          <a:p>
            <a:pPr lvl="0"/>
            <a:r>
              <a:rPr lang="fr-FR" sz="800" b="1" dirty="0" smtClean="0">
                <a:solidFill>
                  <a:srgbClr val="676964"/>
                </a:solidFill>
                <a:cs typeface="Calibri" panose="020F0502020204030204" pitchFamily="34" charset="0"/>
              </a:rPr>
              <a:t>Biens communs</a:t>
            </a:r>
            <a:endParaRPr lang="fr-FR" sz="800" b="1" dirty="0">
              <a:solidFill>
                <a:srgbClr val="676964"/>
              </a:solidFill>
              <a:cs typeface="Calibri" panose="020F0502020204030204" pitchFamily="34" charset="0"/>
            </a:endParaRPr>
          </a:p>
          <a:p>
            <a:pPr marL="182563" indent="-182563">
              <a:buFontTx/>
              <a:buChar char="-"/>
            </a:pPr>
            <a:r>
              <a:rPr lang="fr-FR" sz="800" dirty="0">
                <a:solidFill>
                  <a:srgbClr val="676964"/>
                </a:solidFill>
                <a:cs typeface="Calibri" panose="020F0502020204030204" pitchFamily="34" charset="0"/>
              </a:rPr>
              <a:t>Gains et salaires de </a:t>
            </a:r>
            <a:r>
              <a:rPr lang="fr-FR" sz="800" dirty="0" smtClean="0">
                <a:solidFill>
                  <a:srgbClr val="676964"/>
                </a:solidFill>
                <a:cs typeface="Calibri" panose="020F0502020204030204" pitchFamily="34" charset="0"/>
              </a:rPr>
              <a:t>chacun des époux</a:t>
            </a:r>
            <a:endParaRPr lang="fr-FR" sz="800" dirty="0">
              <a:solidFill>
                <a:srgbClr val="676964"/>
              </a:solidFill>
              <a:cs typeface="Calibri" panose="020F0502020204030204" pitchFamily="34" charset="0"/>
            </a:endParaRPr>
          </a:p>
          <a:p>
            <a:pPr marL="182563" indent="-182563">
              <a:buFontTx/>
              <a:buChar char="-"/>
            </a:pPr>
            <a:r>
              <a:rPr lang="fr-FR" sz="800" dirty="0">
                <a:solidFill>
                  <a:srgbClr val="676964"/>
                </a:solidFill>
                <a:cs typeface="Calibri" panose="020F0502020204030204" pitchFamily="34" charset="0"/>
              </a:rPr>
              <a:t>Revenus et économies non </a:t>
            </a:r>
            <a:r>
              <a:rPr lang="fr-FR" sz="800" dirty="0" smtClean="0">
                <a:solidFill>
                  <a:srgbClr val="676964"/>
                </a:solidFill>
                <a:cs typeface="Calibri" panose="020F0502020204030204" pitchFamily="34" charset="0"/>
              </a:rPr>
              <a:t>consommés,</a:t>
            </a:r>
            <a:endParaRPr lang="fr-FR" sz="800" dirty="0">
              <a:solidFill>
                <a:srgbClr val="676964"/>
              </a:solidFill>
              <a:cs typeface="Calibri" panose="020F0502020204030204" pitchFamily="34" charset="0"/>
            </a:endParaRPr>
          </a:p>
          <a:p>
            <a:pPr marL="182563" indent="-182563">
              <a:buFontTx/>
              <a:buChar char="-"/>
            </a:pPr>
            <a:r>
              <a:rPr lang="fr-FR" sz="800" dirty="0">
                <a:solidFill>
                  <a:srgbClr val="676964"/>
                </a:solidFill>
                <a:cs typeface="Calibri" panose="020F0502020204030204" pitchFamily="34" charset="0"/>
              </a:rPr>
              <a:t>Biens meubles et immeubles acquis séparément ou </a:t>
            </a:r>
            <a:r>
              <a:rPr lang="fr-FR" sz="800" dirty="0" smtClean="0">
                <a:solidFill>
                  <a:srgbClr val="676964"/>
                </a:solidFill>
                <a:cs typeface="Calibri" panose="020F0502020204030204" pitchFamily="34" charset="0"/>
              </a:rPr>
              <a:t>ensemble,</a:t>
            </a:r>
            <a:endParaRPr lang="fr-FR" sz="800" dirty="0">
              <a:solidFill>
                <a:srgbClr val="676964"/>
              </a:solidFill>
              <a:cs typeface="Calibri" panose="020F0502020204030204" pitchFamily="34" charset="0"/>
            </a:endParaRPr>
          </a:p>
          <a:p>
            <a:pPr marL="182563" indent="-182563">
              <a:buFontTx/>
              <a:buChar char="-"/>
            </a:pPr>
            <a:r>
              <a:rPr lang="fr-FR" sz="800" dirty="0">
                <a:solidFill>
                  <a:srgbClr val="676964"/>
                </a:solidFill>
                <a:cs typeface="Calibri" panose="020F0502020204030204" pitchFamily="34" charset="0"/>
              </a:rPr>
              <a:t>Récompenses dues par les </a:t>
            </a:r>
            <a:r>
              <a:rPr lang="fr-FR" sz="800" dirty="0" smtClean="0">
                <a:solidFill>
                  <a:srgbClr val="676964"/>
                </a:solidFill>
                <a:cs typeface="Calibri" panose="020F0502020204030204" pitchFamily="34" charset="0"/>
              </a:rPr>
              <a:t>époux,</a:t>
            </a:r>
            <a:endParaRPr lang="fr-FR" sz="800" dirty="0">
              <a:solidFill>
                <a:srgbClr val="676964"/>
              </a:solidFill>
              <a:cs typeface="Calibri" panose="020F0502020204030204" pitchFamily="34" charset="0"/>
            </a:endParaRPr>
          </a:p>
          <a:p>
            <a:pPr marL="182563" indent="-182563">
              <a:buFontTx/>
              <a:buChar char="-"/>
            </a:pPr>
            <a:r>
              <a:rPr lang="fr-FR" sz="800" dirty="0">
                <a:solidFill>
                  <a:srgbClr val="676964"/>
                </a:solidFill>
                <a:cs typeface="Calibri" panose="020F0502020204030204" pitchFamily="34" charset="0"/>
              </a:rPr>
              <a:t>Dettes contractées pour l’entretien du ménage et l’éducation des </a:t>
            </a:r>
            <a:r>
              <a:rPr lang="fr-FR" sz="800" dirty="0" smtClean="0">
                <a:solidFill>
                  <a:srgbClr val="676964"/>
                </a:solidFill>
                <a:cs typeface="Calibri" panose="020F0502020204030204" pitchFamily="34" charset="0"/>
              </a:rPr>
              <a:t>enfants.</a:t>
            </a:r>
            <a:endParaRPr lang="fr-FR" sz="800" dirty="0">
              <a:solidFill>
                <a:srgbClr val="676964"/>
              </a:solidFill>
              <a:cs typeface="Calibri" panose="020F0502020204030204" pitchFamily="34" charset="0"/>
            </a:endParaRPr>
          </a:p>
        </p:txBody>
      </p:sp>
      <p:sp>
        <p:nvSpPr>
          <p:cNvPr id="115" name="Rectangle à coins arrondis 114"/>
          <p:cNvSpPr/>
          <p:nvPr/>
        </p:nvSpPr>
        <p:spPr>
          <a:xfrm>
            <a:off x="134459" y="2612570"/>
            <a:ext cx="6655190" cy="261610"/>
          </a:xfrm>
          <a:prstGeom prst="roundRect">
            <a:avLst/>
          </a:prstGeom>
          <a:solidFill>
            <a:srgbClr val="837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50" b="1" kern="0" dirty="0">
                <a:solidFill>
                  <a:srgbClr val="FFFFFF"/>
                </a:solidFill>
                <a:ea typeface="ＭＳ Ｐゴシック" pitchFamily="1" charset="-128"/>
              </a:rPr>
              <a:t>Les régimes séparatistes</a:t>
            </a:r>
          </a:p>
        </p:txBody>
      </p:sp>
      <p:sp>
        <p:nvSpPr>
          <p:cNvPr id="116" name="Rectangle à coins arrondis 115"/>
          <p:cNvSpPr/>
          <p:nvPr/>
        </p:nvSpPr>
        <p:spPr>
          <a:xfrm>
            <a:off x="134449" y="3655442"/>
            <a:ext cx="6655199" cy="261610"/>
          </a:xfrm>
          <a:prstGeom prst="roundRect">
            <a:avLst/>
          </a:prstGeom>
          <a:solidFill>
            <a:srgbClr val="837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50" b="1" kern="0" dirty="0">
                <a:solidFill>
                  <a:srgbClr val="FFFFFF"/>
                </a:solidFill>
                <a:ea typeface="ＭＳ Ｐゴシック" pitchFamily="1" charset="-128"/>
              </a:rPr>
              <a:t>Communauté réduite aux acquêts – Régime légal après 1966</a:t>
            </a:r>
          </a:p>
        </p:txBody>
      </p:sp>
      <p:sp>
        <p:nvSpPr>
          <p:cNvPr id="117" name="Rectangle à coins arrondis 116"/>
          <p:cNvSpPr/>
          <p:nvPr/>
        </p:nvSpPr>
        <p:spPr>
          <a:xfrm>
            <a:off x="134449" y="4820970"/>
            <a:ext cx="6655199" cy="261610"/>
          </a:xfrm>
          <a:prstGeom prst="roundRect">
            <a:avLst/>
          </a:prstGeom>
          <a:solidFill>
            <a:srgbClr val="837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50" b="1" kern="0" dirty="0">
                <a:solidFill>
                  <a:srgbClr val="FFFFFF"/>
                </a:solidFill>
                <a:ea typeface="ＭＳ Ｐゴシック" pitchFamily="1" charset="-128"/>
              </a:rPr>
              <a:t>Communauté universelle</a:t>
            </a:r>
          </a:p>
        </p:txBody>
      </p:sp>
      <p:sp>
        <p:nvSpPr>
          <p:cNvPr id="118" name="Text Box 13"/>
          <p:cNvSpPr txBox="1">
            <a:spLocks noChangeArrowheads="1"/>
          </p:cNvSpPr>
          <p:nvPr/>
        </p:nvSpPr>
        <p:spPr bwMode="auto">
          <a:xfrm>
            <a:off x="134443" y="6065068"/>
            <a:ext cx="6655206" cy="261610"/>
          </a:xfrm>
          <a:prstGeom prst="rect">
            <a:avLst/>
          </a:prstGeom>
          <a:solidFill>
            <a:srgbClr val="68036D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100" b="1" kern="0" dirty="0" smtClean="0">
                <a:solidFill>
                  <a:srgbClr val="FFFFFF"/>
                </a:solidFill>
                <a:ea typeface="ＭＳ Ｐゴシック" pitchFamily="1" charset="-128"/>
              </a:rPr>
              <a:t>LA CONSTITUTION DU PATRIMOINE</a:t>
            </a:r>
            <a:endParaRPr lang="fr-FR" sz="1100" b="1" kern="0" dirty="0">
              <a:solidFill>
                <a:srgbClr val="FFFFFF"/>
              </a:solidFill>
              <a:ea typeface="ＭＳ Ｐゴシック" pitchFamily="1" charset="-128"/>
            </a:endParaRPr>
          </a:p>
        </p:txBody>
      </p:sp>
      <p:sp>
        <p:nvSpPr>
          <p:cNvPr id="119" name="Text Box 13"/>
          <p:cNvSpPr txBox="1">
            <a:spLocks noChangeArrowheads="1"/>
          </p:cNvSpPr>
          <p:nvPr/>
        </p:nvSpPr>
        <p:spPr bwMode="auto">
          <a:xfrm>
            <a:off x="134443" y="7303695"/>
            <a:ext cx="6643687" cy="261610"/>
          </a:xfrm>
          <a:prstGeom prst="rect">
            <a:avLst/>
          </a:prstGeom>
          <a:solidFill>
            <a:srgbClr val="68036D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100" b="1" kern="0" dirty="0" smtClean="0">
                <a:solidFill>
                  <a:srgbClr val="FFFFFF"/>
                </a:solidFill>
                <a:ea typeface="ＭＳ Ｐゴシック" pitchFamily="1" charset="-128"/>
              </a:rPr>
              <a:t>ENVIRONNEMENT GLOBAL</a:t>
            </a:r>
            <a:endParaRPr lang="fr-FR" sz="1100" b="1" kern="0" dirty="0">
              <a:solidFill>
                <a:srgbClr val="FFFFFF"/>
              </a:solidFill>
              <a:ea typeface="ＭＳ Ｐゴシック" pitchFamily="1" charset="-128"/>
            </a:endParaRPr>
          </a:p>
        </p:txBody>
      </p:sp>
      <p:sp>
        <p:nvSpPr>
          <p:cNvPr id="120" name="Text Box 13"/>
          <p:cNvSpPr txBox="1">
            <a:spLocks noChangeArrowheads="1"/>
          </p:cNvSpPr>
          <p:nvPr/>
        </p:nvSpPr>
        <p:spPr bwMode="auto">
          <a:xfrm>
            <a:off x="134461" y="8135771"/>
            <a:ext cx="6643669" cy="261610"/>
          </a:xfrm>
          <a:prstGeom prst="rect">
            <a:avLst/>
          </a:prstGeom>
          <a:solidFill>
            <a:srgbClr val="68036D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100" b="1" kern="0" dirty="0" smtClean="0">
                <a:solidFill>
                  <a:srgbClr val="FFFFFF"/>
                </a:solidFill>
                <a:ea typeface="ＭＳ Ｐゴシック" pitchFamily="1" charset="-128"/>
              </a:rPr>
              <a:t>ENVIRONNEMENT DE MON CLIENT</a:t>
            </a:r>
            <a:endParaRPr lang="fr-FR" sz="1100" b="1" kern="0" dirty="0">
              <a:solidFill>
                <a:srgbClr val="FFFFFF"/>
              </a:solidFill>
              <a:ea typeface="ＭＳ Ｐゴシック" pitchFamily="1" charset="-128"/>
            </a:endParaRPr>
          </a:p>
        </p:txBody>
      </p:sp>
      <p:sp>
        <p:nvSpPr>
          <p:cNvPr id="122" name="Rectangle 10"/>
          <p:cNvSpPr>
            <a:spLocks noChangeArrowheads="1"/>
          </p:cNvSpPr>
          <p:nvPr/>
        </p:nvSpPr>
        <p:spPr bwMode="auto">
          <a:xfrm>
            <a:off x="134459" y="6350327"/>
            <a:ext cx="3253123" cy="585695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anchor="ctr"/>
          <a:lstStyle/>
          <a:p>
            <a:pPr lvl="0"/>
            <a:r>
              <a:rPr lang="fr-FR" sz="800" b="1" dirty="0" smtClean="0">
                <a:solidFill>
                  <a:srgbClr val="676964"/>
                </a:solidFill>
                <a:cs typeface="Calibri" panose="020F0502020204030204" pitchFamily="34" charset="0"/>
              </a:rPr>
              <a:t>Les avoirs</a:t>
            </a:r>
            <a:endParaRPr lang="fr-FR" sz="800" b="1" dirty="0">
              <a:solidFill>
                <a:srgbClr val="676964"/>
              </a:solidFill>
              <a:cs typeface="Calibri" panose="020F0502020204030204" pitchFamily="34" charset="0"/>
            </a:endParaRPr>
          </a:p>
          <a:p>
            <a:r>
              <a:rPr lang="fr-FR" sz="800" dirty="0" smtClean="0">
                <a:solidFill>
                  <a:srgbClr val="676964"/>
                </a:solidFill>
              </a:rPr>
              <a:t>Les </a:t>
            </a:r>
            <a:r>
              <a:rPr lang="fr-FR" sz="800" dirty="0">
                <a:solidFill>
                  <a:srgbClr val="676964"/>
                </a:solidFill>
              </a:rPr>
              <a:t>propriétés </a:t>
            </a:r>
            <a:r>
              <a:rPr lang="fr-FR" sz="800" dirty="0" smtClean="0">
                <a:solidFill>
                  <a:srgbClr val="676964"/>
                </a:solidFill>
              </a:rPr>
              <a:t>immobilières, les meubles, les objets d’art, les revenus, les </a:t>
            </a:r>
            <a:r>
              <a:rPr lang="fr-FR" sz="800" dirty="0">
                <a:solidFill>
                  <a:srgbClr val="676964"/>
                </a:solidFill>
              </a:rPr>
              <a:t>placements bancaires et financiers, les parts de </a:t>
            </a:r>
            <a:r>
              <a:rPr lang="fr-FR" sz="800" dirty="0" smtClean="0">
                <a:solidFill>
                  <a:srgbClr val="676964"/>
                </a:solidFill>
              </a:rPr>
              <a:t>société…</a:t>
            </a:r>
            <a:endParaRPr lang="fr-FR" sz="800" dirty="0">
              <a:solidFill>
                <a:srgbClr val="676964"/>
              </a:solidFill>
              <a:cs typeface="Calibri" panose="020F0502020204030204" pitchFamily="34" charset="0"/>
            </a:endParaRPr>
          </a:p>
        </p:txBody>
      </p:sp>
      <p:sp>
        <p:nvSpPr>
          <p:cNvPr id="123" name="Rectangle 10"/>
          <p:cNvSpPr>
            <a:spLocks noChangeArrowheads="1"/>
          </p:cNvSpPr>
          <p:nvPr/>
        </p:nvSpPr>
        <p:spPr bwMode="auto">
          <a:xfrm>
            <a:off x="3525007" y="6350327"/>
            <a:ext cx="3253123" cy="585695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anchor="t"/>
          <a:lstStyle/>
          <a:p>
            <a:pPr lvl="0"/>
            <a:r>
              <a:rPr lang="fr-FR" sz="800" b="1" dirty="0" smtClean="0">
                <a:solidFill>
                  <a:srgbClr val="676964"/>
                </a:solidFill>
                <a:cs typeface="Calibri" panose="020F0502020204030204" pitchFamily="34" charset="0"/>
              </a:rPr>
              <a:t>Les  dettes</a:t>
            </a:r>
            <a:endParaRPr lang="fr-FR" sz="800" b="1" dirty="0">
              <a:solidFill>
                <a:srgbClr val="676964"/>
              </a:solidFill>
              <a:cs typeface="Calibri" panose="020F0502020204030204" pitchFamily="34" charset="0"/>
            </a:endParaRPr>
          </a:p>
          <a:p>
            <a:r>
              <a:rPr lang="fr-FR" sz="800" dirty="0">
                <a:solidFill>
                  <a:srgbClr val="676964"/>
                </a:solidFill>
              </a:rPr>
              <a:t>Emprunts (les crédits à la consommation et crédits immobiliers</a:t>
            </a:r>
            <a:r>
              <a:rPr lang="fr-FR" sz="800" dirty="0" smtClean="0">
                <a:solidFill>
                  <a:srgbClr val="676964"/>
                </a:solidFill>
              </a:rPr>
              <a:t>), dettes </a:t>
            </a:r>
            <a:r>
              <a:rPr lang="fr-FR" sz="800" dirty="0">
                <a:solidFill>
                  <a:srgbClr val="676964"/>
                </a:solidFill>
              </a:rPr>
              <a:t>fiscales et </a:t>
            </a:r>
            <a:r>
              <a:rPr lang="fr-FR" sz="800" dirty="0" smtClean="0">
                <a:solidFill>
                  <a:srgbClr val="676964"/>
                </a:solidFill>
              </a:rPr>
              <a:t>sociales, dettes </a:t>
            </a:r>
            <a:r>
              <a:rPr lang="fr-FR" sz="800" dirty="0">
                <a:solidFill>
                  <a:srgbClr val="676964"/>
                </a:solidFill>
              </a:rPr>
              <a:t>envers des tierces </a:t>
            </a:r>
            <a:r>
              <a:rPr lang="fr-FR" sz="800" dirty="0" smtClean="0">
                <a:solidFill>
                  <a:srgbClr val="676964"/>
                </a:solidFill>
              </a:rPr>
              <a:t>personnes</a:t>
            </a:r>
            <a:r>
              <a:rPr lang="fr-FR" sz="800" dirty="0" smtClean="0">
                <a:solidFill>
                  <a:srgbClr val="676964"/>
                </a:solidFill>
                <a:cs typeface="Calibri" panose="020F0502020204030204" pitchFamily="34" charset="0"/>
              </a:rPr>
              <a:t>…</a:t>
            </a:r>
          </a:p>
          <a:p>
            <a:r>
              <a:rPr lang="fr-FR" sz="800" dirty="0" smtClean="0">
                <a:solidFill>
                  <a:srgbClr val="676964"/>
                </a:solidFill>
              </a:rPr>
              <a:t>Engagements de cautions.</a:t>
            </a:r>
            <a:endParaRPr lang="fr-FR" sz="800" dirty="0">
              <a:solidFill>
                <a:srgbClr val="676964"/>
              </a:solidFill>
            </a:endParaRPr>
          </a:p>
        </p:txBody>
      </p:sp>
      <p:sp>
        <p:nvSpPr>
          <p:cNvPr id="126" name="Rectangle 10"/>
          <p:cNvSpPr>
            <a:spLocks noChangeArrowheads="1"/>
          </p:cNvSpPr>
          <p:nvPr/>
        </p:nvSpPr>
        <p:spPr bwMode="auto">
          <a:xfrm>
            <a:off x="134461" y="7565305"/>
            <a:ext cx="6625857" cy="570466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anchor="ctr"/>
          <a:lstStyle/>
          <a:p>
            <a:r>
              <a:rPr lang="fr-FR" sz="800" b="1" dirty="0" smtClean="0">
                <a:solidFill>
                  <a:srgbClr val="676964"/>
                </a:solidFill>
                <a:cs typeface="Calibri" panose="020F0502020204030204" pitchFamily="34" charset="0"/>
              </a:rPr>
              <a:t>Le contexte économique et politique </a:t>
            </a:r>
            <a:r>
              <a:rPr lang="fr-FR" sz="800" dirty="0" smtClean="0">
                <a:solidFill>
                  <a:srgbClr val="676964"/>
                </a:solidFill>
                <a:cs typeface="Calibri" panose="020F0502020204030204" pitchFamily="34" charset="0"/>
              </a:rPr>
              <a:t>pouvant avoir une incidence sur l’activité du professionnel à court ou moyen terme.</a:t>
            </a:r>
          </a:p>
          <a:p>
            <a:r>
              <a:rPr lang="fr-FR" sz="800" b="1" dirty="0" smtClean="0">
                <a:solidFill>
                  <a:srgbClr val="676964"/>
                </a:solidFill>
                <a:cs typeface="Calibri" panose="020F0502020204030204" pitchFamily="34" charset="0"/>
              </a:rPr>
              <a:t>Les évolutions juridiques ou règlementaires </a:t>
            </a:r>
            <a:r>
              <a:rPr lang="fr-FR" sz="800" dirty="0" smtClean="0">
                <a:solidFill>
                  <a:srgbClr val="676964"/>
                </a:solidFill>
                <a:cs typeface="Calibri" panose="020F0502020204030204" pitchFamily="34" charset="0"/>
              </a:rPr>
              <a:t>pouvant influer sur l’activité ou la rentabilité d’une profession (avoués, pharmaciens, loi « Macron »…).</a:t>
            </a:r>
          </a:p>
          <a:p>
            <a:r>
              <a:rPr lang="fr-FR" sz="800" b="1" dirty="0" smtClean="0">
                <a:solidFill>
                  <a:srgbClr val="676964"/>
                </a:solidFill>
                <a:cs typeface="Calibri" panose="020F0502020204030204" pitchFamily="34" charset="0"/>
              </a:rPr>
              <a:t>Les tendances de consommation</a:t>
            </a:r>
            <a:r>
              <a:rPr lang="fr-FR" sz="800" dirty="0" smtClean="0">
                <a:solidFill>
                  <a:srgbClr val="676964"/>
                </a:solidFill>
                <a:cs typeface="Calibri" panose="020F0502020204030204" pitchFamily="34" charset="0"/>
              </a:rPr>
              <a:t>, les innovations…</a:t>
            </a:r>
          </a:p>
        </p:txBody>
      </p:sp>
      <p:pic>
        <p:nvPicPr>
          <p:cNvPr id="25" name="Imag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064" y="8476834"/>
            <a:ext cx="1503253" cy="613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14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10"/>
          <p:cNvSpPr>
            <a:spLocks noChangeArrowheads="1"/>
          </p:cNvSpPr>
          <p:nvPr/>
        </p:nvSpPr>
        <p:spPr bwMode="auto">
          <a:xfrm>
            <a:off x="134458" y="1446910"/>
            <a:ext cx="1751005" cy="6049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DCD7CF"/>
            </a:solidFill>
          </a:ln>
          <a:extLst/>
        </p:spPr>
        <p:txBody>
          <a:bodyPr vert="vert270" anchor="t"/>
          <a:lstStyle/>
          <a:p>
            <a:pPr algn="ctr"/>
            <a:endParaRPr lang="fr-FR" sz="700" dirty="0" smtClean="0">
              <a:solidFill>
                <a:srgbClr val="68036D"/>
              </a:solidFill>
            </a:endParaRPr>
          </a:p>
        </p:txBody>
      </p:sp>
      <p:sp>
        <p:nvSpPr>
          <p:cNvPr id="21" name="Rectangle 10"/>
          <p:cNvSpPr>
            <a:spLocks noChangeArrowheads="1"/>
          </p:cNvSpPr>
          <p:nvPr/>
        </p:nvSpPr>
        <p:spPr bwMode="auto">
          <a:xfrm>
            <a:off x="1990597" y="1446910"/>
            <a:ext cx="2960121" cy="194925"/>
          </a:xfrm>
          <a:prstGeom prst="rect">
            <a:avLst/>
          </a:prstGeom>
          <a:solidFill>
            <a:srgbClr val="68036D"/>
          </a:solidFill>
          <a:ln>
            <a:solidFill>
              <a:srgbClr val="DCD7CF"/>
            </a:solidFill>
          </a:ln>
          <a:extLst/>
        </p:spPr>
        <p:txBody>
          <a:bodyPr anchor="ctr"/>
          <a:lstStyle/>
          <a:p>
            <a:pPr algn="ctr"/>
            <a:r>
              <a:rPr lang="fr-FR" sz="800" b="1" dirty="0" smtClean="0">
                <a:solidFill>
                  <a:schemeClr val="bg2"/>
                </a:solidFill>
              </a:rPr>
              <a:t>LA BANQUE AU QUOTIDIEN </a:t>
            </a:r>
          </a:p>
        </p:txBody>
      </p:sp>
      <p:sp>
        <p:nvSpPr>
          <p:cNvPr id="22" name="Rectangle 10"/>
          <p:cNvSpPr>
            <a:spLocks noChangeArrowheads="1"/>
          </p:cNvSpPr>
          <p:nvPr/>
        </p:nvSpPr>
        <p:spPr bwMode="auto">
          <a:xfrm>
            <a:off x="1990598" y="1641835"/>
            <a:ext cx="2960121" cy="4100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DCD7CF"/>
            </a:solidFill>
          </a:ln>
          <a:extLst/>
        </p:spPr>
        <p:txBody>
          <a:bodyPr anchor="ctr"/>
          <a:lstStyle/>
          <a:p>
            <a:pPr marL="85725" indent="-85725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Satisfaction sur la collaboration à titre part.</a:t>
            </a:r>
          </a:p>
          <a:p>
            <a:pPr marL="85725" indent="-85725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Conseils, services, tarifs.</a:t>
            </a:r>
          </a:p>
          <a:p>
            <a:pPr marL="85725" indent="-85725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Banque unique = simplicité, efficacité.</a:t>
            </a:r>
          </a:p>
        </p:txBody>
      </p:sp>
      <p:sp>
        <p:nvSpPr>
          <p:cNvPr id="35" name="Rectangle 10"/>
          <p:cNvSpPr>
            <a:spLocks noChangeArrowheads="1"/>
          </p:cNvSpPr>
          <p:nvPr/>
        </p:nvSpPr>
        <p:spPr bwMode="auto">
          <a:xfrm>
            <a:off x="134456" y="2083280"/>
            <a:ext cx="1751007" cy="6049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DCD7CF"/>
            </a:solidFill>
          </a:ln>
          <a:extLst/>
        </p:spPr>
        <p:txBody>
          <a:bodyPr vert="vert270" anchor="t"/>
          <a:lstStyle/>
          <a:p>
            <a:pPr algn="ctr"/>
            <a:endParaRPr lang="fr-FR" sz="700" dirty="0" smtClean="0">
              <a:solidFill>
                <a:srgbClr val="68036D"/>
              </a:solidFill>
            </a:endParaRPr>
          </a:p>
        </p:txBody>
      </p:sp>
      <p:sp>
        <p:nvSpPr>
          <p:cNvPr id="38" name="Rectangle 10"/>
          <p:cNvSpPr>
            <a:spLocks noChangeArrowheads="1"/>
          </p:cNvSpPr>
          <p:nvPr/>
        </p:nvSpPr>
        <p:spPr bwMode="auto">
          <a:xfrm>
            <a:off x="1990598" y="2083281"/>
            <a:ext cx="2960121" cy="191393"/>
          </a:xfrm>
          <a:prstGeom prst="rect">
            <a:avLst/>
          </a:prstGeom>
          <a:solidFill>
            <a:srgbClr val="68036D"/>
          </a:solidFill>
          <a:ln>
            <a:solidFill>
              <a:srgbClr val="DCD7CF"/>
            </a:solidFill>
          </a:ln>
          <a:extLst/>
        </p:spPr>
        <p:txBody>
          <a:bodyPr anchor="ctr"/>
          <a:lstStyle/>
          <a:p>
            <a:pPr algn="ctr"/>
            <a:r>
              <a:rPr lang="fr-FR" sz="800" b="1" dirty="0">
                <a:solidFill>
                  <a:srgbClr val="FFFFFF"/>
                </a:solidFill>
              </a:rPr>
              <a:t>GÉRER LA TRÉSORERIE </a:t>
            </a:r>
            <a:r>
              <a:rPr lang="fr-FR" sz="800" b="1" dirty="0" smtClean="0">
                <a:solidFill>
                  <a:srgbClr val="FFFFFF"/>
                </a:solidFill>
              </a:rPr>
              <a:t>– </a:t>
            </a:r>
            <a:r>
              <a:rPr lang="fr-FR" sz="800" b="1" dirty="0">
                <a:solidFill>
                  <a:srgbClr val="FFFFFF"/>
                </a:solidFill>
              </a:rPr>
              <a:t>ÉPARGNER </a:t>
            </a:r>
            <a:endParaRPr lang="fr-FR" sz="800" b="1" dirty="0" smtClean="0">
              <a:solidFill>
                <a:srgbClr val="FFFFFF"/>
              </a:solidFill>
            </a:endParaRPr>
          </a:p>
        </p:txBody>
      </p:sp>
      <p:sp>
        <p:nvSpPr>
          <p:cNvPr id="40" name="Rectangle 10"/>
          <p:cNvSpPr>
            <a:spLocks noChangeArrowheads="1"/>
          </p:cNvSpPr>
          <p:nvPr/>
        </p:nvSpPr>
        <p:spPr bwMode="auto">
          <a:xfrm>
            <a:off x="1990598" y="2278205"/>
            <a:ext cx="2960120" cy="4100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DCD7CF"/>
            </a:solidFill>
          </a:ln>
          <a:extLst/>
        </p:spPr>
        <p:txBody>
          <a:bodyPr anchor="ctr"/>
          <a:lstStyle/>
          <a:p>
            <a:pPr marL="85725" indent="-85725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Rémunérer la trésorerie disponible.</a:t>
            </a:r>
          </a:p>
          <a:p>
            <a:pPr marL="85725" indent="-85725">
              <a:buFont typeface="Arial"/>
              <a:buChar char="•"/>
            </a:pPr>
            <a:r>
              <a:rPr lang="fr-FR" sz="800" dirty="0">
                <a:solidFill>
                  <a:srgbClr val="676964"/>
                </a:solidFill>
              </a:rPr>
              <a:t>A</a:t>
            </a:r>
            <a:r>
              <a:rPr lang="fr-FR" sz="800" dirty="0" smtClean="0">
                <a:solidFill>
                  <a:srgbClr val="676964"/>
                </a:solidFill>
              </a:rPr>
              <a:t>nticiper la réalisation de projet.</a:t>
            </a:r>
          </a:p>
          <a:p>
            <a:pPr marL="85725" indent="-85725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Se constituer un capital de précaution.</a:t>
            </a:r>
            <a:endParaRPr lang="fr-FR" sz="800" dirty="0">
              <a:solidFill>
                <a:srgbClr val="676964"/>
              </a:solidFill>
            </a:endParaRPr>
          </a:p>
        </p:txBody>
      </p:sp>
      <p:sp>
        <p:nvSpPr>
          <p:cNvPr id="41" name="Rectangle 10"/>
          <p:cNvSpPr>
            <a:spLocks noChangeArrowheads="1"/>
          </p:cNvSpPr>
          <p:nvPr/>
        </p:nvSpPr>
        <p:spPr bwMode="auto">
          <a:xfrm>
            <a:off x="134456" y="3398889"/>
            <a:ext cx="1751007" cy="6639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DCD7CF"/>
            </a:solidFill>
          </a:ln>
          <a:extLst/>
        </p:spPr>
        <p:txBody>
          <a:bodyPr vert="vert270" anchor="t"/>
          <a:lstStyle/>
          <a:p>
            <a:pPr algn="ctr"/>
            <a:endParaRPr lang="fr-FR" sz="700" dirty="0">
              <a:solidFill>
                <a:srgbClr val="68036D"/>
              </a:solidFill>
            </a:endParaRPr>
          </a:p>
        </p:txBody>
      </p:sp>
      <p:sp>
        <p:nvSpPr>
          <p:cNvPr id="43" name="Rectangle 10"/>
          <p:cNvSpPr>
            <a:spLocks noChangeArrowheads="1"/>
          </p:cNvSpPr>
          <p:nvPr/>
        </p:nvSpPr>
        <p:spPr bwMode="auto">
          <a:xfrm>
            <a:off x="1990601" y="4768923"/>
            <a:ext cx="2960118" cy="173651"/>
          </a:xfrm>
          <a:prstGeom prst="rect">
            <a:avLst/>
          </a:prstGeom>
          <a:solidFill>
            <a:srgbClr val="68036D"/>
          </a:solidFill>
          <a:ln>
            <a:solidFill>
              <a:srgbClr val="DCD7CF"/>
            </a:solidFill>
          </a:ln>
          <a:extLst/>
        </p:spPr>
        <p:txBody>
          <a:bodyPr anchor="ctr"/>
          <a:lstStyle/>
          <a:p>
            <a:pPr algn="ctr"/>
            <a:r>
              <a:rPr lang="fr-FR" sz="800" b="1" dirty="0" smtClean="0">
                <a:solidFill>
                  <a:srgbClr val="FFFFFF"/>
                </a:solidFill>
              </a:rPr>
              <a:t>L’INGÉNIERIE SOCIALE</a:t>
            </a:r>
          </a:p>
        </p:txBody>
      </p:sp>
      <p:sp>
        <p:nvSpPr>
          <p:cNvPr id="44" name="Rectangle 10"/>
          <p:cNvSpPr>
            <a:spLocks noChangeArrowheads="1"/>
          </p:cNvSpPr>
          <p:nvPr/>
        </p:nvSpPr>
        <p:spPr bwMode="auto">
          <a:xfrm>
            <a:off x="1990598" y="4948103"/>
            <a:ext cx="2960119" cy="4100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DCD7CF"/>
            </a:solidFill>
          </a:ln>
          <a:extLst/>
        </p:spPr>
        <p:txBody>
          <a:bodyPr anchor="ctr"/>
          <a:lstStyle/>
          <a:p>
            <a:pPr marL="85725" indent="-85725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Se constituer un capital à long terme</a:t>
            </a:r>
          </a:p>
          <a:p>
            <a:pPr marL="85725" indent="-85725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Préparer efficacement sa retraite.</a:t>
            </a:r>
          </a:p>
          <a:p>
            <a:pPr marL="85725" indent="-85725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Utiliser les leviers de défiscalisation.</a:t>
            </a:r>
          </a:p>
        </p:txBody>
      </p:sp>
      <p:sp>
        <p:nvSpPr>
          <p:cNvPr id="45" name="Rectangle 10"/>
          <p:cNvSpPr>
            <a:spLocks noChangeArrowheads="1"/>
          </p:cNvSpPr>
          <p:nvPr/>
        </p:nvSpPr>
        <p:spPr bwMode="auto">
          <a:xfrm>
            <a:off x="134457" y="4117617"/>
            <a:ext cx="1751008" cy="6049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DCD7CF"/>
            </a:solidFill>
          </a:ln>
          <a:extLst/>
        </p:spPr>
        <p:txBody>
          <a:bodyPr vert="vert270" anchor="t"/>
          <a:lstStyle/>
          <a:p>
            <a:pPr algn="ctr"/>
            <a:endParaRPr lang="fr-FR" sz="700" dirty="0" smtClean="0">
              <a:solidFill>
                <a:srgbClr val="68036D"/>
              </a:solidFill>
            </a:endParaRPr>
          </a:p>
        </p:txBody>
      </p:sp>
      <p:sp>
        <p:nvSpPr>
          <p:cNvPr id="48" name="Rectangle 10"/>
          <p:cNvSpPr>
            <a:spLocks noChangeArrowheads="1"/>
          </p:cNvSpPr>
          <p:nvPr/>
        </p:nvSpPr>
        <p:spPr bwMode="auto">
          <a:xfrm>
            <a:off x="1990596" y="3398889"/>
            <a:ext cx="2960122" cy="169009"/>
          </a:xfrm>
          <a:prstGeom prst="rect">
            <a:avLst/>
          </a:prstGeom>
          <a:solidFill>
            <a:srgbClr val="68036D"/>
          </a:solidFill>
          <a:ln>
            <a:solidFill>
              <a:srgbClr val="DCD7CF"/>
            </a:solidFill>
          </a:ln>
          <a:extLst/>
        </p:spPr>
        <p:txBody>
          <a:bodyPr anchor="ctr"/>
          <a:lstStyle/>
          <a:p>
            <a:pPr algn="ctr"/>
            <a:r>
              <a:rPr lang="fr-FR" sz="800" b="1" dirty="0" smtClean="0">
                <a:solidFill>
                  <a:srgbClr val="FFFFFF"/>
                </a:solidFill>
              </a:rPr>
              <a:t>LA PREVOYANCE </a:t>
            </a:r>
          </a:p>
        </p:txBody>
      </p:sp>
      <p:sp>
        <p:nvSpPr>
          <p:cNvPr id="49" name="Rectangle 10"/>
          <p:cNvSpPr>
            <a:spLocks noChangeArrowheads="1"/>
          </p:cNvSpPr>
          <p:nvPr/>
        </p:nvSpPr>
        <p:spPr bwMode="auto">
          <a:xfrm>
            <a:off x="1990596" y="3567898"/>
            <a:ext cx="2960122" cy="4949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DCD7CF"/>
            </a:solidFill>
          </a:ln>
          <a:extLst/>
        </p:spPr>
        <p:txBody>
          <a:bodyPr anchor="ctr"/>
          <a:lstStyle/>
          <a:p>
            <a:pPr marL="85725" indent="-85725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Protéger sa famille et son entreprise.</a:t>
            </a:r>
          </a:p>
          <a:p>
            <a:pPr marL="85725" indent="-85725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Protéger le dirigeant et/ou l’homme clé.</a:t>
            </a:r>
          </a:p>
          <a:p>
            <a:pPr marL="85725" indent="-85725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Être en mesure de faire face aux accidents de la vie.</a:t>
            </a:r>
            <a:endParaRPr lang="fr-FR" sz="800" dirty="0">
              <a:solidFill>
                <a:srgbClr val="676964"/>
              </a:solidFill>
            </a:endParaRPr>
          </a:p>
        </p:txBody>
      </p:sp>
      <p:sp>
        <p:nvSpPr>
          <p:cNvPr id="50" name="Rectangle 10"/>
          <p:cNvSpPr>
            <a:spLocks noChangeArrowheads="1"/>
          </p:cNvSpPr>
          <p:nvPr/>
        </p:nvSpPr>
        <p:spPr bwMode="auto">
          <a:xfrm>
            <a:off x="134454" y="4768923"/>
            <a:ext cx="1751009" cy="6049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DCD7CF"/>
            </a:solidFill>
          </a:ln>
          <a:extLst/>
        </p:spPr>
        <p:txBody>
          <a:bodyPr vert="vert270" anchor="t"/>
          <a:lstStyle/>
          <a:p>
            <a:pPr algn="ctr"/>
            <a:endParaRPr lang="fr-FR" sz="700" dirty="0" smtClean="0">
              <a:solidFill>
                <a:srgbClr val="68036D"/>
              </a:solidFill>
            </a:endParaRPr>
          </a:p>
        </p:txBody>
      </p:sp>
      <p:sp>
        <p:nvSpPr>
          <p:cNvPr id="53" name="Rectangle 10"/>
          <p:cNvSpPr>
            <a:spLocks noChangeArrowheads="1"/>
          </p:cNvSpPr>
          <p:nvPr/>
        </p:nvSpPr>
        <p:spPr bwMode="auto">
          <a:xfrm>
            <a:off x="1990596" y="4117617"/>
            <a:ext cx="2960122" cy="200801"/>
          </a:xfrm>
          <a:prstGeom prst="rect">
            <a:avLst/>
          </a:prstGeom>
          <a:solidFill>
            <a:srgbClr val="68036D"/>
          </a:solidFill>
          <a:ln>
            <a:solidFill>
              <a:srgbClr val="DCD7CF"/>
            </a:solidFill>
          </a:ln>
          <a:extLst/>
        </p:spPr>
        <p:txBody>
          <a:bodyPr anchor="ctr"/>
          <a:lstStyle/>
          <a:p>
            <a:pPr algn="ctr"/>
            <a:r>
              <a:rPr lang="fr-FR" sz="800" b="1" dirty="0" smtClean="0">
                <a:solidFill>
                  <a:srgbClr val="FFFFFF"/>
                </a:solidFill>
              </a:rPr>
              <a:t>L’ASSURANCE</a:t>
            </a:r>
          </a:p>
        </p:txBody>
      </p:sp>
      <p:sp>
        <p:nvSpPr>
          <p:cNvPr id="54" name="Rectangle 10"/>
          <p:cNvSpPr>
            <a:spLocks noChangeArrowheads="1"/>
          </p:cNvSpPr>
          <p:nvPr/>
        </p:nvSpPr>
        <p:spPr bwMode="auto">
          <a:xfrm>
            <a:off x="1990595" y="4301000"/>
            <a:ext cx="2960123" cy="4215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DCD7CF"/>
            </a:solidFill>
          </a:ln>
          <a:extLst/>
        </p:spPr>
        <p:txBody>
          <a:bodyPr anchor="ctr"/>
          <a:lstStyle/>
          <a:p>
            <a:pPr marL="85725" indent="-85725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Bénéficier d’un diagnostic assurance.</a:t>
            </a:r>
          </a:p>
          <a:p>
            <a:pPr marL="85725" indent="-85725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Couvrir les risques non couverts par la trésorerie personnelle ou professionnelle.</a:t>
            </a:r>
          </a:p>
        </p:txBody>
      </p:sp>
      <p:sp>
        <p:nvSpPr>
          <p:cNvPr id="55" name="Rectangle 10"/>
          <p:cNvSpPr>
            <a:spLocks noChangeArrowheads="1"/>
          </p:cNvSpPr>
          <p:nvPr/>
        </p:nvSpPr>
        <p:spPr bwMode="auto">
          <a:xfrm>
            <a:off x="134454" y="5421175"/>
            <a:ext cx="1751011" cy="6049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DCD7CF"/>
            </a:solidFill>
          </a:ln>
          <a:extLst/>
        </p:spPr>
        <p:txBody>
          <a:bodyPr vert="vert270" anchor="t"/>
          <a:lstStyle/>
          <a:p>
            <a:pPr algn="ctr"/>
            <a:endParaRPr lang="fr-FR" sz="700" dirty="0" smtClean="0">
              <a:solidFill>
                <a:srgbClr val="68036D"/>
              </a:solidFill>
            </a:endParaRPr>
          </a:p>
        </p:txBody>
      </p:sp>
      <p:sp>
        <p:nvSpPr>
          <p:cNvPr id="57" name="Rectangle 10"/>
          <p:cNvSpPr>
            <a:spLocks noChangeArrowheads="1"/>
          </p:cNvSpPr>
          <p:nvPr/>
        </p:nvSpPr>
        <p:spPr bwMode="auto">
          <a:xfrm>
            <a:off x="1990595" y="5421175"/>
            <a:ext cx="2960122" cy="178447"/>
          </a:xfrm>
          <a:prstGeom prst="rect">
            <a:avLst/>
          </a:prstGeom>
          <a:solidFill>
            <a:srgbClr val="68036D"/>
          </a:solidFill>
          <a:ln>
            <a:solidFill>
              <a:srgbClr val="DCD7CF"/>
            </a:solidFill>
          </a:ln>
          <a:extLst/>
        </p:spPr>
        <p:txBody>
          <a:bodyPr anchor="ctr"/>
          <a:lstStyle/>
          <a:p>
            <a:pPr algn="ctr"/>
            <a:r>
              <a:rPr lang="fr-FR" sz="800" b="1" dirty="0" smtClean="0">
                <a:solidFill>
                  <a:srgbClr val="FFFFFF"/>
                </a:solidFill>
              </a:rPr>
              <a:t>LE FINANCEMENT DU CYCLE D’EXPLOITATION CT</a:t>
            </a:r>
          </a:p>
        </p:txBody>
      </p:sp>
      <p:sp>
        <p:nvSpPr>
          <p:cNvPr id="58" name="Rectangle 10"/>
          <p:cNvSpPr>
            <a:spLocks noChangeArrowheads="1"/>
          </p:cNvSpPr>
          <p:nvPr/>
        </p:nvSpPr>
        <p:spPr bwMode="auto">
          <a:xfrm>
            <a:off x="1990600" y="5616100"/>
            <a:ext cx="2960117" cy="4100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DCD7CF"/>
            </a:solidFill>
          </a:ln>
          <a:extLst/>
        </p:spPr>
        <p:txBody>
          <a:bodyPr anchor="ctr"/>
          <a:lstStyle/>
          <a:p>
            <a:pPr marL="85725" indent="-85725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Répondre à des besoins ponctuels de trésorerie.</a:t>
            </a:r>
          </a:p>
          <a:p>
            <a:pPr marL="85725" indent="-85725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Accompagner la croissance de l’entreprise.</a:t>
            </a:r>
          </a:p>
          <a:p>
            <a:pPr marL="85725" indent="-85725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Bénéficier de solutions adaptées au financement CT</a:t>
            </a:r>
            <a:endParaRPr lang="fr-FR" sz="800" dirty="0">
              <a:solidFill>
                <a:srgbClr val="676964"/>
              </a:solidFill>
            </a:endParaRPr>
          </a:p>
        </p:txBody>
      </p:sp>
      <p:sp>
        <p:nvSpPr>
          <p:cNvPr id="59" name="Rectangle 10"/>
          <p:cNvSpPr>
            <a:spLocks noChangeArrowheads="1"/>
          </p:cNvSpPr>
          <p:nvPr/>
        </p:nvSpPr>
        <p:spPr bwMode="auto">
          <a:xfrm>
            <a:off x="134454" y="6079909"/>
            <a:ext cx="1751011" cy="77998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vert270" anchor="t"/>
          <a:lstStyle/>
          <a:p>
            <a:pPr algn="ctr"/>
            <a:endParaRPr lang="fr-FR" sz="700" dirty="0" smtClean="0">
              <a:solidFill>
                <a:srgbClr val="604A7B"/>
              </a:solidFill>
            </a:endParaRPr>
          </a:p>
        </p:txBody>
      </p:sp>
      <p:sp>
        <p:nvSpPr>
          <p:cNvPr id="62" name="Rectangle 10"/>
          <p:cNvSpPr>
            <a:spLocks noChangeArrowheads="1"/>
          </p:cNvSpPr>
          <p:nvPr/>
        </p:nvSpPr>
        <p:spPr bwMode="auto">
          <a:xfrm>
            <a:off x="1990601" y="6274834"/>
            <a:ext cx="2960118" cy="58505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/>
          <a:p>
            <a:pPr marL="85725" indent="-85725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Investir dans un projet.</a:t>
            </a:r>
          </a:p>
          <a:p>
            <a:pPr marL="85725" indent="-85725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Remplacer ou acquérir du matériel.</a:t>
            </a:r>
          </a:p>
          <a:p>
            <a:pPr marL="85725" indent="-85725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Financement des projets </a:t>
            </a:r>
            <a:r>
              <a:rPr lang="fr-FR" sz="800" dirty="0" smtClean="0">
                <a:solidFill>
                  <a:schemeClr val="bg1">
                    <a:lumMod val="50000"/>
                  </a:schemeClr>
                </a:solidFill>
              </a:rPr>
              <a:t>immobiliers.</a:t>
            </a:r>
          </a:p>
          <a:p>
            <a:pPr marL="85725" indent="-85725">
              <a:buFont typeface="Arial"/>
              <a:buChar char="•"/>
            </a:pPr>
            <a:r>
              <a:rPr lang="fr-FR" sz="800" dirty="0" smtClean="0">
                <a:solidFill>
                  <a:schemeClr val="bg1">
                    <a:lumMod val="50000"/>
                  </a:schemeClr>
                </a:solidFill>
              </a:rPr>
              <a:t>Pouvoir choisir entre achat et location</a:t>
            </a:r>
          </a:p>
        </p:txBody>
      </p:sp>
      <p:sp>
        <p:nvSpPr>
          <p:cNvPr id="63" name="Rectangle 10"/>
          <p:cNvSpPr>
            <a:spLocks noChangeArrowheads="1"/>
          </p:cNvSpPr>
          <p:nvPr/>
        </p:nvSpPr>
        <p:spPr bwMode="auto">
          <a:xfrm>
            <a:off x="1990595" y="6079910"/>
            <a:ext cx="2960124" cy="194924"/>
          </a:xfrm>
          <a:prstGeom prst="rect">
            <a:avLst/>
          </a:prstGeom>
          <a:solidFill>
            <a:srgbClr val="68036D"/>
          </a:solidFill>
          <a:ln>
            <a:noFill/>
          </a:ln>
          <a:extLst/>
        </p:spPr>
        <p:txBody>
          <a:bodyPr anchor="ctr"/>
          <a:lstStyle/>
          <a:p>
            <a:pPr algn="ctr"/>
            <a:r>
              <a:rPr lang="fr-FR" sz="800" b="1" dirty="0" smtClean="0">
                <a:solidFill>
                  <a:srgbClr val="FFFFFF"/>
                </a:solidFill>
              </a:rPr>
              <a:t>LE FINANCEMENT À LONG TERME</a:t>
            </a:r>
          </a:p>
        </p:txBody>
      </p:sp>
      <p:sp>
        <p:nvSpPr>
          <p:cNvPr id="64" name="Text Box 13"/>
          <p:cNvSpPr txBox="1">
            <a:spLocks noChangeArrowheads="1"/>
          </p:cNvSpPr>
          <p:nvPr/>
        </p:nvSpPr>
        <p:spPr bwMode="auto">
          <a:xfrm>
            <a:off x="5037055" y="1096985"/>
            <a:ext cx="1741076" cy="307777"/>
          </a:xfrm>
          <a:prstGeom prst="rect">
            <a:avLst/>
          </a:prstGeom>
          <a:solidFill>
            <a:srgbClr val="68036D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 smtClean="0">
                <a:solidFill>
                  <a:schemeClr val="bg2"/>
                </a:solidFill>
                <a:ea typeface="ＭＳ Ｐゴシック" pitchFamily="1" charset="-128"/>
              </a:rPr>
              <a:t>PRIVÉ</a:t>
            </a:r>
            <a:endParaRPr lang="fr-FR" sz="1400" b="1" kern="0" dirty="0">
              <a:solidFill>
                <a:schemeClr val="bg2"/>
              </a:solidFill>
              <a:ea typeface="ＭＳ Ｐゴシック" pitchFamily="1" charset="-128"/>
            </a:endParaRPr>
          </a:p>
        </p:txBody>
      </p:sp>
      <p:sp>
        <p:nvSpPr>
          <p:cNvPr id="65" name="Text Box 13"/>
          <p:cNvSpPr txBox="1">
            <a:spLocks noChangeArrowheads="1"/>
          </p:cNvSpPr>
          <p:nvPr/>
        </p:nvSpPr>
        <p:spPr bwMode="auto">
          <a:xfrm>
            <a:off x="134451" y="1096985"/>
            <a:ext cx="1751011" cy="307777"/>
          </a:xfrm>
          <a:prstGeom prst="rect">
            <a:avLst/>
          </a:prstGeom>
          <a:solidFill>
            <a:srgbClr val="68036D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 smtClean="0">
                <a:solidFill>
                  <a:schemeClr val="bg2"/>
                </a:solidFill>
                <a:ea typeface="ＭＳ Ｐゴシック" pitchFamily="1" charset="-128"/>
              </a:rPr>
              <a:t>PROFESSIONNEL</a:t>
            </a:r>
            <a:endParaRPr lang="fr-FR" sz="1400" b="1" kern="0" dirty="0">
              <a:solidFill>
                <a:schemeClr val="bg2"/>
              </a:solidFill>
              <a:ea typeface="ＭＳ Ｐゴシック" pitchFamily="1" charset="-128"/>
            </a:endParaRPr>
          </a:p>
        </p:txBody>
      </p:sp>
      <p:sp>
        <p:nvSpPr>
          <p:cNvPr id="66" name="Text Box 13"/>
          <p:cNvSpPr txBox="1">
            <a:spLocks noChangeArrowheads="1"/>
          </p:cNvSpPr>
          <p:nvPr/>
        </p:nvSpPr>
        <p:spPr bwMode="auto">
          <a:xfrm>
            <a:off x="1990592" y="1096985"/>
            <a:ext cx="2960127" cy="307777"/>
          </a:xfrm>
          <a:prstGeom prst="rect">
            <a:avLst/>
          </a:prstGeom>
          <a:solidFill>
            <a:srgbClr val="68036D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 smtClean="0">
                <a:solidFill>
                  <a:schemeClr val="bg2"/>
                </a:solidFill>
                <a:ea typeface="ＭＳ Ｐゴシック" pitchFamily="1" charset="-128"/>
              </a:rPr>
              <a:t>L’ACCROCHE</a:t>
            </a:r>
            <a:endParaRPr lang="fr-FR" sz="1400" b="1" kern="0" dirty="0">
              <a:solidFill>
                <a:schemeClr val="bg2"/>
              </a:solidFill>
              <a:ea typeface="ＭＳ Ｐゴシック" pitchFamily="1" charset="-128"/>
            </a:endParaRPr>
          </a:p>
        </p:txBody>
      </p:sp>
      <p:sp>
        <p:nvSpPr>
          <p:cNvPr id="68" name="Text Box 13"/>
          <p:cNvSpPr txBox="1">
            <a:spLocks noChangeArrowheads="1"/>
          </p:cNvSpPr>
          <p:nvPr/>
        </p:nvSpPr>
        <p:spPr bwMode="auto">
          <a:xfrm>
            <a:off x="134452" y="6957015"/>
            <a:ext cx="6655193" cy="307777"/>
          </a:xfrm>
          <a:prstGeom prst="rect">
            <a:avLst/>
          </a:prstGeom>
          <a:solidFill>
            <a:srgbClr val="68036D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 smtClean="0">
                <a:solidFill>
                  <a:srgbClr val="CDCECC"/>
                </a:solidFill>
                <a:ea typeface="ＭＳ Ｐゴシック" pitchFamily="1" charset="-128"/>
              </a:rPr>
              <a:t>L’ENTRETIEN CENTRÉ SUR LA DEFISCALISTION</a:t>
            </a:r>
            <a:endParaRPr lang="fr-FR" sz="1400" b="1" kern="0" dirty="0">
              <a:solidFill>
                <a:srgbClr val="CDCECC"/>
              </a:solidFill>
              <a:ea typeface="ＭＳ Ｐゴシック" pitchFamily="1" charset="-128"/>
            </a:endParaRPr>
          </a:p>
        </p:txBody>
      </p:sp>
      <p:sp>
        <p:nvSpPr>
          <p:cNvPr id="69" name="Rectangle 10"/>
          <p:cNvSpPr>
            <a:spLocks noChangeArrowheads="1"/>
          </p:cNvSpPr>
          <p:nvPr/>
        </p:nvSpPr>
        <p:spPr bwMode="auto">
          <a:xfrm>
            <a:off x="134455" y="8027051"/>
            <a:ext cx="1751008" cy="107950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vert="vert270" anchor="t"/>
          <a:lstStyle/>
          <a:p>
            <a:pPr algn="ctr"/>
            <a:endParaRPr lang="fr-FR" sz="800" dirty="0" smtClean="0">
              <a:solidFill>
                <a:srgbClr val="68036D"/>
              </a:solidFill>
            </a:endParaRPr>
          </a:p>
        </p:txBody>
      </p:sp>
      <p:sp>
        <p:nvSpPr>
          <p:cNvPr id="70" name="Rectangle 10"/>
          <p:cNvSpPr>
            <a:spLocks noChangeArrowheads="1"/>
          </p:cNvSpPr>
          <p:nvPr/>
        </p:nvSpPr>
        <p:spPr bwMode="auto">
          <a:xfrm>
            <a:off x="5037054" y="8027051"/>
            <a:ext cx="1748552" cy="1079501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vert="vert" anchor="t"/>
          <a:lstStyle/>
          <a:p>
            <a:pPr algn="ctr"/>
            <a:endParaRPr lang="fr-FR" sz="800" dirty="0">
              <a:solidFill>
                <a:srgbClr val="68036D"/>
              </a:solidFill>
            </a:endParaRPr>
          </a:p>
        </p:txBody>
      </p:sp>
      <p:sp>
        <p:nvSpPr>
          <p:cNvPr id="71" name="Rectangle 10"/>
          <p:cNvSpPr>
            <a:spLocks noChangeArrowheads="1"/>
          </p:cNvSpPr>
          <p:nvPr/>
        </p:nvSpPr>
        <p:spPr bwMode="auto">
          <a:xfrm>
            <a:off x="1990601" y="8027051"/>
            <a:ext cx="2960116" cy="194924"/>
          </a:xfrm>
          <a:prstGeom prst="rect">
            <a:avLst/>
          </a:prstGeom>
          <a:solidFill>
            <a:srgbClr val="68036D"/>
          </a:solidFill>
          <a:ln>
            <a:noFill/>
          </a:ln>
          <a:extLst/>
        </p:spPr>
        <p:txBody>
          <a:bodyPr anchor="ctr"/>
          <a:lstStyle/>
          <a:p>
            <a:pPr algn="ctr"/>
            <a:r>
              <a:rPr lang="fr-FR" sz="800" b="1" dirty="0" smtClean="0">
                <a:solidFill>
                  <a:srgbClr val="FFFFFF"/>
                </a:solidFill>
              </a:rPr>
              <a:t>DÉFISCALISER</a:t>
            </a:r>
          </a:p>
        </p:txBody>
      </p:sp>
      <p:sp>
        <p:nvSpPr>
          <p:cNvPr id="72" name="Rectangle 10"/>
          <p:cNvSpPr>
            <a:spLocks noChangeArrowheads="1"/>
          </p:cNvSpPr>
          <p:nvPr/>
        </p:nvSpPr>
        <p:spPr bwMode="auto">
          <a:xfrm>
            <a:off x="1990601" y="8221975"/>
            <a:ext cx="2960116" cy="884577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anchor="ctr"/>
          <a:lstStyle/>
          <a:p>
            <a:pPr marL="85725" indent="-85725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Se constituer un capital tout en réduisant </a:t>
            </a:r>
            <a:r>
              <a:rPr lang="fr-FR" sz="800" b="1" dirty="0" smtClean="0">
                <a:solidFill>
                  <a:srgbClr val="676964"/>
                </a:solidFill>
              </a:rPr>
              <a:t>sa facture fiscale</a:t>
            </a:r>
          </a:p>
          <a:p>
            <a:pPr marL="85725" indent="-85725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Optimiser les différents supports de défiscalisation dans le cadre d’une </a:t>
            </a:r>
            <a:r>
              <a:rPr lang="fr-FR" sz="800" b="1" dirty="0" smtClean="0">
                <a:solidFill>
                  <a:srgbClr val="676964"/>
                </a:solidFill>
              </a:rPr>
              <a:t>approche globale et patrimoniale</a:t>
            </a:r>
          </a:p>
        </p:txBody>
      </p:sp>
      <p:sp>
        <p:nvSpPr>
          <p:cNvPr id="77" name="Text Box 13"/>
          <p:cNvSpPr txBox="1">
            <a:spLocks noChangeArrowheads="1"/>
          </p:cNvSpPr>
          <p:nvPr/>
        </p:nvSpPr>
        <p:spPr bwMode="auto">
          <a:xfrm>
            <a:off x="5037055" y="7685354"/>
            <a:ext cx="1764110" cy="307777"/>
          </a:xfrm>
          <a:prstGeom prst="rect">
            <a:avLst/>
          </a:prstGeom>
          <a:solidFill>
            <a:srgbClr val="68036D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 smtClean="0">
                <a:solidFill>
                  <a:srgbClr val="CDCECC"/>
                </a:solidFill>
                <a:ea typeface="ＭＳ Ｐゴシック" pitchFamily="1" charset="-128"/>
              </a:rPr>
              <a:t>PRIVÉ</a:t>
            </a:r>
            <a:endParaRPr lang="fr-FR" sz="1400" b="1" kern="0" dirty="0">
              <a:solidFill>
                <a:srgbClr val="CDCECC"/>
              </a:solidFill>
              <a:ea typeface="ＭＳ Ｐゴシック" pitchFamily="1" charset="-128"/>
            </a:endParaRPr>
          </a:p>
        </p:txBody>
      </p:sp>
      <p:sp>
        <p:nvSpPr>
          <p:cNvPr id="78" name="Text Box 13"/>
          <p:cNvSpPr txBox="1">
            <a:spLocks noChangeArrowheads="1"/>
          </p:cNvSpPr>
          <p:nvPr/>
        </p:nvSpPr>
        <p:spPr bwMode="auto">
          <a:xfrm>
            <a:off x="122938" y="7685354"/>
            <a:ext cx="1762527" cy="307777"/>
          </a:xfrm>
          <a:prstGeom prst="rect">
            <a:avLst/>
          </a:prstGeom>
          <a:solidFill>
            <a:srgbClr val="68036D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 smtClean="0">
                <a:solidFill>
                  <a:srgbClr val="CDCECC"/>
                </a:solidFill>
                <a:ea typeface="ＭＳ Ｐゴシック" pitchFamily="1" charset="-128"/>
              </a:rPr>
              <a:t>PROFESSIONNEL</a:t>
            </a:r>
            <a:endParaRPr lang="fr-FR" sz="1400" b="1" kern="0" dirty="0">
              <a:solidFill>
                <a:srgbClr val="CDCECC"/>
              </a:solidFill>
              <a:ea typeface="ＭＳ Ｐゴシック" pitchFamily="1" charset="-128"/>
            </a:endParaRPr>
          </a:p>
        </p:txBody>
      </p:sp>
      <p:sp>
        <p:nvSpPr>
          <p:cNvPr id="79" name="Text Box 13"/>
          <p:cNvSpPr txBox="1">
            <a:spLocks noChangeArrowheads="1"/>
          </p:cNvSpPr>
          <p:nvPr/>
        </p:nvSpPr>
        <p:spPr bwMode="auto">
          <a:xfrm>
            <a:off x="1990601" y="7685354"/>
            <a:ext cx="2960116" cy="307777"/>
          </a:xfrm>
          <a:prstGeom prst="rect">
            <a:avLst/>
          </a:prstGeom>
          <a:solidFill>
            <a:srgbClr val="68036D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 smtClean="0">
                <a:solidFill>
                  <a:srgbClr val="CDCECC"/>
                </a:solidFill>
                <a:ea typeface="ＭＳ Ｐゴシック" pitchFamily="1" charset="-128"/>
              </a:rPr>
              <a:t>L’ACCROCHE</a:t>
            </a:r>
            <a:endParaRPr lang="fr-FR" sz="1400" b="1" kern="0" dirty="0">
              <a:solidFill>
                <a:srgbClr val="CDCECC"/>
              </a:solidFill>
              <a:ea typeface="ＭＳ Ｐゴシック" pitchFamily="1" charset="-128"/>
            </a:endParaRPr>
          </a:p>
        </p:txBody>
      </p:sp>
      <p:sp>
        <p:nvSpPr>
          <p:cNvPr id="81" name="Rectangle 10"/>
          <p:cNvSpPr>
            <a:spLocks noChangeArrowheads="1"/>
          </p:cNvSpPr>
          <p:nvPr/>
        </p:nvSpPr>
        <p:spPr bwMode="auto">
          <a:xfrm>
            <a:off x="5037054" y="1446910"/>
            <a:ext cx="1752591" cy="604979"/>
          </a:xfrm>
          <a:prstGeom prst="rect">
            <a:avLst/>
          </a:prstGeom>
          <a:solidFill>
            <a:srgbClr val="ECECEC"/>
          </a:solidFill>
          <a:ln>
            <a:solidFill>
              <a:srgbClr val="DCD7CF"/>
            </a:solidFill>
          </a:ln>
          <a:extLst/>
        </p:spPr>
        <p:txBody>
          <a:bodyPr vert="vert" anchor="t"/>
          <a:lstStyle/>
          <a:p>
            <a:pPr algn="ctr"/>
            <a:endParaRPr lang="fr-FR" sz="700" dirty="0" smtClean="0">
              <a:solidFill>
                <a:srgbClr val="68036D"/>
              </a:solidFill>
            </a:endParaRPr>
          </a:p>
        </p:txBody>
      </p:sp>
      <p:sp>
        <p:nvSpPr>
          <p:cNvPr id="84" name="Rectangle 10"/>
          <p:cNvSpPr>
            <a:spLocks noChangeArrowheads="1"/>
          </p:cNvSpPr>
          <p:nvPr/>
        </p:nvSpPr>
        <p:spPr bwMode="auto">
          <a:xfrm>
            <a:off x="5037054" y="2083280"/>
            <a:ext cx="1752595" cy="604979"/>
          </a:xfrm>
          <a:prstGeom prst="rect">
            <a:avLst/>
          </a:prstGeom>
          <a:solidFill>
            <a:srgbClr val="ECECEC"/>
          </a:solidFill>
          <a:ln>
            <a:solidFill>
              <a:srgbClr val="DCD7CF"/>
            </a:solidFill>
          </a:ln>
          <a:extLst/>
        </p:spPr>
        <p:txBody>
          <a:bodyPr vert="vert" anchor="t"/>
          <a:lstStyle/>
          <a:p>
            <a:pPr algn="ctr"/>
            <a:endParaRPr lang="fr-FR" sz="700" dirty="0" smtClean="0">
              <a:solidFill>
                <a:srgbClr val="68036D"/>
              </a:solidFill>
            </a:endParaRPr>
          </a:p>
        </p:txBody>
      </p:sp>
      <p:sp>
        <p:nvSpPr>
          <p:cNvPr id="85" name="Rectangle 10"/>
          <p:cNvSpPr>
            <a:spLocks noChangeArrowheads="1"/>
          </p:cNvSpPr>
          <p:nvPr/>
        </p:nvSpPr>
        <p:spPr bwMode="auto">
          <a:xfrm>
            <a:off x="5037054" y="3398888"/>
            <a:ext cx="1752595" cy="663982"/>
          </a:xfrm>
          <a:prstGeom prst="rect">
            <a:avLst/>
          </a:prstGeom>
          <a:solidFill>
            <a:srgbClr val="ECECEC"/>
          </a:solidFill>
          <a:ln>
            <a:solidFill>
              <a:srgbClr val="DCD7CF"/>
            </a:solidFill>
          </a:ln>
          <a:extLst/>
        </p:spPr>
        <p:txBody>
          <a:bodyPr vert="vert" anchor="t"/>
          <a:lstStyle/>
          <a:p>
            <a:pPr algn="ctr"/>
            <a:endParaRPr lang="fr-FR" sz="700" dirty="0">
              <a:solidFill>
                <a:srgbClr val="68036D"/>
              </a:solidFill>
            </a:endParaRPr>
          </a:p>
        </p:txBody>
      </p:sp>
      <p:sp>
        <p:nvSpPr>
          <p:cNvPr id="86" name="Rectangle 10"/>
          <p:cNvSpPr>
            <a:spLocks noChangeArrowheads="1"/>
          </p:cNvSpPr>
          <p:nvPr/>
        </p:nvSpPr>
        <p:spPr bwMode="auto">
          <a:xfrm>
            <a:off x="5037054" y="4117617"/>
            <a:ext cx="1752595" cy="604979"/>
          </a:xfrm>
          <a:prstGeom prst="rect">
            <a:avLst/>
          </a:prstGeom>
          <a:solidFill>
            <a:srgbClr val="ECECEC"/>
          </a:solidFill>
          <a:ln>
            <a:solidFill>
              <a:srgbClr val="DCD7CF"/>
            </a:solidFill>
          </a:ln>
          <a:extLst/>
        </p:spPr>
        <p:txBody>
          <a:bodyPr vert="vert" anchor="t"/>
          <a:lstStyle/>
          <a:p>
            <a:pPr algn="ctr"/>
            <a:endParaRPr lang="fr-FR" sz="700" dirty="0" smtClean="0">
              <a:solidFill>
                <a:srgbClr val="68036D"/>
              </a:solidFill>
            </a:endParaRPr>
          </a:p>
        </p:txBody>
      </p:sp>
      <p:sp>
        <p:nvSpPr>
          <p:cNvPr id="87" name="Rectangle 10"/>
          <p:cNvSpPr>
            <a:spLocks noChangeArrowheads="1"/>
          </p:cNvSpPr>
          <p:nvPr/>
        </p:nvSpPr>
        <p:spPr bwMode="auto">
          <a:xfrm>
            <a:off x="5037054" y="4768923"/>
            <a:ext cx="1752593" cy="604979"/>
          </a:xfrm>
          <a:prstGeom prst="rect">
            <a:avLst/>
          </a:prstGeom>
          <a:solidFill>
            <a:srgbClr val="ECECEC"/>
          </a:solidFill>
          <a:ln>
            <a:solidFill>
              <a:srgbClr val="DCD7CF"/>
            </a:solidFill>
          </a:ln>
          <a:extLst/>
        </p:spPr>
        <p:txBody>
          <a:bodyPr vert="vert" anchor="t"/>
          <a:lstStyle/>
          <a:p>
            <a:pPr algn="ctr"/>
            <a:endParaRPr lang="fr-FR" sz="700" dirty="0" smtClean="0">
              <a:solidFill>
                <a:srgbClr val="68036D"/>
              </a:solidFill>
            </a:endParaRPr>
          </a:p>
        </p:txBody>
      </p:sp>
      <p:sp>
        <p:nvSpPr>
          <p:cNvPr id="88" name="Rectangle 10"/>
          <p:cNvSpPr>
            <a:spLocks noChangeArrowheads="1"/>
          </p:cNvSpPr>
          <p:nvPr/>
        </p:nvSpPr>
        <p:spPr bwMode="auto">
          <a:xfrm>
            <a:off x="5037054" y="5421175"/>
            <a:ext cx="1752593" cy="604979"/>
          </a:xfrm>
          <a:prstGeom prst="rect">
            <a:avLst/>
          </a:prstGeom>
          <a:solidFill>
            <a:srgbClr val="ECECEC"/>
          </a:solidFill>
          <a:ln>
            <a:solidFill>
              <a:srgbClr val="DCD7CF"/>
            </a:solidFill>
          </a:ln>
          <a:extLst/>
        </p:spPr>
        <p:txBody>
          <a:bodyPr vert="vert" anchor="t"/>
          <a:lstStyle/>
          <a:p>
            <a:pPr algn="ctr"/>
            <a:endParaRPr lang="fr-FR" sz="700" dirty="0" smtClean="0">
              <a:solidFill>
                <a:srgbClr val="68036D"/>
              </a:solidFill>
            </a:endParaRPr>
          </a:p>
        </p:txBody>
      </p:sp>
      <p:sp>
        <p:nvSpPr>
          <p:cNvPr id="89" name="Rectangle 10"/>
          <p:cNvSpPr>
            <a:spLocks noChangeArrowheads="1"/>
          </p:cNvSpPr>
          <p:nvPr/>
        </p:nvSpPr>
        <p:spPr bwMode="auto">
          <a:xfrm>
            <a:off x="5037054" y="6079909"/>
            <a:ext cx="1752593" cy="760273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vert="vert" anchor="t"/>
          <a:lstStyle/>
          <a:p>
            <a:pPr algn="ctr"/>
            <a:endParaRPr lang="fr-FR" sz="700" dirty="0" smtClean="0">
              <a:solidFill>
                <a:srgbClr val="68036D"/>
              </a:solidFill>
            </a:endParaRPr>
          </a:p>
        </p:txBody>
      </p:sp>
      <p:sp>
        <p:nvSpPr>
          <p:cNvPr id="107" name="Rectangle 10"/>
          <p:cNvSpPr>
            <a:spLocks noChangeArrowheads="1"/>
          </p:cNvSpPr>
          <p:nvPr/>
        </p:nvSpPr>
        <p:spPr bwMode="auto">
          <a:xfrm>
            <a:off x="134457" y="692815"/>
            <a:ext cx="6643673" cy="333908"/>
          </a:xfrm>
          <a:prstGeom prst="rect">
            <a:avLst/>
          </a:prstGeom>
          <a:solidFill>
            <a:srgbClr val="CDCECC"/>
          </a:solidFill>
          <a:ln>
            <a:noFill/>
          </a:ln>
          <a:extLst/>
        </p:spPr>
        <p:txBody>
          <a:bodyPr anchor="ctr"/>
          <a:lstStyle/>
          <a:p>
            <a:pPr algn="ctr"/>
            <a:r>
              <a:rPr lang="fr-FR" sz="1000" dirty="0" smtClean="0">
                <a:solidFill>
                  <a:srgbClr val="676964"/>
                </a:solidFill>
              </a:rPr>
              <a:t>L’approche globale du client ou du prospect en double relation permet de se centrer </a:t>
            </a:r>
          </a:p>
          <a:p>
            <a:pPr algn="ctr"/>
            <a:r>
              <a:rPr lang="fr-FR" sz="1000" dirty="0" smtClean="0">
                <a:solidFill>
                  <a:srgbClr val="676964"/>
                </a:solidFill>
              </a:rPr>
              <a:t>sur des univers de besoins identiques.</a:t>
            </a:r>
          </a:p>
        </p:txBody>
      </p:sp>
      <p:sp>
        <p:nvSpPr>
          <p:cNvPr id="114" name="Rectangle 10"/>
          <p:cNvSpPr>
            <a:spLocks noChangeArrowheads="1"/>
          </p:cNvSpPr>
          <p:nvPr/>
        </p:nvSpPr>
        <p:spPr bwMode="auto">
          <a:xfrm>
            <a:off x="145972" y="7305497"/>
            <a:ext cx="6643673" cy="333908"/>
          </a:xfrm>
          <a:prstGeom prst="rect">
            <a:avLst/>
          </a:prstGeom>
          <a:solidFill>
            <a:srgbClr val="C5C6C5"/>
          </a:solidFill>
          <a:ln>
            <a:noFill/>
          </a:ln>
          <a:extLst/>
        </p:spPr>
        <p:txBody>
          <a:bodyPr anchor="ctr"/>
          <a:lstStyle/>
          <a:p>
            <a:pPr algn="ctr"/>
            <a:r>
              <a:rPr lang="fr-FR" sz="1000" dirty="0" smtClean="0">
                <a:solidFill>
                  <a:srgbClr val="4F504F"/>
                </a:solidFill>
              </a:rPr>
              <a:t>Proposer un entretien centré sur les supports de défiscalisation </a:t>
            </a:r>
          </a:p>
          <a:p>
            <a:pPr algn="ctr"/>
            <a:r>
              <a:rPr lang="fr-FR" sz="1000" dirty="0" smtClean="0">
                <a:solidFill>
                  <a:srgbClr val="4F504F"/>
                </a:solidFill>
              </a:rPr>
              <a:t>permet de valoriser l’approche globale en double relation</a:t>
            </a:r>
          </a:p>
        </p:txBody>
      </p:sp>
      <p:sp>
        <p:nvSpPr>
          <p:cNvPr id="199" name="Rectangle à coins arrondis 198"/>
          <p:cNvSpPr/>
          <p:nvPr/>
        </p:nvSpPr>
        <p:spPr>
          <a:xfrm>
            <a:off x="5135194" y="1486541"/>
            <a:ext cx="1493914" cy="258755"/>
          </a:xfrm>
          <a:prstGeom prst="roundRect">
            <a:avLst/>
          </a:prstGeom>
          <a:solidFill>
            <a:srgbClr val="83775F"/>
          </a:solidFill>
          <a:ln>
            <a:solidFill>
              <a:srgbClr val="DCD7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chemeClr val="bg2"/>
                </a:solidFill>
              </a:rPr>
              <a:t>LE COMPTE CHÈQUE</a:t>
            </a:r>
            <a:endParaRPr lang="fr-FR" sz="800" dirty="0">
              <a:solidFill>
                <a:schemeClr val="bg2"/>
              </a:solidFill>
            </a:endParaRPr>
          </a:p>
        </p:txBody>
      </p:sp>
      <p:sp>
        <p:nvSpPr>
          <p:cNvPr id="200" name="Rectangle à coins arrondis 199"/>
          <p:cNvSpPr/>
          <p:nvPr/>
        </p:nvSpPr>
        <p:spPr>
          <a:xfrm>
            <a:off x="5142665" y="1816161"/>
            <a:ext cx="1493914" cy="155294"/>
          </a:xfrm>
          <a:prstGeom prst="roundRect">
            <a:avLst/>
          </a:prstGeom>
          <a:solidFill>
            <a:srgbClr val="83775F"/>
          </a:solidFill>
          <a:ln>
            <a:solidFill>
              <a:srgbClr val="DCD7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chemeClr val="bg2"/>
                </a:solidFill>
              </a:rPr>
              <a:t>BOUQUET LIBERTÉ</a:t>
            </a:r>
            <a:endParaRPr lang="fr-FR" sz="800" dirty="0">
              <a:solidFill>
                <a:schemeClr val="bg2"/>
              </a:solidFill>
            </a:endParaRPr>
          </a:p>
        </p:txBody>
      </p:sp>
      <p:sp>
        <p:nvSpPr>
          <p:cNvPr id="203" name="Rectangle à coins arrondis 202"/>
          <p:cNvSpPr/>
          <p:nvPr/>
        </p:nvSpPr>
        <p:spPr>
          <a:xfrm>
            <a:off x="5135194" y="2111101"/>
            <a:ext cx="1493914" cy="236090"/>
          </a:xfrm>
          <a:prstGeom prst="roundRect">
            <a:avLst/>
          </a:prstGeom>
          <a:solidFill>
            <a:srgbClr val="83775F"/>
          </a:solidFill>
          <a:ln>
            <a:solidFill>
              <a:srgbClr val="DCD7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chemeClr val="bg2"/>
                </a:solidFill>
              </a:rPr>
              <a:t>LIVRETS</a:t>
            </a:r>
          </a:p>
        </p:txBody>
      </p:sp>
      <p:sp>
        <p:nvSpPr>
          <p:cNvPr id="204" name="Rectangle à coins arrondis 203"/>
          <p:cNvSpPr/>
          <p:nvPr/>
        </p:nvSpPr>
        <p:spPr>
          <a:xfrm>
            <a:off x="5135194" y="2426396"/>
            <a:ext cx="1493914" cy="236090"/>
          </a:xfrm>
          <a:prstGeom prst="roundRect">
            <a:avLst/>
          </a:prstGeom>
          <a:solidFill>
            <a:srgbClr val="83775F"/>
          </a:solidFill>
          <a:ln>
            <a:solidFill>
              <a:srgbClr val="DCD7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chemeClr val="bg2"/>
                </a:solidFill>
              </a:rPr>
              <a:t>ÉPARGNE LOGEMENT</a:t>
            </a:r>
            <a:endParaRPr lang="fr-FR" sz="800" dirty="0">
              <a:solidFill>
                <a:schemeClr val="bg2"/>
              </a:solidFill>
            </a:endParaRPr>
          </a:p>
        </p:txBody>
      </p:sp>
      <p:sp>
        <p:nvSpPr>
          <p:cNvPr id="205" name="Rectangle à coins arrondis 204"/>
          <p:cNvSpPr/>
          <p:nvPr/>
        </p:nvSpPr>
        <p:spPr>
          <a:xfrm>
            <a:off x="5142665" y="8441871"/>
            <a:ext cx="1493914" cy="155294"/>
          </a:xfrm>
          <a:prstGeom prst="roundRect">
            <a:avLst/>
          </a:prstGeom>
          <a:solidFill>
            <a:srgbClr val="837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rgbClr val="FFFFFF"/>
                </a:solidFill>
              </a:rPr>
              <a:t>FIP - FCPI</a:t>
            </a:r>
            <a:endParaRPr lang="fr-FR" sz="800" dirty="0">
              <a:solidFill>
                <a:srgbClr val="FFFFFF"/>
              </a:solidFill>
            </a:endParaRPr>
          </a:p>
        </p:txBody>
      </p:sp>
      <p:sp>
        <p:nvSpPr>
          <p:cNvPr id="206" name="Rectangle à coins arrondis 205"/>
          <p:cNvSpPr/>
          <p:nvPr/>
        </p:nvSpPr>
        <p:spPr>
          <a:xfrm>
            <a:off x="5142665" y="8149877"/>
            <a:ext cx="1493914" cy="155294"/>
          </a:xfrm>
          <a:prstGeom prst="roundRect">
            <a:avLst/>
          </a:prstGeom>
          <a:solidFill>
            <a:srgbClr val="837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rgbClr val="FFFFFF"/>
                </a:solidFill>
              </a:rPr>
              <a:t>PERP</a:t>
            </a:r>
            <a:endParaRPr lang="fr-FR" sz="800" dirty="0">
              <a:solidFill>
                <a:srgbClr val="FFFFFF"/>
              </a:solidFill>
            </a:endParaRPr>
          </a:p>
        </p:txBody>
      </p:sp>
      <p:sp>
        <p:nvSpPr>
          <p:cNvPr id="207" name="Rectangle à coins arrondis 206"/>
          <p:cNvSpPr/>
          <p:nvPr/>
        </p:nvSpPr>
        <p:spPr>
          <a:xfrm>
            <a:off x="5132312" y="8702077"/>
            <a:ext cx="1493914" cy="270309"/>
          </a:xfrm>
          <a:prstGeom prst="roundRect">
            <a:avLst/>
          </a:prstGeom>
          <a:solidFill>
            <a:srgbClr val="837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rgbClr val="FFFFFF"/>
                </a:solidFill>
              </a:rPr>
              <a:t>IMMOBILIER LOCATIF DE DEFISCALISATION</a:t>
            </a:r>
            <a:endParaRPr lang="fr-FR" sz="800" dirty="0">
              <a:solidFill>
                <a:srgbClr val="FFFFFF"/>
              </a:solidFill>
            </a:endParaRPr>
          </a:p>
        </p:txBody>
      </p:sp>
      <p:sp>
        <p:nvSpPr>
          <p:cNvPr id="208" name="Rectangle à coins arrondis 207"/>
          <p:cNvSpPr/>
          <p:nvPr/>
        </p:nvSpPr>
        <p:spPr>
          <a:xfrm>
            <a:off x="5123675" y="3516111"/>
            <a:ext cx="1493914" cy="155294"/>
          </a:xfrm>
          <a:prstGeom prst="roundRect">
            <a:avLst/>
          </a:prstGeom>
          <a:solidFill>
            <a:srgbClr val="83775F"/>
          </a:solidFill>
          <a:ln>
            <a:solidFill>
              <a:srgbClr val="DCD7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chemeClr val="bg2"/>
                </a:solidFill>
              </a:rPr>
              <a:t>GAV</a:t>
            </a:r>
            <a:endParaRPr lang="fr-FR" sz="800" dirty="0">
              <a:solidFill>
                <a:schemeClr val="bg2"/>
              </a:solidFill>
            </a:endParaRPr>
          </a:p>
        </p:txBody>
      </p:sp>
      <p:sp>
        <p:nvSpPr>
          <p:cNvPr id="209" name="Rectangle à coins arrondis 208"/>
          <p:cNvSpPr/>
          <p:nvPr/>
        </p:nvSpPr>
        <p:spPr>
          <a:xfrm>
            <a:off x="5135194" y="3801640"/>
            <a:ext cx="1493914" cy="155294"/>
          </a:xfrm>
          <a:prstGeom prst="roundRect">
            <a:avLst/>
          </a:prstGeom>
          <a:solidFill>
            <a:srgbClr val="83775F"/>
          </a:solidFill>
          <a:ln>
            <a:solidFill>
              <a:srgbClr val="DCD7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chemeClr val="bg2"/>
                </a:solidFill>
              </a:rPr>
              <a:t>PROTECTION JURIDIQUE</a:t>
            </a:r>
            <a:endParaRPr lang="fr-FR" sz="800" dirty="0">
              <a:solidFill>
                <a:schemeClr val="bg2"/>
              </a:solidFill>
            </a:endParaRPr>
          </a:p>
        </p:txBody>
      </p:sp>
      <p:sp>
        <p:nvSpPr>
          <p:cNvPr id="210" name="Rectangle à coins arrondis 209"/>
          <p:cNvSpPr/>
          <p:nvPr/>
        </p:nvSpPr>
        <p:spPr>
          <a:xfrm>
            <a:off x="5142665" y="4163124"/>
            <a:ext cx="1493914" cy="155294"/>
          </a:xfrm>
          <a:prstGeom prst="roundRect">
            <a:avLst/>
          </a:prstGeom>
          <a:solidFill>
            <a:srgbClr val="83775F"/>
          </a:solidFill>
          <a:ln>
            <a:solidFill>
              <a:srgbClr val="DCD7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chemeClr val="bg2"/>
                </a:solidFill>
              </a:rPr>
              <a:t>ASSURANCE DES BIENS</a:t>
            </a:r>
            <a:endParaRPr lang="fr-FR" sz="800" dirty="0">
              <a:solidFill>
                <a:schemeClr val="bg2"/>
              </a:solidFill>
            </a:endParaRPr>
          </a:p>
        </p:txBody>
      </p:sp>
      <p:sp>
        <p:nvSpPr>
          <p:cNvPr id="211" name="Rectangle à coins arrondis 210"/>
          <p:cNvSpPr/>
          <p:nvPr/>
        </p:nvSpPr>
        <p:spPr>
          <a:xfrm>
            <a:off x="5142665" y="4378646"/>
            <a:ext cx="1493914" cy="324069"/>
          </a:xfrm>
          <a:prstGeom prst="roundRect">
            <a:avLst/>
          </a:prstGeom>
          <a:solidFill>
            <a:srgbClr val="83775F"/>
          </a:solidFill>
          <a:ln>
            <a:solidFill>
              <a:srgbClr val="DCD7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chemeClr val="bg2"/>
                </a:solidFill>
              </a:rPr>
              <a:t>ASSURANCE DES PERSONNES</a:t>
            </a:r>
            <a:endParaRPr lang="fr-FR" sz="800" dirty="0">
              <a:solidFill>
                <a:schemeClr val="bg2"/>
              </a:solidFill>
            </a:endParaRPr>
          </a:p>
        </p:txBody>
      </p:sp>
      <p:sp>
        <p:nvSpPr>
          <p:cNvPr id="212" name="Rectangle à coins arrondis 211"/>
          <p:cNvSpPr/>
          <p:nvPr/>
        </p:nvSpPr>
        <p:spPr>
          <a:xfrm>
            <a:off x="5135194" y="4864927"/>
            <a:ext cx="1493914" cy="155294"/>
          </a:xfrm>
          <a:prstGeom prst="roundRect">
            <a:avLst/>
          </a:prstGeom>
          <a:solidFill>
            <a:srgbClr val="83775F"/>
          </a:solidFill>
          <a:ln>
            <a:solidFill>
              <a:srgbClr val="DCD7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chemeClr val="bg2"/>
                </a:solidFill>
              </a:rPr>
              <a:t>ASSURANCE-VIE</a:t>
            </a:r>
            <a:endParaRPr lang="fr-FR" sz="800" dirty="0">
              <a:solidFill>
                <a:schemeClr val="bg2"/>
              </a:solidFill>
            </a:endParaRPr>
          </a:p>
        </p:txBody>
      </p:sp>
      <p:sp>
        <p:nvSpPr>
          <p:cNvPr id="213" name="Rectangle à coins arrondis 212"/>
          <p:cNvSpPr/>
          <p:nvPr/>
        </p:nvSpPr>
        <p:spPr>
          <a:xfrm>
            <a:off x="5142665" y="5113503"/>
            <a:ext cx="1493914" cy="155294"/>
          </a:xfrm>
          <a:prstGeom prst="roundRect">
            <a:avLst/>
          </a:prstGeom>
          <a:solidFill>
            <a:srgbClr val="83775F"/>
          </a:solidFill>
          <a:ln>
            <a:solidFill>
              <a:srgbClr val="DCD7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chemeClr val="bg2"/>
                </a:solidFill>
              </a:rPr>
              <a:t>PEA PERP</a:t>
            </a:r>
            <a:endParaRPr lang="fr-FR" sz="800" dirty="0">
              <a:solidFill>
                <a:schemeClr val="bg2"/>
              </a:solidFill>
            </a:endParaRPr>
          </a:p>
        </p:txBody>
      </p:sp>
      <p:sp>
        <p:nvSpPr>
          <p:cNvPr id="214" name="Rectangle à coins arrondis 213"/>
          <p:cNvSpPr/>
          <p:nvPr/>
        </p:nvSpPr>
        <p:spPr>
          <a:xfrm>
            <a:off x="5135194" y="5444328"/>
            <a:ext cx="1493914" cy="155294"/>
          </a:xfrm>
          <a:prstGeom prst="roundRect">
            <a:avLst/>
          </a:prstGeom>
          <a:solidFill>
            <a:srgbClr val="83775F"/>
          </a:solidFill>
          <a:ln>
            <a:solidFill>
              <a:srgbClr val="DCD7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chemeClr val="bg2"/>
                </a:solidFill>
              </a:rPr>
              <a:t>DÉCOUVERT</a:t>
            </a:r>
            <a:endParaRPr lang="fr-FR" sz="800" dirty="0">
              <a:solidFill>
                <a:schemeClr val="bg2"/>
              </a:solidFill>
            </a:endParaRPr>
          </a:p>
        </p:txBody>
      </p:sp>
      <p:sp>
        <p:nvSpPr>
          <p:cNvPr id="215" name="Rectangle à coins arrondis 214"/>
          <p:cNvSpPr/>
          <p:nvPr/>
        </p:nvSpPr>
        <p:spPr>
          <a:xfrm>
            <a:off x="5135194" y="5653385"/>
            <a:ext cx="1493914" cy="155294"/>
          </a:xfrm>
          <a:prstGeom prst="roundRect">
            <a:avLst/>
          </a:prstGeom>
          <a:solidFill>
            <a:srgbClr val="83775F"/>
          </a:solidFill>
          <a:ln>
            <a:solidFill>
              <a:srgbClr val="DCD7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chemeClr val="bg2"/>
                </a:solidFill>
              </a:rPr>
              <a:t>CREDIT CONSO</a:t>
            </a:r>
            <a:endParaRPr lang="fr-FR" sz="800" dirty="0">
              <a:solidFill>
                <a:schemeClr val="bg2"/>
              </a:solidFill>
            </a:endParaRPr>
          </a:p>
        </p:txBody>
      </p:sp>
      <p:sp>
        <p:nvSpPr>
          <p:cNvPr id="216" name="Rectangle à coins arrondis 215"/>
          <p:cNvSpPr/>
          <p:nvPr/>
        </p:nvSpPr>
        <p:spPr>
          <a:xfrm>
            <a:off x="5135194" y="5859242"/>
            <a:ext cx="1493914" cy="155294"/>
          </a:xfrm>
          <a:prstGeom prst="roundRect">
            <a:avLst/>
          </a:prstGeom>
          <a:solidFill>
            <a:srgbClr val="83775F"/>
          </a:solidFill>
          <a:ln>
            <a:solidFill>
              <a:srgbClr val="DCD7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chemeClr val="bg2"/>
                </a:solidFill>
              </a:rPr>
              <a:t>CRÉDIT RENOUVELABLE</a:t>
            </a:r>
            <a:endParaRPr lang="fr-FR" sz="800" dirty="0">
              <a:solidFill>
                <a:schemeClr val="bg2"/>
              </a:solidFill>
            </a:endParaRPr>
          </a:p>
        </p:txBody>
      </p:sp>
      <p:sp>
        <p:nvSpPr>
          <p:cNvPr id="218" name="Rectangle à coins arrondis 217"/>
          <p:cNvSpPr/>
          <p:nvPr/>
        </p:nvSpPr>
        <p:spPr>
          <a:xfrm>
            <a:off x="5135194" y="6220893"/>
            <a:ext cx="1493914" cy="155294"/>
          </a:xfrm>
          <a:prstGeom prst="roundRect">
            <a:avLst/>
          </a:prstGeom>
          <a:solidFill>
            <a:srgbClr val="837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chemeClr val="bg2"/>
                </a:solidFill>
              </a:rPr>
              <a:t>CRÉDIT IMMOBILIER</a:t>
            </a:r>
            <a:endParaRPr lang="fr-FR" sz="800" dirty="0">
              <a:solidFill>
                <a:schemeClr val="bg2"/>
              </a:solidFill>
            </a:endParaRPr>
          </a:p>
        </p:txBody>
      </p:sp>
      <p:sp>
        <p:nvSpPr>
          <p:cNvPr id="219" name="Rectangle à coins arrondis 218"/>
          <p:cNvSpPr/>
          <p:nvPr/>
        </p:nvSpPr>
        <p:spPr>
          <a:xfrm>
            <a:off x="232916" y="1496363"/>
            <a:ext cx="1493914" cy="258755"/>
          </a:xfrm>
          <a:prstGeom prst="roundRect">
            <a:avLst/>
          </a:prstGeom>
          <a:solidFill>
            <a:srgbClr val="83775F"/>
          </a:solidFill>
          <a:ln>
            <a:solidFill>
              <a:srgbClr val="DCD7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rgbClr val="FFFFFF"/>
                </a:solidFill>
              </a:rPr>
              <a:t>LE COMPTE COURANT</a:t>
            </a:r>
            <a:endParaRPr lang="fr-FR" sz="800" dirty="0">
              <a:solidFill>
                <a:srgbClr val="FFFFFF"/>
              </a:solidFill>
            </a:endParaRPr>
          </a:p>
        </p:txBody>
      </p:sp>
      <p:sp>
        <p:nvSpPr>
          <p:cNvPr id="220" name="Rectangle à coins arrondis 219"/>
          <p:cNvSpPr/>
          <p:nvPr/>
        </p:nvSpPr>
        <p:spPr>
          <a:xfrm>
            <a:off x="232916" y="1816161"/>
            <a:ext cx="1493914" cy="155294"/>
          </a:xfrm>
          <a:prstGeom prst="roundRect">
            <a:avLst/>
          </a:prstGeom>
          <a:solidFill>
            <a:srgbClr val="83775F"/>
          </a:solidFill>
          <a:ln>
            <a:solidFill>
              <a:srgbClr val="DCD7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chemeClr val="bg2"/>
                </a:solidFill>
              </a:rPr>
              <a:t>FORFAIT LABELLIS</a:t>
            </a:r>
            <a:endParaRPr lang="fr-FR" sz="800" dirty="0">
              <a:solidFill>
                <a:schemeClr val="bg2"/>
              </a:solidFill>
            </a:endParaRPr>
          </a:p>
        </p:txBody>
      </p:sp>
      <p:sp>
        <p:nvSpPr>
          <p:cNvPr id="224" name="Rectangle à coins arrondis 223"/>
          <p:cNvSpPr/>
          <p:nvPr/>
        </p:nvSpPr>
        <p:spPr>
          <a:xfrm>
            <a:off x="221397" y="4885852"/>
            <a:ext cx="1493914" cy="155294"/>
          </a:xfrm>
          <a:prstGeom prst="roundRect">
            <a:avLst/>
          </a:prstGeom>
          <a:solidFill>
            <a:srgbClr val="83775F"/>
          </a:solidFill>
          <a:ln>
            <a:solidFill>
              <a:srgbClr val="DCD7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chemeClr val="bg2"/>
                </a:solidFill>
              </a:rPr>
              <a:t>MADELIN RETRAITE</a:t>
            </a:r>
            <a:endParaRPr lang="fr-FR" sz="800" dirty="0">
              <a:solidFill>
                <a:schemeClr val="bg2"/>
              </a:solidFill>
            </a:endParaRPr>
          </a:p>
        </p:txBody>
      </p:sp>
      <p:sp>
        <p:nvSpPr>
          <p:cNvPr id="225" name="Rectangle à coins arrondis 224"/>
          <p:cNvSpPr/>
          <p:nvPr/>
        </p:nvSpPr>
        <p:spPr>
          <a:xfrm>
            <a:off x="221397" y="5130697"/>
            <a:ext cx="1493914" cy="155294"/>
          </a:xfrm>
          <a:prstGeom prst="roundRect">
            <a:avLst/>
          </a:prstGeom>
          <a:solidFill>
            <a:srgbClr val="83775F"/>
          </a:solidFill>
          <a:ln>
            <a:solidFill>
              <a:srgbClr val="DCD7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bg2"/>
                </a:solidFill>
              </a:rPr>
              <a:t>ES -PL</a:t>
            </a:r>
          </a:p>
        </p:txBody>
      </p:sp>
      <p:sp>
        <p:nvSpPr>
          <p:cNvPr id="226" name="Rectangle à coins arrondis 225"/>
          <p:cNvSpPr/>
          <p:nvPr/>
        </p:nvSpPr>
        <p:spPr>
          <a:xfrm>
            <a:off x="232916" y="2199643"/>
            <a:ext cx="1493914" cy="155294"/>
          </a:xfrm>
          <a:prstGeom prst="roundRect">
            <a:avLst/>
          </a:prstGeom>
          <a:solidFill>
            <a:srgbClr val="83775F"/>
          </a:solidFill>
          <a:ln>
            <a:solidFill>
              <a:srgbClr val="DCD7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chemeClr val="bg2"/>
                </a:solidFill>
              </a:rPr>
              <a:t>COMPTE EXCEDENT PRO</a:t>
            </a:r>
            <a:endParaRPr lang="fr-FR" sz="800" dirty="0">
              <a:solidFill>
                <a:schemeClr val="bg2"/>
              </a:solidFill>
            </a:endParaRPr>
          </a:p>
        </p:txBody>
      </p:sp>
      <p:sp>
        <p:nvSpPr>
          <p:cNvPr id="227" name="Rectangle à coins arrondis 226"/>
          <p:cNvSpPr/>
          <p:nvPr/>
        </p:nvSpPr>
        <p:spPr>
          <a:xfrm>
            <a:off x="232916" y="2438007"/>
            <a:ext cx="1493914" cy="155294"/>
          </a:xfrm>
          <a:prstGeom prst="roundRect">
            <a:avLst/>
          </a:prstGeom>
          <a:solidFill>
            <a:srgbClr val="83775F"/>
          </a:solidFill>
          <a:ln>
            <a:solidFill>
              <a:srgbClr val="DCD7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chemeClr val="bg2"/>
                </a:solidFill>
              </a:rPr>
              <a:t>CAT CAPTIO</a:t>
            </a:r>
            <a:endParaRPr lang="fr-FR" sz="800" dirty="0">
              <a:solidFill>
                <a:schemeClr val="bg2"/>
              </a:solidFill>
            </a:endParaRPr>
          </a:p>
        </p:txBody>
      </p:sp>
      <p:sp>
        <p:nvSpPr>
          <p:cNvPr id="230" name="Rectangle à coins arrondis 229"/>
          <p:cNvSpPr/>
          <p:nvPr/>
        </p:nvSpPr>
        <p:spPr>
          <a:xfrm>
            <a:off x="232916" y="8144328"/>
            <a:ext cx="1493914" cy="155294"/>
          </a:xfrm>
          <a:prstGeom prst="roundRect">
            <a:avLst/>
          </a:prstGeom>
          <a:solidFill>
            <a:srgbClr val="837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rgbClr val="FFFFFF"/>
                </a:solidFill>
              </a:rPr>
              <a:t>LOI MADELIN</a:t>
            </a:r>
            <a:endParaRPr lang="fr-FR" sz="800" dirty="0">
              <a:solidFill>
                <a:srgbClr val="FFFFFF"/>
              </a:solidFill>
            </a:endParaRPr>
          </a:p>
        </p:txBody>
      </p:sp>
      <p:sp>
        <p:nvSpPr>
          <p:cNvPr id="231" name="Rectangle à coins arrondis 230"/>
          <p:cNvSpPr/>
          <p:nvPr/>
        </p:nvSpPr>
        <p:spPr>
          <a:xfrm>
            <a:off x="232916" y="8402024"/>
            <a:ext cx="1493914" cy="195141"/>
          </a:xfrm>
          <a:prstGeom prst="roundRect">
            <a:avLst/>
          </a:prstGeom>
          <a:solidFill>
            <a:srgbClr val="837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rgbClr val="FFFFFF"/>
                </a:solidFill>
              </a:rPr>
              <a:t>ES - PL</a:t>
            </a:r>
            <a:endParaRPr lang="fr-FR" sz="800" dirty="0">
              <a:solidFill>
                <a:srgbClr val="FFFFFF"/>
              </a:solidFill>
            </a:endParaRPr>
          </a:p>
        </p:txBody>
      </p:sp>
      <p:sp>
        <p:nvSpPr>
          <p:cNvPr id="232" name="Rectangle à coins arrondis 231"/>
          <p:cNvSpPr/>
          <p:nvPr/>
        </p:nvSpPr>
        <p:spPr>
          <a:xfrm>
            <a:off x="232916" y="3453433"/>
            <a:ext cx="1493914" cy="155294"/>
          </a:xfrm>
          <a:prstGeom prst="roundRect">
            <a:avLst/>
          </a:prstGeom>
          <a:solidFill>
            <a:srgbClr val="83775F"/>
          </a:solidFill>
          <a:ln>
            <a:solidFill>
              <a:srgbClr val="DCD7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chemeClr val="bg2"/>
                </a:solidFill>
              </a:rPr>
              <a:t>PAP</a:t>
            </a:r>
            <a:endParaRPr lang="fr-FR" sz="800" dirty="0">
              <a:solidFill>
                <a:schemeClr val="bg2"/>
              </a:solidFill>
            </a:endParaRPr>
          </a:p>
        </p:txBody>
      </p:sp>
      <p:sp>
        <p:nvSpPr>
          <p:cNvPr id="233" name="Rectangle à coins arrondis 232"/>
          <p:cNvSpPr/>
          <p:nvPr/>
        </p:nvSpPr>
        <p:spPr>
          <a:xfrm>
            <a:off x="232916" y="3671405"/>
            <a:ext cx="1493914" cy="155294"/>
          </a:xfrm>
          <a:prstGeom prst="roundRect">
            <a:avLst/>
          </a:prstGeom>
          <a:solidFill>
            <a:srgbClr val="83775F"/>
          </a:solidFill>
          <a:ln>
            <a:solidFill>
              <a:srgbClr val="DCD7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chemeClr val="bg2"/>
                </a:solidFill>
              </a:rPr>
              <a:t>PREVOYANCE MADELIN</a:t>
            </a:r>
            <a:endParaRPr lang="fr-FR" sz="800" dirty="0">
              <a:solidFill>
                <a:schemeClr val="bg2"/>
              </a:solidFill>
            </a:endParaRPr>
          </a:p>
        </p:txBody>
      </p:sp>
      <p:sp>
        <p:nvSpPr>
          <p:cNvPr id="236" name="Rectangle à coins arrondis 235"/>
          <p:cNvSpPr/>
          <p:nvPr/>
        </p:nvSpPr>
        <p:spPr>
          <a:xfrm>
            <a:off x="232916" y="5454399"/>
            <a:ext cx="1493914" cy="155294"/>
          </a:xfrm>
          <a:prstGeom prst="roundRect">
            <a:avLst/>
          </a:prstGeom>
          <a:solidFill>
            <a:srgbClr val="83775F"/>
          </a:solidFill>
          <a:ln>
            <a:solidFill>
              <a:srgbClr val="DCD7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chemeClr val="bg2"/>
                </a:solidFill>
              </a:rPr>
              <a:t>DÉCOUVERT</a:t>
            </a:r>
            <a:endParaRPr lang="fr-FR" sz="800" dirty="0">
              <a:solidFill>
                <a:schemeClr val="bg2"/>
              </a:solidFill>
            </a:endParaRPr>
          </a:p>
        </p:txBody>
      </p:sp>
      <p:sp>
        <p:nvSpPr>
          <p:cNvPr id="237" name="Rectangle à coins arrondis 236"/>
          <p:cNvSpPr/>
          <p:nvPr/>
        </p:nvSpPr>
        <p:spPr>
          <a:xfrm>
            <a:off x="232916" y="5681188"/>
            <a:ext cx="1493914" cy="316096"/>
          </a:xfrm>
          <a:prstGeom prst="roundRect">
            <a:avLst/>
          </a:prstGeom>
          <a:solidFill>
            <a:srgbClr val="83775F"/>
          </a:solidFill>
          <a:ln>
            <a:solidFill>
              <a:srgbClr val="DCD7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chemeClr val="bg2"/>
                </a:solidFill>
              </a:rPr>
              <a:t>ESCOMPTE, DAILLY, FACTOR</a:t>
            </a:r>
            <a:endParaRPr lang="fr-FR" sz="800" dirty="0">
              <a:solidFill>
                <a:schemeClr val="bg2"/>
              </a:solidFill>
            </a:endParaRPr>
          </a:p>
        </p:txBody>
      </p:sp>
      <p:sp>
        <p:nvSpPr>
          <p:cNvPr id="238" name="Rectangle à coins arrondis 237"/>
          <p:cNvSpPr/>
          <p:nvPr/>
        </p:nvSpPr>
        <p:spPr>
          <a:xfrm>
            <a:off x="232916" y="6086927"/>
            <a:ext cx="1493914" cy="155294"/>
          </a:xfrm>
          <a:prstGeom prst="roundRect">
            <a:avLst/>
          </a:prstGeom>
          <a:solidFill>
            <a:srgbClr val="837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chemeClr val="bg2"/>
                </a:solidFill>
              </a:rPr>
              <a:t>CRÉDIT EXPRESS</a:t>
            </a:r>
            <a:endParaRPr lang="fr-FR" sz="800" dirty="0">
              <a:solidFill>
                <a:schemeClr val="bg2"/>
              </a:solidFill>
            </a:endParaRPr>
          </a:p>
        </p:txBody>
      </p:sp>
      <p:sp>
        <p:nvSpPr>
          <p:cNvPr id="239" name="Rectangle à coins arrondis 238"/>
          <p:cNvSpPr/>
          <p:nvPr/>
        </p:nvSpPr>
        <p:spPr>
          <a:xfrm>
            <a:off x="232916" y="6280049"/>
            <a:ext cx="1493914" cy="155294"/>
          </a:xfrm>
          <a:prstGeom prst="roundRect">
            <a:avLst/>
          </a:prstGeom>
          <a:solidFill>
            <a:srgbClr val="837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chemeClr val="bg2"/>
                </a:solidFill>
              </a:rPr>
              <a:t>CRÉDIT MLT</a:t>
            </a:r>
            <a:endParaRPr lang="fr-FR" sz="800" dirty="0">
              <a:solidFill>
                <a:schemeClr val="bg2"/>
              </a:solidFill>
            </a:endParaRPr>
          </a:p>
        </p:txBody>
      </p:sp>
      <p:sp>
        <p:nvSpPr>
          <p:cNvPr id="240" name="Rectangle à coins arrondis 239"/>
          <p:cNvSpPr/>
          <p:nvPr/>
        </p:nvSpPr>
        <p:spPr>
          <a:xfrm>
            <a:off x="232916" y="6480066"/>
            <a:ext cx="1493914" cy="155294"/>
          </a:xfrm>
          <a:prstGeom prst="roundRect">
            <a:avLst/>
          </a:prstGeom>
          <a:solidFill>
            <a:srgbClr val="837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chemeClr val="bg2"/>
                </a:solidFill>
              </a:rPr>
              <a:t>CRÉDIT BAIL</a:t>
            </a:r>
            <a:endParaRPr lang="fr-FR" sz="800" dirty="0">
              <a:solidFill>
                <a:schemeClr val="bg2"/>
              </a:solidFill>
            </a:endParaRPr>
          </a:p>
        </p:txBody>
      </p:sp>
      <p:sp>
        <p:nvSpPr>
          <p:cNvPr id="241" name="Rectangle à coins arrondis 240"/>
          <p:cNvSpPr/>
          <p:nvPr/>
        </p:nvSpPr>
        <p:spPr>
          <a:xfrm>
            <a:off x="232916" y="8701107"/>
            <a:ext cx="1493914" cy="249736"/>
          </a:xfrm>
          <a:prstGeom prst="roundRect">
            <a:avLst/>
          </a:prstGeom>
          <a:solidFill>
            <a:srgbClr val="837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rgbClr val="FFFFFF"/>
                </a:solidFill>
              </a:rPr>
              <a:t>CRÉDIT BAIL</a:t>
            </a:r>
            <a:endParaRPr lang="fr-FR" sz="800" dirty="0">
              <a:solidFill>
                <a:srgbClr val="FFFFFF"/>
              </a:solidFill>
            </a:endParaRPr>
          </a:p>
        </p:txBody>
      </p:sp>
      <p:sp>
        <p:nvSpPr>
          <p:cNvPr id="93" name="Rectangle à coins arrondis 92"/>
          <p:cNvSpPr/>
          <p:nvPr/>
        </p:nvSpPr>
        <p:spPr>
          <a:xfrm>
            <a:off x="5135194" y="6454146"/>
            <a:ext cx="1493914" cy="155294"/>
          </a:xfrm>
          <a:prstGeom prst="roundRect">
            <a:avLst/>
          </a:prstGeom>
          <a:solidFill>
            <a:srgbClr val="837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chemeClr val="bg2"/>
                </a:solidFill>
              </a:rPr>
              <a:t>LOA</a:t>
            </a:r>
            <a:endParaRPr lang="fr-FR" sz="800" dirty="0">
              <a:solidFill>
                <a:schemeClr val="bg2"/>
              </a:solidFill>
            </a:endParaRPr>
          </a:p>
        </p:txBody>
      </p:sp>
      <p:sp>
        <p:nvSpPr>
          <p:cNvPr id="92" name="Rectangle à coins arrondis 91"/>
          <p:cNvSpPr/>
          <p:nvPr/>
        </p:nvSpPr>
        <p:spPr>
          <a:xfrm>
            <a:off x="232916" y="4223352"/>
            <a:ext cx="1493914" cy="155294"/>
          </a:xfrm>
          <a:prstGeom prst="roundRect">
            <a:avLst/>
          </a:prstGeom>
          <a:solidFill>
            <a:srgbClr val="83775F"/>
          </a:solidFill>
          <a:ln>
            <a:solidFill>
              <a:srgbClr val="DCD7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chemeClr val="bg2"/>
                </a:solidFill>
              </a:rPr>
              <a:t>MULTIRISQUE PRO</a:t>
            </a:r>
            <a:endParaRPr lang="fr-FR" sz="800" dirty="0">
              <a:solidFill>
                <a:schemeClr val="bg2"/>
              </a:solidFill>
            </a:endParaRPr>
          </a:p>
        </p:txBody>
      </p:sp>
      <p:sp>
        <p:nvSpPr>
          <p:cNvPr id="94" name="Rectangle à coins arrondis 93"/>
          <p:cNvSpPr/>
          <p:nvPr/>
        </p:nvSpPr>
        <p:spPr>
          <a:xfrm>
            <a:off x="232916" y="4426920"/>
            <a:ext cx="1493914" cy="222792"/>
          </a:xfrm>
          <a:prstGeom prst="roundRect">
            <a:avLst/>
          </a:prstGeom>
          <a:solidFill>
            <a:srgbClr val="83775F"/>
          </a:solidFill>
          <a:ln>
            <a:solidFill>
              <a:srgbClr val="DCD7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chemeClr val="bg2"/>
                </a:solidFill>
              </a:rPr>
              <a:t>CNP ADE</a:t>
            </a:r>
            <a:endParaRPr lang="fr-FR" sz="800" dirty="0">
              <a:solidFill>
                <a:schemeClr val="bg2"/>
              </a:solidFill>
            </a:endParaRPr>
          </a:p>
        </p:txBody>
      </p:sp>
      <p:sp>
        <p:nvSpPr>
          <p:cNvPr id="95" name="Text Box 13"/>
          <p:cNvSpPr txBox="1">
            <a:spLocks noChangeArrowheads="1"/>
          </p:cNvSpPr>
          <p:nvPr/>
        </p:nvSpPr>
        <p:spPr bwMode="auto">
          <a:xfrm>
            <a:off x="134456" y="147744"/>
            <a:ext cx="6655193" cy="523220"/>
          </a:xfrm>
          <a:prstGeom prst="rect">
            <a:avLst/>
          </a:prstGeom>
          <a:solidFill>
            <a:srgbClr val="68036D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 smtClean="0">
                <a:solidFill>
                  <a:srgbClr val="FFFFFF"/>
                </a:solidFill>
                <a:ea typeface="ＭＳ Ｐゴシック" pitchFamily="1" charset="-128"/>
              </a:rPr>
              <a:t>PROFESSIONS LIBÉRALES </a:t>
            </a:r>
          </a:p>
          <a:p>
            <a:pPr algn="r"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>
                <a:solidFill>
                  <a:srgbClr val="CDCECC"/>
                </a:solidFill>
                <a:ea typeface="ＭＳ Ｐゴシック" pitchFamily="1" charset="-128"/>
              </a:rPr>
              <a:t>LA DOUBLE RELATION : </a:t>
            </a:r>
            <a:r>
              <a:rPr lang="fr-FR" sz="1400" b="1" kern="0" dirty="0" smtClean="0">
                <a:solidFill>
                  <a:srgbClr val="CDCECC"/>
                </a:solidFill>
                <a:ea typeface="ＭＳ Ｐゴシック" pitchFamily="1" charset="-128"/>
              </a:rPr>
              <a:t>LES UNIVERS DE BESOIN</a:t>
            </a:r>
            <a:endParaRPr lang="fr-FR" sz="1400" b="1" kern="0" dirty="0">
              <a:solidFill>
                <a:srgbClr val="CDCECC"/>
              </a:solidFill>
              <a:ea typeface="ＭＳ Ｐゴシック" pitchFamily="1" charset="-128"/>
            </a:endParaRPr>
          </a:p>
        </p:txBody>
      </p:sp>
      <p:sp>
        <p:nvSpPr>
          <p:cNvPr id="96" name="Rectangle 10"/>
          <p:cNvSpPr>
            <a:spLocks noChangeArrowheads="1"/>
          </p:cNvSpPr>
          <p:nvPr/>
        </p:nvSpPr>
        <p:spPr bwMode="auto">
          <a:xfrm>
            <a:off x="122938" y="2731932"/>
            <a:ext cx="1762526" cy="6049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xtLst/>
        </p:spPr>
        <p:txBody>
          <a:bodyPr vert="vert270" anchor="t"/>
          <a:lstStyle/>
          <a:p>
            <a:pPr algn="ctr"/>
            <a:endParaRPr lang="fr-FR" sz="700" dirty="0" smtClean="0">
              <a:solidFill>
                <a:srgbClr val="68036D"/>
              </a:solidFill>
            </a:endParaRPr>
          </a:p>
        </p:txBody>
      </p:sp>
      <p:sp>
        <p:nvSpPr>
          <p:cNvPr id="97" name="Rectangle 10"/>
          <p:cNvSpPr>
            <a:spLocks noChangeArrowheads="1"/>
          </p:cNvSpPr>
          <p:nvPr/>
        </p:nvSpPr>
        <p:spPr bwMode="auto">
          <a:xfrm>
            <a:off x="1990599" y="2731932"/>
            <a:ext cx="2960120" cy="194925"/>
          </a:xfrm>
          <a:prstGeom prst="rect">
            <a:avLst/>
          </a:prstGeom>
          <a:solidFill>
            <a:srgbClr val="68036D"/>
          </a:solidFill>
          <a:ln>
            <a:solidFill>
              <a:srgbClr val="DCD7CF"/>
            </a:solidFill>
          </a:ln>
          <a:extLst/>
        </p:spPr>
        <p:txBody>
          <a:bodyPr anchor="ctr"/>
          <a:lstStyle/>
          <a:p>
            <a:pPr algn="ctr"/>
            <a:r>
              <a:rPr lang="fr-FR" sz="800" b="1" dirty="0" smtClean="0">
                <a:solidFill>
                  <a:srgbClr val="FFFFFF"/>
                </a:solidFill>
              </a:rPr>
              <a:t>OPTIMISER LA GESTION DES FLUX</a:t>
            </a:r>
          </a:p>
        </p:txBody>
      </p:sp>
      <p:sp>
        <p:nvSpPr>
          <p:cNvPr id="98" name="Rectangle 10"/>
          <p:cNvSpPr>
            <a:spLocks noChangeArrowheads="1"/>
          </p:cNvSpPr>
          <p:nvPr/>
        </p:nvSpPr>
        <p:spPr bwMode="auto">
          <a:xfrm>
            <a:off x="1990597" y="2926857"/>
            <a:ext cx="2960122" cy="4100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xtLst/>
        </p:spPr>
        <p:txBody>
          <a:bodyPr anchor="t"/>
          <a:lstStyle/>
          <a:p>
            <a:pPr marL="85725" indent="-85725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Faciliter et sécuriser les paiements</a:t>
            </a:r>
          </a:p>
          <a:p>
            <a:pPr marL="85725" indent="-85725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Améliorer la trésorerie </a:t>
            </a:r>
          </a:p>
          <a:p>
            <a:pPr marL="85725" indent="-85725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Gagner du temps</a:t>
            </a:r>
          </a:p>
          <a:p>
            <a:pPr marL="85725" indent="-85725">
              <a:buFont typeface="Arial"/>
              <a:buChar char="•"/>
            </a:pPr>
            <a:endParaRPr lang="fr-FR" sz="800" dirty="0">
              <a:solidFill>
                <a:srgbClr val="676964"/>
              </a:solidFill>
            </a:endParaRPr>
          </a:p>
        </p:txBody>
      </p:sp>
      <p:sp>
        <p:nvSpPr>
          <p:cNvPr id="99" name="Rectangle 10"/>
          <p:cNvSpPr>
            <a:spLocks noChangeArrowheads="1"/>
          </p:cNvSpPr>
          <p:nvPr/>
        </p:nvSpPr>
        <p:spPr bwMode="auto">
          <a:xfrm>
            <a:off x="5037054" y="2731932"/>
            <a:ext cx="1741076" cy="604979"/>
          </a:xfrm>
          <a:prstGeom prst="rect">
            <a:avLst/>
          </a:prstGeom>
          <a:solidFill>
            <a:srgbClr val="ECECEC"/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xtLst/>
        </p:spPr>
        <p:txBody>
          <a:bodyPr vert="vert" anchor="t"/>
          <a:lstStyle/>
          <a:p>
            <a:pPr algn="ctr"/>
            <a:endParaRPr lang="fr-FR" sz="700" dirty="0" smtClean="0">
              <a:solidFill>
                <a:srgbClr val="68036D"/>
              </a:solidFill>
            </a:endParaRPr>
          </a:p>
        </p:txBody>
      </p:sp>
      <p:sp>
        <p:nvSpPr>
          <p:cNvPr id="100" name="Rectangle à coins arrondis 99"/>
          <p:cNvSpPr/>
          <p:nvPr/>
        </p:nvSpPr>
        <p:spPr>
          <a:xfrm>
            <a:off x="5123675" y="2759753"/>
            <a:ext cx="1493914" cy="236090"/>
          </a:xfrm>
          <a:prstGeom prst="roundRect">
            <a:avLst/>
          </a:prstGeom>
          <a:solidFill>
            <a:srgbClr val="83775F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chemeClr val="bg2"/>
                </a:solidFill>
              </a:rPr>
              <a:t>DEI</a:t>
            </a:r>
          </a:p>
        </p:txBody>
      </p:sp>
      <p:sp>
        <p:nvSpPr>
          <p:cNvPr id="101" name="Rectangle à coins arrondis 100"/>
          <p:cNvSpPr/>
          <p:nvPr/>
        </p:nvSpPr>
        <p:spPr>
          <a:xfrm>
            <a:off x="5123675" y="3075048"/>
            <a:ext cx="1493914" cy="236090"/>
          </a:xfrm>
          <a:prstGeom prst="roundRect">
            <a:avLst/>
          </a:prstGeom>
          <a:solidFill>
            <a:srgbClr val="83775F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chemeClr val="bg2"/>
                </a:solidFill>
              </a:rPr>
              <a:t>CARTES BANCAIRES</a:t>
            </a:r>
            <a:endParaRPr lang="fr-FR" sz="800" dirty="0">
              <a:solidFill>
                <a:schemeClr val="bg2"/>
              </a:solidFill>
            </a:endParaRPr>
          </a:p>
        </p:txBody>
      </p:sp>
      <p:sp>
        <p:nvSpPr>
          <p:cNvPr id="102" name="Rectangle à coins arrondis 101"/>
          <p:cNvSpPr/>
          <p:nvPr/>
        </p:nvSpPr>
        <p:spPr>
          <a:xfrm>
            <a:off x="221397" y="2741562"/>
            <a:ext cx="1493914" cy="155294"/>
          </a:xfrm>
          <a:prstGeom prst="roundRect">
            <a:avLst/>
          </a:prstGeom>
          <a:solidFill>
            <a:srgbClr val="83775F"/>
          </a:solidFill>
          <a:ln>
            <a:solidFill>
              <a:srgbClr val="DCD7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chemeClr val="bg2"/>
                </a:solidFill>
              </a:rPr>
              <a:t>TPE</a:t>
            </a:r>
            <a:endParaRPr lang="fr-FR" sz="800" dirty="0">
              <a:solidFill>
                <a:schemeClr val="bg2"/>
              </a:solidFill>
            </a:endParaRPr>
          </a:p>
        </p:txBody>
      </p:sp>
      <p:sp>
        <p:nvSpPr>
          <p:cNvPr id="103" name="Rectangle à coins arrondis 102"/>
          <p:cNvSpPr/>
          <p:nvPr/>
        </p:nvSpPr>
        <p:spPr>
          <a:xfrm>
            <a:off x="221397" y="2940124"/>
            <a:ext cx="1493914" cy="155294"/>
          </a:xfrm>
          <a:prstGeom prst="roundRect">
            <a:avLst/>
          </a:prstGeom>
          <a:solidFill>
            <a:srgbClr val="83775F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chemeClr val="bg2"/>
                </a:solidFill>
              </a:rPr>
              <a:t>MONETIQUE SANTÉ</a:t>
            </a:r>
            <a:endParaRPr lang="fr-FR" sz="800" dirty="0">
              <a:solidFill>
                <a:schemeClr val="bg2"/>
              </a:solidFill>
            </a:endParaRPr>
          </a:p>
        </p:txBody>
      </p:sp>
      <p:sp>
        <p:nvSpPr>
          <p:cNvPr id="105" name="Rectangle à coins arrondis 104"/>
          <p:cNvSpPr/>
          <p:nvPr/>
        </p:nvSpPr>
        <p:spPr>
          <a:xfrm>
            <a:off x="221397" y="3130257"/>
            <a:ext cx="1493914" cy="155294"/>
          </a:xfrm>
          <a:prstGeom prst="roundRect">
            <a:avLst/>
          </a:prstGeom>
          <a:solidFill>
            <a:srgbClr val="83775F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chemeClr val="bg2"/>
                </a:solidFill>
              </a:rPr>
              <a:t>PAIEMENT N FOIS</a:t>
            </a:r>
            <a:endParaRPr lang="fr-FR" sz="800" dirty="0">
              <a:solidFill>
                <a:schemeClr val="bg2"/>
              </a:solidFill>
            </a:endParaRPr>
          </a:p>
        </p:txBody>
      </p:sp>
      <p:sp>
        <p:nvSpPr>
          <p:cNvPr id="106" name="Rectangle à coins arrondis 105"/>
          <p:cNvSpPr/>
          <p:nvPr/>
        </p:nvSpPr>
        <p:spPr>
          <a:xfrm>
            <a:off x="221397" y="3879287"/>
            <a:ext cx="1493914" cy="155294"/>
          </a:xfrm>
          <a:prstGeom prst="roundRect">
            <a:avLst/>
          </a:prstGeom>
          <a:solidFill>
            <a:srgbClr val="83775F"/>
          </a:solidFill>
          <a:ln>
            <a:solidFill>
              <a:srgbClr val="DCD7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chemeClr val="bg2"/>
                </a:solidFill>
              </a:rPr>
              <a:t>AN I ?????</a:t>
            </a:r>
            <a:endParaRPr lang="fr-FR" sz="800" dirty="0">
              <a:solidFill>
                <a:schemeClr val="bg2"/>
              </a:solidFill>
            </a:endParaRPr>
          </a:p>
        </p:txBody>
      </p:sp>
      <p:sp>
        <p:nvSpPr>
          <p:cNvPr id="90" name="Rectangle à coins arrondis 89"/>
          <p:cNvSpPr/>
          <p:nvPr/>
        </p:nvSpPr>
        <p:spPr>
          <a:xfrm>
            <a:off x="232916" y="6684888"/>
            <a:ext cx="1493914" cy="155294"/>
          </a:xfrm>
          <a:prstGeom prst="roundRect">
            <a:avLst/>
          </a:prstGeom>
          <a:solidFill>
            <a:srgbClr val="837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chemeClr val="bg2"/>
                </a:solidFill>
              </a:rPr>
              <a:t>LLD</a:t>
            </a:r>
            <a:endParaRPr lang="fr-FR" sz="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30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Caisse d'Epargne">
  <a:themeElements>
    <a:clrScheme name="Caisse d'Epargne">
      <a:dk1>
        <a:srgbClr val="4F504F"/>
      </a:dk1>
      <a:lt1>
        <a:srgbClr val="CDCECC"/>
      </a:lt1>
      <a:dk2>
        <a:srgbClr val="000000"/>
      </a:dk2>
      <a:lt2>
        <a:srgbClr val="FFFFFF"/>
      </a:lt2>
      <a:accent1>
        <a:srgbClr val="CD0920"/>
      </a:accent1>
      <a:accent2>
        <a:srgbClr val="4F504F"/>
      </a:accent2>
      <a:accent3>
        <a:srgbClr val="9EA09E"/>
      </a:accent3>
      <a:accent4>
        <a:srgbClr val="9E0827"/>
      </a:accent4>
      <a:accent5>
        <a:srgbClr val="A79C86"/>
      </a:accent5>
      <a:accent6>
        <a:srgbClr val="DE6225"/>
      </a:accent6>
      <a:hlink>
        <a:srgbClr val="CD0920"/>
      </a:hlink>
      <a:folHlink>
        <a:srgbClr val="581D41"/>
      </a:folHlink>
    </a:clrScheme>
    <a:fontScheme name="Caisse d'Epargne">
      <a:majorFont>
        <a:latin typeface="Franklin Gothic Book"/>
        <a:ea typeface=""/>
        <a:cs typeface=""/>
      </a:majorFont>
      <a:minorFont>
        <a:latin typeface="Helvetica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Pro">
  <a:themeElements>
    <a:clrScheme name="Caisse d'Epargne">
      <a:dk1>
        <a:srgbClr val="4F504F"/>
      </a:dk1>
      <a:lt1>
        <a:srgbClr val="CDCECC"/>
      </a:lt1>
      <a:dk2>
        <a:srgbClr val="000000"/>
      </a:dk2>
      <a:lt2>
        <a:srgbClr val="FFFFFF"/>
      </a:lt2>
      <a:accent1>
        <a:srgbClr val="CD0920"/>
      </a:accent1>
      <a:accent2>
        <a:srgbClr val="4F504F"/>
      </a:accent2>
      <a:accent3>
        <a:srgbClr val="9EA09E"/>
      </a:accent3>
      <a:accent4>
        <a:srgbClr val="9E0827"/>
      </a:accent4>
      <a:accent5>
        <a:srgbClr val="A79C86"/>
      </a:accent5>
      <a:accent6>
        <a:srgbClr val="DE6225"/>
      </a:accent6>
      <a:hlink>
        <a:srgbClr val="CD0920"/>
      </a:hlink>
      <a:folHlink>
        <a:srgbClr val="581D41"/>
      </a:folHlink>
    </a:clrScheme>
    <a:fontScheme name="Caisse d'Epargne">
      <a:majorFont>
        <a:latin typeface="Franklin Gothic Book"/>
        <a:ea typeface=""/>
        <a:cs typeface=""/>
      </a:majorFont>
      <a:minorFont>
        <a:latin typeface="Helvetica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649750F577C4149BA6DB4861195A131" ma:contentTypeVersion="0" ma:contentTypeDescription="Crée un document." ma:contentTypeScope="" ma:versionID="0978beda8f63513b5dfa58be5bbaf11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A4BBF45-B9AD-4C2A-BACD-6BAF76B3DE88}">
  <ds:schemaRefs>
    <ds:schemaRef ds:uri="http://schemas.microsoft.com/office/infopath/2007/PartnerControls"/>
    <ds:schemaRef ds:uri="http://purl.org/dc/dcmitype/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purl.org/dc/terms/"/>
    <ds:schemaRef ds:uri="http://www.w3.org/XML/1998/namespace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2134241A-5B86-48BA-BDA6-148E97E688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397DA70-CDCC-4DD0-B839-4EECD9CE6EF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3132</TotalTime>
  <Words>941</Words>
  <Application>Microsoft Office PowerPoint</Application>
  <PresentationFormat>Affichage à l'écran (4:3)</PresentationFormat>
  <Paragraphs>152</Paragraphs>
  <Slides>2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2</vt:i4>
      </vt:variant>
    </vt:vector>
  </HeadingPairs>
  <TitlesOfParts>
    <vt:vector size="4" baseType="lpstr">
      <vt:lpstr>1-Caisse d'Epargne</vt:lpstr>
      <vt:lpstr>2_Pro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Groupe \Tbwa</dc:creator>
  <cp:lastModifiedBy>A5704641</cp:lastModifiedBy>
  <cp:revision>155</cp:revision>
  <cp:lastPrinted>2015-06-16T09:36:28Z</cp:lastPrinted>
  <dcterms:created xsi:type="dcterms:W3CDTF">2014-02-18T14:40:41Z</dcterms:created>
  <dcterms:modified xsi:type="dcterms:W3CDTF">2016-07-04T13:36:16Z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0x010100A649750F577C4149BA6DB4861195A131</vt:lpwstr>
  </property>
</Properties>
</file>