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7" r:id="rId5"/>
  </p:sldMasterIdLst>
  <p:notesMasterIdLst>
    <p:notesMasterId r:id="rId8"/>
  </p:notesMasterIdLst>
  <p:handoutMasterIdLst>
    <p:handoutMasterId r:id="rId9"/>
  </p:handoutMasterIdLst>
  <p:sldIdLst>
    <p:sldId id="258" r:id="rId6"/>
    <p:sldId id="259" r:id="rId7"/>
  </p:sldIdLst>
  <p:sldSz cx="6858000" cy="9144000" type="screen4x3"/>
  <p:notesSz cx="6669088" cy="9928225"/>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036D"/>
    <a:srgbClr val="000000"/>
    <a:srgbClr val="EA9922"/>
    <a:srgbClr val="A6004E"/>
    <a:srgbClr val="581D41"/>
    <a:srgbClr val="CDCECC"/>
    <a:srgbClr val="9EA09E"/>
    <a:srgbClr val="4F504F"/>
    <a:srgbClr val="DE6225"/>
    <a:srgbClr val="DE62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93" autoAdjust="0"/>
    <p:restoredTop sz="98039" autoAdjust="0"/>
  </p:normalViewPr>
  <p:slideViewPr>
    <p:cSldViewPr snapToGrid="0" snapToObjects="1" showGuides="1">
      <p:cViewPr>
        <p:scale>
          <a:sx n="147" d="100"/>
          <a:sy n="147" d="100"/>
        </p:scale>
        <p:origin x="-1392" y="3564"/>
      </p:cViewPr>
      <p:guideLst>
        <p:guide orient="horz" pos="2900"/>
        <p:guide pos="2239"/>
        <p:guide pos="3524"/>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68" d="100"/>
          <a:sy n="68" d="100"/>
        </p:scale>
        <p:origin x="-3252" y="-96"/>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777607" y="0"/>
            <a:ext cx="2889938" cy="496411"/>
          </a:xfrm>
          <a:prstGeom prst="rect">
            <a:avLst/>
          </a:prstGeom>
        </p:spPr>
        <p:txBody>
          <a:bodyPr vert="horz" lIns="91440" tIns="45720" rIns="91440" bIns="45720" rtlCol="0"/>
          <a:lstStyle>
            <a:lvl1pPr algn="r">
              <a:defRPr sz="1200"/>
            </a:lvl1pPr>
          </a:lstStyle>
          <a:p>
            <a:fld id="{EAE04A43-571B-9D46-9580-A11883A7CE68}" type="datetimeFigureOut">
              <a:rPr lang="fr-FR" smtClean="0"/>
              <a:t>10/08/2016</a:t>
            </a:fld>
            <a:endParaRPr lang="fr-FR"/>
          </a:p>
        </p:txBody>
      </p:sp>
      <p:sp>
        <p:nvSpPr>
          <p:cNvPr id="4" name="Espace réservé du pied de page 3"/>
          <p:cNvSpPr>
            <a:spLocks noGrp="1"/>
          </p:cNvSpPr>
          <p:nvPr>
            <p:ph type="ftr" sz="quarter" idx="2"/>
          </p:nvPr>
        </p:nvSpPr>
        <p:spPr>
          <a:xfrm>
            <a:off x="0" y="9430091"/>
            <a:ext cx="2889938" cy="496411"/>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777607" y="9430091"/>
            <a:ext cx="2889938" cy="496411"/>
          </a:xfrm>
          <a:prstGeom prst="rect">
            <a:avLst/>
          </a:prstGeom>
        </p:spPr>
        <p:txBody>
          <a:bodyPr vert="horz" lIns="91440" tIns="45720" rIns="91440" bIns="45720" rtlCol="0" anchor="b"/>
          <a:lstStyle>
            <a:lvl1pPr algn="r">
              <a:defRPr sz="1200"/>
            </a:lvl1pPr>
          </a:lstStyle>
          <a:p>
            <a:fld id="{657008D8-7991-FA4E-B861-B0EF86D802F5}" type="slidenum">
              <a:rPr lang="fr-FR" smtClean="0"/>
              <a:t>‹N°›</a:t>
            </a:fld>
            <a:endParaRPr lang="fr-FR"/>
          </a:p>
        </p:txBody>
      </p:sp>
    </p:spTree>
    <p:extLst>
      <p:ext uri="{BB962C8B-B14F-4D97-AF65-F5344CB8AC3E}">
        <p14:creationId xmlns:p14="http://schemas.microsoft.com/office/powerpoint/2010/main" val="1040824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7607" y="0"/>
            <a:ext cx="2889938" cy="496411"/>
          </a:xfrm>
          <a:prstGeom prst="rect">
            <a:avLst/>
          </a:prstGeom>
        </p:spPr>
        <p:txBody>
          <a:bodyPr vert="horz" lIns="91440" tIns="45720" rIns="91440" bIns="45720" rtlCol="0"/>
          <a:lstStyle>
            <a:lvl1pPr algn="r">
              <a:defRPr sz="1200"/>
            </a:lvl1pPr>
          </a:lstStyle>
          <a:p>
            <a:fld id="{93E90AEF-4B4C-43A6-8E8D-23ABEF769E47}" type="datetimeFigureOut">
              <a:rPr lang="fr-FR" smtClean="0"/>
              <a:t>10/08/2016</a:t>
            </a:fld>
            <a:endParaRPr lang="fr-FR"/>
          </a:p>
        </p:txBody>
      </p:sp>
      <p:sp>
        <p:nvSpPr>
          <p:cNvPr id="4" name="Espace réservé de l'image des diapositives 3"/>
          <p:cNvSpPr>
            <a:spLocks noGrp="1" noRot="1" noChangeAspect="1"/>
          </p:cNvSpPr>
          <p:nvPr>
            <p:ph type="sldImg" idx="2"/>
          </p:nvPr>
        </p:nvSpPr>
        <p:spPr>
          <a:xfrm>
            <a:off x="1938338" y="744538"/>
            <a:ext cx="2792412"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66909" y="4715907"/>
            <a:ext cx="5335270" cy="4467701"/>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30091"/>
            <a:ext cx="2889938" cy="49641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7607" y="9430091"/>
            <a:ext cx="2889938" cy="496411"/>
          </a:xfrm>
          <a:prstGeom prst="rect">
            <a:avLst/>
          </a:prstGeom>
        </p:spPr>
        <p:txBody>
          <a:bodyPr vert="horz" lIns="91440" tIns="45720" rIns="91440" bIns="45720" rtlCol="0" anchor="b"/>
          <a:lstStyle>
            <a:lvl1pPr algn="r">
              <a:defRPr sz="1200"/>
            </a:lvl1pPr>
          </a:lstStyle>
          <a:p>
            <a:fld id="{E4A73702-D598-4751-9096-22E12BABAD61}" type="slidenum">
              <a:rPr lang="fr-FR" smtClean="0"/>
              <a:t>‹N°›</a:t>
            </a:fld>
            <a:endParaRPr lang="fr-FR"/>
          </a:p>
        </p:txBody>
      </p:sp>
    </p:spTree>
    <p:extLst>
      <p:ext uri="{BB962C8B-B14F-4D97-AF65-F5344CB8AC3E}">
        <p14:creationId xmlns:p14="http://schemas.microsoft.com/office/powerpoint/2010/main" val="658668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1">
    <p:spTree>
      <p:nvGrpSpPr>
        <p:cNvPr id="1" name=""/>
        <p:cNvGrpSpPr/>
        <p:nvPr/>
      </p:nvGrpSpPr>
      <p:grpSpPr>
        <a:xfrm>
          <a:off x="0" y="0"/>
          <a:ext cx="0" cy="0"/>
          <a:chOff x="0" y="0"/>
          <a:chExt cx="0" cy="0"/>
        </a:xfrm>
      </p:grpSpPr>
      <p:pic>
        <p:nvPicPr>
          <p:cNvPr id="7" name="Image 6" descr="Capture d’écran 2014-02-18 à 15.51.4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016" y="175750"/>
            <a:ext cx="1805926" cy="513687"/>
          </a:xfrm>
          <a:prstGeom prst="rect">
            <a:avLst/>
          </a:prstGeom>
        </p:spPr>
      </p:pic>
      <p:cxnSp>
        <p:nvCxnSpPr>
          <p:cNvPr id="12" name="Connecteur droit 11"/>
          <p:cNvCxnSpPr/>
          <p:nvPr userDrawn="1"/>
        </p:nvCxnSpPr>
        <p:spPr>
          <a:xfrm>
            <a:off x="6913" y="2116770"/>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userDrawn="1"/>
        </p:nvCxnSpPr>
        <p:spPr>
          <a:xfrm>
            <a:off x="0" y="5847918"/>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4" name="Image 3" descr="Capture d’écran 2014-02-18 à 15.54.41.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20894" y="6956514"/>
            <a:ext cx="2908462" cy="1352049"/>
          </a:xfrm>
          <a:prstGeom prst="rect">
            <a:avLst/>
          </a:prstGeom>
        </p:spPr>
      </p:pic>
      <p:sp>
        <p:nvSpPr>
          <p:cNvPr id="6" name="Espace réservé du contenu 5"/>
          <p:cNvSpPr>
            <a:spLocks noGrp="1"/>
          </p:cNvSpPr>
          <p:nvPr>
            <p:ph sz="quarter" idx="11" hasCustomPrompt="1"/>
          </p:nvPr>
        </p:nvSpPr>
        <p:spPr>
          <a:xfrm>
            <a:off x="125016" y="7162800"/>
            <a:ext cx="3313509" cy="660400"/>
          </a:xfrm>
          <a:ln>
            <a:noFill/>
          </a:ln>
        </p:spPr>
        <p:txBody>
          <a:bodyPr>
            <a:normAutofit/>
          </a:bodyPr>
          <a:lstStyle>
            <a:lvl1pPr>
              <a:defRPr sz="1400" b="1"/>
            </a:lvl1pPr>
          </a:lstStyle>
          <a:p>
            <a:pPr lvl="0"/>
            <a:r>
              <a:rPr lang="fr-FR" dirty="0" smtClean="0"/>
              <a:t>Attendus</a:t>
            </a:r>
          </a:p>
          <a:p>
            <a:pPr lvl="0"/>
            <a:endParaRPr lang="fr-FR" dirty="0" smtClean="0"/>
          </a:p>
        </p:txBody>
      </p:sp>
      <p:sp>
        <p:nvSpPr>
          <p:cNvPr id="10" name="Espace réservé du contenu 9"/>
          <p:cNvSpPr>
            <a:spLocks noGrp="1"/>
          </p:cNvSpPr>
          <p:nvPr>
            <p:ph sz="quarter" idx="12" hasCustomPrompt="1"/>
          </p:nvPr>
        </p:nvSpPr>
        <p:spPr>
          <a:xfrm>
            <a:off x="125016" y="7823200"/>
            <a:ext cx="3313509" cy="897467"/>
          </a:xfrm>
          <a:ln>
            <a:noFill/>
          </a:ln>
        </p:spPr>
        <p:txBody>
          <a:bodyPr>
            <a:normAutofit/>
          </a:bodyPr>
          <a:lstStyle>
            <a:lvl1pPr>
              <a:defRPr sz="1400" b="1"/>
            </a:lvl1pPr>
          </a:lstStyle>
          <a:p>
            <a:pPr lvl="0"/>
            <a:r>
              <a:rPr lang="fr-FR" dirty="0" smtClean="0"/>
              <a:t>Contact (nom + titre)</a:t>
            </a:r>
            <a:endParaRPr lang="fr-FR" dirty="0"/>
          </a:p>
        </p:txBody>
      </p:sp>
      <p:sp>
        <p:nvSpPr>
          <p:cNvPr id="15" name="Titre 1"/>
          <p:cNvSpPr>
            <a:spLocks noGrp="1"/>
          </p:cNvSpPr>
          <p:nvPr>
            <p:ph type="ctrTitle" hasCustomPrompt="1"/>
          </p:nvPr>
        </p:nvSpPr>
        <p:spPr>
          <a:xfrm>
            <a:off x="601429" y="2152608"/>
            <a:ext cx="6025313" cy="1960033"/>
          </a:xfrm>
          <a:ln w="22225">
            <a:noFill/>
          </a:ln>
        </p:spPr>
        <p:txBody>
          <a:bodyPr>
            <a:normAutofit/>
          </a:bodyPr>
          <a:lstStyle>
            <a:lvl1pPr algn="l">
              <a:defRPr sz="3200"/>
            </a:lvl1pPr>
          </a:lstStyle>
          <a:p>
            <a:r>
              <a:rPr lang="fr-FR" dirty="0" smtClean="0"/>
              <a:t>CLIQUEZ ET MODIFIEZ LE TITRE</a:t>
            </a:r>
            <a:endParaRPr lang="fr-FR" dirty="0"/>
          </a:p>
        </p:txBody>
      </p:sp>
      <p:sp>
        <p:nvSpPr>
          <p:cNvPr id="16" name="Sous-titre 2"/>
          <p:cNvSpPr>
            <a:spLocks noGrp="1"/>
          </p:cNvSpPr>
          <p:nvPr>
            <p:ph type="subTitle" idx="1"/>
          </p:nvPr>
        </p:nvSpPr>
        <p:spPr>
          <a:xfrm>
            <a:off x="601429" y="4306680"/>
            <a:ext cx="6031970" cy="1239275"/>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7" name="Espace réservé du texte 3"/>
          <p:cNvSpPr>
            <a:spLocks noGrp="1"/>
          </p:cNvSpPr>
          <p:nvPr>
            <p:ph type="body" sz="quarter" idx="10" hasCustomPrompt="1"/>
          </p:nvPr>
        </p:nvSpPr>
        <p:spPr>
          <a:xfrm>
            <a:off x="3619096" y="1652757"/>
            <a:ext cx="3006329" cy="461433"/>
          </a:xfrm>
        </p:spPr>
        <p:txBody>
          <a:bodyPr>
            <a:normAutofit/>
          </a:bodyPr>
          <a:lstStyle>
            <a:lvl1pPr marL="0" indent="0" algn="r">
              <a:buNone/>
              <a:defRPr sz="1200"/>
            </a:lvl1pPr>
          </a:lstStyle>
          <a:p>
            <a:r>
              <a:rPr lang="fr-FR" dirty="0" smtClean="0"/>
              <a:t>DATE</a:t>
            </a:r>
            <a:endParaRPr lang="fr-FR" dirty="0"/>
          </a:p>
        </p:txBody>
      </p:sp>
    </p:spTree>
    <p:extLst>
      <p:ext uri="{BB962C8B-B14F-4D97-AF65-F5344CB8AC3E}">
        <p14:creationId xmlns:p14="http://schemas.microsoft.com/office/powerpoint/2010/main" val="314891592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601429" y="2152608"/>
            <a:ext cx="6025313" cy="1960033"/>
          </a:xfrm>
          <a:ln w="22225">
            <a:noFill/>
          </a:ln>
        </p:spPr>
        <p:txBody>
          <a:bodyPr>
            <a:normAutofit/>
          </a:bodyPr>
          <a:lstStyle>
            <a:lvl1pPr algn="l">
              <a:defRPr sz="3200"/>
            </a:lvl1pPr>
          </a:lstStyle>
          <a:p>
            <a:r>
              <a:rPr lang="fr-FR" dirty="0" smtClean="0"/>
              <a:t>CLIQUEZ ET MODIFIEZ LE TITRE</a:t>
            </a:r>
            <a:endParaRPr lang="fr-FR" dirty="0"/>
          </a:p>
        </p:txBody>
      </p:sp>
      <p:sp>
        <p:nvSpPr>
          <p:cNvPr id="3" name="Sous-titre 2"/>
          <p:cNvSpPr>
            <a:spLocks noGrp="1"/>
          </p:cNvSpPr>
          <p:nvPr>
            <p:ph type="subTitle" idx="1"/>
          </p:nvPr>
        </p:nvSpPr>
        <p:spPr>
          <a:xfrm>
            <a:off x="601429" y="4306680"/>
            <a:ext cx="6031970" cy="1239275"/>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pic>
        <p:nvPicPr>
          <p:cNvPr id="9" name="Image 8" descr="Capture d’écran 2014-02-18 à 16.03.0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5742" y="6443534"/>
            <a:ext cx="1986518" cy="1956847"/>
          </a:xfrm>
          <a:prstGeom prst="rect">
            <a:avLst/>
          </a:prstGeom>
        </p:spPr>
      </p:pic>
      <p:cxnSp>
        <p:nvCxnSpPr>
          <p:cNvPr id="12" name="Connecteur droit 11"/>
          <p:cNvCxnSpPr/>
          <p:nvPr userDrawn="1"/>
        </p:nvCxnSpPr>
        <p:spPr>
          <a:xfrm>
            <a:off x="6913" y="2116770"/>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userDrawn="1"/>
        </p:nvCxnSpPr>
        <p:spPr>
          <a:xfrm>
            <a:off x="0" y="5847918"/>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10" name="Image 9" descr="Capture d’écran 2014-02-18 à 15.51.44.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016" y="175750"/>
            <a:ext cx="1805926" cy="513687"/>
          </a:xfrm>
          <a:prstGeom prst="rect">
            <a:avLst/>
          </a:prstGeom>
        </p:spPr>
      </p:pic>
      <p:sp>
        <p:nvSpPr>
          <p:cNvPr id="11" name="Espace réservé du texte 3"/>
          <p:cNvSpPr>
            <a:spLocks noGrp="1"/>
          </p:cNvSpPr>
          <p:nvPr>
            <p:ph type="body" sz="quarter" idx="10" hasCustomPrompt="1"/>
          </p:nvPr>
        </p:nvSpPr>
        <p:spPr>
          <a:xfrm>
            <a:off x="3619096" y="1652757"/>
            <a:ext cx="3006329" cy="461433"/>
          </a:xfrm>
        </p:spPr>
        <p:txBody>
          <a:bodyPr>
            <a:normAutofit/>
          </a:bodyPr>
          <a:lstStyle>
            <a:lvl1pPr marL="0" indent="0" algn="r">
              <a:buNone/>
              <a:defRPr sz="1200"/>
            </a:lvl1pPr>
          </a:lstStyle>
          <a:p>
            <a:r>
              <a:rPr lang="fr-FR" dirty="0" smtClean="0"/>
              <a:t>DATE</a:t>
            </a:r>
            <a:endParaRPr lang="fr-FR" dirty="0"/>
          </a:p>
        </p:txBody>
      </p:sp>
    </p:spTree>
    <p:extLst>
      <p:ext uri="{BB962C8B-B14F-4D97-AF65-F5344CB8AC3E}">
        <p14:creationId xmlns:p14="http://schemas.microsoft.com/office/powerpoint/2010/main" val="355367060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sposition de fin">
    <p:spTree>
      <p:nvGrpSpPr>
        <p:cNvPr id="1" name=""/>
        <p:cNvGrpSpPr/>
        <p:nvPr/>
      </p:nvGrpSpPr>
      <p:grpSpPr>
        <a:xfrm>
          <a:off x="0" y="0"/>
          <a:ext cx="0" cy="0"/>
          <a:chOff x="0" y="0"/>
          <a:chExt cx="0" cy="0"/>
        </a:xfrm>
      </p:grpSpPr>
      <p:pic>
        <p:nvPicPr>
          <p:cNvPr id="4" name="Image 3"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9381" y="3773085"/>
            <a:ext cx="3519239" cy="1496233"/>
          </a:xfrm>
          <a:prstGeom prst="rect">
            <a:avLst/>
          </a:prstGeom>
        </p:spPr>
      </p:pic>
    </p:spTree>
    <p:extLst>
      <p:ext uri="{BB962C8B-B14F-4D97-AF65-F5344CB8AC3E}">
        <p14:creationId xmlns:p14="http://schemas.microsoft.com/office/powerpoint/2010/main" val="30254403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 y="2561847"/>
            <a:ext cx="6858001" cy="1816100"/>
          </a:xfrm>
        </p:spPr>
        <p:txBody>
          <a:bodyPr anchor="ctr">
            <a:normAutofit/>
          </a:bodyPr>
          <a:lstStyle>
            <a:lvl1pPr algn="ctr">
              <a:defRPr sz="3000" b="1" cap="all"/>
            </a:lvl1pPr>
          </a:lstStyle>
          <a:p>
            <a:r>
              <a:rPr lang="fr-FR" dirty="0" smtClean="0"/>
              <a:t>Cliquez et modifiez le titre</a:t>
            </a:r>
            <a:endParaRPr lang="fr-FR" dirty="0"/>
          </a:p>
        </p:txBody>
      </p:sp>
      <p:sp>
        <p:nvSpPr>
          <p:cNvPr id="3" name="Espace réservé du texte 2"/>
          <p:cNvSpPr>
            <a:spLocks noGrp="1"/>
          </p:cNvSpPr>
          <p:nvPr>
            <p:ph type="body" idx="1"/>
          </p:nvPr>
        </p:nvSpPr>
        <p:spPr>
          <a:xfrm>
            <a:off x="520304" y="4377948"/>
            <a:ext cx="5829300" cy="2000249"/>
          </a:xfrm>
          <a:ln>
            <a:noFill/>
          </a:ln>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Cliquez pour modifier les styles du texte du masque</a:t>
            </a:r>
          </a:p>
        </p:txBody>
      </p:sp>
      <p:sp>
        <p:nvSpPr>
          <p:cNvPr id="6" name="Espace réservé du numéro de diapositive 5"/>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2658782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idx="1"/>
          </p:nvPr>
        </p:nvSpPr>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153402707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contenu et conclusi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idx="1"/>
          </p:nvPr>
        </p:nvSpPr>
        <p:spPr>
          <a:xfrm>
            <a:off x="342900" y="2133602"/>
            <a:ext cx="6172200" cy="4040309"/>
          </a:xfrm>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
        <p:nvSpPr>
          <p:cNvPr id="7" name="Sous-titre 2"/>
          <p:cNvSpPr>
            <a:spLocks noGrp="1"/>
          </p:cNvSpPr>
          <p:nvPr>
            <p:ph type="subTitle" idx="13" hasCustomPrompt="1"/>
          </p:nvPr>
        </p:nvSpPr>
        <p:spPr>
          <a:xfrm>
            <a:off x="342900" y="6718283"/>
            <a:ext cx="6172200" cy="1239275"/>
          </a:xfrm>
          <a:noFill/>
          <a:ln w="38100" cmpd="sng">
            <a:solidFill>
              <a:srgbClr val="CD0920"/>
            </a:solidFill>
            <a:round/>
          </a:ln>
          <a:effectLst/>
        </p:spPr>
        <p:style>
          <a:lnRef idx="2">
            <a:schemeClr val="accent2"/>
          </a:lnRef>
          <a:fillRef idx="1">
            <a:schemeClr val="lt1"/>
          </a:fillRef>
          <a:effectRef idx="0">
            <a:schemeClr val="accent2"/>
          </a:effectRef>
          <a:fontRef idx="none"/>
        </p:style>
        <p:txBody>
          <a:bodyPr anchor="ctr"/>
          <a:lstStyle>
            <a:lvl1pPr marL="0" indent="0" algn="ctr">
              <a:buNone/>
              <a:defRPr baseline="0">
                <a:solidFill>
                  <a:srgbClr val="4F504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la conclusion</a:t>
            </a:r>
          </a:p>
        </p:txBody>
      </p:sp>
    </p:spTree>
    <p:extLst>
      <p:ext uri="{BB962C8B-B14F-4D97-AF65-F5344CB8AC3E}">
        <p14:creationId xmlns:p14="http://schemas.microsoft.com/office/powerpoint/2010/main" val="38526629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sz="half" idx="1"/>
          </p:nvPr>
        </p:nvSpPr>
        <p:spPr>
          <a:xfrm>
            <a:off x="342900" y="2133601"/>
            <a:ext cx="3028950" cy="6034617"/>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3486150" y="2133601"/>
            <a:ext cx="3028950" cy="6034617"/>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Espace réservé du numéro de diapositive 6"/>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132903797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texte 2"/>
          <p:cNvSpPr>
            <a:spLocks noGrp="1"/>
          </p:cNvSpPr>
          <p:nvPr>
            <p:ph type="body" idx="1" hasCustomPrompt="1"/>
          </p:nvPr>
        </p:nvSpPr>
        <p:spPr>
          <a:xfrm>
            <a:off x="342900" y="2046817"/>
            <a:ext cx="3030141" cy="853016"/>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CLIQUEZ POUR MODIFIER LES STYLES DU TEXTE DU MASQUE</a:t>
            </a:r>
          </a:p>
        </p:txBody>
      </p:sp>
      <p:sp>
        <p:nvSpPr>
          <p:cNvPr id="4" name="Espace réservé du contenu 3"/>
          <p:cNvSpPr>
            <a:spLocks noGrp="1"/>
          </p:cNvSpPr>
          <p:nvPr>
            <p:ph sz="half" idx="2"/>
          </p:nvPr>
        </p:nvSpPr>
        <p:spPr>
          <a:xfrm>
            <a:off x="342900" y="2899833"/>
            <a:ext cx="3030141" cy="5268384"/>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hasCustomPrompt="1"/>
          </p:nvPr>
        </p:nvSpPr>
        <p:spPr>
          <a:xfrm>
            <a:off x="3483769" y="2046817"/>
            <a:ext cx="3031331" cy="853016"/>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CLIQUEZ POUR MODIFIER LES STYLES DU TEXTE DU MASQUE</a:t>
            </a:r>
          </a:p>
        </p:txBody>
      </p:sp>
      <p:sp>
        <p:nvSpPr>
          <p:cNvPr id="6" name="Espace réservé du contenu 5"/>
          <p:cNvSpPr>
            <a:spLocks noGrp="1"/>
          </p:cNvSpPr>
          <p:nvPr>
            <p:ph sz="quarter" idx="4"/>
          </p:nvPr>
        </p:nvSpPr>
        <p:spPr>
          <a:xfrm>
            <a:off x="3483769" y="2899833"/>
            <a:ext cx="3031331" cy="5268384"/>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Espace réservé du numéro de diapositive 8"/>
          <p:cNvSpPr>
            <a:spLocks noGrp="1"/>
          </p:cNvSpPr>
          <p:nvPr>
            <p:ph type="sldNum" sz="quarter" idx="12"/>
          </p:nvPr>
        </p:nvSpPr>
        <p:spPr>
          <a:xfrm>
            <a:off x="2628900" y="8493753"/>
            <a:ext cx="1600200" cy="486833"/>
          </a:xfrm>
          <a:prstGeom prst="rect">
            <a:avLst/>
          </a:prstGeom>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155168464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2840569"/>
            <a:ext cx="5829300" cy="1960033"/>
          </a:xfrm>
        </p:spPr>
        <p:txBody>
          <a:bodyPr/>
          <a:lstStyle/>
          <a:p>
            <a:r>
              <a:rPr lang="fr-FR" smtClean="0"/>
              <a:t>Cliquez et modifiez le titre</a:t>
            </a:r>
            <a:endParaRPr lang="fr-FR"/>
          </a:p>
        </p:txBody>
      </p:sp>
      <p:sp>
        <p:nvSpPr>
          <p:cNvPr id="3" name="Sous-titr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342900" y="8475136"/>
            <a:ext cx="1600200" cy="486833"/>
          </a:xfrm>
          <a:prstGeom prst="rect">
            <a:avLst/>
          </a:prstGeom>
        </p:spPr>
        <p:txBody>
          <a:bodyPr/>
          <a:lstStyle/>
          <a:p>
            <a:fld id="{CB8530E8-78E4-3145-9182-1DAABA991BC3}" type="datetimeFigureOut">
              <a:rPr lang="fr-FR" smtClean="0"/>
              <a:t>10/08/2016</a:t>
            </a:fld>
            <a:endParaRPr lang="fr-FR"/>
          </a:p>
        </p:txBody>
      </p:sp>
      <p:sp>
        <p:nvSpPr>
          <p:cNvPr id="5" name="Espace réservé du pied de page 4"/>
          <p:cNvSpPr>
            <a:spLocks noGrp="1"/>
          </p:cNvSpPr>
          <p:nvPr>
            <p:ph type="ftr" sz="quarter" idx="11"/>
          </p:nvPr>
        </p:nvSpPr>
        <p:spPr>
          <a:xfrm>
            <a:off x="2343150" y="8475136"/>
            <a:ext cx="2171700" cy="486833"/>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2628900" y="8493753"/>
            <a:ext cx="1600200" cy="486833"/>
          </a:xfrm>
          <a:prstGeom prst="rect">
            <a:avLst/>
          </a:prstGeom>
        </p:spPr>
        <p:txBody>
          <a:bodyPr/>
          <a:lstStyle/>
          <a:p>
            <a:fld id="{1D10F0A8-F6A5-5240-ABC2-2C9E57741FC9}" type="slidenum">
              <a:rPr lang="fr-FR" smtClean="0"/>
              <a:t>‹N°›</a:t>
            </a:fld>
            <a:endParaRPr lang="fr-FR"/>
          </a:p>
        </p:txBody>
      </p:sp>
    </p:spTree>
    <p:extLst>
      <p:ext uri="{BB962C8B-B14F-4D97-AF65-F5344CB8AC3E}">
        <p14:creationId xmlns:p14="http://schemas.microsoft.com/office/powerpoint/2010/main" val="20336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1">
    <p:spTree>
      <p:nvGrpSpPr>
        <p:cNvPr id="1" name=""/>
        <p:cNvGrpSpPr/>
        <p:nvPr/>
      </p:nvGrpSpPr>
      <p:grpSpPr>
        <a:xfrm>
          <a:off x="0" y="0"/>
          <a:ext cx="0" cy="0"/>
          <a:chOff x="0" y="0"/>
          <a:chExt cx="0" cy="0"/>
        </a:xfrm>
      </p:grpSpPr>
      <p:pic>
        <p:nvPicPr>
          <p:cNvPr id="7" name="Image 6" descr="Capture d’écran 2014-02-18 à 15.51.4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016" y="175750"/>
            <a:ext cx="1805926" cy="513687"/>
          </a:xfrm>
          <a:prstGeom prst="rect">
            <a:avLst/>
          </a:prstGeom>
        </p:spPr>
      </p:pic>
      <p:cxnSp>
        <p:nvCxnSpPr>
          <p:cNvPr id="12" name="Connecteur droit 11"/>
          <p:cNvCxnSpPr/>
          <p:nvPr userDrawn="1"/>
        </p:nvCxnSpPr>
        <p:spPr>
          <a:xfrm>
            <a:off x="6913" y="2116770"/>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userDrawn="1"/>
        </p:nvCxnSpPr>
        <p:spPr>
          <a:xfrm>
            <a:off x="0" y="5847918"/>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4" name="Image 3" descr="Capture d’écran 2014-02-18 à 15.54.41.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20894" y="6956514"/>
            <a:ext cx="2908462" cy="1352049"/>
          </a:xfrm>
          <a:prstGeom prst="rect">
            <a:avLst/>
          </a:prstGeom>
        </p:spPr>
      </p:pic>
      <p:sp>
        <p:nvSpPr>
          <p:cNvPr id="6" name="Espace réservé du contenu 5"/>
          <p:cNvSpPr>
            <a:spLocks noGrp="1"/>
          </p:cNvSpPr>
          <p:nvPr>
            <p:ph sz="quarter" idx="11" hasCustomPrompt="1"/>
          </p:nvPr>
        </p:nvSpPr>
        <p:spPr>
          <a:xfrm>
            <a:off x="125016" y="7162800"/>
            <a:ext cx="3313509" cy="660400"/>
          </a:xfrm>
          <a:ln>
            <a:noFill/>
          </a:ln>
        </p:spPr>
        <p:txBody>
          <a:bodyPr>
            <a:normAutofit/>
          </a:bodyPr>
          <a:lstStyle>
            <a:lvl1pPr>
              <a:defRPr sz="1400" b="1"/>
            </a:lvl1pPr>
          </a:lstStyle>
          <a:p>
            <a:pPr lvl="0"/>
            <a:r>
              <a:rPr lang="fr-FR" dirty="0" smtClean="0"/>
              <a:t>Attendus</a:t>
            </a:r>
          </a:p>
          <a:p>
            <a:pPr lvl="0"/>
            <a:endParaRPr lang="fr-FR" dirty="0" smtClean="0"/>
          </a:p>
        </p:txBody>
      </p:sp>
      <p:sp>
        <p:nvSpPr>
          <p:cNvPr id="10" name="Espace réservé du contenu 9"/>
          <p:cNvSpPr>
            <a:spLocks noGrp="1"/>
          </p:cNvSpPr>
          <p:nvPr>
            <p:ph sz="quarter" idx="12" hasCustomPrompt="1"/>
          </p:nvPr>
        </p:nvSpPr>
        <p:spPr>
          <a:xfrm>
            <a:off x="125016" y="7823200"/>
            <a:ext cx="3313509" cy="897467"/>
          </a:xfrm>
          <a:ln>
            <a:noFill/>
          </a:ln>
        </p:spPr>
        <p:txBody>
          <a:bodyPr>
            <a:normAutofit/>
          </a:bodyPr>
          <a:lstStyle>
            <a:lvl1pPr>
              <a:defRPr sz="1400" b="1"/>
            </a:lvl1pPr>
          </a:lstStyle>
          <a:p>
            <a:pPr lvl="0"/>
            <a:r>
              <a:rPr lang="fr-FR" dirty="0" smtClean="0"/>
              <a:t>Contact (nom + titre)</a:t>
            </a:r>
            <a:endParaRPr lang="fr-FR" dirty="0"/>
          </a:p>
        </p:txBody>
      </p:sp>
      <p:sp>
        <p:nvSpPr>
          <p:cNvPr id="15" name="Titre 1"/>
          <p:cNvSpPr>
            <a:spLocks noGrp="1"/>
          </p:cNvSpPr>
          <p:nvPr>
            <p:ph type="ctrTitle" hasCustomPrompt="1"/>
          </p:nvPr>
        </p:nvSpPr>
        <p:spPr>
          <a:xfrm>
            <a:off x="601429" y="2152608"/>
            <a:ext cx="6025313" cy="1960033"/>
          </a:xfrm>
          <a:ln w="22225">
            <a:noFill/>
          </a:ln>
        </p:spPr>
        <p:txBody>
          <a:bodyPr>
            <a:normAutofit/>
          </a:bodyPr>
          <a:lstStyle>
            <a:lvl1pPr algn="l">
              <a:defRPr sz="3200"/>
            </a:lvl1pPr>
          </a:lstStyle>
          <a:p>
            <a:r>
              <a:rPr lang="fr-FR" dirty="0" smtClean="0"/>
              <a:t>CLIQUEZ ET MODIFIEZ LE TITRE</a:t>
            </a:r>
            <a:endParaRPr lang="fr-FR" dirty="0"/>
          </a:p>
        </p:txBody>
      </p:sp>
      <p:sp>
        <p:nvSpPr>
          <p:cNvPr id="16" name="Sous-titre 2"/>
          <p:cNvSpPr>
            <a:spLocks noGrp="1"/>
          </p:cNvSpPr>
          <p:nvPr>
            <p:ph type="subTitle" idx="1"/>
          </p:nvPr>
        </p:nvSpPr>
        <p:spPr>
          <a:xfrm>
            <a:off x="601429" y="4306680"/>
            <a:ext cx="6031970" cy="1239275"/>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7" name="Espace réservé du texte 3"/>
          <p:cNvSpPr>
            <a:spLocks noGrp="1"/>
          </p:cNvSpPr>
          <p:nvPr>
            <p:ph type="body" sz="quarter" idx="10" hasCustomPrompt="1"/>
          </p:nvPr>
        </p:nvSpPr>
        <p:spPr>
          <a:xfrm>
            <a:off x="3619096" y="1652757"/>
            <a:ext cx="3006329" cy="461433"/>
          </a:xfrm>
        </p:spPr>
        <p:txBody>
          <a:bodyPr>
            <a:normAutofit/>
          </a:bodyPr>
          <a:lstStyle>
            <a:lvl1pPr marL="0" indent="0" algn="r">
              <a:buNone/>
              <a:defRPr sz="1200"/>
            </a:lvl1pPr>
          </a:lstStyle>
          <a:p>
            <a:r>
              <a:rPr lang="fr-FR" dirty="0" smtClean="0"/>
              <a:t>DATE</a:t>
            </a:r>
            <a:endParaRPr lang="fr-FR" dirty="0"/>
          </a:p>
        </p:txBody>
      </p:sp>
    </p:spTree>
    <p:extLst>
      <p:ext uri="{BB962C8B-B14F-4D97-AF65-F5344CB8AC3E}">
        <p14:creationId xmlns:p14="http://schemas.microsoft.com/office/powerpoint/2010/main" val="32657428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601429" y="2152608"/>
            <a:ext cx="6025313" cy="1960033"/>
          </a:xfrm>
          <a:ln w="22225">
            <a:noFill/>
          </a:ln>
        </p:spPr>
        <p:txBody>
          <a:bodyPr>
            <a:normAutofit/>
          </a:bodyPr>
          <a:lstStyle>
            <a:lvl1pPr algn="l">
              <a:defRPr sz="3200"/>
            </a:lvl1pPr>
          </a:lstStyle>
          <a:p>
            <a:r>
              <a:rPr lang="fr-FR" dirty="0" smtClean="0"/>
              <a:t>CLIQUEZ ET MODIFIEZ LE TITRE</a:t>
            </a:r>
            <a:endParaRPr lang="fr-FR" dirty="0"/>
          </a:p>
        </p:txBody>
      </p:sp>
      <p:sp>
        <p:nvSpPr>
          <p:cNvPr id="3" name="Sous-titre 2"/>
          <p:cNvSpPr>
            <a:spLocks noGrp="1"/>
          </p:cNvSpPr>
          <p:nvPr>
            <p:ph type="subTitle" idx="1"/>
          </p:nvPr>
        </p:nvSpPr>
        <p:spPr>
          <a:xfrm>
            <a:off x="601429" y="4306680"/>
            <a:ext cx="6031970" cy="1239275"/>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pic>
        <p:nvPicPr>
          <p:cNvPr id="9" name="Image 8" descr="Capture d’écran 2014-02-18 à 16.03.0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5742" y="6443534"/>
            <a:ext cx="1986518" cy="1956847"/>
          </a:xfrm>
          <a:prstGeom prst="rect">
            <a:avLst/>
          </a:prstGeom>
        </p:spPr>
      </p:pic>
      <p:cxnSp>
        <p:nvCxnSpPr>
          <p:cNvPr id="12" name="Connecteur droit 11"/>
          <p:cNvCxnSpPr/>
          <p:nvPr userDrawn="1"/>
        </p:nvCxnSpPr>
        <p:spPr>
          <a:xfrm>
            <a:off x="6913" y="2116770"/>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userDrawn="1"/>
        </p:nvCxnSpPr>
        <p:spPr>
          <a:xfrm>
            <a:off x="0" y="5847918"/>
            <a:ext cx="6858000" cy="17639"/>
          </a:xfrm>
          <a:prstGeom prst="line">
            <a:avLst/>
          </a:prstGeom>
          <a:ln w="12700" cmpd="sng">
            <a:gradFill flip="none" rotWithShape="1">
              <a:gsLst>
                <a:gs pos="50000">
                  <a:srgbClr val="4F504F"/>
                </a:gs>
                <a:gs pos="100000">
                  <a:srgbClr val="D7D8D6"/>
                </a:gs>
                <a:gs pos="0">
                  <a:srgbClr val="D7D8D6"/>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10" name="Image 9" descr="Capture d’écran 2014-02-18 à 15.51.44.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016" y="175750"/>
            <a:ext cx="1805926" cy="513687"/>
          </a:xfrm>
          <a:prstGeom prst="rect">
            <a:avLst/>
          </a:prstGeom>
        </p:spPr>
      </p:pic>
      <p:sp>
        <p:nvSpPr>
          <p:cNvPr id="11" name="Espace réservé du texte 3"/>
          <p:cNvSpPr>
            <a:spLocks noGrp="1"/>
          </p:cNvSpPr>
          <p:nvPr>
            <p:ph type="body" sz="quarter" idx="10" hasCustomPrompt="1"/>
          </p:nvPr>
        </p:nvSpPr>
        <p:spPr>
          <a:xfrm>
            <a:off x="3619096" y="1652757"/>
            <a:ext cx="3006329" cy="461433"/>
          </a:xfrm>
        </p:spPr>
        <p:txBody>
          <a:bodyPr>
            <a:normAutofit/>
          </a:bodyPr>
          <a:lstStyle>
            <a:lvl1pPr marL="0" indent="0" algn="r">
              <a:buNone/>
              <a:defRPr sz="1200"/>
            </a:lvl1pPr>
          </a:lstStyle>
          <a:p>
            <a:r>
              <a:rPr lang="fr-FR" dirty="0" smtClean="0"/>
              <a:t>DATE</a:t>
            </a:r>
            <a:endParaRPr lang="fr-FR" dirty="0"/>
          </a:p>
        </p:txBody>
      </p:sp>
    </p:spTree>
    <p:extLst>
      <p:ext uri="{BB962C8B-B14F-4D97-AF65-F5344CB8AC3E}">
        <p14:creationId xmlns:p14="http://schemas.microsoft.com/office/powerpoint/2010/main" val="38580527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sposition de fin">
    <p:spTree>
      <p:nvGrpSpPr>
        <p:cNvPr id="1" name=""/>
        <p:cNvGrpSpPr/>
        <p:nvPr/>
      </p:nvGrpSpPr>
      <p:grpSpPr>
        <a:xfrm>
          <a:off x="0" y="0"/>
          <a:ext cx="0" cy="0"/>
          <a:chOff x="0" y="0"/>
          <a:chExt cx="0" cy="0"/>
        </a:xfrm>
      </p:grpSpPr>
      <p:pic>
        <p:nvPicPr>
          <p:cNvPr id="4" name="Image 3"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9381" y="3773085"/>
            <a:ext cx="3519239" cy="1496233"/>
          </a:xfrm>
          <a:prstGeom prst="rect">
            <a:avLst/>
          </a:prstGeom>
        </p:spPr>
      </p:pic>
    </p:spTree>
    <p:extLst>
      <p:ext uri="{BB962C8B-B14F-4D97-AF65-F5344CB8AC3E}">
        <p14:creationId xmlns:p14="http://schemas.microsoft.com/office/powerpoint/2010/main" val="381856468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 y="2561847"/>
            <a:ext cx="6858001" cy="1816100"/>
          </a:xfrm>
        </p:spPr>
        <p:txBody>
          <a:bodyPr anchor="ctr">
            <a:normAutofit/>
          </a:bodyPr>
          <a:lstStyle>
            <a:lvl1pPr algn="ctr">
              <a:defRPr sz="3000" b="1" cap="all"/>
            </a:lvl1pPr>
          </a:lstStyle>
          <a:p>
            <a:r>
              <a:rPr lang="fr-FR" dirty="0" smtClean="0"/>
              <a:t>Cliquez et modifiez le titre</a:t>
            </a:r>
            <a:endParaRPr lang="fr-FR" dirty="0"/>
          </a:p>
        </p:txBody>
      </p:sp>
      <p:sp>
        <p:nvSpPr>
          <p:cNvPr id="3" name="Espace réservé du texte 2"/>
          <p:cNvSpPr>
            <a:spLocks noGrp="1"/>
          </p:cNvSpPr>
          <p:nvPr>
            <p:ph type="body" idx="1"/>
          </p:nvPr>
        </p:nvSpPr>
        <p:spPr>
          <a:xfrm>
            <a:off x="520304" y="4377948"/>
            <a:ext cx="5829300" cy="2000249"/>
          </a:xfrm>
          <a:ln>
            <a:noFill/>
          </a:ln>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Cliquez pour modifier les styles du texte du masque</a:t>
            </a:r>
          </a:p>
        </p:txBody>
      </p:sp>
      <p:sp>
        <p:nvSpPr>
          <p:cNvPr id="6" name="Espace réservé du numéro de diapositive 5"/>
          <p:cNvSpPr>
            <a:spLocks noGrp="1"/>
          </p:cNvSpPr>
          <p:nvPr>
            <p:ph type="sldNum" sz="quarter" idx="12"/>
          </p:nvPr>
        </p:nvSpPr>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42967515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idx="1"/>
          </p:nvPr>
        </p:nvSpPr>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229785067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contenu et conclusi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idx="1"/>
          </p:nvPr>
        </p:nvSpPr>
        <p:spPr>
          <a:xfrm>
            <a:off x="342900" y="2133602"/>
            <a:ext cx="6172200" cy="4040309"/>
          </a:xfrm>
        </p:spPr>
        <p:txBody>
          <a:bodyPr>
            <a:normAutofit/>
          </a:bodyPr>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p:txBody>
          <a:bodyPr/>
          <a:lstStyle/>
          <a:p>
            <a:fld id="{D6F496DE-1E05-BF43-8036-15330E4D1321}" type="slidenum">
              <a:rPr lang="fr-FR" smtClean="0"/>
              <a:t>‹N°›</a:t>
            </a:fld>
            <a:endParaRPr lang="fr-FR"/>
          </a:p>
        </p:txBody>
      </p:sp>
      <p:sp>
        <p:nvSpPr>
          <p:cNvPr id="7" name="Sous-titre 2"/>
          <p:cNvSpPr>
            <a:spLocks noGrp="1"/>
          </p:cNvSpPr>
          <p:nvPr>
            <p:ph type="subTitle" idx="13" hasCustomPrompt="1"/>
          </p:nvPr>
        </p:nvSpPr>
        <p:spPr>
          <a:xfrm>
            <a:off x="342900" y="6718283"/>
            <a:ext cx="6172200" cy="1239275"/>
          </a:xfrm>
          <a:noFill/>
          <a:ln w="38100" cmpd="sng">
            <a:solidFill>
              <a:srgbClr val="CD0920"/>
            </a:solidFill>
            <a:round/>
          </a:ln>
          <a:effectLst/>
        </p:spPr>
        <p:style>
          <a:lnRef idx="2">
            <a:schemeClr val="accent2"/>
          </a:lnRef>
          <a:fillRef idx="1">
            <a:schemeClr val="lt1"/>
          </a:fillRef>
          <a:effectRef idx="0">
            <a:schemeClr val="accent2"/>
          </a:effectRef>
          <a:fontRef idx="none"/>
        </p:style>
        <p:txBody>
          <a:bodyPr anchor="ctr"/>
          <a:lstStyle>
            <a:lvl1pPr marL="0" indent="0" algn="ctr">
              <a:buNone/>
              <a:defRPr baseline="0">
                <a:solidFill>
                  <a:srgbClr val="4F504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la conclusion</a:t>
            </a:r>
          </a:p>
        </p:txBody>
      </p:sp>
    </p:spTree>
    <p:extLst>
      <p:ext uri="{BB962C8B-B14F-4D97-AF65-F5344CB8AC3E}">
        <p14:creationId xmlns:p14="http://schemas.microsoft.com/office/powerpoint/2010/main" val="6678161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contenu 2"/>
          <p:cNvSpPr>
            <a:spLocks noGrp="1"/>
          </p:cNvSpPr>
          <p:nvPr>
            <p:ph sz="half" idx="1"/>
          </p:nvPr>
        </p:nvSpPr>
        <p:spPr>
          <a:xfrm>
            <a:off x="342900" y="2133601"/>
            <a:ext cx="3028950" cy="6034617"/>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3486150" y="2133601"/>
            <a:ext cx="3028950" cy="6034617"/>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Espace réservé du numéro de diapositive 6"/>
          <p:cNvSpPr>
            <a:spLocks noGrp="1"/>
          </p:cNvSpPr>
          <p:nvPr>
            <p:ph type="sldNum" sz="quarter" idx="12"/>
          </p:nvPr>
        </p:nvSpPr>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231821769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800"/>
            </a:lvl1pPr>
          </a:lstStyle>
          <a:p>
            <a:r>
              <a:rPr lang="fr-FR" dirty="0" smtClean="0"/>
              <a:t>CLIQUEZ ET MODIFIEZ LE TITRE</a:t>
            </a:r>
            <a:endParaRPr lang="fr-FR" dirty="0"/>
          </a:p>
        </p:txBody>
      </p:sp>
      <p:sp>
        <p:nvSpPr>
          <p:cNvPr id="3" name="Espace réservé du texte 2"/>
          <p:cNvSpPr>
            <a:spLocks noGrp="1"/>
          </p:cNvSpPr>
          <p:nvPr>
            <p:ph type="body" idx="1" hasCustomPrompt="1"/>
          </p:nvPr>
        </p:nvSpPr>
        <p:spPr>
          <a:xfrm>
            <a:off x="342900" y="2046817"/>
            <a:ext cx="3030141" cy="853016"/>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CLIQUEZ POUR MODIFIER LES STYLES DU TEXTE DU MASQUE</a:t>
            </a:r>
          </a:p>
        </p:txBody>
      </p:sp>
      <p:sp>
        <p:nvSpPr>
          <p:cNvPr id="4" name="Espace réservé du contenu 3"/>
          <p:cNvSpPr>
            <a:spLocks noGrp="1"/>
          </p:cNvSpPr>
          <p:nvPr>
            <p:ph sz="half" idx="2"/>
          </p:nvPr>
        </p:nvSpPr>
        <p:spPr>
          <a:xfrm>
            <a:off x="342900" y="2899833"/>
            <a:ext cx="3030141" cy="5268384"/>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hasCustomPrompt="1"/>
          </p:nvPr>
        </p:nvSpPr>
        <p:spPr>
          <a:xfrm>
            <a:off x="3483769" y="2046817"/>
            <a:ext cx="3031331" cy="853016"/>
          </a:xfrm>
        </p:spPr>
        <p:txBody>
          <a:bodyPr anchor="b">
            <a:no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CLIQUEZ POUR MODIFIER LES STYLES DU TEXTE DU MASQUE</a:t>
            </a:r>
          </a:p>
        </p:txBody>
      </p:sp>
      <p:sp>
        <p:nvSpPr>
          <p:cNvPr id="6" name="Espace réservé du contenu 5"/>
          <p:cNvSpPr>
            <a:spLocks noGrp="1"/>
          </p:cNvSpPr>
          <p:nvPr>
            <p:ph sz="quarter" idx="4"/>
          </p:nvPr>
        </p:nvSpPr>
        <p:spPr>
          <a:xfrm>
            <a:off x="3483769" y="2899833"/>
            <a:ext cx="3031331" cy="5268384"/>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Espace réservé du numéro de diapositive 8"/>
          <p:cNvSpPr>
            <a:spLocks noGrp="1"/>
          </p:cNvSpPr>
          <p:nvPr>
            <p:ph type="sldNum" sz="quarter" idx="12"/>
          </p:nvPr>
        </p:nvSpPr>
        <p:spPr/>
        <p:txBody>
          <a:bodyPr/>
          <a:lstStyle/>
          <a:p>
            <a:fld id="{D6F496DE-1E05-BF43-8036-15330E4D1321}" type="slidenum">
              <a:rPr lang="fr-FR" smtClean="0"/>
              <a:t>‹N°›</a:t>
            </a:fld>
            <a:endParaRPr lang="fr-FR"/>
          </a:p>
        </p:txBody>
      </p:sp>
    </p:spTree>
    <p:extLst>
      <p:ext uri="{BB962C8B-B14F-4D97-AF65-F5344CB8AC3E}">
        <p14:creationId xmlns:p14="http://schemas.microsoft.com/office/powerpoint/2010/main" val="109108414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5.emf"/><Relationship Id="rId5" Type="http://schemas.openxmlformats.org/officeDocument/2006/relationships/slideLayout" Target="../slideLayouts/slideLayout14.xml"/><Relationship Id="rId10" Type="http://schemas.openxmlformats.org/officeDocument/2006/relationships/image" Target="../media/image2.jp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0" y="366184"/>
            <a:ext cx="6858000" cy="1524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37150995"/>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2" r:id="rId3"/>
    <p:sldLayoutId id="2147483651" r:id="rId4"/>
    <p:sldLayoutId id="2147483650" r:id="rId5"/>
    <p:sldLayoutId id="2147483661" r:id="rId6"/>
    <p:sldLayoutId id="2147483652" r:id="rId7"/>
    <p:sldLayoutId id="2147483653" r:id="rId8"/>
    <p:sldLayoutId id="2147483726" r:id="rId9"/>
  </p:sldLayoutIdLst>
  <p:timing>
    <p:tnLst>
      <p:par>
        <p:cTn id="1" dur="indefinite" restart="never" nodeType="tmRoot"/>
      </p:par>
    </p:tnLst>
  </p:timing>
  <p:hf hdr="0"/>
  <p:txStyles>
    <p:titleStyle>
      <a:lvl1pPr algn="ctr" defTabSz="457200" rtl="0" eaLnBrk="1" latinLnBrk="0" hangingPunct="1">
        <a:spcBef>
          <a:spcPct val="0"/>
        </a:spcBef>
        <a:buNone/>
        <a:defRPr sz="2800" kern="1200" cap="all">
          <a:solidFill>
            <a:srgbClr val="CD0920"/>
          </a:solidFill>
          <a:latin typeface="Franklin Gothic Medium"/>
          <a:ea typeface="+mj-ea"/>
          <a:cs typeface="Franklin Gothic Medium"/>
        </a:defRPr>
      </a:lvl1pPr>
    </p:titleStyle>
    <p:bodyStyle>
      <a:lvl1pPr marL="342900" indent="-342900" algn="l" defTabSz="457200" rtl="0" eaLnBrk="1" latinLnBrk="0" hangingPunct="1">
        <a:spcBef>
          <a:spcPct val="20000"/>
        </a:spcBef>
        <a:buClr>
          <a:srgbClr val="CD0920"/>
        </a:buClr>
        <a:buSzPct val="75000"/>
        <a:buFont typeface="Lucida Grande"/>
        <a:buChar char="▶"/>
        <a:defRPr sz="2000" kern="1200">
          <a:solidFill>
            <a:srgbClr val="4F504F"/>
          </a:solidFill>
          <a:latin typeface="Helvetica"/>
          <a:ea typeface="+mn-ea"/>
          <a:cs typeface="Helvetica"/>
        </a:defRPr>
      </a:lvl1pPr>
      <a:lvl2pPr marL="806450" indent="-349250" algn="l" defTabSz="457200" rtl="0" eaLnBrk="1" latinLnBrk="0" hangingPunct="1">
        <a:spcBef>
          <a:spcPct val="20000"/>
        </a:spcBef>
        <a:buClr>
          <a:srgbClr val="CD0920"/>
        </a:buClr>
        <a:buSzPct val="125000"/>
        <a:buFont typeface="Arial"/>
        <a:buChar char="•"/>
        <a:defRPr sz="1800" kern="1200" baseline="0">
          <a:solidFill>
            <a:srgbClr val="4F504F"/>
          </a:solidFill>
          <a:latin typeface="Helvetica"/>
          <a:ea typeface="+mn-ea"/>
          <a:cs typeface="Helvetica"/>
        </a:defRPr>
      </a:lvl2pPr>
      <a:lvl3pPr marL="1143000" indent="-228600" algn="l" defTabSz="457200" rtl="0" eaLnBrk="1" latinLnBrk="0" hangingPunct="1">
        <a:spcBef>
          <a:spcPct val="20000"/>
        </a:spcBef>
        <a:buClr>
          <a:srgbClr val="CD0920"/>
        </a:buClr>
        <a:buSzPct val="80000"/>
        <a:buFont typeface="Wingdings" charset="2"/>
        <a:buChar char=""/>
        <a:defRPr sz="1600" kern="1200">
          <a:solidFill>
            <a:srgbClr val="4F504F"/>
          </a:solidFill>
          <a:latin typeface="Helvetica"/>
          <a:ea typeface="+mn-ea"/>
          <a:cs typeface="Helvetica"/>
        </a:defRPr>
      </a:lvl3pPr>
      <a:lvl4pPr marL="1600200" indent="-228600" algn="l" defTabSz="457200" rtl="0" eaLnBrk="1" latinLnBrk="0" hangingPunct="1">
        <a:spcBef>
          <a:spcPct val="20000"/>
        </a:spcBef>
        <a:buClr>
          <a:srgbClr val="CD0920"/>
        </a:buClr>
        <a:buFont typeface="Wingdings" charset="2"/>
        <a:buChar char="§"/>
        <a:defRPr sz="1400" kern="1200">
          <a:solidFill>
            <a:srgbClr val="4F504F"/>
          </a:solidFill>
          <a:latin typeface="Helvetica"/>
          <a:ea typeface="+mn-ea"/>
          <a:cs typeface="Helvetica"/>
        </a:defRPr>
      </a:lvl4pPr>
      <a:lvl5pPr marL="2057400" indent="-228600" algn="l" defTabSz="457200" rtl="0" eaLnBrk="1" latinLnBrk="0" hangingPunct="1">
        <a:spcBef>
          <a:spcPct val="20000"/>
        </a:spcBef>
        <a:buClr>
          <a:srgbClr val="CD0920"/>
        </a:buClr>
        <a:buFont typeface="Lucida Grande"/>
        <a:buChar char="-"/>
        <a:defRPr sz="1400" kern="1200">
          <a:solidFill>
            <a:srgbClr val="4F504F"/>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0" y="366184"/>
            <a:ext cx="6858000" cy="1524000"/>
          </a:xfrm>
          <a:prstGeom prst="rect">
            <a:avLst/>
          </a:prstGeom>
          <a:ln w="6350">
            <a:gradFill flip="none" rotWithShape="1">
              <a:gsLst>
                <a:gs pos="50000">
                  <a:srgbClr val="4F504F"/>
                </a:gs>
                <a:gs pos="100000">
                  <a:srgbClr val="D7D8D6"/>
                </a:gs>
                <a:gs pos="0">
                  <a:srgbClr val="D7D8D6"/>
                </a:gs>
              </a:gsLst>
              <a:lin ang="0" scaled="1"/>
              <a:tileRect/>
            </a:gradFill>
          </a:ln>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4"/>
          </p:nvPr>
        </p:nvSpPr>
        <p:spPr>
          <a:xfrm>
            <a:off x="2628900" y="8493753"/>
            <a:ext cx="1600200" cy="486833"/>
          </a:xfrm>
          <a:prstGeom prst="rect">
            <a:avLst/>
          </a:prstGeom>
        </p:spPr>
        <p:txBody>
          <a:bodyPr vert="horz" lIns="91440" tIns="45720" rIns="91440" bIns="45720" rtlCol="0" anchor="ctr"/>
          <a:lstStyle>
            <a:lvl1pPr algn="ctr">
              <a:defRPr sz="1000">
                <a:solidFill>
                  <a:schemeClr val="tx1">
                    <a:tint val="75000"/>
                  </a:schemeClr>
                </a:solidFill>
                <a:latin typeface="Helvetica" panose="020B0604020202020204" pitchFamily="34" charset="0"/>
                <a:cs typeface="Helvetica" panose="020B0604020202020204" pitchFamily="34" charset="0"/>
              </a:defRPr>
            </a:lvl1pPr>
          </a:lstStyle>
          <a:p>
            <a:fld id="{D6F496DE-1E05-BF43-8036-15330E4D1321}" type="slidenum">
              <a:rPr lang="fr-FR" smtClean="0"/>
              <a:pPr/>
              <a:t>‹N°›</a:t>
            </a:fld>
            <a:endParaRPr lang="fr-FR" dirty="0"/>
          </a:p>
        </p:txBody>
      </p:sp>
      <p:pic>
        <p:nvPicPr>
          <p:cNvPr id="12" name="Image 11" descr="Capture d’écran 2014-02-18 à 15.54.41.jpg"/>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341272" y="8434549"/>
            <a:ext cx="1492501" cy="693815"/>
          </a:xfrm>
          <a:prstGeom prst="rect">
            <a:avLst/>
          </a:prstGeom>
        </p:spPr>
      </p:pic>
      <p:cxnSp>
        <p:nvCxnSpPr>
          <p:cNvPr id="8" name="Connecteur droit 7"/>
          <p:cNvCxnSpPr/>
          <p:nvPr userDrawn="1"/>
        </p:nvCxnSpPr>
        <p:spPr>
          <a:xfrm>
            <a:off x="0" y="8383431"/>
            <a:ext cx="6858000" cy="0"/>
          </a:xfrm>
          <a:prstGeom prst="line">
            <a:avLst/>
          </a:prstGeom>
          <a:ln w="9525" cmpd="sng">
            <a:solidFill>
              <a:srgbClr val="4F504F"/>
            </a:solidFill>
          </a:ln>
          <a:effectLst/>
        </p:spPr>
        <p:style>
          <a:lnRef idx="2">
            <a:schemeClr val="accent1"/>
          </a:lnRef>
          <a:fillRef idx="0">
            <a:schemeClr val="accent1"/>
          </a:fillRef>
          <a:effectRef idx="1">
            <a:schemeClr val="accent1"/>
          </a:effectRef>
          <a:fontRef idx="minor">
            <a:schemeClr val="tx1"/>
          </a:fontRef>
        </p:style>
      </p:cxnSp>
      <p:pic>
        <p:nvPicPr>
          <p:cNvPr id="10" name="Image 9" descr="GRIFFE_PRO 2.pdf"/>
          <p:cNvPicPr>
            <a:picLocks noChangeAspect="1"/>
          </p:cNvPicPr>
          <p:nvPr userDrawn="1"/>
        </p:nvPicPr>
        <p:blipFill rotWithShape="1">
          <a:blip r:embed="rId11">
            <a:extLst>
              <a:ext uri="{28A0092B-C50C-407E-A947-70E740481C1C}">
                <a14:useLocalDpi xmlns:a14="http://schemas.microsoft.com/office/drawing/2010/main" val="0"/>
              </a:ext>
            </a:extLst>
          </a:blip>
          <a:srcRect l="8364" t="31060" r="9107" b="31740"/>
          <a:stretch/>
        </p:blipFill>
        <p:spPr>
          <a:xfrm>
            <a:off x="65253" y="8610330"/>
            <a:ext cx="1793551" cy="352631"/>
          </a:xfrm>
          <a:prstGeom prst="rect">
            <a:avLst/>
          </a:prstGeom>
        </p:spPr>
      </p:pic>
    </p:spTree>
    <p:extLst>
      <p:ext uri="{BB962C8B-B14F-4D97-AF65-F5344CB8AC3E}">
        <p14:creationId xmlns:p14="http://schemas.microsoft.com/office/powerpoint/2010/main" val="239259001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Lst>
  <p:timing>
    <p:tnLst>
      <p:par>
        <p:cTn id="1" dur="indefinite" restart="never" nodeType="tmRoot"/>
      </p:par>
    </p:tnLst>
  </p:timing>
  <p:hf hdr="0"/>
  <p:txStyles>
    <p:titleStyle>
      <a:lvl1pPr algn="ctr" defTabSz="457200" rtl="0" eaLnBrk="1" latinLnBrk="0" hangingPunct="1">
        <a:spcBef>
          <a:spcPct val="0"/>
        </a:spcBef>
        <a:buNone/>
        <a:defRPr sz="2800" kern="1200" cap="all">
          <a:solidFill>
            <a:srgbClr val="CD0920"/>
          </a:solidFill>
          <a:latin typeface="Franklin Gothic Medium"/>
          <a:ea typeface="+mj-ea"/>
          <a:cs typeface="Franklin Gothic Medium"/>
        </a:defRPr>
      </a:lvl1pPr>
    </p:titleStyle>
    <p:bodyStyle>
      <a:lvl1pPr marL="342900" indent="-342900" algn="l" defTabSz="457200" rtl="0" eaLnBrk="1" latinLnBrk="0" hangingPunct="1">
        <a:spcBef>
          <a:spcPct val="20000"/>
        </a:spcBef>
        <a:buClr>
          <a:srgbClr val="CD0920"/>
        </a:buClr>
        <a:buSzPct val="75000"/>
        <a:buFont typeface="Lucida Grande"/>
        <a:buChar char="▶"/>
        <a:defRPr sz="2000" kern="1200">
          <a:solidFill>
            <a:srgbClr val="4F504F"/>
          </a:solidFill>
          <a:latin typeface="Helvetica"/>
          <a:ea typeface="+mn-ea"/>
          <a:cs typeface="Helvetica"/>
        </a:defRPr>
      </a:lvl1pPr>
      <a:lvl2pPr marL="806450" indent="-349250" algn="l" defTabSz="457200" rtl="0" eaLnBrk="1" latinLnBrk="0" hangingPunct="1">
        <a:spcBef>
          <a:spcPct val="20000"/>
        </a:spcBef>
        <a:buClr>
          <a:srgbClr val="CD0920"/>
        </a:buClr>
        <a:buSzPct val="125000"/>
        <a:buFont typeface="Arial"/>
        <a:buChar char="•"/>
        <a:defRPr sz="1800" kern="1200" baseline="0">
          <a:solidFill>
            <a:srgbClr val="4F504F"/>
          </a:solidFill>
          <a:latin typeface="Helvetica"/>
          <a:ea typeface="+mn-ea"/>
          <a:cs typeface="Helvetica"/>
        </a:defRPr>
      </a:lvl2pPr>
      <a:lvl3pPr marL="1143000" indent="-228600" algn="l" defTabSz="457200" rtl="0" eaLnBrk="1" latinLnBrk="0" hangingPunct="1">
        <a:spcBef>
          <a:spcPct val="20000"/>
        </a:spcBef>
        <a:buClr>
          <a:srgbClr val="CD0920"/>
        </a:buClr>
        <a:buSzPct val="80000"/>
        <a:buFont typeface="Wingdings" charset="2"/>
        <a:buChar char=""/>
        <a:defRPr sz="1600" kern="1200">
          <a:solidFill>
            <a:srgbClr val="4F504F"/>
          </a:solidFill>
          <a:latin typeface="Helvetica"/>
          <a:ea typeface="+mn-ea"/>
          <a:cs typeface="Helvetica"/>
        </a:defRPr>
      </a:lvl3pPr>
      <a:lvl4pPr marL="1600200" indent="-228600" algn="l" defTabSz="457200" rtl="0" eaLnBrk="1" latinLnBrk="0" hangingPunct="1">
        <a:spcBef>
          <a:spcPct val="20000"/>
        </a:spcBef>
        <a:buClr>
          <a:srgbClr val="CD0920"/>
        </a:buClr>
        <a:buFont typeface="Wingdings" charset="2"/>
        <a:buChar char="§"/>
        <a:defRPr sz="1400" kern="1200">
          <a:solidFill>
            <a:srgbClr val="4F504F"/>
          </a:solidFill>
          <a:latin typeface="Helvetica"/>
          <a:ea typeface="+mn-ea"/>
          <a:cs typeface="Helvetica"/>
        </a:defRPr>
      </a:lvl4pPr>
      <a:lvl5pPr marL="2057400" indent="-228600" algn="l" defTabSz="457200" rtl="0" eaLnBrk="1" latinLnBrk="0" hangingPunct="1">
        <a:spcBef>
          <a:spcPct val="20000"/>
        </a:spcBef>
        <a:buClr>
          <a:srgbClr val="CD0920"/>
        </a:buClr>
        <a:buFont typeface="Lucida Grande"/>
        <a:buChar char="-"/>
        <a:defRPr sz="1400" kern="1200">
          <a:solidFill>
            <a:srgbClr val="4F504F"/>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 Box 13"/>
          <p:cNvSpPr txBox="1">
            <a:spLocks noChangeArrowheads="1"/>
          </p:cNvSpPr>
          <p:nvPr/>
        </p:nvSpPr>
        <p:spPr bwMode="auto">
          <a:xfrm>
            <a:off x="134457" y="147744"/>
            <a:ext cx="6625862" cy="523220"/>
          </a:xfrm>
          <a:prstGeom prst="rect">
            <a:avLst/>
          </a:prstGeom>
          <a:solidFill>
            <a:srgbClr val="68036D"/>
          </a:solidFill>
          <a:ln w="9525" algn="ctr">
            <a:noFill/>
            <a:miter lim="800000"/>
            <a:headEnd/>
            <a:tailEnd/>
          </a:ln>
        </p:spPr>
        <p:txBody>
          <a:bodyPr wrap="square">
            <a:spAutoFit/>
          </a:bodyPr>
          <a:lstStyle/>
          <a:p>
            <a:pPr defTabSz="914400" eaLnBrk="0" fontAlgn="auto" hangingPunct="0">
              <a:spcBef>
                <a:spcPts val="0"/>
              </a:spcBef>
              <a:spcAft>
                <a:spcPts val="0"/>
              </a:spcAft>
              <a:defRPr/>
            </a:pPr>
            <a:r>
              <a:rPr lang="fr-FR" sz="1400" b="1" kern="0" dirty="0" smtClean="0">
                <a:solidFill>
                  <a:schemeClr val="bg2"/>
                </a:solidFill>
                <a:ea typeface="ＭＳ Ｐゴシック" pitchFamily="1" charset="-128"/>
              </a:rPr>
              <a:t>PROFESSIONS LIBÉRALES </a:t>
            </a:r>
          </a:p>
          <a:p>
            <a:pPr algn="r" defTabSz="914400" eaLnBrk="0" fontAlgn="auto" hangingPunct="0">
              <a:spcBef>
                <a:spcPts val="0"/>
              </a:spcBef>
              <a:spcAft>
                <a:spcPts val="0"/>
              </a:spcAft>
              <a:defRPr/>
            </a:pPr>
            <a:r>
              <a:rPr lang="fr-FR" sz="1400" b="1" kern="0" dirty="0" smtClean="0">
                <a:solidFill>
                  <a:srgbClr val="CDCECC"/>
                </a:solidFill>
                <a:ea typeface="ＭＳ Ｐゴシック" pitchFamily="1" charset="-128"/>
              </a:rPr>
              <a:t>DIMENSIONS J</a:t>
            </a:r>
            <a:r>
              <a:rPr lang="fr-FR" sz="1400" b="1" kern="0" dirty="0" smtClean="0">
                <a:solidFill>
                  <a:schemeClr val="bg1"/>
                </a:solidFill>
                <a:ea typeface="ＭＳ Ｐゴシック" pitchFamily="1" charset="-128"/>
              </a:rPr>
              <a:t>URIDIQUE, FISCALE ET SOCIALE</a:t>
            </a:r>
            <a:endParaRPr lang="fr-FR" sz="1400" b="1" kern="0" dirty="0">
              <a:solidFill>
                <a:schemeClr val="bg1"/>
              </a:solidFill>
              <a:ea typeface="ＭＳ Ｐゴシック" pitchFamily="1" charset="-128"/>
              <a:cs typeface="+mn-cs"/>
            </a:endParaRPr>
          </a:p>
        </p:txBody>
      </p:sp>
      <p:sp>
        <p:nvSpPr>
          <p:cNvPr id="63" name="Rectangle 10"/>
          <p:cNvSpPr>
            <a:spLocks noChangeArrowheads="1"/>
          </p:cNvSpPr>
          <p:nvPr/>
        </p:nvSpPr>
        <p:spPr bwMode="auto">
          <a:xfrm>
            <a:off x="134451" y="1486014"/>
            <a:ext cx="1153230" cy="875863"/>
          </a:xfrm>
          <a:prstGeom prst="rect">
            <a:avLst/>
          </a:prstGeom>
          <a:solidFill>
            <a:srgbClr val="ECECEC"/>
          </a:solidFill>
          <a:ln>
            <a:noFill/>
          </a:ln>
          <a:extLst/>
        </p:spPr>
        <p:txBody>
          <a:bodyPr vert="vert270" anchor="t"/>
          <a:lstStyle/>
          <a:p>
            <a:pPr algn="ctr"/>
            <a:endParaRPr lang="fr-FR" sz="800" dirty="0" smtClean="0">
              <a:solidFill>
                <a:srgbClr val="604A7B"/>
              </a:solidFill>
            </a:endParaRPr>
          </a:p>
        </p:txBody>
      </p:sp>
      <p:sp>
        <p:nvSpPr>
          <p:cNvPr id="68" name="Rectangle 10"/>
          <p:cNvSpPr>
            <a:spLocks noChangeArrowheads="1"/>
          </p:cNvSpPr>
          <p:nvPr/>
        </p:nvSpPr>
        <p:spPr bwMode="auto">
          <a:xfrm>
            <a:off x="129394" y="717629"/>
            <a:ext cx="6630924" cy="746979"/>
          </a:xfrm>
          <a:prstGeom prst="rect">
            <a:avLst/>
          </a:prstGeom>
          <a:solidFill>
            <a:srgbClr val="CDCECC"/>
          </a:solidFill>
          <a:ln>
            <a:noFill/>
          </a:ln>
          <a:extLst/>
        </p:spPr>
        <p:txBody>
          <a:bodyPr anchor="ctr"/>
          <a:lstStyle/>
          <a:p>
            <a:r>
              <a:rPr lang="fr-FR" sz="900" b="1" dirty="0">
                <a:solidFill>
                  <a:srgbClr val="676964"/>
                </a:solidFill>
              </a:rPr>
              <a:t>Un </a:t>
            </a:r>
            <a:r>
              <a:rPr lang="fr-FR" sz="900" b="1" dirty="0" smtClean="0">
                <a:solidFill>
                  <a:srgbClr val="676964"/>
                </a:solidFill>
              </a:rPr>
              <a:t>marché à fort potentiel nécessitant une approche spécifique </a:t>
            </a:r>
          </a:p>
          <a:p>
            <a:pPr marL="1085850" lvl="2" indent="-171450">
              <a:buFont typeface="Arial"/>
              <a:buChar char="•"/>
            </a:pPr>
            <a:r>
              <a:rPr lang="fr-FR" sz="900" dirty="0" smtClean="0">
                <a:solidFill>
                  <a:srgbClr val="676964"/>
                </a:solidFill>
              </a:rPr>
              <a:t>Un environnement </a:t>
            </a:r>
            <a:r>
              <a:rPr lang="fr-FR" sz="900" dirty="0">
                <a:solidFill>
                  <a:srgbClr val="676964"/>
                </a:solidFill>
              </a:rPr>
              <a:t>juridique, fiscal et </a:t>
            </a:r>
            <a:r>
              <a:rPr lang="fr-FR" sz="900" dirty="0" smtClean="0">
                <a:solidFill>
                  <a:srgbClr val="676964"/>
                </a:solidFill>
              </a:rPr>
              <a:t>social </a:t>
            </a:r>
            <a:r>
              <a:rPr lang="fr-FR" sz="900" dirty="0">
                <a:solidFill>
                  <a:srgbClr val="676964"/>
                </a:solidFill>
              </a:rPr>
              <a:t>en évolution </a:t>
            </a:r>
            <a:r>
              <a:rPr lang="fr-FR" sz="900" dirty="0" smtClean="0">
                <a:solidFill>
                  <a:srgbClr val="676964"/>
                </a:solidFill>
              </a:rPr>
              <a:t>permanente.</a:t>
            </a:r>
            <a:endParaRPr lang="fr-FR" sz="900" dirty="0">
              <a:solidFill>
                <a:srgbClr val="676964"/>
              </a:solidFill>
            </a:endParaRPr>
          </a:p>
          <a:p>
            <a:pPr marL="1085850" lvl="2" indent="-171450">
              <a:buFont typeface="Arial"/>
              <a:buChar char="•"/>
            </a:pPr>
            <a:r>
              <a:rPr lang="fr-FR" sz="900" dirty="0" smtClean="0">
                <a:solidFill>
                  <a:srgbClr val="676964"/>
                </a:solidFill>
              </a:rPr>
              <a:t>Des professions diversifiées : secteurs de la santé, du droit, du chiffre, du cadre de vie et technique</a:t>
            </a:r>
          </a:p>
          <a:p>
            <a:pPr marL="1085850" lvl="2" indent="-171450">
              <a:buFont typeface="Arial"/>
              <a:buChar char="•"/>
            </a:pPr>
            <a:r>
              <a:rPr lang="fr-FR" sz="900" dirty="0" smtClean="0">
                <a:solidFill>
                  <a:srgbClr val="676964"/>
                </a:solidFill>
              </a:rPr>
              <a:t>Professions intellectuelles - Des métiers en forte mutation. </a:t>
            </a:r>
            <a:r>
              <a:rPr lang="fr-FR" sz="900" dirty="0" smtClean="0">
                <a:solidFill>
                  <a:schemeClr val="bg1">
                    <a:lumMod val="50000"/>
                  </a:schemeClr>
                </a:solidFill>
              </a:rPr>
              <a:t>Un niveau de revenu supérieur à la moyenne nationale</a:t>
            </a:r>
          </a:p>
        </p:txBody>
      </p:sp>
      <p:sp>
        <p:nvSpPr>
          <p:cNvPr id="81" name="Rectangle à coins arrondis 80"/>
          <p:cNvSpPr/>
          <p:nvPr/>
        </p:nvSpPr>
        <p:spPr>
          <a:xfrm>
            <a:off x="194445" y="1572322"/>
            <a:ext cx="1022191" cy="653473"/>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LES PROFESSIONS LIBÉRALES RÉGLEMENTÉES</a:t>
            </a:r>
            <a:endParaRPr lang="fr-FR" sz="700" dirty="0">
              <a:solidFill>
                <a:srgbClr val="FFFFFF"/>
              </a:solidFill>
            </a:endParaRPr>
          </a:p>
        </p:txBody>
      </p:sp>
      <p:sp>
        <p:nvSpPr>
          <p:cNvPr id="115" name="Text Box 13"/>
          <p:cNvSpPr txBox="1">
            <a:spLocks noChangeArrowheads="1"/>
          </p:cNvSpPr>
          <p:nvPr/>
        </p:nvSpPr>
        <p:spPr bwMode="auto">
          <a:xfrm>
            <a:off x="122937" y="3226829"/>
            <a:ext cx="6655193" cy="307777"/>
          </a:xfrm>
          <a:prstGeom prst="rect">
            <a:avLst/>
          </a:prstGeom>
          <a:solidFill>
            <a:srgbClr val="68036D"/>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400" b="1" kern="0" dirty="0" smtClean="0">
                <a:solidFill>
                  <a:schemeClr val="bg1"/>
                </a:solidFill>
                <a:ea typeface="ＭＳ Ｐゴシック" pitchFamily="1" charset="-128"/>
              </a:rPr>
              <a:t>ENVIRONNEMENT JURIDIQUE – S’INSTALLER SEUL</a:t>
            </a:r>
            <a:endParaRPr lang="fr-FR" sz="1400" b="1" kern="0" dirty="0">
              <a:solidFill>
                <a:schemeClr val="bg1"/>
              </a:solidFill>
              <a:ea typeface="ＭＳ Ｐゴシック" pitchFamily="1" charset="-128"/>
              <a:cs typeface="+mn-cs"/>
            </a:endParaRPr>
          </a:p>
        </p:txBody>
      </p:sp>
      <p:sp>
        <p:nvSpPr>
          <p:cNvPr id="135" name="Rectangle 10"/>
          <p:cNvSpPr>
            <a:spLocks noChangeArrowheads="1"/>
          </p:cNvSpPr>
          <p:nvPr/>
        </p:nvSpPr>
        <p:spPr bwMode="auto">
          <a:xfrm>
            <a:off x="134452" y="3622248"/>
            <a:ext cx="1587656" cy="604979"/>
          </a:xfrm>
          <a:prstGeom prst="rect">
            <a:avLst/>
          </a:prstGeom>
          <a:solidFill>
            <a:srgbClr val="ECECEC"/>
          </a:solidFill>
          <a:ln>
            <a:noFill/>
          </a:ln>
          <a:extLst/>
        </p:spPr>
        <p:txBody>
          <a:bodyPr vert="vert270" anchor="t"/>
          <a:lstStyle/>
          <a:p>
            <a:pPr algn="ctr"/>
            <a:endParaRPr lang="fr-FR" sz="800" dirty="0" smtClean="0">
              <a:solidFill>
                <a:srgbClr val="604A7B"/>
              </a:solidFill>
            </a:endParaRPr>
          </a:p>
        </p:txBody>
      </p:sp>
      <p:sp>
        <p:nvSpPr>
          <p:cNvPr id="119" name="Rectangle à coins arrondis 118"/>
          <p:cNvSpPr/>
          <p:nvPr/>
        </p:nvSpPr>
        <p:spPr>
          <a:xfrm>
            <a:off x="156289" y="3708558"/>
            <a:ext cx="1493914" cy="428217"/>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LES STRUCTURES JURIDIQUES</a:t>
            </a:r>
            <a:endParaRPr lang="fr-FR" sz="700" dirty="0">
              <a:solidFill>
                <a:srgbClr val="FFFFFF"/>
              </a:solidFill>
            </a:endParaRPr>
          </a:p>
        </p:txBody>
      </p:sp>
      <p:sp>
        <p:nvSpPr>
          <p:cNvPr id="141" name="Rectangle 10"/>
          <p:cNvSpPr>
            <a:spLocks noChangeArrowheads="1"/>
          </p:cNvSpPr>
          <p:nvPr/>
        </p:nvSpPr>
        <p:spPr bwMode="auto">
          <a:xfrm>
            <a:off x="129393" y="4295246"/>
            <a:ext cx="1587656" cy="604979"/>
          </a:xfrm>
          <a:prstGeom prst="rect">
            <a:avLst/>
          </a:prstGeom>
          <a:solidFill>
            <a:srgbClr val="ECECEC"/>
          </a:solidFill>
          <a:ln>
            <a:noFill/>
          </a:ln>
          <a:extLst/>
        </p:spPr>
        <p:txBody>
          <a:bodyPr vert="vert270" anchor="t"/>
          <a:lstStyle/>
          <a:p>
            <a:pPr algn="ctr"/>
            <a:endParaRPr lang="fr-FR" sz="800" dirty="0" smtClean="0">
              <a:solidFill>
                <a:srgbClr val="604A7B"/>
              </a:solidFill>
            </a:endParaRPr>
          </a:p>
        </p:txBody>
      </p:sp>
      <p:sp>
        <p:nvSpPr>
          <p:cNvPr id="142" name="Rectangle 10"/>
          <p:cNvSpPr>
            <a:spLocks noChangeArrowheads="1"/>
          </p:cNvSpPr>
          <p:nvPr/>
        </p:nvSpPr>
        <p:spPr bwMode="auto">
          <a:xfrm>
            <a:off x="1780156" y="4295245"/>
            <a:ext cx="4980162" cy="604979"/>
          </a:xfrm>
          <a:prstGeom prst="rect">
            <a:avLst/>
          </a:prstGeom>
          <a:solidFill>
            <a:srgbClr val="ECECEC"/>
          </a:solidFill>
          <a:ln>
            <a:noFill/>
          </a:ln>
          <a:extLst/>
        </p:spPr>
        <p:txBody>
          <a:bodyPr anchor="ctr"/>
          <a:lstStyle/>
          <a:p>
            <a:r>
              <a:rPr lang="fr-FR" sz="800" b="1" dirty="0" smtClean="0">
                <a:solidFill>
                  <a:srgbClr val="676964"/>
                </a:solidFill>
              </a:rPr>
              <a:t>S’installer seul permet de bénéficier d’une grande liberté d’action.</a:t>
            </a:r>
          </a:p>
          <a:p>
            <a:pPr marL="171450" indent="-171450">
              <a:buFont typeface="Arial"/>
              <a:buChar char="•"/>
            </a:pPr>
            <a:r>
              <a:rPr lang="fr-FR" sz="800" b="1" dirty="0" smtClean="0">
                <a:solidFill>
                  <a:srgbClr val="676964"/>
                </a:solidFill>
              </a:rPr>
              <a:t>En EI </a:t>
            </a:r>
            <a:r>
              <a:rPr lang="fr-FR" sz="800" dirty="0" smtClean="0">
                <a:solidFill>
                  <a:srgbClr val="676964"/>
                </a:solidFill>
              </a:rPr>
              <a:t>: </a:t>
            </a:r>
            <a:r>
              <a:rPr lang="fr-FR" sz="800" dirty="0">
                <a:solidFill>
                  <a:srgbClr val="676964"/>
                </a:solidFill>
              </a:rPr>
              <a:t>création et fonctionnement très </a:t>
            </a:r>
            <a:r>
              <a:rPr lang="fr-FR" sz="800" dirty="0" smtClean="0">
                <a:solidFill>
                  <a:srgbClr val="676964"/>
                </a:solidFill>
              </a:rPr>
              <a:t>simple, confusion des patrimoines, possibilité d’effectuer une déclaration d’insaisissabilité. Structure à l’IR et statut de TNS (Travailleur Non Salarié).</a:t>
            </a:r>
          </a:p>
          <a:p>
            <a:pPr marL="171450" indent="-171450">
              <a:buFont typeface="Arial"/>
              <a:buChar char="•"/>
            </a:pPr>
            <a:r>
              <a:rPr lang="fr-FR" sz="800" b="1" dirty="0" smtClean="0">
                <a:solidFill>
                  <a:srgbClr val="676964"/>
                </a:solidFill>
              </a:rPr>
              <a:t>En société </a:t>
            </a:r>
            <a:r>
              <a:rPr lang="fr-FR" sz="800" dirty="0" smtClean="0">
                <a:solidFill>
                  <a:srgbClr val="676964"/>
                </a:solidFill>
              </a:rPr>
              <a:t>: protection du patrimoine, possibilité d’être à l’IS.</a:t>
            </a:r>
            <a:endParaRPr lang="fr-FR" sz="800" dirty="0">
              <a:solidFill>
                <a:srgbClr val="676964"/>
              </a:solidFill>
            </a:endParaRPr>
          </a:p>
        </p:txBody>
      </p:sp>
      <p:sp>
        <p:nvSpPr>
          <p:cNvPr id="143" name="Rectangle à coins arrondis 142"/>
          <p:cNvSpPr/>
          <p:nvPr/>
        </p:nvSpPr>
        <p:spPr>
          <a:xfrm>
            <a:off x="151230" y="4381556"/>
            <a:ext cx="1493914" cy="428217"/>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LES MOTIVATIONS DE CE CHOIX</a:t>
            </a:r>
            <a:endParaRPr lang="fr-FR" sz="700" dirty="0">
              <a:solidFill>
                <a:srgbClr val="FFFFFF"/>
              </a:solidFill>
            </a:endParaRPr>
          </a:p>
        </p:txBody>
      </p:sp>
      <p:sp>
        <p:nvSpPr>
          <p:cNvPr id="144" name="Rectangle 10"/>
          <p:cNvSpPr>
            <a:spLocks noChangeArrowheads="1"/>
          </p:cNvSpPr>
          <p:nvPr/>
        </p:nvSpPr>
        <p:spPr bwMode="auto">
          <a:xfrm>
            <a:off x="134457" y="4965714"/>
            <a:ext cx="1587656" cy="604979"/>
          </a:xfrm>
          <a:prstGeom prst="rect">
            <a:avLst/>
          </a:prstGeom>
          <a:solidFill>
            <a:srgbClr val="ECECEC"/>
          </a:solidFill>
          <a:ln>
            <a:noFill/>
          </a:ln>
          <a:extLst/>
        </p:spPr>
        <p:txBody>
          <a:bodyPr vert="vert270" anchor="t"/>
          <a:lstStyle/>
          <a:p>
            <a:pPr algn="ctr"/>
            <a:endParaRPr lang="fr-FR" sz="800" dirty="0" smtClean="0">
              <a:solidFill>
                <a:srgbClr val="604A7B"/>
              </a:solidFill>
            </a:endParaRPr>
          </a:p>
        </p:txBody>
      </p:sp>
      <p:sp>
        <p:nvSpPr>
          <p:cNvPr id="145" name="Rectangle 10"/>
          <p:cNvSpPr>
            <a:spLocks noChangeArrowheads="1"/>
          </p:cNvSpPr>
          <p:nvPr/>
        </p:nvSpPr>
        <p:spPr bwMode="auto">
          <a:xfrm>
            <a:off x="1785220" y="4965713"/>
            <a:ext cx="4975099" cy="604979"/>
          </a:xfrm>
          <a:prstGeom prst="rect">
            <a:avLst/>
          </a:prstGeom>
          <a:solidFill>
            <a:srgbClr val="ECECEC"/>
          </a:solidFill>
          <a:ln>
            <a:noFill/>
          </a:ln>
          <a:extLst/>
        </p:spPr>
        <p:txBody>
          <a:bodyPr anchor="ctr"/>
          <a:lstStyle/>
          <a:p>
            <a:pPr marL="171450" indent="-171450">
              <a:buFont typeface="Arial"/>
              <a:buChar char="•"/>
            </a:pPr>
            <a:r>
              <a:rPr lang="fr-FR" sz="800" b="1" dirty="0" smtClean="0">
                <a:solidFill>
                  <a:srgbClr val="676964"/>
                </a:solidFill>
              </a:rPr>
              <a:t>Conséquences commerciales </a:t>
            </a:r>
            <a:r>
              <a:rPr lang="fr-FR" sz="800" dirty="0" smtClean="0">
                <a:solidFill>
                  <a:srgbClr val="676964"/>
                </a:solidFill>
              </a:rPr>
              <a:t>: mise en œuvre de la double relation facilitée, approche prévoyance indispensable, clients appétants aux supports de défiscalisation et de retraite.</a:t>
            </a:r>
          </a:p>
          <a:p>
            <a:pPr marL="171450" indent="-171450">
              <a:buFont typeface="Arial"/>
              <a:buChar char="•"/>
            </a:pPr>
            <a:r>
              <a:rPr lang="fr-FR" sz="800" b="1" dirty="0" smtClean="0">
                <a:solidFill>
                  <a:srgbClr val="676964"/>
                </a:solidFill>
              </a:rPr>
              <a:t>Conséquences en terme de risque </a:t>
            </a:r>
            <a:r>
              <a:rPr lang="fr-FR" sz="800" dirty="0" smtClean="0">
                <a:solidFill>
                  <a:srgbClr val="676964"/>
                </a:solidFill>
              </a:rPr>
              <a:t>: l’activité repose sur un seul professionnel ; le dirigeant est bien identifié.</a:t>
            </a:r>
          </a:p>
        </p:txBody>
      </p:sp>
      <p:sp>
        <p:nvSpPr>
          <p:cNvPr id="146" name="Rectangle à coins arrondis 145"/>
          <p:cNvSpPr/>
          <p:nvPr/>
        </p:nvSpPr>
        <p:spPr>
          <a:xfrm>
            <a:off x="156294" y="5052024"/>
            <a:ext cx="1493914" cy="428217"/>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LES CONSÉQUENCES POUR LA BANQUE</a:t>
            </a:r>
            <a:endParaRPr lang="fr-FR" sz="700" dirty="0">
              <a:solidFill>
                <a:srgbClr val="FFFFFF"/>
              </a:solidFill>
            </a:endParaRPr>
          </a:p>
        </p:txBody>
      </p:sp>
      <p:sp>
        <p:nvSpPr>
          <p:cNvPr id="147" name="Text Box 13"/>
          <p:cNvSpPr txBox="1">
            <a:spLocks noChangeArrowheads="1"/>
          </p:cNvSpPr>
          <p:nvPr/>
        </p:nvSpPr>
        <p:spPr bwMode="auto">
          <a:xfrm>
            <a:off x="134450" y="5608355"/>
            <a:ext cx="6625868" cy="307777"/>
          </a:xfrm>
          <a:prstGeom prst="rect">
            <a:avLst/>
          </a:prstGeom>
          <a:solidFill>
            <a:srgbClr val="68036D"/>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400" b="1" kern="0" dirty="0" smtClean="0">
                <a:solidFill>
                  <a:schemeClr val="bg1"/>
                </a:solidFill>
                <a:ea typeface="ＭＳ Ｐゴシック" pitchFamily="1" charset="-128"/>
              </a:rPr>
              <a:t>ENVIRONNEMENT JURIDIQUE – S’ASSOCIER</a:t>
            </a:r>
            <a:endParaRPr lang="fr-FR" sz="1400" b="1" kern="0" dirty="0">
              <a:solidFill>
                <a:schemeClr val="bg1"/>
              </a:solidFill>
              <a:ea typeface="ＭＳ Ｐゴシック" pitchFamily="1" charset="-128"/>
              <a:cs typeface="+mn-cs"/>
            </a:endParaRPr>
          </a:p>
        </p:txBody>
      </p:sp>
      <p:sp>
        <p:nvSpPr>
          <p:cNvPr id="148" name="Rectangle 10"/>
          <p:cNvSpPr>
            <a:spLocks noChangeArrowheads="1"/>
          </p:cNvSpPr>
          <p:nvPr/>
        </p:nvSpPr>
        <p:spPr bwMode="auto">
          <a:xfrm>
            <a:off x="145965" y="6003774"/>
            <a:ext cx="1587656" cy="604979"/>
          </a:xfrm>
          <a:prstGeom prst="rect">
            <a:avLst/>
          </a:prstGeom>
          <a:solidFill>
            <a:srgbClr val="ECECEC"/>
          </a:solidFill>
          <a:ln>
            <a:noFill/>
          </a:ln>
          <a:extLst/>
        </p:spPr>
        <p:txBody>
          <a:bodyPr vert="vert270" anchor="t"/>
          <a:lstStyle/>
          <a:p>
            <a:pPr algn="ctr"/>
            <a:endParaRPr lang="fr-FR" sz="800" dirty="0" smtClean="0">
              <a:solidFill>
                <a:srgbClr val="604A7B"/>
              </a:solidFill>
            </a:endParaRPr>
          </a:p>
        </p:txBody>
      </p:sp>
      <p:sp>
        <p:nvSpPr>
          <p:cNvPr id="149" name="Rectangle 10"/>
          <p:cNvSpPr>
            <a:spLocks noChangeArrowheads="1"/>
          </p:cNvSpPr>
          <p:nvPr/>
        </p:nvSpPr>
        <p:spPr bwMode="auto">
          <a:xfrm>
            <a:off x="1796729" y="6003773"/>
            <a:ext cx="2380786" cy="604979"/>
          </a:xfrm>
          <a:prstGeom prst="rect">
            <a:avLst/>
          </a:prstGeom>
          <a:solidFill>
            <a:srgbClr val="ECECEC"/>
          </a:solidFill>
          <a:ln>
            <a:noFill/>
          </a:ln>
          <a:extLst/>
        </p:spPr>
        <p:txBody>
          <a:bodyPr anchor="ctr"/>
          <a:lstStyle/>
          <a:p>
            <a:r>
              <a:rPr lang="fr-FR" sz="800" b="1" dirty="0">
                <a:solidFill>
                  <a:srgbClr val="676964"/>
                </a:solidFill>
              </a:rPr>
              <a:t>P</a:t>
            </a:r>
            <a:r>
              <a:rPr lang="fr-FR" sz="800" b="1" dirty="0" smtClean="0">
                <a:solidFill>
                  <a:srgbClr val="676964"/>
                </a:solidFill>
              </a:rPr>
              <a:t>rofessions </a:t>
            </a:r>
            <a:r>
              <a:rPr lang="fr-FR" sz="800" b="1" dirty="0">
                <a:solidFill>
                  <a:srgbClr val="676964"/>
                </a:solidFill>
              </a:rPr>
              <a:t>libérales </a:t>
            </a:r>
            <a:r>
              <a:rPr lang="fr-FR" sz="800" b="1" dirty="0" smtClean="0">
                <a:solidFill>
                  <a:srgbClr val="676964"/>
                </a:solidFill>
              </a:rPr>
              <a:t>réglementées</a:t>
            </a:r>
          </a:p>
          <a:p>
            <a:pPr marL="171450" indent="-171450">
              <a:buFont typeface="Arial"/>
              <a:buChar char="•"/>
            </a:pPr>
            <a:r>
              <a:rPr lang="fr-FR" sz="800" dirty="0" smtClean="0">
                <a:solidFill>
                  <a:srgbClr val="676964"/>
                </a:solidFill>
              </a:rPr>
              <a:t>SCP :          Société Civile Professionnelle</a:t>
            </a:r>
          </a:p>
          <a:p>
            <a:pPr marL="171450" indent="-171450">
              <a:buFont typeface="Arial"/>
              <a:buChar char="•"/>
            </a:pPr>
            <a:r>
              <a:rPr lang="fr-FR" sz="800" dirty="0" smtClean="0">
                <a:solidFill>
                  <a:srgbClr val="676964"/>
                </a:solidFill>
              </a:rPr>
              <a:t>SELARL :    SEL à responsabilité limitée</a:t>
            </a:r>
          </a:p>
          <a:p>
            <a:pPr marL="171450" indent="-171450">
              <a:buFont typeface="Arial"/>
              <a:buChar char="•"/>
            </a:pPr>
            <a:r>
              <a:rPr lang="fr-FR" sz="800" dirty="0" smtClean="0">
                <a:solidFill>
                  <a:srgbClr val="676964"/>
                </a:solidFill>
              </a:rPr>
              <a:t>SELAS   : </a:t>
            </a:r>
            <a:r>
              <a:rPr lang="fr-FR" sz="800" dirty="0">
                <a:solidFill>
                  <a:srgbClr val="676964"/>
                </a:solidFill>
              </a:rPr>
              <a:t> </a:t>
            </a:r>
            <a:r>
              <a:rPr lang="fr-FR" sz="800" dirty="0" smtClean="0">
                <a:solidFill>
                  <a:srgbClr val="676964"/>
                </a:solidFill>
              </a:rPr>
              <a:t>  SEL par action simplifiée</a:t>
            </a:r>
          </a:p>
          <a:p>
            <a:pPr marL="171450" indent="-171450">
              <a:buFont typeface="Arial"/>
              <a:buChar char="•"/>
            </a:pPr>
            <a:r>
              <a:rPr lang="fr-FR" sz="800" dirty="0" smtClean="0">
                <a:solidFill>
                  <a:srgbClr val="676964"/>
                </a:solidFill>
              </a:rPr>
              <a:t>SELAFA : </a:t>
            </a:r>
            <a:r>
              <a:rPr lang="fr-FR" sz="800" dirty="0">
                <a:solidFill>
                  <a:srgbClr val="676964"/>
                </a:solidFill>
              </a:rPr>
              <a:t> </a:t>
            </a:r>
            <a:r>
              <a:rPr lang="fr-FR" sz="800" dirty="0" smtClean="0">
                <a:solidFill>
                  <a:srgbClr val="676964"/>
                </a:solidFill>
              </a:rPr>
              <a:t>  SEL à forme anonyme</a:t>
            </a:r>
          </a:p>
        </p:txBody>
      </p:sp>
      <p:sp>
        <p:nvSpPr>
          <p:cNvPr id="150" name="Rectangle à coins arrondis 149"/>
          <p:cNvSpPr/>
          <p:nvPr/>
        </p:nvSpPr>
        <p:spPr>
          <a:xfrm>
            <a:off x="167802" y="6090084"/>
            <a:ext cx="1493914" cy="428217"/>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LES STRUCTURES JURIDIQUES</a:t>
            </a:r>
            <a:endParaRPr lang="fr-FR" sz="700" dirty="0">
              <a:solidFill>
                <a:srgbClr val="FFFFFF"/>
              </a:solidFill>
            </a:endParaRPr>
          </a:p>
        </p:txBody>
      </p:sp>
      <p:sp>
        <p:nvSpPr>
          <p:cNvPr id="152" name="Rectangle 10"/>
          <p:cNvSpPr>
            <a:spLocks noChangeArrowheads="1"/>
          </p:cNvSpPr>
          <p:nvPr/>
        </p:nvSpPr>
        <p:spPr bwMode="auto">
          <a:xfrm>
            <a:off x="140906" y="6676772"/>
            <a:ext cx="1587656" cy="604979"/>
          </a:xfrm>
          <a:prstGeom prst="rect">
            <a:avLst/>
          </a:prstGeom>
          <a:solidFill>
            <a:srgbClr val="ECECEC"/>
          </a:solidFill>
          <a:ln>
            <a:noFill/>
          </a:ln>
          <a:extLst/>
        </p:spPr>
        <p:txBody>
          <a:bodyPr vert="vert270" anchor="t"/>
          <a:lstStyle/>
          <a:p>
            <a:pPr algn="ctr"/>
            <a:endParaRPr lang="fr-FR" sz="800" dirty="0" smtClean="0">
              <a:solidFill>
                <a:srgbClr val="604A7B"/>
              </a:solidFill>
            </a:endParaRPr>
          </a:p>
        </p:txBody>
      </p:sp>
      <p:sp>
        <p:nvSpPr>
          <p:cNvPr id="156" name="Rectangle à coins arrondis 155"/>
          <p:cNvSpPr/>
          <p:nvPr/>
        </p:nvSpPr>
        <p:spPr>
          <a:xfrm>
            <a:off x="162743" y="6763082"/>
            <a:ext cx="1493914" cy="428217"/>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LES MOTIVATIONS DE CE CHOIX</a:t>
            </a:r>
            <a:endParaRPr lang="fr-FR" sz="700" dirty="0">
              <a:solidFill>
                <a:srgbClr val="FFFFFF"/>
              </a:solidFill>
            </a:endParaRPr>
          </a:p>
        </p:txBody>
      </p:sp>
      <p:sp>
        <p:nvSpPr>
          <p:cNvPr id="157" name="Rectangle 10"/>
          <p:cNvSpPr>
            <a:spLocks noChangeArrowheads="1"/>
          </p:cNvSpPr>
          <p:nvPr/>
        </p:nvSpPr>
        <p:spPr bwMode="auto">
          <a:xfrm>
            <a:off x="145970" y="7347240"/>
            <a:ext cx="1587656" cy="604979"/>
          </a:xfrm>
          <a:prstGeom prst="rect">
            <a:avLst/>
          </a:prstGeom>
          <a:solidFill>
            <a:srgbClr val="ECECEC"/>
          </a:solidFill>
          <a:ln>
            <a:noFill/>
          </a:ln>
          <a:extLst/>
        </p:spPr>
        <p:txBody>
          <a:bodyPr vert="vert270" anchor="t"/>
          <a:lstStyle/>
          <a:p>
            <a:pPr algn="ctr"/>
            <a:endParaRPr lang="fr-FR" sz="800" dirty="0" smtClean="0">
              <a:solidFill>
                <a:srgbClr val="604A7B"/>
              </a:solidFill>
            </a:endParaRPr>
          </a:p>
        </p:txBody>
      </p:sp>
      <p:sp>
        <p:nvSpPr>
          <p:cNvPr id="160" name="Rectangle à coins arrondis 159"/>
          <p:cNvSpPr/>
          <p:nvPr/>
        </p:nvSpPr>
        <p:spPr>
          <a:xfrm>
            <a:off x="167807" y="7433550"/>
            <a:ext cx="1493914" cy="428217"/>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LES CONSÉQUENCES POUR LA BANQUE</a:t>
            </a:r>
            <a:endParaRPr lang="fr-FR" sz="700" dirty="0">
              <a:solidFill>
                <a:srgbClr val="FFFFFF"/>
              </a:solidFill>
            </a:endParaRPr>
          </a:p>
        </p:txBody>
      </p:sp>
      <p:sp>
        <p:nvSpPr>
          <p:cNvPr id="161" name="Rectangle 10"/>
          <p:cNvSpPr>
            <a:spLocks noChangeArrowheads="1"/>
          </p:cNvSpPr>
          <p:nvPr/>
        </p:nvSpPr>
        <p:spPr bwMode="auto">
          <a:xfrm>
            <a:off x="1796728" y="6676772"/>
            <a:ext cx="4963590" cy="604979"/>
          </a:xfrm>
          <a:prstGeom prst="rect">
            <a:avLst/>
          </a:prstGeom>
          <a:solidFill>
            <a:srgbClr val="ECECEC"/>
          </a:solidFill>
          <a:ln>
            <a:noFill/>
          </a:ln>
          <a:extLst/>
        </p:spPr>
        <p:txBody>
          <a:bodyPr anchor="ctr"/>
          <a:lstStyle/>
          <a:p>
            <a:r>
              <a:rPr lang="fr-FR" sz="800" b="1" dirty="0" smtClean="0">
                <a:solidFill>
                  <a:srgbClr val="676964"/>
                </a:solidFill>
              </a:rPr>
              <a:t>S’associer permet de créer des synergies et de générer des économies d’échelle.</a:t>
            </a:r>
          </a:p>
          <a:p>
            <a:pPr marL="171450" indent="-171450">
              <a:buFont typeface="Arial"/>
              <a:buChar char="•"/>
            </a:pPr>
            <a:r>
              <a:rPr lang="fr-FR" sz="800" b="1" dirty="0" smtClean="0">
                <a:solidFill>
                  <a:srgbClr val="676964"/>
                </a:solidFill>
              </a:rPr>
              <a:t>En SCP</a:t>
            </a:r>
            <a:r>
              <a:rPr lang="fr-FR" sz="800" dirty="0" smtClean="0">
                <a:solidFill>
                  <a:srgbClr val="676964"/>
                </a:solidFill>
              </a:rPr>
              <a:t> : mise en commun de l’activité et des charges, tous les associés exercent dans l’entreprise.</a:t>
            </a:r>
          </a:p>
          <a:p>
            <a:pPr marL="171450" indent="-171450">
              <a:buFont typeface="Arial"/>
              <a:buChar char="•"/>
            </a:pPr>
            <a:r>
              <a:rPr lang="fr-FR" sz="800" b="1" dirty="0" smtClean="0">
                <a:solidFill>
                  <a:srgbClr val="676964"/>
                </a:solidFill>
              </a:rPr>
              <a:t>En SEL </a:t>
            </a:r>
            <a:r>
              <a:rPr lang="fr-FR" sz="800" dirty="0" smtClean="0">
                <a:solidFill>
                  <a:srgbClr val="676964"/>
                </a:solidFill>
              </a:rPr>
              <a:t>: structures à responsabilité limitée, fiscalité à l’IS, sauf exception. Les SEL sont privilégiées sur les structures</a:t>
            </a:r>
            <a:r>
              <a:rPr lang="fr-FR" sz="800" dirty="0">
                <a:solidFill>
                  <a:srgbClr val="676964"/>
                </a:solidFill>
              </a:rPr>
              <a:t> </a:t>
            </a:r>
            <a:r>
              <a:rPr lang="fr-FR" sz="800" dirty="0" smtClean="0">
                <a:solidFill>
                  <a:srgbClr val="676964"/>
                </a:solidFill>
              </a:rPr>
              <a:t>en création.</a:t>
            </a:r>
          </a:p>
        </p:txBody>
      </p:sp>
      <p:sp>
        <p:nvSpPr>
          <p:cNvPr id="162" name="Rectangle 10"/>
          <p:cNvSpPr>
            <a:spLocks noChangeArrowheads="1"/>
          </p:cNvSpPr>
          <p:nvPr/>
        </p:nvSpPr>
        <p:spPr bwMode="auto">
          <a:xfrm>
            <a:off x="1801792" y="7347240"/>
            <a:ext cx="4958526" cy="604979"/>
          </a:xfrm>
          <a:prstGeom prst="rect">
            <a:avLst/>
          </a:prstGeom>
          <a:solidFill>
            <a:srgbClr val="ECECEC"/>
          </a:solidFill>
          <a:ln>
            <a:noFill/>
          </a:ln>
          <a:extLst/>
        </p:spPr>
        <p:txBody>
          <a:bodyPr anchor="ctr"/>
          <a:lstStyle/>
          <a:p>
            <a:pPr marL="171450" indent="-171450">
              <a:buFont typeface="Arial"/>
              <a:buChar char="•"/>
            </a:pPr>
            <a:r>
              <a:rPr lang="fr-FR" sz="800" b="1" dirty="0">
                <a:solidFill>
                  <a:srgbClr val="676964"/>
                </a:solidFill>
              </a:rPr>
              <a:t>Conséquences </a:t>
            </a:r>
            <a:r>
              <a:rPr lang="fr-FR" sz="800" b="1" dirty="0" smtClean="0">
                <a:solidFill>
                  <a:srgbClr val="676964"/>
                </a:solidFill>
              </a:rPr>
              <a:t>commerciales </a:t>
            </a:r>
            <a:r>
              <a:rPr lang="fr-FR" sz="800" dirty="0">
                <a:solidFill>
                  <a:srgbClr val="676964"/>
                </a:solidFill>
              </a:rPr>
              <a:t>: </a:t>
            </a:r>
            <a:r>
              <a:rPr lang="fr-FR" sz="800" dirty="0" smtClean="0">
                <a:solidFill>
                  <a:srgbClr val="676964"/>
                </a:solidFill>
              </a:rPr>
              <a:t>mise en commun de l’activité générant des flux souvent importants et une rentabilité significative, plusieurs professionnels pour une seule structure juridique.</a:t>
            </a:r>
            <a:endParaRPr lang="fr-FR" sz="800" dirty="0">
              <a:solidFill>
                <a:srgbClr val="676964"/>
              </a:solidFill>
            </a:endParaRPr>
          </a:p>
          <a:p>
            <a:pPr marL="171450" indent="-171450">
              <a:buFont typeface="Arial"/>
              <a:buChar char="•"/>
            </a:pPr>
            <a:r>
              <a:rPr lang="fr-FR" sz="800" b="1" dirty="0">
                <a:solidFill>
                  <a:srgbClr val="676964"/>
                </a:solidFill>
              </a:rPr>
              <a:t>Conséquences en terme de risque </a:t>
            </a:r>
            <a:r>
              <a:rPr lang="fr-FR" sz="800" dirty="0">
                <a:solidFill>
                  <a:srgbClr val="676964"/>
                </a:solidFill>
              </a:rPr>
              <a:t>: </a:t>
            </a:r>
            <a:r>
              <a:rPr lang="fr-FR" sz="800" dirty="0" smtClean="0">
                <a:solidFill>
                  <a:srgbClr val="676964"/>
                </a:solidFill>
              </a:rPr>
              <a:t>désaccord possible entre les associés. Demande fréquente de caution des associés.</a:t>
            </a:r>
            <a:endParaRPr lang="fr-FR" sz="800" dirty="0">
              <a:solidFill>
                <a:srgbClr val="676964"/>
              </a:solidFill>
            </a:endParaRPr>
          </a:p>
        </p:txBody>
      </p:sp>
      <p:sp>
        <p:nvSpPr>
          <p:cNvPr id="164" name="Text Box 13"/>
          <p:cNvSpPr txBox="1">
            <a:spLocks noChangeArrowheads="1"/>
          </p:cNvSpPr>
          <p:nvPr/>
        </p:nvSpPr>
        <p:spPr bwMode="auto">
          <a:xfrm>
            <a:off x="145971" y="8023664"/>
            <a:ext cx="6614348" cy="307777"/>
          </a:xfrm>
          <a:prstGeom prst="rect">
            <a:avLst/>
          </a:prstGeom>
          <a:solidFill>
            <a:srgbClr val="68036D"/>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400" b="1" kern="0" dirty="0" smtClean="0">
                <a:solidFill>
                  <a:schemeClr val="bg1"/>
                </a:solidFill>
                <a:ea typeface="ＭＳ Ｐゴシック" pitchFamily="1" charset="-128"/>
                <a:cs typeface="+mn-cs"/>
              </a:rPr>
              <a:t>METTRE EN COMMUN LES MOYENS</a:t>
            </a:r>
            <a:endParaRPr lang="fr-FR" sz="1400" b="1" kern="0" dirty="0">
              <a:solidFill>
                <a:schemeClr val="bg1"/>
              </a:solidFill>
              <a:ea typeface="ＭＳ Ｐゴシック" pitchFamily="1" charset="-128"/>
              <a:cs typeface="+mn-cs"/>
            </a:endParaRPr>
          </a:p>
        </p:txBody>
      </p:sp>
      <p:sp>
        <p:nvSpPr>
          <p:cNvPr id="36" name="Rectangle 10"/>
          <p:cNvSpPr>
            <a:spLocks noChangeArrowheads="1"/>
          </p:cNvSpPr>
          <p:nvPr/>
        </p:nvSpPr>
        <p:spPr bwMode="auto">
          <a:xfrm>
            <a:off x="140906" y="2388659"/>
            <a:ext cx="1153230" cy="789554"/>
          </a:xfrm>
          <a:prstGeom prst="rect">
            <a:avLst/>
          </a:prstGeom>
          <a:solidFill>
            <a:srgbClr val="ECECEC"/>
          </a:solidFill>
          <a:ln>
            <a:noFill/>
          </a:ln>
          <a:extLst/>
        </p:spPr>
        <p:txBody>
          <a:bodyPr vert="vert270" anchor="t"/>
          <a:lstStyle/>
          <a:p>
            <a:pPr algn="ctr"/>
            <a:endParaRPr lang="fr-FR" sz="800" dirty="0" smtClean="0">
              <a:solidFill>
                <a:srgbClr val="604A7B"/>
              </a:solidFill>
            </a:endParaRPr>
          </a:p>
        </p:txBody>
      </p:sp>
      <p:sp>
        <p:nvSpPr>
          <p:cNvPr id="37" name="Rectangle à coins arrondis 36"/>
          <p:cNvSpPr/>
          <p:nvPr/>
        </p:nvSpPr>
        <p:spPr>
          <a:xfrm>
            <a:off x="211224" y="2453053"/>
            <a:ext cx="1022191" cy="589079"/>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LES PROFESSIONS LIBÉRALES </a:t>
            </a:r>
          </a:p>
          <a:p>
            <a:pPr algn="ctr"/>
            <a:r>
              <a:rPr lang="fr-FR" sz="700" dirty="0" smtClean="0">
                <a:solidFill>
                  <a:srgbClr val="FFFFFF"/>
                </a:solidFill>
              </a:rPr>
              <a:t>NON</a:t>
            </a:r>
          </a:p>
          <a:p>
            <a:pPr algn="ctr"/>
            <a:r>
              <a:rPr lang="fr-FR" sz="700" dirty="0" smtClean="0">
                <a:solidFill>
                  <a:srgbClr val="FFFFFF"/>
                </a:solidFill>
              </a:rPr>
              <a:t>RÉGLEMENTÉES</a:t>
            </a:r>
            <a:endParaRPr lang="fr-FR" sz="700" dirty="0">
              <a:solidFill>
                <a:srgbClr val="FFFFFF"/>
              </a:solidFill>
            </a:endParaRPr>
          </a:p>
        </p:txBody>
      </p:sp>
      <p:sp>
        <p:nvSpPr>
          <p:cNvPr id="38" name="Rectangle 10"/>
          <p:cNvSpPr>
            <a:spLocks noChangeArrowheads="1"/>
          </p:cNvSpPr>
          <p:nvPr/>
        </p:nvSpPr>
        <p:spPr bwMode="auto">
          <a:xfrm>
            <a:off x="1324425" y="2388658"/>
            <a:ext cx="5435893" cy="789555"/>
          </a:xfrm>
          <a:prstGeom prst="rect">
            <a:avLst/>
          </a:prstGeom>
          <a:solidFill>
            <a:schemeClr val="bg2">
              <a:lumMod val="95000"/>
            </a:schemeClr>
          </a:solidFill>
          <a:ln>
            <a:noFill/>
          </a:ln>
          <a:extLst/>
        </p:spPr>
        <p:txBody>
          <a:bodyPr anchor="ctr"/>
          <a:lstStyle/>
          <a:p>
            <a:pPr marL="171450" indent="-171450">
              <a:lnSpc>
                <a:spcPct val="110000"/>
              </a:lnSpc>
              <a:buFont typeface="Arial"/>
              <a:buChar char="•"/>
            </a:pPr>
            <a:r>
              <a:rPr lang="fr-FR" sz="800" dirty="0" smtClean="0">
                <a:solidFill>
                  <a:srgbClr val="676964"/>
                </a:solidFill>
              </a:rPr>
              <a:t>Elles représentent 1/3 des professionnels libéraux et connaissent une croissance régulière.</a:t>
            </a:r>
          </a:p>
          <a:p>
            <a:pPr marL="171450" indent="-171450">
              <a:lnSpc>
                <a:spcPct val="110000"/>
              </a:lnSpc>
              <a:buFont typeface="Arial"/>
              <a:buChar char="•"/>
            </a:pPr>
            <a:r>
              <a:rPr lang="fr-FR" sz="800" dirty="0" smtClean="0">
                <a:solidFill>
                  <a:srgbClr val="676964"/>
                </a:solidFill>
              </a:rPr>
              <a:t>Professions intellectuelles ne répondant pas aux critères des professions libérales règlementées.</a:t>
            </a:r>
          </a:p>
          <a:p>
            <a:pPr marL="171450" indent="-171450">
              <a:lnSpc>
                <a:spcPct val="110000"/>
              </a:lnSpc>
              <a:buFont typeface="Arial"/>
              <a:buChar char="•"/>
            </a:pPr>
            <a:r>
              <a:rPr lang="fr-FR" sz="800" dirty="0" smtClean="0">
                <a:solidFill>
                  <a:srgbClr val="676964"/>
                </a:solidFill>
              </a:rPr>
              <a:t>Domaines d’activités très variés : conseil, coaching, paramédical, expertise, formation…</a:t>
            </a:r>
          </a:p>
          <a:p>
            <a:pPr marL="171450" indent="-171450">
              <a:lnSpc>
                <a:spcPct val="110000"/>
              </a:lnSpc>
              <a:buFont typeface="Arial"/>
              <a:buChar char="•"/>
            </a:pPr>
            <a:r>
              <a:rPr lang="fr-FR" sz="800" b="1" dirty="0" smtClean="0">
                <a:solidFill>
                  <a:srgbClr val="676964"/>
                </a:solidFill>
              </a:rPr>
              <a:t>Ne peuvent pas ouvrir des SEL, mais ont accès aux structures commerciales classiques (SARL, SAS…)</a:t>
            </a:r>
          </a:p>
        </p:txBody>
      </p:sp>
      <p:sp>
        <p:nvSpPr>
          <p:cNvPr id="39" name="Rectangle 10"/>
          <p:cNvSpPr>
            <a:spLocks noChangeArrowheads="1"/>
          </p:cNvSpPr>
          <p:nvPr/>
        </p:nvSpPr>
        <p:spPr bwMode="auto">
          <a:xfrm>
            <a:off x="1324425" y="1486014"/>
            <a:ext cx="5435893" cy="875864"/>
          </a:xfrm>
          <a:prstGeom prst="rect">
            <a:avLst/>
          </a:prstGeom>
          <a:solidFill>
            <a:schemeClr val="bg2">
              <a:lumMod val="95000"/>
            </a:schemeClr>
          </a:solidFill>
          <a:ln>
            <a:noFill/>
          </a:ln>
          <a:extLst/>
        </p:spPr>
        <p:txBody>
          <a:bodyPr anchor="ctr"/>
          <a:lstStyle/>
          <a:p>
            <a:pPr>
              <a:lnSpc>
                <a:spcPct val="110000"/>
              </a:lnSpc>
            </a:pPr>
            <a:r>
              <a:rPr lang="fr-FR" sz="800" b="1" dirty="0" smtClean="0">
                <a:solidFill>
                  <a:srgbClr val="676964"/>
                </a:solidFill>
              </a:rPr>
              <a:t>UN ACCÈS À LA PROFESSION RESTREINT :</a:t>
            </a:r>
          </a:p>
          <a:p>
            <a:pPr marL="171450" indent="-171450">
              <a:lnSpc>
                <a:spcPct val="110000"/>
              </a:lnSpc>
              <a:buFont typeface="Arial"/>
              <a:buChar char="•"/>
            </a:pPr>
            <a:r>
              <a:rPr lang="fr-FR" sz="800" dirty="0" smtClean="0">
                <a:solidFill>
                  <a:srgbClr val="676964"/>
                </a:solidFill>
              </a:rPr>
              <a:t>Professions nécessitant un diplôme. Présence possible de </a:t>
            </a:r>
            <a:r>
              <a:rPr lang="fr-FR" sz="800" i="1" dirty="0" smtClean="0">
                <a:solidFill>
                  <a:srgbClr val="676964"/>
                </a:solidFill>
              </a:rPr>
              <a:t>numérus clausus</a:t>
            </a:r>
            <a:r>
              <a:rPr lang="fr-FR" sz="800" dirty="0" smtClean="0">
                <a:solidFill>
                  <a:srgbClr val="676964"/>
                </a:solidFill>
              </a:rPr>
              <a:t>.</a:t>
            </a:r>
            <a:endParaRPr lang="fr-FR" sz="800" dirty="0">
              <a:solidFill>
                <a:srgbClr val="676964"/>
              </a:solidFill>
            </a:endParaRPr>
          </a:p>
          <a:p>
            <a:pPr marL="171450" indent="-171450">
              <a:lnSpc>
                <a:spcPct val="110000"/>
              </a:lnSpc>
              <a:buFont typeface="Arial"/>
              <a:buChar char="•"/>
            </a:pPr>
            <a:r>
              <a:rPr lang="fr-FR" sz="800" dirty="0" smtClean="0">
                <a:solidFill>
                  <a:srgbClr val="676964"/>
                </a:solidFill>
              </a:rPr>
              <a:t>Professions organisées en ordres professionnels (avocat, médecin, chirurgien-dentiste, architecte, infirmier…)</a:t>
            </a:r>
          </a:p>
          <a:p>
            <a:pPr marL="171450" indent="-171450">
              <a:lnSpc>
                <a:spcPct val="110000"/>
              </a:lnSpc>
              <a:buFont typeface="Arial"/>
              <a:buChar char="•"/>
            </a:pPr>
            <a:r>
              <a:rPr lang="fr-FR" sz="800" dirty="0">
                <a:solidFill>
                  <a:srgbClr val="676964"/>
                </a:solidFill>
              </a:rPr>
              <a:t>O</a:t>
            </a:r>
            <a:r>
              <a:rPr lang="fr-FR" sz="800" dirty="0" smtClean="0">
                <a:solidFill>
                  <a:srgbClr val="676964"/>
                </a:solidFill>
              </a:rPr>
              <a:t>fficiers publics ou ministériels (notaire, huissier de justice, commissaire-priseur…)</a:t>
            </a:r>
          </a:p>
          <a:p>
            <a:pPr marL="171450" indent="-171450">
              <a:lnSpc>
                <a:spcPct val="110000"/>
              </a:lnSpc>
              <a:buFont typeface="Arial"/>
              <a:buChar char="•"/>
            </a:pPr>
            <a:r>
              <a:rPr lang="fr-FR" sz="800" dirty="0" smtClean="0">
                <a:solidFill>
                  <a:srgbClr val="676964"/>
                </a:solidFill>
              </a:rPr>
              <a:t>Auxiliaires médicaux dont l’activité est règlementée par le code de santé publique (orthophoniste, orthoptiste…)</a:t>
            </a:r>
            <a:endParaRPr lang="fr-FR" sz="800" dirty="0">
              <a:solidFill>
                <a:srgbClr val="676964"/>
              </a:solidFill>
            </a:endParaRPr>
          </a:p>
          <a:p>
            <a:pPr marL="171450" indent="-171450">
              <a:lnSpc>
                <a:spcPct val="110000"/>
              </a:lnSpc>
              <a:buFont typeface="Arial"/>
              <a:buChar char="•"/>
            </a:pPr>
            <a:r>
              <a:rPr lang="fr-FR" sz="800" b="1" dirty="0" smtClean="0">
                <a:solidFill>
                  <a:srgbClr val="676964"/>
                </a:solidFill>
              </a:rPr>
              <a:t>Ont accès aux structures juridiques spécifiques : les SEL (Sociétés d’Exercice Libéral).</a:t>
            </a:r>
          </a:p>
        </p:txBody>
      </p:sp>
      <p:sp>
        <p:nvSpPr>
          <p:cNvPr id="45" name="Rectangle 10"/>
          <p:cNvSpPr>
            <a:spLocks noChangeArrowheads="1"/>
          </p:cNvSpPr>
          <p:nvPr/>
        </p:nvSpPr>
        <p:spPr bwMode="auto">
          <a:xfrm>
            <a:off x="4302817" y="6003774"/>
            <a:ext cx="2457501" cy="604979"/>
          </a:xfrm>
          <a:prstGeom prst="rect">
            <a:avLst/>
          </a:prstGeom>
          <a:solidFill>
            <a:srgbClr val="ECECEC"/>
          </a:solidFill>
          <a:ln>
            <a:noFill/>
          </a:ln>
          <a:extLst/>
        </p:spPr>
        <p:txBody>
          <a:bodyPr anchor="ctr"/>
          <a:lstStyle/>
          <a:p>
            <a:r>
              <a:rPr lang="fr-FR" sz="800" b="1" dirty="0">
                <a:solidFill>
                  <a:srgbClr val="676964"/>
                </a:solidFill>
              </a:rPr>
              <a:t>P</a:t>
            </a:r>
            <a:r>
              <a:rPr lang="fr-FR" sz="800" b="1" dirty="0" smtClean="0">
                <a:solidFill>
                  <a:srgbClr val="676964"/>
                </a:solidFill>
              </a:rPr>
              <a:t>rofessions </a:t>
            </a:r>
            <a:r>
              <a:rPr lang="fr-FR" sz="800" b="1" dirty="0">
                <a:solidFill>
                  <a:srgbClr val="676964"/>
                </a:solidFill>
              </a:rPr>
              <a:t>libérales </a:t>
            </a:r>
            <a:r>
              <a:rPr lang="fr-FR" sz="800" b="1" dirty="0" smtClean="0">
                <a:solidFill>
                  <a:srgbClr val="676964"/>
                </a:solidFill>
              </a:rPr>
              <a:t>non règlementées</a:t>
            </a:r>
          </a:p>
          <a:p>
            <a:pPr marL="171450" indent="-171450">
              <a:buFont typeface="Arial"/>
              <a:buChar char="•"/>
            </a:pPr>
            <a:r>
              <a:rPr lang="fr-FR" sz="800" dirty="0" smtClean="0">
                <a:solidFill>
                  <a:srgbClr val="676964"/>
                </a:solidFill>
              </a:rPr>
              <a:t>SARL  :    Société à responsabilité limitée</a:t>
            </a:r>
          </a:p>
          <a:p>
            <a:pPr marL="171450" indent="-171450">
              <a:buFont typeface="Arial"/>
              <a:buChar char="•"/>
            </a:pPr>
            <a:r>
              <a:rPr lang="fr-FR" sz="800" dirty="0" smtClean="0">
                <a:solidFill>
                  <a:srgbClr val="676964"/>
                </a:solidFill>
              </a:rPr>
              <a:t>SAS    :    Société par action simplifiée</a:t>
            </a:r>
          </a:p>
          <a:p>
            <a:pPr marL="171450" indent="-171450">
              <a:buFont typeface="Arial"/>
              <a:buChar char="•"/>
            </a:pPr>
            <a:r>
              <a:rPr lang="fr-FR" sz="800" dirty="0" smtClean="0">
                <a:solidFill>
                  <a:srgbClr val="676964"/>
                </a:solidFill>
              </a:rPr>
              <a:t>SA       :   Société anonyme</a:t>
            </a:r>
          </a:p>
        </p:txBody>
      </p:sp>
      <p:sp>
        <p:nvSpPr>
          <p:cNvPr id="46" name="Rectangle 10"/>
          <p:cNvSpPr>
            <a:spLocks noChangeArrowheads="1"/>
          </p:cNvSpPr>
          <p:nvPr/>
        </p:nvSpPr>
        <p:spPr bwMode="auto">
          <a:xfrm>
            <a:off x="1780156" y="3617700"/>
            <a:ext cx="2397360" cy="604979"/>
          </a:xfrm>
          <a:prstGeom prst="rect">
            <a:avLst/>
          </a:prstGeom>
          <a:solidFill>
            <a:srgbClr val="ECECEC"/>
          </a:solidFill>
          <a:ln>
            <a:noFill/>
          </a:ln>
          <a:extLst/>
        </p:spPr>
        <p:txBody>
          <a:bodyPr anchor="ctr"/>
          <a:lstStyle/>
          <a:p>
            <a:r>
              <a:rPr lang="fr-FR" sz="800" b="1" dirty="0">
                <a:solidFill>
                  <a:srgbClr val="676964"/>
                </a:solidFill>
              </a:rPr>
              <a:t>P</a:t>
            </a:r>
            <a:r>
              <a:rPr lang="fr-FR" sz="800" b="1" dirty="0" smtClean="0">
                <a:solidFill>
                  <a:srgbClr val="676964"/>
                </a:solidFill>
              </a:rPr>
              <a:t>rofessions </a:t>
            </a:r>
            <a:r>
              <a:rPr lang="fr-FR" sz="800" b="1" dirty="0">
                <a:solidFill>
                  <a:srgbClr val="676964"/>
                </a:solidFill>
              </a:rPr>
              <a:t>libérales </a:t>
            </a:r>
            <a:r>
              <a:rPr lang="fr-FR" sz="800" b="1" dirty="0" smtClean="0">
                <a:solidFill>
                  <a:srgbClr val="676964"/>
                </a:solidFill>
              </a:rPr>
              <a:t>réglementées</a:t>
            </a:r>
          </a:p>
          <a:p>
            <a:pPr marL="171450" indent="-171450">
              <a:buFont typeface="Arial"/>
              <a:buChar char="•"/>
            </a:pPr>
            <a:r>
              <a:rPr lang="fr-FR" sz="800" dirty="0" smtClean="0">
                <a:solidFill>
                  <a:srgbClr val="676964"/>
                </a:solidFill>
              </a:rPr>
              <a:t>Entreprise individuelle / EIRL</a:t>
            </a:r>
          </a:p>
          <a:p>
            <a:pPr marL="171450" indent="-171450">
              <a:buFont typeface="Arial"/>
              <a:buChar char="•"/>
            </a:pPr>
            <a:r>
              <a:rPr lang="fr-FR" sz="800" dirty="0" smtClean="0">
                <a:solidFill>
                  <a:srgbClr val="676964"/>
                </a:solidFill>
              </a:rPr>
              <a:t>SELURL (SEL unipersonnelle à resp. limitée)</a:t>
            </a:r>
          </a:p>
          <a:p>
            <a:pPr marL="171450" indent="-171450">
              <a:buFont typeface="Arial"/>
              <a:buChar char="•"/>
            </a:pPr>
            <a:r>
              <a:rPr lang="fr-FR" sz="800" dirty="0" smtClean="0">
                <a:solidFill>
                  <a:srgbClr val="676964"/>
                </a:solidFill>
              </a:rPr>
              <a:t>SELASU (SEL par action simplifiée à associé unique)</a:t>
            </a:r>
          </a:p>
        </p:txBody>
      </p:sp>
      <p:sp>
        <p:nvSpPr>
          <p:cNvPr id="49" name="Rectangle 10"/>
          <p:cNvSpPr>
            <a:spLocks noChangeArrowheads="1"/>
          </p:cNvSpPr>
          <p:nvPr/>
        </p:nvSpPr>
        <p:spPr bwMode="auto">
          <a:xfrm>
            <a:off x="4302818" y="3611181"/>
            <a:ext cx="2457500" cy="604979"/>
          </a:xfrm>
          <a:prstGeom prst="rect">
            <a:avLst/>
          </a:prstGeom>
          <a:solidFill>
            <a:srgbClr val="ECECEC"/>
          </a:solidFill>
          <a:ln>
            <a:noFill/>
          </a:ln>
          <a:extLst/>
        </p:spPr>
        <p:txBody>
          <a:bodyPr anchor="ctr"/>
          <a:lstStyle/>
          <a:p>
            <a:r>
              <a:rPr lang="fr-FR" sz="800" b="1" dirty="0">
                <a:solidFill>
                  <a:srgbClr val="676964"/>
                </a:solidFill>
              </a:rPr>
              <a:t>P</a:t>
            </a:r>
            <a:r>
              <a:rPr lang="fr-FR" sz="800" b="1" dirty="0" smtClean="0">
                <a:solidFill>
                  <a:srgbClr val="676964"/>
                </a:solidFill>
              </a:rPr>
              <a:t>rofessions </a:t>
            </a:r>
            <a:r>
              <a:rPr lang="fr-FR" sz="800" b="1" dirty="0">
                <a:solidFill>
                  <a:srgbClr val="676964"/>
                </a:solidFill>
              </a:rPr>
              <a:t>libérales </a:t>
            </a:r>
            <a:r>
              <a:rPr lang="fr-FR" sz="800" b="1" dirty="0" smtClean="0">
                <a:solidFill>
                  <a:srgbClr val="676964"/>
                </a:solidFill>
              </a:rPr>
              <a:t>non réglementées</a:t>
            </a:r>
          </a:p>
          <a:p>
            <a:pPr marL="171450" indent="-171450">
              <a:buFont typeface="Arial"/>
              <a:buChar char="•"/>
            </a:pPr>
            <a:r>
              <a:rPr lang="fr-FR" sz="800" dirty="0" smtClean="0">
                <a:solidFill>
                  <a:srgbClr val="676964"/>
                </a:solidFill>
              </a:rPr>
              <a:t>Entreprise individuelle / EIRL / Auto-entreprise</a:t>
            </a:r>
          </a:p>
          <a:p>
            <a:pPr marL="171450" indent="-171450">
              <a:buFont typeface="Arial"/>
              <a:buChar char="•"/>
            </a:pPr>
            <a:r>
              <a:rPr lang="fr-FR" sz="800" dirty="0">
                <a:solidFill>
                  <a:srgbClr val="676964"/>
                </a:solidFill>
              </a:rPr>
              <a:t>E</a:t>
            </a:r>
            <a:r>
              <a:rPr lang="fr-FR" sz="800" dirty="0" smtClean="0">
                <a:solidFill>
                  <a:srgbClr val="676964"/>
                </a:solidFill>
              </a:rPr>
              <a:t>URL (Ent. unipersonnelle à resp. limitée)</a:t>
            </a:r>
          </a:p>
          <a:p>
            <a:pPr marL="171450" indent="-171450">
              <a:buFont typeface="Arial"/>
              <a:buChar char="•"/>
            </a:pPr>
            <a:r>
              <a:rPr lang="fr-FR" sz="800" dirty="0" smtClean="0">
                <a:solidFill>
                  <a:srgbClr val="676964"/>
                </a:solidFill>
              </a:rPr>
              <a:t>SASU (Soc. par action simplifiée à associé unique)</a:t>
            </a:r>
          </a:p>
        </p:txBody>
      </p:sp>
      <p:sp>
        <p:nvSpPr>
          <p:cNvPr id="50" name="Rectangle 10"/>
          <p:cNvSpPr>
            <a:spLocks noChangeArrowheads="1"/>
          </p:cNvSpPr>
          <p:nvPr/>
        </p:nvSpPr>
        <p:spPr bwMode="auto">
          <a:xfrm>
            <a:off x="151230" y="8446162"/>
            <a:ext cx="1587656" cy="604979"/>
          </a:xfrm>
          <a:prstGeom prst="rect">
            <a:avLst/>
          </a:prstGeom>
          <a:solidFill>
            <a:srgbClr val="ECECEC"/>
          </a:solidFill>
          <a:ln>
            <a:noFill/>
          </a:ln>
          <a:extLst/>
        </p:spPr>
        <p:txBody>
          <a:bodyPr vert="vert270" anchor="t"/>
          <a:lstStyle/>
          <a:p>
            <a:pPr algn="ctr"/>
            <a:endParaRPr lang="fr-FR" sz="800" dirty="0" smtClean="0">
              <a:solidFill>
                <a:srgbClr val="604A7B"/>
              </a:solidFill>
            </a:endParaRPr>
          </a:p>
        </p:txBody>
      </p:sp>
      <p:sp>
        <p:nvSpPr>
          <p:cNvPr id="51" name="Rectangle à coins arrondis 50"/>
          <p:cNvSpPr/>
          <p:nvPr/>
        </p:nvSpPr>
        <p:spPr>
          <a:xfrm>
            <a:off x="173067" y="8532472"/>
            <a:ext cx="1493914" cy="428217"/>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LES STRUCTURES DE MISE EN COMMUN DES MOYENS</a:t>
            </a:r>
            <a:endParaRPr lang="fr-FR" sz="700" dirty="0">
              <a:solidFill>
                <a:srgbClr val="FFFFFF"/>
              </a:solidFill>
            </a:endParaRPr>
          </a:p>
        </p:txBody>
      </p:sp>
      <p:sp>
        <p:nvSpPr>
          <p:cNvPr id="52" name="Rectangle 10"/>
          <p:cNvSpPr>
            <a:spLocks noChangeArrowheads="1"/>
          </p:cNvSpPr>
          <p:nvPr/>
        </p:nvSpPr>
        <p:spPr bwMode="auto">
          <a:xfrm>
            <a:off x="1796933" y="8441614"/>
            <a:ext cx="3460131" cy="604979"/>
          </a:xfrm>
          <a:prstGeom prst="rect">
            <a:avLst/>
          </a:prstGeom>
          <a:solidFill>
            <a:srgbClr val="ECECEC"/>
          </a:solidFill>
          <a:ln>
            <a:noFill/>
          </a:ln>
          <a:extLst/>
        </p:spPr>
        <p:txBody>
          <a:bodyPr anchor="ctr"/>
          <a:lstStyle/>
          <a:p>
            <a:pPr marL="171450" indent="-171450">
              <a:buFont typeface="Arial"/>
              <a:buChar char="•"/>
            </a:pPr>
            <a:r>
              <a:rPr lang="fr-FR" sz="800" dirty="0" smtClean="0">
                <a:solidFill>
                  <a:srgbClr val="676964"/>
                </a:solidFill>
              </a:rPr>
              <a:t>SCM :  Société civile de moyens. Toutes PL</a:t>
            </a:r>
          </a:p>
          <a:p>
            <a:pPr marL="171450" indent="-171450">
              <a:buFont typeface="Arial"/>
              <a:buChar char="•"/>
            </a:pPr>
            <a:r>
              <a:rPr lang="fr-FR" sz="800" dirty="0" smtClean="0">
                <a:solidFill>
                  <a:srgbClr val="676964"/>
                </a:solidFill>
              </a:rPr>
              <a:t>SISA : Société interprofessionnelle de soins ambulatoire (moyens + activité de coordination de soins ou de coopération). Professions médicales</a:t>
            </a:r>
          </a:p>
        </p:txBody>
      </p:sp>
      <p:pic>
        <p:nvPicPr>
          <p:cNvPr id="2" name="Image 1"/>
          <p:cNvPicPr>
            <a:picLocks noChangeAspect="1"/>
          </p:cNvPicPr>
          <p:nvPr/>
        </p:nvPicPr>
        <p:blipFill>
          <a:blip r:embed="rId2"/>
          <a:stretch>
            <a:fillRect/>
          </a:stretch>
        </p:blipFill>
        <p:spPr>
          <a:xfrm>
            <a:off x="5257064" y="8423914"/>
            <a:ext cx="1503253" cy="613828"/>
          </a:xfrm>
          <a:prstGeom prst="rect">
            <a:avLst/>
          </a:prstGeom>
        </p:spPr>
      </p:pic>
    </p:spTree>
    <p:extLst>
      <p:ext uri="{BB962C8B-B14F-4D97-AF65-F5344CB8AC3E}">
        <p14:creationId xmlns:p14="http://schemas.microsoft.com/office/powerpoint/2010/main" val="36755158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tangle 10"/>
          <p:cNvSpPr>
            <a:spLocks noChangeArrowheads="1"/>
          </p:cNvSpPr>
          <p:nvPr/>
        </p:nvSpPr>
        <p:spPr bwMode="auto">
          <a:xfrm>
            <a:off x="113654" y="1060500"/>
            <a:ext cx="1587656" cy="604979"/>
          </a:xfrm>
          <a:prstGeom prst="rect">
            <a:avLst/>
          </a:prstGeom>
          <a:solidFill>
            <a:srgbClr val="F2F2F2"/>
          </a:solidFill>
          <a:ln>
            <a:noFill/>
          </a:ln>
          <a:extLst/>
        </p:spPr>
        <p:txBody>
          <a:bodyPr vert="vert270" anchor="t"/>
          <a:lstStyle/>
          <a:p>
            <a:pPr algn="ctr"/>
            <a:endParaRPr lang="fr-FR" sz="800" dirty="0" smtClean="0">
              <a:solidFill>
                <a:srgbClr val="604A7B"/>
              </a:solidFill>
            </a:endParaRPr>
          </a:p>
        </p:txBody>
      </p:sp>
      <p:sp>
        <p:nvSpPr>
          <p:cNvPr id="136" name="Rectangle 10"/>
          <p:cNvSpPr>
            <a:spLocks noChangeArrowheads="1"/>
          </p:cNvSpPr>
          <p:nvPr/>
        </p:nvSpPr>
        <p:spPr bwMode="auto">
          <a:xfrm>
            <a:off x="1764417" y="1060499"/>
            <a:ext cx="5015944" cy="604979"/>
          </a:xfrm>
          <a:prstGeom prst="rect">
            <a:avLst/>
          </a:prstGeom>
          <a:solidFill>
            <a:srgbClr val="F2F2F2"/>
          </a:solidFill>
          <a:ln>
            <a:noFill/>
          </a:ln>
          <a:extLst/>
        </p:spPr>
        <p:txBody>
          <a:bodyPr anchor="ctr"/>
          <a:lstStyle/>
          <a:p>
            <a:pPr marL="171450" indent="-171450">
              <a:buFont typeface="Arial"/>
              <a:buChar char="•"/>
            </a:pPr>
            <a:r>
              <a:rPr lang="fr-FR" sz="800" dirty="0" smtClean="0">
                <a:solidFill>
                  <a:srgbClr val="676964"/>
                </a:solidFill>
              </a:rPr>
              <a:t>Liasse fiscale réservée aux professions libérales à l’IR (règlementées ou non).</a:t>
            </a:r>
          </a:p>
          <a:p>
            <a:pPr marL="171450" indent="-171450">
              <a:buFont typeface="Arial"/>
              <a:buChar char="•"/>
            </a:pPr>
            <a:r>
              <a:rPr lang="fr-FR" sz="800" dirty="0" smtClean="0">
                <a:solidFill>
                  <a:srgbClr val="676964"/>
                </a:solidFill>
              </a:rPr>
              <a:t>Pas de bilan, présence d’un registre des immobilisations.</a:t>
            </a:r>
            <a:endParaRPr lang="fr-FR" sz="800" dirty="0">
              <a:solidFill>
                <a:srgbClr val="676964"/>
              </a:solidFill>
            </a:endParaRPr>
          </a:p>
          <a:p>
            <a:pPr marL="171450" indent="-171450">
              <a:buFont typeface="Arial"/>
              <a:buChar char="•"/>
            </a:pPr>
            <a:r>
              <a:rPr lang="fr-FR" sz="800" dirty="0" smtClean="0">
                <a:solidFill>
                  <a:srgbClr val="676964"/>
                </a:solidFill>
              </a:rPr>
              <a:t>Liasse établie selon une comptabilité d’encaissement (sauf exception).</a:t>
            </a:r>
          </a:p>
          <a:p>
            <a:pPr marL="171450" indent="-171450">
              <a:buFont typeface="Arial"/>
              <a:buChar char="•"/>
            </a:pPr>
            <a:r>
              <a:rPr lang="fr-FR" sz="800" dirty="0" smtClean="0">
                <a:solidFill>
                  <a:srgbClr val="676964"/>
                </a:solidFill>
              </a:rPr>
              <a:t>Les professions libérales de santé (PLS) ne sont pas soumises à la TVA.</a:t>
            </a:r>
          </a:p>
        </p:txBody>
      </p:sp>
      <p:sp>
        <p:nvSpPr>
          <p:cNvPr id="119" name="Rectangle à coins arrondis 118"/>
          <p:cNvSpPr/>
          <p:nvPr/>
        </p:nvSpPr>
        <p:spPr>
          <a:xfrm>
            <a:off x="160149" y="1229962"/>
            <a:ext cx="1493914" cy="258755"/>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chemeClr val="bg2"/>
                </a:solidFill>
              </a:rPr>
              <a:t>LA 2035</a:t>
            </a:r>
            <a:endParaRPr lang="fr-FR" sz="700" dirty="0">
              <a:solidFill>
                <a:schemeClr val="bg2"/>
              </a:solidFill>
            </a:endParaRPr>
          </a:p>
        </p:txBody>
      </p:sp>
      <p:sp>
        <p:nvSpPr>
          <p:cNvPr id="141" name="Rectangle 10"/>
          <p:cNvSpPr>
            <a:spLocks noChangeArrowheads="1"/>
          </p:cNvSpPr>
          <p:nvPr/>
        </p:nvSpPr>
        <p:spPr bwMode="auto">
          <a:xfrm>
            <a:off x="108595" y="1733499"/>
            <a:ext cx="1587656" cy="444060"/>
          </a:xfrm>
          <a:prstGeom prst="rect">
            <a:avLst/>
          </a:prstGeom>
          <a:solidFill>
            <a:srgbClr val="F2F2F2"/>
          </a:solidFill>
          <a:ln>
            <a:noFill/>
          </a:ln>
          <a:extLst/>
        </p:spPr>
        <p:txBody>
          <a:bodyPr vert="vert270" anchor="t"/>
          <a:lstStyle/>
          <a:p>
            <a:pPr algn="ctr"/>
            <a:endParaRPr lang="fr-FR" sz="800" dirty="0" smtClean="0">
              <a:solidFill>
                <a:srgbClr val="604A7B"/>
              </a:solidFill>
            </a:endParaRPr>
          </a:p>
        </p:txBody>
      </p:sp>
      <p:sp>
        <p:nvSpPr>
          <p:cNvPr id="142" name="Rectangle 10"/>
          <p:cNvSpPr>
            <a:spLocks noChangeArrowheads="1"/>
          </p:cNvSpPr>
          <p:nvPr/>
        </p:nvSpPr>
        <p:spPr bwMode="auto">
          <a:xfrm>
            <a:off x="1759358" y="1733498"/>
            <a:ext cx="5015944" cy="444060"/>
          </a:xfrm>
          <a:prstGeom prst="rect">
            <a:avLst/>
          </a:prstGeom>
          <a:solidFill>
            <a:srgbClr val="F2F2F2"/>
          </a:solidFill>
          <a:ln>
            <a:noFill/>
          </a:ln>
          <a:extLst/>
        </p:spPr>
        <p:txBody>
          <a:bodyPr anchor="ctr"/>
          <a:lstStyle/>
          <a:p>
            <a:pPr marL="171450" indent="-171450">
              <a:buFont typeface="Arial"/>
              <a:buChar char="•"/>
            </a:pPr>
            <a:r>
              <a:rPr lang="fr-FR" sz="800" dirty="0" smtClean="0">
                <a:solidFill>
                  <a:srgbClr val="676964"/>
                </a:solidFill>
              </a:rPr>
              <a:t>Honoraires ou recettes, présence de rétrocessions ou de loyers de collaboration.</a:t>
            </a:r>
          </a:p>
          <a:p>
            <a:pPr marL="171450" indent="-171450">
              <a:buFont typeface="Arial"/>
              <a:buChar char="•"/>
            </a:pPr>
            <a:r>
              <a:rPr lang="fr-FR" sz="800" dirty="0" smtClean="0">
                <a:solidFill>
                  <a:srgbClr val="676964"/>
                </a:solidFill>
              </a:rPr>
              <a:t>Loyers versés à des structures liées : SCI, SCM…</a:t>
            </a:r>
          </a:p>
          <a:p>
            <a:pPr marL="171450" indent="-171450">
              <a:buFont typeface="Arial"/>
              <a:buChar char="•"/>
            </a:pPr>
            <a:r>
              <a:rPr lang="fr-FR" sz="800" dirty="0" smtClean="0">
                <a:solidFill>
                  <a:srgbClr val="676964"/>
                </a:solidFill>
              </a:rPr>
              <a:t>Résultat fiscal : BNC, montant reporté sur la 2042 dans la catégorie BIC-BNC-BA, soumis à l’IR.</a:t>
            </a:r>
            <a:endParaRPr lang="fr-FR" sz="800" dirty="0">
              <a:solidFill>
                <a:srgbClr val="676964"/>
              </a:solidFill>
            </a:endParaRPr>
          </a:p>
        </p:txBody>
      </p:sp>
      <p:sp>
        <p:nvSpPr>
          <p:cNvPr id="144" name="Rectangle 10"/>
          <p:cNvSpPr>
            <a:spLocks noChangeArrowheads="1"/>
          </p:cNvSpPr>
          <p:nvPr/>
        </p:nvSpPr>
        <p:spPr bwMode="auto">
          <a:xfrm>
            <a:off x="113659" y="2228125"/>
            <a:ext cx="1587656" cy="505848"/>
          </a:xfrm>
          <a:prstGeom prst="rect">
            <a:avLst/>
          </a:prstGeom>
          <a:solidFill>
            <a:srgbClr val="F2F2F2"/>
          </a:solidFill>
          <a:ln>
            <a:noFill/>
          </a:ln>
          <a:extLst/>
        </p:spPr>
        <p:txBody>
          <a:bodyPr vert="vert270" anchor="t"/>
          <a:lstStyle/>
          <a:p>
            <a:pPr algn="ctr"/>
            <a:endParaRPr lang="fr-FR" sz="800" dirty="0" smtClean="0">
              <a:solidFill>
                <a:srgbClr val="604A7B"/>
              </a:solidFill>
            </a:endParaRPr>
          </a:p>
        </p:txBody>
      </p:sp>
      <p:sp>
        <p:nvSpPr>
          <p:cNvPr id="145" name="Rectangle 10"/>
          <p:cNvSpPr>
            <a:spLocks noChangeArrowheads="1"/>
          </p:cNvSpPr>
          <p:nvPr/>
        </p:nvSpPr>
        <p:spPr bwMode="auto">
          <a:xfrm>
            <a:off x="1764422" y="2228124"/>
            <a:ext cx="5015944" cy="505848"/>
          </a:xfrm>
          <a:prstGeom prst="rect">
            <a:avLst/>
          </a:prstGeom>
          <a:solidFill>
            <a:srgbClr val="F2F2F2"/>
          </a:solidFill>
          <a:ln>
            <a:noFill/>
          </a:ln>
          <a:extLst/>
        </p:spPr>
        <p:txBody>
          <a:bodyPr anchor="ctr"/>
          <a:lstStyle/>
          <a:p>
            <a:pPr marL="171450" indent="-171450">
              <a:buFont typeface="Arial"/>
              <a:buChar char="•"/>
            </a:pPr>
            <a:r>
              <a:rPr lang="fr-FR" sz="800" dirty="0" smtClean="0">
                <a:solidFill>
                  <a:srgbClr val="676964"/>
                </a:solidFill>
              </a:rPr>
              <a:t>Le niveau d’activité et les BNC dégagés par l’activité.</a:t>
            </a:r>
          </a:p>
          <a:p>
            <a:pPr marL="171450" indent="-171450">
              <a:buFont typeface="Arial"/>
              <a:buChar char="•"/>
            </a:pPr>
            <a:r>
              <a:rPr lang="fr-FR" sz="800" dirty="0" smtClean="0">
                <a:solidFill>
                  <a:srgbClr val="676964"/>
                </a:solidFill>
              </a:rPr>
              <a:t>La présence de contrat Madelin (case BU) : prévoyance, retraite, perte d’emploi subie.</a:t>
            </a:r>
          </a:p>
          <a:p>
            <a:pPr marL="171450" indent="-171450">
              <a:buFont typeface="Arial"/>
              <a:buChar char="•"/>
            </a:pPr>
            <a:r>
              <a:rPr lang="fr-FR" sz="800" dirty="0" smtClean="0">
                <a:solidFill>
                  <a:srgbClr val="676964"/>
                </a:solidFill>
              </a:rPr>
              <a:t>La présence d’abondement sur un plan d’épargne entreprise (case CT).</a:t>
            </a:r>
            <a:endParaRPr lang="fr-FR" sz="800" dirty="0">
              <a:solidFill>
                <a:srgbClr val="676964"/>
              </a:solidFill>
            </a:endParaRPr>
          </a:p>
        </p:txBody>
      </p:sp>
      <p:sp>
        <p:nvSpPr>
          <p:cNvPr id="147" name="Text Box 13"/>
          <p:cNvSpPr txBox="1">
            <a:spLocks noChangeArrowheads="1"/>
          </p:cNvSpPr>
          <p:nvPr/>
        </p:nvSpPr>
        <p:spPr bwMode="auto">
          <a:xfrm>
            <a:off x="108595" y="2785323"/>
            <a:ext cx="6648737" cy="261610"/>
          </a:xfrm>
          <a:prstGeom prst="rect">
            <a:avLst/>
          </a:prstGeom>
          <a:solidFill>
            <a:srgbClr val="68036D"/>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100" b="1" kern="0" dirty="0" smtClean="0">
                <a:solidFill>
                  <a:srgbClr val="FFFFFF"/>
                </a:solidFill>
                <a:ea typeface="ＭＳ Ｐゴシック" pitchFamily="1" charset="-128"/>
              </a:rPr>
              <a:t>IR ou IS ?</a:t>
            </a:r>
            <a:endParaRPr lang="fr-FR" sz="1100" b="1" kern="0" dirty="0">
              <a:solidFill>
                <a:srgbClr val="FFFFFF"/>
              </a:solidFill>
              <a:ea typeface="ＭＳ Ｐゴシック" pitchFamily="1" charset="-128"/>
            </a:endParaRPr>
          </a:p>
        </p:txBody>
      </p:sp>
      <p:sp>
        <p:nvSpPr>
          <p:cNvPr id="148" name="Rectangle 10"/>
          <p:cNvSpPr>
            <a:spLocks noChangeArrowheads="1"/>
          </p:cNvSpPr>
          <p:nvPr/>
        </p:nvSpPr>
        <p:spPr bwMode="auto">
          <a:xfrm>
            <a:off x="108595" y="6118413"/>
            <a:ext cx="1587656" cy="1106343"/>
          </a:xfrm>
          <a:prstGeom prst="rect">
            <a:avLst/>
          </a:prstGeom>
          <a:solidFill>
            <a:srgbClr val="ECECEC"/>
          </a:solidFill>
          <a:ln>
            <a:noFill/>
          </a:ln>
          <a:extLst/>
        </p:spPr>
        <p:txBody>
          <a:bodyPr vert="horz" anchor="t"/>
          <a:lstStyle/>
          <a:p>
            <a:endParaRPr lang="fr-FR" sz="800" strike="sngStrike" dirty="0" smtClean="0">
              <a:solidFill>
                <a:srgbClr val="FF0000"/>
              </a:solidFill>
            </a:endParaRPr>
          </a:p>
        </p:txBody>
      </p:sp>
      <p:sp>
        <p:nvSpPr>
          <p:cNvPr id="149" name="Rectangle 10"/>
          <p:cNvSpPr>
            <a:spLocks noChangeArrowheads="1"/>
          </p:cNvSpPr>
          <p:nvPr/>
        </p:nvSpPr>
        <p:spPr bwMode="auto">
          <a:xfrm>
            <a:off x="1759358" y="6118413"/>
            <a:ext cx="5015944" cy="1106344"/>
          </a:xfrm>
          <a:prstGeom prst="rect">
            <a:avLst/>
          </a:prstGeom>
          <a:solidFill>
            <a:srgbClr val="ECECEC"/>
          </a:solidFill>
          <a:ln>
            <a:noFill/>
          </a:ln>
          <a:extLst/>
        </p:spPr>
        <p:txBody>
          <a:bodyPr anchor="ctr"/>
          <a:lstStyle/>
          <a:p>
            <a:pPr marL="171450" indent="-171450">
              <a:buFont typeface="Arial"/>
              <a:buChar char="•"/>
            </a:pPr>
            <a:r>
              <a:rPr lang="fr-FR" sz="800" b="1" dirty="0" smtClean="0">
                <a:solidFill>
                  <a:srgbClr val="676964"/>
                </a:solidFill>
              </a:rPr>
              <a:t>3 volets pour la couverture sociale du régime obligatoire </a:t>
            </a:r>
            <a:r>
              <a:rPr lang="fr-FR" sz="800" dirty="0" smtClean="0">
                <a:solidFill>
                  <a:srgbClr val="676964"/>
                </a:solidFill>
              </a:rPr>
              <a:t>:</a:t>
            </a:r>
          </a:p>
          <a:p>
            <a:pPr marL="628650" lvl="1" indent="-171450">
              <a:buFont typeface="Arial"/>
              <a:buChar char="•"/>
            </a:pPr>
            <a:r>
              <a:rPr lang="fr-FR" sz="800" b="1" dirty="0" smtClean="0">
                <a:solidFill>
                  <a:srgbClr val="676964"/>
                </a:solidFill>
              </a:rPr>
              <a:t>RSI</a:t>
            </a:r>
            <a:r>
              <a:rPr lang="fr-FR" sz="800" dirty="0" smtClean="0">
                <a:solidFill>
                  <a:srgbClr val="676964"/>
                </a:solidFill>
              </a:rPr>
              <a:t> – Régime social des indépendants : maladie, maternité.</a:t>
            </a:r>
          </a:p>
          <a:p>
            <a:pPr marL="628650" lvl="1" indent="-171450">
              <a:buFont typeface="Arial"/>
              <a:buChar char="•"/>
            </a:pPr>
            <a:r>
              <a:rPr lang="fr-FR" sz="800" b="1" dirty="0" smtClean="0">
                <a:solidFill>
                  <a:srgbClr val="676964"/>
                </a:solidFill>
              </a:rPr>
              <a:t>URSSAF </a:t>
            </a:r>
            <a:r>
              <a:rPr lang="fr-FR" sz="800" dirty="0" smtClean="0">
                <a:solidFill>
                  <a:srgbClr val="676964"/>
                </a:solidFill>
              </a:rPr>
              <a:t>: allocations familiales, invalidité, décès, CRDS, CSG…</a:t>
            </a:r>
          </a:p>
          <a:p>
            <a:pPr marL="628650" lvl="1" indent="-171450">
              <a:buFont typeface="Arial"/>
              <a:buChar char="•"/>
            </a:pPr>
            <a:r>
              <a:rPr lang="fr-FR" sz="800" b="1" dirty="0" smtClean="0">
                <a:solidFill>
                  <a:srgbClr val="676964"/>
                </a:solidFill>
              </a:rPr>
              <a:t>Caisse de Retraite de Base et Complémentaire.</a:t>
            </a:r>
          </a:p>
          <a:p>
            <a:pPr marL="1085850" lvl="2" indent="-171450">
              <a:buFont typeface="Arial"/>
              <a:buChar char="•"/>
            </a:pPr>
            <a:r>
              <a:rPr lang="fr-FR" sz="800" dirty="0" smtClean="0">
                <a:solidFill>
                  <a:srgbClr val="676964"/>
                </a:solidFill>
              </a:rPr>
              <a:t>CNAVPL – Caisse Nationale d’Assurance Vieillesse des PL et ses 10 sections.</a:t>
            </a:r>
          </a:p>
          <a:p>
            <a:pPr marL="1085850" lvl="2" indent="-171450">
              <a:buFont typeface="Arial"/>
              <a:buChar char="•"/>
            </a:pPr>
            <a:r>
              <a:rPr lang="fr-FR" sz="800" dirty="0" smtClean="0">
                <a:solidFill>
                  <a:srgbClr val="676964"/>
                </a:solidFill>
              </a:rPr>
              <a:t>CNBF – Caisse Nationale du Barreau Français.</a:t>
            </a:r>
          </a:p>
          <a:p>
            <a:pPr marL="171450" indent="-171450">
              <a:buFont typeface="Arial"/>
              <a:buChar char="•"/>
            </a:pPr>
            <a:r>
              <a:rPr lang="fr-FR" sz="800" b="1" dirty="0" smtClean="0">
                <a:solidFill>
                  <a:srgbClr val="676964"/>
                </a:solidFill>
              </a:rPr>
              <a:t>Assiette de cotisation </a:t>
            </a:r>
            <a:r>
              <a:rPr lang="fr-FR" sz="800" dirty="0" smtClean="0">
                <a:solidFill>
                  <a:srgbClr val="676964"/>
                </a:solidFill>
              </a:rPr>
              <a:t>: BNC pour les structures à l’IR, rémunération du gérant à l’IS.</a:t>
            </a:r>
          </a:p>
          <a:p>
            <a:pPr marL="171450" indent="-171450">
              <a:buFont typeface="Arial"/>
              <a:buChar char="•"/>
            </a:pPr>
            <a:r>
              <a:rPr lang="fr-FR" sz="800" b="1" dirty="0" smtClean="0">
                <a:solidFill>
                  <a:srgbClr val="676964"/>
                </a:solidFill>
              </a:rPr>
              <a:t>Taux de cotisation </a:t>
            </a:r>
            <a:r>
              <a:rPr lang="fr-FR" sz="800" dirty="0" smtClean="0">
                <a:solidFill>
                  <a:srgbClr val="676964"/>
                </a:solidFill>
              </a:rPr>
              <a:t>: variable selon activité. Environ 45 %.</a:t>
            </a:r>
          </a:p>
        </p:txBody>
      </p:sp>
      <p:sp>
        <p:nvSpPr>
          <p:cNvPr id="150" name="Rectangle à coins arrondis 149"/>
          <p:cNvSpPr/>
          <p:nvPr/>
        </p:nvSpPr>
        <p:spPr>
          <a:xfrm>
            <a:off x="145971" y="6389205"/>
            <a:ext cx="1493914" cy="661807"/>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LE RÉGIME OBLIGATOIRE</a:t>
            </a:r>
          </a:p>
          <a:p>
            <a:pPr algn="ctr"/>
            <a:r>
              <a:rPr lang="fr-FR" sz="700" dirty="0" smtClean="0">
                <a:solidFill>
                  <a:srgbClr val="FFFFFF"/>
                </a:solidFill>
              </a:rPr>
              <a:t>DU TNS</a:t>
            </a:r>
            <a:endParaRPr lang="fr-FR" sz="700" dirty="0">
              <a:solidFill>
                <a:srgbClr val="FFFFFF"/>
              </a:solidFill>
            </a:endParaRPr>
          </a:p>
        </p:txBody>
      </p:sp>
      <p:sp>
        <p:nvSpPr>
          <p:cNvPr id="164" name="Text Box 13"/>
          <p:cNvSpPr txBox="1">
            <a:spLocks noChangeArrowheads="1"/>
          </p:cNvSpPr>
          <p:nvPr/>
        </p:nvSpPr>
        <p:spPr bwMode="auto">
          <a:xfrm>
            <a:off x="113655" y="8023664"/>
            <a:ext cx="6643678" cy="307777"/>
          </a:xfrm>
          <a:prstGeom prst="rect">
            <a:avLst/>
          </a:prstGeom>
          <a:solidFill>
            <a:srgbClr val="68036D"/>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400" b="1" kern="0" dirty="0" smtClean="0">
                <a:solidFill>
                  <a:schemeClr val="bg1"/>
                </a:solidFill>
                <a:ea typeface="ＭＳ Ｐゴシック" pitchFamily="1" charset="-128"/>
              </a:rPr>
              <a:t>SYNTHÈSE</a:t>
            </a:r>
            <a:endParaRPr lang="fr-FR" sz="1400" b="1" kern="0" dirty="0">
              <a:solidFill>
                <a:schemeClr val="bg1"/>
              </a:solidFill>
              <a:ea typeface="ＭＳ Ｐゴシック" pitchFamily="1" charset="-128"/>
              <a:cs typeface="+mn-cs"/>
            </a:endParaRPr>
          </a:p>
        </p:txBody>
      </p:sp>
      <p:sp>
        <p:nvSpPr>
          <p:cNvPr id="165" name="Rectangle 10"/>
          <p:cNvSpPr>
            <a:spLocks noChangeArrowheads="1"/>
          </p:cNvSpPr>
          <p:nvPr/>
        </p:nvSpPr>
        <p:spPr bwMode="auto">
          <a:xfrm>
            <a:off x="145970" y="8370192"/>
            <a:ext cx="4917041" cy="604979"/>
          </a:xfrm>
          <a:prstGeom prst="rect">
            <a:avLst/>
          </a:prstGeom>
          <a:solidFill>
            <a:srgbClr val="CDCECC"/>
          </a:solidFill>
          <a:ln>
            <a:noFill/>
          </a:ln>
          <a:extLst/>
        </p:spPr>
        <p:txBody>
          <a:bodyPr anchor="ctr"/>
          <a:lstStyle/>
          <a:p>
            <a:pPr marL="171450" indent="-171450">
              <a:buFont typeface="Arial"/>
              <a:buChar char="•"/>
            </a:pPr>
            <a:r>
              <a:rPr lang="fr-FR" sz="800" b="1" dirty="0" smtClean="0">
                <a:solidFill>
                  <a:srgbClr val="676964"/>
                </a:solidFill>
              </a:rPr>
              <a:t>Environnement juridique : </a:t>
            </a:r>
            <a:r>
              <a:rPr lang="fr-FR" sz="800" dirty="0" smtClean="0">
                <a:solidFill>
                  <a:srgbClr val="676964"/>
                </a:solidFill>
              </a:rPr>
              <a:t>structure, associés, pouvoir, gérance, option fiscale….</a:t>
            </a:r>
          </a:p>
          <a:p>
            <a:pPr marL="171450" indent="-171450">
              <a:buFont typeface="Arial"/>
              <a:buChar char="•"/>
            </a:pPr>
            <a:r>
              <a:rPr lang="fr-FR" sz="800" b="1" dirty="0" smtClean="0">
                <a:solidFill>
                  <a:srgbClr val="676964"/>
                </a:solidFill>
              </a:rPr>
              <a:t>Environnement fiscal : </a:t>
            </a:r>
            <a:r>
              <a:rPr lang="fr-FR" sz="800" dirty="0" smtClean="0">
                <a:solidFill>
                  <a:srgbClr val="676964"/>
                </a:solidFill>
              </a:rPr>
              <a:t>IR ou IS, incidence sur l’analyse du résultat de l’entreprise.</a:t>
            </a:r>
          </a:p>
          <a:p>
            <a:r>
              <a:rPr lang="fr-FR" sz="800" dirty="0">
                <a:solidFill>
                  <a:srgbClr val="676964"/>
                </a:solidFill>
              </a:rPr>
              <a:t>	</a:t>
            </a:r>
            <a:r>
              <a:rPr lang="fr-FR" sz="800" dirty="0" smtClean="0">
                <a:solidFill>
                  <a:srgbClr val="676964"/>
                </a:solidFill>
              </a:rPr>
              <a:t>	             Calcul du prélèvement effectif à l’IR.</a:t>
            </a:r>
          </a:p>
          <a:p>
            <a:pPr marL="171450" indent="-171450">
              <a:buFont typeface="Arial"/>
              <a:buChar char="•"/>
            </a:pPr>
            <a:r>
              <a:rPr lang="fr-FR" sz="800" b="1" dirty="0" smtClean="0">
                <a:solidFill>
                  <a:srgbClr val="676964"/>
                </a:solidFill>
              </a:rPr>
              <a:t>Environnement social : </a:t>
            </a:r>
            <a:r>
              <a:rPr lang="fr-FR" sz="800" dirty="0" smtClean="0">
                <a:solidFill>
                  <a:srgbClr val="676964"/>
                </a:solidFill>
              </a:rPr>
              <a:t>statut social (TS ou TNS), assiette de cotisation, organisme…</a:t>
            </a:r>
            <a:endParaRPr lang="fr-FR" sz="800" b="1" dirty="0" smtClean="0">
              <a:solidFill>
                <a:srgbClr val="676964"/>
              </a:solidFill>
            </a:endParaRPr>
          </a:p>
        </p:txBody>
      </p:sp>
      <p:sp>
        <p:nvSpPr>
          <p:cNvPr id="37" name="Rectangle 10"/>
          <p:cNvSpPr>
            <a:spLocks noChangeArrowheads="1"/>
          </p:cNvSpPr>
          <p:nvPr/>
        </p:nvSpPr>
        <p:spPr bwMode="auto">
          <a:xfrm>
            <a:off x="113659" y="7268883"/>
            <a:ext cx="1587656" cy="672852"/>
          </a:xfrm>
          <a:prstGeom prst="rect">
            <a:avLst/>
          </a:prstGeom>
          <a:solidFill>
            <a:srgbClr val="ECECEC"/>
          </a:solidFill>
          <a:ln>
            <a:noFill/>
          </a:ln>
          <a:extLst/>
        </p:spPr>
        <p:txBody>
          <a:bodyPr vert="horz" anchor="t"/>
          <a:lstStyle/>
          <a:p>
            <a:endParaRPr lang="fr-FR" sz="800" strike="sngStrike" dirty="0" smtClean="0">
              <a:solidFill>
                <a:srgbClr val="FF0000"/>
              </a:solidFill>
            </a:endParaRPr>
          </a:p>
        </p:txBody>
      </p:sp>
      <p:sp>
        <p:nvSpPr>
          <p:cNvPr id="38" name="Rectangle 10"/>
          <p:cNvSpPr>
            <a:spLocks noChangeArrowheads="1"/>
          </p:cNvSpPr>
          <p:nvPr/>
        </p:nvSpPr>
        <p:spPr bwMode="auto">
          <a:xfrm>
            <a:off x="1764422" y="7268882"/>
            <a:ext cx="5015944" cy="672853"/>
          </a:xfrm>
          <a:prstGeom prst="rect">
            <a:avLst/>
          </a:prstGeom>
          <a:solidFill>
            <a:srgbClr val="ECECEC"/>
          </a:solidFill>
          <a:ln>
            <a:noFill/>
          </a:ln>
          <a:extLst/>
        </p:spPr>
        <p:txBody>
          <a:bodyPr anchor="ctr"/>
          <a:lstStyle/>
          <a:p>
            <a:pPr marL="171450" indent="-171450">
              <a:buFont typeface="Arial"/>
              <a:buChar char="•"/>
            </a:pPr>
            <a:r>
              <a:rPr lang="fr-FR" sz="800" b="1" dirty="0" smtClean="0">
                <a:solidFill>
                  <a:srgbClr val="676964"/>
                </a:solidFill>
              </a:rPr>
              <a:t>La loi Madelin </a:t>
            </a:r>
            <a:r>
              <a:rPr lang="fr-FR" sz="800" dirty="0" smtClean="0">
                <a:solidFill>
                  <a:srgbClr val="676964"/>
                </a:solidFill>
              </a:rPr>
              <a:t>permet de compléter les cotisations au régime obligatoire par des cotisations personnelles et facultatives. Ce système permet notamment de cotiser pour la retraite, la prévoyance (santé, IJ), le décès et la perte d’emploi subie.</a:t>
            </a:r>
          </a:p>
          <a:p>
            <a:pPr marL="171450" indent="-171450">
              <a:buFont typeface="Arial"/>
              <a:buChar char="•"/>
            </a:pPr>
            <a:r>
              <a:rPr lang="fr-FR" sz="800" b="1" dirty="0" smtClean="0">
                <a:solidFill>
                  <a:srgbClr val="676964"/>
                </a:solidFill>
              </a:rPr>
              <a:t>L’épargne salariale </a:t>
            </a:r>
            <a:r>
              <a:rPr lang="fr-FR" sz="800" dirty="0" smtClean="0">
                <a:solidFill>
                  <a:srgbClr val="676964"/>
                </a:solidFill>
              </a:rPr>
              <a:t>via le PERCO permet, en présence au moins d’un salarié, de verser sur un support retraite individuel.</a:t>
            </a:r>
          </a:p>
        </p:txBody>
      </p:sp>
      <p:sp>
        <p:nvSpPr>
          <p:cNvPr id="39" name="Rectangle à coins arrondis 38"/>
          <p:cNvSpPr/>
          <p:nvPr/>
        </p:nvSpPr>
        <p:spPr>
          <a:xfrm>
            <a:off x="151035" y="7453330"/>
            <a:ext cx="1493914" cy="378630"/>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LES SOLUTIONS FACULTATIVES DU TNS</a:t>
            </a:r>
            <a:endParaRPr lang="fr-FR" sz="700" dirty="0">
              <a:solidFill>
                <a:srgbClr val="FFFFFF"/>
              </a:solidFill>
            </a:endParaRPr>
          </a:p>
        </p:txBody>
      </p:sp>
      <p:sp>
        <p:nvSpPr>
          <p:cNvPr id="25" name="Rectangle à coins arrondis 24"/>
          <p:cNvSpPr/>
          <p:nvPr/>
        </p:nvSpPr>
        <p:spPr>
          <a:xfrm>
            <a:off x="160530" y="1831246"/>
            <a:ext cx="1493914" cy="254195"/>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LES INFORMATIONS FINANCIÈRES DE LA 2035 </a:t>
            </a:r>
            <a:endParaRPr lang="fr-FR" sz="700" dirty="0">
              <a:solidFill>
                <a:srgbClr val="FFFFFF"/>
              </a:solidFill>
            </a:endParaRPr>
          </a:p>
        </p:txBody>
      </p:sp>
      <p:sp>
        <p:nvSpPr>
          <p:cNvPr id="26" name="Rectangle à coins arrondis 25"/>
          <p:cNvSpPr/>
          <p:nvPr/>
        </p:nvSpPr>
        <p:spPr>
          <a:xfrm>
            <a:off x="160530" y="2302105"/>
            <a:ext cx="1493914" cy="361101"/>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LES INFORMATIONS COMMERCIALES DE LA 2035</a:t>
            </a:r>
            <a:endParaRPr lang="fr-FR" sz="700" dirty="0">
              <a:solidFill>
                <a:srgbClr val="FFFFFF"/>
              </a:solidFill>
            </a:endParaRPr>
          </a:p>
        </p:txBody>
      </p:sp>
      <p:sp>
        <p:nvSpPr>
          <p:cNvPr id="29" name="Rectangle 10"/>
          <p:cNvSpPr>
            <a:spLocks noChangeArrowheads="1"/>
          </p:cNvSpPr>
          <p:nvPr/>
        </p:nvSpPr>
        <p:spPr bwMode="auto">
          <a:xfrm>
            <a:off x="108595" y="3046933"/>
            <a:ext cx="3160816" cy="836917"/>
          </a:xfrm>
          <a:prstGeom prst="rect">
            <a:avLst/>
          </a:prstGeom>
          <a:solidFill>
            <a:srgbClr val="ECECEC"/>
          </a:solidFill>
          <a:ln>
            <a:noFill/>
          </a:ln>
          <a:extLst/>
        </p:spPr>
        <p:txBody>
          <a:bodyPr anchor="ctr"/>
          <a:lstStyle/>
          <a:p>
            <a:pPr marL="171450" indent="-171450">
              <a:buFont typeface="Arial"/>
              <a:buChar char="•"/>
            </a:pPr>
            <a:r>
              <a:rPr lang="fr-FR" sz="800" b="1" dirty="0" smtClean="0">
                <a:solidFill>
                  <a:srgbClr val="676964"/>
                </a:solidFill>
              </a:rPr>
              <a:t>De droit commun </a:t>
            </a:r>
            <a:r>
              <a:rPr lang="fr-FR" sz="800" dirty="0" smtClean="0">
                <a:solidFill>
                  <a:srgbClr val="676964"/>
                </a:solidFill>
              </a:rPr>
              <a:t>: EI, EIRL, EURL, SELURL, SCP, SNC.</a:t>
            </a:r>
          </a:p>
          <a:p>
            <a:pPr marL="171450" indent="-171450">
              <a:buFont typeface="Arial"/>
              <a:buChar char="•"/>
            </a:pPr>
            <a:r>
              <a:rPr lang="fr-FR" sz="800" b="1" dirty="0" smtClean="0">
                <a:solidFill>
                  <a:srgbClr val="676964"/>
                </a:solidFill>
              </a:rPr>
              <a:t>Sur option </a:t>
            </a:r>
            <a:r>
              <a:rPr lang="fr-FR" sz="800" dirty="0" smtClean="0">
                <a:solidFill>
                  <a:srgbClr val="676964"/>
                </a:solidFill>
              </a:rPr>
              <a:t>: SARL de famille, régime d’exception SARL.</a:t>
            </a:r>
          </a:p>
          <a:p>
            <a:pPr marL="171450" indent="-171450">
              <a:buFont typeface="Arial"/>
              <a:buChar char="•"/>
            </a:pPr>
            <a:r>
              <a:rPr lang="fr-FR" sz="800" dirty="0" smtClean="0">
                <a:solidFill>
                  <a:srgbClr val="676964"/>
                </a:solidFill>
              </a:rPr>
              <a:t>Rémunération du dirigeant non déductible fiscalement.</a:t>
            </a:r>
          </a:p>
          <a:p>
            <a:pPr marL="171450" indent="-171450">
              <a:buFont typeface="Arial"/>
              <a:buChar char="•"/>
            </a:pPr>
            <a:r>
              <a:rPr lang="fr-FR" sz="800" dirty="0" smtClean="0">
                <a:solidFill>
                  <a:srgbClr val="676964"/>
                </a:solidFill>
              </a:rPr>
              <a:t>Résultat fiscal à l’IR (BNC).</a:t>
            </a:r>
          </a:p>
          <a:p>
            <a:pPr marL="171450" indent="-171450">
              <a:buFont typeface="Arial"/>
              <a:buChar char="•"/>
            </a:pPr>
            <a:r>
              <a:rPr lang="fr-FR" sz="800" dirty="0" smtClean="0">
                <a:solidFill>
                  <a:srgbClr val="676964"/>
                </a:solidFill>
              </a:rPr>
              <a:t>IR au taux progressif de 0 à 45 %. Quotient familial.</a:t>
            </a:r>
          </a:p>
        </p:txBody>
      </p:sp>
      <p:sp>
        <p:nvSpPr>
          <p:cNvPr id="30" name="Rectangle 10"/>
          <p:cNvSpPr>
            <a:spLocks noChangeArrowheads="1"/>
          </p:cNvSpPr>
          <p:nvPr/>
        </p:nvSpPr>
        <p:spPr bwMode="auto">
          <a:xfrm>
            <a:off x="3388623" y="3046933"/>
            <a:ext cx="3368709" cy="836917"/>
          </a:xfrm>
          <a:prstGeom prst="rect">
            <a:avLst/>
          </a:prstGeom>
          <a:solidFill>
            <a:srgbClr val="ECECEC"/>
          </a:solidFill>
          <a:ln>
            <a:noFill/>
          </a:ln>
          <a:extLst/>
        </p:spPr>
        <p:txBody>
          <a:bodyPr anchor="ctr"/>
          <a:lstStyle/>
          <a:p>
            <a:pPr marL="171450" indent="-171450">
              <a:buFont typeface="Arial"/>
              <a:buChar char="•"/>
            </a:pPr>
            <a:r>
              <a:rPr lang="fr-FR" sz="800" b="1" dirty="0" smtClean="0">
                <a:solidFill>
                  <a:srgbClr val="676964"/>
                </a:solidFill>
              </a:rPr>
              <a:t>De droit commun </a:t>
            </a:r>
            <a:r>
              <a:rPr lang="fr-FR" sz="800" dirty="0" smtClean="0">
                <a:solidFill>
                  <a:srgbClr val="676964"/>
                </a:solidFill>
              </a:rPr>
              <a:t>: SARL, SELARL, SAS(U), SELAS(U), SELAFA, SA. </a:t>
            </a:r>
          </a:p>
          <a:p>
            <a:pPr marL="171450" indent="-171450">
              <a:buFont typeface="Arial"/>
              <a:buChar char="•"/>
            </a:pPr>
            <a:r>
              <a:rPr lang="fr-FR" sz="800" b="1" dirty="0" smtClean="0">
                <a:solidFill>
                  <a:srgbClr val="676964"/>
                </a:solidFill>
              </a:rPr>
              <a:t>Sur option irrévocable </a:t>
            </a:r>
            <a:r>
              <a:rPr lang="fr-FR" sz="800" dirty="0" smtClean="0">
                <a:solidFill>
                  <a:srgbClr val="676964"/>
                </a:solidFill>
              </a:rPr>
              <a:t>: EIRL, EURL, SELURL, SCP, SNC. </a:t>
            </a:r>
          </a:p>
          <a:p>
            <a:pPr marL="171450" indent="-171450">
              <a:buFont typeface="Arial"/>
              <a:buChar char="•"/>
            </a:pPr>
            <a:r>
              <a:rPr lang="fr-FR" sz="800" dirty="0" smtClean="0">
                <a:solidFill>
                  <a:srgbClr val="676964"/>
                </a:solidFill>
              </a:rPr>
              <a:t>Rémunération du dirigeant fiscalement déductible.</a:t>
            </a:r>
          </a:p>
          <a:p>
            <a:pPr marL="171450" indent="-171450">
              <a:buFont typeface="Arial"/>
              <a:buChar char="•"/>
            </a:pPr>
            <a:r>
              <a:rPr lang="fr-FR" sz="800" dirty="0" smtClean="0">
                <a:solidFill>
                  <a:srgbClr val="676964"/>
                </a:solidFill>
              </a:rPr>
              <a:t>Résultat soumis à l’IS. Rémunération du dirigeant soumise à l’IR</a:t>
            </a:r>
          </a:p>
          <a:p>
            <a:pPr marL="171450" indent="-171450">
              <a:buFont typeface="Arial"/>
              <a:buChar char="•"/>
            </a:pPr>
            <a:r>
              <a:rPr lang="fr-FR" sz="800" dirty="0" smtClean="0">
                <a:solidFill>
                  <a:srgbClr val="676964"/>
                </a:solidFill>
              </a:rPr>
              <a:t>IS : 15 % jusqu’à 38 120 €, au delà 33 ⅓ %.</a:t>
            </a:r>
          </a:p>
        </p:txBody>
      </p:sp>
      <p:sp>
        <p:nvSpPr>
          <p:cNvPr id="31" name="Text Box 13"/>
          <p:cNvSpPr txBox="1">
            <a:spLocks noChangeArrowheads="1"/>
          </p:cNvSpPr>
          <p:nvPr/>
        </p:nvSpPr>
        <p:spPr bwMode="auto">
          <a:xfrm>
            <a:off x="113659" y="5124276"/>
            <a:ext cx="6643673" cy="307777"/>
          </a:xfrm>
          <a:prstGeom prst="rect">
            <a:avLst/>
          </a:prstGeom>
          <a:solidFill>
            <a:srgbClr val="68036D"/>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400" b="1" kern="0" dirty="0" smtClean="0">
                <a:solidFill>
                  <a:schemeClr val="bg1"/>
                </a:solidFill>
                <a:ea typeface="ＭＳ Ｐゴシック" pitchFamily="1" charset="-128"/>
              </a:rPr>
              <a:t>ENVIRONNEMENT SOCIAL DES PROFESSIONS LIBÉRALES</a:t>
            </a:r>
            <a:endParaRPr lang="fr-FR" sz="1400" b="1" kern="0" dirty="0">
              <a:solidFill>
                <a:schemeClr val="bg1"/>
              </a:solidFill>
              <a:ea typeface="ＭＳ Ｐゴシック" pitchFamily="1" charset="-128"/>
              <a:cs typeface="+mn-cs"/>
            </a:endParaRPr>
          </a:p>
        </p:txBody>
      </p:sp>
      <p:sp>
        <p:nvSpPr>
          <p:cNvPr id="32" name="Text Box 13"/>
          <p:cNvSpPr txBox="1">
            <a:spLocks noChangeArrowheads="1"/>
          </p:cNvSpPr>
          <p:nvPr/>
        </p:nvSpPr>
        <p:spPr bwMode="auto">
          <a:xfrm>
            <a:off x="108595" y="3972938"/>
            <a:ext cx="6648737" cy="261610"/>
          </a:xfrm>
          <a:prstGeom prst="rect">
            <a:avLst/>
          </a:prstGeom>
          <a:solidFill>
            <a:srgbClr val="68036D"/>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100" b="1" kern="0" dirty="0" smtClean="0">
                <a:solidFill>
                  <a:srgbClr val="FFFFFF"/>
                </a:solidFill>
                <a:ea typeface="ＭＳ Ｐゴシック" pitchFamily="1" charset="-128"/>
              </a:rPr>
              <a:t>Crédit-bail ou crédit classique ?</a:t>
            </a:r>
            <a:endParaRPr lang="fr-FR" sz="1100" b="1" kern="0" dirty="0">
              <a:solidFill>
                <a:srgbClr val="FFFFFF"/>
              </a:solidFill>
              <a:ea typeface="ＭＳ Ｐゴシック" pitchFamily="1" charset="-128"/>
            </a:endParaRPr>
          </a:p>
        </p:txBody>
      </p:sp>
      <p:sp>
        <p:nvSpPr>
          <p:cNvPr id="33" name="Rectangle 10"/>
          <p:cNvSpPr>
            <a:spLocks noChangeArrowheads="1"/>
          </p:cNvSpPr>
          <p:nvPr/>
        </p:nvSpPr>
        <p:spPr bwMode="auto">
          <a:xfrm>
            <a:off x="108595" y="4251800"/>
            <a:ext cx="3160816" cy="836917"/>
          </a:xfrm>
          <a:prstGeom prst="rect">
            <a:avLst/>
          </a:prstGeom>
          <a:solidFill>
            <a:srgbClr val="ECECEC"/>
          </a:solidFill>
          <a:ln>
            <a:noFill/>
          </a:ln>
          <a:extLst/>
        </p:spPr>
        <p:txBody>
          <a:bodyPr anchor="ctr"/>
          <a:lstStyle/>
          <a:p>
            <a:pPr marL="171450" indent="-171450">
              <a:buFont typeface="Arial"/>
              <a:buChar char="•"/>
            </a:pPr>
            <a:r>
              <a:rPr lang="fr-FR" sz="800" dirty="0" smtClean="0">
                <a:solidFill>
                  <a:srgbClr val="676964"/>
                </a:solidFill>
              </a:rPr>
              <a:t>Location d’un matériel avec promesse de vente au terme, à prix déterminé à l’origine (Valeur Résiduelle </a:t>
            </a:r>
            <a:r>
              <a:rPr lang="fr-FR" sz="800" dirty="0">
                <a:solidFill>
                  <a:srgbClr val="676964"/>
                </a:solidFill>
              </a:rPr>
              <a:t>:</a:t>
            </a:r>
            <a:r>
              <a:rPr lang="fr-FR" sz="800" dirty="0" smtClean="0">
                <a:solidFill>
                  <a:srgbClr val="676964"/>
                </a:solidFill>
              </a:rPr>
              <a:t> VR).</a:t>
            </a:r>
          </a:p>
          <a:p>
            <a:pPr marL="171450" indent="-171450">
              <a:buFont typeface="Arial"/>
              <a:buChar char="•"/>
            </a:pPr>
            <a:r>
              <a:rPr lang="fr-FR" sz="800" dirty="0" smtClean="0">
                <a:solidFill>
                  <a:srgbClr val="676964"/>
                </a:solidFill>
              </a:rPr>
              <a:t>Financement : 100 % du TTC.</a:t>
            </a:r>
          </a:p>
          <a:p>
            <a:pPr marL="171450" indent="-171450">
              <a:buFont typeface="Arial"/>
              <a:buChar char="•"/>
            </a:pPr>
            <a:r>
              <a:rPr lang="fr-FR" sz="800" dirty="0" smtClean="0">
                <a:solidFill>
                  <a:srgbClr val="676964"/>
                </a:solidFill>
              </a:rPr>
              <a:t>Loyers déductibles, payables à terme à échoir.</a:t>
            </a:r>
          </a:p>
          <a:p>
            <a:pPr marL="171450" indent="-171450">
              <a:buFont typeface="Arial"/>
              <a:buChar char="•"/>
            </a:pPr>
            <a:r>
              <a:rPr lang="fr-FR" sz="800" dirty="0" smtClean="0">
                <a:solidFill>
                  <a:srgbClr val="676964"/>
                </a:solidFill>
              </a:rPr>
              <a:t>Possibilité d’un premier loyer majoré.</a:t>
            </a:r>
          </a:p>
          <a:p>
            <a:pPr marL="171450" indent="-171450">
              <a:buFont typeface="Arial"/>
              <a:buChar char="•"/>
            </a:pPr>
            <a:r>
              <a:rPr lang="fr-FR" sz="800" dirty="0" smtClean="0">
                <a:solidFill>
                  <a:srgbClr val="676964"/>
                </a:solidFill>
              </a:rPr>
              <a:t>Achat du matériel par paiement éventuel de la VR.</a:t>
            </a:r>
          </a:p>
        </p:txBody>
      </p:sp>
      <p:sp>
        <p:nvSpPr>
          <p:cNvPr id="34" name="Rectangle 10"/>
          <p:cNvSpPr>
            <a:spLocks noChangeArrowheads="1"/>
          </p:cNvSpPr>
          <p:nvPr/>
        </p:nvSpPr>
        <p:spPr bwMode="auto">
          <a:xfrm>
            <a:off x="3388623" y="4251800"/>
            <a:ext cx="3368709" cy="836917"/>
          </a:xfrm>
          <a:prstGeom prst="rect">
            <a:avLst/>
          </a:prstGeom>
          <a:solidFill>
            <a:srgbClr val="ECECEC"/>
          </a:solidFill>
          <a:ln>
            <a:noFill/>
          </a:ln>
          <a:extLst/>
        </p:spPr>
        <p:txBody>
          <a:bodyPr anchor="ctr"/>
          <a:lstStyle/>
          <a:p>
            <a:pPr marL="171450" indent="-171450">
              <a:buFont typeface="Arial"/>
              <a:buChar char="•"/>
            </a:pPr>
            <a:r>
              <a:rPr lang="fr-FR" sz="800" dirty="0" smtClean="0">
                <a:solidFill>
                  <a:srgbClr val="676964"/>
                </a:solidFill>
              </a:rPr>
              <a:t>Mode de financement classique d’une immobilisation.</a:t>
            </a:r>
          </a:p>
          <a:p>
            <a:pPr marL="171450" indent="-171450">
              <a:buFont typeface="Arial"/>
              <a:buChar char="•"/>
            </a:pPr>
            <a:r>
              <a:rPr lang="fr-FR" sz="800" dirty="0" smtClean="0">
                <a:solidFill>
                  <a:srgbClr val="676964"/>
                </a:solidFill>
              </a:rPr>
              <a:t>Financement maximum : 100 % du HT.</a:t>
            </a:r>
          </a:p>
          <a:p>
            <a:pPr marL="171450" indent="-171450">
              <a:buFont typeface="Arial"/>
              <a:buChar char="•"/>
            </a:pPr>
            <a:r>
              <a:rPr lang="fr-FR" sz="800" dirty="0" smtClean="0">
                <a:solidFill>
                  <a:srgbClr val="676964"/>
                </a:solidFill>
              </a:rPr>
              <a:t>Financement 100 % TTC pour PL Santé non soumises à la TVA.</a:t>
            </a:r>
          </a:p>
          <a:p>
            <a:pPr marL="171450" indent="-171450">
              <a:buFont typeface="Arial"/>
              <a:buChar char="•"/>
            </a:pPr>
            <a:r>
              <a:rPr lang="fr-FR" sz="800" dirty="0" smtClean="0">
                <a:solidFill>
                  <a:srgbClr val="676964"/>
                </a:solidFill>
              </a:rPr>
              <a:t>Échéances de prêt payable à terme échu.</a:t>
            </a:r>
          </a:p>
          <a:p>
            <a:pPr marL="171450" indent="-171450">
              <a:buFont typeface="Arial"/>
              <a:buChar char="•"/>
            </a:pPr>
            <a:r>
              <a:rPr lang="fr-FR" sz="800" dirty="0" smtClean="0">
                <a:solidFill>
                  <a:srgbClr val="676964"/>
                </a:solidFill>
              </a:rPr>
              <a:t>Intérêts et amortissements déductibles.</a:t>
            </a:r>
          </a:p>
          <a:p>
            <a:pPr marL="171450" indent="-171450">
              <a:buFont typeface="Arial"/>
              <a:buChar char="•"/>
            </a:pPr>
            <a:r>
              <a:rPr lang="fr-FR" sz="800" dirty="0" smtClean="0">
                <a:solidFill>
                  <a:srgbClr val="676964"/>
                </a:solidFill>
              </a:rPr>
              <a:t>Amortissement linéaire, dégressif ou dérogatoire</a:t>
            </a:r>
          </a:p>
        </p:txBody>
      </p:sp>
      <p:sp>
        <p:nvSpPr>
          <p:cNvPr id="35" name="Text Box 13"/>
          <p:cNvSpPr txBox="1">
            <a:spLocks noChangeArrowheads="1"/>
          </p:cNvSpPr>
          <p:nvPr/>
        </p:nvSpPr>
        <p:spPr bwMode="auto">
          <a:xfrm>
            <a:off x="108595" y="737529"/>
            <a:ext cx="6681607" cy="307777"/>
          </a:xfrm>
          <a:prstGeom prst="rect">
            <a:avLst/>
          </a:prstGeom>
          <a:solidFill>
            <a:srgbClr val="68036D"/>
          </a:solidFill>
          <a:ln w="9525" algn="ctr">
            <a:noFill/>
            <a:miter lim="800000"/>
            <a:headEnd/>
            <a:tailEnd/>
          </a:ln>
        </p:spPr>
        <p:txBody>
          <a:bodyPr wrap="square">
            <a:spAutoFit/>
          </a:bodyPr>
          <a:lstStyle/>
          <a:p>
            <a:pPr algn="ctr" defTabSz="914400" eaLnBrk="0" fontAlgn="auto" hangingPunct="0">
              <a:spcBef>
                <a:spcPts val="0"/>
              </a:spcBef>
              <a:spcAft>
                <a:spcPts val="0"/>
              </a:spcAft>
              <a:defRPr/>
            </a:pPr>
            <a:r>
              <a:rPr lang="fr-FR" sz="1400" b="1" kern="0" dirty="0" smtClean="0">
                <a:solidFill>
                  <a:schemeClr val="bg1"/>
                </a:solidFill>
                <a:ea typeface="ＭＳ Ｐゴシック" pitchFamily="1" charset="-128"/>
              </a:rPr>
              <a:t>ENVIRONNEMENT FISCAL DES PROFESSIONS LIBÉRALES</a:t>
            </a:r>
            <a:endParaRPr lang="fr-FR" sz="1400" b="1" kern="0" dirty="0">
              <a:solidFill>
                <a:schemeClr val="bg1"/>
              </a:solidFill>
              <a:ea typeface="ＭＳ Ｐゴシック" pitchFamily="1" charset="-128"/>
              <a:cs typeface="+mn-cs"/>
            </a:endParaRPr>
          </a:p>
        </p:txBody>
      </p:sp>
      <p:sp>
        <p:nvSpPr>
          <p:cNvPr id="2" name="Rectangle à coins arrondis 1"/>
          <p:cNvSpPr/>
          <p:nvPr/>
        </p:nvSpPr>
        <p:spPr>
          <a:xfrm>
            <a:off x="235239" y="2824535"/>
            <a:ext cx="411741" cy="180500"/>
          </a:xfrm>
          <a:prstGeom prst="roundRect">
            <a:avLst/>
          </a:prstGeom>
          <a:solidFill>
            <a:schemeClr val="accent5">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smtClean="0">
                <a:solidFill>
                  <a:srgbClr val="68036D"/>
                </a:solidFill>
              </a:rPr>
              <a:t>I.R.</a:t>
            </a:r>
            <a:endParaRPr lang="fr-FR" sz="900" b="1" dirty="0">
              <a:solidFill>
                <a:srgbClr val="68036D"/>
              </a:solidFill>
            </a:endParaRPr>
          </a:p>
        </p:txBody>
      </p:sp>
      <p:sp>
        <p:nvSpPr>
          <p:cNvPr id="36" name="Rectangle à coins arrondis 35"/>
          <p:cNvSpPr/>
          <p:nvPr/>
        </p:nvSpPr>
        <p:spPr>
          <a:xfrm>
            <a:off x="6236898" y="2824535"/>
            <a:ext cx="418564" cy="180500"/>
          </a:xfrm>
          <a:prstGeom prst="roundRect">
            <a:avLst/>
          </a:prstGeom>
          <a:solidFill>
            <a:schemeClr val="accent5">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smtClean="0">
                <a:solidFill>
                  <a:srgbClr val="68036D"/>
                </a:solidFill>
              </a:rPr>
              <a:t>I.S.</a:t>
            </a:r>
          </a:p>
        </p:txBody>
      </p:sp>
      <p:sp>
        <p:nvSpPr>
          <p:cNvPr id="40" name="Rectangle à coins arrondis 39"/>
          <p:cNvSpPr/>
          <p:nvPr/>
        </p:nvSpPr>
        <p:spPr>
          <a:xfrm>
            <a:off x="186409" y="4017591"/>
            <a:ext cx="486450" cy="175220"/>
          </a:xfrm>
          <a:prstGeom prst="roundRect">
            <a:avLst/>
          </a:prstGeom>
          <a:solidFill>
            <a:schemeClr val="accent5">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smtClean="0">
                <a:solidFill>
                  <a:srgbClr val="68036D"/>
                </a:solidFill>
              </a:rPr>
              <a:t>C.B.</a:t>
            </a:r>
            <a:endParaRPr lang="fr-FR" sz="900" b="1" dirty="0">
              <a:solidFill>
                <a:srgbClr val="68036D"/>
              </a:solidFill>
            </a:endParaRPr>
          </a:p>
        </p:txBody>
      </p:sp>
      <p:sp>
        <p:nvSpPr>
          <p:cNvPr id="41" name="Rectangle à coins arrondis 40"/>
          <p:cNvSpPr/>
          <p:nvPr/>
        </p:nvSpPr>
        <p:spPr>
          <a:xfrm>
            <a:off x="6166055" y="4012311"/>
            <a:ext cx="489407" cy="180500"/>
          </a:xfrm>
          <a:prstGeom prst="roundRect">
            <a:avLst/>
          </a:prstGeom>
          <a:solidFill>
            <a:schemeClr val="accent5">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900" b="1" dirty="0" smtClean="0">
                <a:solidFill>
                  <a:srgbClr val="68036D"/>
                </a:solidFill>
              </a:rPr>
              <a:t>C.C.</a:t>
            </a:r>
            <a:endParaRPr lang="fr-FR" sz="900" b="1" dirty="0">
              <a:solidFill>
                <a:srgbClr val="68036D"/>
              </a:solidFill>
            </a:endParaRPr>
          </a:p>
        </p:txBody>
      </p:sp>
      <p:sp>
        <p:nvSpPr>
          <p:cNvPr id="42" name="Rectangle 10"/>
          <p:cNvSpPr>
            <a:spLocks noChangeArrowheads="1"/>
          </p:cNvSpPr>
          <p:nvPr/>
        </p:nvSpPr>
        <p:spPr bwMode="auto">
          <a:xfrm>
            <a:off x="108596" y="5432053"/>
            <a:ext cx="1587656" cy="672852"/>
          </a:xfrm>
          <a:prstGeom prst="rect">
            <a:avLst/>
          </a:prstGeom>
          <a:solidFill>
            <a:srgbClr val="ECECEC"/>
          </a:solidFill>
          <a:ln>
            <a:noFill/>
          </a:ln>
          <a:extLst/>
        </p:spPr>
        <p:txBody>
          <a:bodyPr vert="horz" anchor="t"/>
          <a:lstStyle/>
          <a:p>
            <a:endParaRPr lang="fr-FR" sz="800" strike="sngStrike" dirty="0" smtClean="0">
              <a:solidFill>
                <a:srgbClr val="FF0000"/>
              </a:solidFill>
            </a:endParaRPr>
          </a:p>
        </p:txBody>
      </p:sp>
      <p:sp>
        <p:nvSpPr>
          <p:cNvPr id="43" name="Rectangle 10"/>
          <p:cNvSpPr>
            <a:spLocks noChangeArrowheads="1"/>
          </p:cNvSpPr>
          <p:nvPr/>
        </p:nvSpPr>
        <p:spPr bwMode="auto">
          <a:xfrm>
            <a:off x="1759359" y="5432052"/>
            <a:ext cx="5015944" cy="672853"/>
          </a:xfrm>
          <a:prstGeom prst="rect">
            <a:avLst/>
          </a:prstGeom>
          <a:solidFill>
            <a:srgbClr val="ECECEC"/>
          </a:solidFill>
          <a:ln>
            <a:noFill/>
          </a:ln>
          <a:extLst/>
        </p:spPr>
        <p:txBody>
          <a:bodyPr anchor="ctr"/>
          <a:lstStyle/>
          <a:p>
            <a:pPr marL="171450" indent="-171450">
              <a:buFont typeface="Arial"/>
              <a:buChar char="•"/>
            </a:pPr>
            <a:r>
              <a:rPr lang="fr-FR" sz="800" b="1" dirty="0" smtClean="0">
                <a:solidFill>
                  <a:srgbClr val="676964"/>
                </a:solidFill>
              </a:rPr>
              <a:t>TNS – Travailleur Non Salarié : </a:t>
            </a:r>
            <a:r>
              <a:rPr lang="fr-FR" sz="800" dirty="0" smtClean="0">
                <a:solidFill>
                  <a:srgbClr val="676964"/>
                </a:solidFill>
              </a:rPr>
              <a:t>professionnel en EI, EIRL, EURL, SELURL, gérant majoritaire d’une SELARL, SARL, cogérant d’une gérance collégiale majoritaire au sein d’une SELARL ou SARL</a:t>
            </a:r>
            <a:endParaRPr lang="fr-FR" sz="800" b="1" dirty="0" smtClean="0">
              <a:solidFill>
                <a:srgbClr val="676964"/>
              </a:solidFill>
            </a:endParaRPr>
          </a:p>
          <a:p>
            <a:pPr marL="171450" indent="-171450">
              <a:buFont typeface="Arial"/>
              <a:buChar char="•"/>
            </a:pPr>
            <a:r>
              <a:rPr lang="fr-FR" sz="800" b="1" dirty="0" smtClean="0">
                <a:solidFill>
                  <a:srgbClr val="676964"/>
                </a:solidFill>
              </a:rPr>
              <a:t>TS – Travailleur Salarié : </a:t>
            </a:r>
            <a:r>
              <a:rPr lang="fr-FR" sz="800" dirty="0" smtClean="0">
                <a:solidFill>
                  <a:srgbClr val="676964"/>
                </a:solidFill>
              </a:rPr>
              <a:t>gérant minoritaire ou égalitaire d’une SELARL ou SARL. Cogérant </a:t>
            </a:r>
            <a:r>
              <a:rPr lang="fr-FR" sz="800" dirty="0">
                <a:solidFill>
                  <a:srgbClr val="676964"/>
                </a:solidFill>
              </a:rPr>
              <a:t>d’une gérance collégiale minoritaire ou </a:t>
            </a:r>
            <a:r>
              <a:rPr lang="fr-FR" sz="800" dirty="0" smtClean="0">
                <a:solidFill>
                  <a:srgbClr val="676964"/>
                </a:solidFill>
              </a:rPr>
              <a:t>égalitaire</a:t>
            </a:r>
            <a:r>
              <a:rPr lang="fr-FR" sz="800" dirty="0">
                <a:solidFill>
                  <a:srgbClr val="676964"/>
                </a:solidFill>
              </a:rPr>
              <a:t> </a:t>
            </a:r>
            <a:r>
              <a:rPr lang="fr-FR" sz="800" dirty="0" smtClean="0">
                <a:solidFill>
                  <a:srgbClr val="676964"/>
                </a:solidFill>
              </a:rPr>
              <a:t>au </a:t>
            </a:r>
            <a:r>
              <a:rPr lang="fr-FR" sz="800" dirty="0">
                <a:solidFill>
                  <a:srgbClr val="676964"/>
                </a:solidFill>
              </a:rPr>
              <a:t>sein d’une SELARL ou </a:t>
            </a:r>
            <a:r>
              <a:rPr lang="fr-FR" sz="800" dirty="0" smtClean="0">
                <a:solidFill>
                  <a:srgbClr val="676964"/>
                </a:solidFill>
              </a:rPr>
              <a:t>SARL. Président ou DG d’une SAS, SASU, SELAS ou SELASU. </a:t>
            </a:r>
          </a:p>
        </p:txBody>
      </p:sp>
      <p:sp>
        <p:nvSpPr>
          <p:cNvPr id="44" name="Rectangle à coins arrondis 43"/>
          <p:cNvSpPr/>
          <p:nvPr/>
        </p:nvSpPr>
        <p:spPr>
          <a:xfrm>
            <a:off x="145972" y="5616500"/>
            <a:ext cx="1493914" cy="378630"/>
          </a:xfrm>
          <a:prstGeom prst="roundRect">
            <a:avLst/>
          </a:prstGeom>
          <a:solidFill>
            <a:srgbClr val="837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 dirty="0" smtClean="0">
                <a:solidFill>
                  <a:srgbClr val="FFFFFF"/>
                </a:solidFill>
              </a:rPr>
              <a:t>TNS ou TS ?</a:t>
            </a:r>
            <a:endParaRPr lang="fr-FR" sz="700" dirty="0">
              <a:solidFill>
                <a:srgbClr val="FFFFFF"/>
              </a:solidFill>
            </a:endParaRPr>
          </a:p>
        </p:txBody>
      </p:sp>
      <p:sp>
        <p:nvSpPr>
          <p:cNvPr id="45" name="Text Box 13"/>
          <p:cNvSpPr txBox="1">
            <a:spLocks noChangeArrowheads="1"/>
          </p:cNvSpPr>
          <p:nvPr/>
        </p:nvSpPr>
        <p:spPr bwMode="auto">
          <a:xfrm>
            <a:off x="134457" y="147744"/>
            <a:ext cx="6625862" cy="523220"/>
          </a:xfrm>
          <a:prstGeom prst="rect">
            <a:avLst/>
          </a:prstGeom>
          <a:solidFill>
            <a:srgbClr val="68036D"/>
          </a:solidFill>
          <a:ln w="9525" algn="ctr">
            <a:noFill/>
            <a:miter lim="800000"/>
            <a:headEnd/>
            <a:tailEnd/>
          </a:ln>
        </p:spPr>
        <p:txBody>
          <a:bodyPr wrap="square">
            <a:spAutoFit/>
          </a:bodyPr>
          <a:lstStyle/>
          <a:p>
            <a:pPr defTabSz="914400" eaLnBrk="0" fontAlgn="auto" hangingPunct="0">
              <a:spcBef>
                <a:spcPts val="0"/>
              </a:spcBef>
              <a:spcAft>
                <a:spcPts val="0"/>
              </a:spcAft>
              <a:defRPr/>
            </a:pPr>
            <a:r>
              <a:rPr lang="fr-FR" sz="1400" b="1" kern="0" dirty="0" smtClean="0">
                <a:solidFill>
                  <a:schemeClr val="bg2"/>
                </a:solidFill>
                <a:ea typeface="ＭＳ Ｐゴシック" pitchFamily="1" charset="-128"/>
              </a:rPr>
              <a:t>PROFESSIONS LIBÉRALES </a:t>
            </a:r>
          </a:p>
          <a:p>
            <a:pPr algn="r" defTabSz="914400" eaLnBrk="0" fontAlgn="auto" hangingPunct="0">
              <a:spcBef>
                <a:spcPts val="0"/>
              </a:spcBef>
              <a:spcAft>
                <a:spcPts val="0"/>
              </a:spcAft>
              <a:defRPr/>
            </a:pPr>
            <a:r>
              <a:rPr lang="fr-FR" sz="1400" b="1" kern="0" dirty="0" smtClean="0">
                <a:solidFill>
                  <a:srgbClr val="CDCECC"/>
                </a:solidFill>
                <a:ea typeface="ＭＳ Ｐゴシック" pitchFamily="1" charset="-128"/>
              </a:rPr>
              <a:t>DIMENSIONS J</a:t>
            </a:r>
            <a:r>
              <a:rPr lang="fr-FR" sz="1400" b="1" kern="0" dirty="0" smtClean="0">
                <a:solidFill>
                  <a:schemeClr val="bg1"/>
                </a:solidFill>
                <a:ea typeface="ＭＳ Ｐゴシック" pitchFamily="1" charset="-128"/>
              </a:rPr>
              <a:t>URIDIQUE, FISCALE ET SOCIALE</a:t>
            </a:r>
            <a:endParaRPr lang="fr-FR" sz="1400" b="1" kern="0" dirty="0">
              <a:solidFill>
                <a:schemeClr val="bg1"/>
              </a:solidFill>
              <a:ea typeface="ＭＳ Ｐゴシック" pitchFamily="1" charset="-128"/>
              <a:cs typeface="+mn-cs"/>
            </a:endParaRPr>
          </a:p>
        </p:txBody>
      </p:sp>
      <p:pic>
        <p:nvPicPr>
          <p:cNvPr id="46" name="Image 45"/>
          <p:cNvPicPr>
            <a:picLocks noChangeAspect="1"/>
          </p:cNvPicPr>
          <p:nvPr/>
        </p:nvPicPr>
        <p:blipFill>
          <a:blip r:embed="rId2"/>
          <a:stretch>
            <a:fillRect/>
          </a:stretch>
        </p:blipFill>
        <p:spPr>
          <a:xfrm>
            <a:off x="5257064" y="8423914"/>
            <a:ext cx="1503253" cy="613828"/>
          </a:xfrm>
          <a:prstGeom prst="rect">
            <a:avLst/>
          </a:prstGeom>
        </p:spPr>
      </p:pic>
    </p:spTree>
    <p:extLst>
      <p:ext uri="{BB962C8B-B14F-4D97-AF65-F5344CB8AC3E}">
        <p14:creationId xmlns:p14="http://schemas.microsoft.com/office/powerpoint/2010/main" val="176180158"/>
      </p:ext>
    </p:extLst>
  </p:cSld>
  <p:clrMapOvr>
    <a:masterClrMapping/>
  </p:clrMapOvr>
  <p:timing>
    <p:tnLst>
      <p:par>
        <p:cTn id="1" dur="indefinite" restart="never" nodeType="tmRoot"/>
      </p:par>
    </p:tnLst>
  </p:timing>
</p:sld>
</file>

<file path=ppt/theme/theme1.xml><?xml version="1.0" encoding="utf-8"?>
<a:theme xmlns:a="http://schemas.openxmlformats.org/drawingml/2006/main" name="1-Caisse d'Epargne">
  <a:themeElements>
    <a:clrScheme name="Caisse d'Epargne">
      <a:dk1>
        <a:srgbClr val="4F504F"/>
      </a:dk1>
      <a:lt1>
        <a:srgbClr val="CDCECC"/>
      </a:lt1>
      <a:dk2>
        <a:srgbClr val="000000"/>
      </a:dk2>
      <a:lt2>
        <a:srgbClr val="FFFFFF"/>
      </a:lt2>
      <a:accent1>
        <a:srgbClr val="CD0920"/>
      </a:accent1>
      <a:accent2>
        <a:srgbClr val="4F504F"/>
      </a:accent2>
      <a:accent3>
        <a:srgbClr val="9EA09E"/>
      </a:accent3>
      <a:accent4>
        <a:srgbClr val="9E0827"/>
      </a:accent4>
      <a:accent5>
        <a:srgbClr val="A79C86"/>
      </a:accent5>
      <a:accent6>
        <a:srgbClr val="DE6225"/>
      </a:accent6>
      <a:hlink>
        <a:srgbClr val="CD0920"/>
      </a:hlink>
      <a:folHlink>
        <a:srgbClr val="581D41"/>
      </a:folHlink>
    </a:clrScheme>
    <a:fontScheme name="Caisse d'Epargne">
      <a:majorFont>
        <a:latin typeface="Franklin Gothic Book"/>
        <a:ea typeface=""/>
        <a:cs typeface=""/>
      </a:majorFont>
      <a:minorFont>
        <a:latin typeface="Helvetica"/>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Pro">
  <a:themeElements>
    <a:clrScheme name="Caisse d'Epargne">
      <a:dk1>
        <a:srgbClr val="4F504F"/>
      </a:dk1>
      <a:lt1>
        <a:srgbClr val="CDCECC"/>
      </a:lt1>
      <a:dk2>
        <a:srgbClr val="000000"/>
      </a:dk2>
      <a:lt2>
        <a:srgbClr val="FFFFFF"/>
      </a:lt2>
      <a:accent1>
        <a:srgbClr val="CD0920"/>
      </a:accent1>
      <a:accent2>
        <a:srgbClr val="4F504F"/>
      </a:accent2>
      <a:accent3>
        <a:srgbClr val="9EA09E"/>
      </a:accent3>
      <a:accent4>
        <a:srgbClr val="9E0827"/>
      </a:accent4>
      <a:accent5>
        <a:srgbClr val="A79C86"/>
      </a:accent5>
      <a:accent6>
        <a:srgbClr val="DE6225"/>
      </a:accent6>
      <a:hlink>
        <a:srgbClr val="CD0920"/>
      </a:hlink>
      <a:folHlink>
        <a:srgbClr val="581D41"/>
      </a:folHlink>
    </a:clrScheme>
    <a:fontScheme name="Caisse d'Epargne">
      <a:majorFont>
        <a:latin typeface="Franklin Gothic Book"/>
        <a:ea typeface=""/>
        <a:cs typeface=""/>
      </a:majorFont>
      <a:minorFont>
        <a:latin typeface="Helvetica"/>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649750F577C4149BA6DB4861195A131" ma:contentTypeVersion="0" ma:contentTypeDescription="Crée un document." ma:contentTypeScope="" ma:versionID="0978beda8f63513b5dfa58be5bbaf119">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C601E2-1306-4041-854B-E06D445CA864}">
  <ds:schemaRefs>
    <ds:schemaRef ds:uri="http://schemas.microsoft.com/office/2006/documentManagement/types"/>
    <ds:schemaRef ds:uri="http://schemas.openxmlformats.org/package/2006/metadata/core-properties"/>
    <ds:schemaRef ds:uri="http://www.w3.org/XML/1998/namespace"/>
    <ds:schemaRef ds:uri="http://schemas.microsoft.com/office/infopath/2007/PartnerControls"/>
    <ds:schemaRef ds:uri="http://schemas.microsoft.com/office/2006/metadata/properties"/>
    <ds:schemaRef ds:uri="http://purl.org/dc/terms/"/>
    <ds:schemaRef ds:uri="http://purl.org/dc/dcmitype/"/>
    <ds:schemaRef ds:uri="http://purl.org/dc/elements/1.1/"/>
  </ds:schemaRefs>
</ds:datastoreItem>
</file>

<file path=customXml/itemProps2.xml><?xml version="1.0" encoding="utf-8"?>
<ds:datastoreItem xmlns:ds="http://schemas.openxmlformats.org/officeDocument/2006/customXml" ds:itemID="{70698F31-0A0E-4AF7-A8D8-1439734CAC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0B0303A0-A840-4144-A0E2-44E9BDCCF7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2111</TotalTime>
  <Words>1262</Words>
  <Application>Microsoft Office PowerPoint</Application>
  <PresentationFormat>Affichage à l'écran (4:3)</PresentationFormat>
  <Paragraphs>124</Paragraphs>
  <Slides>2</Slides>
  <Notes>0</Notes>
  <HiddenSlides>0</HiddenSlides>
  <MMClips>0</MMClips>
  <ScaleCrop>false</ScaleCrop>
  <HeadingPairs>
    <vt:vector size="4" baseType="variant">
      <vt:variant>
        <vt:lpstr>Thème</vt:lpstr>
      </vt:variant>
      <vt:variant>
        <vt:i4>2</vt:i4>
      </vt:variant>
      <vt:variant>
        <vt:lpstr>Titres des diapositives</vt:lpstr>
      </vt:variant>
      <vt:variant>
        <vt:i4>2</vt:i4>
      </vt:variant>
    </vt:vector>
  </HeadingPairs>
  <TitlesOfParts>
    <vt:vector size="4" baseType="lpstr">
      <vt:lpstr>1-Caisse d'Epargne</vt:lpstr>
      <vt:lpstr>2_Pro</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Groupe \Tbwa</dc:creator>
  <cp:lastModifiedBy>A5704641</cp:lastModifiedBy>
  <cp:revision>146</cp:revision>
  <cp:lastPrinted>2015-06-16T09:36:28Z</cp:lastPrinted>
  <dcterms:created xsi:type="dcterms:W3CDTF">2014-02-18T14:40:41Z</dcterms:created>
  <dcterms:modified xsi:type="dcterms:W3CDTF">2016-08-10T14:27:59Z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0x010100A649750F577C4149BA6DB4861195A131</vt:lpwstr>
  </property>
</Properties>
</file>