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17" r:id="rId5"/>
  </p:sldMasterIdLst>
  <p:notesMasterIdLst>
    <p:notesMasterId r:id="rId8"/>
  </p:notesMasterIdLst>
  <p:handoutMasterIdLst>
    <p:handoutMasterId r:id="rId9"/>
  </p:handoutMasterIdLst>
  <p:sldIdLst>
    <p:sldId id="260" r:id="rId6"/>
    <p:sldId id="262" r:id="rId7"/>
  </p:sldIdLst>
  <p:sldSz cx="6858000" cy="9144000" type="screen4x3"/>
  <p:notesSz cx="6669088" cy="9928225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036D"/>
    <a:srgbClr val="000000"/>
    <a:srgbClr val="EA9922"/>
    <a:srgbClr val="A6004E"/>
    <a:srgbClr val="581D41"/>
    <a:srgbClr val="CDCECC"/>
    <a:srgbClr val="9EA09E"/>
    <a:srgbClr val="4F504F"/>
    <a:srgbClr val="DE6225"/>
    <a:srgbClr val="DE6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8039" autoAdjust="0"/>
  </p:normalViewPr>
  <p:slideViewPr>
    <p:cSldViewPr snapToGrid="0" snapToObjects="1" showGuides="1">
      <p:cViewPr>
        <p:scale>
          <a:sx n="68" d="100"/>
          <a:sy n="68" d="100"/>
        </p:scale>
        <p:origin x="-3762" y="-624"/>
      </p:cViewPr>
      <p:guideLst>
        <p:guide orient="horz" pos="2900"/>
        <p:guide pos="2239"/>
        <p:guide pos="35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8" d="100"/>
          <a:sy n="68" d="100"/>
        </p:scale>
        <p:origin x="-3252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04A43-571B-9D46-9580-A11883A7CE68}" type="datetimeFigureOut">
              <a:rPr lang="fr-FR" smtClean="0"/>
              <a:t>04/07/2016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008D8-7991-FA4E-B861-B0EF86D802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82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90AEF-4B4C-43A6-8E8D-23ABEF769E47}" type="datetimeFigureOut">
              <a:rPr lang="fr-FR" smtClean="0"/>
              <a:t>04/07/2016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938338" y="744538"/>
            <a:ext cx="27924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73702-D598-4751-9096-22E12BABA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66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894" y="6956514"/>
            <a:ext cx="2908462" cy="1352049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25016" y="7162800"/>
            <a:ext cx="3313509" cy="6604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25016" y="7823200"/>
            <a:ext cx="3313509" cy="897467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8915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42" y="6443534"/>
            <a:ext cx="1986518" cy="195684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367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81" y="3773085"/>
            <a:ext cx="3519239" cy="14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2561847"/>
            <a:ext cx="6858001" cy="1816100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20304" y="4377948"/>
            <a:ext cx="5829300" cy="2000249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782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02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2133602"/>
            <a:ext cx="6172200" cy="404030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342900" y="6718283"/>
            <a:ext cx="6172200" cy="1239275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852662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037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684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/>
          <a:lstStyle/>
          <a:p>
            <a:fld id="{CB8530E8-78E4-3145-9182-1DAABA991BC3}" type="datetimeFigureOut">
              <a:rPr lang="fr-FR" smtClean="0"/>
              <a:t>04/07/2016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1D10F0A8-F6A5-5240-ABC2-2C9E57741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894" y="6956514"/>
            <a:ext cx="2908462" cy="1352049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25016" y="7162800"/>
            <a:ext cx="3313509" cy="6604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25016" y="7823200"/>
            <a:ext cx="3313509" cy="897467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574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42" y="6443534"/>
            <a:ext cx="1986518" cy="195684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805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81" y="3773085"/>
            <a:ext cx="3519239" cy="14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6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2561847"/>
            <a:ext cx="6858001" cy="1816100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20304" y="4377948"/>
            <a:ext cx="5829300" cy="2000249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675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85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2133602"/>
            <a:ext cx="6172200" cy="404030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342900" y="6718283"/>
            <a:ext cx="6172200" cy="1239275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66781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217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084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5.emf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366184"/>
            <a:ext cx="6858000" cy="1524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715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2" r:id="rId3"/>
    <p:sldLayoutId id="2147483651" r:id="rId4"/>
    <p:sldLayoutId id="2147483650" r:id="rId5"/>
    <p:sldLayoutId id="2147483661" r:id="rId6"/>
    <p:sldLayoutId id="2147483652" r:id="rId7"/>
    <p:sldLayoutId id="2147483653" r:id="rId8"/>
    <p:sldLayoutId id="2147483726" r:id="rId9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366184"/>
            <a:ext cx="6858000" cy="1524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72" y="8434549"/>
            <a:ext cx="1492501" cy="693815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8383431"/>
            <a:ext cx="6858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GRIFFE_PRO 2.pdf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5253" y="8610330"/>
            <a:ext cx="1793551" cy="35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9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10"/>
          <p:cNvSpPr>
            <a:spLocks noChangeArrowheads="1"/>
          </p:cNvSpPr>
          <p:nvPr/>
        </p:nvSpPr>
        <p:spPr bwMode="auto">
          <a:xfrm>
            <a:off x="122944" y="2109158"/>
            <a:ext cx="1580556" cy="596922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 smtClean="0">
                <a:solidFill>
                  <a:srgbClr val="68036D"/>
                </a:solidFill>
              </a:rPr>
              <a:t>CONTACT</a:t>
            </a:r>
          </a:p>
        </p:txBody>
      </p:sp>
      <p:sp>
        <p:nvSpPr>
          <p:cNvPr id="68" name="Rectangle 10"/>
          <p:cNvSpPr>
            <a:spLocks noChangeArrowheads="1"/>
          </p:cNvSpPr>
          <p:nvPr/>
        </p:nvSpPr>
        <p:spPr bwMode="auto">
          <a:xfrm>
            <a:off x="1715099" y="2109157"/>
            <a:ext cx="5051523" cy="596922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Mettre en place un suivi actif et basé sur le professionnalisme et la confiance.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Les professions libérales demandent une prise en charge de leur projet proche de leur prise en charge des patients. Les rencontrer à minima 2 fois par an. </a:t>
            </a:r>
            <a:r>
              <a:rPr lang="fr-FR" sz="800" dirty="0" smtClean="0">
                <a:solidFill>
                  <a:schemeClr val="bg1">
                    <a:lumMod val="50000"/>
                  </a:schemeClr>
                </a:solidFill>
              </a:rPr>
              <a:t>Prise en compte de leurs spécificités</a:t>
            </a:r>
            <a:r>
              <a:rPr lang="fr-FR" sz="800" dirty="0" smtClean="0">
                <a:solidFill>
                  <a:srgbClr val="676964"/>
                </a:solidFill>
              </a:rPr>
              <a:t>.</a:t>
            </a:r>
          </a:p>
          <a:p>
            <a:pPr marL="171450" indent="-171450">
              <a:buFont typeface="Arial"/>
              <a:buChar char="•"/>
            </a:pPr>
            <a:r>
              <a:rPr lang="fr-FR" sz="800" b="1" dirty="0">
                <a:solidFill>
                  <a:srgbClr val="676964"/>
                </a:solidFill>
              </a:rPr>
              <a:t>Chaque client profession libérale est UNIQUE.</a:t>
            </a:r>
          </a:p>
        </p:txBody>
      </p:sp>
      <p:sp>
        <p:nvSpPr>
          <p:cNvPr id="78" name="Text Box 13"/>
          <p:cNvSpPr txBox="1">
            <a:spLocks noChangeArrowheads="1"/>
          </p:cNvSpPr>
          <p:nvPr/>
        </p:nvSpPr>
        <p:spPr bwMode="auto">
          <a:xfrm>
            <a:off x="122942" y="1730794"/>
            <a:ext cx="6655188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COMPRENDRE ET RÉPONDRE À LEURS ATTENTES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81" name="Rectangle à coins arrondis 80"/>
          <p:cNvSpPr/>
          <p:nvPr/>
        </p:nvSpPr>
        <p:spPr>
          <a:xfrm>
            <a:off x="431896" y="2230721"/>
            <a:ext cx="1256437" cy="33578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chemeClr val="bg2"/>
                </a:solidFill>
              </a:rPr>
              <a:t>UN CONTACT PRIVILÉGIÉ</a:t>
            </a:r>
            <a:endParaRPr lang="fr-FR" sz="700" dirty="0">
              <a:solidFill>
                <a:schemeClr val="bg2"/>
              </a:solidFill>
            </a:endParaRPr>
          </a:p>
        </p:txBody>
      </p:sp>
      <p:sp>
        <p:nvSpPr>
          <p:cNvPr id="102" name="Rectangle 10"/>
          <p:cNvSpPr>
            <a:spLocks noChangeArrowheads="1"/>
          </p:cNvSpPr>
          <p:nvPr/>
        </p:nvSpPr>
        <p:spPr bwMode="auto">
          <a:xfrm>
            <a:off x="134457" y="737079"/>
            <a:ext cx="6643673" cy="933459"/>
          </a:xfrm>
          <a:prstGeom prst="rect">
            <a:avLst/>
          </a:prstGeom>
          <a:solidFill>
            <a:srgbClr val="CDCECC"/>
          </a:solidFill>
          <a:ln>
            <a:noFill/>
          </a:ln>
          <a:extLst/>
        </p:spPr>
        <p:txBody>
          <a:bodyPr anchor="t"/>
          <a:lstStyle/>
          <a:p>
            <a:r>
              <a:rPr lang="fr-FR" sz="900" b="1" dirty="0" smtClean="0">
                <a:solidFill>
                  <a:srgbClr val="676964"/>
                </a:solidFill>
              </a:rPr>
              <a:t>Un marché incontournable avec un PNB moyen par client supérieur de 200 € à la moyenne des professionnels :</a:t>
            </a:r>
          </a:p>
          <a:p>
            <a:pPr marL="171450" indent="-171450">
              <a:buFont typeface="Arial"/>
              <a:buChar char="•"/>
            </a:pPr>
            <a:r>
              <a:rPr lang="fr-FR" sz="900" b="1" dirty="0" smtClean="0">
                <a:solidFill>
                  <a:srgbClr val="676964"/>
                </a:solidFill>
              </a:rPr>
              <a:t>un secteur en développement </a:t>
            </a:r>
            <a:r>
              <a:rPr lang="fr-FR" sz="900" dirty="0" smtClean="0">
                <a:solidFill>
                  <a:srgbClr val="676964"/>
                </a:solidFill>
              </a:rPr>
              <a:t>: démographie favorable pour le secteur droit-chiffre-santé, progression des demandes de conseils et évolution favorable des comportements de consommation pour ces activités,</a:t>
            </a:r>
          </a:p>
          <a:p>
            <a:pPr marL="171450" indent="-171450">
              <a:buFont typeface="Arial"/>
              <a:buChar char="•"/>
            </a:pPr>
            <a:r>
              <a:rPr lang="fr-FR" sz="900" b="1" dirty="0" smtClean="0">
                <a:solidFill>
                  <a:srgbClr val="676964"/>
                </a:solidFill>
              </a:rPr>
              <a:t>un  environnement économique attractif </a:t>
            </a:r>
            <a:r>
              <a:rPr lang="fr-FR" sz="900" dirty="0" smtClean="0">
                <a:solidFill>
                  <a:srgbClr val="676964"/>
                </a:solidFill>
              </a:rPr>
              <a:t>: les entreprises libérales représentent 10 % des entreprises existantes, des honoraires moyens déclarés entre 150 K€ et 200 K€ pour les activités </a:t>
            </a:r>
            <a:r>
              <a:rPr lang="fr-FR" sz="900" dirty="0">
                <a:solidFill>
                  <a:srgbClr val="676964"/>
                </a:solidFill>
              </a:rPr>
              <a:t>droit-chiffre-</a:t>
            </a:r>
            <a:r>
              <a:rPr lang="fr-FR" sz="900" dirty="0" smtClean="0">
                <a:solidFill>
                  <a:srgbClr val="676964"/>
                </a:solidFill>
              </a:rPr>
              <a:t>santé,</a:t>
            </a:r>
          </a:p>
          <a:p>
            <a:pPr marL="171450" indent="-171450">
              <a:buFont typeface="Arial"/>
              <a:buChar char="•"/>
            </a:pPr>
            <a:r>
              <a:rPr lang="fr-FR" sz="900" b="1" dirty="0" smtClean="0">
                <a:solidFill>
                  <a:srgbClr val="676964"/>
                </a:solidFill>
              </a:rPr>
              <a:t>un secteur à risque</a:t>
            </a:r>
            <a:r>
              <a:rPr lang="fr-FR" sz="900" b="1" dirty="0" smtClean="0">
                <a:solidFill>
                  <a:srgbClr val="FF0000"/>
                </a:solidFill>
              </a:rPr>
              <a:t> </a:t>
            </a:r>
            <a:r>
              <a:rPr lang="fr-FR" sz="900" b="1" dirty="0" smtClean="0">
                <a:solidFill>
                  <a:srgbClr val="676964"/>
                </a:solidFill>
              </a:rPr>
              <a:t>moindre </a:t>
            </a:r>
            <a:r>
              <a:rPr lang="fr-FR" sz="900" dirty="0" smtClean="0">
                <a:solidFill>
                  <a:srgbClr val="676964"/>
                </a:solidFill>
              </a:rPr>
              <a:t>: une population moins exposée au risque de défaillance que les autres professions.</a:t>
            </a:r>
          </a:p>
        </p:txBody>
      </p:sp>
      <p:sp>
        <p:nvSpPr>
          <p:cNvPr id="109" name="Rectangle 10"/>
          <p:cNvSpPr>
            <a:spLocks noChangeArrowheads="1"/>
          </p:cNvSpPr>
          <p:nvPr/>
        </p:nvSpPr>
        <p:spPr bwMode="auto">
          <a:xfrm>
            <a:off x="134458" y="2770864"/>
            <a:ext cx="1570872" cy="59951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 smtClean="0">
                <a:solidFill>
                  <a:srgbClr val="68036D"/>
                </a:solidFill>
              </a:rPr>
              <a:t>PRIX</a:t>
            </a:r>
          </a:p>
        </p:txBody>
      </p:sp>
      <p:sp>
        <p:nvSpPr>
          <p:cNvPr id="110" name="Rectangle 10"/>
          <p:cNvSpPr>
            <a:spLocks noChangeArrowheads="1"/>
          </p:cNvSpPr>
          <p:nvPr/>
        </p:nvSpPr>
        <p:spPr bwMode="auto">
          <a:xfrm>
            <a:off x="1714350" y="2770864"/>
            <a:ext cx="5086814" cy="59951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Mettre en avant le forfait LABELLIS </a:t>
            </a:r>
            <a:r>
              <a:rPr lang="fr-FR" sz="800" dirty="0" smtClean="0">
                <a:solidFill>
                  <a:srgbClr val="676964"/>
                </a:solidFill>
              </a:rPr>
              <a:t>avec une offre conquête professions libérales.</a:t>
            </a:r>
          </a:p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Être précis et factuel, </a:t>
            </a:r>
            <a:r>
              <a:rPr lang="fr-FR" sz="800" dirty="0" smtClean="0">
                <a:solidFill>
                  <a:srgbClr val="676964"/>
                </a:solidFill>
              </a:rPr>
              <a:t>les concurrents sont aussi trop chers !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La tarification avantageuse est essentielle en phase de conquête et d’entrée en relation, son intérêt est moindre pour le client quand la confiance est acquise.</a:t>
            </a:r>
          </a:p>
        </p:txBody>
      </p:sp>
      <p:sp>
        <p:nvSpPr>
          <p:cNvPr id="111" name="Rectangle à coins arrondis 110"/>
          <p:cNvSpPr/>
          <p:nvPr/>
        </p:nvSpPr>
        <p:spPr>
          <a:xfrm>
            <a:off x="433641" y="2876751"/>
            <a:ext cx="1256437" cy="40593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UNE TARIFICATION AVANTAGEUSE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126" name="Text Box 13"/>
          <p:cNvSpPr txBox="1">
            <a:spLocks noChangeArrowheads="1"/>
          </p:cNvSpPr>
          <p:nvPr/>
        </p:nvSpPr>
        <p:spPr bwMode="auto">
          <a:xfrm>
            <a:off x="145965" y="4982601"/>
            <a:ext cx="6655193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CHASSER LES IDÉES REÇUES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127" name="Rectangle 10"/>
          <p:cNvSpPr>
            <a:spLocks noChangeArrowheads="1"/>
          </p:cNvSpPr>
          <p:nvPr/>
        </p:nvSpPr>
        <p:spPr bwMode="auto">
          <a:xfrm>
            <a:off x="134451" y="5336271"/>
            <a:ext cx="6643679" cy="429135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400" dirty="0" smtClean="0">
              <a:solidFill>
                <a:srgbClr val="4F504F"/>
              </a:solidFill>
            </a:endParaRPr>
          </a:p>
        </p:txBody>
      </p:sp>
      <p:sp>
        <p:nvSpPr>
          <p:cNvPr id="128" name="Rectangle 10"/>
          <p:cNvSpPr>
            <a:spLocks noChangeArrowheads="1"/>
          </p:cNvSpPr>
          <p:nvPr/>
        </p:nvSpPr>
        <p:spPr bwMode="auto">
          <a:xfrm>
            <a:off x="220818" y="5541887"/>
            <a:ext cx="6353196" cy="22351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Aujourd’hui, environ 63 000 professions libérales sont clientes de la Caisse d’Épargne soit 20 % de notre fonds de commerce pro.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129" name="Rectangle à coins arrondis 128"/>
          <p:cNvSpPr/>
          <p:nvPr/>
        </p:nvSpPr>
        <p:spPr>
          <a:xfrm>
            <a:off x="145965" y="5336271"/>
            <a:ext cx="6289346" cy="1649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 smtClean="0">
                <a:solidFill>
                  <a:srgbClr val="FFFFFF"/>
                </a:solidFill>
              </a:rPr>
              <a:t>« LA CAISSE D’ÉPARGNE N’EST PAS LÉGITIME SUR CE MARCHÉ ! »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34456" y="147744"/>
            <a:ext cx="6655193" cy="523220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FFFFFF"/>
                </a:solidFill>
                <a:ea typeface="ＭＳ Ｐゴシック" pitchFamily="1" charset="-128"/>
              </a:rPr>
              <a:t>PROFESSIONS LIBÉRALES </a:t>
            </a:r>
          </a:p>
          <a:p>
            <a:pPr algn="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LE RENDEZ-VOUS COMMERCIAL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34" name="Rectangle 10"/>
          <p:cNvSpPr>
            <a:spLocks noChangeArrowheads="1"/>
          </p:cNvSpPr>
          <p:nvPr/>
        </p:nvSpPr>
        <p:spPr bwMode="auto">
          <a:xfrm>
            <a:off x="122944" y="3438767"/>
            <a:ext cx="1580556" cy="781541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 smtClean="0">
                <a:solidFill>
                  <a:srgbClr val="68036D"/>
                </a:solidFill>
              </a:rPr>
              <a:t>CONTACT</a:t>
            </a: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1715099" y="3438766"/>
            <a:ext cx="5074551" cy="781541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Les professions du droit :  </a:t>
            </a:r>
            <a:r>
              <a:rPr lang="fr-FR" sz="800" dirty="0" smtClean="0">
                <a:solidFill>
                  <a:srgbClr val="676964"/>
                </a:solidFill>
              </a:rPr>
              <a:t>utiliser le titre « Maître », parler de clients, d’honoraires, de recettes, éditer les conditions générales du contrat et les mettre à la disposition du client.</a:t>
            </a:r>
          </a:p>
          <a:p>
            <a:pPr marL="171450" indent="-171450">
              <a:buFont typeface="Arial"/>
              <a:buChar char="•"/>
            </a:pPr>
            <a:r>
              <a:rPr lang="fr-FR" sz="800" b="1" dirty="0">
                <a:solidFill>
                  <a:srgbClr val="676964"/>
                </a:solidFill>
              </a:rPr>
              <a:t>Les professions du </a:t>
            </a:r>
            <a:r>
              <a:rPr lang="fr-FR" sz="800" b="1" dirty="0" smtClean="0">
                <a:solidFill>
                  <a:srgbClr val="676964"/>
                </a:solidFill>
              </a:rPr>
              <a:t>chiffre </a:t>
            </a:r>
            <a:r>
              <a:rPr lang="fr-FR" sz="800" b="1" dirty="0">
                <a:solidFill>
                  <a:srgbClr val="676964"/>
                </a:solidFill>
              </a:rPr>
              <a:t>:  </a:t>
            </a:r>
            <a:r>
              <a:rPr lang="fr-FR" sz="800" dirty="0" smtClean="0">
                <a:solidFill>
                  <a:srgbClr val="676964"/>
                </a:solidFill>
              </a:rPr>
              <a:t>parler </a:t>
            </a:r>
            <a:r>
              <a:rPr lang="fr-FR" sz="800" dirty="0">
                <a:solidFill>
                  <a:srgbClr val="676964"/>
                </a:solidFill>
              </a:rPr>
              <a:t>de </a:t>
            </a:r>
            <a:r>
              <a:rPr lang="fr-FR" sz="800" dirty="0" smtClean="0">
                <a:solidFill>
                  <a:srgbClr val="676964"/>
                </a:solidFill>
              </a:rPr>
              <a:t>clients, de CA, éviter les périodes de bilan, privilégier les mails.</a:t>
            </a:r>
          </a:p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Les </a:t>
            </a:r>
            <a:r>
              <a:rPr lang="fr-FR" sz="800" b="1" dirty="0">
                <a:solidFill>
                  <a:srgbClr val="676964"/>
                </a:solidFill>
              </a:rPr>
              <a:t>professions </a:t>
            </a:r>
            <a:r>
              <a:rPr lang="fr-FR" sz="800" b="1" dirty="0" smtClean="0">
                <a:solidFill>
                  <a:srgbClr val="676964"/>
                </a:solidFill>
              </a:rPr>
              <a:t>de la santé </a:t>
            </a:r>
            <a:r>
              <a:rPr lang="fr-FR" sz="800" b="1" dirty="0">
                <a:solidFill>
                  <a:srgbClr val="676964"/>
                </a:solidFill>
              </a:rPr>
              <a:t>:  </a:t>
            </a:r>
            <a:r>
              <a:rPr lang="fr-FR" sz="800" dirty="0">
                <a:solidFill>
                  <a:srgbClr val="676964"/>
                </a:solidFill>
              </a:rPr>
              <a:t>utiliser le titre </a:t>
            </a:r>
            <a:r>
              <a:rPr lang="fr-FR" sz="800" dirty="0" smtClean="0">
                <a:solidFill>
                  <a:srgbClr val="676964"/>
                </a:solidFill>
              </a:rPr>
              <a:t>« Docteur</a:t>
            </a:r>
            <a:r>
              <a:rPr lang="fr-FR" sz="800" dirty="0">
                <a:solidFill>
                  <a:srgbClr val="676964"/>
                </a:solidFill>
              </a:rPr>
              <a:t> », parler de </a:t>
            </a:r>
            <a:r>
              <a:rPr lang="fr-FR" sz="800" dirty="0" smtClean="0">
                <a:solidFill>
                  <a:srgbClr val="676964"/>
                </a:solidFill>
              </a:rPr>
              <a:t>patients, </a:t>
            </a:r>
            <a:r>
              <a:rPr lang="fr-FR" sz="800" dirty="0">
                <a:solidFill>
                  <a:srgbClr val="676964"/>
                </a:solidFill>
              </a:rPr>
              <a:t>d’honoraires, de recettes, </a:t>
            </a:r>
            <a:r>
              <a:rPr lang="fr-FR" sz="800" dirty="0" smtClean="0">
                <a:solidFill>
                  <a:srgbClr val="676964"/>
                </a:solidFill>
              </a:rPr>
              <a:t>éviter le mercredi (jour d’affluence), préparer les documents à signer pour un RDV plus court.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40" name="Rectangle à coins arrondis 39"/>
          <p:cNvSpPr/>
          <p:nvPr/>
        </p:nvSpPr>
        <p:spPr>
          <a:xfrm>
            <a:off x="431896" y="3596177"/>
            <a:ext cx="1256437" cy="43963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chemeClr val="bg2"/>
                </a:solidFill>
              </a:rPr>
              <a:t>UNE RELATION PERSONNALISÉE</a:t>
            </a:r>
            <a:endParaRPr lang="fr-FR" sz="700" dirty="0">
              <a:solidFill>
                <a:schemeClr val="bg2"/>
              </a:solidFill>
            </a:endParaRPr>
          </a:p>
        </p:txBody>
      </p:sp>
      <p:sp>
        <p:nvSpPr>
          <p:cNvPr id="41" name="Rectangle 10"/>
          <p:cNvSpPr>
            <a:spLocks noChangeArrowheads="1"/>
          </p:cNvSpPr>
          <p:nvPr/>
        </p:nvSpPr>
        <p:spPr bwMode="auto">
          <a:xfrm>
            <a:off x="144227" y="4301041"/>
            <a:ext cx="1570872" cy="595863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 smtClean="0">
                <a:solidFill>
                  <a:srgbClr val="68036D"/>
                </a:solidFill>
              </a:rPr>
              <a:t>OFFRE</a:t>
            </a:r>
          </a:p>
        </p:txBody>
      </p:sp>
      <p:sp>
        <p:nvSpPr>
          <p:cNvPr id="42" name="Rectangle 10"/>
          <p:cNvSpPr>
            <a:spLocks noChangeArrowheads="1"/>
          </p:cNvSpPr>
          <p:nvPr/>
        </p:nvSpPr>
        <p:spPr bwMode="auto">
          <a:xfrm>
            <a:off x="1724119" y="4301041"/>
            <a:ext cx="5042503" cy="595863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Mettre en avant les offres spécifiques professions libérales </a:t>
            </a:r>
            <a:r>
              <a:rPr lang="fr-FR" sz="800" dirty="0" smtClean="0">
                <a:solidFill>
                  <a:srgbClr val="676964"/>
                </a:solidFill>
              </a:rPr>
              <a:t>et utiliser un vocabulaire élitiste : « offre spécifique », « sur-mesure », « dédiée ».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Proposition commerciale : « </a:t>
            </a:r>
            <a:r>
              <a:rPr lang="fr-FR" sz="800" b="1" dirty="0" smtClean="0">
                <a:solidFill>
                  <a:srgbClr val="676964"/>
                </a:solidFill>
              </a:rPr>
              <a:t>proposer une étude » </a:t>
            </a:r>
            <a:r>
              <a:rPr lang="fr-FR" sz="800" dirty="0" smtClean="0">
                <a:solidFill>
                  <a:srgbClr val="676964"/>
                </a:solidFill>
              </a:rPr>
              <a:t>pour les juristes, </a:t>
            </a:r>
            <a:r>
              <a:rPr lang="fr-FR" sz="800" b="1" dirty="0" smtClean="0">
                <a:solidFill>
                  <a:srgbClr val="676964"/>
                </a:solidFill>
              </a:rPr>
              <a:t>«  proposer un bilan » </a:t>
            </a:r>
            <a:r>
              <a:rPr lang="fr-FR" sz="800" dirty="0" smtClean="0">
                <a:solidFill>
                  <a:srgbClr val="676964"/>
                </a:solidFill>
              </a:rPr>
              <a:t>pour les professionnels du chiffre, </a:t>
            </a:r>
            <a:r>
              <a:rPr lang="fr-FR" sz="800" b="1" dirty="0" smtClean="0">
                <a:solidFill>
                  <a:srgbClr val="676964"/>
                </a:solidFill>
              </a:rPr>
              <a:t>« proposer un diagnostic » </a:t>
            </a:r>
            <a:r>
              <a:rPr lang="fr-FR" sz="800" dirty="0" smtClean="0">
                <a:solidFill>
                  <a:srgbClr val="676964"/>
                </a:solidFill>
              </a:rPr>
              <a:t>pour les professionnels de santé.</a:t>
            </a:r>
          </a:p>
        </p:txBody>
      </p:sp>
      <p:sp>
        <p:nvSpPr>
          <p:cNvPr id="43" name="Rectangle à coins arrondis 42"/>
          <p:cNvSpPr/>
          <p:nvPr/>
        </p:nvSpPr>
        <p:spPr>
          <a:xfrm>
            <a:off x="443410" y="4397159"/>
            <a:ext cx="1256437" cy="403459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UNE OFFRE DÉDIÉE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44" name="Rectangle 10"/>
          <p:cNvSpPr>
            <a:spLocks noChangeArrowheads="1"/>
          </p:cNvSpPr>
          <p:nvPr/>
        </p:nvSpPr>
        <p:spPr bwMode="auto">
          <a:xfrm>
            <a:off x="122943" y="5806011"/>
            <a:ext cx="6643679" cy="429135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400" dirty="0" smtClean="0">
              <a:solidFill>
                <a:srgbClr val="68036D"/>
              </a:solidFill>
            </a:endParaRP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209310" y="6011627"/>
            <a:ext cx="6353196" cy="22351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La tarification est à privilégier à l’entrée en relation, ultérieurement c’est le conseil qui prime sur la négociation. 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46" name="Rectangle à coins arrondis 45"/>
          <p:cNvSpPr/>
          <p:nvPr/>
        </p:nvSpPr>
        <p:spPr>
          <a:xfrm>
            <a:off x="134457" y="5806011"/>
            <a:ext cx="6289346" cy="1649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 smtClean="0">
                <a:solidFill>
                  <a:srgbClr val="FFFFFF"/>
                </a:solidFill>
              </a:rPr>
              <a:t>« ILS NE VEULENT RIEN PAYER ! »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111429" y="6295289"/>
            <a:ext cx="6643679" cy="429135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400" dirty="0" smtClean="0">
              <a:solidFill>
                <a:srgbClr val="68036D"/>
              </a:solidFill>
            </a:endParaRPr>
          </a:p>
        </p:txBody>
      </p:sp>
      <p:sp>
        <p:nvSpPr>
          <p:cNvPr id="48" name="Rectangle 10"/>
          <p:cNvSpPr>
            <a:spLocks noChangeArrowheads="1"/>
          </p:cNvSpPr>
          <p:nvPr/>
        </p:nvSpPr>
        <p:spPr bwMode="auto">
          <a:xfrm>
            <a:off x="197796" y="6500905"/>
            <a:ext cx="6353196" cy="22351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…sauf quand on parle de leur activité ou de leur patrimoine. Trouvons leur centre d’intérêt, ils trouveront le temps…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49" name="Rectangle à coins arrondis 48"/>
          <p:cNvSpPr/>
          <p:nvPr/>
        </p:nvSpPr>
        <p:spPr>
          <a:xfrm>
            <a:off x="122943" y="6295289"/>
            <a:ext cx="6289346" cy="1649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 smtClean="0">
                <a:solidFill>
                  <a:srgbClr val="FFFFFF"/>
                </a:solidFill>
              </a:rPr>
              <a:t>« ILS N’ONT JAMAIS LE TEMPS ! »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50" name="Rectangle 10"/>
          <p:cNvSpPr>
            <a:spLocks noChangeArrowheads="1"/>
          </p:cNvSpPr>
          <p:nvPr/>
        </p:nvSpPr>
        <p:spPr bwMode="auto">
          <a:xfrm>
            <a:off x="99921" y="6765029"/>
            <a:ext cx="6643679" cy="429135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400" dirty="0" smtClean="0">
              <a:solidFill>
                <a:srgbClr val="4F504F"/>
              </a:solidFill>
            </a:endParaRPr>
          </a:p>
        </p:txBody>
      </p:sp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186288" y="6970645"/>
            <a:ext cx="6353196" cy="22351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Ce n’est qu’une posture liée à leurs nombreuses sollicitations. Quand la confiance est gagnée, la relation se normalise. 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52" name="Rectangle à coins arrondis 51"/>
          <p:cNvSpPr/>
          <p:nvPr/>
        </p:nvSpPr>
        <p:spPr>
          <a:xfrm>
            <a:off x="111435" y="6765029"/>
            <a:ext cx="6289346" cy="1649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 smtClean="0">
                <a:solidFill>
                  <a:srgbClr val="FFFFFF"/>
                </a:solidFill>
              </a:rPr>
              <a:t>« ILS SONT TROP EXIGEANTS ! »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82109" y="7233216"/>
            <a:ext cx="6643679" cy="429135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400" dirty="0" smtClean="0">
              <a:solidFill>
                <a:srgbClr val="4F504F"/>
              </a:solidFill>
            </a:endParaRPr>
          </a:p>
        </p:txBody>
      </p:sp>
      <p:sp>
        <p:nvSpPr>
          <p:cNvPr id="54" name="Rectangle 10"/>
          <p:cNvSpPr>
            <a:spLocks noChangeArrowheads="1"/>
          </p:cNvSpPr>
          <p:nvPr/>
        </p:nvSpPr>
        <p:spPr bwMode="auto">
          <a:xfrm>
            <a:off x="168476" y="7438832"/>
            <a:ext cx="6353196" cy="22351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Population souvent diplômée et avertie, certes. </a:t>
            </a:r>
            <a:r>
              <a:rPr lang="fr-FR" sz="800" dirty="0">
                <a:solidFill>
                  <a:srgbClr val="676964"/>
                </a:solidFill>
              </a:rPr>
              <a:t>A</a:t>
            </a:r>
            <a:r>
              <a:rPr lang="fr-FR" sz="800" dirty="0" smtClean="0">
                <a:solidFill>
                  <a:srgbClr val="676964"/>
                </a:solidFill>
              </a:rPr>
              <a:t>ffirmons nous comme des spécialistes de la banque et de l’assurance ! 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55" name="Rectangle à coins arrondis 54"/>
          <p:cNvSpPr/>
          <p:nvPr/>
        </p:nvSpPr>
        <p:spPr>
          <a:xfrm>
            <a:off x="93623" y="7233216"/>
            <a:ext cx="6289346" cy="1649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 smtClean="0">
                <a:solidFill>
                  <a:srgbClr val="FFFFFF"/>
                </a:solidFill>
              </a:rPr>
              <a:t>« ILS SAVENT TOUT SUR TOUT ! »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auto">
          <a:xfrm>
            <a:off x="70601" y="7712725"/>
            <a:ext cx="6643679" cy="429135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400" dirty="0" smtClean="0">
              <a:solidFill>
                <a:srgbClr val="4F504F"/>
              </a:solidFill>
            </a:endParaRPr>
          </a:p>
        </p:txBody>
      </p:sp>
      <p:sp>
        <p:nvSpPr>
          <p:cNvPr id="57" name="Rectangle 10"/>
          <p:cNvSpPr>
            <a:spLocks noChangeArrowheads="1"/>
          </p:cNvSpPr>
          <p:nvPr/>
        </p:nvSpPr>
        <p:spPr bwMode="auto">
          <a:xfrm>
            <a:off x="156968" y="7918341"/>
            <a:ext cx="6353196" cy="22351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Le véritable frein se sont les frais. Notre offre de conquête répond à leur première préoccupation : «  Testez-nous pendant un an ! »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58" name="Rectangle à coins arrondis 57"/>
          <p:cNvSpPr/>
          <p:nvPr/>
        </p:nvSpPr>
        <p:spPr>
          <a:xfrm>
            <a:off x="82115" y="7712725"/>
            <a:ext cx="6289346" cy="1649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 smtClean="0">
                <a:solidFill>
                  <a:srgbClr val="FFFFFF"/>
                </a:solidFill>
              </a:rPr>
              <a:t>« LA LOI NE LES OBLIGE PAS À AVOIR UN COMPTE PROFESSIONNEL ! »</a:t>
            </a:r>
            <a:endParaRPr lang="fr-FR" sz="900" dirty="0">
              <a:solidFill>
                <a:srgbClr val="FFFFFF"/>
              </a:solidFill>
            </a:endParaRPr>
          </a:p>
        </p:txBody>
      </p:sp>
      <p:sp>
        <p:nvSpPr>
          <p:cNvPr id="59" name="Rectangle 10"/>
          <p:cNvSpPr>
            <a:spLocks noChangeArrowheads="1"/>
          </p:cNvSpPr>
          <p:nvPr/>
        </p:nvSpPr>
        <p:spPr bwMode="auto">
          <a:xfrm>
            <a:off x="59088" y="8182465"/>
            <a:ext cx="5642018" cy="429135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400" dirty="0" smtClean="0">
              <a:solidFill>
                <a:srgbClr val="68036D"/>
              </a:solidFill>
            </a:endParaRPr>
          </a:p>
        </p:txBody>
      </p:sp>
      <p:sp>
        <p:nvSpPr>
          <p:cNvPr id="61" name="Rectangle à coins arrondis 60"/>
          <p:cNvSpPr/>
          <p:nvPr/>
        </p:nvSpPr>
        <p:spPr>
          <a:xfrm>
            <a:off x="70601" y="8182465"/>
            <a:ext cx="6289346" cy="1649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 smtClean="0">
                <a:solidFill>
                  <a:srgbClr val="FFFFFF"/>
                </a:solidFill>
              </a:rPr>
              <a:t>« NOS CONCURRENTS SONT DÉJÀ BIEN IMPLANTÉS ! »</a:t>
            </a:r>
            <a:endParaRPr lang="fr-FR" sz="900" dirty="0">
              <a:solidFill>
                <a:srgbClr val="FFFFFF"/>
              </a:solidFill>
            </a:endParaRP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100" y="8388081"/>
            <a:ext cx="1728218" cy="705689"/>
          </a:xfrm>
          <a:prstGeom prst="rect">
            <a:avLst/>
          </a:prstGeom>
        </p:spPr>
      </p:pic>
      <p:sp>
        <p:nvSpPr>
          <p:cNvPr id="60" name="Rectangle 10"/>
          <p:cNvSpPr>
            <a:spLocks noChangeArrowheads="1"/>
          </p:cNvSpPr>
          <p:nvPr/>
        </p:nvSpPr>
        <p:spPr bwMode="auto">
          <a:xfrm>
            <a:off x="145454" y="8388081"/>
            <a:ext cx="5438050" cy="22351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Apprenons à connaître la concurrence et ses failles (tarifs, manque de réactivité…), et tentons notre chance !</a:t>
            </a:r>
            <a:endParaRPr lang="fr-FR" sz="800" dirty="0">
              <a:solidFill>
                <a:srgbClr val="6769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99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10"/>
          <p:cNvSpPr>
            <a:spLocks noChangeArrowheads="1"/>
          </p:cNvSpPr>
          <p:nvPr/>
        </p:nvSpPr>
        <p:spPr bwMode="auto">
          <a:xfrm>
            <a:off x="122943" y="1446128"/>
            <a:ext cx="1879294" cy="749607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 smtClean="0">
                <a:solidFill>
                  <a:srgbClr val="68036D"/>
                </a:solidFill>
              </a:rPr>
              <a:t>PRÉPARER</a:t>
            </a:r>
          </a:p>
        </p:txBody>
      </p:sp>
      <p:sp>
        <p:nvSpPr>
          <p:cNvPr id="68" name="Rectangle 10"/>
          <p:cNvSpPr>
            <a:spLocks noChangeArrowheads="1"/>
          </p:cNvSpPr>
          <p:nvPr/>
        </p:nvSpPr>
        <p:spPr bwMode="auto">
          <a:xfrm>
            <a:off x="2025270" y="1446127"/>
            <a:ext cx="4735048" cy="749607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9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Comprendre</a:t>
            </a:r>
            <a:r>
              <a:rPr lang="fr-FR" sz="800" b="1" dirty="0">
                <a:solidFill>
                  <a:srgbClr val="676964"/>
                </a:solidFill>
              </a:rPr>
              <a:t> </a:t>
            </a:r>
            <a:r>
              <a:rPr lang="fr-FR" sz="800" b="1" dirty="0" smtClean="0">
                <a:solidFill>
                  <a:srgbClr val="676964"/>
                </a:solidFill>
              </a:rPr>
              <a:t>le métier et l’environnement professionnel du client </a:t>
            </a:r>
            <a:r>
              <a:rPr lang="fr-FR" sz="800" dirty="0" smtClean="0">
                <a:solidFill>
                  <a:srgbClr val="676964"/>
                </a:solidFill>
              </a:rPr>
              <a:t>: activité, conjoncture, </a:t>
            </a:r>
            <a:r>
              <a:rPr lang="fr-FR" sz="800" dirty="0">
                <a:solidFill>
                  <a:srgbClr val="676964"/>
                </a:solidFill>
              </a:rPr>
              <a:t>tendances, </a:t>
            </a:r>
            <a:r>
              <a:rPr lang="fr-FR" sz="800" dirty="0" smtClean="0">
                <a:solidFill>
                  <a:srgbClr val="676964"/>
                </a:solidFill>
              </a:rPr>
              <a:t>évolution générale et/ou règlementaire, contraintes techniques, tendances comportementales…</a:t>
            </a:r>
          </a:p>
          <a:p>
            <a:pPr marL="171450" indent="-171450">
              <a:lnSpc>
                <a:spcPct val="9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Se renseigner sur le client/prospect </a:t>
            </a:r>
            <a:r>
              <a:rPr lang="fr-FR" sz="800" dirty="0" smtClean="0">
                <a:solidFill>
                  <a:srgbClr val="676964"/>
                </a:solidFill>
              </a:rPr>
              <a:t>: situation juridique, fiscale, sociale (caisse de retraite spécifique), activité - spécialisation, diplôme, ordre, installation, moyens matériel-humain-financier, projets…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78" name="Text Box 13"/>
          <p:cNvSpPr txBox="1">
            <a:spLocks noChangeArrowheads="1"/>
          </p:cNvSpPr>
          <p:nvPr/>
        </p:nvSpPr>
        <p:spPr bwMode="auto">
          <a:xfrm>
            <a:off x="122942" y="1090464"/>
            <a:ext cx="6655188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PRÉPARER LE RENDEZ-VOUS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81" name="Rectangle à coins arrondis 80"/>
          <p:cNvSpPr/>
          <p:nvPr/>
        </p:nvSpPr>
        <p:spPr>
          <a:xfrm>
            <a:off x="470972" y="1587229"/>
            <a:ext cx="1493914" cy="42166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chemeClr val="bg2"/>
                </a:solidFill>
              </a:rPr>
              <a:t>LA PROFESSION LIIBÉRALE </a:t>
            </a:r>
          </a:p>
          <a:p>
            <a:pPr algn="ctr"/>
            <a:r>
              <a:rPr lang="fr-FR" sz="700" dirty="0" smtClean="0">
                <a:solidFill>
                  <a:schemeClr val="bg2"/>
                </a:solidFill>
              </a:rPr>
              <a:t>ET SON ENVIRONNEMENT</a:t>
            </a:r>
            <a:endParaRPr lang="fr-FR" sz="700" dirty="0">
              <a:solidFill>
                <a:schemeClr val="bg2"/>
              </a:solidFill>
            </a:endParaRPr>
          </a:p>
        </p:txBody>
      </p:sp>
      <p:sp>
        <p:nvSpPr>
          <p:cNvPr id="102" name="Rectangle 10"/>
          <p:cNvSpPr>
            <a:spLocks noChangeArrowheads="1"/>
          </p:cNvSpPr>
          <p:nvPr/>
        </p:nvSpPr>
        <p:spPr bwMode="auto">
          <a:xfrm>
            <a:off x="134457" y="718806"/>
            <a:ext cx="6643673" cy="333908"/>
          </a:xfrm>
          <a:prstGeom prst="rect">
            <a:avLst/>
          </a:prstGeom>
          <a:solidFill>
            <a:srgbClr val="CDCECC"/>
          </a:solidFill>
          <a:ln>
            <a:noFill/>
          </a:ln>
          <a:extLst/>
        </p:spPr>
        <p:txBody>
          <a:bodyPr anchor="ctr"/>
          <a:lstStyle/>
          <a:p>
            <a:pPr algn="ctr"/>
            <a:r>
              <a:rPr lang="fr-FR" sz="900" dirty="0" smtClean="0">
                <a:solidFill>
                  <a:srgbClr val="676964"/>
                </a:solidFill>
              </a:rPr>
              <a:t>Mettre en œuvre sur la durée, des règles simples et efficaces pour améliorer sa posture et optimiser ses résultats commerciaux</a:t>
            </a:r>
          </a:p>
          <a:p>
            <a:pPr algn="ctr"/>
            <a:r>
              <a:rPr lang="fr-FR" sz="900" dirty="0" smtClean="0">
                <a:solidFill>
                  <a:srgbClr val="676964"/>
                </a:solidFill>
              </a:rPr>
              <a:t>Comprendre les particularités de ces professionnels et se différencier par le « relationnel ».</a:t>
            </a:r>
          </a:p>
        </p:txBody>
      </p:sp>
      <p:sp>
        <p:nvSpPr>
          <p:cNvPr id="109" name="Rectangle 10"/>
          <p:cNvSpPr>
            <a:spLocks noChangeArrowheads="1"/>
          </p:cNvSpPr>
          <p:nvPr/>
        </p:nvSpPr>
        <p:spPr bwMode="auto">
          <a:xfrm>
            <a:off x="134457" y="2244600"/>
            <a:ext cx="1867780" cy="694783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 smtClean="0">
                <a:solidFill>
                  <a:srgbClr val="68036D"/>
                </a:solidFill>
              </a:rPr>
              <a:t>PRÉPARER</a:t>
            </a:r>
          </a:p>
        </p:txBody>
      </p:sp>
      <p:sp>
        <p:nvSpPr>
          <p:cNvPr id="110" name="Rectangle 10"/>
          <p:cNvSpPr>
            <a:spLocks noChangeArrowheads="1"/>
          </p:cNvSpPr>
          <p:nvPr/>
        </p:nvSpPr>
        <p:spPr bwMode="auto">
          <a:xfrm>
            <a:off x="2025271" y="2244600"/>
            <a:ext cx="4735048" cy="694783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lnSpc>
                <a:spcPct val="90000"/>
              </a:lnSpc>
              <a:buFont typeface="Arial"/>
              <a:buChar char="•"/>
            </a:pPr>
            <a:r>
              <a:rPr lang="fr-FR" sz="800" b="1" dirty="0">
                <a:solidFill>
                  <a:srgbClr val="676964"/>
                </a:solidFill>
              </a:rPr>
              <a:t>Étudier le profil du client </a:t>
            </a:r>
            <a:r>
              <a:rPr lang="fr-FR" sz="800" dirty="0">
                <a:solidFill>
                  <a:srgbClr val="676964"/>
                </a:solidFill>
              </a:rPr>
              <a:t>: profil comportemental, équipement, potentiel, historique, habitude de consommation (crédit bail / crédit classique, financement TTC ou HT, assurance-vie ou Madelin…), appétences (défiscalisation, sécurité…)</a:t>
            </a:r>
          </a:p>
          <a:p>
            <a:pPr marL="171450" indent="-171450">
              <a:lnSpc>
                <a:spcPct val="9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Identifier une ou plusieurs accroches commerciales clefs : </a:t>
            </a:r>
            <a:r>
              <a:rPr lang="fr-FR" sz="800" dirty="0" smtClean="0">
                <a:solidFill>
                  <a:srgbClr val="676964"/>
                </a:solidFill>
              </a:rPr>
              <a:t>défiscalisation, préparation de la retraite, approche patrimoniale…</a:t>
            </a:r>
            <a:endParaRPr lang="fr-FR" sz="800" b="1" dirty="0" smtClean="0">
              <a:solidFill>
                <a:srgbClr val="676964"/>
              </a:solidFill>
            </a:endParaRPr>
          </a:p>
          <a:p>
            <a:pPr marL="171450" indent="-171450">
              <a:lnSpc>
                <a:spcPct val="90000"/>
              </a:lnSpc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Se fixer des objectifs </a:t>
            </a:r>
            <a:r>
              <a:rPr lang="fr-FR" sz="800" dirty="0" smtClean="0">
                <a:solidFill>
                  <a:srgbClr val="676964"/>
                </a:solidFill>
              </a:rPr>
              <a:t>: objectif principal et objectifs de repli.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111" name="Rectangle à coins arrondis 110"/>
          <p:cNvSpPr/>
          <p:nvPr/>
        </p:nvSpPr>
        <p:spPr>
          <a:xfrm>
            <a:off x="482486" y="2370025"/>
            <a:ext cx="1493914" cy="470438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L’ACCROCHE COMMERCIALE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115" name="Text Box 13"/>
          <p:cNvSpPr txBox="1">
            <a:spLocks noChangeArrowheads="1"/>
          </p:cNvSpPr>
          <p:nvPr/>
        </p:nvSpPr>
        <p:spPr bwMode="auto">
          <a:xfrm>
            <a:off x="122937" y="2986128"/>
            <a:ext cx="6655193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MENER L’ENTRETIEN DE VENTE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116" name="Rectangle 10"/>
          <p:cNvSpPr>
            <a:spLocks noChangeArrowheads="1"/>
          </p:cNvSpPr>
          <p:nvPr/>
        </p:nvSpPr>
        <p:spPr bwMode="auto">
          <a:xfrm>
            <a:off x="134457" y="4032228"/>
            <a:ext cx="1867780" cy="906108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 smtClean="0">
                <a:solidFill>
                  <a:srgbClr val="68036D"/>
                </a:solidFill>
              </a:rPr>
              <a:t>RÉALISER</a:t>
            </a:r>
          </a:p>
        </p:txBody>
      </p:sp>
      <p:sp>
        <p:nvSpPr>
          <p:cNvPr id="117" name="Rectangle 10"/>
          <p:cNvSpPr>
            <a:spLocks noChangeArrowheads="1"/>
          </p:cNvSpPr>
          <p:nvPr/>
        </p:nvSpPr>
        <p:spPr bwMode="auto">
          <a:xfrm>
            <a:off x="2025272" y="4032227"/>
            <a:ext cx="4735046" cy="906108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Découverte structurée et progressive. Faciliter l’écoute.</a:t>
            </a:r>
          </a:p>
          <a:p>
            <a:pPr marL="171450" indent="-171450">
              <a:buFont typeface="Arial"/>
              <a:buChar char="•"/>
            </a:pPr>
            <a:r>
              <a:rPr lang="fr-FR" sz="800" b="1" dirty="0">
                <a:solidFill>
                  <a:srgbClr val="676964"/>
                </a:solidFill>
              </a:rPr>
              <a:t>I</a:t>
            </a:r>
            <a:r>
              <a:rPr lang="fr-FR" sz="800" b="1" dirty="0" smtClean="0">
                <a:solidFill>
                  <a:srgbClr val="676964"/>
                </a:solidFill>
              </a:rPr>
              <a:t>dentifier et reformuler clairement les attentes : </a:t>
            </a:r>
            <a:r>
              <a:rPr lang="fr-FR" sz="800" dirty="0" smtClean="0">
                <a:solidFill>
                  <a:srgbClr val="676964"/>
                </a:solidFill>
              </a:rPr>
              <a:t>réactivité, conseil et accompagnement, prix, offre spécifique retraite, défiscalisation…</a:t>
            </a:r>
            <a:endParaRPr lang="fr-FR" sz="800" b="1" dirty="0" smtClean="0">
              <a:solidFill>
                <a:srgbClr val="676964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À titre professionnel : </a:t>
            </a:r>
            <a:r>
              <a:rPr lang="fr-FR" sz="800" dirty="0" smtClean="0">
                <a:solidFill>
                  <a:srgbClr val="676964"/>
                </a:solidFill>
              </a:rPr>
              <a:t>rechercher les structures liées (SCM, SCI…), les projets, les modes de financement privilégiés (crédit-bail ?), la présence d’un salarié (ES-PL)…</a:t>
            </a:r>
          </a:p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À titre privé : </a:t>
            </a:r>
            <a:r>
              <a:rPr lang="fr-FR" sz="800" dirty="0" smtClean="0">
                <a:solidFill>
                  <a:srgbClr val="676964"/>
                </a:solidFill>
              </a:rPr>
              <a:t>rechercher l’objectif patrimonial, la logique de constitution de patrimoine privilégiée.</a:t>
            </a:r>
            <a:endParaRPr lang="fr-FR" sz="800" b="1" dirty="0">
              <a:solidFill>
                <a:srgbClr val="676964"/>
              </a:solidFill>
            </a:endParaRPr>
          </a:p>
        </p:txBody>
      </p:sp>
      <p:sp>
        <p:nvSpPr>
          <p:cNvPr id="119" name="Rectangle à coins arrondis 118"/>
          <p:cNvSpPr/>
          <p:nvPr/>
        </p:nvSpPr>
        <p:spPr>
          <a:xfrm>
            <a:off x="465096" y="4184329"/>
            <a:ext cx="1493914" cy="667387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DÉCOUVRIR LES BESOINS ET LES ATTENTES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120" name="Rectangle 10"/>
          <p:cNvSpPr>
            <a:spLocks noChangeArrowheads="1"/>
          </p:cNvSpPr>
          <p:nvPr/>
        </p:nvSpPr>
        <p:spPr bwMode="auto">
          <a:xfrm>
            <a:off x="145971" y="4966696"/>
            <a:ext cx="1867780" cy="767590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>
                <a:solidFill>
                  <a:srgbClr val="68036D"/>
                </a:solidFill>
              </a:rPr>
              <a:t>RÉALISER</a:t>
            </a:r>
          </a:p>
        </p:txBody>
      </p:sp>
      <p:sp>
        <p:nvSpPr>
          <p:cNvPr id="122" name="Rectangle à coins arrondis 121"/>
          <p:cNvSpPr/>
          <p:nvPr/>
        </p:nvSpPr>
        <p:spPr>
          <a:xfrm>
            <a:off x="487559" y="5079115"/>
            <a:ext cx="1493914" cy="564162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VENDRE UNE SOLUTION ARGUMENTÉE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123" name="Rectangle 10"/>
          <p:cNvSpPr>
            <a:spLocks noChangeArrowheads="1"/>
          </p:cNvSpPr>
          <p:nvPr/>
        </p:nvSpPr>
        <p:spPr bwMode="auto">
          <a:xfrm>
            <a:off x="145971" y="5765757"/>
            <a:ext cx="1867780" cy="60497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>
                <a:solidFill>
                  <a:srgbClr val="68036D"/>
                </a:solidFill>
              </a:rPr>
              <a:t>RÉALISER</a:t>
            </a:r>
          </a:p>
        </p:txBody>
      </p:sp>
      <p:sp>
        <p:nvSpPr>
          <p:cNvPr id="125" name="Rectangle à coins arrondis 124"/>
          <p:cNvSpPr/>
          <p:nvPr/>
        </p:nvSpPr>
        <p:spPr>
          <a:xfrm>
            <a:off x="476610" y="5893786"/>
            <a:ext cx="1493914" cy="445594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ACCOMPAGNER LA DÉCISION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126" name="Text Box 13"/>
          <p:cNvSpPr txBox="1">
            <a:spLocks noChangeArrowheads="1"/>
          </p:cNvSpPr>
          <p:nvPr/>
        </p:nvSpPr>
        <p:spPr bwMode="auto">
          <a:xfrm>
            <a:off x="122937" y="6422590"/>
            <a:ext cx="6655193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ASSURER LE SUIVI DE L’ENTRETIEN COMMERCIAL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127" name="Rectangle 10"/>
          <p:cNvSpPr>
            <a:spLocks noChangeArrowheads="1"/>
          </p:cNvSpPr>
          <p:nvPr/>
        </p:nvSpPr>
        <p:spPr bwMode="auto">
          <a:xfrm>
            <a:off x="122937" y="6790463"/>
            <a:ext cx="1853463" cy="60497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 smtClean="0">
                <a:solidFill>
                  <a:srgbClr val="68036D"/>
                </a:solidFill>
              </a:rPr>
              <a:t>SUIVRE</a:t>
            </a:r>
          </a:p>
        </p:txBody>
      </p:sp>
      <p:sp>
        <p:nvSpPr>
          <p:cNvPr id="128" name="Rectangle 10"/>
          <p:cNvSpPr>
            <a:spLocks noChangeArrowheads="1"/>
          </p:cNvSpPr>
          <p:nvPr/>
        </p:nvSpPr>
        <p:spPr bwMode="auto">
          <a:xfrm>
            <a:off x="2025273" y="6790462"/>
            <a:ext cx="4735045" cy="60497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Mail ou courrier de remerciement si nécessaire.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Concrétiser et finaliser les « achats » fermes (souscription produits ou services).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Apporter les compléments d’informations indispensables.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Établir les devis, effectuer les démarches liées à des négociations du client.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129" name="Rectangle à coins arrondis 128"/>
          <p:cNvSpPr/>
          <p:nvPr/>
        </p:nvSpPr>
        <p:spPr>
          <a:xfrm>
            <a:off x="487560" y="6871458"/>
            <a:ext cx="1471446" cy="44559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TRAITER LES OPÉRATIONS LIÉES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130" name="Rectangle 10"/>
          <p:cNvSpPr>
            <a:spLocks noChangeArrowheads="1"/>
          </p:cNvSpPr>
          <p:nvPr/>
        </p:nvSpPr>
        <p:spPr bwMode="auto">
          <a:xfrm>
            <a:off x="134452" y="7496605"/>
            <a:ext cx="1824554" cy="60497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 smtClean="0">
                <a:solidFill>
                  <a:srgbClr val="68036D"/>
                </a:solidFill>
              </a:rPr>
              <a:t>SUIVRE</a:t>
            </a:r>
          </a:p>
        </p:txBody>
      </p:sp>
      <p:sp>
        <p:nvSpPr>
          <p:cNvPr id="131" name="Rectangle 10"/>
          <p:cNvSpPr>
            <a:spLocks noChangeArrowheads="1"/>
          </p:cNvSpPr>
          <p:nvPr/>
        </p:nvSpPr>
        <p:spPr bwMode="auto">
          <a:xfrm>
            <a:off x="2025273" y="7496604"/>
            <a:ext cx="4735045" cy="60497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Relancer dans le délai annoncé au client et sur une période compatible avec le temps de réflexion nécessaire à la prise de décision du client.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Arrêter un date pour un prochain RDV ou programmer une date de relance ultérieure.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132" name="Rectangle à coins arrondis 131"/>
          <p:cNvSpPr/>
          <p:nvPr/>
        </p:nvSpPr>
        <p:spPr>
          <a:xfrm>
            <a:off x="519836" y="7577600"/>
            <a:ext cx="1439169" cy="445593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RELANCER, </a:t>
            </a:r>
          </a:p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RECONTACTER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133" name="Text Box 13"/>
          <p:cNvSpPr txBox="1">
            <a:spLocks noChangeArrowheads="1"/>
          </p:cNvSpPr>
          <p:nvPr/>
        </p:nvSpPr>
        <p:spPr bwMode="auto">
          <a:xfrm>
            <a:off x="134451" y="8164129"/>
            <a:ext cx="5000197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CDCECC"/>
                </a:solidFill>
                <a:ea typeface="ＭＳ Ｐゴシック" pitchFamily="1" charset="-128"/>
              </a:rPr>
              <a:t>SYNTHÈSE</a:t>
            </a:r>
            <a:endParaRPr lang="fr-FR" sz="1400" b="1" kern="0" dirty="0">
              <a:solidFill>
                <a:srgbClr val="CDCECC"/>
              </a:solidFill>
              <a:ea typeface="ＭＳ Ｐゴシック" pitchFamily="1" charset="-128"/>
            </a:endParaRPr>
          </a:p>
        </p:txBody>
      </p:sp>
      <p:sp>
        <p:nvSpPr>
          <p:cNvPr id="134" name="Rectangle 10"/>
          <p:cNvSpPr>
            <a:spLocks noChangeArrowheads="1"/>
          </p:cNvSpPr>
          <p:nvPr/>
        </p:nvSpPr>
        <p:spPr bwMode="auto">
          <a:xfrm>
            <a:off x="122937" y="8539021"/>
            <a:ext cx="5011711" cy="5051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Travailler la posture </a:t>
            </a:r>
            <a:r>
              <a:rPr lang="fr-FR" sz="800" dirty="0" smtClean="0">
                <a:solidFill>
                  <a:srgbClr val="676964"/>
                </a:solidFill>
              </a:rPr>
              <a:t>: assurance, détermination…</a:t>
            </a:r>
          </a:p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Être professionnel </a:t>
            </a:r>
            <a:r>
              <a:rPr lang="fr-FR" sz="800" dirty="0" smtClean="0">
                <a:solidFill>
                  <a:srgbClr val="676964"/>
                </a:solidFill>
              </a:rPr>
              <a:t>: rigueur, réactivité, compétence technique</a:t>
            </a:r>
            <a:r>
              <a:rPr lang="fr-FR" sz="800" dirty="0">
                <a:solidFill>
                  <a:srgbClr val="676964"/>
                </a:solidFill>
              </a:rPr>
              <a:t>.</a:t>
            </a:r>
            <a:endParaRPr lang="fr-FR" sz="800" dirty="0" smtClean="0">
              <a:solidFill>
                <a:srgbClr val="676964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Renforcer l’approche en double relation </a:t>
            </a:r>
            <a:r>
              <a:rPr lang="fr-FR" sz="800" dirty="0" smtClean="0">
                <a:solidFill>
                  <a:srgbClr val="676964"/>
                </a:solidFill>
              </a:rPr>
              <a:t>: univers de besoin, synergie part/pro, approche globale.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135" name="Rectangle 10"/>
          <p:cNvSpPr>
            <a:spLocks noChangeArrowheads="1"/>
          </p:cNvSpPr>
          <p:nvPr/>
        </p:nvSpPr>
        <p:spPr bwMode="auto">
          <a:xfrm>
            <a:off x="134451" y="3339590"/>
            <a:ext cx="1867785" cy="68063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r>
              <a:rPr lang="fr-FR" sz="800" dirty="0" smtClean="0">
                <a:solidFill>
                  <a:srgbClr val="68036D"/>
                </a:solidFill>
              </a:rPr>
              <a:t>RÉALISER</a:t>
            </a:r>
          </a:p>
        </p:txBody>
      </p:sp>
      <p:sp>
        <p:nvSpPr>
          <p:cNvPr id="136" name="Rectangle 10"/>
          <p:cNvSpPr>
            <a:spLocks noChangeArrowheads="1"/>
          </p:cNvSpPr>
          <p:nvPr/>
        </p:nvSpPr>
        <p:spPr bwMode="auto">
          <a:xfrm>
            <a:off x="2025271" y="3339589"/>
            <a:ext cx="4735047" cy="68063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t"/>
          <a:lstStyle/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Poser le cadre. Être cordial et professionnel.</a:t>
            </a:r>
            <a:endParaRPr lang="fr-FR" sz="800" b="1" dirty="0">
              <a:solidFill>
                <a:srgbClr val="676964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Le RDV est présenté comme une évidence, le remerciement en début d’entretien n’est pas systématique.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Le 1° RDV doit être court et axé sur la recherche d’un centre d’intérêt pour vendre un 2° RDV</a:t>
            </a:r>
          </a:p>
        </p:txBody>
      </p:sp>
      <p:sp>
        <p:nvSpPr>
          <p:cNvPr id="137" name="Rectangle à coins arrondis 136"/>
          <p:cNvSpPr/>
          <p:nvPr/>
        </p:nvSpPr>
        <p:spPr>
          <a:xfrm>
            <a:off x="465091" y="3472719"/>
            <a:ext cx="1493914" cy="501320"/>
          </a:xfrm>
          <a:prstGeom prst="roundRect">
            <a:avLst/>
          </a:prstGeom>
          <a:solidFill>
            <a:srgbClr val="837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RÉUSSIR LA PRISE DE CONTACT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2025272" y="5765757"/>
            <a:ext cx="4735046" cy="604979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Privilégier le présent et le futur immédiat.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Dépasser les objections avec souplesse : elles sont normales !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Rassurer le client (si nécessaire), illustrer par des exemples concrets et chiffrés.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Ne pas avoir peur du silence, laisser le temps de la réflexion si nécessaire.</a:t>
            </a: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2025272" y="4965748"/>
            <a:ext cx="4735046" cy="767590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Proposition simple, claire et bien sûr adaptée à la motivation principale du client (défiscalisation…). 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Exposer simplement les avantages produits en lien avec les souhaits exprimés par le client.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Pas de jargon technique. Privilégier les éléments factuels et chiffrés. Démontrer plutôt que décrire !</a:t>
            </a:r>
          </a:p>
          <a:p>
            <a:pPr marL="171450" indent="-171450">
              <a:buFont typeface="Arial"/>
              <a:buChar char="•"/>
            </a:pPr>
            <a:r>
              <a:rPr lang="fr-FR" sz="800" b="1" dirty="0" smtClean="0">
                <a:solidFill>
                  <a:srgbClr val="676964"/>
                </a:solidFill>
              </a:rPr>
              <a:t>MCAP : Motivation, Caractéristiques, </a:t>
            </a:r>
            <a:r>
              <a:rPr lang="fr-FR" sz="800" b="1" dirty="0">
                <a:solidFill>
                  <a:srgbClr val="676964"/>
                </a:solidFill>
              </a:rPr>
              <a:t>A</a:t>
            </a:r>
            <a:r>
              <a:rPr lang="fr-FR" sz="800" b="1" dirty="0" smtClean="0">
                <a:solidFill>
                  <a:srgbClr val="676964"/>
                </a:solidFill>
              </a:rPr>
              <a:t>vantages, Preuves.</a:t>
            </a:r>
            <a:endParaRPr lang="fr-FR" sz="800" b="1" dirty="0">
              <a:solidFill>
                <a:srgbClr val="676964"/>
              </a:solidFill>
            </a:endParaRP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34456" y="147744"/>
            <a:ext cx="6655193" cy="523220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rgbClr val="FFFFFF"/>
                </a:solidFill>
                <a:ea typeface="ＭＳ Ｐゴシック" pitchFamily="1" charset="-128"/>
              </a:rPr>
              <a:t>PROFESSIONS LIBÉRALES </a:t>
            </a:r>
          </a:p>
          <a:p>
            <a:pPr algn="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 smtClean="0">
                <a:solidFill>
                  <a:schemeClr val="bg1"/>
                </a:solidFill>
                <a:ea typeface="ＭＳ Ｐゴシック" pitchFamily="1" charset="-128"/>
              </a:rPr>
              <a:t>LE RENDEZ-VOUS COMMERCIAL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604" y="8347230"/>
            <a:ext cx="1561714" cy="63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Caisse d'Epargn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Pro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49750F577C4149BA6DB4861195A131" ma:contentTypeVersion="0" ma:contentTypeDescription="Crée un document." ma:contentTypeScope="" ma:versionID="0978beda8f63513b5dfa58be5bbaf11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DEFF39-C49F-4876-98F4-2D651B4A1851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7A6BCBD-0EB0-489E-8661-7F1CE3EFEA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62D6917-02BC-49EF-BCA9-60B5B80D9D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2110</TotalTime>
  <Words>957</Words>
  <Application>Microsoft Office PowerPoint</Application>
  <PresentationFormat>Affichage à l'écran (4:3)</PresentationFormat>
  <Paragraphs>96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4" baseType="lpstr">
      <vt:lpstr>1-Caisse d'Epargne</vt:lpstr>
      <vt:lpstr>2_Pro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Groupe \Tbwa</dc:creator>
  <cp:lastModifiedBy>A5704641</cp:lastModifiedBy>
  <cp:revision>145</cp:revision>
  <cp:lastPrinted>2015-06-16T09:36:28Z</cp:lastPrinted>
  <dcterms:created xsi:type="dcterms:W3CDTF">2014-02-18T14:40:41Z</dcterms:created>
  <dcterms:modified xsi:type="dcterms:W3CDTF">2016-07-04T13:36:43Z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0x010100A649750F577C4149BA6DB4861195A131</vt:lpwstr>
  </property>
</Properties>
</file>