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7" r:id="rId5"/>
  </p:sldMasterIdLst>
  <p:notesMasterIdLst>
    <p:notesMasterId r:id="rId8"/>
  </p:notesMasterIdLst>
  <p:handoutMasterIdLst>
    <p:handoutMasterId r:id="rId9"/>
  </p:handoutMasterIdLst>
  <p:sldIdLst>
    <p:sldId id="258" r:id="rId6"/>
    <p:sldId id="260" r:id="rId7"/>
  </p:sldIdLst>
  <p:sldSz cx="6858000" cy="9144000" type="screen4x3"/>
  <p:notesSz cx="6669088" cy="9928225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00">
          <p15:clr>
            <a:srgbClr val="A4A3A4"/>
          </p15:clr>
        </p15:guide>
        <p15:guide id="2" pos="2239">
          <p15:clr>
            <a:srgbClr val="A4A3A4"/>
          </p15:clr>
        </p15:guide>
        <p15:guide id="3" pos="35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A09E"/>
    <a:srgbClr val="68036D"/>
    <a:srgbClr val="000000"/>
    <a:srgbClr val="EA9922"/>
    <a:srgbClr val="A6004E"/>
    <a:srgbClr val="581D41"/>
    <a:srgbClr val="CDCECC"/>
    <a:srgbClr val="4F504F"/>
    <a:srgbClr val="DE6225"/>
    <a:srgbClr val="DE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3" autoAdjust="0"/>
    <p:restoredTop sz="97887" autoAdjust="0"/>
  </p:normalViewPr>
  <p:slideViewPr>
    <p:cSldViewPr snapToGrid="0" snapToObjects="1" showGuides="1">
      <p:cViewPr varScale="1">
        <p:scale>
          <a:sx n="86" d="100"/>
          <a:sy n="86" d="100"/>
        </p:scale>
        <p:origin x="-3366" y="-78"/>
      </p:cViewPr>
      <p:guideLst>
        <p:guide orient="horz" pos="2900"/>
        <p:guide pos="2239"/>
        <p:guide pos="35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938338" y="744538"/>
            <a:ext cx="27924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73702-D598-4751-9096-22E12BABAD6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3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CB8530E8-78E4-3145-9182-1DAABA991BC3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1D10F0A8-F6A5-5240-ABC2-2C9E57741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  <p:sldLayoutId id="2147483726" r:id="rId9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72" y="8434549"/>
            <a:ext cx="1492501" cy="693815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8383431"/>
            <a:ext cx="6858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5253" y="8610330"/>
            <a:ext cx="1793551" cy="35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134457" y="147744"/>
            <a:ext cx="6625862" cy="52322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2"/>
                </a:solidFill>
                <a:ea typeface="ＭＳ Ｐゴシック" pitchFamily="1" charset="-128"/>
              </a:rPr>
              <a:t>PROFESSIONS LIBÉRALES </a:t>
            </a:r>
          </a:p>
          <a:p>
            <a:pPr algn="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LES SUCCESSIONS 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115" name="Text Box 13"/>
          <p:cNvSpPr txBox="1">
            <a:spLocks noChangeArrowheads="1"/>
          </p:cNvSpPr>
          <p:nvPr/>
        </p:nvSpPr>
        <p:spPr bwMode="auto">
          <a:xfrm>
            <a:off x="129393" y="1511726"/>
            <a:ext cx="6630925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ENREGISTREMENT DU DÉCÈS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16769" y="3027061"/>
            <a:ext cx="4186049" cy="616631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Régime séparation de biens : biens propres + % bien indivis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Régime communautaires : </a:t>
            </a:r>
            <a:r>
              <a:rPr lang="fr-FR" sz="800" dirty="0" smtClean="0">
                <a:solidFill>
                  <a:srgbClr val="676964"/>
                </a:solidFill>
              </a:rPr>
              <a:t>BP </a:t>
            </a:r>
            <a:r>
              <a:rPr lang="fr-FR" sz="800" dirty="0">
                <a:solidFill>
                  <a:srgbClr val="676964"/>
                </a:solidFill>
              </a:rPr>
              <a:t>+ 50 % de l’actif net commun + % biens indivis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Régime participation aux acquêts : </a:t>
            </a:r>
            <a:r>
              <a:rPr lang="fr-FR" sz="800" dirty="0" smtClean="0">
                <a:solidFill>
                  <a:srgbClr val="676964"/>
                </a:solidFill>
              </a:rPr>
              <a:t>biens propres </a:t>
            </a:r>
            <a:r>
              <a:rPr lang="fr-FR" sz="800" dirty="0">
                <a:solidFill>
                  <a:srgbClr val="676964"/>
                </a:solidFill>
              </a:rPr>
              <a:t>+ créance de participation 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Régime indivision (PACS) : biens propres + % biens indivis</a:t>
            </a: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133112" y="1846892"/>
            <a:ext cx="4169705" cy="66375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>
              <a:lnSpc>
                <a:spcPct val="110000"/>
              </a:lnSpc>
            </a:pPr>
            <a:endParaRPr lang="fr-FR" sz="800" b="1" dirty="0" smtClean="0">
              <a:solidFill>
                <a:srgbClr val="676964"/>
              </a:solidFill>
            </a:endParaRPr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auto">
          <a:xfrm>
            <a:off x="4362811" y="1846892"/>
            <a:ext cx="2397507" cy="66375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>
              <a:lnSpc>
                <a:spcPct val="110000"/>
              </a:lnSpc>
            </a:pPr>
            <a:endParaRPr lang="fr-FR" sz="800" b="1" dirty="0" smtClean="0">
              <a:solidFill>
                <a:srgbClr val="676964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2270234" y="1883887"/>
            <a:ext cx="1984237" cy="19958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PACSÉ(E)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55" name="Rectangle à coins arrondis 54"/>
          <p:cNvSpPr/>
          <p:nvPr/>
        </p:nvSpPr>
        <p:spPr>
          <a:xfrm>
            <a:off x="147966" y="1879043"/>
            <a:ext cx="1984237" cy="19958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MARIÉ(E)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65" name="Rectangle à coins arrondis 64"/>
          <p:cNvSpPr/>
          <p:nvPr/>
        </p:nvSpPr>
        <p:spPr>
          <a:xfrm>
            <a:off x="4375429" y="1874970"/>
            <a:ext cx="1156138" cy="263595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CONCUBIN(E)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66" name="Rectangle à coins arrondis 65"/>
          <p:cNvSpPr/>
          <p:nvPr/>
        </p:nvSpPr>
        <p:spPr>
          <a:xfrm>
            <a:off x="5591561" y="1877744"/>
            <a:ext cx="1156138" cy="54776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SEPARÉ(</a:t>
            </a:r>
            <a:r>
              <a:rPr lang="fr-FR" sz="700" dirty="0">
                <a:solidFill>
                  <a:srgbClr val="FFFFFF"/>
                </a:solidFill>
              </a:rPr>
              <a:t>E</a:t>
            </a:r>
            <a:r>
              <a:rPr lang="fr-FR" sz="700" dirty="0" smtClean="0">
                <a:solidFill>
                  <a:srgbClr val="FFFFFF"/>
                </a:solidFill>
              </a:rPr>
              <a:t>)</a:t>
            </a:r>
          </a:p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VEUF (VEUVE)</a:t>
            </a:r>
          </a:p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DIVORCÉ(E)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67" name="Rectangle 10"/>
          <p:cNvSpPr>
            <a:spLocks noChangeArrowheads="1"/>
          </p:cNvSpPr>
          <p:nvPr/>
        </p:nvSpPr>
        <p:spPr bwMode="auto">
          <a:xfrm>
            <a:off x="147966" y="2142339"/>
            <a:ext cx="1984237" cy="207686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r>
              <a:rPr lang="fr-FR" sz="800" b="1" dirty="0" smtClean="0">
                <a:solidFill>
                  <a:srgbClr val="676964"/>
                </a:solidFill>
              </a:rPr>
              <a:t>Liquidation du régime matrimonial</a:t>
            </a:r>
          </a:p>
        </p:txBody>
      </p:sp>
      <p:sp>
        <p:nvSpPr>
          <p:cNvPr id="69" name="Rectangle 10"/>
          <p:cNvSpPr>
            <a:spLocks noChangeArrowheads="1"/>
          </p:cNvSpPr>
          <p:nvPr/>
        </p:nvSpPr>
        <p:spPr bwMode="auto">
          <a:xfrm>
            <a:off x="2275784" y="2148787"/>
            <a:ext cx="1978686" cy="201238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676964"/>
                </a:solidFill>
              </a:rPr>
              <a:t>Liquidation du PACS</a:t>
            </a:r>
          </a:p>
        </p:txBody>
      </p:sp>
      <p:sp>
        <p:nvSpPr>
          <p:cNvPr id="70" name="Rectangle à coins arrondis 69"/>
          <p:cNvSpPr/>
          <p:nvPr/>
        </p:nvSpPr>
        <p:spPr>
          <a:xfrm>
            <a:off x="4375429" y="2182827"/>
            <a:ext cx="1156138" cy="235999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CÉLIBATAIRE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71" name="Text Box 13"/>
          <p:cNvSpPr txBox="1">
            <a:spLocks noChangeArrowheads="1"/>
          </p:cNvSpPr>
          <p:nvPr/>
        </p:nvSpPr>
        <p:spPr bwMode="auto">
          <a:xfrm>
            <a:off x="116774" y="2658752"/>
            <a:ext cx="6630925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DÉTERMINATION DE LA MASSE SUCCESSORALE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72" name="Rectangle 10"/>
          <p:cNvSpPr>
            <a:spLocks noChangeArrowheads="1"/>
          </p:cNvSpPr>
          <p:nvPr/>
        </p:nvSpPr>
        <p:spPr bwMode="auto">
          <a:xfrm>
            <a:off x="4375429" y="3027061"/>
            <a:ext cx="2372270" cy="616631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Biens propres + % bien </a:t>
            </a:r>
            <a:r>
              <a:rPr lang="fr-FR" sz="800" dirty="0" smtClean="0">
                <a:solidFill>
                  <a:srgbClr val="676964"/>
                </a:solidFill>
              </a:rPr>
              <a:t>indivis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73" name="Text Box 13"/>
          <p:cNvSpPr txBox="1">
            <a:spLocks noChangeArrowheads="1"/>
          </p:cNvSpPr>
          <p:nvPr/>
        </p:nvSpPr>
        <p:spPr bwMode="auto">
          <a:xfrm>
            <a:off x="116773" y="3766834"/>
            <a:ext cx="6630925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RÉPARTITION ENTRE LES HÉRITIERS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77" name="Rectangle à coins arrondis 76"/>
          <p:cNvSpPr/>
          <p:nvPr/>
        </p:nvSpPr>
        <p:spPr>
          <a:xfrm>
            <a:off x="133112" y="4600343"/>
            <a:ext cx="1523545" cy="17485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SANS CONJOINT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80" name="Rectangle 10"/>
          <p:cNvSpPr>
            <a:spLocks noChangeArrowheads="1"/>
          </p:cNvSpPr>
          <p:nvPr/>
        </p:nvSpPr>
        <p:spPr bwMode="auto">
          <a:xfrm>
            <a:off x="116770" y="4817827"/>
            <a:ext cx="1539887" cy="48919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700" dirty="0" smtClean="0">
                <a:solidFill>
                  <a:srgbClr val="676964"/>
                </a:solidFill>
              </a:rPr>
              <a:t>Les ordres</a:t>
            </a:r>
          </a:p>
          <a:p>
            <a:pPr marL="171450" indent="-171450">
              <a:buFontTx/>
              <a:buChar char="-"/>
            </a:pPr>
            <a:r>
              <a:rPr lang="fr-FR" sz="700" dirty="0" smtClean="0">
                <a:solidFill>
                  <a:srgbClr val="676964"/>
                </a:solidFill>
              </a:rPr>
              <a:t>La fente* </a:t>
            </a:r>
            <a:endParaRPr lang="fr-FR" sz="700" dirty="0">
              <a:solidFill>
                <a:srgbClr val="676964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700" dirty="0" smtClean="0">
                <a:solidFill>
                  <a:srgbClr val="676964"/>
                </a:solidFill>
              </a:rPr>
              <a:t>La représentation **</a:t>
            </a:r>
          </a:p>
        </p:txBody>
      </p:sp>
      <p:sp>
        <p:nvSpPr>
          <p:cNvPr id="84" name="Rectangle à coins arrondis 83"/>
          <p:cNvSpPr/>
          <p:nvPr/>
        </p:nvSpPr>
        <p:spPr>
          <a:xfrm>
            <a:off x="116772" y="4345649"/>
            <a:ext cx="3275651" cy="21125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LA DÉVOLUTION LÉGALE 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85" name="Rectangle à coins arrondis 84"/>
          <p:cNvSpPr/>
          <p:nvPr/>
        </p:nvSpPr>
        <p:spPr>
          <a:xfrm>
            <a:off x="3466110" y="4342964"/>
            <a:ext cx="3275651" cy="213937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LA DÉVOLUTION PRÉPARÉE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86" name="Rectangle à coins arrondis 85"/>
          <p:cNvSpPr/>
          <p:nvPr/>
        </p:nvSpPr>
        <p:spPr>
          <a:xfrm>
            <a:off x="116772" y="5451258"/>
            <a:ext cx="1539885" cy="17319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AVEC CONJOINT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48721" y="4656370"/>
            <a:ext cx="1485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b="1" dirty="0" smtClean="0">
                <a:solidFill>
                  <a:schemeClr val="accent3">
                    <a:lumMod val="75000"/>
                  </a:schemeClr>
                </a:solidFill>
              </a:rPr>
              <a:t>1 - Descendants **</a:t>
            </a:r>
            <a:endParaRPr lang="fr-FR" sz="7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fr-FR" sz="700" b="1" dirty="0" smtClean="0">
                <a:solidFill>
                  <a:schemeClr val="accent3">
                    <a:lumMod val="75000"/>
                  </a:schemeClr>
                </a:solidFill>
              </a:rPr>
              <a:t>2 - Ascendants privilégiés *  </a:t>
            </a:r>
          </a:p>
          <a:p>
            <a:r>
              <a:rPr lang="fr-FR" sz="700" b="1" dirty="0" smtClean="0">
                <a:solidFill>
                  <a:schemeClr val="accent3">
                    <a:lumMod val="75000"/>
                  </a:schemeClr>
                </a:solidFill>
              </a:rPr>
              <a:t>       + collatéraux </a:t>
            </a:r>
            <a:r>
              <a:rPr lang="fr-FR" sz="700" b="1" dirty="0">
                <a:solidFill>
                  <a:schemeClr val="accent3">
                    <a:lumMod val="75000"/>
                  </a:schemeClr>
                </a:solidFill>
              </a:rPr>
              <a:t>privilégiés**</a:t>
            </a:r>
          </a:p>
          <a:p>
            <a:r>
              <a:rPr lang="fr-FR" sz="700" b="1" dirty="0">
                <a:solidFill>
                  <a:schemeClr val="accent3">
                    <a:lumMod val="75000"/>
                  </a:schemeClr>
                </a:solidFill>
              </a:rPr>
              <a:t>3 </a:t>
            </a:r>
            <a:r>
              <a:rPr lang="fr-FR" sz="700" b="1" dirty="0" smtClean="0">
                <a:solidFill>
                  <a:schemeClr val="accent3">
                    <a:lumMod val="75000"/>
                  </a:schemeClr>
                </a:solidFill>
              </a:rPr>
              <a:t>- Ascendants </a:t>
            </a:r>
            <a:r>
              <a:rPr lang="fr-FR" sz="700" b="1" dirty="0">
                <a:solidFill>
                  <a:schemeClr val="accent3">
                    <a:lumMod val="75000"/>
                  </a:schemeClr>
                </a:solidFill>
              </a:rPr>
              <a:t>ordinaires *</a:t>
            </a:r>
          </a:p>
          <a:p>
            <a:r>
              <a:rPr lang="fr-FR" sz="700" b="1" dirty="0">
                <a:solidFill>
                  <a:schemeClr val="accent3">
                    <a:lumMod val="75000"/>
                  </a:schemeClr>
                </a:solidFill>
              </a:rPr>
              <a:t>4 </a:t>
            </a:r>
            <a:r>
              <a:rPr lang="fr-FR" sz="700" b="1" dirty="0" smtClean="0">
                <a:solidFill>
                  <a:schemeClr val="accent3">
                    <a:lumMod val="75000"/>
                  </a:schemeClr>
                </a:solidFill>
              </a:rPr>
              <a:t>- Collatéraux </a:t>
            </a:r>
            <a:r>
              <a:rPr lang="fr-FR" sz="700" b="1" dirty="0">
                <a:solidFill>
                  <a:schemeClr val="accent3">
                    <a:lumMod val="75000"/>
                  </a:schemeClr>
                </a:solidFill>
              </a:rPr>
              <a:t>ordinaires *</a:t>
            </a:r>
          </a:p>
        </p:txBody>
      </p:sp>
      <p:sp>
        <p:nvSpPr>
          <p:cNvPr id="88" name="Rectangle 10"/>
          <p:cNvSpPr>
            <a:spLocks noChangeArrowheads="1"/>
          </p:cNvSpPr>
          <p:nvPr/>
        </p:nvSpPr>
        <p:spPr bwMode="auto">
          <a:xfrm>
            <a:off x="116771" y="6229996"/>
            <a:ext cx="1921892" cy="2368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700" dirty="0" smtClean="0">
                <a:solidFill>
                  <a:srgbClr val="676964"/>
                </a:solidFill>
              </a:rPr>
              <a:t>Absence d’enfant(s), présence de parent(s)</a:t>
            </a:r>
          </a:p>
        </p:txBody>
      </p:sp>
      <p:sp>
        <p:nvSpPr>
          <p:cNvPr id="89" name="Rectangle 10"/>
          <p:cNvSpPr>
            <a:spLocks noChangeArrowheads="1"/>
          </p:cNvSpPr>
          <p:nvPr/>
        </p:nvSpPr>
        <p:spPr bwMode="auto">
          <a:xfrm>
            <a:off x="116770" y="6809411"/>
            <a:ext cx="1921894" cy="186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700" dirty="0" smtClean="0">
                <a:solidFill>
                  <a:srgbClr val="676964"/>
                </a:solidFill>
              </a:rPr>
              <a:t>Absence d’enfant et de parents</a:t>
            </a:r>
          </a:p>
        </p:txBody>
      </p:sp>
      <p:sp>
        <p:nvSpPr>
          <p:cNvPr id="90" name="Rectangle 10"/>
          <p:cNvSpPr>
            <a:spLocks noChangeArrowheads="1"/>
          </p:cNvSpPr>
          <p:nvPr/>
        </p:nvSpPr>
        <p:spPr bwMode="auto">
          <a:xfrm>
            <a:off x="116770" y="5689995"/>
            <a:ext cx="1921893" cy="186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700" dirty="0" smtClean="0">
                <a:solidFill>
                  <a:srgbClr val="676964"/>
                </a:solidFill>
              </a:rPr>
              <a:t>Présence d’enfant(s)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16770" y="5364256"/>
            <a:ext cx="6624991" cy="0"/>
          </a:xfrm>
          <a:prstGeom prst="line">
            <a:avLst/>
          </a:prstGeom>
          <a:ln w="3175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>
            <a:stCxn id="73" idx="2"/>
          </p:cNvCxnSpPr>
          <p:nvPr/>
        </p:nvCxnSpPr>
        <p:spPr>
          <a:xfrm flipH="1">
            <a:off x="3414550" y="4074611"/>
            <a:ext cx="17686" cy="3255854"/>
          </a:xfrm>
          <a:prstGeom prst="line">
            <a:avLst/>
          </a:prstGeom>
          <a:ln w="63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Rectangle 10"/>
          <p:cNvSpPr>
            <a:spLocks noChangeArrowheads="1"/>
          </p:cNvSpPr>
          <p:nvPr/>
        </p:nvSpPr>
        <p:spPr bwMode="auto">
          <a:xfrm>
            <a:off x="133112" y="5906524"/>
            <a:ext cx="1969835" cy="29536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Enfant(s) du couple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Enfant(s) d’un lit différent</a:t>
            </a:r>
            <a:endParaRPr lang="fr-FR" sz="700" dirty="0">
              <a:solidFill>
                <a:srgbClr val="676964"/>
              </a:solidFill>
            </a:endParaRPr>
          </a:p>
        </p:txBody>
      </p:sp>
      <p:sp>
        <p:nvSpPr>
          <p:cNvPr id="94" name="Rectangle 10"/>
          <p:cNvSpPr>
            <a:spLocks noChangeArrowheads="1"/>
          </p:cNvSpPr>
          <p:nvPr/>
        </p:nvSpPr>
        <p:spPr bwMode="auto">
          <a:xfrm>
            <a:off x="116770" y="6475458"/>
            <a:ext cx="1986177" cy="29536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Enfant(s) du couple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Enfant(s) d’un lit différent</a:t>
            </a:r>
            <a:endParaRPr lang="fr-FR" sz="700" dirty="0">
              <a:solidFill>
                <a:srgbClr val="676964"/>
              </a:solidFill>
            </a:endParaRPr>
          </a:p>
        </p:txBody>
      </p:sp>
      <p:sp>
        <p:nvSpPr>
          <p:cNvPr id="95" name="Rectangle 10"/>
          <p:cNvSpPr>
            <a:spLocks noChangeArrowheads="1"/>
          </p:cNvSpPr>
          <p:nvPr/>
        </p:nvSpPr>
        <p:spPr bwMode="auto">
          <a:xfrm>
            <a:off x="116770" y="7024577"/>
            <a:ext cx="1986178" cy="240009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smtClean="0">
                <a:solidFill>
                  <a:srgbClr val="676964"/>
                </a:solidFill>
              </a:rPr>
              <a:t>Ni enfant, ni parent</a:t>
            </a:r>
            <a:endParaRPr lang="fr-FR" sz="700" dirty="0" smtClean="0">
              <a:solidFill>
                <a:srgbClr val="676964"/>
              </a:solidFill>
            </a:endParaRPr>
          </a:p>
        </p:txBody>
      </p:sp>
      <p:sp>
        <p:nvSpPr>
          <p:cNvPr id="96" name="Rectangle 10"/>
          <p:cNvSpPr>
            <a:spLocks noChangeArrowheads="1"/>
          </p:cNvSpPr>
          <p:nvPr/>
        </p:nvSpPr>
        <p:spPr bwMode="auto">
          <a:xfrm>
            <a:off x="1796933" y="5766599"/>
            <a:ext cx="1631327" cy="1497015"/>
          </a:xfrm>
          <a:prstGeom prst="rect">
            <a:avLst/>
          </a:prstGeom>
          <a:noFill/>
          <a:ln>
            <a:noFill/>
          </a:ln>
          <a:extLst/>
        </p:spPr>
        <p:txBody>
          <a:bodyPr anchor="t"/>
          <a:lstStyle/>
          <a:p>
            <a:pPr algn="ctr">
              <a:lnSpc>
                <a:spcPct val="110000"/>
              </a:lnSpc>
            </a:pPr>
            <a:endParaRPr lang="fr-FR" sz="700" b="1" dirty="0">
              <a:solidFill>
                <a:srgbClr val="676964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1/4 en PP ou 100 % en usufruit</a:t>
            </a: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1/4 en PP</a:t>
            </a:r>
          </a:p>
          <a:p>
            <a:pPr algn="ctr">
              <a:lnSpc>
                <a:spcPct val="110000"/>
              </a:lnSpc>
            </a:pPr>
            <a:endParaRPr lang="fr-FR" sz="700" b="1" dirty="0">
              <a:solidFill>
                <a:srgbClr val="676964"/>
              </a:solidFill>
            </a:endParaRPr>
          </a:p>
          <a:p>
            <a:pPr algn="ctr">
              <a:lnSpc>
                <a:spcPct val="110000"/>
              </a:lnSpc>
            </a:pPr>
            <a:endParaRPr lang="fr-FR" sz="700" b="1" dirty="0" smtClean="0">
              <a:solidFill>
                <a:srgbClr val="676964"/>
              </a:solidFill>
            </a:endParaRPr>
          </a:p>
          <a:p>
            <a:pPr algn="ctr">
              <a:lnSpc>
                <a:spcPct val="110000"/>
              </a:lnSpc>
            </a:pPr>
            <a:endParaRPr lang="fr-FR" sz="700" b="1" dirty="0">
              <a:solidFill>
                <a:srgbClr val="676964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1/2 en pleine propriété</a:t>
            </a: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3/4 en pleine propriété</a:t>
            </a: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 </a:t>
            </a:r>
          </a:p>
          <a:p>
            <a:pPr algn="ctr">
              <a:lnSpc>
                <a:spcPct val="110000"/>
              </a:lnSpc>
            </a:pPr>
            <a:endParaRPr lang="fr-FR" sz="700" b="1" dirty="0">
              <a:solidFill>
                <a:srgbClr val="676964"/>
              </a:solidFill>
            </a:endParaRPr>
          </a:p>
          <a:p>
            <a:pPr algn="ctr">
              <a:lnSpc>
                <a:spcPct val="110000"/>
              </a:lnSpc>
            </a:pPr>
            <a:endParaRPr lang="fr-FR" sz="700" b="1" dirty="0" smtClean="0">
              <a:solidFill>
                <a:srgbClr val="676964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100 % en pleine propriété</a:t>
            </a:r>
            <a:endParaRPr lang="fr-FR" sz="700" b="1" dirty="0">
              <a:solidFill>
                <a:srgbClr val="676964"/>
              </a:solidFill>
            </a:endParaRPr>
          </a:p>
        </p:txBody>
      </p:sp>
      <p:sp>
        <p:nvSpPr>
          <p:cNvPr id="98" name="Rectangle à coins arrondis 97"/>
          <p:cNvSpPr/>
          <p:nvPr/>
        </p:nvSpPr>
        <p:spPr>
          <a:xfrm>
            <a:off x="3466580" y="4609649"/>
            <a:ext cx="1523545" cy="17485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AVEC ENFANT(S)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00" name="Rectangle 10"/>
          <p:cNvSpPr>
            <a:spLocks noChangeArrowheads="1"/>
          </p:cNvSpPr>
          <p:nvPr/>
        </p:nvSpPr>
        <p:spPr bwMode="auto">
          <a:xfrm>
            <a:off x="3486388" y="4844519"/>
            <a:ext cx="1558560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1 enfant		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2 enfants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3 enfants et +</a:t>
            </a:r>
            <a:endParaRPr lang="fr-FR" sz="700" dirty="0">
              <a:solidFill>
                <a:srgbClr val="676964"/>
              </a:solidFill>
            </a:endParaRPr>
          </a:p>
        </p:txBody>
      </p:sp>
      <p:sp>
        <p:nvSpPr>
          <p:cNvPr id="103" name="Rectangle à coins arrondis 102"/>
          <p:cNvSpPr/>
          <p:nvPr/>
        </p:nvSpPr>
        <p:spPr>
          <a:xfrm>
            <a:off x="2038663" y="5459893"/>
            <a:ext cx="1329066" cy="19973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Part </a:t>
            </a:r>
            <a:r>
              <a:rPr lang="fr-FR" sz="700" smtClean="0">
                <a:solidFill>
                  <a:schemeClr val="tx1"/>
                </a:solidFill>
              </a:rPr>
              <a:t>du conjoint </a:t>
            </a:r>
            <a:r>
              <a:rPr lang="fr-FR" sz="700" dirty="0" smtClean="0">
                <a:solidFill>
                  <a:schemeClr val="tx1"/>
                </a:solidFill>
              </a:rPr>
              <a:t>survivant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104" name="Rectangle à coins arrondis 103"/>
          <p:cNvSpPr/>
          <p:nvPr/>
        </p:nvSpPr>
        <p:spPr>
          <a:xfrm>
            <a:off x="5044947" y="4617144"/>
            <a:ext cx="718771" cy="17485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smtClean="0">
                <a:solidFill>
                  <a:schemeClr val="tx1"/>
                </a:solidFill>
              </a:rPr>
              <a:t>Réserve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105" name="Rectangle à coins arrondis 104"/>
          <p:cNvSpPr/>
          <p:nvPr/>
        </p:nvSpPr>
        <p:spPr>
          <a:xfrm>
            <a:off x="5804563" y="4609650"/>
            <a:ext cx="933630" cy="1823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smtClean="0">
                <a:solidFill>
                  <a:schemeClr val="tx1"/>
                </a:solidFill>
              </a:rPr>
              <a:t>Quotité disponible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106" name="Rectangle 10"/>
          <p:cNvSpPr>
            <a:spLocks noChangeArrowheads="1"/>
          </p:cNvSpPr>
          <p:nvPr/>
        </p:nvSpPr>
        <p:spPr bwMode="auto">
          <a:xfrm>
            <a:off x="5025283" y="4836259"/>
            <a:ext cx="835871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1/2 en PP</a:t>
            </a: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2/3 en PP</a:t>
            </a:r>
          </a:p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3/4 en PP</a:t>
            </a:r>
          </a:p>
        </p:txBody>
      </p:sp>
      <p:sp>
        <p:nvSpPr>
          <p:cNvPr id="108" name="Rectangle 10"/>
          <p:cNvSpPr>
            <a:spLocks noChangeArrowheads="1"/>
          </p:cNvSpPr>
          <p:nvPr/>
        </p:nvSpPr>
        <p:spPr bwMode="auto">
          <a:xfrm>
            <a:off x="5853442" y="4823912"/>
            <a:ext cx="835871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1/2 en PP</a:t>
            </a:r>
          </a:p>
          <a:p>
            <a:pPr algn="ct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1</a:t>
            </a:r>
            <a:r>
              <a:rPr lang="fr-FR" sz="700" b="1" dirty="0" smtClean="0">
                <a:solidFill>
                  <a:srgbClr val="676964"/>
                </a:solidFill>
              </a:rPr>
              <a:t>/3 en PP</a:t>
            </a:r>
          </a:p>
          <a:p>
            <a:pPr algn="ct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1</a:t>
            </a:r>
            <a:r>
              <a:rPr lang="fr-FR" sz="700" b="1" dirty="0" smtClean="0">
                <a:solidFill>
                  <a:srgbClr val="676964"/>
                </a:solidFill>
              </a:rPr>
              <a:t>/4 en PP</a:t>
            </a:r>
          </a:p>
        </p:txBody>
      </p:sp>
      <p:sp>
        <p:nvSpPr>
          <p:cNvPr id="111" name="Rectangle à coins arrondis 110"/>
          <p:cNvSpPr/>
          <p:nvPr/>
        </p:nvSpPr>
        <p:spPr>
          <a:xfrm>
            <a:off x="3467814" y="5451258"/>
            <a:ext cx="1523545" cy="17485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SANS ENFANT(S)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12" name="Rectangle 10"/>
          <p:cNvSpPr>
            <a:spLocks noChangeArrowheads="1"/>
          </p:cNvSpPr>
          <p:nvPr/>
        </p:nvSpPr>
        <p:spPr bwMode="auto">
          <a:xfrm>
            <a:off x="3464651" y="5880670"/>
            <a:ext cx="1558560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Le conjoint est réservataire</a:t>
            </a:r>
            <a:endParaRPr lang="fr-FR" sz="700" dirty="0">
              <a:solidFill>
                <a:srgbClr val="676964"/>
              </a:solidFill>
            </a:endParaRPr>
          </a:p>
        </p:txBody>
      </p:sp>
      <p:sp>
        <p:nvSpPr>
          <p:cNvPr id="113" name="Rectangle à coins arrondis 112"/>
          <p:cNvSpPr/>
          <p:nvPr/>
        </p:nvSpPr>
        <p:spPr>
          <a:xfrm>
            <a:off x="5044947" y="5452176"/>
            <a:ext cx="718771" cy="17485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smtClean="0">
                <a:solidFill>
                  <a:schemeClr val="tx1"/>
                </a:solidFill>
              </a:rPr>
              <a:t>Réserve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114" name="Rectangle à coins arrondis 113"/>
          <p:cNvSpPr/>
          <p:nvPr/>
        </p:nvSpPr>
        <p:spPr>
          <a:xfrm>
            <a:off x="5804563" y="5446748"/>
            <a:ext cx="933630" cy="1823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smtClean="0">
                <a:solidFill>
                  <a:schemeClr val="tx1"/>
                </a:solidFill>
              </a:rPr>
              <a:t>Quotité disponible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116" name="Rectangle 10"/>
          <p:cNvSpPr>
            <a:spLocks noChangeArrowheads="1"/>
          </p:cNvSpPr>
          <p:nvPr/>
        </p:nvSpPr>
        <p:spPr bwMode="auto">
          <a:xfrm>
            <a:off x="5004022" y="5866851"/>
            <a:ext cx="835871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1/4 </a:t>
            </a:r>
            <a:r>
              <a:rPr lang="fr-FR" sz="700" b="1" smtClean="0">
                <a:solidFill>
                  <a:srgbClr val="676964"/>
                </a:solidFill>
              </a:rPr>
              <a:t>en PP</a:t>
            </a:r>
            <a:endParaRPr lang="fr-FR" sz="700" b="1" dirty="0" smtClean="0">
              <a:solidFill>
                <a:srgbClr val="676964"/>
              </a:solidFill>
            </a:endParaRPr>
          </a:p>
        </p:txBody>
      </p:sp>
      <p:sp>
        <p:nvSpPr>
          <p:cNvPr id="118" name="Rectangle 10"/>
          <p:cNvSpPr>
            <a:spLocks noChangeArrowheads="1"/>
          </p:cNvSpPr>
          <p:nvPr/>
        </p:nvSpPr>
        <p:spPr bwMode="auto">
          <a:xfrm>
            <a:off x="3479641" y="5685325"/>
            <a:ext cx="1510484" cy="186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700" dirty="0" smtClean="0">
                <a:solidFill>
                  <a:srgbClr val="676964"/>
                </a:solidFill>
              </a:rPr>
              <a:t>Présence </a:t>
            </a:r>
            <a:r>
              <a:rPr lang="fr-FR" sz="700" smtClean="0">
                <a:solidFill>
                  <a:srgbClr val="676964"/>
                </a:solidFill>
              </a:rPr>
              <a:t>d’un conjoint</a:t>
            </a:r>
            <a:endParaRPr lang="fr-FR" sz="700" dirty="0" smtClean="0">
              <a:solidFill>
                <a:srgbClr val="676964"/>
              </a:solidFill>
            </a:endParaRPr>
          </a:p>
        </p:txBody>
      </p:sp>
      <p:sp>
        <p:nvSpPr>
          <p:cNvPr id="120" name="Rectangle 10"/>
          <p:cNvSpPr>
            <a:spLocks noChangeArrowheads="1"/>
          </p:cNvSpPr>
          <p:nvPr/>
        </p:nvSpPr>
        <p:spPr bwMode="auto">
          <a:xfrm>
            <a:off x="5839893" y="5876038"/>
            <a:ext cx="835871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3</a:t>
            </a:r>
            <a:r>
              <a:rPr lang="fr-FR" sz="700" b="1" dirty="0" smtClean="0">
                <a:solidFill>
                  <a:srgbClr val="676964"/>
                </a:solidFill>
              </a:rPr>
              <a:t>/4 en PP</a:t>
            </a:r>
          </a:p>
        </p:txBody>
      </p:sp>
      <p:sp>
        <p:nvSpPr>
          <p:cNvPr id="121" name="Rectangle 10"/>
          <p:cNvSpPr>
            <a:spLocks noChangeArrowheads="1"/>
          </p:cNvSpPr>
          <p:nvPr/>
        </p:nvSpPr>
        <p:spPr bwMode="auto">
          <a:xfrm>
            <a:off x="3482576" y="6343707"/>
            <a:ext cx="1507549" cy="1861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700" dirty="0" smtClean="0">
                <a:solidFill>
                  <a:srgbClr val="676964"/>
                </a:solidFill>
              </a:rPr>
              <a:t>Présence </a:t>
            </a:r>
            <a:r>
              <a:rPr lang="fr-FR" sz="700" smtClean="0">
                <a:solidFill>
                  <a:srgbClr val="676964"/>
                </a:solidFill>
              </a:rPr>
              <a:t>d’un conjoint</a:t>
            </a:r>
            <a:endParaRPr lang="fr-FR" sz="700" dirty="0" smtClean="0">
              <a:solidFill>
                <a:srgbClr val="676964"/>
              </a:solidFill>
            </a:endParaRPr>
          </a:p>
        </p:txBody>
      </p:sp>
      <p:sp>
        <p:nvSpPr>
          <p:cNvPr id="122" name="Rectangle 10"/>
          <p:cNvSpPr>
            <a:spLocks noChangeArrowheads="1"/>
          </p:cNvSpPr>
          <p:nvPr/>
        </p:nvSpPr>
        <p:spPr bwMode="auto">
          <a:xfrm>
            <a:off x="3479641" y="6543826"/>
            <a:ext cx="1558560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Sans enfant, sans conjoint</a:t>
            </a:r>
            <a:endParaRPr lang="fr-FR" sz="700" dirty="0">
              <a:solidFill>
                <a:srgbClr val="676964"/>
              </a:solidFill>
            </a:endParaRPr>
          </a:p>
        </p:txBody>
      </p:sp>
      <p:sp>
        <p:nvSpPr>
          <p:cNvPr id="123" name="Rectangle 10"/>
          <p:cNvSpPr>
            <a:spLocks noChangeArrowheads="1"/>
          </p:cNvSpPr>
          <p:nvPr/>
        </p:nvSpPr>
        <p:spPr bwMode="auto">
          <a:xfrm>
            <a:off x="4972062" y="6548107"/>
            <a:ext cx="835871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700" b="1" smtClean="0">
                <a:solidFill>
                  <a:srgbClr val="676964"/>
                </a:solidFill>
              </a:rPr>
              <a:t>NC</a:t>
            </a:r>
            <a:endParaRPr lang="fr-FR" sz="700" b="1" dirty="0" smtClean="0">
              <a:solidFill>
                <a:srgbClr val="676964"/>
              </a:solidFill>
            </a:endParaRPr>
          </a:p>
        </p:txBody>
      </p:sp>
      <p:sp>
        <p:nvSpPr>
          <p:cNvPr id="124" name="Rectangle 10"/>
          <p:cNvSpPr>
            <a:spLocks noChangeArrowheads="1"/>
          </p:cNvSpPr>
          <p:nvPr/>
        </p:nvSpPr>
        <p:spPr bwMode="auto">
          <a:xfrm>
            <a:off x="5804563" y="6560284"/>
            <a:ext cx="835871" cy="45232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100 % en PP</a:t>
            </a:r>
          </a:p>
        </p:txBody>
      </p:sp>
      <p:sp>
        <p:nvSpPr>
          <p:cNvPr id="125" name="Rectangle 10"/>
          <p:cNvSpPr>
            <a:spLocks noChangeArrowheads="1"/>
          </p:cNvSpPr>
          <p:nvPr/>
        </p:nvSpPr>
        <p:spPr bwMode="auto">
          <a:xfrm>
            <a:off x="131760" y="797353"/>
            <a:ext cx="6628557" cy="604979"/>
          </a:xfrm>
          <a:prstGeom prst="rect">
            <a:avLst/>
          </a:prstGeom>
          <a:solidFill>
            <a:srgbClr val="F2F2F2"/>
          </a:solidFill>
          <a:ln>
            <a:noFill/>
          </a:ln>
          <a:extLst/>
        </p:spPr>
        <p:txBody>
          <a:bodyPr anchor="ctr"/>
          <a:lstStyle/>
          <a:p>
            <a:pPr algn="just"/>
            <a:r>
              <a:rPr lang="fr-FR" sz="800" b="1" dirty="0" smtClean="0">
                <a:solidFill>
                  <a:srgbClr val="676964"/>
                </a:solidFill>
              </a:rPr>
              <a:t>Les modalités de transmission du patrimoine dépendent des choix effectués par chacun. En effet, le patrimoine peut être transféré :</a:t>
            </a:r>
          </a:p>
          <a:p>
            <a:pPr marL="171450" indent="-171450" algn="just">
              <a:buFontTx/>
              <a:buChar char="-"/>
            </a:pPr>
            <a:r>
              <a:rPr lang="fr-FR" sz="800" b="1" dirty="0" smtClean="0">
                <a:solidFill>
                  <a:srgbClr val="676964"/>
                </a:solidFill>
              </a:rPr>
              <a:t>soit par donation (donation ordinaire, donation de part successorale, donation hors parts successorale)</a:t>
            </a:r>
          </a:p>
          <a:p>
            <a:pPr marL="171450" indent="-171450" algn="just">
              <a:buFontTx/>
              <a:buChar char="-"/>
            </a:pPr>
            <a:r>
              <a:rPr lang="fr-FR" sz="800" b="1" dirty="0">
                <a:solidFill>
                  <a:srgbClr val="676964"/>
                </a:solidFill>
              </a:rPr>
              <a:t>s</a:t>
            </a:r>
            <a:r>
              <a:rPr lang="fr-FR" sz="800" b="1" dirty="0" smtClean="0">
                <a:solidFill>
                  <a:srgbClr val="676964"/>
                </a:solidFill>
              </a:rPr>
              <a:t>oit à la suite de l’ouverture d’une succession.</a:t>
            </a:r>
          </a:p>
        </p:txBody>
      </p:sp>
      <p:sp>
        <p:nvSpPr>
          <p:cNvPr id="126" name="Text Box 13"/>
          <p:cNvSpPr txBox="1">
            <a:spLocks noChangeArrowheads="1"/>
          </p:cNvSpPr>
          <p:nvPr/>
        </p:nvSpPr>
        <p:spPr bwMode="auto">
          <a:xfrm>
            <a:off x="88577" y="7276133"/>
            <a:ext cx="6671740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GESTION DE LA SUCCESSION : OPTION DES HÉRITIERS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127" name="Rectangle à coins arrondis 126"/>
          <p:cNvSpPr/>
          <p:nvPr/>
        </p:nvSpPr>
        <p:spPr>
          <a:xfrm>
            <a:off x="103567" y="7744749"/>
            <a:ext cx="2172217" cy="4170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Acceptation pure et simple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130" name="Rectangle à coins arrondis 129"/>
          <p:cNvSpPr/>
          <p:nvPr/>
        </p:nvSpPr>
        <p:spPr>
          <a:xfrm>
            <a:off x="4545079" y="7737954"/>
            <a:ext cx="2172217" cy="423889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Renonciation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131" name="Rectangle à coins arrondis 130"/>
          <p:cNvSpPr/>
          <p:nvPr/>
        </p:nvSpPr>
        <p:spPr>
          <a:xfrm>
            <a:off x="2321304" y="7744749"/>
            <a:ext cx="2172217" cy="4170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Acceptation à concurrence</a:t>
            </a:r>
          </a:p>
          <a:p>
            <a:pPr algn="ctr"/>
            <a:r>
              <a:rPr lang="fr-FR" sz="1000" dirty="0">
                <a:solidFill>
                  <a:srgbClr val="FFFFFF"/>
                </a:solidFill>
              </a:rPr>
              <a:t>d</a:t>
            </a:r>
            <a:r>
              <a:rPr lang="fr-FR" sz="1000" dirty="0" smtClean="0">
                <a:solidFill>
                  <a:srgbClr val="FFFFFF"/>
                </a:solidFill>
              </a:rPr>
              <a:t>e l’actif net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1004341" y="2505827"/>
            <a:ext cx="74951" cy="148644"/>
          </a:xfrm>
          <a:prstGeom prst="downArrow">
            <a:avLst/>
          </a:prstGeom>
          <a:solidFill>
            <a:srgbClr val="68036D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Flèche vers le bas 131"/>
          <p:cNvSpPr/>
          <p:nvPr/>
        </p:nvSpPr>
        <p:spPr>
          <a:xfrm>
            <a:off x="3184364" y="2514929"/>
            <a:ext cx="74951" cy="148644"/>
          </a:xfrm>
          <a:prstGeom prst="downArrow">
            <a:avLst/>
          </a:prstGeom>
          <a:solidFill>
            <a:srgbClr val="68036D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Flèche vers le bas 132"/>
          <p:cNvSpPr/>
          <p:nvPr/>
        </p:nvSpPr>
        <p:spPr>
          <a:xfrm>
            <a:off x="5533026" y="2508093"/>
            <a:ext cx="74951" cy="148644"/>
          </a:xfrm>
          <a:prstGeom prst="downArrow">
            <a:avLst/>
          </a:prstGeom>
          <a:solidFill>
            <a:srgbClr val="68036D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Flèche vers le bas 135"/>
          <p:cNvSpPr/>
          <p:nvPr/>
        </p:nvSpPr>
        <p:spPr>
          <a:xfrm>
            <a:off x="1013295" y="7583371"/>
            <a:ext cx="74951" cy="148644"/>
          </a:xfrm>
          <a:prstGeom prst="downArrow">
            <a:avLst/>
          </a:prstGeom>
          <a:solidFill>
            <a:srgbClr val="68036D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Flèche vers le bas 136"/>
          <p:cNvSpPr/>
          <p:nvPr/>
        </p:nvSpPr>
        <p:spPr>
          <a:xfrm>
            <a:off x="3377143" y="7583371"/>
            <a:ext cx="74951" cy="148644"/>
          </a:xfrm>
          <a:prstGeom prst="downArrow">
            <a:avLst/>
          </a:prstGeom>
          <a:solidFill>
            <a:srgbClr val="68036D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Flèche vers le bas 137"/>
          <p:cNvSpPr/>
          <p:nvPr/>
        </p:nvSpPr>
        <p:spPr>
          <a:xfrm>
            <a:off x="5566990" y="7587197"/>
            <a:ext cx="74951" cy="148644"/>
          </a:xfrm>
          <a:prstGeom prst="downArrow">
            <a:avLst/>
          </a:prstGeom>
          <a:solidFill>
            <a:srgbClr val="68036D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Rectangle 10"/>
          <p:cNvSpPr>
            <a:spLocks noChangeArrowheads="1"/>
          </p:cNvSpPr>
          <p:nvPr/>
        </p:nvSpPr>
        <p:spPr bwMode="auto">
          <a:xfrm>
            <a:off x="116769" y="4146884"/>
            <a:ext cx="3275653" cy="121821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800" dirty="0" smtClean="0">
                <a:solidFill>
                  <a:srgbClr val="676964"/>
                </a:solidFill>
              </a:rPr>
              <a:t>AB INTESTAT : selon les règles fixées par la loi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40" name="Rectangle 10"/>
          <p:cNvSpPr>
            <a:spLocks noChangeArrowheads="1"/>
          </p:cNvSpPr>
          <p:nvPr/>
        </p:nvSpPr>
        <p:spPr bwMode="auto">
          <a:xfrm>
            <a:off x="3484664" y="4142023"/>
            <a:ext cx="3253529" cy="1304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800" dirty="0" smtClean="0">
                <a:solidFill>
                  <a:srgbClr val="676964"/>
                </a:solidFill>
              </a:rPr>
              <a:t>AVEC LIBÉRALITÉS : donation, testament…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51" name="Rectangle 10"/>
          <p:cNvSpPr>
            <a:spLocks noChangeArrowheads="1"/>
          </p:cNvSpPr>
          <p:nvPr/>
        </p:nvSpPr>
        <p:spPr bwMode="auto">
          <a:xfrm>
            <a:off x="147966" y="8193467"/>
            <a:ext cx="2116330" cy="40191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Acceptation volontaire (expresse, tacite)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Acceptation forcée (recel successoral)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Caractère irrévocable</a:t>
            </a:r>
            <a:endParaRPr lang="fr-FR" sz="700" dirty="0">
              <a:solidFill>
                <a:srgbClr val="676964"/>
              </a:solidFill>
            </a:endParaRPr>
          </a:p>
        </p:txBody>
      </p:sp>
      <p:sp>
        <p:nvSpPr>
          <p:cNvPr id="153" name="Rectangle 10"/>
          <p:cNvSpPr>
            <a:spLocks noChangeArrowheads="1"/>
          </p:cNvSpPr>
          <p:nvPr/>
        </p:nvSpPr>
        <p:spPr bwMode="auto">
          <a:xfrm>
            <a:off x="2321304" y="8187626"/>
            <a:ext cx="2172217" cy="40191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Déclaration au greffe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Obligation d’inventaire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Faculté de révocation</a:t>
            </a:r>
            <a:endParaRPr lang="fr-FR" sz="700" dirty="0">
              <a:solidFill>
                <a:srgbClr val="676964"/>
              </a:solidFill>
            </a:endParaRPr>
          </a:p>
        </p:txBody>
      </p:sp>
      <p:pic>
        <p:nvPicPr>
          <p:cNvPr id="154" name="Image 1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064" y="8528844"/>
            <a:ext cx="1503253" cy="613828"/>
          </a:xfrm>
          <a:prstGeom prst="rect">
            <a:avLst/>
          </a:prstGeom>
        </p:spPr>
      </p:pic>
      <p:sp>
        <p:nvSpPr>
          <p:cNvPr id="155" name="Rectangle 10"/>
          <p:cNvSpPr>
            <a:spLocks noChangeArrowheads="1"/>
          </p:cNvSpPr>
          <p:nvPr/>
        </p:nvSpPr>
        <p:spPr bwMode="auto">
          <a:xfrm>
            <a:off x="4575481" y="8144383"/>
            <a:ext cx="2172217" cy="40191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L’héritier renonçant est censé n’avoir jamais hérité</a:t>
            </a:r>
          </a:p>
        </p:txBody>
      </p:sp>
    </p:spTree>
    <p:extLst>
      <p:ext uri="{BB962C8B-B14F-4D97-AF65-F5344CB8AC3E}">
        <p14:creationId xmlns:p14="http://schemas.microsoft.com/office/powerpoint/2010/main" val="36755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10"/>
          <p:cNvSpPr>
            <a:spLocks noChangeArrowheads="1"/>
          </p:cNvSpPr>
          <p:nvPr/>
        </p:nvSpPr>
        <p:spPr bwMode="auto">
          <a:xfrm>
            <a:off x="140395" y="1896081"/>
            <a:ext cx="1587656" cy="857634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horz" anchor="t"/>
          <a:lstStyle/>
          <a:p>
            <a:endParaRPr lang="fr-FR" sz="800" strike="sngStrike" dirty="0" smtClean="0">
              <a:solidFill>
                <a:srgbClr val="FF0000"/>
              </a:solidFill>
            </a:endParaRPr>
          </a:p>
        </p:txBody>
      </p:sp>
      <p:sp>
        <p:nvSpPr>
          <p:cNvPr id="92" name="Rectangle 10"/>
          <p:cNvSpPr>
            <a:spLocks noChangeArrowheads="1"/>
          </p:cNvSpPr>
          <p:nvPr/>
        </p:nvSpPr>
        <p:spPr bwMode="auto">
          <a:xfrm>
            <a:off x="140395" y="1097353"/>
            <a:ext cx="1587656" cy="772764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horz" anchor="t"/>
          <a:lstStyle/>
          <a:p>
            <a:endParaRPr lang="fr-FR" sz="800" strike="sngStrike" dirty="0" smtClean="0">
              <a:solidFill>
                <a:srgbClr val="FF0000"/>
              </a:solidFill>
            </a:endParaRPr>
          </a:p>
        </p:txBody>
      </p: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134457" y="147744"/>
            <a:ext cx="6625862" cy="52322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2"/>
                </a:solidFill>
                <a:ea typeface="ＭＳ Ｐゴシック" pitchFamily="1" charset="-128"/>
              </a:rPr>
              <a:t>PROFESSIONS LIBÉRALES </a:t>
            </a:r>
          </a:p>
          <a:p>
            <a:pPr algn="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LES SUCCESSIONS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115" name="Text Box 13"/>
          <p:cNvSpPr txBox="1">
            <a:spLocks noChangeArrowheads="1"/>
          </p:cNvSpPr>
          <p:nvPr/>
        </p:nvSpPr>
        <p:spPr bwMode="auto">
          <a:xfrm>
            <a:off x="129393" y="732242"/>
            <a:ext cx="6630925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PARTAGE DE LA SUCCESSION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796933" y="1093223"/>
            <a:ext cx="4963383" cy="777561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Biens existants au jour du décès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+ valeur des donations et des legs reportables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+ valeur des libéralités excédant la quotité disponible si héritier réservataire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+ créance du défunt contre les héritiers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+ créance de l’indivision successorale contre les héritiers</a:t>
            </a:r>
          </a:p>
        </p:txBody>
      </p:sp>
      <p:sp>
        <p:nvSpPr>
          <p:cNvPr id="73" name="Text Box 13"/>
          <p:cNvSpPr txBox="1">
            <a:spLocks noChangeArrowheads="1"/>
          </p:cNvSpPr>
          <p:nvPr/>
        </p:nvSpPr>
        <p:spPr bwMode="auto">
          <a:xfrm>
            <a:off x="116773" y="3526037"/>
            <a:ext cx="6630925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CALCUL DES DROITS DE SUCCESSION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84" name="Rectangle à coins arrondis 83"/>
          <p:cNvSpPr/>
          <p:nvPr/>
        </p:nvSpPr>
        <p:spPr>
          <a:xfrm>
            <a:off x="116772" y="4150775"/>
            <a:ext cx="3275651" cy="21125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EN LIGNE DIRECTE</a:t>
            </a:r>
            <a:endParaRPr lang="fr-FR" sz="1000" dirty="0">
              <a:solidFill>
                <a:srgbClr val="FFFFFF"/>
              </a:solidFill>
            </a:endParaRPr>
          </a:p>
        </p:txBody>
      </p:sp>
      <p:cxnSp>
        <p:nvCxnSpPr>
          <p:cNvPr id="91" name="Connecteur droit 90"/>
          <p:cNvCxnSpPr>
            <a:stCxn id="110" idx="2"/>
          </p:cNvCxnSpPr>
          <p:nvPr/>
        </p:nvCxnSpPr>
        <p:spPr>
          <a:xfrm flipH="1">
            <a:off x="3424447" y="4100111"/>
            <a:ext cx="7788" cy="2717765"/>
          </a:xfrm>
          <a:prstGeom prst="line">
            <a:avLst/>
          </a:prstGeom>
          <a:ln w="63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Rectangle 10"/>
          <p:cNvSpPr>
            <a:spLocks noChangeArrowheads="1"/>
          </p:cNvSpPr>
          <p:nvPr/>
        </p:nvSpPr>
        <p:spPr bwMode="auto">
          <a:xfrm>
            <a:off x="128690" y="4777542"/>
            <a:ext cx="3273944" cy="50057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 smtClean="0">
                <a:solidFill>
                  <a:srgbClr val="676964"/>
                </a:solidFill>
              </a:rPr>
              <a:t>Entre parents et enfants : 100 000 €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 smtClean="0">
                <a:solidFill>
                  <a:srgbClr val="676964"/>
                </a:solidFill>
              </a:rPr>
              <a:t>Entre grands-parents et petits enfants (ou arrière petits enfants) : </a:t>
            </a:r>
          </a:p>
          <a:p>
            <a:pPr marL="628650" lvl="1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 smtClean="0">
                <a:solidFill>
                  <a:srgbClr val="676964"/>
                </a:solidFill>
              </a:rPr>
              <a:t>1 594 € (si legs en présence de descendants de 1</a:t>
            </a:r>
            <a:r>
              <a:rPr lang="fr-FR" sz="700" b="1" baseline="30000" dirty="0" smtClean="0">
                <a:solidFill>
                  <a:srgbClr val="676964"/>
                </a:solidFill>
              </a:rPr>
              <a:t>er</a:t>
            </a:r>
            <a:r>
              <a:rPr lang="fr-FR" sz="700" b="1" dirty="0" smtClean="0">
                <a:solidFill>
                  <a:srgbClr val="676964"/>
                </a:solidFill>
              </a:rPr>
              <a:t> degré.) </a:t>
            </a:r>
            <a:endParaRPr lang="fr-FR" sz="700" b="1" dirty="0">
              <a:solidFill>
                <a:srgbClr val="676964"/>
              </a:solidFill>
            </a:endParaRPr>
          </a:p>
        </p:txBody>
      </p:sp>
      <p:sp>
        <p:nvSpPr>
          <p:cNvPr id="56" name="Rectangle à coins arrondis 55"/>
          <p:cNvSpPr/>
          <p:nvPr/>
        </p:nvSpPr>
        <p:spPr>
          <a:xfrm>
            <a:off x="170591" y="1193388"/>
            <a:ext cx="1527264" cy="527162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smtClean="0">
                <a:solidFill>
                  <a:srgbClr val="FFFFFF"/>
                </a:solidFill>
              </a:rPr>
              <a:t>COMPOSITION </a:t>
            </a:r>
          </a:p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DE LA MASSE PARTAGEABLE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61" name="Rectangle 10"/>
          <p:cNvSpPr>
            <a:spLocks noChangeArrowheads="1"/>
          </p:cNvSpPr>
          <p:nvPr/>
        </p:nvSpPr>
        <p:spPr bwMode="auto">
          <a:xfrm>
            <a:off x="1796933" y="1912571"/>
            <a:ext cx="4963384" cy="83086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Biens existants </a:t>
            </a:r>
            <a:r>
              <a:rPr lang="fr-FR" sz="800" dirty="0">
                <a:solidFill>
                  <a:srgbClr val="676964"/>
                </a:solidFill>
              </a:rPr>
              <a:t>: valeurs au jour du partage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Libéralité en nature </a:t>
            </a:r>
            <a:r>
              <a:rPr lang="fr-FR" sz="800" b="1" dirty="0" smtClean="0">
                <a:solidFill>
                  <a:srgbClr val="676964"/>
                </a:solidFill>
              </a:rPr>
              <a:t>rapportable </a:t>
            </a:r>
            <a:r>
              <a:rPr lang="fr-FR" sz="800" dirty="0" smtClean="0">
                <a:solidFill>
                  <a:srgbClr val="676964"/>
                </a:solidFill>
              </a:rPr>
              <a:t>: valeur </a:t>
            </a:r>
            <a:r>
              <a:rPr lang="fr-FR" sz="800" dirty="0">
                <a:solidFill>
                  <a:srgbClr val="676964"/>
                </a:solidFill>
              </a:rPr>
              <a:t>du bien donné au jour du partage d’après son état au jour de la libéralité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Libéralité en argent </a:t>
            </a:r>
            <a:r>
              <a:rPr lang="fr-FR" sz="800" b="1" dirty="0" smtClean="0">
                <a:solidFill>
                  <a:srgbClr val="676964"/>
                </a:solidFill>
              </a:rPr>
              <a:t>rapportable </a:t>
            </a:r>
            <a:r>
              <a:rPr lang="fr-FR" sz="800" dirty="0" smtClean="0">
                <a:solidFill>
                  <a:srgbClr val="676964"/>
                </a:solidFill>
              </a:rPr>
              <a:t>: </a:t>
            </a:r>
            <a:r>
              <a:rPr lang="fr-FR" sz="800" dirty="0">
                <a:solidFill>
                  <a:srgbClr val="676964"/>
                </a:solidFill>
              </a:rPr>
              <a:t>nominal de la somme donnée. Si acquisition d’un bien, valeur du bien au jour du partage d’après son état au jour de </a:t>
            </a:r>
            <a:r>
              <a:rPr lang="fr-FR" sz="800" dirty="0" smtClean="0">
                <a:solidFill>
                  <a:srgbClr val="676964"/>
                </a:solidFill>
              </a:rPr>
              <a:t>l’acquisition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Indemnités de réduction </a:t>
            </a:r>
            <a:r>
              <a:rPr lang="fr-FR" sz="800" dirty="0" smtClean="0">
                <a:solidFill>
                  <a:srgbClr val="676964"/>
                </a:solidFill>
              </a:rPr>
              <a:t>s’il y a lieu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62" name="Rectangle à coins arrondis 61"/>
          <p:cNvSpPr/>
          <p:nvPr/>
        </p:nvSpPr>
        <p:spPr>
          <a:xfrm>
            <a:off x="176730" y="2032453"/>
            <a:ext cx="1527263" cy="533122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ÉVALUATION</a:t>
            </a:r>
          </a:p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 DE LA MASSE PARTAGEABLE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63" name="Rectangle à coins arrondis 62"/>
          <p:cNvSpPr/>
          <p:nvPr/>
        </p:nvSpPr>
        <p:spPr>
          <a:xfrm>
            <a:off x="133112" y="4418108"/>
            <a:ext cx="3259311" cy="21208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Abattement en cas de succession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64" name="Rectangle à coins arrondis 63"/>
          <p:cNvSpPr/>
          <p:nvPr/>
        </p:nvSpPr>
        <p:spPr>
          <a:xfrm>
            <a:off x="116770" y="5610066"/>
            <a:ext cx="3260271" cy="17648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Fraction nette taxable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3462542" y="4151803"/>
            <a:ext cx="3275651" cy="21125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EN LIGNE COLLATÉRALE</a:t>
            </a:r>
            <a:endParaRPr lang="fr-FR" sz="1000" dirty="0">
              <a:solidFill>
                <a:srgbClr val="FFFFFF"/>
              </a:solidFill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3479641" y="4422153"/>
            <a:ext cx="3247344" cy="2080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Abattement en cas de succession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75" name="Rectangle 10"/>
          <p:cNvSpPr>
            <a:spLocks noChangeArrowheads="1"/>
          </p:cNvSpPr>
          <p:nvPr/>
        </p:nvSpPr>
        <p:spPr bwMode="auto">
          <a:xfrm>
            <a:off x="3424447" y="4711125"/>
            <a:ext cx="3273944" cy="86332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 smtClean="0">
                <a:solidFill>
                  <a:srgbClr val="676964"/>
                </a:solidFill>
              </a:rPr>
              <a:t>Entre </a:t>
            </a:r>
            <a:r>
              <a:rPr lang="fr-FR" sz="700" b="1" dirty="0">
                <a:solidFill>
                  <a:srgbClr val="676964"/>
                </a:solidFill>
              </a:rPr>
              <a:t>frères et sœurs : 15 932 € </a:t>
            </a:r>
            <a:endParaRPr lang="fr-FR" sz="700" b="1" dirty="0" smtClean="0">
              <a:solidFill>
                <a:srgbClr val="676964"/>
              </a:solidFill>
            </a:endParaRPr>
          </a:p>
          <a:p>
            <a:pPr marL="628650" lvl="1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exonération </a:t>
            </a:r>
            <a:r>
              <a:rPr lang="fr-FR" sz="700" dirty="0">
                <a:solidFill>
                  <a:srgbClr val="676964"/>
                </a:solidFill>
              </a:rPr>
              <a:t>à certaines </a:t>
            </a:r>
            <a:r>
              <a:rPr lang="fr-FR" sz="700" dirty="0" smtClean="0">
                <a:solidFill>
                  <a:srgbClr val="676964"/>
                </a:solidFill>
              </a:rPr>
              <a:t>conditions</a:t>
            </a:r>
            <a:endParaRPr lang="fr-FR" sz="700" dirty="0">
              <a:solidFill>
                <a:srgbClr val="676964"/>
              </a:solidFill>
            </a:endParaRP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>
                <a:solidFill>
                  <a:srgbClr val="676964"/>
                </a:solidFill>
              </a:rPr>
              <a:t>Entre parents 3ème degré : 7 967 € </a:t>
            </a:r>
            <a:endParaRPr lang="fr-FR" sz="700" b="1" dirty="0" smtClean="0">
              <a:solidFill>
                <a:srgbClr val="676964"/>
              </a:solidFill>
            </a:endParaRPr>
          </a:p>
          <a:p>
            <a:pPr marL="628650" lvl="1" indent="-171450">
              <a:lnSpc>
                <a:spcPct val="110000"/>
              </a:lnSpc>
              <a:buFont typeface="Arial"/>
              <a:buChar char="•"/>
            </a:pPr>
            <a:r>
              <a:rPr lang="fr-FR" sz="700" dirty="0" smtClean="0">
                <a:solidFill>
                  <a:srgbClr val="676964"/>
                </a:solidFill>
              </a:rPr>
              <a:t>uniquement oncle / tante </a:t>
            </a:r>
            <a:r>
              <a:rPr lang="fr-FR" sz="700" dirty="0">
                <a:solidFill>
                  <a:srgbClr val="676964"/>
                </a:solidFill>
              </a:rPr>
              <a:t>et </a:t>
            </a:r>
            <a:r>
              <a:rPr lang="fr-FR" sz="700" dirty="0" smtClean="0">
                <a:solidFill>
                  <a:srgbClr val="676964"/>
                </a:solidFill>
              </a:rPr>
              <a:t>neveux / nièce</a:t>
            </a:r>
            <a:endParaRPr lang="fr-FR" sz="700" dirty="0">
              <a:solidFill>
                <a:srgbClr val="676964"/>
              </a:solidFill>
            </a:endParaRP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>
                <a:solidFill>
                  <a:srgbClr val="676964"/>
                </a:solidFill>
              </a:rPr>
              <a:t>Entre parents 4ème degré : 1 594 €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>
                <a:solidFill>
                  <a:srgbClr val="676964"/>
                </a:solidFill>
              </a:rPr>
              <a:t>Entre parents au-delà du 4ème degré : 1 594 €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700" b="1" dirty="0">
                <a:solidFill>
                  <a:srgbClr val="676964"/>
                </a:solidFill>
              </a:rPr>
              <a:t>Entre non parents : 1 594 €</a:t>
            </a:r>
          </a:p>
        </p:txBody>
      </p:sp>
      <p:sp>
        <p:nvSpPr>
          <p:cNvPr id="76" name="Rectangle à coins arrondis 75"/>
          <p:cNvSpPr/>
          <p:nvPr/>
        </p:nvSpPr>
        <p:spPr>
          <a:xfrm>
            <a:off x="3475828" y="5607538"/>
            <a:ext cx="3222563" cy="17901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Fraction nette taxable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78" name="Rectangle 10"/>
          <p:cNvSpPr>
            <a:spLocks noChangeArrowheads="1"/>
          </p:cNvSpPr>
          <p:nvPr/>
        </p:nvSpPr>
        <p:spPr bwMode="auto">
          <a:xfrm>
            <a:off x="428350" y="5756035"/>
            <a:ext cx="1668243" cy="1068659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&lt; 8 072 €</a:t>
            </a:r>
          </a:p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de 8 072 à 12 </a:t>
            </a:r>
            <a:r>
              <a:rPr lang="fr-FR" sz="700" b="1" dirty="0" smtClean="0">
                <a:solidFill>
                  <a:srgbClr val="676964"/>
                </a:solidFill>
              </a:rPr>
              <a:t>109 €</a:t>
            </a:r>
            <a:endParaRPr lang="fr-FR" sz="700" b="1" dirty="0">
              <a:solidFill>
                <a:srgbClr val="676964"/>
              </a:solidFill>
            </a:endParaRPr>
          </a:p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de 12 109 à 15 </a:t>
            </a:r>
            <a:r>
              <a:rPr lang="fr-FR" sz="700" b="1" dirty="0" smtClean="0">
                <a:solidFill>
                  <a:srgbClr val="676964"/>
                </a:solidFill>
              </a:rPr>
              <a:t>932 €</a:t>
            </a:r>
            <a:endParaRPr lang="fr-FR" sz="700" b="1" dirty="0">
              <a:solidFill>
                <a:srgbClr val="676964"/>
              </a:solidFill>
            </a:endParaRPr>
          </a:p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de 15 </a:t>
            </a:r>
            <a:r>
              <a:rPr lang="fr-FR" sz="700" b="1" dirty="0" smtClean="0">
                <a:solidFill>
                  <a:srgbClr val="676964"/>
                </a:solidFill>
              </a:rPr>
              <a:t>932 </a:t>
            </a:r>
            <a:r>
              <a:rPr lang="fr-FR" sz="700" b="1" dirty="0">
                <a:solidFill>
                  <a:srgbClr val="676964"/>
                </a:solidFill>
              </a:rPr>
              <a:t>à 552 324 </a:t>
            </a:r>
            <a:r>
              <a:rPr lang="fr-FR" sz="700" b="1" dirty="0" smtClean="0">
                <a:solidFill>
                  <a:srgbClr val="676964"/>
                </a:solidFill>
              </a:rPr>
              <a:t>€</a:t>
            </a:r>
          </a:p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de 552 324 </a:t>
            </a:r>
            <a:r>
              <a:rPr lang="fr-FR" sz="700" b="1" dirty="0" smtClean="0">
                <a:solidFill>
                  <a:srgbClr val="676964"/>
                </a:solidFill>
              </a:rPr>
              <a:t>à </a:t>
            </a:r>
            <a:r>
              <a:rPr lang="fr-FR" sz="700" b="1" dirty="0">
                <a:solidFill>
                  <a:srgbClr val="676964"/>
                </a:solidFill>
              </a:rPr>
              <a:t>902 838</a:t>
            </a:r>
          </a:p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de 902 </a:t>
            </a:r>
            <a:r>
              <a:rPr lang="fr-FR" sz="700" b="1" dirty="0" smtClean="0">
                <a:solidFill>
                  <a:srgbClr val="676964"/>
                </a:solidFill>
              </a:rPr>
              <a:t>830 à </a:t>
            </a:r>
            <a:r>
              <a:rPr lang="fr-FR" sz="700" b="1" dirty="0">
                <a:solidFill>
                  <a:srgbClr val="676964"/>
                </a:solidFill>
              </a:rPr>
              <a:t>1 805 677 €</a:t>
            </a:r>
          </a:p>
          <a:p>
            <a:pPr algn="r"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au delà de 1 805 677 </a:t>
            </a:r>
          </a:p>
        </p:txBody>
      </p:sp>
      <p:sp>
        <p:nvSpPr>
          <p:cNvPr id="79" name="Rectangle 10"/>
          <p:cNvSpPr>
            <a:spLocks noChangeArrowheads="1"/>
          </p:cNvSpPr>
          <p:nvPr/>
        </p:nvSpPr>
        <p:spPr bwMode="auto">
          <a:xfrm>
            <a:off x="2343756" y="5912135"/>
            <a:ext cx="645530" cy="83331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 5%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10%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15 %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20 %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30 %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40 %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45 %</a:t>
            </a:r>
            <a:endParaRPr lang="fr-FR" sz="700" b="1" dirty="0">
              <a:solidFill>
                <a:srgbClr val="676964"/>
              </a:solidFill>
            </a:endParaRPr>
          </a:p>
          <a:p>
            <a:pPr>
              <a:lnSpc>
                <a:spcPct val="110000"/>
              </a:lnSpc>
            </a:pPr>
            <a:endParaRPr lang="fr-FR" sz="700" b="1" dirty="0">
              <a:solidFill>
                <a:srgbClr val="676964"/>
              </a:solidFill>
            </a:endParaRPr>
          </a:p>
        </p:txBody>
      </p:sp>
      <p:sp>
        <p:nvSpPr>
          <p:cNvPr id="81" name="Rectangle 10"/>
          <p:cNvSpPr>
            <a:spLocks noChangeArrowheads="1"/>
          </p:cNvSpPr>
          <p:nvPr/>
        </p:nvSpPr>
        <p:spPr bwMode="auto">
          <a:xfrm>
            <a:off x="2096593" y="5726593"/>
            <a:ext cx="331814" cy="1068659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-&gt;</a:t>
            </a:r>
          </a:p>
        </p:txBody>
      </p:sp>
      <p:sp>
        <p:nvSpPr>
          <p:cNvPr id="82" name="Rectangle 10"/>
          <p:cNvSpPr>
            <a:spLocks noChangeArrowheads="1"/>
          </p:cNvSpPr>
          <p:nvPr/>
        </p:nvSpPr>
        <p:spPr bwMode="auto">
          <a:xfrm>
            <a:off x="3473121" y="5873605"/>
            <a:ext cx="3211984" cy="92944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Entre frères et sœurs : 		&lt; 24 430 €       -&gt; 35 %</a:t>
            </a:r>
          </a:p>
          <a:p>
            <a:pPr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	</a:t>
            </a:r>
            <a:r>
              <a:rPr lang="fr-FR" sz="700" b="1" dirty="0" smtClean="0">
                <a:solidFill>
                  <a:srgbClr val="676964"/>
                </a:solidFill>
              </a:rPr>
              <a:t>			au delà            -&gt; 55 %</a:t>
            </a:r>
          </a:p>
          <a:p>
            <a:pPr>
              <a:lnSpc>
                <a:spcPct val="110000"/>
              </a:lnSpc>
            </a:pPr>
            <a:r>
              <a:rPr lang="fr-FR" sz="700" b="1" dirty="0">
                <a:solidFill>
                  <a:srgbClr val="676964"/>
                </a:solidFill>
              </a:rPr>
              <a:t>	</a:t>
            </a:r>
            <a:r>
              <a:rPr lang="fr-FR" sz="700" b="1" dirty="0" smtClean="0">
                <a:solidFill>
                  <a:srgbClr val="676964"/>
                </a:solidFill>
              </a:rPr>
              <a:t>				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Ente parents jusqu’au 4</a:t>
            </a:r>
            <a:r>
              <a:rPr lang="fr-FR" sz="700" b="1" baseline="30000" dirty="0" smtClean="0">
                <a:solidFill>
                  <a:srgbClr val="676964"/>
                </a:solidFill>
              </a:rPr>
              <a:t>ème</a:t>
            </a:r>
            <a:r>
              <a:rPr lang="fr-FR" sz="700" b="1" dirty="0" smtClean="0">
                <a:solidFill>
                  <a:srgbClr val="676964"/>
                </a:solidFill>
              </a:rPr>
              <a:t> degré : 		      -&gt; 55 % </a:t>
            </a:r>
          </a:p>
          <a:p>
            <a:pPr>
              <a:lnSpc>
                <a:spcPct val="110000"/>
              </a:lnSpc>
            </a:pPr>
            <a:r>
              <a:rPr lang="fr-FR" sz="700" b="1" dirty="0" smtClean="0">
                <a:solidFill>
                  <a:srgbClr val="676964"/>
                </a:solidFill>
              </a:rPr>
              <a:t>Entre parents au-delà du 4</a:t>
            </a:r>
            <a:r>
              <a:rPr lang="fr-FR" sz="700" b="1" baseline="30000" dirty="0" smtClean="0">
                <a:solidFill>
                  <a:srgbClr val="676964"/>
                </a:solidFill>
              </a:rPr>
              <a:t>ème</a:t>
            </a:r>
            <a:r>
              <a:rPr lang="fr-FR" sz="700" b="1" dirty="0" smtClean="0">
                <a:solidFill>
                  <a:srgbClr val="676964"/>
                </a:solidFill>
              </a:rPr>
              <a:t> degré :                     	      -&gt; 60 %</a:t>
            </a:r>
            <a:endParaRPr lang="fr-FR" sz="700" b="1" dirty="0">
              <a:solidFill>
                <a:srgbClr val="676964"/>
              </a:solidFill>
            </a:endParaRPr>
          </a:p>
        </p:txBody>
      </p:sp>
      <p:sp>
        <p:nvSpPr>
          <p:cNvPr id="87" name="Text Box 13"/>
          <p:cNvSpPr txBox="1">
            <a:spLocks noChangeArrowheads="1"/>
          </p:cNvSpPr>
          <p:nvPr/>
        </p:nvSpPr>
        <p:spPr bwMode="auto">
          <a:xfrm>
            <a:off x="96060" y="6832901"/>
            <a:ext cx="6630925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DÉFINITIONS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99" name="Rectangle 10"/>
          <p:cNvSpPr>
            <a:spLocks noChangeArrowheads="1"/>
          </p:cNvSpPr>
          <p:nvPr/>
        </p:nvSpPr>
        <p:spPr bwMode="auto">
          <a:xfrm>
            <a:off x="98035" y="7168825"/>
            <a:ext cx="6628950" cy="133561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Libéralité </a:t>
            </a:r>
            <a:r>
              <a:rPr lang="fr-FR" sz="800" dirty="0" smtClean="0">
                <a:solidFill>
                  <a:schemeClr val="accent3">
                    <a:lumMod val="75000"/>
                  </a:schemeClr>
                </a:solidFill>
              </a:rPr>
              <a:t>: </a:t>
            </a:r>
            <a:r>
              <a:rPr lang="fr-FR" sz="800" dirty="0">
                <a:solidFill>
                  <a:schemeClr val="accent3">
                    <a:lumMod val="75000"/>
                  </a:schemeClr>
                </a:solidFill>
              </a:rPr>
              <a:t>acte juridique fait entre vifs ou dans une disposition testamentaire permettant le transfert d’un droit ou de biens dépendant de son patrimoine à une autre personne. La libéralité peut être consentie en pleine propriété, en nue-propriété ou en usufruit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Les descendants : </a:t>
            </a:r>
            <a:r>
              <a:rPr lang="fr-FR" sz="800" dirty="0" smtClean="0">
                <a:solidFill>
                  <a:srgbClr val="676964"/>
                </a:solidFill>
              </a:rPr>
              <a:t>enfants, petits-enfants, arrière petits enfants… 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Les ascendants : privilégiés </a:t>
            </a:r>
            <a:r>
              <a:rPr lang="fr-FR" sz="800" dirty="0" smtClean="0">
                <a:solidFill>
                  <a:srgbClr val="676964"/>
                </a:solidFill>
              </a:rPr>
              <a:t>(père et mère), </a:t>
            </a:r>
            <a:r>
              <a:rPr lang="fr-FR" sz="800" b="1" dirty="0" smtClean="0">
                <a:solidFill>
                  <a:srgbClr val="676964"/>
                </a:solidFill>
              </a:rPr>
              <a:t>ordinaires </a:t>
            </a:r>
            <a:r>
              <a:rPr lang="fr-FR" sz="800" dirty="0" smtClean="0">
                <a:solidFill>
                  <a:srgbClr val="676964"/>
                </a:solidFill>
              </a:rPr>
              <a:t>(grands parents, arrières grands parents)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Les collatéraux :</a:t>
            </a:r>
            <a:r>
              <a:rPr lang="fr-FR" sz="800" dirty="0" smtClean="0">
                <a:solidFill>
                  <a:srgbClr val="676964"/>
                </a:solidFill>
              </a:rPr>
              <a:t> </a:t>
            </a:r>
            <a:r>
              <a:rPr lang="fr-FR" sz="800" b="1" dirty="0" smtClean="0">
                <a:solidFill>
                  <a:srgbClr val="676964"/>
                </a:solidFill>
              </a:rPr>
              <a:t>privilégiés </a:t>
            </a:r>
            <a:r>
              <a:rPr lang="fr-FR" sz="800" dirty="0" smtClean="0">
                <a:solidFill>
                  <a:srgbClr val="676964"/>
                </a:solidFill>
              </a:rPr>
              <a:t>(frères et sœurs, neveux et nièces) </a:t>
            </a:r>
            <a:r>
              <a:rPr lang="fr-FR" sz="800" b="1" dirty="0" smtClean="0">
                <a:solidFill>
                  <a:srgbClr val="676964"/>
                </a:solidFill>
              </a:rPr>
              <a:t>ordinaires </a:t>
            </a:r>
            <a:r>
              <a:rPr lang="fr-FR" sz="800" dirty="0" smtClean="0">
                <a:solidFill>
                  <a:srgbClr val="676964"/>
                </a:solidFill>
              </a:rPr>
              <a:t>(oncles, tantes, cousins jusqu’au 6</a:t>
            </a:r>
            <a:r>
              <a:rPr lang="fr-FR" sz="800" baseline="30000" dirty="0" smtClean="0">
                <a:solidFill>
                  <a:srgbClr val="676964"/>
                </a:solidFill>
              </a:rPr>
              <a:t>ème</a:t>
            </a:r>
            <a:r>
              <a:rPr lang="fr-FR" sz="800" dirty="0" smtClean="0">
                <a:solidFill>
                  <a:srgbClr val="676964"/>
                </a:solidFill>
              </a:rPr>
              <a:t> degré)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Le conjoint survivant : </a:t>
            </a:r>
            <a:r>
              <a:rPr lang="fr-FR" sz="800" dirty="0" smtClean="0">
                <a:solidFill>
                  <a:srgbClr val="676964"/>
                </a:solidFill>
              </a:rPr>
              <a:t>le partenaire lié par un PACS n’est pas considéré comme un conjoint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La fente successorale : </a:t>
            </a:r>
            <a:r>
              <a:rPr lang="fr-FR" sz="800" dirty="0" smtClean="0">
                <a:solidFill>
                  <a:srgbClr val="676964"/>
                </a:solidFill>
              </a:rPr>
              <a:t>division de la succession en 2 branches (pour les descendants et collatéraux privilégiés)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La représentation :</a:t>
            </a:r>
            <a:r>
              <a:rPr lang="fr-FR" sz="800" b="1" dirty="0" smtClean="0"/>
              <a:t> </a:t>
            </a:r>
            <a:r>
              <a:rPr lang="fr-FR" sz="800" dirty="0" smtClean="0">
                <a:solidFill>
                  <a:schemeClr val="accent3">
                    <a:lumMod val="75000"/>
                  </a:schemeClr>
                </a:solidFill>
              </a:rPr>
              <a:t>mécanisme permettant à un des enfants de "représenter" leur père et/ou leur mère pour le partage de l'héritage du défunt. Possible quand le parent est décédé ou déclaré indigne.</a:t>
            </a:r>
          </a:p>
        </p:txBody>
      </p:sp>
      <p:sp>
        <p:nvSpPr>
          <p:cNvPr id="101" name="Rectangle 10"/>
          <p:cNvSpPr>
            <a:spLocks noChangeArrowheads="1"/>
          </p:cNvSpPr>
          <p:nvPr/>
        </p:nvSpPr>
        <p:spPr bwMode="auto">
          <a:xfrm>
            <a:off x="140395" y="2800091"/>
            <a:ext cx="1587656" cy="650662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horz" anchor="t"/>
          <a:lstStyle/>
          <a:p>
            <a:endParaRPr lang="fr-FR" sz="800" strike="sngStrike" dirty="0" smtClean="0">
              <a:solidFill>
                <a:srgbClr val="FF0000"/>
              </a:solidFill>
            </a:endParaRPr>
          </a:p>
        </p:txBody>
      </p:sp>
      <p:sp>
        <p:nvSpPr>
          <p:cNvPr id="102" name="Rectangle 10"/>
          <p:cNvSpPr>
            <a:spLocks noChangeArrowheads="1"/>
          </p:cNvSpPr>
          <p:nvPr/>
        </p:nvSpPr>
        <p:spPr bwMode="auto">
          <a:xfrm>
            <a:off x="1796933" y="2792381"/>
            <a:ext cx="4963384" cy="67266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Indivision successorale : </a:t>
            </a:r>
            <a:r>
              <a:rPr lang="fr-FR" sz="800" dirty="0" smtClean="0">
                <a:solidFill>
                  <a:srgbClr val="676964"/>
                </a:solidFill>
              </a:rPr>
              <a:t>avant le partage les héritiers sont en indivision sur les biens composants la succession</a:t>
            </a:r>
          </a:p>
          <a:p>
            <a:pPr marL="171450" indent="-171450">
              <a:lnSpc>
                <a:spcPct val="110000"/>
              </a:lnSpc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P</a:t>
            </a:r>
            <a:r>
              <a:rPr lang="fr-FR" sz="800" b="1" dirty="0" smtClean="0">
                <a:solidFill>
                  <a:srgbClr val="676964"/>
                </a:solidFill>
              </a:rPr>
              <a:t>artage de la succession : </a:t>
            </a:r>
            <a:r>
              <a:rPr lang="fr-FR" sz="800" dirty="0" smtClean="0">
                <a:solidFill>
                  <a:srgbClr val="676964"/>
                </a:solidFill>
              </a:rPr>
              <a:t>il est en principe amiable, mais en cas de litige entre les héritiers le partage sera judiciaire</a:t>
            </a:r>
          </a:p>
        </p:txBody>
      </p:sp>
      <p:sp>
        <p:nvSpPr>
          <p:cNvPr id="107" name="Rectangle à coins arrondis 106"/>
          <p:cNvSpPr/>
          <p:nvPr/>
        </p:nvSpPr>
        <p:spPr>
          <a:xfrm>
            <a:off x="176730" y="2852341"/>
            <a:ext cx="1527263" cy="533122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FFFFFF"/>
                </a:solidFill>
              </a:rPr>
              <a:t>PARTAGE DE LA SUCCESSION</a:t>
            </a:r>
            <a:endParaRPr lang="fr-FR" sz="1000" dirty="0">
              <a:solidFill>
                <a:srgbClr val="FFFFFF"/>
              </a:solidFill>
            </a:endParaRPr>
          </a:p>
        </p:txBody>
      </p:sp>
      <p:pic>
        <p:nvPicPr>
          <p:cNvPr id="109" name="Imag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064" y="8528844"/>
            <a:ext cx="1503253" cy="613828"/>
          </a:xfrm>
          <a:prstGeom prst="rect">
            <a:avLst/>
          </a:prstGeom>
        </p:spPr>
      </p:pic>
      <p:sp>
        <p:nvSpPr>
          <p:cNvPr id="110" name="Rectangle 10"/>
          <p:cNvSpPr>
            <a:spLocks noChangeArrowheads="1"/>
          </p:cNvSpPr>
          <p:nvPr/>
        </p:nvSpPr>
        <p:spPr bwMode="auto">
          <a:xfrm>
            <a:off x="122730" y="3871289"/>
            <a:ext cx="6619009" cy="22882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fr-FR" sz="800" b="1" dirty="0" smtClean="0">
                <a:solidFill>
                  <a:srgbClr val="676964"/>
                </a:solidFill>
              </a:rPr>
              <a:t>Pas de droits </a:t>
            </a:r>
            <a:r>
              <a:rPr lang="fr-FR" sz="800" b="1" smtClean="0">
                <a:solidFill>
                  <a:srgbClr val="676964"/>
                </a:solidFill>
              </a:rPr>
              <a:t>de succession entre époux ou entre partenaires liés par un PACS</a:t>
            </a:r>
            <a:endParaRPr lang="fr-FR" sz="800" b="1" dirty="0">
              <a:solidFill>
                <a:srgbClr val="6769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Caisse d'Epargn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49750F577C4149BA6DB4861195A131" ma:contentTypeVersion="0" ma:contentTypeDescription="Crée un document." ma:contentTypeScope="" ma:versionID="0978beda8f63513b5dfa58be5bbaf1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50C2DF-ED40-4151-8541-7CA79B7776B0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elements/1.1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8BBAA64-92D2-454D-AF20-B3D1C438E0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5F6FD18-087C-4DF9-9794-9B39B255E8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2322</TotalTime>
  <Words>912</Words>
  <Application>Microsoft Office PowerPoint</Application>
  <PresentationFormat>Affichage à l'écran (4:3)</PresentationFormat>
  <Paragraphs>164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1-Caisse d'Epargne</vt:lpstr>
      <vt:lpstr>2_Pro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A5704641</cp:lastModifiedBy>
  <cp:revision>168</cp:revision>
  <cp:lastPrinted>2015-11-14T09:58:05Z</cp:lastPrinted>
  <dcterms:created xsi:type="dcterms:W3CDTF">2014-02-18T14:40:41Z</dcterms:created>
  <dcterms:modified xsi:type="dcterms:W3CDTF">2016-07-04T13:37:54Z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0x010100A649750F577C4149BA6DB4861195A131</vt:lpwstr>
  </property>
</Properties>
</file>