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5AFB6B10" ContentType="image/p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50"/>
  </p:notesMasterIdLst>
  <p:handoutMasterIdLst>
    <p:handoutMasterId r:id="rId51"/>
  </p:handoutMasterIdLst>
  <p:sldIdLst>
    <p:sldId id="270" r:id="rId5"/>
    <p:sldId id="277" r:id="rId6"/>
    <p:sldId id="338" r:id="rId7"/>
    <p:sldId id="339" r:id="rId8"/>
    <p:sldId id="307" r:id="rId9"/>
    <p:sldId id="308" r:id="rId10"/>
    <p:sldId id="311" r:id="rId11"/>
    <p:sldId id="328" r:id="rId12"/>
    <p:sldId id="305" r:id="rId13"/>
    <p:sldId id="306" r:id="rId14"/>
    <p:sldId id="319" r:id="rId15"/>
    <p:sldId id="278" r:id="rId16"/>
    <p:sldId id="290" r:id="rId17"/>
    <p:sldId id="312" r:id="rId18"/>
    <p:sldId id="291" r:id="rId19"/>
    <p:sldId id="297" r:id="rId20"/>
    <p:sldId id="323" r:id="rId21"/>
    <p:sldId id="292" r:id="rId22"/>
    <p:sldId id="298" r:id="rId23"/>
    <p:sldId id="313" r:id="rId24"/>
    <p:sldId id="293" r:id="rId25"/>
    <p:sldId id="324" r:id="rId26"/>
    <p:sldId id="301" r:id="rId27"/>
    <p:sldId id="294" r:id="rId28"/>
    <p:sldId id="320" r:id="rId29"/>
    <p:sldId id="295" r:id="rId30"/>
    <p:sldId id="314" r:id="rId31"/>
    <p:sldId id="303" r:id="rId32"/>
    <p:sldId id="321" r:id="rId33"/>
    <p:sldId id="322" r:id="rId34"/>
    <p:sldId id="315" r:id="rId35"/>
    <p:sldId id="316" r:id="rId36"/>
    <p:sldId id="329" r:id="rId37"/>
    <p:sldId id="325" r:id="rId38"/>
    <p:sldId id="326" r:id="rId39"/>
    <p:sldId id="336" r:id="rId40"/>
    <p:sldId id="343" r:id="rId41"/>
    <p:sldId id="327" r:id="rId42"/>
    <p:sldId id="337" r:id="rId43"/>
    <p:sldId id="332" r:id="rId44"/>
    <p:sldId id="333" r:id="rId45"/>
    <p:sldId id="335" r:id="rId46"/>
    <p:sldId id="334" r:id="rId47"/>
    <p:sldId id="330" r:id="rId48"/>
    <p:sldId id="331" r:id="rId49"/>
  </p:sldIdLst>
  <p:sldSz cx="9144000" cy="6858000" type="screen4x3"/>
  <p:notesSz cx="6797675" cy="985678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 uri="{2D200454-40CA-4A62-9FC3-DE9A4176ACB9}">
      <p15:notesGuideLst xmlns:p15="http://schemas.microsoft.com/office/powerpoint/2012/main">
        <p15:guide id="1" orient="horz" pos="3105"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na Dauzet" initials="DD" lastIdx="8" clrIdx="0">
    <p:extLst/>
  </p:cmAuthor>
  <p:cmAuthor id="2" name="Davina Dauzet" initials="DD [2]" lastIdx="1" clrIdx="1">
    <p:extLst/>
  </p:cmAuthor>
  <p:cmAuthor id="3" name="Davina Dauzet" initials="DD [3]" lastIdx="1" clrIdx="2">
    <p:extLst/>
  </p:cmAuthor>
  <p:cmAuthor id="4" name="Davina Dauzet" initials="DD [4]" lastIdx="1" clrIdx="3">
    <p:extLst/>
  </p:cmAuthor>
  <p:cmAuthor id="5" name="Davina Dauzet" initials="DD [5]" lastIdx="1" clrIdx="4">
    <p:extLst/>
  </p:cmAuthor>
  <p:cmAuthor id="6" name="Davina Dauzet" initials="DD [6]" lastIdx="1" clrIdx="5">
    <p:extLst/>
  </p:cmAuthor>
  <p:cmAuthor id="7" name="Davina Dauzet" initials="DD [7]" lastIdx="1" clrIdx="6">
    <p:extLst/>
  </p:cmAuthor>
  <p:cmAuthor id="8" name="Davina Dauzet" initials="DD [8]" lastIdx="1" clrIdx="7">
    <p:extLst/>
  </p:cmAuthor>
  <p:cmAuthor id="9" name="Davina Dauzet" initials="DD [9]" lastIdx="1" clrIdx="8">
    <p:extLst/>
  </p:cmAuthor>
  <p:cmAuthor id="10" name="Davina Dauzet" initials="DD [10]" lastIdx="1" clrIdx="9">
    <p:extLst/>
  </p:cmAuthor>
  <p:cmAuthor id="11" name="Davina Dauzet" initials="DD [11]" lastIdx="1" clrIdx="10">
    <p:extLst/>
  </p:cmAuthor>
  <p:cmAuthor id="12" name="Davina Dauzet" initials="DD [12]" lastIdx="1" clrIdx="11">
    <p:extLst/>
  </p:cmAuthor>
  <p:cmAuthor id="13" name="Davina Dauzet" initials="DD [13]" lastIdx="1" clrIdx="12">
    <p:extLst/>
  </p:cmAuthor>
  <p:cmAuthor id="14" name="Davina Dauzet" initials="DD [14]" lastIdx="1" clrIdx="13">
    <p:extLst/>
  </p:cmAuthor>
  <p:cmAuthor id="15" name="Davina Dauzet" initials="DD [15]" lastIdx="1" clrIdx="14">
    <p:extLst/>
  </p:cmAuthor>
  <p:cmAuthor id="16" name="Davina Dauzet" initials="DD [16]" lastIdx="1" clrIdx="15">
    <p:extLst/>
  </p:cmAuthor>
  <p:cmAuthor id="17" name="Davina Dauzet" initials="DD [17]" lastIdx="1" clrIdx="16">
    <p:extLst/>
  </p:cmAuthor>
  <p:cmAuthor id="18" name="Davina Dauzet" initials="DD [18]" lastIdx="1" clrIdx="17">
    <p:extLst/>
  </p:cmAuthor>
  <p:cmAuthor id="19" name="Davina Dauzet" initials="DD [19]" lastIdx="2" clrIdx="18">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1632"/>
    <a:srgbClr val="FFFFFF"/>
    <a:srgbClr val="223A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autoAdjust="0"/>
    <p:restoredTop sz="98083" autoAdjust="0"/>
  </p:normalViewPr>
  <p:slideViewPr>
    <p:cSldViewPr showGuides="1">
      <p:cViewPr>
        <p:scale>
          <a:sx n="80" d="100"/>
          <a:sy n="80" d="100"/>
        </p:scale>
        <p:origin x="1116" y="60"/>
      </p:cViewPr>
      <p:guideLst>
        <p:guide orient="horz"/>
        <p:guide/>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88" d="100"/>
          <a:sy n="88" d="100"/>
        </p:scale>
        <p:origin x="-3870" y="-120"/>
      </p:cViewPr>
      <p:guideLst>
        <p:guide orient="horz" pos="3105"/>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2839"/>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4" y="0"/>
            <a:ext cx="2945659" cy="492839"/>
          </a:xfrm>
          <a:prstGeom prst="rect">
            <a:avLst/>
          </a:prstGeom>
        </p:spPr>
        <p:txBody>
          <a:bodyPr vert="horz" lIns="91440" tIns="45720" rIns="91440" bIns="45720" rtlCol="0"/>
          <a:lstStyle>
            <a:lvl1pPr algn="r">
              <a:defRPr sz="1200"/>
            </a:lvl1pPr>
          </a:lstStyle>
          <a:p>
            <a:fld id="{E9EE0349-EDD4-49F9-AF80-3B443319975B}" type="datetimeFigureOut">
              <a:rPr lang="fr-FR" smtClean="0"/>
              <a:t>25/11/2020</a:t>
            </a:fld>
            <a:endParaRPr lang="fr-FR"/>
          </a:p>
        </p:txBody>
      </p:sp>
      <p:sp>
        <p:nvSpPr>
          <p:cNvPr id="4" name="Espace réservé du pied de page 3"/>
          <p:cNvSpPr>
            <a:spLocks noGrp="1"/>
          </p:cNvSpPr>
          <p:nvPr>
            <p:ph type="ftr" sz="quarter" idx="2"/>
          </p:nvPr>
        </p:nvSpPr>
        <p:spPr>
          <a:xfrm>
            <a:off x="1" y="9362238"/>
            <a:ext cx="2945659" cy="492839"/>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4" y="9362238"/>
            <a:ext cx="2945659" cy="492839"/>
          </a:xfrm>
          <a:prstGeom prst="rect">
            <a:avLst/>
          </a:prstGeom>
        </p:spPr>
        <p:txBody>
          <a:bodyPr vert="horz" lIns="91440" tIns="45720" rIns="91440" bIns="45720" rtlCol="0" anchor="b"/>
          <a:lstStyle>
            <a:lvl1pPr algn="r">
              <a:defRPr sz="1200"/>
            </a:lvl1pPr>
          </a:lstStyle>
          <a:p>
            <a:fld id="{1F696377-EC5A-470E-8B46-F875CBA32888}" type="slidenum">
              <a:rPr lang="fr-FR" smtClean="0"/>
              <a:t>‹N°›</a:t>
            </a:fld>
            <a:endParaRPr lang="fr-FR"/>
          </a:p>
        </p:txBody>
      </p:sp>
    </p:spTree>
    <p:extLst>
      <p:ext uri="{BB962C8B-B14F-4D97-AF65-F5344CB8AC3E}">
        <p14:creationId xmlns:p14="http://schemas.microsoft.com/office/powerpoint/2010/main" val="3841062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2839"/>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4" y="0"/>
            <a:ext cx="2945659" cy="492839"/>
          </a:xfrm>
          <a:prstGeom prst="rect">
            <a:avLst/>
          </a:prstGeom>
        </p:spPr>
        <p:txBody>
          <a:bodyPr vert="horz" lIns="91440" tIns="45720" rIns="91440" bIns="45720" rtlCol="0"/>
          <a:lstStyle>
            <a:lvl1pPr algn="r">
              <a:defRPr sz="1200"/>
            </a:lvl1pPr>
          </a:lstStyle>
          <a:p>
            <a:fld id="{D7998B5C-2BD5-47C8-8BFF-FF284A350E8C}" type="datetimeFigureOut">
              <a:rPr lang="fr-FR" smtClean="0"/>
              <a:t>25/11/2020</a:t>
            </a:fld>
            <a:endParaRPr lang="fr-FR"/>
          </a:p>
        </p:txBody>
      </p:sp>
      <p:sp>
        <p:nvSpPr>
          <p:cNvPr id="4" name="Espace réservé de l'image des diapositives 3"/>
          <p:cNvSpPr>
            <a:spLocks noGrp="1" noRot="1" noChangeAspect="1"/>
          </p:cNvSpPr>
          <p:nvPr>
            <p:ph type="sldImg" idx="2"/>
          </p:nvPr>
        </p:nvSpPr>
        <p:spPr>
          <a:xfrm>
            <a:off x="935038" y="739775"/>
            <a:ext cx="4927600" cy="36957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681974"/>
            <a:ext cx="5438140" cy="4435555"/>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1" y="9362238"/>
            <a:ext cx="2945659" cy="492839"/>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4" y="9362238"/>
            <a:ext cx="2945659" cy="492839"/>
          </a:xfrm>
          <a:prstGeom prst="rect">
            <a:avLst/>
          </a:prstGeom>
        </p:spPr>
        <p:txBody>
          <a:bodyPr vert="horz" lIns="91440" tIns="45720" rIns="91440" bIns="45720" rtlCol="0" anchor="b"/>
          <a:lstStyle>
            <a:lvl1pPr algn="r">
              <a:defRPr sz="1200"/>
            </a:lvl1pPr>
          </a:lstStyle>
          <a:p>
            <a:fld id="{1043B20C-9EC3-456B-8DFC-4A38DA7612A0}" type="slidenum">
              <a:rPr lang="fr-FR" smtClean="0"/>
              <a:t>‹N°›</a:t>
            </a:fld>
            <a:endParaRPr lang="fr-FR"/>
          </a:p>
        </p:txBody>
      </p:sp>
    </p:spTree>
    <p:extLst>
      <p:ext uri="{BB962C8B-B14F-4D97-AF65-F5344CB8AC3E}">
        <p14:creationId xmlns:p14="http://schemas.microsoft.com/office/powerpoint/2010/main" val="3939475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3.jpeg"/><Relationship Id="rId7" Type="http://schemas.openxmlformats.org/officeDocument/2006/relationships/image" Target="../media/image11.jpe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2.jpeg"/><Relationship Id="rId4" Type="http://schemas.openxmlformats.org/officeDocument/2006/relationships/image" Target="../media/image8.jpeg"/><Relationship Id="rId9"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12.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emf"/><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emf"/><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1">
    <p:spTree>
      <p:nvGrpSpPr>
        <p:cNvPr id="1" name=""/>
        <p:cNvGrpSpPr/>
        <p:nvPr/>
      </p:nvGrpSpPr>
      <p:grpSpPr>
        <a:xfrm>
          <a:off x="0" y="0"/>
          <a:ext cx="0" cy="0"/>
          <a:chOff x="0" y="0"/>
          <a:chExt cx="0" cy="0"/>
        </a:xfrm>
      </p:grpSpPr>
      <p:pic>
        <p:nvPicPr>
          <p:cNvPr id="25" name="Imag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8" name="Espace réservé pour une imag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pic>
        <p:nvPicPr>
          <p:cNvPr id="3" name="Image 2" descr="1 - copie.jp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99992" y="188640"/>
            <a:ext cx="4464000" cy="1318908"/>
          </a:xfrm>
          <a:prstGeom prst="rect">
            <a:avLst/>
          </a:prstGeom>
        </p:spPr>
      </p:pic>
      <p:pic>
        <p:nvPicPr>
          <p:cNvPr id="5" name="Image 4" descr="2 - copie.jp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499992" y="1556792"/>
            <a:ext cx="4464496" cy="1321471"/>
          </a:xfrm>
          <a:prstGeom prst="rect">
            <a:avLst/>
          </a:prstGeom>
        </p:spPr>
      </p:pic>
      <p:pic>
        <p:nvPicPr>
          <p:cNvPr id="11" name="Image 10" descr="3 - copie.jp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499992" y="2924944"/>
            <a:ext cx="4464496" cy="1321917"/>
          </a:xfrm>
          <a:prstGeom prst="rect">
            <a:avLst/>
          </a:prstGeom>
        </p:spPr>
      </p:pic>
      <p:pic>
        <p:nvPicPr>
          <p:cNvPr id="12" name="Image 11" descr="4 - copie.jpg"/>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499992" y="4293096"/>
            <a:ext cx="4464496" cy="1319056"/>
          </a:xfrm>
          <a:prstGeom prst="rect">
            <a:avLst/>
          </a:prstGeom>
        </p:spPr>
      </p:pic>
      <p:pic>
        <p:nvPicPr>
          <p:cNvPr id="1026" name="Picture 2" descr="\\Fsgeedpr\departements\GEE DCOM_INTERNE_MULTIMEDIAS DPR\IMAGE CEGEE\Nouvelle identité graphique\Hashtag\logoterritoiredavenir.jpg"/>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5364088" y="5733256"/>
            <a:ext cx="2414587" cy="247650"/>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4" name="Image 13" descr="LOGO_VousetreUtile - copie.jpg"/>
          <p:cNvPicPr>
            <a:picLocks noChangeAspect="1"/>
          </p:cNvPicPr>
          <p:nvPr userDrawn="1"/>
        </p:nvPicPr>
        <p:blipFill rotWithShape="1">
          <a:blip r:embed="rId10" cstate="print">
            <a:extLst>
              <a:ext uri="{28A0092B-C50C-407E-A947-70E740481C1C}">
                <a14:useLocalDpi xmlns:a14="http://schemas.microsoft.com/office/drawing/2010/main" val="0"/>
              </a:ext>
            </a:extLst>
          </a:blip>
          <a:srcRect/>
          <a:stretch/>
        </p:blipFill>
        <p:spPr>
          <a:xfrm>
            <a:off x="179512" y="188640"/>
            <a:ext cx="977367" cy="1152128"/>
          </a:xfrm>
          <a:prstGeom prst="rect">
            <a:avLst/>
          </a:prstGeom>
        </p:spPr>
      </p:pic>
    </p:spTree>
    <p:extLst>
      <p:ext uri="{BB962C8B-B14F-4D97-AF65-F5344CB8AC3E}">
        <p14:creationId xmlns:p14="http://schemas.microsoft.com/office/powerpoint/2010/main" val="96420562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à insérer">
    <p:spTree>
      <p:nvGrpSpPr>
        <p:cNvPr id="1" name=""/>
        <p:cNvGrpSpPr/>
        <p:nvPr/>
      </p:nvGrpSpPr>
      <p:grpSpPr>
        <a:xfrm>
          <a:off x="0" y="0"/>
          <a:ext cx="0" cy="0"/>
          <a:chOff x="0" y="0"/>
          <a:chExt cx="0" cy="0"/>
        </a:xfrm>
      </p:grpSpPr>
      <p:pic>
        <p:nvPicPr>
          <p:cNvPr id="8" name="Image 7" descr="fond.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5576" y="-1107504"/>
            <a:ext cx="8712968" cy="7597708"/>
          </a:xfrm>
          <a:prstGeom prst="rect">
            <a:avLst/>
          </a:prstGeom>
        </p:spPr>
      </p:pic>
      <p:pic>
        <p:nvPicPr>
          <p:cNvPr id="3" name="Image 2" descr="#.png"/>
          <p:cNvPicPr>
            <a:picLocks noChangeAspect="1"/>
          </p:cNvPicPr>
          <p:nvPr userDrawn="1"/>
        </p:nvPicPr>
        <p:blipFill>
          <a:blip r:embed="rId3" cstate="print">
            <a:alphaModFix amt="56000"/>
            <a:extLst>
              <a:ext uri="{28A0092B-C50C-407E-A947-70E740481C1C}">
                <a14:useLocalDpi xmlns:a14="http://schemas.microsoft.com/office/drawing/2010/main" val="0"/>
              </a:ext>
            </a:extLst>
          </a:blip>
          <a:stretch>
            <a:fillRect/>
          </a:stretch>
        </p:blipFill>
        <p:spPr>
          <a:xfrm>
            <a:off x="3347864" y="-603448"/>
            <a:ext cx="5194941" cy="8136904"/>
          </a:xfrm>
          <a:prstGeom prst="rect">
            <a:avLst/>
          </a:prstGeom>
        </p:spPr>
      </p:pic>
      <p:pic>
        <p:nvPicPr>
          <p:cNvPr id="2" name="Image 1" descr="LOGO_VousetreUtile - copie.jpg"/>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179512" y="188640"/>
            <a:ext cx="977367" cy="1152128"/>
          </a:xfrm>
          <a:prstGeom prst="rect">
            <a:avLst/>
          </a:prstGeom>
        </p:spPr>
      </p:pic>
      <p:pic>
        <p:nvPicPr>
          <p:cNvPr id="9" name="Espace réservé pour une imag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pic>
        <p:nvPicPr>
          <p:cNvPr id="7" name="Image 6" descr="logoterritoiredavenir2.pn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1" name="Picture 2" descr="\\Fsgeedpr\departements\GEE DCOM_INTERNE_MULTIMEDIAS DPR\IMAGE CEGEE\Nouvelle identité graphique\Hashtag\logoterritoiredavenir.jpg"/>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6487765" y="5857081"/>
            <a:ext cx="2414587" cy="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37533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ommaire">
    <p:bg>
      <p:bgPr>
        <a:solidFill>
          <a:schemeClr val="bg1"/>
        </a:solidFill>
        <a:effectLst/>
      </p:bgPr>
    </p:bg>
    <p:spTree>
      <p:nvGrpSpPr>
        <p:cNvPr id="1" name=""/>
        <p:cNvGrpSpPr/>
        <p:nvPr/>
      </p:nvGrpSpPr>
      <p:grpSpPr>
        <a:xfrm>
          <a:off x="0" y="0"/>
          <a:ext cx="0" cy="0"/>
          <a:chOff x="0" y="0"/>
          <a:chExt cx="0" cy="0"/>
        </a:xfrm>
      </p:grpSpPr>
      <p:pic>
        <p:nvPicPr>
          <p:cNvPr id="8" name="Image 7" descr="fond.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9832" y="2564904"/>
            <a:ext cx="8328248" cy="5656268"/>
          </a:xfrm>
          <a:prstGeom prst="rect">
            <a:avLst/>
          </a:prstGeom>
        </p:spPr>
      </p:pic>
      <p:sp>
        <p:nvSpPr>
          <p:cNvPr id="5" name="Titre 1"/>
          <p:cNvSpPr>
            <a:spLocks noGrp="1"/>
          </p:cNvSpPr>
          <p:nvPr>
            <p:ph type="title" hasCustomPrompt="1"/>
          </p:nvPr>
        </p:nvSpPr>
        <p:spPr>
          <a:xfrm>
            <a:off x="1619672" y="692696"/>
            <a:ext cx="1512000" cy="432048"/>
          </a:xfrm>
        </p:spPr>
        <p:txBody>
          <a:bodyPr anchor="t">
            <a:noAutofit/>
          </a:bodyPr>
          <a:lstStyle>
            <a:lvl1pPr algn="ctr">
              <a:defRPr sz="2200" b="1" cap="all">
                <a:solidFill>
                  <a:schemeClr val="accent1"/>
                </a:solidFill>
              </a:defRPr>
            </a:lvl1pPr>
          </a:lstStyle>
          <a:p>
            <a:r>
              <a:rPr lang="fr-FR" dirty="0" smtClean="0"/>
              <a:t>sommaire</a:t>
            </a:r>
            <a:endParaRPr lang="fr-FR" dirty="0"/>
          </a:p>
        </p:txBody>
      </p:sp>
      <p:sp>
        <p:nvSpPr>
          <p:cNvPr id="2" name="Espace réservé du pied de page 1"/>
          <p:cNvSpPr>
            <a:spLocks noGrp="1"/>
          </p:cNvSpPr>
          <p:nvPr>
            <p:ph type="ftr" sz="quarter" idx="14"/>
          </p:nvPr>
        </p:nvSpPr>
        <p:spPr>
          <a:xfrm>
            <a:off x="1619672" y="6376243"/>
            <a:ext cx="4932000" cy="365125"/>
          </a:xfrm>
        </p:spPr>
        <p:txBody>
          <a:bodyPr/>
          <a:lstStyle/>
          <a:p>
            <a:r>
              <a:rPr lang="fr-FR" dirty="0" smtClean="0"/>
              <a:t>INTITULÉ DU DOCUMENT • 04 AVRIL 2017</a:t>
            </a:r>
            <a:endParaRPr lang="fr-FR" dirty="0"/>
          </a:p>
        </p:txBody>
      </p:sp>
      <p:sp>
        <p:nvSpPr>
          <p:cNvPr id="4" name="Espace réservé du texte 3"/>
          <p:cNvSpPr>
            <a:spLocks noGrp="1"/>
          </p:cNvSpPr>
          <p:nvPr>
            <p:ph type="body" sz="quarter" idx="15"/>
          </p:nvPr>
        </p:nvSpPr>
        <p:spPr>
          <a:xfrm>
            <a:off x="1619672" y="1340768"/>
            <a:ext cx="6553398" cy="4968453"/>
          </a:xfrm>
        </p:spPr>
        <p:txBody>
          <a:bodyPr/>
          <a:lstStyle>
            <a:lvl1pPr>
              <a:spcBef>
                <a:spcPts val="1200"/>
              </a:spcBef>
              <a:spcAft>
                <a:spcPts val="600"/>
              </a:spcAft>
              <a:tabLst>
                <a:tab pos="5472000" algn="l"/>
              </a:tabLst>
              <a:defRPr sz="1800" cap="none" baseline="0">
                <a:solidFill>
                  <a:schemeClr val="tx1"/>
                </a:solidFill>
              </a:defRPr>
            </a:lvl1pPr>
            <a:lvl2pPr marL="540000">
              <a:lnSpc>
                <a:spcPts val="1800"/>
              </a:lnSpc>
              <a:tabLst>
                <a:tab pos="5472000" algn="l"/>
              </a:tabLst>
              <a:defRPr sz="1400" b="0" cap="none" baseline="0">
                <a:solidFill>
                  <a:schemeClr val="tx1"/>
                </a:solidFill>
              </a:defRPr>
            </a:lvl2pPr>
          </a:lstStyle>
          <a:p>
            <a:pPr lvl="0"/>
            <a:r>
              <a:rPr lang="fr-FR" dirty="0" smtClean="0"/>
              <a:t>Modifiez les styles du texte du masque</a:t>
            </a:r>
          </a:p>
          <a:p>
            <a:pPr lvl="1"/>
            <a:r>
              <a:rPr lang="fr-FR" dirty="0" smtClean="0"/>
              <a:t>Deuxième niveau</a:t>
            </a:r>
          </a:p>
        </p:txBody>
      </p:sp>
      <p:sp>
        <p:nvSpPr>
          <p:cNvPr id="3" name="Espace réservé du numéro de diapositive 2"/>
          <p:cNvSpPr>
            <a:spLocks noGrp="1"/>
          </p:cNvSpPr>
          <p:nvPr>
            <p:ph type="sldNum" sz="quarter" idx="16"/>
          </p:nvPr>
        </p:nvSpPr>
        <p:spPr/>
        <p:txBody>
          <a:bodyPr/>
          <a:lstStyle>
            <a:lvl1pPr>
              <a:defRPr>
                <a:solidFill>
                  <a:schemeClr val="tx1"/>
                </a:solidFill>
              </a:defRPr>
            </a:lvl1pPr>
          </a:lstStyle>
          <a:p>
            <a:fld id="{0536D7D7-E68B-4848-A580-3E20DDE126DB}" type="slidenum">
              <a:rPr lang="fr-FR" smtClean="0"/>
              <a:pPr/>
              <a:t>‹N°›</a:t>
            </a:fld>
            <a:endParaRPr lang="fr-FR" dirty="0"/>
          </a:p>
        </p:txBody>
      </p:sp>
      <p:pic>
        <p:nvPicPr>
          <p:cNvPr id="9" name="Image 8" descr="#1.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52736" y="722454"/>
            <a:ext cx="3946251" cy="6135546"/>
          </a:xfrm>
          <a:prstGeom prst="rect">
            <a:avLst/>
          </a:prstGeom>
        </p:spPr>
      </p:pic>
      <p:cxnSp>
        <p:nvCxnSpPr>
          <p:cNvPr id="15" name="Connecteur droit 14"/>
          <p:cNvCxnSpPr/>
          <p:nvPr userDrawn="1"/>
        </p:nvCxnSpPr>
        <p:spPr>
          <a:xfrm>
            <a:off x="323528" y="6093296"/>
            <a:ext cx="8460952" cy="0"/>
          </a:xfrm>
          <a:prstGeom prst="line">
            <a:avLst/>
          </a:prstGeom>
          <a:ln/>
        </p:spPr>
        <p:style>
          <a:lnRef idx="1">
            <a:schemeClr val="dk1"/>
          </a:lnRef>
          <a:fillRef idx="0">
            <a:schemeClr val="dk1"/>
          </a:fillRef>
          <a:effectRef idx="0">
            <a:schemeClr val="dk1"/>
          </a:effectRef>
          <a:fontRef idx="minor">
            <a:schemeClr val="tx1"/>
          </a:fontRef>
        </p:style>
      </p:cxnSp>
      <p:pic>
        <p:nvPicPr>
          <p:cNvPr id="11" name="Espace réservé pour une imag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20272" y="6309320"/>
            <a:ext cx="1796000" cy="402987"/>
          </a:xfrm>
          <a:prstGeom prst="rect">
            <a:avLst/>
          </a:prstGeom>
        </p:spPr>
      </p:pic>
      <p:pic>
        <p:nvPicPr>
          <p:cNvPr id="13" name="Image 12" descr="logoterritoiredavenir2.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4" name="Picture 2" descr="\\Fsgeedpr\departements\GEE DCOM_INTERNE_MULTIMEDIAS DPR\IMAGE CEGEE\Nouvelle identité graphique\Hashtag\logoterritoiredavenir.jp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949501" y="6164868"/>
            <a:ext cx="2414587" cy="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12053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p:bg>
      <p:bgPr>
        <a:solidFill>
          <a:schemeClr val="bg1"/>
        </a:solidFill>
        <a:effectLst/>
      </p:bgPr>
    </p:bg>
    <p:spTree>
      <p:nvGrpSpPr>
        <p:cNvPr id="1" name=""/>
        <p:cNvGrpSpPr/>
        <p:nvPr/>
      </p:nvGrpSpPr>
      <p:grpSpPr>
        <a:xfrm>
          <a:off x="0" y="0"/>
          <a:ext cx="0" cy="0"/>
          <a:chOff x="0" y="0"/>
          <a:chExt cx="0" cy="0"/>
        </a:xfrm>
      </p:grpSpPr>
      <p:pic>
        <p:nvPicPr>
          <p:cNvPr id="10" name="Image 9" descr="fond.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27984" y="1916832"/>
            <a:ext cx="6096000" cy="4140200"/>
          </a:xfrm>
          <a:prstGeom prst="rect">
            <a:avLst/>
          </a:prstGeom>
        </p:spPr>
      </p:pic>
      <p:sp>
        <p:nvSpPr>
          <p:cNvPr id="2" name="Titre 1"/>
          <p:cNvSpPr>
            <a:spLocks noGrp="1"/>
          </p:cNvSpPr>
          <p:nvPr>
            <p:ph type="ctrTitle" hasCustomPrompt="1"/>
          </p:nvPr>
        </p:nvSpPr>
        <p:spPr>
          <a:xfrm>
            <a:off x="2339752" y="2160032"/>
            <a:ext cx="4464496" cy="476880"/>
          </a:xfrm>
        </p:spPr>
        <p:txBody>
          <a:bodyPr>
            <a:noAutofit/>
          </a:bodyPr>
          <a:lstStyle>
            <a:lvl1pPr algn="ctr">
              <a:defRPr sz="2200">
                <a:solidFill>
                  <a:schemeClr val="tx1"/>
                </a:solidFill>
                <a:latin typeface="Arial" panose="020B0604020202020204" pitchFamily="34" charset="0"/>
                <a:cs typeface="Arial" panose="020B0604020202020204" pitchFamily="34" charset="0"/>
              </a:defRPr>
            </a:lvl1pPr>
          </a:lstStyle>
          <a:p>
            <a:r>
              <a:rPr lang="fr-FR" dirty="0" smtClean="0"/>
              <a:t>  </a:t>
            </a:r>
            <a:r>
              <a:rPr lang="fr-FR" dirty="0" err="1" smtClean="0"/>
              <a:t>lorem</a:t>
            </a:r>
            <a:r>
              <a:rPr lang="fr-FR" dirty="0" smtClean="0"/>
              <a:t> </a:t>
            </a:r>
            <a:r>
              <a:rPr lang="fr-FR" dirty="0" err="1" smtClean="0"/>
              <a:t>ipsum</a:t>
            </a:r>
            <a:endParaRPr lang="fr-FR" dirty="0"/>
          </a:p>
        </p:txBody>
      </p:sp>
      <p:sp>
        <p:nvSpPr>
          <p:cNvPr id="3" name="Sous-titre 2"/>
          <p:cNvSpPr>
            <a:spLocks noGrp="1"/>
          </p:cNvSpPr>
          <p:nvPr>
            <p:ph type="subTitle" idx="1" hasCustomPrompt="1"/>
          </p:nvPr>
        </p:nvSpPr>
        <p:spPr>
          <a:xfrm>
            <a:off x="2339752" y="2473200"/>
            <a:ext cx="4464496" cy="540000"/>
          </a:xfrm>
        </p:spPr>
        <p:txBody>
          <a:bodyPr tIns="82800">
            <a:normAutofit/>
          </a:bodyPr>
          <a:lstStyle>
            <a:lvl1pPr marL="0" indent="0" algn="ctr">
              <a:buNone/>
              <a:defRPr sz="2200" b="0" baseline="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dolor</a:t>
            </a:r>
            <a:r>
              <a:rPr lang="fr-FR" dirty="0" smtClean="0"/>
              <a:t> </a:t>
            </a:r>
            <a:r>
              <a:rPr lang="fr-FR" dirty="0" err="1" smtClean="0"/>
              <a:t>sit</a:t>
            </a:r>
            <a:r>
              <a:rPr lang="fr-FR" dirty="0" smtClean="0"/>
              <a:t> </a:t>
            </a:r>
            <a:r>
              <a:rPr lang="fr-FR" dirty="0" err="1" smtClean="0"/>
              <a:t>Ipsum</a:t>
            </a:r>
            <a:r>
              <a:rPr lang="fr-FR" dirty="0" smtClean="0"/>
              <a:t> </a:t>
            </a:r>
          </a:p>
          <a:p>
            <a:endParaRPr lang="fr-FR" dirty="0" smtClean="0"/>
          </a:p>
          <a:p>
            <a:endParaRPr lang="fr-FR" dirty="0"/>
          </a:p>
        </p:txBody>
      </p:sp>
      <p:sp>
        <p:nvSpPr>
          <p:cNvPr id="6" name="Espace réservé du pied de page 5"/>
          <p:cNvSpPr>
            <a:spLocks noGrp="1"/>
          </p:cNvSpPr>
          <p:nvPr>
            <p:ph type="ftr" sz="quarter" idx="10"/>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1"/>
          </p:nvPr>
        </p:nvSpPr>
        <p:spPr/>
        <p:txBody>
          <a:bodyPr/>
          <a:lstStyle/>
          <a:p>
            <a:fld id="{0536D7D7-E68B-4848-A580-3E20DDE126DB}" type="slidenum">
              <a:rPr lang="fr-FR" smtClean="0"/>
              <a:pPr/>
              <a:t>‹N°›</a:t>
            </a:fld>
            <a:endParaRPr lang="fr-FR" dirty="0"/>
          </a:p>
        </p:txBody>
      </p:sp>
      <p:sp>
        <p:nvSpPr>
          <p:cNvPr id="5" name="Espace réservé du texte 4"/>
          <p:cNvSpPr>
            <a:spLocks noGrp="1"/>
          </p:cNvSpPr>
          <p:nvPr>
            <p:ph type="body" sz="quarter" idx="12"/>
          </p:nvPr>
        </p:nvSpPr>
        <p:spPr>
          <a:xfrm>
            <a:off x="2483768" y="4292600"/>
            <a:ext cx="4176713" cy="2016720"/>
          </a:xfrm>
        </p:spPr>
        <p:txBody>
          <a:bodyPr/>
          <a:lstStyle>
            <a:lvl1pPr marL="342900" indent="-216000">
              <a:lnSpc>
                <a:spcPts val="3000"/>
              </a:lnSpc>
              <a:spcAft>
                <a:spcPts val="0"/>
              </a:spcAft>
              <a:buFont typeface="+mj-lt"/>
              <a:buAutoNum type="arabicPeriod"/>
              <a:defRPr sz="1400" b="0" cap="none" baseline="0">
                <a:solidFill>
                  <a:schemeClr val="tx1"/>
                </a:solidFill>
              </a:defRPr>
            </a:lvl1pPr>
          </a:lstStyle>
          <a:p>
            <a:pPr lvl="0"/>
            <a:r>
              <a:rPr lang="fr-FR" dirty="0" smtClean="0"/>
              <a:t>Modifiez les styles du texte du masque</a:t>
            </a:r>
          </a:p>
        </p:txBody>
      </p:sp>
      <p:sp>
        <p:nvSpPr>
          <p:cNvPr id="9" name="Espace réservé du texte 8"/>
          <p:cNvSpPr>
            <a:spLocks noGrp="1"/>
          </p:cNvSpPr>
          <p:nvPr>
            <p:ph type="body" sz="quarter" idx="13" hasCustomPrompt="1"/>
          </p:nvPr>
        </p:nvSpPr>
        <p:spPr>
          <a:xfrm>
            <a:off x="4284080" y="1845171"/>
            <a:ext cx="575841" cy="575717"/>
          </a:xfrm>
        </p:spPr>
        <p:txBody>
          <a:bodyPr/>
          <a:lstStyle>
            <a:lvl1pPr>
              <a:defRPr b="1"/>
            </a:lvl1pPr>
          </a:lstStyle>
          <a:p>
            <a:pPr lvl="0"/>
            <a:r>
              <a:rPr lang="fr-FR" dirty="0" smtClean="0"/>
              <a:t>I-</a:t>
            </a:r>
            <a:endParaRPr lang="fr-FR" dirty="0"/>
          </a:p>
        </p:txBody>
      </p:sp>
      <p:cxnSp>
        <p:nvCxnSpPr>
          <p:cNvPr id="16" name="Connecteur droit 15"/>
          <p:cNvCxnSpPr/>
          <p:nvPr userDrawn="1"/>
        </p:nvCxnSpPr>
        <p:spPr>
          <a:xfrm>
            <a:off x="323528" y="6093296"/>
            <a:ext cx="8460952" cy="0"/>
          </a:xfrm>
          <a:prstGeom prst="line">
            <a:avLst/>
          </a:prstGeom>
          <a:ln/>
        </p:spPr>
        <p:style>
          <a:lnRef idx="1">
            <a:schemeClr val="dk1"/>
          </a:lnRef>
          <a:fillRef idx="0">
            <a:schemeClr val="dk1"/>
          </a:fillRef>
          <a:effectRef idx="0">
            <a:schemeClr val="dk1"/>
          </a:effectRef>
          <a:fontRef idx="minor">
            <a:schemeClr val="tx1"/>
          </a:fontRef>
        </p:style>
      </p:cxnSp>
      <p:pic>
        <p:nvPicPr>
          <p:cNvPr id="8" name="Image 7" descr="# copi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96256" y="1412776"/>
            <a:ext cx="1307592" cy="2033016"/>
          </a:xfrm>
          <a:prstGeom prst="rect">
            <a:avLst/>
          </a:prstGeom>
        </p:spPr>
      </p:pic>
      <p:pic>
        <p:nvPicPr>
          <p:cNvPr id="13" name="Espace réservé pour une imag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20272" y="6309320"/>
            <a:ext cx="1796000" cy="402987"/>
          </a:xfrm>
          <a:prstGeom prst="rect">
            <a:avLst/>
          </a:prstGeom>
        </p:spPr>
      </p:pic>
      <p:pic>
        <p:nvPicPr>
          <p:cNvPr id="14" name="Image 13" descr="logoterritoiredavenir2.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5" name="Picture 2" descr="\\Fsgeedpr\departements\GEE DCOM_INTERNE_MULTIMEDIAS DPR\IMAGE CEGEE\Nouvelle identité graphique\Hashtag\logoterritoiredavenir.jp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949501" y="6164868"/>
            <a:ext cx="2414587" cy="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142689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620000"/>
            <a:ext cx="3618008" cy="584864"/>
          </a:xfrm>
        </p:spPr>
        <p:txBody>
          <a:bodyPr/>
          <a:lstStyle>
            <a:lvl1pPr marL="144000" indent="-144000">
              <a:spcBef>
                <a:spcPts val="300"/>
              </a:spcBef>
              <a:spcAft>
                <a:spcPts val="1200"/>
              </a:spcAft>
              <a:buClr>
                <a:schemeClr val="accent1"/>
              </a:buClr>
              <a:buFontTx/>
              <a:buBlip>
                <a:blip r:embed="rId2"/>
              </a:buBlip>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1" y="2060848"/>
            <a:ext cx="3618008" cy="1440160"/>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115616" y="260648"/>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1" name="Connecteur droit 10"/>
          <p:cNvCxnSpPr/>
          <p:nvPr userDrawn="1"/>
        </p:nvCxnSpPr>
        <p:spPr>
          <a:xfrm>
            <a:off x="4680000" y="1700213"/>
            <a:ext cx="0" cy="1582987"/>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8"/>
          </p:nvPr>
        </p:nvSpPr>
        <p:spPr>
          <a:xfrm>
            <a:off x="4932363" y="1628775"/>
            <a:ext cx="3816350" cy="1871663"/>
          </a:xfrm>
        </p:spPr>
        <p:txBody>
          <a:bodyPr/>
          <a:lstStyle>
            <a:lvl1pPr>
              <a:defRPr sz="1800" cap="none" baseline="0">
                <a:solidFill>
                  <a:schemeClr val="accent1"/>
                </a:solidFill>
              </a:defRPr>
            </a:lvl1pPr>
          </a:lstStyle>
          <a:p>
            <a:pPr lvl="0"/>
            <a:r>
              <a:rPr lang="fr-FR" dirty="0" smtClean="0"/>
              <a:t>Modifiez les styles du texte du masque</a:t>
            </a:r>
          </a:p>
        </p:txBody>
      </p:sp>
      <p:sp>
        <p:nvSpPr>
          <p:cNvPr id="12" name="Espace réservé du texte 3"/>
          <p:cNvSpPr>
            <a:spLocks noGrp="1"/>
          </p:cNvSpPr>
          <p:nvPr>
            <p:ph type="body" sz="quarter" idx="19"/>
          </p:nvPr>
        </p:nvSpPr>
        <p:spPr>
          <a:xfrm>
            <a:off x="1674072" y="4176000"/>
            <a:ext cx="7218408" cy="1989304"/>
          </a:xfrm>
        </p:spPr>
        <p:txBody>
          <a:bodyPr/>
          <a:lstStyle>
            <a:lvl1pPr marL="324000" indent="-144000">
              <a:lnSpc>
                <a:spcPts val="1600"/>
              </a:lnSpc>
              <a:spcBef>
                <a:spcPts val="0"/>
              </a:spcBef>
              <a:spcAft>
                <a:spcPts val="0"/>
              </a:spcAft>
              <a:buClr>
                <a:schemeClr val="accent1"/>
              </a:buClr>
              <a:buFont typeface="Wingdings" panose="05000000000000000000" pitchFamily="2" charset="2"/>
              <a:buChar char="§"/>
              <a:defRPr sz="1200" b="0" cap="none" baseline="0">
                <a:solidFill>
                  <a:schemeClr val="tx1"/>
                </a:solidFill>
              </a:defRPr>
            </a:lvl1pPr>
          </a:lstStyle>
          <a:p>
            <a:pPr lvl="0"/>
            <a:r>
              <a:rPr lang="fr-FR" dirty="0" smtClean="0"/>
              <a:t>Modifiez les styles du texte du masque</a:t>
            </a:r>
          </a:p>
        </p:txBody>
      </p:sp>
      <p:sp>
        <p:nvSpPr>
          <p:cNvPr id="13" name="Espace réservé du texte 3"/>
          <p:cNvSpPr>
            <a:spLocks noGrp="1"/>
          </p:cNvSpPr>
          <p:nvPr>
            <p:ph type="body" sz="quarter" idx="20"/>
          </p:nvPr>
        </p:nvSpPr>
        <p:spPr>
          <a:xfrm>
            <a:off x="1674072" y="3816000"/>
            <a:ext cx="7218408" cy="584864"/>
          </a:xfrm>
        </p:spPr>
        <p:txBody>
          <a:bodyPr/>
          <a:lstStyle>
            <a:lvl1pPr marL="171450" indent="-171450">
              <a:spcBef>
                <a:spcPts val="300"/>
              </a:spcBef>
              <a:spcAft>
                <a:spcPts val="1200"/>
              </a:spcAft>
              <a:buClr>
                <a:schemeClr val="accent1"/>
              </a:buClr>
              <a:buFontTx/>
              <a:buBlip>
                <a:blip r:embed="rId2"/>
              </a:buBlip>
              <a:defRPr sz="1200">
                <a:solidFill>
                  <a:schemeClr val="tx1"/>
                </a:solidFill>
              </a:defRPr>
            </a:lvl1pPr>
          </a:lstStyle>
          <a:p>
            <a:pPr lvl="0"/>
            <a:r>
              <a:rPr lang="fr-FR" dirty="0" smtClean="0"/>
              <a:t>Modifiez les styles du texte du masque</a:t>
            </a:r>
          </a:p>
        </p:txBody>
      </p:sp>
      <p:cxnSp>
        <p:nvCxnSpPr>
          <p:cNvPr id="16" name="Connecteur droit 15"/>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691049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5999" y="1620000"/>
            <a:ext cx="7722463" cy="584864"/>
          </a:xfrm>
        </p:spPr>
        <p:txBody>
          <a:bodyPr/>
          <a:lstStyle>
            <a:lvl1pPr marL="144000" indent="-144000">
              <a:spcBef>
                <a:spcPts val="300"/>
              </a:spcBef>
              <a:spcAft>
                <a:spcPts val="1200"/>
              </a:spcAft>
              <a:buClr>
                <a:schemeClr val="accent1"/>
              </a:buClr>
              <a:buFontTx/>
              <a:buBlip>
                <a:blip r:embed="rId2"/>
              </a:buBlip>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0" y="2060848"/>
            <a:ext cx="7722463" cy="4032448"/>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115616" y="260648"/>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473187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 texte et tableau">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620000"/>
            <a:ext cx="7633394" cy="1873250"/>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8" name="Espace réservé du tableau 4"/>
          <p:cNvSpPr>
            <a:spLocks noGrp="1"/>
          </p:cNvSpPr>
          <p:nvPr>
            <p:ph type="tbl" sz="quarter" idx="17" hasCustomPrompt="1"/>
          </p:nvPr>
        </p:nvSpPr>
        <p:spPr>
          <a:xfrm>
            <a:off x="1116013" y="2709515"/>
            <a:ext cx="6985000" cy="2879725"/>
          </a:xfrm>
        </p:spPr>
        <p:txBody>
          <a:bodyPr/>
          <a:lstStyle/>
          <a:p>
            <a:r>
              <a:rPr lang="fr-FR" dirty="0" smtClean="0"/>
              <a:t> </a:t>
            </a:r>
            <a:endParaRPr lang="fr-FR" dirty="0"/>
          </a:p>
        </p:txBody>
      </p:sp>
      <p:cxnSp>
        <p:nvCxnSpPr>
          <p:cNvPr id="10" name="Connecteur droit 9"/>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970730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8" name="Espace réservé du pied de page 7"/>
          <p:cNvSpPr>
            <a:spLocks noGrp="1"/>
          </p:cNvSpPr>
          <p:nvPr>
            <p:ph type="ftr" sz="quarter" idx="10"/>
          </p:nvPr>
        </p:nvSpPr>
        <p:spPr/>
        <p:txBody>
          <a:bodyPr/>
          <a:lstStyle/>
          <a:p>
            <a:r>
              <a:rPr lang="fr-FR" smtClean="0"/>
              <a:t>INTITULÉ DU DOCUMENT • 04 AVRIL 2017</a:t>
            </a:r>
            <a:endParaRPr lang="fr-FR" dirty="0"/>
          </a:p>
        </p:txBody>
      </p:sp>
      <p:sp>
        <p:nvSpPr>
          <p:cNvPr id="9" name="Espace réservé du numéro de diapositive 8"/>
          <p:cNvSpPr>
            <a:spLocks noGrp="1"/>
          </p:cNvSpPr>
          <p:nvPr>
            <p:ph type="sldNum" sz="quarter" idx="11"/>
          </p:nvPr>
        </p:nvSpPr>
        <p:spPr/>
        <p:txBody>
          <a:bodyPr/>
          <a:lstStyle/>
          <a:p>
            <a:fld id="{0536D7D7-E68B-4848-A580-3E20DDE126DB}" type="slidenum">
              <a:rPr lang="fr-FR" smtClean="0"/>
              <a:pPr/>
              <a:t>‹N°›</a:t>
            </a:fld>
            <a:endParaRPr lang="fr-FR" dirty="0"/>
          </a:p>
        </p:txBody>
      </p:sp>
      <p:sp>
        <p:nvSpPr>
          <p:cNvPr id="6" name="Rectangle 5"/>
          <p:cNvSpPr/>
          <p:nvPr userDrawn="1"/>
        </p:nvSpPr>
        <p:spPr>
          <a:xfrm>
            <a:off x="1043608" y="2348880"/>
            <a:ext cx="6926936" cy="352839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3"/>
          <p:cNvSpPr>
            <a:spLocks noGrp="1"/>
          </p:cNvSpPr>
          <p:nvPr>
            <p:ph type="body" sz="quarter" idx="16"/>
          </p:nvPr>
        </p:nvSpPr>
        <p:spPr>
          <a:xfrm>
            <a:off x="1043608" y="1196752"/>
            <a:ext cx="7362424" cy="936104"/>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1" name="Espace réservé du tableau 4"/>
          <p:cNvSpPr>
            <a:spLocks noGrp="1"/>
          </p:cNvSpPr>
          <p:nvPr>
            <p:ph type="tbl" sz="quarter" idx="17"/>
          </p:nvPr>
        </p:nvSpPr>
        <p:spPr>
          <a:xfrm>
            <a:off x="1116013" y="2852738"/>
            <a:ext cx="6985000" cy="2879725"/>
          </a:xfrm>
        </p:spPr>
        <p:txBody>
          <a:bodyPr/>
          <a:lstStyle/>
          <a:p>
            <a:endParaRPr lang="fr-FR"/>
          </a:p>
        </p:txBody>
      </p:sp>
      <p:sp>
        <p:nvSpPr>
          <p:cNvPr id="12" name="Titre 8"/>
          <p:cNvSpPr>
            <a:spLocks noGrp="1"/>
          </p:cNvSpPr>
          <p:nvPr>
            <p:ph type="title" hasCustomPrompt="1"/>
          </p:nvPr>
        </p:nvSpPr>
        <p:spPr>
          <a:xfrm>
            <a:off x="1043608" y="260648"/>
            <a:ext cx="3816424" cy="769441"/>
          </a:xfrm>
        </p:spPr>
        <p:txBody>
          <a:bodyPr/>
          <a:lstStyle>
            <a:lvl1pPr>
              <a:defRPr b="1"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3" name="Connecteur droit 12"/>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967511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re seul">
    <p:spTree>
      <p:nvGrpSpPr>
        <p:cNvPr id="1" name=""/>
        <p:cNvGrpSpPr/>
        <p:nvPr/>
      </p:nvGrpSpPr>
      <p:grpSpPr>
        <a:xfrm>
          <a:off x="0" y="0"/>
          <a:ext cx="0" cy="0"/>
          <a:chOff x="0" y="0"/>
          <a:chExt cx="0" cy="0"/>
        </a:xfrm>
      </p:grpSpPr>
      <p:sp>
        <p:nvSpPr>
          <p:cNvPr id="3" name="Titre 2"/>
          <p:cNvSpPr>
            <a:spLocks noGrp="1"/>
          </p:cNvSpPr>
          <p:nvPr>
            <p:ph type="title" hasCustomPrompt="1"/>
          </p:nvPr>
        </p:nvSpPr>
        <p:spPr/>
        <p:txBody>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8" name="Espace réservé du pied de page 7"/>
          <p:cNvSpPr>
            <a:spLocks noGrp="1"/>
          </p:cNvSpPr>
          <p:nvPr>
            <p:ph type="ftr" sz="quarter" idx="10"/>
          </p:nvPr>
        </p:nvSpPr>
        <p:spPr/>
        <p:txBody>
          <a:bodyPr/>
          <a:lstStyle/>
          <a:p>
            <a:r>
              <a:rPr lang="fr-FR" smtClean="0"/>
              <a:t>INTITULÉ DU DOCUMENT • 04 AVRIL 2017</a:t>
            </a:r>
            <a:endParaRPr lang="fr-FR" dirty="0"/>
          </a:p>
        </p:txBody>
      </p:sp>
      <p:sp>
        <p:nvSpPr>
          <p:cNvPr id="9" name="Espace réservé du numéro de diapositive 8"/>
          <p:cNvSpPr>
            <a:spLocks noGrp="1"/>
          </p:cNvSpPr>
          <p:nvPr>
            <p:ph type="sldNum" sz="quarter" idx="11"/>
          </p:nvPr>
        </p:nvSpPr>
        <p:spPr/>
        <p:txBody>
          <a:bodyPr/>
          <a:lstStyle/>
          <a:p>
            <a:fld id="{0536D7D7-E68B-4848-A580-3E20DDE126DB}" type="slidenum">
              <a:rPr lang="fr-FR" smtClean="0"/>
              <a:pPr/>
              <a:t>‹N°›</a:t>
            </a:fld>
            <a:endParaRPr lang="fr-FR" dirty="0"/>
          </a:p>
        </p:txBody>
      </p:sp>
      <p:cxnSp>
        <p:nvCxnSpPr>
          <p:cNvPr id="5" name="Connecteur droit 4"/>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452525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 texte et tableau avec fond">
    <p:bg>
      <p:bgPr>
        <a:solidFill>
          <a:schemeClr val="bg1"/>
        </a:solidFill>
        <a:effectLst/>
      </p:bgPr>
    </p:bg>
    <p:spTree>
      <p:nvGrpSpPr>
        <p:cNvPr id="1" name=""/>
        <p:cNvGrpSpPr/>
        <p:nvPr/>
      </p:nvGrpSpPr>
      <p:grpSpPr>
        <a:xfrm>
          <a:off x="0" y="0"/>
          <a:ext cx="0" cy="0"/>
          <a:chOff x="0" y="0"/>
          <a:chExt cx="0" cy="0"/>
        </a:xfrm>
      </p:grpSpPr>
      <p:sp>
        <p:nvSpPr>
          <p:cNvPr id="12" name="Rectangle 11"/>
          <p:cNvSpPr/>
          <p:nvPr userDrawn="1"/>
        </p:nvSpPr>
        <p:spPr>
          <a:xfrm>
            <a:off x="741408" y="711000"/>
            <a:ext cx="7668000" cy="5436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pied de page 1"/>
          <p:cNvSpPr>
            <a:spLocks noGrp="1"/>
          </p:cNvSpPr>
          <p:nvPr>
            <p:ph type="ftr" sz="quarter" idx="14"/>
          </p:nvPr>
        </p:nvSpPr>
        <p:spPr/>
        <p:txBody>
          <a:bodyPr/>
          <a:lstStyle/>
          <a:p>
            <a:r>
              <a:rPr lang="fr-FR" dirty="0" smtClean="0"/>
              <a:t>INTITULÉ DU DOCUMENT • 04 mai 2019</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772816"/>
            <a:ext cx="7362424" cy="936104"/>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hasCustomPrompt="1"/>
          </p:nvPr>
        </p:nvSpPr>
        <p:spPr>
          <a:xfrm>
            <a:off x="1026000" y="908720"/>
            <a:ext cx="3816424" cy="769441"/>
          </a:xfrm>
        </p:spPr>
        <p:txBody>
          <a:bodyPr/>
          <a:lstStyle>
            <a:lvl1pPr>
              <a:defRPr b="1"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pic>
        <p:nvPicPr>
          <p:cNvPr id="10" name="Espace réservé pour une 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22" name="Espace réservé du tableau 4"/>
          <p:cNvSpPr>
            <a:spLocks noGrp="1"/>
          </p:cNvSpPr>
          <p:nvPr>
            <p:ph type="tbl" sz="quarter" idx="17"/>
          </p:nvPr>
        </p:nvSpPr>
        <p:spPr>
          <a:xfrm>
            <a:off x="1116013" y="2852738"/>
            <a:ext cx="6985000" cy="2879725"/>
          </a:xfrm>
        </p:spPr>
        <p:txBody>
          <a:bodyPr/>
          <a:lstStyle/>
          <a:p>
            <a:endParaRPr lang="fr-FR"/>
          </a:p>
        </p:txBody>
      </p:sp>
      <p:pic>
        <p:nvPicPr>
          <p:cNvPr id="11" name="Picture 2" descr="\\Fsgeedpr\departements\GEE DCOM_INTERNE_MULTIMEDIAS DPR\IMAGE CEGEE\Nouvelle identité graphique\Hashtag\logoterritoiredavenir.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949501" y="6164868"/>
            <a:ext cx="2414587" cy="247650"/>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descr="logoterritoiredavenir2.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spTree>
    <p:extLst>
      <p:ext uri="{BB962C8B-B14F-4D97-AF65-F5344CB8AC3E}">
        <p14:creationId xmlns:p14="http://schemas.microsoft.com/office/powerpoint/2010/main" val="183382895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17" Type="http://schemas.openxmlformats.org/officeDocument/2006/relationships/image" Target="../media/image6.png"/><Relationship Id="rId2" Type="http://schemas.openxmlformats.org/officeDocument/2006/relationships/slideLayout" Target="../slideLayouts/slideLayout2.xml"/><Relationship Id="rId16"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 7" descr="fond.png"/>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4572000" y="3140968"/>
            <a:ext cx="4953000" cy="4319016"/>
          </a:xfrm>
          <a:prstGeom prst="rect">
            <a:avLst/>
          </a:prstGeom>
        </p:spPr>
      </p:pic>
      <p:sp>
        <p:nvSpPr>
          <p:cNvPr id="2" name="Espace réservé du titre 1"/>
          <p:cNvSpPr>
            <a:spLocks noGrp="1"/>
          </p:cNvSpPr>
          <p:nvPr>
            <p:ph type="title"/>
          </p:nvPr>
        </p:nvSpPr>
        <p:spPr>
          <a:xfrm>
            <a:off x="1115616" y="260648"/>
            <a:ext cx="3816424" cy="769441"/>
          </a:xfrm>
          <a:prstGeom prst="rect">
            <a:avLst/>
          </a:prstGeom>
        </p:spPr>
        <p:txBody>
          <a:bodyPr vert="horz" lIns="91440" tIns="45720" rIns="91440" bIns="45720" rtlCol="0" anchor="t" anchorCtr="0">
            <a:spAutoFit/>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3" name="Espace réservé du texte 2"/>
          <p:cNvSpPr>
            <a:spLocks noGrp="1"/>
          </p:cNvSpPr>
          <p:nvPr>
            <p:ph type="body" idx="1"/>
          </p:nvPr>
        </p:nvSpPr>
        <p:spPr>
          <a:xfrm>
            <a:off x="1040861" y="1600200"/>
            <a:ext cx="5691380" cy="4781128"/>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p>
          <a:p>
            <a:pPr lvl="5"/>
            <a:r>
              <a:rPr lang="fr-FR" dirty="0" smtClean="0"/>
              <a:t>Sixième niveau</a:t>
            </a:r>
          </a:p>
          <a:p>
            <a:pPr lvl="6"/>
            <a:r>
              <a:rPr lang="fr-FR" dirty="0" smtClean="0"/>
              <a:t>Septième niveau</a:t>
            </a:r>
          </a:p>
          <a:p>
            <a:pPr lvl="7"/>
            <a:r>
              <a:rPr lang="fr-FR" dirty="0" smtClean="0"/>
              <a:t>Huitième</a:t>
            </a:r>
          </a:p>
          <a:p>
            <a:pPr lvl="8"/>
            <a:r>
              <a:rPr lang="fr-FR" dirty="0" smtClean="0"/>
              <a:t>Neuvième niveau</a:t>
            </a:r>
            <a:endParaRPr lang="fr-FR" dirty="0"/>
          </a:p>
        </p:txBody>
      </p:sp>
      <p:sp>
        <p:nvSpPr>
          <p:cNvPr id="5" name="Espace réservé du pied de page 4"/>
          <p:cNvSpPr>
            <a:spLocks noGrp="1"/>
          </p:cNvSpPr>
          <p:nvPr>
            <p:ph type="ftr" sz="quarter" idx="3"/>
          </p:nvPr>
        </p:nvSpPr>
        <p:spPr>
          <a:xfrm>
            <a:off x="2106000" y="6376243"/>
            <a:ext cx="4932000" cy="365125"/>
          </a:xfrm>
          <a:prstGeom prst="rect">
            <a:avLst/>
          </a:prstGeom>
        </p:spPr>
        <p:txBody>
          <a:bodyPr vert="horz" lIns="91440" tIns="45720" rIns="91440" bIns="45720" rtlCol="0" anchor="ctr"/>
          <a:lstStyle>
            <a:lvl1pPr algn="ctr">
              <a:defRPr sz="800" cap="all" baseline="0">
                <a:solidFill>
                  <a:schemeClr val="tx1"/>
                </a:solidFill>
                <a:latin typeface="+mn-lt"/>
                <a:ea typeface="Verdana" panose="020B0604030504040204" pitchFamily="34" charset="0"/>
                <a:cs typeface="Verdana" panose="020B0604030504040204" pitchFamily="34" charset="0"/>
              </a:defRPr>
            </a:lvl1pPr>
          </a:lstStyle>
          <a:p>
            <a:r>
              <a:rPr lang="fr-FR" smtClean="0"/>
              <a:t>INTITULÉ DU DOCUMENT • 04 AVRIL 2017</a:t>
            </a:r>
            <a:endParaRPr lang="fr-FR" dirty="0"/>
          </a:p>
        </p:txBody>
      </p:sp>
      <p:sp>
        <p:nvSpPr>
          <p:cNvPr id="6" name="Espace réservé du numéro de diapositive 5"/>
          <p:cNvSpPr>
            <a:spLocks noGrp="1"/>
          </p:cNvSpPr>
          <p:nvPr>
            <p:ph type="sldNum" sz="quarter" idx="4"/>
          </p:nvPr>
        </p:nvSpPr>
        <p:spPr>
          <a:xfrm>
            <a:off x="8172400" y="188640"/>
            <a:ext cx="900000" cy="365125"/>
          </a:xfrm>
          <a:prstGeom prst="rect">
            <a:avLst/>
          </a:prstGeom>
        </p:spPr>
        <p:txBody>
          <a:bodyPr vert="horz" lIns="91440" tIns="45720" rIns="91440" bIns="45720" rtlCol="0" anchor="ctr"/>
          <a:lstStyle>
            <a:lvl1pPr algn="r">
              <a:defRPr sz="1100" b="1">
                <a:solidFill>
                  <a:schemeClr val="bg1"/>
                </a:solidFill>
                <a:latin typeface="+mn-lt"/>
                <a:ea typeface="Verdana" panose="020B0604030504040204" pitchFamily="34" charset="0"/>
                <a:cs typeface="Verdana" panose="020B0604030504040204" pitchFamily="34" charset="0"/>
              </a:defRPr>
            </a:lvl1pPr>
          </a:lstStyle>
          <a:p>
            <a:fld id="{0536D7D7-E68B-4848-A580-3E20DDE126DB}" type="slidenum">
              <a:rPr lang="fr-FR" smtClean="0"/>
              <a:pPr/>
              <a:t>‹N°›</a:t>
            </a:fld>
            <a:endParaRPr lang="fr-FR" dirty="0"/>
          </a:p>
        </p:txBody>
      </p:sp>
      <p:pic>
        <p:nvPicPr>
          <p:cNvPr id="4" name="Image 3" descr="#1.png"/>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836408" y="-243408"/>
            <a:ext cx="1307592" cy="2033016"/>
          </a:xfrm>
          <a:prstGeom prst="rect">
            <a:avLst/>
          </a:prstGeom>
        </p:spPr>
      </p:pic>
      <p:cxnSp>
        <p:nvCxnSpPr>
          <p:cNvPr id="22" name="Connecteur droit 21"/>
          <p:cNvCxnSpPr/>
          <p:nvPr userDrawn="1"/>
        </p:nvCxnSpPr>
        <p:spPr>
          <a:xfrm>
            <a:off x="323528" y="6093296"/>
            <a:ext cx="8460952" cy="0"/>
          </a:xfrm>
          <a:prstGeom prst="line">
            <a:avLst/>
          </a:prstGeom>
          <a:ln/>
        </p:spPr>
        <p:style>
          <a:lnRef idx="1">
            <a:schemeClr val="dk1"/>
          </a:lnRef>
          <a:fillRef idx="0">
            <a:schemeClr val="dk1"/>
          </a:fillRef>
          <a:effectRef idx="0">
            <a:schemeClr val="dk1"/>
          </a:effectRef>
          <a:fontRef idx="minor">
            <a:schemeClr val="tx1"/>
          </a:fontRef>
        </p:style>
      </p:cxnSp>
      <p:pic>
        <p:nvPicPr>
          <p:cNvPr id="13" name="Espace réservé pour une image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020272" y="6309320"/>
            <a:ext cx="1796000" cy="402987"/>
          </a:xfrm>
          <a:prstGeom prst="rect">
            <a:avLst/>
          </a:prstGeom>
        </p:spPr>
      </p:pic>
      <p:pic>
        <p:nvPicPr>
          <p:cNvPr id="12" name="Image 11" descr="logoterritoiredavenir2.png"/>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4" name="Picture 2" descr="\\Fsgeedpr\departements\GEE DCOM_INTERNE_MULTIMEDIAS DPR\IMAGE CEGEE\Nouvelle identité graphique\Hashtag\logoterritoiredavenir.jpg"/>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2987824" y="6111552"/>
            <a:ext cx="2414587" cy="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587468"/>
      </p:ext>
    </p:extLst>
  </p:cSld>
  <p:clrMap bg1="lt1" tx1="dk1" bg2="lt2" tx2="dk2" accent1="accent1" accent2="accent2" accent3="accent3" accent4="accent4" accent5="accent5" accent6="accent6" hlink="hlink" folHlink="folHlink"/>
  <p:sldLayoutIdLst>
    <p:sldLayoutId id="2147483677" r:id="rId1"/>
    <p:sldLayoutId id="2147483682" r:id="rId2"/>
    <p:sldLayoutId id="2147483655" r:id="rId3"/>
    <p:sldLayoutId id="2147483671" r:id="rId4"/>
    <p:sldLayoutId id="2147483672" r:id="rId5"/>
    <p:sldLayoutId id="2147483676" r:id="rId6"/>
    <p:sldLayoutId id="2147483673" r:id="rId7"/>
    <p:sldLayoutId id="2147483659" r:id="rId8"/>
    <p:sldLayoutId id="2147483684" r:id="rId9"/>
    <p:sldLayoutId id="2147483674" r:id="rId10"/>
  </p:sldLayoutIdLst>
  <p:timing>
    <p:tnLst>
      <p:par>
        <p:cTn id="1" dur="indefinite" restart="never" nodeType="tmRoot"/>
      </p:par>
    </p:tnLst>
  </p:timing>
  <p:hf hdr="0" dt="0"/>
  <p:txStyles>
    <p:titleStyle>
      <a:lvl1pPr algn="l" defTabSz="914400" rtl="0" eaLnBrk="1" latinLnBrk="0" hangingPunct="1">
        <a:spcBef>
          <a:spcPct val="0"/>
        </a:spcBef>
        <a:buNone/>
        <a:defRPr sz="2200" b="1" kern="1200" cap="all"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300"/>
        </a:spcAft>
        <a:buFontTx/>
        <a:buNone/>
        <a:defRPr sz="22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Tx/>
        <a:buBlip>
          <a:blip r:embed="rId17"/>
        </a:buBlip>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4.5AFB6B10"/><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9.png"/><Relationship Id="rId1" Type="http://schemas.openxmlformats.org/officeDocument/2006/relationships/slideLayout" Target="../slideLayouts/slideLayout6.xml"/><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ZoneTexte 68"/>
          <p:cNvSpPr txBox="1"/>
          <p:nvPr/>
        </p:nvSpPr>
        <p:spPr>
          <a:xfrm>
            <a:off x="4355976" y="6237312"/>
            <a:ext cx="2592000" cy="307777"/>
          </a:xfrm>
          <a:prstGeom prst="rect">
            <a:avLst/>
          </a:prstGeom>
          <a:noFill/>
        </p:spPr>
        <p:txBody>
          <a:bodyPr wrap="square" rtlCol="0">
            <a:spAutoFit/>
          </a:bodyPr>
          <a:lstStyle/>
          <a:p>
            <a:pPr algn="ctr">
              <a:spcAft>
                <a:spcPts val="300"/>
              </a:spcAft>
            </a:pPr>
            <a:r>
              <a:rPr lang="fr-FR" sz="1400" b="1" dirty="0" smtClean="0"/>
              <a:t>Valérie PARISSE</a:t>
            </a:r>
            <a:endParaRPr lang="fr-FR" sz="1400" b="1" dirty="0" smtClean="0">
              <a:solidFill>
                <a:schemeClr val="tx1"/>
              </a:solidFill>
            </a:endParaRPr>
          </a:p>
        </p:txBody>
      </p:sp>
      <p:cxnSp>
        <p:nvCxnSpPr>
          <p:cNvPr id="71" name="Connecteur droit 70"/>
          <p:cNvCxnSpPr/>
          <p:nvPr/>
        </p:nvCxnSpPr>
        <p:spPr>
          <a:xfrm flipH="1" flipV="1">
            <a:off x="251520" y="2420888"/>
            <a:ext cx="296" cy="180020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2" name="Image 7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74" name="Espace réservé pour une image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216000" y="248400"/>
            <a:ext cx="932400" cy="932400"/>
          </a:xfrm>
          <a:prstGeom prst="rect">
            <a:avLst/>
          </a:prstGeom>
        </p:spPr>
      </p:pic>
      <p:grpSp>
        <p:nvGrpSpPr>
          <p:cNvPr id="96" name="Groupe 95"/>
          <p:cNvGrpSpPr/>
          <p:nvPr/>
        </p:nvGrpSpPr>
        <p:grpSpPr>
          <a:xfrm>
            <a:off x="36320" y="2564906"/>
            <a:ext cx="4679696" cy="1423833"/>
            <a:chOff x="-153763" y="2689950"/>
            <a:chExt cx="4016386" cy="665239"/>
          </a:xfrm>
        </p:grpSpPr>
        <p:sp>
          <p:nvSpPr>
            <p:cNvPr id="93" name="Sous-titre 2"/>
            <p:cNvSpPr txBox="1">
              <a:spLocks/>
            </p:cNvSpPr>
            <p:nvPr/>
          </p:nvSpPr>
          <p:spPr>
            <a:xfrm>
              <a:off x="-153763" y="3121998"/>
              <a:ext cx="4016386" cy="233191"/>
            </a:xfrm>
            <a:prstGeom prst="rect">
              <a:avLst/>
            </a:prstGeom>
          </p:spPr>
          <p:txBody>
            <a:bodyPr vert="horz" wrap="square" lIns="91440" tIns="82800" rIns="91440" bIns="45720" rtlCol="0">
              <a:spAutoFit/>
            </a:bodyPr>
            <a:lstStyle>
              <a:lvl1pPr marL="0" indent="0" algn="ctr" defTabSz="914400" rtl="0" eaLnBrk="1" latinLnBrk="0" hangingPunct="1">
                <a:spcBef>
                  <a:spcPts val="0"/>
                </a:spcBef>
                <a:spcAft>
                  <a:spcPts val="300"/>
                </a:spcAft>
                <a:buFontTx/>
                <a:buNone/>
                <a:defRPr sz="2600" b="1" kern="1200" cap="all" baseline="0">
                  <a:solidFill>
                    <a:schemeClr val="accent1"/>
                  </a:solidFill>
                  <a:latin typeface="+mn-lt"/>
                  <a:ea typeface="+mn-ea"/>
                  <a:cs typeface="+mn-cs"/>
                </a:defRPr>
              </a:lvl1pPr>
              <a:lvl2pPr marL="457200" indent="0" algn="ctr" defTabSz="914400" rtl="0" eaLnBrk="1" latinLnBrk="0" hangingPunct="1">
                <a:spcBef>
                  <a:spcPts val="0"/>
                </a:spcBef>
                <a:buFontTx/>
                <a:buNone/>
                <a:defRPr sz="1800" b="1" kern="1200" cap="all" baseline="0">
                  <a:solidFill>
                    <a:schemeClr val="tx1">
                      <a:tint val="75000"/>
                    </a:schemeClr>
                  </a:solidFill>
                  <a:latin typeface="+mn-lt"/>
                  <a:ea typeface="+mn-ea"/>
                  <a:cs typeface="+mn-cs"/>
                </a:defRPr>
              </a:lvl2pPr>
              <a:lvl3pPr marL="914400" indent="0" algn="ctr" defTabSz="914400" rtl="0" eaLnBrk="1" latinLnBrk="0" hangingPunct="1">
                <a:spcBef>
                  <a:spcPts val="0"/>
                </a:spcBef>
                <a:buClr>
                  <a:schemeClr val="accent1"/>
                </a:buClr>
                <a:buFontTx/>
                <a:buNone/>
                <a:defRPr sz="1600" b="0" kern="1200" cap="all" baseline="0">
                  <a:solidFill>
                    <a:schemeClr val="tx1">
                      <a:tint val="75000"/>
                    </a:schemeClr>
                  </a:solidFill>
                  <a:latin typeface="+mn-lt"/>
                  <a:ea typeface="+mn-ea"/>
                  <a:cs typeface="+mn-cs"/>
                </a:defRPr>
              </a:lvl3pPr>
              <a:lvl4pPr marL="1371600" indent="0" algn="ctr" defTabSz="914400" rtl="0" eaLnBrk="1" latinLnBrk="0" hangingPunct="1">
                <a:lnSpc>
                  <a:spcPts val="1600"/>
                </a:lnSpc>
                <a:spcBef>
                  <a:spcPts val="0"/>
                </a:spcBef>
                <a:buFontTx/>
                <a:buNone/>
                <a:defRPr sz="12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spcBef>
                  <a:spcPts val="300"/>
                </a:spcBef>
                <a:spcAft>
                  <a:spcPts val="1200"/>
                </a:spcAft>
                <a:buClr>
                  <a:schemeClr val="accent1"/>
                </a:buClr>
                <a:buFont typeface="Britannic Bold" panose="020B0903060703020204" pitchFamily="34" charset="0"/>
                <a:buNone/>
                <a:defRPr sz="1200" b="1" kern="1200" cap="all" baseline="0">
                  <a:solidFill>
                    <a:schemeClr val="tx1">
                      <a:tint val="75000"/>
                    </a:schemeClr>
                  </a:solidFill>
                  <a:latin typeface="+mn-lt"/>
                  <a:ea typeface="+mn-ea"/>
                  <a:cs typeface="+mn-cs"/>
                </a:defRPr>
              </a:lvl5pPr>
              <a:lvl6pPr marL="2286000" indent="0" algn="ctr" defTabSz="914400" rtl="0" eaLnBrk="1" latinLnBrk="0" hangingPunct="1">
                <a:lnSpc>
                  <a:spcPts val="1600"/>
                </a:lnSpc>
                <a:spcBef>
                  <a:spcPts val="400"/>
                </a:spcBef>
                <a:buClr>
                  <a:schemeClr val="accent1"/>
                </a:buClr>
                <a:buFont typeface="Wingdings 2" panose="05020102010507070707" pitchFamily="18" charset="2"/>
                <a:buNone/>
                <a:defRPr sz="1200" i="0" kern="1200">
                  <a:solidFill>
                    <a:schemeClr val="tx1">
                      <a:tint val="75000"/>
                    </a:schemeClr>
                  </a:solidFill>
                  <a:latin typeface="Arial" panose="020B0604020202020204" pitchFamily="34" charset="0"/>
                  <a:ea typeface="+mn-ea"/>
                  <a:cs typeface="Arial" panose="020B0604020202020204" pitchFamily="34" charset="0"/>
                </a:defRPr>
              </a:lvl6pPr>
              <a:lvl7pPr marL="2743200" indent="0" algn="ctr" defTabSz="914400" rtl="0" eaLnBrk="1" latinLnBrk="0" hangingPunct="1">
                <a:lnSpc>
                  <a:spcPts val="1500"/>
                </a:lnSpc>
                <a:spcBef>
                  <a:spcPts val="0"/>
                </a:spcBef>
                <a:buClr>
                  <a:schemeClr val="accent1"/>
                </a:buClr>
                <a:buFontTx/>
                <a:buNone/>
                <a:defRPr sz="1400" b="0" i="0" kern="1200" cap="all" baseline="0">
                  <a:solidFill>
                    <a:schemeClr val="tx1">
                      <a:tint val="75000"/>
                    </a:schemeClr>
                  </a:solidFill>
                  <a:latin typeface="+mn-lt"/>
                  <a:ea typeface="+mn-ea"/>
                  <a:cs typeface="+mn-cs"/>
                </a:defRPr>
              </a:lvl7pPr>
              <a:lvl8pPr marL="3200400" indent="0" algn="ctr" defTabSz="914400" rtl="0" eaLnBrk="1" latinLnBrk="0" hangingPunct="1">
                <a:spcBef>
                  <a:spcPts val="0"/>
                </a:spcBef>
                <a:buClr>
                  <a:schemeClr val="accent1"/>
                </a:buClr>
                <a:buFontTx/>
                <a:buNone/>
                <a:defRPr sz="1400" b="0" i="0" kern="1200" cap="all" baseline="0">
                  <a:solidFill>
                    <a:schemeClr val="tx1">
                      <a:tint val="75000"/>
                    </a:schemeClr>
                  </a:solidFill>
                  <a:latin typeface="+mn-lt"/>
                  <a:ea typeface="+mn-ea"/>
                  <a:cs typeface="+mn-cs"/>
                </a:defRPr>
              </a:lvl8pPr>
              <a:lvl9pPr marL="3657600" indent="0" algn="ctr" defTabSz="914400" rtl="0" eaLnBrk="1" latinLnBrk="0" hangingPunct="1">
                <a:spcBef>
                  <a:spcPts val="0"/>
                </a:spcBef>
                <a:buClr>
                  <a:schemeClr val="accent1"/>
                </a:buClr>
                <a:buFontTx/>
                <a:buNone/>
                <a:defRPr sz="1100" b="0" i="0" kern="1200" cap="all" baseline="0">
                  <a:solidFill>
                    <a:schemeClr val="tx1">
                      <a:tint val="75000"/>
                    </a:schemeClr>
                  </a:solidFill>
                  <a:latin typeface="+mn-lt"/>
                  <a:ea typeface="+mn-ea"/>
                  <a:cs typeface="+mn-cs"/>
                </a:defRPr>
              </a:lvl9pPr>
            </a:lstStyle>
            <a:p>
              <a:r>
                <a:rPr lang="fr-FR" sz="2400" dirty="0" smtClean="0">
                  <a:solidFill>
                    <a:srgbClr val="C00000"/>
                  </a:solidFill>
                </a:rPr>
                <a:t>DE LA RELATION A DISTANCE</a:t>
              </a:r>
            </a:p>
          </p:txBody>
        </p:sp>
        <p:sp>
          <p:nvSpPr>
            <p:cNvPr id="95" name="Titre 12"/>
            <p:cNvSpPr txBox="1">
              <a:spLocks/>
            </p:cNvSpPr>
            <p:nvPr/>
          </p:nvSpPr>
          <p:spPr>
            <a:xfrm>
              <a:off x="30934" y="2689950"/>
              <a:ext cx="3636088" cy="546434"/>
            </a:xfrm>
            <a:prstGeom prst="rect">
              <a:avLst/>
            </a:prstGeom>
          </p:spPr>
          <p:txBody>
            <a:bodyPr vert="horz" wrap="square" lIns="91440" tIns="45720" rIns="91440" bIns="45720" rtlCol="0" anchor="t" anchorCtr="0">
              <a:spAutoFit/>
            </a:bodyPr>
            <a:lstStyle>
              <a:lvl1pPr algn="ctr" defTabSz="914400" rtl="0" eaLnBrk="1" latinLnBrk="0" hangingPunct="1">
                <a:spcBef>
                  <a:spcPct val="0"/>
                </a:spcBef>
                <a:buNone/>
                <a:defRPr sz="3500" b="1" kern="1200" cap="all" baseline="0">
                  <a:solidFill>
                    <a:schemeClr val="accent1"/>
                  </a:solidFill>
                  <a:latin typeface="+mj-lt"/>
                  <a:ea typeface="+mj-ea"/>
                  <a:cs typeface="+mj-cs"/>
                </a:defRPr>
              </a:lvl1pPr>
            </a:lstStyle>
            <a:p>
              <a:r>
                <a:rPr lang="fr-FR" u="sng" dirty="0" smtClean="0">
                  <a:solidFill>
                    <a:srgbClr val="C00000"/>
                  </a:solidFill>
                </a:rPr>
                <a:t>GUIDE</a:t>
              </a:r>
            </a:p>
            <a:p>
              <a:r>
                <a:rPr lang="fr-FR" dirty="0" smtClean="0">
                  <a:solidFill>
                    <a:srgbClr val="C00000"/>
                  </a:solidFill>
                </a:rPr>
                <a:t>BONNES PRATIQUES</a:t>
              </a:r>
              <a:endParaRPr lang="fr-FR" dirty="0">
                <a:solidFill>
                  <a:srgbClr val="C00000"/>
                </a:solidFill>
              </a:endParaRPr>
            </a:p>
          </p:txBody>
        </p:sp>
      </p:grpSp>
      <p:pic>
        <p:nvPicPr>
          <p:cNvPr id="18" name="Espace réservé pour une imag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pic>
        <p:nvPicPr>
          <p:cNvPr id="10" name="Image 9"/>
          <p:cNvPicPr/>
          <p:nvPr/>
        </p:nvPicPr>
        <p:blipFill rotWithShape="1">
          <a:blip r:embed="rId5"/>
          <a:srcRect l="77452" t="39323" r="3587" b="38932"/>
          <a:stretch/>
        </p:blipFill>
        <p:spPr bwMode="auto">
          <a:xfrm>
            <a:off x="1162076" y="4189365"/>
            <a:ext cx="2466975" cy="159067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173767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6"/>
          </p:nvPr>
        </p:nvSpPr>
        <p:spPr/>
        <p:txBody>
          <a:bodyPr/>
          <a:lstStyle/>
          <a:p>
            <a:fld id="{0536D7D7-E68B-4848-A580-3E20DDE126DB}" type="slidenum">
              <a:rPr lang="fr-FR" smtClean="0"/>
              <a:pPr/>
              <a:t>2</a:t>
            </a:fld>
            <a:endParaRPr lang="fr-FR" dirty="0"/>
          </a:p>
        </p:txBody>
      </p:sp>
      <p:sp>
        <p:nvSpPr>
          <p:cNvPr id="6" name="Titre 1"/>
          <p:cNvSpPr txBox="1">
            <a:spLocks/>
          </p:cNvSpPr>
          <p:nvPr/>
        </p:nvSpPr>
        <p:spPr>
          <a:xfrm>
            <a:off x="2555776" y="431840"/>
            <a:ext cx="4464496" cy="476880"/>
          </a:xfrm>
          <a:prstGeom prst="rect">
            <a:avLst/>
          </a:prstGeom>
        </p:spPr>
        <p:txBody>
          <a:bodyPr vert="horz" lIns="91440" tIns="45720" rIns="91440" bIns="45720" rtlCol="0" anchor="t" anchorCtr="0">
            <a:noAutofit/>
          </a:bodyPr>
          <a:lstStyle>
            <a:lvl1pPr algn="ctr" defTabSz="914400" rtl="0" eaLnBrk="1" latinLnBrk="0" hangingPunct="1">
              <a:spcBef>
                <a:spcPct val="0"/>
              </a:spcBef>
              <a:buNone/>
              <a:defRPr sz="2200" b="1" kern="1200" cap="all" baseline="0">
                <a:solidFill>
                  <a:schemeClr val="accent1"/>
                </a:solidFill>
                <a:latin typeface="+mj-lt"/>
                <a:ea typeface="+mj-ea"/>
                <a:cs typeface="+mj-cs"/>
              </a:defRPr>
            </a:lvl1pPr>
          </a:lstStyle>
          <a:p>
            <a:r>
              <a:rPr lang="fr-FR" sz="2400" u="sng" dirty="0" smtClean="0">
                <a:solidFill>
                  <a:srgbClr val="C00000"/>
                </a:solidFill>
                <a:effectLst>
                  <a:outerShdw blurRad="38100" dist="38100" dir="2700000" algn="tl">
                    <a:srgbClr val="000000">
                      <a:alpha val="43137"/>
                    </a:srgbClr>
                  </a:outerShdw>
                </a:effectLst>
                <a:latin typeface="+mn-lt"/>
                <a:ea typeface="+mn-ea"/>
                <a:cs typeface="+mn-cs"/>
              </a:rPr>
              <a:t>SOMMAIRE</a:t>
            </a:r>
            <a:endParaRPr lang="fr-FR" sz="2400" u="sng" dirty="0">
              <a:solidFill>
                <a:srgbClr val="C00000"/>
              </a:solidFill>
              <a:effectLst>
                <a:outerShdw blurRad="38100" dist="38100" dir="2700000" algn="tl">
                  <a:srgbClr val="000000">
                    <a:alpha val="43137"/>
                  </a:srgbClr>
                </a:outerShdw>
              </a:effectLst>
              <a:latin typeface="+mn-lt"/>
              <a:ea typeface="+mn-ea"/>
              <a:cs typeface="+mn-cs"/>
            </a:endParaRPr>
          </a:p>
        </p:txBody>
      </p:sp>
      <p:sp>
        <p:nvSpPr>
          <p:cNvPr id="7" name="Espace réservé du texte 4"/>
          <p:cNvSpPr txBox="1">
            <a:spLocks/>
          </p:cNvSpPr>
          <p:nvPr/>
        </p:nvSpPr>
        <p:spPr>
          <a:xfrm>
            <a:off x="2237897" y="2160240"/>
            <a:ext cx="6048672" cy="6093296"/>
          </a:xfrm>
          <a:prstGeom prst="rect">
            <a:avLst/>
          </a:prstGeom>
        </p:spPr>
        <p:txBody>
          <a:bodyPr vert="horz" lIns="91440" tIns="45720" rIns="91440" bIns="45720" rtlCol="0">
            <a:normAutofit/>
          </a:bodyPr>
          <a:lstStyle>
            <a:lvl1pPr marL="0" indent="0" algn="l" defTabSz="914400" rtl="0" eaLnBrk="1" latinLnBrk="0" hangingPunct="1">
              <a:spcBef>
                <a:spcPts val="1200"/>
              </a:spcBef>
              <a:spcAft>
                <a:spcPts val="600"/>
              </a:spcAft>
              <a:buFontTx/>
              <a:buNone/>
              <a:tabLst>
                <a:tab pos="5472000" algn="l"/>
              </a:tabLst>
              <a:defRPr sz="1800" b="1" kern="1200" cap="none" baseline="0">
                <a:solidFill>
                  <a:schemeClr val="tx1"/>
                </a:solidFill>
                <a:latin typeface="+mn-lt"/>
                <a:ea typeface="+mn-ea"/>
                <a:cs typeface="+mn-cs"/>
              </a:defRPr>
            </a:lvl1pPr>
            <a:lvl2pPr marL="540000" indent="0" algn="l" defTabSz="914400" rtl="0" eaLnBrk="1" latinLnBrk="0" hangingPunct="1">
              <a:lnSpc>
                <a:spcPts val="1800"/>
              </a:lnSpc>
              <a:spcBef>
                <a:spcPts val="0"/>
              </a:spcBef>
              <a:buFontTx/>
              <a:buNone/>
              <a:tabLst>
                <a:tab pos="5472000" algn="l"/>
              </a:tabLst>
              <a:defRPr sz="1400" b="0" kern="1200" cap="none" baseline="0">
                <a:solidFill>
                  <a:schemeClr val="tx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Tx/>
              <a:buBlip>
                <a:blip r:embed="rId2"/>
              </a:buBlip>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a:spcBef>
                <a:spcPts val="600"/>
              </a:spcBef>
            </a:pPr>
            <a:r>
              <a:rPr lang="fr-FR" sz="1600" dirty="0" smtClean="0"/>
              <a:t>1) </a:t>
            </a:r>
            <a:r>
              <a:rPr lang="fr-FR" sz="1400" dirty="0" smtClean="0"/>
              <a:t>Préparer son entretien</a:t>
            </a:r>
          </a:p>
          <a:p>
            <a:pPr>
              <a:spcBef>
                <a:spcPts val="600"/>
              </a:spcBef>
            </a:pPr>
            <a:r>
              <a:rPr lang="fr-FR" sz="1400" dirty="0" smtClean="0"/>
              <a:t>2) Cadrer l’échange avec le client	</a:t>
            </a:r>
          </a:p>
          <a:p>
            <a:pPr>
              <a:spcBef>
                <a:spcPts val="600"/>
              </a:spcBef>
            </a:pPr>
            <a:r>
              <a:rPr lang="fr-FR" sz="1400" dirty="0" smtClean="0"/>
              <a:t>3) Dégainer des accroches efficaces</a:t>
            </a:r>
          </a:p>
          <a:p>
            <a:pPr>
              <a:spcBef>
                <a:spcPts val="600"/>
              </a:spcBef>
            </a:pPr>
            <a:r>
              <a:rPr lang="fr-FR" sz="1400" dirty="0" smtClean="0"/>
              <a:t>4) Optimiser le champ des possibles	</a:t>
            </a:r>
          </a:p>
          <a:p>
            <a:pPr>
              <a:spcBef>
                <a:spcPts val="600"/>
              </a:spcBef>
            </a:pPr>
            <a:r>
              <a:rPr lang="fr-FR" sz="1400" dirty="0" smtClean="0"/>
              <a:t>5) Personnaliser sa proposition</a:t>
            </a:r>
          </a:p>
          <a:p>
            <a:pPr>
              <a:spcBef>
                <a:spcPts val="600"/>
              </a:spcBef>
            </a:pPr>
            <a:r>
              <a:rPr lang="fr-FR" sz="1400" dirty="0"/>
              <a:t>6) Contrer les résistances</a:t>
            </a:r>
          </a:p>
          <a:p>
            <a:pPr>
              <a:spcBef>
                <a:spcPts val="600"/>
              </a:spcBef>
            </a:pPr>
            <a:r>
              <a:rPr lang="fr-FR" sz="1400" dirty="0"/>
              <a:t>7) Engager la concrétisation</a:t>
            </a:r>
          </a:p>
          <a:p>
            <a:pPr>
              <a:spcBef>
                <a:spcPts val="600"/>
              </a:spcBef>
            </a:pPr>
            <a:r>
              <a:rPr lang="fr-FR" sz="1400" dirty="0"/>
              <a:t>8) Prendre congé positivement</a:t>
            </a:r>
          </a:p>
          <a:p>
            <a:pPr>
              <a:spcBef>
                <a:spcPts val="600"/>
              </a:spcBef>
            </a:pPr>
            <a:r>
              <a:rPr lang="fr-FR" sz="1400" dirty="0"/>
              <a:t>9) Soigner son style</a:t>
            </a:r>
          </a:p>
          <a:p>
            <a:pPr>
              <a:spcBef>
                <a:spcPts val="600"/>
              </a:spcBef>
            </a:pPr>
            <a:r>
              <a:rPr lang="fr-FR" sz="1400" dirty="0"/>
              <a:t>10) Passer son appel à l’aide du « bloc-notes »</a:t>
            </a:r>
          </a:p>
          <a:p>
            <a:r>
              <a:rPr lang="fr-FR" sz="1600" dirty="0" smtClean="0"/>
              <a:t>		</a:t>
            </a:r>
          </a:p>
          <a:p>
            <a:endParaRPr lang="fr-FR" sz="1600" dirty="0" smtClean="0">
              <a:solidFill>
                <a:srgbClr val="C00000"/>
              </a:solidFill>
              <a:effectLst>
                <a:outerShdw blurRad="38100" dist="38100" dir="2700000" algn="tl">
                  <a:srgbClr val="000000">
                    <a:alpha val="43137"/>
                  </a:srgbClr>
                </a:outerShdw>
              </a:effectLst>
            </a:endParaRPr>
          </a:p>
          <a:p>
            <a:r>
              <a:rPr lang="fr-FR" sz="1400" dirty="0" smtClean="0"/>
              <a:t>	</a:t>
            </a:r>
            <a:endParaRPr lang="da-DK" sz="1100" b="0" dirty="0" smtClean="0"/>
          </a:p>
        </p:txBody>
      </p:sp>
      <p:pic>
        <p:nvPicPr>
          <p:cNvPr id="10" name="Image 9"/>
          <p:cNvPicPr/>
          <p:nvPr/>
        </p:nvPicPr>
        <p:blipFill rotWithShape="1">
          <a:blip r:embed="rId3"/>
          <a:srcRect l="41435" t="30599" r="52928" b="48828"/>
          <a:stretch/>
        </p:blipFill>
        <p:spPr bwMode="auto">
          <a:xfrm>
            <a:off x="7020272" y="2140074"/>
            <a:ext cx="733425" cy="1504950"/>
          </a:xfrm>
          <a:prstGeom prst="rect">
            <a:avLst/>
          </a:prstGeom>
          <a:ln>
            <a:noFill/>
          </a:ln>
          <a:extLst>
            <a:ext uri="{53640926-AAD7-44D8-BBD7-CCE9431645EC}">
              <a14:shadowObscured xmlns:a14="http://schemas.microsoft.com/office/drawing/2010/main"/>
            </a:ext>
          </a:extLst>
        </p:spPr>
      </p:pic>
      <p:sp>
        <p:nvSpPr>
          <p:cNvPr id="11" name="Espace réservé du texte 4"/>
          <p:cNvSpPr txBox="1">
            <a:spLocks/>
          </p:cNvSpPr>
          <p:nvPr/>
        </p:nvSpPr>
        <p:spPr>
          <a:xfrm>
            <a:off x="2237897" y="1196752"/>
            <a:ext cx="6480720" cy="1800200"/>
          </a:xfrm>
          <a:prstGeom prst="rect">
            <a:avLst/>
          </a:prstGeom>
        </p:spPr>
        <p:txBody>
          <a:bodyPr vert="horz" lIns="91440" tIns="45720" rIns="91440" bIns="45720" rtlCol="0">
            <a:normAutofit/>
          </a:bodyPr>
          <a:lstStyle>
            <a:lvl1pPr marL="0" indent="0" algn="l" defTabSz="914400" rtl="0" eaLnBrk="1" latinLnBrk="0" hangingPunct="1">
              <a:spcBef>
                <a:spcPts val="1200"/>
              </a:spcBef>
              <a:spcAft>
                <a:spcPts val="600"/>
              </a:spcAft>
              <a:buFontTx/>
              <a:buNone/>
              <a:tabLst>
                <a:tab pos="5472000" algn="l"/>
              </a:tabLst>
              <a:defRPr sz="1800" b="1" kern="1200" cap="none" baseline="0">
                <a:solidFill>
                  <a:schemeClr val="tx1"/>
                </a:solidFill>
                <a:latin typeface="+mn-lt"/>
                <a:ea typeface="+mn-ea"/>
                <a:cs typeface="+mn-cs"/>
              </a:defRPr>
            </a:lvl1pPr>
            <a:lvl2pPr marL="540000" indent="0" algn="l" defTabSz="914400" rtl="0" eaLnBrk="1" latinLnBrk="0" hangingPunct="1">
              <a:lnSpc>
                <a:spcPts val="1800"/>
              </a:lnSpc>
              <a:spcBef>
                <a:spcPts val="0"/>
              </a:spcBef>
              <a:buFontTx/>
              <a:buNone/>
              <a:tabLst>
                <a:tab pos="5472000" algn="l"/>
              </a:tabLst>
              <a:defRPr sz="1400" b="0" kern="1200" cap="none" baseline="0">
                <a:solidFill>
                  <a:schemeClr val="tx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Tx/>
              <a:buBlip>
                <a:blip r:embed="rId2"/>
              </a:buBlip>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a:spcBef>
                <a:spcPts val="0"/>
              </a:spcBef>
              <a:spcAft>
                <a:spcPts val="0"/>
              </a:spcAft>
            </a:pPr>
            <a:r>
              <a:rPr lang="fr-FR" sz="1600" u="sng" dirty="0" smtClean="0">
                <a:solidFill>
                  <a:srgbClr val="C00000"/>
                </a:solidFill>
                <a:effectLst>
                  <a:outerShdw blurRad="38100" dist="38100" dir="2700000" algn="tl">
                    <a:srgbClr val="000000">
                      <a:alpha val="43137"/>
                    </a:srgbClr>
                  </a:outerShdw>
                </a:effectLst>
              </a:rPr>
              <a:t>CONTEXTE &amp; ENJEUX</a:t>
            </a:r>
            <a:r>
              <a:rPr lang="fr-FR" sz="1600" dirty="0" smtClean="0">
                <a:solidFill>
                  <a:srgbClr val="C00000"/>
                </a:solidFill>
                <a:effectLst>
                  <a:outerShdw blurRad="38100" dist="38100" dir="2700000" algn="tl">
                    <a:srgbClr val="000000">
                      <a:alpha val="43137"/>
                    </a:srgbClr>
                  </a:outerShdw>
                </a:effectLst>
              </a:rPr>
              <a:t> : pour rester… en </a:t>
            </a:r>
            <a:r>
              <a:rPr lang="fr-FR" sz="1600" dirty="0" smtClean="0">
                <a:solidFill>
                  <a:srgbClr val="C00000"/>
                </a:solidFill>
                <a:effectLst>
                  <a:outerShdw blurRad="38100" dist="38100" dir="2700000" algn="tl">
                    <a:srgbClr val="000000">
                      <a:alpha val="43137"/>
                    </a:srgbClr>
                  </a:outerShdw>
                </a:effectLst>
              </a:rPr>
              <a:t>jeu ! </a:t>
            </a:r>
            <a:endParaRPr lang="fr-FR" sz="1600" dirty="0" smtClean="0">
              <a:solidFill>
                <a:srgbClr val="C00000"/>
              </a:solidFill>
              <a:effectLst>
                <a:outerShdw blurRad="38100" dist="38100" dir="2700000" algn="tl">
                  <a:srgbClr val="000000">
                    <a:alpha val="43137"/>
                  </a:srgbClr>
                </a:outerShdw>
              </a:effectLst>
            </a:endParaRPr>
          </a:p>
          <a:p>
            <a:pPr>
              <a:spcBef>
                <a:spcPts val="0"/>
              </a:spcBef>
              <a:spcAft>
                <a:spcPts val="0"/>
              </a:spcAft>
            </a:pPr>
            <a:endParaRPr lang="fr-FR" sz="1600" dirty="0" smtClean="0">
              <a:solidFill>
                <a:srgbClr val="C00000"/>
              </a:solidFill>
              <a:effectLst>
                <a:outerShdw blurRad="38100" dist="38100" dir="2700000" algn="tl">
                  <a:srgbClr val="000000">
                    <a:alpha val="43137"/>
                  </a:srgbClr>
                </a:outerShdw>
              </a:effectLst>
            </a:endParaRPr>
          </a:p>
          <a:p>
            <a:pPr>
              <a:spcBef>
                <a:spcPts val="0"/>
              </a:spcBef>
              <a:spcAft>
                <a:spcPts val="0"/>
              </a:spcAft>
            </a:pPr>
            <a:r>
              <a:rPr lang="fr-FR" sz="1600" u="sng" dirty="0" smtClean="0">
                <a:solidFill>
                  <a:srgbClr val="C00000"/>
                </a:solidFill>
                <a:effectLst>
                  <a:outerShdw blurRad="38100" dist="38100" dir="2700000" algn="tl">
                    <a:srgbClr val="000000">
                      <a:alpha val="43137"/>
                    </a:srgbClr>
                  </a:outerShdw>
                </a:effectLst>
              </a:rPr>
              <a:t>PREAMBULE</a:t>
            </a:r>
            <a:r>
              <a:rPr lang="fr-FR" sz="1600" dirty="0" smtClean="0">
                <a:solidFill>
                  <a:srgbClr val="C00000"/>
                </a:solidFill>
                <a:effectLst>
                  <a:outerShdw blurRad="38100" dist="38100" dir="2700000" algn="tl">
                    <a:srgbClr val="000000">
                      <a:alpha val="43137"/>
                    </a:srgbClr>
                  </a:outerShdw>
                </a:effectLst>
              </a:rPr>
              <a:t> : organiser un rendez-vous téléphonique</a:t>
            </a:r>
          </a:p>
          <a:p>
            <a:pPr>
              <a:spcBef>
                <a:spcPts val="0"/>
              </a:spcBef>
              <a:spcAft>
                <a:spcPts val="0"/>
              </a:spcAft>
            </a:pPr>
            <a:r>
              <a:rPr lang="fr-FR" sz="1400" dirty="0" smtClean="0"/>
              <a:t>	</a:t>
            </a:r>
            <a:endParaRPr lang="da-DK" sz="1100" b="0" dirty="0" smtClean="0"/>
          </a:p>
        </p:txBody>
      </p:sp>
    </p:spTree>
    <p:extLst>
      <p:ext uri="{BB962C8B-B14F-4D97-AF65-F5344CB8AC3E}">
        <p14:creationId xmlns:p14="http://schemas.microsoft.com/office/powerpoint/2010/main" val="823412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267744" y="1916832"/>
            <a:ext cx="6732648" cy="476880"/>
          </a:xfrm>
        </p:spPr>
        <p:txBody>
          <a:bodyPr/>
          <a:lstStyle/>
          <a:p>
            <a:r>
              <a:rPr lang="fr-FR" sz="2800" u="sng" dirty="0" smtClean="0">
                <a:solidFill>
                  <a:srgbClr val="C00000"/>
                </a:solidFill>
                <a:effectLst>
                  <a:outerShdw blurRad="38100" dist="38100" dir="2700000" algn="tl">
                    <a:srgbClr val="000000">
                      <a:alpha val="43137"/>
                    </a:srgbClr>
                  </a:outerShdw>
                </a:effectLst>
                <a:latin typeface="+mn-lt"/>
                <a:ea typeface="+mn-ea"/>
                <a:cs typeface="+mn-cs"/>
              </a:rPr>
              <a:t>CONTEXTE &amp; ENJEUX</a:t>
            </a:r>
            <a:r>
              <a:rPr lang="fr-FR" sz="2800" dirty="0" smtClean="0">
                <a:solidFill>
                  <a:srgbClr val="C00000"/>
                </a:solidFill>
                <a:latin typeface="+mn-lt"/>
                <a:ea typeface="+mn-ea"/>
                <a:cs typeface="+mn-cs"/>
              </a:rPr>
              <a:t/>
            </a:r>
            <a:br>
              <a:rPr lang="fr-FR" sz="2800" dirty="0" smtClean="0">
                <a:solidFill>
                  <a:srgbClr val="C00000"/>
                </a:solidFill>
                <a:latin typeface="+mn-lt"/>
                <a:ea typeface="+mn-ea"/>
                <a:cs typeface="+mn-cs"/>
              </a:rPr>
            </a:br>
            <a:r>
              <a:rPr lang="fr-FR" sz="2800" dirty="0" smtClean="0">
                <a:solidFill>
                  <a:srgbClr val="C00000"/>
                </a:solidFill>
                <a:latin typeface="+mn-lt"/>
                <a:ea typeface="+mn-ea"/>
                <a:cs typeface="+mn-cs"/>
              </a:rPr>
              <a:t>POUR RESTER… EN JEU !</a:t>
            </a:r>
            <a:endParaRPr lang="fr-FR" sz="2800" dirty="0">
              <a:solidFill>
                <a:srgbClr val="C00000"/>
              </a:solidFill>
              <a:latin typeface="+mn-lt"/>
              <a:ea typeface="+mn-ea"/>
              <a:cs typeface="+mn-cs"/>
            </a:endParaRPr>
          </a:p>
        </p:txBody>
      </p:sp>
      <p:sp>
        <p:nvSpPr>
          <p:cNvPr id="5" name="Espace réservé du numéro de diapositive 4"/>
          <p:cNvSpPr>
            <a:spLocks noGrp="1"/>
          </p:cNvSpPr>
          <p:nvPr>
            <p:ph type="sldNum" sz="quarter" idx="11"/>
          </p:nvPr>
        </p:nvSpPr>
        <p:spPr/>
        <p:txBody>
          <a:bodyPr/>
          <a:lstStyle/>
          <a:p>
            <a:fld id="{0536D7D7-E68B-4848-A580-3E20DDE126DB}" type="slidenum">
              <a:rPr lang="fr-FR" smtClean="0">
                <a:solidFill>
                  <a:schemeClr val="tx1"/>
                </a:solidFill>
              </a:rPr>
              <a:pPr/>
              <a:t>3</a:t>
            </a:fld>
            <a:endParaRPr lang="fr-FR" dirty="0">
              <a:solidFill>
                <a:schemeClr val="tx1"/>
              </a:solidFill>
            </a:endParaRPr>
          </a:p>
        </p:txBody>
      </p:sp>
      <p:pic>
        <p:nvPicPr>
          <p:cNvPr id="4" name="Image 3"/>
          <p:cNvPicPr/>
          <p:nvPr/>
        </p:nvPicPr>
        <p:blipFill rotWithShape="1">
          <a:blip r:embed="rId2"/>
          <a:srcRect l="61639" t="41015" r="24012" b="37891"/>
          <a:stretch/>
        </p:blipFill>
        <p:spPr bwMode="auto">
          <a:xfrm>
            <a:off x="2771800" y="3861048"/>
            <a:ext cx="1866900" cy="15430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755557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4</a:t>
            </a:fld>
            <a:endParaRPr lang="fr-FR" dirty="0">
              <a:solidFill>
                <a:schemeClr val="tx1"/>
              </a:solidFill>
            </a:endParaRPr>
          </a:p>
        </p:txBody>
      </p:sp>
      <p:sp>
        <p:nvSpPr>
          <p:cNvPr id="3" name="Espace réservé du texte 2"/>
          <p:cNvSpPr>
            <a:spLocks noGrp="1"/>
          </p:cNvSpPr>
          <p:nvPr>
            <p:ph type="body" sz="quarter" idx="16"/>
          </p:nvPr>
        </p:nvSpPr>
        <p:spPr>
          <a:xfrm>
            <a:off x="1025999" y="1124744"/>
            <a:ext cx="7722463" cy="584864"/>
          </a:xfrm>
        </p:spPr>
        <p:txBody>
          <a:bodyPr>
            <a:normAutofit/>
          </a:bodyPr>
          <a:lstStyle/>
          <a:p>
            <a:pPr>
              <a:buSzPct val="150000"/>
            </a:pPr>
            <a:r>
              <a:rPr lang="fr-FR" sz="1400" dirty="0" smtClean="0"/>
              <a:t> UNE NOUVELLE DONNE</a:t>
            </a:r>
            <a:endParaRPr lang="fr-FR" sz="1400" dirty="0"/>
          </a:p>
        </p:txBody>
      </p:sp>
      <p:sp>
        <p:nvSpPr>
          <p:cNvPr id="4" name="Espace réservé du texte 3"/>
          <p:cNvSpPr>
            <a:spLocks noGrp="1"/>
          </p:cNvSpPr>
          <p:nvPr>
            <p:ph type="body" sz="quarter" idx="17"/>
          </p:nvPr>
        </p:nvSpPr>
        <p:spPr>
          <a:xfrm>
            <a:off x="755576" y="1628800"/>
            <a:ext cx="8316824" cy="9289032"/>
          </a:xfrm>
        </p:spPr>
        <p:txBody>
          <a:bodyPr>
            <a:normAutofit/>
          </a:bodyPr>
          <a:lstStyle/>
          <a:p>
            <a:pPr marL="342000" indent="-342000" algn="just">
              <a:buFontTx/>
              <a:buChar char="-"/>
            </a:pPr>
            <a:r>
              <a:rPr lang="fr-FR" sz="1400" b="1" dirty="0" smtClean="0"/>
              <a:t>Une actualité durable de crise sanitaire.</a:t>
            </a:r>
            <a:endParaRPr lang="fr-FR" sz="1400" b="1" dirty="0"/>
          </a:p>
          <a:p>
            <a:pPr marL="609750" lvl="5" indent="-285750" algn="just">
              <a:buClrTx/>
              <a:buFont typeface="Arial" panose="020B0604020202020204" pitchFamily="34" charset="0"/>
              <a:buChar char="•"/>
            </a:pPr>
            <a:r>
              <a:rPr lang="fr-FR" sz="1400" dirty="0" smtClean="0">
                <a:latin typeface="+mn-lt"/>
                <a:cs typeface="+mn-cs"/>
              </a:rPr>
              <a:t>Nécessaire réadaptation de nos pratiques.</a:t>
            </a:r>
          </a:p>
          <a:p>
            <a:pPr marL="609750" lvl="5" indent="-285750" algn="just">
              <a:buClrTx/>
              <a:buFont typeface="Arial" panose="020B0604020202020204" pitchFamily="34" charset="0"/>
              <a:buChar char="•"/>
            </a:pPr>
            <a:r>
              <a:rPr lang="fr-FR" sz="1400" dirty="0" smtClean="0">
                <a:latin typeface="+mn-lt"/>
                <a:cs typeface="+mn-cs"/>
              </a:rPr>
              <a:t>Optimisation de nos canaux de communication.</a:t>
            </a:r>
          </a:p>
          <a:p>
            <a:pPr lvl="5" indent="0" algn="just">
              <a:buClrTx/>
              <a:buNone/>
            </a:pPr>
            <a:r>
              <a:rPr lang="fr-FR" sz="1400" dirty="0" smtClean="0">
                <a:latin typeface="+mn-lt"/>
                <a:cs typeface="+mn-cs"/>
              </a:rPr>
              <a:t>	</a:t>
            </a:r>
            <a:endParaRPr lang="fr-FR" sz="1400" dirty="0"/>
          </a:p>
          <a:p>
            <a:pPr marL="342000" indent="-342000" algn="just">
              <a:buFontTx/>
              <a:buChar char="-"/>
            </a:pPr>
            <a:r>
              <a:rPr lang="fr-FR" sz="1400" b="1" dirty="0" smtClean="0"/>
              <a:t>Une solution de contournement aux problématiques de rencontres.</a:t>
            </a:r>
            <a:endParaRPr lang="fr-FR" sz="1400" b="1" dirty="0"/>
          </a:p>
          <a:p>
            <a:pPr marL="609750" lvl="5" indent="-285750" algn="just">
              <a:buClrTx/>
              <a:buFont typeface="Arial" panose="020B0604020202020204" pitchFamily="34" charset="0"/>
              <a:buChar char="•"/>
            </a:pPr>
            <a:r>
              <a:rPr lang="fr-FR" sz="1400" dirty="0" smtClean="0">
                <a:latin typeface="+mn-lt"/>
                <a:cs typeface="+mn-cs"/>
              </a:rPr>
              <a:t>Réponse à des sujets simples et facilement transformables en ligne.</a:t>
            </a:r>
          </a:p>
          <a:p>
            <a:pPr lvl="5" indent="0" algn="just">
              <a:buClrTx/>
              <a:buNone/>
            </a:pPr>
            <a:r>
              <a:rPr lang="fr-FR" sz="1400" dirty="0" smtClean="0">
                <a:latin typeface="+mn-lt"/>
                <a:cs typeface="+mn-cs"/>
              </a:rPr>
              <a:t>	</a:t>
            </a:r>
            <a:endParaRPr lang="fr-FR" sz="1400" dirty="0" smtClean="0"/>
          </a:p>
          <a:p>
            <a:pPr marL="342000" indent="-342000" algn="just">
              <a:buFontTx/>
              <a:buChar char="-"/>
            </a:pPr>
            <a:r>
              <a:rPr lang="fr-FR" sz="1400" b="1" dirty="0" smtClean="0"/>
              <a:t>Une nouvelle approche pérenne dans le temps.</a:t>
            </a:r>
          </a:p>
          <a:p>
            <a:pPr marL="609750" lvl="5" indent="-285750" algn="just">
              <a:buClrTx/>
              <a:buFont typeface="Arial" panose="020B0604020202020204" pitchFamily="34" charset="0"/>
              <a:buChar char="•"/>
            </a:pPr>
            <a:r>
              <a:rPr lang="fr-FR" sz="1400" dirty="0" smtClean="0">
                <a:latin typeface="+mn-lt"/>
                <a:cs typeface="+mn-cs"/>
              </a:rPr>
              <a:t>Renouvellement et diversification de notre approche relationnelle.</a:t>
            </a:r>
          </a:p>
          <a:p>
            <a:pPr marL="609750" lvl="5" indent="-285750" algn="just">
              <a:buClrTx/>
              <a:buFont typeface="Arial" panose="020B0604020202020204" pitchFamily="34" charset="0"/>
              <a:buChar char="•"/>
            </a:pPr>
            <a:r>
              <a:rPr lang="fr-FR" sz="1400" dirty="0" smtClean="0">
                <a:latin typeface="+mn-lt"/>
                <a:cs typeface="+mn-cs"/>
              </a:rPr>
              <a:t>Exploitation de tous les canaux à distance.</a:t>
            </a:r>
          </a:p>
          <a:p>
            <a:pPr marL="609750" lvl="5" indent="-285750" algn="just">
              <a:buClrTx/>
              <a:buFont typeface="Arial" panose="020B0604020202020204" pitchFamily="34" charset="0"/>
              <a:buChar char="•"/>
            </a:pPr>
            <a:r>
              <a:rPr lang="fr-FR" sz="1400" dirty="0" smtClean="0">
                <a:latin typeface="+mn-lt"/>
                <a:cs typeface="+mn-cs"/>
              </a:rPr>
              <a:t>Installation de ces pratiques dans la durée et dans la relation.</a:t>
            </a:r>
          </a:p>
          <a:p>
            <a:pPr marL="609750" lvl="5" indent="-285750" algn="just">
              <a:buClrTx/>
              <a:buFont typeface="Arial" panose="020B0604020202020204" pitchFamily="34" charset="0"/>
              <a:buChar char="•"/>
            </a:pPr>
            <a:r>
              <a:rPr lang="fr-FR" sz="1400" dirty="0" smtClean="0">
                <a:latin typeface="+mn-lt"/>
                <a:cs typeface="+mn-cs"/>
              </a:rPr>
              <a:t>Intégration de rendez-vous téléphoniques programmés dans l’agenda.</a:t>
            </a:r>
          </a:p>
          <a:p>
            <a:pPr lvl="5" indent="0" algn="just">
              <a:buClrTx/>
              <a:buNone/>
            </a:pPr>
            <a:r>
              <a:rPr lang="fr-FR" sz="1400" dirty="0"/>
              <a:t>	</a:t>
            </a:r>
          </a:p>
          <a:p>
            <a:pPr marL="342000" indent="-342000" algn="just">
              <a:buFontTx/>
              <a:buChar char="-"/>
            </a:pPr>
            <a:r>
              <a:rPr lang="fr-FR" sz="1400" b="1" dirty="0" smtClean="0"/>
              <a:t>Un accompagnement des nouveaux gestes.</a:t>
            </a:r>
            <a:endParaRPr lang="fr-FR" sz="1400" b="1" dirty="0"/>
          </a:p>
          <a:p>
            <a:pPr marL="609750" lvl="5" indent="-285750" algn="just">
              <a:buClrTx/>
              <a:buFont typeface="Arial" panose="020B0604020202020204" pitchFamily="34" charset="0"/>
              <a:buChar char="•"/>
            </a:pPr>
            <a:r>
              <a:rPr lang="fr-FR" sz="1400" dirty="0">
                <a:latin typeface="+mn-lt"/>
                <a:cs typeface="+mn-cs"/>
              </a:rPr>
              <a:t>Dispositif de formation sur-mesure.</a:t>
            </a:r>
          </a:p>
          <a:p>
            <a:pPr marL="856800" lvl="5" indent="-285750" algn="just">
              <a:buClrTx/>
              <a:buFont typeface="Wingdings" panose="05000000000000000000" pitchFamily="2" charset="2"/>
              <a:buChar char="ü"/>
            </a:pPr>
            <a:r>
              <a:rPr lang="fr-FR" sz="1400" dirty="0">
                <a:latin typeface="+mn-lt"/>
                <a:cs typeface="+mn-cs"/>
              </a:rPr>
              <a:t>Rappel des fondamentaux.</a:t>
            </a:r>
          </a:p>
          <a:p>
            <a:pPr marL="856800" lvl="5" indent="-285750" algn="just">
              <a:buClrTx/>
              <a:buFont typeface="Wingdings" panose="05000000000000000000" pitchFamily="2" charset="2"/>
              <a:buChar char="ü"/>
            </a:pPr>
            <a:r>
              <a:rPr lang="fr-FR" sz="1400" dirty="0">
                <a:latin typeface="+mn-lt"/>
                <a:cs typeface="+mn-cs"/>
              </a:rPr>
              <a:t>Options selon les expériences et besoins </a:t>
            </a:r>
            <a:r>
              <a:rPr lang="fr-FR" sz="1400" dirty="0" smtClean="0">
                <a:latin typeface="+mn-lt"/>
                <a:cs typeface="+mn-cs"/>
              </a:rPr>
              <a:t>de chacun(e).</a:t>
            </a:r>
            <a:endParaRPr lang="fr-FR" sz="1400" dirty="0">
              <a:latin typeface="+mn-lt"/>
              <a:cs typeface="+mn-cs"/>
            </a:endParaRPr>
          </a:p>
          <a:p>
            <a:pPr lvl="5" indent="0" algn="just">
              <a:buClrTx/>
              <a:buNone/>
            </a:pPr>
            <a:endParaRPr lang="fr-FR" sz="1400" dirty="0">
              <a:latin typeface="+mn-lt"/>
              <a:cs typeface="+mn-cs"/>
            </a:endParaRPr>
          </a:p>
          <a:p>
            <a:pPr marL="315450" indent="-171450" algn="just">
              <a:buFontTx/>
              <a:buChar char="-"/>
            </a:pPr>
            <a:endParaRPr lang="fr-FR" sz="1400" dirty="0"/>
          </a:p>
          <a:p>
            <a:pPr marL="315450" indent="-171450" algn="just">
              <a:buFontTx/>
              <a:buChar char="-"/>
            </a:pPr>
            <a:endParaRPr lang="fr-FR" sz="1400" dirty="0"/>
          </a:p>
          <a:p>
            <a:pPr algn="just"/>
            <a:endParaRPr lang="fr-FR" sz="1000" dirty="0" smtClean="0"/>
          </a:p>
          <a:p>
            <a:pPr algn="just"/>
            <a:r>
              <a:rPr lang="fr-FR" sz="1400" dirty="0" smtClean="0">
                <a:sym typeface="Wingdings" panose="05000000000000000000" pitchFamily="2" charset="2"/>
              </a:rPr>
              <a:t>	</a:t>
            </a:r>
            <a:endParaRPr lang="fr-FR" sz="1400" u="sng" dirty="0" smtClean="0"/>
          </a:p>
        </p:txBody>
      </p:sp>
      <p:sp>
        <p:nvSpPr>
          <p:cNvPr id="9" name="Titre 8"/>
          <p:cNvSpPr>
            <a:spLocks noGrp="1"/>
          </p:cNvSpPr>
          <p:nvPr>
            <p:ph type="title"/>
          </p:nvPr>
        </p:nvSpPr>
        <p:spPr>
          <a:xfrm>
            <a:off x="1115616" y="405825"/>
            <a:ext cx="5832648" cy="430887"/>
          </a:xfrm>
        </p:spPr>
        <p:txBody>
          <a:bodyPr/>
          <a:lstStyle/>
          <a:p>
            <a:r>
              <a:rPr lang="fr-FR" dirty="0" smtClean="0">
                <a:solidFill>
                  <a:srgbClr val="C00000"/>
                </a:solidFill>
              </a:rPr>
              <a:t>CONTEXTE ET ENJEUX</a:t>
            </a:r>
            <a:endParaRPr lang="fr-FR" b="0" dirty="0">
              <a:solidFill>
                <a:srgbClr val="C00000"/>
              </a:solidFill>
            </a:endParaRPr>
          </a:p>
        </p:txBody>
      </p:sp>
      <p:pic>
        <p:nvPicPr>
          <p:cNvPr id="6" name="Image 5"/>
          <p:cNvPicPr/>
          <p:nvPr/>
        </p:nvPicPr>
        <p:blipFill rotWithShape="1">
          <a:blip r:embed="rId2"/>
          <a:srcRect l="86091" t="18620" r="3221" b="64714"/>
          <a:stretch/>
        </p:blipFill>
        <p:spPr bwMode="auto">
          <a:xfrm>
            <a:off x="4218663" y="227112"/>
            <a:ext cx="1289441" cy="1113656"/>
          </a:xfrm>
          <a:prstGeom prst="rect">
            <a:avLst/>
          </a:prstGeom>
          <a:ln>
            <a:noFill/>
          </a:ln>
          <a:extLst>
            <a:ext uri="{53640926-AAD7-44D8-BBD7-CCE9431645EC}">
              <a14:shadowObscured xmlns:a14="http://schemas.microsoft.com/office/drawing/2010/main"/>
            </a:ext>
          </a:extLst>
        </p:spPr>
      </p:pic>
      <p:pic>
        <p:nvPicPr>
          <p:cNvPr id="7" name="Image 6"/>
          <p:cNvPicPr/>
          <p:nvPr/>
        </p:nvPicPr>
        <p:blipFill rotWithShape="1">
          <a:blip r:embed="rId2"/>
          <a:srcRect l="18009" t="47396" r="67203" b="29687"/>
          <a:stretch/>
        </p:blipFill>
        <p:spPr bwMode="auto">
          <a:xfrm>
            <a:off x="5652120" y="860229"/>
            <a:ext cx="1924050" cy="16764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204059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19872" y="1916832"/>
            <a:ext cx="6732648" cy="476880"/>
          </a:xfrm>
        </p:spPr>
        <p:txBody>
          <a:bodyPr/>
          <a:lstStyle/>
          <a:p>
            <a:r>
              <a:rPr lang="fr-FR" sz="2800" u="sng" dirty="0" smtClean="0">
                <a:solidFill>
                  <a:srgbClr val="C00000"/>
                </a:solidFill>
                <a:effectLst>
                  <a:outerShdw blurRad="38100" dist="38100" dir="2700000" algn="tl">
                    <a:srgbClr val="000000">
                      <a:alpha val="43137"/>
                    </a:srgbClr>
                  </a:outerShdw>
                </a:effectLst>
                <a:latin typeface="+mn-lt"/>
                <a:ea typeface="+mn-ea"/>
                <a:cs typeface="+mn-cs"/>
              </a:rPr>
              <a:t>Préambule</a:t>
            </a:r>
            <a:r>
              <a:rPr lang="fr-FR" sz="2800" dirty="0" smtClean="0">
                <a:solidFill>
                  <a:srgbClr val="C00000"/>
                </a:solidFill>
                <a:latin typeface="+mn-lt"/>
                <a:ea typeface="+mn-ea"/>
                <a:cs typeface="+mn-cs"/>
              </a:rPr>
              <a:t/>
            </a:r>
            <a:br>
              <a:rPr lang="fr-FR" sz="2800" dirty="0" smtClean="0">
                <a:solidFill>
                  <a:srgbClr val="C00000"/>
                </a:solidFill>
                <a:latin typeface="+mn-lt"/>
                <a:ea typeface="+mn-ea"/>
                <a:cs typeface="+mn-cs"/>
              </a:rPr>
            </a:br>
            <a:r>
              <a:rPr lang="fr-FR" sz="2800" dirty="0" smtClean="0">
                <a:solidFill>
                  <a:srgbClr val="C00000"/>
                </a:solidFill>
                <a:latin typeface="+mn-lt"/>
                <a:ea typeface="+mn-ea"/>
                <a:cs typeface="+mn-cs"/>
              </a:rPr>
              <a:t>organiser un </a:t>
            </a:r>
            <a:r>
              <a:rPr lang="fr-FR" sz="2800" dirty="0" err="1" smtClean="0">
                <a:solidFill>
                  <a:srgbClr val="C00000"/>
                </a:solidFill>
                <a:latin typeface="+mn-lt"/>
                <a:ea typeface="+mn-ea"/>
                <a:cs typeface="+mn-cs"/>
              </a:rPr>
              <a:t>rendez-VOUS</a:t>
            </a:r>
            <a:r>
              <a:rPr lang="fr-FR" sz="2800" dirty="0" smtClean="0">
                <a:solidFill>
                  <a:srgbClr val="C00000"/>
                </a:solidFill>
                <a:latin typeface="+mn-lt"/>
                <a:ea typeface="+mn-ea"/>
                <a:cs typeface="+mn-cs"/>
              </a:rPr>
              <a:t> </a:t>
            </a:r>
            <a:r>
              <a:rPr lang="fr-FR" sz="2800" dirty="0" err="1" smtClean="0">
                <a:solidFill>
                  <a:srgbClr val="C00000"/>
                </a:solidFill>
                <a:latin typeface="+mn-lt"/>
                <a:ea typeface="+mn-ea"/>
                <a:cs typeface="+mn-cs"/>
              </a:rPr>
              <a:t>T</a:t>
            </a:r>
            <a:r>
              <a:rPr lang="fr-FR" sz="2800" dirty="0" err="1">
                <a:solidFill>
                  <a:srgbClr val="C00000"/>
                </a:solidFill>
                <a:latin typeface="+mn-lt"/>
              </a:rPr>
              <a:t>é</a:t>
            </a:r>
            <a:r>
              <a:rPr lang="fr-FR" sz="2800" dirty="0" err="1" smtClean="0">
                <a:solidFill>
                  <a:srgbClr val="C00000"/>
                </a:solidFill>
                <a:latin typeface="+mn-lt"/>
                <a:ea typeface="+mn-ea"/>
                <a:cs typeface="+mn-cs"/>
              </a:rPr>
              <a:t>L</a:t>
            </a:r>
            <a:r>
              <a:rPr lang="fr-FR" sz="2800" dirty="0" err="1" smtClean="0">
                <a:solidFill>
                  <a:srgbClr val="C00000"/>
                </a:solidFill>
                <a:latin typeface="+mn-lt"/>
              </a:rPr>
              <a:t>é</a:t>
            </a:r>
            <a:r>
              <a:rPr lang="fr-FR" sz="2800" dirty="0" err="1" smtClean="0">
                <a:solidFill>
                  <a:srgbClr val="C00000"/>
                </a:solidFill>
                <a:latin typeface="+mn-lt"/>
                <a:ea typeface="+mn-ea"/>
                <a:cs typeface="+mn-cs"/>
              </a:rPr>
              <a:t>PHONIQUE</a:t>
            </a:r>
            <a:r>
              <a:rPr lang="fr-FR" sz="2800" dirty="0" smtClean="0">
                <a:solidFill>
                  <a:srgbClr val="C00000"/>
                </a:solidFill>
                <a:latin typeface="+mn-lt"/>
                <a:ea typeface="+mn-ea"/>
                <a:cs typeface="+mn-cs"/>
              </a:rPr>
              <a:t/>
            </a:r>
            <a:br>
              <a:rPr lang="fr-FR" sz="2800" dirty="0" smtClean="0">
                <a:solidFill>
                  <a:srgbClr val="C00000"/>
                </a:solidFill>
                <a:latin typeface="+mn-lt"/>
                <a:ea typeface="+mn-ea"/>
                <a:cs typeface="+mn-cs"/>
              </a:rPr>
            </a:br>
            <a:endParaRPr lang="fr-FR" sz="2800" dirty="0">
              <a:solidFill>
                <a:srgbClr val="C00000"/>
              </a:solidFill>
              <a:latin typeface="+mn-lt"/>
              <a:ea typeface="+mn-ea"/>
              <a:cs typeface="+mn-cs"/>
            </a:endParaRPr>
          </a:p>
        </p:txBody>
      </p:sp>
      <p:sp>
        <p:nvSpPr>
          <p:cNvPr id="5" name="Espace réservé du numéro de diapositive 4"/>
          <p:cNvSpPr>
            <a:spLocks noGrp="1"/>
          </p:cNvSpPr>
          <p:nvPr>
            <p:ph type="sldNum" sz="quarter" idx="11"/>
          </p:nvPr>
        </p:nvSpPr>
        <p:spPr/>
        <p:txBody>
          <a:bodyPr/>
          <a:lstStyle/>
          <a:p>
            <a:fld id="{0536D7D7-E68B-4848-A580-3E20DDE126DB}" type="slidenum">
              <a:rPr lang="fr-FR" smtClean="0">
                <a:solidFill>
                  <a:schemeClr val="tx1"/>
                </a:solidFill>
              </a:rPr>
              <a:pPr/>
              <a:t>5</a:t>
            </a:fld>
            <a:endParaRPr lang="fr-FR" dirty="0">
              <a:solidFill>
                <a:schemeClr val="tx1"/>
              </a:solidFill>
            </a:endParaRPr>
          </a:p>
        </p:txBody>
      </p:sp>
      <p:pic>
        <p:nvPicPr>
          <p:cNvPr id="4" name="Image 3"/>
          <p:cNvPicPr/>
          <p:nvPr/>
        </p:nvPicPr>
        <p:blipFill rotWithShape="1">
          <a:blip r:embed="rId2"/>
          <a:srcRect l="2342" t="55209" r="75842" b="25651"/>
          <a:stretch/>
        </p:blipFill>
        <p:spPr bwMode="auto">
          <a:xfrm>
            <a:off x="2123728" y="3901033"/>
            <a:ext cx="2838450" cy="140017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898466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6</a:t>
            </a:fld>
            <a:endParaRPr lang="fr-FR" dirty="0">
              <a:solidFill>
                <a:schemeClr val="tx1"/>
              </a:solidFill>
            </a:endParaRPr>
          </a:p>
        </p:txBody>
      </p:sp>
      <p:sp>
        <p:nvSpPr>
          <p:cNvPr id="3" name="Espace réservé du texte 2"/>
          <p:cNvSpPr>
            <a:spLocks noGrp="1"/>
          </p:cNvSpPr>
          <p:nvPr>
            <p:ph type="body" sz="quarter" idx="16"/>
          </p:nvPr>
        </p:nvSpPr>
        <p:spPr>
          <a:xfrm>
            <a:off x="1025999" y="908720"/>
            <a:ext cx="7722463" cy="584864"/>
          </a:xfrm>
        </p:spPr>
        <p:txBody>
          <a:bodyPr>
            <a:normAutofit/>
          </a:bodyPr>
          <a:lstStyle/>
          <a:p>
            <a:pPr>
              <a:buSzPct val="150000"/>
            </a:pPr>
            <a:r>
              <a:rPr lang="fr-FR" sz="1400" dirty="0" smtClean="0"/>
              <a:t> PASSER DU CONTACT SUBI A LA </a:t>
            </a:r>
            <a:r>
              <a:rPr lang="fr-FR" sz="1400" dirty="0" err="1" smtClean="0"/>
              <a:t>PROACTIVITé</a:t>
            </a:r>
            <a:r>
              <a:rPr lang="fr-FR" sz="1400" dirty="0" smtClean="0"/>
              <a:t> DANS LA PRISE DE RENDEZ-VOUS</a:t>
            </a:r>
            <a:endParaRPr lang="fr-FR" sz="1400" dirty="0"/>
          </a:p>
        </p:txBody>
      </p:sp>
      <p:sp>
        <p:nvSpPr>
          <p:cNvPr id="4" name="Espace réservé du texte 3"/>
          <p:cNvSpPr>
            <a:spLocks noGrp="1"/>
          </p:cNvSpPr>
          <p:nvPr>
            <p:ph type="body" sz="quarter" idx="17"/>
          </p:nvPr>
        </p:nvSpPr>
        <p:spPr>
          <a:xfrm>
            <a:off x="755576" y="1268760"/>
            <a:ext cx="8316824" cy="6912768"/>
          </a:xfrm>
        </p:spPr>
        <p:txBody>
          <a:bodyPr>
            <a:normAutofit/>
          </a:bodyPr>
          <a:lstStyle/>
          <a:p>
            <a:pPr marL="342000" indent="-342000" algn="just">
              <a:buFontTx/>
              <a:buChar char="-"/>
            </a:pPr>
            <a:r>
              <a:rPr lang="fr-FR" sz="1400" b="1" dirty="0" smtClean="0"/>
              <a:t>Deux stratégies complémentaires, au service de la préservation de la qualité servie.</a:t>
            </a:r>
            <a:endParaRPr lang="fr-FR" sz="1400" b="1" dirty="0"/>
          </a:p>
          <a:p>
            <a:pPr marL="609750" lvl="5" indent="-285750" algn="just">
              <a:buClrTx/>
              <a:buFont typeface="Arial" panose="020B0604020202020204" pitchFamily="34" charset="0"/>
              <a:buChar char="•"/>
            </a:pPr>
            <a:r>
              <a:rPr lang="fr-FR" sz="1400" dirty="0" smtClean="0">
                <a:latin typeface="+mn-lt"/>
                <a:cs typeface="+mn-cs"/>
              </a:rPr>
              <a:t>Rebondir avec excellence sur un appel subi, afin de développer et réorienter l’échange.</a:t>
            </a:r>
          </a:p>
          <a:p>
            <a:pPr marL="609750" lvl="5" indent="-285750" algn="just">
              <a:buClrTx/>
              <a:buFont typeface="Arial" panose="020B0604020202020204" pitchFamily="34" charset="0"/>
              <a:buChar char="•"/>
            </a:pPr>
            <a:r>
              <a:rPr lang="fr-FR" sz="1400" dirty="0" smtClean="0">
                <a:latin typeface="+mn-lt"/>
                <a:cs typeface="+mn-cs"/>
              </a:rPr>
              <a:t>Contacter spontanément des cibles </a:t>
            </a:r>
            <a:r>
              <a:rPr lang="fr-FR" sz="1400" dirty="0" err="1" smtClean="0">
                <a:latin typeface="+mn-lt"/>
                <a:cs typeface="+mn-cs"/>
              </a:rPr>
              <a:t>pré-définies</a:t>
            </a:r>
            <a:r>
              <a:rPr lang="fr-FR" sz="1400" dirty="0" smtClean="0">
                <a:latin typeface="+mn-lt"/>
                <a:cs typeface="+mn-cs"/>
              </a:rPr>
              <a:t>, en soignant la préparation préalable, et </a:t>
            </a:r>
            <a:r>
              <a:rPr lang="fr-FR" sz="1400" dirty="0" smtClean="0">
                <a:latin typeface="+mn-lt"/>
                <a:cs typeface="+mn-cs"/>
              </a:rPr>
              <a:t>par exemple </a:t>
            </a:r>
            <a:r>
              <a:rPr lang="fr-FR" sz="1400" dirty="0" smtClean="0">
                <a:latin typeface="+mn-lt"/>
                <a:cs typeface="+mn-cs"/>
              </a:rPr>
              <a:t>:</a:t>
            </a:r>
          </a:p>
          <a:p>
            <a:pPr lvl="5" indent="0" algn="just">
              <a:buClrTx/>
              <a:buNone/>
            </a:pPr>
            <a:r>
              <a:rPr lang="fr-FR" sz="1400" dirty="0" smtClean="0">
                <a:latin typeface="+mn-lt"/>
                <a:cs typeface="+mn-cs"/>
              </a:rPr>
              <a:t>	</a:t>
            </a:r>
            <a:r>
              <a:rPr lang="fr-FR" dirty="0" smtClean="0">
                <a:latin typeface="+mn-lt"/>
                <a:cs typeface="+mn-cs"/>
              </a:rPr>
              <a:t>- les clients ayant bénéficié d’un report d’échéances, mais non pas d’un PGE,</a:t>
            </a:r>
          </a:p>
          <a:p>
            <a:pPr lvl="5" indent="0" algn="just">
              <a:buClrTx/>
              <a:buNone/>
            </a:pPr>
            <a:r>
              <a:rPr lang="fr-FR" dirty="0" smtClean="0">
                <a:latin typeface="+mn-lt"/>
                <a:cs typeface="+mn-cs"/>
              </a:rPr>
              <a:t>	- les clients équipés d’un PGE.</a:t>
            </a:r>
            <a:endParaRPr lang="fr-FR" dirty="0" smtClean="0"/>
          </a:p>
          <a:p>
            <a:pPr marL="315450" indent="-171450" algn="just">
              <a:buFontTx/>
              <a:buChar char="-"/>
            </a:pPr>
            <a:endParaRPr lang="fr-FR" sz="1400" dirty="0"/>
          </a:p>
          <a:p>
            <a:pPr marL="342000" indent="-342000" algn="just">
              <a:buFontTx/>
              <a:buChar char="-"/>
            </a:pPr>
            <a:r>
              <a:rPr lang="fr-FR" sz="1400" b="1" dirty="0" smtClean="0"/>
              <a:t>Une approche optimisée.</a:t>
            </a:r>
            <a:endParaRPr lang="fr-FR" sz="1400" b="1" dirty="0"/>
          </a:p>
          <a:p>
            <a:pPr marL="609750" lvl="5" indent="-285750" algn="just">
              <a:buClrTx/>
              <a:buFont typeface="Arial" panose="020B0604020202020204" pitchFamily="34" charset="0"/>
              <a:buChar char="•"/>
            </a:pPr>
            <a:r>
              <a:rPr lang="fr-FR" sz="1400" dirty="0" smtClean="0">
                <a:latin typeface="+mn-lt"/>
                <a:cs typeface="+mn-cs"/>
              </a:rPr>
              <a:t>En général… adopter l’approche globale, par les univers de besoins du client,</a:t>
            </a:r>
          </a:p>
          <a:p>
            <a:pPr marL="609750" lvl="5" indent="-285750" algn="just">
              <a:buClrTx/>
              <a:buFont typeface="Arial" panose="020B0604020202020204" pitchFamily="34" charset="0"/>
              <a:buChar char="•"/>
            </a:pPr>
            <a:r>
              <a:rPr lang="fr-FR" sz="1400" dirty="0" smtClean="0">
                <a:latin typeface="+mn-lt"/>
                <a:cs typeface="+mn-cs"/>
              </a:rPr>
              <a:t>En particulier… l’approche globale du volet « Protection » :</a:t>
            </a:r>
          </a:p>
          <a:p>
            <a:pPr lvl="5" indent="0" algn="just">
              <a:buClrTx/>
              <a:buNone/>
            </a:pPr>
            <a:r>
              <a:rPr lang="fr-FR" sz="1400" dirty="0" smtClean="0">
                <a:latin typeface="+mn-lt"/>
                <a:cs typeface="+mn-cs"/>
              </a:rPr>
              <a:t>	</a:t>
            </a:r>
            <a:r>
              <a:rPr lang="fr-FR" dirty="0" smtClean="0">
                <a:latin typeface="+mn-lt"/>
                <a:cs typeface="+mn-cs"/>
              </a:rPr>
              <a:t>- raisonnement sur les univers de besoins potentiels du client </a:t>
            </a:r>
            <a:r>
              <a:rPr lang="fr-FR" i="1" dirty="0" smtClean="0">
                <a:latin typeface="+mn-lt"/>
                <a:cs typeface="+mn-cs"/>
              </a:rPr>
              <a:t>(et non pas focale produit)</a:t>
            </a:r>
            <a:r>
              <a:rPr lang="fr-FR" dirty="0" smtClean="0">
                <a:latin typeface="+mn-lt"/>
                <a:cs typeface="+mn-cs"/>
              </a:rPr>
              <a:t>,</a:t>
            </a:r>
          </a:p>
          <a:p>
            <a:pPr lvl="5" indent="0" algn="just">
              <a:buClrTx/>
              <a:buNone/>
            </a:pPr>
            <a:r>
              <a:rPr lang="fr-FR" dirty="0" smtClean="0">
                <a:latin typeface="+mn-lt"/>
                <a:cs typeface="+mn-cs"/>
              </a:rPr>
              <a:t>	- ouverture du champ des possibles </a:t>
            </a:r>
            <a:r>
              <a:rPr lang="fr-FR" i="1" dirty="0" smtClean="0">
                <a:latin typeface="+mn-lt"/>
                <a:cs typeface="+mn-cs"/>
              </a:rPr>
              <a:t>(« qui peut le plus peut le moins » </a:t>
            </a:r>
            <a:r>
              <a:rPr lang="fr-FR" dirty="0" smtClean="0">
                <a:latin typeface="+mn-lt"/>
                <a:cs typeface="+mn-cs"/>
                <a:sym typeface="Wingdings" panose="05000000000000000000" pitchFamily="2" charset="2"/>
              </a:rPr>
              <a:t></a:t>
            </a:r>
            <a:r>
              <a:rPr lang="fr-FR" i="1" dirty="0" smtClean="0">
                <a:latin typeface="+mn-lt"/>
                <a:cs typeface="+mn-cs"/>
                <a:sym typeface="Wingdings" panose="05000000000000000000" pitchFamily="2" charset="2"/>
              </a:rPr>
              <a:t>)</a:t>
            </a:r>
            <a:r>
              <a:rPr lang="fr-FR" dirty="0" smtClean="0">
                <a:latin typeface="+mn-lt"/>
                <a:cs typeface="+mn-cs"/>
              </a:rPr>
              <a:t>.</a:t>
            </a:r>
            <a:endParaRPr lang="fr-FR" dirty="0">
              <a:latin typeface="+mn-lt"/>
              <a:cs typeface="+mn-cs"/>
            </a:endParaRPr>
          </a:p>
          <a:p>
            <a:pPr algn="just"/>
            <a:endParaRPr lang="fr-FR" sz="1400" dirty="0"/>
          </a:p>
          <a:p>
            <a:pPr marL="342000" indent="-342000" algn="just">
              <a:buFontTx/>
              <a:buChar char="-"/>
            </a:pPr>
            <a:r>
              <a:rPr lang="fr-FR" sz="1400" b="1" dirty="0" smtClean="0"/>
              <a:t>Une nécessaire rigueur dans l’organisation.</a:t>
            </a:r>
            <a:endParaRPr lang="fr-FR" sz="1400" b="1" dirty="0"/>
          </a:p>
          <a:p>
            <a:pPr marL="609750" lvl="5" indent="-285750" algn="just">
              <a:buClrTx/>
              <a:buFont typeface="Arial" panose="020B0604020202020204" pitchFamily="34" charset="0"/>
              <a:buChar char="•"/>
            </a:pPr>
            <a:r>
              <a:rPr lang="fr-FR" sz="1400" dirty="0" smtClean="0">
                <a:latin typeface="+mn-lt"/>
                <a:cs typeface="+mn-cs"/>
              </a:rPr>
              <a:t>Programmer des rendez-vous dédiés </a:t>
            </a:r>
            <a:r>
              <a:rPr lang="fr-FR" sz="1400" i="1" dirty="0" smtClean="0">
                <a:latin typeface="+mn-lt"/>
                <a:cs typeface="+mn-cs"/>
              </a:rPr>
              <a:t>(le principe est le même qu’en face-à-face, il s’agit de convenir d’un créneau de disponibilité du client)</a:t>
            </a:r>
            <a:r>
              <a:rPr lang="fr-FR" sz="1400" dirty="0" smtClean="0">
                <a:latin typeface="+mn-lt"/>
                <a:cs typeface="+mn-cs"/>
              </a:rPr>
              <a:t>, en étant clair, dès la prise de rendez-vous, sur les enjeux </a:t>
            </a:r>
            <a:r>
              <a:rPr lang="fr-FR" sz="1400" i="1" dirty="0" smtClean="0">
                <a:latin typeface="+mn-lt"/>
                <a:cs typeface="+mn-cs"/>
              </a:rPr>
              <a:t>(ordre du jour et objectif</a:t>
            </a:r>
            <a:r>
              <a:rPr lang="fr-FR" sz="1400" dirty="0" smtClean="0">
                <a:latin typeface="+mn-lt"/>
                <a:cs typeface="+mn-cs"/>
              </a:rPr>
              <a:t>).</a:t>
            </a:r>
          </a:p>
          <a:p>
            <a:pPr marL="609750" lvl="5" indent="-285750" algn="just">
              <a:buClrTx/>
              <a:buFont typeface="Arial" panose="020B0604020202020204" pitchFamily="34" charset="0"/>
              <a:buChar char="•"/>
            </a:pPr>
            <a:r>
              <a:rPr lang="fr-FR" sz="1400" dirty="0" smtClean="0">
                <a:latin typeface="+mn-lt"/>
                <a:cs typeface="+mn-cs"/>
              </a:rPr>
              <a:t>Au démarrage du rendez-vous téléphonique, procéder à une introduction circonstanciée </a:t>
            </a:r>
            <a:r>
              <a:rPr lang="fr-FR" sz="1400" i="1" dirty="0" smtClean="0">
                <a:latin typeface="+mn-lt"/>
                <a:cs typeface="+mn-cs"/>
              </a:rPr>
              <a:t>(sujet abordé, objectif, durée de l’échange)</a:t>
            </a:r>
            <a:r>
              <a:rPr lang="fr-FR" sz="1400" dirty="0" smtClean="0">
                <a:latin typeface="+mn-lt"/>
                <a:cs typeface="+mn-cs"/>
              </a:rPr>
              <a:t>.</a:t>
            </a:r>
          </a:p>
          <a:p>
            <a:pPr marL="609750" lvl="5" indent="-285750" algn="just">
              <a:buClrTx/>
              <a:buFont typeface="Arial" panose="020B0604020202020204" pitchFamily="34" charset="0"/>
              <a:buChar char="•"/>
            </a:pPr>
            <a:r>
              <a:rPr lang="fr-FR" sz="1400" dirty="0" smtClean="0">
                <a:latin typeface="+mn-lt"/>
                <a:cs typeface="+mn-cs"/>
              </a:rPr>
              <a:t>Puis, comme tous types de rendez-vous l’impliquent :</a:t>
            </a:r>
          </a:p>
          <a:p>
            <a:pPr lvl="5" indent="0" algn="just">
              <a:buClrTx/>
              <a:buNone/>
            </a:pPr>
            <a:r>
              <a:rPr lang="fr-FR" sz="1400" dirty="0" smtClean="0">
                <a:latin typeface="+mn-lt"/>
                <a:cs typeface="+mn-cs"/>
              </a:rPr>
              <a:t>	</a:t>
            </a:r>
            <a:r>
              <a:rPr lang="fr-FR" dirty="0" smtClean="0">
                <a:latin typeface="+mn-lt"/>
                <a:cs typeface="+mn-cs"/>
              </a:rPr>
              <a:t>- réaliser une découverte pour identifier le besoin,</a:t>
            </a:r>
          </a:p>
          <a:p>
            <a:pPr lvl="5" indent="0" algn="just">
              <a:buClrTx/>
              <a:buNone/>
            </a:pPr>
            <a:r>
              <a:rPr lang="fr-FR" dirty="0">
                <a:latin typeface="+mn-lt"/>
                <a:cs typeface="+mn-cs"/>
              </a:rPr>
              <a:t>	</a:t>
            </a:r>
            <a:r>
              <a:rPr lang="fr-FR" dirty="0" smtClean="0">
                <a:latin typeface="+mn-lt"/>
                <a:cs typeface="+mn-cs"/>
              </a:rPr>
              <a:t>- et argumenter de manière personnalisée.</a:t>
            </a:r>
            <a:endParaRPr lang="fr-FR" dirty="0">
              <a:latin typeface="+mn-lt"/>
              <a:cs typeface="+mn-cs"/>
            </a:endParaRPr>
          </a:p>
          <a:p>
            <a:pPr algn="just"/>
            <a:endParaRPr lang="fr-FR" sz="1400" dirty="0"/>
          </a:p>
          <a:p>
            <a:pPr lvl="5" indent="0" algn="just">
              <a:buClrTx/>
              <a:buNone/>
            </a:pPr>
            <a:endParaRPr lang="fr-FR" sz="1400" dirty="0">
              <a:latin typeface="+mn-lt"/>
              <a:cs typeface="+mn-cs"/>
            </a:endParaRPr>
          </a:p>
          <a:p>
            <a:pPr marL="315450" indent="-171450" algn="just">
              <a:buFontTx/>
              <a:buChar char="-"/>
            </a:pPr>
            <a:endParaRPr lang="fr-FR" sz="1400" dirty="0"/>
          </a:p>
          <a:p>
            <a:pPr marL="315450" indent="-171450" algn="just">
              <a:buFontTx/>
              <a:buChar char="-"/>
            </a:pPr>
            <a:endParaRPr lang="fr-FR" sz="1400" dirty="0"/>
          </a:p>
          <a:p>
            <a:pPr algn="just"/>
            <a:endParaRPr lang="fr-FR" sz="1000" dirty="0" smtClean="0"/>
          </a:p>
          <a:p>
            <a:pPr algn="just"/>
            <a:r>
              <a:rPr lang="fr-FR" sz="1400" dirty="0" smtClean="0">
                <a:sym typeface="Wingdings" panose="05000000000000000000" pitchFamily="2" charset="2"/>
              </a:rPr>
              <a:t>	</a:t>
            </a:r>
            <a:endParaRPr lang="fr-FR" sz="1400" u="sng" dirty="0" smtClean="0"/>
          </a:p>
        </p:txBody>
      </p:sp>
      <p:sp>
        <p:nvSpPr>
          <p:cNvPr id="9" name="Titre 8"/>
          <p:cNvSpPr>
            <a:spLocks noGrp="1"/>
          </p:cNvSpPr>
          <p:nvPr>
            <p:ph type="title"/>
          </p:nvPr>
        </p:nvSpPr>
        <p:spPr>
          <a:xfrm>
            <a:off x="1115616" y="405825"/>
            <a:ext cx="5832648" cy="430887"/>
          </a:xfrm>
        </p:spPr>
        <p:txBody>
          <a:bodyPr/>
          <a:lstStyle/>
          <a:p>
            <a:r>
              <a:rPr lang="fr-FR" dirty="0" smtClean="0">
                <a:solidFill>
                  <a:srgbClr val="C00000"/>
                </a:solidFill>
              </a:rPr>
              <a:t>ORGANISER UN RENDEZ-VOUS </a:t>
            </a:r>
            <a:r>
              <a:rPr lang="fr-FR" dirty="0" err="1" smtClean="0">
                <a:solidFill>
                  <a:srgbClr val="C00000"/>
                </a:solidFill>
              </a:rPr>
              <a:t>T</a:t>
            </a:r>
            <a:r>
              <a:rPr lang="fr-FR" dirty="0" err="1">
                <a:solidFill>
                  <a:srgbClr val="C00000"/>
                </a:solidFill>
              </a:rPr>
              <a:t>é</a:t>
            </a:r>
            <a:r>
              <a:rPr lang="fr-FR" dirty="0" err="1" smtClean="0">
                <a:solidFill>
                  <a:srgbClr val="C00000"/>
                </a:solidFill>
              </a:rPr>
              <a:t>L</a:t>
            </a:r>
            <a:r>
              <a:rPr lang="fr-FR" dirty="0" err="1">
                <a:solidFill>
                  <a:srgbClr val="C00000"/>
                </a:solidFill>
              </a:rPr>
              <a:t>é</a:t>
            </a:r>
            <a:r>
              <a:rPr lang="fr-FR" dirty="0" err="1" smtClean="0">
                <a:solidFill>
                  <a:srgbClr val="C00000"/>
                </a:solidFill>
              </a:rPr>
              <a:t>PHONIQUE</a:t>
            </a:r>
            <a:endParaRPr lang="fr-FR" b="0" dirty="0">
              <a:solidFill>
                <a:srgbClr val="C00000"/>
              </a:solidFill>
            </a:endParaRPr>
          </a:p>
        </p:txBody>
      </p:sp>
      <p:pic>
        <p:nvPicPr>
          <p:cNvPr id="6" name="Image 5"/>
          <p:cNvPicPr/>
          <p:nvPr/>
        </p:nvPicPr>
        <p:blipFill rotWithShape="1">
          <a:blip r:embed="rId2"/>
          <a:srcRect l="25622" t="35157" r="66326" b="48307"/>
          <a:stretch/>
        </p:blipFill>
        <p:spPr bwMode="auto">
          <a:xfrm>
            <a:off x="7124650" y="2187797"/>
            <a:ext cx="1047750" cy="120967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720193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7</a:t>
            </a:fld>
            <a:endParaRPr lang="fr-FR" dirty="0">
              <a:solidFill>
                <a:schemeClr val="tx1"/>
              </a:solidFill>
            </a:endParaRPr>
          </a:p>
        </p:txBody>
      </p:sp>
      <p:sp>
        <p:nvSpPr>
          <p:cNvPr id="3" name="Espace réservé du texte 2"/>
          <p:cNvSpPr>
            <a:spLocks noGrp="1"/>
          </p:cNvSpPr>
          <p:nvPr>
            <p:ph type="body" sz="quarter" idx="16"/>
          </p:nvPr>
        </p:nvSpPr>
        <p:spPr>
          <a:xfrm>
            <a:off x="1025999" y="1043936"/>
            <a:ext cx="7722463" cy="584864"/>
          </a:xfrm>
        </p:spPr>
        <p:txBody>
          <a:bodyPr>
            <a:normAutofit/>
          </a:bodyPr>
          <a:lstStyle/>
          <a:p>
            <a:pPr>
              <a:buSzPct val="150000"/>
            </a:pPr>
            <a:r>
              <a:rPr lang="fr-FR" sz="1400" dirty="0" smtClean="0"/>
              <a:t> STRUCTURER L’APPEL au-TRAVERS </a:t>
            </a:r>
            <a:r>
              <a:rPr lang="fr-FR" sz="1400" dirty="0" err="1" smtClean="0"/>
              <a:t>D’éTAPES</a:t>
            </a:r>
            <a:r>
              <a:rPr lang="fr-FR" sz="1400" dirty="0" smtClean="0"/>
              <a:t> CLEFS</a:t>
            </a:r>
            <a:endParaRPr lang="fr-FR" sz="1400" dirty="0"/>
          </a:p>
        </p:txBody>
      </p:sp>
      <p:sp>
        <p:nvSpPr>
          <p:cNvPr id="9" name="Titre 8"/>
          <p:cNvSpPr>
            <a:spLocks noGrp="1"/>
          </p:cNvSpPr>
          <p:nvPr>
            <p:ph type="title"/>
          </p:nvPr>
        </p:nvSpPr>
        <p:spPr>
          <a:xfrm>
            <a:off x="1115616" y="405825"/>
            <a:ext cx="5832648" cy="430887"/>
          </a:xfrm>
        </p:spPr>
        <p:txBody>
          <a:bodyPr/>
          <a:lstStyle/>
          <a:p>
            <a:r>
              <a:rPr lang="fr-FR" dirty="0" smtClean="0">
                <a:solidFill>
                  <a:srgbClr val="C00000"/>
                </a:solidFill>
              </a:rPr>
              <a:t>ORGANISER UN RENDEZ-VOUS </a:t>
            </a:r>
            <a:r>
              <a:rPr lang="fr-FR" dirty="0" err="1" smtClean="0">
                <a:solidFill>
                  <a:srgbClr val="C00000"/>
                </a:solidFill>
              </a:rPr>
              <a:t>TéL</a:t>
            </a:r>
            <a:r>
              <a:rPr lang="fr-FR" dirty="0" err="1">
                <a:solidFill>
                  <a:srgbClr val="C00000"/>
                </a:solidFill>
              </a:rPr>
              <a:t>é</a:t>
            </a:r>
            <a:r>
              <a:rPr lang="fr-FR" dirty="0" err="1" smtClean="0">
                <a:solidFill>
                  <a:srgbClr val="C00000"/>
                </a:solidFill>
              </a:rPr>
              <a:t>PHONIQUE</a:t>
            </a:r>
            <a:endParaRPr lang="fr-FR" b="0" dirty="0">
              <a:solidFill>
                <a:srgbClr val="C00000"/>
              </a:solidFill>
            </a:endParaRPr>
          </a:p>
        </p:txBody>
      </p:sp>
      <p:pic>
        <p:nvPicPr>
          <p:cNvPr id="6" name="Image 5" descr="cid:image001.png@01D62DE7.5AFB6B10"/>
          <p:cNvPicPr/>
          <p:nvPr/>
        </p:nvPicPr>
        <p:blipFill rotWithShape="1">
          <a:blip r:embed="rId2">
            <a:extLst>
              <a:ext uri="{28A0092B-C50C-407E-A947-70E740481C1C}">
                <a14:useLocalDpi xmlns:a14="http://schemas.microsoft.com/office/drawing/2010/main" val="0"/>
              </a:ext>
            </a:extLst>
          </a:blip>
          <a:srcRect l="24363" t="73539" r="68798" b="15628"/>
          <a:stretch/>
        </p:blipFill>
        <p:spPr bwMode="auto">
          <a:xfrm>
            <a:off x="2555776" y="5206027"/>
            <a:ext cx="504056" cy="576064"/>
          </a:xfrm>
          <a:prstGeom prst="rect">
            <a:avLst/>
          </a:prstGeom>
          <a:noFill/>
          <a:ln>
            <a:noFill/>
          </a:ln>
        </p:spPr>
      </p:pic>
      <p:sp>
        <p:nvSpPr>
          <p:cNvPr id="7" name="Espace réservé du texte 3"/>
          <p:cNvSpPr>
            <a:spLocks noGrp="1"/>
          </p:cNvSpPr>
          <p:nvPr>
            <p:ph type="body" sz="quarter" idx="17"/>
          </p:nvPr>
        </p:nvSpPr>
        <p:spPr>
          <a:xfrm>
            <a:off x="755576" y="1556792"/>
            <a:ext cx="7416824" cy="4392488"/>
          </a:xfrm>
        </p:spPr>
        <p:txBody>
          <a:bodyPr>
            <a:normAutofit/>
          </a:bodyPr>
          <a:lstStyle/>
          <a:p>
            <a:pPr marL="486900" indent="-342900" algn="just">
              <a:buFont typeface="+mj-lt"/>
              <a:buAutoNum type="arabicParenR"/>
            </a:pPr>
            <a:r>
              <a:rPr lang="fr-FR" sz="1400" b="1" dirty="0" smtClean="0">
                <a:solidFill>
                  <a:srgbClr val="C31632"/>
                </a:solidFill>
              </a:rPr>
              <a:t>Préparer l’entretien téléphonique</a:t>
            </a:r>
            <a:r>
              <a:rPr lang="fr-FR" sz="1400" b="1" dirty="0" smtClean="0"/>
              <a:t> : tout mode de contact du client est propice à le rappeler, plutôt qu’à formaliser une réponse écrite.</a:t>
            </a:r>
          </a:p>
          <a:p>
            <a:pPr marL="486900" indent="-342900" algn="just">
              <a:buFont typeface="+mj-lt"/>
              <a:buAutoNum type="arabicParenR"/>
            </a:pPr>
            <a:endParaRPr lang="fr-FR" sz="1400" b="1" dirty="0" smtClean="0"/>
          </a:p>
          <a:p>
            <a:pPr marL="486900" indent="-342900" algn="just">
              <a:buFont typeface="+mj-lt"/>
              <a:buAutoNum type="arabicParenR"/>
            </a:pPr>
            <a:r>
              <a:rPr lang="fr-FR" sz="1400" b="1" dirty="0" smtClean="0"/>
              <a:t>Prendre des nouvelles du client ; au besoin, prendre appui sur les « anecdotes » livrées par le client lors du contact précédent.</a:t>
            </a:r>
          </a:p>
          <a:p>
            <a:pPr marL="486900" indent="-342900" algn="just">
              <a:buFont typeface="+mj-lt"/>
              <a:buAutoNum type="arabicParenR"/>
            </a:pPr>
            <a:endParaRPr lang="fr-FR" sz="1400" b="1" dirty="0" smtClean="0"/>
          </a:p>
          <a:p>
            <a:pPr marL="486900" indent="-342900" algn="just">
              <a:buFont typeface="+mj-lt"/>
              <a:buAutoNum type="arabicParenR"/>
            </a:pPr>
            <a:r>
              <a:rPr lang="fr-FR" sz="1400" b="1" dirty="0" smtClean="0"/>
              <a:t>Mettre à jour, et ainsi fiabiliser les informations clefs </a:t>
            </a:r>
            <a:r>
              <a:rPr lang="fr-FR" sz="1400" b="1" i="1" dirty="0" smtClean="0"/>
              <a:t>(coordonnées, connaissance client)</a:t>
            </a:r>
            <a:r>
              <a:rPr lang="fr-FR" sz="1400" b="1" dirty="0" smtClean="0"/>
              <a:t>.</a:t>
            </a:r>
          </a:p>
          <a:p>
            <a:pPr marL="486900" indent="-342900" algn="just">
              <a:buFont typeface="+mj-lt"/>
              <a:buAutoNum type="arabicParenR"/>
            </a:pPr>
            <a:endParaRPr lang="fr-FR" sz="1400" b="1" dirty="0" smtClean="0"/>
          </a:p>
          <a:p>
            <a:pPr marL="486900" indent="-342900" algn="just">
              <a:buFont typeface="+mj-lt"/>
              <a:buAutoNum type="arabicParenR"/>
            </a:pPr>
            <a:r>
              <a:rPr lang="fr-FR" sz="1400" b="1" dirty="0" smtClean="0"/>
              <a:t>Identifier les besoins du client.</a:t>
            </a:r>
          </a:p>
          <a:p>
            <a:pPr marL="486900" indent="-342900" algn="just">
              <a:buFont typeface="+mj-lt"/>
              <a:buAutoNum type="arabicParenR"/>
            </a:pPr>
            <a:endParaRPr lang="fr-FR" sz="1400" b="1" dirty="0" smtClean="0"/>
          </a:p>
          <a:p>
            <a:pPr marL="486900" indent="-342900" algn="just">
              <a:buFont typeface="+mj-lt"/>
              <a:buAutoNum type="arabicParenR"/>
            </a:pPr>
            <a:r>
              <a:rPr lang="fr-FR" sz="1400" b="1" dirty="0" smtClean="0"/>
              <a:t>Rappeler les services « BAD », et proposer des solutions utiles au client, telles que :</a:t>
            </a:r>
          </a:p>
          <a:p>
            <a:pPr marL="5760000" lvl="5" indent="-285750" algn="just">
              <a:buClrTx/>
              <a:buFont typeface="Arial" panose="020B0604020202020204" pitchFamily="34" charset="0"/>
              <a:buChar char="•"/>
            </a:pPr>
            <a:r>
              <a:rPr lang="fr-FR" sz="1400" i="1" dirty="0" smtClean="0">
                <a:latin typeface="+mn-lt"/>
                <a:cs typeface="+mn-cs"/>
              </a:rPr>
              <a:t>PGE,</a:t>
            </a:r>
          </a:p>
          <a:p>
            <a:pPr marL="5760000" lvl="5" indent="-285750" algn="just">
              <a:buClrTx/>
              <a:buFont typeface="Arial" panose="020B0604020202020204" pitchFamily="34" charset="0"/>
              <a:buChar char="•"/>
            </a:pPr>
            <a:r>
              <a:rPr lang="fr-FR" sz="1400" i="1" dirty="0" smtClean="0">
                <a:latin typeface="+mn-lt"/>
                <a:cs typeface="+mn-cs"/>
              </a:rPr>
              <a:t>Sans Contact,</a:t>
            </a:r>
          </a:p>
          <a:p>
            <a:pPr marL="5760000" lvl="5" indent="-285750" algn="just">
              <a:buClrTx/>
              <a:buFont typeface="Arial" panose="020B0604020202020204" pitchFamily="34" charset="0"/>
              <a:buChar char="•"/>
            </a:pPr>
            <a:r>
              <a:rPr lang="fr-FR" sz="1400" i="1" dirty="0" smtClean="0">
                <a:latin typeface="+mn-lt"/>
                <a:cs typeface="+mn-cs"/>
              </a:rPr>
              <a:t>Etc…</a:t>
            </a:r>
          </a:p>
          <a:p>
            <a:pPr lvl="5" indent="0" algn="just">
              <a:buClrTx/>
              <a:buNone/>
            </a:pPr>
            <a:endParaRPr lang="fr-FR" sz="1400" i="1" dirty="0" smtClean="0"/>
          </a:p>
          <a:p>
            <a:pPr lvl="5" indent="0" algn="just">
              <a:buClrTx/>
              <a:buNone/>
            </a:pPr>
            <a:endParaRPr lang="fr-FR" sz="1400" i="1" dirty="0" smtClean="0"/>
          </a:p>
          <a:p>
            <a:pPr marL="486900" indent="-342900" algn="just">
              <a:buFont typeface="+mj-lt"/>
              <a:buAutoNum type="arabicParenR"/>
            </a:pPr>
            <a:r>
              <a:rPr lang="fr-FR" sz="1400" b="1" dirty="0" smtClean="0">
                <a:solidFill>
                  <a:srgbClr val="C31632"/>
                </a:solidFill>
              </a:rPr>
              <a:t>Prendre congé.</a:t>
            </a:r>
            <a:endParaRPr lang="fr-FR" sz="1400" b="1" dirty="0">
              <a:solidFill>
                <a:srgbClr val="C31632"/>
              </a:solidFill>
            </a:endParaRPr>
          </a:p>
        </p:txBody>
      </p:sp>
      <p:sp>
        <p:nvSpPr>
          <p:cNvPr id="2" name="ZoneTexte 1"/>
          <p:cNvSpPr txBox="1"/>
          <p:nvPr/>
        </p:nvSpPr>
        <p:spPr>
          <a:xfrm>
            <a:off x="1187624" y="3984486"/>
            <a:ext cx="4896544" cy="892552"/>
          </a:xfrm>
          <a:prstGeom prst="rect">
            <a:avLst/>
          </a:prstGeom>
          <a:noFill/>
        </p:spPr>
        <p:txBody>
          <a:bodyPr wrap="square" rtlCol="0">
            <a:spAutoFit/>
          </a:bodyPr>
          <a:lstStyle/>
          <a:p>
            <a:pPr marL="285750" indent="-285750">
              <a:buFont typeface="Wingdings" panose="05000000000000000000" pitchFamily="2" charset="2"/>
              <a:buChar char="ü"/>
            </a:pPr>
            <a:r>
              <a:rPr lang="fr-FR" sz="1300" dirty="0" smtClean="0"/>
              <a:t>Saisir un RIB, réaliser un virement, ou gérer des virements sur liste,</a:t>
            </a:r>
          </a:p>
          <a:p>
            <a:pPr marL="285750" indent="-285750">
              <a:buFont typeface="Wingdings" panose="05000000000000000000" pitchFamily="2" charset="2"/>
              <a:buChar char="ü"/>
            </a:pPr>
            <a:r>
              <a:rPr lang="fr-FR" sz="1300" dirty="0" smtClean="0"/>
              <a:t>Consulter les crédits, lignes de trésorerie et effets de commerce,</a:t>
            </a:r>
          </a:p>
          <a:p>
            <a:pPr marL="285750" indent="-285750">
              <a:buFont typeface="Wingdings" panose="05000000000000000000" pitchFamily="2" charset="2"/>
              <a:buChar char="ü"/>
            </a:pPr>
            <a:r>
              <a:rPr lang="fr-FR" sz="1300" dirty="0" smtClean="0"/>
              <a:t>Gérer les personnes habilitées sur l’accès internet, </a:t>
            </a:r>
          </a:p>
          <a:p>
            <a:pPr marL="285750" indent="-285750">
              <a:buFont typeface="Wingdings" panose="05000000000000000000" pitchFamily="2" charset="2"/>
              <a:buChar char="ü"/>
            </a:pPr>
            <a:r>
              <a:rPr lang="fr-FR" sz="1300" dirty="0" smtClean="0"/>
              <a:t>Gérer la trésorerie.</a:t>
            </a:r>
          </a:p>
        </p:txBody>
      </p:sp>
      <p:sp>
        <p:nvSpPr>
          <p:cNvPr id="10" name="ZoneTexte 9"/>
          <p:cNvSpPr txBox="1"/>
          <p:nvPr/>
        </p:nvSpPr>
        <p:spPr>
          <a:xfrm>
            <a:off x="2987824" y="5517232"/>
            <a:ext cx="1941124" cy="523220"/>
          </a:xfrm>
          <a:prstGeom prst="rect">
            <a:avLst/>
          </a:prstGeom>
          <a:noFill/>
        </p:spPr>
        <p:txBody>
          <a:bodyPr wrap="square" rtlCol="0">
            <a:spAutoFit/>
          </a:bodyPr>
          <a:lstStyle/>
          <a:p>
            <a:r>
              <a:rPr lang="fr-FR" sz="1400" b="1" dirty="0" smtClean="0">
                <a:solidFill>
                  <a:srgbClr val="C00000"/>
                </a:solidFill>
                <a:effectLst>
                  <a:outerShdw blurRad="38100" dist="38100" dir="2700000" algn="tl">
                    <a:srgbClr val="000000">
                      <a:alpha val="43137"/>
                    </a:srgbClr>
                  </a:outerShdw>
                </a:effectLst>
              </a:rPr>
              <a:t>Prenez soin de vous</a:t>
            </a:r>
            <a:r>
              <a:rPr lang="fr-FR" sz="1400" b="1" dirty="0" smtClean="0">
                <a:solidFill>
                  <a:srgbClr val="C00000"/>
                </a:solidFill>
                <a:effectLst>
                  <a:outerShdw blurRad="38100" dist="38100" dir="2700000" algn="tl">
                    <a:srgbClr val="000000">
                      <a:alpha val="43137"/>
                    </a:srgbClr>
                  </a:outerShdw>
                </a:effectLst>
              </a:rPr>
              <a:t>… Portez-vous bien…</a:t>
            </a:r>
            <a:endParaRPr lang="fr-FR" sz="1400" b="1" dirty="0" smtClean="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327921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8</a:t>
            </a:fld>
            <a:endParaRPr lang="fr-FR" dirty="0">
              <a:solidFill>
                <a:schemeClr val="tx1"/>
              </a:solidFill>
            </a:endParaRPr>
          </a:p>
        </p:txBody>
      </p:sp>
      <p:sp>
        <p:nvSpPr>
          <p:cNvPr id="3" name="Espace réservé du texte 2"/>
          <p:cNvSpPr>
            <a:spLocks noGrp="1"/>
          </p:cNvSpPr>
          <p:nvPr>
            <p:ph type="body" sz="quarter" idx="16"/>
          </p:nvPr>
        </p:nvSpPr>
        <p:spPr>
          <a:xfrm>
            <a:off x="1025999" y="1115944"/>
            <a:ext cx="7722463" cy="584864"/>
          </a:xfrm>
        </p:spPr>
        <p:txBody>
          <a:bodyPr>
            <a:normAutofit/>
          </a:bodyPr>
          <a:lstStyle/>
          <a:p>
            <a:pPr>
              <a:buSzPct val="150000"/>
            </a:pPr>
            <a:r>
              <a:rPr lang="fr-FR" sz="1400" dirty="0" smtClean="0"/>
              <a:t> ORGANISER SA </a:t>
            </a:r>
            <a:r>
              <a:rPr lang="fr-FR" sz="1400" dirty="0" err="1" smtClean="0"/>
              <a:t>DéMARCHE</a:t>
            </a:r>
            <a:endParaRPr lang="fr-FR" sz="1400" dirty="0"/>
          </a:p>
        </p:txBody>
      </p:sp>
      <p:sp>
        <p:nvSpPr>
          <p:cNvPr id="9" name="Titre 8"/>
          <p:cNvSpPr>
            <a:spLocks noGrp="1"/>
          </p:cNvSpPr>
          <p:nvPr>
            <p:ph type="title"/>
          </p:nvPr>
        </p:nvSpPr>
        <p:spPr>
          <a:xfrm>
            <a:off x="1115616" y="405825"/>
            <a:ext cx="5832648" cy="430887"/>
          </a:xfrm>
        </p:spPr>
        <p:txBody>
          <a:bodyPr/>
          <a:lstStyle/>
          <a:p>
            <a:r>
              <a:rPr lang="fr-FR" dirty="0" smtClean="0">
                <a:solidFill>
                  <a:srgbClr val="C00000"/>
                </a:solidFill>
              </a:rPr>
              <a:t>ORGANISER UN RENDEZ-VOUS </a:t>
            </a:r>
            <a:r>
              <a:rPr lang="fr-FR" dirty="0" err="1" smtClean="0">
                <a:solidFill>
                  <a:srgbClr val="C00000"/>
                </a:solidFill>
              </a:rPr>
              <a:t>TéL</a:t>
            </a:r>
            <a:r>
              <a:rPr lang="fr-FR" dirty="0" err="1">
                <a:solidFill>
                  <a:srgbClr val="C00000"/>
                </a:solidFill>
              </a:rPr>
              <a:t>é</a:t>
            </a:r>
            <a:r>
              <a:rPr lang="fr-FR" dirty="0" err="1" smtClean="0">
                <a:solidFill>
                  <a:srgbClr val="C00000"/>
                </a:solidFill>
              </a:rPr>
              <a:t>PHONIQUE</a:t>
            </a:r>
            <a:endParaRPr lang="fr-FR" b="0" dirty="0">
              <a:solidFill>
                <a:srgbClr val="C00000"/>
              </a:solidFill>
            </a:endParaRPr>
          </a:p>
        </p:txBody>
      </p:sp>
      <p:sp>
        <p:nvSpPr>
          <p:cNvPr id="7" name="Espace réservé du texte 3"/>
          <p:cNvSpPr>
            <a:spLocks noGrp="1"/>
          </p:cNvSpPr>
          <p:nvPr>
            <p:ph type="body" sz="quarter" idx="17"/>
          </p:nvPr>
        </p:nvSpPr>
        <p:spPr>
          <a:xfrm>
            <a:off x="755576" y="1340768"/>
            <a:ext cx="7992886" cy="4320480"/>
          </a:xfrm>
        </p:spPr>
        <p:txBody>
          <a:bodyPr>
            <a:normAutofit/>
          </a:bodyPr>
          <a:lstStyle/>
          <a:p>
            <a:pPr marL="486900" indent="-342900" algn="just">
              <a:buFont typeface="+mj-lt"/>
              <a:buAutoNum type="arabicParenR"/>
            </a:pPr>
            <a:endParaRPr lang="fr-FR" sz="1400" b="1" dirty="0"/>
          </a:p>
          <a:p>
            <a:pPr marL="486900" indent="-342900" algn="just">
              <a:buFont typeface="+mj-lt"/>
              <a:buAutoNum type="arabicParenR"/>
            </a:pPr>
            <a:endParaRPr lang="fr-FR" sz="1400" b="1" dirty="0" smtClean="0"/>
          </a:p>
          <a:p>
            <a:pPr algn="just"/>
            <a:r>
              <a:rPr lang="fr-FR" sz="1400" b="1" dirty="0" smtClean="0"/>
              <a:t>	</a:t>
            </a:r>
            <a:r>
              <a:rPr lang="fr-FR" sz="1600" b="1" dirty="0" smtClean="0">
                <a:solidFill>
                  <a:srgbClr val="C00000"/>
                </a:solidFill>
                <a:effectLst>
                  <a:outerShdw blurRad="38100" dist="38100" dir="2700000" algn="tl">
                    <a:srgbClr val="000000">
                      <a:alpha val="43137"/>
                    </a:srgbClr>
                  </a:outerShdw>
                </a:effectLst>
              </a:rPr>
              <a:t>Cibles</a:t>
            </a:r>
            <a:r>
              <a:rPr lang="fr-FR" sz="1400" b="1" dirty="0" smtClean="0">
                <a:solidFill>
                  <a:srgbClr val="C00000"/>
                </a:solidFill>
              </a:rPr>
              <a:t> </a:t>
            </a:r>
          </a:p>
          <a:p>
            <a:pPr algn="just"/>
            <a:r>
              <a:rPr lang="fr-FR" sz="1400" b="1" dirty="0" smtClean="0"/>
              <a:t>	</a:t>
            </a:r>
            <a:r>
              <a:rPr lang="fr-FR" sz="1400" b="1" i="1" dirty="0" smtClean="0"/>
              <a:t>(GERC, requête PTF, relances programmées, rebonds commerciaux…)</a:t>
            </a:r>
          </a:p>
          <a:p>
            <a:pPr algn="just"/>
            <a:endParaRPr lang="fr-FR" sz="1400" b="1" dirty="0"/>
          </a:p>
          <a:p>
            <a:pPr algn="just"/>
            <a:endParaRPr lang="fr-FR" sz="1400" b="1" dirty="0" smtClean="0"/>
          </a:p>
          <a:p>
            <a:pPr algn="just"/>
            <a:r>
              <a:rPr lang="fr-FR" sz="1400" b="1" dirty="0"/>
              <a:t>	</a:t>
            </a:r>
            <a:r>
              <a:rPr lang="fr-FR" sz="1600" b="1" dirty="0">
                <a:solidFill>
                  <a:srgbClr val="C00000"/>
                </a:solidFill>
                <a:effectLst>
                  <a:outerShdw blurRad="38100" dist="38100" dir="2700000" algn="tl">
                    <a:srgbClr val="000000">
                      <a:alpha val="43137"/>
                    </a:srgbClr>
                  </a:outerShdw>
                </a:effectLst>
              </a:rPr>
              <a:t>Préparation des appels</a:t>
            </a:r>
          </a:p>
          <a:p>
            <a:pPr algn="just"/>
            <a:r>
              <a:rPr lang="fr-FR" sz="1400" b="1" dirty="0"/>
              <a:t>	</a:t>
            </a:r>
            <a:r>
              <a:rPr lang="fr-FR" sz="1400" b="1" i="1" dirty="0" smtClean="0"/>
              <a:t>(</a:t>
            </a:r>
            <a:r>
              <a:rPr lang="fr-FR" sz="1400" b="1" i="1" dirty="0" err="1" smtClean="0"/>
              <a:t>DiagPro</a:t>
            </a:r>
            <a:r>
              <a:rPr lang="fr-FR" sz="1400" b="1" i="1" dirty="0" smtClean="0"/>
              <a:t>, CRE…)</a:t>
            </a:r>
          </a:p>
          <a:p>
            <a:pPr algn="just"/>
            <a:endParaRPr lang="fr-FR" sz="1400" b="1" dirty="0"/>
          </a:p>
          <a:p>
            <a:pPr algn="just"/>
            <a:endParaRPr lang="fr-FR" sz="1400" b="1" dirty="0" smtClean="0"/>
          </a:p>
          <a:p>
            <a:pPr algn="just"/>
            <a:r>
              <a:rPr lang="fr-FR" sz="1400" b="1" dirty="0"/>
              <a:t>	</a:t>
            </a:r>
            <a:r>
              <a:rPr lang="fr-FR" sz="1600" b="1" dirty="0">
                <a:solidFill>
                  <a:srgbClr val="C00000"/>
                </a:solidFill>
                <a:effectLst>
                  <a:outerShdw blurRad="38100" dist="38100" dir="2700000" algn="tl">
                    <a:srgbClr val="000000">
                      <a:alpha val="43137"/>
                    </a:srgbClr>
                  </a:outerShdw>
                </a:effectLst>
              </a:rPr>
              <a:t>Appel ciblé et </a:t>
            </a:r>
            <a:r>
              <a:rPr lang="fr-FR" sz="1600" b="1" dirty="0" smtClean="0">
                <a:solidFill>
                  <a:srgbClr val="C00000"/>
                </a:solidFill>
                <a:effectLst>
                  <a:outerShdw blurRad="38100" dist="38100" dir="2700000" algn="tl">
                    <a:srgbClr val="000000">
                      <a:alpha val="43137"/>
                    </a:srgbClr>
                  </a:outerShdw>
                </a:effectLst>
              </a:rPr>
              <a:t>qualifié</a:t>
            </a:r>
          </a:p>
          <a:p>
            <a:pPr algn="just"/>
            <a:r>
              <a:rPr lang="fr-FR" sz="1600" b="1" dirty="0">
                <a:solidFill>
                  <a:srgbClr val="FF0000"/>
                </a:solidFill>
                <a:effectLst>
                  <a:outerShdw blurRad="38100" dist="38100" dir="2700000" algn="tl">
                    <a:srgbClr val="000000">
                      <a:alpha val="43137"/>
                    </a:srgbClr>
                  </a:outerShdw>
                </a:effectLst>
              </a:rPr>
              <a:t>	</a:t>
            </a:r>
            <a:r>
              <a:rPr lang="fr-FR" sz="1400" b="1" i="1" dirty="0"/>
              <a:t>(identification d’une opportunité)</a:t>
            </a:r>
          </a:p>
        </p:txBody>
      </p:sp>
      <p:sp>
        <p:nvSpPr>
          <p:cNvPr id="10" name="Ellipse 9"/>
          <p:cNvSpPr>
            <a:spLocks noChangeAspect="1"/>
          </p:cNvSpPr>
          <p:nvPr/>
        </p:nvSpPr>
        <p:spPr>
          <a:xfrm>
            <a:off x="1158937" y="1776555"/>
            <a:ext cx="432000" cy="432000"/>
          </a:xfrm>
          <a:prstGeom prst="ellipse">
            <a:avLst/>
          </a:prstGeom>
          <a:solidFill>
            <a:schemeClr val="bg1"/>
          </a:solidFill>
          <a:ln w="19050">
            <a:solidFill>
              <a:srgbClr val="E30613"/>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fr-FR" sz="1600" b="1" dirty="0" smtClean="0">
                <a:solidFill>
                  <a:schemeClr val="tx1">
                    <a:lumMod val="65000"/>
                    <a:lumOff val="35000"/>
                  </a:schemeClr>
                </a:solidFill>
              </a:rPr>
              <a:t>1</a:t>
            </a:r>
            <a:endParaRPr lang="fr-FR" sz="1600" b="1" dirty="0">
              <a:solidFill>
                <a:schemeClr val="tx1">
                  <a:lumMod val="65000"/>
                  <a:lumOff val="35000"/>
                </a:schemeClr>
              </a:solidFill>
            </a:endParaRPr>
          </a:p>
        </p:txBody>
      </p:sp>
      <p:sp>
        <p:nvSpPr>
          <p:cNvPr id="11" name="Ellipse 10"/>
          <p:cNvSpPr>
            <a:spLocks noChangeAspect="1"/>
          </p:cNvSpPr>
          <p:nvPr/>
        </p:nvSpPr>
        <p:spPr>
          <a:xfrm>
            <a:off x="1158937" y="2568595"/>
            <a:ext cx="432000" cy="432000"/>
          </a:xfrm>
          <a:prstGeom prst="ellipse">
            <a:avLst/>
          </a:prstGeom>
          <a:solidFill>
            <a:schemeClr val="bg1"/>
          </a:solidFill>
          <a:ln w="19050">
            <a:solidFill>
              <a:srgbClr val="E30613"/>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fr-FR" sz="1600" b="1" dirty="0" smtClean="0">
                <a:solidFill>
                  <a:schemeClr val="tx1">
                    <a:lumMod val="65000"/>
                    <a:lumOff val="35000"/>
                  </a:schemeClr>
                </a:solidFill>
              </a:rPr>
              <a:t>2</a:t>
            </a:r>
            <a:endParaRPr lang="fr-FR" sz="1600" b="1" dirty="0">
              <a:solidFill>
                <a:schemeClr val="tx1">
                  <a:lumMod val="65000"/>
                  <a:lumOff val="35000"/>
                </a:schemeClr>
              </a:solidFill>
            </a:endParaRPr>
          </a:p>
        </p:txBody>
      </p:sp>
      <p:sp>
        <p:nvSpPr>
          <p:cNvPr id="12" name="Ellipse 11"/>
          <p:cNvSpPr>
            <a:spLocks noChangeAspect="1"/>
          </p:cNvSpPr>
          <p:nvPr/>
        </p:nvSpPr>
        <p:spPr>
          <a:xfrm>
            <a:off x="1158937" y="3356992"/>
            <a:ext cx="432000" cy="432000"/>
          </a:xfrm>
          <a:prstGeom prst="ellipse">
            <a:avLst/>
          </a:prstGeom>
          <a:solidFill>
            <a:schemeClr val="bg1"/>
          </a:solidFill>
          <a:ln w="19050">
            <a:solidFill>
              <a:srgbClr val="E30613"/>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fr-FR" sz="1600" b="1" dirty="0" smtClean="0">
                <a:solidFill>
                  <a:schemeClr val="tx1">
                    <a:lumMod val="65000"/>
                    <a:lumOff val="35000"/>
                  </a:schemeClr>
                </a:solidFill>
              </a:rPr>
              <a:t>3</a:t>
            </a:r>
            <a:endParaRPr lang="fr-FR" sz="1600" b="1" dirty="0">
              <a:solidFill>
                <a:schemeClr val="tx1">
                  <a:lumMod val="65000"/>
                  <a:lumOff val="35000"/>
                </a:schemeClr>
              </a:solidFill>
            </a:endParaRPr>
          </a:p>
        </p:txBody>
      </p:sp>
      <p:cxnSp>
        <p:nvCxnSpPr>
          <p:cNvPr id="13" name="Connecteur droit 12"/>
          <p:cNvCxnSpPr/>
          <p:nvPr/>
        </p:nvCxnSpPr>
        <p:spPr>
          <a:xfrm>
            <a:off x="3635896" y="3500984"/>
            <a:ext cx="576064" cy="0"/>
          </a:xfrm>
          <a:prstGeom prst="line">
            <a:avLst/>
          </a:prstGeom>
          <a:ln w="25400">
            <a:solidFill>
              <a:srgbClr val="E30613"/>
            </a:solidFill>
            <a:prstDash val="sysDot"/>
          </a:ln>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p:nvCxnSpPr>
        <p:spPr>
          <a:xfrm flipV="1">
            <a:off x="4211960" y="2852936"/>
            <a:ext cx="10415" cy="1332000"/>
          </a:xfrm>
          <a:prstGeom prst="line">
            <a:avLst/>
          </a:prstGeom>
          <a:ln w="25400">
            <a:solidFill>
              <a:srgbClr val="E30613"/>
            </a:solidFill>
            <a:prstDash val="sysDot"/>
          </a:ln>
        </p:spPr>
        <p:style>
          <a:lnRef idx="1">
            <a:schemeClr val="accent1"/>
          </a:lnRef>
          <a:fillRef idx="0">
            <a:schemeClr val="accent1"/>
          </a:fillRef>
          <a:effectRef idx="0">
            <a:schemeClr val="accent1"/>
          </a:effectRef>
          <a:fontRef idx="minor">
            <a:schemeClr val="tx1"/>
          </a:fontRef>
        </p:style>
      </p:cxnSp>
      <p:cxnSp>
        <p:nvCxnSpPr>
          <p:cNvPr id="19" name="Connecteur droit 18"/>
          <p:cNvCxnSpPr/>
          <p:nvPr/>
        </p:nvCxnSpPr>
        <p:spPr>
          <a:xfrm>
            <a:off x="4222375" y="2852936"/>
            <a:ext cx="576064" cy="0"/>
          </a:xfrm>
          <a:prstGeom prst="line">
            <a:avLst/>
          </a:prstGeom>
          <a:ln w="25400">
            <a:solidFill>
              <a:srgbClr val="E30613"/>
            </a:solidFill>
            <a:prstDash val="sysDot"/>
          </a:ln>
        </p:spPr>
        <p:style>
          <a:lnRef idx="1">
            <a:schemeClr val="accent1"/>
          </a:lnRef>
          <a:fillRef idx="0">
            <a:schemeClr val="accent1"/>
          </a:fillRef>
          <a:effectRef idx="0">
            <a:schemeClr val="accent1"/>
          </a:effectRef>
          <a:fontRef idx="minor">
            <a:schemeClr val="tx1"/>
          </a:fontRef>
        </p:style>
      </p:cxnSp>
      <p:cxnSp>
        <p:nvCxnSpPr>
          <p:cNvPr id="20" name="Connecteur droit 19"/>
          <p:cNvCxnSpPr/>
          <p:nvPr/>
        </p:nvCxnSpPr>
        <p:spPr>
          <a:xfrm>
            <a:off x="4243909" y="4184936"/>
            <a:ext cx="576064" cy="0"/>
          </a:xfrm>
          <a:prstGeom prst="line">
            <a:avLst/>
          </a:prstGeom>
          <a:ln w="25400">
            <a:solidFill>
              <a:srgbClr val="E30613"/>
            </a:solidFill>
            <a:prstDash val="sysDot"/>
          </a:ln>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4853501" y="2636912"/>
            <a:ext cx="3174883" cy="338554"/>
          </a:xfrm>
          <a:prstGeom prst="rect">
            <a:avLst/>
          </a:prstGeom>
          <a:noFill/>
        </p:spPr>
        <p:txBody>
          <a:bodyPr wrap="square" rtlCol="0">
            <a:spAutoFit/>
          </a:bodyPr>
          <a:lstStyle/>
          <a:p>
            <a:r>
              <a:rPr lang="fr-FR" sz="1600" b="1" dirty="0" smtClean="0">
                <a:solidFill>
                  <a:srgbClr val="C00000"/>
                </a:solidFill>
                <a:effectLst>
                  <a:outerShdw blurRad="38100" dist="38100" dir="2700000" algn="tl">
                    <a:srgbClr val="000000">
                      <a:alpha val="43137"/>
                    </a:srgbClr>
                  </a:outerShdw>
                </a:effectLst>
              </a:rPr>
              <a:t>Réponse </a:t>
            </a:r>
            <a:r>
              <a:rPr lang="fr-FR" sz="1600" b="1" dirty="0">
                <a:solidFill>
                  <a:srgbClr val="C00000"/>
                </a:solidFill>
                <a:effectLst>
                  <a:outerShdw blurRad="38100" dist="38100" dir="2700000" algn="tl">
                    <a:srgbClr val="000000">
                      <a:alpha val="43137"/>
                    </a:srgbClr>
                  </a:outerShdw>
                </a:effectLst>
              </a:rPr>
              <a:t>simple à un </a:t>
            </a:r>
            <a:r>
              <a:rPr lang="fr-FR" sz="1600" b="1" dirty="0" smtClean="0">
                <a:solidFill>
                  <a:srgbClr val="C00000"/>
                </a:solidFill>
                <a:effectLst>
                  <a:outerShdw blurRad="38100" dist="38100" dir="2700000" algn="tl">
                    <a:srgbClr val="000000">
                      <a:alpha val="43137"/>
                    </a:srgbClr>
                  </a:outerShdw>
                </a:effectLst>
              </a:rPr>
              <a:t>besoin</a:t>
            </a:r>
            <a:endParaRPr lang="fr-FR" sz="1600" b="1" dirty="0">
              <a:solidFill>
                <a:srgbClr val="C00000"/>
              </a:solidFill>
              <a:effectLst>
                <a:outerShdw blurRad="38100" dist="38100" dir="2700000" algn="tl">
                  <a:srgbClr val="000000">
                    <a:alpha val="43137"/>
                  </a:srgbClr>
                </a:outerShdw>
              </a:effectLst>
            </a:endParaRPr>
          </a:p>
        </p:txBody>
      </p:sp>
      <p:sp>
        <p:nvSpPr>
          <p:cNvPr id="22" name="ZoneTexte 21"/>
          <p:cNvSpPr txBox="1"/>
          <p:nvPr/>
        </p:nvSpPr>
        <p:spPr>
          <a:xfrm>
            <a:off x="4860032" y="4005064"/>
            <a:ext cx="3174883" cy="338554"/>
          </a:xfrm>
          <a:prstGeom prst="rect">
            <a:avLst/>
          </a:prstGeom>
          <a:noFill/>
        </p:spPr>
        <p:txBody>
          <a:bodyPr wrap="square" rtlCol="0">
            <a:spAutoFit/>
          </a:bodyPr>
          <a:lstStyle/>
          <a:p>
            <a:r>
              <a:rPr lang="fr-FR" sz="1600" b="1" dirty="0" smtClean="0">
                <a:solidFill>
                  <a:srgbClr val="C00000"/>
                </a:solidFill>
                <a:effectLst>
                  <a:outerShdw blurRad="38100" dist="38100" dir="2700000" algn="tl">
                    <a:srgbClr val="000000">
                      <a:alpha val="43137"/>
                    </a:srgbClr>
                  </a:outerShdw>
                </a:effectLst>
              </a:rPr>
              <a:t>Réponse plus complexe</a:t>
            </a:r>
            <a:endParaRPr lang="fr-FR" sz="1600" b="1" dirty="0">
              <a:solidFill>
                <a:srgbClr val="C00000"/>
              </a:solidFill>
              <a:effectLst>
                <a:outerShdw blurRad="38100" dist="38100" dir="2700000" algn="tl">
                  <a:srgbClr val="000000">
                    <a:alpha val="43137"/>
                  </a:srgbClr>
                </a:outerShdw>
              </a:effectLst>
            </a:endParaRPr>
          </a:p>
        </p:txBody>
      </p:sp>
      <p:cxnSp>
        <p:nvCxnSpPr>
          <p:cNvPr id="23" name="Connecteur droit 22"/>
          <p:cNvCxnSpPr/>
          <p:nvPr/>
        </p:nvCxnSpPr>
        <p:spPr>
          <a:xfrm flipV="1">
            <a:off x="5482867" y="3005336"/>
            <a:ext cx="3703" cy="351656"/>
          </a:xfrm>
          <a:prstGeom prst="line">
            <a:avLst/>
          </a:prstGeom>
          <a:ln w="25400">
            <a:solidFill>
              <a:srgbClr val="E30613"/>
            </a:solidFill>
            <a:prstDash val="sysDot"/>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a:off x="5482867" y="3399419"/>
            <a:ext cx="576064" cy="0"/>
          </a:xfrm>
          <a:prstGeom prst="line">
            <a:avLst/>
          </a:prstGeom>
          <a:ln w="25400">
            <a:solidFill>
              <a:srgbClr val="E30613"/>
            </a:solidFill>
            <a:prstDash val="sysDot"/>
          </a:ln>
        </p:spPr>
        <p:style>
          <a:lnRef idx="1">
            <a:schemeClr val="accent1"/>
          </a:lnRef>
          <a:fillRef idx="0">
            <a:schemeClr val="accent1"/>
          </a:fillRef>
          <a:effectRef idx="0">
            <a:schemeClr val="accent1"/>
          </a:effectRef>
          <a:fontRef idx="minor">
            <a:schemeClr val="tx1"/>
          </a:fontRef>
        </p:style>
      </p:cxnSp>
      <p:sp>
        <p:nvSpPr>
          <p:cNvPr id="26" name="ZoneTexte 25"/>
          <p:cNvSpPr txBox="1"/>
          <p:nvPr/>
        </p:nvSpPr>
        <p:spPr>
          <a:xfrm>
            <a:off x="6084168" y="3140968"/>
            <a:ext cx="2454803" cy="584775"/>
          </a:xfrm>
          <a:prstGeom prst="rect">
            <a:avLst/>
          </a:prstGeom>
          <a:noFill/>
        </p:spPr>
        <p:txBody>
          <a:bodyPr wrap="square" rtlCol="0">
            <a:spAutoFit/>
          </a:bodyPr>
          <a:lstStyle/>
          <a:p>
            <a:r>
              <a:rPr lang="fr-FR" sz="1600" b="1" dirty="0" smtClean="0">
                <a:solidFill>
                  <a:srgbClr val="C00000"/>
                </a:solidFill>
                <a:effectLst>
                  <a:outerShdw blurRad="38100" dist="38100" dir="2700000" algn="tl">
                    <a:srgbClr val="000000">
                      <a:alpha val="43137"/>
                    </a:srgbClr>
                  </a:outerShdw>
                </a:effectLst>
              </a:rPr>
              <a:t>Concrétisation instantanée</a:t>
            </a:r>
          </a:p>
          <a:p>
            <a:r>
              <a:rPr lang="fr-FR" sz="1600" b="1" dirty="0" smtClean="0">
                <a:solidFill>
                  <a:srgbClr val="C00000"/>
                </a:solidFill>
                <a:effectLst>
                  <a:outerShdw blurRad="38100" dist="38100" dir="2700000" algn="tl">
                    <a:srgbClr val="000000">
                      <a:alpha val="43137"/>
                    </a:srgbClr>
                  </a:outerShdw>
                </a:effectLst>
              </a:rPr>
              <a:t>VAD</a:t>
            </a:r>
            <a:endParaRPr lang="fr-FR" sz="1600" b="1" dirty="0">
              <a:solidFill>
                <a:srgbClr val="C00000"/>
              </a:solidFill>
              <a:effectLst>
                <a:outerShdw blurRad="38100" dist="38100" dir="2700000" algn="tl">
                  <a:srgbClr val="000000">
                    <a:alpha val="43137"/>
                  </a:srgbClr>
                </a:outerShdw>
              </a:effectLst>
            </a:endParaRPr>
          </a:p>
        </p:txBody>
      </p:sp>
      <p:cxnSp>
        <p:nvCxnSpPr>
          <p:cNvPr id="27" name="Connecteur droit 26"/>
          <p:cNvCxnSpPr/>
          <p:nvPr/>
        </p:nvCxnSpPr>
        <p:spPr>
          <a:xfrm flipV="1">
            <a:off x="5476336" y="4364777"/>
            <a:ext cx="3703" cy="351656"/>
          </a:xfrm>
          <a:prstGeom prst="line">
            <a:avLst/>
          </a:prstGeom>
          <a:ln w="25400">
            <a:solidFill>
              <a:srgbClr val="E30613"/>
            </a:solidFill>
            <a:prstDash val="sysDot"/>
          </a:ln>
        </p:spPr>
        <p:style>
          <a:lnRef idx="1">
            <a:schemeClr val="accent1"/>
          </a:lnRef>
          <a:fillRef idx="0">
            <a:schemeClr val="accent1"/>
          </a:fillRef>
          <a:effectRef idx="0">
            <a:schemeClr val="accent1"/>
          </a:effectRef>
          <a:fontRef idx="minor">
            <a:schemeClr val="tx1"/>
          </a:fontRef>
        </p:style>
      </p:cxnSp>
      <p:cxnSp>
        <p:nvCxnSpPr>
          <p:cNvPr id="28" name="Connecteur droit 27"/>
          <p:cNvCxnSpPr/>
          <p:nvPr/>
        </p:nvCxnSpPr>
        <p:spPr>
          <a:xfrm>
            <a:off x="5476336" y="4758860"/>
            <a:ext cx="576064" cy="0"/>
          </a:xfrm>
          <a:prstGeom prst="line">
            <a:avLst/>
          </a:prstGeom>
          <a:ln w="25400">
            <a:solidFill>
              <a:srgbClr val="E30613"/>
            </a:solidFill>
            <a:prstDash val="sysDot"/>
          </a:ln>
        </p:spPr>
        <p:style>
          <a:lnRef idx="1">
            <a:schemeClr val="accent1"/>
          </a:lnRef>
          <a:fillRef idx="0">
            <a:schemeClr val="accent1"/>
          </a:fillRef>
          <a:effectRef idx="0">
            <a:schemeClr val="accent1"/>
          </a:effectRef>
          <a:fontRef idx="minor">
            <a:schemeClr val="tx1"/>
          </a:fontRef>
        </p:style>
      </p:cxnSp>
      <p:sp>
        <p:nvSpPr>
          <p:cNvPr id="29" name="ZoneTexte 28"/>
          <p:cNvSpPr txBox="1"/>
          <p:nvPr/>
        </p:nvSpPr>
        <p:spPr>
          <a:xfrm>
            <a:off x="6077637" y="4500409"/>
            <a:ext cx="2886851" cy="1323439"/>
          </a:xfrm>
          <a:prstGeom prst="rect">
            <a:avLst/>
          </a:prstGeom>
          <a:noFill/>
        </p:spPr>
        <p:txBody>
          <a:bodyPr wrap="square" rtlCol="0">
            <a:spAutoFit/>
          </a:bodyPr>
          <a:lstStyle/>
          <a:p>
            <a:r>
              <a:rPr lang="fr-FR" sz="1600" b="1" dirty="0" smtClean="0">
                <a:solidFill>
                  <a:srgbClr val="C00000"/>
                </a:solidFill>
                <a:effectLst>
                  <a:outerShdw blurRad="38100" dist="38100" dir="2700000" algn="tl">
                    <a:srgbClr val="000000">
                      <a:alpha val="43137"/>
                    </a:srgbClr>
                  </a:outerShdw>
                </a:effectLst>
              </a:rPr>
              <a:t>Concrétisation instantanée de la vente possible</a:t>
            </a:r>
          </a:p>
          <a:p>
            <a:r>
              <a:rPr lang="fr-FR" sz="1600" b="1" dirty="0" smtClean="0">
                <a:solidFill>
                  <a:srgbClr val="C00000"/>
                </a:solidFill>
                <a:effectLst>
                  <a:outerShdw blurRad="38100" dist="38100" dir="2700000" algn="tl">
                    <a:srgbClr val="000000">
                      <a:alpha val="43137"/>
                    </a:srgbClr>
                  </a:outerShdw>
                </a:effectLst>
              </a:rPr>
              <a:t>+</a:t>
            </a:r>
          </a:p>
          <a:p>
            <a:r>
              <a:rPr lang="fr-FR" sz="1600" b="1" dirty="0" smtClean="0">
                <a:solidFill>
                  <a:srgbClr val="C00000"/>
                </a:solidFill>
                <a:effectLst>
                  <a:outerShdw blurRad="38100" dist="38100" dir="2700000" algn="tl">
                    <a:srgbClr val="000000">
                      <a:alpha val="43137"/>
                    </a:srgbClr>
                  </a:outerShdw>
                </a:effectLst>
              </a:rPr>
              <a:t>Programmation du rendez-vous suivant pour le « coup d’après »</a:t>
            </a:r>
            <a:endParaRPr lang="fr-FR" sz="1600" b="1" dirty="0">
              <a:solidFill>
                <a:srgbClr val="C00000"/>
              </a:solidFill>
              <a:effectLst>
                <a:outerShdw blurRad="38100" dist="38100" dir="2700000" algn="tl">
                  <a:srgbClr val="000000">
                    <a:alpha val="43137"/>
                  </a:srgbClr>
                </a:outerShdw>
              </a:effectLst>
            </a:endParaRPr>
          </a:p>
        </p:txBody>
      </p:sp>
      <p:pic>
        <p:nvPicPr>
          <p:cNvPr id="30" name="Image 29"/>
          <p:cNvPicPr/>
          <p:nvPr/>
        </p:nvPicPr>
        <p:blipFill rotWithShape="1">
          <a:blip r:embed="rId2"/>
          <a:srcRect l="31953" t="38056" r="50156" b="30694"/>
          <a:stretch/>
        </p:blipFill>
        <p:spPr bwMode="auto">
          <a:xfrm>
            <a:off x="6726410" y="1628800"/>
            <a:ext cx="570235" cy="57606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17847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47664" y="2304048"/>
            <a:ext cx="6408712" cy="476880"/>
          </a:xfrm>
        </p:spPr>
        <p:txBody>
          <a:bodyPr/>
          <a:lstStyle/>
          <a:p>
            <a:r>
              <a:rPr lang="fr-FR" sz="2800" dirty="0" smtClean="0">
                <a:solidFill>
                  <a:srgbClr val="C00000"/>
                </a:solidFill>
                <a:latin typeface="+mn-lt"/>
                <a:ea typeface="+mn-ea"/>
                <a:cs typeface="+mn-cs"/>
              </a:rPr>
              <a:t>Préparer</a:t>
            </a:r>
            <a:br>
              <a:rPr lang="fr-FR" sz="2800" dirty="0" smtClean="0">
                <a:solidFill>
                  <a:srgbClr val="C00000"/>
                </a:solidFill>
                <a:latin typeface="+mn-lt"/>
                <a:ea typeface="+mn-ea"/>
                <a:cs typeface="+mn-cs"/>
              </a:rPr>
            </a:br>
            <a:r>
              <a:rPr lang="fr-FR" sz="2800" dirty="0" smtClean="0">
                <a:solidFill>
                  <a:srgbClr val="C00000"/>
                </a:solidFill>
                <a:latin typeface="+mn-lt"/>
                <a:ea typeface="+mn-ea"/>
                <a:cs typeface="+mn-cs"/>
              </a:rPr>
              <a:t>son entretien</a:t>
            </a:r>
            <a:endParaRPr lang="fr-FR" sz="2800" dirty="0">
              <a:solidFill>
                <a:srgbClr val="C00000"/>
              </a:solidFill>
              <a:latin typeface="+mn-lt"/>
              <a:ea typeface="+mn-ea"/>
              <a:cs typeface="+mn-cs"/>
            </a:endParaRPr>
          </a:p>
        </p:txBody>
      </p:sp>
      <p:sp>
        <p:nvSpPr>
          <p:cNvPr id="5" name="Espace réservé du numéro de diapositive 4"/>
          <p:cNvSpPr>
            <a:spLocks noGrp="1"/>
          </p:cNvSpPr>
          <p:nvPr>
            <p:ph type="sldNum" sz="quarter" idx="11"/>
          </p:nvPr>
        </p:nvSpPr>
        <p:spPr/>
        <p:txBody>
          <a:bodyPr/>
          <a:lstStyle/>
          <a:p>
            <a:fld id="{0536D7D7-E68B-4848-A580-3E20DDE126DB}" type="slidenum">
              <a:rPr lang="fr-FR" smtClean="0">
                <a:solidFill>
                  <a:schemeClr val="tx1"/>
                </a:solidFill>
              </a:rPr>
              <a:pPr/>
              <a:t>9</a:t>
            </a:fld>
            <a:endParaRPr lang="fr-FR" dirty="0">
              <a:solidFill>
                <a:schemeClr val="tx1"/>
              </a:solidFill>
            </a:endParaRPr>
          </a:p>
        </p:txBody>
      </p:sp>
      <p:sp>
        <p:nvSpPr>
          <p:cNvPr id="18" name="Espace réservé du texte 17"/>
          <p:cNvSpPr>
            <a:spLocks noGrp="1"/>
          </p:cNvSpPr>
          <p:nvPr>
            <p:ph type="body" sz="quarter" idx="13"/>
          </p:nvPr>
        </p:nvSpPr>
        <p:spPr>
          <a:xfrm>
            <a:off x="4572223" y="1845171"/>
            <a:ext cx="575841" cy="575717"/>
          </a:xfrm>
        </p:spPr>
        <p:txBody>
          <a:bodyPr>
            <a:normAutofit/>
          </a:bodyPr>
          <a:lstStyle/>
          <a:p>
            <a:r>
              <a:rPr lang="fr-FR" sz="2800" dirty="0" smtClean="0">
                <a:solidFill>
                  <a:srgbClr val="C00000"/>
                </a:solidFill>
              </a:rPr>
              <a:t>(1)</a:t>
            </a:r>
            <a:endParaRPr lang="fr-FR" sz="2800" dirty="0">
              <a:solidFill>
                <a:srgbClr val="C00000"/>
              </a:solidFill>
            </a:endParaRPr>
          </a:p>
        </p:txBody>
      </p:sp>
      <p:pic>
        <p:nvPicPr>
          <p:cNvPr id="6" name="Image 5"/>
          <p:cNvPicPr/>
          <p:nvPr/>
        </p:nvPicPr>
        <p:blipFill rotWithShape="1">
          <a:blip r:embed="rId2"/>
          <a:srcRect l="2050" t="53907" r="83309" b="24088"/>
          <a:stretch/>
        </p:blipFill>
        <p:spPr bwMode="auto">
          <a:xfrm>
            <a:off x="6195392" y="404664"/>
            <a:ext cx="1905000" cy="16097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417701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10</a:t>
            </a:fld>
            <a:endParaRPr lang="fr-FR" dirty="0">
              <a:solidFill>
                <a:schemeClr val="tx1"/>
              </a:solidFill>
            </a:endParaRPr>
          </a:p>
        </p:txBody>
      </p:sp>
      <p:sp>
        <p:nvSpPr>
          <p:cNvPr id="9" name="Titre 8"/>
          <p:cNvSpPr>
            <a:spLocks noGrp="1"/>
          </p:cNvSpPr>
          <p:nvPr>
            <p:ph type="title"/>
          </p:nvPr>
        </p:nvSpPr>
        <p:spPr>
          <a:xfrm>
            <a:off x="1139699" y="477052"/>
            <a:ext cx="5616624" cy="430887"/>
          </a:xfrm>
        </p:spPr>
        <p:txBody>
          <a:bodyPr/>
          <a:lstStyle/>
          <a:p>
            <a:r>
              <a:rPr lang="fr-FR" dirty="0" smtClean="0">
                <a:solidFill>
                  <a:srgbClr val="C00000"/>
                </a:solidFill>
              </a:rPr>
              <a:t>Pr</a:t>
            </a:r>
            <a:r>
              <a:rPr lang="fr-FR" dirty="0">
                <a:solidFill>
                  <a:srgbClr val="C00000"/>
                </a:solidFill>
              </a:rPr>
              <a:t>é</a:t>
            </a:r>
            <a:r>
              <a:rPr lang="fr-FR" dirty="0" smtClean="0">
                <a:solidFill>
                  <a:srgbClr val="C00000"/>
                </a:solidFill>
              </a:rPr>
              <a:t>parer son entretien</a:t>
            </a:r>
            <a:endParaRPr lang="fr-FR" b="0" dirty="0">
              <a:solidFill>
                <a:srgbClr val="C00000"/>
              </a:solidFill>
            </a:endParaRPr>
          </a:p>
        </p:txBody>
      </p:sp>
      <p:sp>
        <p:nvSpPr>
          <p:cNvPr id="7" name="Espace réservé du texte 2"/>
          <p:cNvSpPr>
            <a:spLocks noGrp="1"/>
          </p:cNvSpPr>
          <p:nvPr>
            <p:ph type="body" sz="quarter" idx="16"/>
          </p:nvPr>
        </p:nvSpPr>
        <p:spPr>
          <a:xfrm>
            <a:off x="1025999" y="1556792"/>
            <a:ext cx="7722463" cy="584864"/>
          </a:xfrm>
        </p:spPr>
        <p:txBody>
          <a:bodyPr>
            <a:normAutofit/>
          </a:bodyPr>
          <a:lstStyle/>
          <a:p>
            <a:pPr>
              <a:buSzPct val="150000"/>
            </a:pPr>
            <a:r>
              <a:rPr lang="fr-FR" sz="1400" dirty="0" smtClean="0"/>
              <a:t> SE </a:t>
            </a:r>
            <a:r>
              <a:rPr lang="fr-FR" sz="1400" dirty="0" err="1" smtClean="0"/>
              <a:t>PROTéGER</a:t>
            </a:r>
            <a:r>
              <a:rPr lang="fr-FR" sz="1400" dirty="0" smtClean="0"/>
              <a:t> DES « PARASITES »</a:t>
            </a:r>
            <a:endParaRPr lang="fr-FR" sz="1400" dirty="0"/>
          </a:p>
        </p:txBody>
      </p:sp>
      <p:sp>
        <p:nvSpPr>
          <p:cNvPr id="8" name="Espace réservé du texte 3"/>
          <p:cNvSpPr>
            <a:spLocks noGrp="1"/>
          </p:cNvSpPr>
          <p:nvPr>
            <p:ph type="body" sz="quarter" idx="17"/>
          </p:nvPr>
        </p:nvSpPr>
        <p:spPr>
          <a:xfrm>
            <a:off x="1026000" y="2060848"/>
            <a:ext cx="7722463" cy="2160240"/>
          </a:xfrm>
        </p:spPr>
        <p:txBody>
          <a:bodyPr>
            <a:normAutofit/>
          </a:bodyPr>
          <a:lstStyle/>
          <a:p>
            <a:pPr marL="342900" lvl="0" indent="-342900" algn="just">
              <a:buFont typeface="Calibri" panose="020F0502020204030204" pitchFamily="34" charset="0"/>
              <a:buChar char="-"/>
            </a:pPr>
            <a:r>
              <a:rPr lang="fr-FR" sz="1400" dirty="0"/>
              <a:t>Organiser et structurer </a:t>
            </a:r>
            <a:r>
              <a:rPr lang="fr-FR" sz="1400" dirty="0" smtClean="0"/>
              <a:t>son activité</a:t>
            </a:r>
            <a:r>
              <a:rPr lang="fr-FR" sz="1400" dirty="0"/>
              <a:t>, en </a:t>
            </a:r>
            <a:r>
              <a:rPr lang="fr-FR" sz="1400" dirty="0" smtClean="0"/>
              <a:t>isolant des créneaux précis :</a:t>
            </a:r>
          </a:p>
          <a:p>
            <a:pPr marL="684000" lvl="0" indent="-342900" algn="just">
              <a:buFont typeface="Arial" panose="020B0604020202020204" pitchFamily="34" charset="0"/>
              <a:buChar char="•"/>
            </a:pPr>
            <a:r>
              <a:rPr lang="fr-FR" sz="1400" dirty="0" smtClean="0"/>
              <a:t>Positionner </a:t>
            </a:r>
            <a:r>
              <a:rPr lang="fr-FR" sz="1400" dirty="0"/>
              <a:t>des rendez-vous </a:t>
            </a:r>
            <a:r>
              <a:rPr lang="fr-FR" sz="1400" dirty="0" smtClean="0"/>
              <a:t>téléphoniques,</a:t>
            </a:r>
          </a:p>
          <a:p>
            <a:pPr marL="684000" lvl="0" indent="-342900" algn="just">
              <a:buFont typeface="Arial" panose="020B0604020202020204" pitchFamily="34" charset="0"/>
              <a:buChar char="•"/>
            </a:pPr>
            <a:r>
              <a:rPr lang="fr-FR" sz="1400" dirty="0" smtClean="0"/>
              <a:t>Définir des </a:t>
            </a:r>
            <a:r>
              <a:rPr lang="fr-FR" sz="1400" dirty="0"/>
              <a:t>sujets dédiés.</a:t>
            </a:r>
          </a:p>
          <a:p>
            <a:pPr marL="342900" lvl="0" indent="-342900" algn="just">
              <a:buFont typeface="Calibri" panose="020F0502020204030204" pitchFamily="34" charset="0"/>
              <a:buChar char="-"/>
            </a:pPr>
            <a:endParaRPr lang="fr-FR" sz="1400" dirty="0"/>
          </a:p>
          <a:p>
            <a:pPr marL="342900" indent="-342900" algn="just">
              <a:buFont typeface="Calibri" panose="020F0502020204030204" pitchFamily="34" charset="0"/>
              <a:buChar char="-"/>
            </a:pPr>
            <a:r>
              <a:rPr lang="fr-FR" sz="1400" dirty="0" smtClean="0"/>
              <a:t>Eliminer les « interférences » :</a:t>
            </a:r>
          </a:p>
          <a:p>
            <a:pPr marL="684000" indent="-342000" algn="just">
              <a:buFont typeface="Arial" panose="020B0604020202020204" pitchFamily="34" charset="0"/>
              <a:buChar char="•"/>
            </a:pPr>
            <a:r>
              <a:rPr lang="fr-FR" sz="1400" dirty="0"/>
              <a:t>F</a:t>
            </a:r>
            <a:r>
              <a:rPr lang="fr-FR" sz="1400" dirty="0" smtClean="0"/>
              <a:t>ermer Outlook, afin de ne pas être assailli par l’arrivée de mails dans la boîte,</a:t>
            </a:r>
          </a:p>
          <a:p>
            <a:pPr marL="684000" indent="-342000" algn="just">
              <a:buFont typeface="Arial" panose="020B0604020202020204" pitchFamily="34" charset="0"/>
              <a:buChar char="•"/>
            </a:pPr>
            <a:r>
              <a:rPr lang="fr-FR" sz="1400" dirty="0" smtClean="0"/>
              <a:t>Ne pas répondre au téléphone, le mettre en mode « silencieux » </a:t>
            </a:r>
            <a:r>
              <a:rPr lang="fr-FR" sz="1400" i="1" dirty="0" smtClean="0"/>
              <a:t>(ne </a:t>
            </a:r>
            <a:r>
              <a:rPr lang="fr-FR" sz="1400" i="1" dirty="0"/>
              <a:t>pas éteindre le téléphone pour éviter de générer une situation anxiogène au client qui est directement renvoyé sur la </a:t>
            </a:r>
            <a:r>
              <a:rPr lang="fr-FR" sz="1400" i="1" dirty="0" smtClean="0"/>
              <a:t>messagerie)</a:t>
            </a:r>
            <a:r>
              <a:rPr lang="fr-FR" sz="1400" dirty="0" smtClean="0"/>
              <a:t>.</a:t>
            </a:r>
          </a:p>
          <a:p>
            <a:pPr marL="684000" indent="-342000" algn="just">
              <a:buFont typeface="Arial" panose="020B0604020202020204" pitchFamily="34" charset="0"/>
              <a:buChar char="•"/>
            </a:pPr>
            <a:r>
              <a:rPr lang="fr-FR" sz="1400" b="1" u="sng" dirty="0" smtClean="0">
                <a:solidFill>
                  <a:srgbClr val="C00000"/>
                </a:solidFill>
              </a:rPr>
              <a:t>Truc &amp; astuce</a:t>
            </a:r>
            <a:r>
              <a:rPr lang="fr-FR" sz="1400" b="1" dirty="0" smtClean="0"/>
              <a:t> : </a:t>
            </a:r>
            <a:r>
              <a:rPr lang="fr-FR" sz="1400" dirty="0" smtClean="0"/>
              <a:t>sur Skype, ne pas hésiter à se mettre en « </a:t>
            </a:r>
            <a:r>
              <a:rPr lang="fr-FR" sz="1400" dirty="0" smtClean="0">
                <a:solidFill>
                  <a:srgbClr val="C00000"/>
                </a:solidFill>
              </a:rPr>
              <a:t>Ne pas déranger</a:t>
            </a:r>
            <a:r>
              <a:rPr lang="fr-FR" sz="1400" dirty="0" smtClean="0"/>
              <a:t> ».</a:t>
            </a:r>
            <a:endParaRPr lang="fr-FR" sz="1400" dirty="0"/>
          </a:p>
          <a:p>
            <a:pPr marL="342900" lvl="0" indent="-342900">
              <a:buFont typeface="Calibri" panose="020F0502020204030204" pitchFamily="34" charset="0"/>
              <a:buChar char="-"/>
            </a:pPr>
            <a:endParaRPr lang="fr-FR" sz="1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 5"/>
          <p:cNvPicPr/>
          <p:nvPr/>
        </p:nvPicPr>
        <p:blipFill rotWithShape="1">
          <a:blip r:embed="rId2"/>
          <a:srcRect l="5637" t="55339" r="80820" b="22656"/>
          <a:stretch/>
        </p:blipFill>
        <p:spPr bwMode="auto">
          <a:xfrm>
            <a:off x="5364088" y="404664"/>
            <a:ext cx="1762125" cy="1609725"/>
          </a:xfrm>
          <a:prstGeom prst="rect">
            <a:avLst/>
          </a:prstGeom>
          <a:ln>
            <a:noFill/>
          </a:ln>
          <a:extLst>
            <a:ext uri="{53640926-AAD7-44D8-BBD7-CCE9431645EC}">
              <a14:shadowObscured xmlns:a14="http://schemas.microsoft.com/office/drawing/2010/main"/>
            </a:ext>
          </a:extLst>
        </p:spPr>
      </p:pic>
      <p:pic>
        <p:nvPicPr>
          <p:cNvPr id="10" name="Image 9"/>
          <p:cNvPicPr/>
          <p:nvPr/>
        </p:nvPicPr>
        <p:blipFill rotWithShape="1">
          <a:blip r:embed="rId3"/>
          <a:srcRect l="58565" t="77084" r="8784" b="390"/>
          <a:stretch/>
        </p:blipFill>
        <p:spPr bwMode="auto">
          <a:xfrm>
            <a:off x="1763688" y="4221088"/>
            <a:ext cx="3695700" cy="143319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016243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11</a:t>
            </a:fld>
            <a:endParaRPr lang="fr-FR" dirty="0">
              <a:solidFill>
                <a:schemeClr val="tx1"/>
              </a:solidFill>
            </a:endParaRPr>
          </a:p>
        </p:txBody>
      </p:sp>
      <p:sp>
        <p:nvSpPr>
          <p:cNvPr id="9" name="Titre 8"/>
          <p:cNvSpPr>
            <a:spLocks noGrp="1"/>
          </p:cNvSpPr>
          <p:nvPr>
            <p:ph type="title"/>
          </p:nvPr>
        </p:nvSpPr>
        <p:spPr>
          <a:xfrm>
            <a:off x="1139699" y="477052"/>
            <a:ext cx="5616624" cy="430887"/>
          </a:xfrm>
        </p:spPr>
        <p:txBody>
          <a:bodyPr/>
          <a:lstStyle/>
          <a:p>
            <a:r>
              <a:rPr lang="fr-FR" dirty="0" smtClean="0">
                <a:solidFill>
                  <a:srgbClr val="C00000"/>
                </a:solidFill>
              </a:rPr>
              <a:t>Pr</a:t>
            </a:r>
            <a:r>
              <a:rPr lang="fr-FR" dirty="0">
                <a:solidFill>
                  <a:srgbClr val="C00000"/>
                </a:solidFill>
              </a:rPr>
              <a:t>é</a:t>
            </a:r>
            <a:r>
              <a:rPr lang="fr-FR" dirty="0" smtClean="0">
                <a:solidFill>
                  <a:srgbClr val="C00000"/>
                </a:solidFill>
              </a:rPr>
              <a:t>parer son entretien</a:t>
            </a:r>
            <a:endParaRPr lang="fr-FR" b="0" dirty="0">
              <a:solidFill>
                <a:srgbClr val="C00000"/>
              </a:solidFill>
            </a:endParaRPr>
          </a:p>
        </p:txBody>
      </p:sp>
      <p:sp>
        <p:nvSpPr>
          <p:cNvPr id="7" name="Espace réservé du texte 2"/>
          <p:cNvSpPr>
            <a:spLocks noGrp="1"/>
          </p:cNvSpPr>
          <p:nvPr>
            <p:ph type="body" sz="quarter" idx="16"/>
          </p:nvPr>
        </p:nvSpPr>
        <p:spPr>
          <a:xfrm>
            <a:off x="1025999" y="1340768"/>
            <a:ext cx="7722463" cy="584864"/>
          </a:xfrm>
        </p:spPr>
        <p:txBody>
          <a:bodyPr>
            <a:normAutofit/>
          </a:bodyPr>
          <a:lstStyle/>
          <a:p>
            <a:pPr>
              <a:buSzPct val="150000"/>
            </a:pPr>
            <a:r>
              <a:rPr lang="fr-FR" sz="1400" dirty="0" smtClean="0"/>
              <a:t> ADOPTER DES </a:t>
            </a:r>
            <a:r>
              <a:rPr lang="fr-FR" sz="1400" dirty="0" err="1" smtClean="0"/>
              <a:t>RéFLEXES</a:t>
            </a:r>
            <a:r>
              <a:rPr lang="fr-FR" sz="1400" dirty="0" smtClean="0"/>
              <a:t> INCONTOURNABLES</a:t>
            </a:r>
            <a:endParaRPr lang="fr-FR" sz="1400" dirty="0"/>
          </a:p>
        </p:txBody>
      </p:sp>
      <p:pic>
        <p:nvPicPr>
          <p:cNvPr id="10" name="Image 9"/>
          <p:cNvPicPr/>
          <p:nvPr/>
        </p:nvPicPr>
        <p:blipFill rotWithShape="1">
          <a:blip r:embed="rId2"/>
          <a:srcRect l="35066" t="38542" r="27380" b="23698"/>
          <a:stretch/>
        </p:blipFill>
        <p:spPr bwMode="auto">
          <a:xfrm>
            <a:off x="1129649" y="1925632"/>
            <a:ext cx="6466687" cy="3663608"/>
          </a:xfrm>
          <a:prstGeom prst="rect">
            <a:avLst/>
          </a:prstGeom>
          <a:ln>
            <a:noFill/>
          </a:ln>
          <a:extLst>
            <a:ext uri="{53640926-AAD7-44D8-BBD7-CCE9431645EC}">
              <a14:shadowObscured xmlns:a14="http://schemas.microsoft.com/office/drawing/2010/main"/>
            </a:ext>
          </a:extLst>
        </p:spPr>
      </p:pic>
      <p:sp>
        <p:nvSpPr>
          <p:cNvPr id="2" name="Ellipse 1"/>
          <p:cNvSpPr/>
          <p:nvPr/>
        </p:nvSpPr>
        <p:spPr>
          <a:xfrm>
            <a:off x="3419872" y="1925632"/>
            <a:ext cx="648072" cy="42324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Bulle ronde 5"/>
          <p:cNvSpPr/>
          <p:nvPr/>
        </p:nvSpPr>
        <p:spPr>
          <a:xfrm>
            <a:off x="5076056" y="116632"/>
            <a:ext cx="2952328" cy="1872208"/>
          </a:xfrm>
          <a:prstGeom prst="wedgeEllipseCallout">
            <a:avLst>
              <a:gd name="adj1" fmla="val -85557"/>
              <a:gd name="adj2" fmla="val 49712"/>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p:cNvSpPr txBox="1"/>
          <p:nvPr/>
        </p:nvSpPr>
        <p:spPr>
          <a:xfrm>
            <a:off x="5292081" y="260648"/>
            <a:ext cx="2472354" cy="1400383"/>
          </a:xfrm>
          <a:prstGeom prst="rect">
            <a:avLst/>
          </a:prstGeom>
          <a:noFill/>
        </p:spPr>
        <p:txBody>
          <a:bodyPr wrap="square" rtlCol="0">
            <a:spAutoFit/>
          </a:bodyPr>
          <a:lstStyle/>
          <a:p>
            <a:pPr algn="ctr"/>
            <a:r>
              <a:rPr lang="fr-FR" sz="1700" b="1" dirty="0" smtClean="0">
                <a:solidFill>
                  <a:srgbClr val="C00000"/>
                </a:solidFill>
                <a:effectLst>
                  <a:outerShdw blurRad="38100" dist="38100" dir="2700000" algn="tl">
                    <a:srgbClr val="000000">
                      <a:alpha val="43137"/>
                    </a:srgbClr>
                  </a:outerShdw>
                </a:effectLst>
              </a:rPr>
              <a:t>Analyser l’existant</a:t>
            </a:r>
            <a:endParaRPr lang="fr-FR" sz="1700" b="1" dirty="0">
              <a:solidFill>
                <a:srgbClr val="C00000"/>
              </a:solidFill>
              <a:effectLst>
                <a:outerShdw blurRad="38100" dist="38100" dir="2700000" algn="tl">
                  <a:srgbClr val="000000">
                    <a:alpha val="43137"/>
                  </a:srgbClr>
                </a:outerShdw>
              </a:effectLst>
            </a:endParaRPr>
          </a:p>
          <a:p>
            <a:pPr algn="ctr"/>
            <a:r>
              <a:rPr lang="fr-FR" sz="1700" b="1" dirty="0">
                <a:solidFill>
                  <a:srgbClr val="C00000"/>
                </a:solidFill>
                <a:effectLst>
                  <a:outerShdw blurRad="38100" dist="38100" dir="2700000" algn="tl">
                    <a:srgbClr val="000000">
                      <a:alpha val="43137"/>
                    </a:srgbClr>
                  </a:outerShdw>
                </a:effectLst>
              </a:rPr>
              <a:t>Déterminer les opportunités et pistes commerciales</a:t>
            </a:r>
          </a:p>
          <a:p>
            <a:pPr algn="ctr"/>
            <a:r>
              <a:rPr lang="fr-FR" sz="1700" b="1" dirty="0">
                <a:solidFill>
                  <a:srgbClr val="C00000"/>
                </a:solidFill>
                <a:effectLst>
                  <a:outerShdw blurRad="38100" dist="38100" dir="2700000" algn="tl">
                    <a:srgbClr val="000000">
                      <a:alpha val="43137"/>
                    </a:srgbClr>
                  </a:outerShdw>
                </a:effectLst>
              </a:rPr>
              <a:t>Optimiser le contact client</a:t>
            </a:r>
          </a:p>
        </p:txBody>
      </p:sp>
      <p:sp>
        <p:nvSpPr>
          <p:cNvPr id="12" name="Explosion 1 11"/>
          <p:cNvSpPr/>
          <p:nvPr/>
        </p:nvSpPr>
        <p:spPr>
          <a:xfrm>
            <a:off x="6588224" y="2060848"/>
            <a:ext cx="2376264" cy="2016224"/>
          </a:xfrm>
          <a:prstGeom prst="irregularSeal1">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p:cNvSpPr txBox="1"/>
          <p:nvPr/>
        </p:nvSpPr>
        <p:spPr>
          <a:xfrm>
            <a:off x="7009985" y="2708920"/>
            <a:ext cx="2098519" cy="646331"/>
          </a:xfrm>
          <a:prstGeom prst="rect">
            <a:avLst/>
          </a:prstGeom>
          <a:noFill/>
        </p:spPr>
        <p:txBody>
          <a:bodyPr wrap="square" rtlCol="0">
            <a:spAutoFit/>
          </a:bodyPr>
          <a:lstStyle/>
          <a:p>
            <a:r>
              <a:rPr lang="fr-FR" b="1" dirty="0" smtClean="0">
                <a:solidFill>
                  <a:srgbClr val="C00000"/>
                </a:solidFill>
                <a:effectLst>
                  <a:outerShdw blurRad="38100" dist="38100" dir="2700000" algn="tl">
                    <a:srgbClr val="000000">
                      <a:alpha val="43137"/>
                    </a:srgbClr>
                  </a:outerShdw>
                </a:effectLst>
                <a:latin typeface="Algerian" panose="04020705040A02060702" pitchFamily="82" charset="0"/>
              </a:rPr>
              <a:t>Réflexe…</a:t>
            </a:r>
          </a:p>
          <a:p>
            <a:r>
              <a:rPr lang="fr-FR" b="1" dirty="0" smtClean="0">
                <a:solidFill>
                  <a:srgbClr val="C00000"/>
                </a:solidFill>
                <a:effectLst>
                  <a:outerShdw blurRad="38100" dist="38100" dir="2700000" algn="tl">
                    <a:srgbClr val="000000">
                      <a:alpha val="43137"/>
                    </a:srgbClr>
                  </a:outerShdw>
                </a:effectLst>
                <a:latin typeface="Algerian" panose="04020705040A02060702" pitchFamily="82" charset="0"/>
              </a:rPr>
              <a:t>… SYNAPSE !</a:t>
            </a:r>
          </a:p>
        </p:txBody>
      </p:sp>
      <p:sp>
        <p:nvSpPr>
          <p:cNvPr id="14" name="Ellipse 13"/>
          <p:cNvSpPr/>
          <p:nvPr/>
        </p:nvSpPr>
        <p:spPr>
          <a:xfrm>
            <a:off x="4968044" y="5013176"/>
            <a:ext cx="2124235"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Bulle ronde 15"/>
          <p:cNvSpPr/>
          <p:nvPr/>
        </p:nvSpPr>
        <p:spPr>
          <a:xfrm rot="20888537">
            <a:off x="7057337" y="5261604"/>
            <a:ext cx="1327300" cy="613023"/>
          </a:xfrm>
          <a:prstGeom prst="wedgeEllipseCallout">
            <a:avLst>
              <a:gd name="adj1" fmla="val -79733"/>
              <a:gd name="adj2" fmla="val -48728"/>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Image 17"/>
          <p:cNvPicPr/>
          <p:nvPr/>
        </p:nvPicPr>
        <p:blipFill rotWithShape="1">
          <a:blip r:embed="rId3"/>
          <a:srcRect l="42386" t="22264" r="53002" b="75392"/>
          <a:stretch/>
        </p:blipFill>
        <p:spPr bwMode="auto">
          <a:xfrm rot="20798307">
            <a:off x="7394674" y="5452220"/>
            <a:ext cx="708003" cy="207224"/>
          </a:xfrm>
          <a:prstGeom prst="rect">
            <a:avLst/>
          </a:prstGeom>
          <a:ln>
            <a:noFill/>
          </a:ln>
          <a:extLst>
            <a:ext uri="{53640926-AAD7-44D8-BBD7-CCE9431645EC}">
              <a14:shadowObscured xmlns:a14="http://schemas.microsoft.com/office/drawing/2010/main"/>
            </a:ext>
          </a:extLst>
        </p:spPr>
      </p:pic>
      <p:sp>
        <p:nvSpPr>
          <p:cNvPr id="15" name="Ellipse 14"/>
          <p:cNvSpPr/>
          <p:nvPr/>
        </p:nvSpPr>
        <p:spPr>
          <a:xfrm>
            <a:off x="4427985" y="2362080"/>
            <a:ext cx="1600862" cy="42324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Bulle ronde 16"/>
          <p:cNvSpPr/>
          <p:nvPr/>
        </p:nvSpPr>
        <p:spPr>
          <a:xfrm>
            <a:off x="5103717" y="2920544"/>
            <a:ext cx="1498302" cy="575379"/>
          </a:xfrm>
          <a:prstGeom prst="wedgeEllipseCallout">
            <a:avLst>
              <a:gd name="adj1" fmla="val -52584"/>
              <a:gd name="adj2" fmla="val -7080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p:nvSpPr>
        <p:spPr>
          <a:xfrm>
            <a:off x="4629416" y="2996952"/>
            <a:ext cx="2472354" cy="353943"/>
          </a:xfrm>
          <a:prstGeom prst="rect">
            <a:avLst/>
          </a:prstGeom>
          <a:noFill/>
        </p:spPr>
        <p:txBody>
          <a:bodyPr wrap="square" rtlCol="0">
            <a:spAutoFit/>
          </a:bodyPr>
          <a:lstStyle/>
          <a:p>
            <a:pPr algn="ctr"/>
            <a:r>
              <a:rPr lang="fr-FR" sz="1700" b="1" dirty="0" smtClean="0">
                <a:solidFill>
                  <a:srgbClr val="C00000"/>
                </a:solidFill>
                <a:effectLst>
                  <a:outerShdw blurRad="38100" dist="38100" dir="2700000" algn="tl">
                    <a:srgbClr val="000000">
                      <a:alpha val="43137"/>
                    </a:srgbClr>
                  </a:outerShdw>
                </a:effectLst>
              </a:rPr>
              <a:t>Programme CCA</a:t>
            </a:r>
            <a:endParaRPr lang="fr-FR" sz="1700"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489743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419872" y="2304048"/>
            <a:ext cx="4248472" cy="476880"/>
          </a:xfrm>
        </p:spPr>
        <p:txBody>
          <a:bodyPr/>
          <a:lstStyle/>
          <a:p>
            <a:r>
              <a:rPr lang="fr-FR" sz="2800" dirty="0" smtClean="0">
                <a:solidFill>
                  <a:srgbClr val="C00000"/>
                </a:solidFill>
                <a:latin typeface="+mn-lt"/>
                <a:ea typeface="+mn-ea"/>
                <a:cs typeface="+mn-cs"/>
              </a:rPr>
              <a:t>Cadrer l’échange avec le client</a:t>
            </a:r>
            <a:endParaRPr lang="fr-FR" sz="2800" dirty="0">
              <a:solidFill>
                <a:srgbClr val="C00000"/>
              </a:solidFill>
              <a:latin typeface="+mn-lt"/>
              <a:ea typeface="+mn-ea"/>
              <a:cs typeface="+mn-cs"/>
            </a:endParaRPr>
          </a:p>
        </p:txBody>
      </p:sp>
      <p:sp>
        <p:nvSpPr>
          <p:cNvPr id="5" name="Espace réservé du numéro de diapositive 4"/>
          <p:cNvSpPr>
            <a:spLocks noGrp="1"/>
          </p:cNvSpPr>
          <p:nvPr>
            <p:ph type="sldNum" sz="quarter" idx="11"/>
          </p:nvPr>
        </p:nvSpPr>
        <p:spPr/>
        <p:txBody>
          <a:bodyPr/>
          <a:lstStyle/>
          <a:p>
            <a:fld id="{0536D7D7-E68B-4848-A580-3E20DDE126DB}" type="slidenum">
              <a:rPr lang="fr-FR" smtClean="0">
                <a:solidFill>
                  <a:schemeClr val="tx1"/>
                </a:solidFill>
              </a:rPr>
              <a:pPr/>
              <a:t>12</a:t>
            </a:fld>
            <a:endParaRPr lang="fr-FR" dirty="0">
              <a:solidFill>
                <a:schemeClr val="tx1"/>
              </a:solidFill>
            </a:endParaRPr>
          </a:p>
        </p:txBody>
      </p:sp>
      <p:sp>
        <p:nvSpPr>
          <p:cNvPr id="18" name="Espace réservé du texte 17"/>
          <p:cNvSpPr>
            <a:spLocks noGrp="1"/>
          </p:cNvSpPr>
          <p:nvPr>
            <p:ph type="body" sz="quarter" idx="13"/>
          </p:nvPr>
        </p:nvSpPr>
        <p:spPr>
          <a:xfrm>
            <a:off x="5292303" y="1845171"/>
            <a:ext cx="575841" cy="575717"/>
          </a:xfrm>
        </p:spPr>
        <p:txBody>
          <a:bodyPr>
            <a:normAutofit/>
          </a:bodyPr>
          <a:lstStyle/>
          <a:p>
            <a:r>
              <a:rPr lang="fr-FR" sz="2800" dirty="0" smtClean="0">
                <a:solidFill>
                  <a:srgbClr val="C00000"/>
                </a:solidFill>
              </a:rPr>
              <a:t>(2)</a:t>
            </a:r>
            <a:endParaRPr lang="fr-FR" sz="2800" dirty="0">
              <a:solidFill>
                <a:srgbClr val="C00000"/>
              </a:solidFill>
            </a:endParaRPr>
          </a:p>
        </p:txBody>
      </p:sp>
      <p:pic>
        <p:nvPicPr>
          <p:cNvPr id="6" name="Image 5"/>
          <p:cNvPicPr/>
          <p:nvPr/>
        </p:nvPicPr>
        <p:blipFill rotWithShape="1">
          <a:blip r:embed="rId2"/>
          <a:srcRect l="26794" t="43490" r="64129" b="40755"/>
          <a:stretch/>
        </p:blipFill>
        <p:spPr bwMode="auto">
          <a:xfrm>
            <a:off x="1835696" y="3933056"/>
            <a:ext cx="1728192" cy="14401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72253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13</a:t>
            </a:fld>
            <a:endParaRPr lang="fr-FR" dirty="0">
              <a:solidFill>
                <a:schemeClr val="tx1"/>
              </a:solidFill>
            </a:endParaRPr>
          </a:p>
        </p:txBody>
      </p:sp>
      <p:sp>
        <p:nvSpPr>
          <p:cNvPr id="3" name="Espace réservé du texte 2"/>
          <p:cNvSpPr>
            <a:spLocks noGrp="1"/>
          </p:cNvSpPr>
          <p:nvPr>
            <p:ph type="body" sz="quarter" idx="16"/>
          </p:nvPr>
        </p:nvSpPr>
        <p:spPr>
          <a:xfrm>
            <a:off x="1025999" y="1764016"/>
            <a:ext cx="7722463" cy="584864"/>
          </a:xfrm>
        </p:spPr>
        <p:txBody>
          <a:bodyPr>
            <a:normAutofit/>
          </a:bodyPr>
          <a:lstStyle/>
          <a:p>
            <a:pPr>
              <a:buSzPct val="150000"/>
            </a:pPr>
            <a:r>
              <a:rPr lang="fr-FR" sz="1400" dirty="0" smtClean="0"/>
              <a:t> </a:t>
            </a:r>
            <a:r>
              <a:rPr lang="fr-FR" sz="1400" dirty="0" err="1" smtClean="0"/>
              <a:t>DéFINIR</a:t>
            </a:r>
            <a:r>
              <a:rPr lang="fr-FR" sz="1400" dirty="0" smtClean="0"/>
              <a:t> LES </a:t>
            </a:r>
            <a:r>
              <a:rPr lang="fr-FR" sz="1400" dirty="0" err="1" smtClean="0"/>
              <a:t>RèGLES</a:t>
            </a:r>
            <a:r>
              <a:rPr lang="fr-FR" sz="1400" dirty="0" smtClean="0"/>
              <a:t> DE FONCTIONNEMENT</a:t>
            </a:r>
            <a:endParaRPr lang="fr-FR" sz="1400" dirty="0"/>
          </a:p>
        </p:txBody>
      </p:sp>
      <p:sp>
        <p:nvSpPr>
          <p:cNvPr id="4" name="Espace réservé du texte 3"/>
          <p:cNvSpPr>
            <a:spLocks noGrp="1"/>
          </p:cNvSpPr>
          <p:nvPr>
            <p:ph type="body" sz="quarter" idx="17"/>
          </p:nvPr>
        </p:nvSpPr>
        <p:spPr>
          <a:xfrm>
            <a:off x="1026000" y="2564904"/>
            <a:ext cx="7722463" cy="2808312"/>
          </a:xfrm>
        </p:spPr>
        <p:txBody>
          <a:bodyPr>
            <a:normAutofit/>
          </a:bodyPr>
          <a:lstStyle/>
          <a:p>
            <a:pPr marL="342900" indent="-342900" algn="just">
              <a:buFont typeface="Calibri" panose="020F0502020204030204" pitchFamily="34" charset="0"/>
              <a:buChar char="-"/>
            </a:pPr>
            <a:r>
              <a:rPr lang="fr-FR" sz="1400" dirty="0"/>
              <a:t>Traiter </a:t>
            </a:r>
            <a:r>
              <a:rPr lang="fr-FR" sz="1400" dirty="0" smtClean="0"/>
              <a:t>l’appel au client en adoptant les mêmes principes que lors </a:t>
            </a:r>
            <a:r>
              <a:rPr lang="fr-FR" sz="1400" dirty="0"/>
              <a:t>d'un rendez-vous </a:t>
            </a:r>
            <a:r>
              <a:rPr lang="fr-FR" sz="1400" dirty="0" smtClean="0"/>
              <a:t>physique.</a:t>
            </a:r>
          </a:p>
          <a:p>
            <a:pPr marL="342900" indent="-342900" algn="just">
              <a:buFont typeface="Calibri" panose="020F0502020204030204" pitchFamily="34" charset="0"/>
              <a:buChar char="-"/>
            </a:pPr>
            <a:endParaRPr lang="fr-FR" sz="1400" dirty="0" smtClean="0"/>
          </a:p>
          <a:p>
            <a:pPr marL="342900" indent="-342900" algn="just">
              <a:buFont typeface="Calibri" panose="020F0502020204030204" pitchFamily="34" charset="0"/>
              <a:buChar char="-"/>
            </a:pPr>
            <a:r>
              <a:rPr lang="fr-FR" sz="1400" u="sng" dirty="0" smtClean="0"/>
              <a:t>Poser le cadre</a:t>
            </a:r>
            <a:r>
              <a:rPr lang="fr-FR" sz="1400" dirty="0" smtClean="0"/>
              <a:t> :</a:t>
            </a:r>
          </a:p>
          <a:p>
            <a:pPr marL="684000" indent="-342900" algn="just">
              <a:buFont typeface="Arial" panose="020B0604020202020204" pitchFamily="34" charset="0"/>
              <a:buChar char="•"/>
            </a:pPr>
            <a:r>
              <a:rPr lang="fr-FR" sz="1400" dirty="0" smtClean="0"/>
              <a:t>Caler </a:t>
            </a:r>
            <a:r>
              <a:rPr lang="fr-FR" sz="1400" dirty="0"/>
              <a:t>le </a:t>
            </a:r>
            <a:r>
              <a:rPr lang="fr-FR" sz="1400" dirty="0" smtClean="0"/>
              <a:t>timing : la durée de l’échange doit se limiter à 30 mn, pour des raisons de concentration,</a:t>
            </a:r>
          </a:p>
          <a:p>
            <a:pPr marL="684000" indent="-342900" algn="just">
              <a:buFont typeface="Arial" panose="020B0604020202020204" pitchFamily="34" charset="0"/>
              <a:buChar char="•"/>
            </a:pPr>
            <a:r>
              <a:rPr lang="fr-FR" sz="1400" dirty="0" smtClean="0"/>
              <a:t>Annoncer l’ordre du jour : préciser le ou les sujet(s) qui vont être abordé(s),</a:t>
            </a:r>
          </a:p>
          <a:p>
            <a:pPr marL="684000" indent="-342900" algn="just">
              <a:buFont typeface="Arial" panose="020B0604020202020204" pitchFamily="34" charset="0"/>
              <a:buChar char="•"/>
            </a:pPr>
            <a:r>
              <a:rPr lang="fr-FR" sz="1400" dirty="0" smtClean="0"/>
              <a:t>Expliquer le déroulement de l’échange : séquence « questions/réponses »,</a:t>
            </a:r>
          </a:p>
          <a:p>
            <a:pPr marL="684000" indent="-342900" algn="just">
              <a:buFont typeface="Arial" panose="020B0604020202020204" pitchFamily="34" charset="0"/>
              <a:buChar char="•"/>
            </a:pPr>
            <a:r>
              <a:rPr lang="fr-FR" sz="1400" dirty="0" smtClean="0"/>
              <a:t>Poser les enjeux : être clair sur les objectifs visés.</a:t>
            </a:r>
          </a:p>
          <a:p>
            <a:pPr marL="341100" algn="just"/>
            <a:endParaRPr lang="fr-FR" sz="1400" dirty="0"/>
          </a:p>
          <a:p>
            <a:pPr marL="341100" algn="just"/>
            <a:r>
              <a:rPr lang="fr-FR" sz="1400" dirty="0" smtClean="0">
                <a:solidFill>
                  <a:srgbClr val="C31632"/>
                </a:solidFill>
              </a:rPr>
              <a:t>POUR POUVOIR…</a:t>
            </a:r>
            <a:endParaRPr lang="fr-FR" sz="1400" dirty="0">
              <a:solidFill>
                <a:srgbClr val="C31632"/>
              </a:solidFill>
            </a:endParaRPr>
          </a:p>
          <a:p>
            <a:pPr marL="341100" algn="just"/>
            <a:r>
              <a:rPr lang="fr-FR" sz="1400" dirty="0" smtClean="0"/>
              <a:t>… Recentrer </a:t>
            </a:r>
            <a:r>
              <a:rPr lang="fr-FR" sz="1400" dirty="0"/>
              <a:t>les </a:t>
            </a:r>
            <a:r>
              <a:rPr lang="fr-FR" sz="1400" dirty="0" smtClean="0"/>
              <a:t>échanges, et éviter </a:t>
            </a:r>
            <a:r>
              <a:rPr lang="fr-FR" sz="1400" dirty="0"/>
              <a:t>les débordements.</a:t>
            </a:r>
          </a:p>
          <a:p>
            <a:pPr marL="0" algn="just"/>
            <a:endParaRPr lang="fr-FR" sz="1400" dirty="0"/>
          </a:p>
          <a:p>
            <a:pPr algn="just"/>
            <a:endParaRPr lang="fr-FR" sz="1000" dirty="0" smtClean="0"/>
          </a:p>
          <a:p>
            <a:pPr algn="just"/>
            <a:r>
              <a:rPr lang="fr-FR" sz="1400" dirty="0" smtClean="0">
                <a:sym typeface="Wingdings" panose="05000000000000000000" pitchFamily="2" charset="2"/>
              </a:rPr>
              <a:t>	</a:t>
            </a:r>
            <a:endParaRPr lang="fr-FR" sz="1400" u="sng" dirty="0" smtClean="0"/>
          </a:p>
        </p:txBody>
      </p:sp>
      <p:sp>
        <p:nvSpPr>
          <p:cNvPr id="9" name="Titre 8"/>
          <p:cNvSpPr>
            <a:spLocks noGrp="1"/>
          </p:cNvSpPr>
          <p:nvPr>
            <p:ph type="title"/>
          </p:nvPr>
        </p:nvSpPr>
        <p:spPr>
          <a:xfrm>
            <a:off x="1115616" y="405825"/>
            <a:ext cx="5688632" cy="430887"/>
          </a:xfrm>
        </p:spPr>
        <p:txBody>
          <a:bodyPr/>
          <a:lstStyle/>
          <a:p>
            <a:r>
              <a:rPr lang="fr-FR" dirty="0" smtClean="0">
                <a:solidFill>
                  <a:srgbClr val="C00000"/>
                </a:solidFill>
              </a:rPr>
              <a:t>Cadrer l’échange avec le client</a:t>
            </a:r>
            <a:endParaRPr lang="fr-FR" b="0" dirty="0">
              <a:solidFill>
                <a:srgbClr val="C00000"/>
              </a:solidFill>
            </a:endParaRPr>
          </a:p>
        </p:txBody>
      </p:sp>
      <p:pic>
        <p:nvPicPr>
          <p:cNvPr id="6" name="Image 5"/>
          <p:cNvPicPr/>
          <p:nvPr/>
        </p:nvPicPr>
        <p:blipFill rotWithShape="1">
          <a:blip r:embed="rId2"/>
          <a:srcRect l="33675" t="44271" r="57321" b="40234"/>
          <a:stretch/>
        </p:blipFill>
        <p:spPr bwMode="auto">
          <a:xfrm>
            <a:off x="4301442" y="4743797"/>
            <a:ext cx="1171575" cy="1133475"/>
          </a:xfrm>
          <a:prstGeom prst="rect">
            <a:avLst/>
          </a:prstGeom>
          <a:ln>
            <a:noFill/>
          </a:ln>
          <a:extLst>
            <a:ext uri="{53640926-AAD7-44D8-BBD7-CCE9431645EC}">
              <a14:shadowObscured xmlns:a14="http://schemas.microsoft.com/office/drawing/2010/main"/>
            </a:ext>
          </a:extLst>
        </p:spPr>
      </p:pic>
      <p:sp>
        <p:nvSpPr>
          <p:cNvPr id="7" name="Explosion 1 6"/>
          <p:cNvSpPr/>
          <p:nvPr/>
        </p:nvSpPr>
        <p:spPr>
          <a:xfrm>
            <a:off x="5473017" y="188640"/>
            <a:ext cx="3419463" cy="2376264"/>
          </a:xfrm>
          <a:prstGeom prst="irregularSeal1">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p:nvSpPr>
        <p:spPr>
          <a:xfrm>
            <a:off x="6084168" y="890717"/>
            <a:ext cx="2098519" cy="954107"/>
          </a:xfrm>
          <a:prstGeom prst="rect">
            <a:avLst/>
          </a:prstGeom>
          <a:noFill/>
        </p:spPr>
        <p:txBody>
          <a:bodyPr wrap="square" rtlCol="0">
            <a:spAutoFit/>
          </a:bodyPr>
          <a:lstStyle/>
          <a:p>
            <a:pPr algn="ctr"/>
            <a:r>
              <a:rPr lang="fr-FR" b="1" dirty="0" smtClean="0">
                <a:solidFill>
                  <a:srgbClr val="C00000"/>
                </a:solidFill>
                <a:effectLst>
                  <a:outerShdw blurRad="38100" dist="38100" dir="2700000" algn="tl">
                    <a:srgbClr val="000000">
                      <a:alpha val="43137"/>
                    </a:srgbClr>
                  </a:outerShdw>
                </a:effectLst>
                <a:latin typeface="Algerian" panose="04020705040A02060702" pitchFamily="82" charset="0"/>
              </a:rPr>
              <a:t> PENSEZ A SKYPE Et bientôt… </a:t>
            </a:r>
          </a:p>
          <a:p>
            <a:pPr algn="ctr"/>
            <a:r>
              <a:rPr lang="fr-FR" b="1" dirty="0" smtClean="0">
                <a:solidFill>
                  <a:srgbClr val="C00000"/>
                </a:solidFill>
                <a:effectLst>
                  <a:outerShdw blurRad="38100" dist="38100" dir="2700000" algn="tl">
                    <a:srgbClr val="000000">
                      <a:alpha val="43137"/>
                    </a:srgbClr>
                  </a:outerShdw>
                </a:effectLst>
                <a:latin typeface="Algerian" panose="04020705040A02060702" pitchFamily="82" charset="0"/>
              </a:rPr>
              <a:t>… TEAMS </a:t>
            </a:r>
            <a:r>
              <a:rPr lang="fr-FR" sz="2000" b="1" dirty="0" smtClean="0">
                <a:solidFill>
                  <a:srgbClr val="C00000"/>
                </a:solidFill>
                <a:effectLst>
                  <a:outerShdw blurRad="38100" dist="38100" dir="2700000" algn="tl">
                    <a:srgbClr val="000000">
                      <a:alpha val="43137"/>
                    </a:srgbClr>
                  </a:outerShdw>
                </a:effectLst>
                <a:latin typeface="Algerian" panose="04020705040A02060702" pitchFamily="82" charset="0"/>
              </a:rPr>
              <a:t>!</a:t>
            </a:r>
            <a:endParaRPr lang="fr-FR" sz="2000" b="1" dirty="0" smtClean="0">
              <a:solidFill>
                <a:srgbClr val="C00000"/>
              </a:solidFill>
              <a:effectLst>
                <a:outerShdw blurRad="38100" dist="38100" dir="2700000" algn="tl">
                  <a:srgbClr val="000000">
                    <a:alpha val="43137"/>
                  </a:srgbClr>
                </a:outerShdw>
              </a:effectLst>
              <a:latin typeface="Algerian" panose="04020705040A02060702" pitchFamily="82" charset="0"/>
            </a:endParaRPr>
          </a:p>
        </p:txBody>
      </p:sp>
    </p:spTree>
    <p:extLst>
      <p:ext uri="{BB962C8B-B14F-4D97-AF65-F5344CB8AC3E}">
        <p14:creationId xmlns:p14="http://schemas.microsoft.com/office/powerpoint/2010/main" val="37126877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14</a:t>
            </a:fld>
            <a:endParaRPr lang="fr-FR" dirty="0">
              <a:solidFill>
                <a:schemeClr val="tx1"/>
              </a:solidFill>
            </a:endParaRPr>
          </a:p>
        </p:txBody>
      </p:sp>
      <p:sp>
        <p:nvSpPr>
          <p:cNvPr id="3" name="Espace réservé du texte 2"/>
          <p:cNvSpPr>
            <a:spLocks noGrp="1"/>
          </p:cNvSpPr>
          <p:nvPr>
            <p:ph type="body" sz="quarter" idx="16"/>
          </p:nvPr>
        </p:nvSpPr>
        <p:spPr>
          <a:xfrm>
            <a:off x="1025999" y="1268760"/>
            <a:ext cx="7722463" cy="584864"/>
          </a:xfrm>
        </p:spPr>
        <p:txBody>
          <a:bodyPr>
            <a:normAutofit/>
          </a:bodyPr>
          <a:lstStyle/>
          <a:p>
            <a:pPr>
              <a:buSzPct val="150000"/>
            </a:pPr>
            <a:r>
              <a:rPr lang="fr-FR" sz="1400" dirty="0" smtClean="0"/>
              <a:t> OUVRIR SUR </a:t>
            </a:r>
            <a:r>
              <a:rPr lang="fr-FR" sz="1400" dirty="0" err="1" smtClean="0"/>
              <a:t>L’hUMAIN</a:t>
            </a:r>
            <a:r>
              <a:rPr lang="fr-FR" sz="1400" dirty="0" smtClean="0"/>
              <a:t> : Prendre des nouvelles DU CLIENT</a:t>
            </a:r>
            <a:endParaRPr lang="fr-FR" sz="1400" dirty="0"/>
          </a:p>
        </p:txBody>
      </p:sp>
      <p:sp>
        <p:nvSpPr>
          <p:cNvPr id="9" name="Titre 8"/>
          <p:cNvSpPr>
            <a:spLocks noGrp="1"/>
          </p:cNvSpPr>
          <p:nvPr>
            <p:ph type="title"/>
          </p:nvPr>
        </p:nvSpPr>
        <p:spPr>
          <a:xfrm>
            <a:off x="1115616" y="405825"/>
            <a:ext cx="5688632" cy="430887"/>
          </a:xfrm>
        </p:spPr>
        <p:txBody>
          <a:bodyPr/>
          <a:lstStyle/>
          <a:p>
            <a:r>
              <a:rPr lang="fr-FR" dirty="0" smtClean="0">
                <a:solidFill>
                  <a:srgbClr val="C00000"/>
                </a:solidFill>
              </a:rPr>
              <a:t>Cadrer l’échange avec le client</a:t>
            </a:r>
            <a:endParaRPr lang="fr-FR" b="0" dirty="0">
              <a:solidFill>
                <a:srgbClr val="C00000"/>
              </a:solidFill>
            </a:endParaRPr>
          </a:p>
        </p:txBody>
      </p:sp>
      <p:sp>
        <p:nvSpPr>
          <p:cNvPr id="6" name="Espace réservé du texte 3"/>
          <p:cNvSpPr>
            <a:spLocks noGrp="1"/>
          </p:cNvSpPr>
          <p:nvPr>
            <p:ph type="body" sz="quarter" idx="17"/>
          </p:nvPr>
        </p:nvSpPr>
        <p:spPr>
          <a:xfrm>
            <a:off x="1026001" y="1916832"/>
            <a:ext cx="7146400" cy="4464496"/>
          </a:xfrm>
        </p:spPr>
        <p:txBody>
          <a:bodyPr>
            <a:normAutofit/>
          </a:bodyPr>
          <a:lstStyle/>
          <a:p>
            <a:pPr marL="342900" indent="-342900" algn="just">
              <a:buFont typeface="Calibri" panose="020F0502020204030204" pitchFamily="34" charset="0"/>
              <a:buChar char="-"/>
            </a:pPr>
            <a:r>
              <a:rPr lang="fr-FR" sz="1400" dirty="0" smtClean="0"/>
              <a:t>Bonjour Monsieur le Client.</a:t>
            </a:r>
          </a:p>
          <a:p>
            <a:pPr marL="342900" indent="-342900" algn="just">
              <a:buFont typeface="Calibri" panose="020F0502020204030204" pitchFamily="34" charset="0"/>
              <a:buChar char="-"/>
            </a:pPr>
            <a:endParaRPr lang="fr-FR" sz="1400" dirty="0" smtClean="0"/>
          </a:p>
          <a:p>
            <a:pPr marL="342900" indent="-342900" algn="just">
              <a:buFont typeface="Calibri" panose="020F0502020204030204" pitchFamily="34" charset="0"/>
              <a:buChar char="-"/>
            </a:pPr>
            <a:r>
              <a:rPr lang="fr-FR" sz="1400" dirty="0" smtClean="0"/>
              <a:t>Dans cette période particulière, je prends l’initiative de vous contacter pour prendre de vos nouvelles, et voir de quelle manière je peux vous être utile…</a:t>
            </a:r>
          </a:p>
          <a:p>
            <a:pPr marL="342900" indent="-342900" algn="just">
              <a:buFont typeface="Calibri" panose="020F0502020204030204" pitchFamily="34" charset="0"/>
              <a:buChar char="-"/>
            </a:pPr>
            <a:endParaRPr lang="fr-FR" sz="1400" dirty="0" smtClean="0"/>
          </a:p>
          <a:p>
            <a:pPr marL="684000" indent="-342900" algn="just">
              <a:buFont typeface="Arial" panose="020B0604020202020204" pitchFamily="34" charset="0"/>
              <a:buChar char="•"/>
            </a:pPr>
            <a:r>
              <a:rPr lang="fr-FR" sz="1400" dirty="0" smtClean="0"/>
              <a:t>Comment allez-vous ? </a:t>
            </a:r>
            <a:r>
              <a:rPr lang="fr-FR" sz="1400" i="1" dirty="0" smtClean="0"/>
              <a:t>(Votre conjoint ? Vos enfants ?) </a:t>
            </a:r>
            <a:r>
              <a:rPr lang="fr-FR" sz="1400" dirty="0" smtClean="0"/>
              <a:t>Et vos salariés ?</a:t>
            </a:r>
            <a:endParaRPr lang="fr-FR" sz="1400" dirty="0"/>
          </a:p>
          <a:p>
            <a:pPr marL="684000" indent="-342900" algn="just">
              <a:buFont typeface="Arial" panose="020B0604020202020204" pitchFamily="34" charset="0"/>
              <a:buChar char="•"/>
            </a:pPr>
            <a:r>
              <a:rPr lang="fr-FR" sz="1400" dirty="0" smtClean="0"/>
              <a:t>Quels sont les impacts </a:t>
            </a:r>
            <a:r>
              <a:rPr lang="fr-FR" sz="1400" dirty="0" smtClean="0"/>
              <a:t>de la </a:t>
            </a:r>
            <a:r>
              <a:rPr lang="fr-FR" sz="1400" dirty="0" smtClean="0"/>
              <a:t>COVID-19 et du </a:t>
            </a:r>
            <a:r>
              <a:rPr lang="fr-FR" sz="1400" dirty="0" err="1" smtClean="0"/>
              <a:t>reconfinement</a:t>
            </a:r>
            <a:r>
              <a:rPr lang="fr-FR" sz="1400" dirty="0" smtClean="0"/>
              <a:t> </a:t>
            </a:r>
            <a:r>
              <a:rPr lang="fr-FR" sz="1400" dirty="0" smtClean="0"/>
              <a:t>sur votre activité ?</a:t>
            </a:r>
          </a:p>
          <a:p>
            <a:pPr marL="684000" indent="-342900" algn="just">
              <a:buFont typeface="Arial" panose="020B0604020202020204" pitchFamily="34" charset="0"/>
              <a:buChar char="•"/>
            </a:pPr>
            <a:r>
              <a:rPr lang="fr-FR" sz="1400" dirty="0" smtClean="0"/>
              <a:t>Quels projets avez-vous été </a:t>
            </a:r>
            <a:r>
              <a:rPr lang="fr-FR" sz="1400" dirty="0" smtClean="0"/>
              <a:t>contraint </a:t>
            </a:r>
            <a:r>
              <a:rPr lang="fr-FR" sz="1400" dirty="0" smtClean="0"/>
              <a:t>de mettre en suspens ?</a:t>
            </a:r>
          </a:p>
          <a:p>
            <a:pPr marL="684000" indent="-342900" algn="just">
              <a:buFont typeface="Arial" panose="020B0604020202020204" pitchFamily="34" charset="0"/>
              <a:buChar char="•"/>
            </a:pPr>
            <a:r>
              <a:rPr lang="fr-FR" sz="1400" dirty="0" smtClean="0"/>
              <a:t>Comment envisagez-vous la reprise de votre activité post-confinement ?</a:t>
            </a:r>
          </a:p>
          <a:p>
            <a:pPr marL="684000" indent="-342900" algn="just">
              <a:buFont typeface="Arial" panose="020B0604020202020204" pitchFamily="34" charset="0"/>
              <a:buChar char="•"/>
            </a:pPr>
            <a:r>
              <a:rPr lang="fr-FR" sz="1400" dirty="0" smtClean="0"/>
              <a:t>En quoi puis-je vous être utile ?</a:t>
            </a:r>
          </a:p>
          <a:p>
            <a:pPr marL="684000" indent="-342900" algn="just">
              <a:buFont typeface="Arial" panose="020B0604020202020204" pitchFamily="34" charset="0"/>
              <a:buChar char="•"/>
            </a:pPr>
            <a:endParaRPr lang="fr-FR" sz="1400" dirty="0"/>
          </a:p>
          <a:p>
            <a:pPr marL="684000" indent="-342900" algn="just">
              <a:buFont typeface="Arial" panose="020B0604020202020204" pitchFamily="34" charset="0"/>
              <a:buChar char="•"/>
            </a:pPr>
            <a:endParaRPr lang="fr-FR" sz="1400" dirty="0" smtClean="0"/>
          </a:p>
          <a:p>
            <a:pPr marL="626850" indent="-285750" algn="just">
              <a:buFont typeface="Wingdings" panose="05000000000000000000" pitchFamily="2" charset="2"/>
              <a:buChar char="à"/>
            </a:pPr>
            <a:r>
              <a:rPr lang="fr-FR" sz="1400" b="1" dirty="0" smtClean="0">
                <a:solidFill>
                  <a:srgbClr val="C00000"/>
                </a:solidFill>
                <a:sym typeface="Wingdings" panose="05000000000000000000" pitchFamily="2" charset="2"/>
              </a:rPr>
              <a:t>LAISSER PARLER LE CLIENT</a:t>
            </a:r>
          </a:p>
          <a:p>
            <a:pPr marL="626850" indent="-285750" algn="just">
              <a:buFont typeface="Wingdings" panose="05000000000000000000" pitchFamily="2" charset="2"/>
              <a:buChar char="à"/>
            </a:pPr>
            <a:r>
              <a:rPr lang="fr-FR" sz="1400" dirty="0" smtClean="0">
                <a:solidFill>
                  <a:srgbClr val="C00000"/>
                </a:solidFill>
                <a:sym typeface="Wingdings" panose="05000000000000000000" pitchFamily="2" charset="2"/>
              </a:rPr>
              <a:t>ETRE A L’ECOUTE DE SES QUESTIONS ET DE SES BESOINS</a:t>
            </a:r>
            <a:endParaRPr lang="fr-FR" sz="1400" dirty="0" smtClean="0">
              <a:solidFill>
                <a:srgbClr val="C00000"/>
              </a:solidFill>
            </a:endParaRPr>
          </a:p>
          <a:p>
            <a:pPr marL="684000" indent="-342900" algn="just">
              <a:buFont typeface="Arial" panose="020B0604020202020204" pitchFamily="34" charset="0"/>
              <a:buChar char="•"/>
            </a:pPr>
            <a:endParaRPr lang="fr-FR" sz="1400" dirty="0">
              <a:solidFill>
                <a:srgbClr val="C00000"/>
              </a:solidFill>
            </a:endParaRPr>
          </a:p>
          <a:p>
            <a:pPr marL="342900" indent="-342900" algn="just">
              <a:buFont typeface="Calibri" panose="020F0502020204030204" pitchFamily="34" charset="0"/>
              <a:buChar char="-"/>
            </a:pPr>
            <a:endParaRPr lang="fr-FR" sz="1400" dirty="0" smtClean="0">
              <a:solidFill>
                <a:srgbClr val="C00000"/>
              </a:solidFill>
            </a:endParaRPr>
          </a:p>
          <a:p>
            <a:pPr marL="0" algn="just"/>
            <a:endParaRPr lang="fr-FR" sz="1400" dirty="0"/>
          </a:p>
          <a:p>
            <a:pPr algn="just"/>
            <a:endParaRPr lang="fr-FR" sz="1000" dirty="0" smtClean="0"/>
          </a:p>
          <a:p>
            <a:pPr algn="just"/>
            <a:r>
              <a:rPr lang="fr-FR" sz="1400" dirty="0" smtClean="0">
                <a:sym typeface="Wingdings" panose="05000000000000000000" pitchFamily="2" charset="2"/>
              </a:rPr>
              <a:t>	</a:t>
            </a:r>
            <a:endParaRPr lang="fr-FR" sz="1400" u="sng" dirty="0" smtClean="0"/>
          </a:p>
        </p:txBody>
      </p:sp>
      <p:pic>
        <p:nvPicPr>
          <p:cNvPr id="8" name="Image 7"/>
          <p:cNvPicPr/>
          <p:nvPr/>
        </p:nvPicPr>
        <p:blipFill rotWithShape="1">
          <a:blip r:embed="rId2"/>
          <a:srcRect l="23792" t="54557" r="60761" b="23698"/>
          <a:stretch/>
        </p:blipFill>
        <p:spPr bwMode="auto">
          <a:xfrm>
            <a:off x="6162625" y="3933056"/>
            <a:ext cx="2009775" cy="159067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806988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303848" y="2304048"/>
            <a:ext cx="6732648" cy="476880"/>
          </a:xfrm>
        </p:spPr>
        <p:txBody>
          <a:bodyPr/>
          <a:lstStyle/>
          <a:p>
            <a:r>
              <a:rPr lang="fr-FR" sz="2800" dirty="0" err="1" smtClean="0">
                <a:solidFill>
                  <a:srgbClr val="C00000"/>
                </a:solidFill>
                <a:latin typeface="+mn-lt"/>
                <a:ea typeface="+mn-ea"/>
                <a:cs typeface="+mn-cs"/>
              </a:rPr>
              <a:t>D</a:t>
            </a:r>
            <a:r>
              <a:rPr lang="fr-FR" sz="2800" dirty="0" err="1">
                <a:solidFill>
                  <a:srgbClr val="C00000"/>
                </a:solidFill>
                <a:latin typeface="+mn-lt"/>
              </a:rPr>
              <a:t>é</a:t>
            </a:r>
            <a:r>
              <a:rPr lang="fr-FR" sz="2800" dirty="0" err="1" smtClean="0">
                <a:solidFill>
                  <a:srgbClr val="C00000"/>
                </a:solidFill>
                <a:latin typeface="+mn-lt"/>
                <a:ea typeface="+mn-ea"/>
                <a:cs typeface="+mn-cs"/>
              </a:rPr>
              <a:t>GAINER</a:t>
            </a:r>
            <a:r>
              <a:rPr lang="fr-FR" sz="2800" dirty="0" smtClean="0">
                <a:solidFill>
                  <a:srgbClr val="C00000"/>
                </a:solidFill>
                <a:latin typeface="+mn-lt"/>
                <a:ea typeface="+mn-ea"/>
                <a:cs typeface="+mn-cs"/>
              </a:rPr>
              <a:t> </a:t>
            </a:r>
            <a:r>
              <a:rPr lang="fr-FR" sz="2800" dirty="0" err="1" smtClean="0">
                <a:solidFill>
                  <a:srgbClr val="C00000"/>
                </a:solidFill>
                <a:latin typeface="+mn-lt"/>
                <a:ea typeface="+mn-ea"/>
                <a:cs typeface="+mn-cs"/>
              </a:rPr>
              <a:t>dES</a:t>
            </a:r>
            <a:r>
              <a:rPr lang="fr-FR" sz="2800" dirty="0" smtClean="0">
                <a:solidFill>
                  <a:srgbClr val="C00000"/>
                </a:solidFill>
                <a:latin typeface="+mn-lt"/>
                <a:ea typeface="+mn-ea"/>
                <a:cs typeface="+mn-cs"/>
              </a:rPr>
              <a:t> ACCROCHES</a:t>
            </a:r>
            <a:br>
              <a:rPr lang="fr-FR" sz="2800" dirty="0" smtClean="0">
                <a:solidFill>
                  <a:srgbClr val="C00000"/>
                </a:solidFill>
                <a:latin typeface="+mn-lt"/>
                <a:ea typeface="+mn-ea"/>
                <a:cs typeface="+mn-cs"/>
              </a:rPr>
            </a:br>
            <a:r>
              <a:rPr lang="fr-FR" sz="2800" dirty="0" smtClean="0">
                <a:solidFill>
                  <a:srgbClr val="C00000"/>
                </a:solidFill>
                <a:latin typeface="+mn-lt"/>
                <a:ea typeface="+mn-ea"/>
                <a:cs typeface="+mn-cs"/>
              </a:rPr>
              <a:t>EFFICACES</a:t>
            </a:r>
            <a:endParaRPr lang="fr-FR" sz="2800" dirty="0">
              <a:solidFill>
                <a:srgbClr val="C00000"/>
              </a:solidFill>
              <a:latin typeface="+mn-lt"/>
              <a:ea typeface="+mn-ea"/>
              <a:cs typeface="+mn-cs"/>
            </a:endParaRPr>
          </a:p>
        </p:txBody>
      </p:sp>
      <p:sp>
        <p:nvSpPr>
          <p:cNvPr id="5" name="Espace réservé du numéro de diapositive 4"/>
          <p:cNvSpPr>
            <a:spLocks noGrp="1"/>
          </p:cNvSpPr>
          <p:nvPr>
            <p:ph type="sldNum" sz="quarter" idx="11"/>
          </p:nvPr>
        </p:nvSpPr>
        <p:spPr/>
        <p:txBody>
          <a:bodyPr/>
          <a:lstStyle/>
          <a:p>
            <a:fld id="{0536D7D7-E68B-4848-A580-3E20DDE126DB}" type="slidenum">
              <a:rPr lang="fr-FR" smtClean="0">
                <a:solidFill>
                  <a:schemeClr val="tx1"/>
                </a:solidFill>
              </a:rPr>
              <a:pPr/>
              <a:t>15</a:t>
            </a:fld>
            <a:endParaRPr lang="fr-FR" dirty="0">
              <a:solidFill>
                <a:schemeClr val="tx1"/>
              </a:solidFill>
            </a:endParaRPr>
          </a:p>
        </p:txBody>
      </p:sp>
      <p:sp>
        <p:nvSpPr>
          <p:cNvPr id="18" name="Espace réservé du texte 17"/>
          <p:cNvSpPr>
            <a:spLocks noGrp="1"/>
          </p:cNvSpPr>
          <p:nvPr>
            <p:ph type="body" sz="quarter" idx="13"/>
          </p:nvPr>
        </p:nvSpPr>
        <p:spPr>
          <a:xfrm>
            <a:off x="5292303" y="1845171"/>
            <a:ext cx="575841" cy="575717"/>
          </a:xfrm>
        </p:spPr>
        <p:txBody>
          <a:bodyPr>
            <a:normAutofit/>
          </a:bodyPr>
          <a:lstStyle/>
          <a:p>
            <a:r>
              <a:rPr lang="fr-FR" sz="2800" dirty="0" smtClean="0">
                <a:solidFill>
                  <a:srgbClr val="C00000"/>
                </a:solidFill>
              </a:rPr>
              <a:t>(3)</a:t>
            </a:r>
            <a:endParaRPr lang="fr-FR" sz="2800" dirty="0">
              <a:solidFill>
                <a:srgbClr val="C00000"/>
              </a:solidFill>
            </a:endParaRPr>
          </a:p>
        </p:txBody>
      </p:sp>
      <p:pic>
        <p:nvPicPr>
          <p:cNvPr id="6" name="Image 5"/>
          <p:cNvPicPr/>
          <p:nvPr/>
        </p:nvPicPr>
        <p:blipFill rotWithShape="1">
          <a:blip r:embed="rId2"/>
          <a:srcRect l="80381" t="53385" r="4246" b="24220"/>
          <a:stretch/>
        </p:blipFill>
        <p:spPr bwMode="auto">
          <a:xfrm>
            <a:off x="2771800" y="3712061"/>
            <a:ext cx="2000250" cy="16383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268248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16</a:t>
            </a:fld>
            <a:endParaRPr lang="fr-FR" dirty="0">
              <a:solidFill>
                <a:schemeClr val="tx1"/>
              </a:solidFill>
            </a:endParaRPr>
          </a:p>
        </p:txBody>
      </p:sp>
      <p:sp>
        <p:nvSpPr>
          <p:cNvPr id="9" name="Titre 8"/>
          <p:cNvSpPr>
            <a:spLocks noGrp="1"/>
          </p:cNvSpPr>
          <p:nvPr>
            <p:ph type="title"/>
          </p:nvPr>
        </p:nvSpPr>
        <p:spPr>
          <a:xfrm>
            <a:off x="1115616" y="427311"/>
            <a:ext cx="5616624" cy="430887"/>
          </a:xfrm>
        </p:spPr>
        <p:txBody>
          <a:bodyPr/>
          <a:lstStyle/>
          <a:p>
            <a:r>
              <a:rPr lang="fr-FR" dirty="0">
                <a:solidFill>
                  <a:srgbClr val="C00000"/>
                </a:solidFill>
              </a:rPr>
              <a:t>Dégainer </a:t>
            </a:r>
            <a:r>
              <a:rPr lang="fr-FR" dirty="0" smtClean="0">
                <a:solidFill>
                  <a:srgbClr val="C00000"/>
                </a:solidFill>
              </a:rPr>
              <a:t>des accroches efficaces</a:t>
            </a:r>
            <a:endParaRPr lang="fr-FR" b="0" dirty="0">
              <a:solidFill>
                <a:srgbClr val="C00000"/>
              </a:solidFill>
            </a:endParaRPr>
          </a:p>
        </p:txBody>
      </p:sp>
      <p:sp>
        <p:nvSpPr>
          <p:cNvPr id="12" name="Espace réservé du texte 2"/>
          <p:cNvSpPr>
            <a:spLocks noGrp="1"/>
          </p:cNvSpPr>
          <p:nvPr>
            <p:ph type="body" sz="quarter" idx="16"/>
          </p:nvPr>
        </p:nvSpPr>
        <p:spPr>
          <a:xfrm>
            <a:off x="1025999" y="1196752"/>
            <a:ext cx="7722463" cy="584864"/>
          </a:xfrm>
        </p:spPr>
        <p:txBody>
          <a:bodyPr>
            <a:normAutofit/>
          </a:bodyPr>
          <a:lstStyle/>
          <a:p>
            <a:pPr>
              <a:buSzPct val="150000"/>
            </a:pPr>
            <a:r>
              <a:rPr lang="fr-FR" sz="1400" dirty="0" smtClean="0"/>
              <a:t> Prendre appui sur le contexte actuel</a:t>
            </a:r>
            <a:endParaRPr lang="fr-FR" sz="1400" dirty="0"/>
          </a:p>
        </p:txBody>
      </p:sp>
      <p:sp>
        <p:nvSpPr>
          <p:cNvPr id="13" name="Espace réservé du texte 3"/>
          <p:cNvSpPr>
            <a:spLocks noGrp="1"/>
          </p:cNvSpPr>
          <p:nvPr>
            <p:ph type="body" sz="quarter" idx="17"/>
          </p:nvPr>
        </p:nvSpPr>
        <p:spPr>
          <a:xfrm>
            <a:off x="1026000" y="1941959"/>
            <a:ext cx="7722463" cy="3240360"/>
          </a:xfrm>
        </p:spPr>
        <p:txBody>
          <a:bodyPr>
            <a:normAutofit/>
          </a:bodyPr>
          <a:lstStyle/>
          <a:p>
            <a:pPr marL="342000" indent="-342000" algn="just">
              <a:buFontTx/>
              <a:buChar char="-"/>
            </a:pPr>
            <a:r>
              <a:rPr lang="fr-FR" sz="1400" dirty="0" smtClean="0"/>
              <a:t>Orienter la </a:t>
            </a:r>
            <a:r>
              <a:rPr lang="fr-FR" sz="1400" dirty="0" smtClean="0"/>
              <a:t>discussion, par exemple, sur…</a:t>
            </a:r>
            <a:endParaRPr lang="fr-FR" sz="1400" dirty="0" smtClean="0"/>
          </a:p>
          <a:p>
            <a:pPr algn="just"/>
            <a:endParaRPr lang="fr-FR" sz="1000" dirty="0" smtClean="0"/>
          </a:p>
          <a:p>
            <a:pPr algn="just"/>
            <a:r>
              <a:rPr lang="fr-FR" sz="1400" dirty="0" smtClean="0">
                <a:sym typeface="Wingdings" panose="05000000000000000000" pitchFamily="2" charset="2"/>
              </a:rPr>
              <a:t>	</a:t>
            </a:r>
            <a:endParaRPr lang="fr-FR" sz="1400" u="sng" dirty="0" smtClean="0"/>
          </a:p>
        </p:txBody>
      </p:sp>
      <p:pic>
        <p:nvPicPr>
          <p:cNvPr id="2" name="Image 1"/>
          <p:cNvPicPr>
            <a:picLocks noChangeAspect="1"/>
          </p:cNvPicPr>
          <p:nvPr/>
        </p:nvPicPr>
        <p:blipFill rotWithShape="1">
          <a:blip r:embed="rId2"/>
          <a:srcRect l="58519" t="42125" r="23988" b="41141"/>
          <a:stretch/>
        </p:blipFill>
        <p:spPr>
          <a:xfrm>
            <a:off x="5059780" y="2345165"/>
            <a:ext cx="3079401" cy="1731907"/>
          </a:xfrm>
          <a:prstGeom prst="rect">
            <a:avLst/>
          </a:prstGeom>
        </p:spPr>
      </p:pic>
      <p:pic>
        <p:nvPicPr>
          <p:cNvPr id="7" name="Image 6"/>
          <p:cNvPicPr/>
          <p:nvPr/>
        </p:nvPicPr>
        <p:blipFill rotWithShape="1">
          <a:blip r:embed="rId3"/>
          <a:srcRect l="33016" t="62371" r="47584" b="19270"/>
          <a:stretch/>
        </p:blipFill>
        <p:spPr bwMode="auto">
          <a:xfrm>
            <a:off x="3491880" y="4279406"/>
            <a:ext cx="2524125" cy="1343025"/>
          </a:xfrm>
          <a:prstGeom prst="rect">
            <a:avLst/>
          </a:prstGeom>
          <a:ln>
            <a:noFill/>
          </a:ln>
          <a:extLst>
            <a:ext uri="{53640926-AAD7-44D8-BBD7-CCE9431645EC}">
              <a14:shadowObscured xmlns:a14="http://schemas.microsoft.com/office/drawing/2010/main"/>
            </a:ext>
          </a:extLst>
        </p:spPr>
      </p:pic>
      <p:pic>
        <p:nvPicPr>
          <p:cNvPr id="11" name="Image 10"/>
          <p:cNvPicPr>
            <a:picLocks noChangeAspect="1"/>
          </p:cNvPicPr>
          <p:nvPr/>
        </p:nvPicPr>
        <p:blipFill rotWithShape="1">
          <a:blip r:embed="rId2"/>
          <a:srcRect l="35611" t="42125" r="46390" b="41141"/>
          <a:stretch/>
        </p:blipFill>
        <p:spPr>
          <a:xfrm>
            <a:off x="1458714" y="2348880"/>
            <a:ext cx="3168352" cy="1731907"/>
          </a:xfrm>
          <a:prstGeom prst="rect">
            <a:avLst/>
          </a:prstGeom>
        </p:spPr>
      </p:pic>
    </p:spTree>
    <p:extLst>
      <p:ext uri="{BB962C8B-B14F-4D97-AF65-F5344CB8AC3E}">
        <p14:creationId xmlns:p14="http://schemas.microsoft.com/office/powerpoint/2010/main" val="3218983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17</a:t>
            </a:fld>
            <a:endParaRPr lang="fr-FR" dirty="0">
              <a:solidFill>
                <a:schemeClr val="tx1"/>
              </a:solidFill>
            </a:endParaRPr>
          </a:p>
        </p:txBody>
      </p:sp>
      <p:sp>
        <p:nvSpPr>
          <p:cNvPr id="9" name="Titre 8"/>
          <p:cNvSpPr>
            <a:spLocks noGrp="1"/>
          </p:cNvSpPr>
          <p:nvPr>
            <p:ph type="title"/>
          </p:nvPr>
        </p:nvSpPr>
        <p:spPr>
          <a:xfrm>
            <a:off x="1115616" y="427311"/>
            <a:ext cx="5616624" cy="430887"/>
          </a:xfrm>
        </p:spPr>
        <p:txBody>
          <a:bodyPr/>
          <a:lstStyle/>
          <a:p>
            <a:r>
              <a:rPr lang="fr-FR" dirty="0">
                <a:solidFill>
                  <a:srgbClr val="C00000"/>
                </a:solidFill>
              </a:rPr>
              <a:t>Dégainer </a:t>
            </a:r>
            <a:r>
              <a:rPr lang="fr-FR" dirty="0" smtClean="0">
                <a:solidFill>
                  <a:srgbClr val="C00000"/>
                </a:solidFill>
              </a:rPr>
              <a:t>des accroches efficaces</a:t>
            </a:r>
            <a:endParaRPr lang="fr-FR" b="0" dirty="0">
              <a:solidFill>
                <a:srgbClr val="C00000"/>
              </a:solidFill>
            </a:endParaRPr>
          </a:p>
        </p:txBody>
      </p:sp>
      <p:sp>
        <p:nvSpPr>
          <p:cNvPr id="12" name="Espace réservé du texte 2"/>
          <p:cNvSpPr>
            <a:spLocks noGrp="1"/>
          </p:cNvSpPr>
          <p:nvPr>
            <p:ph type="body" sz="quarter" idx="16"/>
          </p:nvPr>
        </p:nvSpPr>
        <p:spPr>
          <a:xfrm>
            <a:off x="1025999" y="1772816"/>
            <a:ext cx="7722463" cy="584864"/>
          </a:xfrm>
        </p:spPr>
        <p:txBody>
          <a:bodyPr>
            <a:normAutofit/>
          </a:bodyPr>
          <a:lstStyle/>
          <a:p>
            <a:pPr>
              <a:buSzPct val="150000"/>
            </a:pPr>
            <a:r>
              <a:rPr lang="fr-FR" sz="1400" dirty="0" smtClean="0"/>
              <a:t> CIBLER LE « SANS CONTACT », PAR EXEMPLE</a:t>
            </a:r>
            <a:endParaRPr lang="fr-FR" sz="1400" dirty="0"/>
          </a:p>
        </p:txBody>
      </p:sp>
      <p:sp>
        <p:nvSpPr>
          <p:cNvPr id="13" name="Espace réservé du texte 3"/>
          <p:cNvSpPr>
            <a:spLocks noGrp="1"/>
          </p:cNvSpPr>
          <p:nvPr>
            <p:ph type="body" sz="quarter" idx="17"/>
          </p:nvPr>
        </p:nvSpPr>
        <p:spPr>
          <a:xfrm>
            <a:off x="1026001" y="2636912"/>
            <a:ext cx="7650456" cy="3240360"/>
          </a:xfrm>
        </p:spPr>
        <p:txBody>
          <a:bodyPr>
            <a:normAutofit/>
          </a:bodyPr>
          <a:lstStyle/>
          <a:p>
            <a:pPr marL="342000" indent="-342000" algn="just">
              <a:buFontTx/>
              <a:buChar char="-"/>
            </a:pPr>
            <a:r>
              <a:rPr lang="fr-FR" sz="1400" dirty="0" smtClean="0"/>
              <a:t>« </a:t>
            </a:r>
            <a:r>
              <a:rPr lang="fr-FR" sz="1400" i="1" dirty="0" smtClean="0"/>
              <a:t>Monsieur le Client, je souhaite échanger avec vous sur vos moyens d’encaissement…</a:t>
            </a:r>
            <a:r>
              <a:rPr lang="fr-FR" sz="1400" dirty="0" smtClean="0"/>
              <a:t>».</a:t>
            </a:r>
          </a:p>
          <a:p>
            <a:pPr marL="342000" indent="-342000" algn="just">
              <a:buFontTx/>
              <a:buChar char="-"/>
            </a:pPr>
            <a:endParaRPr lang="fr-FR" sz="1400" dirty="0" smtClean="0"/>
          </a:p>
          <a:p>
            <a:pPr marL="342000" indent="-342000" algn="just">
              <a:buFontTx/>
              <a:buChar char="-"/>
            </a:pPr>
            <a:r>
              <a:rPr lang="fr-FR" sz="1400" dirty="0" smtClean="0"/>
              <a:t>Dans le cadre de la crise sanitaire que nous traversons, et pour votre sécurité, celle de vos clients et de vos équipes, il est devenu plus qu’impératif de limiter les contacts.</a:t>
            </a:r>
          </a:p>
          <a:p>
            <a:pPr marL="342000" indent="-342000" algn="just">
              <a:buFontTx/>
              <a:buChar char="-"/>
            </a:pPr>
            <a:endParaRPr lang="fr-FR" sz="1400" dirty="0" smtClean="0"/>
          </a:p>
          <a:p>
            <a:pPr marL="342000" indent="-342000" algn="just">
              <a:buFontTx/>
              <a:buChar char="-"/>
            </a:pPr>
            <a:r>
              <a:rPr lang="fr-FR" sz="1400" dirty="0" smtClean="0"/>
              <a:t>Le clavier de votre terminal de paiement est potentiellement un vecteur de circulation virale.</a:t>
            </a:r>
          </a:p>
          <a:p>
            <a:pPr marL="342000" indent="-342000" algn="just">
              <a:buFontTx/>
              <a:buChar char="-"/>
            </a:pPr>
            <a:endParaRPr lang="fr-FR" sz="1400" dirty="0" smtClean="0"/>
          </a:p>
          <a:p>
            <a:pPr marL="342000" indent="-342000" algn="just">
              <a:buFont typeface="Wingdings" panose="05000000000000000000" pitchFamily="2" charset="2"/>
              <a:buChar char=""/>
            </a:pPr>
            <a:r>
              <a:rPr lang="fr-FR" sz="1400" dirty="0" smtClean="0"/>
              <a:t>Vous détenez un terminal de paiement qui </a:t>
            </a:r>
            <a:r>
              <a:rPr lang="fr-FR" sz="1400" b="1" dirty="0" smtClean="0">
                <a:solidFill>
                  <a:srgbClr val="C00000"/>
                </a:solidFill>
                <a:effectLst>
                  <a:outerShdw blurRad="38100" dist="38100" dir="2700000" algn="tl">
                    <a:srgbClr val="000000">
                      <a:alpha val="43137"/>
                    </a:srgbClr>
                  </a:outerShdw>
                </a:effectLst>
              </a:rPr>
              <a:t>permet</a:t>
            </a:r>
            <a:r>
              <a:rPr lang="fr-FR" sz="1400" dirty="0" smtClean="0"/>
              <a:t> l’utilisation du paiement « </a:t>
            </a:r>
            <a:r>
              <a:rPr lang="fr-FR" sz="1400" i="1" dirty="0" smtClean="0"/>
              <a:t>Sans Contact </a:t>
            </a:r>
            <a:r>
              <a:rPr lang="fr-FR" sz="1400" dirty="0" smtClean="0"/>
              <a:t>»… pourquoi ne pas l’utiliser ? Il ne reste plus qu’à l’activer !</a:t>
            </a:r>
          </a:p>
          <a:p>
            <a:pPr marL="342000" indent="-342000" algn="just">
              <a:buFont typeface="Wingdings" panose="05000000000000000000" pitchFamily="2" charset="2"/>
              <a:buChar char=""/>
            </a:pPr>
            <a:endParaRPr lang="fr-FR" sz="1400" dirty="0" smtClean="0"/>
          </a:p>
          <a:p>
            <a:pPr marL="342000" indent="-342000" algn="just">
              <a:buFont typeface="Wingdings" panose="05000000000000000000" pitchFamily="2" charset="2"/>
              <a:buChar char=""/>
            </a:pPr>
            <a:r>
              <a:rPr lang="fr-FR" sz="1400" dirty="0" smtClean="0"/>
              <a:t>Votre terminal de paiement </a:t>
            </a:r>
            <a:r>
              <a:rPr lang="fr-FR" sz="1400" b="1" dirty="0">
                <a:solidFill>
                  <a:srgbClr val="C00000"/>
                </a:solidFill>
                <a:effectLst>
                  <a:outerShdw blurRad="38100" dist="38100" dir="2700000" algn="tl">
                    <a:srgbClr val="000000">
                      <a:alpha val="43137"/>
                    </a:srgbClr>
                  </a:outerShdw>
                </a:effectLst>
              </a:rPr>
              <a:t>ne permet pas </a:t>
            </a:r>
            <a:r>
              <a:rPr lang="fr-FR" sz="1400" dirty="0" smtClean="0"/>
              <a:t>l’utilisation du paiement « </a:t>
            </a:r>
            <a:r>
              <a:rPr lang="fr-FR" sz="1400" i="1" dirty="0" smtClean="0"/>
              <a:t>Sans Contact</a:t>
            </a:r>
            <a:r>
              <a:rPr lang="fr-FR" sz="1400" dirty="0" smtClean="0"/>
              <a:t> »… il est temps d’y recourir ! Outre les aspects sanitaires, les avantages sont nombreux.</a:t>
            </a:r>
          </a:p>
          <a:p>
            <a:pPr marL="342000" indent="-342000" algn="just">
              <a:buFontTx/>
              <a:buChar char="-"/>
            </a:pPr>
            <a:endParaRPr lang="fr-FR" sz="1400" dirty="0" smtClean="0"/>
          </a:p>
          <a:p>
            <a:pPr algn="just"/>
            <a:endParaRPr lang="fr-FR" sz="1000" dirty="0" smtClean="0"/>
          </a:p>
          <a:p>
            <a:pPr algn="just"/>
            <a:r>
              <a:rPr lang="fr-FR" sz="1400" dirty="0" smtClean="0">
                <a:sym typeface="Wingdings" panose="05000000000000000000" pitchFamily="2" charset="2"/>
              </a:rPr>
              <a:t>	</a:t>
            </a:r>
            <a:endParaRPr lang="fr-FR" sz="1400" u="sng" dirty="0" smtClean="0"/>
          </a:p>
        </p:txBody>
      </p:sp>
      <p:pic>
        <p:nvPicPr>
          <p:cNvPr id="8" name="Image 7"/>
          <p:cNvPicPr/>
          <p:nvPr/>
        </p:nvPicPr>
        <p:blipFill rotWithShape="1">
          <a:blip r:embed="rId2"/>
          <a:srcRect l="1904" t="64453" r="78038" b="14193"/>
          <a:stretch/>
        </p:blipFill>
        <p:spPr bwMode="auto">
          <a:xfrm>
            <a:off x="5292080" y="930796"/>
            <a:ext cx="2609850" cy="15621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805565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907704" y="2304048"/>
            <a:ext cx="6732648" cy="476880"/>
          </a:xfrm>
        </p:spPr>
        <p:txBody>
          <a:bodyPr/>
          <a:lstStyle/>
          <a:p>
            <a:r>
              <a:rPr lang="fr-FR" sz="2800" dirty="0" smtClean="0">
                <a:solidFill>
                  <a:srgbClr val="C00000"/>
                </a:solidFill>
                <a:latin typeface="+mn-lt"/>
                <a:ea typeface="+mn-ea"/>
                <a:cs typeface="+mn-cs"/>
              </a:rPr>
              <a:t>Optimiser le champ</a:t>
            </a:r>
            <a:br>
              <a:rPr lang="fr-FR" sz="2800" dirty="0" smtClean="0">
                <a:solidFill>
                  <a:srgbClr val="C00000"/>
                </a:solidFill>
                <a:latin typeface="+mn-lt"/>
                <a:ea typeface="+mn-ea"/>
                <a:cs typeface="+mn-cs"/>
              </a:rPr>
            </a:br>
            <a:r>
              <a:rPr lang="fr-FR" sz="2800" dirty="0" smtClean="0">
                <a:solidFill>
                  <a:srgbClr val="C00000"/>
                </a:solidFill>
                <a:latin typeface="+mn-lt"/>
                <a:ea typeface="+mn-ea"/>
                <a:cs typeface="+mn-cs"/>
              </a:rPr>
              <a:t>des possibles</a:t>
            </a:r>
            <a:endParaRPr lang="fr-FR" sz="2800" dirty="0">
              <a:solidFill>
                <a:srgbClr val="C00000"/>
              </a:solidFill>
              <a:latin typeface="+mn-lt"/>
              <a:ea typeface="+mn-ea"/>
              <a:cs typeface="+mn-cs"/>
            </a:endParaRPr>
          </a:p>
        </p:txBody>
      </p:sp>
      <p:sp>
        <p:nvSpPr>
          <p:cNvPr id="5" name="Espace réservé du numéro de diapositive 4"/>
          <p:cNvSpPr>
            <a:spLocks noGrp="1"/>
          </p:cNvSpPr>
          <p:nvPr>
            <p:ph type="sldNum" sz="quarter" idx="11"/>
          </p:nvPr>
        </p:nvSpPr>
        <p:spPr/>
        <p:txBody>
          <a:bodyPr/>
          <a:lstStyle/>
          <a:p>
            <a:fld id="{0536D7D7-E68B-4848-A580-3E20DDE126DB}" type="slidenum">
              <a:rPr lang="fr-FR" smtClean="0">
                <a:solidFill>
                  <a:schemeClr val="tx1"/>
                </a:solidFill>
              </a:rPr>
              <a:pPr/>
              <a:t>18</a:t>
            </a:fld>
            <a:endParaRPr lang="fr-FR" dirty="0">
              <a:solidFill>
                <a:schemeClr val="tx1"/>
              </a:solidFill>
            </a:endParaRPr>
          </a:p>
        </p:txBody>
      </p:sp>
      <p:sp>
        <p:nvSpPr>
          <p:cNvPr id="18" name="Espace réservé du texte 17"/>
          <p:cNvSpPr>
            <a:spLocks noGrp="1"/>
          </p:cNvSpPr>
          <p:nvPr>
            <p:ph type="body" sz="quarter" idx="13"/>
          </p:nvPr>
        </p:nvSpPr>
        <p:spPr>
          <a:xfrm>
            <a:off x="5004271" y="1845171"/>
            <a:ext cx="575841" cy="575717"/>
          </a:xfrm>
        </p:spPr>
        <p:txBody>
          <a:bodyPr>
            <a:normAutofit/>
          </a:bodyPr>
          <a:lstStyle/>
          <a:p>
            <a:r>
              <a:rPr lang="fr-FR" sz="2800" dirty="0" smtClean="0">
                <a:solidFill>
                  <a:srgbClr val="C00000"/>
                </a:solidFill>
              </a:rPr>
              <a:t>(4)</a:t>
            </a:r>
            <a:endParaRPr lang="fr-FR" sz="2800" dirty="0">
              <a:solidFill>
                <a:srgbClr val="C00000"/>
              </a:solidFill>
            </a:endParaRPr>
          </a:p>
        </p:txBody>
      </p:sp>
      <p:pic>
        <p:nvPicPr>
          <p:cNvPr id="6" name="Image 5"/>
          <p:cNvPicPr/>
          <p:nvPr/>
        </p:nvPicPr>
        <p:blipFill rotWithShape="1">
          <a:blip r:embed="rId2"/>
          <a:srcRect l="1537" t="53124" r="84041" b="23828"/>
          <a:stretch/>
        </p:blipFill>
        <p:spPr bwMode="auto">
          <a:xfrm>
            <a:off x="6516216" y="355891"/>
            <a:ext cx="1876425" cy="16859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979985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19</a:t>
            </a:fld>
            <a:endParaRPr lang="fr-FR" dirty="0">
              <a:solidFill>
                <a:schemeClr val="tx1"/>
              </a:solidFill>
            </a:endParaRPr>
          </a:p>
        </p:txBody>
      </p:sp>
      <p:sp>
        <p:nvSpPr>
          <p:cNvPr id="9" name="Titre 8"/>
          <p:cNvSpPr>
            <a:spLocks noGrp="1"/>
          </p:cNvSpPr>
          <p:nvPr>
            <p:ph type="title"/>
          </p:nvPr>
        </p:nvSpPr>
        <p:spPr>
          <a:xfrm>
            <a:off x="1115616" y="405825"/>
            <a:ext cx="7056784" cy="430887"/>
          </a:xfrm>
        </p:spPr>
        <p:txBody>
          <a:bodyPr/>
          <a:lstStyle/>
          <a:p>
            <a:r>
              <a:rPr lang="fr-FR" dirty="0" smtClean="0">
                <a:solidFill>
                  <a:srgbClr val="C00000"/>
                </a:solidFill>
              </a:rPr>
              <a:t>OPTIMISER LE CHAMP DES POSSIBLES</a:t>
            </a:r>
            <a:endParaRPr lang="fr-FR" b="0" i="1" dirty="0">
              <a:solidFill>
                <a:srgbClr val="C00000"/>
              </a:solidFill>
            </a:endParaRPr>
          </a:p>
        </p:txBody>
      </p:sp>
      <p:sp>
        <p:nvSpPr>
          <p:cNvPr id="8" name="Espace réservé du texte 2"/>
          <p:cNvSpPr>
            <a:spLocks noGrp="1"/>
          </p:cNvSpPr>
          <p:nvPr>
            <p:ph type="body" sz="quarter" idx="16"/>
          </p:nvPr>
        </p:nvSpPr>
        <p:spPr>
          <a:xfrm>
            <a:off x="1025999" y="1196752"/>
            <a:ext cx="7722463" cy="584864"/>
          </a:xfrm>
        </p:spPr>
        <p:txBody>
          <a:bodyPr>
            <a:normAutofit/>
          </a:bodyPr>
          <a:lstStyle/>
          <a:p>
            <a:pPr>
              <a:buSzPct val="150000"/>
            </a:pPr>
            <a:r>
              <a:rPr lang="fr-FR" sz="1400" dirty="0" smtClean="0"/>
              <a:t> FAIRE PREUVE D’INTELLIGENCE </a:t>
            </a:r>
            <a:r>
              <a:rPr lang="fr-FR" sz="1400" dirty="0" err="1" smtClean="0"/>
              <a:t>éMOTIONNELLE</a:t>
            </a:r>
            <a:endParaRPr lang="fr-FR" sz="1400" dirty="0"/>
          </a:p>
        </p:txBody>
      </p:sp>
      <p:sp>
        <p:nvSpPr>
          <p:cNvPr id="10" name="Espace réservé du texte 3"/>
          <p:cNvSpPr>
            <a:spLocks noGrp="1"/>
          </p:cNvSpPr>
          <p:nvPr>
            <p:ph type="body" sz="quarter" idx="17"/>
          </p:nvPr>
        </p:nvSpPr>
        <p:spPr>
          <a:xfrm>
            <a:off x="1028912" y="1628800"/>
            <a:ext cx="8043488" cy="6907683"/>
          </a:xfrm>
        </p:spPr>
        <p:txBody>
          <a:bodyPr>
            <a:normAutofit/>
          </a:bodyPr>
          <a:lstStyle/>
          <a:p>
            <a:pPr marL="342000" indent="-342000" algn="just">
              <a:buFontTx/>
              <a:buChar char="-"/>
            </a:pPr>
            <a:r>
              <a:rPr lang="fr-FR" sz="1400" u="sng" dirty="0"/>
              <a:t>Les sources d’émotions créatrices de </a:t>
            </a:r>
            <a:r>
              <a:rPr lang="fr-FR" sz="1400" u="sng" dirty="0" smtClean="0"/>
              <a:t>« conflits » </a:t>
            </a:r>
            <a:r>
              <a:rPr lang="fr-FR" sz="1400" u="sng" dirty="0"/>
              <a:t>peuvent se résumer à</a:t>
            </a:r>
            <a:r>
              <a:rPr lang="fr-FR" sz="1400" dirty="0" smtClean="0"/>
              <a:t> :</a:t>
            </a:r>
          </a:p>
          <a:p>
            <a:pPr marL="0" algn="just"/>
            <a:endParaRPr lang="fr-FR" sz="1400" dirty="0"/>
          </a:p>
          <a:p>
            <a:pPr marL="684000" lvl="3" indent="-342000" algn="just">
              <a:buFont typeface="Arial" panose="020B0604020202020204" pitchFamily="34" charset="0"/>
              <a:buChar char="•"/>
            </a:pPr>
            <a:r>
              <a:rPr lang="fr-FR" sz="1400" dirty="0" smtClean="0">
                <a:latin typeface="+mn-lt"/>
              </a:rPr>
              <a:t>S’attendre au pire : rien de tel pour le faire devenir,</a:t>
            </a:r>
            <a:endParaRPr lang="fr-FR" sz="1400" dirty="0">
              <a:latin typeface="+mn-lt"/>
            </a:endParaRPr>
          </a:p>
          <a:p>
            <a:pPr marL="684000" lvl="3" indent="-342000" algn="just">
              <a:buFont typeface="Arial" panose="020B0604020202020204" pitchFamily="34" charset="0"/>
              <a:buChar char="•"/>
            </a:pPr>
            <a:r>
              <a:rPr lang="fr-FR" sz="1400" u="sng" dirty="0">
                <a:latin typeface="+mn-lt"/>
              </a:rPr>
              <a:t>Toutes les différences</a:t>
            </a:r>
            <a:r>
              <a:rPr lang="fr-FR" sz="1400" dirty="0">
                <a:latin typeface="+mn-lt"/>
              </a:rPr>
              <a:t> :</a:t>
            </a:r>
          </a:p>
          <a:p>
            <a:pPr marL="1368000" lvl="3" indent="-342000" algn="just">
              <a:buFont typeface="Arial" panose="020B0604020202020204" pitchFamily="34" charset="0"/>
              <a:buChar char="•"/>
            </a:pPr>
            <a:r>
              <a:rPr lang="fr-FR" sz="1400" b="0" cap="none" dirty="0">
                <a:solidFill>
                  <a:schemeClr val="tx1"/>
                </a:solidFill>
                <a:latin typeface="+mn-lt"/>
              </a:rPr>
              <a:t>D’état </a:t>
            </a:r>
            <a:r>
              <a:rPr lang="fr-FR" sz="1400" b="0" cap="none" dirty="0" smtClean="0">
                <a:solidFill>
                  <a:schemeClr val="tx1"/>
                </a:solidFill>
                <a:latin typeface="+mn-lt"/>
              </a:rPr>
              <a:t>d’esprit,</a:t>
            </a:r>
          </a:p>
          <a:p>
            <a:pPr marL="1368000" lvl="3" indent="-342000" algn="just">
              <a:buFont typeface="Arial" panose="020B0604020202020204" pitchFamily="34" charset="0"/>
              <a:buChar char="•"/>
            </a:pPr>
            <a:r>
              <a:rPr lang="fr-FR" sz="1400" b="0" cap="none" dirty="0" smtClean="0">
                <a:solidFill>
                  <a:schemeClr val="tx1"/>
                </a:solidFill>
                <a:latin typeface="+mn-lt"/>
              </a:rPr>
              <a:t>D’enjeu </a:t>
            </a:r>
            <a:r>
              <a:rPr lang="fr-FR" sz="1400" b="0" cap="none" dirty="0">
                <a:solidFill>
                  <a:schemeClr val="tx1"/>
                </a:solidFill>
                <a:latin typeface="+mn-lt"/>
              </a:rPr>
              <a:t>et/ou de gravité de situations </a:t>
            </a:r>
            <a:r>
              <a:rPr lang="fr-FR" sz="1400" b="0" cap="none" dirty="0" smtClean="0">
                <a:solidFill>
                  <a:schemeClr val="tx1"/>
                </a:solidFill>
                <a:latin typeface="+mn-lt"/>
              </a:rPr>
              <a:t>respectives,</a:t>
            </a:r>
          </a:p>
          <a:p>
            <a:pPr marL="1368000" lvl="3" indent="-342000" algn="just">
              <a:buFont typeface="Arial" panose="020B0604020202020204" pitchFamily="34" charset="0"/>
              <a:buChar char="•"/>
            </a:pPr>
            <a:r>
              <a:rPr lang="fr-FR" sz="1400" b="0" cap="none" dirty="0" smtClean="0">
                <a:solidFill>
                  <a:schemeClr val="tx1"/>
                </a:solidFill>
                <a:latin typeface="+mn-lt"/>
              </a:rPr>
              <a:t>De </a:t>
            </a:r>
            <a:r>
              <a:rPr lang="fr-FR" sz="1400" b="0" cap="none" dirty="0">
                <a:solidFill>
                  <a:schemeClr val="tx1"/>
                </a:solidFill>
                <a:latin typeface="+mn-lt"/>
              </a:rPr>
              <a:t>comportements différents par rapport à </a:t>
            </a:r>
            <a:r>
              <a:rPr lang="fr-FR" sz="1400" b="0" cap="none" dirty="0" smtClean="0">
                <a:solidFill>
                  <a:schemeClr val="tx1"/>
                </a:solidFill>
                <a:latin typeface="+mn-lt"/>
              </a:rPr>
              <a:t>l’habitude,</a:t>
            </a:r>
          </a:p>
          <a:p>
            <a:pPr marL="1368000" lvl="3" indent="-342000" algn="just">
              <a:buFont typeface="Arial" panose="020B0604020202020204" pitchFamily="34" charset="0"/>
              <a:buChar char="•"/>
            </a:pPr>
            <a:r>
              <a:rPr lang="fr-FR" sz="1400" b="0" cap="none" dirty="0" smtClean="0">
                <a:solidFill>
                  <a:schemeClr val="tx1"/>
                </a:solidFill>
                <a:latin typeface="+mn-lt"/>
              </a:rPr>
              <a:t>De niveau </a:t>
            </a:r>
            <a:r>
              <a:rPr lang="fr-FR" sz="1400" b="0" i="1" cap="none" dirty="0" smtClean="0">
                <a:solidFill>
                  <a:schemeClr val="tx1"/>
                </a:solidFill>
                <a:latin typeface="+mn-lt"/>
              </a:rPr>
              <a:t>(absence) </a:t>
            </a:r>
            <a:r>
              <a:rPr lang="fr-FR" sz="1400" b="0" cap="none" dirty="0">
                <a:solidFill>
                  <a:schemeClr val="tx1"/>
                </a:solidFill>
                <a:latin typeface="+mn-lt"/>
              </a:rPr>
              <a:t>d’écoute, générant de la </a:t>
            </a:r>
            <a:r>
              <a:rPr lang="fr-FR" sz="1400" b="0" cap="none" dirty="0" smtClean="0">
                <a:solidFill>
                  <a:schemeClr val="tx1"/>
                </a:solidFill>
                <a:latin typeface="+mn-lt"/>
              </a:rPr>
              <a:t>frustration,</a:t>
            </a:r>
          </a:p>
          <a:p>
            <a:pPr marL="1368000" lvl="3" indent="-342000" algn="just">
              <a:buFont typeface="Arial" panose="020B0604020202020204" pitchFamily="34" charset="0"/>
              <a:buChar char="•"/>
            </a:pPr>
            <a:r>
              <a:rPr lang="fr-FR" sz="1400" b="0" cap="none" dirty="0" smtClean="0">
                <a:solidFill>
                  <a:schemeClr val="tx1"/>
                </a:solidFill>
                <a:latin typeface="+mn-lt"/>
              </a:rPr>
              <a:t>D’anxiété/incertitude </a:t>
            </a:r>
            <a:r>
              <a:rPr lang="fr-FR" sz="1400" b="0" cap="none" dirty="0">
                <a:solidFill>
                  <a:schemeClr val="tx1"/>
                </a:solidFill>
                <a:latin typeface="+mn-lt"/>
              </a:rPr>
              <a:t>par rapport au lendemain</a:t>
            </a:r>
            <a:r>
              <a:rPr lang="fr-FR" sz="1400" b="0" cap="none" dirty="0" smtClean="0">
                <a:solidFill>
                  <a:schemeClr val="tx1"/>
                </a:solidFill>
                <a:latin typeface="+mn-lt"/>
              </a:rPr>
              <a:t>.</a:t>
            </a:r>
          </a:p>
          <a:p>
            <a:pPr marL="342000" indent="342000"/>
            <a:endParaRPr lang="fr-FR" sz="1400" dirty="0"/>
          </a:p>
          <a:p>
            <a:pPr marL="342000" indent="-342000"/>
            <a:r>
              <a:rPr lang="fr-FR" sz="1400" b="1" dirty="0" smtClean="0"/>
              <a:t>-	Quelle </a:t>
            </a:r>
            <a:r>
              <a:rPr lang="fr-FR" sz="1400" b="1" dirty="0"/>
              <a:t>attitude adopter ?</a:t>
            </a:r>
          </a:p>
          <a:p>
            <a:r>
              <a:rPr lang="fr-FR" sz="1400" dirty="0"/>
              <a:t> </a:t>
            </a:r>
          </a:p>
          <a:p>
            <a:pPr marL="684000" lvl="0" indent="-342000" algn="just">
              <a:buFont typeface="Arial" panose="020B0604020202020204" pitchFamily="34" charset="0"/>
              <a:buChar char="•"/>
            </a:pPr>
            <a:r>
              <a:rPr lang="fr-FR" sz="1400" dirty="0" smtClean="0"/>
              <a:t>Percevoir </a:t>
            </a:r>
            <a:r>
              <a:rPr lang="fr-FR" sz="1400" dirty="0"/>
              <a:t>l’état d’esprit du client, pour avoir une attitude juste, et s’adapter à son état émotionnel sans le juger,</a:t>
            </a:r>
          </a:p>
          <a:p>
            <a:pPr marL="684000" lvl="0" indent="-342000" algn="just">
              <a:buFont typeface="Arial" panose="020B0604020202020204" pitchFamily="34" charset="0"/>
              <a:buChar char="•"/>
            </a:pPr>
            <a:r>
              <a:rPr lang="fr-FR" sz="1400" dirty="0"/>
              <a:t>Reformuler les propos du client pour lui montrer qu’il a été entendu et compris,</a:t>
            </a:r>
          </a:p>
          <a:p>
            <a:pPr marL="684000" lvl="0" indent="-342000">
              <a:buFont typeface="Arial" panose="020B0604020202020204" pitchFamily="34" charset="0"/>
              <a:buChar char="•"/>
            </a:pPr>
            <a:r>
              <a:rPr lang="fr-FR" sz="1400" dirty="0"/>
              <a:t>En cas d’agression, laisser passer l’orage, mais ne pas fuir le dialogue</a:t>
            </a:r>
            <a:r>
              <a:rPr lang="fr-FR" sz="1400" dirty="0" smtClean="0"/>
              <a:t>.</a:t>
            </a:r>
            <a:r>
              <a:rPr lang="fr-FR" sz="1400" dirty="0"/>
              <a:t/>
            </a:r>
            <a:br>
              <a:rPr lang="fr-FR" sz="1400" dirty="0"/>
            </a:br>
            <a:r>
              <a:rPr lang="fr-FR" sz="1400" b="1" u="sng" dirty="0">
                <a:solidFill>
                  <a:srgbClr val="C00000"/>
                </a:solidFill>
              </a:rPr>
              <a:t>Truc &amp; astuce</a:t>
            </a:r>
            <a:r>
              <a:rPr lang="fr-FR" sz="1400" b="1" dirty="0">
                <a:solidFill>
                  <a:srgbClr val="C00000"/>
                </a:solidFill>
              </a:rPr>
              <a:t> :</a:t>
            </a:r>
            <a:r>
              <a:rPr lang="fr-FR" sz="1400" b="1" i="1" dirty="0">
                <a:solidFill>
                  <a:srgbClr val="C00000"/>
                </a:solidFill>
              </a:rPr>
              <a:t> </a:t>
            </a:r>
            <a:r>
              <a:rPr lang="fr-FR" sz="1400" i="1" dirty="0"/>
              <a:t>« Je vous ai été utile, aujourd’hui, Monsieur le client… je vous ai permis de vous défouler </a:t>
            </a:r>
            <a:r>
              <a:rPr lang="fr-FR" sz="1400" dirty="0">
                <a:sym typeface="Wingdings" panose="05000000000000000000" pitchFamily="2" charset="2"/>
              </a:rPr>
              <a:t></a:t>
            </a:r>
            <a:r>
              <a:rPr lang="fr-FR" sz="1400" i="1" dirty="0"/>
              <a:t> »</a:t>
            </a:r>
            <a:r>
              <a:rPr lang="fr-FR" sz="1400" dirty="0"/>
              <a:t>,</a:t>
            </a:r>
          </a:p>
          <a:p>
            <a:pPr marL="684000" lvl="0" indent="-342000">
              <a:buFont typeface="Arial" panose="020B0604020202020204" pitchFamily="34" charset="0"/>
              <a:buChar char="•"/>
            </a:pPr>
            <a:r>
              <a:rPr lang="fr-FR" sz="1400" dirty="0"/>
              <a:t>Rester cohérent avec soi-même : notre stabilité rassure.</a:t>
            </a:r>
          </a:p>
          <a:p>
            <a:pPr marL="429750" lvl="1" indent="-285750" algn="just">
              <a:lnSpc>
                <a:spcPts val="1600"/>
              </a:lnSpc>
              <a:buFont typeface="Arial" panose="020B0604020202020204" pitchFamily="34" charset="0"/>
              <a:buChar char="•"/>
            </a:pPr>
            <a:endParaRPr lang="fr-FR" sz="1400" b="0" cap="none" dirty="0">
              <a:solidFill>
                <a:schemeClr val="tx1"/>
              </a:solidFill>
            </a:endParaRPr>
          </a:p>
          <a:p>
            <a:pPr marL="315450" indent="-171450" algn="just">
              <a:buFontTx/>
              <a:buChar char="-"/>
            </a:pPr>
            <a:endParaRPr lang="fr-FR" sz="1400" dirty="0"/>
          </a:p>
          <a:p>
            <a:pPr marL="315450" indent="-171450" algn="just">
              <a:buFontTx/>
              <a:buChar char="-"/>
            </a:pPr>
            <a:endParaRPr lang="fr-FR" sz="1400" dirty="0"/>
          </a:p>
          <a:p>
            <a:pPr algn="just"/>
            <a:endParaRPr lang="fr-FR" sz="1000" dirty="0" smtClean="0"/>
          </a:p>
          <a:p>
            <a:pPr algn="just"/>
            <a:r>
              <a:rPr lang="fr-FR" sz="1400" dirty="0" smtClean="0">
                <a:sym typeface="Wingdings" panose="05000000000000000000" pitchFamily="2" charset="2"/>
              </a:rPr>
              <a:t>	</a:t>
            </a:r>
            <a:endParaRPr lang="fr-FR" sz="1400" u="sng" dirty="0" smtClean="0"/>
          </a:p>
        </p:txBody>
      </p:sp>
    </p:spTree>
    <p:extLst>
      <p:ext uri="{BB962C8B-B14F-4D97-AF65-F5344CB8AC3E}">
        <p14:creationId xmlns:p14="http://schemas.microsoft.com/office/powerpoint/2010/main" val="41263603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20</a:t>
            </a:fld>
            <a:endParaRPr lang="fr-FR" dirty="0">
              <a:solidFill>
                <a:schemeClr val="tx1"/>
              </a:solidFill>
            </a:endParaRPr>
          </a:p>
        </p:txBody>
      </p:sp>
      <p:sp>
        <p:nvSpPr>
          <p:cNvPr id="9" name="Titre 8"/>
          <p:cNvSpPr>
            <a:spLocks noGrp="1"/>
          </p:cNvSpPr>
          <p:nvPr>
            <p:ph type="title"/>
          </p:nvPr>
        </p:nvSpPr>
        <p:spPr>
          <a:xfrm>
            <a:off x="1115616" y="405825"/>
            <a:ext cx="7056784" cy="430887"/>
          </a:xfrm>
        </p:spPr>
        <p:txBody>
          <a:bodyPr/>
          <a:lstStyle/>
          <a:p>
            <a:r>
              <a:rPr lang="fr-FR" dirty="0" smtClean="0">
                <a:solidFill>
                  <a:srgbClr val="C00000"/>
                </a:solidFill>
              </a:rPr>
              <a:t>OPTIMISER LE CHAMP DES POSSIBLES</a:t>
            </a:r>
            <a:endParaRPr lang="fr-FR" b="0" i="1" dirty="0">
              <a:solidFill>
                <a:srgbClr val="C00000"/>
              </a:solidFill>
            </a:endParaRPr>
          </a:p>
        </p:txBody>
      </p:sp>
      <p:sp>
        <p:nvSpPr>
          <p:cNvPr id="8" name="Espace réservé du texte 2"/>
          <p:cNvSpPr>
            <a:spLocks noGrp="1"/>
          </p:cNvSpPr>
          <p:nvPr>
            <p:ph type="body" sz="quarter" idx="16"/>
          </p:nvPr>
        </p:nvSpPr>
        <p:spPr>
          <a:xfrm>
            <a:off x="1025999" y="1196752"/>
            <a:ext cx="7722463" cy="584864"/>
          </a:xfrm>
        </p:spPr>
        <p:txBody>
          <a:bodyPr>
            <a:normAutofit/>
          </a:bodyPr>
          <a:lstStyle/>
          <a:p>
            <a:pPr>
              <a:buSzPct val="150000"/>
            </a:pPr>
            <a:r>
              <a:rPr lang="fr-FR" sz="1400" dirty="0" smtClean="0"/>
              <a:t> </a:t>
            </a:r>
            <a:r>
              <a:rPr lang="fr-FR" sz="1400" dirty="0" err="1" smtClean="0"/>
              <a:t>PRéSERVER</a:t>
            </a:r>
            <a:r>
              <a:rPr lang="fr-FR" sz="1400" dirty="0" smtClean="0"/>
              <a:t> LES FONDAMENTAUX D’UNE </a:t>
            </a:r>
            <a:r>
              <a:rPr lang="fr-FR" sz="1400" dirty="0" err="1" smtClean="0"/>
              <a:t>DéCOUVERTE</a:t>
            </a:r>
            <a:r>
              <a:rPr lang="fr-FR" sz="1400" dirty="0" smtClean="0"/>
              <a:t> DE </a:t>
            </a:r>
            <a:r>
              <a:rPr lang="fr-FR" sz="1400" dirty="0" err="1" smtClean="0"/>
              <a:t>QUALITé</a:t>
            </a:r>
            <a:endParaRPr lang="fr-FR" sz="1400" dirty="0"/>
          </a:p>
        </p:txBody>
      </p:sp>
      <p:sp>
        <p:nvSpPr>
          <p:cNvPr id="10" name="Espace réservé du texte 3"/>
          <p:cNvSpPr>
            <a:spLocks noGrp="1"/>
          </p:cNvSpPr>
          <p:nvPr>
            <p:ph type="body" sz="quarter" idx="17"/>
          </p:nvPr>
        </p:nvSpPr>
        <p:spPr>
          <a:xfrm>
            <a:off x="1026000" y="1700808"/>
            <a:ext cx="7722463" cy="5544616"/>
          </a:xfrm>
        </p:spPr>
        <p:txBody>
          <a:bodyPr>
            <a:normAutofit/>
          </a:bodyPr>
          <a:lstStyle/>
          <a:p>
            <a:pPr marL="342000" indent="-342000" algn="just">
              <a:buFontTx/>
              <a:buChar char="-"/>
            </a:pPr>
            <a:r>
              <a:rPr lang="fr-FR" sz="1400" dirty="0"/>
              <a:t>Interroger le client sur la manière dont nous pouvons l’accompagner </a:t>
            </a:r>
            <a:r>
              <a:rPr lang="fr-FR" sz="1400" i="1" dirty="0"/>
              <a:t>(identifier </a:t>
            </a:r>
            <a:r>
              <a:rPr lang="fr-FR" sz="1400" i="1" dirty="0" smtClean="0"/>
              <a:t>les opportunités commerciales en balayant les </a:t>
            </a:r>
            <a:r>
              <a:rPr lang="fr-FR" sz="1400" i="1" dirty="0"/>
              <a:t>univers de besoins</a:t>
            </a:r>
            <a:r>
              <a:rPr lang="fr-FR" sz="1400" i="1" dirty="0" smtClean="0"/>
              <a:t>)</a:t>
            </a:r>
            <a:r>
              <a:rPr lang="fr-FR" sz="1400" dirty="0" smtClean="0"/>
              <a:t> :</a:t>
            </a:r>
          </a:p>
          <a:p>
            <a:pPr marL="684000" indent="-342900" algn="just">
              <a:buFont typeface="Arial" panose="020B0604020202020204" pitchFamily="34" charset="0"/>
              <a:buChar char="•"/>
            </a:pPr>
            <a:r>
              <a:rPr lang="fr-FR" sz="1400" dirty="0" smtClean="0"/>
              <a:t>Questions ouvertes </a:t>
            </a:r>
            <a:r>
              <a:rPr lang="fr-FR" sz="1400" b="1" i="1" dirty="0" smtClean="0">
                <a:solidFill>
                  <a:srgbClr val="C00000"/>
                </a:solidFill>
                <a:effectLst>
                  <a:outerShdw blurRad="38100" dist="38100" dir="2700000" algn="tl">
                    <a:srgbClr val="000000">
                      <a:alpha val="43137"/>
                    </a:srgbClr>
                  </a:outerShdw>
                </a:effectLst>
              </a:rPr>
              <a:t>(C Q </a:t>
            </a:r>
            <a:r>
              <a:rPr lang="fr-FR" sz="1400" b="1" i="1" dirty="0" err="1" smtClean="0">
                <a:solidFill>
                  <a:srgbClr val="C00000"/>
                </a:solidFill>
                <a:effectLst>
                  <a:outerShdw blurRad="38100" dist="38100" dir="2700000" algn="tl">
                    <a:srgbClr val="000000">
                      <a:alpha val="43137"/>
                    </a:srgbClr>
                  </a:outerShdw>
                </a:effectLst>
              </a:rPr>
              <a:t>Q</a:t>
            </a:r>
            <a:r>
              <a:rPr lang="fr-FR" sz="1400" b="1" i="1" dirty="0" smtClean="0">
                <a:solidFill>
                  <a:srgbClr val="C00000"/>
                </a:solidFill>
                <a:effectLst>
                  <a:outerShdw blurRad="38100" dist="38100" dir="2700000" algn="tl">
                    <a:srgbClr val="000000">
                      <a:alpha val="43137"/>
                    </a:srgbClr>
                  </a:outerShdw>
                </a:effectLst>
              </a:rPr>
              <a:t> C O Q P)</a:t>
            </a:r>
            <a:r>
              <a:rPr lang="fr-FR" sz="1400" dirty="0" smtClean="0"/>
              <a:t>,</a:t>
            </a:r>
          </a:p>
          <a:p>
            <a:pPr marL="684000" indent="-342900" algn="just">
              <a:buFont typeface="Arial" panose="020B0604020202020204" pitchFamily="34" charset="0"/>
              <a:buChar char="•"/>
            </a:pPr>
            <a:r>
              <a:rPr lang="fr-FR" sz="1400" dirty="0" smtClean="0"/>
              <a:t>Ecoute active,</a:t>
            </a:r>
          </a:p>
          <a:p>
            <a:pPr marL="684000" indent="-342900" algn="just">
              <a:buFont typeface="Arial" panose="020B0604020202020204" pitchFamily="34" charset="0"/>
              <a:buChar char="•"/>
            </a:pPr>
            <a:r>
              <a:rPr lang="fr-FR" sz="1400" dirty="0" smtClean="0"/>
              <a:t>Technique du silence,</a:t>
            </a:r>
          </a:p>
          <a:p>
            <a:pPr marL="684000" indent="-342900" algn="just">
              <a:buFont typeface="Arial" panose="020B0604020202020204" pitchFamily="34" charset="0"/>
              <a:buChar char="•"/>
            </a:pPr>
            <a:r>
              <a:rPr lang="fr-FR" sz="1400" dirty="0" smtClean="0"/>
              <a:t>Rebond : questions ouvertes plus ciblées.</a:t>
            </a:r>
          </a:p>
          <a:p>
            <a:pPr marL="684000" indent="-342900" algn="just">
              <a:buFont typeface="Arial" panose="020B0604020202020204" pitchFamily="34" charset="0"/>
              <a:buChar char="•"/>
            </a:pPr>
            <a:endParaRPr lang="fr-FR" sz="1400" dirty="0"/>
          </a:p>
          <a:p>
            <a:pPr marL="342000" indent="-342000" algn="just">
              <a:buFontTx/>
              <a:buChar char="-"/>
            </a:pPr>
            <a:r>
              <a:rPr lang="fr-FR" sz="1400" dirty="0" smtClean="0"/>
              <a:t>Rebondir, </a:t>
            </a:r>
            <a:r>
              <a:rPr lang="fr-FR" sz="1400" dirty="0" smtClean="0"/>
              <a:t>par exemple, sur les items suivants </a:t>
            </a:r>
            <a:r>
              <a:rPr lang="fr-FR" sz="1400" dirty="0" smtClean="0"/>
              <a:t>:</a:t>
            </a:r>
            <a:endParaRPr lang="fr-FR" sz="1400" dirty="0" smtClean="0"/>
          </a:p>
          <a:p>
            <a:pPr marL="684000" indent="-342000" algn="just">
              <a:buFont typeface="Arial" panose="020B0604020202020204" pitchFamily="34" charset="0"/>
              <a:buChar char="•"/>
            </a:pPr>
            <a:r>
              <a:rPr lang="fr-FR" sz="1400" dirty="0" smtClean="0"/>
              <a:t>Monétique </a:t>
            </a:r>
            <a:r>
              <a:rPr lang="fr-FR" sz="1400" dirty="0" smtClean="0"/>
              <a:t>: </a:t>
            </a:r>
            <a:r>
              <a:rPr lang="fr-FR" sz="1400" dirty="0" err="1" smtClean="0"/>
              <a:t>dopper</a:t>
            </a:r>
            <a:r>
              <a:rPr lang="fr-FR" sz="1400" dirty="0" smtClean="0"/>
              <a:t> la sécurité avec le </a:t>
            </a:r>
            <a:r>
              <a:rPr lang="fr-FR" b="1" dirty="0">
                <a:solidFill>
                  <a:srgbClr val="C00000"/>
                </a:solidFill>
                <a:effectLst>
                  <a:outerShdw blurRad="38100" dist="38100" dir="2700000" algn="tl">
                    <a:srgbClr val="000000">
                      <a:alpha val="43137"/>
                    </a:srgbClr>
                  </a:outerShdw>
                </a:effectLst>
              </a:rPr>
              <a:t>« Sans Contact » gratuit </a:t>
            </a:r>
            <a:r>
              <a:rPr lang="fr-FR" sz="1400" u="sng" dirty="0" smtClean="0"/>
              <a:t>et</a:t>
            </a:r>
            <a:r>
              <a:rPr lang="fr-FR" sz="1400" dirty="0" smtClean="0"/>
              <a:t> </a:t>
            </a:r>
            <a:r>
              <a:rPr lang="fr-FR" sz="1400" dirty="0" smtClean="0"/>
              <a:t>optimiser le business à distance avec le e-Commerce</a:t>
            </a:r>
            <a:r>
              <a:rPr lang="fr-FR" sz="1400" dirty="0" smtClean="0"/>
              <a:t>,</a:t>
            </a:r>
          </a:p>
          <a:p>
            <a:pPr marL="684000" indent="-342000" algn="just">
              <a:buFont typeface="Arial" panose="020B0604020202020204" pitchFamily="34" charset="0"/>
              <a:buChar char="•"/>
            </a:pPr>
            <a:r>
              <a:rPr lang="fr-FR" sz="1400" dirty="0" smtClean="0"/>
              <a:t>IARD </a:t>
            </a:r>
            <a:r>
              <a:rPr lang="fr-FR" sz="1400" dirty="0" smtClean="0"/>
              <a:t>Pro : protéger les biens du client et son activité,</a:t>
            </a:r>
            <a:endParaRPr lang="fr-FR" sz="1400" dirty="0" smtClean="0"/>
          </a:p>
          <a:p>
            <a:pPr marL="684000" indent="-342000" algn="just">
              <a:buFont typeface="Arial" panose="020B0604020202020204" pitchFamily="34" charset="0"/>
              <a:buChar char="•"/>
            </a:pPr>
            <a:r>
              <a:rPr lang="fr-FR" sz="1400" dirty="0" smtClean="0"/>
              <a:t>Prévoyance Pro : </a:t>
            </a:r>
            <a:r>
              <a:rPr lang="fr-FR" sz="1400" dirty="0" smtClean="0"/>
              <a:t>protéger le</a:t>
            </a:r>
            <a:r>
              <a:rPr lang="fr-FR" sz="1400" dirty="0" smtClean="0"/>
              <a:t> client et ses proches</a:t>
            </a:r>
            <a:r>
              <a:rPr lang="fr-FR" sz="1400" dirty="0" smtClean="0"/>
              <a:t>,</a:t>
            </a:r>
            <a:endParaRPr lang="fr-FR" sz="1400" dirty="0" smtClean="0"/>
          </a:p>
          <a:p>
            <a:pPr marL="684000" indent="-342000" algn="just">
              <a:buFont typeface="Arial" panose="020B0604020202020204" pitchFamily="34" charset="0"/>
              <a:buChar char="•"/>
            </a:pPr>
            <a:r>
              <a:rPr lang="fr-FR" sz="1400" dirty="0" smtClean="0"/>
              <a:t>Epargne Salariale </a:t>
            </a:r>
            <a:r>
              <a:rPr lang="fr-FR" sz="1400" dirty="0" smtClean="0"/>
              <a:t>: récompenser les salariés en cette période trouble en bénéficiant de la </a:t>
            </a:r>
            <a:r>
              <a:rPr lang="fr-FR" b="1" dirty="0" smtClean="0">
                <a:solidFill>
                  <a:srgbClr val="C00000"/>
                </a:solidFill>
                <a:effectLst>
                  <a:outerShdw blurRad="38100" dist="38100" dir="2700000" algn="tl">
                    <a:srgbClr val="000000">
                      <a:alpha val="43137"/>
                    </a:srgbClr>
                  </a:outerShdw>
                </a:effectLst>
              </a:rPr>
              <a:t>gratuité des </a:t>
            </a:r>
            <a:r>
              <a:rPr lang="fr-FR" b="1" dirty="0">
                <a:solidFill>
                  <a:srgbClr val="C00000"/>
                </a:solidFill>
                <a:effectLst>
                  <a:outerShdw blurRad="38100" dist="38100" dir="2700000" algn="tl">
                    <a:srgbClr val="000000">
                      <a:alpha val="43137"/>
                    </a:srgbClr>
                  </a:outerShdw>
                </a:effectLst>
              </a:rPr>
              <a:t>frais de tenue de compte</a:t>
            </a:r>
            <a:r>
              <a:rPr lang="fr-FR" sz="1400" dirty="0"/>
              <a:t>.</a:t>
            </a:r>
          </a:p>
          <a:p>
            <a:pPr marL="342000" lvl="1" indent="-342000" algn="just">
              <a:lnSpc>
                <a:spcPts val="1600"/>
              </a:lnSpc>
            </a:pPr>
            <a:endParaRPr lang="fr-FR" sz="1400" b="0" cap="none" dirty="0">
              <a:solidFill>
                <a:schemeClr val="tx1"/>
              </a:solidFill>
            </a:endParaRPr>
          </a:p>
          <a:p>
            <a:pPr marL="342000" indent="-342000" algn="just">
              <a:buFontTx/>
              <a:buChar char="-"/>
            </a:pPr>
            <a:endParaRPr lang="fr-FR" sz="1400" dirty="0"/>
          </a:p>
          <a:p>
            <a:pPr marL="342000" indent="-342000" algn="just">
              <a:buFontTx/>
              <a:buChar char="-"/>
            </a:pPr>
            <a:endParaRPr lang="fr-FR" sz="1400" dirty="0"/>
          </a:p>
          <a:p>
            <a:pPr marL="342000" indent="-342000" algn="just"/>
            <a:endParaRPr lang="fr-FR" sz="1000" dirty="0" smtClean="0"/>
          </a:p>
          <a:p>
            <a:pPr marL="342000" indent="-342000" algn="just"/>
            <a:r>
              <a:rPr lang="fr-FR" sz="1400" dirty="0" smtClean="0">
                <a:sym typeface="Wingdings" panose="05000000000000000000" pitchFamily="2" charset="2"/>
              </a:rPr>
              <a:t>	</a:t>
            </a:r>
            <a:endParaRPr lang="fr-FR" sz="1400" u="sng" dirty="0" smtClean="0"/>
          </a:p>
        </p:txBody>
      </p:sp>
      <p:pic>
        <p:nvPicPr>
          <p:cNvPr id="6" name="Image 5"/>
          <p:cNvPicPr/>
          <p:nvPr/>
        </p:nvPicPr>
        <p:blipFill rotWithShape="1">
          <a:blip r:embed="rId2"/>
          <a:srcRect l="78697" t="48438" r="4246" b="33333"/>
          <a:stretch/>
        </p:blipFill>
        <p:spPr bwMode="auto">
          <a:xfrm>
            <a:off x="3720827" y="4581128"/>
            <a:ext cx="2219325" cy="13335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620455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19672" y="2304048"/>
            <a:ext cx="6732648" cy="476880"/>
          </a:xfrm>
        </p:spPr>
        <p:txBody>
          <a:bodyPr/>
          <a:lstStyle/>
          <a:p>
            <a:r>
              <a:rPr lang="fr-FR" sz="2800" dirty="0" smtClean="0">
                <a:solidFill>
                  <a:srgbClr val="C00000"/>
                </a:solidFill>
                <a:latin typeface="+mn-lt"/>
                <a:ea typeface="+mn-ea"/>
                <a:cs typeface="+mn-cs"/>
              </a:rPr>
              <a:t>PERSONNALISER</a:t>
            </a:r>
            <a:br>
              <a:rPr lang="fr-FR" sz="2800" dirty="0" smtClean="0">
                <a:solidFill>
                  <a:srgbClr val="C00000"/>
                </a:solidFill>
                <a:latin typeface="+mn-lt"/>
                <a:ea typeface="+mn-ea"/>
                <a:cs typeface="+mn-cs"/>
              </a:rPr>
            </a:br>
            <a:r>
              <a:rPr lang="fr-FR" sz="2800" dirty="0" smtClean="0">
                <a:solidFill>
                  <a:srgbClr val="C00000"/>
                </a:solidFill>
                <a:latin typeface="+mn-lt"/>
                <a:ea typeface="+mn-ea"/>
                <a:cs typeface="+mn-cs"/>
              </a:rPr>
              <a:t>SA PROPOSITION</a:t>
            </a:r>
            <a:endParaRPr lang="fr-FR" sz="2800" dirty="0">
              <a:solidFill>
                <a:srgbClr val="C00000"/>
              </a:solidFill>
              <a:latin typeface="+mn-lt"/>
              <a:ea typeface="+mn-ea"/>
              <a:cs typeface="+mn-cs"/>
            </a:endParaRPr>
          </a:p>
        </p:txBody>
      </p:sp>
      <p:sp>
        <p:nvSpPr>
          <p:cNvPr id="5" name="Espace réservé du numéro de diapositive 4"/>
          <p:cNvSpPr>
            <a:spLocks noGrp="1"/>
          </p:cNvSpPr>
          <p:nvPr>
            <p:ph type="sldNum" sz="quarter" idx="11"/>
          </p:nvPr>
        </p:nvSpPr>
        <p:spPr/>
        <p:txBody>
          <a:bodyPr/>
          <a:lstStyle/>
          <a:p>
            <a:fld id="{0536D7D7-E68B-4848-A580-3E20DDE126DB}" type="slidenum">
              <a:rPr lang="fr-FR" smtClean="0">
                <a:solidFill>
                  <a:schemeClr val="tx1"/>
                </a:solidFill>
              </a:rPr>
              <a:pPr/>
              <a:t>21</a:t>
            </a:fld>
            <a:endParaRPr lang="fr-FR" dirty="0">
              <a:solidFill>
                <a:schemeClr val="tx1"/>
              </a:solidFill>
            </a:endParaRPr>
          </a:p>
        </p:txBody>
      </p:sp>
      <p:sp>
        <p:nvSpPr>
          <p:cNvPr id="18" name="Espace réservé du texte 17"/>
          <p:cNvSpPr>
            <a:spLocks noGrp="1"/>
          </p:cNvSpPr>
          <p:nvPr>
            <p:ph type="body" sz="quarter" idx="13"/>
          </p:nvPr>
        </p:nvSpPr>
        <p:spPr>
          <a:xfrm>
            <a:off x="4680135" y="1845171"/>
            <a:ext cx="575841" cy="575717"/>
          </a:xfrm>
        </p:spPr>
        <p:txBody>
          <a:bodyPr>
            <a:normAutofit/>
          </a:bodyPr>
          <a:lstStyle/>
          <a:p>
            <a:r>
              <a:rPr lang="fr-FR" sz="2800" dirty="0" smtClean="0">
                <a:solidFill>
                  <a:srgbClr val="C00000"/>
                </a:solidFill>
              </a:rPr>
              <a:t>(5)</a:t>
            </a:r>
            <a:endParaRPr lang="fr-FR" sz="2800" dirty="0">
              <a:solidFill>
                <a:srgbClr val="C00000"/>
              </a:solidFill>
            </a:endParaRPr>
          </a:p>
        </p:txBody>
      </p:sp>
      <p:pic>
        <p:nvPicPr>
          <p:cNvPr id="6" name="Image 5"/>
          <p:cNvPicPr/>
          <p:nvPr/>
        </p:nvPicPr>
        <p:blipFill rotWithShape="1">
          <a:blip r:embed="rId2"/>
          <a:srcRect l="65739" t="27865" r="12665" b="26953"/>
          <a:stretch/>
        </p:blipFill>
        <p:spPr bwMode="auto">
          <a:xfrm>
            <a:off x="2788970" y="3668913"/>
            <a:ext cx="1891165" cy="206434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721007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22</a:t>
            </a:fld>
            <a:endParaRPr lang="fr-FR" dirty="0">
              <a:solidFill>
                <a:schemeClr val="tx1"/>
              </a:solidFill>
            </a:endParaRPr>
          </a:p>
        </p:txBody>
      </p:sp>
      <p:sp>
        <p:nvSpPr>
          <p:cNvPr id="9" name="Titre 8"/>
          <p:cNvSpPr>
            <a:spLocks noGrp="1"/>
          </p:cNvSpPr>
          <p:nvPr>
            <p:ph type="title"/>
          </p:nvPr>
        </p:nvSpPr>
        <p:spPr>
          <a:xfrm>
            <a:off x="1115616" y="405825"/>
            <a:ext cx="7056784" cy="430887"/>
          </a:xfrm>
        </p:spPr>
        <p:txBody>
          <a:bodyPr/>
          <a:lstStyle/>
          <a:p>
            <a:r>
              <a:rPr lang="fr-FR" dirty="0" smtClean="0">
                <a:solidFill>
                  <a:srgbClr val="C00000"/>
                </a:solidFill>
              </a:rPr>
              <a:t>Personnaliser sa proposition</a:t>
            </a:r>
            <a:endParaRPr lang="fr-FR" b="0" i="1" dirty="0">
              <a:solidFill>
                <a:srgbClr val="C00000"/>
              </a:solidFill>
            </a:endParaRPr>
          </a:p>
        </p:txBody>
      </p:sp>
      <p:sp>
        <p:nvSpPr>
          <p:cNvPr id="8" name="Espace réservé du texte 2"/>
          <p:cNvSpPr>
            <a:spLocks noGrp="1"/>
          </p:cNvSpPr>
          <p:nvPr>
            <p:ph type="body" sz="quarter" idx="16"/>
          </p:nvPr>
        </p:nvSpPr>
        <p:spPr>
          <a:xfrm>
            <a:off x="1025999" y="1412776"/>
            <a:ext cx="7722463" cy="584864"/>
          </a:xfrm>
        </p:spPr>
        <p:txBody>
          <a:bodyPr>
            <a:normAutofit/>
          </a:bodyPr>
          <a:lstStyle/>
          <a:p>
            <a:pPr>
              <a:buSzPct val="150000"/>
            </a:pPr>
            <a:r>
              <a:rPr lang="fr-FR" sz="1400" dirty="0" smtClean="0"/>
              <a:t> cibler son argumentation</a:t>
            </a:r>
            <a:endParaRPr lang="fr-FR" sz="1400" dirty="0"/>
          </a:p>
        </p:txBody>
      </p:sp>
      <p:sp>
        <p:nvSpPr>
          <p:cNvPr id="10" name="Espace réservé du texte 3"/>
          <p:cNvSpPr>
            <a:spLocks noGrp="1"/>
          </p:cNvSpPr>
          <p:nvPr>
            <p:ph type="body" sz="quarter" idx="17"/>
          </p:nvPr>
        </p:nvSpPr>
        <p:spPr>
          <a:xfrm>
            <a:off x="1026000" y="1844824"/>
            <a:ext cx="7722463" cy="1440160"/>
          </a:xfrm>
        </p:spPr>
        <p:txBody>
          <a:bodyPr>
            <a:normAutofit/>
          </a:bodyPr>
          <a:lstStyle/>
          <a:p>
            <a:pPr marL="342000" indent="-342000" algn="just">
              <a:buFontTx/>
              <a:buChar char="-"/>
            </a:pPr>
            <a:r>
              <a:rPr lang="fr-FR" sz="1400" dirty="0" smtClean="0"/>
              <a:t>Une fois la solution techniquement et/ou réglementairement validée comme adaptée, il s’agit de l’argumenter de manière personnalisée aux motivations du client : « </a:t>
            </a:r>
            <a:r>
              <a:rPr lang="fr-FR" sz="1400" b="1" i="1" dirty="0" smtClean="0">
                <a:solidFill>
                  <a:srgbClr val="C00000"/>
                </a:solidFill>
                <a:effectLst>
                  <a:outerShdw blurRad="38100" dist="38100" dir="2700000" algn="tl">
                    <a:srgbClr val="000000">
                      <a:alpha val="43137"/>
                    </a:srgbClr>
                  </a:outerShdw>
                </a:effectLst>
              </a:rPr>
              <a:t>SONCAS</a:t>
            </a:r>
            <a:r>
              <a:rPr lang="fr-FR" sz="1400" dirty="0" smtClean="0"/>
              <a:t> ».</a:t>
            </a:r>
            <a:endParaRPr lang="fr-FR" sz="1400" dirty="0"/>
          </a:p>
          <a:p>
            <a:pPr marL="342000" indent="-342000" algn="just"/>
            <a:endParaRPr lang="fr-FR" sz="1000" dirty="0" smtClean="0"/>
          </a:p>
          <a:p>
            <a:pPr marL="342000" indent="-342000" algn="just"/>
            <a:r>
              <a:rPr lang="fr-FR" sz="1400" dirty="0" smtClean="0">
                <a:sym typeface="Wingdings" panose="05000000000000000000" pitchFamily="2" charset="2"/>
              </a:rPr>
              <a:t>	</a:t>
            </a:r>
            <a:endParaRPr lang="fr-FR" sz="1400" u="sng" dirty="0" smtClean="0"/>
          </a:p>
        </p:txBody>
      </p:sp>
      <p:sp>
        <p:nvSpPr>
          <p:cNvPr id="6" name="Espace réservé du texte 3"/>
          <p:cNvSpPr txBox="1">
            <a:spLocks/>
          </p:cNvSpPr>
          <p:nvPr/>
        </p:nvSpPr>
        <p:spPr>
          <a:xfrm>
            <a:off x="1259632" y="2348880"/>
            <a:ext cx="8046400" cy="3312368"/>
          </a:xfrm>
          <a:prstGeom prst="rect">
            <a:avLst/>
          </a:prstGeom>
        </p:spPr>
        <p:txBody>
          <a:bodyPr vert="horz" lIns="91440" tIns="45720" rIns="91440" bIns="45720" rtlCol="0">
            <a:normAutofit/>
          </a:bodyPr>
          <a:lstStyle>
            <a:lvl1pPr marL="144000" indent="0" algn="l" defTabSz="914400" rtl="0" eaLnBrk="1" latinLnBrk="0" hangingPunct="1">
              <a:lnSpc>
                <a:spcPts val="1600"/>
              </a:lnSpc>
              <a:spcBef>
                <a:spcPts val="0"/>
              </a:spcBef>
              <a:spcAft>
                <a:spcPts val="0"/>
              </a:spcAft>
              <a:buFontTx/>
              <a:buNone/>
              <a:defRPr sz="1200" b="0" kern="1200" cap="none"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Tx/>
              <a:buBlip>
                <a:blip r:embed="rId2"/>
              </a:buBlip>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r>
              <a:rPr lang="fr-FR" sz="1400" dirty="0" smtClean="0"/>
              <a:t> </a:t>
            </a:r>
          </a:p>
          <a:p>
            <a:r>
              <a:rPr lang="fr-FR" sz="1600" b="1" dirty="0" smtClean="0">
                <a:solidFill>
                  <a:srgbClr val="C00000"/>
                </a:solidFill>
                <a:effectLst>
                  <a:outerShdw blurRad="38100" dist="38100" dir="2700000" algn="tl">
                    <a:srgbClr val="000000">
                      <a:alpha val="43137"/>
                    </a:srgbClr>
                  </a:outerShdw>
                </a:effectLst>
                <a:latin typeface="Algerian" panose="04020705040A02060702" pitchFamily="82" charset="0"/>
              </a:rPr>
              <a:t>S</a:t>
            </a:r>
            <a:r>
              <a:rPr lang="fr-FR" sz="1400" b="1" dirty="0" smtClean="0"/>
              <a:t>	ECURITE	</a:t>
            </a:r>
            <a:endParaRPr lang="fr-FR" sz="1400" dirty="0" smtClean="0"/>
          </a:p>
          <a:p>
            <a:r>
              <a:rPr lang="fr-FR" sz="1600" b="1" dirty="0">
                <a:solidFill>
                  <a:srgbClr val="C00000"/>
                </a:solidFill>
                <a:effectLst>
                  <a:outerShdw blurRad="38100" dist="38100" dir="2700000" algn="tl">
                    <a:srgbClr val="000000">
                      <a:alpha val="43137"/>
                    </a:srgbClr>
                  </a:outerShdw>
                </a:effectLst>
                <a:latin typeface="Algerian" panose="04020705040A02060702" pitchFamily="82" charset="0"/>
              </a:rPr>
              <a:t>O</a:t>
            </a:r>
            <a:r>
              <a:rPr lang="fr-FR" sz="1400" dirty="0" smtClean="0"/>
              <a:t>	</a:t>
            </a:r>
            <a:r>
              <a:rPr lang="fr-FR" sz="1400" b="1" dirty="0" smtClean="0"/>
              <a:t>RGUEIL	</a:t>
            </a:r>
            <a:endParaRPr lang="fr-FR" sz="1400" dirty="0" smtClean="0"/>
          </a:p>
          <a:p>
            <a:r>
              <a:rPr lang="fr-FR" sz="1600" b="1" dirty="0">
                <a:solidFill>
                  <a:srgbClr val="C00000"/>
                </a:solidFill>
                <a:effectLst>
                  <a:outerShdw blurRad="38100" dist="38100" dir="2700000" algn="tl">
                    <a:srgbClr val="000000">
                      <a:alpha val="43137"/>
                    </a:srgbClr>
                  </a:outerShdw>
                </a:effectLst>
                <a:latin typeface="Algerian" panose="04020705040A02060702" pitchFamily="82" charset="0"/>
              </a:rPr>
              <a:t>N</a:t>
            </a:r>
            <a:r>
              <a:rPr lang="fr-FR" sz="1400" dirty="0" smtClean="0"/>
              <a:t>	</a:t>
            </a:r>
            <a:r>
              <a:rPr lang="fr-FR" sz="1400" b="1" dirty="0" smtClean="0"/>
              <a:t>OUVEAUTE	</a:t>
            </a:r>
            <a:endParaRPr lang="fr-FR" sz="1400" dirty="0" smtClean="0"/>
          </a:p>
          <a:p>
            <a:r>
              <a:rPr lang="fr-FR" sz="1600" b="1" dirty="0">
                <a:solidFill>
                  <a:srgbClr val="C00000"/>
                </a:solidFill>
                <a:effectLst>
                  <a:outerShdw blurRad="38100" dist="38100" dir="2700000" algn="tl">
                    <a:srgbClr val="000000">
                      <a:alpha val="43137"/>
                    </a:srgbClr>
                  </a:outerShdw>
                </a:effectLst>
                <a:latin typeface="Algerian" panose="04020705040A02060702" pitchFamily="82" charset="0"/>
              </a:rPr>
              <a:t>C</a:t>
            </a:r>
            <a:r>
              <a:rPr lang="fr-FR" sz="1400" dirty="0" smtClean="0"/>
              <a:t>	</a:t>
            </a:r>
            <a:r>
              <a:rPr lang="fr-FR" sz="1400" b="1" dirty="0" smtClean="0"/>
              <a:t>ONFORT</a:t>
            </a:r>
          </a:p>
          <a:p>
            <a:r>
              <a:rPr lang="fr-FR" sz="1600" b="1" dirty="0">
                <a:solidFill>
                  <a:srgbClr val="C00000"/>
                </a:solidFill>
                <a:effectLst>
                  <a:outerShdw blurRad="38100" dist="38100" dir="2700000" algn="tl">
                    <a:srgbClr val="000000">
                      <a:alpha val="43137"/>
                    </a:srgbClr>
                  </a:outerShdw>
                </a:effectLst>
                <a:latin typeface="Algerian" panose="04020705040A02060702" pitchFamily="82" charset="0"/>
              </a:rPr>
              <a:t>A</a:t>
            </a:r>
            <a:r>
              <a:rPr lang="fr-FR" sz="1400" b="1" dirty="0" smtClean="0"/>
              <a:t>	RGENT</a:t>
            </a:r>
          </a:p>
          <a:p>
            <a:r>
              <a:rPr lang="fr-FR" sz="1600" b="1" dirty="0">
                <a:solidFill>
                  <a:srgbClr val="C00000"/>
                </a:solidFill>
                <a:effectLst>
                  <a:outerShdw blurRad="38100" dist="38100" dir="2700000" algn="tl">
                    <a:srgbClr val="000000">
                      <a:alpha val="43137"/>
                    </a:srgbClr>
                  </a:outerShdw>
                </a:effectLst>
                <a:latin typeface="Algerian" panose="04020705040A02060702" pitchFamily="82" charset="0"/>
              </a:rPr>
              <a:t>S</a:t>
            </a:r>
            <a:r>
              <a:rPr lang="fr-FR" sz="1400" b="1" dirty="0" smtClean="0"/>
              <a:t>	YMPATHIE		</a:t>
            </a:r>
            <a:endParaRPr lang="fr-FR" sz="1400" dirty="0" smtClean="0"/>
          </a:p>
          <a:p>
            <a:r>
              <a:rPr lang="fr-FR" sz="1400" dirty="0" smtClean="0"/>
              <a:t> </a:t>
            </a:r>
            <a:endParaRPr lang="fr-FR" sz="1000" dirty="0" smtClean="0"/>
          </a:p>
          <a:p>
            <a:pPr algn="just"/>
            <a:r>
              <a:rPr lang="fr-FR" sz="1400" dirty="0" smtClean="0">
                <a:sym typeface="Wingdings" panose="05000000000000000000" pitchFamily="2" charset="2"/>
              </a:rPr>
              <a:t>	</a:t>
            </a:r>
            <a:endParaRPr lang="fr-FR" sz="1400" u="sng" dirty="0" smtClean="0"/>
          </a:p>
        </p:txBody>
      </p:sp>
      <p:pic>
        <p:nvPicPr>
          <p:cNvPr id="7" name="Image 6"/>
          <p:cNvPicPr/>
          <p:nvPr/>
        </p:nvPicPr>
        <p:blipFill rotWithShape="1">
          <a:blip r:embed="rId3"/>
          <a:srcRect l="1684" t="54817" r="86603" b="25912"/>
          <a:stretch/>
        </p:blipFill>
        <p:spPr bwMode="auto">
          <a:xfrm>
            <a:off x="4125230" y="3126236"/>
            <a:ext cx="1524000" cy="14097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765028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23</a:t>
            </a:fld>
            <a:endParaRPr lang="fr-FR" dirty="0">
              <a:solidFill>
                <a:schemeClr val="tx1"/>
              </a:solidFill>
            </a:endParaRPr>
          </a:p>
        </p:txBody>
      </p:sp>
      <p:sp>
        <p:nvSpPr>
          <p:cNvPr id="9" name="Titre 8"/>
          <p:cNvSpPr>
            <a:spLocks noGrp="1"/>
          </p:cNvSpPr>
          <p:nvPr>
            <p:ph type="title"/>
          </p:nvPr>
        </p:nvSpPr>
        <p:spPr>
          <a:xfrm>
            <a:off x="1115616" y="427311"/>
            <a:ext cx="5616624" cy="430887"/>
          </a:xfrm>
        </p:spPr>
        <p:txBody>
          <a:bodyPr/>
          <a:lstStyle/>
          <a:p>
            <a:r>
              <a:rPr lang="fr-FR" dirty="0" smtClean="0">
                <a:solidFill>
                  <a:srgbClr val="C00000"/>
                </a:solidFill>
              </a:rPr>
              <a:t>PERSONNALISER SA PROPOSITION</a:t>
            </a:r>
            <a:endParaRPr lang="fr-FR" b="0" dirty="0">
              <a:solidFill>
                <a:srgbClr val="C00000"/>
              </a:solidFill>
            </a:endParaRPr>
          </a:p>
        </p:txBody>
      </p:sp>
      <p:sp>
        <p:nvSpPr>
          <p:cNvPr id="10" name="Espace réservé du texte 2"/>
          <p:cNvSpPr>
            <a:spLocks noGrp="1"/>
          </p:cNvSpPr>
          <p:nvPr>
            <p:ph type="body" sz="quarter" idx="16"/>
          </p:nvPr>
        </p:nvSpPr>
        <p:spPr>
          <a:xfrm>
            <a:off x="1025999" y="1196752"/>
            <a:ext cx="7722463" cy="584864"/>
          </a:xfrm>
        </p:spPr>
        <p:txBody>
          <a:bodyPr>
            <a:normAutofit/>
          </a:bodyPr>
          <a:lstStyle/>
          <a:p>
            <a:pPr>
              <a:buSzPct val="150000"/>
            </a:pPr>
            <a:r>
              <a:rPr lang="fr-FR" sz="1400" dirty="0" smtClean="0"/>
              <a:t> S’INSPIRER DE CETTE ILLUSTRATION </a:t>
            </a:r>
            <a:r>
              <a:rPr lang="fr-FR" sz="1400" dirty="0" err="1" smtClean="0"/>
              <a:t>DéCLINéE</a:t>
            </a:r>
            <a:r>
              <a:rPr lang="fr-FR" sz="1400" dirty="0" smtClean="0"/>
              <a:t> SUR LE « SANS CONTACT »</a:t>
            </a:r>
            <a:endParaRPr lang="fr-FR" sz="1400" dirty="0"/>
          </a:p>
        </p:txBody>
      </p:sp>
      <p:sp>
        <p:nvSpPr>
          <p:cNvPr id="11" name="Espace réservé du texte 3"/>
          <p:cNvSpPr>
            <a:spLocks noGrp="1"/>
          </p:cNvSpPr>
          <p:nvPr>
            <p:ph type="body" sz="quarter" idx="17"/>
          </p:nvPr>
        </p:nvSpPr>
        <p:spPr>
          <a:xfrm>
            <a:off x="1026000" y="1916832"/>
            <a:ext cx="7722463" cy="2160240"/>
          </a:xfrm>
        </p:spPr>
        <p:txBody>
          <a:bodyPr>
            <a:normAutofit/>
          </a:bodyPr>
          <a:lstStyle/>
          <a:p>
            <a:pPr marL="0" algn="just"/>
            <a:endParaRPr lang="fr-FR" sz="1000" dirty="0" smtClean="0"/>
          </a:p>
          <a:p>
            <a:pPr algn="just"/>
            <a:r>
              <a:rPr lang="fr-FR" sz="1400" dirty="0" smtClean="0">
                <a:sym typeface="Wingdings" panose="05000000000000000000" pitchFamily="2" charset="2"/>
              </a:rPr>
              <a:t>	</a:t>
            </a:r>
            <a:endParaRPr lang="fr-FR" sz="1400" u="sng" dirty="0" smtClean="0"/>
          </a:p>
        </p:txBody>
      </p:sp>
      <p:sp>
        <p:nvSpPr>
          <p:cNvPr id="8" name="Espace réservé du texte 3"/>
          <p:cNvSpPr txBox="1">
            <a:spLocks/>
          </p:cNvSpPr>
          <p:nvPr/>
        </p:nvSpPr>
        <p:spPr>
          <a:xfrm>
            <a:off x="1026001" y="1700807"/>
            <a:ext cx="7650456" cy="5328593"/>
          </a:xfrm>
          <a:prstGeom prst="rect">
            <a:avLst/>
          </a:prstGeom>
        </p:spPr>
        <p:txBody>
          <a:bodyPr vert="horz" lIns="91440" tIns="45720" rIns="91440" bIns="45720" rtlCol="0">
            <a:normAutofit/>
          </a:bodyPr>
          <a:lstStyle>
            <a:lvl1pPr marL="144000" indent="0" algn="l" defTabSz="914400" rtl="0" eaLnBrk="1" latinLnBrk="0" hangingPunct="1">
              <a:lnSpc>
                <a:spcPts val="1600"/>
              </a:lnSpc>
              <a:spcBef>
                <a:spcPts val="0"/>
              </a:spcBef>
              <a:spcAft>
                <a:spcPts val="0"/>
              </a:spcAft>
              <a:buFontTx/>
              <a:buNone/>
              <a:defRPr sz="1200" b="0" kern="1200" cap="none"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Tx/>
              <a:buBlip>
                <a:blip r:embed="rId2"/>
              </a:buBlip>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342000" indent="-342000" algn="just">
              <a:buFontTx/>
              <a:buChar char="-"/>
            </a:pPr>
            <a:r>
              <a:rPr lang="fr-FR" sz="1400" dirty="0" smtClean="0"/>
              <a:t>L’activation du « </a:t>
            </a:r>
            <a:r>
              <a:rPr lang="fr-FR" sz="1400" i="1" dirty="0" smtClean="0"/>
              <a:t>Sans Contact </a:t>
            </a:r>
            <a:r>
              <a:rPr lang="fr-FR" sz="1400" dirty="0" smtClean="0"/>
              <a:t>»…</a:t>
            </a:r>
          </a:p>
          <a:p>
            <a:pPr marL="684000" indent="-342000" algn="just">
              <a:buFont typeface="Wingdings" panose="05000000000000000000" pitchFamily="2" charset="2"/>
              <a:buChar char="§"/>
            </a:pPr>
            <a:r>
              <a:rPr lang="fr-FR" sz="1400" dirty="0" smtClean="0"/>
              <a:t>Se fera sans frais supplémentaires,</a:t>
            </a:r>
          </a:p>
          <a:p>
            <a:pPr marL="684000" indent="-342000" algn="just">
              <a:buFont typeface="Wingdings" panose="05000000000000000000" pitchFamily="2" charset="2"/>
              <a:buChar char="§"/>
            </a:pPr>
            <a:r>
              <a:rPr lang="fr-FR" sz="1400" dirty="0" smtClean="0"/>
              <a:t>Sera assurée facilement à distance.</a:t>
            </a:r>
          </a:p>
          <a:p>
            <a:pPr marL="342000" indent="-342000" algn="just">
              <a:buFontTx/>
              <a:buChar char="-"/>
            </a:pPr>
            <a:endParaRPr lang="fr-FR" sz="1400" dirty="0" smtClean="0"/>
          </a:p>
          <a:p>
            <a:pPr marL="342000" indent="-342000" algn="just">
              <a:buFontTx/>
              <a:buChar char="-"/>
            </a:pPr>
            <a:r>
              <a:rPr lang="fr-FR" sz="1400" dirty="0" smtClean="0"/>
              <a:t>Le plafond du « </a:t>
            </a:r>
            <a:r>
              <a:rPr lang="fr-FR" sz="1400" i="1" dirty="0" smtClean="0"/>
              <a:t>Sans Contact</a:t>
            </a:r>
            <a:r>
              <a:rPr lang="fr-FR" sz="1400" dirty="0" smtClean="0"/>
              <a:t> » a été relevé à 50 €.</a:t>
            </a:r>
          </a:p>
          <a:p>
            <a:pPr marL="342000" indent="-342000" algn="just">
              <a:buFontTx/>
              <a:buChar char="-"/>
            </a:pPr>
            <a:endParaRPr lang="fr-FR" sz="1400" dirty="0" smtClean="0"/>
          </a:p>
          <a:p>
            <a:pPr marL="342000" indent="-342000" algn="just">
              <a:buFontTx/>
              <a:buChar char="-"/>
            </a:pPr>
            <a:r>
              <a:rPr lang="fr-FR" sz="1400" dirty="0" smtClean="0"/>
              <a:t>Le « </a:t>
            </a:r>
            <a:r>
              <a:rPr lang="fr-FR" sz="1400" i="1" dirty="0" smtClean="0"/>
              <a:t>Sans Contact </a:t>
            </a:r>
            <a:r>
              <a:rPr lang="fr-FR" sz="1400" dirty="0" smtClean="0"/>
              <a:t>», c’est aussi…</a:t>
            </a:r>
            <a:endParaRPr lang="fr-FR" sz="1400" dirty="0"/>
          </a:p>
          <a:p>
            <a:pPr marL="684000" indent="-342000" algn="just">
              <a:buFont typeface="Wingdings" panose="05000000000000000000" pitchFamily="2" charset="2"/>
              <a:buChar char="§"/>
            </a:pPr>
            <a:r>
              <a:rPr lang="fr-FR" sz="1400" dirty="0" smtClean="0"/>
              <a:t>Moins d’attente en caisse pour vos clients,</a:t>
            </a:r>
          </a:p>
          <a:p>
            <a:pPr marL="684000" indent="-342000" algn="just">
              <a:buFont typeface="Wingdings" panose="05000000000000000000" pitchFamily="2" charset="2"/>
              <a:buChar char="§"/>
            </a:pPr>
            <a:r>
              <a:rPr lang="fr-FR" sz="1400" dirty="0" smtClean="0"/>
              <a:t>Une solution d’encaissement appréciée des consommateurs, et devenue incontournable,</a:t>
            </a:r>
          </a:p>
          <a:p>
            <a:pPr marL="684000" indent="-342000" algn="just">
              <a:buFont typeface="Wingdings" panose="05000000000000000000" pitchFamily="2" charset="2"/>
              <a:buChar char="§"/>
            </a:pPr>
            <a:r>
              <a:rPr lang="fr-FR" sz="1400" dirty="0" smtClean="0"/>
              <a:t>Très pratique, d’autant le paiement des clients possible par smartphone </a:t>
            </a:r>
            <a:r>
              <a:rPr lang="fr-FR" sz="1400" i="1" dirty="0" smtClean="0"/>
              <a:t>(sans plafond)</a:t>
            </a:r>
            <a:r>
              <a:rPr lang="fr-FR" sz="1400" dirty="0" smtClean="0"/>
              <a:t>.</a:t>
            </a:r>
            <a:endParaRPr lang="fr-FR" sz="1400" dirty="0"/>
          </a:p>
          <a:p>
            <a:pPr marL="0" algn="just"/>
            <a:endParaRPr lang="fr-FR" sz="1400" dirty="0"/>
          </a:p>
          <a:p>
            <a:pPr marL="342000" indent="-342000" algn="just">
              <a:buFontTx/>
              <a:buChar char="-"/>
            </a:pPr>
            <a:r>
              <a:rPr lang="fr-FR" sz="1400" dirty="0" smtClean="0"/>
              <a:t>Soucieux de vous apporter la meilleure solution d’encaissement pour vous permettre de continuer votre activité en toute sécurité, nous avons fait des efforts sur la tarification de ce nouveau service, puisque</a:t>
            </a:r>
            <a:r>
              <a:rPr lang="fr-FR" sz="1400" b="1" dirty="0" smtClean="0">
                <a:solidFill>
                  <a:srgbClr val="C00000"/>
                </a:solidFill>
                <a:effectLst>
                  <a:outerShdw blurRad="38100" dist="38100" dir="2700000" algn="tl">
                    <a:srgbClr val="000000">
                      <a:alpha val="43137"/>
                    </a:srgbClr>
                  </a:outerShdw>
                </a:effectLst>
              </a:rPr>
              <a:t>…</a:t>
            </a:r>
            <a:r>
              <a:rPr lang="fr-FR" sz="1400" dirty="0" smtClean="0"/>
              <a:t> </a:t>
            </a:r>
          </a:p>
          <a:p>
            <a:pPr marL="684000" indent="-342000" algn="just">
              <a:buFont typeface="Wingdings" panose="05000000000000000000" pitchFamily="2" charset="2"/>
              <a:buChar char="§"/>
            </a:pPr>
            <a:r>
              <a:rPr lang="fr-FR" sz="1400" dirty="0" smtClean="0"/>
              <a:t>Pas de frais de changement de matériel,</a:t>
            </a:r>
          </a:p>
          <a:p>
            <a:pPr marL="684000" indent="-342000" algn="just">
              <a:buFont typeface="Wingdings" panose="05000000000000000000" pitchFamily="2" charset="2"/>
              <a:buChar char="§"/>
            </a:pPr>
            <a:r>
              <a:rPr lang="fr-FR" sz="1400" dirty="0" smtClean="0"/>
              <a:t>Pas de frais de rechargement des logiciels sur le nouveau terminal de paiement,</a:t>
            </a:r>
          </a:p>
          <a:p>
            <a:pPr marL="684000" indent="-342000" algn="just">
              <a:buFont typeface="Wingdings" panose="05000000000000000000" pitchFamily="2" charset="2"/>
              <a:buChar char="§"/>
            </a:pPr>
            <a:r>
              <a:rPr lang="fr-FR" sz="1400" dirty="0" smtClean="0"/>
              <a:t>4 mois de location offerts si engagement sur 48 mois </a:t>
            </a:r>
            <a:r>
              <a:rPr lang="fr-FR" sz="1400" i="1" dirty="0" smtClean="0"/>
              <a:t>(1 mois offert si engagement sur 24 mois)</a:t>
            </a:r>
            <a:r>
              <a:rPr lang="fr-FR" sz="1400" dirty="0" smtClean="0"/>
              <a:t>,</a:t>
            </a:r>
          </a:p>
          <a:p>
            <a:pPr marL="684000" indent="-342000" algn="just">
              <a:buFont typeface="Wingdings" panose="05000000000000000000" pitchFamily="2" charset="2"/>
              <a:buChar char="§"/>
            </a:pPr>
            <a:r>
              <a:rPr lang="fr-FR" sz="1400" dirty="0" smtClean="0"/>
              <a:t>Activation du « </a:t>
            </a:r>
            <a:r>
              <a:rPr lang="fr-FR" sz="1400" i="1" dirty="0" smtClean="0"/>
              <a:t>Sans Contact </a:t>
            </a:r>
            <a:r>
              <a:rPr lang="fr-FR" sz="1400" dirty="0" smtClean="0"/>
              <a:t>» sans frais, et application de la tarification de votre contrat </a:t>
            </a:r>
            <a:r>
              <a:rPr lang="fr-FR" sz="1400" dirty="0" smtClean="0"/>
              <a:t>actuel.</a:t>
            </a:r>
            <a:endParaRPr lang="fr-FR" sz="500" dirty="0"/>
          </a:p>
          <a:p>
            <a:pPr marL="684000" indent="-342000" algn="just">
              <a:buFont typeface="Wingdings" panose="05000000000000000000" pitchFamily="2" charset="2"/>
              <a:buChar char="§"/>
            </a:pPr>
            <a:r>
              <a:rPr lang="fr-FR" sz="1400" dirty="0" smtClean="0"/>
              <a:t>Offre 2 mois gratuits.</a:t>
            </a:r>
          </a:p>
          <a:p>
            <a:pPr marL="684000" indent="-342000" algn="just">
              <a:buFont typeface="Wingdings" panose="05000000000000000000" pitchFamily="2" charset="2"/>
              <a:buChar char="§"/>
            </a:pPr>
            <a:r>
              <a:rPr lang="fr-FR" sz="1400" dirty="0" smtClean="0"/>
              <a:t>Prise </a:t>
            </a:r>
            <a:r>
              <a:rPr lang="fr-FR" sz="1400" dirty="0"/>
              <a:t>en </a:t>
            </a:r>
            <a:r>
              <a:rPr lang="fr-FR" sz="1400" dirty="0" smtClean="0"/>
              <a:t>charge, </a:t>
            </a:r>
            <a:r>
              <a:rPr lang="fr-FR" sz="1400" dirty="0"/>
              <a:t>pour tout nouveau contrat de location TPE : un ou deux mois de loyer, les frais d’IRA de la concurrence, les frais de mise en place </a:t>
            </a:r>
            <a:r>
              <a:rPr lang="fr-FR" sz="1400" dirty="0" smtClean="0"/>
              <a:t>du </a:t>
            </a:r>
            <a:r>
              <a:rPr lang="fr-FR" sz="1400" dirty="0"/>
              <a:t>logiciel. </a:t>
            </a:r>
            <a:endParaRPr lang="fr-FR" sz="1400" dirty="0"/>
          </a:p>
          <a:p>
            <a:pPr marL="684000" indent="-342000" algn="just">
              <a:buFont typeface="Wingdings" panose="05000000000000000000" pitchFamily="2" charset="2"/>
              <a:buChar char="§"/>
            </a:pPr>
            <a:endParaRPr lang="fr-FR" sz="1400" dirty="0"/>
          </a:p>
          <a:p>
            <a:pPr algn="just"/>
            <a:endParaRPr lang="fr-FR" sz="1400" dirty="0" smtClean="0"/>
          </a:p>
          <a:p>
            <a:pPr algn="just"/>
            <a:r>
              <a:rPr lang="fr-FR" sz="1400" dirty="0" smtClean="0">
                <a:sym typeface="Wingdings" panose="05000000000000000000" pitchFamily="2" charset="2"/>
              </a:rPr>
              <a:t>	</a:t>
            </a:r>
            <a:endParaRPr lang="fr-FR" sz="1400" u="sng" dirty="0" smtClean="0"/>
          </a:p>
        </p:txBody>
      </p:sp>
      <p:sp>
        <p:nvSpPr>
          <p:cNvPr id="2" name="Accolade ouvrante 1"/>
          <p:cNvSpPr/>
          <p:nvPr/>
        </p:nvSpPr>
        <p:spPr>
          <a:xfrm>
            <a:off x="1259632" y="4437112"/>
            <a:ext cx="144016" cy="720080"/>
          </a:xfrm>
          <a:prstGeom prst="leftBrace">
            <a:avLst/>
          </a:prstGeom>
          <a:ln w="127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 name="ZoneTexte 2"/>
          <p:cNvSpPr txBox="1"/>
          <p:nvPr/>
        </p:nvSpPr>
        <p:spPr>
          <a:xfrm>
            <a:off x="323528" y="4623519"/>
            <a:ext cx="1008112" cy="461665"/>
          </a:xfrm>
          <a:prstGeom prst="rect">
            <a:avLst/>
          </a:prstGeom>
          <a:noFill/>
        </p:spPr>
        <p:txBody>
          <a:bodyPr wrap="square" rtlCol="0">
            <a:spAutoFit/>
          </a:bodyPr>
          <a:lstStyle/>
          <a:p>
            <a:r>
              <a:rPr lang="fr-FR" sz="1200" b="1" dirty="0">
                <a:solidFill>
                  <a:srgbClr val="C00000"/>
                </a:solidFill>
              </a:rPr>
              <a:t>TPE </a:t>
            </a:r>
            <a:r>
              <a:rPr lang="fr-FR" sz="1200" b="1" dirty="0" smtClean="0">
                <a:solidFill>
                  <a:srgbClr val="C00000"/>
                </a:solidFill>
              </a:rPr>
              <a:t>obsolète </a:t>
            </a:r>
            <a:r>
              <a:rPr lang="fr-FR" sz="1200" b="1" dirty="0">
                <a:solidFill>
                  <a:srgbClr val="C00000"/>
                </a:solidFill>
              </a:rPr>
              <a:t>C B5.5</a:t>
            </a:r>
            <a:endParaRPr lang="fr-FR" sz="1200" b="1" dirty="0">
              <a:solidFill>
                <a:srgbClr val="C00000"/>
              </a:solidFill>
            </a:endParaRPr>
          </a:p>
        </p:txBody>
      </p:sp>
      <p:sp>
        <p:nvSpPr>
          <p:cNvPr id="12" name="Accolade ouvrante 11"/>
          <p:cNvSpPr/>
          <p:nvPr/>
        </p:nvSpPr>
        <p:spPr>
          <a:xfrm>
            <a:off x="1279809" y="5160452"/>
            <a:ext cx="123839" cy="279687"/>
          </a:xfrm>
          <a:prstGeom prst="leftBrace">
            <a:avLst/>
          </a:prstGeom>
          <a:ln w="127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3" name="ZoneTexte 12"/>
          <p:cNvSpPr txBox="1"/>
          <p:nvPr/>
        </p:nvSpPr>
        <p:spPr>
          <a:xfrm>
            <a:off x="1026003" y="5134432"/>
            <a:ext cx="305637" cy="276999"/>
          </a:xfrm>
          <a:prstGeom prst="rect">
            <a:avLst/>
          </a:prstGeom>
          <a:noFill/>
        </p:spPr>
        <p:txBody>
          <a:bodyPr wrap="square" rtlCol="0">
            <a:spAutoFit/>
          </a:bodyPr>
          <a:lstStyle/>
          <a:p>
            <a:r>
              <a:rPr lang="fr-FR" sz="1200" b="1" dirty="0" smtClean="0">
                <a:solidFill>
                  <a:srgbClr val="C00000"/>
                </a:solidFill>
              </a:rPr>
              <a:t>IP</a:t>
            </a:r>
            <a:endParaRPr lang="fr-FR" sz="1200" b="1" dirty="0">
              <a:solidFill>
                <a:srgbClr val="C00000"/>
              </a:solidFill>
            </a:endParaRPr>
          </a:p>
        </p:txBody>
      </p:sp>
      <p:sp>
        <p:nvSpPr>
          <p:cNvPr id="14" name="Accolade ouvrante 13"/>
          <p:cNvSpPr/>
          <p:nvPr/>
        </p:nvSpPr>
        <p:spPr>
          <a:xfrm>
            <a:off x="1311463" y="5445223"/>
            <a:ext cx="92185" cy="402431"/>
          </a:xfrm>
          <a:prstGeom prst="leftBrace">
            <a:avLst/>
          </a:prstGeom>
          <a:ln w="127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5" name="ZoneTexte 14"/>
          <p:cNvSpPr txBox="1"/>
          <p:nvPr/>
        </p:nvSpPr>
        <p:spPr>
          <a:xfrm>
            <a:off x="539552" y="5373216"/>
            <a:ext cx="864096" cy="461665"/>
          </a:xfrm>
          <a:prstGeom prst="rect">
            <a:avLst/>
          </a:prstGeom>
          <a:noFill/>
        </p:spPr>
        <p:txBody>
          <a:bodyPr wrap="square" rtlCol="0">
            <a:spAutoFit/>
          </a:bodyPr>
          <a:lstStyle/>
          <a:p>
            <a:r>
              <a:rPr lang="fr-FR" sz="1200" b="1" dirty="0" smtClean="0">
                <a:solidFill>
                  <a:srgbClr val="C00000"/>
                </a:solidFill>
              </a:rPr>
              <a:t>Enveloppe monétique</a:t>
            </a:r>
            <a:endParaRPr lang="fr-FR" sz="1200" b="1" dirty="0">
              <a:solidFill>
                <a:srgbClr val="C00000"/>
              </a:solidFill>
            </a:endParaRPr>
          </a:p>
        </p:txBody>
      </p:sp>
    </p:spTree>
    <p:extLst>
      <p:ext uri="{BB962C8B-B14F-4D97-AF65-F5344CB8AC3E}">
        <p14:creationId xmlns:p14="http://schemas.microsoft.com/office/powerpoint/2010/main" val="23075696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331640" y="2304048"/>
            <a:ext cx="6732648" cy="476880"/>
          </a:xfrm>
        </p:spPr>
        <p:txBody>
          <a:bodyPr/>
          <a:lstStyle/>
          <a:p>
            <a:r>
              <a:rPr lang="fr-FR" sz="2800" dirty="0" smtClean="0">
                <a:solidFill>
                  <a:srgbClr val="C00000"/>
                </a:solidFill>
                <a:latin typeface="+mn-lt"/>
                <a:ea typeface="+mn-ea"/>
                <a:cs typeface="+mn-cs"/>
              </a:rPr>
              <a:t>Contrer les</a:t>
            </a:r>
            <a:br>
              <a:rPr lang="fr-FR" sz="2800" dirty="0" smtClean="0">
                <a:solidFill>
                  <a:srgbClr val="C00000"/>
                </a:solidFill>
                <a:latin typeface="+mn-lt"/>
                <a:ea typeface="+mn-ea"/>
                <a:cs typeface="+mn-cs"/>
              </a:rPr>
            </a:br>
            <a:r>
              <a:rPr lang="fr-FR" sz="2800" dirty="0" err="1" smtClean="0">
                <a:solidFill>
                  <a:srgbClr val="C00000"/>
                </a:solidFill>
                <a:latin typeface="+mn-lt"/>
                <a:ea typeface="+mn-ea"/>
                <a:cs typeface="+mn-cs"/>
              </a:rPr>
              <a:t>r</a:t>
            </a:r>
            <a:r>
              <a:rPr lang="fr-FR" sz="2800" dirty="0" err="1">
                <a:solidFill>
                  <a:srgbClr val="C00000"/>
                </a:solidFill>
                <a:latin typeface="+mn-lt"/>
              </a:rPr>
              <a:t>é</a:t>
            </a:r>
            <a:r>
              <a:rPr lang="fr-FR" sz="2800" dirty="0" err="1" smtClean="0">
                <a:solidFill>
                  <a:srgbClr val="C00000"/>
                </a:solidFill>
                <a:latin typeface="+mn-lt"/>
                <a:ea typeface="+mn-ea"/>
                <a:cs typeface="+mn-cs"/>
              </a:rPr>
              <a:t>sistanceS</a:t>
            </a:r>
            <a:endParaRPr lang="fr-FR" sz="2800" dirty="0">
              <a:solidFill>
                <a:srgbClr val="C00000"/>
              </a:solidFill>
              <a:latin typeface="+mn-lt"/>
              <a:ea typeface="+mn-ea"/>
              <a:cs typeface="+mn-cs"/>
            </a:endParaRPr>
          </a:p>
        </p:txBody>
      </p:sp>
      <p:sp>
        <p:nvSpPr>
          <p:cNvPr id="5" name="Espace réservé du numéro de diapositive 4"/>
          <p:cNvSpPr>
            <a:spLocks noGrp="1"/>
          </p:cNvSpPr>
          <p:nvPr>
            <p:ph type="sldNum" sz="quarter" idx="11"/>
          </p:nvPr>
        </p:nvSpPr>
        <p:spPr/>
        <p:txBody>
          <a:bodyPr/>
          <a:lstStyle/>
          <a:p>
            <a:fld id="{0536D7D7-E68B-4848-A580-3E20DDE126DB}" type="slidenum">
              <a:rPr lang="fr-FR" smtClean="0">
                <a:solidFill>
                  <a:schemeClr val="tx1"/>
                </a:solidFill>
              </a:rPr>
              <a:pPr/>
              <a:t>24</a:t>
            </a:fld>
            <a:endParaRPr lang="fr-FR" dirty="0">
              <a:solidFill>
                <a:schemeClr val="tx1"/>
              </a:solidFill>
            </a:endParaRPr>
          </a:p>
        </p:txBody>
      </p:sp>
      <p:sp>
        <p:nvSpPr>
          <p:cNvPr id="18" name="Espace réservé du texte 17"/>
          <p:cNvSpPr>
            <a:spLocks noGrp="1"/>
          </p:cNvSpPr>
          <p:nvPr>
            <p:ph type="body" sz="quarter" idx="13"/>
          </p:nvPr>
        </p:nvSpPr>
        <p:spPr>
          <a:xfrm>
            <a:off x="4428207" y="1845171"/>
            <a:ext cx="575841" cy="575717"/>
          </a:xfrm>
        </p:spPr>
        <p:txBody>
          <a:bodyPr>
            <a:normAutofit/>
          </a:bodyPr>
          <a:lstStyle/>
          <a:p>
            <a:r>
              <a:rPr lang="fr-FR" sz="2800" dirty="0" smtClean="0">
                <a:solidFill>
                  <a:srgbClr val="C00000"/>
                </a:solidFill>
              </a:rPr>
              <a:t>(6)</a:t>
            </a:r>
            <a:endParaRPr lang="fr-FR" sz="2800" dirty="0">
              <a:solidFill>
                <a:srgbClr val="C00000"/>
              </a:solidFill>
            </a:endParaRPr>
          </a:p>
        </p:txBody>
      </p:sp>
      <p:pic>
        <p:nvPicPr>
          <p:cNvPr id="6" name="Image 5"/>
          <p:cNvPicPr/>
          <p:nvPr/>
        </p:nvPicPr>
        <p:blipFill rotWithShape="1">
          <a:blip r:embed="rId2"/>
          <a:srcRect l="53367" t="45703" r="30015" b="31380"/>
          <a:stretch/>
        </p:blipFill>
        <p:spPr bwMode="auto">
          <a:xfrm>
            <a:off x="5890994" y="692696"/>
            <a:ext cx="2162175" cy="1676400"/>
          </a:xfrm>
          <a:prstGeom prst="rect">
            <a:avLst/>
          </a:prstGeom>
          <a:ln>
            <a:noFill/>
          </a:ln>
          <a:extLst>
            <a:ext uri="{53640926-AAD7-44D8-BBD7-CCE9431645EC}">
              <a14:shadowObscured xmlns:a14="http://schemas.microsoft.com/office/drawing/2010/main"/>
            </a:ext>
          </a:extLst>
        </p:spPr>
      </p:pic>
      <p:pic>
        <p:nvPicPr>
          <p:cNvPr id="7" name="Image 6"/>
          <p:cNvPicPr/>
          <p:nvPr/>
        </p:nvPicPr>
        <p:blipFill rotWithShape="1">
          <a:blip r:embed="rId3"/>
          <a:srcRect l="66326" t="18100" r="21010" b="59244"/>
          <a:stretch/>
        </p:blipFill>
        <p:spPr bwMode="auto">
          <a:xfrm>
            <a:off x="2483768" y="3645024"/>
            <a:ext cx="1647825" cy="16573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971927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25</a:t>
            </a:fld>
            <a:endParaRPr lang="fr-FR" dirty="0">
              <a:solidFill>
                <a:schemeClr val="tx1"/>
              </a:solidFill>
            </a:endParaRPr>
          </a:p>
        </p:txBody>
      </p:sp>
      <p:sp>
        <p:nvSpPr>
          <p:cNvPr id="3" name="Espace réservé du texte 2"/>
          <p:cNvSpPr>
            <a:spLocks noGrp="1"/>
          </p:cNvSpPr>
          <p:nvPr>
            <p:ph type="body" sz="quarter" idx="16"/>
          </p:nvPr>
        </p:nvSpPr>
        <p:spPr>
          <a:xfrm>
            <a:off x="1025999" y="1412776"/>
            <a:ext cx="7722463" cy="517380"/>
          </a:xfrm>
        </p:spPr>
        <p:txBody>
          <a:bodyPr>
            <a:normAutofit/>
          </a:bodyPr>
          <a:lstStyle/>
          <a:p>
            <a:pPr>
              <a:buSzPct val="150000"/>
            </a:pPr>
            <a:r>
              <a:rPr lang="fr-FR" sz="1400" dirty="0" smtClean="0"/>
              <a:t> a l’APPUI D’UNE </a:t>
            </a:r>
            <a:r>
              <a:rPr lang="fr-FR" sz="1400" dirty="0" err="1" smtClean="0"/>
              <a:t>MéTHODE</a:t>
            </a:r>
            <a:r>
              <a:rPr lang="fr-FR" sz="1400" dirty="0" smtClean="0"/>
              <a:t> EFFICACE</a:t>
            </a:r>
            <a:endParaRPr lang="fr-FR" sz="1400" dirty="0"/>
          </a:p>
        </p:txBody>
      </p:sp>
      <p:sp>
        <p:nvSpPr>
          <p:cNvPr id="4" name="Espace réservé du texte 3"/>
          <p:cNvSpPr>
            <a:spLocks noGrp="1"/>
          </p:cNvSpPr>
          <p:nvPr>
            <p:ph type="body" sz="quarter" idx="17"/>
          </p:nvPr>
        </p:nvSpPr>
        <p:spPr>
          <a:xfrm>
            <a:off x="1026000" y="1844824"/>
            <a:ext cx="8046400" cy="1656184"/>
          </a:xfrm>
        </p:spPr>
        <p:txBody>
          <a:bodyPr>
            <a:normAutofit/>
          </a:bodyPr>
          <a:lstStyle/>
          <a:p>
            <a:r>
              <a:rPr lang="fr-FR" sz="1400" dirty="0"/>
              <a:t> </a:t>
            </a:r>
          </a:p>
          <a:p>
            <a:r>
              <a:rPr lang="fr-FR" sz="1600" b="1" dirty="0">
                <a:solidFill>
                  <a:srgbClr val="C00000"/>
                </a:solidFill>
                <a:effectLst>
                  <a:outerShdw blurRad="38100" dist="38100" dir="2700000" algn="tl">
                    <a:srgbClr val="000000">
                      <a:alpha val="43137"/>
                    </a:srgbClr>
                  </a:outerShdw>
                </a:effectLst>
                <a:latin typeface="Algerian" panose="04020705040A02060702" pitchFamily="82" charset="0"/>
              </a:rPr>
              <a:t>A</a:t>
            </a:r>
            <a:r>
              <a:rPr lang="fr-FR" sz="1400" b="1" dirty="0"/>
              <a:t>	CCEPTER	=	</a:t>
            </a:r>
            <a:r>
              <a:rPr lang="fr-FR" sz="1400" dirty="0"/>
              <a:t>je comprends que… </a:t>
            </a:r>
            <a:r>
              <a:rPr lang="fr-FR" sz="1400" i="1" dirty="0"/>
              <a:t>(intelligence émotionnelle)</a:t>
            </a:r>
            <a:endParaRPr lang="fr-FR" sz="1400" dirty="0"/>
          </a:p>
          <a:p>
            <a:r>
              <a:rPr lang="fr-FR" sz="1600" b="1" dirty="0">
                <a:solidFill>
                  <a:srgbClr val="C00000"/>
                </a:solidFill>
                <a:effectLst>
                  <a:outerShdw blurRad="38100" dist="38100" dir="2700000" algn="tl">
                    <a:srgbClr val="000000">
                      <a:alpha val="43137"/>
                    </a:srgbClr>
                  </a:outerShdw>
                </a:effectLst>
                <a:latin typeface="Algerian" panose="04020705040A02060702" pitchFamily="82" charset="0"/>
              </a:rPr>
              <a:t>Q</a:t>
            </a:r>
            <a:r>
              <a:rPr lang="fr-FR" sz="1400" dirty="0"/>
              <a:t>	</a:t>
            </a:r>
            <a:r>
              <a:rPr lang="fr-FR" sz="1400" b="1" dirty="0"/>
              <a:t>UALIFIER	=	</a:t>
            </a:r>
            <a:r>
              <a:rPr lang="fr-FR" sz="1400" dirty="0"/>
              <a:t>poser des questions ouvertes pour comprendre pourquoi le client réagit ainsi</a:t>
            </a:r>
          </a:p>
          <a:p>
            <a:r>
              <a:rPr lang="fr-FR" sz="1600" b="1" dirty="0">
                <a:solidFill>
                  <a:srgbClr val="C00000"/>
                </a:solidFill>
                <a:effectLst>
                  <a:outerShdw blurRad="38100" dist="38100" dir="2700000" algn="tl">
                    <a:srgbClr val="000000">
                      <a:alpha val="43137"/>
                    </a:srgbClr>
                  </a:outerShdw>
                </a:effectLst>
                <a:latin typeface="Algerian" panose="04020705040A02060702" pitchFamily="82" charset="0"/>
              </a:rPr>
              <a:t>R</a:t>
            </a:r>
            <a:r>
              <a:rPr lang="fr-FR" sz="1400" dirty="0"/>
              <a:t>	</a:t>
            </a:r>
            <a:r>
              <a:rPr lang="fr-FR" sz="1400" b="1" dirty="0"/>
              <a:t>EPONDRE	=	</a:t>
            </a:r>
            <a:r>
              <a:rPr lang="fr-FR" sz="1400" dirty="0"/>
              <a:t>trouver les arguments personnalisés</a:t>
            </a:r>
          </a:p>
          <a:p>
            <a:r>
              <a:rPr lang="fr-FR" sz="1600" b="1" dirty="0">
                <a:solidFill>
                  <a:srgbClr val="C00000"/>
                </a:solidFill>
                <a:effectLst>
                  <a:outerShdw blurRad="38100" dist="38100" dir="2700000" algn="tl">
                    <a:srgbClr val="000000">
                      <a:alpha val="43137"/>
                    </a:srgbClr>
                  </a:outerShdw>
                </a:effectLst>
                <a:latin typeface="Algerian" panose="04020705040A02060702" pitchFamily="82" charset="0"/>
              </a:rPr>
              <a:t>E</a:t>
            </a:r>
            <a:r>
              <a:rPr lang="fr-FR" sz="1400" dirty="0"/>
              <a:t>	</a:t>
            </a:r>
            <a:r>
              <a:rPr lang="fr-FR" sz="1400" b="1" dirty="0" smtClean="0"/>
              <a:t>NCHAINER</a:t>
            </a:r>
            <a:r>
              <a:rPr lang="fr-FR" sz="1400" b="1" dirty="0"/>
              <a:t>	</a:t>
            </a:r>
            <a:r>
              <a:rPr lang="fr-FR" sz="1400" b="1" dirty="0" smtClean="0"/>
              <a:t>=	</a:t>
            </a:r>
            <a:r>
              <a:rPr lang="fr-FR" sz="1400" dirty="0"/>
              <a:t>engager la conclusion</a:t>
            </a:r>
            <a:r>
              <a:rPr lang="fr-FR" sz="1400" b="1" dirty="0"/>
              <a:t>	</a:t>
            </a:r>
            <a:endParaRPr lang="fr-FR" sz="1400" dirty="0"/>
          </a:p>
          <a:p>
            <a:r>
              <a:rPr lang="fr-FR" sz="1400" dirty="0"/>
              <a:t> </a:t>
            </a:r>
            <a:endParaRPr lang="fr-FR" sz="1000" dirty="0" smtClean="0"/>
          </a:p>
          <a:p>
            <a:pPr algn="just"/>
            <a:r>
              <a:rPr lang="fr-FR" sz="1400" dirty="0" smtClean="0">
                <a:sym typeface="Wingdings" panose="05000000000000000000" pitchFamily="2" charset="2"/>
              </a:rPr>
              <a:t>	</a:t>
            </a:r>
            <a:endParaRPr lang="fr-FR" sz="1400" u="sng" dirty="0" smtClean="0"/>
          </a:p>
        </p:txBody>
      </p:sp>
      <p:sp>
        <p:nvSpPr>
          <p:cNvPr id="9" name="Titre 8"/>
          <p:cNvSpPr>
            <a:spLocks noGrp="1"/>
          </p:cNvSpPr>
          <p:nvPr>
            <p:ph type="title"/>
          </p:nvPr>
        </p:nvSpPr>
        <p:spPr>
          <a:xfrm>
            <a:off x="1115616" y="405825"/>
            <a:ext cx="6264696" cy="430887"/>
          </a:xfrm>
        </p:spPr>
        <p:txBody>
          <a:bodyPr/>
          <a:lstStyle/>
          <a:p>
            <a:r>
              <a:rPr lang="fr-FR" dirty="0" smtClean="0">
                <a:solidFill>
                  <a:srgbClr val="C00000"/>
                </a:solidFill>
              </a:rPr>
              <a:t>CONTRER </a:t>
            </a:r>
            <a:r>
              <a:rPr lang="fr-FR" dirty="0">
                <a:solidFill>
                  <a:srgbClr val="C00000"/>
                </a:solidFill>
              </a:rPr>
              <a:t>LES </a:t>
            </a:r>
            <a:r>
              <a:rPr lang="fr-FR" dirty="0" err="1">
                <a:solidFill>
                  <a:srgbClr val="C00000"/>
                </a:solidFill>
              </a:rPr>
              <a:t>RéSISTANCES</a:t>
            </a:r>
            <a:endParaRPr lang="fr-FR" b="0" dirty="0">
              <a:solidFill>
                <a:srgbClr val="C00000"/>
              </a:solidFill>
            </a:endParaRPr>
          </a:p>
        </p:txBody>
      </p:sp>
      <p:sp>
        <p:nvSpPr>
          <p:cNvPr id="6" name="Espace réservé du texte 2"/>
          <p:cNvSpPr txBox="1">
            <a:spLocks/>
          </p:cNvSpPr>
          <p:nvPr/>
        </p:nvSpPr>
        <p:spPr>
          <a:xfrm>
            <a:off x="1005008" y="3501008"/>
            <a:ext cx="7722463" cy="1872208"/>
          </a:xfrm>
          <a:prstGeom prst="rect">
            <a:avLst/>
          </a:prstGeom>
        </p:spPr>
        <p:txBody>
          <a:bodyPr vert="horz" lIns="91440" tIns="45720" rIns="91440" bIns="45720" rtlCol="0">
            <a:normAutofit/>
          </a:bodyPr>
          <a:lstStyle>
            <a:lvl1pPr marL="144000" indent="-144000" algn="l" defTabSz="914400" rtl="0" eaLnBrk="1" latinLnBrk="0" hangingPunct="1">
              <a:spcBef>
                <a:spcPts val="300"/>
              </a:spcBef>
              <a:spcAft>
                <a:spcPts val="1200"/>
              </a:spcAft>
              <a:buClr>
                <a:schemeClr val="accent1"/>
              </a:buClr>
              <a:buFontTx/>
              <a:buBlip>
                <a:blip r:embed="rId2"/>
              </a:buBlip>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Tx/>
              <a:buBlip>
                <a:blip r:embed="rId2"/>
              </a:buBlip>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a:buSzPct val="150000"/>
            </a:pPr>
            <a:r>
              <a:rPr lang="fr-FR" sz="1400" dirty="0" smtClean="0"/>
              <a:t> </a:t>
            </a:r>
            <a:r>
              <a:rPr lang="fr-FR" sz="1400" dirty="0"/>
              <a:t>AU SERVICE DU MAINTIEN D’UNE COMMUNICATION OUVERTE</a:t>
            </a:r>
          </a:p>
          <a:p>
            <a:pPr marL="342000" indent="-342000" algn="just">
              <a:buClrTx/>
              <a:buFontTx/>
              <a:buChar char="-"/>
            </a:pPr>
            <a:r>
              <a:rPr lang="fr-FR" sz="1400" b="0" cap="none" dirty="0"/>
              <a:t>Comprendre les émotions </a:t>
            </a:r>
            <a:r>
              <a:rPr lang="fr-FR" sz="1400" b="0" cap="none" dirty="0" smtClean="0"/>
              <a:t>du </a:t>
            </a:r>
            <a:r>
              <a:rPr lang="fr-FR" sz="1400" b="0" cap="none" dirty="0"/>
              <a:t>client </a:t>
            </a:r>
            <a:r>
              <a:rPr lang="fr-FR" sz="1400" b="0" cap="none" dirty="0" smtClean="0"/>
              <a:t>en </a:t>
            </a:r>
            <a:r>
              <a:rPr lang="fr-FR" sz="1400" b="0" cap="none" dirty="0"/>
              <a:t>période de stress exceptionnel.</a:t>
            </a:r>
          </a:p>
          <a:p>
            <a:pPr marL="342000" indent="-342000" algn="just">
              <a:buClrTx/>
              <a:buFontTx/>
              <a:buChar char="-"/>
            </a:pPr>
            <a:r>
              <a:rPr lang="fr-FR" sz="1400" b="0" cap="none" dirty="0"/>
              <a:t>Gérer ses propres réactions pour faciliter les échanges</a:t>
            </a:r>
            <a:r>
              <a:rPr lang="fr-FR" sz="1400" b="0" cap="none" dirty="0" smtClean="0"/>
              <a:t>.</a:t>
            </a:r>
            <a:endParaRPr lang="fr-FR" sz="1400" u="sng" dirty="0"/>
          </a:p>
          <a:p>
            <a:pPr>
              <a:buSzPct val="150000"/>
            </a:pPr>
            <a:endParaRPr lang="fr-FR" sz="1400" dirty="0"/>
          </a:p>
        </p:txBody>
      </p:sp>
      <p:pic>
        <p:nvPicPr>
          <p:cNvPr id="7" name="Image 6"/>
          <p:cNvPicPr/>
          <p:nvPr/>
        </p:nvPicPr>
        <p:blipFill rotWithShape="1">
          <a:blip r:embed="rId3"/>
          <a:srcRect l="52782" t="61719" r="29575" b="17708"/>
          <a:stretch/>
        </p:blipFill>
        <p:spPr bwMode="auto">
          <a:xfrm>
            <a:off x="6232549" y="3292202"/>
            <a:ext cx="2295525" cy="15049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013876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19672" y="2304048"/>
            <a:ext cx="6732648" cy="476880"/>
          </a:xfrm>
        </p:spPr>
        <p:txBody>
          <a:bodyPr/>
          <a:lstStyle/>
          <a:p>
            <a:r>
              <a:rPr lang="fr-FR" sz="2800" dirty="0" smtClean="0">
                <a:solidFill>
                  <a:srgbClr val="C00000"/>
                </a:solidFill>
                <a:latin typeface="+mn-lt"/>
                <a:ea typeface="+mn-ea"/>
                <a:cs typeface="+mn-cs"/>
              </a:rPr>
              <a:t>Engager la</a:t>
            </a:r>
            <a:br>
              <a:rPr lang="fr-FR" sz="2800" dirty="0" smtClean="0">
                <a:solidFill>
                  <a:srgbClr val="C00000"/>
                </a:solidFill>
                <a:latin typeface="+mn-lt"/>
                <a:ea typeface="+mn-ea"/>
                <a:cs typeface="+mn-cs"/>
              </a:rPr>
            </a:br>
            <a:r>
              <a:rPr lang="fr-FR" sz="2800" dirty="0" smtClean="0">
                <a:solidFill>
                  <a:srgbClr val="C00000"/>
                </a:solidFill>
                <a:latin typeface="+mn-lt"/>
                <a:ea typeface="+mn-ea"/>
                <a:cs typeface="+mn-cs"/>
              </a:rPr>
              <a:t>concrétisation</a:t>
            </a:r>
            <a:endParaRPr lang="fr-FR" sz="2800" dirty="0">
              <a:solidFill>
                <a:srgbClr val="C00000"/>
              </a:solidFill>
              <a:latin typeface="+mn-lt"/>
              <a:ea typeface="+mn-ea"/>
              <a:cs typeface="+mn-cs"/>
            </a:endParaRPr>
          </a:p>
        </p:txBody>
      </p:sp>
      <p:sp>
        <p:nvSpPr>
          <p:cNvPr id="5" name="Espace réservé du numéro de diapositive 4"/>
          <p:cNvSpPr>
            <a:spLocks noGrp="1"/>
          </p:cNvSpPr>
          <p:nvPr>
            <p:ph type="sldNum" sz="quarter" idx="11"/>
          </p:nvPr>
        </p:nvSpPr>
        <p:spPr/>
        <p:txBody>
          <a:bodyPr/>
          <a:lstStyle/>
          <a:p>
            <a:fld id="{0536D7D7-E68B-4848-A580-3E20DDE126DB}" type="slidenum">
              <a:rPr lang="fr-FR" smtClean="0">
                <a:solidFill>
                  <a:schemeClr val="tx1"/>
                </a:solidFill>
              </a:rPr>
              <a:pPr/>
              <a:t>26</a:t>
            </a:fld>
            <a:endParaRPr lang="fr-FR" dirty="0">
              <a:solidFill>
                <a:schemeClr val="tx1"/>
              </a:solidFill>
            </a:endParaRPr>
          </a:p>
        </p:txBody>
      </p:sp>
      <p:sp>
        <p:nvSpPr>
          <p:cNvPr id="18" name="Espace réservé du texte 17"/>
          <p:cNvSpPr>
            <a:spLocks noGrp="1"/>
          </p:cNvSpPr>
          <p:nvPr>
            <p:ph type="body" sz="quarter" idx="13"/>
          </p:nvPr>
        </p:nvSpPr>
        <p:spPr>
          <a:xfrm>
            <a:off x="4608127" y="1845171"/>
            <a:ext cx="575841" cy="575717"/>
          </a:xfrm>
        </p:spPr>
        <p:txBody>
          <a:bodyPr>
            <a:normAutofit/>
          </a:bodyPr>
          <a:lstStyle/>
          <a:p>
            <a:r>
              <a:rPr lang="fr-FR" sz="2800" dirty="0" smtClean="0">
                <a:solidFill>
                  <a:srgbClr val="C00000"/>
                </a:solidFill>
              </a:rPr>
              <a:t>(7)</a:t>
            </a:r>
            <a:endParaRPr lang="fr-FR" sz="2800" dirty="0">
              <a:solidFill>
                <a:srgbClr val="C00000"/>
              </a:solidFill>
            </a:endParaRPr>
          </a:p>
        </p:txBody>
      </p:sp>
      <p:pic>
        <p:nvPicPr>
          <p:cNvPr id="6" name="Image 5"/>
          <p:cNvPicPr/>
          <p:nvPr/>
        </p:nvPicPr>
        <p:blipFill rotWithShape="1">
          <a:blip r:embed="rId2"/>
          <a:srcRect l="44583" t="43099" r="44948" b="38151"/>
          <a:stretch/>
        </p:blipFill>
        <p:spPr bwMode="auto">
          <a:xfrm>
            <a:off x="3223992" y="3845411"/>
            <a:ext cx="1362075" cy="13716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704893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27</a:t>
            </a:fld>
            <a:endParaRPr lang="fr-FR" dirty="0">
              <a:solidFill>
                <a:schemeClr val="tx1"/>
              </a:solidFill>
            </a:endParaRPr>
          </a:p>
        </p:txBody>
      </p:sp>
      <p:sp>
        <p:nvSpPr>
          <p:cNvPr id="9" name="Titre 8"/>
          <p:cNvSpPr>
            <a:spLocks noGrp="1"/>
          </p:cNvSpPr>
          <p:nvPr>
            <p:ph type="title"/>
          </p:nvPr>
        </p:nvSpPr>
        <p:spPr>
          <a:xfrm>
            <a:off x="1115616" y="427311"/>
            <a:ext cx="5616624" cy="430887"/>
          </a:xfrm>
        </p:spPr>
        <p:txBody>
          <a:bodyPr/>
          <a:lstStyle/>
          <a:p>
            <a:r>
              <a:rPr lang="fr-FR" dirty="0" smtClean="0">
                <a:solidFill>
                  <a:srgbClr val="C00000"/>
                </a:solidFill>
              </a:rPr>
              <a:t>Engager la concrétisation</a:t>
            </a:r>
            <a:endParaRPr lang="fr-FR" b="0" dirty="0">
              <a:solidFill>
                <a:srgbClr val="C00000"/>
              </a:solidFill>
            </a:endParaRPr>
          </a:p>
        </p:txBody>
      </p:sp>
      <p:sp>
        <p:nvSpPr>
          <p:cNvPr id="7" name="Espace réservé du texte 2"/>
          <p:cNvSpPr>
            <a:spLocks noGrp="1"/>
          </p:cNvSpPr>
          <p:nvPr>
            <p:ph type="body" sz="quarter" idx="16"/>
          </p:nvPr>
        </p:nvSpPr>
        <p:spPr>
          <a:xfrm>
            <a:off x="1025999" y="1484784"/>
            <a:ext cx="7722463" cy="584864"/>
          </a:xfrm>
        </p:spPr>
        <p:txBody>
          <a:bodyPr>
            <a:normAutofit/>
          </a:bodyPr>
          <a:lstStyle/>
          <a:p>
            <a:pPr>
              <a:buSzPct val="150000"/>
            </a:pPr>
            <a:r>
              <a:rPr lang="fr-FR" sz="1400" dirty="0" smtClean="0"/>
              <a:t> </a:t>
            </a:r>
            <a:r>
              <a:rPr lang="fr-FR" sz="1400" dirty="0" err="1" smtClean="0"/>
              <a:t>DéTECTER</a:t>
            </a:r>
            <a:r>
              <a:rPr lang="fr-FR" sz="1400" dirty="0" smtClean="0"/>
              <a:t> LES SIGNAUX D’ACHAT VERBAUX</a:t>
            </a:r>
            <a:endParaRPr lang="fr-FR" sz="1400" dirty="0"/>
          </a:p>
        </p:txBody>
      </p:sp>
      <p:sp>
        <p:nvSpPr>
          <p:cNvPr id="10" name="Espace réservé du texte 3"/>
          <p:cNvSpPr>
            <a:spLocks noGrp="1"/>
          </p:cNvSpPr>
          <p:nvPr>
            <p:ph type="body" sz="quarter" idx="17"/>
          </p:nvPr>
        </p:nvSpPr>
        <p:spPr>
          <a:xfrm>
            <a:off x="1026000" y="1988840"/>
            <a:ext cx="7722463" cy="1656184"/>
          </a:xfrm>
        </p:spPr>
        <p:txBody>
          <a:bodyPr>
            <a:normAutofit/>
          </a:bodyPr>
          <a:lstStyle/>
          <a:p>
            <a:pPr marL="342000" indent="-342000" algn="just">
              <a:buFontTx/>
              <a:buChar char="-"/>
            </a:pPr>
            <a:r>
              <a:rPr lang="fr-FR" sz="1400" dirty="0" smtClean="0"/>
              <a:t>Le « oui » franc du client.</a:t>
            </a:r>
          </a:p>
          <a:p>
            <a:pPr marL="342000" indent="-342000" algn="just">
              <a:buFontTx/>
              <a:buChar char="-"/>
            </a:pPr>
            <a:r>
              <a:rPr lang="fr-FR" sz="1400" dirty="0" smtClean="0"/>
              <a:t>Les onomatopées </a:t>
            </a:r>
            <a:r>
              <a:rPr lang="fr-FR" sz="1400" i="1" dirty="0" smtClean="0"/>
              <a:t>(« hum </a:t>
            </a:r>
            <a:r>
              <a:rPr lang="fr-FR" sz="1400" i="1" dirty="0" err="1" smtClean="0"/>
              <a:t>hum</a:t>
            </a:r>
            <a:r>
              <a:rPr lang="fr-FR" sz="1400" i="1" dirty="0" smtClean="0"/>
              <a:t> »…)</a:t>
            </a:r>
            <a:r>
              <a:rPr lang="fr-FR" sz="1400" dirty="0" smtClean="0"/>
              <a:t>.</a:t>
            </a:r>
          </a:p>
          <a:p>
            <a:pPr marL="342000" indent="-342000" algn="just">
              <a:buFontTx/>
              <a:buChar char="-"/>
            </a:pPr>
            <a:r>
              <a:rPr lang="fr-FR" sz="1400" dirty="0" smtClean="0"/>
              <a:t>Le fait qu’il se rétracte de son objection initiale.</a:t>
            </a:r>
          </a:p>
          <a:p>
            <a:pPr marL="342000" indent="-342000" algn="just">
              <a:buFontTx/>
              <a:buChar char="-"/>
            </a:pPr>
            <a:r>
              <a:rPr lang="fr-FR" sz="1400" dirty="0" smtClean="0"/>
              <a:t>Les questions d’intérêt, ou encore les questions pratiques, témoignant qu’il se projette.</a:t>
            </a:r>
          </a:p>
          <a:p>
            <a:pPr marL="0" algn="just"/>
            <a:endParaRPr lang="fr-FR" sz="1400" dirty="0" smtClean="0"/>
          </a:p>
          <a:p>
            <a:pPr algn="just"/>
            <a:endParaRPr lang="fr-FR" sz="1000" dirty="0" smtClean="0"/>
          </a:p>
          <a:p>
            <a:pPr algn="just"/>
            <a:r>
              <a:rPr lang="fr-FR" sz="1400" dirty="0" smtClean="0">
                <a:sym typeface="Wingdings" panose="05000000000000000000" pitchFamily="2" charset="2"/>
              </a:rPr>
              <a:t>	</a:t>
            </a:r>
            <a:endParaRPr lang="fr-FR" sz="1400" u="sng" dirty="0" smtClean="0"/>
          </a:p>
        </p:txBody>
      </p:sp>
      <p:sp>
        <p:nvSpPr>
          <p:cNvPr id="6" name="Espace réservé du texte 2"/>
          <p:cNvSpPr txBox="1">
            <a:spLocks/>
          </p:cNvSpPr>
          <p:nvPr/>
        </p:nvSpPr>
        <p:spPr>
          <a:xfrm>
            <a:off x="1026000" y="3429000"/>
            <a:ext cx="7722463" cy="584864"/>
          </a:xfrm>
          <a:prstGeom prst="rect">
            <a:avLst/>
          </a:prstGeom>
        </p:spPr>
        <p:txBody>
          <a:bodyPr vert="horz" lIns="91440" tIns="45720" rIns="91440" bIns="45720" rtlCol="0">
            <a:normAutofit/>
          </a:bodyPr>
          <a:lstStyle>
            <a:lvl1pPr marL="144000" indent="-144000" algn="l" defTabSz="914400" rtl="0" eaLnBrk="1" latinLnBrk="0" hangingPunct="1">
              <a:spcBef>
                <a:spcPts val="300"/>
              </a:spcBef>
              <a:spcAft>
                <a:spcPts val="1200"/>
              </a:spcAft>
              <a:buClr>
                <a:schemeClr val="accent1"/>
              </a:buClr>
              <a:buFontTx/>
              <a:buBlip>
                <a:blip r:embed="rId2"/>
              </a:buBlip>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Tx/>
              <a:buBlip>
                <a:blip r:embed="rId2"/>
              </a:buBlip>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a:buSzPct val="150000"/>
            </a:pPr>
            <a:r>
              <a:rPr lang="fr-FR" sz="1400" dirty="0" smtClean="0"/>
              <a:t> ADOPTER LES TECHNIQUES DE CONCLUSION CONNUES ET EFFICACES</a:t>
            </a:r>
            <a:endParaRPr lang="fr-FR" sz="1400" dirty="0"/>
          </a:p>
        </p:txBody>
      </p:sp>
      <p:sp>
        <p:nvSpPr>
          <p:cNvPr id="8" name="Espace réservé du texte 3"/>
          <p:cNvSpPr txBox="1">
            <a:spLocks/>
          </p:cNvSpPr>
          <p:nvPr/>
        </p:nvSpPr>
        <p:spPr>
          <a:xfrm>
            <a:off x="1026001" y="3933056"/>
            <a:ext cx="7722463" cy="1656184"/>
          </a:xfrm>
          <a:prstGeom prst="rect">
            <a:avLst/>
          </a:prstGeom>
        </p:spPr>
        <p:txBody>
          <a:bodyPr vert="horz" lIns="91440" tIns="45720" rIns="91440" bIns="45720" rtlCol="0">
            <a:normAutofit/>
          </a:bodyPr>
          <a:lstStyle>
            <a:lvl1pPr marL="144000" indent="0" algn="l" defTabSz="914400" rtl="0" eaLnBrk="1" latinLnBrk="0" hangingPunct="1">
              <a:lnSpc>
                <a:spcPts val="1600"/>
              </a:lnSpc>
              <a:spcBef>
                <a:spcPts val="0"/>
              </a:spcBef>
              <a:spcAft>
                <a:spcPts val="0"/>
              </a:spcAft>
              <a:buFontTx/>
              <a:buNone/>
              <a:defRPr sz="1200" b="0" kern="1200" cap="none"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Tx/>
              <a:buBlip>
                <a:blip r:embed="rId2"/>
              </a:buBlip>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342000" indent="-342000" algn="just">
              <a:buFontTx/>
              <a:buChar char="-"/>
            </a:pPr>
            <a:r>
              <a:rPr lang="fr-FR" sz="1400" dirty="0" smtClean="0"/>
              <a:t>Conclusion directe : « </a:t>
            </a:r>
            <a:r>
              <a:rPr lang="fr-FR" sz="1400" i="1" dirty="0" smtClean="0"/>
              <a:t>On y va comme ça, je vous invite à cliquer sur le lien pour votre signature à distance…</a:t>
            </a:r>
            <a:r>
              <a:rPr lang="fr-FR" sz="1400" dirty="0" smtClean="0"/>
              <a:t>».</a:t>
            </a:r>
          </a:p>
          <a:p>
            <a:pPr marL="342000" indent="-342000" algn="just">
              <a:buFontTx/>
              <a:buChar char="-"/>
            </a:pPr>
            <a:endParaRPr lang="fr-FR" sz="1400" dirty="0" smtClean="0"/>
          </a:p>
          <a:p>
            <a:pPr marL="342000" indent="-342000" algn="just">
              <a:buFontTx/>
              <a:buChar char="-"/>
            </a:pPr>
            <a:r>
              <a:rPr lang="fr-FR" sz="1400" dirty="0" smtClean="0"/>
              <a:t>Conclusion alternative : « </a:t>
            </a:r>
            <a:r>
              <a:rPr lang="fr-FR" sz="1400" i="1" dirty="0" smtClean="0"/>
              <a:t>Vous préférez que le prélèvement ait lieu le … ou le … ? </a:t>
            </a:r>
            <a:r>
              <a:rPr lang="fr-FR" sz="1400" dirty="0" smtClean="0"/>
              <a:t>».</a:t>
            </a:r>
          </a:p>
          <a:p>
            <a:pPr marL="0" algn="just"/>
            <a:endParaRPr lang="fr-FR" sz="1400" dirty="0" smtClean="0"/>
          </a:p>
          <a:p>
            <a:pPr algn="just"/>
            <a:endParaRPr lang="fr-FR" sz="1000" dirty="0" smtClean="0"/>
          </a:p>
          <a:p>
            <a:pPr algn="just"/>
            <a:r>
              <a:rPr lang="fr-FR" sz="1400" dirty="0" smtClean="0">
                <a:sym typeface="Wingdings" panose="05000000000000000000" pitchFamily="2" charset="2"/>
              </a:rPr>
              <a:t>	</a:t>
            </a:r>
            <a:endParaRPr lang="fr-FR" sz="1400" u="sng" dirty="0" smtClean="0"/>
          </a:p>
        </p:txBody>
      </p:sp>
      <p:pic>
        <p:nvPicPr>
          <p:cNvPr id="11" name="Image 10"/>
          <p:cNvPicPr/>
          <p:nvPr/>
        </p:nvPicPr>
        <p:blipFill rotWithShape="1">
          <a:blip r:embed="rId3"/>
          <a:srcRect l="76409" t="36198" r="22313" b="58594"/>
          <a:stretch/>
        </p:blipFill>
        <p:spPr bwMode="auto">
          <a:xfrm>
            <a:off x="6012160" y="996898"/>
            <a:ext cx="466725" cy="106934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639075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28</a:t>
            </a:fld>
            <a:endParaRPr lang="fr-FR" dirty="0">
              <a:solidFill>
                <a:schemeClr val="tx1"/>
              </a:solidFill>
            </a:endParaRPr>
          </a:p>
        </p:txBody>
      </p:sp>
      <p:sp>
        <p:nvSpPr>
          <p:cNvPr id="9" name="Titre 8"/>
          <p:cNvSpPr>
            <a:spLocks noGrp="1"/>
          </p:cNvSpPr>
          <p:nvPr>
            <p:ph type="title"/>
          </p:nvPr>
        </p:nvSpPr>
        <p:spPr>
          <a:xfrm>
            <a:off x="1115616" y="427311"/>
            <a:ext cx="5616624" cy="430887"/>
          </a:xfrm>
        </p:spPr>
        <p:txBody>
          <a:bodyPr/>
          <a:lstStyle/>
          <a:p>
            <a:r>
              <a:rPr lang="fr-FR" dirty="0" smtClean="0">
                <a:solidFill>
                  <a:srgbClr val="C00000"/>
                </a:solidFill>
              </a:rPr>
              <a:t>Engager la concrétisation</a:t>
            </a:r>
            <a:endParaRPr lang="fr-FR" b="0" dirty="0">
              <a:solidFill>
                <a:srgbClr val="C00000"/>
              </a:solidFill>
            </a:endParaRPr>
          </a:p>
        </p:txBody>
      </p:sp>
      <p:sp>
        <p:nvSpPr>
          <p:cNvPr id="7" name="Espace réservé du texte 2"/>
          <p:cNvSpPr>
            <a:spLocks noGrp="1"/>
          </p:cNvSpPr>
          <p:nvPr>
            <p:ph type="body" sz="quarter" idx="16"/>
          </p:nvPr>
        </p:nvSpPr>
        <p:spPr>
          <a:xfrm>
            <a:off x="1025999" y="1268760"/>
            <a:ext cx="7722463" cy="584864"/>
          </a:xfrm>
        </p:spPr>
        <p:txBody>
          <a:bodyPr>
            <a:normAutofit/>
          </a:bodyPr>
          <a:lstStyle/>
          <a:p>
            <a:pPr>
              <a:buSzPct val="150000"/>
            </a:pPr>
            <a:r>
              <a:rPr lang="fr-FR" sz="1400" dirty="0" smtClean="0"/>
              <a:t> rassurer par l’ACTION : Proposer un plan d’ACTIONS</a:t>
            </a:r>
            <a:endParaRPr lang="fr-FR" sz="1400" dirty="0"/>
          </a:p>
        </p:txBody>
      </p:sp>
      <p:sp>
        <p:nvSpPr>
          <p:cNvPr id="10" name="Espace réservé du texte 3"/>
          <p:cNvSpPr>
            <a:spLocks noGrp="1"/>
          </p:cNvSpPr>
          <p:nvPr>
            <p:ph type="body" sz="quarter" idx="17"/>
          </p:nvPr>
        </p:nvSpPr>
        <p:spPr>
          <a:xfrm>
            <a:off x="1026000" y="1844824"/>
            <a:ext cx="7722463" cy="3960440"/>
          </a:xfrm>
        </p:spPr>
        <p:txBody>
          <a:bodyPr>
            <a:normAutofit/>
          </a:bodyPr>
          <a:lstStyle/>
          <a:p>
            <a:pPr marL="342000" indent="-342000" algn="just">
              <a:buFontTx/>
              <a:buChar char="-"/>
            </a:pPr>
            <a:r>
              <a:rPr lang="fr-FR" sz="1400" dirty="0" smtClean="0"/>
              <a:t>Cela </a:t>
            </a:r>
            <a:r>
              <a:rPr lang="fr-FR" sz="1400" dirty="0"/>
              <a:t>va permettre de focaliser le client sur ce qu’il faut faire, plutôt que sur ce qu’il </a:t>
            </a:r>
            <a:r>
              <a:rPr lang="fr-FR" sz="1400" dirty="0" smtClean="0"/>
              <a:t>ressent.</a:t>
            </a:r>
          </a:p>
          <a:p>
            <a:pPr marL="342000" indent="-342000" algn="just">
              <a:buFontTx/>
              <a:buChar char="-"/>
            </a:pPr>
            <a:endParaRPr lang="fr-FR" sz="1400" dirty="0" smtClean="0"/>
          </a:p>
          <a:p>
            <a:pPr marL="342000" indent="-342000" algn="just">
              <a:buFontTx/>
              <a:buChar char="-"/>
            </a:pPr>
            <a:r>
              <a:rPr lang="fr-FR" sz="1400" dirty="0" smtClean="0"/>
              <a:t>Dans l’ordre…</a:t>
            </a:r>
          </a:p>
          <a:p>
            <a:pPr marL="342000" indent="-342000" algn="just">
              <a:buFontTx/>
              <a:buChar char="-"/>
            </a:pPr>
            <a:endParaRPr lang="fr-FR" sz="1400" dirty="0" smtClean="0"/>
          </a:p>
          <a:p>
            <a:pPr marL="684000" indent="-342000">
              <a:buFont typeface="Arial" panose="020B0604020202020204" pitchFamily="34" charset="0"/>
              <a:buChar char="•"/>
            </a:pPr>
            <a:r>
              <a:rPr lang="fr-FR" sz="1400" dirty="0" smtClean="0"/>
              <a:t>Proposer </a:t>
            </a:r>
            <a:r>
              <a:rPr lang="fr-FR" sz="1400" dirty="0"/>
              <a:t>au </a:t>
            </a:r>
            <a:r>
              <a:rPr lang="fr-FR" sz="1400" b="1" dirty="0"/>
              <a:t>CLIENT</a:t>
            </a:r>
            <a:r>
              <a:rPr lang="fr-FR" sz="1400" dirty="0"/>
              <a:t> d’agir par lui-même : </a:t>
            </a:r>
            <a:r>
              <a:rPr lang="fr-FR" sz="1400" b="1" dirty="0" smtClean="0"/>
              <a:t>SELFCARE</a:t>
            </a:r>
            <a:r>
              <a:rPr lang="fr-FR" sz="1400" dirty="0" smtClean="0"/>
              <a:t>.</a:t>
            </a:r>
            <a:br>
              <a:rPr lang="fr-FR" sz="1400" dirty="0" smtClean="0"/>
            </a:br>
            <a:r>
              <a:rPr lang="fr-FR" sz="1400" i="1" dirty="0" smtClean="0"/>
              <a:t>Le </a:t>
            </a:r>
            <a:r>
              <a:rPr lang="fr-FR" sz="1400" i="1" dirty="0"/>
              <a:t>client est le premier architecte des solutions de sa situation, et nous faisons partie de </a:t>
            </a:r>
            <a:r>
              <a:rPr lang="fr-FR" sz="1400" i="1" dirty="0" smtClean="0"/>
              <a:t>l’édifice.</a:t>
            </a:r>
          </a:p>
          <a:p>
            <a:pPr marL="684000" indent="-342000" algn="just">
              <a:buFont typeface="Arial" panose="020B0604020202020204" pitchFamily="34" charset="0"/>
              <a:buChar char="•"/>
            </a:pPr>
            <a:r>
              <a:rPr lang="fr-FR" sz="1400" dirty="0" smtClean="0"/>
              <a:t>Ce </a:t>
            </a:r>
            <a:r>
              <a:rPr lang="fr-FR" sz="1400" dirty="0"/>
              <a:t>que </a:t>
            </a:r>
            <a:r>
              <a:rPr lang="fr-FR" sz="1400" b="1" dirty="0"/>
              <a:t>NOUS</a:t>
            </a:r>
            <a:r>
              <a:rPr lang="fr-FR" sz="1400" dirty="0"/>
              <a:t> pouvons faire </a:t>
            </a:r>
            <a:r>
              <a:rPr lang="fr-FR" sz="1400" b="1" dirty="0" smtClean="0"/>
              <a:t>IMMEDIATEMENT</a:t>
            </a:r>
            <a:r>
              <a:rPr lang="fr-FR" sz="1400" dirty="0" smtClean="0"/>
              <a:t>.</a:t>
            </a:r>
          </a:p>
          <a:p>
            <a:pPr marL="684000" indent="-342000" algn="just">
              <a:buFont typeface="Arial" panose="020B0604020202020204" pitchFamily="34" charset="0"/>
              <a:buChar char="•"/>
            </a:pPr>
            <a:r>
              <a:rPr lang="fr-FR" sz="1400" dirty="0" smtClean="0"/>
              <a:t>Ce </a:t>
            </a:r>
            <a:r>
              <a:rPr lang="fr-FR" sz="1400" dirty="0"/>
              <a:t>que </a:t>
            </a:r>
            <a:r>
              <a:rPr lang="fr-FR" sz="1400" b="1" dirty="0"/>
              <a:t>NOUS NOUS ENGAGEONS</a:t>
            </a:r>
            <a:r>
              <a:rPr lang="fr-FR" sz="1400" dirty="0"/>
              <a:t> à faire sous un certain délai </a:t>
            </a:r>
            <a:r>
              <a:rPr lang="fr-FR" sz="1400" i="1" dirty="0"/>
              <a:t>(la demande du client étant prise en charge, il sera plus enclin à patienter)</a:t>
            </a:r>
            <a:r>
              <a:rPr lang="fr-FR" sz="1400" dirty="0"/>
              <a:t>.</a:t>
            </a:r>
          </a:p>
          <a:p>
            <a:r>
              <a:rPr lang="fr-FR" sz="1400" dirty="0"/>
              <a:t> </a:t>
            </a:r>
          </a:p>
          <a:p>
            <a:pPr marL="315450" indent="-171450" algn="just">
              <a:buFontTx/>
              <a:buChar char="-"/>
            </a:pPr>
            <a:endParaRPr lang="fr-FR" sz="1400" dirty="0" smtClean="0"/>
          </a:p>
          <a:p>
            <a:pPr algn="just"/>
            <a:endParaRPr lang="fr-FR" sz="1000" dirty="0" smtClean="0"/>
          </a:p>
          <a:p>
            <a:pPr algn="just"/>
            <a:r>
              <a:rPr lang="fr-FR" sz="1400" dirty="0" smtClean="0">
                <a:sym typeface="Wingdings" panose="05000000000000000000" pitchFamily="2" charset="2"/>
              </a:rPr>
              <a:t>	</a:t>
            </a:r>
            <a:endParaRPr lang="fr-FR" sz="1400" u="sng" dirty="0" smtClean="0"/>
          </a:p>
        </p:txBody>
      </p:sp>
      <p:pic>
        <p:nvPicPr>
          <p:cNvPr id="6" name="Image 5"/>
          <p:cNvPicPr/>
          <p:nvPr/>
        </p:nvPicPr>
        <p:blipFill rotWithShape="1">
          <a:blip r:embed="rId2"/>
          <a:srcRect l="25476" t="48958" r="62152" b="27344"/>
          <a:stretch/>
        </p:blipFill>
        <p:spPr bwMode="auto">
          <a:xfrm>
            <a:off x="3277505" y="3897052"/>
            <a:ext cx="1609725" cy="17335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009123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835696" y="2304048"/>
            <a:ext cx="6732648" cy="476880"/>
          </a:xfrm>
        </p:spPr>
        <p:txBody>
          <a:bodyPr/>
          <a:lstStyle/>
          <a:p>
            <a:r>
              <a:rPr lang="fr-FR" sz="2800" dirty="0" err="1" smtClean="0">
                <a:solidFill>
                  <a:srgbClr val="C00000"/>
                </a:solidFill>
                <a:latin typeface="+mn-lt"/>
                <a:ea typeface="+mn-ea"/>
                <a:cs typeface="+mn-cs"/>
              </a:rPr>
              <a:t>PRENDre</a:t>
            </a:r>
            <a:r>
              <a:rPr lang="fr-FR" sz="2800" dirty="0" smtClean="0">
                <a:solidFill>
                  <a:srgbClr val="C00000"/>
                </a:solidFill>
                <a:latin typeface="+mn-lt"/>
                <a:ea typeface="+mn-ea"/>
                <a:cs typeface="+mn-cs"/>
              </a:rPr>
              <a:t> cong</a:t>
            </a:r>
            <a:r>
              <a:rPr lang="fr-FR" sz="2800" dirty="0" smtClean="0">
                <a:solidFill>
                  <a:srgbClr val="C00000"/>
                </a:solidFill>
                <a:latin typeface="+mj-lt"/>
              </a:rPr>
              <a:t>é</a:t>
            </a:r>
            <a:r>
              <a:rPr lang="fr-FR" sz="2800" dirty="0" smtClean="0">
                <a:solidFill>
                  <a:srgbClr val="C00000"/>
                </a:solidFill>
                <a:latin typeface="+mn-lt"/>
                <a:ea typeface="+mn-ea"/>
                <a:cs typeface="+mn-cs"/>
              </a:rPr>
              <a:t/>
            </a:r>
            <a:br>
              <a:rPr lang="fr-FR" sz="2800" dirty="0" smtClean="0">
                <a:solidFill>
                  <a:srgbClr val="C00000"/>
                </a:solidFill>
                <a:latin typeface="+mn-lt"/>
                <a:ea typeface="+mn-ea"/>
                <a:cs typeface="+mn-cs"/>
              </a:rPr>
            </a:br>
            <a:r>
              <a:rPr lang="fr-FR" sz="2800" dirty="0" smtClean="0">
                <a:solidFill>
                  <a:srgbClr val="C00000"/>
                </a:solidFill>
                <a:latin typeface="+mn-lt"/>
                <a:ea typeface="+mn-ea"/>
                <a:cs typeface="+mn-cs"/>
              </a:rPr>
              <a:t>POSITIVEMENT</a:t>
            </a:r>
            <a:endParaRPr lang="fr-FR" sz="2800" dirty="0">
              <a:solidFill>
                <a:srgbClr val="C00000"/>
              </a:solidFill>
              <a:latin typeface="+mn-lt"/>
              <a:ea typeface="+mn-ea"/>
              <a:cs typeface="+mn-cs"/>
            </a:endParaRPr>
          </a:p>
        </p:txBody>
      </p:sp>
      <p:sp>
        <p:nvSpPr>
          <p:cNvPr id="5" name="Espace réservé du numéro de diapositive 4"/>
          <p:cNvSpPr>
            <a:spLocks noGrp="1"/>
          </p:cNvSpPr>
          <p:nvPr>
            <p:ph type="sldNum" sz="quarter" idx="11"/>
          </p:nvPr>
        </p:nvSpPr>
        <p:spPr/>
        <p:txBody>
          <a:bodyPr/>
          <a:lstStyle/>
          <a:p>
            <a:fld id="{0536D7D7-E68B-4848-A580-3E20DDE126DB}" type="slidenum">
              <a:rPr lang="fr-FR" smtClean="0">
                <a:solidFill>
                  <a:schemeClr val="tx1"/>
                </a:solidFill>
              </a:rPr>
              <a:pPr/>
              <a:t>29</a:t>
            </a:fld>
            <a:endParaRPr lang="fr-FR" dirty="0">
              <a:solidFill>
                <a:schemeClr val="tx1"/>
              </a:solidFill>
            </a:endParaRPr>
          </a:p>
        </p:txBody>
      </p:sp>
      <p:sp>
        <p:nvSpPr>
          <p:cNvPr id="18" name="Espace réservé du texte 17"/>
          <p:cNvSpPr>
            <a:spLocks noGrp="1"/>
          </p:cNvSpPr>
          <p:nvPr>
            <p:ph type="body" sz="quarter" idx="13"/>
          </p:nvPr>
        </p:nvSpPr>
        <p:spPr>
          <a:xfrm>
            <a:off x="4860255" y="1845171"/>
            <a:ext cx="575841" cy="575717"/>
          </a:xfrm>
        </p:spPr>
        <p:txBody>
          <a:bodyPr>
            <a:normAutofit/>
          </a:bodyPr>
          <a:lstStyle/>
          <a:p>
            <a:r>
              <a:rPr lang="fr-FR" sz="2800" dirty="0" smtClean="0">
                <a:solidFill>
                  <a:srgbClr val="C00000"/>
                </a:solidFill>
              </a:rPr>
              <a:t>(8)</a:t>
            </a:r>
            <a:endParaRPr lang="fr-FR" sz="2800" dirty="0">
              <a:solidFill>
                <a:srgbClr val="C00000"/>
              </a:solidFill>
            </a:endParaRPr>
          </a:p>
        </p:txBody>
      </p:sp>
      <p:pic>
        <p:nvPicPr>
          <p:cNvPr id="6" name="Image 5"/>
          <p:cNvPicPr/>
          <p:nvPr/>
        </p:nvPicPr>
        <p:blipFill rotWithShape="1">
          <a:blip r:embed="rId2"/>
          <a:srcRect l="30820" t="63021" r="50513" b="18099"/>
          <a:stretch/>
        </p:blipFill>
        <p:spPr bwMode="auto">
          <a:xfrm>
            <a:off x="5868144" y="495947"/>
            <a:ext cx="2428875" cy="13811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468754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30</a:t>
            </a:fld>
            <a:endParaRPr lang="fr-FR" dirty="0">
              <a:solidFill>
                <a:schemeClr val="tx1"/>
              </a:solidFill>
            </a:endParaRPr>
          </a:p>
        </p:txBody>
      </p:sp>
      <p:sp>
        <p:nvSpPr>
          <p:cNvPr id="9" name="Titre 8"/>
          <p:cNvSpPr>
            <a:spLocks noGrp="1"/>
          </p:cNvSpPr>
          <p:nvPr>
            <p:ph type="title"/>
          </p:nvPr>
        </p:nvSpPr>
        <p:spPr>
          <a:xfrm>
            <a:off x="1115616" y="427311"/>
            <a:ext cx="5616624" cy="430887"/>
          </a:xfrm>
        </p:spPr>
        <p:txBody>
          <a:bodyPr/>
          <a:lstStyle/>
          <a:p>
            <a:r>
              <a:rPr lang="fr-FR" dirty="0" smtClean="0">
                <a:solidFill>
                  <a:srgbClr val="C00000"/>
                </a:solidFill>
              </a:rPr>
              <a:t>PRENDRE </a:t>
            </a:r>
            <a:r>
              <a:rPr lang="fr-FR" dirty="0" err="1" smtClean="0">
                <a:solidFill>
                  <a:srgbClr val="C00000"/>
                </a:solidFill>
              </a:rPr>
              <a:t>CONGé</a:t>
            </a:r>
            <a:r>
              <a:rPr lang="fr-FR" dirty="0" smtClean="0">
                <a:solidFill>
                  <a:srgbClr val="C00000"/>
                </a:solidFill>
              </a:rPr>
              <a:t> POSITIVEMENT</a:t>
            </a:r>
            <a:endParaRPr lang="fr-FR" b="0" dirty="0">
              <a:solidFill>
                <a:srgbClr val="C00000"/>
              </a:solidFill>
            </a:endParaRPr>
          </a:p>
        </p:txBody>
      </p:sp>
      <p:sp>
        <p:nvSpPr>
          <p:cNvPr id="7" name="Espace réservé du texte 2"/>
          <p:cNvSpPr>
            <a:spLocks noGrp="1"/>
          </p:cNvSpPr>
          <p:nvPr>
            <p:ph type="body" sz="quarter" idx="16"/>
          </p:nvPr>
        </p:nvSpPr>
        <p:spPr>
          <a:xfrm>
            <a:off x="1025999" y="2484096"/>
            <a:ext cx="7722463" cy="584864"/>
          </a:xfrm>
        </p:spPr>
        <p:txBody>
          <a:bodyPr>
            <a:normAutofit/>
          </a:bodyPr>
          <a:lstStyle/>
          <a:p>
            <a:pPr>
              <a:buSzPct val="150000"/>
            </a:pPr>
            <a:r>
              <a:rPr lang="fr-FR" sz="1400" dirty="0" smtClean="0"/>
              <a:t> SORTIR DES ENJEUX : ACCORDER UN « SAS DE DECOMPRESSION »</a:t>
            </a:r>
            <a:endParaRPr lang="fr-FR" sz="1400" dirty="0"/>
          </a:p>
        </p:txBody>
      </p:sp>
      <p:pic>
        <p:nvPicPr>
          <p:cNvPr id="2" name="Image 1"/>
          <p:cNvPicPr>
            <a:picLocks noChangeAspect="1"/>
          </p:cNvPicPr>
          <p:nvPr/>
        </p:nvPicPr>
        <p:blipFill rotWithShape="1">
          <a:blip r:embed="rId2"/>
          <a:srcRect l="26757" t="72640" r="9598" b="15548"/>
          <a:stretch/>
        </p:blipFill>
        <p:spPr>
          <a:xfrm>
            <a:off x="467544" y="2717720"/>
            <a:ext cx="8445601" cy="881280"/>
          </a:xfrm>
          <a:prstGeom prst="rect">
            <a:avLst/>
          </a:prstGeom>
        </p:spPr>
      </p:pic>
      <p:sp>
        <p:nvSpPr>
          <p:cNvPr id="8" name="Espace réservé du texte 2"/>
          <p:cNvSpPr txBox="1">
            <a:spLocks/>
          </p:cNvSpPr>
          <p:nvPr/>
        </p:nvSpPr>
        <p:spPr>
          <a:xfrm>
            <a:off x="1111036" y="1115944"/>
            <a:ext cx="7722463" cy="584864"/>
          </a:xfrm>
          <a:prstGeom prst="rect">
            <a:avLst/>
          </a:prstGeom>
        </p:spPr>
        <p:txBody>
          <a:bodyPr vert="horz" lIns="91440" tIns="45720" rIns="91440" bIns="45720" rtlCol="0">
            <a:normAutofit/>
          </a:bodyPr>
          <a:lstStyle>
            <a:lvl1pPr marL="144000" indent="-144000" algn="l" defTabSz="914400" rtl="0" eaLnBrk="1" latinLnBrk="0" hangingPunct="1">
              <a:spcBef>
                <a:spcPts val="300"/>
              </a:spcBef>
              <a:spcAft>
                <a:spcPts val="1200"/>
              </a:spcAft>
              <a:buClr>
                <a:schemeClr val="accent1"/>
              </a:buClr>
              <a:buFontTx/>
              <a:buBlip>
                <a:blip r:embed="rId3"/>
              </a:buBlip>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Tx/>
              <a:buBlip>
                <a:blip r:embed="rId3"/>
              </a:buBlip>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a:buSzPct val="150000"/>
            </a:pPr>
            <a:r>
              <a:rPr lang="fr-FR" sz="1400" dirty="0" smtClean="0"/>
              <a:t> AMORCER LE COUP D’après</a:t>
            </a:r>
            <a:endParaRPr lang="fr-FR" sz="1400" dirty="0"/>
          </a:p>
        </p:txBody>
      </p:sp>
      <p:sp>
        <p:nvSpPr>
          <p:cNvPr id="11" name="Espace réservé du texte 3"/>
          <p:cNvSpPr txBox="1">
            <a:spLocks/>
          </p:cNvSpPr>
          <p:nvPr/>
        </p:nvSpPr>
        <p:spPr>
          <a:xfrm>
            <a:off x="1111037" y="1556792"/>
            <a:ext cx="7722463" cy="1368152"/>
          </a:xfrm>
          <a:prstGeom prst="rect">
            <a:avLst/>
          </a:prstGeom>
        </p:spPr>
        <p:txBody>
          <a:bodyPr vert="horz" lIns="91440" tIns="45720" rIns="91440" bIns="45720" rtlCol="0">
            <a:normAutofit/>
          </a:bodyPr>
          <a:lstStyle>
            <a:lvl1pPr marL="144000" indent="0" algn="l" defTabSz="914400" rtl="0" eaLnBrk="1" latinLnBrk="0" hangingPunct="1">
              <a:lnSpc>
                <a:spcPts val="1600"/>
              </a:lnSpc>
              <a:spcBef>
                <a:spcPts val="0"/>
              </a:spcBef>
              <a:spcAft>
                <a:spcPts val="0"/>
              </a:spcAft>
              <a:buFontTx/>
              <a:buNone/>
              <a:defRPr sz="1200" b="0" kern="1200" cap="none"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Tx/>
              <a:buBlip>
                <a:blip r:embed="rId3"/>
              </a:buBlip>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342000" indent="-342000" algn="just">
              <a:buFontTx/>
              <a:buChar char="-"/>
            </a:pPr>
            <a:r>
              <a:rPr lang="fr-FR" sz="1400" dirty="0" smtClean="0"/>
              <a:t>Annoncer les suites et les modalités de leur mise en place.</a:t>
            </a:r>
          </a:p>
          <a:p>
            <a:pPr marL="342000" indent="-342000" algn="just">
              <a:buFontTx/>
              <a:buChar char="-"/>
            </a:pPr>
            <a:r>
              <a:rPr lang="fr-FR" sz="1400" dirty="0" smtClean="0"/>
              <a:t>Positionner le rendez-vous téléphonique suivant ou, si l’échéance est trop lointaine, annoncer la relance et son délai.</a:t>
            </a:r>
          </a:p>
          <a:p>
            <a:pPr algn="just"/>
            <a:endParaRPr lang="fr-FR" sz="1000" dirty="0" smtClean="0"/>
          </a:p>
          <a:p>
            <a:pPr algn="just"/>
            <a:r>
              <a:rPr lang="fr-FR" sz="1400" dirty="0" smtClean="0">
                <a:sym typeface="Wingdings" panose="05000000000000000000" pitchFamily="2" charset="2"/>
              </a:rPr>
              <a:t>	</a:t>
            </a:r>
            <a:endParaRPr lang="fr-FR" sz="1400" u="sng" dirty="0" smtClean="0"/>
          </a:p>
        </p:txBody>
      </p:sp>
      <p:sp>
        <p:nvSpPr>
          <p:cNvPr id="10" name="Rectangle 9"/>
          <p:cNvSpPr/>
          <p:nvPr/>
        </p:nvSpPr>
        <p:spPr>
          <a:xfrm>
            <a:off x="1114597" y="4420850"/>
            <a:ext cx="7705875" cy="1600438"/>
          </a:xfrm>
          <a:prstGeom prst="rect">
            <a:avLst/>
          </a:prstGeom>
        </p:spPr>
        <p:txBody>
          <a:bodyPr wrap="square">
            <a:spAutoFit/>
          </a:bodyPr>
          <a:lstStyle/>
          <a:p>
            <a:pPr algn="just"/>
            <a:r>
              <a:rPr lang="fr-FR" sz="1400" i="1" dirty="0" smtClean="0"/>
              <a:t>« Je vous </a:t>
            </a:r>
            <a:r>
              <a:rPr lang="fr-FR" sz="1400" i="1" dirty="0"/>
              <a:t>remercie à la fois pour l’accueil que vous m’avez réservé, </a:t>
            </a:r>
            <a:r>
              <a:rPr lang="fr-FR" sz="1400" i="1" dirty="0" smtClean="0"/>
              <a:t>et </a:t>
            </a:r>
            <a:r>
              <a:rPr lang="fr-FR" sz="1400" i="1" dirty="0"/>
              <a:t>pour la franchise dont vous avez fait preuve au cours de notre échange.</a:t>
            </a:r>
          </a:p>
          <a:p>
            <a:pPr algn="just"/>
            <a:r>
              <a:rPr lang="fr-FR" sz="1400" i="1" dirty="0"/>
              <a:t>Si votre situation venait à évoluer dans les prochains temps, je vous rappelle que je me tiens à votre disposition. Faites appel à moi, je serai ravi de vous venir en aide.</a:t>
            </a:r>
          </a:p>
          <a:p>
            <a:pPr algn="just"/>
            <a:r>
              <a:rPr lang="fr-FR" sz="1400" i="1" dirty="0"/>
              <a:t>A ce propos, cette crise nous a fait adopter des comportements différents. Et vous, </a:t>
            </a:r>
            <a:r>
              <a:rPr lang="fr-FR" sz="1400" i="1" dirty="0" smtClean="0"/>
              <a:t>Monsieur le Client, comment </a:t>
            </a:r>
            <a:r>
              <a:rPr lang="fr-FR" sz="1400" i="1" dirty="0"/>
              <a:t>souhaitez-vous que nous fonctionnions à l’avenir </a:t>
            </a:r>
            <a:r>
              <a:rPr lang="fr-FR" sz="1400" i="1" dirty="0" smtClean="0"/>
              <a:t>? »</a:t>
            </a:r>
          </a:p>
          <a:p>
            <a:pPr algn="just"/>
            <a:r>
              <a:rPr lang="fr-FR" sz="1400" i="1" dirty="0" smtClean="0"/>
              <a:t>(Vendre un nouvel </a:t>
            </a:r>
            <a:r>
              <a:rPr lang="fr-FR" sz="1400" i="1" dirty="0"/>
              <a:t>appel </a:t>
            </a:r>
            <a:r>
              <a:rPr lang="fr-FR" sz="1400" i="1" dirty="0" smtClean="0"/>
              <a:t>d’ici à « x » semaines</a:t>
            </a:r>
            <a:r>
              <a:rPr lang="fr-FR" sz="1400" i="1" dirty="0"/>
              <a:t>, pour voir comment il s’est adapté à la </a:t>
            </a:r>
            <a:r>
              <a:rPr lang="fr-FR" sz="1400" i="1" dirty="0" smtClean="0"/>
              <a:t>situation). </a:t>
            </a:r>
            <a:endParaRPr lang="fr-FR" sz="1400" i="1" dirty="0"/>
          </a:p>
        </p:txBody>
      </p:sp>
      <p:sp>
        <p:nvSpPr>
          <p:cNvPr id="12" name="Espace réservé du texte 2"/>
          <p:cNvSpPr txBox="1">
            <a:spLocks/>
          </p:cNvSpPr>
          <p:nvPr/>
        </p:nvSpPr>
        <p:spPr>
          <a:xfrm>
            <a:off x="1098009" y="3861048"/>
            <a:ext cx="7722463" cy="584864"/>
          </a:xfrm>
          <a:prstGeom prst="rect">
            <a:avLst/>
          </a:prstGeom>
        </p:spPr>
        <p:txBody>
          <a:bodyPr vert="horz" lIns="91440" tIns="45720" rIns="91440" bIns="45720" rtlCol="0">
            <a:normAutofit/>
          </a:bodyPr>
          <a:lstStyle>
            <a:lvl1pPr marL="144000" indent="-144000" algn="l" defTabSz="914400" rtl="0" eaLnBrk="1" latinLnBrk="0" hangingPunct="1">
              <a:spcBef>
                <a:spcPts val="300"/>
              </a:spcBef>
              <a:spcAft>
                <a:spcPts val="1200"/>
              </a:spcAft>
              <a:buClr>
                <a:schemeClr val="accent1"/>
              </a:buClr>
              <a:buFontTx/>
              <a:buBlip>
                <a:blip r:embed="rId3"/>
              </a:buBlip>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Tx/>
              <a:buBlip>
                <a:blip r:embed="rId3"/>
              </a:buBlip>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algn="just">
              <a:buSzPct val="150000"/>
            </a:pPr>
            <a:r>
              <a:rPr lang="fr-FR" sz="1400" dirty="0" smtClean="0"/>
              <a:t> VENDRE LES </a:t>
            </a:r>
            <a:r>
              <a:rPr lang="fr-FR" sz="1400" dirty="0" err="1" smtClean="0"/>
              <a:t>rendez-VOUS</a:t>
            </a:r>
            <a:r>
              <a:rPr lang="fr-FR" sz="1400" dirty="0" smtClean="0"/>
              <a:t> </a:t>
            </a:r>
            <a:r>
              <a:rPr lang="fr-FR" sz="1400" dirty="0" smtClean="0"/>
              <a:t>Téléphoniques </a:t>
            </a:r>
            <a:r>
              <a:rPr lang="fr-FR" sz="1400" i="1" dirty="0" smtClean="0"/>
              <a:t>(OU EN VISIO) </a:t>
            </a:r>
            <a:r>
              <a:rPr lang="fr-FR" sz="1400" dirty="0" smtClean="0"/>
              <a:t>COMME PARTIE </a:t>
            </a:r>
            <a:r>
              <a:rPr lang="fr-FR" sz="1400" dirty="0" err="1" smtClean="0"/>
              <a:t>INTéGRANTE</a:t>
            </a:r>
            <a:r>
              <a:rPr lang="fr-FR" sz="1400" dirty="0" smtClean="0"/>
              <a:t> DE LA RELATION</a:t>
            </a:r>
            <a:endParaRPr lang="fr-FR" sz="1400" dirty="0"/>
          </a:p>
        </p:txBody>
      </p:sp>
      <p:pic>
        <p:nvPicPr>
          <p:cNvPr id="13" name="Image 12"/>
          <p:cNvPicPr/>
          <p:nvPr/>
        </p:nvPicPr>
        <p:blipFill rotWithShape="1">
          <a:blip r:embed="rId4"/>
          <a:srcRect l="2709" t="26171" r="84334" b="50913"/>
          <a:stretch/>
        </p:blipFill>
        <p:spPr bwMode="auto">
          <a:xfrm>
            <a:off x="5878159" y="64635"/>
            <a:ext cx="1685925" cy="16764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715654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835696" y="2304048"/>
            <a:ext cx="6732648" cy="476880"/>
          </a:xfrm>
        </p:spPr>
        <p:txBody>
          <a:bodyPr/>
          <a:lstStyle/>
          <a:p>
            <a:r>
              <a:rPr lang="fr-FR" sz="2800" dirty="0" smtClean="0">
                <a:solidFill>
                  <a:srgbClr val="C00000"/>
                </a:solidFill>
                <a:latin typeface="+mn-lt"/>
                <a:ea typeface="+mn-ea"/>
                <a:cs typeface="+mn-cs"/>
              </a:rPr>
              <a:t>SOIGNER SON STYLE</a:t>
            </a:r>
            <a:endParaRPr lang="fr-FR" sz="2800" dirty="0">
              <a:solidFill>
                <a:srgbClr val="C00000"/>
              </a:solidFill>
              <a:latin typeface="+mn-lt"/>
              <a:ea typeface="+mn-ea"/>
              <a:cs typeface="+mn-cs"/>
            </a:endParaRPr>
          </a:p>
        </p:txBody>
      </p:sp>
      <p:sp>
        <p:nvSpPr>
          <p:cNvPr id="5" name="Espace réservé du numéro de diapositive 4"/>
          <p:cNvSpPr>
            <a:spLocks noGrp="1"/>
          </p:cNvSpPr>
          <p:nvPr>
            <p:ph type="sldNum" sz="quarter" idx="11"/>
          </p:nvPr>
        </p:nvSpPr>
        <p:spPr/>
        <p:txBody>
          <a:bodyPr/>
          <a:lstStyle/>
          <a:p>
            <a:fld id="{0536D7D7-E68B-4848-A580-3E20DDE126DB}" type="slidenum">
              <a:rPr lang="fr-FR" smtClean="0">
                <a:solidFill>
                  <a:schemeClr val="tx1"/>
                </a:solidFill>
              </a:rPr>
              <a:pPr/>
              <a:t>31</a:t>
            </a:fld>
            <a:endParaRPr lang="fr-FR" dirty="0">
              <a:solidFill>
                <a:schemeClr val="tx1"/>
              </a:solidFill>
            </a:endParaRPr>
          </a:p>
        </p:txBody>
      </p:sp>
      <p:sp>
        <p:nvSpPr>
          <p:cNvPr id="18" name="Espace réservé du texte 17"/>
          <p:cNvSpPr>
            <a:spLocks noGrp="1"/>
          </p:cNvSpPr>
          <p:nvPr>
            <p:ph type="body" sz="quarter" idx="13"/>
          </p:nvPr>
        </p:nvSpPr>
        <p:spPr>
          <a:xfrm>
            <a:off x="4860255" y="1845171"/>
            <a:ext cx="575841" cy="575717"/>
          </a:xfrm>
        </p:spPr>
        <p:txBody>
          <a:bodyPr>
            <a:normAutofit/>
          </a:bodyPr>
          <a:lstStyle/>
          <a:p>
            <a:r>
              <a:rPr lang="fr-FR" sz="2800" dirty="0" smtClean="0">
                <a:solidFill>
                  <a:srgbClr val="C00000"/>
                </a:solidFill>
              </a:rPr>
              <a:t>(9)</a:t>
            </a:r>
            <a:endParaRPr lang="fr-FR" sz="2800" dirty="0">
              <a:solidFill>
                <a:srgbClr val="C00000"/>
              </a:solidFill>
            </a:endParaRPr>
          </a:p>
        </p:txBody>
      </p:sp>
      <p:pic>
        <p:nvPicPr>
          <p:cNvPr id="6" name="Image 5"/>
          <p:cNvPicPr/>
          <p:nvPr/>
        </p:nvPicPr>
        <p:blipFill rotWithShape="1">
          <a:blip r:embed="rId2"/>
          <a:srcRect l="48536" t="51042" r="38140" b="25521"/>
          <a:stretch/>
        </p:blipFill>
        <p:spPr bwMode="auto">
          <a:xfrm>
            <a:off x="2987824" y="3673961"/>
            <a:ext cx="1733550" cy="17145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128037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32</a:t>
            </a:fld>
            <a:endParaRPr lang="fr-FR" dirty="0">
              <a:solidFill>
                <a:schemeClr val="tx1"/>
              </a:solidFill>
            </a:endParaRPr>
          </a:p>
        </p:txBody>
      </p:sp>
      <p:sp>
        <p:nvSpPr>
          <p:cNvPr id="9" name="Titre 8"/>
          <p:cNvSpPr>
            <a:spLocks noGrp="1"/>
          </p:cNvSpPr>
          <p:nvPr>
            <p:ph type="title"/>
          </p:nvPr>
        </p:nvSpPr>
        <p:spPr>
          <a:xfrm>
            <a:off x="1115616" y="427311"/>
            <a:ext cx="5616624" cy="430887"/>
          </a:xfrm>
        </p:spPr>
        <p:txBody>
          <a:bodyPr/>
          <a:lstStyle/>
          <a:p>
            <a:r>
              <a:rPr lang="fr-FR" dirty="0" smtClean="0">
                <a:solidFill>
                  <a:srgbClr val="C00000"/>
                </a:solidFill>
              </a:rPr>
              <a:t>Soigner son style</a:t>
            </a:r>
            <a:endParaRPr lang="fr-FR" b="0" dirty="0">
              <a:solidFill>
                <a:srgbClr val="C00000"/>
              </a:solidFill>
            </a:endParaRPr>
          </a:p>
        </p:txBody>
      </p:sp>
      <p:sp>
        <p:nvSpPr>
          <p:cNvPr id="7" name="Espace réservé du texte 2"/>
          <p:cNvSpPr>
            <a:spLocks noGrp="1"/>
          </p:cNvSpPr>
          <p:nvPr>
            <p:ph type="body" sz="quarter" idx="16"/>
          </p:nvPr>
        </p:nvSpPr>
        <p:spPr>
          <a:xfrm>
            <a:off x="1025999" y="1412776"/>
            <a:ext cx="7722463" cy="584864"/>
          </a:xfrm>
        </p:spPr>
        <p:txBody>
          <a:bodyPr>
            <a:normAutofit/>
          </a:bodyPr>
          <a:lstStyle/>
          <a:p>
            <a:pPr>
              <a:buSzPct val="150000"/>
            </a:pPr>
            <a:r>
              <a:rPr lang="fr-FR" sz="1400" dirty="0" smtClean="0"/>
              <a:t> SE RENDRE ATTRACTIF</a:t>
            </a:r>
            <a:endParaRPr lang="fr-FR" sz="1400" dirty="0"/>
          </a:p>
        </p:txBody>
      </p:sp>
      <p:sp>
        <p:nvSpPr>
          <p:cNvPr id="10" name="Espace réservé du texte 3"/>
          <p:cNvSpPr>
            <a:spLocks noGrp="1"/>
          </p:cNvSpPr>
          <p:nvPr>
            <p:ph type="body" sz="quarter" idx="17"/>
          </p:nvPr>
        </p:nvSpPr>
        <p:spPr>
          <a:xfrm>
            <a:off x="1026000" y="1916832"/>
            <a:ext cx="7722463" cy="6048672"/>
          </a:xfrm>
        </p:spPr>
        <p:txBody>
          <a:bodyPr>
            <a:normAutofit/>
          </a:bodyPr>
          <a:lstStyle/>
          <a:p>
            <a:pPr marL="342000" indent="-342000"/>
            <a:r>
              <a:rPr lang="fr-FR" sz="1400" dirty="0" smtClean="0"/>
              <a:t>-	Il </a:t>
            </a:r>
            <a:r>
              <a:rPr lang="fr-FR" sz="1400" dirty="0"/>
              <a:t>faut être en…</a:t>
            </a:r>
          </a:p>
          <a:p>
            <a:r>
              <a:rPr lang="fr-FR" sz="1400" dirty="0"/>
              <a:t> </a:t>
            </a:r>
          </a:p>
          <a:p>
            <a:r>
              <a:rPr lang="fr-FR" sz="1600" b="1" dirty="0">
                <a:solidFill>
                  <a:srgbClr val="C00000"/>
                </a:solidFill>
                <a:effectLst>
                  <a:outerShdw blurRad="38100" dist="38100" dir="2700000" algn="tl">
                    <a:srgbClr val="000000">
                      <a:alpha val="43137"/>
                    </a:srgbClr>
                  </a:outerShdw>
                </a:effectLst>
                <a:latin typeface="Algerian" panose="04020705040A02060702" pitchFamily="82" charset="0"/>
              </a:rPr>
              <a:t>V</a:t>
            </a:r>
            <a:r>
              <a:rPr lang="fr-FR" sz="1400" b="1" dirty="0"/>
              <a:t>	OLUME	</a:t>
            </a:r>
            <a:r>
              <a:rPr lang="fr-FR" sz="1400" b="1" dirty="0" smtClean="0"/>
              <a:t>=</a:t>
            </a:r>
            <a:r>
              <a:rPr lang="fr-FR" sz="1400" b="1" dirty="0"/>
              <a:t>	</a:t>
            </a:r>
            <a:r>
              <a:rPr lang="fr-FR" sz="1400" dirty="0"/>
              <a:t>audible, dynamique mais pas trop fort</a:t>
            </a:r>
          </a:p>
          <a:p>
            <a:r>
              <a:rPr lang="fr-FR" sz="1600" b="1" dirty="0">
                <a:solidFill>
                  <a:srgbClr val="C00000"/>
                </a:solidFill>
                <a:effectLst>
                  <a:outerShdw blurRad="38100" dist="38100" dir="2700000" algn="tl">
                    <a:srgbClr val="000000">
                      <a:alpha val="43137"/>
                    </a:srgbClr>
                  </a:outerShdw>
                </a:effectLst>
                <a:latin typeface="Algerian" panose="04020705040A02060702" pitchFamily="82" charset="0"/>
              </a:rPr>
              <a:t>E</a:t>
            </a:r>
            <a:r>
              <a:rPr lang="fr-FR" sz="1400" dirty="0"/>
              <a:t>	</a:t>
            </a:r>
            <a:r>
              <a:rPr lang="fr-FR" sz="1400" b="1" dirty="0"/>
              <a:t>LOCUTION	=	</a:t>
            </a:r>
            <a:r>
              <a:rPr lang="fr-FR" sz="1400" dirty="0"/>
              <a:t>articuler, pour faciliter la compréhension</a:t>
            </a:r>
          </a:p>
          <a:p>
            <a:r>
              <a:rPr lang="fr-FR" sz="1600" b="1" dirty="0">
                <a:solidFill>
                  <a:srgbClr val="C00000"/>
                </a:solidFill>
                <a:effectLst>
                  <a:outerShdw blurRad="38100" dist="38100" dir="2700000" algn="tl">
                    <a:srgbClr val="000000">
                      <a:alpha val="43137"/>
                    </a:srgbClr>
                  </a:outerShdw>
                </a:effectLst>
                <a:latin typeface="Algerian" panose="04020705040A02060702" pitchFamily="82" charset="0"/>
              </a:rPr>
              <a:t>R</a:t>
            </a:r>
            <a:r>
              <a:rPr lang="fr-FR" sz="1400" dirty="0"/>
              <a:t>	</a:t>
            </a:r>
            <a:r>
              <a:rPr lang="fr-FR" sz="1400" b="1" dirty="0"/>
              <a:t>YTHME	</a:t>
            </a:r>
            <a:r>
              <a:rPr lang="fr-FR" sz="1400" b="1" dirty="0" smtClean="0"/>
              <a:t>=</a:t>
            </a:r>
            <a:r>
              <a:rPr lang="fr-FR" sz="1400" b="1" dirty="0"/>
              <a:t>	</a:t>
            </a:r>
            <a:r>
              <a:rPr lang="fr-FR" sz="1400" dirty="0"/>
              <a:t>posé, car sûr de soi</a:t>
            </a:r>
          </a:p>
          <a:p>
            <a:r>
              <a:rPr lang="fr-FR" sz="1600" b="1" dirty="0">
                <a:solidFill>
                  <a:srgbClr val="C00000"/>
                </a:solidFill>
                <a:effectLst>
                  <a:outerShdw blurRad="38100" dist="38100" dir="2700000" algn="tl">
                    <a:srgbClr val="000000">
                      <a:alpha val="43137"/>
                    </a:srgbClr>
                  </a:outerShdw>
                </a:effectLst>
                <a:latin typeface="Algerian" panose="04020705040A02060702" pitchFamily="82" charset="0"/>
              </a:rPr>
              <a:t>V</a:t>
            </a:r>
            <a:r>
              <a:rPr lang="fr-FR" sz="1400" dirty="0"/>
              <a:t>	</a:t>
            </a:r>
            <a:r>
              <a:rPr lang="fr-FR" sz="1400" b="1" dirty="0"/>
              <a:t>ARIATION	=	</a:t>
            </a:r>
            <a:r>
              <a:rPr lang="fr-FR" sz="1400" dirty="0"/>
              <a:t>faire varier notre voix et nos intonations</a:t>
            </a:r>
          </a:p>
          <a:p>
            <a:r>
              <a:rPr lang="fr-FR" sz="1600" b="1" dirty="0">
                <a:solidFill>
                  <a:srgbClr val="C00000"/>
                </a:solidFill>
                <a:effectLst>
                  <a:outerShdw blurRad="38100" dist="38100" dir="2700000" algn="tl">
                    <a:srgbClr val="000000">
                      <a:alpha val="43137"/>
                    </a:srgbClr>
                  </a:outerShdw>
                </a:effectLst>
                <a:latin typeface="Algerian" panose="04020705040A02060702" pitchFamily="82" charset="0"/>
              </a:rPr>
              <a:t>E</a:t>
            </a:r>
            <a:r>
              <a:rPr lang="fr-FR" sz="1400" dirty="0"/>
              <a:t>	</a:t>
            </a:r>
            <a:r>
              <a:rPr lang="fr-FR" sz="1400" b="1" dirty="0"/>
              <a:t>NTRAIN	=	</a:t>
            </a:r>
            <a:r>
              <a:rPr lang="fr-FR" sz="1400" dirty="0"/>
              <a:t>notre détermination et notre maîtrise des évènements </a:t>
            </a:r>
            <a:r>
              <a:rPr lang="fr-FR" sz="1400" dirty="0" smtClean="0"/>
              <a:t>s’entendent…</a:t>
            </a:r>
            <a:br>
              <a:rPr lang="fr-FR" sz="1400" dirty="0" smtClean="0"/>
            </a:br>
            <a:r>
              <a:rPr lang="fr-FR" sz="1400" dirty="0" smtClean="0"/>
              <a:t>			notre </a:t>
            </a:r>
            <a:r>
              <a:rPr lang="fr-FR" sz="1400" dirty="0"/>
              <a:t>lassitude aussi !</a:t>
            </a:r>
          </a:p>
          <a:p>
            <a:r>
              <a:rPr lang="fr-FR" sz="1400" dirty="0"/>
              <a:t> </a:t>
            </a:r>
          </a:p>
          <a:p>
            <a:endParaRPr lang="fr-FR" sz="1400" dirty="0" smtClean="0"/>
          </a:p>
          <a:p>
            <a:pPr algn="just"/>
            <a:r>
              <a:rPr lang="fr-FR" sz="1400" dirty="0" smtClean="0">
                <a:sym typeface="Wingdings" panose="05000000000000000000" pitchFamily="2" charset="2"/>
              </a:rPr>
              <a:t>	</a:t>
            </a:r>
            <a:endParaRPr lang="fr-FR" sz="1400" u="sng" dirty="0" smtClean="0"/>
          </a:p>
        </p:txBody>
      </p:sp>
      <p:pic>
        <p:nvPicPr>
          <p:cNvPr id="6" name="Image 5"/>
          <p:cNvPicPr/>
          <p:nvPr/>
        </p:nvPicPr>
        <p:blipFill rotWithShape="1">
          <a:blip r:embed="rId2"/>
          <a:srcRect l="25842" t="37761" r="58711" b="39713"/>
          <a:stretch/>
        </p:blipFill>
        <p:spPr bwMode="auto">
          <a:xfrm>
            <a:off x="5076056" y="3789040"/>
            <a:ext cx="2009775" cy="16478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086718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33</a:t>
            </a:fld>
            <a:endParaRPr lang="fr-FR" dirty="0">
              <a:solidFill>
                <a:schemeClr val="tx1"/>
              </a:solidFill>
            </a:endParaRPr>
          </a:p>
        </p:txBody>
      </p:sp>
      <p:sp>
        <p:nvSpPr>
          <p:cNvPr id="9" name="Titre 8"/>
          <p:cNvSpPr>
            <a:spLocks noGrp="1"/>
          </p:cNvSpPr>
          <p:nvPr>
            <p:ph type="title"/>
          </p:nvPr>
        </p:nvSpPr>
        <p:spPr>
          <a:xfrm>
            <a:off x="1115616" y="427311"/>
            <a:ext cx="5616624" cy="430887"/>
          </a:xfrm>
        </p:spPr>
        <p:txBody>
          <a:bodyPr/>
          <a:lstStyle/>
          <a:p>
            <a:r>
              <a:rPr lang="fr-FR" dirty="0" smtClean="0">
                <a:solidFill>
                  <a:srgbClr val="C00000"/>
                </a:solidFill>
              </a:rPr>
              <a:t>Soigner son style</a:t>
            </a:r>
            <a:endParaRPr lang="fr-FR" b="0" dirty="0">
              <a:solidFill>
                <a:srgbClr val="C00000"/>
              </a:solidFill>
            </a:endParaRPr>
          </a:p>
        </p:txBody>
      </p:sp>
      <p:sp>
        <p:nvSpPr>
          <p:cNvPr id="7" name="Espace réservé du texte 2"/>
          <p:cNvSpPr>
            <a:spLocks noGrp="1"/>
          </p:cNvSpPr>
          <p:nvPr>
            <p:ph type="body" sz="quarter" idx="16"/>
          </p:nvPr>
        </p:nvSpPr>
        <p:spPr>
          <a:xfrm>
            <a:off x="1025999" y="1412776"/>
            <a:ext cx="7722463" cy="584864"/>
          </a:xfrm>
        </p:spPr>
        <p:txBody>
          <a:bodyPr>
            <a:normAutofit/>
          </a:bodyPr>
          <a:lstStyle/>
          <a:p>
            <a:pPr>
              <a:buSzPct val="150000"/>
            </a:pPr>
            <a:r>
              <a:rPr lang="fr-FR" sz="1400" dirty="0" smtClean="0"/>
              <a:t> ÊTRE </a:t>
            </a:r>
            <a:r>
              <a:rPr lang="fr-FR" sz="1400" dirty="0" err="1" smtClean="0"/>
              <a:t>CONQUéRANT</a:t>
            </a:r>
            <a:endParaRPr lang="fr-FR" sz="1400" dirty="0"/>
          </a:p>
        </p:txBody>
      </p:sp>
      <p:sp>
        <p:nvSpPr>
          <p:cNvPr id="8" name="Espace réservé du texte 3"/>
          <p:cNvSpPr txBox="1">
            <a:spLocks/>
          </p:cNvSpPr>
          <p:nvPr/>
        </p:nvSpPr>
        <p:spPr>
          <a:xfrm>
            <a:off x="1111037" y="1916832"/>
            <a:ext cx="7722463" cy="3096344"/>
          </a:xfrm>
          <a:prstGeom prst="rect">
            <a:avLst/>
          </a:prstGeom>
        </p:spPr>
        <p:txBody>
          <a:bodyPr vert="horz" lIns="91440" tIns="45720" rIns="91440" bIns="45720" rtlCol="0">
            <a:normAutofit/>
          </a:bodyPr>
          <a:lstStyle>
            <a:lvl1pPr marL="144000" indent="0" algn="l" defTabSz="914400" rtl="0" eaLnBrk="1" latinLnBrk="0" hangingPunct="1">
              <a:lnSpc>
                <a:spcPts val="1600"/>
              </a:lnSpc>
              <a:spcBef>
                <a:spcPts val="0"/>
              </a:spcBef>
              <a:spcAft>
                <a:spcPts val="0"/>
              </a:spcAft>
              <a:buFontTx/>
              <a:buNone/>
              <a:defRPr sz="1200" b="0" kern="1200" cap="none"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Tx/>
              <a:buBlip>
                <a:blip r:embed="rId2"/>
              </a:buBlip>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342000" indent="-342000" algn="just">
              <a:buFontTx/>
              <a:buChar char="-"/>
            </a:pPr>
            <a:r>
              <a:rPr lang="fr-FR" sz="1400" dirty="0" smtClean="0"/>
              <a:t>Adopter une communication résolument enthousiaste et engageante :</a:t>
            </a:r>
          </a:p>
          <a:p>
            <a:pPr marL="342000" indent="-342000" algn="just">
              <a:buFontTx/>
              <a:buChar char="-"/>
            </a:pPr>
            <a:endParaRPr lang="fr-FR" sz="1400" dirty="0" smtClean="0"/>
          </a:p>
          <a:p>
            <a:pPr marL="684000" indent="-342000" algn="just">
              <a:buFont typeface="Arial" panose="020B0604020202020204" pitchFamily="34" charset="0"/>
              <a:buChar char="•"/>
            </a:pPr>
            <a:r>
              <a:rPr lang="fr-FR" sz="1400" dirty="0" smtClean="0"/>
              <a:t>Privilégier « </a:t>
            </a:r>
            <a:r>
              <a:rPr lang="fr-FR" sz="1400" b="1" dirty="0" smtClean="0">
                <a:solidFill>
                  <a:srgbClr val="002060"/>
                </a:solidFill>
                <a:effectLst>
                  <a:outerShdw blurRad="38100" dist="38100" dir="2700000" algn="tl">
                    <a:srgbClr val="000000">
                      <a:alpha val="43137"/>
                    </a:srgbClr>
                  </a:outerShdw>
                </a:effectLst>
              </a:rPr>
              <a:t>Nous</a:t>
            </a:r>
            <a:r>
              <a:rPr lang="fr-FR" sz="1400" dirty="0" smtClean="0"/>
              <a:t> » à « </a:t>
            </a:r>
            <a:r>
              <a:rPr lang="fr-FR" sz="1400" i="1" strike="sngStrike" dirty="0" smtClean="0">
                <a:solidFill>
                  <a:srgbClr val="C00000"/>
                </a:solidFill>
              </a:rPr>
              <a:t>On</a:t>
            </a:r>
            <a:r>
              <a:rPr lang="fr-FR" sz="1400" dirty="0" smtClean="0"/>
              <a:t> »,</a:t>
            </a:r>
          </a:p>
          <a:p>
            <a:pPr marL="684000" indent="-342000" algn="just">
              <a:buFont typeface="Arial" panose="020B0604020202020204" pitchFamily="34" charset="0"/>
              <a:buChar char="•"/>
            </a:pPr>
            <a:r>
              <a:rPr lang="fr-FR" sz="1400" dirty="0" smtClean="0"/>
              <a:t>Recourir au temps « </a:t>
            </a:r>
            <a:r>
              <a:rPr lang="fr-FR" sz="1400" b="1" dirty="0">
                <a:solidFill>
                  <a:srgbClr val="002060"/>
                </a:solidFill>
                <a:effectLst>
                  <a:outerShdw blurRad="38100" dist="38100" dir="2700000" algn="tl">
                    <a:srgbClr val="000000">
                      <a:alpha val="43137"/>
                    </a:srgbClr>
                  </a:outerShdw>
                </a:effectLst>
              </a:rPr>
              <a:t>Présent </a:t>
            </a:r>
            <a:r>
              <a:rPr lang="fr-FR" sz="1400" dirty="0" smtClean="0"/>
              <a:t>», et bannir le « </a:t>
            </a:r>
            <a:r>
              <a:rPr lang="fr-FR" sz="1400" i="1" strike="sngStrike" dirty="0">
                <a:solidFill>
                  <a:srgbClr val="C00000"/>
                </a:solidFill>
              </a:rPr>
              <a:t>Conditionnel</a:t>
            </a:r>
            <a:r>
              <a:rPr lang="fr-FR" sz="1400" dirty="0" smtClean="0">
                <a:solidFill>
                  <a:srgbClr val="C00000"/>
                </a:solidFill>
              </a:rPr>
              <a:t> </a:t>
            </a:r>
            <a:r>
              <a:rPr lang="fr-FR" sz="1400" dirty="0" smtClean="0"/>
              <a:t>».</a:t>
            </a:r>
          </a:p>
          <a:p>
            <a:pPr marL="684000" indent="-342000" algn="just">
              <a:buFont typeface="Arial" panose="020B0604020202020204" pitchFamily="34" charset="0"/>
              <a:buChar char="•"/>
            </a:pPr>
            <a:r>
              <a:rPr lang="fr-FR" sz="1400" dirty="0" smtClean="0"/>
              <a:t>Utiliser des mots et expressions positifs.</a:t>
            </a:r>
          </a:p>
          <a:p>
            <a:pPr marL="684000" indent="-342000" algn="just">
              <a:buFont typeface="Arial" panose="020B0604020202020204" pitchFamily="34" charset="0"/>
              <a:buChar char="•"/>
            </a:pPr>
            <a:r>
              <a:rPr lang="fr-FR" sz="1400" dirty="0" smtClean="0"/>
              <a:t>Etre vigilant quant aux mots « parasites ».</a:t>
            </a:r>
          </a:p>
          <a:p>
            <a:pPr marL="684000" indent="-342000" algn="just">
              <a:buFont typeface="Arial" panose="020B0604020202020204" pitchFamily="34" charset="0"/>
              <a:buChar char="•"/>
            </a:pPr>
            <a:endParaRPr lang="fr-FR" sz="1400" dirty="0" smtClean="0"/>
          </a:p>
          <a:p>
            <a:pPr algn="just"/>
            <a:endParaRPr lang="fr-FR" sz="1000" dirty="0" smtClean="0"/>
          </a:p>
          <a:p>
            <a:pPr algn="just"/>
            <a:r>
              <a:rPr lang="fr-FR" sz="1400" dirty="0" smtClean="0">
                <a:sym typeface="Wingdings" panose="05000000000000000000" pitchFamily="2" charset="2"/>
              </a:rPr>
              <a:t>	</a:t>
            </a:r>
            <a:endParaRPr lang="fr-FR" sz="1400" u="sng" dirty="0" smtClean="0"/>
          </a:p>
        </p:txBody>
      </p:sp>
      <p:pic>
        <p:nvPicPr>
          <p:cNvPr id="6" name="Image 5"/>
          <p:cNvPicPr/>
          <p:nvPr/>
        </p:nvPicPr>
        <p:blipFill rotWithShape="1">
          <a:blip r:embed="rId3"/>
          <a:srcRect l="43632" t="50000" r="38067" b="27734"/>
          <a:stretch/>
        </p:blipFill>
        <p:spPr bwMode="auto">
          <a:xfrm>
            <a:off x="2339752" y="3861048"/>
            <a:ext cx="2381250" cy="162877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581294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943808" y="2304048"/>
            <a:ext cx="6732648" cy="476880"/>
          </a:xfrm>
        </p:spPr>
        <p:txBody>
          <a:bodyPr/>
          <a:lstStyle/>
          <a:p>
            <a:r>
              <a:rPr lang="fr-FR" sz="2800" dirty="0" smtClean="0">
                <a:solidFill>
                  <a:srgbClr val="C00000"/>
                </a:solidFill>
                <a:latin typeface="+mn-lt"/>
                <a:ea typeface="+mn-ea"/>
                <a:cs typeface="+mn-cs"/>
              </a:rPr>
              <a:t>PASSER SON APPEL</a:t>
            </a:r>
            <a:br>
              <a:rPr lang="fr-FR" sz="2800" dirty="0" smtClean="0">
                <a:solidFill>
                  <a:srgbClr val="C00000"/>
                </a:solidFill>
                <a:latin typeface="+mn-lt"/>
                <a:ea typeface="+mn-ea"/>
                <a:cs typeface="+mn-cs"/>
              </a:rPr>
            </a:br>
            <a:r>
              <a:rPr lang="fr-FR" sz="2800" dirty="0" smtClean="0">
                <a:solidFill>
                  <a:srgbClr val="C00000"/>
                </a:solidFill>
                <a:latin typeface="+mn-lt"/>
                <a:ea typeface="+mn-ea"/>
                <a:cs typeface="+mn-cs"/>
              </a:rPr>
              <a:t>A L’AIDE DU « BLOC-NOTES »</a:t>
            </a:r>
            <a:endParaRPr lang="fr-FR" sz="2800" dirty="0">
              <a:solidFill>
                <a:srgbClr val="C00000"/>
              </a:solidFill>
              <a:latin typeface="+mn-lt"/>
              <a:ea typeface="+mn-ea"/>
              <a:cs typeface="+mn-cs"/>
            </a:endParaRPr>
          </a:p>
        </p:txBody>
      </p:sp>
      <p:sp>
        <p:nvSpPr>
          <p:cNvPr id="5" name="Espace réservé du numéro de diapositive 4"/>
          <p:cNvSpPr>
            <a:spLocks noGrp="1"/>
          </p:cNvSpPr>
          <p:nvPr>
            <p:ph type="sldNum" sz="quarter" idx="11"/>
          </p:nvPr>
        </p:nvSpPr>
        <p:spPr/>
        <p:txBody>
          <a:bodyPr/>
          <a:lstStyle/>
          <a:p>
            <a:fld id="{0536D7D7-E68B-4848-A580-3E20DDE126DB}" type="slidenum">
              <a:rPr lang="fr-FR" smtClean="0">
                <a:solidFill>
                  <a:schemeClr val="tx1"/>
                </a:solidFill>
              </a:rPr>
              <a:pPr/>
              <a:t>34</a:t>
            </a:fld>
            <a:endParaRPr lang="fr-FR" dirty="0">
              <a:solidFill>
                <a:schemeClr val="tx1"/>
              </a:solidFill>
            </a:endParaRPr>
          </a:p>
        </p:txBody>
      </p:sp>
      <p:sp>
        <p:nvSpPr>
          <p:cNvPr id="18" name="Espace réservé du texte 17"/>
          <p:cNvSpPr>
            <a:spLocks noGrp="1"/>
          </p:cNvSpPr>
          <p:nvPr>
            <p:ph type="body" sz="quarter" idx="13"/>
          </p:nvPr>
        </p:nvSpPr>
        <p:spPr>
          <a:xfrm>
            <a:off x="4968367" y="1845171"/>
            <a:ext cx="791865" cy="575717"/>
          </a:xfrm>
        </p:spPr>
        <p:txBody>
          <a:bodyPr>
            <a:normAutofit/>
          </a:bodyPr>
          <a:lstStyle/>
          <a:p>
            <a:r>
              <a:rPr lang="fr-FR" sz="2800" dirty="0" smtClean="0">
                <a:solidFill>
                  <a:srgbClr val="C00000"/>
                </a:solidFill>
              </a:rPr>
              <a:t>(10)</a:t>
            </a:r>
            <a:endParaRPr lang="fr-FR" sz="2800" dirty="0">
              <a:solidFill>
                <a:srgbClr val="C00000"/>
              </a:solidFill>
            </a:endParaRPr>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0255" y="3501008"/>
            <a:ext cx="2985864" cy="1691212"/>
          </a:xfrm>
          <a:prstGeom prst="rect">
            <a:avLst/>
          </a:prstGeom>
        </p:spPr>
      </p:pic>
    </p:spTree>
    <p:extLst>
      <p:ext uri="{BB962C8B-B14F-4D97-AF65-F5344CB8AC3E}">
        <p14:creationId xmlns:p14="http://schemas.microsoft.com/office/powerpoint/2010/main" val="2857190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35</a:t>
            </a:fld>
            <a:endParaRPr lang="fr-FR" dirty="0">
              <a:solidFill>
                <a:schemeClr val="tx1"/>
              </a:solidFill>
            </a:endParaRPr>
          </a:p>
        </p:txBody>
      </p:sp>
      <p:sp>
        <p:nvSpPr>
          <p:cNvPr id="9" name="Titre 8"/>
          <p:cNvSpPr>
            <a:spLocks noGrp="1"/>
          </p:cNvSpPr>
          <p:nvPr>
            <p:ph type="title"/>
          </p:nvPr>
        </p:nvSpPr>
        <p:spPr>
          <a:xfrm>
            <a:off x="1115616" y="427311"/>
            <a:ext cx="6264696" cy="430887"/>
          </a:xfrm>
        </p:spPr>
        <p:txBody>
          <a:bodyPr/>
          <a:lstStyle/>
          <a:p>
            <a:r>
              <a:rPr lang="fr-FR" dirty="0" smtClean="0">
                <a:solidFill>
                  <a:srgbClr val="C00000"/>
                </a:solidFill>
              </a:rPr>
              <a:t>PASSER SON APPEL A L’AIDE DU « BLOC-NOTES »</a:t>
            </a:r>
            <a:endParaRPr lang="fr-FR" b="0" dirty="0">
              <a:solidFill>
                <a:srgbClr val="C00000"/>
              </a:solidFill>
            </a:endParaRPr>
          </a:p>
        </p:txBody>
      </p:sp>
      <p:sp>
        <p:nvSpPr>
          <p:cNvPr id="7" name="Espace réservé du texte 2"/>
          <p:cNvSpPr>
            <a:spLocks noGrp="1"/>
          </p:cNvSpPr>
          <p:nvPr>
            <p:ph type="body" sz="quarter" idx="16"/>
          </p:nvPr>
        </p:nvSpPr>
        <p:spPr>
          <a:xfrm>
            <a:off x="1025999" y="1052736"/>
            <a:ext cx="7722463" cy="584864"/>
          </a:xfrm>
        </p:spPr>
        <p:txBody>
          <a:bodyPr>
            <a:normAutofit/>
          </a:bodyPr>
          <a:lstStyle/>
          <a:p>
            <a:pPr>
              <a:buSzPct val="150000"/>
            </a:pPr>
            <a:r>
              <a:rPr lang="fr-FR" sz="1400" dirty="0" smtClean="0"/>
              <a:t> S’appuyer sur un scénario facilitateur « </a:t>
            </a:r>
            <a:r>
              <a:rPr lang="fr-FR" sz="1400" dirty="0" smtClean="0">
                <a:solidFill>
                  <a:srgbClr val="C00000"/>
                </a:solidFill>
                <a:effectLst>
                  <a:outerShdw blurRad="38100" dist="38100" dir="2700000" algn="tl">
                    <a:srgbClr val="000000">
                      <a:alpha val="43137"/>
                    </a:srgbClr>
                  </a:outerShdw>
                </a:effectLst>
              </a:rPr>
              <a:t>APPEL SORTANT EN MODE PROACTIVITE</a:t>
            </a:r>
            <a:r>
              <a:rPr lang="fr-FR" sz="1400" dirty="0" smtClean="0"/>
              <a:t> »</a:t>
            </a:r>
            <a:endParaRPr lang="fr-FR" sz="1400" dirty="0"/>
          </a:p>
        </p:txBody>
      </p:sp>
      <p:sp>
        <p:nvSpPr>
          <p:cNvPr id="8" name="Espace réservé du texte 3"/>
          <p:cNvSpPr>
            <a:spLocks noGrp="1"/>
          </p:cNvSpPr>
          <p:nvPr>
            <p:ph type="body" sz="quarter" idx="17"/>
          </p:nvPr>
        </p:nvSpPr>
        <p:spPr>
          <a:xfrm>
            <a:off x="539552" y="2060848"/>
            <a:ext cx="7632846" cy="1114010"/>
          </a:xfrm>
        </p:spPr>
        <p:txBody>
          <a:bodyPr>
            <a:normAutofit/>
          </a:bodyPr>
          <a:lstStyle/>
          <a:p>
            <a:pPr marL="486900" indent="-342900" algn="just">
              <a:buFont typeface="+mj-lt"/>
              <a:buAutoNum type="arabicParenR"/>
            </a:pPr>
            <a:r>
              <a:rPr lang="fr-FR" sz="1400" b="1" dirty="0" smtClean="0"/>
              <a:t>Bonjour Monsieur le Client ! </a:t>
            </a:r>
            <a:r>
              <a:rPr lang="fr-FR" sz="1400" b="1" dirty="0" smtClean="0">
                <a:sym typeface="Wingdings" panose="05000000000000000000" pitchFamily="2" charset="2"/>
              </a:rPr>
              <a:t></a:t>
            </a:r>
            <a:endParaRPr lang="fr-FR" sz="1400" b="1" dirty="0" smtClean="0"/>
          </a:p>
          <a:p>
            <a:pPr marL="486900" indent="-342900" algn="just">
              <a:buFont typeface="+mj-lt"/>
              <a:buAutoNum type="arabicParenR"/>
            </a:pPr>
            <a:endParaRPr lang="fr-FR" sz="1400" b="1" dirty="0" smtClean="0"/>
          </a:p>
          <a:p>
            <a:pPr marL="486900" indent="-342900" algn="just">
              <a:buFont typeface="+mj-lt"/>
              <a:buAutoNum type="arabicParenR"/>
            </a:pPr>
            <a:r>
              <a:rPr lang="fr-FR" sz="1400" b="1" dirty="0" smtClean="0"/>
              <a:t>En premier lieu, laissez-moi prendre de vos nouvelles… espérant que vous-même et vos proches allez bien !</a:t>
            </a:r>
          </a:p>
          <a:p>
            <a:pPr marL="486900" indent="-342900" algn="just">
              <a:buFont typeface="+mj-lt"/>
              <a:buAutoNum type="arabicParenR"/>
            </a:pPr>
            <a:endParaRPr lang="fr-FR" sz="1400" b="1" dirty="0" smtClean="0"/>
          </a:p>
        </p:txBody>
      </p:sp>
      <p:sp>
        <p:nvSpPr>
          <p:cNvPr id="2" name="Parchemin horizontal 1"/>
          <p:cNvSpPr/>
          <p:nvPr/>
        </p:nvSpPr>
        <p:spPr>
          <a:xfrm>
            <a:off x="4355976" y="1268760"/>
            <a:ext cx="4032448" cy="1224136"/>
          </a:xfrm>
          <a:prstGeom prst="horizontalScroll">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4472766" y="1696162"/>
            <a:ext cx="4248472" cy="369332"/>
          </a:xfrm>
          <a:prstGeom prst="rect">
            <a:avLst/>
          </a:prstGeom>
          <a:noFill/>
        </p:spPr>
        <p:txBody>
          <a:bodyPr wrap="square" rtlCol="0">
            <a:spAutoFit/>
          </a:bodyPr>
          <a:lstStyle/>
          <a:p>
            <a:r>
              <a:rPr lang="fr-FR" b="1" dirty="0">
                <a:solidFill>
                  <a:srgbClr val="C00000"/>
                </a:solidFill>
                <a:effectLst>
                  <a:outerShdw blurRad="38100" dist="38100" dir="2700000" algn="tl">
                    <a:srgbClr val="000000">
                      <a:alpha val="43137"/>
                    </a:srgbClr>
                  </a:outerShdw>
                </a:effectLst>
                <a:latin typeface="Algerian" panose="04020705040A02060702" pitchFamily="82" charset="0"/>
              </a:rPr>
              <a:t>A CONSOMMER SANS </a:t>
            </a:r>
            <a:r>
              <a:rPr lang="fr-FR" b="1" dirty="0" smtClean="0">
                <a:solidFill>
                  <a:srgbClr val="C00000"/>
                </a:solidFill>
                <a:effectLst>
                  <a:outerShdw blurRad="38100" dist="38100" dir="2700000" algn="tl">
                    <a:srgbClr val="000000">
                      <a:alpha val="43137"/>
                    </a:srgbClr>
                  </a:outerShdw>
                </a:effectLst>
                <a:latin typeface="Algerian" panose="04020705040A02060702" pitchFamily="82" charset="0"/>
              </a:rPr>
              <a:t>MODERATION </a:t>
            </a:r>
            <a:r>
              <a:rPr lang="fr-FR" b="1" dirty="0">
                <a:solidFill>
                  <a:srgbClr val="C00000"/>
                </a:solidFill>
                <a:effectLst>
                  <a:outerShdw blurRad="38100" dist="38100" dir="2700000" algn="tl">
                    <a:srgbClr val="000000">
                      <a:alpha val="43137"/>
                    </a:srgbClr>
                  </a:outerShdw>
                </a:effectLst>
                <a:latin typeface="Algerian" panose="04020705040A02060702" pitchFamily="82" charset="0"/>
              </a:rPr>
              <a:t>!</a:t>
            </a:r>
          </a:p>
        </p:txBody>
      </p:sp>
      <p:sp>
        <p:nvSpPr>
          <p:cNvPr id="10" name="Espace réservé du texte 3"/>
          <p:cNvSpPr txBox="1">
            <a:spLocks/>
          </p:cNvSpPr>
          <p:nvPr/>
        </p:nvSpPr>
        <p:spPr>
          <a:xfrm>
            <a:off x="683566" y="3001524"/>
            <a:ext cx="4680520" cy="1613494"/>
          </a:xfrm>
          <a:prstGeom prst="rect">
            <a:avLst/>
          </a:prstGeom>
        </p:spPr>
        <p:txBody>
          <a:bodyPr vert="horz" lIns="91440" tIns="45720" rIns="91440" bIns="45720" rtlCol="0">
            <a:normAutofit/>
          </a:bodyPr>
          <a:lstStyle>
            <a:lvl1pPr marL="144000" indent="0" algn="l" defTabSz="914400" rtl="0" eaLnBrk="1" latinLnBrk="0" hangingPunct="1">
              <a:lnSpc>
                <a:spcPts val="1600"/>
              </a:lnSpc>
              <a:spcBef>
                <a:spcPts val="0"/>
              </a:spcBef>
              <a:spcAft>
                <a:spcPts val="0"/>
              </a:spcAft>
              <a:buFontTx/>
              <a:buNone/>
              <a:defRPr sz="1200" b="0" kern="1200" cap="none"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Tx/>
              <a:buBlip>
                <a:blip r:embed="rId2"/>
              </a:buBlip>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342000" indent="-342000" algn="just"/>
            <a:r>
              <a:rPr lang="fr-FR" sz="1400" b="1" dirty="0" smtClean="0"/>
              <a:t>3)	</a:t>
            </a:r>
            <a:r>
              <a:rPr lang="fr-FR" sz="1400" b="1" dirty="0" smtClean="0">
                <a:solidFill>
                  <a:srgbClr val="C00000"/>
                </a:solidFill>
              </a:rPr>
              <a:t>Concernant votre activité…</a:t>
            </a:r>
          </a:p>
          <a:p>
            <a:pPr marL="720000" indent="-342900" algn="just">
              <a:buFont typeface="Wingdings" panose="05000000000000000000" pitchFamily="2" charset="2"/>
              <a:buChar char="ü"/>
            </a:pPr>
            <a:r>
              <a:rPr lang="fr-FR" b="1" dirty="0" smtClean="0"/>
              <a:t>Comment cela se passe-t-il ?</a:t>
            </a:r>
          </a:p>
          <a:p>
            <a:pPr marL="720000" indent="-342900" algn="just">
              <a:buFont typeface="Wingdings" panose="05000000000000000000" pitchFamily="2" charset="2"/>
              <a:buChar char="ü"/>
            </a:pPr>
            <a:r>
              <a:rPr lang="fr-FR" b="1" dirty="0" smtClean="0"/>
              <a:t>L’avez-vous partiellement ou totalement arrêtée ?</a:t>
            </a:r>
          </a:p>
          <a:p>
            <a:pPr marL="720000" indent="-342900" algn="just">
              <a:buFont typeface="Wingdings" panose="05000000000000000000" pitchFamily="2" charset="2"/>
              <a:buChar char="ü"/>
            </a:pPr>
            <a:r>
              <a:rPr lang="fr-FR" b="1" dirty="0" smtClean="0"/>
              <a:t>Quelles solutions de contournement avez-vous développées ?</a:t>
            </a:r>
          </a:p>
          <a:p>
            <a:pPr marL="720000" indent="-342900" algn="just">
              <a:buFont typeface="Wingdings" panose="05000000000000000000" pitchFamily="2" charset="2"/>
              <a:buChar char="ü"/>
            </a:pPr>
            <a:r>
              <a:rPr lang="fr-FR" b="1" dirty="0" smtClean="0"/>
              <a:t>Quelles sont vos difficultés ?</a:t>
            </a:r>
          </a:p>
          <a:p>
            <a:pPr marL="720000" indent="-342900" algn="just">
              <a:buFont typeface="Wingdings" panose="05000000000000000000" pitchFamily="2" charset="2"/>
              <a:buChar char="ü"/>
            </a:pPr>
            <a:r>
              <a:rPr lang="fr-FR" b="1" dirty="0" smtClean="0"/>
              <a:t>Comment </a:t>
            </a:r>
            <a:r>
              <a:rPr lang="fr-FR" b="1" dirty="0" smtClean="0"/>
              <a:t>s’amorce </a:t>
            </a:r>
            <a:r>
              <a:rPr lang="fr-FR" b="1" dirty="0" smtClean="0"/>
              <a:t>la reprise ?</a:t>
            </a:r>
          </a:p>
          <a:p>
            <a:pPr marL="720000" indent="-342900" algn="just">
              <a:buFont typeface="Wingdings" panose="05000000000000000000" pitchFamily="2" charset="2"/>
              <a:buChar char="ü"/>
            </a:pPr>
            <a:r>
              <a:rPr lang="fr-FR" b="1" dirty="0" smtClean="0"/>
              <a:t>Quelles sont vos questions ?</a:t>
            </a:r>
          </a:p>
          <a:p>
            <a:pPr marL="486900" indent="-342900" algn="just">
              <a:buFont typeface="+mj-lt"/>
              <a:buAutoNum type="arabicParenR"/>
            </a:pPr>
            <a:endParaRPr lang="fr-FR" sz="1400" b="1" dirty="0" smtClean="0"/>
          </a:p>
        </p:txBody>
      </p:sp>
      <p:sp>
        <p:nvSpPr>
          <p:cNvPr id="11" name="Espace réservé du texte 3"/>
          <p:cNvSpPr txBox="1">
            <a:spLocks/>
          </p:cNvSpPr>
          <p:nvPr/>
        </p:nvSpPr>
        <p:spPr>
          <a:xfrm>
            <a:off x="539552" y="4680094"/>
            <a:ext cx="7632846" cy="2105898"/>
          </a:xfrm>
          <a:prstGeom prst="rect">
            <a:avLst/>
          </a:prstGeom>
        </p:spPr>
        <p:txBody>
          <a:bodyPr vert="horz" lIns="91440" tIns="45720" rIns="91440" bIns="45720" rtlCol="0">
            <a:normAutofit/>
          </a:bodyPr>
          <a:lstStyle>
            <a:lvl1pPr marL="144000" indent="0" algn="l" defTabSz="914400" rtl="0" eaLnBrk="1" latinLnBrk="0" hangingPunct="1">
              <a:lnSpc>
                <a:spcPts val="1600"/>
              </a:lnSpc>
              <a:spcBef>
                <a:spcPts val="0"/>
              </a:spcBef>
              <a:spcAft>
                <a:spcPts val="0"/>
              </a:spcAft>
              <a:buFontTx/>
              <a:buNone/>
              <a:defRPr sz="1200" b="0" kern="1200" cap="none"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Tx/>
              <a:buBlip>
                <a:blip r:embed="rId2"/>
              </a:buBlip>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486900" indent="-342900" algn="just">
              <a:buFontTx/>
              <a:buAutoNum type="arabicParenR" startAt="4"/>
            </a:pPr>
            <a:r>
              <a:rPr lang="fr-FR" sz="1400" b="1" dirty="0" smtClean="0"/>
              <a:t>Nous restons mobilisés en cette période sensible, et je suis convaincu que la solution que je vais vous proposer va répondre à l’une de vos problématiques.</a:t>
            </a:r>
          </a:p>
          <a:p>
            <a:pPr marL="486900" indent="-342900" algn="just">
              <a:buFontTx/>
              <a:buAutoNum type="arabicParenR" startAt="4"/>
            </a:pPr>
            <a:endParaRPr lang="fr-FR" sz="1400" b="1" dirty="0" smtClean="0"/>
          </a:p>
          <a:p>
            <a:pPr marL="486900" indent="-342900" algn="just">
              <a:buFontTx/>
              <a:buAutoNum type="arabicParenR" startAt="4"/>
            </a:pPr>
            <a:r>
              <a:rPr lang="fr-FR" sz="1400" b="1" dirty="0" smtClean="0"/>
              <a:t>Traitement des objections selon la thématique abordée.</a:t>
            </a:r>
          </a:p>
          <a:p>
            <a:pPr marL="486900" indent="-342900" algn="just">
              <a:buFontTx/>
              <a:buAutoNum type="arabicParenR" startAt="4"/>
            </a:pPr>
            <a:endParaRPr lang="fr-FR" sz="1400" b="1" dirty="0" smtClean="0"/>
          </a:p>
          <a:p>
            <a:pPr marL="486900" indent="-342900" algn="just">
              <a:buFontTx/>
              <a:buAutoNum type="arabicParenR" startAt="4"/>
            </a:pPr>
            <a:r>
              <a:rPr lang="fr-FR" sz="1400" b="1" dirty="0" smtClean="0"/>
              <a:t>Engagement de la concrétisation.</a:t>
            </a:r>
          </a:p>
        </p:txBody>
      </p:sp>
      <p:sp>
        <p:nvSpPr>
          <p:cNvPr id="12" name="Espace réservé du texte 3"/>
          <p:cNvSpPr txBox="1">
            <a:spLocks/>
          </p:cNvSpPr>
          <p:nvPr/>
        </p:nvSpPr>
        <p:spPr>
          <a:xfrm>
            <a:off x="4932040" y="3001524"/>
            <a:ext cx="3995936" cy="1829518"/>
          </a:xfrm>
          <a:prstGeom prst="rect">
            <a:avLst/>
          </a:prstGeom>
        </p:spPr>
        <p:txBody>
          <a:bodyPr vert="horz" lIns="91440" tIns="45720" rIns="91440" bIns="45720" rtlCol="0">
            <a:normAutofit/>
          </a:bodyPr>
          <a:lstStyle>
            <a:lvl1pPr marL="144000" indent="0" algn="l" defTabSz="914400" rtl="0" eaLnBrk="1" latinLnBrk="0" hangingPunct="1">
              <a:lnSpc>
                <a:spcPts val="1600"/>
              </a:lnSpc>
              <a:spcBef>
                <a:spcPts val="0"/>
              </a:spcBef>
              <a:spcAft>
                <a:spcPts val="0"/>
              </a:spcAft>
              <a:buFontTx/>
              <a:buNone/>
              <a:defRPr sz="1200" b="0" kern="1200" cap="none"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Tx/>
              <a:buBlip>
                <a:blip r:embed="rId2"/>
              </a:buBlip>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342000" indent="-342000" algn="just"/>
            <a:r>
              <a:rPr lang="fr-FR" sz="1400" b="1" dirty="0" smtClean="0"/>
              <a:t>	</a:t>
            </a:r>
            <a:r>
              <a:rPr lang="fr-FR" sz="1400" b="1" dirty="0" smtClean="0">
                <a:solidFill>
                  <a:srgbClr val="C00000"/>
                </a:solidFill>
              </a:rPr>
              <a:t>Concernant un dernier fait connu…</a:t>
            </a:r>
          </a:p>
          <a:p>
            <a:pPr marL="720000" indent="-342900" algn="just">
              <a:buFont typeface="Wingdings" panose="05000000000000000000" pitchFamily="2" charset="2"/>
              <a:buChar char="ü"/>
            </a:pPr>
            <a:r>
              <a:rPr lang="fr-FR" b="1" dirty="0" smtClean="0"/>
              <a:t>Dernier échange client, </a:t>
            </a:r>
            <a:r>
              <a:rPr lang="fr-FR" b="1" dirty="0" err="1" smtClean="0"/>
              <a:t>historisé</a:t>
            </a:r>
            <a:r>
              <a:rPr lang="fr-FR" b="1" dirty="0" smtClean="0"/>
              <a:t> en CRE ou non</a:t>
            </a:r>
          </a:p>
          <a:p>
            <a:pPr marL="720000" indent="-342900" algn="just">
              <a:buFont typeface="Wingdings" panose="05000000000000000000" pitchFamily="2" charset="2"/>
              <a:buChar char="ü"/>
            </a:pPr>
            <a:r>
              <a:rPr lang="fr-FR" b="1" dirty="0" smtClean="0"/>
              <a:t>Mail client, prétexte à un rendez-vous téléphonique</a:t>
            </a:r>
          </a:p>
          <a:p>
            <a:pPr marL="720000" indent="-342900" algn="just">
              <a:buFont typeface="Wingdings" panose="05000000000000000000" pitchFamily="2" charset="2"/>
              <a:buChar char="ü"/>
            </a:pPr>
            <a:r>
              <a:rPr lang="fr-FR" b="1" dirty="0" smtClean="0"/>
              <a:t>Synthèse client</a:t>
            </a:r>
          </a:p>
          <a:p>
            <a:pPr marL="720000" indent="-342900" algn="just">
              <a:buFont typeface="Wingdings" panose="05000000000000000000" pitchFamily="2" charset="2"/>
              <a:buChar char="ü"/>
            </a:pPr>
            <a:r>
              <a:rPr lang="fr-FR" b="1" dirty="0" err="1" smtClean="0"/>
              <a:t>DiagPro</a:t>
            </a:r>
            <a:r>
              <a:rPr lang="fr-FR" b="1" dirty="0" smtClean="0"/>
              <a:t> et opportunité commerciale liée</a:t>
            </a:r>
          </a:p>
          <a:p>
            <a:pPr marL="720000" indent="-342900" algn="just">
              <a:buFont typeface="Wingdings" panose="05000000000000000000" pitchFamily="2" charset="2"/>
              <a:buChar char="ü"/>
            </a:pPr>
            <a:r>
              <a:rPr lang="fr-FR" b="1" dirty="0" smtClean="0"/>
              <a:t>Analyse bilan/Contexte de révision ou non</a:t>
            </a:r>
          </a:p>
          <a:p>
            <a:pPr marL="720000" indent="-342900" algn="just">
              <a:buFont typeface="Wingdings" panose="05000000000000000000" pitchFamily="2" charset="2"/>
              <a:buChar char="ü"/>
            </a:pPr>
            <a:r>
              <a:rPr lang="fr-FR" b="1" dirty="0" smtClean="0"/>
              <a:t>Fait d’actualité autre que </a:t>
            </a:r>
            <a:r>
              <a:rPr lang="fr-FR" b="1" dirty="0" smtClean="0"/>
              <a:t>la </a:t>
            </a:r>
            <a:r>
              <a:rPr lang="fr-FR" b="1" dirty="0" smtClean="0"/>
              <a:t>« COVID-19 »</a:t>
            </a:r>
          </a:p>
          <a:p>
            <a:pPr marL="720000" indent="-342900" algn="just">
              <a:buFont typeface="Wingdings" panose="05000000000000000000" pitchFamily="2" charset="2"/>
              <a:buChar char="ü"/>
            </a:pPr>
            <a:r>
              <a:rPr lang="fr-FR" b="1" dirty="0" smtClean="0"/>
              <a:t>Etc…</a:t>
            </a:r>
          </a:p>
          <a:p>
            <a:pPr marL="486900" indent="-342900" algn="just">
              <a:buFont typeface="+mj-lt"/>
              <a:buAutoNum type="arabicParenR"/>
            </a:pPr>
            <a:endParaRPr lang="fr-FR" sz="1400" b="1" dirty="0" smtClean="0"/>
          </a:p>
        </p:txBody>
      </p:sp>
    </p:spTree>
    <p:extLst>
      <p:ext uri="{BB962C8B-B14F-4D97-AF65-F5344CB8AC3E}">
        <p14:creationId xmlns:p14="http://schemas.microsoft.com/office/powerpoint/2010/main" val="18606864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36</a:t>
            </a:fld>
            <a:endParaRPr lang="fr-FR" dirty="0">
              <a:solidFill>
                <a:schemeClr val="tx1"/>
              </a:solidFill>
            </a:endParaRPr>
          </a:p>
        </p:txBody>
      </p:sp>
      <p:sp>
        <p:nvSpPr>
          <p:cNvPr id="9" name="Titre 8"/>
          <p:cNvSpPr>
            <a:spLocks noGrp="1"/>
          </p:cNvSpPr>
          <p:nvPr>
            <p:ph type="title"/>
          </p:nvPr>
        </p:nvSpPr>
        <p:spPr>
          <a:xfrm>
            <a:off x="1115616" y="427311"/>
            <a:ext cx="6264696" cy="430887"/>
          </a:xfrm>
        </p:spPr>
        <p:txBody>
          <a:bodyPr/>
          <a:lstStyle/>
          <a:p>
            <a:r>
              <a:rPr lang="fr-FR" dirty="0" smtClean="0">
                <a:solidFill>
                  <a:srgbClr val="C00000"/>
                </a:solidFill>
              </a:rPr>
              <a:t>PASSER SON APPEL A L’AIDE DU « BLOC-NOTES »</a:t>
            </a:r>
            <a:endParaRPr lang="fr-FR" b="0" dirty="0">
              <a:solidFill>
                <a:srgbClr val="C00000"/>
              </a:solidFill>
            </a:endParaRPr>
          </a:p>
        </p:txBody>
      </p:sp>
      <p:sp>
        <p:nvSpPr>
          <p:cNvPr id="7" name="Espace réservé du texte 2"/>
          <p:cNvSpPr>
            <a:spLocks noGrp="1"/>
          </p:cNvSpPr>
          <p:nvPr>
            <p:ph type="body" sz="quarter" idx="16"/>
          </p:nvPr>
        </p:nvSpPr>
        <p:spPr>
          <a:xfrm>
            <a:off x="1025999" y="1052736"/>
            <a:ext cx="7722463" cy="584864"/>
          </a:xfrm>
        </p:spPr>
        <p:txBody>
          <a:bodyPr>
            <a:normAutofit/>
          </a:bodyPr>
          <a:lstStyle/>
          <a:p>
            <a:pPr>
              <a:buSzPct val="150000"/>
            </a:pPr>
            <a:r>
              <a:rPr lang="fr-FR" sz="1400" dirty="0" smtClean="0"/>
              <a:t> S’appuyer sur un scénario facilitateur « </a:t>
            </a:r>
            <a:r>
              <a:rPr lang="fr-FR" sz="1400" dirty="0" smtClean="0">
                <a:solidFill>
                  <a:srgbClr val="C00000"/>
                </a:solidFill>
                <a:effectLst>
                  <a:outerShdw blurRad="38100" dist="38100" dir="2700000" algn="tl">
                    <a:srgbClr val="000000">
                      <a:alpha val="43137"/>
                    </a:srgbClr>
                  </a:outerShdw>
                </a:effectLst>
              </a:rPr>
              <a:t>REBOND COMMERCIAL SUR APPEL ENTRANT SUBI</a:t>
            </a:r>
            <a:r>
              <a:rPr lang="fr-FR" sz="1400" dirty="0" smtClean="0">
                <a:solidFill>
                  <a:srgbClr val="C00000"/>
                </a:solidFill>
              </a:rPr>
              <a:t> </a:t>
            </a:r>
            <a:r>
              <a:rPr lang="fr-FR" sz="1400" dirty="0" smtClean="0"/>
              <a:t>»</a:t>
            </a:r>
            <a:endParaRPr lang="fr-FR" sz="1400" dirty="0"/>
          </a:p>
        </p:txBody>
      </p:sp>
      <p:sp>
        <p:nvSpPr>
          <p:cNvPr id="8" name="Espace réservé du texte 3"/>
          <p:cNvSpPr>
            <a:spLocks noGrp="1"/>
          </p:cNvSpPr>
          <p:nvPr>
            <p:ph type="body" sz="quarter" idx="17"/>
          </p:nvPr>
        </p:nvSpPr>
        <p:spPr>
          <a:xfrm>
            <a:off x="899592" y="1594910"/>
            <a:ext cx="7956784" cy="5263090"/>
          </a:xfrm>
        </p:spPr>
        <p:txBody>
          <a:bodyPr>
            <a:normAutofit/>
          </a:bodyPr>
          <a:lstStyle/>
          <a:p>
            <a:pPr marL="486900" indent="-342900" algn="just">
              <a:buFont typeface="+mj-lt"/>
              <a:buAutoNum type="arabicParenR"/>
            </a:pPr>
            <a:r>
              <a:rPr lang="fr-FR" sz="1400" b="1" dirty="0" smtClean="0"/>
              <a:t>Bonjour Monsieur le Client ! </a:t>
            </a:r>
            <a:r>
              <a:rPr lang="fr-FR" sz="1400" b="1" dirty="0" smtClean="0">
                <a:sym typeface="Wingdings" panose="05000000000000000000" pitchFamily="2" charset="2"/>
              </a:rPr>
              <a:t></a:t>
            </a:r>
            <a:endParaRPr lang="fr-FR" sz="1400" b="1" dirty="0" smtClean="0"/>
          </a:p>
          <a:p>
            <a:pPr marL="486900" indent="-342900" algn="just">
              <a:buFont typeface="+mj-lt"/>
              <a:buAutoNum type="arabicParenR"/>
            </a:pPr>
            <a:endParaRPr lang="fr-FR" sz="1400" b="1" dirty="0" smtClean="0"/>
          </a:p>
          <a:p>
            <a:pPr marL="486900" indent="-342900">
              <a:buFont typeface="+mj-lt"/>
              <a:buAutoNum type="arabicParenR"/>
            </a:pPr>
            <a:r>
              <a:rPr lang="fr-FR" sz="1400" b="1" dirty="0" smtClean="0"/>
              <a:t>Ca me fait plaisir de vous entendre.</a:t>
            </a:r>
            <a:br>
              <a:rPr lang="fr-FR" sz="1400" b="1" dirty="0" smtClean="0"/>
            </a:br>
            <a:r>
              <a:rPr lang="fr-FR" sz="1400" b="1" dirty="0" smtClean="0"/>
              <a:t>Comment puis-je vous être utile ?</a:t>
            </a:r>
          </a:p>
          <a:p>
            <a:pPr marL="486900" indent="-342900" algn="just">
              <a:buFont typeface="+mj-lt"/>
              <a:buAutoNum type="arabicParenR"/>
            </a:pPr>
            <a:endParaRPr lang="fr-FR" sz="1400" b="1" dirty="0" smtClean="0"/>
          </a:p>
          <a:p>
            <a:pPr marL="486900" indent="-342900" algn="just">
              <a:buFont typeface="+mj-lt"/>
              <a:buAutoNum type="arabicParenR"/>
            </a:pPr>
            <a:r>
              <a:rPr lang="fr-FR" sz="1400" b="1" dirty="0" smtClean="0"/>
              <a:t>C’est entendu, je m’engage à faire le nécessaire </a:t>
            </a:r>
            <a:r>
              <a:rPr lang="fr-FR" sz="1400" b="1" i="1" dirty="0" smtClean="0"/>
              <a:t>(vous livrer l’information… mettre en place… etc…)</a:t>
            </a:r>
            <a:r>
              <a:rPr lang="fr-FR" sz="1400" b="1" dirty="0" smtClean="0"/>
              <a:t>.</a:t>
            </a:r>
            <a:br>
              <a:rPr lang="fr-FR" sz="1400" b="1" dirty="0" smtClean="0"/>
            </a:br>
            <a:r>
              <a:rPr lang="fr-FR" sz="1400" dirty="0" smtClean="0">
                <a:solidFill>
                  <a:srgbClr val="C00000"/>
                </a:solidFill>
              </a:rPr>
              <a:t>(</a:t>
            </a:r>
            <a:r>
              <a:rPr lang="fr-FR" sz="1400" dirty="0" smtClean="0">
                <a:solidFill>
                  <a:srgbClr val="C00000"/>
                </a:solidFill>
                <a:sym typeface="Wingdings" panose="05000000000000000000" pitchFamily="2" charset="2"/>
              </a:rPr>
              <a:t> Traitement de la demande ou engagement de la suite à donner)</a:t>
            </a:r>
            <a:endParaRPr lang="fr-FR" sz="1400" dirty="0" smtClean="0">
              <a:solidFill>
                <a:srgbClr val="C00000"/>
              </a:solidFill>
            </a:endParaRPr>
          </a:p>
          <a:p>
            <a:pPr marL="486900" indent="-342900" algn="just">
              <a:buFont typeface="+mj-lt"/>
              <a:buAutoNum type="arabicParenR"/>
            </a:pPr>
            <a:endParaRPr lang="fr-FR" sz="1400" b="1" dirty="0" smtClean="0"/>
          </a:p>
          <a:p>
            <a:pPr marL="486900" indent="-342900">
              <a:buFontTx/>
              <a:buAutoNum type="arabicParenR" startAt="4"/>
            </a:pPr>
            <a:r>
              <a:rPr lang="fr-FR" sz="1400" b="1" dirty="0" smtClean="0"/>
              <a:t>Et d’ailleurs, vous m’évoquiez récemment… qu’en est-il ?</a:t>
            </a:r>
            <a:br>
              <a:rPr lang="fr-FR" sz="1400" b="1" dirty="0" smtClean="0"/>
            </a:br>
            <a:r>
              <a:rPr lang="fr-FR" sz="1400" b="1" dirty="0" smtClean="0"/>
              <a:t>Et dites-moi… comment allez-vous gérer l’installation de votre fils à l’étranger ?</a:t>
            </a:r>
            <a:br>
              <a:rPr lang="fr-FR" sz="1400" b="1" dirty="0" smtClean="0"/>
            </a:br>
            <a:r>
              <a:rPr lang="fr-FR" sz="1400" b="1" dirty="0" smtClean="0"/>
              <a:t>Etc…</a:t>
            </a:r>
            <a:br>
              <a:rPr lang="fr-FR" sz="1400" b="1" dirty="0" smtClean="0"/>
            </a:br>
            <a:r>
              <a:rPr lang="fr-FR" sz="1400" dirty="0">
                <a:solidFill>
                  <a:srgbClr val="C00000"/>
                </a:solidFill>
              </a:rPr>
              <a:t>(</a:t>
            </a:r>
            <a:r>
              <a:rPr lang="fr-FR" sz="1400" dirty="0">
                <a:solidFill>
                  <a:srgbClr val="C00000"/>
                </a:solidFill>
                <a:sym typeface="Wingdings" panose="05000000000000000000" pitchFamily="2" charset="2"/>
              </a:rPr>
              <a:t> </a:t>
            </a:r>
            <a:r>
              <a:rPr lang="fr-FR" sz="1400" dirty="0" smtClean="0">
                <a:solidFill>
                  <a:srgbClr val="C00000"/>
                </a:solidFill>
                <a:sym typeface="Wingdings" panose="05000000000000000000" pitchFamily="2" charset="2"/>
              </a:rPr>
              <a:t>Réorientation de la discussion, permettant d’assurer une transition et de diriger vers une opportunité commerciale)</a:t>
            </a:r>
            <a:endParaRPr lang="fr-FR" sz="1400" b="1" dirty="0" smtClean="0">
              <a:solidFill>
                <a:srgbClr val="C00000"/>
              </a:solidFill>
            </a:endParaRPr>
          </a:p>
          <a:p>
            <a:pPr marL="486900" indent="-342900">
              <a:buAutoNum type="arabicParenR" startAt="4"/>
            </a:pPr>
            <a:endParaRPr lang="fr-FR" sz="1400" b="1" dirty="0" smtClean="0"/>
          </a:p>
          <a:p>
            <a:pPr marL="486900" indent="-342900" algn="just">
              <a:buFontTx/>
              <a:buAutoNum type="arabicParenR" startAt="4"/>
            </a:pPr>
            <a:r>
              <a:rPr lang="fr-FR" sz="1400" b="1" dirty="0" smtClean="0"/>
              <a:t>Nous restons mobilisés en cette période sensible, et je suis convaincu que la solution que je vais vous proposer va répondre à l’une de vos problématiques </a:t>
            </a:r>
            <a:r>
              <a:rPr lang="fr-FR" sz="1400" b="1" i="1" dirty="0" smtClean="0"/>
              <a:t>(selon le sujet pré-identifié).</a:t>
            </a:r>
            <a:r>
              <a:rPr lang="fr-FR" sz="1400" b="1" dirty="0" smtClean="0"/>
              <a:t/>
            </a:r>
            <a:br>
              <a:rPr lang="fr-FR" sz="1400" b="1" dirty="0" smtClean="0"/>
            </a:br>
            <a:r>
              <a:rPr lang="fr-FR" sz="1400" dirty="0">
                <a:solidFill>
                  <a:srgbClr val="C00000"/>
                </a:solidFill>
              </a:rPr>
              <a:t>(</a:t>
            </a:r>
            <a:r>
              <a:rPr lang="fr-FR" sz="1400" dirty="0">
                <a:solidFill>
                  <a:srgbClr val="C00000"/>
                </a:solidFill>
                <a:sym typeface="Wingdings" panose="05000000000000000000" pitchFamily="2" charset="2"/>
              </a:rPr>
              <a:t> </a:t>
            </a:r>
            <a:r>
              <a:rPr lang="fr-FR" sz="1400" dirty="0" smtClean="0">
                <a:solidFill>
                  <a:srgbClr val="C00000"/>
                </a:solidFill>
                <a:sym typeface="Wingdings" panose="05000000000000000000" pitchFamily="2" charset="2"/>
              </a:rPr>
              <a:t>Réaliser une accroche et argumenter de manière personnalisée)</a:t>
            </a:r>
            <a:endParaRPr lang="fr-FR" sz="1400" b="1" dirty="0" smtClean="0">
              <a:solidFill>
                <a:srgbClr val="C00000"/>
              </a:solidFill>
            </a:endParaRPr>
          </a:p>
          <a:p>
            <a:pPr marL="486900" indent="-342900" algn="just">
              <a:buAutoNum type="arabicParenR" startAt="4"/>
            </a:pPr>
            <a:endParaRPr lang="fr-FR" sz="1400" b="1" dirty="0" smtClean="0"/>
          </a:p>
          <a:p>
            <a:pPr marL="486900" indent="-342900" algn="just">
              <a:buAutoNum type="arabicParenR" startAt="4"/>
            </a:pPr>
            <a:r>
              <a:rPr lang="fr-FR" sz="1400" b="1" dirty="0" smtClean="0"/>
              <a:t>Traitement des objections selon la thématique abordée.</a:t>
            </a:r>
          </a:p>
          <a:p>
            <a:pPr marL="486900" indent="-342900" algn="just">
              <a:buAutoNum type="arabicParenR" startAt="4"/>
            </a:pPr>
            <a:endParaRPr lang="fr-FR" sz="1400" b="1" dirty="0" smtClean="0"/>
          </a:p>
          <a:p>
            <a:pPr marL="486900" indent="-342900" algn="just">
              <a:buAutoNum type="arabicParenR" startAt="4"/>
            </a:pPr>
            <a:r>
              <a:rPr lang="fr-FR" sz="1400" b="1" dirty="0" smtClean="0"/>
              <a:t>Engagement de la concrétisation.</a:t>
            </a:r>
          </a:p>
        </p:txBody>
      </p:sp>
      <p:sp>
        <p:nvSpPr>
          <p:cNvPr id="6" name="Parchemin horizontal 5"/>
          <p:cNvSpPr/>
          <p:nvPr/>
        </p:nvSpPr>
        <p:spPr>
          <a:xfrm>
            <a:off x="4499992" y="1340768"/>
            <a:ext cx="4032448" cy="1224136"/>
          </a:xfrm>
          <a:prstGeom prst="horizontalScroll">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p:cNvSpPr txBox="1"/>
          <p:nvPr/>
        </p:nvSpPr>
        <p:spPr>
          <a:xfrm>
            <a:off x="4716016" y="1484784"/>
            <a:ext cx="3744416" cy="923330"/>
          </a:xfrm>
          <a:prstGeom prst="rect">
            <a:avLst/>
          </a:prstGeom>
          <a:noFill/>
        </p:spPr>
        <p:txBody>
          <a:bodyPr wrap="square" rtlCol="0">
            <a:spAutoFit/>
          </a:bodyPr>
          <a:lstStyle/>
          <a:p>
            <a:pPr algn="ctr"/>
            <a:r>
              <a:rPr lang="fr-FR" b="1" dirty="0" smtClean="0">
                <a:solidFill>
                  <a:srgbClr val="C00000"/>
                </a:solidFill>
                <a:effectLst>
                  <a:outerShdw blurRad="38100" dist="38100" dir="2700000" algn="tl">
                    <a:srgbClr val="000000">
                      <a:alpha val="43137"/>
                    </a:srgbClr>
                  </a:outerShdw>
                </a:effectLst>
                <a:latin typeface="Algerian" panose="04020705040A02060702" pitchFamily="82" charset="0"/>
              </a:rPr>
              <a:t>SAVOIR FAIRE LA « PIROUETTE CACAHUETE » ! </a:t>
            </a:r>
            <a:r>
              <a:rPr lang="fr-FR" b="1" dirty="0" smtClean="0">
                <a:solidFill>
                  <a:srgbClr val="C00000"/>
                </a:solidFill>
                <a:effectLst>
                  <a:outerShdw blurRad="38100" dist="38100" dir="2700000" algn="tl">
                    <a:srgbClr val="000000">
                      <a:alpha val="43137"/>
                    </a:srgbClr>
                  </a:outerShdw>
                </a:effectLst>
                <a:latin typeface="Algerian" panose="04020705040A02060702" pitchFamily="82" charset="0"/>
                <a:sym typeface="Wingdings" panose="05000000000000000000" pitchFamily="2" charset="2"/>
              </a:rPr>
              <a:t> POUR FAIRE LA TRANSITION ET LE LIEN</a:t>
            </a:r>
            <a:endParaRPr lang="fr-FR" b="1" dirty="0">
              <a:solidFill>
                <a:srgbClr val="C00000"/>
              </a:solidFill>
              <a:effectLst>
                <a:outerShdw blurRad="38100" dist="38100" dir="2700000" algn="tl">
                  <a:srgbClr val="000000">
                    <a:alpha val="43137"/>
                  </a:srgbClr>
                </a:outerShdw>
              </a:effectLst>
              <a:latin typeface="Algerian" panose="04020705040A02060702" pitchFamily="82" charset="0"/>
            </a:endParaRPr>
          </a:p>
        </p:txBody>
      </p:sp>
    </p:spTree>
    <p:extLst>
      <p:ext uri="{BB962C8B-B14F-4D97-AF65-F5344CB8AC3E}">
        <p14:creationId xmlns:p14="http://schemas.microsoft.com/office/powerpoint/2010/main" val="18480550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55776" y="2088024"/>
            <a:ext cx="5724536" cy="476880"/>
          </a:xfrm>
        </p:spPr>
        <p:txBody>
          <a:bodyPr/>
          <a:lstStyle/>
          <a:p>
            <a:r>
              <a:rPr lang="fr-FR" sz="2800" i="1" dirty="0" smtClean="0">
                <a:solidFill>
                  <a:srgbClr val="C00000"/>
                </a:solidFill>
                <a:latin typeface="+mn-lt"/>
                <a:ea typeface="+mn-ea"/>
                <a:cs typeface="+mn-cs"/>
              </a:rPr>
              <a:t>A TITRE D’Illustrations</a:t>
            </a:r>
            <a:br>
              <a:rPr lang="fr-FR" sz="2800" i="1" dirty="0" smtClean="0">
                <a:solidFill>
                  <a:srgbClr val="C00000"/>
                </a:solidFill>
                <a:latin typeface="+mn-lt"/>
                <a:ea typeface="+mn-ea"/>
                <a:cs typeface="+mn-cs"/>
              </a:rPr>
            </a:br>
            <a:r>
              <a:rPr lang="fr-FR" sz="2800" i="1" dirty="0" smtClean="0">
                <a:solidFill>
                  <a:srgbClr val="C00000"/>
                </a:solidFill>
                <a:latin typeface="+mn-lt"/>
                <a:ea typeface="+mn-ea"/>
                <a:cs typeface="+mn-cs"/>
              </a:rPr>
              <a:t>&amp; </a:t>
            </a:r>
            <a:r>
              <a:rPr lang="fr-FR" sz="2800" i="1" dirty="0" err="1" smtClean="0">
                <a:solidFill>
                  <a:srgbClr val="C00000"/>
                </a:solidFill>
                <a:latin typeface="+mn-lt"/>
                <a:ea typeface="+mn-ea"/>
                <a:cs typeface="+mn-cs"/>
              </a:rPr>
              <a:t>d’InSPIRATION</a:t>
            </a:r>
            <a:r>
              <a:rPr lang="fr-FR" sz="2800" i="1" dirty="0" smtClean="0">
                <a:solidFill>
                  <a:srgbClr val="C00000"/>
                </a:solidFill>
                <a:latin typeface="+mn-lt"/>
                <a:ea typeface="+mn-ea"/>
                <a:cs typeface="+mn-cs"/>
              </a:rPr>
              <a:t>…</a:t>
            </a:r>
            <a:endParaRPr lang="fr-FR" sz="2800" i="1" dirty="0">
              <a:solidFill>
                <a:srgbClr val="C00000"/>
              </a:solidFill>
              <a:latin typeface="+mn-lt"/>
              <a:ea typeface="+mn-ea"/>
              <a:cs typeface="+mn-cs"/>
            </a:endParaRPr>
          </a:p>
        </p:txBody>
      </p:sp>
      <p:sp>
        <p:nvSpPr>
          <p:cNvPr id="5" name="Espace réservé du numéro de diapositive 4"/>
          <p:cNvSpPr>
            <a:spLocks noGrp="1"/>
          </p:cNvSpPr>
          <p:nvPr>
            <p:ph type="sldNum" sz="quarter" idx="11"/>
          </p:nvPr>
        </p:nvSpPr>
        <p:spPr/>
        <p:txBody>
          <a:bodyPr/>
          <a:lstStyle/>
          <a:p>
            <a:fld id="{0536D7D7-E68B-4848-A580-3E20DDE126DB}" type="slidenum">
              <a:rPr lang="fr-FR" smtClean="0">
                <a:solidFill>
                  <a:schemeClr val="tx1"/>
                </a:solidFill>
              </a:rPr>
              <a:pPr/>
              <a:t>37</a:t>
            </a:fld>
            <a:endParaRPr lang="fr-FR" dirty="0">
              <a:solidFill>
                <a:schemeClr val="tx1"/>
              </a:solidFill>
            </a:endParaRPr>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3848" y="3253557"/>
            <a:ext cx="2985864" cy="1691212"/>
          </a:xfrm>
          <a:prstGeom prst="rect">
            <a:avLst/>
          </a:prstGeom>
        </p:spPr>
      </p:pic>
    </p:spTree>
    <p:extLst>
      <p:ext uri="{BB962C8B-B14F-4D97-AF65-F5344CB8AC3E}">
        <p14:creationId xmlns:p14="http://schemas.microsoft.com/office/powerpoint/2010/main" val="13587411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38</a:t>
            </a:fld>
            <a:endParaRPr lang="fr-FR" dirty="0">
              <a:solidFill>
                <a:schemeClr val="tx1"/>
              </a:solidFill>
            </a:endParaRPr>
          </a:p>
        </p:txBody>
      </p:sp>
      <p:sp>
        <p:nvSpPr>
          <p:cNvPr id="9" name="Titre 8"/>
          <p:cNvSpPr>
            <a:spLocks noGrp="1"/>
          </p:cNvSpPr>
          <p:nvPr>
            <p:ph type="title"/>
          </p:nvPr>
        </p:nvSpPr>
        <p:spPr>
          <a:xfrm>
            <a:off x="1115616" y="427311"/>
            <a:ext cx="6264696" cy="430887"/>
          </a:xfrm>
        </p:spPr>
        <p:txBody>
          <a:bodyPr/>
          <a:lstStyle/>
          <a:p>
            <a:r>
              <a:rPr lang="fr-FR" dirty="0" smtClean="0">
                <a:solidFill>
                  <a:srgbClr val="C00000"/>
                </a:solidFill>
              </a:rPr>
              <a:t>PASSER SON APPEL A L’AIDE DU « BLOC-NOTES »</a:t>
            </a:r>
            <a:endParaRPr lang="fr-FR" b="0" dirty="0">
              <a:solidFill>
                <a:srgbClr val="C00000"/>
              </a:solidFill>
            </a:endParaRPr>
          </a:p>
        </p:txBody>
      </p:sp>
      <p:sp>
        <p:nvSpPr>
          <p:cNvPr id="7" name="Espace réservé du texte 2"/>
          <p:cNvSpPr>
            <a:spLocks noGrp="1"/>
          </p:cNvSpPr>
          <p:nvPr>
            <p:ph type="body" sz="quarter" idx="16"/>
          </p:nvPr>
        </p:nvSpPr>
        <p:spPr>
          <a:xfrm>
            <a:off x="1025999" y="1484784"/>
            <a:ext cx="7722463" cy="584864"/>
          </a:xfrm>
        </p:spPr>
        <p:txBody>
          <a:bodyPr>
            <a:normAutofit/>
          </a:bodyPr>
          <a:lstStyle/>
          <a:p>
            <a:pPr>
              <a:buSzPct val="150000"/>
            </a:pPr>
            <a:r>
              <a:rPr lang="fr-FR" sz="1400" dirty="0" smtClean="0"/>
              <a:t> </a:t>
            </a:r>
            <a:r>
              <a:rPr lang="fr-FR" sz="1400" dirty="0" smtClean="0">
                <a:solidFill>
                  <a:srgbClr val="C00000"/>
                </a:solidFill>
                <a:effectLst>
                  <a:outerShdw blurRad="38100" dist="38100" dir="2700000" algn="tl">
                    <a:srgbClr val="000000">
                      <a:alpha val="43137"/>
                    </a:srgbClr>
                  </a:outerShdw>
                </a:effectLst>
              </a:rPr>
              <a:t>L’IARD PRO</a:t>
            </a:r>
            <a:r>
              <a:rPr lang="fr-FR" sz="1400" dirty="0" smtClean="0"/>
              <a:t>…</a:t>
            </a:r>
            <a:endParaRPr lang="fr-FR" sz="1400" dirty="0"/>
          </a:p>
        </p:txBody>
      </p:sp>
      <p:sp>
        <p:nvSpPr>
          <p:cNvPr id="8" name="Espace réservé du texte 3"/>
          <p:cNvSpPr>
            <a:spLocks noGrp="1"/>
          </p:cNvSpPr>
          <p:nvPr>
            <p:ph type="body" sz="quarter" idx="17"/>
          </p:nvPr>
        </p:nvSpPr>
        <p:spPr>
          <a:xfrm>
            <a:off x="1115615" y="1954950"/>
            <a:ext cx="7640457" cy="5578506"/>
          </a:xfrm>
        </p:spPr>
        <p:txBody>
          <a:bodyPr>
            <a:noAutofit/>
          </a:bodyPr>
          <a:lstStyle/>
          <a:p>
            <a:pPr marL="486900" indent="-342900" algn="just">
              <a:buFont typeface="+mj-lt"/>
              <a:buAutoNum type="arabicParenR"/>
            </a:pPr>
            <a:r>
              <a:rPr lang="fr-FR" sz="1400" b="1" dirty="0" smtClean="0"/>
              <a:t>Bonjour Monsieur le Client ! </a:t>
            </a:r>
            <a:r>
              <a:rPr lang="fr-FR" sz="1400" b="1" dirty="0" smtClean="0">
                <a:sym typeface="Wingdings" panose="05000000000000000000" pitchFamily="2" charset="2"/>
              </a:rPr>
              <a:t></a:t>
            </a:r>
            <a:endParaRPr lang="fr-FR" sz="1400" b="1" dirty="0" smtClean="0"/>
          </a:p>
          <a:p>
            <a:pPr marL="486900" indent="-342900" algn="just">
              <a:buFont typeface="+mj-lt"/>
              <a:buAutoNum type="arabicParenR"/>
            </a:pPr>
            <a:endParaRPr lang="fr-FR" sz="1400" b="1" dirty="0" smtClean="0"/>
          </a:p>
          <a:p>
            <a:pPr marL="486900" indent="-342900" algn="just">
              <a:buFont typeface="+mj-lt"/>
              <a:buAutoNum type="arabicParenR"/>
            </a:pPr>
            <a:r>
              <a:rPr lang="fr-FR" sz="1400" b="1" dirty="0" smtClean="0"/>
              <a:t>En premier lieu, laissez-moi prendre de vos nouvelles… espérant que vous-même et vos proches allez bien !</a:t>
            </a:r>
          </a:p>
          <a:p>
            <a:pPr marL="486900" indent="-342900" algn="just">
              <a:buFont typeface="+mj-lt"/>
              <a:buAutoNum type="arabicParenR"/>
            </a:pPr>
            <a:endParaRPr lang="fr-FR" sz="1400" b="1" dirty="0" smtClean="0"/>
          </a:p>
          <a:p>
            <a:pPr marL="486900" indent="-342900" algn="just">
              <a:buFont typeface="+mj-lt"/>
              <a:buAutoNum type="arabicParenR"/>
            </a:pPr>
            <a:r>
              <a:rPr lang="fr-FR" sz="1400" b="1" dirty="0" smtClean="0"/>
              <a:t>Concernant votre activité…</a:t>
            </a:r>
          </a:p>
          <a:p>
            <a:pPr marL="972000" indent="-342900" algn="just">
              <a:buFont typeface="Wingdings" panose="05000000000000000000" pitchFamily="2" charset="2"/>
              <a:buChar char="ü"/>
            </a:pPr>
            <a:r>
              <a:rPr lang="fr-FR" sz="1400" b="1" dirty="0" smtClean="0"/>
              <a:t>Comment cela se passe-t-il ?</a:t>
            </a:r>
          </a:p>
          <a:p>
            <a:pPr marL="972000" indent="-342900" algn="just">
              <a:buFont typeface="Wingdings" panose="05000000000000000000" pitchFamily="2" charset="2"/>
              <a:buChar char="ü"/>
            </a:pPr>
            <a:r>
              <a:rPr lang="fr-FR" sz="1400" b="1" dirty="0" smtClean="0"/>
              <a:t>Quelles sont vos difficultés ?</a:t>
            </a:r>
          </a:p>
          <a:p>
            <a:pPr marL="972000" indent="-342900" algn="just">
              <a:buFont typeface="Wingdings" panose="05000000000000000000" pitchFamily="2" charset="2"/>
              <a:buChar char="ü"/>
            </a:pPr>
            <a:r>
              <a:rPr lang="fr-FR" sz="1400" b="1" dirty="0" smtClean="0"/>
              <a:t>Quelles sont vos questions ?</a:t>
            </a:r>
          </a:p>
          <a:p>
            <a:pPr marL="486900" indent="-342900" algn="just">
              <a:buFont typeface="+mj-lt"/>
              <a:buAutoNum type="arabicParenR"/>
            </a:pPr>
            <a:endParaRPr lang="fr-FR" sz="1400" b="1" dirty="0" smtClean="0"/>
          </a:p>
          <a:p>
            <a:pPr marL="486900" indent="-342900" algn="just">
              <a:buAutoNum type="arabicParenR" startAt="4"/>
            </a:pPr>
            <a:r>
              <a:rPr lang="fr-FR" sz="1400" b="1" dirty="0" smtClean="0"/>
              <a:t>Nous restons mobilisés en cette période sensible, et je suis convaincu que la solution que je vais vous proposer va répondre à l’une de vos problématiques. Face </a:t>
            </a:r>
            <a:r>
              <a:rPr lang="fr-FR" sz="1400" b="1" dirty="0"/>
              <a:t>à </a:t>
            </a:r>
            <a:r>
              <a:rPr lang="fr-FR" sz="1400" b="1" dirty="0" smtClean="0"/>
              <a:t>cette crise sans précédent que vous venez de </a:t>
            </a:r>
            <a:r>
              <a:rPr lang="fr-FR" sz="1400" b="1" dirty="0"/>
              <a:t>traverser, </a:t>
            </a:r>
            <a:r>
              <a:rPr lang="fr-FR" sz="1400" b="1" dirty="0" smtClean="0"/>
              <a:t>vous m’évoquez la </a:t>
            </a:r>
            <a:r>
              <a:rPr lang="fr-FR" sz="1400" b="1" dirty="0"/>
              <a:t>continuité de </a:t>
            </a:r>
            <a:r>
              <a:rPr lang="fr-FR" sz="1400" b="1" dirty="0" smtClean="0"/>
              <a:t>votre activité comme votre priorité majeure, et cela se conçoit !</a:t>
            </a:r>
            <a:r>
              <a:rPr lang="fr-FR" sz="1400" b="1" dirty="0"/>
              <a:t> </a:t>
            </a:r>
            <a:r>
              <a:rPr lang="fr-FR" sz="1400" b="1" dirty="0" smtClean="0"/>
              <a:t>Vous pourrez ainsi anticiper </a:t>
            </a:r>
            <a:r>
              <a:rPr lang="fr-FR" sz="1400" b="1" dirty="0"/>
              <a:t>les dommages liées à </a:t>
            </a:r>
            <a:r>
              <a:rPr lang="fr-FR" sz="1400" b="1" dirty="0" smtClean="0"/>
              <a:t>votre activité</a:t>
            </a:r>
            <a:r>
              <a:rPr lang="fr-FR" sz="1400" b="1" dirty="0"/>
              <a:t>, et </a:t>
            </a:r>
            <a:r>
              <a:rPr lang="fr-FR" sz="1400" b="1" dirty="0" smtClean="0"/>
              <a:t>vous </a:t>
            </a:r>
            <a:r>
              <a:rPr lang="fr-FR" sz="1400" b="1" dirty="0"/>
              <a:t>prémunir en terme de </a:t>
            </a:r>
            <a:r>
              <a:rPr lang="fr-FR" sz="1400" b="1" dirty="0" smtClean="0"/>
              <a:t>responsabilité, </a:t>
            </a:r>
            <a:r>
              <a:rPr lang="fr-FR" sz="1400" b="1" dirty="0"/>
              <a:t>autant </a:t>
            </a:r>
            <a:r>
              <a:rPr lang="fr-FR" sz="1400" b="1" dirty="0" smtClean="0"/>
              <a:t>au-travers d’une assurance Multirisques Professionnelle, que </a:t>
            </a:r>
            <a:r>
              <a:rPr lang="fr-FR" sz="1400" b="1" dirty="0"/>
              <a:t>de l’assurance Auto </a:t>
            </a:r>
            <a:r>
              <a:rPr lang="fr-FR" sz="1400" b="1" dirty="0" smtClean="0"/>
              <a:t>Pro.</a:t>
            </a:r>
            <a:endParaRPr lang="fr-FR" sz="1400" b="1" dirty="0"/>
          </a:p>
          <a:p>
            <a:pPr marL="486900" indent="-342900" algn="just">
              <a:buAutoNum type="arabicParenR" startAt="4"/>
            </a:pPr>
            <a:endParaRPr lang="fr-FR" sz="1400" b="1" dirty="0" smtClean="0"/>
          </a:p>
          <a:p>
            <a:pPr marL="486900" indent="-342900" algn="just">
              <a:buAutoNum type="arabicParenR" startAt="4"/>
            </a:pPr>
            <a:endParaRPr lang="fr-FR" sz="1400" b="1" dirty="0" smtClean="0"/>
          </a:p>
        </p:txBody>
      </p:sp>
      <p:sp>
        <p:nvSpPr>
          <p:cNvPr id="10" name="ZoneTexte 9"/>
          <p:cNvSpPr txBox="1"/>
          <p:nvPr/>
        </p:nvSpPr>
        <p:spPr>
          <a:xfrm>
            <a:off x="4644008" y="2996952"/>
            <a:ext cx="3769632" cy="892552"/>
          </a:xfrm>
          <a:prstGeom prst="rect">
            <a:avLst/>
          </a:prstGeom>
          <a:noFill/>
        </p:spPr>
        <p:txBody>
          <a:bodyPr wrap="square" rtlCol="0">
            <a:spAutoFit/>
          </a:bodyPr>
          <a:lstStyle/>
          <a:p>
            <a:r>
              <a:rPr lang="fr-FR" sz="1400" b="1" dirty="0">
                <a:solidFill>
                  <a:srgbClr val="C00000"/>
                </a:solidFill>
                <a:effectLst>
                  <a:outerShdw blurRad="38100" dist="38100" dir="2700000" algn="tl">
                    <a:srgbClr val="000000">
                      <a:alpha val="43137"/>
                    </a:srgbClr>
                  </a:outerShdw>
                </a:effectLst>
                <a:cs typeface="Arial" panose="020B0604020202020204" pitchFamily="34" charset="0"/>
              </a:rPr>
              <a:t>En cas d’appel </a:t>
            </a:r>
            <a:r>
              <a:rPr lang="fr-FR" sz="1400" b="1" dirty="0" smtClean="0">
                <a:solidFill>
                  <a:srgbClr val="C00000"/>
                </a:solidFill>
                <a:effectLst>
                  <a:outerShdw blurRad="38100" dist="38100" dir="2700000" algn="tl">
                    <a:srgbClr val="000000">
                      <a:alpha val="43137"/>
                    </a:srgbClr>
                  </a:outerShdw>
                </a:effectLst>
                <a:cs typeface="Arial" panose="020B0604020202020204" pitchFamily="34" charset="0"/>
              </a:rPr>
              <a:t>entrant </a:t>
            </a:r>
            <a:r>
              <a:rPr lang="fr-FR" sz="1400" b="1" dirty="0">
                <a:solidFill>
                  <a:srgbClr val="C00000"/>
                </a:solidFill>
                <a:effectLst>
                  <a:outerShdw blurRad="38100" dist="38100" dir="2700000" algn="tl">
                    <a:srgbClr val="000000">
                      <a:alpha val="43137"/>
                    </a:srgbClr>
                  </a:outerShdw>
                </a:effectLst>
                <a:cs typeface="Arial" panose="020B0604020202020204" pitchFamily="34" charset="0"/>
              </a:rPr>
              <a:t>subi </a:t>
            </a:r>
            <a:r>
              <a:rPr lang="fr-FR" sz="1400" b="1" dirty="0" smtClean="0">
                <a:solidFill>
                  <a:srgbClr val="C00000"/>
                </a:solidFill>
                <a:effectLst>
                  <a:outerShdw blurRad="38100" dist="38100" dir="2700000" algn="tl">
                    <a:srgbClr val="000000">
                      <a:alpha val="43137"/>
                    </a:srgbClr>
                  </a:outerShdw>
                </a:effectLst>
                <a:cs typeface="Arial" panose="020B0604020202020204" pitchFamily="34" charset="0"/>
              </a:rPr>
              <a:t> :</a:t>
            </a:r>
          </a:p>
          <a:p>
            <a:r>
              <a:rPr lang="fr-FR" sz="700" dirty="0" smtClean="0"/>
              <a:t>:</a:t>
            </a:r>
          </a:p>
          <a:p>
            <a:pPr algn="just"/>
            <a:r>
              <a:rPr lang="fr-FR" sz="1200" dirty="0" smtClean="0">
                <a:solidFill>
                  <a:srgbClr val="C00000"/>
                </a:solidFill>
                <a:latin typeface="Arial" panose="020B0604020202020204" pitchFamily="34" charset="0"/>
                <a:cs typeface="Arial" panose="020B0604020202020204" pitchFamily="34" charset="0"/>
              </a:rPr>
              <a:t>« Je profite de l’opportunité de vous avoir en ligne pour </a:t>
            </a:r>
            <a:r>
              <a:rPr lang="fr-FR" sz="1200" dirty="0" smtClean="0">
                <a:solidFill>
                  <a:srgbClr val="C00000"/>
                </a:solidFill>
                <a:latin typeface="Arial" panose="020B0604020202020204" pitchFamily="34" charset="0"/>
                <a:cs typeface="Arial" panose="020B0604020202020204" pitchFamily="34" charset="0"/>
              </a:rPr>
              <a:t>aborder avec vous la protection de vos biens.</a:t>
            </a:r>
            <a:r>
              <a:rPr lang="fr-FR" sz="1200" dirty="0" smtClean="0">
                <a:solidFill>
                  <a:srgbClr val="C00000"/>
                </a:solidFill>
                <a:latin typeface="Arial" panose="020B0604020202020204" pitchFamily="34" charset="0"/>
                <a:cs typeface="Arial" panose="020B0604020202020204" pitchFamily="34" charset="0"/>
              </a:rPr>
              <a:t> »</a:t>
            </a:r>
            <a:endParaRPr lang="fr-FR" sz="1200" dirty="0">
              <a:solidFill>
                <a:srgbClr val="C00000"/>
              </a:solidFill>
              <a:latin typeface="Arial" panose="020B0604020202020204" pitchFamily="34" charset="0"/>
              <a:cs typeface="Arial" panose="020B0604020202020204" pitchFamily="34" charset="0"/>
            </a:endParaRPr>
          </a:p>
          <a:p>
            <a:endParaRPr lang="fr-FR" sz="700" dirty="0" smtClean="0"/>
          </a:p>
        </p:txBody>
      </p:sp>
      <p:sp>
        <p:nvSpPr>
          <p:cNvPr id="2" name="ZoneTexte 1"/>
          <p:cNvSpPr txBox="1"/>
          <p:nvPr/>
        </p:nvSpPr>
        <p:spPr>
          <a:xfrm>
            <a:off x="4281464" y="3255367"/>
            <a:ext cx="317736" cy="461665"/>
          </a:xfrm>
          <a:prstGeom prst="rect">
            <a:avLst/>
          </a:prstGeom>
          <a:noFill/>
        </p:spPr>
        <p:txBody>
          <a:bodyPr wrap="square" rtlCol="0">
            <a:spAutoFit/>
          </a:bodyPr>
          <a:lstStyle/>
          <a:p>
            <a:r>
              <a:rPr lang="fr-FR" sz="2400" b="1" dirty="0" smtClean="0">
                <a:solidFill>
                  <a:srgbClr val="C00000"/>
                </a:solidFill>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33075624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39</a:t>
            </a:fld>
            <a:endParaRPr lang="fr-FR" dirty="0">
              <a:solidFill>
                <a:schemeClr val="tx1"/>
              </a:solidFill>
            </a:endParaRPr>
          </a:p>
        </p:txBody>
      </p:sp>
      <p:sp>
        <p:nvSpPr>
          <p:cNvPr id="9" name="Titre 8"/>
          <p:cNvSpPr>
            <a:spLocks noGrp="1"/>
          </p:cNvSpPr>
          <p:nvPr>
            <p:ph type="title"/>
          </p:nvPr>
        </p:nvSpPr>
        <p:spPr>
          <a:xfrm>
            <a:off x="1115616" y="427311"/>
            <a:ext cx="6264696" cy="430887"/>
          </a:xfrm>
        </p:spPr>
        <p:txBody>
          <a:bodyPr/>
          <a:lstStyle/>
          <a:p>
            <a:r>
              <a:rPr lang="fr-FR" dirty="0" smtClean="0">
                <a:solidFill>
                  <a:srgbClr val="C00000"/>
                </a:solidFill>
              </a:rPr>
              <a:t>PASSER SON APPEL A L’AIDE DU « BLOC-NOTES »</a:t>
            </a:r>
            <a:endParaRPr lang="fr-FR" b="0" dirty="0">
              <a:solidFill>
                <a:srgbClr val="C00000"/>
              </a:solidFill>
            </a:endParaRPr>
          </a:p>
        </p:txBody>
      </p:sp>
      <p:sp>
        <p:nvSpPr>
          <p:cNvPr id="7" name="Espace réservé du texte 2"/>
          <p:cNvSpPr>
            <a:spLocks noGrp="1"/>
          </p:cNvSpPr>
          <p:nvPr>
            <p:ph type="body" sz="quarter" idx="16"/>
          </p:nvPr>
        </p:nvSpPr>
        <p:spPr>
          <a:xfrm>
            <a:off x="1025999" y="1196752"/>
            <a:ext cx="7722463" cy="584864"/>
          </a:xfrm>
        </p:spPr>
        <p:txBody>
          <a:bodyPr>
            <a:normAutofit/>
          </a:bodyPr>
          <a:lstStyle/>
          <a:p>
            <a:pPr>
              <a:buSzPct val="150000"/>
            </a:pPr>
            <a:r>
              <a:rPr lang="fr-FR" sz="1400" dirty="0" smtClean="0"/>
              <a:t> </a:t>
            </a:r>
            <a:r>
              <a:rPr lang="fr-FR" sz="1400" dirty="0" smtClean="0">
                <a:solidFill>
                  <a:srgbClr val="C00000"/>
                </a:solidFill>
                <a:effectLst>
                  <a:outerShdw blurRad="38100" dist="38100" dir="2700000" algn="tl">
                    <a:srgbClr val="000000">
                      <a:alpha val="43137"/>
                    </a:srgbClr>
                  </a:outerShdw>
                </a:effectLst>
              </a:rPr>
              <a:t>L’IARD PRO</a:t>
            </a:r>
            <a:r>
              <a:rPr lang="fr-FR" sz="1400" dirty="0" smtClean="0"/>
              <a:t>…</a:t>
            </a:r>
            <a:r>
              <a:rPr lang="fr-FR" sz="1400" dirty="0">
                <a:solidFill>
                  <a:srgbClr val="FF0000"/>
                </a:solidFill>
                <a:effectLst>
                  <a:outerShdw blurRad="38100" dist="38100" dir="2700000" algn="tl">
                    <a:srgbClr val="000000">
                      <a:alpha val="43137"/>
                    </a:srgbClr>
                  </a:outerShdw>
                </a:effectLst>
              </a:rPr>
              <a:t> </a:t>
            </a:r>
            <a:r>
              <a:rPr lang="fr-FR" sz="1400" dirty="0" smtClean="0"/>
              <a:t>spécifiquement </a:t>
            </a:r>
            <a:r>
              <a:rPr lang="fr-FR" sz="1400" dirty="0">
                <a:solidFill>
                  <a:srgbClr val="C00000"/>
                </a:solidFill>
                <a:effectLst>
                  <a:outerShdw blurRad="38100" dist="38100" dir="2700000" algn="tl">
                    <a:srgbClr val="000000">
                      <a:alpha val="43137"/>
                    </a:srgbClr>
                  </a:outerShdw>
                </a:effectLst>
              </a:rPr>
              <a:t>l’AUTO PRO</a:t>
            </a:r>
          </a:p>
        </p:txBody>
      </p:sp>
      <p:sp>
        <p:nvSpPr>
          <p:cNvPr id="8" name="Espace réservé du texte 3"/>
          <p:cNvSpPr>
            <a:spLocks noGrp="1"/>
          </p:cNvSpPr>
          <p:nvPr>
            <p:ph type="body" sz="quarter" idx="17"/>
          </p:nvPr>
        </p:nvSpPr>
        <p:spPr>
          <a:xfrm>
            <a:off x="1115615" y="1666918"/>
            <a:ext cx="7640457" cy="5578506"/>
          </a:xfrm>
        </p:spPr>
        <p:txBody>
          <a:bodyPr>
            <a:noAutofit/>
          </a:bodyPr>
          <a:lstStyle/>
          <a:p>
            <a:pPr marL="486900" indent="-342900" algn="just">
              <a:buFont typeface="+mj-lt"/>
              <a:buAutoNum type="arabicParenR"/>
            </a:pPr>
            <a:r>
              <a:rPr lang="fr-FR" sz="1400" b="1" dirty="0" smtClean="0"/>
              <a:t>Bonjour Monsieur le Client ! </a:t>
            </a:r>
            <a:r>
              <a:rPr lang="fr-FR" sz="1400" b="1" dirty="0" smtClean="0">
                <a:sym typeface="Wingdings" panose="05000000000000000000" pitchFamily="2" charset="2"/>
              </a:rPr>
              <a:t></a:t>
            </a:r>
            <a:endParaRPr lang="fr-FR" sz="1400" b="1" dirty="0" smtClean="0"/>
          </a:p>
          <a:p>
            <a:pPr marL="486900" indent="-342900" algn="just">
              <a:buFont typeface="+mj-lt"/>
              <a:buAutoNum type="arabicParenR"/>
            </a:pPr>
            <a:endParaRPr lang="fr-FR" sz="1400" b="1" dirty="0" smtClean="0"/>
          </a:p>
          <a:p>
            <a:pPr marL="486900" indent="-342900" algn="just">
              <a:buFont typeface="+mj-lt"/>
              <a:buAutoNum type="arabicParenR"/>
            </a:pPr>
            <a:r>
              <a:rPr lang="fr-FR" sz="1400" b="1" dirty="0" smtClean="0"/>
              <a:t>En premier lieu, laissez-moi prendre de vos nouvelles… espérant que vous-même et vos proches allez bien !</a:t>
            </a:r>
          </a:p>
          <a:p>
            <a:pPr marL="486900" indent="-342900" algn="just">
              <a:buFont typeface="+mj-lt"/>
              <a:buAutoNum type="arabicParenR"/>
            </a:pPr>
            <a:endParaRPr lang="fr-FR" sz="1400" b="1" dirty="0" smtClean="0"/>
          </a:p>
          <a:p>
            <a:pPr marL="486900" indent="-342900" algn="just">
              <a:buFont typeface="+mj-lt"/>
              <a:buAutoNum type="arabicParenR"/>
            </a:pPr>
            <a:r>
              <a:rPr lang="fr-FR" sz="1400" b="1" dirty="0" smtClean="0"/>
              <a:t>Concernant votre activité… Comment cela se passe-t-il ?</a:t>
            </a:r>
          </a:p>
          <a:p>
            <a:pPr marL="486900" indent="-342900" algn="just">
              <a:buFont typeface="+mj-lt"/>
              <a:buAutoNum type="arabicParenR"/>
            </a:pPr>
            <a:endParaRPr lang="fr-FR" sz="1400" b="1" dirty="0" smtClean="0"/>
          </a:p>
          <a:p>
            <a:pPr marL="486900" indent="-342900" algn="just">
              <a:buFont typeface="+mj-lt"/>
              <a:buAutoNum type="arabicParenR"/>
            </a:pPr>
            <a:r>
              <a:rPr lang="fr-FR" sz="1400" b="1" dirty="0" smtClean="0"/>
              <a:t>Et qu’en est-il de votre véhicule ?</a:t>
            </a:r>
          </a:p>
          <a:p>
            <a:pPr marL="972000" indent="-342900" algn="just">
              <a:buFont typeface="Wingdings" panose="05000000000000000000" pitchFamily="2" charset="2"/>
              <a:buChar char="ü"/>
            </a:pPr>
            <a:r>
              <a:rPr lang="fr-FR" sz="1400" b="1" dirty="0" smtClean="0"/>
              <a:t>Comment l’utilisez-vous au quotidien ?</a:t>
            </a:r>
          </a:p>
          <a:p>
            <a:pPr marL="972000" indent="-342900" algn="just">
              <a:buFont typeface="Wingdings" panose="05000000000000000000" pitchFamily="2" charset="2"/>
              <a:buChar char="ü"/>
            </a:pPr>
            <a:r>
              <a:rPr lang="fr-FR" sz="1400" b="1" dirty="0" smtClean="0"/>
              <a:t>A quoi vous sert-il ?</a:t>
            </a:r>
          </a:p>
          <a:p>
            <a:pPr marL="972000" indent="-342900" algn="just">
              <a:buFont typeface="Wingdings" panose="05000000000000000000" pitchFamily="2" charset="2"/>
              <a:buChar char="ü"/>
            </a:pPr>
            <a:r>
              <a:rPr lang="fr-FR" sz="1400" b="1" dirty="0" smtClean="0"/>
              <a:t>Comment êtes-vous assuré ?</a:t>
            </a:r>
            <a:endParaRPr lang="fr-FR" sz="1400" b="1" dirty="0"/>
          </a:p>
          <a:p>
            <a:pPr marL="972000" indent="-342900" algn="just">
              <a:buFont typeface="Wingdings" panose="05000000000000000000" pitchFamily="2" charset="2"/>
              <a:buChar char="ü"/>
            </a:pPr>
            <a:endParaRPr lang="fr-FR" sz="1400" b="1" dirty="0" smtClean="0"/>
          </a:p>
          <a:p>
            <a:pPr marL="629100" algn="just"/>
            <a:r>
              <a:rPr lang="fr-FR" sz="1400" b="1" dirty="0" smtClean="0">
                <a:solidFill>
                  <a:srgbClr val="C00000"/>
                </a:solidFill>
                <a:effectLst>
                  <a:outerShdw blurRad="38100" dist="38100" dir="2700000" algn="tl">
                    <a:srgbClr val="000000">
                      <a:alpha val="43137"/>
                    </a:srgbClr>
                  </a:outerShdw>
                </a:effectLst>
                <a:sym typeface="Wingdings" panose="05000000000000000000" pitchFamily="2" charset="2"/>
              </a:rPr>
              <a:t> Disparition du risque de polémique sur la tarification </a:t>
            </a:r>
            <a:endParaRPr lang="fr-FR" sz="1400" b="1" dirty="0" smtClean="0">
              <a:solidFill>
                <a:srgbClr val="C00000"/>
              </a:solidFill>
            </a:endParaRPr>
          </a:p>
          <a:p>
            <a:pPr marL="486900" indent="-342900" algn="just">
              <a:buFont typeface="+mj-lt"/>
              <a:buAutoNum type="arabicParenR"/>
            </a:pPr>
            <a:endParaRPr lang="fr-FR" sz="1400" b="1" dirty="0"/>
          </a:p>
          <a:p>
            <a:pPr marL="486000" indent="-342000" algn="just"/>
            <a:r>
              <a:rPr lang="fr-FR" sz="1400" b="1" dirty="0" smtClean="0"/>
              <a:t>5)	Nous restons mobilisés en cette période sensible, et je suis convaincu que la solution que je vais vous proposer va répondre à l’une de vos problématiques. Face </a:t>
            </a:r>
            <a:r>
              <a:rPr lang="fr-FR" sz="1400" b="1" dirty="0"/>
              <a:t>à </a:t>
            </a:r>
            <a:r>
              <a:rPr lang="fr-FR" sz="1400" b="1" dirty="0" smtClean="0"/>
              <a:t>cette crise sans précédent que vous venez de </a:t>
            </a:r>
            <a:r>
              <a:rPr lang="fr-FR" sz="1400" b="1" dirty="0"/>
              <a:t>traverser, </a:t>
            </a:r>
            <a:r>
              <a:rPr lang="fr-FR" sz="1400" b="1" dirty="0" smtClean="0"/>
              <a:t>vous m’évoquez la </a:t>
            </a:r>
            <a:r>
              <a:rPr lang="fr-FR" sz="1400" b="1" dirty="0"/>
              <a:t>continuité de </a:t>
            </a:r>
            <a:r>
              <a:rPr lang="fr-FR" sz="1400" b="1" dirty="0" smtClean="0"/>
              <a:t>votre activité comme votre priorité majeure, et cela se conçoit !</a:t>
            </a:r>
            <a:r>
              <a:rPr lang="fr-FR" sz="1400" b="1" dirty="0"/>
              <a:t> </a:t>
            </a:r>
            <a:r>
              <a:rPr lang="fr-FR" sz="1400" b="1" dirty="0" smtClean="0"/>
              <a:t>Vous pourrez ainsi anticiper </a:t>
            </a:r>
            <a:r>
              <a:rPr lang="fr-FR" sz="1400" b="1" dirty="0"/>
              <a:t>les </a:t>
            </a:r>
            <a:r>
              <a:rPr lang="fr-FR" sz="1400" b="1" dirty="0" smtClean="0"/>
              <a:t>pannes </a:t>
            </a:r>
            <a:r>
              <a:rPr lang="fr-FR" sz="1400" b="1" dirty="0" err="1" smtClean="0"/>
              <a:t>immobilisantes</a:t>
            </a:r>
            <a:r>
              <a:rPr lang="fr-FR" sz="1400" b="1" dirty="0" smtClean="0"/>
              <a:t>, grâce à une prise en charge de l’assurance </a:t>
            </a:r>
            <a:r>
              <a:rPr lang="fr-FR" sz="1400" b="1" dirty="0"/>
              <a:t>Auto </a:t>
            </a:r>
            <a:r>
              <a:rPr lang="fr-FR" sz="1400" b="1" dirty="0" smtClean="0"/>
              <a:t>Pro dès « zéro » kilomètre !</a:t>
            </a:r>
            <a:endParaRPr lang="fr-FR" sz="1400" b="1" dirty="0"/>
          </a:p>
          <a:p>
            <a:pPr marL="486900" indent="-342900" algn="just">
              <a:buAutoNum type="arabicParenR" startAt="4"/>
            </a:pPr>
            <a:endParaRPr lang="fr-FR" sz="1400" b="1" dirty="0" smtClean="0"/>
          </a:p>
          <a:p>
            <a:pPr marL="486900" indent="-342900" algn="just">
              <a:buAutoNum type="arabicParenR" startAt="4"/>
            </a:pPr>
            <a:endParaRPr lang="fr-FR" sz="1400" b="1" dirty="0" smtClean="0"/>
          </a:p>
        </p:txBody>
      </p:sp>
      <p:sp>
        <p:nvSpPr>
          <p:cNvPr id="11" name="Rectangle à coins arrondis 10"/>
          <p:cNvSpPr/>
          <p:nvPr/>
        </p:nvSpPr>
        <p:spPr>
          <a:xfrm>
            <a:off x="6493642" y="2420888"/>
            <a:ext cx="2343872" cy="3505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ea typeface="+mn-ea"/>
                <a:cs typeface="Arial" panose="020B0604020202020204" pitchFamily="34" charset="0"/>
              </a:rPr>
              <a:t>Bon à savoir </a:t>
            </a:r>
          </a:p>
        </p:txBody>
      </p:sp>
      <p:sp>
        <p:nvSpPr>
          <p:cNvPr id="12" name="Rectangle à coins arrondis 11"/>
          <p:cNvSpPr/>
          <p:nvPr/>
        </p:nvSpPr>
        <p:spPr>
          <a:xfrm>
            <a:off x="6571649" y="2709214"/>
            <a:ext cx="2176813" cy="846965"/>
          </a:xfrm>
          <a:prstGeom prst="roundRect">
            <a:avLst/>
          </a:prstGeom>
          <a:solidFill>
            <a:schemeClr val="accent2">
              <a:lumMod val="20000"/>
              <a:lumOff val="80000"/>
            </a:schemeClr>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1600" b="1" dirty="0" smtClean="0">
                <a:solidFill>
                  <a:srgbClr val="C00000"/>
                </a:solidFill>
                <a:latin typeface="Calibri"/>
                <a:cs typeface="Arial" panose="020B0604020202020204" pitchFamily="34" charset="0"/>
              </a:rPr>
              <a:t>Auto Pro</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500" dirty="0">
              <a:solidFill>
                <a:srgbClr val="C00000"/>
              </a:solidFill>
              <a:latin typeface="Calibri"/>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rgbClr val="C00000"/>
                </a:solidFill>
                <a:latin typeface="Calibri"/>
                <a:cs typeface="Arial" panose="020B0604020202020204" pitchFamily="34" charset="0"/>
              </a:rPr>
              <a:t>Taux de </a:t>
            </a:r>
            <a:r>
              <a:rPr lang="fr-FR" sz="1200" dirty="0" smtClean="0">
                <a:solidFill>
                  <a:srgbClr val="C00000"/>
                </a:solidFill>
                <a:latin typeface="Calibri"/>
                <a:cs typeface="Arial" panose="020B0604020202020204" pitchFamily="34" charset="0"/>
              </a:rPr>
              <a:t>transformation  </a:t>
            </a:r>
            <a:r>
              <a:rPr lang="fr-FR" sz="1200" dirty="0" smtClean="0">
                <a:solidFill>
                  <a:srgbClr val="C00000"/>
                </a:solidFill>
                <a:latin typeface="Calibri"/>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smtClean="0">
                <a:solidFill>
                  <a:srgbClr val="C00000"/>
                </a:solidFill>
                <a:latin typeface="Calibri"/>
                <a:cs typeface="Arial" panose="020B0604020202020204" pitchFamily="34" charset="0"/>
              </a:rPr>
              <a:t>1 </a:t>
            </a:r>
            <a:r>
              <a:rPr lang="fr-FR" sz="1200" dirty="0">
                <a:solidFill>
                  <a:srgbClr val="C00000"/>
                </a:solidFill>
                <a:latin typeface="Calibri"/>
                <a:cs typeface="Arial" panose="020B0604020202020204" pitchFamily="34" charset="0"/>
              </a:rPr>
              <a:t>contrat </a:t>
            </a:r>
            <a:r>
              <a:rPr lang="fr-FR" sz="1200" dirty="0" smtClean="0">
                <a:solidFill>
                  <a:srgbClr val="C00000"/>
                </a:solidFill>
                <a:latin typeface="Calibri"/>
                <a:cs typeface="Arial" panose="020B0604020202020204" pitchFamily="34" charset="0"/>
              </a:rPr>
              <a:t>= </a:t>
            </a:r>
            <a:r>
              <a:rPr lang="fr-FR" sz="1200" dirty="0">
                <a:solidFill>
                  <a:srgbClr val="C00000"/>
                </a:solidFill>
                <a:latin typeface="Calibri"/>
                <a:cs typeface="Arial" panose="020B0604020202020204" pitchFamily="34" charset="0"/>
              </a:rPr>
              <a:t>3 devis </a:t>
            </a:r>
          </a:p>
        </p:txBody>
      </p:sp>
      <p:sp>
        <p:nvSpPr>
          <p:cNvPr id="13" name="Cœur 12"/>
          <p:cNvSpPr/>
          <p:nvPr/>
        </p:nvSpPr>
        <p:spPr>
          <a:xfrm>
            <a:off x="6467256" y="2654350"/>
            <a:ext cx="311073" cy="285764"/>
          </a:xfrm>
          <a:prstGeom prst="hear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8981393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40</a:t>
            </a:fld>
            <a:endParaRPr lang="fr-FR" dirty="0">
              <a:solidFill>
                <a:schemeClr val="tx1"/>
              </a:solidFill>
            </a:endParaRPr>
          </a:p>
        </p:txBody>
      </p:sp>
      <p:sp>
        <p:nvSpPr>
          <p:cNvPr id="9" name="Titre 8"/>
          <p:cNvSpPr>
            <a:spLocks noGrp="1"/>
          </p:cNvSpPr>
          <p:nvPr>
            <p:ph type="title"/>
          </p:nvPr>
        </p:nvSpPr>
        <p:spPr>
          <a:xfrm>
            <a:off x="1115616" y="427311"/>
            <a:ext cx="6264696" cy="430887"/>
          </a:xfrm>
        </p:spPr>
        <p:txBody>
          <a:bodyPr/>
          <a:lstStyle/>
          <a:p>
            <a:r>
              <a:rPr lang="fr-FR" dirty="0" smtClean="0">
                <a:solidFill>
                  <a:srgbClr val="C00000"/>
                </a:solidFill>
              </a:rPr>
              <a:t>PASSER SON APPEL A L’AIDE DU « BLOC-NOTES »</a:t>
            </a:r>
            <a:endParaRPr lang="fr-FR" b="0" dirty="0">
              <a:solidFill>
                <a:srgbClr val="C00000"/>
              </a:solidFill>
            </a:endParaRPr>
          </a:p>
        </p:txBody>
      </p:sp>
      <p:sp>
        <p:nvSpPr>
          <p:cNvPr id="7" name="Espace réservé du texte 2"/>
          <p:cNvSpPr>
            <a:spLocks noGrp="1"/>
          </p:cNvSpPr>
          <p:nvPr>
            <p:ph type="body" sz="quarter" idx="16"/>
          </p:nvPr>
        </p:nvSpPr>
        <p:spPr>
          <a:xfrm>
            <a:off x="1025999" y="1124744"/>
            <a:ext cx="7722463" cy="584864"/>
          </a:xfrm>
        </p:spPr>
        <p:txBody>
          <a:bodyPr>
            <a:normAutofit/>
          </a:bodyPr>
          <a:lstStyle/>
          <a:p>
            <a:pPr>
              <a:buSzPct val="150000"/>
            </a:pPr>
            <a:r>
              <a:rPr lang="fr-FR" sz="1400" dirty="0" smtClean="0"/>
              <a:t> </a:t>
            </a:r>
            <a:r>
              <a:rPr lang="fr-FR" sz="1400" dirty="0" smtClean="0">
                <a:solidFill>
                  <a:srgbClr val="C00000"/>
                </a:solidFill>
                <a:effectLst>
                  <a:outerShdw blurRad="38100" dist="38100" dir="2700000" algn="tl">
                    <a:srgbClr val="000000">
                      <a:alpha val="43137"/>
                    </a:srgbClr>
                  </a:outerShdw>
                </a:effectLst>
              </a:rPr>
              <a:t>LA PREVOYANCE PRO</a:t>
            </a:r>
            <a:r>
              <a:rPr lang="fr-FR" sz="1400" dirty="0" smtClean="0"/>
              <a:t>…</a:t>
            </a:r>
            <a:endParaRPr lang="fr-FR" sz="1400" dirty="0"/>
          </a:p>
        </p:txBody>
      </p:sp>
      <p:sp>
        <p:nvSpPr>
          <p:cNvPr id="8" name="Espace réservé du texte 3"/>
          <p:cNvSpPr>
            <a:spLocks noGrp="1"/>
          </p:cNvSpPr>
          <p:nvPr>
            <p:ph type="body" sz="quarter" idx="17"/>
          </p:nvPr>
        </p:nvSpPr>
        <p:spPr>
          <a:xfrm>
            <a:off x="1115615" y="1484784"/>
            <a:ext cx="7640457" cy="5578506"/>
          </a:xfrm>
        </p:spPr>
        <p:txBody>
          <a:bodyPr>
            <a:noAutofit/>
          </a:bodyPr>
          <a:lstStyle/>
          <a:p>
            <a:pPr marL="486900" indent="-342900" algn="just">
              <a:buFont typeface="+mj-lt"/>
              <a:buAutoNum type="arabicParenR"/>
            </a:pPr>
            <a:r>
              <a:rPr lang="fr-FR" sz="1400" b="1" dirty="0" smtClean="0"/>
              <a:t>Bonjour Monsieur le Client ! </a:t>
            </a:r>
            <a:r>
              <a:rPr lang="fr-FR" sz="1400" b="1" dirty="0" smtClean="0">
                <a:sym typeface="Wingdings" panose="05000000000000000000" pitchFamily="2" charset="2"/>
              </a:rPr>
              <a:t></a:t>
            </a:r>
            <a:endParaRPr lang="fr-FR" sz="1400" b="1" dirty="0" smtClean="0"/>
          </a:p>
          <a:p>
            <a:pPr marL="486900" indent="-342900" algn="just">
              <a:buFont typeface="+mj-lt"/>
              <a:buAutoNum type="arabicParenR"/>
            </a:pPr>
            <a:endParaRPr lang="fr-FR" sz="1400" b="1" dirty="0" smtClean="0"/>
          </a:p>
          <a:p>
            <a:pPr marL="486900" indent="-342900" algn="just">
              <a:buFont typeface="+mj-lt"/>
              <a:buAutoNum type="arabicParenR"/>
            </a:pPr>
            <a:r>
              <a:rPr lang="fr-FR" sz="1400" b="1" dirty="0" smtClean="0"/>
              <a:t>En premier lieu, laissez-moi prendre de vos nouvelles… espérant que vous-même et vos proches allez bien !</a:t>
            </a:r>
          </a:p>
          <a:p>
            <a:pPr marL="486900" indent="-342900" algn="just">
              <a:buFont typeface="+mj-lt"/>
              <a:buAutoNum type="arabicParenR"/>
            </a:pPr>
            <a:endParaRPr lang="fr-FR" sz="1400" b="1" dirty="0" smtClean="0"/>
          </a:p>
          <a:p>
            <a:pPr marL="486900" indent="-342900" algn="just">
              <a:buFont typeface="+mj-lt"/>
              <a:buAutoNum type="arabicParenR"/>
            </a:pPr>
            <a:r>
              <a:rPr lang="fr-FR" sz="1400" b="1" dirty="0" smtClean="0"/>
              <a:t>Concernant votre activité…</a:t>
            </a:r>
          </a:p>
          <a:p>
            <a:pPr marL="972000" indent="-342900" algn="just">
              <a:buFont typeface="Wingdings" panose="05000000000000000000" pitchFamily="2" charset="2"/>
              <a:buChar char="ü"/>
            </a:pPr>
            <a:r>
              <a:rPr lang="fr-FR" sz="1400" b="1" dirty="0" smtClean="0"/>
              <a:t>Comment cela se passe-t-il ?</a:t>
            </a:r>
          </a:p>
          <a:p>
            <a:pPr marL="972000" indent="-342900" algn="just">
              <a:buFont typeface="Wingdings" panose="05000000000000000000" pitchFamily="2" charset="2"/>
              <a:buChar char="ü"/>
            </a:pPr>
            <a:r>
              <a:rPr lang="fr-FR" sz="1400" b="1" dirty="0" smtClean="0"/>
              <a:t>Quelles sont vos difficultés ?</a:t>
            </a:r>
          </a:p>
          <a:p>
            <a:pPr marL="972000" indent="-342900" algn="just">
              <a:buFont typeface="Wingdings" panose="05000000000000000000" pitchFamily="2" charset="2"/>
              <a:buChar char="ü"/>
            </a:pPr>
            <a:r>
              <a:rPr lang="fr-FR" sz="1400" b="1" dirty="0" smtClean="0"/>
              <a:t>Quelles sont vos questions ?</a:t>
            </a:r>
          </a:p>
          <a:p>
            <a:pPr marL="486900" indent="-342900" algn="just">
              <a:buFont typeface="+mj-lt"/>
              <a:buAutoNum type="arabicParenR"/>
            </a:pPr>
            <a:endParaRPr lang="fr-FR" sz="1400" b="1" dirty="0" smtClean="0"/>
          </a:p>
          <a:p>
            <a:pPr marL="486900" indent="-342900" algn="just">
              <a:buAutoNum type="arabicParenR" startAt="4"/>
            </a:pPr>
            <a:r>
              <a:rPr lang="fr-FR" sz="1400" b="1" dirty="0" smtClean="0"/>
              <a:t>Nous restons mobilisés en cette période sensible, et je suis convaincu que la solution que je vais vous proposer va répondre à l’une de vos problématiques. Vous me confirmez que cette crise sans précédent que vous venez de traverser a mis en avant l’importance de votre protection. Vous pourrez notamment bénéficier d’un complément de couverture de votre Régime Obligatoire, notoirement insuffisante, que ce soit au titre de votre maintien de revenu en cas d’arrêt de travail, ou encore protéger financièrement vos proches en cas de décès.</a:t>
            </a:r>
            <a:endParaRPr lang="fr-FR" sz="1400" b="1" dirty="0"/>
          </a:p>
        </p:txBody>
      </p:sp>
      <p:sp>
        <p:nvSpPr>
          <p:cNvPr id="11" name="Rectangle à coins arrondis 10"/>
          <p:cNvSpPr/>
          <p:nvPr/>
        </p:nvSpPr>
        <p:spPr>
          <a:xfrm>
            <a:off x="5837125" y="4705438"/>
            <a:ext cx="2343872" cy="3505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ea typeface="+mn-ea"/>
                <a:cs typeface="Arial" panose="020B0604020202020204" pitchFamily="34" charset="0"/>
              </a:rPr>
              <a:t>Bon à savoir </a:t>
            </a:r>
          </a:p>
        </p:txBody>
      </p:sp>
      <p:sp>
        <p:nvSpPr>
          <p:cNvPr id="12" name="Rectangle à coins arrondis 11"/>
          <p:cNvSpPr/>
          <p:nvPr/>
        </p:nvSpPr>
        <p:spPr>
          <a:xfrm>
            <a:off x="5576581" y="4993764"/>
            <a:ext cx="2955860" cy="739492"/>
          </a:xfrm>
          <a:prstGeom prst="roundRect">
            <a:avLst/>
          </a:prstGeom>
          <a:solidFill>
            <a:schemeClr val="accent2">
              <a:lumMod val="20000"/>
              <a:lumOff val="80000"/>
            </a:schemeClr>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rgbClr val="C00000"/>
                </a:solidFill>
                <a:cs typeface="Arial" panose="020B0604020202020204" pitchFamily="34" charset="0"/>
              </a:rPr>
              <a:t>Seulement 31 </a:t>
            </a:r>
            <a:r>
              <a:rPr lang="fr-FR" sz="1200" dirty="0">
                <a:solidFill>
                  <a:srgbClr val="C00000"/>
                </a:solidFill>
                <a:cs typeface="Arial" panose="020B0604020202020204" pitchFamily="34" charset="0"/>
              </a:rPr>
              <a:t>% </a:t>
            </a:r>
            <a:r>
              <a:rPr lang="fr-FR" sz="1200" dirty="0" smtClean="0">
                <a:solidFill>
                  <a:srgbClr val="C00000"/>
                </a:solidFill>
                <a:cs typeface="Arial" panose="020B0604020202020204" pitchFamily="34" charset="0"/>
              </a:rPr>
              <a:t>de nos </a:t>
            </a:r>
            <a:r>
              <a:rPr lang="fr-FR" sz="1200" dirty="0">
                <a:solidFill>
                  <a:srgbClr val="C00000"/>
                </a:solidFill>
                <a:cs typeface="Arial" panose="020B0604020202020204" pitchFamily="34" charset="0"/>
              </a:rPr>
              <a:t>clients </a:t>
            </a:r>
            <a:r>
              <a:rPr lang="fr-FR" sz="1200" dirty="0" smtClean="0">
                <a:solidFill>
                  <a:srgbClr val="C00000"/>
                </a:solidFill>
                <a:cs typeface="Arial" panose="020B0604020202020204" pitchFamily="34" charset="0"/>
              </a:rPr>
              <a:t>Pros Actifs sont </a:t>
            </a:r>
            <a:r>
              <a:rPr lang="fr-FR" sz="1200" dirty="0">
                <a:solidFill>
                  <a:srgbClr val="C00000"/>
                </a:solidFill>
                <a:cs typeface="Arial" panose="020B0604020202020204" pitchFamily="34" charset="0"/>
              </a:rPr>
              <a:t>équipés en </a:t>
            </a:r>
            <a:r>
              <a:rPr lang="fr-FR" sz="1200" dirty="0" smtClean="0">
                <a:solidFill>
                  <a:srgbClr val="C00000"/>
                </a:solidFill>
                <a:cs typeface="Arial" panose="020B0604020202020204" pitchFamily="34" charset="0"/>
              </a:rPr>
              <a:t>Assurances </a:t>
            </a:r>
            <a:r>
              <a:rPr lang="fr-FR" sz="1200" dirty="0">
                <a:solidFill>
                  <a:srgbClr val="C00000"/>
                </a:solidFill>
                <a:cs typeface="Arial" panose="020B0604020202020204" pitchFamily="34" charset="0"/>
              </a:rPr>
              <a:t>et </a:t>
            </a:r>
            <a:r>
              <a:rPr lang="fr-FR" sz="1200" dirty="0" smtClean="0">
                <a:solidFill>
                  <a:srgbClr val="C00000"/>
                </a:solidFill>
                <a:cs typeface="Arial" panose="020B0604020202020204" pitchFamily="34" charset="0"/>
              </a:rPr>
              <a:t>Prévoyance </a:t>
            </a:r>
            <a:r>
              <a:rPr lang="fr-FR" sz="1200" dirty="0" smtClean="0">
                <a:solidFill>
                  <a:srgbClr val="C00000"/>
                </a:solidFill>
                <a:cs typeface="Arial" panose="020B0604020202020204" pitchFamily="34" charset="0"/>
              </a:rPr>
              <a:t>!</a:t>
            </a:r>
            <a:endParaRPr lang="fr-FR" sz="1200" dirty="0" smtClean="0">
              <a:solidFill>
                <a:srgbClr val="C00000"/>
              </a:solidFill>
              <a:cs typeface="Arial" panose="020B0604020202020204" pitchFamily="34" charset="0"/>
            </a:endParaRPr>
          </a:p>
        </p:txBody>
      </p:sp>
      <p:sp>
        <p:nvSpPr>
          <p:cNvPr id="13" name="Cœur 12"/>
          <p:cNvSpPr/>
          <p:nvPr/>
        </p:nvSpPr>
        <p:spPr>
          <a:xfrm>
            <a:off x="5436096" y="4878991"/>
            <a:ext cx="311073" cy="285764"/>
          </a:xfrm>
          <a:prstGeom prst="hear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ZoneTexte 9"/>
          <p:cNvSpPr txBox="1"/>
          <p:nvPr/>
        </p:nvSpPr>
        <p:spPr>
          <a:xfrm>
            <a:off x="4644008" y="2348880"/>
            <a:ext cx="3769632" cy="1261884"/>
          </a:xfrm>
          <a:prstGeom prst="rect">
            <a:avLst/>
          </a:prstGeom>
          <a:noFill/>
        </p:spPr>
        <p:txBody>
          <a:bodyPr wrap="square" rtlCol="0">
            <a:spAutoFit/>
          </a:bodyPr>
          <a:lstStyle/>
          <a:p>
            <a:r>
              <a:rPr lang="fr-FR" sz="1400" b="1" dirty="0">
                <a:solidFill>
                  <a:srgbClr val="C00000"/>
                </a:solidFill>
                <a:effectLst>
                  <a:outerShdw blurRad="38100" dist="38100" dir="2700000" algn="tl">
                    <a:srgbClr val="000000">
                      <a:alpha val="43137"/>
                    </a:srgbClr>
                  </a:outerShdw>
                </a:effectLst>
                <a:cs typeface="Arial" panose="020B0604020202020204" pitchFamily="34" charset="0"/>
              </a:rPr>
              <a:t>En cas d’appel </a:t>
            </a:r>
            <a:r>
              <a:rPr lang="fr-FR" sz="1400" b="1" dirty="0" smtClean="0">
                <a:solidFill>
                  <a:srgbClr val="C00000"/>
                </a:solidFill>
                <a:effectLst>
                  <a:outerShdw blurRad="38100" dist="38100" dir="2700000" algn="tl">
                    <a:srgbClr val="000000">
                      <a:alpha val="43137"/>
                    </a:srgbClr>
                  </a:outerShdw>
                </a:effectLst>
                <a:cs typeface="Arial" panose="020B0604020202020204" pitchFamily="34" charset="0"/>
              </a:rPr>
              <a:t>entrant </a:t>
            </a:r>
            <a:r>
              <a:rPr lang="fr-FR" sz="1400" b="1" dirty="0">
                <a:solidFill>
                  <a:srgbClr val="C00000"/>
                </a:solidFill>
                <a:effectLst>
                  <a:outerShdw blurRad="38100" dist="38100" dir="2700000" algn="tl">
                    <a:srgbClr val="000000">
                      <a:alpha val="43137"/>
                    </a:srgbClr>
                  </a:outerShdw>
                </a:effectLst>
                <a:cs typeface="Arial" panose="020B0604020202020204" pitchFamily="34" charset="0"/>
              </a:rPr>
              <a:t>subi </a:t>
            </a:r>
            <a:r>
              <a:rPr lang="fr-FR" sz="1400" b="1" dirty="0" smtClean="0">
                <a:solidFill>
                  <a:srgbClr val="C00000"/>
                </a:solidFill>
                <a:effectLst>
                  <a:outerShdw blurRad="38100" dist="38100" dir="2700000" algn="tl">
                    <a:srgbClr val="000000">
                      <a:alpha val="43137"/>
                    </a:srgbClr>
                  </a:outerShdw>
                </a:effectLst>
                <a:cs typeface="Arial" panose="020B0604020202020204" pitchFamily="34" charset="0"/>
              </a:rPr>
              <a:t> :</a:t>
            </a:r>
          </a:p>
          <a:p>
            <a:r>
              <a:rPr lang="fr-FR" sz="700" dirty="0" smtClean="0"/>
              <a:t>:</a:t>
            </a:r>
          </a:p>
          <a:p>
            <a:pPr algn="just"/>
            <a:r>
              <a:rPr lang="fr-FR" sz="1200" dirty="0" smtClean="0">
                <a:solidFill>
                  <a:srgbClr val="C00000"/>
                </a:solidFill>
                <a:latin typeface="Arial" panose="020B0604020202020204" pitchFamily="34" charset="0"/>
                <a:cs typeface="Arial" panose="020B0604020202020204" pitchFamily="34" charset="0"/>
              </a:rPr>
              <a:t>« Je profite de l’opportunité de vous avoir en ligne pour vous évoquer l’optimisation de votre protection, et celle de vos proches, un sujet décisif par les temps qui courent ! »</a:t>
            </a:r>
            <a:endParaRPr lang="fr-FR" sz="1200" dirty="0">
              <a:solidFill>
                <a:srgbClr val="C00000"/>
              </a:solidFill>
              <a:latin typeface="Arial" panose="020B0604020202020204" pitchFamily="34" charset="0"/>
              <a:cs typeface="Arial" panose="020B0604020202020204" pitchFamily="34" charset="0"/>
            </a:endParaRPr>
          </a:p>
          <a:p>
            <a:endParaRPr lang="fr-FR" sz="700" dirty="0" smtClean="0"/>
          </a:p>
        </p:txBody>
      </p:sp>
      <p:sp>
        <p:nvSpPr>
          <p:cNvPr id="17" name="ZoneTexte 16"/>
          <p:cNvSpPr txBox="1"/>
          <p:nvPr/>
        </p:nvSpPr>
        <p:spPr>
          <a:xfrm>
            <a:off x="4308079" y="2607295"/>
            <a:ext cx="317736" cy="461665"/>
          </a:xfrm>
          <a:prstGeom prst="rect">
            <a:avLst/>
          </a:prstGeom>
          <a:noFill/>
        </p:spPr>
        <p:txBody>
          <a:bodyPr wrap="square" rtlCol="0">
            <a:spAutoFit/>
          </a:bodyPr>
          <a:lstStyle/>
          <a:p>
            <a:r>
              <a:rPr lang="fr-FR" sz="2400" b="1" dirty="0" smtClean="0">
                <a:solidFill>
                  <a:srgbClr val="C00000"/>
                </a:solidFill>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72470355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41</a:t>
            </a:fld>
            <a:endParaRPr lang="fr-FR" dirty="0">
              <a:solidFill>
                <a:schemeClr val="tx1"/>
              </a:solidFill>
            </a:endParaRPr>
          </a:p>
        </p:txBody>
      </p:sp>
      <p:sp>
        <p:nvSpPr>
          <p:cNvPr id="9" name="Titre 8"/>
          <p:cNvSpPr>
            <a:spLocks noGrp="1"/>
          </p:cNvSpPr>
          <p:nvPr>
            <p:ph type="title"/>
          </p:nvPr>
        </p:nvSpPr>
        <p:spPr>
          <a:xfrm>
            <a:off x="1115616" y="427311"/>
            <a:ext cx="6264696" cy="430887"/>
          </a:xfrm>
        </p:spPr>
        <p:txBody>
          <a:bodyPr/>
          <a:lstStyle/>
          <a:p>
            <a:r>
              <a:rPr lang="fr-FR" dirty="0" smtClean="0">
                <a:solidFill>
                  <a:srgbClr val="C00000"/>
                </a:solidFill>
              </a:rPr>
              <a:t>PASSER SON APPEL A L’AIDE DU « BLOC-NOTES »</a:t>
            </a:r>
            <a:endParaRPr lang="fr-FR" b="0" dirty="0">
              <a:solidFill>
                <a:srgbClr val="C00000"/>
              </a:solidFill>
            </a:endParaRPr>
          </a:p>
        </p:txBody>
      </p:sp>
      <p:sp>
        <p:nvSpPr>
          <p:cNvPr id="7" name="Espace réservé du texte 2"/>
          <p:cNvSpPr>
            <a:spLocks noGrp="1"/>
          </p:cNvSpPr>
          <p:nvPr>
            <p:ph type="body" sz="quarter" idx="16"/>
          </p:nvPr>
        </p:nvSpPr>
        <p:spPr>
          <a:xfrm>
            <a:off x="1025999" y="908720"/>
            <a:ext cx="7722463" cy="584864"/>
          </a:xfrm>
        </p:spPr>
        <p:txBody>
          <a:bodyPr>
            <a:normAutofit/>
          </a:bodyPr>
          <a:lstStyle/>
          <a:p>
            <a:pPr>
              <a:buSzPct val="150000"/>
            </a:pPr>
            <a:r>
              <a:rPr lang="fr-FR" sz="1400" dirty="0" smtClean="0"/>
              <a:t> </a:t>
            </a:r>
            <a:r>
              <a:rPr lang="fr-FR" sz="1400" dirty="0" smtClean="0">
                <a:solidFill>
                  <a:srgbClr val="C00000"/>
                </a:solidFill>
                <a:effectLst>
                  <a:outerShdw blurRad="38100" dist="38100" dir="2700000" algn="tl">
                    <a:srgbClr val="000000">
                      <a:alpha val="43137"/>
                    </a:srgbClr>
                  </a:outerShdw>
                </a:effectLst>
              </a:rPr>
              <a:t>L’EPARGNE SALARIALE</a:t>
            </a:r>
            <a:r>
              <a:rPr lang="fr-FR" sz="1400" dirty="0" smtClean="0"/>
              <a:t>…</a:t>
            </a:r>
            <a:endParaRPr lang="fr-FR" sz="1400" dirty="0"/>
          </a:p>
        </p:txBody>
      </p:sp>
      <p:sp>
        <p:nvSpPr>
          <p:cNvPr id="8" name="Espace réservé du texte 3"/>
          <p:cNvSpPr>
            <a:spLocks noGrp="1"/>
          </p:cNvSpPr>
          <p:nvPr>
            <p:ph type="body" sz="quarter" idx="17"/>
          </p:nvPr>
        </p:nvSpPr>
        <p:spPr>
          <a:xfrm>
            <a:off x="1115615" y="1378886"/>
            <a:ext cx="7640457" cy="5578506"/>
          </a:xfrm>
        </p:spPr>
        <p:txBody>
          <a:bodyPr>
            <a:noAutofit/>
          </a:bodyPr>
          <a:lstStyle/>
          <a:p>
            <a:pPr marL="486900" indent="-342900" algn="just">
              <a:buFont typeface="+mj-lt"/>
              <a:buAutoNum type="arabicParenR"/>
            </a:pPr>
            <a:r>
              <a:rPr lang="fr-FR" sz="1400" b="1" dirty="0" smtClean="0"/>
              <a:t>Bonjour Monsieur le Client ! </a:t>
            </a:r>
            <a:r>
              <a:rPr lang="fr-FR" sz="1400" b="1" dirty="0" smtClean="0">
                <a:sym typeface="Wingdings" panose="05000000000000000000" pitchFamily="2" charset="2"/>
              </a:rPr>
              <a:t></a:t>
            </a:r>
            <a:endParaRPr lang="fr-FR" sz="1400" b="1" dirty="0" smtClean="0"/>
          </a:p>
          <a:p>
            <a:pPr marL="486900" indent="-342900" algn="just">
              <a:buFont typeface="+mj-lt"/>
              <a:buAutoNum type="arabicParenR"/>
            </a:pPr>
            <a:endParaRPr lang="fr-FR" sz="1400" b="1" dirty="0" smtClean="0"/>
          </a:p>
          <a:p>
            <a:pPr marL="486900" indent="-342900" algn="just">
              <a:buFont typeface="+mj-lt"/>
              <a:buAutoNum type="arabicParenR"/>
            </a:pPr>
            <a:r>
              <a:rPr lang="fr-FR" sz="1400" b="1" dirty="0" smtClean="0"/>
              <a:t>En premier lieu, laissez-moi prendre de vos nouvelles… espérant que vous-même et vos proches allez bien !</a:t>
            </a:r>
          </a:p>
          <a:p>
            <a:pPr marL="486900" indent="-342900" algn="just">
              <a:buFont typeface="+mj-lt"/>
              <a:buAutoNum type="arabicParenR"/>
            </a:pPr>
            <a:endParaRPr lang="fr-FR" sz="1400" b="1" dirty="0" smtClean="0"/>
          </a:p>
          <a:p>
            <a:pPr marL="486900" indent="-342900" algn="just">
              <a:buFont typeface="+mj-lt"/>
              <a:buAutoNum type="arabicParenR"/>
            </a:pPr>
            <a:r>
              <a:rPr lang="fr-FR" sz="1400" b="1" dirty="0" smtClean="0"/>
              <a:t>Concernant votre activité…</a:t>
            </a:r>
          </a:p>
          <a:p>
            <a:pPr marL="972000" indent="-342900" algn="just">
              <a:buFont typeface="Wingdings" panose="05000000000000000000" pitchFamily="2" charset="2"/>
              <a:buChar char="ü"/>
            </a:pPr>
            <a:r>
              <a:rPr lang="fr-FR" sz="1400" b="1" dirty="0" smtClean="0"/>
              <a:t>Comment cela se passe-t-il ?</a:t>
            </a:r>
          </a:p>
          <a:p>
            <a:pPr marL="972000" indent="-342900" algn="just">
              <a:buFont typeface="Wingdings" panose="05000000000000000000" pitchFamily="2" charset="2"/>
              <a:buChar char="ü"/>
            </a:pPr>
            <a:r>
              <a:rPr lang="fr-FR" sz="1400" b="1" dirty="0" smtClean="0"/>
              <a:t>Quelles sont vos difficultés ?</a:t>
            </a:r>
          </a:p>
          <a:p>
            <a:pPr marL="972000" indent="-342900" algn="just">
              <a:buFont typeface="Wingdings" panose="05000000000000000000" pitchFamily="2" charset="2"/>
              <a:buChar char="ü"/>
            </a:pPr>
            <a:r>
              <a:rPr lang="fr-FR" sz="1400" b="1" dirty="0" smtClean="0"/>
              <a:t>Quelles sont vos questions ?</a:t>
            </a:r>
          </a:p>
          <a:p>
            <a:pPr marL="486900" indent="-342900" algn="just">
              <a:buFont typeface="+mj-lt"/>
              <a:buAutoNum type="arabicParenR"/>
            </a:pPr>
            <a:endParaRPr lang="fr-FR" sz="1400" b="1" dirty="0" smtClean="0"/>
          </a:p>
          <a:p>
            <a:pPr marL="486900" indent="-342900" algn="just">
              <a:buAutoNum type="arabicParenR" startAt="4"/>
            </a:pPr>
            <a:r>
              <a:rPr lang="fr-FR" sz="1400" b="1" dirty="0" smtClean="0"/>
              <a:t>Nous restons mobilisés en cette période sensible, et je suis convaincu que la solution que je vais vous proposer va répondre à l’une de vos problématiques. Elle va vous permettre de vous constituer une épargne, qui présente aujourd’hui pour vous un caractère rassurant, notamment en perspective de votre retraite. Egalement, et au vu de l’implication de vos salariés durant cette crise sans précédent, vous pourrez ainsi les récompenser. </a:t>
            </a:r>
          </a:p>
        </p:txBody>
      </p:sp>
      <p:sp>
        <p:nvSpPr>
          <p:cNvPr id="11" name="Rectangle à coins arrondis 10"/>
          <p:cNvSpPr/>
          <p:nvPr/>
        </p:nvSpPr>
        <p:spPr>
          <a:xfrm>
            <a:off x="5837125" y="4221088"/>
            <a:ext cx="2343872" cy="3505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ea typeface="+mn-ea"/>
                <a:cs typeface="Arial" panose="020B0604020202020204" pitchFamily="34" charset="0"/>
              </a:rPr>
              <a:t>Bon à savoir </a:t>
            </a:r>
          </a:p>
        </p:txBody>
      </p:sp>
      <p:sp>
        <p:nvSpPr>
          <p:cNvPr id="12" name="Rectangle à coins arrondis 11"/>
          <p:cNvSpPr/>
          <p:nvPr/>
        </p:nvSpPr>
        <p:spPr>
          <a:xfrm>
            <a:off x="5576580" y="4509414"/>
            <a:ext cx="3055117" cy="1727898"/>
          </a:xfrm>
          <a:prstGeom prst="roundRect">
            <a:avLst/>
          </a:prstGeom>
          <a:solidFill>
            <a:schemeClr val="accent2">
              <a:lumMod val="20000"/>
              <a:lumOff val="80000"/>
            </a:schemeClr>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rgbClr val="C00000"/>
                </a:solidFill>
                <a:latin typeface="Arial" panose="020B0604020202020204" pitchFamily="34" charset="0"/>
                <a:cs typeface="Arial" panose="020B0604020202020204" pitchFamily="34" charset="0"/>
              </a:rPr>
              <a:t>Gratuité des frais de tenue de compte 2020 &amp; 2021 pour toute nouvelle souscription </a:t>
            </a:r>
            <a:r>
              <a:rPr lang="fr-FR" sz="1200" i="1" dirty="0" smtClean="0">
                <a:solidFill>
                  <a:srgbClr val="C00000"/>
                </a:solidFill>
                <a:latin typeface="Arial" panose="020B0604020202020204" pitchFamily="34" charset="0"/>
                <a:cs typeface="Arial" panose="020B0604020202020204" pitchFamily="34" charset="0"/>
              </a:rPr>
              <a:t>(jusqu’au 31/12/21) </a:t>
            </a:r>
            <a:r>
              <a:rPr lang="fr-FR" sz="1200" dirty="0" smtClean="0">
                <a:solidFill>
                  <a:srgbClr val="C00000"/>
                </a:solidFill>
                <a:latin typeface="Arial" panose="020B0604020202020204" pitchFamily="34" charset="0"/>
                <a:cs typeface="Arial" panose="020B0604020202020204" pitchFamily="34" charset="0"/>
              </a:rPr>
              <a:t>d’un PEI et/ou </a:t>
            </a:r>
            <a:r>
              <a:rPr lang="fr-FR" sz="1200" dirty="0" err="1" smtClean="0">
                <a:solidFill>
                  <a:srgbClr val="C00000"/>
                </a:solidFill>
                <a:latin typeface="Arial" panose="020B0604020202020204" pitchFamily="34" charset="0"/>
                <a:cs typeface="Arial" panose="020B0604020202020204" pitchFamily="34" charset="0"/>
              </a:rPr>
              <a:t>PERcol</a:t>
            </a:r>
            <a:r>
              <a:rPr lang="fr-FR" sz="1200" dirty="0" smtClean="0">
                <a:solidFill>
                  <a:srgbClr val="C00000"/>
                </a:solidFill>
                <a:latin typeface="Arial" panose="020B0604020202020204" pitchFamily="34" charset="0"/>
                <a:cs typeface="Arial" panose="020B0604020202020204" pitchFamily="34" charset="0"/>
              </a:rPr>
              <a:t> alimenté</a:t>
            </a:r>
            <a:endParaRPr lang="fr-FR" sz="1200" dirty="0" smtClean="0">
              <a:solidFill>
                <a:srgbClr val="C00000"/>
              </a:solidFill>
              <a:latin typeface="Arial" panose="020B0604020202020204" pitchFamily="34" charset="0"/>
              <a:cs typeface="Arial" panose="020B0604020202020204" pitchFamily="34" charset="0"/>
            </a:endParaRPr>
          </a:p>
          <a:p>
            <a:pPr algn="ctr"/>
            <a:r>
              <a:rPr lang="fr-FR" sz="1200" b="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fr-FR" sz="1200" dirty="0" smtClean="0">
              <a:solidFill>
                <a:srgbClr val="C00000"/>
              </a:solidFill>
              <a:latin typeface="Arial" panose="020B0604020202020204" pitchFamily="34" charset="0"/>
              <a:cs typeface="Arial" panose="020B0604020202020204" pitchFamily="34" charset="0"/>
            </a:endParaRPr>
          </a:p>
          <a:p>
            <a:pPr algn="ctr"/>
            <a:r>
              <a:rPr lang="fr-FR" sz="1200" dirty="0" smtClean="0">
                <a:solidFill>
                  <a:srgbClr val="C00000"/>
                </a:solidFill>
                <a:latin typeface="Arial" panose="020B0604020202020204" pitchFamily="34" charset="0"/>
                <a:cs typeface="Arial" panose="020B0604020202020204" pitchFamily="34" charset="0"/>
              </a:rPr>
              <a:t>81</a:t>
            </a:r>
            <a:r>
              <a:rPr lang="fr-FR" sz="1200" dirty="0">
                <a:solidFill>
                  <a:srgbClr val="C00000"/>
                </a:solidFill>
                <a:latin typeface="Arial" panose="020B0604020202020204" pitchFamily="34" charset="0"/>
                <a:cs typeface="Arial" panose="020B0604020202020204" pitchFamily="34" charset="0"/>
              </a:rPr>
              <a:t>% de signature </a:t>
            </a:r>
            <a:r>
              <a:rPr lang="fr-FR" sz="1200" dirty="0" smtClean="0">
                <a:solidFill>
                  <a:srgbClr val="C00000"/>
                </a:solidFill>
                <a:latin typeface="Arial" panose="020B0604020202020204" pitchFamily="34" charset="0"/>
                <a:cs typeface="Arial" panose="020B0604020202020204" pitchFamily="34" charset="0"/>
              </a:rPr>
              <a:t>électronique</a:t>
            </a:r>
          </a:p>
          <a:p>
            <a:pPr algn="ctr"/>
            <a:r>
              <a:rPr lang="fr-FR" sz="12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fr-FR" sz="1200" b="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fr-FR" sz="1200" dirty="0" smtClean="0">
                <a:solidFill>
                  <a:srgbClr val="C00000"/>
                </a:solidFill>
                <a:latin typeface="Arial" panose="020B0604020202020204" pitchFamily="34" charset="0"/>
                <a:cs typeface="Arial" panose="020B0604020202020204" pitchFamily="34" charset="0"/>
              </a:rPr>
              <a:t>Avantage </a:t>
            </a:r>
            <a:r>
              <a:rPr lang="fr-FR" sz="1200" dirty="0">
                <a:solidFill>
                  <a:srgbClr val="C00000"/>
                </a:solidFill>
                <a:latin typeface="Arial" panose="020B0604020202020204" pitchFamily="34" charset="0"/>
                <a:cs typeface="Arial" panose="020B0604020202020204" pitchFamily="34" charset="0"/>
              </a:rPr>
              <a:t>de la loi Pacte avec l’abaissement du forfait </a:t>
            </a:r>
            <a:r>
              <a:rPr lang="fr-FR" sz="1200" dirty="0" smtClean="0">
                <a:solidFill>
                  <a:srgbClr val="C00000"/>
                </a:solidFill>
                <a:latin typeface="Arial" panose="020B0604020202020204" pitchFamily="34" charset="0"/>
                <a:cs typeface="Arial" panose="020B0604020202020204" pitchFamily="34" charset="0"/>
              </a:rPr>
              <a:t>social</a:t>
            </a:r>
            <a:endParaRPr lang="fr-FR" sz="1200" strike="sngStrike" dirty="0">
              <a:solidFill>
                <a:srgbClr val="C00000"/>
              </a:solidFill>
              <a:latin typeface="Arial" panose="020B0604020202020204" pitchFamily="34" charset="0"/>
              <a:cs typeface="Arial" panose="020B0604020202020204" pitchFamily="34" charset="0"/>
            </a:endParaRPr>
          </a:p>
        </p:txBody>
      </p:sp>
      <p:sp>
        <p:nvSpPr>
          <p:cNvPr id="13" name="Cœur 12"/>
          <p:cNvSpPr/>
          <p:nvPr/>
        </p:nvSpPr>
        <p:spPr>
          <a:xfrm>
            <a:off x="5436096" y="4394641"/>
            <a:ext cx="311073" cy="285764"/>
          </a:xfrm>
          <a:prstGeom prst="hear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ZoneTexte 9"/>
          <p:cNvSpPr txBox="1"/>
          <p:nvPr/>
        </p:nvSpPr>
        <p:spPr>
          <a:xfrm>
            <a:off x="4644007" y="2204864"/>
            <a:ext cx="3987689" cy="1261884"/>
          </a:xfrm>
          <a:prstGeom prst="rect">
            <a:avLst/>
          </a:prstGeom>
          <a:noFill/>
        </p:spPr>
        <p:txBody>
          <a:bodyPr wrap="square" rtlCol="0">
            <a:spAutoFit/>
          </a:bodyPr>
          <a:lstStyle/>
          <a:p>
            <a:r>
              <a:rPr lang="fr-FR" sz="1400" b="1" dirty="0">
                <a:solidFill>
                  <a:srgbClr val="C00000"/>
                </a:solidFill>
                <a:effectLst>
                  <a:outerShdw blurRad="38100" dist="38100" dir="2700000" algn="tl">
                    <a:srgbClr val="000000">
                      <a:alpha val="43137"/>
                    </a:srgbClr>
                  </a:outerShdw>
                </a:effectLst>
                <a:cs typeface="Arial" panose="020B0604020202020204" pitchFamily="34" charset="0"/>
              </a:rPr>
              <a:t>En cas d’appel </a:t>
            </a:r>
            <a:r>
              <a:rPr lang="fr-FR" sz="1400" b="1" dirty="0" smtClean="0">
                <a:solidFill>
                  <a:srgbClr val="C00000"/>
                </a:solidFill>
                <a:effectLst>
                  <a:outerShdw blurRad="38100" dist="38100" dir="2700000" algn="tl">
                    <a:srgbClr val="000000">
                      <a:alpha val="43137"/>
                    </a:srgbClr>
                  </a:outerShdw>
                </a:effectLst>
                <a:cs typeface="Arial" panose="020B0604020202020204" pitchFamily="34" charset="0"/>
              </a:rPr>
              <a:t>entrant </a:t>
            </a:r>
            <a:r>
              <a:rPr lang="fr-FR" sz="1400" b="1" dirty="0">
                <a:solidFill>
                  <a:srgbClr val="C00000"/>
                </a:solidFill>
                <a:effectLst>
                  <a:outerShdw blurRad="38100" dist="38100" dir="2700000" algn="tl">
                    <a:srgbClr val="000000">
                      <a:alpha val="43137"/>
                    </a:srgbClr>
                  </a:outerShdw>
                </a:effectLst>
                <a:cs typeface="Arial" panose="020B0604020202020204" pitchFamily="34" charset="0"/>
              </a:rPr>
              <a:t>subi </a:t>
            </a:r>
            <a:r>
              <a:rPr lang="fr-FR" sz="1400" b="1" dirty="0" smtClean="0">
                <a:solidFill>
                  <a:srgbClr val="C00000"/>
                </a:solidFill>
                <a:effectLst>
                  <a:outerShdw blurRad="38100" dist="38100" dir="2700000" algn="tl">
                    <a:srgbClr val="000000">
                      <a:alpha val="43137"/>
                    </a:srgbClr>
                  </a:outerShdw>
                </a:effectLst>
                <a:cs typeface="Arial" panose="020B0604020202020204" pitchFamily="34" charset="0"/>
              </a:rPr>
              <a:t> :</a:t>
            </a:r>
          </a:p>
          <a:p>
            <a:r>
              <a:rPr lang="fr-FR" sz="700" dirty="0" smtClean="0"/>
              <a:t>:</a:t>
            </a:r>
          </a:p>
          <a:p>
            <a:pPr algn="just"/>
            <a:r>
              <a:rPr lang="fr-FR" sz="1200" dirty="0" smtClean="0">
                <a:solidFill>
                  <a:srgbClr val="C00000"/>
                </a:solidFill>
                <a:latin typeface="Arial" panose="020B0604020202020204" pitchFamily="34" charset="0"/>
                <a:cs typeface="Arial" panose="020B0604020202020204" pitchFamily="34" charset="0"/>
              </a:rPr>
              <a:t>« Je profite de l’opportunité de vous avoir en ligne pour vous évoquer un sujet </a:t>
            </a:r>
            <a:r>
              <a:rPr lang="fr-FR" sz="1200" dirty="0" smtClean="0">
                <a:solidFill>
                  <a:srgbClr val="C00000"/>
                </a:solidFill>
                <a:latin typeface="Arial" panose="020B0604020202020204" pitchFamily="34" charset="0"/>
                <a:cs typeface="Arial" panose="020B0604020202020204" pitchFamily="34" charset="0"/>
              </a:rPr>
              <a:t>important actuellement</a:t>
            </a:r>
            <a:r>
              <a:rPr lang="fr-FR" sz="1200" dirty="0" smtClean="0">
                <a:solidFill>
                  <a:srgbClr val="C00000"/>
                </a:solidFill>
                <a:latin typeface="Arial" panose="020B0604020202020204" pitchFamily="34" charset="0"/>
                <a:cs typeface="Arial" panose="020B0604020202020204" pitchFamily="34" charset="0"/>
              </a:rPr>
              <a:t>, un dispositif d’épargne en préparation d’un projet ou de la retraite, pour vous et vos salariés ! »</a:t>
            </a:r>
            <a:endParaRPr lang="fr-FR" sz="1200" dirty="0">
              <a:solidFill>
                <a:srgbClr val="C00000"/>
              </a:solidFill>
              <a:latin typeface="Arial" panose="020B0604020202020204" pitchFamily="34" charset="0"/>
              <a:cs typeface="Arial" panose="020B0604020202020204" pitchFamily="34" charset="0"/>
            </a:endParaRPr>
          </a:p>
          <a:p>
            <a:endParaRPr lang="fr-FR" sz="700" dirty="0" smtClean="0">
              <a:solidFill>
                <a:srgbClr val="C00000"/>
              </a:solidFill>
            </a:endParaRPr>
          </a:p>
        </p:txBody>
      </p:sp>
      <p:sp>
        <p:nvSpPr>
          <p:cNvPr id="14" name="ZoneTexte 13"/>
          <p:cNvSpPr txBox="1"/>
          <p:nvPr/>
        </p:nvSpPr>
        <p:spPr>
          <a:xfrm>
            <a:off x="4326271" y="2535287"/>
            <a:ext cx="317736" cy="461665"/>
          </a:xfrm>
          <a:prstGeom prst="rect">
            <a:avLst/>
          </a:prstGeom>
          <a:noFill/>
        </p:spPr>
        <p:txBody>
          <a:bodyPr wrap="square" rtlCol="0">
            <a:spAutoFit/>
          </a:bodyPr>
          <a:lstStyle/>
          <a:p>
            <a:r>
              <a:rPr lang="fr-FR" sz="2400" b="1" dirty="0" smtClean="0">
                <a:solidFill>
                  <a:srgbClr val="C00000"/>
                </a:solidFill>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5947094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42</a:t>
            </a:fld>
            <a:endParaRPr lang="fr-FR" dirty="0">
              <a:solidFill>
                <a:schemeClr val="tx1"/>
              </a:solidFill>
            </a:endParaRPr>
          </a:p>
        </p:txBody>
      </p:sp>
      <p:sp>
        <p:nvSpPr>
          <p:cNvPr id="9" name="Titre 8"/>
          <p:cNvSpPr>
            <a:spLocks noGrp="1"/>
          </p:cNvSpPr>
          <p:nvPr>
            <p:ph type="title"/>
          </p:nvPr>
        </p:nvSpPr>
        <p:spPr>
          <a:xfrm>
            <a:off x="1115616" y="427311"/>
            <a:ext cx="6264696" cy="430887"/>
          </a:xfrm>
        </p:spPr>
        <p:txBody>
          <a:bodyPr/>
          <a:lstStyle/>
          <a:p>
            <a:r>
              <a:rPr lang="fr-FR" dirty="0" smtClean="0">
                <a:solidFill>
                  <a:srgbClr val="C00000"/>
                </a:solidFill>
              </a:rPr>
              <a:t>PASSER SON APPEL A L’AIDE DU « BLOC-NOTES »</a:t>
            </a:r>
            <a:endParaRPr lang="fr-FR" b="0" dirty="0">
              <a:solidFill>
                <a:srgbClr val="C00000"/>
              </a:solidFill>
            </a:endParaRPr>
          </a:p>
        </p:txBody>
      </p:sp>
      <p:sp>
        <p:nvSpPr>
          <p:cNvPr id="7" name="Espace réservé du texte 2"/>
          <p:cNvSpPr>
            <a:spLocks noGrp="1"/>
          </p:cNvSpPr>
          <p:nvPr>
            <p:ph type="body" sz="quarter" idx="16"/>
          </p:nvPr>
        </p:nvSpPr>
        <p:spPr>
          <a:xfrm>
            <a:off x="1025999" y="1090854"/>
            <a:ext cx="7722463" cy="584864"/>
          </a:xfrm>
        </p:spPr>
        <p:txBody>
          <a:bodyPr>
            <a:normAutofit/>
          </a:bodyPr>
          <a:lstStyle/>
          <a:p>
            <a:pPr>
              <a:buSzPct val="150000"/>
            </a:pPr>
            <a:r>
              <a:rPr lang="fr-FR" sz="1400" dirty="0" smtClean="0"/>
              <a:t> </a:t>
            </a:r>
            <a:r>
              <a:rPr lang="fr-FR" sz="1400" dirty="0" smtClean="0">
                <a:solidFill>
                  <a:srgbClr val="C00000"/>
                </a:solidFill>
                <a:effectLst>
                  <a:outerShdw blurRad="38100" dist="38100" dir="2700000" algn="tl">
                    <a:srgbClr val="000000">
                      <a:alpha val="43137"/>
                    </a:srgbClr>
                  </a:outerShdw>
                </a:effectLst>
              </a:rPr>
              <a:t>LA MONETIQUE</a:t>
            </a:r>
            <a:r>
              <a:rPr lang="fr-FR" sz="1400" dirty="0" smtClean="0"/>
              <a:t>…</a:t>
            </a:r>
            <a:endParaRPr lang="fr-FR" sz="1400" dirty="0"/>
          </a:p>
        </p:txBody>
      </p:sp>
      <p:sp>
        <p:nvSpPr>
          <p:cNvPr id="8" name="Espace réservé du texte 3"/>
          <p:cNvSpPr>
            <a:spLocks noGrp="1"/>
          </p:cNvSpPr>
          <p:nvPr>
            <p:ph type="body" sz="quarter" idx="17"/>
          </p:nvPr>
        </p:nvSpPr>
        <p:spPr>
          <a:xfrm>
            <a:off x="1115615" y="1450894"/>
            <a:ext cx="7640457" cy="5578506"/>
          </a:xfrm>
        </p:spPr>
        <p:txBody>
          <a:bodyPr>
            <a:noAutofit/>
          </a:bodyPr>
          <a:lstStyle/>
          <a:p>
            <a:pPr marL="486900" indent="-342900" algn="just">
              <a:buFont typeface="+mj-lt"/>
              <a:buAutoNum type="arabicParenR"/>
            </a:pPr>
            <a:r>
              <a:rPr lang="fr-FR" sz="1400" b="1" dirty="0" smtClean="0"/>
              <a:t>Bonjour Monsieur le Client ! </a:t>
            </a:r>
            <a:r>
              <a:rPr lang="fr-FR" sz="1400" b="1" dirty="0" smtClean="0">
                <a:sym typeface="Wingdings" panose="05000000000000000000" pitchFamily="2" charset="2"/>
              </a:rPr>
              <a:t></a:t>
            </a:r>
            <a:endParaRPr lang="fr-FR" sz="1400" b="1" dirty="0" smtClean="0"/>
          </a:p>
          <a:p>
            <a:pPr marL="486900" indent="-342900" algn="just">
              <a:buFont typeface="+mj-lt"/>
              <a:buAutoNum type="arabicParenR"/>
            </a:pPr>
            <a:endParaRPr lang="fr-FR" sz="1400" b="1" dirty="0" smtClean="0"/>
          </a:p>
          <a:p>
            <a:pPr marL="486900" indent="-342900" algn="just">
              <a:buFont typeface="+mj-lt"/>
              <a:buAutoNum type="arabicParenR"/>
            </a:pPr>
            <a:r>
              <a:rPr lang="fr-FR" sz="1400" b="1" dirty="0" smtClean="0"/>
              <a:t>En premier lieu, laissez-moi prendre de vos nouvelles… espérant que vous-même et vos proches allez bien !</a:t>
            </a:r>
          </a:p>
          <a:p>
            <a:pPr marL="486900" indent="-342900" algn="just">
              <a:buFont typeface="+mj-lt"/>
              <a:buAutoNum type="arabicParenR"/>
            </a:pPr>
            <a:endParaRPr lang="fr-FR" sz="1400" b="1" dirty="0" smtClean="0"/>
          </a:p>
          <a:p>
            <a:pPr marL="486900" indent="-342900" algn="just">
              <a:buFont typeface="+mj-lt"/>
              <a:buAutoNum type="arabicParenR"/>
            </a:pPr>
            <a:r>
              <a:rPr lang="fr-FR" sz="1400" b="1" dirty="0" smtClean="0"/>
              <a:t>Concernant votre activité…</a:t>
            </a:r>
          </a:p>
          <a:p>
            <a:pPr marL="972000" indent="-342900" algn="just">
              <a:buFont typeface="Wingdings" panose="05000000000000000000" pitchFamily="2" charset="2"/>
              <a:buChar char="ü"/>
            </a:pPr>
            <a:r>
              <a:rPr lang="fr-FR" sz="1400" b="1" dirty="0" smtClean="0"/>
              <a:t>Comment cela se passe-t-il ?</a:t>
            </a:r>
          </a:p>
          <a:p>
            <a:pPr marL="972000" indent="-342900" algn="just">
              <a:buFont typeface="Wingdings" panose="05000000000000000000" pitchFamily="2" charset="2"/>
              <a:buChar char="ü"/>
            </a:pPr>
            <a:r>
              <a:rPr lang="fr-FR" sz="1400" b="1" dirty="0" smtClean="0"/>
              <a:t>Quelles sont vos difficultés ?</a:t>
            </a:r>
          </a:p>
          <a:p>
            <a:pPr marL="972000" indent="-342900" algn="just">
              <a:buFont typeface="Wingdings" panose="05000000000000000000" pitchFamily="2" charset="2"/>
              <a:buChar char="ü"/>
            </a:pPr>
            <a:r>
              <a:rPr lang="fr-FR" sz="1400" b="1" dirty="0" smtClean="0"/>
              <a:t>Quelles sont vos questions ?</a:t>
            </a:r>
          </a:p>
          <a:p>
            <a:pPr marL="486900" indent="-342900" algn="just">
              <a:buFont typeface="+mj-lt"/>
              <a:buAutoNum type="arabicParenR"/>
            </a:pPr>
            <a:endParaRPr lang="fr-FR" sz="1400" b="1" dirty="0" smtClean="0"/>
          </a:p>
          <a:p>
            <a:pPr marL="486900" indent="-342900" algn="just">
              <a:buAutoNum type="arabicParenR" startAt="4"/>
            </a:pPr>
            <a:r>
              <a:rPr lang="fr-FR" sz="1400" b="1" dirty="0" smtClean="0"/>
              <a:t>Nous restons mobilisés en cette période sensible, et je suis convaincu que la solution que je vais vous proposer va répondre à l’une de vos problématiques. Elle va vous permettre de relancer une dynamique d’activité commerciale, grâce à la simplification des paiements en « Sans Contact » et à votre présence sur le Web, en vous positionnant sur le développement de votre activité en ligne.</a:t>
            </a:r>
          </a:p>
        </p:txBody>
      </p:sp>
      <p:sp>
        <p:nvSpPr>
          <p:cNvPr id="11" name="Rectangle à coins arrondis 10"/>
          <p:cNvSpPr/>
          <p:nvPr/>
        </p:nvSpPr>
        <p:spPr>
          <a:xfrm>
            <a:off x="5837125" y="4259206"/>
            <a:ext cx="2343872" cy="3505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ea typeface="+mn-ea"/>
                <a:cs typeface="Arial" panose="020B0604020202020204" pitchFamily="34" charset="0"/>
              </a:rPr>
              <a:t>Bon à savoir </a:t>
            </a:r>
          </a:p>
        </p:txBody>
      </p:sp>
      <p:sp>
        <p:nvSpPr>
          <p:cNvPr id="12" name="Rectangle à coins arrondis 11"/>
          <p:cNvSpPr/>
          <p:nvPr/>
        </p:nvSpPr>
        <p:spPr>
          <a:xfrm>
            <a:off x="5576580" y="4547532"/>
            <a:ext cx="3055117" cy="1295850"/>
          </a:xfrm>
          <a:prstGeom prst="roundRect">
            <a:avLst/>
          </a:prstGeom>
          <a:solidFill>
            <a:schemeClr val="accent2">
              <a:lumMod val="20000"/>
              <a:lumOff val="80000"/>
            </a:schemeClr>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rgbClr val="C00000"/>
                </a:solidFill>
                <a:latin typeface="Arial" panose="020B0604020202020204" pitchFamily="34" charset="0"/>
                <a:cs typeface="Arial" panose="020B0604020202020204" pitchFamily="34" charset="0"/>
              </a:rPr>
              <a:t>Diverses offres commerciales,</a:t>
            </a:r>
          </a:p>
          <a:p>
            <a:pPr algn="ctr"/>
            <a:r>
              <a:rPr lang="fr-FR" sz="1200" dirty="0" smtClean="0">
                <a:solidFill>
                  <a:srgbClr val="C00000"/>
                </a:solidFill>
                <a:latin typeface="Arial" panose="020B0604020202020204" pitchFamily="34" charset="0"/>
                <a:cs typeface="Arial" panose="020B0604020202020204" pitchFamily="34" charset="0"/>
              </a:rPr>
              <a:t>dont l’enveloppe monétique</a:t>
            </a:r>
            <a:endParaRPr lang="fr-FR" sz="1050" i="1" dirty="0">
              <a:solidFill>
                <a:srgbClr val="C00000"/>
              </a:solidFill>
              <a:latin typeface="Arial" panose="020B0604020202020204" pitchFamily="34" charset="0"/>
              <a:cs typeface="Arial" panose="020B0604020202020204" pitchFamily="34" charset="0"/>
            </a:endParaRPr>
          </a:p>
          <a:p>
            <a:pPr algn="ctr"/>
            <a:r>
              <a:rPr lang="fr-FR" sz="12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a:p>
            <a:pPr algn="ctr"/>
            <a:r>
              <a:rPr lang="fr-FR" sz="1200" dirty="0" smtClean="0">
                <a:solidFill>
                  <a:srgbClr val="C00000"/>
                </a:solidFill>
                <a:latin typeface="Arial" panose="020B0604020202020204" pitchFamily="34" charset="0"/>
                <a:cs typeface="Arial" panose="020B0604020202020204" pitchFamily="34" charset="0"/>
              </a:rPr>
              <a:t>Relèvement du plafond</a:t>
            </a:r>
          </a:p>
          <a:p>
            <a:pPr algn="ctr"/>
            <a:r>
              <a:rPr lang="fr-FR" sz="1200" dirty="0" smtClean="0">
                <a:solidFill>
                  <a:srgbClr val="C00000"/>
                </a:solidFill>
                <a:latin typeface="Arial" panose="020B0604020202020204" pitchFamily="34" charset="0"/>
                <a:cs typeface="Arial" panose="020B0604020202020204" pitchFamily="34" charset="0"/>
              </a:rPr>
              <a:t>« </a:t>
            </a:r>
            <a:r>
              <a:rPr lang="fr-FR" sz="1200" i="1" dirty="0" smtClean="0">
                <a:solidFill>
                  <a:srgbClr val="C00000"/>
                </a:solidFill>
                <a:latin typeface="Arial" panose="020B0604020202020204" pitchFamily="34" charset="0"/>
                <a:cs typeface="Arial" panose="020B0604020202020204" pitchFamily="34" charset="0"/>
              </a:rPr>
              <a:t>Sans Contact </a:t>
            </a:r>
            <a:r>
              <a:rPr lang="fr-FR" sz="1200" dirty="0" smtClean="0">
                <a:solidFill>
                  <a:srgbClr val="C00000"/>
                </a:solidFill>
                <a:latin typeface="Arial" panose="020B0604020202020204" pitchFamily="34" charset="0"/>
                <a:cs typeface="Arial" panose="020B0604020202020204" pitchFamily="34" charset="0"/>
              </a:rPr>
              <a:t>» à 50 €</a:t>
            </a:r>
            <a:endParaRPr lang="fr-FR" sz="1200" strike="sngStrike" dirty="0">
              <a:solidFill>
                <a:srgbClr val="C00000"/>
              </a:solidFill>
              <a:latin typeface="Arial" panose="020B0604020202020204" pitchFamily="34" charset="0"/>
              <a:cs typeface="Arial" panose="020B0604020202020204" pitchFamily="34" charset="0"/>
            </a:endParaRPr>
          </a:p>
        </p:txBody>
      </p:sp>
      <p:sp>
        <p:nvSpPr>
          <p:cNvPr id="13" name="Cœur 12"/>
          <p:cNvSpPr/>
          <p:nvPr/>
        </p:nvSpPr>
        <p:spPr>
          <a:xfrm>
            <a:off x="5436096" y="4432759"/>
            <a:ext cx="311073" cy="285764"/>
          </a:xfrm>
          <a:prstGeom prst="hear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p:cNvSpPr/>
          <p:nvPr/>
        </p:nvSpPr>
        <p:spPr>
          <a:xfrm>
            <a:off x="4788024" y="2132856"/>
            <a:ext cx="3528392" cy="1152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p:nvSpPr>
        <p:spPr>
          <a:xfrm>
            <a:off x="4644008" y="2386998"/>
            <a:ext cx="3769632" cy="1077218"/>
          </a:xfrm>
          <a:prstGeom prst="rect">
            <a:avLst/>
          </a:prstGeom>
          <a:noFill/>
        </p:spPr>
        <p:txBody>
          <a:bodyPr wrap="square" rtlCol="0">
            <a:spAutoFit/>
          </a:bodyPr>
          <a:lstStyle/>
          <a:p>
            <a:r>
              <a:rPr lang="fr-FR" sz="1400" b="1" dirty="0">
                <a:solidFill>
                  <a:srgbClr val="C00000"/>
                </a:solidFill>
                <a:effectLst>
                  <a:outerShdw blurRad="38100" dist="38100" dir="2700000" algn="tl">
                    <a:srgbClr val="000000">
                      <a:alpha val="43137"/>
                    </a:srgbClr>
                  </a:outerShdw>
                </a:effectLst>
                <a:cs typeface="Arial" panose="020B0604020202020204" pitchFamily="34" charset="0"/>
              </a:rPr>
              <a:t>En cas d’appel </a:t>
            </a:r>
            <a:r>
              <a:rPr lang="fr-FR" sz="1400" b="1" dirty="0" smtClean="0">
                <a:solidFill>
                  <a:srgbClr val="C00000"/>
                </a:solidFill>
                <a:effectLst>
                  <a:outerShdw blurRad="38100" dist="38100" dir="2700000" algn="tl">
                    <a:srgbClr val="000000">
                      <a:alpha val="43137"/>
                    </a:srgbClr>
                  </a:outerShdw>
                </a:effectLst>
                <a:cs typeface="Arial" panose="020B0604020202020204" pitchFamily="34" charset="0"/>
              </a:rPr>
              <a:t>entrant </a:t>
            </a:r>
            <a:r>
              <a:rPr lang="fr-FR" sz="1400" b="1" dirty="0">
                <a:solidFill>
                  <a:srgbClr val="C00000"/>
                </a:solidFill>
                <a:effectLst>
                  <a:outerShdw blurRad="38100" dist="38100" dir="2700000" algn="tl">
                    <a:srgbClr val="000000">
                      <a:alpha val="43137"/>
                    </a:srgbClr>
                  </a:outerShdw>
                </a:effectLst>
                <a:cs typeface="Arial" panose="020B0604020202020204" pitchFamily="34" charset="0"/>
              </a:rPr>
              <a:t>subi </a:t>
            </a:r>
            <a:r>
              <a:rPr lang="fr-FR" sz="1400" b="1" dirty="0" smtClean="0">
                <a:solidFill>
                  <a:srgbClr val="C00000"/>
                </a:solidFill>
                <a:effectLst>
                  <a:outerShdw blurRad="38100" dist="38100" dir="2700000" algn="tl">
                    <a:srgbClr val="000000">
                      <a:alpha val="43137"/>
                    </a:srgbClr>
                  </a:outerShdw>
                </a:effectLst>
                <a:cs typeface="Arial" panose="020B0604020202020204" pitchFamily="34" charset="0"/>
              </a:rPr>
              <a:t> :</a:t>
            </a:r>
          </a:p>
          <a:p>
            <a:r>
              <a:rPr lang="fr-FR" sz="700" dirty="0" smtClean="0"/>
              <a:t>:</a:t>
            </a:r>
          </a:p>
          <a:p>
            <a:pPr algn="just"/>
            <a:r>
              <a:rPr lang="fr-FR" sz="1200" dirty="0" smtClean="0">
                <a:solidFill>
                  <a:srgbClr val="C00000"/>
                </a:solidFill>
                <a:latin typeface="Arial" panose="020B0604020202020204" pitchFamily="34" charset="0"/>
                <a:cs typeface="Arial" panose="020B0604020202020204" pitchFamily="34" charset="0"/>
              </a:rPr>
              <a:t>« Je profite de l’opportunité de vous avoir en ligne pour vous évoquer un sujet qui fait sens actuellement, le « </a:t>
            </a:r>
            <a:r>
              <a:rPr lang="fr-FR" sz="1200" i="1" dirty="0" smtClean="0">
                <a:solidFill>
                  <a:srgbClr val="C00000"/>
                </a:solidFill>
                <a:latin typeface="Arial" panose="020B0604020202020204" pitchFamily="34" charset="0"/>
                <a:cs typeface="Arial" panose="020B0604020202020204" pitchFamily="34" charset="0"/>
              </a:rPr>
              <a:t>Sans Contact</a:t>
            </a:r>
            <a:r>
              <a:rPr lang="fr-FR" sz="1200" dirty="0" smtClean="0">
                <a:solidFill>
                  <a:srgbClr val="C00000"/>
                </a:solidFill>
                <a:latin typeface="Arial" panose="020B0604020202020204" pitchFamily="34" charset="0"/>
                <a:cs typeface="Arial" panose="020B0604020202020204" pitchFamily="34" charset="0"/>
              </a:rPr>
              <a:t> » ! »</a:t>
            </a:r>
            <a:endParaRPr lang="fr-FR" sz="1200" dirty="0">
              <a:solidFill>
                <a:srgbClr val="C00000"/>
              </a:solidFill>
              <a:latin typeface="Arial" panose="020B0604020202020204" pitchFamily="34" charset="0"/>
              <a:cs typeface="Arial" panose="020B0604020202020204" pitchFamily="34" charset="0"/>
            </a:endParaRPr>
          </a:p>
          <a:p>
            <a:endParaRPr lang="fr-FR" sz="700" dirty="0" smtClean="0">
              <a:solidFill>
                <a:srgbClr val="C00000"/>
              </a:solidFill>
            </a:endParaRPr>
          </a:p>
        </p:txBody>
      </p:sp>
      <p:sp>
        <p:nvSpPr>
          <p:cNvPr id="14" name="ZoneTexte 13"/>
          <p:cNvSpPr txBox="1"/>
          <p:nvPr/>
        </p:nvSpPr>
        <p:spPr>
          <a:xfrm>
            <a:off x="4326272" y="2645413"/>
            <a:ext cx="317736" cy="461665"/>
          </a:xfrm>
          <a:prstGeom prst="rect">
            <a:avLst/>
          </a:prstGeom>
          <a:noFill/>
        </p:spPr>
        <p:txBody>
          <a:bodyPr wrap="square" rtlCol="0">
            <a:spAutoFit/>
          </a:bodyPr>
          <a:lstStyle/>
          <a:p>
            <a:r>
              <a:rPr lang="fr-FR" sz="2400" b="1" dirty="0" smtClean="0">
                <a:solidFill>
                  <a:srgbClr val="C00000"/>
                </a:solidFill>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250103925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43</a:t>
            </a:fld>
            <a:endParaRPr lang="fr-FR" dirty="0">
              <a:solidFill>
                <a:schemeClr val="tx1"/>
              </a:solidFill>
            </a:endParaRPr>
          </a:p>
        </p:txBody>
      </p:sp>
      <p:sp>
        <p:nvSpPr>
          <p:cNvPr id="9" name="Titre 8"/>
          <p:cNvSpPr>
            <a:spLocks noGrp="1"/>
          </p:cNvSpPr>
          <p:nvPr>
            <p:ph type="title"/>
          </p:nvPr>
        </p:nvSpPr>
        <p:spPr>
          <a:xfrm>
            <a:off x="1115616" y="427311"/>
            <a:ext cx="6264696" cy="430887"/>
          </a:xfrm>
        </p:spPr>
        <p:txBody>
          <a:bodyPr/>
          <a:lstStyle/>
          <a:p>
            <a:r>
              <a:rPr lang="fr-FR" dirty="0" smtClean="0">
                <a:solidFill>
                  <a:srgbClr val="C00000"/>
                </a:solidFill>
              </a:rPr>
              <a:t>PASSER SON APPEL A L’AIDE DU « BLOC-NOTES »</a:t>
            </a:r>
            <a:endParaRPr lang="fr-FR" b="0" dirty="0">
              <a:solidFill>
                <a:srgbClr val="C00000"/>
              </a:solidFill>
            </a:endParaRPr>
          </a:p>
        </p:txBody>
      </p:sp>
      <p:sp>
        <p:nvSpPr>
          <p:cNvPr id="7" name="Espace réservé du texte 2"/>
          <p:cNvSpPr>
            <a:spLocks noGrp="1"/>
          </p:cNvSpPr>
          <p:nvPr>
            <p:ph type="body" sz="quarter" idx="16"/>
          </p:nvPr>
        </p:nvSpPr>
        <p:spPr>
          <a:xfrm>
            <a:off x="1025999" y="980728"/>
            <a:ext cx="7722463" cy="584864"/>
          </a:xfrm>
        </p:spPr>
        <p:txBody>
          <a:bodyPr>
            <a:normAutofit/>
          </a:bodyPr>
          <a:lstStyle/>
          <a:p>
            <a:pPr>
              <a:buSzPct val="150000"/>
            </a:pPr>
            <a:r>
              <a:rPr lang="fr-FR" sz="1400" dirty="0" smtClean="0"/>
              <a:t> </a:t>
            </a:r>
            <a:r>
              <a:rPr lang="fr-FR" sz="1400" dirty="0" smtClean="0">
                <a:solidFill>
                  <a:srgbClr val="C00000"/>
                </a:solidFill>
                <a:effectLst>
                  <a:outerShdw blurRad="38100" dist="38100" dir="2700000" algn="tl">
                    <a:srgbClr val="000000">
                      <a:alpha val="43137"/>
                    </a:srgbClr>
                  </a:outerShdw>
                </a:effectLst>
              </a:rPr>
              <a:t>LA BANCARISATION</a:t>
            </a:r>
            <a:r>
              <a:rPr lang="fr-FR" sz="1400" dirty="0" smtClean="0"/>
              <a:t>…</a:t>
            </a:r>
            <a:endParaRPr lang="fr-FR" sz="1400" dirty="0"/>
          </a:p>
        </p:txBody>
      </p:sp>
      <p:sp>
        <p:nvSpPr>
          <p:cNvPr id="8" name="Espace réservé du texte 3"/>
          <p:cNvSpPr>
            <a:spLocks noGrp="1"/>
          </p:cNvSpPr>
          <p:nvPr>
            <p:ph type="body" sz="quarter" idx="17"/>
          </p:nvPr>
        </p:nvSpPr>
        <p:spPr>
          <a:xfrm>
            <a:off x="1115615" y="1450894"/>
            <a:ext cx="7640457" cy="5578506"/>
          </a:xfrm>
        </p:spPr>
        <p:txBody>
          <a:bodyPr>
            <a:noAutofit/>
          </a:bodyPr>
          <a:lstStyle/>
          <a:p>
            <a:pPr marL="486900" indent="-342900" algn="just">
              <a:buFont typeface="+mj-lt"/>
              <a:buAutoNum type="arabicParenR"/>
            </a:pPr>
            <a:r>
              <a:rPr lang="fr-FR" sz="1400" b="1" dirty="0" smtClean="0"/>
              <a:t>Bonjour Monsieur le Client ! </a:t>
            </a:r>
            <a:r>
              <a:rPr lang="fr-FR" sz="1400" b="1" dirty="0" smtClean="0">
                <a:sym typeface="Wingdings" panose="05000000000000000000" pitchFamily="2" charset="2"/>
              </a:rPr>
              <a:t></a:t>
            </a:r>
            <a:endParaRPr lang="fr-FR" sz="1400" b="1" dirty="0" smtClean="0"/>
          </a:p>
          <a:p>
            <a:pPr marL="486900" indent="-342900" algn="just">
              <a:buFont typeface="+mj-lt"/>
              <a:buAutoNum type="arabicParenR"/>
            </a:pPr>
            <a:endParaRPr lang="fr-FR" sz="1400" b="1" dirty="0" smtClean="0"/>
          </a:p>
          <a:p>
            <a:pPr marL="486900" indent="-342900" algn="just">
              <a:buFont typeface="+mj-lt"/>
              <a:buAutoNum type="arabicParenR"/>
            </a:pPr>
            <a:r>
              <a:rPr lang="fr-FR" sz="1400" b="1" dirty="0" smtClean="0"/>
              <a:t>En premier lieu, laissez-moi prendre de vos nouvelles… espérant que vous-même et vos proches allez bien !</a:t>
            </a:r>
          </a:p>
          <a:p>
            <a:pPr marL="486900" indent="-342900" algn="just">
              <a:buFont typeface="+mj-lt"/>
              <a:buAutoNum type="arabicParenR"/>
            </a:pPr>
            <a:endParaRPr lang="fr-FR" sz="1400" b="1" dirty="0" smtClean="0"/>
          </a:p>
          <a:p>
            <a:pPr marL="486900" indent="-342900" algn="just">
              <a:buFont typeface="+mj-lt"/>
              <a:buAutoNum type="arabicParenR"/>
            </a:pPr>
            <a:r>
              <a:rPr lang="fr-FR" sz="1400" b="1" dirty="0" smtClean="0"/>
              <a:t>Concernant votre activité…</a:t>
            </a:r>
          </a:p>
          <a:p>
            <a:pPr marL="972000" indent="-342900" algn="just">
              <a:buFont typeface="Wingdings" panose="05000000000000000000" pitchFamily="2" charset="2"/>
              <a:buChar char="ü"/>
            </a:pPr>
            <a:r>
              <a:rPr lang="fr-FR" sz="1400" b="1" dirty="0" smtClean="0"/>
              <a:t>Comment cela se passe-t-il ?</a:t>
            </a:r>
          </a:p>
          <a:p>
            <a:pPr marL="972000" indent="-342900" algn="just">
              <a:buFont typeface="Wingdings" panose="05000000000000000000" pitchFamily="2" charset="2"/>
              <a:buChar char="ü"/>
            </a:pPr>
            <a:r>
              <a:rPr lang="fr-FR" sz="1400" b="1" dirty="0" smtClean="0"/>
              <a:t>Quelles sont vos difficultés ?</a:t>
            </a:r>
          </a:p>
          <a:p>
            <a:pPr marL="972000" indent="-342900" algn="just">
              <a:buFont typeface="Wingdings" panose="05000000000000000000" pitchFamily="2" charset="2"/>
              <a:buChar char="ü"/>
            </a:pPr>
            <a:r>
              <a:rPr lang="fr-FR" sz="1400" b="1" dirty="0" smtClean="0"/>
              <a:t>Quelles sont vos questions ?</a:t>
            </a:r>
          </a:p>
          <a:p>
            <a:pPr marL="486900" indent="-342900" algn="just">
              <a:buFont typeface="+mj-lt"/>
              <a:buAutoNum type="arabicParenR"/>
            </a:pPr>
            <a:endParaRPr lang="fr-FR" sz="1400" b="1" dirty="0" smtClean="0"/>
          </a:p>
          <a:p>
            <a:pPr marL="486900" indent="-342900" algn="just">
              <a:buAutoNum type="arabicParenR" startAt="4"/>
            </a:pPr>
            <a:r>
              <a:rPr lang="fr-FR" sz="1400" b="1" dirty="0" smtClean="0"/>
              <a:t>Nous restons mobilisés en cette période sensible, et je suis convaincu que la solution que je vais vous proposer va répondre à l’une de vos problématiques. Elle va vous permettre, au-travers d’un forfait de compte, de maîtriser vos frais bancaires ; et grâce à une carte plus adaptée, de vous assurer des paiements pour des montants supérieurs, et en toute sécurité.</a:t>
            </a:r>
          </a:p>
        </p:txBody>
      </p:sp>
      <p:sp>
        <p:nvSpPr>
          <p:cNvPr id="11" name="Rectangle à coins arrondis 10"/>
          <p:cNvSpPr/>
          <p:nvPr/>
        </p:nvSpPr>
        <p:spPr>
          <a:xfrm>
            <a:off x="5837125" y="4437112"/>
            <a:ext cx="2343872" cy="3505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ea typeface="+mn-ea"/>
                <a:cs typeface="Arial" panose="020B0604020202020204" pitchFamily="34" charset="0"/>
              </a:rPr>
              <a:t>Bon à savoir </a:t>
            </a:r>
          </a:p>
        </p:txBody>
      </p:sp>
      <p:sp>
        <p:nvSpPr>
          <p:cNvPr id="12" name="Rectangle à coins arrondis 11"/>
          <p:cNvSpPr/>
          <p:nvPr/>
        </p:nvSpPr>
        <p:spPr>
          <a:xfrm>
            <a:off x="5576580" y="4725438"/>
            <a:ext cx="3055117" cy="1295850"/>
          </a:xfrm>
          <a:prstGeom prst="roundRect">
            <a:avLst/>
          </a:prstGeom>
          <a:solidFill>
            <a:schemeClr val="accent2">
              <a:lumMod val="20000"/>
              <a:lumOff val="80000"/>
            </a:schemeClr>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rgbClr val="C00000"/>
                </a:solidFill>
                <a:latin typeface="Arial" panose="020B0604020202020204" pitchFamily="34" charset="0"/>
                <a:cs typeface="Arial" panose="020B0604020202020204" pitchFamily="34" charset="0"/>
              </a:rPr>
              <a:t>Offre de bienvenue : 1 à 6 mois gratuits sur le forfait Pro</a:t>
            </a:r>
          </a:p>
          <a:p>
            <a:pPr algn="ctr"/>
            <a:r>
              <a:rPr lang="fr-FR" sz="12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a:p>
            <a:pPr algn="ctr"/>
            <a:r>
              <a:rPr lang="fr-FR" sz="1200" dirty="0" smtClean="0">
                <a:solidFill>
                  <a:srgbClr val="C00000"/>
                </a:solidFill>
                <a:latin typeface="Arial" panose="020B0604020202020204" pitchFamily="34" charset="0"/>
                <a:cs typeface="Arial" panose="020B0604020202020204" pitchFamily="34" charset="0"/>
              </a:rPr>
              <a:t>- 50 % sur les Formule « Part »</a:t>
            </a:r>
          </a:p>
          <a:p>
            <a:pPr algn="ctr"/>
            <a:endParaRPr lang="fr-FR" sz="1200" dirty="0" smtClean="0">
              <a:solidFill>
                <a:srgbClr val="C00000"/>
              </a:solidFill>
              <a:latin typeface="Arial" panose="020B0604020202020204" pitchFamily="34" charset="0"/>
              <a:cs typeface="Arial" panose="020B0604020202020204" pitchFamily="34" charset="0"/>
            </a:endParaRPr>
          </a:p>
          <a:p>
            <a:pPr algn="ctr"/>
            <a:r>
              <a:rPr lang="fr-FR" sz="1200" u="sng" dirty="0" smtClean="0">
                <a:solidFill>
                  <a:srgbClr val="C00000"/>
                </a:solidFill>
                <a:latin typeface="Arial" panose="020B0604020202020204" pitchFamily="34" charset="0"/>
                <a:cs typeface="Arial" panose="020B0604020202020204" pitchFamily="34" charset="0"/>
              </a:rPr>
              <a:t>Attention</a:t>
            </a:r>
            <a:r>
              <a:rPr lang="fr-FR" sz="1200" dirty="0" smtClean="0">
                <a:solidFill>
                  <a:srgbClr val="C00000"/>
                </a:solidFill>
                <a:latin typeface="Arial" panose="020B0604020202020204" pitchFamily="34" charset="0"/>
                <a:cs typeface="Arial" panose="020B0604020202020204" pitchFamily="34" charset="0"/>
              </a:rPr>
              <a:t> : 70 % des CB Pros sont</a:t>
            </a:r>
            <a:br>
              <a:rPr lang="fr-FR" sz="1200" dirty="0" smtClean="0">
                <a:solidFill>
                  <a:srgbClr val="C00000"/>
                </a:solidFill>
                <a:latin typeface="Arial" panose="020B0604020202020204" pitchFamily="34" charset="0"/>
                <a:cs typeface="Arial" panose="020B0604020202020204" pitchFamily="34" charset="0"/>
              </a:rPr>
            </a:br>
            <a:r>
              <a:rPr lang="fr-FR" sz="1200" dirty="0" smtClean="0">
                <a:solidFill>
                  <a:srgbClr val="C00000"/>
                </a:solidFill>
                <a:latin typeface="Arial" panose="020B0604020202020204" pitchFamily="34" charset="0"/>
                <a:cs typeface="Arial" panose="020B0604020202020204" pitchFamily="34" charset="0"/>
              </a:rPr>
              <a:t>à </a:t>
            </a:r>
            <a:r>
              <a:rPr lang="fr-FR" sz="1200" dirty="0" smtClean="0">
                <a:solidFill>
                  <a:srgbClr val="C00000"/>
                </a:solidFill>
                <a:latin typeface="Arial" panose="020B0604020202020204" pitchFamily="34" charset="0"/>
                <a:cs typeface="Arial" panose="020B0604020202020204" pitchFamily="34" charset="0"/>
              </a:rPr>
              <a:t>Débit Immédiat</a:t>
            </a:r>
            <a:endParaRPr lang="fr-FR" sz="1200" strike="sngStrike" dirty="0">
              <a:solidFill>
                <a:srgbClr val="C00000"/>
              </a:solidFill>
              <a:latin typeface="Arial" panose="020B0604020202020204" pitchFamily="34" charset="0"/>
              <a:cs typeface="Arial" panose="020B0604020202020204" pitchFamily="34" charset="0"/>
            </a:endParaRPr>
          </a:p>
        </p:txBody>
      </p:sp>
      <p:sp>
        <p:nvSpPr>
          <p:cNvPr id="13" name="Cœur 12"/>
          <p:cNvSpPr/>
          <p:nvPr/>
        </p:nvSpPr>
        <p:spPr>
          <a:xfrm>
            <a:off x="5436096" y="4610665"/>
            <a:ext cx="311073" cy="285764"/>
          </a:xfrm>
          <a:prstGeom prst="hear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ZoneTexte 9"/>
          <p:cNvSpPr txBox="1"/>
          <p:nvPr/>
        </p:nvSpPr>
        <p:spPr>
          <a:xfrm>
            <a:off x="4644008" y="2132856"/>
            <a:ext cx="3769632" cy="1446550"/>
          </a:xfrm>
          <a:prstGeom prst="rect">
            <a:avLst/>
          </a:prstGeom>
          <a:noFill/>
        </p:spPr>
        <p:txBody>
          <a:bodyPr wrap="square" rtlCol="0">
            <a:spAutoFit/>
          </a:bodyPr>
          <a:lstStyle/>
          <a:p>
            <a:r>
              <a:rPr lang="fr-FR" sz="1400" b="1" dirty="0">
                <a:solidFill>
                  <a:srgbClr val="C00000"/>
                </a:solidFill>
                <a:effectLst>
                  <a:outerShdw blurRad="38100" dist="38100" dir="2700000" algn="tl">
                    <a:srgbClr val="000000">
                      <a:alpha val="43137"/>
                    </a:srgbClr>
                  </a:outerShdw>
                </a:effectLst>
                <a:cs typeface="Arial" panose="020B0604020202020204" pitchFamily="34" charset="0"/>
              </a:rPr>
              <a:t>En cas d’appel </a:t>
            </a:r>
            <a:r>
              <a:rPr lang="fr-FR" sz="1400" b="1" dirty="0" smtClean="0">
                <a:solidFill>
                  <a:srgbClr val="C00000"/>
                </a:solidFill>
                <a:effectLst>
                  <a:outerShdw blurRad="38100" dist="38100" dir="2700000" algn="tl">
                    <a:srgbClr val="000000">
                      <a:alpha val="43137"/>
                    </a:srgbClr>
                  </a:outerShdw>
                </a:effectLst>
                <a:cs typeface="Arial" panose="020B0604020202020204" pitchFamily="34" charset="0"/>
              </a:rPr>
              <a:t>entrant </a:t>
            </a:r>
            <a:r>
              <a:rPr lang="fr-FR" sz="1400" b="1" dirty="0">
                <a:solidFill>
                  <a:srgbClr val="C00000"/>
                </a:solidFill>
                <a:effectLst>
                  <a:outerShdw blurRad="38100" dist="38100" dir="2700000" algn="tl">
                    <a:srgbClr val="000000">
                      <a:alpha val="43137"/>
                    </a:srgbClr>
                  </a:outerShdw>
                </a:effectLst>
                <a:cs typeface="Arial" panose="020B0604020202020204" pitchFamily="34" charset="0"/>
              </a:rPr>
              <a:t>subi </a:t>
            </a:r>
            <a:r>
              <a:rPr lang="fr-FR" sz="1400" b="1" dirty="0" smtClean="0">
                <a:solidFill>
                  <a:srgbClr val="C00000"/>
                </a:solidFill>
                <a:effectLst>
                  <a:outerShdw blurRad="38100" dist="38100" dir="2700000" algn="tl">
                    <a:srgbClr val="000000">
                      <a:alpha val="43137"/>
                    </a:srgbClr>
                  </a:outerShdw>
                </a:effectLst>
                <a:cs typeface="Arial" panose="020B0604020202020204" pitchFamily="34" charset="0"/>
              </a:rPr>
              <a:t> :</a:t>
            </a:r>
          </a:p>
          <a:p>
            <a:r>
              <a:rPr lang="fr-FR" sz="700" dirty="0" smtClean="0"/>
              <a:t>:</a:t>
            </a:r>
          </a:p>
          <a:p>
            <a:pPr algn="just"/>
            <a:r>
              <a:rPr lang="fr-FR" sz="1200" dirty="0" smtClean="0">
                <a:solidFill>
                  <a:srgbClr val="C00000"/>
                </a:solidFill>
                <a:latin typeface="Arial" panose="020B0604020202020204" pitchFamily="34" charset="0"/>
                <a:cs typeface="Arial" panose="020B0604020202020204" pitchFamily="34" charset="0"/>
              </a:rPr>
              <a:t>« Je profite de l’opportunité de vous avoir en ligne pour vous permettre d’alléger vos coûts, en souscrivant un forfait de compte ou en opérant une montée en gamme de votre carte actuelle ! Et de gagner en souplesse en passant en Débit Différé ! »</a:t>
            </a:r>
            <a:endParaRPr lang="fr-FR" sz="1200" dirty="0">
              <a:solidFill>
                <a:srgbClr val="C00000"/>
              </a:solidFill>
              <a:latin typeface="Arial" panose="020B0604020202020204" pitchFamily="34" charset="0"/>
              <a:cs typeface="Arial" panose="020B0604020202020204" pitchFamily="34" charset="0"/>
            </a:endParaRPr>
          </a:p>
          <a:p>
            <a:endParaRPr lang="fr-FR" sz="700" dirty="0" smtClean="0"/>
          </a:p>
        </p:txBody>
      </p:sp>
      <p:sp>
        <p:nvSpPr>
          <p:cNvPr id="14" name="ZoneTexte 13"/>
          <p:cNvSpPr txBox="1"/>
          <p:nvPr/>
        </p:nvSpPr>
        <p:spPr>
          <a:xfrm>
            <a:off x="4247964" y="2391271"/>
            <a:ext cx="317736" cy="461665"/>
          </a:xfrm>
          <a:prstGeom prst="rect">
            <a:avLst/>
          </a:prstGeom>
          <a:noFill/>
        </p:spPr>
        <p:txBody>
          <a:bodyPr wrap="square" rtlCol="0">
            <a:spAutoFit/>
          </a:bodyPr>
          <a:lstStyle/>
          <a:p>
            <a:r>
              <a:rPr lang="fr-FR" sz="2400" b="1" dirty="0" smtClean="0">
                <a:solidFill>
                  <a:srgbClr val="C00000"/>
                </a:solidFill>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42396399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259632" y="2304048"/>
            <a:ext cx="6732648" cy="476880"/>
          </a:xfrm>
        </p:spPr>
        <p:txBody>
          <a:bodyPr/>
          <a:lstStyle/>
          <a:p>
            <a:r>
              <a:rPr lang="fr-FR" sz="2800" dirty="0" smtClean="0">
                <a:solidFill>
                  <a:srgbClr val="FF0000"/>
                </a:solidFill>
                <a:latin typeface="+mn-lt"/>
                <a:ea typeface="+mn-ea"/>
                <a:cs typeface="+mn-cs"/>
              </a:rPr>
              <a:t>  </a:t>
            </a:r>
            <a:r>
              <a:rPr lang="fr-FR" sz="2800" dirty="0" smtClean="0">
                <a:solidFill>
                  <a:srgbClr val="C00000"/>
                </a:solidFill>
                <a:latin typeface="+mn-lt"/>
                <a:ea typeface="+mn-ea"/>
                <a:cs typeface="+mn-cs"/>
              </a:rPr>
              <a:t>ET…</a:t>
            </a:r>
            <a:br>
              <a:rPr lang="fr-FR" sz="2800" dirty="0" smtClean="0">
                <a:solidFill>
                  <a:srgbClr val="C00000"/>
                </a:solidFill>
                <a:latin typeface="+mn-lt"/>
                <a:ea typeface="+mn-ea"/>
                <a:cs typeface="+mn-cs"/>
              </a:rPr>
            </a:br>
            <a:r>
              <a:rPr lang="fr-FR" sz="2800" dirty="0" smtClean="0">
                <a:solidFill>
                  <a:srgbClr val="C00000"/>
                </a:solidFill>
                <a:latin typeface="+mn-lt"/>
                <a:ea typeface="+mn-ea"/>
                <a:cs typeface="+mn-cs"/>
              </a:rPr>
              <a:t>… PENSONS-Y</a:t>
            </a:r>
            <a:r>
              <a:rPr lang="fr-FR" sz="2800" dirty="0">
                <a:solidFill>
                  <a:srgbClr val="C00000"/>
                </a:solidFill>
                <a:latin typeface="+mn-lt"/>
                <a:ea typeface="+mn-ea"/>
                <a:cs typeface="+mn-cs"/>
              </a:rPr>
              <a:t> </a:t>
            </a:r>
            <a:r>
              <a:rPr lang="fr-FR" sz="2800" dirty="0" smtClean="0">
                <a:solidFill>
                  <a:srgbClr val="C00000"/>
                </a:solidFill>
                <a:latin typeface="+mn-lt"/>
                <a:ea typeface="+mn-ea"/>
                <a:cs typeface="+mn-cs"/>
              </a:rPr>
              <a:t>!</a:t>
            </a:r>
            <a:endParaRPr lang="fr-FR" sz="2800" dirty="0">
              <a:solidFill>
                <a:srgbClr val="C00000"/>
              </a:solidFill>
              <a:latin typeface="+mn-lt"/>
              <a:ea typeface="+mn-ea"/>
              <a:cs typeface="+mn-cs"/>
            </a:endParaRPr>
          </a:p>
        </p:txBody>
      </p:sp>
      <p:sp>
        <p:nvSpPr>
          <p:cNvPr id="5" name="Espace réservé du numéro de diapositive 4"/>
          <p:cNvSpPr>
            <a:spLocks noGrp="1"/>
          </p:cNvSpPr>
          <p:nvPr>
            <p:ph type="sldNum" sz="quarter" idx="11"/>
          </p:nvPr>
        </p:nvSpPr>
        <p:spPr/>
        <p:txBody>
          <a:bodyPr/>
          <a:lstStyle/>
          <a:p>
            <a:fld id="{0536D7D7-E68B-4848-A580-3E20DDE126DB}" type="slidenum">
              <a:rPr lang="fr-FR" smtClean="0">
                <a:solidFill>
                  <a:schemeClr val="tx1"/>
                </a:solidFill>
              </a:rPr>
              <a:pPr/>
              <a:t>44</a:t>
            </a:fld>
            <a:endParaRPr lang="fr-FR" dirty="0">
              <a:solidFill>
                <a:schemeClr val="tx1"/>
              </a:solidFill>
            </a:endParaRPr>
          </a:p>
        </p:txBody>
      </p:sp>
      <p:pic>
        <p:nvPicPr>
          <p:cNvPr id="4" name="Image 3"/>
          <p:cNvPicPr/>
          <p:nvPr/>
        </p:nvPicPr>
        <p:blipFill rotWithShape="1">
          <a:blip r:embed="rId2"/>
          <a:srcRect l="2709" t="58464" r="90190" b="17187"/>
          <a:stretch/>
        </p:blipFill>
        <p:spPr bwMode="auto">
          <a:xfrm>
            <a:off x="2627784" y="3861048"/>
            <a:ext cx="923925" cy="178117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2098303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45</a:t>
            </a:fld>
            <a:endParaRPr lang="fr-FR" dirty="0">
              <a:solidFill>
                <a:schemeClr val="tx1"/>
              </a:solidFill>
            </a:endParaRPr>
          </a:p>
        </p:txBody>
      </p:sp>
      <p:sp>
        <p:nvSpPr>
          <p:cNvPr id="9" name="Titre 8"/>
          <p:cNvSpPr>
            <a:spLocks noGrp="1"/>
          </p:cNvSpPr>
          <p:nvPr>
            <p:ph type="title"/>
          </p:nvPr>
        </p:nvSpPr>
        <p:spPr>
          <a:xfrm>
            <a:off x="1115616" y="427311"/>
            <a:ext cx="5616624" cy="430887"/>
          </a:xfrm>
        </p:spPr>
        <p:txBody>
          <a:bodyPr/>
          <a:lstStyle/>
          <a:p>
            <a:r>
              <a:rPr lang="fr-FR" dirty="0" smtClean="0">
                <a:solidFill>
                  <a:srgbClr val="C00000"/>
                </a:solidFill>
              </a:rPr>
              <a:t>PENSONS-Y…</a:t>
            </a:r>
            <a:endParaRPr lang="fr-FR" b="0" dirty="0">
              <a:solidFill>
                <a:srgbClr val="C00000"/>
              </a:solidFill>
            </a:endParaRPr>
          </a:p>
        </p:txBody>
      </p:sp>
      <p:sp>
        <p:nvSpPr>
          <p:cNvPr id="7" name="Espace réservé du texte 2"/>
          <p:cNvSpPr>
            <a:spLocks noGrp="1"/>
          </p:cNvSpPr>
          <p:nvPr>
            <p:ph type="body" sz="quarter" idx="16"/>
          </p:nvPr>
        </p:nvSpPr>
        <p:spPr>
          <a:xfrm>
            <a:off x="1025999" y="1412776"/>
            <a:ext cx="7722463" cy="584864"/>
          </a:xfrm>
        </p:spPr>
        <p:txBody>
          <a:bodyPr>
            <a:normAutofit/>
          </a:bodyPr>
          <a:lstStyle/>
          <a:p>
            <a:pPr>
              <a:buSzPct val="150000"/>
            </a:pPr>
            <a:r>
              <a:rPr lang="fr-FR" sz="1400" dirty="0" smtClean="0"/>
              <a:t> APPELER NOS CLIENTS, c’est… prendre soin d’EUX !</a:t>
            </a:r>
            <a:endParaRPr lang="fr-FR" sz="1400" dirty="0"/>
          </a:p>
        </p:txBody>
      </p:sp>
      <p:sp>
        <p:nvSpPr>
          <p:cNvPr id="8" name="Espace réservé du texte 3"/>
          <p:cNvSpPr txBox="1">
            <a:spLocks/>
          </p:cNvSpPr>
          <p:nvPr/>
        </p:nvSpPr>
        <p:spPr>
          <a:xfrm>
            <a:off x="1111037" y="1916832"/>
            <a:ext cx="7722463" cy="3096344"/>
          </a:xfrm>
          <a:prstGeom prst="rect">
            <a:avLst/>
          </a:prstGeom>
        </p:spPr>
        <p:txBody>
          <a:bodyPr vert="horz" lIns="91440" tIns="45720" rIns="91440" bIns="45720" rtlCol="0">
            <a:normAutofit/>
          </a:bodyPr>
          <a:lstStyle>
            <a:lvl1pPr marL="144000" indent="0" algn="l" defTabSz="914400" rtl="0" eaLnBrk="1" latinLnBrk="0" hangingPunct="1">
              <a:lnSpc>
                <a:spcPts val="1600"/>
              </a:lnSpc>
              <a:spcBef>
                <a:spcPts val="0"/>
              </a:spcBef>
              <a:spcAft>
                <a:spcPts val="0"/>
              </a:spcAft>
              <a:buFontTx/>
              <a:buNone/>
              <a:defRPr sz="1200" b="0" kern="1200" cap="none"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Tx/>
              <a:buBlip>
                <a:blip r:embed="rId2"/>
              </a:buBlip>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342000" indent="-342000" algn="just">
              <a:buFontTx/>
              <a:buChar char="-"/>
            </a:pPr>
            <a:r>
              <a:rPr lang="fr-FR" sz="1400" dirty="0" smtClean="0"/>
              <a:t>Faire montre de constance, à dose homéopathique :</a:t>
            </a:r>
          </a:p>
          <a:p>
            <a:pPr marL="342000" indent="-342000" algn="just">
              <a:buFontTx/>
              <a:buChar char="-"/>
            </a:pPr>
            <a:endParaRPr lang="fr-FR" sz="1400" dirty="0" smtClean="0"/>
          </a:p>
          <a:p>
            <a:pPr marL="684000" indent="-342000" algn="just">
              <a:buFont typeface="Arial" panose="020B0604020202020204" pitchFamily="34" charset="0"/>
              <a:buChar char="•"/>
            </a:pPr>
            <a:r>
              <a:rPr lang="fr-FR" sz="1400" dirty="0" smtClean="0"/>
              <a:t>Décrocher </a:t>
            </a:r>
            <a:r>
              <a:rPr lang="fr-FR" sz="1400" dirty="0" smtClean="0">
                <a:solidFill>
                  <a:srgbClr val="C00000"/>
                </a:solidFill>
              </a:rPr>
              <a:t>deux fois </a:t>
            </a:r>
            <a:r>
              <a:rPr lang="fr-FR" sz="1400" dirty="0" smtClean="0"/>
              <a:t>le téléphone par jour,</a:t>
            </a:r>
          </a:p>
          <a:p>
            <a:pPr marL="684000" indent="-342000" algn="just">
              <a:buFont typeface="Arial" panose="020B0604020202020204" pitchFamily="34" charset="0"/>
              <a:buChar char="•"/>
            </a:pPr>
            <a:r>
              <a:rPr lang="fr-FR" sz="1400" dirty="0" smtClean="0"/>
              <a:t>Tout au long de l’année,</a:t>
            </a:r>
          </a:p>
          <a:p>
            <a:pPr marL="684000" indent="-342000" algn="just">
              <a:buFont typeface="Arial" panose="020B0604020202020204" pitchFamily="34" charset="0"/>
              <a:buChar char="•"/>
            </a:pPr>
            <a:r>
              <a:rPr lang="fr-FR" sz="1400" dirty="0" smtClean="0"/>
              <a:t>C’est faire le tour de son portefeuilles,</a:t>
            </a:r>
          </a:p>
          <a:p>
            <a:pPr marL="684000" indent="-342000" algn="just">
              <a:buFont typeface="Arial" panose="020B0604020202020204" pitchFamily="34" charset="0"/>
              <a:buChar char="•"/>
            </a:pPr>
            <a:r>
              <a:rPr lang="fr-FR" sz="1400" dirty="0" smtClean="0"/>
              <a:t>Et ainsi visiter ses clients dans la régularité.</a:t>
            </a:r>
          </a:p>
          <a:p>
            <a:pPr algn="just"/>
            <a:endParaRPr lang="fr-FR" sz="1000" dirty="0" smtClean="0"/>
          </a:p>
          <a:p>
            <a:pPr marL="342000" indent="-342000" algn="just"/>
            <a:r>
              <a:rPr lang="fr-FR" sz="1400" dirty="0" smtClean="0">
                <a:sym typeface="Wingdings" panose="05000000000000000000" pitchFamily="2" charset="2"/>
              </a:rPr>
              <a:t>-	Parce que la nature… ne souffre pas le vide !</a:t>
            </a:r>
            <a:endParaRPr lang="fr-FR" sz="1400" u="sng" dirty="0" smtClean="0"/>
          </a:p>
        </p:txBody>
      </p:sp>
      <p:sp>
        <p:nvSpPr>
          <p:cNvPr id="6" name="Explosion 1 5"/>
          <p:cNvSpPr/>
          <p:nvPr/>
        </p:nvSpPr>
        <p:spPr>
          <a:xfrm>
            <a:off x="5868144" y="2060848"/>
            <a:ext cx="2664296" cy="2304256"/>
          </a:xfrm>
          <a:prstGeom prst="irregularSeal1">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p:cNvSpPr txBox="1"/>
          <p:nvPr/>
        </p:nvSpPr>
        <p:spPr>
          <a:xfrm>
            <a:off x="6361913" y="2780928"/>
            <a:ext cx="2098519" cy="707886"/>
          </a:xfrm>
          <a:prstGeom prst="rect">
            <a:avLst/>
          </a:prstGeom>
          <a:noFill/>
        </p:spPr>
        <p:txBody>
          <a:bodyPr wrap="square" rtlCol="0">
            <a:spAutoFit/>
          </a:bodyPr>
          <a:lstStyle/>
          <a:p>
            <a:r>
              <a:rPr lang="fr-FR" sz="2000" b="1" dirty="0" smtClean="0">
                <a:solidFill>
                  <a:srgbClr val="C00000"/>
                </a:solidFill>
                <a:effectLst>
                  <a:outerShdw blurRad="38100" dist="38100" dir="2700000" algn="tl">
                    <a:srgbClr val="000000">
                      <a:alpha val="43137"/>
                    </a:srgbClr>
                  </a:outerShdw>
                </a:effectLst>
                <a:latin typeface="Algerian" panose="04020705040A02060702" pitchFamily="82" charset="0"/>
              </a:rPr>
              <a:t>C’EST…</a:t>
            </a:r>
          </a:p>
          <a:p>
            <a:r>
              <a:rPr lang="fr-FR" sz="2000" b="1" dirty="0" smtClean="0">
                <a:solidFill>
                  <a:srgbClr val="C00000"/>
                </a:solidFill>
                <a:effectLst>
                  <a:outerShdw blurRad="38100" dist="38100" dir="2700000" algn="tl">
                    <a:srgbClr val="000000">
                      <a:alpha val="43137"/>
                    </a:srgbClr>
                  </a:outerShdw>
                </a:effectLst>
                <a:latin typeface="Algerian" panose="04020705040A02060702" pitchFamily="82" charset="0"/>
              </a:rPr>
              <a:t>… POSSIBLE !</a:t>
            </a:r>
          </a:p>
        </p:txBody>
      </p:sp>
      <p:pic>
        <p:nvPicPr>
          <p:cNvPr id="11" name="Image 10"/>
          <p:cNvPicPr/>
          <p:nvPr/>
        </p:nvPicPr>
        <p:blipFill rotWithShape="1">
          <a:blip r:embed="rId3"/>
          <a:srcRect l="20860" t="31388" r="35625" b="14445"/>
          <a:stretch/>
        </p:blipFill>
        <p:spPr bwMode="auto">
          <a:xfrm>
            <a:off x="5580112" y="758073"/>
            <a:ext cx="1368152" cy="864096"/>
          </a:xfrm>
          <a:prstGeom prst="rect">
            <a:avLst/>
          </a:prstGeom>
          <a:ln>
            <a:noFill/>
          </a:ln>
          <a:extLst>
            <a:ext uri="{53640926-AAD7-44D8-BBD7-CCE9431645EC}">
              <a14:shadowObscured xmlns:a14="http://schemas.microsoft.com/office/drawing/2010/main"/>
            </a:ext>
          </a:extLst>
        </p:spPr>
      </p:pic>
      <p:pic>
        <p:nvPicPr>
          <p:cNvPr id="12" name="Image 11"/>
          <p:cNvPicPr/>
          <p:nvPr/>
        </p:nvPicPr>
        <p:blipFill rotWithShape="1">
          <a:blip r:embed="rId4"/>
          <a:srcRect l="3359" t="29583" r="67188" b="23890"/>
          <a:stretch/>
        </p:blipFill>
        <p:spPr bwMode="auto">
          <a:xfrm>
            <a:off x="2806824" y="3901028"/>
            <a:ext cx="2269232" cy="1904236"/>
          </a:xfrm>
          <a:prstGeom prst="rect">
            <a:avLst/>
          </a:prstGeom>
          <a:ln>
            <a:noFill/>
          </a:ln>
          <a:extLst>
            <a:ext uri="{53640926-AAD7-44D8-BBD7-CCE9431645EC}">
              <a14:shadowObscured xmlns:a14="http://schemas.microsoft.com/office/drawing/2010/main"/>
            </a:ext>
          </a:extLst>
        </p:spPr>
      </p:pic>
      <p:sp>
        <p:nvSpPr>
          <p:cNvPr id="13" name="Titre 8"/>
          <p:cNvSpPr txBox="1">
            <a:spLocks/>
          </p:cNvSpPr>
          <p:nvPr/>
        </p:nvSpPr>
        <p:spPr>
          <a:xfrm>
            <a:off x="827584" y="4550261"/>
            <a:ext cx="1979240" cy="430887"/>
          </a:xfrm>
          <a:prstGeom prst="rect">
            <a:avLst/>
          </a:prstGeom>
        </p:spPr>
        <p:txBody>
          <a:bodyPr vert="horz" wrap="square"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r>
              <a:rPr lang="fr-FR" dirty="0" smtClean="0">
                <a:solidFill>
                  <a:srgbClr val="C00000"/>
                </a:solidFill>
              </a:rPr>
              <a:t>C’EST PARTI !</a:t>
            </a:r>
            <a:endParaRPr lang="fr-FR" b="0" dirty="0">
              <a:solidFill>
                <a:srgbClr val="C00000"/>
              </a:solidFill>
            </a:endParaRPr>
          </a:p>
        </p:txBody>
      </p:sp>
    </p:spTree>
    <p:extLst>
      <p:ext uri="{BB962C8B-B14F-4D97-AF65-F5344CB8AC3E}">
        <p14:creationId xmlns:p14="http://schemas.microsoft.com/office/powerpoint/2010/main" val="2429978072"/>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CAISSE D'EPARGNE">
      <a:dk1>
        <a:sysClr val="windowText" lastClr="000000"/>
      </a:dk1>
      <a:lt1>
        <a:sysClr val="window" lastClr="FFFFFF"/>
      </a:lt1>
      <a:dk2>
        <a:srgbClr val="FCBE04"/>
      </a:dk2>
      <a:lt2>
        <a:srgbClr val="722E53"/>
      </a:lt2>
      <a:accent1>
        <a:srgbClr val="C31632"/>
      </a:accent1>
      <a:accent2>
        <a:srgbClr val="A89C86"/>
      </a:accent2>
      <a:accent3>
        <a:srgbClr val="EA4E55"/>
      </a:accent3>
      <a:accent4>
        <a:srgbClr val="F49D63"/>
      </a:accent4>
      <a:accent5>
        <a:srgbClr val="09B2AF"/>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146254CA35F3549ADF74867599DC135" ma:contentTypeVersion="0" ma:contentTypeDescription="Crée un document." ma:contentTypeScope="" ma:versionID="84436ba9591efecbaf12e6644fb6df48">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0341085-8EEC-47D3-9566-2A45068B4531}">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customXml/itemProps2.xml><?xml version="1.0" encoding="utf-8"?>
<ds:datastoreItem xmlns:ds="http://schemas.openxmlformats.org/officeDocument/2006/customXml" ds:itemID="{68066E39-804A-4997-A54A-35BB5E8F03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0106F41D-9071-4BEB-9462-E6FAF6C636F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7161</TotalTime>
  <Words>4359</Words>
  <Application>Microsoft Office PowerPoint</Application>
  <PresentationFormat>Affichage à l'écran (4:3)</PresentationFormat>
  <Paragraphs>595</Paragraphs>
  <Slides>45</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45</vt:i4>
      </vt:variant>
    </vt:vector>
  </HeadingPairs>
  <TitlesOfParts>
    <vt:vector size="54" baseType="lpstr">
      <vt:lpstr>Algerian</vt:lpstr>
      <vt:lpstr>Arial</vt:lpstr>
      <vt:lpstr>Arial Narrow</vt:lpstr>
      <vt:lpstr>Calibri</vt:lpstr>
      <vt:lpstr>Times New Roman</vt:lpstr>
      <vt:lpstr>Verdana</vt:lpstr>
      <vt:lpstr>Wingdings</vt:lpstr>
      <vt:lpstr>Wingdings 2</vt:lpstr>
      <vt:lpstr>Thème Office</vt:lpstr>
      <vt:lpstr>Présentation PowerPoint</vt:lpstr>
      <vt:lpstr>Présentation PowerPoint</vt:lpstr>
      <vt:lpstr>CONTEXTE &amp; ENJEUX POUR RESTER… EN JEU !</vt:lpstr>
      <vt:lpstr>CONTEXTE ET ENJEUX</vt:lpstr>
      <vt:lpstr>Préambule organiser un rendez-VOUS TéLéPHONIQUE </vt:lpstr>
      <vt:lpstr>ORGANISER UN RENDEZ-VOUS TéLéPHONIQUE</vt:lpstr>
      <vt:lpstr>ORGANISER UN RENDEZ-VOUS TéLéPHONIQUE</vt:lpstr>
      <vt:lpstr>ORGANISER UN RENDEZ-VOUS TéLéPHONIQUE</vt:lpstr>
      <vt:lpstr>Préparer son entretien</vt:lpstr>
      <vt:lpstr>Préparer son entretien</vt:lpstr>
      <vt:lpstr>Préparer son entretien</vt:lpstr>
      <vt:lpstr>Cadrer l’échange avec le client</vt:lpstr>
      <vt:lpstr>Cadrer l’échange avec le client</vt:lpstr>
      <vt:lpstr>Cadrer l’échange avec le client</vt:lpstr>
      <vt:lpstr>DéGAINER dES ACCROCHES EFFICACES</vt:lpstr>
      <vt:lpstr>Dégainer des accroches efficaces</vt:lpstr>
      <vt:lpstr>Dégainer des accroches efficaces</vt:lpstr>
      <vt:lpstr>Optimiser le champ des possibles</vt:lpstr>
      <vt:lpstr>OPTIMISER LE CHAMP DES POSSIBLES</vt:lpstr>
      <vt:lpstr>OPTIMISER LE CHAMP DES POSSIBLES</vt:lpstr>
      <vt:lpstr>PERSONNALISER SA PROPOSITION</vt:lpstr>
      <vt:lpstr>Personnaliser sa proposition</vt:lpstr>
      <vt:lpstr>PERSONNALISER SA PROPOSITION</vt:lpstr>
      <vt:lpstr>Contrer les résistanceS</vt:lpstr>
      <vt:lpstr>CONTRER LES RéSISTANCES</vt:lpstr>
      <vt:lpstr>Engager la concrétisation</vt:lpstr>
      <vt:lpstr>Engager la concrétisation</vt:lpstr>
      <vt:lpstr>Engager la concrétisation</vt:lpstr>
      <vt:lpstr>PRENDre congé POSITIVEMENT</vt:lpstr>
      <vt:lpstr>PRENDRE CONGé POSITIVEMENT</vt:lpstr>
      <vt:lpstr>SOIGNER SON STYLE</vt:lpstr>
      <vt:lpstr>Soigner son style</vt:lpstr>
      <vt:lpstr>Soigner son style</vt:lpstr>
      <vt:lpstr>PASSER SON APPEL A L’AIDE DU « BLOC-NOTES »</vt:lpstr>
      <vt:lpstr>PASSER SON APPEL A L’AIDE DU « BLOC-NOTES »</vt:lpstr>
      <vt:lpstr>PASSER SON APPEL A L’AIDE DU « BLOC-NOTES »</vt:lpstr>
      <vt:lpstr>A TITRE D’Illustrations &amp; d’InSPIRATION…</vt:lpstr>
      <vt:lpstr>PASSER SON APPEL A L’AIDE DU « BLOC-NOTES »</vt:lpstr>
      <vt:lpstr>PASSER SON APPEL A L’AIDE DU « BLOC-NOTES »</vt:lpstr>
      <vt:lpstr>PASSER SON APPEL A L’AIDE DU « BLOC-NOTES »</vt:lpstr>
      <vt:lpstr>PASSER SON APPEL A L’AIDE DU « BLOC-NOTES »</vt:lpstr>
      <vt:lpstr>PASSER SON APPEL A L’AIDE DU « BLOC-NOTES »</vt:lpstr>
      <vt:lpstr>PASSER SON APPEL A L’AIDE DU « BLOC-NOTES »</vt:lpstr>
      <vt:lpstr>  ET… … PENSONS-Y !</vt:lpstr>
      <vt:lpstr>PENSONS-Y…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jjklj</dc:title>
  <dc:creator>IP</dc:creator>
  <cp:lastModifiedBy>PARISSE Valerie [CEGEE]</cp:lastModifiedBy>
  <cp:revision>416</cp:revision>
  <cp:lastPrinted>2020-06-18T06:04:32Z</cp:lastPrinted>
  <dcterms:created xsi:type="dcterms:W3CDTF">2017-05-30T18:41:27Z</dcterms:created>
  <dcterms:modified xsi:type="dcterms:W3CDTF">2020-11-25T13:16:33Z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0x010100C146254CA35F3549ADF74867599DC135</vt:lpwstr>
  </property>
  <property fmtid="{D5CDD505-2E9C-101B-9397-08002B2CF9AE}" pid="3" name="MSIP_Label_48a19f0c-bea1-442e-a475-ed109d9ec508_Enabled">
    <vt:lpwstr>True</vt:lpwstr>
  </property>
  <property fmtid="{D5CDD505-2E9C-101B-9397-08002B2CF9AE}" pid="4" name="MSIP_Label_48a19f0c-bea1-442e-a475-ed109d9ec508_SiteId">
    <vt:lpwstr>d5bb6d35-8a82-4329-b49a-5030bd6497ab</vt:lpwstr>
  </property>
  <property fmtid="{D5CDD505-2E9C-101B-9397-08002B2CF9AE}" pid="5" name="MSIP_Label_48a19f0c-bea1-442e-a475-ed109d9ec508_Owner">
    <vt:lpwstr>valerie.parisse@cegee.caisse-epargne.fr</vt:lpwstr>
  </property>
  <property fmtid="{D5CDD505-2E9C-101B-9397-08002B2CF9AE}" pid="6" name="MSIP_Label_48a19f0c-bea1-442e-a475-ed109d9ec508_SetDate">
    <vt:lpwstr>2020-06-24T05:18:50.0814407Z</vt:lpwstr>
  </property>
  <property fmtid="{D5CDD505-2E9C-101B-9397-08002B2CF9AE}" pid="7" name="MSIP_Label_48a19f0c-bea1-442e-a475-ed109d9ec508_Name">
    <vt:lpwstr>C2 - Interne BPCE</vt:lpwstr>
  </property>
  <property fmtid="{D5CDD505-2E9C-101B-9397-08002B2CF9AE}" pid="8" name="MSIP_Label_48a19f0c-bea1-442e-a475-ed109d9ec508_Application">
    <vt:lpwstr>Microsoft Azure Information Protection</vt:lpwstr>
  </property>
  <property fmtid="{D5CDD505-2E9C-101B-9397-08002B2CF9AE}" pid="9" name="MSIP_Label_48a19f0c-bea1-442e-a475-ed109d9ec508_Extended_MSFT_Method">
    <vt:lpwstr>Automatic</vt:lpwstr>
  </property>
  <property fmtid="{D5CDD505-2E9C-101B-9397-08002B2CF9AE}" pid="10" name="Sensitivity">
    <vt:lpwstr>C2 - Interne BPCE</vt:lpwstr>
  </property>
</Properties>
</file>